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xlsx" ContentType="application/vnd.openxmlformats-officedocument.spreadsheetml.sheet"/>
  <Default Extension="jpe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50" r:id="rId2"/>
  </p:sldMasterIdLst>
  <p:notesMasterIdLst>
    <p:notesMasterId r:id="rId38"/>
  </p:notesMasterIdLst>
  <p:handoutMasterIdLst>
    <p:handoutMasterId r:id="rId39"/>
  </p:handoutMasterIdLst>
  <p:sldIdLst>
    <p:sldId id="1042" r:id="rId3"/>
    <p:sldId id="1222" r:id="rId4"/>
    <p:sldId id="1243" r:id="rId5"/>
    <p:sldId id="1259" r:id="rId6"/>
    <p:sldId id="1272" r:id="rId7"/>
    <p:sldId id="1273" r:id="rId8"/>
    <p:sldId id="1274" r:id="rId9"/>
    <p:sldId id="1275" r:id="rId10"/>
    <p:sldId id="1276" r:id="rId11"/>
    <p:sldId id="1277" r:id="rId12"/>
    <p:sldId id="1260" r:id="rId13"/>
    <p:sldId id="1224" r:id="rId14"/>
    <p:sldId id="1225" r:id="rId15"/>
    <p:sldId id="1223" r:id="rId16"/>
    <p:sldId id="1268" r:id="rId17"/>
    <p:sldId id="1244" r:id="rId18"/>
    <p:sldId id="1227" r:id="rId19"/>
    <p:sldId id="1232" r:id="rId20"/>
    <p:sldId id="1230" r:id="rId21"/>
    <p:sldId id="1204" r:id="rId22"/>
    <p:sldId id="1211" r:id="rId23"/>
    <p:sldId id="1236" r:id="rId24"/>
    <p:sldId id="1220" r:id="rId25"/>
    <p:sldId id="1251" r:id="rId26"/>
    <p:sldId id="1269" r:id="rId27"/>
    <p:sldId id="1270" r:id="rId28"/>
    <p:sldId id="1271" r:id="rId29"/>
    <p:sldId id="1252" r:id="rId30"/>
    <p:sldId id="1265" r:id="rId31"/>
    <p:sldId id="1266" r:id="rId32"/>
    <p:sldId id="1256" r:id="rId33"/>
    <p:sldId id="1257" r:id="rId34"/>
    <p:sldId id="1267" r:id="rId35"/>
    <p:sldId id="1194" r:id="rId36"/>
    <p:sldId id="1050" r:id="rId37"/>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7">
          <p15:clr>
            <a:srgbClr val="A4A3A4"/>
          </p15:clr>
        </p15:guide>
        <p15:guide id="2" orient="horz" pos="756">
          <p15:clr>
            <a:srgbClr val="A4A3A4"/>
          </p15:clr>
        </p15:guide>
        <p15:guide id="3" orient="horz" pos="372">
          <p15:clr>
            <a:srgbClr val="A4A3A4"/>
          </p15:clr>
        </p15:guide>
        <p15:guide id="4" pos="192">
          <p15:clr>
            <a:srgbClr val="A4A3A4"/>
          </p15:clr>
        </p15:guide>
        <p15:guide id="5" pos="288">
          <p15:clr>
            <a:srgbClr val="A4A3A4"/>
          </p15:clr>
        </p15:guide>
        <p15:guide id="6" pos="2864">
          <p15:clr>
            <a:srgbClr val="A4A3A4"/>
          </p15:clr>
        </p15:guide>
        <p15:guide id="7" pos="5520">
          <p15:clr>
            <a:srgbClr val="A4A3A4"/>
          </p15:clr>
        </p15:guide>
        <p15:guide id="8" pos="55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Van de Houten (svandeho)" initials="SSV"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1CC"/>
    <a:srgbClr val="3AB23E"/>
    <a:srgbClr val="66FF66"/>
    <a:srgbClr val="80FF00"/>
    <a:srgbClr val="2E47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88" autoAdjust="0"/>
    <p:restoredTop sz="95462" autoAdjust="0"/>
  </p:normalViewPr>
  <p:slideViewPr>
    <p:cSldViewPr>
      <p:cViewPr varScale="1">
        <p:scale>
          <a:sx n="108" d="100"/>
          <a:sy n="108" d="100"/>
        </p:scale>
        <p:origin x="208" y="1168"/>
      </p:cViewPr>
      <p:guideLst>
        <p:guide orient="horz" pos="3167"/>
        <p:guide orient="horz" pos="756"/>
        <p:guide orient="horz" pos="372"/>
        <p:guide pos="192"/>
        <p:guide pos="288"/>
        <p:guide pos="2864"/>
        <p:guide pos="5520"/>
        <p:guide pos="5568"/>
      </p:guideLst>
    </p:cSldViewPr>
  </p:slideViewPr>
  <p:notesTextViewPr>
    <p:cViewPr>
      <p:scale>
        <a:sx n="1" d="1"/>
        <a:sy n="1" d="1"/>
      </p:scale>
      <p:origin x="0" y="0"/>
    </p:cViewPr>
  </p:notesTextViewPr>
  <p:sorterViewPr>
    <p:cViewPr>
      <p:scale>
        <a:sx n="280" d="100"/>
        <a:sy n="280" d="100"/>
      </p:scale>
      <p:origin x="0" y="31968"/>
    </p:cViewPr>
  </p:sorterViewPr>
  <p:notesViewPr>
    <p:cSldViewPr>
      <p:cViewPr varScale="1">
        <p:scale>
          <a:sx n="78" d="100"/>
          <a:sy n="78" d="100"/>
        </p:scale>
        <p:origin x="-322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solidFill>
            </a:ln>
          </c:spPr>
          <c:dPt>
            <c:idx val="0"/>
            <c:bubble3D val="0"/>
            <c:spPr>
              <a:solidFill>
                <a:schemeClr val="bg2"/>
              </a:solidFill>
              <a:ln w="9525">
                <a:solidFill>
                  <a:schemeClr val="bg1"/>
                </a:solidFill>
              </a:ln>
              <a:effectLst/>
            </c:spPr>
            <c:extLst xmlns:c16r2="http://schemas.microsoft.com/office/drawing/2015/06/chart">
              <c:ext xmlns:c16="http://schemas.microsoft.com/office/drawing/2014/chart" uri="{C3380CC4-5D6E-409C-BE32-E72D297353CC}">
                <c16:uniqueId val="{00000001-05FB-4D37-83DE-1C434D8F10B0}"/>
              </c:ext>
            </c:extLst>
          </c:dPt>
          <c:dPt>
            <c:idx val="1"/>
            <c:bubble3D val="0"/>
            <c:spPr>
              <a:solidFill>
                <a:schemeClr val="accent6"/>
              </a:solidFill>
              <a:ln w="9525">
                <a:solidFill>
                  <a:schemeClr val="bg1"/>
                </a:solidFill>
              </a:ln>
              <a:effectLst/>
            </c:spPr>
            <c:extLst xmlns:c16r2="http://schemas.microsoft.com/office/drawing/2015/06/chart">
              <c:ext xmlns:c16="http://schemas.microsoft.com/office/drawing/2014/chart" uri="{C3380CC4-5D6E-409C-BE32-E72D297353CC}">
                <c16:uniqueId val="{00000003-05FB-4D37-83DE-1C434D8F10B0}"/>
              </c:ext>
            </c:extLst>
          </c:dPt>
          <c:dPt>
            <c:idx val="2"/>
            <c:bubble3D val="0"/>
            <c:spPr>
              <a:solidFill>
                <a:schemeClr val="accent3"/>
              </a:solidFill>
              <a:ln w="9525">
                <a:solidFill>
                  <a:schemeClr val="bg1"/>
                </a:solidFill>
              </a:ln>
              <a:effectLst/>
            </c:spPr>
            <c:extLst xmlns:c16r2="http://schemas.microsoft.com/office/drawing/2015/06/chart">
              <c:ext xmlns:c16="http://schemas.microsoft.com/office/drawing/2014/chart" uri="{C3380CC4-5D6E-409C-BE32-E72D297353CC}">
                <c16:uniqueId val="{00000005-05FB-4D37-83DE-1C434D8F10B0}"/>
              </c:ext>
            </c:extLst>
          </c:dPt>
          <c:dPt>
            <c:idx val="3"/>
            <c:bubble3D val="0"/>
            <c:spPr>
              <a:solidFill>
                <a:schemeClr val="accent4"/>
              </a:solidFill>
              <a:ln w="9525">
                <a:solidFill>
                  <a:schemeClr val="bg1"/>
                </a:solidFill>
              </a:ln>
              <a:effectLst/>
            </c:spPr>
            <c:extLst xmlns:c16r2="http://schemas.microsoft.com/office/drawing/2015/06/chart">
              <c:ext xmlns:c16="http://schemas.microsoft.com/office/drawing/2014/chart" uri="{C3380CC4-5D6E-409C-BE32-E72D297353CC}">
                <c16:uniqueId val="{00000007-05FB-4D37-83DE-1C434D8F10B0}"/>
              </c:ext>
            </c:extLst>
          </c:dPt>
          <c:dPt>
            <c:idx val="4"/>
            <c:bubble3D val="0"/>
            <c:spPr>
              <a:solidFill>
                <a:schemeClr val="tx2"/>
              </a:solidFill>
              <a:ln w="9525">
                <a:solidFill>
                  <a:schemeClr val="bg1"/>
                </a:solidFill>
              </a:ln>
              <a:effectLst/>
            </c:spPr>
            <c:extLst xmlns:c16r2="http://schemas.microsoft.com/office/drawing/2015/06/chart">
              <c:ext xmlns:c16="http://schemas.microsoft.com/office/drawing/2014/chart" uri="{C3380CC4-5D6E-409C-BE32-E72D297353CC}">
                <c16:uniqueId val="{00000009-05FB-4D37-83DE-1C434D8F10B0}"/>
              </c:ext>
            </c:extLst>
          </c:dPt>
          <c:dPt>
            <c:idx val="5"/>
            <c:bubble3D val="0"/>
            <c:spPr>
              <a:solidFill>
                <a:schemeClr val="bg2"/>
              </a:solidFill>
              <a:ln w="9525">
                <a:solidFill>
                  <a:schemeClr val="bg1"/>
                </a:solidFill>
              </a:ln>
              <a:effectLst/>
            </c:spPr>
            <c:extLst xmlns:c16r2="http://schemas.microsoft.com/office/drawing/2015/06/chart">
              <c:ext xmlns:c16="http://schemas.microsoft.com/office/drawing/2014/chart" uri="{C3380CC4-5D6E-409C-BE32-E72D297353CC}">
                <c16:uniqueId val="{0000000B-05FB-4D37-83DE-1C434D8F10B0}"/>
              </c:ext>
            </c:extLst>
          </c:dPt>
          <c:dPt>
            <c:idx val="6"/>
            <c:bubble3D val="0"/>
            <c:spPr>
              <a:solidFill>
                <a:schemeClr val="accent1"/>
              </a:solidFill>
              <a:ln w="9525">
                <a:solidFill>
                  <a:schemeClr val="bg1"/>
                </a:solidFill>
              </a:ln>
              <a:effectLst/>
            </c:spPr>
            <c:extLst xmlns:c16r2="http://schemas.microsoft.com/office/drawing/2015/06/chart">
              <c:ext xmlns:c16="http://schemas.microsoft.com/office/drawing/2014/chart" uri="{C3380CC4-5D6E-409C-BE32-E72D297353CC}">
                <c16:uniqueId val="{0000000D-05FB-4D37-83DE-1C434D8F10B0}"/>
              </c:ext>
            </c:extLst>
          </c:dPt>
          <c:cat>
            <c:strRef>
              <c:f>Sheet1!$A$2:$A$8</c:f>
              <c:strCache>
                <c:ptCount val="7"/>
                <c:pt idx="0">
                  <c:v>vo ce-and-video</c:v>
                </c:pt>
                <c:pt idx="1">
                  <c:v>2nd Qtr</c:v>
                </c:pt>
                <c:pt idx="2">
                  <c:v>3rd Qtr</c:v>
                </c:pt>
                <c:pt idx="3">
                  <c:v>4th Qtr</c:v>
                </c:pt>
                <c:pt idx="4">
                  <c:v>5th Qtr</c:v>
                </c:pt>
                <c:pt idx="5">
                  <c:v>6th Qrt</c:v>
                </c:pt>
                <c:pt idx="6">
                  <c:v>7th Qrt</c:v>
                </c:pt>
              </c:strCache>
            </c:strRef>
          </c:cat>
          <c:val>
            <c:numRef>
              <c:f>Sheet1!$B$2:$B$8</c:f>
              <c:numCache>
                <c:formatCode>General</c:formatCode>
                <c:ptCount val="7"/>
                <c:pt idx="0">
                  <c:v>23.0</c:v>
                </c:pt>
                <c:pt idx="1">
                  <c:v>6.5</c:v>
                </c:pt>
                <c:pt idx="2">
                  <c:v>4.0</c:v>
                </c:pt>
                <c:pt idx="3">
                  <c:v>1.5</c:v>
                </c:pt>
                <c:pt idx="4">
                  <c:v>1.0</c:v>
                </c:pt>
                <c:pt idx="5">
                  <c:v>0.3</c:v>
                </c:pt>
                <c:pt idx="6">
                  <c:v>0.4</c:v>
                </c:pt>
              </c:numCache>
            </c:numRef>
          </c:val>
          <c:extLst xmlns:c16r2="http://schemas.microsoft.com/office/drawing/2015/06/chart">
            <c:ext xmlns:c16="http://schemas.microsoft.com/office/drawing/2014/chart" uri="{C3380CC4-5D6E-409C-BE32-E72D297353CC}">
              <c16:uniqueId val="{0000000E-05FB-4D37-83DE-1C434D8F10B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r>
              <a:rPr lang="en-US" smtClean="0"/>
              <a:t>Cisco Live 2014</a:t>
            </a: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4812F15-176D-4CD9-9694-2A3D9E565BA4}" type="datetimeFigureOut">
              <a:rPr lang="en-US" smtClean="0"/>
              <a:pPr/>
              <a:t>2/8/17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0802F37-FBCB-42B7-8EE8-FF9489F77DB6}" type="slidenum">
              <a:rPr lang="en-US" smtClean="0"/>
              <a:pPr/>
              <a:t>‹#›</a:t>
            </a:fld>
            <a:endParaRPr lang="en-US"/>
          </a:p>
        </p:txBody>
      </p:sp>
    </p:spTree>
    <p:extLst>
      <p:ext uri="{BB962C8B-B14F-4D97-AF65-F5344CB8AC3E}">
        <p14:creationId xmlns:p14="http://schemas.microsoft.com/office/powerpoint/2010/main" val="310538604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Cisco Live 2014</a:t>
            </a: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4C4CEDC-E3DD-4D16-B8BD-6EEBA5627F6C}" type="datetimeFigureOut">
              <a:rPr lang="en-US" smtClean="0"/>
              <a:pPr/>
              <a:t>2/8/17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39E3EF-7728-464C-BD3E-844BC429B6E9}" type="slidenum">
              <a:rPr lang="en-US" smtClean="0"/>
              <a:pPr/>
              <a:t>‹#›</a:t>
            </a:fld>
            <a:endParaRPr lang="en-US"/>
          </a:p>
        </p:txBody>
      </p:sp>
    </p:spTree>
    <p:extLst>
      <p:ext uri="{BB962C8B-B14F-4D97-AF65-F5344CB8AC3E}">
        <p14:creationId xmlns:p14="http://schemas.microsoft.com/office/powerpoint/2010/main" val="93035634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a:t>
            </a:fld>
            <a:endParaRPr lang="en-US">
              <a:solidFill>
                <a:prstClr val="black"/>
              </a:solidFill>
            </a:endParaRPr>
          </a:p>
        </p:txBody>
      </p:sp>
      <p:sp>
        <p:nvSpPr>
          <p:cNvPr id="8" name="Date Placeholder 7"/>
          <p:cNvSpPr>
            <a:spLocks noGrp="1"/>
          </p:cNvSpPr>
          <p:nvPr>
            <p:ph type="dt" idx="11"/>
          </p:nvPr>
        </p:nvSpPr>
        <p:spPr/>
        <p:txBody>
          <a:bodyPr/>
          <a:lstStyle/>
          <a:p>
            <a:fld id="{88DEC5DC-4D12-9B4F-B533-60DFEB13F4F8}" type="datetime1">
              <a:rPr lang="fr-FR" smtClean="0"/>
              <a:t>08/02/2017</a:t>
            </a:fld>
            <a:endParaRPr lang="en-US"/>
          </a:p>
        </p:txBody>
      </p:sp>
      <p:sp>
        <p:nvSpPr>
          <p:cNvPr id="9" name="Header Placeholder 8"/>
          <p:cNvSpPr>
            <a:spLocks noGrp="1"/>
          </p:cNvSpPr>
          <p:nvPr>
            <p:ph type="hdr" sz="quarter" idx="12"/>
          </p:nvPr>
        </p:nvSpPr>
        <p:spPr/>
        <p:txBody>
          <a:bodyPr/>
          <a:lstStyle/>
          <a:p>
            <a:r>
              <a:rPr lang="en-US" smtClean="0"/>
              <a:t>Cisco Live 2016</a:t>
            </a:r>
            <a:endParaRPr lang="en-US" dirty="0"/>
          </a:p>
        </p:txBody>
      </p:sp>
    </p:spTree>
    <p:extLst>
      <p:ext uri="{BB962C8B-B14F-4D97-AF65-F5344CB8AC3E}">
        <p14:creationId xmlns:p14="http://schemas.microsoft.com/office/powerpoint/2010/main" val="940066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Cisco Virtual Managed Services (VMS) is a software solution platform that enables a set of secure end-to-end cloud services overlay solution that enables you to delivers virtual services seamlessly, cost-effectively and on-demand to remote sites, users and businesses. It simplifies and automates both building and delivering new services, such as security, unified communications, video and more to both existing and new customers, either in-house (by enterprise IT to new workers and sites) or for external customer (by providers to enterprises or SMBs), inclusive of SLA requirements. </a:t>
            </a:r>
          </a:p>
          <a:p>
            <a:endParaRPr lang="en-US" sz="1000" dirty="0"/>
          </a:p>
          <a:p>
            <a:r>
              <a:rPr lang="en-US" sz="1000" dirty="0"/>
              <a:t>Additionally it allows for easy on-boarding of new services or third party services with new tools and a simple graphical portal, which is centrally managed in a highly secure cloud, delivering end-to-end visibility and identity, inclusive of permissions, to all end-connections and devices. </a:t>
            </a:r>
          </a:p>
          <a:p>
            <a:r>
              <a:rPr lang="en-US" sz="1000" dirty="0"/>
              <a:t>Cisco Virtual Managed Services also integrates with existing customer premise equipment, allowing customers to build upon and utilize existing infrastructure. It allows for secure rollouts of new software, updates, services and for-sale offerings quickly and effectively as it eliminates the number of site visits, truck rolls, and IT maintenance, resulting in both </a:t>
            </a:r>
            <a:r>
              <a:rPr lang="en-US" sz="1000" dirty="0" err="1"/>
              <a:t>OpEx</a:t>
            </a:r>
            <a:r>
              <a:rPr lang="en-US" sz="1000" dirty="0"/>
              <a:t> and </a:t>
            </a:r>
            <a:r>
              <a:rPr lang="en-US" sz="1000" dirty="0" err="1"/>
              <a:t>CapEx</a:t>
            </a:r>
            <a:r>
              <a:rPr lang="en-US" sz="1000" dirty="0"/>
              <a:t> savings. </a:t>
            </a:r>
          </a:p>
          <a:p>
            <a:endParaRPr lang="en-US" sz="1000" dirty="0"/>
          </a:p>
          <a:p>
            <a:r>
              <a:rPr lang="en-US" sz="1000" dirty="0"/>
              <a:t>Cisco VMS delivers real-time application and connection performance data, uptime information, cost optimization of workloads and intelligent traffic routing optimized for cost, speed or availability, depending on customer, IT and overall business requirements. End users (such as enterprise IT delivering services to remote sites) or customers and partners (such as enterprises and SMBs) can easily access these services through an end user web portal that allows for management and monitoring of existing services and also makes it easy to purchase and activate new and additional services on-demand at the click of a mouse. </a:t>
            </a:r>
          </a:p>
          <a:p>
            <a:endParaRPr lang="en-US" sz="10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20</a:t>
            </a:fld>
            <a:endParaRPr lang="en-US" dirty="0"/>
          </a:p>
        </p:txBody>
      </p:sp>
    </p:spTree>
    <p:extLst>
      <p:ext uri="{BB962C8B-B14F-4D97-AF65-F5344CB8AC3E}">
        <p14:creationId xmlns:p14="http://schemas.microsoft.com/office/powerpoint/2010/main" val="1178701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2FCB79-2C0C-F84D-A224-30C295992FCE}" type="slidenum">
              <a:rPr lang="en-US" smtClean="0"/>
              <a:t>22</a:t>
            </a:fld>
            <a:endParaRPr lang="en-US"/>
          </a:p>
        </p:txBody>
      </p:sp>
    </p:spTree>
    <p:extLst>
      <p:ext uri="{BB962C8B-B14F-4D97-AF65-F5344CB8AC3E}">
        <p14:creationId xmlns:p14="http://schemas.microsoft.com/office/powerpoint/2010/main" val="190774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99" dirty="0" smtClean="0"/>
              <a:t>Different device types  </a:t>
            </a:r>
          </a:p>
          <a:p>
            <a:pPr marL="192833" lvl="1" indent="0">
              <a:buNone/>
            </a:pPr>
            <a:r>
              <a:rPr lang="en-US" sz="1200" dirty="0" err="1" smtClean="0"/>
              <a:t>vCPE</a:t>
            </a:r>
            <a:r>
              <a:rPr lang="en-US" sz="1200" dirty="0" smtClean="0"/>
              <a:t>, Physical CPE</a:t>
            </a:r>
          </a:p>
          <a:p>
            <a:pPr marL="192833" lvl="1" indent="0">
              <a:buNone/>
            </a:pPr>
            <a:r>
              <a:rPr lang="en-US" sz="1200" dirty="0" smtClean="0"/>
              <a:t>New / existing</a:t>
            </a:r>
          </a:p>
          <a:p>
            <a:r>
              <a:rPr lang="en-US" sz="1799" dirty="0" smtClean="0"/>
              <a:t>Hardware custom </a:t>
            </a:r>
            <a:r>
              <a:rPr lang="en-US" sz="1799" dirty="0" err="1" smtClean="0"/>
              <a:t>configs</a:t>
            </a:r>
            <a:endParaRPr lang="en-US" sz="1799" dirty="0" smtClean="0"/>
          </a:p>
          <a:p>
            <a:pPr marL="192833" lvl="1" indent="0">
              <a:buNone/>
            </a:pPr>
            <a:r>
              <a:rPr lang="en-US" sz="1200" dirty="0" smtClean="0"/>
              <a:t>1 Link / 2 links primary links</a:t>
            </a:r>
          </a:p>
          <a:p>
            <a:pPr marL="192833" lvl="1" indent="0">
              <a:buNone/>
            </a:pPr>
            <a:r>
              <a:rPr lang="en-US" sz="1200" dirty="0" smtClean="0"/>
              <a:t>Different LAN </a:t>
            </a:r>
            <a:r>
              <a:rPr lang="en-US" sz="1200" dirty="0" err="1" smtClean="0"/>
              <a:t>configs</a:t>
            </a:r>
            <a:r>
              <a:rPr lang="en-US" sz="1200" dirty="0" smtClean="0"/>
              <a:t> </a:t>
            </a:r>
          </a:p>
          <a:p>
            <a:pPr marL="192833" lvl="1" indent="0">
              <a:buNone/>
            </a:pPr>
            <a:r>
              <a:rPr lang="en-US" sz="1200" dirty="0" smtClean="0"/>
              <a:t>Different backup solutions (none, DSL, 3G/4G) </a:t>
            </a:r>
          </a:p>
          <a:p>
            <a:r>
              <a:rPr lang="en-US" sz="1799" dirty="0" smtClean="0"/>
              <a:t>Software </a:t>
            </a:r>
            <a:r>
              <a:rPr lang="en-US" sz="1799" dirty="0" err="1" smtClean="0"/>
              <a:t>config</a:t>
            </a:r>
            <a:r>
              <a:rPr lang="en-US" sz="1799" dirty="0" smtClean="0"/>
              <a:t> customization</a:t>
            </a:r>
          </a:p>
          <a:p>
            <a:pPr marL="192833" lvl="1" indent="0">
              <a:buNone/>
            </a:pPr>
            <a:r>
              <a:rPr lang="en-US" dirty="0" smtClean="0"/>
              <a:t>Static versus routed PE-CE links</a:t>
            </a:r>
          </a:p>
          <a:p>
            <a:pPr marL="192833" lvl="1" indent="0">
              <a:buNone/>
            </a:pPr>
            <a:r>
              <a:rPr lang="en-US" dirty="0" smtClean="0"/>
              <a:t>Management infrastructure</a:t>
            </a:r>
          </a:p>
          <a:p>
            <a:pPr marL="192833" lvl="1" indent="0">
              <a:buNone/>
            </a:pPr>
            <a:r>
              <a:rPr lang="en-US" dirty="0" err="1" smtClean="0"/>
              <a:t>QoS</a:t>
            </a:r>
            <a:r>
              <a:rPr lang="en-US" dirty="0" smtClean="0"/>
              <a:t> strategy (only commonality is the application of the policy to the interface)</a:t>
            </a:r>
            <a:endParaRPr lang="en-US" sz="1799" dirty="0" smtClean="0"/>
          </a:p>
          <a:p>
            <a:r>
              <a:rPr lang="en-US" sz="1799" dirty="0" smtClean="0"/>
              <a:t>Services are evolving rapidly</a:t>
            </a:r>
          </a:p>
          <a:p>
            <a:pPr marL="192833" lvl="1" indent="0">
              <a:buNone/>
            </a:pPr>
            <a:r>
              <a:rPr lang="en-US" dirty="0" smtClean="0"/>
              <a:t>Central / distributed </a:t>
            </a:r>
          </a:p>
          <a:p>
            <a:pPr marL="192833" lvl="1" indent="0">
              <a:buNone/>
            </a:pPr>
            <a:r>
              <a:rPr lang="en-US" dirty="0" smtClean="0"/>
              <a:t>NFV exacerbates the problem</a:t>
            </a:r>
          </a:p>
          <a:p>
            <a:pPr marL="192833" lvl="1" indent="0">
              <a:buNone/>
            </a:pPr>
            <a:endParaRPr lang="en-US" dirty="0" smtClean="0"/>
          </a:p>
          <a:p>
            <a:pPr marL="192833" lvl="1"/>
            <a:r>
              <a:rPr lang="en-US" sz="1600" dirty="0" smtClean="0">
                <a:solidFill>
                  <a:srgbClr val="FF0000"/>
                </a:solidFill>
              </a:rPr>
              <a:t>Some are constraints / some are an SPs USPs in selling the service to the customer</a:t>
            </a:r>
          </a:p>
          <a:p>
            <a:pPr marL="192833" lvl="1"/>
            <a:r>
              <a:rPr lang="en-US" sz="1600" dirty="0" smtClean="0">
                <a:solidFill>
                  <a:srgbClr val="FF0000"/>
                </a:solidFill>
              </a:rPr>
              <a:t>Conclusion: It is extremely difficult to write a fixed FP or UI that deals with every SP requirement. </a:t>
            </a:r>
          </a:p>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24</a:t>
            </a:fld>
            <a:endParaRPr lang="en-US">
              <a:solidFill>
                <a:prstClr val="black"/>
              </a:solidFill>
            </a:endParaRPr>
          </a:p>
        </p:txBody>
      </p:sp>
      <p:sp>
        <p:nvSpPr>
          <p:cNvPr id="5" name="Date Placeholder 4"/>
          <p:cNvSpPr>
            <a:spLocks noGrp="1"/>
          </p:cNvSpPr>
          <p:nvPr>
            <p:ph type="dt" sz="quarter" idx="11"/>
          </p:nvPr>
        </p:nvSpPr>
        <p:spPr/>
        <p:txBody>
          <a:bodyPr/>
          <a:lstStyle/>
          <a:p>
            <a:fld id="{776C998F-6E2C-47A2-8AE2-666A2522468B}" type="datetime1">
              <a:rPr lang="en-US" smtClean="0">
                <a:solidFill>
                  <a:prstClr val="black"/>
                </a:solidFill>
              </a:rPr>
              <a:pPr/>
              <a:t>2/8/17</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Cisco Live 2015</a:t>
            </a:r>
            <a:endParaRPr lang="en-US" dirty="0">
              <a:solidFill>
                <a:prstClr val="black"/>
              </a:solidFill>
            </a:endParaRPr>
          </a:p>
        </p:txBody>
      </p:sp>
    </p:spTree>
    <p:extLst>
      <p:ext uri="{BB962C8B-B14F-4D97-AF65-F5344CB8AC3E}">
        <p14:creationId xmlns:p14="http://schemas.microsoft.com/office/powerpoint/2010/main" val="194095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latin typeface="Calibri"/>
              </a:rPr>
              <a:t>Cisco Live 2016</a:t>
            </a:r>
            <a:endParaRPr lang="en-US" dirty="0">
              <a:solidFill>
                <a:prstClr val="black"/>
              </a:solidFill>
              <a:latin typeface="Calibri"/>
            </a:endParaRPr>
          </a:p>
        </p:txBody>
      </p:sp>
      <p:sp>
        <p:nvSpPr>
          <p:cNvPr id="5" name="Date Placeholder 4"/>
          <p:cNvSpPr>
            <a:spLocks noGrp="1"/>
          </p:cNvSpPr>
          <p:nvPr>
            <p:ph type="dt" idx="11"/>
          </p:nvPr>
        </p:nvSpPr>
        <p:spPr/>
        <p:txBody>
          <a:bodyPr/>
          <a:lstStyle/>
          <a:p>
            <a:fld id="{7DD28AC2-6C7F-4D63-98DA-7D2967EB9155}" type="datetime1">
              <a:rPr lang="en-US" smtClean="0">
                <a:solidFill>
                  <a:prstClr val="black"/>
                </a:solidFill>
                <a:latin typeface="Calibri"/>
              </a:rPr>
              <a:pPr/>
              <a:t>2/8/17</a:t>
            </a:fld>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0ADFA4A4-C10A-49FC-AF1A-861163FEA0B7}"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114680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28</a:t>
            </a:fld>
            <a:endParaRPr lang="en-US">
              <a:solidFill>
                <a:prstClr val="black"/>
              </a:solidFill>
            </a:endParaRPr>
          </a:p>
        </p:txBody>
      </p:sp>
      <p:sp>
        <p:nvSpPr>
          <p:cNvPr id="5" name="Date Placeholder 4"/>
          <p:cNvSpPr>
            <a:spLocks noGrp="1"/>
          </p:cNvSpPr>
          <p:nvPr>
            <p:ph type="dt" sz="quarter" idx="11"/>
          </p:nvPr>
        </p:nvSpPr>
        <p:spPr/>
        <p:txBody>
          <a:bodyPr/>
          <a:lstStyle/>
          <a:p>
            <a:fld id="{776C998F-6E2C-47A2-8AE2-666A2522468B}" type="datetime1">
              <a:rPr lang="en-US" smtClean="0">
                <a:solidFill>
                  <a:prstClr val="black"/>
                </a:solidFill>
              </a:rPr>
              <a:pPr/>
              <a:t>2/8/17</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Cisco Live 2015</a:t>
            </a:r>
            <a:endParaRPr lang="en-US" dirty="0">
              <a:solidFill>
                <a:prstClr val="black"/>
              </a:solidFill>
            </a:endParaRPr>
          </a:p>
        </p:txBody>
      </p:sp>
    </p:spTree>
    <p:extLst>
      <p:ext uri="{BB962C8B-B14F-4D97-AF65-F5344CB8AC3E}">
        <p14:creationId xmlns:p14="http://schemas.microsoft.com/office/powerpoint/2010/main" val="1527486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69FD9-4ED1-414F-AF6B-922B583D95CE}" type="slidenum">
              <a:rPr lang="en-US" smtClean="0"/>
              <a:t>32</a:t>
            </a:fld>
            <a:endParaRPr lang="en-US"/>
          </a:p>
        </p:txBody>
      </p:sp>
    </p:spTree>
    <p:extLst>
      <p:ext uri="{BB962C8B-B14F-4D97-AF65-F5344CB8AC3E}">
        <p14:creationId xmlns:p14="http://schemas.microsoft.com/office/powerpoint/2010/main" val="1098718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5763" y="525463"/>
            <a:ext cx="6096000" cy="3429000"/>
          </a:xfrm>
        </p:spPr>
      </p:sp>
      <p:sp>
        <p:nvSpPr>
          <p:cNvPr id="3" name="Notes Placeholder 2"/>
          <p:cNvSpPr>
            <a:spLocks noGrp="1"/>
          </p:cNvSpPr>
          <p:nvPr>
            <p:ph type="body" idx="1"/>
          </p:nvPr>
        </p:nvSpPr>
        <p:spPr/>
        <p:txBody>
          <a:bodyPr>
            <a:normAutofit/>
          </a:bodyPr>
          <a:lstStyle/>
          <a:p>
            <a:pPr defTabSz="672976" eaLnBrk="1" fontAlgn="auto" hangingPunct="1">
              <a:spcBef>
                <a:spcPts val="0"/>
              </a:spcBef>
              <a:spcAft>
                <a:spcPts val="0"/>
              </a:spcAft>
              <a:defRPr/>
            </a:pPr>
            <a:endParaRPr lang="en-US" sz="900" dirty="0">
              <a:ea typeface="+mn-ea"/>
              <a:cs typeface="+mn-cs"/>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solidFill>
                  <a:prstClr val="black"/>
                </a:solidFill>
                <a:latin typeface="Arial" pitchFamily="34" charset="0"/>
                <a:cs typeface="Arial" pitchFamily="34" charset="0"/>
              </a:rPr>
              <a:pPr/>
              <a:t>33</a:t>
            </a:fld>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18777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39E3EF-7728-464C-BD3E-844BC429B6E9}" type="slidenum">
              <a:rPr lang="en-US" smtClean="0">
                <a:solidFill>
                  <a:prstClr val="black"/>
                </a:solidFill>
              </a:rPr>
              <a:pPr/>
              <a:t>35</a:t>
            </a:fld>
            <a:endParaRPr lang="en-US">
              <a:solidFill>
                <a:prstClr val="black"/>
              </a:solidFill>
            </a:endParaRPr>
          </a:p>
        </p:txBody>
      </p:sp>
      <p:sp>
        <p:nvSpPr>
          <p:cNvPr id="7" name="Date Placeholder 6"/>
          <p:cNvSpPr>
            <a:spLocks noGrp="1"/>
          </p:cNvSpPr>
          <p:nvPr>
            <p:ph type="dt" idx="11"/>
          </p:nvPr>
        </p:nvSpPr>
        <p:spPr/>
        <p:txBody>
          <a:bodyPr/>
          <a:lstStyle/>
          <a:p>
            <a:fld id="{2B0DC00A-ABF3-CE45-B73E-B9F7F8A01F9F}" type="datetime1">
              <a:rPr lang="fr-FR" smtClean="0"/>
              <a:t>08/02/2017</a:t>
            </a:fld>
            <a:endParaRPr lang="en-US"/>
          </a:p>
        </p:txBody>
      </p:sp>
      <p:sp>
        <p:nvSpPr>
          <p:cNvPr id="8" name="Header Placeholder 7"/>
          <p:cNvSpPr>
            <a:spLocks noGrp="1"/>
          </p:cNvSpPr>
          <p:nvPr>
            <p:ph type="hdr" sz="quarter" idx="12"/>
          </p:nvPr>
        </p:nvSpPr>
        <p:spPr/>
        <p:txBody>
          <a:bodyPr/>
          <a:lstStyle/>
          <a:p>
            <a:r>
              <a:rPr lang="en-US" smtClean="0"/>
              <a:t>Cisco Live 2016</a:t>
            </a:r>
            <a:endParaRPr lang="en-US" dirty="0"/>
          </a:p>
        </p:txBody>
      </p:sp>
    </p:spTree>
    <p:extLst>
      <p:ext uri="{BB962C8B-B14F-4D97-AF65-F5344CB8AC3E}">
        <p14:creationId xmlns:p14="http://schemas.microsoft.com/office/powerpoint/2010/main" val="50616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382588" y="252413"/>
            <a:ext cx="6092825" cy="3427412"/>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MS PGothic" charset="0"/>
              </a:rPr>
              <a:t>It’s not just about automating manual processes. It’s also about taking a look at the first few steps in the process and replacing lengthy (days/months) requirements conversations between users and architects with a smart, standards-based service catalog. </a:t>
            </a:r>
          </a:p>
          <a:p>
            <a:pPr>
              <a:buFontTx/>
              <a:buChar char="•"/>
            </a:pPr>
            <a:r>
              <a:rPr lang="en-US">
                <a:latin typeface="Calibri" charset="0"/>
                <a:ea typeface="MS PGothic" charset="0"/>
              </a:rPr>
              <a:t>Free-up architects’ time</a:t>
            </a:r>
          </a:p>
          <a:p>
            <a:pPr>
              <a:buFontTx/>
              <a:buChar char="•"/>
            </a:pPr>
            <a:r>
              <a:rPr lang="en-US">
                <a:latin typeface="Calibri" charset="0"/>
                <a:ea typeface="MS PGothic" charset="0"/>
              </a:rPr>
              <a:t>Guide users toward standard configurations/services</a:t>
            </a:r>
          </a:p>
          <a:p>
            <a:pPr>
              <a:buFontTx/>
              <a:buChar char="•"/>
            </a:pPr>
            <a:r>
              <a:rPr lang="en-US">
                <a:latin typeface="Calibri" charset="0"/>
                <a:ea typeface="MS PGothic" charset="0"/>
              </a:rPr>
              <a:t>The adoption of standards enables automation, accelerates service delivery and improves supportability</a:t>
            </a:r>
          </a:p>
          <a:p>
            <a:pPr>
              <a:buFontTx/>
              <a:buChar char="•"/>
            </a:pPr>
            <a:endParaRPr lang="en-US">
              <a:latin typeface="Calibri" charset="0"/>
              <a:ea typeface="MS PGothic" charset="0"/>
            </a:endParaRPr>
          </a:p>
          <a:p>
            <a:pPr>
              <a:buFontTx/>
              <a:buChar char="•"/>
            </a:pPr>
            <a:endParaRPr lang="en-US">
              <a:latin typeface="Calibri" charset="0"/>
              <a:ea typeface="MS PGothic" charset="0"/>
            </a:endParaRP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07A57F1-D564-5144-906A-1C72949ED34E}" type="slidenum">
              <a:rPr lang="en-US" sz="1200">
                <a:latin typeface="Calibri" charset="0"/>
              </a:rPr>
              <a:pPr/>
              <a:t>4</a:t>
            </a:fld>
            <a:endParaRPr lang="en-US" sz="1200">
              <a:latin typeface="Calibri" charset="0"/>
            </a:endParaRPr>
          </a:p>
        </p:txBody>
      </p:sp>
    </p:spTree>
    <p:extLst>
      <p:ext uri="{BB962C8B-B14F-4D97-AF65-F5344CB8AC3E}">
        <p14:creationId xmlns:p14="http://schemas.microsoft.com/office/powerpoint/2010/main" val="80222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7B2FCB79-2C0C-F84D-A224-30C295992FCE}"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8369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solidFill>
                  <a:schemeClr val="tx2"/>
                </a:solidFill>
              </a:rPr>
              <a:t>Boxwood: http://</a:t>
            </a:r>
            <a:r>
              <a:rPr lang="en-US" sz="1200" dirty="0" err="1">
                <a:solidFill>
                  <a:schemeClr val="tx2"/>
                </a:solidFill>
              </a:rPr>
              <a:t>www.cisco.com</a:t>
            </a:r>
            <a:r>
              <a:rPr lang="en-US" sz="1200" dirty="0">
                <a:solidFill>
                  <a:schemeClr val="tx2"/>
                </a:solidFill>
              </a:rPr>
              <a:t>/c/</a:t>
            </a:r>
            <a:r>
              <a:rPr lang="en-US" sz="1200" dirty="0" err="1">
                <a:solidFill>
                  <a:schemeClr val="tx2"/>
                </a:solidFill>
              </a:rPr>
              <a:t>en</a:t>
            </a:r>
            <a:r>
              <a:rPr lang="en-US" sz="1200" dirty="0">
                <a:solidFill>
                  <a:schemeClr val="tx2"/>
                </a:solidFill>
              </a:rPr>
              <a:t>/us/solutions/collateral/enterprise-networks/application-experience/case_study_c36-727772.html</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7636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a:t>IDC SD-WAN Survey Special Report May 2016</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dirty="0"/>
              <a:t>Other</a:t>
            </a:r>
            <a:r>
              <a:rPr lang="en-US" baseline="0" dirty="0"/>
              <a:t> quotes: </a:t>
            </a:r>
            <a:r>
              <a:rPr lang="en-US" sz="1200" kern="1200" dirty="0">
                <a:solidFill>
                  <a:schemeClr val="tx1"/>
                </a:solidFill>
                <a:effectLst/>
                <a:latin typeface="+mn-lt"/>
                <a:ea typeface="ＭＳ Ｐゴシック" charset="0"/>
                <a:cs typeface="ＭＳ Ｐゴシック" charset="0"/>
              </a:rPr>
              <a:t>“While ensuring uptime for our essential network operations, </a:t>
            </a:r>
            <a:r>
              <a:rPr lang="en-US" sz="1200" kern="1200" dirty="0" err="1">
                <a:solidFill>
                  <a:schemeClr val="tx1"/>
                </a:solidFill>
                <a:effectLst/>
                <a:latin typeface="+mn-lt"/>
                <a:ea typeface="ＭＳ Ｐゴシック" charset="0"/>
                <a:cs typeface="ＭＳ Ｐゴシック" charset="0"/>
              </a:rPr>
              <a:t>PfR</a:t>
            </a:r>
            <a:r>
              <a:rPr lang="en-US" sz="1200" kern="1200" dirty="0">
                <a:solidFill>
                  <a:schemeClr val="tx1"/>
                </a:solidFill>
                <a:effectLst/>
                <a:latin typeface="+mn-lt"/>
                <a:ea typeface="ＭＳ Ｐゴシック" charset="0"/>
                <a:cs typeface="ＭＳ Ｐゴシック" charset="0"/>
              </a:rPr>
              <a:t> saves us money and gives us better value for the money </a:t>
            </a:r>
            <a:r>
              <a:rPr lang="en-US" sz="1200" kern="1200" dirty="0" err="1">
                <a:solidFill>
                  <a:schemeClr val="tx1"/>
                </a:solidFill>
                <a:effectLst/>
                <a:latin typeface="+mn-lt"/>
                <a:ea typeface="ＭＳ Ｐゴシック" charset="0"/>
                <a:cs typeface="ＭＳ Ｐゴシック" charset="0"/>
              </a:rPr>
              <a:t>we‟re</a:t>
            </a:r>
            <a:r>
              <a:rPr lang="en-US" sz="1200" kern="1200" dirty="0">
                <a:solidFill>
                  <a:schemeClr val="tx1"/>
                </a:solidFill>
                <a:effectLst/>
                <a:latin typeface="+mn-lt"/>
                <a:ea typeface="ＭＳ Ｐゴシック" charset="0"/>
                <a:cs typeface="ＭＳ Ｐゴシック" charset="0"/>
              </a:rPr>
              <a:t> spending on redundant circuits: just what our CIO asked for.” (http://www.cisco.com/c/dam/en/us/products/collateral/routers/asr-1000-series-aggregation-services-routers/farmcreditsvcs_cs.pdf)</a:t>
            </a:r>
            <a:endParaRPr lang="en-US" dirty="0"/>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endParaRPr lang="en-US" dirty="0"/>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solidFill>
                  <a:prstClr val="black"/>
                </a:solidFill>
                <a:latin typeface="Calibri"/>
              </a:rPr>
              <a:pPr>
                <a:defRPr/>
              </a:pPr>
              <a:t>7</a:t>
            </a:fld>
            <a:endParaRPr lang="en-US">
              <a:solidFill>
                <a:prstClr val="black"/>
              </a:solidFill>
              <a:latin typeface="Calibri"/>
            </a:endParaRPr>
          </a:p>
        </p:txBody>
      </p:sp>
    </p:spTree>
    <p:extLst>
      <p:ext uri="{BB962C8B-B14F-4D97-AF65-F5344CB8AC3E}">
        <p14:creationId xmlns:p14="http://schemas.microsoft.com/office/powerpoint/2010/main" val="1700598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nSpc>
                <a:spcPct val="120000"/>
              </a:lnSpc>
              <a:spcBef>
                <a:spcPts val="533"/>
              </a:spcBef>
            </a:pPr>
            <a:endParaRPr lang="en-US" dirty="0"/>
          </a:p>
        </p:txBody>
      </p:sp>
      <p:sp>
        <p:nvSpPr>
          <p:cNvPr id="4" name="Slide Number Placeholder 3"/>
          <p:cNvSpPr>
            <a:spLocks noGrp="1"/>
          </p:cNvSpPr>
          <p:nvPr>
            <p:ph type="sldNum" sz="quarter" idx="10"/>
          </p:nvPr>
        </p:nvSpPr>
        <p:spPr/>
        <p:txBody>
          <a:bodyPr/>
          <a:lstStyle/>
          <a:p>
            <a:fld id="{E8438005-C9FE-421C-B26E-39E46AD95281}"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77439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9</a:t>
            </a:fld>
            <a:endParaRPr lang="en-US">
              <a:solidFill>
                <a:prstClr val="black"/>
              </a:solidFill>
              <a:latin typeface="Calibri"/>
            </a:endParaRPr>
          </a:p>
        </p:txBody>
      </p:sp>
    </p:spTree>
    <p:extLst>
      <p:ext uri="{BB962C8B-B14F-4D97-AF65-F5344CB8AC3E}">
        <p14:creationId xmlns:p14="http://schemas.microsoft.com/office/powerpoint/2010/main" val="870091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7738"/>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206749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02DB87D-6B77-4EDA-945D-D9A3E7BC547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47822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tiff"/><Relationship Id="rId3"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emf"/><Relationship Id="rId3"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Presenter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2" name="Rectangle 2"/>
          <p:cNvSpPr>
            <a:spLocks noGrp="1" noChangeArrowheads="1"/>
          </p:cNvSpPr>
          <p:nvPr>
            <p:ph type="title" hasCustomPrompt="1"/>
          </p:nvPr>
        </p:nvSpPr>
        <p:spPr bwMode="white">
          <a:xfrm>
            <a:off x="336624" y="1489433"/>
            <a:ext cx="8416893" cy="1249508"/>
          </a:xfrm>
          <a:prstGeom prst="rect">
            <a:avLst/>
          </a:prstGeom>
          <a:noFill/>
          <a:ln w="12700">
            <a:noFill/>
            <a:miter lim="800000"/>
            <a:headEnd/>
            <a:tailEnd/>
          </a:ln>
          <a:effectLst/>
        </p:spPr>
        <p:txBody>
          <a:bodyPr lIns="91440" tIns="45720" rIns="91440" bIns="45720" anchor="b"/>
          <a:lstStyle>
            <a:lvl1pPr algn="l">
              <a:defRPr lang="en-US" sz="4000" i="0" kern="1200" dirty="0">
                <a:solidFill>
                  <a:schemeClr val="bg1"/>
                </a:solidFill>
                <a:latin typeface="+mn-lt"/>
                <a:ea typeface="+mn-ea"/>
                <a:cs typeface="+mn-cs"/>
                <a:sym typeface="Arial" pitchFamily="-107" charset="0"/>
              </a:defRPr>
            </a:lvl1pPr>
          </a:lstStyle>
          <a:p>
            <a:pPr lvl="0"/>
            <a:r>
              <a:rPr lang="en-US" dirty="0" smtClean="0">
                <a:sym typeface="Arial" pitchFamily="-107" charset="0"/>
              </a:rPr>
              <a:t>Presentation Title</a:t>
            </a:r>
            <a:endParaRPr lang="en-US" dirty="0">
              <a:sym typeface="Arial" pitchFamily="-107" charset="0"/>
            </a:endParaRPr>
          </a:p>
        </p:txBody>
      </p:sp>
      <p:sp>
        <p:nvSpPr>
          <p:cNvPr id="9" name="Text Placeholder 8"/>
          <p:cNvSpPr>
            <a:spLocks noGrp="1"/>
          </p:cNvSpPr>
          <p:nvPr>
            <p:ph type="body" sz="quarter" idx="10" hasCustomPrompt="1"/>
          </p:nvPr>
        </p:nvSpPr>
        <p:spPr>
          <a:xfrm>
            <a:off x="352483" y="3376465"/>
            <a:ext cx="8416892" cy="336551"/>
          </a:xfrm>
        </p:spPr>
        <p:txBody>
          <a:bodyPr lIns="91440" tIns="45720" rIns="91440" bIns="45720" anchor="b"/>
          <a:lstStyle>
            <a:lvl1pPr marL="1785" indent="0" algn="l">
              <a:buNone/>
              <a:defRPr lang="en-US" sz="1600" kern="1200" dirty="0" smtClean="0">
                <a:solidFill>
                  <a:schemeClr val="bg1"/>
                </a:solidFill>
                <a:latin typeface="+mn-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smtClean="0"/>
              <a:t>Presenter Name</a:t>
            </a:r>
          </a:p>
        </p:txBody>
      </p:sp>
      <p:sp>
        <p:nvSpPr>
          <p:cNvPr id="4" name="Text Placeholder 3"/>
          <p:cNvSpPr>
            <a:spLocks noGrp="1"/>
          </p:cNvSpPr>
          <p:nvPr>
            <p:ph type="body" sz="quarter" idx="13" hasCustomPrompt="1"/>
          </p:nvPr>
        </p:nvSpPr>
        <p:spPr>
          <a:xfrm>
            <a:off x="352482" y="3722263"/>
            <a:ext cx="5221886" cy="250298"/>
          </a:xfrm>
        </p:spPr>
        <p:txBody>
          <a:bodyPr/>
          <a:lstStyle>
            <a:lvl1pPr marL="1785" indent="0">
              <a:buNone/>
              <a:defRPr sz="1200" baseline="0">
                <a:solidFill>
                  <a:schemeClr val="bg1"/>
                </a:solidFill>
              </a:defRPr>
            </a:lvl1pPr>
          </a:lstStyle>
          <a:p>
            <a:pPr lvl="0"/>
            <a:r>
              <a:rPr lang="en-US" dirty="0" smtClean="0"/>
              <a:t>Presenter Title</a:t>
            </a:r>
          </a:p>
        </p:txBody>
      </p:sp>
      <p:sp>
        <p:nvSpPr>
          <p:cNvPr id="7" name="Text Placeholder 40"/>
          <p:cNvSpPr>
            <a:spLocks noGrp="1"/>
          </p:cNvSpPr>
          <p:nvPr>
            <p:ph type="body" sz="quarter" idx="12" hasCustomPrompt="1"/>
          </p:nvPr>
        </p:nvSpPr>
        <p:spPr>
          <a:xfrm>
            <a:off x="352482" y="3981808"/>
            <a:ext cx="8296421" cy="288131"/>
          </a:xfrm>
          <a:prstGeom prst="rect">
            <a:avLst/>
          </a:prstGeom>
        </p:spPr>
        <p:txBody>
          <a:bodyPr lIns="91420" tIns="45710" rIns="91420" bIns="45710"/>
          <a:lstStyle>
            <a:lvl1pPr marL="0" indent="0" algn="l">
              <a:buFontTx/>
              <a:buNone/>
              <a:defRPr lang="en-US" sz="12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ext uri="{BB962C8B-B14F-4D97-AF65-F5344CB8AC3E}">
        <p14:creationId xmlns:p14="http://schemas.microsoft.com/office/powerpoint/2010/main" val="1737570022"/>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7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3" y="1347788"/>
            <a:ext cx="8277344" cy="3168210"/>
          </a:xfrm>
          <a:prstGeom prst="rect">
            <a:avLst/>
          </a:prstGeom>
        </p:spPr>
        <p:txBody>
          <a:bodyPr lIns="68564" tIns="34283" rIns="68564" bIns="34283">
            <a:noAutofit/>
          </a:bodyPr>
          <a:lstStyle>
            <a:lvl1pPr marL="280914" indent="-223781">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8" y="341315"/>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7" tIns="34283" rIns="68567" bIns="34283" numCol="1" anchor="ctr" anchorCtr="0" compatLnSpc="1">
            <a:prstTxWarp prst="textNoShape">
              <a:avLst/>
            </a:prstTxWarp>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89534135"/>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8" y="1347788"/>
            <a:ext cx="8345488" cy="3168210"/>
          </a:xfrm>
          <a:prstGeom prst="rect">
            <a:avLst/>
          </a:prstGeom>
        </p:spPr>
        <p:txBody>
          <a:bodyPr lIns="68564" tIns="34283" rIns="68564" bIns="34283">
            <a:noAutofit/>
          </a:bodyPr>
          <a:lstStyle>
            <a:lvl1pPr marL="280914" indent="-223781">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69" indent="-215843">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21" indent="-171407">
              <a:buClr>
                <a:schemeClr val="tx1"/>
              </a:buClr>
              <a:buSzPct val="80000"/>
              <a:buFont typeface="Arial"/>
              <a:buChar char="•"/>
              <a:defRPr sz="1600" b="0" i="0">
                <a:solidFill>
                  <a:srgbClr val="676767"/>
                </a:solidFill>
                <a:latin typeface="+mn-lt"/>
                <a:cs typeface="CiscoSans ExtraLight"/>
              </a:defRPr>
            </a:lvl3pPr>
            <a:lvl4pPr marL="910989" indent="-171407">
              <a:buClr>
                <a:schemeClr val="tx1"/>
              </a:buClr>
              <a:buSzPct val="80000"/>
              <a:buFont typeface="Arial"/>
              <a:buChar char="•"/>
              <a:defRPr sz="1400" b="0" i="0">
                <a:solidFill>
                  <a:srgbClr val="676767"/>
                </a:solidFill>
                <a:latin typeface="+mn-lt"/>
                <a:cs typeface="CiscoSans ExtraLight"/>
              </a:defRPr>
            </a:lvl4pPr>
            <a:lvl5pPr marL="1082396" indent="-168232">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8" y="341315"/>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67" tIns="34283" rIns="68567" bIns="34283" numCol="1" anchor="ctr" anchorCtr="0" compatLnSpc="1">
            <a:prstTxWarp prst="textNoShape">
              <a:avLst/>
            </a:prstTxWarp>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13332050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3 Column Bullets">
    <p:spTree>
      <p:nvGrpSpPr>
        <p:cNvPr id="1" name=""/>
        <p:cNvGrpSpPr/>
        <p:nvPr/>
      </p:nvGrpSpPr>
      <p:grpSpPr>
        <a:xfrm>
          <a:off x="0" y="0"/>
          <a:ext cx="0" cy="0"/>
          <a:chOff x="0" y="0"/>
          <a:chExt cx="0" cy="0"/>
        </a:xfrm>
      </p:grpSpPr>
      <p:sp>
        <p:nvSpPr>
          <p:cNvPr id="2" name="Title 1"/>
          <p:cNvSpPr>
            <a:spLocks noGrp="1"/>
          </p:cNvSpPr>
          <p:nvPr>
            <p:ph type="title"/>
          </p:nvPr>
        </p:nvSpPr>
        <p:spPr>
          <a:xfrm>
            <a:off x="356616" y="219456"/>
            <a:ext cx="8513064" cy="765432"/>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lang="en-US" baseline="0" dirty="0">
                <a:solidFill>
                  <a:schemeClr val="tx1"/>
                </a:solidFill>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356616" y="1100308"/>
            <a:ext cx="2743200" cy="3262760"/>
          </a:xfrm>
          <a:prstGeom prst="rect">
            <a:avLst/>
          </a:prstGeom>
        </p:spPr>
        <p:txBody>
          <a:bodyPr lIns="91440" tIns="45720" rIns="91440" bIns="45720"/>
          <a:lstStyle>
            <a:lvl1pPr>
              <a:spcBef>
                <a:spcPts val="1200"/>
              </a:spcBef>
              <a:buClrTx/>
              <a:defRPr sz="1600">
                <a:solidFill>
                  <a:schemeClr val="tx1"/>
                </a:solidFill>
              </a:defRPr>
            </a:lvl1pPr>
            <a:lvl2pPr>
              <a:spcBef>
                <a:spcPts val="400"/>
              </a:spcBef>
              <a:defRPr sz="1400">
                <a:solidFill>
                  <a:schemeClr val="tx1"/>
                </a:solidFill>
              </a:defRPr>
            </a:lvl2pPr>
            <a:lvl3pPr>
              <a:spcBef>
                <a:spcPts val="200"/>
              </a:spcBef>
              <a:defRPr sz="1200">
                <a:solidFill>
                  <a:schemeClr val="tx1"/>
                </a:solidFill>
              </a:defRPr>
            </a:lvl3pPr>
            <a:lvl4pPr>
              <a:spcBef>
                <a:spcPts val="200"/>
              </a:spcBef>
              <a:defRPr sz="1050">
                <a:solidFill>
                  <a:schemeClr val="tx1"/>
                </a:solidFill>
              </a:defRPr>
            </a:lvl4pPr>
            <a:lvl5pPr>
              <a:spcBef>
                <a:spcPts val="675"/>
              </a:spcBef>
              <a:defRPr>
                <a:solidFill>
                  <a:schemeClr val="tx1">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Text Placeholder 5"/>
          <p:cNvSpPr>
            <a:spLocks noGrp="1"/>
          </p:cNvSpPr>
          <p:nvPr>
            <p:ph type="body" sz="quarter" idx="10"/>
          </p:nvPr>
        </p:nvSpPr>
        <p:spPr>
          <a:xfrm>
            <a:off x="6126480" y="1100308"/>
            <a:ext cx="2743200" cy="3264861"/>
          </a:xfrm>
          <a:prstGeom prst="rect">
            <a:avLst/>
          </a:prstGeo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1"/>
          </p:nvPr>
        </p:nvSpPr>
        <p:spPr>
          <a:xfrm>
            <a:off x="3241548" y="1100307"/>
            <a:ext cx="2743200" cy="3264408"/>
          </a:xfrm>
          <a:prstGeom prst="rect">
            <a:avLst/>
          </a:prstGeom>
        </p:spPr>
        <p:txBody>
          <a:bodyPr lIns="91440" tIns="45720" rIns="91440" bIns="45720"/>
          <a:lstStyle>
            <a:lvl1pPr>
              <a:defRPr sz="1600">
                <a:solidFill>
                  <a:schemeClr val="tx1"/>
                </a:solidFill>
              </a:defRPr>
            </a:lvl1pPr>
            <a:lvl2pPr>
              <a:defRPr sz="1400">
                <a:solidFill>
                  <a:schemeClr val="tx1"/>
                </a:solidFill>
              </a:defRPr>
            </a:lvl2pPr>
            <a:lvl3pPr>
              <a:defRPr sz="1200">
                <a:solidFill>
                  <a:schemeClr val="tx1"/>
                </a:solidFill>
              </a:defRPr>
            </a:lvl3pPr>
            <a:lvl4pPr>
              <a:defRPr sz="1050">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Slide Number Placeholder 1"/>
          <p:cNvSpPr>
            <a:spLocks noGrp="1"/>
          </p:cNvSpPr>
          <p:nvPr>
            <p:ph type="sldNum" sz="quarter" idx="4"/>
          </p:nvPr>
        </p:nvSpPr>
        <p:spPr>
          <a:xfrm>
            <a:off x="8409709" y="4884990"/>
            <a:ext cx="359666" cy="274637"/>
          </a:xfrm>
          <a:prstGeom prst="rect">
            <a:avLst/>
          </a:prstGeom>
        </p:spPr>
        <p:txBody>
          <a:bodyPr vert="horz" lIns="91440" tIns="45720" rIns="91440" bIns="45720" rtlCol="0" anchor="ctr"/>
          <a:lstStyle>
            <a:lvl1pPr algn="r">
              <a:defRPr lang="en-US" sz="600" kern="1200" smtClean="0">
                <a:solidFill>
                  <a:srgbClr val="000000">
                    <a:alpha val="25000"/>
                  </a:srgbClr>
                </a:solidFill>
                <a:latin typeface="+mn-lt"/>
                <a:ea typeface="+mn-ea"/>
                <a:cs typeface="CiscoSans Thin"/>
              </a:defRPr>
            </a:lvl1pPr>
          </a:lstStyle>
          <a:p>
            <a:fld id="{96A97DD0-5BE7-4856-A2A9-C42C6688E607}" type="slidenum">
              <a:rPr lang="en-US" smtClean="0"/>
              <a:pPr/>
              <a:t>‹#›</a:t>
            </a:fld>
            <a:endParaRPr lang="en-US" dirty="0"/>
          </a:p>
        </p:txBody>
      </p:sp>
    </p:spTree>
    <p:extLst>
      <p:ext uri="{BB962C8B-B14F-4D97-AF65-F5344CB8AC3E}">
        <p14:creationId xmlns:p14="http://schemas.microsoft.com/office/powerpoint/2010/main" val="2076322246"/>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_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6775450" y="4959350"/>
            <a:ext cx="1714500" cy="171450"/>
          </a:xfrm>
          <a:prstGeom prst="rect">
            <a:avLst/>
          </a:prstGeom>
        </p:spPr>
        <p:txBody>
          <a:bodyPr vert="horz" lIns="68568" tIns="34285" rIns="68568" bIns="34285" rtlCol="0" anchor="ctr"/>
          <a:lstStyle>
            <a:lvl1pPr marL="0" marR="0" indent="0" algn="r" defTabSz="685685" rtl="0" eaLnBrk="1" fontAlgn="auto" latinLnBrk="0" hangingPunct="1">
              <a:lnSpc>
                <a:spcPct val="100000"/>
              </a:lnSpc>
              <a:spcBef>
                <a:spcPts val="0"/>
              </a:spcBef>
              <a:spcAft>
                <a:spcPts val="0"/>
              </a:spcAft>
              <a:buClrTx/>
              <a:buSzTx/>
              <a:buFontTx/>
              <a:buNone/>
              <a:tabLst/>
              <a:defRPr sz="500">
                <a:solidFill>
                  <a:prstClr val="black">
                    <a:tint val="75000"/>
                  </a:prstClr>
                </a:solidFill>
                <a:latin typeface="CiscoSans ExtraLight" panose="020B0303020201020303" pitchFamily="34" charset="0"/>
                <a:ea typeface="MS PGothic" charset="0"/>
                <a:cs typeface="MS PGothic" charset="0"/>
              </a:defRPr>
            </a:lvl1pPr>
          </a:lstStyle>
          <a:p>
            <a:pPr>
              <a:defRPr/>
            </a:pPr>
            <a:endParaRPr lang="en-US"/>
          </a:p>
        </p:txBody>
      </p:sp>
    </p:spTree>
    <p:extLst>
      <p:ext uri="{BB962C8B-B14F-4D97-AF65-F5344CB8AC3E}">
        <p14:creationId xmlns:p14="http://schemas.microsoft.com/office/powerpoint/2010/main" val="49733546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71" y="1349456"/>
            <a:ext cx="4007001" cy="3040773"/>
          </a:xfrm>
          <a:prstGeom prst="rect">
            <a:avLst/>
          </a:prstGeom>
        </p:spPr>
        <p:txBody>
          <a:bodyPr lIns="91404" tIns="45702" rIns="91404" bIns="45702" anchor="ctr" anchorCtr="0">
            <a:noAutofit/>
          </a:bodyPr>
          <a:lstStyle>
            <a:lvl1pPr marL="0" indent="0">
              <a:buNone/>
              <a:defRPr sz="2399"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9"/>
            <a:ext cx="4073346" cy="3039397"/>
          </a:xfrm>
          <a:prstGeom prst="rect">
            <a:avLst/>
          </a:prstGeom>
        </p:spPr>
        <p:txBody>
          <a:bodyPr vert="horz" lIns="91404" tIns="45702" rIns="91404" bIns="45702">
            <a:noAutofit/>
          </a:bodyPr>
          <a:lstStyle>
            <a:lvl1pPr marL="0" indent="0" algn="ctr">
              <a:buNone/>
              <a:defRPr sz="2000">
                <a:solidFill>
                  <a:schemeClr val="tx1"/>
                </a:solidFill>
                <a:latin typeface="+mn-lt"/>
                <a:cs typeface="CiscoSans ExtraLight"/>
              </a:defRPr>
            </a:lvl1pPr>
          </a:lstStyle>
          <a:p>
            <a:pPr lvl="0"/>
            <a:r>
              <a:rPr lang="en-US" noProof="0" dirty="0" smtClean="0"/>
              <a:t>Click icon to add chart</a:t>
            </a:r>
            <a:endParaRPr lang="en-US" noProof="0" dirty="0"/>
          </a:p>
        </p:txBody>
      </p:sp>
      <p:sp>
        <p:nvSpPr>
          <p:cNvPr id="5" name="Title Placeholder 5"/>
          <p:cNvSpPr>
            <a:spLocks noGrp="1"/>
          </p:cNvSpPr>
          <p:nvPr>
            <p:ph type="title"/>
          </p:nvPr>
        </p:nvSpPr>
        <p:spPr bwMode="auto">
          <a:xfrm>
            <a:off x="437766" y="341318"/>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97814311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793199"/>
            <a:ext cx="8296421" cy="288131"/>
          </a:xfrm>
          <a:prstGeom prst="rect">
            <a:avLst/>
          </a:prstGeom>
        </p:spPr>
        <p:txBody>
          <a:bodyPr lIns="121872" tIns="60936" rIns="121872" bIns="60936" anchor="b" anchorCtr="0">
            <a:noAutofit/>
          </a:bodyPr>
          <a:lstStyle>
            <a:lvl1pPr marL="0" indent="0" algn="l">
              <a:buNone/>
              <a:defRPr sz="1425" b="0" i="0">
                <a:solidFill>
                  <a:srgbClr val="FFFFFE"/>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4033196"/>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3"/>
            <a:ext cx="8296421" cy="288131"/>
          </a:xfrm>
          <a:prstGeom prst="rect">
            <a:avLst/>
          </a:prstGeom>
        </p:spPr>
        <p:txBody>
          <a:bodyPr lIns="121872" tIns="60936" rIns="121872" bIns="60936"/>
          <a:lstStyle>
            <a:lvl1pPr marL="0" indent="0" algn="l">
              <a:buFontTx/>
              <a:buNone/>
              <a:defRPr lang="en-US" sz="1425"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121872" tIns="60936" rIns="121872" bIns="60936"/>
          <a:lstStyle>
            <a:lvl1pPr marL="0" indent="0">
              <a:buFont typeface="Arial" panose="020B0604020202020204" pitchFamily="34" charset="0"/>
              <a:buNone/>
              <a:defRPr sz="2175" baseline="0">
                <a:solidFill>
                  <a:srgbClr val="FFFFFE"/>
                </a:solidFill>
                <a:latin typeface="+mj-lt"/>
              </a:defRPr>
            </a:lvl1pPr>
            <a:lvl2pPr marL="304728" indent="0">
              <a:buNone/>
              <a:defRPr/>
            </a:lvl2pPr>
            <a:lvl3pPr marL="427326" indent="0">
              <a:buNone/>
              <a:defRPr/>
            </a:lvl3pPr>
            <a:lvl4pPr marL="516604" indent="0">
              <a:buNone/>
              <a:defRPr/>
            </a:lvl4pPr>
            <a:lvl5pPr marL="601116" indent="0">
              <a:buNone/>
              <a:defRPr/>
            </a:lvl5pPr>
          </a:lstStyle>
          <a:p>
            <a:pPr lvl="0"/>
            <a:r>
              <a:rPr lang="en-GB" dirty="0" smtClean="0"/>
              <a:t>Subtitle Goes Here</a:t>
            </a:r>
          </a:p>
        </p:txBody>
      </p:sp>
      <p:sp>
        <p:nvSpPr>
          <p:cNvPr id="2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FFFFFE"/>
                </a:solidFill>
                <a:latin typeface="+mj-lt"/>
                <a:cs typeface="CiscoSans Thin"/>
              </a:defRPr>
            </a:lvl1pPr>
          </a:lstStyle>
          <a:p>
            <a:r>
              <a:rPr lang="en-GB" dirty="0" smtClean="0"/>
              <a:t>Presentation Title Goes Here</a:t>
            </a:r>
            <a:endParaRPr lang="en-US" dirty="0"/>
          </a:p>
        </p:txBody>
      </p:sp>
      <p:grpSp>
        <p:nvGrpSpPr>
          <p:cNvPr id="8" name="Group 67"/>
          <p:cNvGrpSpPr/>
          <p:nvPr userDrawn="1"/>
        </p:nvGrpSpPr>
        <p:grpSpPr>
          <a:xfrm>
            <a:off x="285166" y="307876"/>
            <a:ext cx="862739" cy="459830"/>
            <a:chOff x="609606" y="528528"/>
            <a:chExt cx="1444732" cy="763787"/>
          </a:xfrm>
          <a:solidFill>
            <a:schemeClr val="bg1"/>
          </a:solidFill>
        </p:grpSpPr>
        <p:sp>
          <p:nvSpPr>
            <p:cNvPr id="9" name="Rectangle 8"/>
            <p:cNvSpPr>
              <a:spLocks noChangeArrowheads="1"/>
            </p:cNvSpPr>
            <p:nvPr/>
          </p:nvSpPr>
          <p:spPr bwMode="black">
            <a:xfrm>
              <a:off x="1016583" y="1035671"/>
              <a:ext cx="65914" cy="249729"/>
            </a:xfrm>
            <a:prstGeom prst="rect">
              <a:avLst/>
            </a:prstGeom>
            <a:grpFill/>
            <a:ln w="9525">
              <a:noFill/>
              <a:miter lim="800000"/>
              <a:headEnd/>
              <a:tailEnd/>
            </a:ln>
          </p:spPr>
          <p:txBody>
            <a:bodyPr/>
            <a:lstStyle/>
            <a:p>
              <a:pPr defTabSz="457063"/>
              <a:endParaRPr lang="en-US" sz="1800">
                <a:solidFill>
                  <a:srgbClr val="FFFFFF"/>
                </a:solidFill>
              </a:endParaRPr>
            </a:p>
          </p:txBody>
        </p:sp>
        <p:sp>
          <p:nvSpPr>
            <p:cNvPr id="10" name="Freeform 9"/>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pPr defTabSz="457063"/>
              <a:endParaRPr lang="en-US" sz="1800">
                <a:solidFill>
                  <a:srgbClr val="FFFFFF"/>
                </a:solidFill>
              </a:endParaRPr>
            </a:p>
          </p:txBody>
        </p:sp>
        <p:sp>
          <p:nvSpPr>
            <p:cNvPr id="11" name="Freeform 10"/>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pPr defTabSz="457063"/>
              <a:endParaRPr lang="en-US" sz="1800">
                <a:solidFill>
                  <a:srgbClr val="FFFFFF"/>
                </a:solidFill>
              </a:endParaRPr>
            </a:p>
          </p:txBody>
        </p:sp>
        <p:sp>
          <p:nvSpPr>
            <p:cNvPr id="12" name="Freeform 11"/>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pPr defTabSz="457063"/>
              <a:endParaRPr lang="en-US" sz="1800">
                <a:solidFill>
                  <a:srgbClr val="FFFFFF"/>
                </a:solidFill>
              </a:endParaRPr>
            </a:p>
          </p:txBody>
        </p:sp>
        <p:sp>
          <p:nvSpPr>
            <p:cNvPr id="13" name="Freeform 12"/>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pPr defTabSz="457063"/>
              <a:endParaRPr lang="en-US" sz="1800">
                <a:solidFill>
                  <a:srgbClr val="FFFFFF"/>
                </a:solidFill>
              </a:endParaRPr>
            </a:p>
          </p:txBody>
        </p:sp>
        <p:sp>
          <p:nvSpPr>
            <p:cNvPr id="14" name="Freeform 13"/>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pPr defTabSz="457063"/>
              <a:endParaRPr lang="en-US" sz="1800">
                <a:solidFill>
                  <a:srgbClr val="FFFFFF"/>
                </a:solidFill>
              </a:endParaRPr>
            </a:p>
          </p:txBody>
        </p:sp>
        <p:sp>
          <p:nvSpPr>
            <p:cNvPr id="15" name="Freeform 14"/>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1" name="Freeform 20"/>
            <p:cNvSpPr>
              <a:spLocks/>
            </p:cNvSpPr>
            <p:nvPr/>
          </p:nvSpPr>
          <p:spPr bwMode="black">
            <a:xfrm>
              <a:off x="954502" y="528528"/>
              <a:ext cx="62080"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2" name="Freeform 21"/>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3" name="Freeform 22"/>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pPr defTabSz="457063"/>
              <a:endParaRPr lang="en-US" sz="1800">
                <a:solidFill>
                  <a:srgbClr val="FFFFFF"/>
                </a:solidFill>
              </a:endParaRPr>
            </a:p>
          </p:txBody>
        </p:sp>
        <p:sp>
          <p:nvSpPr>
            <p:cNvPr id="24" name="Freeform 23"/>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5" name="Freeform 24"/>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6" name="Freeform 25"/>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pPr defTabSz="457063"/>
              <a:endParaRPr lang="en-US" sz="1800">
                <a:solidFill>
                  <a:srgbClr val="FFFFFF"/>
                </a:solidFill>
              </a:endParaRPr>
            </a:p>
          </p:txBody>
        </p:sp>
        <p:sp>
          <p:nvSpPr>
            <p:cNvPr id="27" name="Freeform 26"/>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pPr defTabSz="457063"/>
              <a:endParaRPr lang="en-US" sz="1800">
                <a:solidFill>
                  <a:srgbClr val="FFFFFF"/>
                </a:solidFill>
              </a:endParaRPr>
            </a:p>
          </p:txBody>
        </p:sp>
      </p:grpSp>
    </p:spTree>
    <p:extLst/>
  </p:cSld>
  <p:clrMapOvr>
    <a:masterClrMapping/>
  </p:clrMapOvr>
  <p:transition spd="slow">
    <p:wip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Title_Photo">
    <p:spTree>
      <p:nvGrpSpPr>
        <p:cNvPr id="1" name=""/>
        <p:cNvGrpSpPr/>
        <p:nvPr/>
      </p:nvGrpSpPr>
      <p:grpSpPr>
        <a:xfrm>
          <a:off x="0" y="0"/>
          <a:ext cx="0" cy="0"/>
          <a:chOff x="0" y="0"/>
          <a:chExt cx="0" cy="0"/>
        </a:xfrm>
      </p:grpSpPr>
      <p:pic>
        <p:nvPicPr>
          <p:cNvPr id="9" name="Picture Placeholder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15" y="-2570"/>
            <a:ext cx="9150431" cy="5148643"/>
          </a:xfrm>
          <a:prstGeom prst="rect">
            <a:avLst/>
          </a:prstGeom>
        </p:spPr>
      </p:pic>
      <p:pic>
        <p:nvPicPr>
          <p:cNvPr id="15" name="Picture 8" descr="logo_black.ai"/>
          <p:cNvPicPr>
            <a:picLocks noChangeAspect="1"/>
          </p:cNvPicPr>
          <p:nvPr/>
        </p:nvPicPr>
        <p:blipFill>
          <a:blip r:embed="rId3">
            <a:alphaModFix amt="82000"/>
            <a:extLst>
              <a:ext uri="{28A0092B-C50C-407E-A947-70E740481C1C}">
                <a14:useLocalDpi xmlns:a14="http://schemas.microsoft.com/office/drawing/2010/main"/>
              </a:ext>
            </a:extLst>
          </a:blip>
          <a:srcRect/>
          <a:stretch>
            <a:fillRect/>
          </a:stretch>
        </p:blipFill>
        <p:spPr bwMode="auto">
          <a:xfrm>
            <a:off x="425451" y="320676"/>
            <a:ext cx="949325" cy="585788"/>
          </a:xfrm>
          <a:prstGeom prst="rect">
            <a:avLst/>
          </a:prstGeom>
          <a:noFill/>
          <a:ln>
            <a:noFill/>
          </a:ln>
          <a:extLst>
            <a:ext uri="{909E8E84-426E-40dd-AFC4-6F175D3DCCD1}">
              <a14:hiddenFill xmlns="" xmlns:a14="http://schemas.microsoft.com/office/drawing/2010/main">
                <a:solidFill>
                  <a:srgbClr val="FFFFFF">
                    <a:alpha val="8196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Placeholder 2"/>
          <p:cNvSpPr>
            <a:spLocks noGrp="1"/>
          </p:cNvSpPr>
          <p:nvPr>
            <p:ph type="body" sz="quarter" idx="13" hasCustomPrompt="1"/>
          </p:nvPr>
        </p:nvSpPr>
        <p:spPr>
          <a:xfrm>
            <a:off x="463292" y="3211463"/>
            <a:ext cx="8302625" cy="299001"/>
          </a:xfrm>
          <a:prstGeom prst="rect">
            <a:avLst/>
          </a:prstGeom>
        </p:spPr>
        <p:txBody>
          <a:bodyPr lIns="121872" tIns="60936" rIns="121872" bIns="60936"/>
          <a:lstStyle>
            <a:lvl1pPr marL="0" indent="0">
              <a:buFont typeface="Arial" panose="020B0604020202020204" pitchFamily="34" charset="0"/>
              <a:buNone/>
              <a:defRPr sz="2175" baseline="0">
                <a:solidFill>
                  <a:srgbClr val="4D4D4D"/>
                </a:solidFill>
                <a:latin typeface="+mj-lt"/>
              </a:defRPr>
            </a:lvl1pPr>
            <a:lvl2pPr marL="304728" indent="0">
              <a:buNone/>
              <a:defRPr/>
            </a:lvl2pPr>
            <a:lvl3pPr marL="427326" indent="0">
              <a:buNone/>
              <a:defRPr/>
            </a:lvl3pPr>
            <a:lvl4pPr marL="516604" indent="0">
              <a:buNone/>
              <a:defRPr/>
            </a:lvl4pPr>
            <a:lvl5pPr marL="601116" indent="0">
              <a:buNone/>
              <a:defRPr/>
            </a:lvl5pPr>
          </a:lstStyle>
          <a:p>
            <a:pPr lvl="0"/>
            <a:r>
              <a:rPr lang="en-GB" dirty="0" smtClean="0"/>
              <a:t>Subtitle Goes Here</a:t>
            </a:r>
          </a:p>
        </p:txBody>
      </p:sp>
      <p:sp>
        <p:nvSpPr>
          <p:cNvPr id="10" name="Title 1"/>
          <p:cNvSpPr>
            <a:spLocks noGrp="1"/>
          </p:cNvSpPr>
          <p:nvPr>
            <p:ph type="ctrTitle" hasCustomPrompt="1"/>
          </p:nvPr>
        </p:nvSpPr>
        <p:spPr>
          <a:xfrm>
            <a:off x="425766" y="2639977"/>
            <a:ext cx="8340152" cy="644730"/>
          </a:xfrm>
          <a:prstGeom prst="rect">
            <a:avLst/>
          </a:prstGeom>
        </p:spPr>
        <p:txBody>
          <a:bodyPr anchor="b"/>
          <a:lstStyle>
            <a:lvl1pPr marL="0" indent="0" algn="l">
              <a:lnSpc>
                <a:spcPct val="90000"/>
              </a:lnSpc>
              <a:buFont typeface="Arial" panose="020B0604020202020204" pitchFamily="34" charset="0"/>
              <a:buNone/>
              <a:defRPr sz="5175" b="0" i="0" spc="0" baseline="0">
                <a:solidFill>
                  <a:srgbClr val="4D4D4D"/>
                </a:solidFill>
                <a:latin typeface="+mj-lt"/>
                <a:cs typeface="CiscoSans Thin"/>
              </a:defRPr>
            </a:lvl1pPr>
          </a:lstStyle>
          <a:p>
            <a:r>
              <a:rPr lang="en-GB" dirty="0" smtClean="0"/>
              <a:t>Presentation Title Goes Here</a:t>
            </a:r>
            <a:endParaRPr lang="en-US" dirty="0"/>
          </a:p>
        </p:txBody>
      </p:sp>
      <p:sp>
        <p:nvSpPr>
          <p:cNvPr id="21" name="Subtitle 2"/>
          <p:cNvSpPr>
            <a:spLocks noGrp="1"/>
          </p:cNvSpPr>
          <p:nvPr>
            <p:ph type="subTitle" idx="1" hasCustomPrompt="1"/>
          </p:nvPr>
        </p:nvSpPr>
        <p:spPr>
          <a:xfrm>
            <a:off x="469496" y="3793199"/>
            <a:ext cx="8296421" cy="288131"/>
          </a:xfrm>
          <a:prstGeom prst="rect">
            <a:avLst/>
          </a:prstGeom>
        </p:spPr>
        <p:txBody>
          <a:bodyPr lIns="121872" tIns="60936" rIns="121872" bIns="60936" anchor="b" anchorCtr="0">
            <a:noAutofit/>
          </a:bodyPr>
          <a:lstStyle>
            <a:lvl1pPr marL="0" indent="0" algn="l">
              <a:buNone/>
              <a:defRPr sz="1425" b="0" i="0">
                <a:solidFill>
                  <a:srgbClr val="676767"/>
                </a:solidFill>
                <a:latin typeface="+mn-lt"/>
                <a:cs typeface="CiscoSans"/>
              </a:defRPr>
            </a:lvl1pPr>
            <a:lvl2pPr marL="342796" indent="0" algn="ctr">
              <a:buNone/>
              <a:defRPr>
                <a:solidFill>
                  <a:schemeClr val="tx1">
                    <a:tint val="75000"/>
                  </a:schemeClr>
                </a:solidFill>
              </a:defRPr>
            </a:lvl2pPr>
            <a:lvl3pPr marL="685600" indent="0" algn="ctr">
              <a:buNone/>
              <a:defRPr>
                <a:solidFill>
                  <a:schemeClr val="tx1">
                    <a:tint val="75000"/>
                  </a:schemeClr>
                </a:solidFill>
              </a:defRPr>
            </a:lvl3pPr>
            <a:lvl4pPr marL="1028399" indent="0" algn="ctr">
              <a:buNone/>
              <a:defRPr>
                <a:solidFill>
                  <a:schemeClr val="tx1">
                    <a:tint val="75000"/>
                  </a:schemeClr>
                </a:solidFill>
              </a:defRPr>
            </a:lvl4pPr>
            <a:lvl5pPr marL="1371201" indent="0" algn="ctr">
              <a:buNone/>
              <a:defRPr>
                <a:solidFill>
                  <a:schemeClr val="tx1">
                    <a:tint val="75000"/>
                  </a:schemeClr>
                </a:solidFill>
              </a:defRPr>
            </a:lvl5pPr>
            <a:lvl6pPr marL="1713997" indent="0" algn="ctr">
              <a:buNone/>
              <a:defRPr>
                <a:solidFill>
                  <a:schemeClr val="tx1">
                    <a:tint val="75000"/>
                  </a:schemeClr>
                </a:solidFill>
              </a:defRPr>
            </a:lvl6pPr>
            <a:lvl7pPr marL="2056801" indent="0" algn="ctr">
              <a:buNone/>
              <a:defRPr>
                <a:solidFill>
                  <a:schemeClr val="tx1">
                    <a:tint val="75000"/>
                  </a:schemeClr>
                </a:solidFill>
              </a:defRPr>
            </a:lvl7pPr>
            <a:lvl8pPr marL="2399600" indent="0" algn="ctr">
              <a:buNone/>
              <a:defRPr>
                <a:solidFill>
                  <a:schemeClr val="tx1">
                    <a:tint val="75000"/>
                  </a:schemeClr>
                </a:solidFill>
              </a:defRPr>
            </a:lvl8pPr>
            <a:lvl9pPr marL="2742402" indent="0" algn="ctr">
              <a:buNone/>
              <a:defRPr>
                <a:solidFill>
                  <a:schemeClr val="tx1">
                    <a:tint val="75000"/>
                  </a:schemeClr>
                </a:solidFill>
              </a:defRPr>
            </a:lvl9pPr>
          </a:lstStyle>
          <a:p>
            <a:r>
              <a:rPr lang="en-GB" dirty="0" smtClean="0"/>
              <a:t>Speaker Name</a:t>
            </a:r>
            <a:endParaRPr lang="en-US" dirty="0"/>
          </a:p>
        </p:txBody>
      </p:sp>
      <p:sp>
        <p:nvSpPr>
          <p:cNvPr id="22" name="Text Placeholder 38"/>
          <p:cNvSpPr>
            <a:spLocks noGrp="1"/>
          </p:cNvSpPr>
          <p:nvPr>
            <p:ph type="body" sz="quarter" idx="11" hasCustomPrompt="1"/>
          </p:nvPr>
        </p:nvSpPr>
        <p:spPr>
          <a:xfrm>
            <a:off x="469496" y="4033196"/>
            <a:ext cx="8296421" cy="288131"/>
          </a:xfrm>
          <a:prstGeom prst="rect">
            <a:avLst/>
          </a:prstGeom>
        </p:spPr>
        <p:txBody>
          <a:bodyPr lIns="121872" tIns="60936" rIns="121872" bIns="60936"/>
          <a:lstStyle>
            <a:lvl1pPr marL="0" indent="0" algn="l">
              <a:buFontTx/>
              <a:buNone/>
              <a:defRPr lang="en-US" sz="1425"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23" name="Text Placeholder 40"/>
          <p:cNvSpPr>
            <a:spLocks noGrp="1"/>
          </p:cNvSpPr>
          <p:nvPr>
            <p:ph type="body" sz="quarter" idx="12" hasCustomPrompt="1"/>
          </p:nvPr>
        </p:nvSpPr>
        <p:spPr>
          <a:xfrm>
            <a:off x="469496" y="4273193"/>
            <a:ext cx="8296421" cy="288131"/>
          </a:xfrm>
          <a:prstGeom prst="rect">
            <a:avLst/>
          </a:prstGeom>
        </p:spPr>
        <p:txBody>
          <a:bodyPr lIns="121872" tIns="60936" rIns="121872" bIns="60936"/>
          <a:lstStyle>
            <a:lvl1pPr marL="0" indent="0" algn="l">
              <a:buFontTx/>
              <a:buNone/>
              <a:defRPr lang="en-US" sz="1425"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Tree>
    <p:extLst/>
  </p:cSld>
  <p:clrMapOvr>
    <a:masterClrMapping/>
  </p:clrMapOvr>
  <p:transition spd="slow">
    <p:wip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5"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2" tIns="34282" rIns="68562" bIns="34282" anchor="ctr"/>
          <a:lstStyle/>
          <a:p>
            <a:pPr defTabSz="457063"/>
            <a:endParaRPr lang="en-US" sz="1800">
              <a:solidFill>
                <a:srgbClr val="676767"/>
              </a:solidFill>
            </a:endParaRPr>
          </a:p>
        </p:txBody>
      </p:sp>
      <p:sp>
        <p:nvSpPr>
          <p:cNvPr id="6" name="Rectangle 3"/>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62" tIns="34282" rIns="68562" bIns="34282" anchor="ctr"/>
          <a:lstStyle/>
          <a:p>
            <a:pPr defTabSz="457063"/>
            <a:endParaRPr lang="en-US" sz="1800">
              <a:solidFill>
                <a:srgbClr val="676767"/>
              </a:solidFill>
            </a:endParaRPr>
          </a:p>
        </p:txBody>
      </p:sp>
      <p:sp>
        <p:nvSpPr>
          <p:cNvPr id="3" name="Subtitle 2"/>
          <p:cNvSpPr>
            <a:spLocks noGrp="1"/>
          </p:cNvSpPr>
          <p:nvPr>
            <p:ph type="subTitle" idx="1" hasCustomPrompt="1"/>
          </p:nvPr>
        </p:nvSpPr>
        <p:spPr>
          <a:xfrm>
            <a:off x="499916" y="3209551"/>
            <a:ext cx="4684867" cy="288131"/>
          </a:xfrm>
          <a:prstGeom prst="rect">
            <a:avLst/>
          </a:prstGeom>
        </p:spPr>
        <p:txBody>
          <a:bodyPr vert="horz" lIns="91416" tIns="45709" rIns="91416" bIns="45709" rtlCol="0">
            <a:noAutofit/>
          </a:bodyPr>
          <a:lstStyle>
            <a:lvl1pPr marL="0" indent="0" algn="l" defTabSz="685628" rtl="0" eaLnBrk="1" latinLnBrk="0" hangingPunct="1">
              <a:lnSpc>
                <a:spcPct val="95000"/>
              </a:lnSpc>
              <a:spcBef>
                <a:spcPts val="1080"/>
              </a:spcBef>
              <a:buClr>
                <a:srgbClr val="92D050"/>
              </a:buClr>
              <a:buSzPct val="90000"/>
              <a:buFont typeface="Arial" pitchFamily="34" charset="0"/>
              <a:buNone/>
              <a:tabLst/>
              <a:defRPr lang="en-US" sz="1800" kern="1200" baseline="0" dirty="0">
                <a:solidFill>
                  <a:schemeClr val="accent3"/>
                </a:solidFill>
                <a:latin typeface="+mj-lt"/>
                <a:ea typeface="+mn-ea"/>
                <a:cs typeface="+mn-cs"/>
              </a:defRPr>
            </a:lvl1pPr>
            <a:lvl2pPr marL="342811" indent="0" algn="ctr">
              <a:buNone/>
              <a:defRPr>
                <a:solidFill>
                  <a:schemeClr val="tx1">
                    <a:tint val="75000"/>
                  </a:schemeClr>
                </a:solidFill>
              </a:defRPr>
            </a:lvl2pPr>
            <a:lvl3pPr marL="685628" indent="0" algn="ctr">
              <a:buNone/>
              <a:defRPr>
                <a:solidFill>
                  <a:schemeClr val="tx1">
                    <a:tint val="75000"/>
                  </a:schemeClr>
                </a:solidFill>
              </a:defRPr>
            </a:lvl3pPr>
            <a:lvl4pPr marL="1028442" indent="0" algn="ctr">
              <a:buNone/>
              <a:defRPr>
                <a:solidFill>
                  <a:schemeClr val="tx1">
                    <a:tint val="75000"/>
                  </a:schemeClr>
                </a:solidFill>
              </a:defRPr>
            </a:lvl4pPr>
            <a:lvl5pPr marL="1371258" indent="0" algn="ctr">
              <a:buNone/>
              <a:defRPr>
                <a:solidFill>
                  <a:schemeClr val="tx1">
                    <a:tint val="75000"/>
                  </a:schemeClr>
                </a:solidFill>
              </a:defRPr>
            </a:lvl5pPr>
            <a:lvl6pPr marL="1714069"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6" indent="0" algn="ctr">
              <a:buNone/>
              <a:defRPr>
                <a:solidFill>
                  <a:schemeClr val="tx1">
                    <a:tint val="75000"/>
                  </a:schemeClr>
                </a:solidFill>
              </a:defRPr>
            </a:lvl9pPr>
          </a:lstStyle>
          <a:p>
            <a:pPr lvl="0"/>
            <a:r>
              <a:rPr lang="en-GB" dirty="0" smtClean="0"/>
              <a:t>Presenter Name and Title Go Here</a:t>
            </a:r>
            <a:endParaRPr lang="en-US" dirty="0"/>
          </a:p>
        </p:txBody>
      </p:sp>
      <p:sp>
        <p:nvSpPr>
          <p:cNvPr id="2" name="Title 1"/>
          <p:cNvSpPr>
            <a:spLocks noGrp="1"/>
          </p:cNvSpPr>
          <p:nvPr>
            <p:ph type="ctrTitle" hasCustomPrompt="1"/>
          </p:nvPr>
        </p:nvSpPr>
        <p:spPr>
          <a:xfrm>
            <a:off x="459526" y="2462028"/>
            <a:ext cx="4712557" cy="766763"/>
          </a:xfrm>
        </p:spPr>
        <p:txBody>
          <a:bodyPr lIns="82272" tIns="45709" rIns="82272" bIns="45709" rtlCol="0" anchor="b">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5175" b="0" kern="1200" spc="0" baseline="0" dirty="0">
                <a:solidFill>
                  <a:srgbClr val="3E6BB4"/>
                </a:solidFill>
                <a:latin typeface="+mj-lt"/>
                <a:ea typeface="+mj-ea"/>
                <a:cs typeface="+mj-cs"/>
              </a:defRPr>
            </a:lvl1pPr>
          </a:lstStyle>
          <a:p>
            <a:r>
              <a:rPr lang="en-GB" dirty="0" smtClean="0"/>
              <a:t>Demo Title</a:t>
            </a:r>
            <a:endParaRPr lang="en-US" dirty="0"/>
          </a:p>
        </p:txBody>
      </p:sp>
      <p:sp>
        <p:nvSpPr>
          <p:cNvPr id="31" name="Picture Placeholder 30"/>
          <p:cNvSpPr>
            <a:spLocks noGrp="1"/>
          </p:cNvSpPr>
          <p:nvPr>
            <p:ph type="pic" sz="quarter" idx="10"/>
          </p:nvPr>
        </p:nvSpPr>
        <p:spPr>
          <a:xfrm>
            <a:off x="5540382" y="1438276"/>
            <a:ext cx="2676525" cy="2166938"/>
          </a:xfrm>
          <a:prstGeom prst="rect">
            <a:avLst/>
          </a:prstGeom>
        </p:spPr>
        <p:txBody>
          <a:bodyPr lIns="121872" tIns="60936" rIns="121872" bIns="60936" anchor="ctr" anchorCtr="1"/>
          <a:lstStyle>
            <a:lvl1pPr marL="0" indent="0" algn="ctr">
              <a:buNone/>
              <a:defRPr>
                <a:solidFill>
                  <a:schemeClr val="accent3"/>
                </a:solidFill>
                <a:latin typeface="+mj-lt"/>
              </a:defRPr>
            </a:lvl1pPr>
          </a:lstStyle>
          <a:p>
            <a:pPr lvl="0"/>
            <a:r>
              <a:rPr lang="en-US" noProof="0" smtClean="0"/>
              <a:t>Click icon to add picture</a:t>
            </a:r>
            <a:endParaRPr lang="en-US" noProof="0" dirty="0"/>
          </a:p>
        </p:txBody>
      </p:sp>
    </p:spTree>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3_Segue">
    <p:bg>
      <p:bgPr>
        <a:gradFill rotWithShape="0">
          <a:gsLst>
            <a:gs pos="0">
              <a:srgbClr val="36A4D7"/>
            </a:gs>
            <a:gs pos="99001">
              <a:srgbClr val="2D5AA3"/>
            </a:gs>
            <a:gs pos="100000">
              <a:srgbClr val="2D5AA3"/>
            </a:gs>
          </a:gsLst>
          <a:lin ang="540000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a:defRPr/>
            </a:pPr>
            <a:fld id="{4ABDCABE-3F10-B64C-92F1-862014417034}" type="slidenum">
              <a:rPr lang="en-US" sz="600">
                <a:solidFill>
                  <a:srgbClr val="FFFFFF">
                    <a:alpha val="60000"/>
                  </a:srgbClr>
                </a:solidFill>
                <a:cs typeface="CiscoSans Thin"/>
              </a:rPr>
              <a:pPr algn="r" defTabSz="610637">
                <a:defRPr/>
              </a:pPr>
              <a:t>‹#›</a:t>
            </a:fld>
            <a:endParaRPr lang="en-US" sz="600" dirty="0">
              <a:solidFill>
                <a:srgbClr val="FFFFFF">
                  <a:alpha val="60000"/>
                </a:srgbClr>
              </a:solidFill>
              <a:cs typeface="CiscoSans Thin"/>
            </a:endParaRPr>
          </a:p>
        </p:txBody>
      </p:sp>
      <p:sp>
        <p:nvSpPr>
          <p:cNvPr id="8"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a:defRPr/>
            </a:pPr>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2015  </a:t>
            </a:r>
            <a:r>
              <a:rPr lang="en-US" sz="600" dirty="0">
                <a:solidFill>
                  <a:srgbClr val="FFFFFF">
                    <a:alpha val="60000"/>
                  </a:srgbClr>
                </a:solidFill>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p:nvPicPr>
        <p:blipFill>
          <a:blip r:embed="rId2" cstate="print">
            <a:biLevel thresh="25000"/>
            <a:alphaModFix amt="60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sp>
        <p:nvSpPr>
          <p:cNvPr id="3" name="Rectangle 3"/>
          <p:cNvSpPr>
            <a:spLocks noChangeArrowheads="1"/>
          </p:cNvSpPr>
          <p:nvPr/>
        </p:nvSpPr>
        <p:spPr bwMode="white">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59" tIns="34280" rIns="68559" bIns="34280" anchor="ctr"/>
          <a:lstStyle/>
          <a:p>
            <a:pPr defTabSz="457063"/>
            <a:endParaRPr lang="en-US" sz="1800">
              <a:solidFill>
                <a:srgbClr val="676767"/>
              </a:solidFill>
            </a:endParaRPr>
          </a:p>
        </p:txBody>
      </p:sp>
      <p:sp>
        <p:nvSpPr>
          <p:cNvPr id="4" name="Rectangle 6"/>
          <p:cNvSpPr>
            <a:spLocks noChangeArrowheads="1"/>
          </p:cNvSpPr>
          <p:nvPr/>
        </p:nvSpPr>
        <p:spPr bwMode="hidden">
          <a:xfrm>
            <a:off x="0" y="0"/>
            <a:ext cx="9144000" cy="133350"/>
          </a:xfrm>
          <a:prstGeom prst="rect">
            <a:avLst/>
          </a:prstGeom>
          <a:solidFill>
            <a:schemeClr val="bg2"/>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lIns="68559" tIns="34280" rIns="68559" bIns="34280" anchor="ctr"/>
          <a:lstStyle/>
          <a:p>
            <a:pPr defTabSz="457063"/>
            <a:endParaRPr lang="en-US" sz="1800">
              <a:solidFill>
                <a:srgbClr val="676767"/>
              </a:solidFill>
            </a:endParaRPr>
          </a:p>
        </p:txBody>
      </p:sp>
      <p:sp>
        <p:nvSpPr>
          <p:cNvPr id="7"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575" b="0" i="0" spc="0" baseline="0">
                <a:solidFill>
                  <a:srgbClr val="3E6BB4"/>
                </a:solidFill>
                <a:latin typeface="+mj-lt"/>
                <a:cs typeface="CiscoSans Thin"/>
              </a:defRPr>
            </a:lvl1pPr>
          </a:lstStyle>
          <a:p>
            <a:r>
              <a:rPr lang="en-GB" dirty="0" smtClean="0"/>
              <a:t>Section Title Goes Here</a:t>
            </a:r>
            <a:endParaRPr lang="en-US" dirty="0"/>
          </a:p>
        </p:txBody>
      </p:sp>
      <p:sp>
        <p:nvSpPr>
          <p:cNvPr id="5" name="Rectangle 3"/>
          <p:cNvSpPr>
            <a:spLocks noChangeArrowheads="1"/>
          </p:cNvSpPr>
          <p:nvPr userDrawn="1"/>
        </p:nvSpPr>
        <p:spPr bwMode="white">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a:endParaRPr lang="en-US" sz="1800">
              <a:solidFill>
                <a:srgbClr val="676767"/>
              </a:solidFill>
            </a:endParaRPr>
          </a:p>
        </p:txBody>
      </p:sp>
      <p:sp>
        <p:nvSpPr>
          <p:cNvPr id="6" name="Rectangle 3"/>
          <p:cNvSpPr>
            <a:spLocks noChangeArrowheads="1"/>
          </p:cNvSpPr>
          <p:nvPr userDrawn="1"/>
        </p:nvSpPr>
        <p:spPr bwMode="hidden">
          <a:xfrm>
            <a:off x="0" y="0"/>
            <a:ext cx="9144000" cy="133350"/>
          </a:xfrm>
          <a:prstGeom prst="rect">
            <a:avLst/>
          </a:prstGeom>
          <a:solidFill>
            <a:schemeClr val="bg2"/>
          </a:solidFill>
          <a:ln w="25400" algn="ctr">
            <a:noFill/>
            <a:miter lim="800000"/>
            <a:headEnd/>
            <a:tailEnd/>
          </a:ln>
          <a:effectLst/>
        </p:spPr>
        <p:txBody>
          <a:bodyPr wrap="none" lIns="68565" tIns="34283" rIns="68565" bIns="34283" anchor="ctr"/>
          <a:lstStyle/>
          <a:p>
            <a:pPr defTabSz="457063"/>
            <a:endParaRPr lang="en-US" sz="1800">
              <a:solidFill>
                <a:srgbClr val="676767"/>
              </a:solidFill>
            </a:endParaRPr>
          </a:p>
        </p:txBody>
      </p:sp>
    </p:spTree>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g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a:noFill/>
          <a:ln w="9525">
            <a:noFill/>
            <a:miter lim="800000"/>
            <a:headEnd/>
            <a:tailEnd/>
          </a:ln>
          <a:effectLst/>
        </p:spPr>
      </p:pic>
      <p:sp>
        <p:nvSpPr>
          <p:cNvPr id="8" name="Title 7"/>
          <p:cNvSpPr>
            <a:spLocks noGrp="1"/>
          </p:cNvSpPr>
          <p:nvPr>
            <p:ph type="title" hasCustomPrompt="1"/>
          </p:nvPr>
        </p:nvSpPr>
        <p:spPr bwMode="white">
          <a:xfrm>
            <a:off x="359051" y="2105260"/>
            <a:ext cx="8394466" cy="1142052"/>
          </a:xfrm>
        </p:spPr>
        <p:txBody>
          <a:bodyPr anchor="t"/>
          <a:lstStyle>
            <a:lvl1pPr marL="6251" indent="-6251" algn="l" defTabSz="914400" rtl="0" eaLnBrk="0" fontAlgn="base" latinLnBrk="0" hangingPunct="0">
              <a:lnSpc>
                <a:spcPct val="90000"/>
              </a:lnSpc>
              <a:spcBef>
                <a:spcPct val="0"/>
              </a:spcBef>
              <a:spcAft>
                <a:spcPct val="0"/>
              </a:spcAft>
              <a:defRPr lang="en-US" sz="4000" b="0" i="0" kern="1200" dirty="0">
                <a:solidFill>
                  <a:schemeClr val="bg1"/>
                </a:solidFill>
                <a:latin typeface="+mj-lt"/>
                <a:ea typeface="+mj-ea"/>
                <a:cs typeface="+mj-cs"/>
                <a:sym typeface="Arial" pitchFamily="34" charset="0"/>
              </a:defRPr>
            </a:lvl1pPr>
          </a:lstStyle>
          <a:p>
            <a:r>
              <a:rPr lang="en-US" dirty="0" smtClean="0"/>
              <a:t>Segue/Chapter Slide</a:t>
            </a:r>
            <a:endParaRPr lang="en-US" dirty="0"/>
          </a:p>
        </p:txBody>
      </p:sp>
      <p:sp>
        <p:nvSpPr>
          <p:cNvPr id="12" name="Rectangle 7"/>
          <p:cNvSpPr>
            <a:spLocks noChangeArrowheads="1"/>
          </p:cNvSpPr>
          <p:nvPr userDrawn="1"/>
        </p:nvSpPr>
        <p:spPr bwMode="ltGray">
          <a:xfrm>
            <a:off x="8515707" y="4931832"/>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4" name="Rectangle 4"/>
          <p:cNvSpPr>
            <a:spLocks noChangeArrowheads="1"/>
          </p:cNvSpPr>
          <p:nvPr userDrawn="1"/>
        </p:nvSpPr>
        <p:spPr bwMode="ltGray">
          <a:xfrm>
            <a:off x="5867508" y="493057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592935111"/>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474663" y="1347789"/>
            <a:ext cx="8280057" cy="3073946"/>
          </a:xfrm>
          <a:prstGeom prst="rect">
            <a:avLst/>
          </a:prstGeom>
        </p:spPr>
        <p:txBody>
          <a:bodyPr lIns="121872" tIns="60936" rIns="121872" bIns="60936">
            <a:noAutofit/>
          </a:bodyPr>
          <a:lstStyle>
            <a:lvl1pPr marL="285640" marR="0" indent="-285640" algn="ctr" defTabSz="457025" rtl="0" eaLnBrk="1" fontAlgn="auto" latinLnBrk="0" hangingPunct="1">
              <a:lnSpc>
                <a:spcPct val="100000"/>
              </a:lnSpc>
              <a:spcBef>
                <a:spcPct val="20000"/>
              </a:spcBef>
              <a:spcAft>
                <a:spcPts val="0"/>
              </a:spcAft>
              <a:buClrTx/>
              <a:buSzTx/>
              <a:buFont typeface="Arial"/>
              <a:buNone/>
              <a:tabLst/>
              <a:defRPr sz="2025" b="0" i="0" baseline="0">
                <a:solidFill>
                  <a:schemeClr val="tx1"/>
                </a:solidFill>
                <a:latin typeface="+mn-lt"/>
                <a:cs typeface="CiscoSans ExtraLight"/>
              </a:defRPr>
            </a:lvl1pPr>
          </a:lstStyle>
          <a:p>
            <a:pPr lvl="0"/>
            <a:r>
              <a:rPr lang="en-GB" dirty="0" smtClean="0"/>
              <a:t>Click to edit text</a:t>
            </a:r>
          </a:p>
        </p:txBody>
      </p:sp>
      <p:sp>
        <p:nvSpPr>
          <p:cNvPr id="4"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121872" tIns="60936" rIns="121872" bIns="60936">
            <a:noAutofit/>
          </a:bodyPr>
          <a:lstStyle>
            <a:lvl1pPr marL="57126" indent="0">
              <a:lnSpc>
                <a:spcPct val="95000"/>
              </a:lnSpc>
              <a:spcBef>
                <a:spcPts val="1110"/>
              </a:spcBef>
              <a:buClr>
                <a:schemeClr val="tx1"/>
              </a:buClr>
              <a:buSzPct val="80000"/>
              <a:buFont typeface="Arial"/>
              <a:buNone/>
              <a:defRPr sz="3675" b="0" i="0">
                <a:solidFill>
                  <a:srgbClr val="676767"/>
                </a:solidFill>
                <a:latin typeface="+mn-lt"/>
                <a:cs typeface="CiscoSans ExtraLight"/>
              </a:defRPr>
            </a:lvl1pPr>
            <a:lvl2pPr marL="291989"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042" indent="0">
              <a:buClr>
                <a:schemeClr val="tx1"/>
              </a:buClr>
              <a:buSzPct val="80000"/>
              <a:buFont typeface="Arial"/>
              <a:buNone/>
              <a:defRPr sz="1575" b="0" i="0">
                <a:solidFill>
                  <a:srgbClr val="676767"/>
                </a:solidFill>
                <a:latin typeface="+mn-lt"/>
                <a:cs typeface="CiscoSans ExtraLight"/>
              </a:defRPr>
            </a:lvl3pPr>
            <a:lvl4pPr marL="739490" indent="0">
              <a:buClr>
                <a:schemeClr val="tx1"/>
              </a:buClr>
              <a:buSzPct val="80000"/>
              <a:buFont typeface="Arial"/>
              <a:buNone/>
              <a:defRPr sz="1425" b="0" i="0">
                <a:solidFill>
                  <a:srgbClr val="676767"/>
                </a:solidFill>
                <a:latin typeface="+mn-lt"/>
                <a:cs typeface="CiscoSans ExtraLight"/>
              </a:defRPr>
            </a:lvl4pPr>
            <a:lvl5pPr marL="914050" indent="0">
              <a:buClr>
                <a:schemeClr val="tx1"/>
              </a:buClr>
              <a:buSzPct val="80000"/>
              <a:buFont typeface="Arial"/>
              <a:buNone/>
              <a:defRPr sz="1200" b="0" i="0">
                <a:solidFill>
                  <a:srgbClr val="676767"/>
                </a:solidFill>
                <a:latin typeface="+mn-lt"/>
                <a:cs typeface="CiscoSans ExtraLight"/>
              </a:defRPr>
            </a:lvl5pPr>
          </a:lstStyle>
          <a:p>
            <a:pPr lvl="0"/>
            <a:r>
              <a:rPr lang="en-GB" dirty="0" smtClean="0"/>
              <a:t>Click to edit Text</a:t>
            </a:r>
          </a:p>
        </p:txBody>
      </p:sp>
    </p:spTree>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121872" tIns="60936" rIns="121872" bIns="60936">
            <a:noAutofit/>
          </a:bodyPr>
          <a:lstStyle>
            <a:lvl1pPr marL="212363" indent="-392331">
              <a:lnSpc>
                <a:spcPts val="4439"/>
              </a:lnSpc>
              <a:spcBef>
                <a:spcPts val="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Tree>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2" y="1347788"/>
            <a:ext cx="8277344"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202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5" y="1347788"/>
            <a:ext cx="4218460"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baseline="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6"/>
            <a:ext cx="3715995" cy="826447"/>
          </a:xfrm>
          <a:prstGeom prst="rect">
            <a:avLst/>
          </a:prstGeom>
        </p:spPr>
        <p:txBody>
          <a:bodyPr lIns="82268" tIns="45707" rIns="82268" bIns="45707" rtlCol="0">
            <a:noAutofit/>
          </a:bodyPr>
          <a:lstStyle>
            <a:lvl1pPr algn="l" defTabSz="685600" rtl="0" eaLnBrk="1" latinLnBrk="0" hangingPunct="1">
              <a:lnSpc>
                <a:spcPct val="80000"/>
              </a:lnSpc>
              <a:spcBef>
                <a:spcPct val="0"/>
              </a:spcBef>
              <a:buNone/>
              <a:defRPr lang="en-US" sz="3225" b="0" i="0" kern="1200" spc="-75" baseline="0" dirty="0" smtClean="0">
                <a:solidFill>
                  <a:srgbClr val="676767"/>
                </a:solidFill>
                <a:latin typeface="+mj-lt"/>
                <a:ea typeface="+mj-ea"/>
                <a:cs typeface="CiscoSans Thin"/>
              </a:defRPr>
            </a:lvl1pPr>
          </a:lstStyle>
          <a:p>
            <a:r>
              <a:rPr lang="en-GB" dirty="0" smtClean="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121872" tIns="60936" rIns="121872" bIns="60936" anchor="ctr"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lang="en-US" sz="3225" b="0" i="0" kern="1200" spc="-75" baseline="0" dirty="0">
                <a:solidFill>
                  <a:srgbClr val="676767"/>
                </a:solidFill>
                <a:latin typeface="+mj-lt"/>
                <a:ea typeface="+mj-ea"/>
                <a:cs typeface="CiscoSans Thin"/>
              </a:defRPr>
            </a:lvl1pPr>
          </a:lstStyle>
          <a:p>
            <a:pPr lvl="0"/>
            <a:r>
              <a:rPr lang="en-GB" dirty="0" smtClean="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transition spd="med">
    <p:fade/>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1"/>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4" y="22831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0" name="Text Placeholder 17"/>
          <p:cNvSpPr>
            <a:spLocks noGrp="1"/>
          </p:cNvSpPr>
          <p:nvPr>
            <p:ph type="body" sz="quarter" idx="22" hasCustomPrompt="1"/>
          </p:nvPr>
        </p:nvSpPr>
        <p:spPr>
          <a:xfrm>
            <a:off x="3377728" y="22783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4" name="Text Placeholder 17"/>
          <p:cNvSpPr>
            <a:spLocks noGrp="1"/>
          </p:cNvSpPr>
          <p:nvPr>
            <p:ph type="body" sz="quarter" idx="24" hasCustomPrompt="1"/>
          </p:nvPr>
        </p:nvSpPr>
        <p:spPr>
          <a:xfrm>
            <a:off x="6354813" y="220479"/>
            <a:ext cx="2337109" cy="770461"/>
          </a:xfrm>
          <a:prstGeom prst="rect">
            <a:avLst/>
          </a:prstGeom>
        </p:spPr>
        <p:txBody>
          <a:bodyPr lIns="121872" tIns="60936" rIns="121872" bIns="60936" anchor="b" anchorCtr="0">
            <a:noAutofit/>
          </a:bodyPr>
          <a:lstStyle>
            <a:lvl1pPr marL="0" marR="0" indent="0" algn="l" defTabSz="685600" rtl="0" eaLnBrk="1" fontAlgn="auto" latinLnBrk="0" hangingPunct="1">
              <a:lnSpc>
                <a:spcPct val="80000"/>
              </a:lnSpc>
              <a:spcBef>
                <a:spcPct val="0"/>
              </a:spcBef>
              <a:spcAft>
                <a:spcPts val="0"/>
              </a:spcAft>
              <a:buClrTx/>
              <a:buSzTx/>
              <a:buFontTx/>
              <a:buNone/>
              <a:tabLst/>
              <a:defRPr kumimoji="0" lang="en-US" sz="2475"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smtClean="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6" name="Text Placeholder 3"/>
          <p:cNvSpPr>
            <a:spLocks noGrp="1"/>
          </p:cNvSpPr>
          <p:nvPr>
            <p:ph type="body" sz="quarter" idx="26" hasCustomPrompt="1"/>
          </p:nvPr>
        </p:nvSpPr>
        <p:spPr>
          <a:xfrm>
            <a:off x="3377729"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121872" tIns="60936" rIns="121872" bIns="60936">
            <a:noAutofit/>
          </a:bodyPr>
          <a:lstStyle>
            <a:lvl1pPr marL="233276" indent="-171385">
              <a:lnSpc>
                <a:spcPct val="95000"/>
              </a:lnSpc>
              <a:spcBef>
                <a:spcPts val="1110"/>
              </a:spcBef>
              <a:buClr>
                <a:schemeClr val="tx1"/>
              </a:buClr>
              <a:buSzPct val="80000"/>
              <a:buFont typeface="Arial"/>
              <a:buChar char="•"/>
              <a:defRPr sz="1575"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834" indent="-17138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smtClean="0"/>
          </a:p>
        </p:txBody>
      </p:sp>
      <p:cxnSp>
        <p:nvCxnSpPr>
          <p:cNvPr id="11" name="Straight Connector 10"/>
          <p:cNvCxnSpPr/>
          <p:nvPr userDrawn="1"/>
        </p:nvCxnSpPr>
        <p:spPr>
          <a:xfrm>
            <a:off x="307657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67425" y="609601"/>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 with pull quote">
    <p:spTree>
      <p:nvGrpSpPr>
        <p:cNvPr id="1" name=""/>
        <p:cNvGrpSpPr/>
        <p:nvPr/>
      </p:nvGrpSpPr>
      <p:grpSpPr>
        <a:xfrm>
          <a:off x="0" y="0"/>
          <a:ext cx="0" cy="0"/>
          <a:chOff x="0" y="0"/>
          <a:chExt cx="0" cy="0"/>
        </a:xfrm>
      </p:grpSpPr>
      <p:sp>
        <p:nvSpPr>
          <p:cNvPr id="6" name="Rounded Rectangle 5"/>
          <p:cNvSpPr/>
          <p:nvPr/>
        </p:nvSpPr>
        <p:spPr>
          <a:xfrm>
            <a:off x="5070476"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anchor="ctr"/>
          <a:lstStyle/>
          <a:p>
            <a:pPr algn="ctr" defTabSz="457063">
              <a:defRPr/>
            </a:pPr>
            <a:endParaRPr lang="en-US" sz="1800">
              <a:solidFill>
                <a:srgbClr val="FFFFFF"/>
              </a:solidFill>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121872" tIns="60936" rIns="121872" bIns="60936">
            <a:noAutofit/>
          </a:bodyPr>
          <a:lstStyle>
            <a:lvl1pPr marL="85703" indent="-85703" algn="l" defTabSz="68560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03" indent="-85703" algn="l" defTabSz="685600" rtl="0" eaLnBrk="1" latinLnBrk="0" hangingPunct="1">
              <a:defRPr lang="en-US" sz="1500" kern="1200" dirty="0" smtClean="0">
                <a:solidFill>
                  <a:schemeClr val="accent2"/>
                </a:solidFill>
                <a:latin typeface="Ciscolight" pitchFamily="2" charset="0"/>
                <a:ea typeface="+mn-ea"/>
                <a:cs typeface="+mn-cs"/>
              </a:defRPr>
            </a:lvl2pPr>
            <a:lvl3pPr marL="85703" indent="-85703" algn="l" defTabSz="685600" rtl="0" eaLnBrk="1" latinLnBrk="0" hangingPunct="1">
              <a:defRPr lang="en-US" sz="1500" kern="1200" dirty="0" smtClean="0">
                <a:solidFill>
                  <a:schemeClr val="accent2"/>
                </a:solidFill>
                <a:latin typeface="Ciscolight" pitchFamily="2" charset="0"/>
                <a:ea typeface="+mn-ea"/>
                <a:cs typeface="+mn-cs"/>
              </a:defRPr>
            </a:lvl3pPr>
            <a:lvl4pPr marL="85703" indent="-85703" algn="l" defTabSz="685600" rtl="0" eaLnBrk="1" latinLnBrk="0" hangingPunct="1">
              <a:defRPr lang="en-US" sz="1500" kern="1200" dirty="0" smtClean="0">
                <a:solidFill>
                  <a:schemeClr val="accent2"/>
                </a:solidFill>
                <a:latin typeface="Ciscolight" pitchFamily="2" charset="0"/>
                <a:ea typeface="+mn-ea"/>
                <a:cs typeface="+mn-cs"/>
              </a:defRPr>
            </a:lvl4pPr>
            <a:lvl5pPr marL="85703" indent="-85703" algn="l" defTabSz="68560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smtClean="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121872" tIns="60936" rIns="121872" bIns="60936">
            <a:noAutofit/>
          </a:bodyPr>
          <a:lstStyle>
            <a:lvl1pPr marL="0" indent="0">
              <a:buClr>
                <a:schemeClr val="tx2"/>
              </a:buClr>
              <a:buFontTx/>
              <a:buNone/>
              <a:defRPr sz="1200">
                <a:solidFill>
                  <a:schemeClr val="tx2"/>
                </a:solidFill>
                <a:latin typeface="+mn-lt"/>
                <a:cs typeface="CiscoSans ExtraLight"/>
              </a:defRPr>
            </a:lvl1pPr>
          </a:lstStyle>
          <a:p>
            <a:pPr lvl="0"/>
            <a:r>
              <a:rPr lang="en-GB" dirty="0" smtClean="0"/>
              <a:t>Click to edit text </a:t>
            </a:r>
          </a:p>
        </p:txBody>
      </p:sp>
      <p:sp>
        <p:nvSpPr>
          <p:cNvPr id="9" name="Text Placeholder 3"/>
          <p:cNvSpPr>
            <a:spLocks noGrp="1"/>
          </p:cNvSpPr>
          <p:nvPr>
            <p:ph type="body" sz="quarter" idx="10" hasCustomPrompt="1"/>
          </p:nvPr>
        </p:nvSpPr>
        <p:spPr>
          <a:xfrm>
            <a:off x="437767" y="1347788"/>
            <a:ext cx="3901123" cy="3083094"/>
          </a:xfrm>
          <a:prstGeom prst="rect">
            <a:avLst/>
          </a:prstGeom>
        </p:spPr>
        <p:txBody>
          <a:bodyPr lIns="121872" tIns="60936" rIns="121872" bIns="60936">
            <a:noAutofit/>
          </a:bodyPr>
          <a:lstStyle>
            <a:lvl1pPr marL="228515" indent="-171385">
              <a:lnSpc>
                <a:spcPct val="95000"/>
              </a:lnSpc>
              <a:spcBef>
                <a:spcPts val="1110"/>
              </a:spcBef>
              <a:buClr>
                <a:schemeClr val="tx1"/>
              </a:buClr>
              <a:buSzPct val="80000"/>
              <a:buFont typeface="Arial"/>
              <a:buChar char="•"/>
              <a:defRPr sz="2025" b="0" i="0">
                <a:solidFill>
                  <a:schemeClr val="tx1"/>
                </a:solidFill>
                <a:latin typeface="+mn-lt"/>
                <a:cs typeface="CiscoSans ExtraLight"/>
              </a:defRPr>
            </a:lvl1pPr>
            <a:lvl2pPr marL="457025" indent="-215817">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410" indent="-171385">
              <a:buClr>
                <a:schemeClr val="tx1"/>
              </a:buClr>
              <a:buSzPct val="80000"/>
              <a:buFont typeface="Arial"/>
              <a:buChar char="•"/>
              <a:defRPr sz="1575" b="0" i="0">
                <a:solidFill>
                  <a:schemeClr val="tx1"/>
                </a:solidFill>
                <a:latin typeface="+mn-lt"/>
                <a:cs typeface="CiscoSans ExtraLight"/>
              </a:defRPr>
            </a:lvl3pPr>
            <a:lvl4pPr marL="799794" indent="-171385">
              <a:buClr>
                <a:schemeClr val="tx1"/>
              </a:buClr>
              <a:buSzPct val="80000"/>
              <a:buFont typeface="Arial"/>
              <a:buChar char="•"/>
              <a:defRPr sz="1425" b="0" i="0">
                <a:solidFill>
                  <a:schemeClr val="tx1"/>
                </a:solidFill>
                <a:latin typeface="+mn-lt"/>
                <a:cs typeface="CiscoSans ExtraLight"/>
              </a:defRPr>
            </a:lvl4pPr>
            <a:lvl5pPr marL="971177" indent="-17138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7" name="Rounded Rectangle 6"/>
          <p:cNvSpPr/>
          <p:nvPr userDrawn="1"/>
        </p:nvSpPr>
        <p:spPr>
          <a:xfrm>
            <a:off x="5143103" y="1229803"/>
            <a:ext cx="3623212" cy="3306356"/>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defTabSz="457063"/>
            <a:endParaRPr lang="en-US" sz="1800">
              <a:solidFill>
                <a:srgbClr val="FFFFFF"/>
              </a:solidFill>
            </a:endParaRPr>
          </a:p>
        </p:txBody>
      </p:sp>
    </p:spTree>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48072"/>
          </a:xfrm>
          <a:prstGeom prst="rect">
            <a:avLst/>
          </a:prstGeom>
        </p:spPr>
      </p:pic>
      <p:sp>
        <p:nvSpPr>
          <p:cNvPr id="3" name="TextBox 2"/>
          <p:cNvSpPr txBox="1"/>
          <p:nvPr userDrawn="1"/>
        </p:nvSpPr>
        <p:spPr>
          <a:xfrm>
            <a:off x="359051" y="2987007"/>
            <a:ext cx="839419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6251" indent="-6251" defTabSz="914400" eaLnBrk="0" latinLnBrk="0" hangingPunct="0">
              <a:lnSpc>
                <a:spcPct val="90000"/>
              </a:lnSpc>
              <a:defRPr lang="en-US" sz="4000" b="0" i="0" dirty="0" smtClean="0">
                <a:solidFill>
                  <a:schemeClr val="bg1"/>
                </a:solidFill>
                <a:latin typeface="+mj-lt"/>
                <a:ea typeface="+mj-ea"/>
                <a:cs typeface="+mj-cs"/>
                <a:sym typeface="Arial" pitchFamily="34" charset="0"/>
              </a:defRPr>
            </a:lvl1pPr>
            <a:lvl2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eaLnBrk="1" hangingPunct="1">
              <a:lnSpc>
                <a:spcPct val="90000"/>
              </a:lnSpc>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a:lstStyle>
          <a:p>
            <a:pPr fontAlgn="base">
              <a:spcBef>
                <a:spcPct val="0"/>
              </a:spcBef>
              <a:spcAft>
                <a:spcPct val="0"/>
              </a:spcAft>
            </a:pPr>
            <a:r>
              <a:rPr>
                <a:solidFill>
                  <a:srgbClr val="FFFFFF"/>
                </a:solidFill>
              </a:rPr>
              <a:t>Thank you</a:t>
            </a:r>
          </a:p>
        </p:txBody>
      </p:sp>
      <p:sp>
        <p:nvSpPr>
          <p:cNvPr id="10" name="Rectangle 7"/>
          <p:cNvSpPr>
            <a:spLocks noChangeArrowheads="1"/>
          </p:cNvSpPr>
          <p:nvPr userDrawn="1"/>
        </p:nvSpPr>
        <p:spPr bwMode="ltGray">
          <a:xfrm>
            <a:off x="8515707" y="4931832"/>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2" name="Rectangle 4"/>
          <p:cNvSpPr>
            <a:spLocks noChangeArrowheads="1"/>
          </p:cNvSpPr>
          <p:nvPr userDrawn="1"/>
        </p:nvSpPr>
        <p:spPr bwMode="ltGray">
          <a:xfrm>
            <a:off x="5867508" y="493057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en-US" sz="600" dirty="0" smtClean="0">
                <a:solidFill>
                  <a:schemeClr val="bg1">
                    <a:alpha val="60000"/>
                  </a:schemeClr>
                </a:solidFill>
                <a:latin typeface="+mn-lt"/>
                <a:ea typeface="+mn-ea"/>
                <a:cs typeface="CiscoSans Thin"/>
              </a:rPr>
              <a:t>2016  </a:t>
            </a:r>
            <a:r>
              <a:rPr lang="en-US" sz="600" dirty="0">
                <a:solidFill>
                  <a:schemeClr val="bg1">
                    <a:alpha val="60000"/>
                  </a:schemeClr>
                </a:solidFill>
                <a:latin typeface="+mn-lt"/>
                <a:ea typeface="+mn-ea"/>
                <a:cs typeface="CiscoSans Thin"/>
              </a:rPr>
              <a:t>Cisco and/or its affiliates. All rights reserved.   Cisco Confidential</a:t>
            </a:r>
          </a:p>
        </p:txBody>
      </p:sp>
    </p:spTree>
    <p:extLst>
      <p:ext uri="{BB962C8B-B14F-4D97-AF65-F5344CB8AC3E}">
        <p14:creationId xmlns:p14="http://schemas.microsoft.com/office/powerpoint/2010/main" val="1552791902"/>
      </p:ext>
    </p:extLst>
  </p:cSld>
  <p:clrMapOvr>
    <a:masterClrMapping/>
  </p:clrMapOv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121872" tIns="60936" rIns="121872" bIns="60936" anchor="b" anchorCtr="0">
            <a:noAutofit/>
          </a:bodyPr>
          <a:lstStyle>
            <a:lvl1pPr marL="0" indent="0" algn="l" defTabSz="603470">
              <a:lnSpc>
                <a:spcPct val="100000"/>
              </a:lnSpc>
              <a:spcBef>
                <a:spcPct val="50000"/>
              </a:spcBef>
              <a:buNone/>
              <a:defRPr sz="21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Click to edit text </a:t>
            </a:r>
          </a:p>
        </p:txBody>
      </p:sp>
      <p:sp>
        <p:nvSpPr>
          <p:cNvPr id="4" name="Title 1"/>
          <p:cNvSpPr>
            <a:spLocks noGrp="1"/>
          </p:cNvSpPr>
          <p:nvPr>
            <p:ph type="ctrTitle" hasCustomPrompt="1"/>
          </p:nvPr>
        </p:nvSpPr>
        <p:spPr>
          <a:xfrm>
            <a:off x="287923" y="1540552"/>
            <a:ext cx="7972248" cy="2278837"/>
          </a:xfrm>
          <a:prstGeom prst="rect">
            <a:avLst/>
          </a:prstGeom>
        </p:spPr>
        <p:txBody>
          <a:bodyPr anchor="ctr">
            <a:noAutofit/>
          </a:bodyPr>
          <a:lstStyle>
            <a:lvl1pPr marL="183568" indent="-399898" algn="l">
              <a:lnSpc>
                <a:spcPct val="90000"/>
              </a:lnSpc>
              <a:defRPr sz="4575" b="0" i="1" spc="0" baseline="0">
                <a:solidFill>
                  <a:srgbClr val="3E6BB4"/>
                </a:solidFill>
                <a:latin typeface="+mj-lt"/>
                <a:cs typeface="CiscoSans Thin"/>
              </a:defRPr>
            </a:lvl1pPr>
          </a:lstStyle>
          <a:p>
            <a:r>
              <a:rPr lang="en-GB" dirty="0" smtClean="0"/>
              <a:t>“Quote Goes Here”</a:t>
            </a:r>
            <a:endParaRPr lang="en-US" dirty="0"/>
          </a:p>
        </p:txBody>
      </p:sp>
    </p:spTree>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1"/>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4" y="1439061"/>
            <a:ext cx="3820348" cy="2265389"/>
          </a:xfrm>
        </p:spPr>
        <p:txBody>
          <a:bodyPr lIns="82272" tIns="45709" rIns="82272" bIns="45709" rtlCol="0" anchor="ctr">
            <a:noAutofit/>
          </a:bodyPr>
          <a:lstStyle>
            <a:lvl1pPr marL="0" indent="0" algn="l" defTabSz="68562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smtClean="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121872" tIns="60936" rIns="121872" bIns="60936" anchor="ctr" anchorCtr="0">
            <a:noAutofit/>
          </a:bodyPr>
          <a:lstStyle>
            <a:lvl1pPr marL="0" indent="0">
              <a:buFontTx/>
              <a:buNone/>
              <a:defRPr sz="1575" baseline="0">
                <a:solidFill>
                  <a:schemeClr val="tx1"/>
                </a:solidFill>
                <a:latin typeface="+mn-lt"/>
              </a:defRPr>
            </a:lvl1pPr>
            <a:lvl2pPr>
              <a:defRPr sz="1500"/>
            </a:lvl2pPr>
            <a:lvl3pPr>
              <a:defRPr sz="1500"/>
            </a:lvl3pPr>
            <a:lvl4pPr>
              <a:defRPr sz="1500"/>
            </a:lvl4pPr>
            <a:lvl5pPr>
              <a:defRPr sz="1500"/>
            </a:lvl5pPr>
          </a:lstStyle>
          <a:p>
            <a:pPr lvl="0"/>
            <a:r>
              <a:rPr lang="en-GB" dirty="0" smtClean="0"/>
              <a:t>Click to edit text</a:t>
            </a:r>
          </a:p>
        </p:txBody>
      </p:sp>
      <p:cxnSp>
        <p:nvCxnSpPr>
          <p:cNvPr id="6" name="Straight Connector 5"/>
          <p:cNvCxnSpPr/>
          <p:nvPr userDrawn="1"/>
        </p:nvCxnSpPr>
        <p:spPr>
          <a:xfrm>
            <a:off x="4600575" y="609605"/>
            <a:ext cx="0" cy="3985259"/>
          </a:xfrm>
          <a:prstGeom prst="line">
            <a:avLst/>
          </a:prstGeom>
          <a:ln w="38100" cap="flat" cmpd="sng">
            <a:solidFill>
              <a:schemeClr val="accent5"/>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9"/>
            <a:ext cx="8345488" cy="2658728"/>
          </a:xfrm>
          <a:prstGeom prst="rect">
            <a:avLst/>
          </a:prstGeom>
        </p:spPr>
        <p:txBody>
          <a:bodyPr lIns="121872" tIns="60936" rIns="121872" bIns="60936">
            <a:noAutofit/>
          </a:bodyPr>
          <a:lstStyle>
            <a:lvl1pPr marL="0" indent="0" algn="ctr">
              <a:buNone/>
              <a:defRPr sz="2025" baseline="0">
                <a:solidFill>
                  <a:schemeClr val="tx1"/>
                </a:solidFill>
                <a:latin typeface="+mn-lt"/>
              </a:defRPr>
            </a:lvl1pPr>
          </a:lstStyle>
          <a:p>
            <a:pPr lvl="0"/>
            <a:r>
              <a:rPr lang="en-US" noProof="0" smtClean="0"/>
              <a:t>Click icon to add table</a:t>
            </a:r>
            <a:endParaRPr lang="en-GB" noProof="0" dirty="0"/>
          </a:p>
        </p:txBody>
      </p:sp>
      <p:sp>
        <p:nvSpPr>
          <p:cNvPr id="6"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hasCustomPrompt="1"/>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Tree>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6"/>
            <a:ext cx="8345488" cy="2660650"/>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Click icon to add chart</a:t>
            </a:r>
            <a:endParaRPr lang="en-US" noProof="0" dirty="0"/>
          </a:p>
        </p:txBody>
      </p:sp>
      <p:sp>
        <p:nvSpPr>
          <p:cNvPr id="7" name="Text Placeholder 9"/>
          <p:cNvSpPr>
            <a:spLocks noGrp="1"/>
          </p:cNvSpPr>
          <p:nvPr>
            <p:ph type="body" sz="quarter" idx="11" hasCustomPrompt="1"/>
          </p:nvPr>
        </p:nvSpPr>
        <p:spPr>
          <a:xfrm>
            <a:off x="437767" y="4148221"/>
            <a:ext cx="7180312" cy="326233"/>
          </a:xfrm>
          <a:prstGeom prst="rect">
            <a:avLst/>
          </a:prstGeom>
        </p:spPr>
        <p:txBody>
          <a:bodyPr wrap="square" lIns="121872" tIns="60936" rIns="121872" bIns="60936" anchor="b" anchorCtr="0">
            <a:noAutofit/>
          </a:bodyPr>
          <a:lstStyle>
            <a:lvl1pPr algn="l" defTabSz="603470">
              <a:lnSpc>
                <a:spcPct val="100000"/>
              </a:lnSpc>
              <a:spcBef>
                <a:spcPct val="50000"/>
              </a:spcBef>
              <a:buNone/>
              <a:defRPr sz="1575" b="0" i="0">
                <a:solidFill>
                  <a:srgbClr val="676767"/>
                </a:solidFill>
                <a:latin typeface="+mj-lt"/>
                <a:cs typeface="CiscoSans ExtraLight"/>
              </a:defRPr>
            </a:lvl1pPr>
            <a:lvl2pPr>
              <a:buFont typeface="Arial" pitchFamily="34" charset="0"/>
              <a:buNone/>
              <a:defRPr sz="1125"/>
            </a:lvl2pPr>
            <a:lvl3pPr>
              <a:buFont typeface="Arial" pitchFamily="34" charset="0"/>
              <a:buNone/>
              <a:defRPr sz="1125"/>
            </a:lvl3pPr>
            <a:lvl4pPr>
              <a:buFont typeface="Arial" pitchFamily="34" charset="0"/>
              <a:buNone/>
              <a:defRPr sz="1125"/>
            </a:lvl4pPr>
            <a:lvl5pPr>
              <a:buFont typeface="Arial" pitchFamily="34" charset="0"/>
              <a:buNone/>
              <a:defRPr sz="1125"/>
            </a:lvl5pPr>
          </a:lstStyle>
          <a:p>
            <a:pPr lvl="0"/>
            <a:r>
              <a:rPr lang="en-GB" dirty="0" smtClean="0"/>
              <a:t>Source</a:t>
            </a:r>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456"/>
            <a:ext cx="4007001" cy="3040773"/>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3" name="Chart Placeholder 2"/>
          <p:cNvSpPr>
            <a:spLocks noGrp="1"/>
          </p:cNvSpPr>
          <p:nvPr>
            <p:ph type="chart" sz="quarter" idx="12"/>
          </p:nvPr>
        </p:nvSpPr>
        <p:spPr>
          <a:xfrm>
            <a:off x="4709908" y="1349375"/>
            <a:ext cx="4073346" cy="3039397"/>
          </a:xfrm>
          <a:prstGeom prst="rect">
            <a:avLst/>
          </a:prstGeom>
        </p:spPr>
        <p:txBody>
          <a:bodyPr vert="horz" lIns="121872" tIns="60936" rIns="121872" bIns="60936">
            <a:noAutofit/>
          </a:bodyPr>
          <a:lstStyle>
            <a:lvl1pPr marL="0" indent="0" algn="ctr">
              <a:buNone/>
              <a:defRPr sz="2025">
                <a:solidFill>
                  <a:schemeClr val="tx1"/>
                </a:solidFill>
                <a:latin typeface="+mn-lt"/>
                <a:cs typeface="CiscoSans ExtraLight"/>
              </a:defRPr>
            </a:lvl1pPr>
          </a:lstStyle>
          <a:p>
            <a:pPr lvl="0"/>
            <a:r>
              <a:rPr lang="en-US" noProof="0" smtClean="0"/>
              <a:t>Click icon to add chart</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7" y="1349354"/>
            <a:ext cx="4003995" cy="3040875"/>
          </a:xfrm>
          <a:prstGeom prst="rect">
            <a:avLst/>
          </a:prstGeom>
        </p:spPr>
        <p:txBody>
          <a:bodyPr lIns="121872" tIns="60936" rIns="121872" bIns="60936"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121872" tIns="60936" rIns="121872" bIns="60936">
            <a:noAutofit/>
          </a:bodyPr>
          <a:lstStyle>
            <a:lvl1pPr marL="0" indent="0" algn="ctr">
              <a:buNone/>
              <a:defRPr sz="2025" b="0" i="0">
                <a:solidFill>
                  <a:schemeClr val="tx1"/>
                </a:solidFill>
                <a:latin typeface="+mn-lt"/>
                <a:cs typeface="CiscoSans ExtraLight"/>
              </a:defRPr>
            </a:lvl1pPr>
          </a:lstStyle>
          <a:p>
            <a:pPr lvl="0"/>
            <a:r>
              <a:rPr lang="en-US" noProof="0" smtClean="0"/>
              <a:t>Click icon to add picture</a:t>
            </a:r>
            <a:endParaRPr lang="en-US" noProof="0" dirty="0"/>
          </a:p>
        </p:txBody>
      </p:sp>
      <p:sp>
        <p:nvSpPr>
          <p:cNvPr id="5"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Oval 2"/>
          <p:cNvSpPr/>
          <p:nvPr/>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a:endParaRPr lang="en-US" sz="1800" dirty="0" smtClean="0">
              <a:solidFill>
                <a:srgbClr val="FFFFFF"/>
              </a:solidFill>
              <a:cs typeface="Arial"/>
            </a:endParaRPr>
          </a:p>
        </p:txBody>
      </p:sp>
      <p:sp>
        <p:nvSpPr>
          <p:cNvPr id="4" name="Oval 3"/>
          <p:cNvSpPr/>
          <p:nvPr/>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a:endParaRPr lang="en-US" sz="1800" dirty="0" smtClean="0">
              <a:solidFill>
                <a:srgbClr val="FFFFFF"/>
              </a:solidFill>
              <a:cs typeface="Arial"/>
            </a:endParaRPr>
          </a:p>
        </p:txBody>
      </p:sp>
      <p:sp>
        <p:nvSpPr>
          <p:cNvPr id="7" name="Oval 6"/>
          <p:cNvSpPr/>
          <p:nvPr/>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063"/>
            <a:endParaRPr lang="en-US" sz="1800" dirty="0" smtClean="0">
              <a:solidFill>
                <a:srgbClr val="FFFFFF"/>
              </a:solidFill>
              <a:cs typeface="Arial"/>
            </a:endParaRPr>
          </a:p>
        </p:txBody>
      </p:sp>
      <p:sp>
        <p:nvSpPr>
          <p:cNvPr id="17" name="Text Placeholder 17"/>
          <p:cNvSpPr>
            <a:spLocks noGrp="1"/>
          </p:cNvSpPr>
          <p:nvPr>
            <p:ph type="body" sz="quarter" idx="11" hasCustomPrompt="1"/>
          </p:nvPr>
        </p:nvSpPr>
        <p:spPr>
          <a:xfrm>
            <a:off x="777485" y="2800143"/>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8" name="Text Placeholder 17"/>
          <p:cNvSpPr>
            <a:spLocks noGrp="1"/>
          </p:cNvSpPr>
          <p:nvPr>
            <p:ph type="body" sz="quarter" idx="12" hasCustomPrompt="1"/>
          </p:nvPr>
        </p:nvSpPr>
        <p:spPr>
          <a:xfrm>
            <a:off x="3436444"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9" name="Text Placeholder 17"/>
          <p:cNvSpPr>
            <a:spLocks noGrp="1"/>
          </p:cNvSpPr>
          <p:nvPr>
            <p:ph type="body" sz="quarter" idx="13" hasCustomPrompt="1"/>
          </p:nvPr>
        </p:nvSpPr>
        <p:spPr>
          <a:xfrm>
            <a:off x="6098330" y="2798196"/>
            <a:ext cx="2292136" cy="603661"/>
          </a:xfrm>
          <a:prstGeom prst="rect">
            <a:avLst/>
          </a:prstGeom>
        </p:spPr>
        <p:txBody>
          <a:bodyPr lIns="121872" tIns="60936" rIns="121872" bIns="60936" anchor="ctr" anchorCtr="0">
            <a:noAutofit/>
          </a:bodyPr>
          <a:lstStyle>
            <a:lvl1pPr marL="0" indent="0" algn="ctr">
              <a:buNone/>
              <a:defRPr sz="2025"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lIns="121899" tIns="60949" rIns="121899" bIns="60949"/>
          <a:lstStyle>
            <a:lvl1pPr marL="0" indent="0" algn="ctr">
              <a:buNone/>
              <a:defRPr sz="1200">
                <a:solidFill>
                  <a:schemeClr val="bg1"/>
                </a:solidFill>
              </a:defRPr>
            </a:lvl1pPr>
          </a:lstStyle>
          <a:p>
            <a:r>
              <a:rPr lang="en-US" dirty="0" smtClean="0"/>
              <a:t>Icon</a:t>
            </a:r>
            <a:endParaRPr lang="en-US" dirty="0"/>
          </a:p>
        </p:txBody>
      </p:sp>
    </p:spTree>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3" name="Oval 42"/>
          <p:cNvSpPr/>
          <p:nvPr/>
        </p:nvSpPr>
        <p:spPr>
          <a:xfrm>
            <a:off x="774822"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a:defRPr/>
            </a:pPr>
            <a:endParaRPr lang="en-US" sz="1800" kern="0">
              <a:solidFill>
                <a:prstClr val="white"/>
              </a:solidFill>
            </a:endParaRPr>
          </a:p>
        </p:txBody>
      </p:sp>
      <p:sp>
        <p:nvSpPr>
          <p:cNvPr id="44" name="Oval 43"/>
          <p:cNvSpPr/>
          <p:nvPr/>
        </p:nvSpPr>
        <p:spPr>
          <a:xfrm>
            <a:off x="3422843"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a:defRPr/>
            </a:pPr>
            <a:endParaRPr lang="en-US" sz="1800" kern="0">
              <a:solidFill>
                <a:prstClr val="white"/>
              </a:solidFill>
            </a:endParaRPr>
          </a:p>
        </p:txBody>
      </p:sp>
      <p:sp>
        <p:nvSpPr>
          <p:cNvPr id="45" name="Oval 44"/>
          <p:cNvSpPr/>
          <p:nvPr/>
        </p:nvSpPr>
        <p:spPr>
          <a:xfrm>
            <a:off x="6087360" y="1622395"/>
            <a:ext cx="2306251" cy="2305968"/>
          </a:xfrm>
          <a:prstGeom prst="ellipse">
            <a:avLst/>
          </a:prstGeom>
          <a:solidFill>
            <a:sysClr val="windowText" lastClr="000000">
              <a:alpha val="30000"/>
            </a:sysClr>
          </a:solidFill>
          <a:ln w="25400" cap="flat" cmpd="sng" algn="ctr">
            <a:noFill/>
            <a:prstDash val="solid"/>
          </a:ln>
          <a:effectLst/>
        </p:spPr>
        <p:txBody>
          <a:bodyPr lIns="68565" tIns="34283" rIns="68565" bIns="34283" anchor="ctr"/>
          <a:lstStyle/>
          <a:p>
            <a:pPr algn="ctr" defTabSz="914240">
              <a:defRPr/>
            </a:pPr>
            <a:endParaRPr lang="en-US" sz="1800" kern="0">
              <a:solidFill>
                <a:prstClr val="white"/>
              </a:solidFill>
            </a:endParaRPr>
          </a:p>
        </p:txBody>
      </p:sp>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
        <p:nvSpPr>
          <p:cNvPr id="35" name="Picture Placeholder 25"/>
          <p:cNvSpPr>
            <a:spLocks noGrp="1"/>
          </p:cNvSpPr>
          <p:nvPr>
            <p:ph type="pic" sz="quarter" idx="10" hasCustomPrompt="1"/>
          </p:nvPr>
        </p:nvSpPr>
        <p:spPr>
          <a:xfrm>
            <a:off x="77496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baseline="0">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r>
              <a:rPr lang="en-US" noProof="0" dirty="0" smtClean="0"/>
              <a:t>	</a:t>
            </a:r>
          </a:p>
          <a:p>
            <a:pPr lvl="0"/>
            <a:r>
              <a:rPr lang="en-US" noProof="0" dirty="0" smtClean="0"/>
              <a:t>	Drag picture to placeholder or click icon to add</a:t>
            </a:r>
            <a:endParaRPr lang="en-US" noProof="0" dirty="0"/>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121877" tIns="60939" rIns="121877" bIns="60939" anchor="ctr" anchorCtr="0"/>
          <a:lstStyle>
            <a:lvl1pPr algn="l">
              <a:buFontTx/>
              <a:buNone/>
              <a:defRPr sz="1275">
                <a:solidFill>
                  <a:schemeClr val="tx1"/>
                </a:solidFill>
                <a:latin typeface="+mj-lt"/>
              </a:defRPr>
            </a:lvl1pPr>
          </a:lstStyle>
          <a:p>
            <a:pPr lvl="0"/>
            <a:r>
              <a:rPr lang="en-US" noProof="0" dirty="0" smtClean="0"/>
              <a:t>	</a:t>
            </a:r>
          </a:p>
          <a:p>
            <a:pPr lvl="0"/>
            <a:endParaRPr lang="en-US" noProof="0" dirty="0" smtClean="0"/>
          </a:p>
          <a:p>
            <a:pPr lvl="0"/>
            <a:endParaRPr lang="en-US" noProof="0" dirty="0" smtClean="0"/>
          </a:p>
          <a:p>
            <a:pPr lvl="0"/>
            <a:endParaRPr lang="en-US" noProof="0" dirty="0" smtClean="0"/>
          </a:p>
          <a:p>
            <a:pPr lvl="0"/>
            <a:r>
              <a:rPr lang="en-US" noProof="0" dirty="0" smtClean="0"/>
              <a:t>	Drag picture to placeholder or click icon to add</a:t>
            </a:r>
            <a:endParaRPr lang="en-US" noProof="0" dirty="0"/>
          </a:p>
        </p:txBody>
      </p:sp>
      <p:sp>
        <p:nvSpPr>
          <p:cNvPr id="9" name="Text Placeholder 17"/>
          <p:cNvSpPr>
            <a:spLocks noGrp="1"/>
          </p:cNvSpPr>
          <p:nvPr>
            <p:ph type="body" sz="quarter" idx="13" hasCustomPrompt="1"/>
          </p:nvPr>
        </p:nvSpPr>
        <p:spPr>
          <a:xfrm>
            <a:off x="788798" y="3873139"/>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0" name="Text Placeholder 17"/>
          <p:cNvSpPr>
            <a:spLocks noGrp="1"/>
          </p:cNvSpPr>
          <p:nvPr>
            <p:ph type="body" sz="quarter" idx="14" hasCustomPrompt="1"/>
          </p:nvPr>
        </p:nvSpPr>
        <p:spPr>
          <a:xfrm>
            <a:off x="3436818"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
        <p:nvSpPr>
          <p:cNvPr id="11" name="Text Placeholder 17"/>
          <p:cNvSpPr>
            <a:spLocks noGrp="1"/>
          </p:cNvSpPr>
          <p:nvPr>
            <p:ph type="body" sz="quarter" idx="15" hasCustomPrompt="1"/>
          </p:nvPr>
        </p:nvSpPr>
        <p:spPr>
          <a:xfrm>
            <a:off x="6101335" y="3871192"/>
            <a:ext cx="2292136" cy="603661"/>
          </a:xfrm>
          <a:prstGeom prst="rect">
            <a:avLst/>
          </a:prstGeom>
        </p:spPr>
        <p:txBody>
          <a:bodyPr lIns="121872" tIns="60936" rIns="121872" bIns="60936" anchor="ctr" anchorCtr="0">
            <a:noAutofit/>
          </a:bodyPr>
          <a:lstStyle>
            <a:lvl1pPr marL="0" indent="0" algn="ctr">
              <a:buNone/>
              <a:defRPr sz="2025"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smtClean="0"/>
              <a:t>Text Goes Here</a:t>
            </a:r>
          </a:p>
        </p:txBody>
      </p:sp>
    </p:spTree>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Click icon to add picture</a:t>
            </a:r>
            <a:endParaRPr lang="en-US" noProof="0" dirty="0"/>
          </a:p>
        </p:txBody>
      </p:sp>
      <p:sp>
        <p:nvSpPr>
          <p:cNvPr id="6" name="Text Placeholder 2"/>
          <p:cNvSpPr>
            <a:spLocks noGrp="1"/>
          </p:cNvSpPr>
          <p:nvPr>
            <p:ph type="body" sz="quarter" idx="11" hasCustomPrompt="1"/>
          </p:nvPr>
        </p:nvSpPr>
        <p:spPr bwMode="auto">
          <a:xfrm>
            <a:off x="500063" y="3468958"/>
            <a:ext cx="8139112" cy="536033"/>
          </a:xfrm>
          <a:prstGeom prst="rect">
            <a:avLst/>
          </a:prstGeom>
          <a:solidFill>
            <a:schemeClr val="bg1">
              <a:alpha val="70000"/>
            </a:schemeClr>
          </a:solidFill>
          <a:extLst/>
        </p:spPr>
        <p:txBody>
          <a:bodyPr wrap="square" lIns="143975" tIns="0" rIns="121899" bIns="60949" numCol="1" anchor="ctr" anchorCtr="0" compatLnSpc="1">
            <a:prstTxWarp prst="textNoShape">
              <a:avLst/>
            </a:prstTxWarp>
            <a:spAutoFit/>
          </a:bodyPr>
          <a:lstStyle>
            <a:lvl1pPr marL="172770" indent="0">
              <a:lnSpc>
                <a:spcPts val="3680"/>
              </a:lnSpc>
              <a:spcBef>
                <a:spcPts val="0"/>
              </a:spcBef>
              <a:buNone/>
              <a:defRPr sz="2400" i="1"/>
            </a:lvl1pPr>
          </a:lstStyle>
          <a:p>
            <a:pPr lvl="0"/>
            <a:r>
              <a:rPr lang="en-GB" dirty="0" smtClean="0"/>
              <a:t>Text Goes Here</a:t>
            </a:r>
          </a:p>
        </p:txBody>
      </p:sp>
    </p:spTree>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18947"/>
            <a:ext cx="8513064" cy="765432"/>
          </a:xfrm>
        </p:spPr>
        <p:txBody>
          <a:bodyPr/>
          <a:lstStyle>
            <a:lvl1pPr>
              <a:defRPr baseline="0"/>
            </a:lvl1pPr>
          </a:lstStyle>
          <a:p>
            <a:endParaRPr lang="en-US" dirty="0"/>
          </a:p>
        </p:txBody>
      </p:sp>
      <p:sp>
        <p:nvSpPr>
          <p:cNvPr id="5" name="Content Placeholder 4"/>
          <p:cNvSpPr>
            <a:spLocks noGrp="1"/>
          </p:cNvSpPr>
          <p:nvPr>
            <p:ph sz="quarter" idx="11"/>
          </p:nvPr>
        </p:nvSpPr>
        <p:spPr>
          <a:xfrm>
            <a:off x="304800" y="1077913"/>
            <a:ext cx="8513064" cy="33988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483888045"/>
      </p:ext>
    </p:extLst>
  </p:cSld>
  <p:clrMapOvr>
    <a:masterClrMapping/>
  </p:clrMapOv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8"/>
            <a:ext cx="8563172" cy="2542175"/>
          </a:xfrm>
          <a:prstGeom prst="rect">
            <a:avLst/>
          </a:prstGeom>
        </p:spPr>
        <p:txBody>
          <a:bodyPr vert="horz" lIns="121872" tIns="60936" rIns="121872" bIns="60936"/>
          <a:lstStyle>
            <a:lvl1pPr marL="0" indent="0" algn="ctr">
              <a:buNone/>
              <a:defRPr sz="2175" baseline="0">
                <a:solidFill>
                  <a:srgbClr val="676767"/>
                </a:solidFill>
                <a:latin typeface="+mn-lt"/>
                <a:cs typeface="CiscoSans ExtraLight"/>
              </a:defRPr>
            </a:lvl1pPr>
          </a:lstStyle>
          <a:p>
            <a:pPr lvl="0"/>
            <a:r>
              <a:rPr lang="en-US" noProof="0" smtClean="0"/>
              <a:t>Click icon to add picture</a:t>
            </a:r>
            <a:endParaRPr lang="en-US" noProof="0" dirty="0"/>
          </a:p>
        </p:txBody>
      </p:sp>
      <p:sp>
        <p:nvSpPr>
          <p:cNvPr id="4" name="Text Placeholder 3"/>
          <p:cNvSpPr>
            <a:spLocks noGrp="1"/>
          </p:cNvSpPr>
          <p:nvPr>
            <p:ph type="body" sz="quarter" idx="11" hasCustomPrompt="1"/>
          </p:nvPr>
        </p:nvSpPr>
        <p:spPr>
          <a:xfrm>
            <a:off x="448785" y="3054519"/>
            <a:ext cx="8364236" cy="594564"/>
          </a:xfrm>
          <a:prstGeom prst="rect">
            <a:avLst/>
          </a:prstGeom>
        </p:spPr>
        <p:txBody>
          <a:bodyPr vert="horz" wrap="square" lIns="121899" tIns="60949" rIns="121899" bIns="60949">
            <a:spAutoFit/>
          </a:bodyPr>
          <a:lstStyle>
            <a:lvl1pPr marL="0" indent="0">
              <a:buNone/>
              <a:defRPr sz="3225" baseline="0">
                <a:solidFill>
                  <a:srgbClr val="676767"/>
                </a:solidFill>
              </a:defRPr>
            </a:lvl1pPr>
          </a:lstStyle>
          <a:p>
            <a:pPr lvl="0"/>
            <a:r>
              <a:rPr lang="en-GB" dirty="0" smtClean="0"/>
              <a:t>Text Goes Here</a:t>
            </a:r>
          </a:p>
        </p:txBody>
      </p:sp>
    </p:spTree>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9_Full bleed photo">
    <p:spTree>
      <p:nvGrpSpPr>
        <p:cNvPr id="1" name=""/>
        <p:cNvGrpSpPr/>
        <p:nvPr/>
      </p:nvGrpSpPr>
      <p:grpSpPr>
        <a:xfrm>
          <a:off x="0" y="0"/>
          <a:ext cx="0" cy="0"/>
          <a:chOff x="0" y="0"/>
          <a:chExt cx="0" cy="0"/>
        </a:xfrm>
      </p:grpSpPr>
      <p:pic>
        <p:nvPicPr>
          <p:cNvPr id="12" name="Picture Placeholder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7348" cy="5143500"/>
          </a:xfrm>
          <a:prstGeom prst="rect">
            <a:avLst/>
          </a:prstGeom>
        </p:spPr>
      </p:pic>
      <p:sp>
        <p:nvSpPr>
          <p:cNvPr id="14" name="Text Placeholder 2"/>
          <p:cNvSpPr>
            <a:spLocks noGrp="1"/>
          </p:cNvSpPr>
          <p:nvPr>
            <p:ph type="body" sz="quarter" idx="12" hasCustomPrompt="1"/>
          </p:nvPr>
        </p:nvSpPr>
        <p:spPr bwMode="auto">
          <a:xfrm>
            <a:off x="500063" y="3461697"/>
            <a:ext cx="8139112" cy="536033"/>
          </a:xfrm>
          <a:prstGeom prst="rect">
            <a:avLst/>
          </a:prstGeom>
          <a:solidFill>
            <a:schemeClr val="bg1">
              <a:alpha val="70000"/>
            </a:schemeClr>
          </a:solidFill>
          <a:extLst/>
        </p:spPr>
        <p:txBody>
          <a:bodyPr wrap="square" lIns="143975" tIns="0" rIns="121899" bIns="60949" numCol="1" anchor="b" anchorCtr="0" compatLnSpc="1">
            <a:prstTxWarp prst="textNoShape">
              <a:avLst/>
            </a:prstTxWarp>
            <a:spAutoFit/>
          </a:bodyPr>
          <a:lstStyle>
            <a:lvl1pPr marL="172770" indent="-179969">
              <a:lnSpc>
                <a:spcPts val="3680"/>
              </a:lnSpc>
              <a:spcBef>
                <a:spcPts val="0"/>
              </a:spcBef>
              <a:buNone/>
              <a:defRPr sz="3225" i="1"/>
            </a:lvl1pPr>
          </a:lstStyle>
          <a:p>
            <a:pPr lvl="0"/>
            <a:r>
              <a:rPr lang="en-GB" dirty="0" smtClean="0"/>
              <a:t>Text Goes Here</a:t>
            </a:r>
          </a:p>
        </p:txBody>
      </p:sp>
      <p:pic>
        <p:nvPicPr>
          <p:cNvPr id="11" name="Picture 2" descr="C:\Users\spius\Pictures\cisco logo blue gradient.png"/>
          <p:cNvPicPr>
            <a:picLocks noChangeAspect="1" noChangeArrowheads="1"/>
          </p:cNvPicPr>
          <p:nvPr/>
        </p:nvPicPr>
        <p:blipFill>
          <a:blip r:embed="rId3" cstate="print">
            <a:biLevel thresh="25000"/>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a:defRPr/>
            </a:pPr>
            <a:fld id="{4ABDCABE-3F10-B64C-92F1-862014417034}" type="slidenum">
              <a:rPr lang="en-US" sz="600">
                <a:solidFill>
                  <a:srgbClr val="FFFFFF">
                    <a:alpha val="60000"/>
                  </a:srgbClr>
                </a:solidFill>
                <a:cs typeface="CiscoSans Thin"/>
              </a:rPr>
              <a:pPr algn="r" defTabSz="610637">
                <a:defRPr/>
              </a:pPr>
              <a:t>‹#›</a:t>
            </a:fld>
            <a:endParaRPr lang="en-US" sz="600" dirty="0">
              <a:solidFill>
                <a:srgbClr val="FFFFFF">
                  <a:alpha val="60000"/>
                </a:srgbClr>
              </a:solidFill>
              <a:cs typeface="CiscoSans Thin"/>
            </a:endParaRPr>
          </a:p>
        </p:txBody>
      </p:sp>
      <p:sp>
        <p:nvSpPr>
          <p:cNvPr id="10"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a:defRPr/>
            </a:pPr>
            <a:r>
              <a:rPr lang="en-US" sz="600" dirty="0">
                <a:solidFill>
                  <a:srgbClr val="FFFFFF">
                    <a:alpha val="60000"/>
                  </a:srgbClr>
                </a:solidFill>
                <a:cs typeface="CiscoSans Thin"/>
              </a:rPr>
              <a:t>© </a:t>
            </a:r>
            <a:r>
              <a:rPr lang="en-US" sz="600" dirty="0" smtClean="0">
                <a:solidFill>
                  <a:srgbClr val="FFFFFF">
                    <a:alpha val="60000"/>
                  </a:srgbClr>
                </a:solidFill>
                <a:cs typeface="CiscoSans Thin"/>
              </a:rPr>
              <a:t>2015  </a:t>
            </a:r>
            <a:r>
              <a:rPr lang="en-US" sz="600" dirty="0">
                <a:solidFill>
                  <a:srgbClr val="FFFFFF">
                    <a:alpha val="60000"/>
                  </a:srgbClr>
                </a:solidFill>
                <a:cs typeface="CiscoSans Thin"/>
              </a:rPr>
              <a:t>Cisco and/or its affiliates. All rights reserved.   Cisco Confidential</a:t>
            </a:r>
          </a:p>
        </p:txBody>
      </p:sp>
    </p:spTree>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4" y="4629151"/>
            <a:ext cx="733425"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121872" tIns="60936" rIns="121872" bIns="60936"/>
          <a:lstStyle>
            <a:lvl1pPr marL="0" indent="0" algn="ctr">
              <a:buNone/>
              <a:defRPr sz="2175" baseline="0">
                <a:latin typeface="+mn-lt"/>
                <a:cs typeface="CiscoSans ExtraLight"/>
              </a:defRPr>
            </a:lvl1pPr>
          </a:lstStyle>
          <a:p>
            <a:pPr lvl="0"/>
            <a:r>
              <a:rPr lang="en-US" noProof="0" smtClean="0"/>
              <a:t>Click icon to add picture</a:t>
            </a:r>
            <a:endParaRPr lang="en-US" noProof="0" dirty="0"/>
          </a:p>
        </p:txBody>
      </p:sp>
    </p:spTree>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2"/>
            <a:ext cx="8480388" cy="4266646"/>
          </a:xfrm>
          <a:prstGeom prst="rect">
            <a:avLst/>
          </a:prstGeom>
        </p:spPr>
        <p:txBody>
          <a:bodyPr vert="horz" lIns="121877" tIns="60939" rIns="121877" bIns="60939"/>
          <a:lstStyle>
            <a:lvl1pPr marL="0" indent="0" algn="ctr">
              <a:buNone/>
              <a:defRPr sz="1500" baseline="0">
                <a:latin typeface="+mn-lt"/>
                <a:cs typeface="CiscoSans ExtraLight"/>
              </a:defRPr>
            </a:lvl1pPr>
          </a:lstStyle>
          <a:p>
            <a:pPr lvl="0"/>
            <a:r>
              <a:rPr lang="en-US" noProof="0" smtClean="0"/>
              <a:t>Click icon to add picture</a:t>
            </a:r>
            <a:endParaRPr lang="en-US" noProof="0" dirty="0"/>
          </a:p>
        </p:txBody>
      </p:sp>
    </p:spTree>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1"/>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a:defRPr/>
            </a:pPr>
            <a:endParaRPr lang="en-US" sz="1800">
              <a:solidFill>
                <a:srgbClr val="FFFFFF"/>
              </a:solidFill>
            </a:endParaRPr>
          </a:p>
        </p:txBody>
      </p:sp>
      <p:sp>
        <p:nvSpPr>
          <p:cNvPr id="5" name="Rectangle 4"/>
          <p:cNvSpPr/>
          <p:nvPr/>
        </p:nvSpPr>
        <p:spPr>
          <a:xfrm>
            <a:off x="1892301" y="3595689"/>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a:defRPr/>
            </a:pPr>
            <a:endParaRPr lang="en-US" sz="1800">
              <a:solidFill>
                <a:srgbClr val="FFFFFF"/>
              </a:solidFill>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25">
                <a:solidFill>
                  <a:srgbClr val="676767"/>
                </a:solidFill>
                <a:latin typeface="+mj-lt"/>
              </a:defRPr>
            </a:lvl1pPr>
          </a:lstStyle>
          <a:p>
            <a:r>
              <a:rPr lang="en-GB" dirty="0" smtClean="0"/>
              <a:t>Click to edit title</a:t>
            </a:r>
            <a:endParaRPr lang="en-US" dirty="0"/>
          </a:p>
        </p:txBody>
      </p:sp>
      <p:sp>
        <p:nvSpPr>
          <p:cNvPr id="6" name="Rectangle 5"/>
          <p:cNvSpPr/>
          <p:nvPr userDrawn="1"/>
        </p:nvSpPr>
        <p:spPr>
          <a:xfrm>
            <a:off x="1891875" y="3595766"/>
            <a:ext cx="5347552" cy="747279"/>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5" rIns="68568" bIns="34285" rtlCol="0" anchor="ctr"/>
          <a:lstStyle/>
          <a:p>
            <a:pPr algn="ctr" defTabSz="457063"/>
            <a:endParaRPr lang="en-US" sz="1800">
              <a:solidFill>
                <a:srgbClr val="FFFFFF"/>
              </a:solidFill>
            </a:endParaRPr>
          </a:p>
        </p:txBody>
      </p:sp>
      <p:sp>
        <p:nvSpPr>
          <p:cNvPr id="7"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a:fld id="{DFCF27A5-1A5B-48D3-A060-2758FFBB1ADD}" type="slidenum">
              <a:rPr lang="en-US" sz="600">
                <a:solidFill>
                  <a:srgbClr val="2968AF"/>
                </a:solidFill>
              </a:rPr>
              <a:pPr algn="r" defTabSz="610688"/>
              <a:t>‹#›</a:t>
            </a:fld>
            <a:endParaRPr lang="en-US" sz="600" dirty="0">
              <a:solidFill>
                <a:srgbClr val="2968AF"/>
              </a:solidFill>
            </a:endParaRPr>
          </a:p>
        </p:txBody>
      </p:sp>
      <p:sp>
        <p:nvSpPr>
          <p:cNvPr id="8" name="Rectangle 5"/>
          <p:cNvSpPr>
            <a:spLocks noChangeArrowheads="1"/>
          </p:cNvSpPr>
          <p:nvPr userDrawn="1"/>
        </p:nvSpPr>
        <p:spPr bwMode="ltGray">
          <a:xfrm>
            <a:off x="7826122" y="4932126"/>
            <a:ext cx="749530"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a:solidFill>
                  <a:srgbClr val="FFFFFF"/>
                </a:solidFill>
                <a:cs typeface="CiscoSans Thin"/>
              </a:rPr>
              <a:t>Cisco Confidential</a:t>
            </a:r>
          </a:p>
        </p:txBody>
      </p:sp>
      <p:sp>
        <p:nvSpPr>
          <p:cNvPr id="9"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4"/>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a:defRPr/>
            </a:pPr>
            <a:endParaRPr lang="en-US" sz="1800">
              <a:solidFill>
                <a:srgbClr val="FFFFFF"/>
              </a:solidFill>
            </a:endParaRPr>
          </a:p>
        </p:txBody>
      </p:sp>
      <p:sp>
        <p:nvSpPr>
          <p:cNvPr id="26" name="Picture Placeholder 25"/>
          <p:cNvSpPr>
            <a:spLocks noGrp="1"/>
          </p:cNvSpPr>
          <p:nvPr>
            <p:ph type="pic" sz="quarter" idx="10"/>
          </p:nvPr>
        </p:nvSpPr>
        <p:spPr>
          <a:xfrm>
            <a:off x="549992" y="233172"/>
            <a:ext cx="3273552" cy="1844802"/>
          </a:xfrm>
          <a:prstGeom prst="rect">
            <a:avLst/>
          </a:prstGeom>
          <a:solidFill>
            <a:schemeClr val="bg1">
              <a:alpha val="30000"/>
            </a:schemeClr>
          </a:solidFill>
          <a:ln>
            <a:solidFill>
              <a:srgbClr val="676767"/>
            </a:solidFill>
          </a:ln>
          <a:effectLst/>
        </p:spPr>
        <p:txBody>
          <a:bodyPr vert="horz" lIns="91420" tIns="45711" rIns="91420" bIns="45711" rtlCol="0" anchor="ctr" anchorCtr="0">
            <a:normAutofit/>
          </a:bodyPr>
          <a:lstStyle>
            <a:lvl1pPr marL="0" indent="0" algn="ctr" defTabSz="68565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0936" y="2480694"/>
            <a:ext cx="6729865" cy="1614419"/>
          </a:xfrm>
        </p:spPr>
        <p:txBody>
          <a:bodyPr>
            <a:noAutofit/>
          </a:bodyPr>
          <a:lstStyle>
            <a:lvl1pPr marL="0" marR="0" indent="0" algn="l" defTabSz="68565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smtClean="0"/>
              <a:t>Click to edit title</a:t>
            </a:r>
            <a:endParaRPr lang="en-US" dirty="0" smtClean="0"/>
          </a:p>
        </p:txBody>
      </p:sp>
      <p:sp>
        <p:nvSpPr>
          <p:cNvPr id="5" name="Rectangle 4"/>
          <p:cNvSpPr>
            <a:spLocks noChangeArrowheads="1"/>
          </p:cNvSpPr>
          <p:nvPr userDrawn="1"/>
        </p:nvSpPr>
        <p:spPr bwMode="ltGray">
          <a:xfrm>
            <a:off x="292046" y="4916619"/>
            <a:ext cx="3420515" cy="154514"/>
          </a:xfrm>
          <a:prstGeom prst="rect">
            <a:avLst/>
          </a:prstGeom>
          <a:noFill/>
          <a:ln w="9525">
            <a:noFill/>
            <a:miter lim="800000"/>
            <a:headEnd/>
            <a:tailEnd/>
          </a:ln>
          <a:effectLst/>
        </p:spPr>
        <p:txBody>
          <a:bodyPr wrap="square" lIns="61581" tIns="30790" rIns="61581" bIns="30790" anchor="b" anchorCtr="0">
            <a:spAutoFit/>
          </a:bodyPr>
          <a:lstStyle/>
          <a:p>
            <a:pPr defTabSz="610688"/>
            <a:r>
              <a:rPr lang="en-US" sz="600" dirty="0" smtClean="0">
                <a:solidFill>
                  <a:srgbClr val="2968AF"/>
                </a:solidFill>
              </a:rPr>
              <a:t>© 2013  Cisco and/or its affiliates. All rights reserved.</a:t>
            </a:r>
            <a:endParaRPr lang="en-US" sz="600" dirty="0">
              <a:solidFill>
                <a:srgbClr val="2968AF"/>
              </a:solidFill>
            </a:endParaRPr>
          </a:p>
        </p:txBody>
      </p:sp>
      <p:sp>
        <p:nvSpPr>
          <p:cNvPr id="6"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a:fld id="{DFCF27A5-1A5B-48D3-A060-2758FFBB1ADD}" type="slidenum">
              <a:rPr lang="en-US" sz="600">
                <a:solidFill>
                  <a:srgbClr val="2968AF"/>
                </a:solidFill>
              </a:rPr>
              <a:pPr algn="r" defTabSz="610688"/>
              <a:t>‹#›</a:t>
            </a:fld>
            <a:endParaRPr lang="en-US" sz="600" dirty="0">
              <a:solidFill>
                <a:srgbClr val="2968AF"/>
              </a:solidFill>
            </a:endParaRPr>
          </a:p>
        </p:txBody>
      </p:sp>
      <p:sp>
        <p:nvSpPr>
          <p:cNvPr id="7" name="Rectangle 5"/>
          <p:cNvSpPr>
            <a:spLocks noChangeArrowheads="1"/>
          </p:cNvSpPr>
          <p:nvPr userDrawn="1"/>
        </p:nvSpPr>
        <p:spPr bwMode="ltGray">
          <a:xfrm>
            <a:off x="7588878" y="4932126"/>
            <a:ext cx="986774"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a:solidFill>
                  <a:srgbClr val="FFFFFF"/>
                </a:solidFill>
                <a:cs typeface="CiscoSans Thin"/>
              </a:rPr>
              <a:t>Cisco </a:t>
            </a:r>
            <a:r>
              <a:rPr lang="en-US" sz="600" dirty="0" smtClean="0">
                <a:solidFill>
                  <a:srgbClr val="FFFFFF"/>
                </a:solidFill>
                <a:cs typeface="CiscoSans Thin"/>
              </a:rPr>
              <a:t>Highly Confidential</a:t>
            </a:r>
            <a:endParaRPr lang="en-US" sz="600" dirty="0">
              <a:solidFill>
                <a:srgbClr val="FFFFFF"/>
              </a:solidFill>
              <a:cs typeface="CiscoSans Thin"/>
            </a:endParaRPr>
          </a:p>
        </p:txBody>
      </p:sp>
      <p:sp>
        <p:nvSpPr>
          <p:cNvPr id="8"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8"/>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5" tIns="34283" rIns="68565" bIns="34283" anchor="ctr"/>
          <a:lstStyle/>
          <a:p>
            <a:pPr algn="ctr" defTabSz="457063">
              <a:defRPr/>
            </a:pPr>
            <a:endParaRPr lang="en-US" sz="1800">
              <a:solidFill>
                <a:srgbClr val="FFFFFF"/>
              </a:solidFill>
            </a:endParaRPr>
          </a:p>
        </p:txBody>
      </p:sp>
      <p:sp>
        <p:nvSpPr>
          <p:cNvPr id="26" name="Picture Placeholder 25"/>
          <p:cNvSpPr>
            <a:spLocks noGrp="1"/>
          </p:cNvSpPr>
          <p:nvPr>
            <p:ph type="pic" sz="quarter" idx="10"/>
          </p:nvPr>
        </p:nvSpPr>
        <p:spPr>
          <a:xfrm>
            <a:off x="4992624" y="546735"/>
            <a:ext cx="3630168" cy="3869818"/>
          </a:xfrm>
          <a:prstGeom prst="rect">
            <a:avLst/>
          </a:prstGeom>
          <a:solidFill>
            <a:schemeClr val="bg1">
              <a:alpha val="30000"/>
            </a:schemeClr>
          </a:solidFill>
          <a:ln>
            <a:solidFill>
              <a:srgbClr val="2968AF"/>
            </a:solidFill>
          </a:ln>
          <a:effectLst/>
        </p:spPr>
        <p:txBody>
          <a:bodyPr lIns="121877" tIns="60939" rIns="121877" bIns="60939" anchor="ctr" anchorCtr="0"/>
          <a:lstStyle>
            <a:lvl1pPr algn="ctr">
              <a:buFontTx/>
              <a:buNone/>
              <a:defRPr>
                <a:solidFill>
                  <a:schemeClr val="tx1"/>
                </a:solidFill>
                <a:latin typeface="+mj-lt"/>
              </a:defRPr>
            </a:lvl1pPr>
          </a:lstStyle>
          <a:p>
            <a:pPr lvl="0"/>
            <a:r>
              <a:rPr lang="en-US" noProof="0" smtClean="0"/>
              <a:t>Click icon to add picture</a:t>
            </a:r>
            <a:endParaRPr lang="en-US" noProof="0" dirty="0"/>
          </a:p>
        </p:txBody>
      </p:sp>
      <p:sp>
        <p:nvSpPr>
          <p:cNvPr id="9" name="Title 8"/>
          <p:cNvSpPr>
            <a:spLocks noGrp="1"/>
          </p:cNvSpPr>
          <p:nvPr>
            <p:ph type="title" hasCustomPrompt="1"/>
          </p:nvPr>
        </p:nvSpPr>
        <p:spPr>
          <a:xfrm>
            <a:off x="437669" y="546735"/>
            <a:ext cx="4349918" cy="813985"/>
          </a:xfrm>
        </p:spPr>
        <p:txBody>
          <a:bodyPr wrap="none" anchor="t" anchorCtr="0">
            <a:noAutofit/>
          </a:bodyPr>
          <a:lstStyle>
            <a:lvl1pPr>
              <a:lnSpc>
                <a:spcPct val="90000"/>
              </a:lnSpc>
              <a:defRPr sz="2475">
                <a:solidFill>
                  <a:schemeClr val="bg1"/>
                </a:solidFill>
                <a:latin typeface="+mj-lt"/>
              </a:defRPr>
            </a:lvl1pPr>
          </a:lstStyle>
          <a:p>
            <a:r>
              <a:rPr lang="en-GB" dirty="0" smtClean="0"/>
              <a:t>Click to edit title</a:t>
            </a:r>
            <a:endParaRPr lang="en-US" dirty="0"/>
          </a:p>
        </p:txBody>
      </p:sp>
      <p:sp>
        <p:nvSpPr>
          <p:cNvPr id="5" name="Rectangle 4"/>
          <p:cNvSpPr>
            <a:spLocks noChangeArrowheads="1"/>
          </p:cNvSpPr>
          <p:nvPr userDrawn="1"/>
        </p:nvSpPr>
        <p:spPr bwMode="ltGray">
          <a:xfrm>
            <a:off x="265670" y="4916619"/>
            <a:ext cx="3420515" cy="154514"/>
          </a:xfrm>
          <a:prstGeom prst="rect">
            <a:avLst/>
          </a:prstGeom>
          <a:noFill/>
          <a:ln w="9525">
            <a:noFill/>
            <a:miter lim="800000"/>
            <a:headEnd/>
            <a:tailEnd/>
          </a:ln>
          <a:effectLst/>
        </p:spPr>
        <p:txBody>
          <a:bodyPr wrap="square" lIns="61581" tIns="30790" rIns="61581" bIns="30790" anchor="b" anchorCtr="0">
            <a:spAutoFit/>
          </a:bodyPr>
          <a:lstStyle/>
          <a:p>
            <a:pPr defTabSz="610688"/>
            <a:r>
              <a:rPr lang="en-US" sz="600" dirty="0" smtClean="0">
                <a:solidFill>
                  <a:srgbClr val="2968AF"/>
                </a:solidFill>
              </a:rPr>
              <a:t>© 2013  Cisco and/or its affiliates. All rights reserved.</a:t>
            </a:r>
            <a:endParaRPr lang="en-US" sz="600" dirty="0">
              <a:solidFill>
                <a:srgbClr val="2968AF"/>
              </a:solidFill>
            </a:endParaRPr>
          </a:p>
        </p:txBody>
      </p:sp>
      <p:sp>
        <p:nvSpPr>
          <p:cNvPr id="6" name="Rectangle 7"/>
          <p:cNvSpPr>
            <a:spLocks noChangeArrowheads="1"/>
          </p:cNvSpPr>
          <p:nvPr userDrawn="1"/>
        </p:nvSpPr>
        <p:spPr bwMode="ltGray">
          <a:xfrm>
            <a:off x="8662428" y="4912241"/>
            <a:ext cx="218942" cy="154514"/>
          </a:xfrm>
          <a:prstGeom prst="rect">
            <a:avLst/>
          </a:prstGeom>
          <a:noFill/>
          <a:ln w="9525" algn="ctr">
            <a:noFill/>
            <a:miter lim="800000"/>
            <a:headEnd/>
            <a:tailEnd/>
          </a:ln>
          <a:effectLst/>
        </p:spPr>
        <p:txBody>
          <a:bodyPr wrap="none" lIns="61581" tIns="30790" rIns="61581" bIns="30790" anchor="b">
            <a:spAutoFit/>
          </a:bodyPr>
          <a:lstStyle/>
          <a:p>
            <a:pPr algn="r" defTabSz="610688"/>
            <a:fld id="{DFCF27A5-1A5B-48D3-A060-2758FFBB1ADD}" type="slidenum">
              <a:rPr lang="en-US" sz="600">
                <a:solidFill>
                  <a:srgbClr val="2968AF"/>
                </a:solidFill>
              </a:rPr>
              <a:pPr algn="r" defTabSz="610688"/>
              <a:t>‹#›</a:t>
            </a:fld>
            <a:endParaRPr lang="en-US" sz="600" dirty="0">
              <a:solidFill>
                <a:srgbClr val="2968AF"/>
              </a:solidFill>
            </a:endParaRPr>
          </a:p>
        </p:txBody>
      </p:sp>
      <p:sp>
        <p:nvSpPr>
          <p:cNvPr id="7" name="Rectangle 5"/>
          <p:cNvSpPr>
            <a:spLocks noChangeArrowheads="1"/>
          </p:cNvSpPr>
          <p:nvPr userDrawn="1"/>
        </p:nvSpPr>
        <p:spPr bwMode="ltGray">
          <a:xfrm>
            <a:off x="7588878" y="4932126"/>
            <a:ext cx="986774"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smtClean="0">
                <a:solidFill>
                  <a:srgbClr val="FFFFFF"/>
                </a:solidFill>
                <a:cs typeface="CiscoSans Thin"/>
              </a:rPr>
              <a:t>Cisco Highly </a:t>
            </a:r>
            <a:r>
              <a:rPr lang="en-US" sz="600" dirty="0">
                <a:solidFill>
                  <a:srgbClr val="FFFFFF"/>
                </a:solidFill>
                <a:cs typeface="CiscoSans Thin"/>
              </a:rPr>
              <a:t>Confidential</a:t>
            </a:r>
          </a:p>
        </p:txBody>
      </p:sp>
      <p:sp>
        <p:nvSpPr>
          <p:cNvPr id="8"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10"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4"/>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0" name="Rectangle 9"/>
          <p:cNvSpPr/>
          <p:nvPr/>
        </p:nvSpPr>
        <p:spPr>
          <a:xfrm>
            <a:off x="334963" y="233364"/>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1" name="Rectangle 10"/>
          <p:cNvSpPr/>
          <p:nvPr/>
        </p:nvSpPr>
        <p:spPr>
          <a:xfrm>
            <a:off x="6980239"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2" name="Rectangle 11"/>
          <p:cNvSpPr/>
          <p:nvPr/>
        </p:nvSpPr>
        <p:spPr>
          <a:xfrm>
            <a:off x="334964" y="2271714"/>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3" name="Rectangle 12"/>
          <p:cNvSpPr/>
          <p:nvPr/>
        </p:nvSpPr>
        <p:spPr>
          <a:xfrm>
            <a:off x="2911476" y="2271714"/>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4" name="Rectangle 13"/>
          <p:cNvSpPr/>
          <p:nvPr/>
        </p:nvSpPr>
        <p:spPr>
          <a:xfrm>
            <a:off x="6980239"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15" name="Rectangle 14"/>
          <p:cNvSpPr/>
          <p:nvPr/>
        </p:nvSpPr>
        <p:spPr>
          <a:xfrm>
            <a:off x="6980239"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2" tIns="34282" rIns="68562" bIns="34282" anchor="ctr"/>
          <a:lstStyle/>
          <a:p>
            <a:pPr algn="ctr" defTabSz="457063">
              <a:defRPr/>
            </a:pPr>
            <a:endParaRPr lang="en-US" sz="1800">
              <a:solidFill>
                <a:srgbClr val="FFFFFF"/>
              </a:solidFill>
              <a:latin typeface="CiscoSans"/>
              <a:cs typeface="CiscoSans"/>
            </a:endParaRPr>
          </a:p>
        </p:txBody>
      </p:sp>
      <p:sp>
        <p:nvSpPr>
          <p:cNvPr id="49" name="Picture Placeholder 25"/>
          <p:cNvSpPr>
            <a:spLocks noGrp="1"/>
          </p:cNvSpPr>
          <p:nvPr>
            <p:ph type="pic" sz="quarter" idx="11"/>
          </p:nvPr>
        </p:nvSpPr>
        <p:spPr>
          <a:xfrm>
            <a:off x="3668996" y="233363"/>
            <a:ext cx="326786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26" name="Picture Placeholder 25"/>
          <p:cNvSpPr>
            <a:spLocks noGrp="1"/>
          </p:cNvSpPr>
          <p:nvPr>
            <p:ph type="pic" sz="quarter" idx="10"/>
          </p:nvPr>
        </p:nvSpPr>
        <p:spPr>
          <a:xfrm>
            <a:off x="320829" y="233363"/>
            <a:ext cx="3302001" cy="1995489"/>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3" name="Picture Placeholder 25"/>
          <p:cNvSpPr>
            <a:spLocks noGrp="1"/>
          </p:cNvSpPr>
          <p:nvPr>
            <p:ph type="pic" sz="quarter" idx="13"/>
          </p:nvPr>
        </p:nvSpPr>
        <p:spPr>
          <a:xfrm>
            <a:off x="320824" y="2271719"/>
            <a:ext cx="2537420"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5" name="Picture Placeholder 25"/>
          <p:cNvSpPr>
            <a:spLocks noGrp="1"/>
          </p:cNvSpPr>
          <p:nvPr>
            <p:ph type="pic" sz="quarter" idx="14"/>
          </p:nvPr>
        </p:nvSpPr>
        <p:spPr>
          <a:xfrm>
            <a:off x="2908334" y="2271719"/>
            <a:ext cx="4028516" cy="2594201"/>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91416" tIns="45709" rIns="91416" bIns="45709" rtlCol="0" anchor="ctr" anchorCtr="0">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en-US" noProof="0" smtClean="0"/>
              <a:t>Click icon to add picture</a:t>
            </a:r>
            <a:endParaRPr lang="en-US" noProof="0" dirty="0"/>
          </a:p>
        </p:txBody>
      </p:sp>
      <p:sp>
        <p:nvSpPr>
          <p:cNvPr id="16" name="Rectangle 5"/>
          <p:cNvSpPr>
            <a:spLocks noChangeArrowheads="1"/>
          </p:cNvSpPr>
          <p:nvPr userDrawn="1"/>
        </p:nvSpPr>
        <p:spPr bwMode="ltGray">
          <a:xfrm>
            <a:off x="7588878" y="4932126"/>
            <a:ext cx="986774"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smtClean="0">
                <a:solidFill>
                  <a:srgbClr val="FFFFFF"/>
                </a:solidFill>
                <a:cs typeface="CiscoSans Thin"/>
              </a:rPr>
              <a:t>Cisco Highly </a:t>
            </a:r>
            <a:r>
              <a:rPr lang="en-US" sz="600" dirty="0">
                <a:solidFill>
                  <a:srgbClr val="FFFFFF"/>
                </a:solidFill>
                <a:cs typeface="CiscoSans Thin"/>
              </a:rPr>
              <a:t>Confidential</a:t>
            </a:r>
          </a:p>
        </p:txBody>
      </p:sp>
      <p:sp>
        <p:nvSpPr>
          <p:cNvPr id="17"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18"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9"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baseline="0" smtClean="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588878" y="4932126"/>
            <a:ext cx="986774"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smtClean="0">
                <a:solidFill>
                  <a:srgbClr val="FFFFFF"/>
                </a:solidFill>
                <a:cs typeface="CiscoSans Thin"/>
              </a:rPr>
              <a:t>Cisco Highly </a:t>
            </a:r>
            <a:r>
              <a:rPr lang="en-US" sz="600" dirty="0">
                <a:solidFill>
                  <a:srgbClr val="FFFFFF"/>
                </a:solidFill>
                <a:cs typeface="CiscoSans Thin"/>
              </a:rPr>
              <a:t>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5841298"/>
      </p:ext>
    </p:extLst>
  </p:cSld>
  <p:clrMapOvr>
    <a:masterClrMapping/>
  </p:clrMapOv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91416" tIns="45709" rIns="91416" bIns="45709" rtlCol="0" anchor="ctr">
            <a:normAutofit/>
          </a:bodyPr>
          <a:lstStyle>
            <a:lvl1pPr marL="0" indent="0" algn="ctr" defTabSz="685628" rtl="0" eaLnBrk="1" latinLnBrk="0" hangingPunct="1">
              <a:lnSpc>
                <a:spcPct val="95000"/>
              </a:lnSpc>
              <a:spcBef>
                <a:spcPts val="1080"/>
              </a:spcBef>
              <a:buClr>
                <a:srgbClr val="92D050"/>
              </a:buClr>
              <a:buSzPct val="90000"/>
              <a:buFont typeface="Arial" pitchFamily="34" charset="0"/>
              <a:buNone/>
              <a:tabLst/>
              <a:defRPr lang="en-US" sz="1425" kern="1200">
                <a:solidFill>
                  <a:schemeClr val="lt1"/>
                </a:solidFill>
                <a:latin typeface="+mn-lt"/>
                <a:ea typeface="+mn-ea"/>
                <a:cs typeface="CiscoSans"/>
              </a:defRPr>
            </a:lvl1pPr>
          </a:lstStyle>
          <a:p>
            <a:pPr lvl="0"/>
            <a:r>
              <a:rPr lang="en-US" noProof="0" smtClean="0"/>
              <a:t>Click icon to add media</a:t>
            </a:r>
            <a:endParaRPr lang="en-US" noProof="0" dirty="0"/>
          </a:p>
        </p:txBody>
      </p:sp>
      <p:sp>
        <p:nvSpPr>
          <p:cNvPr id="3" name="Rectangle 5"/>
          <p:cNvSpPr>
            <a:spLocks noChangeArrowheads="1"/>
          </p:cNvSpPr>
          <p:nvPr userDrawn="1"/>
        </p:nvSpPr>
        <p:spPr bwMode="ltGray">
          <a:xfrm>
            <a:off x="7588878" y="4932126"/>
            <a:ext cx="986774" cy="154510"/>
          </a:xfrm>
          <a:prstGeom prst="rect">
            <a:avLst/>
          </a:prstGeom>
          <a:noFill/>
          <a:ln w="9525">
            <a:noFill/>
            <a:miter lim="800000"/>
            <a:headEnd/>
            <a:tailEnd/>
          </a:ln>
          <a:effectLst/>
        </p:spPr>
        <p:txBody>
          <a:bodyPr wrap="none" lIns="61578" tIns="30788" rIns="61578" bIns="30788" anchor="b">
            <a:spAutoFit/>
          </a:bodyPr>
          <a:lstStyle/>
          <a:p>
            <a:pPr algn="r" defTabSz="610663"/>
            <a:r>
              <a:rPr lang="en-US" sz="600" dirty="0" smtClean="0">
                <a:solidFill>
                  <a:srgbClr val="FFFFFF"/>
                </a:solidFill>
                <a:cs typeface="CiscoSans Thin"/>
              </a:rPr>
              <a:t>Cisco Highly </a:t>
            </a:r>
            <a:r>
              <a:rPr lang="en-US" sz="600" dirty="0">
                <a:solidFill>
                  <a:srgbClr val="FFFFFF"/>
                </a:solidFill>
                <a:cs typeface="CiscoSans Thin"/>
              </a:rPr>
              <a:t>Confidential</a:t>
            </a:r>
          </a:p>
        </p:txBody>
      </p:sp>
      <p:sp>
        <p:nvSpPr>
          <p:cNvPr id="4" name="Rectangle 7"/>
          <p:cNvSpPr>
            <a:spLocks noChangeArrowheads="1"/>
          </p:cNvSpPr>
          <p:nvPr userDrawn="1"/>
        </p:nvSpPr>
        <p:spPr bwMode="ltGray">
          <a:xfrm>
            <a:off x="8662434" y="4929048"/>
            <a:ext cx="218936" cy="154510"/>
          </a:xfrm>
          <a:prstGeom prst="rect">
            <a:avLst/>
          </a:prstGeom>
          <a:noFill/>
          <a:ln w="9525" algn="ctr">
            <a:noFill/>
            <a:miter lim="800000"/>
            <a:headEnd/>
            <a:tailEnd/>
          </a:ln>
          <a:effectLst/>
        </p:spPr>
        <p:txBody>
          <a:bodyPr wrap="none" lIns="61578" tIns="30788" rIns="61578" bIns="30788" anchor="b">
            <a:spAutoFit/>
          </a:bodyPr>
          <a:lstStyle/>
          <a:p>
            <a:pPr algn="r" defTabSz="610663"/>
            <a:fld id="{DFCF27A5-1A5B-48D3-A060-2758FFBB1ADD}" type="slidenum">
              <a:rPr lang="en-US" sz="600">
                <a:solidFill>
                  <a:srgbClr val="FFFFFF"/>
                </a:solidFill>
                <a:cs typeface="CiscoSans Thin"/>
              </a:rPr>
              <a:pPr algn="r" defTabSz="610663"/>
              <a:t>‹#›</a:t>
            </a:fld>
            <a:endParaRPr lang="en-US" sz="600" dirty="0">
              <a:solidFill>
                <a:srgbClr val="FFFFFF"/>
              </a:solidFill>
              <a:cs typeface="CiscoSans Thin"/>
            </a:endParaRPr>
          </a:p>
        </p:txBody>
      </p:sp>
      <p:sp>
        <p:nvSpPr>
          <p:cNvPr id="5" name="Rectangle 4"/>
          <p:cNvSpPr>
            <a:spLocks noChangeArrowheads="1"/>
          </p:cNvSpPr>
          <p:nvPr userDrawn="1"/>
        </p:nvSpPr>
        <p:spPr bwMode="ltGray">
          <a:xfrm>
            <a:off x="292047" y="4916619"/>
            <a:ext cx="3420515" cy="154510"/>
          </a:xfrm>
          <a:prstGeom prst="rect">
            <a:avLst/>
          </a:prstGeom>
          <a:noFill/>
          <a:ln w="9525">
            <a:noFill/>
            <a:miter lim="800000"/>
            <a:headEnd/>
            <a:tailEnd/>
          </a:ln>
          <a:effectLst/>
        </p:spPr>
        <p:txBody>
          <a:bodyPr wrap="square" lIns="61578" tIns="30788" rIns="61578" bIns="30788" anchor="b" anchorCtr="0">
            <a:spAutoFit/>
          </a:bodyPr>
          <a:lstStyle/>
          <a:p>
            <a:pPr defTabSz="610663"/>
            <a:r>
              <a:rPr lang="en-US" sz="600" dirty="0" smtClean="0">
                <a:solidFill>
                  <a:srgbClr val="FFFFFF"/>
                </a:solidFill>
                <a:cs typeface="CiscoSans Thin"/>
              </a:rPr>
              <a:t>© 2013-2014  Cisco and/or its affiliates. All rights reserved.</a:t>
            </a:r>
            <a:endParaRPr lang="en-US" sz="600" dirty="0">
              <a:solidFill>
                <a:srgbClr val="FFFFFF"/>
              </a:solidFill>
              <a:cs typeface="CiscoSans Thin"/>
            </a:endParaRPr>
          </a:p>
        </p:txBody>
      </p:sp>
    </p:spTree>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Slide">
    <p:bg>
      <p:bgPr>
        <a:gradFill rotWithShape="1">
          <a:gsLst>
            <a:gs pos="0">
              <a:srgbClr val="35A2D6"/>
            </a:gs>
            <a:gs pos="999">
              <a:srgbClr val="35A2D6"/>
            </a:gs>
            <a:gs pos="100000">
              <a:srgbClr val="2968AF"/>
            </a:gs>
          </a:gsLst>
          <a:lin ang="5400000"/>
        </a:gradFill>
        <a:effectLst/>
      </p:bgPr>
    </p:bg>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6" descr="pref_1-line_logo+tagline-rt-white-CMYK.ai"/>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9" y="1643063"/>
            <a:ext cx="87598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cSld>
  <p:clrMapOvr>
    <a:masterClrMapping/>
  </p:clrMapOvr>
  <p:transition spd="slow">
    <p:wip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18593052"/>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smtClean="0"/>
              <a:t>Click to edit Master title style</a:t>
            </a:r>
            <a:endParaRPr lang="en-GB" dirty="0"/>
          </a:p>
        </p:txBody>
      </p:sp>
    </p:spTree>
    <p:extLst>
      <p:ext uri="{BB962C8B-B14F-4D97-AF65-F5344CB8AC3E}">
        <p14:creationId xmlns:p14="http://schemas.microsoft.com/office/powerpoint/2010/main" val="91221706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42" tIns="45721" rIns="91442" bIns="45721">
            <a:noAutofit/>
          </a:bodyPr>
          <a:lstStyle>
            <a:lvl1pPr marL="280743" indent="-223645">
              <a:lnSpc>
                <a:spcPct val="95000"/>
              </a:lnSpc>
              <a:spcBef>
                <a:spcPts val="1109"/>
              </a:spcBef>
              <a:buClr>
                <a:schemeClr val="tx1"/>
              </a:buClr>
              <a:buSzPct val="80000"/>
              <a:buFont typeface="Arial"/>
              <a:buChar char="•"/>
              <a:defRPr sz="1998" b="0" i="0">
                <a:solidFill>
                  <a:srgbClr val="676767"/>
                </a:solidFill>
                <a:latin typeface="+mn-lt"/>
                <a:cs typeface="CiscoSans ExtraLight"/>
              </a:defRPr>
            </a:lvl1pPr>
            <a:lvl2pPr marL="507560" indent="-215713">
              <a:lnSpc>
                <a:spcPct val="95000"/>
              </a:lnSpc>
              <a:spcBef>
                <a:spcPts val="450"/>
              </a:spcBef>
              <a:buClr>
                <a:schemeClr val="tx1"/>
              </a:buClr>
              <a:buSzPct val="80000"/>
              <a:buFont typeface="Arial"/>
              <a:buChar char="•"/>
              <a:defRPr sz="1798" b="0" i="0">
                <a:solidFill>
                  <a:srgbClr val="676767"/>
                </a:solidFill>
                <a:latin typeface="+mn-lt"/>
                <a:cs typeface="CiscoSans ExtraLight"/>
              </a:defRPr>
            </a:lvl2pPr>
            <a:lvl3pPr marL="747066" indent="-171303">
              <a:buClr>
                <a:schemeClr val="tx1"/>
              </a:buClr>
              <a:buSzPct val="80000"/>
              <a:buFont typeface="Arial"/>
              <a:buChar char="•"/>
              <a:defRPr sz="1599" b="0" i="0">
                <a:solidFill>
                  <a:srgbClr val="676767"/>
                </a:solidFill>
                <a:latin typeface="+mn-lt"/>
                <a:cs typeface="CiscoSans ExtraLight"/>
              </a:defRPr>
            </a:lvl3pPr>
            <a:lvl4pPr marL="910435" indent="-171303">
              <a:buClr>
                <a:schemeClr val="tx1"/>
              </a:buClr>
              <a:buSzPct val="80000"/>
              <a:buFont typeface="Arial"/>
              <a:buChar char="•"/>
              <a:defRPr sz="1399" b="0" i="0">
                <a:solidFill>
                  <a:srgbClr val="676767"/>
                </a:solidFill>
                <a:latin typeface="+mn-lt"/>
                <a:cs typeface="CiscoSans ExtraLight"/>
              </a:defRPr>
            </a:lvl4pPr>
            <a:lvl5pPr marL="1081738" indent="-168129">
              <a:buClr>
                <a:schemeClr val="tx1"/>
              </a:buClr>
              <a:buSzPct val="80000"/>
              <a:buFont typeface="Arial"/>
              <a:buChar char="•"/>
              <a:defRPr sz="1199"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15"/>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6" tIns="45723" rIns="91446" bIns="45723" numCol="1" anchor="ctr" anchorCtr="0" compatLnSpc="1">
            <a:prstTxWarp prst="textNoShape">
              <a:avLst/>
            </a:prstTxWarp>
          </a:bodyPr>
          <a:lstStyle/>
          <a:p>
            <a:pPr lvl="0"/>
            <a:r>
              <a:rPr lang="en-US" smtClean="0"/>
              <a:t>Click to edit Master title style</a:t>
            </a:r>
            <a:endParaRPr lang="en-GB" dirty="0"/>
          </a:p>
        </p:txBody>
      </p:sp>
      <p:sp>
        <p:nvSpPr>
          <p:cNvPr id="5" name="Footer Placeholder 2"/>
          <p:cNvSpPr>
            <a:spLocks noGrp="1"/>
          </p:cNvSpPr>
          <p:nvPr>
            <p:ph type="ftr" sz="quarter" idx="3"/>
          </p:nvPr>
        </p:nvSpPr>
        <p:spPr>
          <a:xfrm>
            <a:off x="5222533" y="4946904"/>
            <a:ext cx="716863" cy="154518"/>
          </a:xfrm>
          <a:prstGeom prst="rect">
            <a:avLst/>
          </a:prstGeom>
          <a:noFill/>
          <a:ln w="9525">
            <a:noFill/>
            <a:miter lim="800000"/>
            <a:headEnd/>
            <a:tailEnd/>
          </a:ln>
          <a:effectLst/>
        </p:spPr>
        <p:txBody>
          <a:bodyPr wrap="square" lIns="61586" tIns="30792" rIns="61586" bIns="30792" anchor="b">
            <a:spAutoFit/>
          </a:bodyPr>
          <a:lstStyle>
            <a:lvl1pPr algn="l">
              <a:defRPr lang="en-US" sz="600" dirty="0">
                <a:solidFill>
                  <a:srgbClr val="000000"/>
                </a:solidFill>
                <a:cs typeface="CiscoSans Thin"/>
              </a:defRPr>
            </a:lvl1pPr>
          </a:lstStyle>
          <a:p>
            <a:pPr defTabSz="610744"/>
            <a:r>
              <a:rPr lang="en-US" smtClean="0">
                <a:ea typeface="ＭＳ Ｐゴシック" charset="0"/>
              </a:rPr>
              <a:t>PSOCRS-2011</a:t>
            </a:r>
            <a:endParaRPr lang="en-US">
              <a:ea typeface="ＭＳ Ｐゴシック" charset="0"/>
            </a:endParaRPr>
          </a:p>
        </p:txBody>
      </p:sp>
      <p:sp>
        <p:nvSpPr>
          <p:cNvPr id="7" name="Slide Number Placeholder 1"/>
          <p:cNvSpPr>
            <a:spLocks noGrp="1"/>
          </p:cNvSpPr>
          <p:nvPr>
            <p:ph type="sldNum" sz="quarter" idx="4"/>
          </p:nvPr>
        </p:nvSpPr>
        <p:spPr>
          <a:xfrm>
            <a:off x="8409709" y="4884989"/>
            <a:ext cx="359666" cy="274637"/>
          </a:xfrm>
          <a:prstGeom prst="rect">
            <a:avLst/>
          </a:prstGeom>
        </p:spPr>
        <p:txBody>
          <a:bodyPr vert="horz" lIns="91440" tIns="45720" rIns="91440" bIns="45720" rtlCol="0" anchor="ctr"/>
          <a:lstStyle>
            <a:lvl1pPr algn="r">
              <a:defRPr lang="en-US" sz="600" kern="1200" smtClean="0">
                <a:solidFill>
                  <a:srgbClr val="000000"/>
                </a:solidFill>
                <a:latin typeface="+mn-lt"/>
                <a:ea typeface="+mn-ea"/>
                <a:cs typeface="CiscoSans Thin"/>
              </a:defRPr>
            </a:lvl1pPr>
          </a:lstStyle>
          <a:p>
            <a:fld id="{96A97DD0-5BE7-4856-A2A9-C42C6688E607}" type="slidenum">
              <a:rPr/>
              <a:pPr/>
              <a:t>‹#›</a:t>
            </a:fld>
            <a:endParaRPr dirty="0"/>
          </a:p>
        </p:txBody>
      </p:sp>
    </p:spTree>
    <p:extLst>
      <p:ext uri="{BB962C8B-B14F-4D97-AF65-F5344CB8AC3E}">
        <p14:creationId xmlns:p14="http://schemas.microsoft.com/office/powerpoint/2010/main" val="1226492358"/>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320" y="4767263"/>
            <a:ext cx="2132965" cy="273844"/>
          </a:xfrm>
          <a:prstGeom prst="rect">
            <a:avLst/>
          </a:prstGeom>
        </p:spPr>
        <p:txBody>
          <a:bodyPr vert="horz" wrap="square" lIns="91432" tIns="45716" rIns="91432" bIns="45716" numCol="1" anchor="t" anchorCtr="0" compatLnSpc="1">
            <a:prstTxWarp prst="textNoShape">
              <a:avLst/>
            </a:prstTxWarp>
          </a:bodyPr>
          <a:lstStyle>
            <a:lvl1pPr eaLnBrk="1" hangingPunct="1">
              <a:defRPr smtClean="0"/>
            </a:lvl1pPr>
          </a:lstStyle>
          <a:p>
            <a:pPr>
              <a:defRPr/>
            </a:pPr>
            <a:fld id="{292A4881-3187-9541-A76A-A67D888BF2C4}" type="datetimeFigureOut">
              <a:rPr lang="en-US" altLang="en-US"/>
              <a:pPr>
                <a:defRPr/>
              </a:pPr>
              <a:t>2/8/17</a:t>
            </a:fld>
            <a:endParaRPr lang="en-US" altLang="en-US"/>
          </a:p>
        </p:txBody>
      </p:sp>
      <p:sp>
        <p:nvSpPr>
          <p:cNvPr id="6" name="Footer Placeholder 5"/>
          <p:cNvSpPr>
            <a:spLocks noGrp="1"/>
          </p:cNvSpPr>
          <p:nvPr>
            <p:ph type="ftr" sz="quarter" idx="11"/>
          </p:nvPr>
        </p:nvSpPr>
        <p:spPr>
          <a:xfrm>
            <a:off x="3123823" y="4767263"/>
            <a:ext cx="2896354" cy="273844"/>
          </a:xfrm>
          <a:prstGeom prst="rect">
            <a:avLst/>
          </a:prstGeom>
        </p:spPr>
        <p:txBody>
          <a:bodyPr lIns="91432" tIns="45716" rIns="91432" bIns="45716"/>
          <a:lstStyle>
            <a:lvl1pPr defTabSz="456052" eaLnBrk="1" hangingPunct="1">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717" y="4767263"/>
            <a:ext cx="2132964" cy="273844"/>
          </a:xfrm>
          <a:prstGeom prst="rect">
            <a:avLst/>
          </a:prstGeom>
        </p:spPr>
        <p:txBody>
          <a:bodyPr vert="horz" wrap="square" lIns="91432" tIns="45716" rIns="91432" bIns="45716" numCol="1" anchor="t" anchorCtr="0" compatLnSpc="1">
            <a:prstTxWarp prst="textNoShape">
              <a:avLst/>
            </a:prstTxWarp>
          </a:bodyPr>
          <a:lstStyle>
            <a:lvl1pPr eaLnBrk="1" hangingPunct="1">
              <a:defRPr smtClean="0"/>
            </a:lvl1pPr>
          </a:lstStyle>
          <a:p>
            <a:pPr>
              <a:defRPr/>
            </a:pPr>
            <a:fld id="{12290E30-0568-614B-A0E5-4098895FB9EE}" type="slidenum">
              <a:rPr lang="en-US" altLang="en-US"/>
              <a:pPr>
                <a:defRPr/>
              </a:pPr>
              <a:t>‹#›</a:t>
            </a:fld>
            <a:endParaRPr lang="en-US" altLang="en-US"/>
          </a:p>
        </p:txBody>
      </p:sp>
    </p:spTree>
    <p:extLst>
      <p:ext uri="{BB962C8B-B14F-4D97-AF65-F5344CB8AC3E}">
        <p14:creationId xmlns:p14="http://schemas.microsoft.com/office/powerpoint/2010/main" val="209979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121872" tIns="60936" rIns="121872" bIns="60936">
            <a:noAutofit/>
          </a:bodyPr>
          <a:lstStyle>
            <a:lvl1pPr marL="280879" indent="-223753">
              <a:lnSpc>
                <a:spcPct val="95000"/>
              </a:lnSpc>
              <a:spcBef>
                <a:spcPts val="1110"/>
              </a:spcBef>
              <a:buClr>
                <a:schemeClr val="tx1"/>
              </a:buClr>
              <a:buSzPct val="80000"/>
              <a:buFont typeface="Arial"/>
              <a:buChar char="•"/>
              <a:defRPr sz="3675" b="0" i="0">
                <a:solidFill>
                  <a:srgbClr val="676767"/>
                </a:solidFill>
                <a:latin typeface="+mn-lt"/>
                <a:cs typeface="CiscoSans ExtraLight"/>
              </a:defRPr>
            </a:lvl1pPr>
            <a:lvl2pPr marL="507806" indent="-215817">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28" indent="-171385">
              <a:buClr>
                <a:schemeClr val="tx1"/>
              </a:buClr>
              <a:buSzPct val="80000"/>
              <a:buFont typeface="Arial"/>
              <a:buChar char="•"/>
              <a:defRPr sz="1575" b="0" i="0">
                <a:solidFill>
                  <a:srgbClr val="676767"/>
                </a:solidFill>
                <a:latin typeface="+mn-lt"/>
                <a:cs typeface="CiscoSans ExtraLight"/>
              </a:defRPr>
            </a:lvl3pPr>
            <a:lvl4pPr marL="910876" indent="-171385">
              <a:buClr>
                <a:schemeClr val="tx1"/>
              </a:buClr>
              <a:buSzPct val="80000"/>
              <a:buFont typeface="Arial"/>
              <a:buChar char="•"/>
              <a:defRPr sz="1425" b="0" i="0">
                <a:solidFill>
                  <a:srgbClr val="676767"/>
                </a:solidFill>
                <a:latin typeface="+mn-lt"/>
                <a:cs typeface="CiscoSans ExtraLight"/>
              </a:defRPr>
            </a:lvl4pPr>
            <a:lvl5pPr marL="1082261" indent="-168211">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90808002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1" Type="http://schemas.openxmlformats.org/officeDocument/2006/relationships/slideLayout" Target="../slideLayouts/slideLayout35.xml"/><Relationship Id="rId22" Type="http://schemas.openxmlformats.org/officeDocument/2006/relationships/slideLayout" Target="../slideLayouts/slideLayout36.xml"/><Relationship Id="rId23" Type="http://schemas.openxmlformats.org/officeDocument/2006/relationships/slideLayout" Target="../slideLayouts/slideLayout37.xml"/><Relationship Id="rId24" Type="http://schemas.openxmlformats.org/officeDocument/2006/relationships/slideLayout" Target="../slideLayouts/slideLayout38.xml"/><Relationship Id="rId25" Type="http://schemas.openxmlformats.org/officeDocument/2006/relationships/slideLayout" Target="../slideLayouts/slideLayout39.xml"/><Relationship Id="rId26" Type="http://schemas.openxmlformats.org/officeDocument/2006/relationships/slideLayout" Target="../slideLayouts/slideLayout40.xml"/><Relationship Id="rId27" Type="http://schemas.openxmlformats.org/officeDocument/2006/relationships/slideLayout" Target="../slideLayouts/slideLayout41.xml"/><Relationship Id="rId28" Type="http://schemas.openxmlformats.org/officeDocument/2006/relationships/slideLayout" Target="../slideLayouts/slideLayout42.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30" Type="http://schemas.openxmlformats.org/officeDocument/2006/relationships/slideLayout" Target="../slideLayouts/slideLayout44.xml"/><Relationship Id="rId31" Type="http://schemas.openxmlformats.org/officeDocument/2006/relationships/slideLayout" Target="../slideLayouts/slideLayout45.xml"/><Relationship Id="rId32" Type="http://schemas.openxmlformats.org/officeDocument/2006/relationships/slideLayout" Target="../slideLayouts/slideLayout46.xml"/><Relationship Id="rId9" Type="http://schemas.openxmlformats.org/officeDocument/2006/relationships/slideLayout" Target="../slideLayouts/slideLayout23.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3" Type="http://schemas.openxmlformats.org/officeDocument/2006/relationships/slideLayout" Target="../slideLayouts/slideLayout47.xml"/><Relationship Id="rId34" Type="http://schemas.openxmlformats.org/officeDocument/2006/relationships/slideLayout" Target="../slideLayouts/slideLayout48.xml"/><Relationship Id="rId35" Type="http://schemas.openxmlformats.org/officeDocument/2006/relationships/slideLayout" Target="../slideLayouts/slideLayout49.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slideLayout" Target="../slideLayouts/slideLayout32.xml"/><Relationship Id="rId19" Type="http://schemas.openxmlformats.org/officeDocument/2006/relationships/slideLayout" Target="../slideLayouts/slideLayout33.xml"/><Relationship Id="rId37" Type="http://schemas.openxmlformats.org/officeDocument/2006/relationships/slideLayout" Target="../slideLayouts/slideLayout51.xml"/><Relationship Id="rId38" Type="http://schemas.openxmlformats.org/officeDocument/2006/relationships/slideLayout" Target="../slideLayouts/slideLayout52.xml"/><Relationship Id="rId39" Type="http://schemas.openxmlformats.org/officeDocument/2006/relationships/theme" Target="../theme/theme2.xml"/><Relationship Id="rId4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17715"/>
            <a:ext cx="8513064" cy="765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sym typeface="Arial" pitchFamily="34" charset="0"/>
              </a:rPr>
              <a:t>Slide Title</a:t>
            </a:r>
          </a:p>
        </p:txBody>
      </p:sp>
      <p:sp>
        <p:nvSpPr>
          <p:cNvPr id="1027" name="Rectangle 3"/>
          <p:cNvSpPr>
            <a:spLocks noGrp="1" noChangeArrowheads="1"/>
          </p:cNvSpPr>
          <p:nvPr>
            <p:ph type="body" idx="1"/>
          </p:nvPr>
        </p:nvSpPr>
        <p:spPr bwMode="auto">
          <a:xfrm>
            <a:off x="304800" y="1067851"/>
            <a:ext cx="8513064" cy="36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8" name="Rectangle 7"/>
          <p:cNvSpPr>
            <a:spLocks noChangeArrowheads="1"/>
          </p:cNvSpPr>
          <p:nvPr userDrawn="1"/>
        </p:nvSpPr>
        <p:spPr bwMode="ltGray">
          <a:xfrm>
            <a:off x="8515707" y="4931832"/>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9" name="Rectangle 4"/>
          <p:cNvSpPr>
            <a:spLocks noChangeArrowheads="1"/>
          </p:cNvSpPr>
          <p:nvPr userDrawn="1"/>
        </p:nvSpPr>
        <p:spPr bwMode="ltGray">
          <a:xfrm>
            <a:off x="5867508" y="4930578"/>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a:t>
            </a:r>
            <a:r>
              <a:rPr lang="en-US" sz="600" dirty="0">
                <a:solidFill>
                  <a:srgbClr val="000000">
                    <a:alpha val="25000"/>
                  </a:srgbClr>
                </a:solidFill>
                <a:latin typeface="+mn-lt"/>
                <a:ea typeface="+mn-ea"/>
                <a:cs typeface="CiscoSans Thin"/>
              </a:rPr>
              <a:t>Cisco and/or its affiliates. All rights reserved.   Cisco Confidential</a:t>
            </a:r>
          </a:p>
        </p:txBody>
      </p:sp>
      <p:pic>
        <p:nvPicPr>
          <p:cNvPr id="10" name="Picture 2" descr="C:\Users\spius\Pictures\cisco logo blue gradient.png"/>
          <p:cNvPicPr>
            <a:picLocks noChangeAspect="1" noChangeArrowheads="1"/>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474175" y="4814698"/>
            <a:ext cx="431312" cy="2651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83564455"/>
      </p:ext>
    </p:extLst>
  </p:cSld>
  <p:clrMap bg1="lt1" tx1="dk1" bg2="lt2" tx2="dk2" accent1="accent1" accent2="accent2" accent3="accent3" accent4="accent4" accent5="accent5" accent6="accent6" hlink="hlink" folHlink="folHlink"/>
  <p:sldLayoutIdLst>
    <p:sldLayoutId id="2147483712" r:id="rId1"/>
    <p:sldLayoutId id="2147483715" r:id="rId2"/>
    <p:sldLayoutId id="2147483714" r:id="rId3"/>
    <p:sldLayoutId id="2147483682" r:id="rId4"/>
    <p:sldLayoutId id="2147483683" r:id="rId5"/>
    <p:sldLayoutId id="2147483717" r:id="rId6"/>
    <p:sldLayoutId id="2147484039" r:id="rId7"/>
    <p:sldLayoutId id="2147484043" r:id="rId8"/>
    <p:sldLayoutId id="2147484044" r:id="rId9"/>
    <p:sldLayoutId id="2147484045" r:id="rId10"/>
    <p:sldLayoutId id="2147484046" r:id="rId11"/>
    <p:sldLayoutId id="2147484047" r:id="rId12"/>
    <p:sldLayoutId id="2147484048" r:id="rId13"/>
    <p:sldLayoutId id="2147484049" r:id="rId14"/>
  </p:sldLayoutIdLst>
  <p:transition/>
  <p:timing>
    <p:tnLst>
      <p:par>
        <p:cTn id="1" dur="indefinite" restart="never" nodeType="tmRoot"/>
      </p:par>
    </p:tnLst>
  </p:timing>
  <p:hf hdr="0" ftr="0" dt="0"/>
  <p:txStyles>
    <p:titleStyle>
      <a:lvl1pPr marL="6251" indent="-6251" algn="l" rtl="0" eaLnBrk="0" fontAlgn="base" hangingPunct="0">
        <a:lnSpc>
          <a:spcPct val="90000"/>
        </a:lnSpc>
        <a:spcBef>
          <a:spcPct val="0"/>
        </a:spcBef>
        <a:spcAft>
          <a:spcPct val="0"/>
        </a:spcAft>
        <a:defRPr sz="2800" b="0">
          <a:solidFill>
            <a:schemeClr val="bg2"/>
          </a:solidFill>
          <a:latin typeface="+mj-lt"/>
          <a:ea typeface="+mj-ea"/>
          <a:cs typeface="+mj-cs"/>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0" fontAlgn="base" hangingPunct="0">
        <a:lnSpc>
          <a:spcPct val="90000"/>
        </a:lnSpc>
        <a:spcBef>
          <a:spcPts val="1200"/>
        </a:spcBef>
        <a:spcAft>
          <a:spcPct val="0"/>
        </a:spcAft>
        <a:buClr>
          <a:srgbClr val="0C65B7"/>
        </a:buClr>
        <a:buSzPct val="100000"/>
        <a:buFont typeface="Arial" panose="020B0604020202020204" pitchFamily="34" charset="0"/>
        <a:buChar char="•"/>
        <a:defRPr sz="1800">
          <a:solidFill>
            <a:schemeClr val="tx1"/>
          </a:solidFill>
          <a:latin typeface="+mn-lt"/>
          <a:ea typeface="+mn-ea"/>
          <a:cs typeface="+mn-cs"/>
          <a:sym typeface="Arial" pitchFamily="34" charset="0"/>
        </a:defRPr>
      </a:lvl1pPr>
      <a:lvl2pPr marL="386656" indent="-193775" algn="l" rtl="0" eaLnBrk="0" fontAlgn="base" hangingPunct="0">
        <a:lnSpc>
          <a:spcPct val="90000"/>
        </a:lnSpc>
        <a:spcBef>
          <a:spcPts val="400"/>
        </a:spcBef>
        <a:spcAft>
          <a:spcPct val="0"/>
        </a:spcAft>
        <a:buClr>
          <a:srgbClr val="0C65B7"/>
        </a:buClr>
        <a:buSzPct val="100000"/>
        <a:buFont typeface="Arial"/>
        <a:buChar char="–"/>
        <a:defRPr sz="1600">
          <a:solidFill>
            <a:schemeClr val="tx1"/>
          </a:solidFill>
          <a:latin typeface="+mn-lt"/>
          <a:ea typeface="+mn-ea"/>
          <a:cs typeface="+mn-cs"/>
          <a:sym typeface="Arial" pitchFamily="34" charset="0"/>
        </a:defRPr>
      </a:lvl2pPr>
      <a:lvl3pPr marL="546497" indent="-159842" algn="l" rtl="0" eaLnBrk="0" fontAlgn="base" hangingPunct="0">
        <a:lnSpc>
          <a:spcPct val="90000"/>
        </a:lnSpc>
        <a:spcBef>
          <a:spcPts val="200"/>
        </a:spcBef>
        <a:spcAft>
          <a:spcPct val="0"/>
        </a:spcAft>
        <a:buClr>
          <a:srgbClr val="0C65B7"/>
        </a:buClr>
        <a:buSzPct val="100000"/>
        <a:buFont typeface="Arial" panose="020B0604020202020204" pitchFamily="34" charset="0"/>
        <a:buChar char="•"/>
        <a:defRPr sz="1400">
          <a:solidFill>
            <a:schemeClr val="tx1"/>
          </a:solidFill>
          <a:latin typeface="+mn-lt"/>
          <a:ea typeface="+mn-ea"/>
          <a:cs typeface="+mn-cs"/>
          <a:sym typeface="Arial" pitchFamily="34" charset="0"/>
        </a:defRPr>
      </a:lvl3pPr>
      <a:lvl4pPr marL="706339" indent="-159842" algn="l" rtl="0" eaLnBrk="0" fontAlgn="base" hangingPunct="0">
        <a:lnSpc>
          <a:spcPct val="90000"/>
        </a:lnSpc>
        <a:spcBef>
          <a:spcPts val="200"/>
        </a:spcBef>
        <a:spcAft>
          <a:spcPct val="0"/>
        </a:spcAft>
        <a:buClr>
          <a:srgbClr val="0C65B7"/>
        </a:buClr>
        <a:buSzPct val="100000"/>
        <a:buFont typeface="Arial" pitchFamily="34" charset="0"/>
        <a:buChar char="–"/>
        <a:defRPr sz="1100">
          <a:solidFill>
            <a:schemeClr val="tx1"/>
          </a:solidFill>
          <a:latin typeface="+mn-lt"/>
          <a:ea typeface="+mn-ea"/>
          <a:cs typeface="+mn-cs"/>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877" tIns="60939" rIns="121877" bIns="60939"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192" y="4742918"/>
            <a:ext cx="218930" cy="154508"/>
          </a:xfrm>
          <a:prstGeom prst="rect">
            <a:avLst/>
          </a:prstGeom>
          <a:noFill/>
          <a:ln w="9525" algn="ctr">
            <a:noFill/>
            <a:miter lim="800000"/>
            <a:headEnd/>
            <a:tailEnd/>
          </a:ln>
          <a:effectLst/>
        </p:spPr>
        <p:txBody>
          <a:bodyPr wrap="none" lIns="61575" tIns="30787" rIns="61575" bIns="30787" anchor="b">
            <a:spAutoFit/>
          </a:bodyPr>
          <a:lstStyle/>
          <a:p>
            <a:pPr algn="r" defTabSz="610637">
              <a:defRPr/>
            </a:pPr>
            <a:fld id="{4ABDCABE-3F10-B64C-92F1-862014417034}" type="slidenum">
              <a:rPr lang="en-US" sz="600">
                <a:solidFill>
                  <a:srgbClr val="000000">
                    <a:alpha val="25000"/>
                  </a:srgbClr>
                </a:solidFill>
                <a:cs typeface="CiscoSans Thin"/>
              </a:rPr>
              <a:pPr algn="r" defTabSz="610637">
                <a:defRPr/>
              </a:pPr>
              <a:t>‹#›</a:t>
            </a:fld>
            <a:endParaRPr lang="en-US" sz="600" dirty="0">
              <a:solidFill>
                <a:srgbClr val="000000">
                  <a:alpha val="25000"/>
                </a:srgbClr>
              </a:solidFill>
              <a:cs typeface="CiscoSans Thin"/>
            </a:endParaRPr>
          </a:p>
        </p:txBody>
      </p:sp>
      <p:sp>
        <p:nvSpPr>
          <p:cNvPr id="13" name="Rectangle 4"/>
          <p:cNvSpPr>
            <a:spLocks noChangeArrowheads="1"/>
          </p:cNvSpPr>
          <p:nvPr/>
        </p:nvSpPr>
        <p:spPr bwMode="ltGray">
          <a:xfrm>
            <a:off x="5867509" y="4741664"/>
            <a:ext cx="2658018" cy="154508"/>
          </a:xfrm>
          <a:prstGeom prst="rect">
            <a:avLst/>
          </a:prstGeom>
          <a:noFill/>
          <a:ln w="9525">
            <a:noFill/>
            <a:miter lim="800000"/>
            <a:headEnd/>
            <a:tailEnd/>
          </a:ln>
          <a:effectLst/>
        </p:spPr>
        <p:txBody>
          <a:bodyPr lIns="61575" tIns="30787" rIns="61575" bIns="30787" anchor="b">
            <a:spAutoFit/>
          </a:bodyPr>
          <a:lstStyle/>
          <a:p>
            <a:pPr defTabSz="610637">
              <a:defRPr/>
            </a:pPr>
            <a:r>
              <a:rPr lang="en-US" sz="600" dirty="0">
                <a:solidFill>
                  <a:srgbClr val="000000">
                    <a:alpha val="25000"/>
                  </a:srgbClr>
                </a:solidFill>
                <a:cs typeface="CiscoSans Thin"/>
              </a:rPr>
              <a:t>© </a:t>
            </a:r>
            <a:r>
              <a:rPr lang="en-US" sz="600" dirty="0" smtClean="0">
                <a:solidFill>
                  <a:srgbClr val="000000">
                    <a:alpha val="25000"/>
                  </a:srgbClr>
                </a:solidFill>
                <a:cs typeface="CiscoSans Thin"/>
              </a:rPr>
              <a:t>2015  </a:t>
            </a:r>
            <a:r>
              <a:rPr lang="en-US" sz="600" dirty="0">
                <a:solidFill>
                  <a:srgbClr val="000000">
                    <a:alpha val="25000"/>
                  </a:srgbClr>
                </a:solidFill>
                <a:cs typeface="CiscoSans Thin"/>
              </a:rPr>
              <a:t>Cisco and/or its affiliates. All rights reserved.   Cisco Confidential</a:t>
            </a:r>
          </a:p>
        </p:txBody>
      </p:sp>
      <p:pic>
        <p:nvPicPr>
          <p:cNvPr id="7" name="Picture 2" descr="C:\Users\spius\Pictures\cisco logo blue gradient.png"/>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74176" y="4625773"/>
            <a:ext cx="431312" cy="2651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14309205"/>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 id="2147484068" r:id="rId18"/>
    <p:sldLayoutId id="2147484069" r:id="rId19"/>
    <p:sldLayoutId id="2147484070" r:id="rId20"/>
    <p:sldLayoutId id="2147484071" r:id="rId21"/>
    <p:sldLayoutId id="2147484072" r:id="rId22"/>
    <p:sldLayoutId id="2147484073" r:id="rId23"/>
    <p:sldLayoutId id="2147484074" r:id="rId24"/>
    <p:sldLayoutId id="2147484075" r:id="rId25"/>
    <p:sldLayoutId id="2147484076" r:id="rId26"/>
    <p:sldLayoutId id="2147484077" r:id="rId27"/>
    <p:sldLayoutId id="2147484078" r:id="rId28"/>
    <p:sldLayoutId id="2147484079" r:id="rId29"/>
    <p:sldLayoutId id="2147484080" r:id="rId30"/>
    <p:sldLayoutId id="2147484081" r:id="rId31"/>
    <p:sldLayoutId id="2147484082" r:id="rId32"/>
    <p:sldLayoutId id="2147484083" r:id="rId33"/>
    <p:sldLayoutId id="2147484084" r:id="rId34"/>
    <p:sldLayoutId id="2147484085" r:id="rId35"/>
    <p:sldLayoutId id="2147484086" r:id="rId36"/>
    <p:sldLayoutId id="2147484087" r:id="rId37"/>
    <p:sldLayoutId id="2147484088" r:id="rId38"/>
  </p:sldLayoutIdLst>
  <p:transition spd="slow">
    <p:wipe/>
  </p:transition>
  <p:timing>
    <p:tnLst>
      <p:par>
        <p:cTn id="1" dur="indefinite" restart="never" nodeType="tmRoot"/>
      </p:par>
    </p:tnLst>
  </p:timing>
  <p:txStyles>
    <p:titleStyle>
      <a:lvl1pPr algn="l" defTabSz="684093" rtl="0" eaLnBrk="1" fontAlgn="base" hangingPunct="1">
        <a:lnSpc>
          <a:spcPct val="80000"/>
        </a:lnSpc>
        <a:spcBef>
          <a:spcPct val="0"/>
        </a:spcBef>
        <a:spcAft>
          <a:spcPct val="0"/>
        </a:spcAft>
        <a:defRPr lang="en-US" sz="3225" kern="1200" dirty="0">
          <a:solidFill>
            <a:srgbClr val="676767"/>
          </a:solidFill>
          <a:latin typeface="+mj-lt"/>
          <a:ea typeface="ＭＳ Ｐゴシック" charset="0"/>
          <a:cs typeface="CiscoSans"/>
        </a:defRPr>
      </a:lvl1pPr>
      <a:lvl2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2pPr>
      <a:lvl3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3pPr>
      <a:lvl4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4pPr>
      <a:lvl5pPr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5pPr>
      <a:lvl6pPr marL="45712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6pPr>
      <a:lvl7pPr marL="91424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7pPr>
      <a:lvl8pPr marL="137136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8pPr>
      <a:lvl9pPr marL="1828480" algn="l" defTabSz="684093" rtl="0" eaLnBrk="1" fontAlgn="base" hangingPunct="1">
        <a:lnSpc>
          <a:spcPct val="80000"/>
        </a:lnSpc>
        <a:spcBef>
          <a:spcPct val="0"/>
        </a:spcBef>
        <a:spcAft>
          <a:spcPct val="0"/>
        </a:spcAft>
        <a:defRPr sz="3225">
          <a:solidFill>
            <a:srgbClr val="676767"/>
          </a:solidFill>
          <a:latin typeface="Arial" charset="0"/>
          <a:ea typeface="ＭＳ Ｐゴシック" charset="0"/>
        </a:defRPr>
      </a:lvl9pPr>
    </p:titleStyle>
    <p:bodyStyle>
      <a:lvl1pPr marL="169833" indent="-169833" algn="l" defTabSz="68409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12" indent="-215862" algn="l" defTabSz="684093" rtl="0" eaLnBrk="1" fontAlgn="base" hangingPunct="1">
        <a:lnSpc>
          <a:spcPct val="95000"/>
        </a:lnSpc>
        <a:spcBef>
          <a:spcPts val="600"/>
        </a:spcBef>
        <a:spcAft>
          <a:spcPct val="0"/>
        </a:spcAft>
        <a:buClr>
          <a:schemeClr val="tx2"/>
        </a:buClr>
        <a:buFont typeface="Arial" charset="0"/>
        <a:buChar char="•"/>
        <a:defRPr lang="en-US" sz="1425" kern="1200" dirty="0">
          <a:solidFill>
            <a:schemeClr val="tx1"/>
          </a:solidFill>
          <a:latin typeface="+mn-lt"/>
          <a:ea typeface="ＭＳ Ｐゴシック" charset="0"/>
          <a:cs typeface="CiscoSans"/>
        </a:defRPr>
      </a:lvl2pPr>
      <a:lvl3pPr marL="431725" indent="-169833" algn="l" defTabSz="68409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150"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4pPr>
      <a:lvl5pPr marL="574574" indent="-169833" algn="l" defTabSz="684093" rtl="0" eaLnBrk="1" fontAlgn="base" hangingPunct="1">
        <a:lnSpc>
          <a:spcPct val="95000"/>
        </a:lnSpc>
        <a:spcBef>
          <a:spcPts val="625"/>
        </a:spcBef>
        <a:spcAft>
          <a:spcPct val="0"/>
        </a:spcAft>
        <a:buFont typeface="Arial" charset="0"/>
        <a:buChar char="•"/>
        <a:defRPr lang="en-US" sz="1125" kern="1200" dirty="0">
          <a:solidFill>
            <a:schemeClr val="tx1"/>
          </a:solidFill>
          <a:latin typeface="+mn-lt"/>
          <a:ea typeface="ＭＳ Ｐゴシック" charset="0"/>
          <a:cs typeface="CiscoSans"/>
        </a:defRPr>
      </a:lvl5pPr>
      <a:lvl6pPr marL="863705" indent="-171415" algn="l" defTabSz="68565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681" indent="-171392" algn="l" defTabSz="685657" rtl="0" eaLnBrk="1" latinLnBrk="0" hangingPunct="1">
        <a:spcBef>
          <a:spcPts val="600"/>
        </a:spcBef>
        <a:buFont typeface="Arial" pitchFamily="34" charset="0"/>
        <a:buChar char="•"/>
        <a:defRPr sz="825" kern="1200" baseline="0">
          <a:solidFill>
            <a:schemeClr val="tx1"/>
          </a:solidFill>
          <a:latin typeface="+mn-lt"/>
          <a:ea typeface="+mn-ea"/>
          <a:cs typeface="+mn-cs"/>
        </a:defRPr>
      </a:lvl7pPr>
      <a:lvl8pPr marL="2399800" indent="0" algn="l" defTabSz="68565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043" indent="-171415" algn="l" defTabSz="6856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57" rtl="0" eaLnBrk="1" latinLnBrk="0" hangingPunct="1">
        <a:defRPr sz="1425" kern="1200">
          <a:solidFill>
            <a:schemeClr val="tx1"/>
          </a:solidFill>
          <a:latin typeface="+mn-lt"/>
          <a:ea typeface="+mn-ea"/>
          <a:cs typeface="+mn-cs"/>
        </a:defRPr>
      </a:lvl1pPr>
      <a:lvl2pPr marL="342826" algn="l" defTabSz="685657" rtl="0" eaLnBrk="1" latinLnBrk="0" hangingPunct="1">
        <a:defRPr sz="1425" kern="1200">
          <a:solidFill>
            <a:schemeClr val="tx1"/>
          </a:solidFill>
          <a:latin typeface="+mn-lt"/>
          <a:ea typeface="+mn-ea"/>
          <a:cs typeface="+mn-cs"/>
        </a:defRPr>
      </a:lvl2pPr>
      <a:lvl3pPr marL="685657" algn="l" defTabSz="685657" rtl="0" eaLnBrk="1" latinLnBrk="0" hangingPunct="1">
        <a:defRPr sz="1425" kern="1200">
          <a:solidFill>
            <a:schemeClr val="tx1"/>
          </a:solidFill>
          <a:latin typeface="+mn-lt"/>
          <a:ea typeface="+mn-ea"/>
          <a:cs typeface="+mn-cs"/>
        </a:defRPr>
      </a:lvl3pPr>
      <a:lvl4pPr marL="1028485" algn="l" defTabSz="685657" rtl="0" eaLnBrk="1" latinLnBrk="0" hangingPunct="1">
        <a:defRPr sz="1425" kern="1200">
          <a:solidFill>
            <a:schemeClr val="tx1"/>
          </a:solidFill>
          <a:latin typeface="+mn-lt"/>
          <a:ea typeface="+mn-ea"/>
          <a:cs typeface="+mn-cs"/>
        </a:defRPr>
      </a:lvl4pPr>
      <a:lvl5pPr marL="1371315" algn="l" defTabSz="685657" rtl="0" eaLnBrk="1" latinLnBrk="0" hangingPunct="1">
        <a:defRPr sz="1425" kern="1200">
          <a:solidFill>
            <a:schemeClr val="tx1"/>
          </a:solidFill>
          <a:latin typeface="+mn-lt"/>
          <a:ea typeface="+mn-ea"/>
          <a:cs typeface="+mn-cs"/>
        </a:defRPr>
      </a:lvl5pPr>
      <a:lvl6pPr marL="1714141" algn="l" defTabSz="685657" rtl="0" eaLnBrk="1" latinLnBrk="0" hangingPunct="1">
        <a:defRPr sz="1425" kern="1200">
          <a:solidFill>
            <a:schemeClr val="tx1"/>
          </a:solidFill>
          <a:latin typeface="+mn-lt"/>
          <a:ea typeface="+mn-ea"/>
          <a:cs typeface="+mn-cs"/>
        </a:defRPr>
      </a:lvl6pPr>
      <a:lvl7pPr marL="2056972" algn="l" defTabSz="685657" rtl="0" eaLnBrk="1" latinLnBrk="0" hangingPunct="1">
        <a:defRPr sz="1425" kern="1200">
          <a:solidFill>
            <a:schemeClr val="tx1"/>
          </a:solidFill>
          <a:latin typeface="+mn-lt"/>
          <a:ea typeface="+mn-ea"/>
          <a:cs typeface="+mn-cs"/>
        </a:defRPr>
      </a:lvl7pPr>
      <a:lvl8pPr marL="2399800" algn="l" defTabSz="685657" rtl="0" eaLnBrk="1" latinLnBrk="0" hangingPunct="1">
        <a:defRPr sz="1425" kern="1200">
          <a:solidFill>
            <a:schemeClr val="tx1"/>
          </a:solidFill>
          <a:latin typeface="+mn-lt"/>
          <a:ea typeface="+mn-ea"/>
          <a:cs typeface="+mn-cs"/>
        </a:defRPr>
      </a:lvl8pPr>
      <a:lvl9pPr marL="2742630" algn="l" defTabSz="685657" rtl="0" eaLnBrk="1" latinLnBrk="0" hangingPunct="1">
        <a:defRPr sz="1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microsoft.com/office/2007/relationships/hdphoto" Target="../media/hdphoto7.wdp"/><Relationship Id="rId12" Type="http://schemas.microsoft.com/office/2007/relationships/hdphoto" Target="../media/hdphoto8.wdp"/><Relationship Id="rId1" Type="http://schemas.openxmlformats.org/officeDocument/2006/relationships/slideLayout" Target="../slideLayouts/slideLayout25.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microsoft.com/office/2007/relationships/hdphoto" Target="../media/hdphoto2.wdp"/><Relationship Id="rId6" Type="http://schemas.microsoft.com/office/2007/relationships/hdphoto" Target="../media/hdphoto3.wdp"/><Relationship Id="rId7" Type="http://schemas.microsoft.com/office/2007/relationships/hdphoto" Target="../media/hdphoto4.wdp"/><Relationship Id="rId8" Type="http://schemas.openxmlformats.org/officeDocument/2006/relationships/image" Target="../media/image18.png"/><Relationship Id="rId9" Type="http://schemas.microsoft.com/office/2007/relationships/hdphoto" Target="../media/hdphoto5.wdp"/><Relationship Id="rId10" Type="http://schemas.microsoft.com/office/2007/relationships/hdphoto" Target="../media/hdphoto6.wdp"/></Relationships>
</file>

<file path=ppt/slides/_rels/slide11.xml.rels><?xml version="1.0" encoding="UTF-8" standalone="yes"?>
<Relationships xmlns="http://schemas.openxmlformats.org/package/2006/relationships"><Relationship Id="rId11" Type="http://schemas.openxmlformats.org/officeDocument/2006/relationships/image" Target="../media/image27.png"/><Relationship Id="rId12" Type="http://schemas.microsoft.com/office/2007/relationships/hdphoto" Target="../media/hdphoto10.wdp"/><Relationship Id="rId13"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 Id="rId4" Type="http://schemas.microsoft.com/office/2007/relationships/hdphoto" Target="../media/hdphoto9.wdp"/><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14.xml.rels><?xml version="1.0" encoding="UTF-8" standalone="yes"?>
<Relationships xmlns="http://schemas.openxmlformats.org/package/2006/relationships"><Relationship Id="rId9" Type="http://schemas.openxmlformats.org/officeDocument/2006/relationships/image" Target="../media/image43.emf"/><Relationship Id="rId20" Type="http://schemas.openxmlformats.org/officeDocument/2006/relationships/image" Target="../media/image53.png"/><Relationship Id="rId21" Type="http://schemas.openxmlformats.org/officeDocument/2006/relationships/image" Target="../media/image54.png"/><Relationship Id="rId10" Type="http://schemas.openxmlformats.org/officeDocument/2006/relationships/image" Target="../media/image44.emf"/><Relationship Id="rId11" Type="http://schemas.openxmlformats.org/officeDocument/2006/relationships/image" Target="../media/image45.emf"/><Relationship Id="rId12" Type="http://schemas.openxmlformats.org/officeDocument/2006/relationships/image" Target="../media/image46.emf"/><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microsoft.com/office/2007/relationships/hdphoto" Target="../media/hdphoto11.wdp"/><Relationship Id="rId17" Type="http://schemas.openxmlformats.org/officeDocument/2006/relationships/image" Target="../media/image50.png"/><Relationship Id="rId18" Type="http://schemas.openxmlformats.org/officeDocument/2006/relationships/image" Target="../media/image51.png"/><Relationship Id="rId19"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55.tiff"/><Relationship Id="rId5" Type="http://schemas.openxmlformats.org/officeDocument/2006/relationships/image" Target="../media/image56.emf"/><Relationship Id="rId6" Type="http://schemas.openxmlformats.org/officeDocument/2006/relationships/image" Target="../media/image57.tiff"/><Relationship Id="rId7" Type="http://schemas.openxmlformats.org/officeDocument/2006/relationships/image" Target="../media/image58.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png"/><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ng"/><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 Id="rId11"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73.png"/><Relationship Id="rId1" Type="http://schemas.openxmlformats.org/officeDocument/2006/relationships/slideLayout" Target="../slideLayouts/slideLayout4.xml"/><Relationship Id="rId2" Type="http://schemas.openxmlformats.org/officeDocument/2006/relationships/image" Target="../media/image6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tiff"/><Relationship Id="rId1" Type="http://schemas.openxmlformats.org/officeDocument/2006/relationships/slideLayout" Target="../slideLayouts/slideLayout5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xml"/><Relationship Id="rId3"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Deploy and Integrate Cisco SD-WAN</a:t>
            </a:r>
            <a:br>
              <a:rPr lang="en-US" dirty="0" smtClean="0"/>
            </a:br>
            <a:r>
              <a:rPr lang="en-US" sz="2000" dirty="0" smtClean="0"/>
              <a:t>Overview</a:t>
            </a:r>
            <a:endParaRPr lang="en-US" dirty="0"/>
          </a:p>
        </p:txBody>
      </p:sp>
      <p:sp>
        <p:nvSpPr>
          <p:cNvPr id="10" name="Text Placeholder 9"/>
          <p:cNvSpPr>
            <a:spLocks noGrp="1"/>
          </p:cNvSpPr>
          <p:nvPr>
            <p:ph type="body" sz="quarter" idx="10"/>
          </p:nvPr>
        </p:nvSpPr>
        <p:spPr/>
        <p:txBody>
          <a:bodyPr/>
          <a:lstStyle/>
          <a:p>
            <a:r>
              <a:rPr lang="en-US" dirty="0" smtClean="0"/>
              <a:t>Chris Lewis</a:t>
            </a:r>
            <a:endParaRPr lang="en-US" dirty="0"/>
          </a:p>
        </p:txBody>
      </p:sp>
      <p:sp>
        <p:nvSpPr>
          <p:cNvPr id="12" name="Text Placeholder 11"/>
          <p:cNvSpPr>
            <a:spLocks noGrp="1"/>
          </p:cNvSpPr>
          <p:nvPr>
            <p:ph type="body" sz="quarter" idx="13"/>
          </p:nvPr>
        </p:nvSpPr>
        <p:spPr/>
        <p:txBody>
          <a:bodyPr/>
          <a:lstStyle/>
          <a:p>
            <a:r>
              <a:rPr lang="en-US" dirty="0" smtClean="0"/>
              <a:t>Product Manager– NFV BU Product Management</a:t>
            </a:r>
            <a:endParaRPr lang="en-US" dirty="0"/>
          </a:p>
        </p:txBody>
      </p:sp>
      <p:sp>
        <p:nvSpPr>
          <p:cNvPr id="11" name="Text Placeholder 10"/>
          <p:cNvSpPr>
            <a:spLocks noGrp="1"/>
          </p:cNvSpPr>
          <p:nvPr>
            <p:ph type="body" sz="quarter" idx="12"/>
          </p:nvPr>
        </p:nvSpPr>
        <p:spPr/>
        <p:txBody>
          <a:bodyPr/>
          <a:lstStyle/>
          <a:p>
            <a:r>
              <a:rPr lang="en-US" dirty="0" smtClean="0"/>
              <a:t>February, 2017</a:t>
            </a:r>
            <a:endParaRPr lang="en-US" dirty="0"/>
          </a:p>
        </p:txBody>
      </p:sp>
    </p:spTree>
    <p:extLst>
      <p:ext uri="{BB962C8B-B14F-4D97-AF65-F5344CB8AC3E}">
        <p14:creationId xmlns:p14="http://schemas.microsoft.com/office/powerpoint/2010/main" val="18567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961" y="174589"/>
            <a:ext cx="8345488" cy="731837"/>
          </a:xfrm>
        </p:spPr>
        <p:txBody>
          <a:bodyPr/>
          <a:lstStyle/>
          <a:p>
            <a:r>
              <a:rPr lang="en-US" dirty="0" smtClean="0"/>
              <a:t>Customers Asking for a Turnkey Solution</a:t>
            </a:r>
            <a:endParaRPr lang="en-US" dirty="0"/>
          </a:p>
        </p:txBody>
      </p:sp>
      <p:grpSp>
        <p:nvGrpSpPr>
          <p:cNvPr id="6" name="Group 5"/>
          <p:cNvGrpSpPr/>
          <p:nvPr/>
        </p:nvGrpSpPr>
        <p:grpSpPr>
          <a:xfrm>
            <a:off x="2809058" y="1934103"/>
            <a:ext cx="3012722" cy="2212199"/>
            <a:chOff x="2659945" y="2142018"/>
            <a:chExt cx="3012722" cy="2212199"/>
          </a:xfrm>
        </p:grpSpPr>
        <p:pic>
          <p:nvPicPr>
            <p:cNvPr id="4" name="Picture 3"/>
            <p:cNvPicPr>
              <a:picLocks noChangeAspect="1"/>
            </p:cNvPicPr>
            <p:nvPr/>
          </p:nvPicPr>
          <p:blipFill>
            <a:blip r:embed="rId2"/>
            <a:stretch>
              <a:fillRect/>
            </a:stretch>
          </p:blipFill>
          <p:spPr>
            <a:xfrm>
              <a:off x="2659945" y="2142018"/>
              <a:ext cx="3012722" cy="2212199"/>
            </a:xfrm>
            <a:prstGeom prst="rect">
              <a:avLst/>
            </a:prstGeom>
          </p:spPr>
        </p:pic>
        <p:pic>
          <p:nvPicPr>
            <p:cNvPr id="5" name="Picture 4"/>
            <p:cNvPicPr>
              <a:picLocks noChangeAspect="1"/>
            </p:cNvPicPr>
            <p:nvPr/>
          </p:nvPicPr>
          <p:blipFill>
            <a:blip r:embed="rId3"/>
            <a:stretch>
              <a:fillRect/>
            </a:stretch>
          </p:blipFill>
          <p:spPr>
            <a:xfrm>
              <a:off x="2809058" y="3199299"/>
              <a:ext cx="2316030" cy="268903"/>
            </a:xfrm>
            <a:prstGeom prst="rect">
              <a:avLst/>
            </a:prstGeom>
          </p:spPr>
        </p:pic>
      </p:grpSp>
      <p:sp>
        <p:nvSpPr>
          <p:cNvPr id="7" name="TextBox 6"/>
          <p:cNvSpPr txBox="1"/>
          <p:nvPr/>
        </p:nvSpPr>
        <p:spPr>
          <a:xfrm>
            <a:off x="2990156" y="2924751"/>
            <a:ext cx="2267185" cy="707886"/>
          </a:xfrm>
          <a:prstGeom prst="rect">
            <a:avLst/>
          </a:prstGeom>
          <a:noFill/>
        </p:spPr>
        <p:txBody>
          <a:bodyPr wrap="square" rtlCol="0">
            <a:spAutoFit/>
          </a:bodyPr>
          <a:lstStyle/>
          <a:p>
            <a:pPr algn="ctr"/>
            <a:r>
              <a:rPr lang="en-US" sz="2000" dirty="0" smtClean="0">
                <a:solidFill>
                  <a:schemeClr val="bg1"/>
                </a:solidFill>
              </a:rPr>
              <a:t>Turnkey Managed Offer</a:t>
            </a:r>
            <a:endParaRPr lang="en-US" sz="2000" dirty="0">
              <a:solidFill>
                <a:schemeClr val="bg1"/>
              </a:solidFill>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42" b="100000" l="9884" r="89535">
                        <a14:foregroundMark x1="28488" y1="48264" x2="65116" y2="67708"/>
                        <a14:foregroundMark x1="23837" y1="65625" x2="63372" y2="31944"/>
                        <a14:foregroundMark x1="45930" y1="81250" x2="44186" y2="98611"/>
                        <a14:foregroundMark x1="28488" y1="11111" x2="65116" y2="24653"/>
                      </a14:backgroundRemoval>
                    </a14:imgEffect>
                  </a14:imgLayer>
                </a14:imgProps>
              </a:ext>
            </a:extLst>
          </a:blip>
          <a:stretch>
            <a:fillRect/>
          </a:stretch>
        </p:blipFill>
        <p:spPr>
          <a:xfrm>
            <a:off x="3356275" y="1571787"/>
            <a:ext cx="410294" cy="6870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6">
                    <a14:imgEffect>
                      <a14:backgroundRemoval t="1042" b="100000" l="9884" r="89535">
                        <a14:foregroundMark x1="28488" y1="48264" x2="65116" y2="67708"/>
                        <a14:foregroundMark x1="23837" y1="65625" x2="63372" y2="31944"/>
                        <a14:foregroundMark x1="45930" y1="81250" x2="44186" y2="98611"/>
                        <a14:foregroundMark x1="28488" y1="11111" x2="65116" y2="24653"/>
                      </a14:backgroundRemoval>
                    </a14:imgEffect>
                  </a14:imgLayer>
                </a14:imgProps>
              </a:ext>
            </a:extLst>
          </a:blip>
          <a:stretch>
            <a:fillRect/>
          </a:stretch>
        </p:blipFill>
        <p:spPr>
          <a:xfrm>
            <a:off x="3918969" y="1571787"/>
            <a:ext cx="410294" cy="687003"/>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7">
                    <a14:imgEffect>
                      <a14:backgroundRemoval t="1042" b="100000" l="9884" r="89535">
                        <a14:foregroundMark x1="28488" y1="48264" x2="65116" y2="67708"/>
                        <a14:foregroundMark x1="23837" y1="65625" x2="63372" y2="31944"/>
                        <a14:foregroundMark x1="45930" y1="81250" x2="44186" y2="98611"/>
                        <a14:foregroundMark x1="28488" y1="11111" x2="65116" y2="24653"/>
                      </a14:backgroundRemoval>
                    </a14:imgEffect>
                  </a14:imgLayer>
                </a14:imgProps>
              </a:ext>
            </a:extLst>
          </a:blip>
          <a:stretch>
            <a:fillRect/>
          </a:stretch>
        </p:blipFill>
        <p:spPr>
          <a:xfrm>
            <a:off x="4385705" y="1571787"/>
            <a:ext cx="410294" cy="687003"/>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7">
                    <a14:imgEffect>
                      <a14:backgroundRemoval t="1042" b="100000" l="9884" r="89535">
                        <a14:foregroundMark x1="28488" y1="48264" x2="65116" y2="67708"/>
                        <a14:foregroundMark x1="23837" y1="65625" x2="63372" y2="31944"/>
                        <a14:foregroundMark x1="45930" y1="81250" x2="44186" y2="98611"/>
                        <a14:foregroundMark x1="28488" y1="11111" x2="65116" y2="24653"/>
                      </a14:backgroundRemoval>
                    </a14:imgEffect>
                  </a14:imgLayer>
                </a14:imgProps>
              </a:ext>
            </a:extLst>
          </a:blip>
          <a:stretch>
            <a:fillRect/>
          </a:stretch>
        </p:blipFill>
        <p:spPr>
          <a:xfrm>
            <a:off x="4875268" y="1563331"/>
            <a:ext cx="410294" cy="687003"/>
          </a:xfrm>
          <a:prstGeom prst="rect">
            <a:avLst/>
          </a:prstGeom>
        </p:spPr>
      </p:pic>
      <p:sp>
        <p:nvSpPr>
          <p:cNvPr id="14" name="TextBox 13"/>
          <p:cNvSpPr txBox="1"/>
          <p:nvPr/>
        </p:nvSpPr>
        <p:spPr>
          <a:xfrm>
            <a:off x="3185199" y="1127370"/>
            <a:ext cx="2235200" cy="279797"/>
          </a:xfrm>
          <a:prstGeom prst="rect">
            <a:avLst/>
          </a:prstGeom>
          <a:noFill/>
          <a:ln>
            <a:noFill/>
          </a:ln>
        </p:spPr>
        <p:txBody>
          <a:bodyPr wrap="square" rtlCol="0">
            <a:spAutoFit/>
          </a:bodyPr>
          <a:lstStyle/>
          <a:p>
            <a:r>
              <a:rPr lang="en-US" sz="1400" dirty="0" smtClean="0">
                <a:solidFill>
                  <a:schemeClr val="tx2">
                    <a:lumMod val="60000"/>
                    <a:lumOff val="40000"/>
                  </a:schemeClr>
                </a:solidFill>
              </a:rPr>
              <a:t>APIs Define Input/Outputs</a:t>
            </a:r>
            <a:endParaRPr lang="en-US" sz="1400" dirty="0">
              <a:solidFill>
                <a:schemeClr val="tx2">
                  <a:lumMod val="60000"/>
                  <a:lumOff val="40000"/>
                </a:schemeClr>
              </a:solidFill>
            </a:endParaRPr>
          </a:p>
        </p:txBody>
      </p:sp>
      <p:sp>
        <p:nvSpPr>
          <p:cNvPr id="16" name="Rectangle 15"/>
          <p:cNvSpPr/>
          <p:nvPr/>
        </p:nvSpPr>
        <p:spPr>
          <a:xfrm>
            <a:off x="437766" y="1416359"/>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17" name="Round Same Side Corner Rectangle 16"/>
          <p:cNvSpPr/>
          <p:nvPr/>
        </p:nvSpPr>
        <p:spPr>
          <a:xfrm>
            <a:off x="437766" y="1248591"/>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18" name="Rectangle 17"/>
          <p:cNvSpPr/>
          <p:nvPr/>
        </p:nvSpPr>
        <p:spPr>
          <a:xfrm>
            <a:off x="437766" y="2581654"/>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19" name="Round Same Side Corner Rectangle 18"/>
          <p:cNvSpPr/>
          <p:nvPr/>
        </p:nvSpPr>
        <p:spPr>
          <a:xfrm>
            <a:off x="437766" y="2413886"/>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0" name="Rectangle 19"/>
          <p:cNvSpPr/>
          <p:nvPr/>
        </p:nvSpPr>
        <p:spPr>
          <a:xfrm>
            <a:off x="437766" y="3831426"/>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1" name="Round Same Side Corner Rectangle 20"/>
          <p:cNvSpPr/>
          <p:nvPr/>
        </p:nvSpPr>
        <p:spPr>
          <a:xfrm>
            <a:off x="437766" y="3663658"/>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2" name="Rectangle 21"/>
          <p:cNvSpPr/>
          <p:nvPr/>
        </p:nvSpPr>
        <p:spPr>
          <a:xfrm>
            <a:off x="7485795" y="1416359"/>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3" name="Round Same Side Corner Rectangle 22"/>
          <p:cNvSpPr/>
          <p:nvPr/>
        </p:nvSpPr>
        <p:spPr>
          <a:xfrm>
            <a:off x="7485795" y="1248591"/>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4" name="Rectangle 23"/>
          <p:cNvSpPr/>
          <p:nvPr/>
        </p:nvSpPr>
        <p:spPr>
          <a:xfrm>
            <a:off x="7485795" y="2581654"/>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5" name="Round Same Side Corner Rectangle 24"/>
          <p:cNvSpPr/>
          <p:nvPr/>
        </p:nvSpPr>
        <p:spPr>
          <a:xfrm>
            <a:off x="7485795" y="2413886"/>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6" name="Rectangle 25"/>
          <p:cNvSpPr/>
          <p:nvPr/>
        </p:nvSpPr>
        <p:spPr>
          <a:xfrm>
            <a:off x="7485795" y="3831426"/>
            <a:ext cx="1220631" cy="629752"/>
          </a:xfrm>
          <a:prstGeom prst="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7" name="Round Same Side Corner Rectangle 26"/>
          <p:cNvSpPr/>
          <p:nvPr/>
        </p:nvSpPr>
        <p:spPr>
          <a:xfrm>
            <a:off x="7485795" y="3663658"/>
            <a:ext cx="1220631" cy="148343"/>
          </a:xfrm>
          <a:prstGeom prst="round2Same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DDF1DC"/>
              </a:solidFill>
            </a:endParaRPr>
          </a:p>
        </p:txBody>
      </p:sp>
      <p:sp>
        <p:nvSpPr>
          <p:cNvPr id="28" name="TextBox 27"/>
          <p:cNvSpPr txBox="1"/>
          <p:nvPr/>
        </p:nvSpPr>
        <p:spPr>
          <a:xfrm>
            <a:off x="693165" y="1496531"/>
            <a:ext cx="720928" cy="369332"/>
          </a:xfrm>
          <a:prstGeom prst="rect">
            <a:avLst/>
          </a:prstGeom>
          <a:noFill/>
        </p:spPr>
        <p:txBody>
          <a:bodyPr wrap="square" rtlCol="0">
            <a:spAutoFit/>
          </a:bodyPr>
          <a:lstStyle/>
          <a:p>
            <a:r>
              <a:rPr lang="en-US" dirty="0" smtClean="0">
                <a:solidFill>
                  <a:srgbClr val="DDF1DC"/>
                </a:solidFill>
              </a:rPr>
              <a:t>OSS</a:t>
            </a:r>
            <a:endParaRPr lang="en-US" dirty="0">
              <a:solidFill>
                <a:srgbClr val="DDF1DC"/>
              </a:solidFill>
            </a:endParaRPr>
          </a:p>
        </p:txBody>
      </p:sp>
      <p:sp>
        <p:nvSpPr>
          <p:cNvPr id="29" name="TextBox 28"/>
          <p:cNvSpPr txBox="1"/>
          <p:nvPr/>
        </p:nvSpPr>
        <p:spPr>
          <a:xfrm>
            <a:off x="693165" y="2711864"/>
            <a:ext cx="720928" cy="369332"/>
          </a:xfrm>
          <a:prstGeom prst="rect">
            <a:avLst/>
          </a:prstGeom>
          <a:noFill/>
        </p:spPr>
        <p:txBody>
          <a:bodyPr wrap="square" rtlCol="0">
            <a:spAutoFit/>
          </a:bodyPr>
          <a:lstStyle/>
          <a:p>
            <a:r>
              <a:rPr lang="en-US" dirty="0">
                <a:solidFill>
                  <a:srgbClr val="DDF1DC"/>
                </a:solidFill>
              </a:rPr>
              <a:t>B</a:t>
            </a:r>
            <a:r>
              <a:rPr lang="en-US" dirty="0" smtClean="0">
                <a:solidFill>
                  <a:srgbClr val="DDF1DC"/>
                </a:solidFill>
              </a:rPr>
              <a:t>SS</a:t>
            </a:r>
            <a:endParaRPr lang="en-US" dirty="0">
              <a:solidFill>
                <a:srgbClr val="DDF1DC"/>
              </a:solidFill>
            </a:endParaRPr>
          </a:p>
        </p:txBody>
      </p:sp>
      <p:sp>
        <p:nvSpPr>
          <p:cNvPr id="30" name="TextBox 29"/>
          <p:cNvSpPr txBox="1"/>
          <p:nvPr/>
        </p:nvSpPr>
        <p:spPr>
          <a:xfrm>
            <a:off x="7646856" y="1460019"/>
            <a:ext cx="872323" cy="523220"/>
          </a:xfrm>
          <a:prstGeom prst="rect">
            <a:avLst/>
          </a:prstGeom>
          <a:noFill/>
        </p:spPr>
        <p:txBody>
          <a:bodyPr wrap="square" rtlCol="0">
            <a:spAutoFit/>
          </a:bodyPr>
          <a:lstStyle/>
          <a:p>
            <a:pPr algn="ctr"/>
            <a:r>
              <a:rPr lang="en-US" sz="1400" dirty="0" smtClean="0">
                <a:solidFill>
                  <a:srgbClr val="DDF1DC"/>
                </a:solidFill>
              </a:rPr>
              <a:t>SA</a:t>
            </a:r>
            <a:br>
              <a:rPr lang="en-US" sz="1400" dirty="0" smtClean="0">
                <a:solidFill>
                  <a:srgbClr val="DDF1DC"/>
                </a:solidFill>
              </a:rPr>
            </a:br>
            <a:r>
              <a:rPr lang="en-US" sz="1400" dirty="0" smtClean="0">
                <a:solidFill>
                  <a:srgbClr val="DDF1DC"/>
                </a:solidFill>
              </a:rPr>
              <a:t>Systems</a:t>
            </a:r>
            <a:endParaRPr lang="en-US" sz="1400" dirty="0">
              <a:solidFill>
                <a:srgbClr val="DDF1DC"/>
              </a:solidFill>
            </a:endParaRPr>
          </a:p>
        </p:txBody>
      </p:sp>
      <p:sp>
        <p:nvSpPr>
          <p:cNvPr id="31" name="TextBox 30"/>
          <p:cNvSpPr txBox="1"/>
          <p:nvPr/>
        </p:nvSpPr>
        <p:spPr>
          <a:xfrm>
            <a:off x="7466536" y="3961636"/>
            <a:ext cx="1277168" cy="307777"/>
          </a:xfrm>
          <a:prstGeom prst="rect">
            <a:avLst/>
          </a:prstGeom>
          <a:noFill/>
        </p:spPr>
        <p:txBody>
          <a:bodyPr wrap="square" rtlCol="0">
            <a:spAutoFit/>
          </a:bodyPr>
          <a:lstStyle/>
          <a:p>
            <a:r>
              <a:rPr lang="en-US" sz="1400" dirty="0" smtClean="0">
                <a:solidFill>
                  <a:srgbClr val="DDF1DC"/>
                </a:solidFill>
              </a:rPr>
              <a:t>Infrastructure</a:t>
            </a:r>
            <a:endParaRPr lang="en-US" sz="1400" dirty="0">
              <a:solidFill>
                <a:srgbClr val="DDF1DC"/>
              </a:solidFill>
            </a:endParaRPr>
          </a:p>
        </p:txBody>
      </p:sp>
      <p:pic>
        <p:nvPicPr>
          <p:cNvPr id="32" name="Picture 31"/>
          <p:cNvPicPr>
            <a:picLocks noChangeAspect="1"/>
          </p:cNvPicPr>
          <p:nvPr/>
        </p:nvPicPr>
        <p:blipFill>
          <a:blip r:embed="rId8">
            <a:extLst>
              <a:ext uri="{BEBA8EAE-BF5A-486C-A8C5-ECC9F3942E4B}">
                <a14:imgProps xmlns:a14="http://schemas.microsoft.com/office/drawing/2010/main">
                  <a14:imgLayer r:embed="rId9">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5400000">
            <a:off x="1668693" y="1517340"/>
            <a:ext cx="339386" cy="383023"/>
          </a:xfrm>
          <a:prstGeom prst="rect">
            <a:avLst/>
          </a:prstGeom>
        </p:spPr>
      </p:pic>
      <p:pic>
        <p:nvPicPr>
          <p:cNvPr id="33" name="Picture 32"/>
          <p:cNvPicPr>
            <a:picLocks noChangeAspect="1"/>
          </p:cNvPicPr>
          <p:nvPr/>
        </p:nvPicPr>
        <p:blipFill>
          <a:blip r:embed="rId8">
            <a:extLst>
              <a:ext uri="{BEBA8EAE-BF5A-486C-A8C5-ECC9F3942E4B}">
                <a14:imgProps xmlns:a14="http://schemas.microsoft.com/office/drawing/2010/main">
                  <a14:imgLayer r:embed="rId10">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5400000">
            <a:off x="1680215" y="2725576"/>
            <a:ext cx="339386" cy="383023"/>
          </a:xfrm>
          <a:prstGeom prst="rect">
            <a:avLst/>
          </a:prstGeom>
        </p:spPr>
      </p:pic>
      <p:pic>
        <p:nvPicPr>
          <p:cNvPr id="34" name="Picture 33"/>
          <p:cNvPicPr>
            <a:picLocks noChangeAspect="1"/>
          </p:cNvPicPr>
          <p:nvPr/>
        </p:nvPicPr>
        <p:blipFill>
          <a:blip r:embed="rId8">
            <a:extLst>
              <a:ext uri="{BEBA8EAE-BF5A-486C-A8C5-ECC9F3942E4B}">
                <a14:imgProps xmlns:a14="http://schemas.microsoft.com/office/drawing/2010/main">
                  <a14:imgLayer r:embed="rId11">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5400000">
            <a:off x="1680215" y="3969764"/>
            <a:ext cx="339386" cy="383023"/>
          </a:xfrm>
          <a:prstGeom prst="rect">
            <a:avLst/>
          </a:prstGeom>
        </p:spPr>
      </p:pic>
      <p:pic>
        <p:nvPicPr>
          <p:cNvPr id="35" name="Picture 34"/>
          <p:cNvPicPr>
            <a:picLocks noChangeAspect="1"/>
          </p:cNvPicPr>
          <p:nvPr/>
        </p:nvPicPr>
        <p:blipFill>
          <a:blip r:embed="rId8">
            <a:extLst>
              <a:ext uri="{BEBA8EAE-BF5A-486C-A8C5-ECC9F3942E4B}">
                <a14:imgProps xmlns:a14="http://schemas.microsoft.com/office/drawing/2010/main">
                  <a14:imgLayer r:embed="rId9">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16200000">
            <a:off x="7138390" y="1450051"/>
            <a:ext cx="339386" cy="383023"/>
          </a:xfrm>
          <a:prstGeom prst="rect">
            <a:avLst/>
          </a:prstGeom>
        </p:spPr>
      </p:pic>
      <p:sp>
        <p:nvSpPr>
          <p:cNvPr id="36" name="TextBox 35"/>
          <p:cNvSpPr txBox="1"/>
          <p:nvPr/>
        </p:nvSpPr>
        <p:spPr>
          <a:xfrm>
            <a:off x="560367" y="3876973"/>
            <a:ext cx="914246" cy="523220"/>
          </a:xfrm>
          <a:prstGeom prst="rect">
            <a:avLst/>
          </a:prstGeom>
          <a:noFill/>
        </p:spPr>
        <p:txBody>
          <a:bodyPr wrap="square" rtlCol="0">
            <a:spAutoFit/>
          </a:bodyPr>
          <a:lstStyle/>
          <a:p>
            <a:pPr algn="ctr"/>
            <a:r>
              <a:rPr lang="en-US" sz="1400" dirty="0" smtClean="0">
                <a:solidFill>
                  <a:srgbClr val="DDF1DC"/>
                </a:solidFill>
              </a:rPr>
              <a:t>Existing Services</a:t>
            </a:r>
            <a:endParaRPr lang="en-US" sz="1400" dirty="0">
              <a:solidFill>
                <a:srgbClr val="DDF1DC"/>
              </a:solidFill>
            </a:endParaRPr>
          </a:p>
        </p:txBody>
      </p:sp>
      <p:pic>
        <p:nvPicPr>
          <p:cNvPr id="37" name="Picture 36"/>
          <p:cNvPicPr>
            <a:picLocks noChangeAspect="1"/>
          </p:cNvPicPr>
          <p:nvPr/>
        </p:nvPicPr>
        <p:blipFill>
          <a:blip r:embed="rId8">
            <a:extLst>
              <a:ext uri="{BEBA8EAE-BF5A-486C-A8C5-ECC9F3942E4B}">
                <a14:imgProps xmlns:a14="http://schemas.microsoft.com/office/drawing/2010/main">
                  <a14:imgLayer r:embed="rId11">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16200000">
            <a:off x="7124589" y="2690045"/>
            <a:ext cx="339386" cy="38302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12">
                    <a14:imgEffect>
                      <a14:backgroundRemoval t="0" b="96519" l="10000" r="90000">
                        <a14:foregroundMark x1="21429" y1="27215" x2="66786" y2="35443"/>
                        <a14:foregroundMark x1="45714" y1="49684" x2="45714" y2="49684"/>
                        <a14:foregroundMark x1="38214" y1="11076" x2="63929" y2="11076"/>
                      </a14:backgroundRemoval>
                    </a14:imgEffect>
                  </a14:imgLayer>
                </a14:imgProps>
              </a:ext>
            </a:extLst>
          </a:blip>
          <a:stretch>
            <a:fillRect/>
          </a:stretch>
        </p:blipFill>
        <p:spPr>
          <a:xfrm rot="16200000">
            <a:off x="7138390" y="3939817"/>
            <a:ext cx="339386" cy="383023"/>
          </a:xfrm>
          <a:prstGeom prst="rect">
            <a:avLst/>
          </a:prstGeom>
        </p:spPr>
      </p:pic>
      <p:sp>
        <p:nvSpPr>
          <p:cNvPr id="39" name="TextBox 38"/>
          <p:cNvSpPr txBox="1"/>
          <p:nvPr/>
        </p:nvSpPr>
        <p:spPr>
          <a:xfrm>
            <a:off x="7618635" y="2706922"/>
            <a:ext cx="872323" cy="307777"/>
          </a:xfrm>
          <a:prstGeom prst="rect">
            <a:avLst/>
          </a:prstGeom>
          <a:noFill/>
        </p:spPr>
        <p:txBody>
          <a:bodyPr wrap="square" rtlCol="0">
            <a:spAutoFit/>
          </a:bodyPr>
          <a:lstStyle/>
          <a:p>
            <a:pPr algn="ctr"/>
            <a:r>
              <a:rPr lang="is-IS" sz="1400" dirty="0" smtClean="0">
                <a:solidFill>
                  <a:srgbClr val="DDF1DC"/>
                </a:solidFill>
              </a:rPr>
              <a:t>Security</a:t>
            </a:r>
            <a:endParaRPr lang="en-US" sz="1400" dirty="0">
              <a:solidFill>
                <a:srgbClr val="DDF1DC"/>
              </a:solidFill>
            </a:endParaRPr>
          </a:p>
        </p:txBody>
      </p:sp>
    </p:spTree>
    <p:extLst>
      <p:ext uri="{BB962C8B-B14F-4D97-AF65-F5344CB8AC3E}">
        <p14:creationId xmlns:p14="http://schemas.microsoft.com/office/powerpoint/2010/main" val="140449468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5435835" y="949645"/>
            <a:ext cx="1716781" cy="1487926"/>
          </a:xfrm>
          <a:prstGeom prst="rect">
            <a:avLst/>
          </a:prstGeom>
          <a:solidFill>
            <a:schemeClr val="accent1">
              <a:lumMod val="75000"/>
            </a:schemeClr>
          </a:solidFill>
          <a:ln w="38100" cmpd="sng">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a:r>
              <a:rPr lang="en-US" sz="1050" b="1" dirty="0">
                <a:solidFill>
                  <a:schemeClr val="bg1"/>
                </a:solidFill>
              </a:rPr>
              <a:t>Service Performance Data</a:t>
            </a:r>
          </a:p>
        </p:txBody>
      </p:sp>
      <p:sp>
        <p:nvSpPr>
          <p:cNvPr id="74" name="Rectangle 73"/>
          <p:cNvSpPr/>
          <p:nvPr/>
        </p:nvSpPr>
        <p:spPr>
          <a:xfrm>
            <a:off x="5435835" y="2507495"/>
            <a:ext cx="1716781" cy="1403663"/>
          </a:xfrm>
          <a:prstGeom prst="rect">
            <a:avLst/>
          </a:prstGeom>
          <a:solidFill>
            <a:schemeClr val="accent1">
              <a:lumMod val="75000"/>
            </a:schemeClr>
          </a:solidFill>
          <a:ln w="38100" cmpd="sng">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a:r>
              <a:rPr lang="en-US" sz="1050" b="1" dirty="0">
                <a:solidFill>
                  <a:schemeClr val="bg1"/>
                </a:solidFill>
              </a:rPr>
              <a:t>Correlate Service Data</a:t>
            </a:r>
          </a:p>
        </p:txBody>
      </p:sp>
      <p:sp>
        <p:nvSpPr>
          <p:cNvPr id="73" name="Rectangle 72"/>
          <p:cNvSpPr/>
          <p:nvPr/>
        </p:nvSpPr>
        <p:spPr>
          <a:xfrm>
            <a:off x="7286297" y="954747"/>
            <a:ext cx="1716781" cy="2956411"/>
          </a:xfrm>
          <a:prstGeom prst="rect">
            <a:avLst/>
          </a:prstGeom>
          <a:solidFill>
            <a:schemeClr val="accent1">
              <a:lumMod val="75000"/>
            </a:schemeClr>
          </a:solidFill>
          <a:ln w="38100" cmpd="sng">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a:r>
              <a:rPr lang="en-US" sz="1050" b="1" dirty="0">
                <a:solidFill>
                  <a:schemeClr val="bg1"/>
                </a:solidFill>
              </a:rPr>
              <a:t>Web GUI for Tenants, Administrators and Operators</a:t>
            </a:r>
          </a:p>
        </p:txBody>
      </p:sp>
      <p:sp>
        <p:nvSpPr>
          <p:cNvPr id="72" name="Rectangle 71"/>
          <p:cNvSpPr/>
          <p:nvPr/>
        </p:nvSpPr>
        <p:spPr>
          <a:xfrm>
            <a:off x="1985096" y="954747"/>
            <a:ext cx="3321503" cy="2956411"/>
          </a:xfrm>
          <a:prstGeom prst="rect">
            <a:avLst/>
          </a:prstGeom>
          <a:solidFill>
            <a:schemeClr val="accent1">
              <a:lumMod val="75000"/>
            </a:schemeClr>
          </a:solidFill>
          <a:ln w="38100" cmpd="sng">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a:r>
              <a:rPr lang="en-US" sz="1050" b="1" dirty="0">
                <a:solidFill>
                  <a:schemeClr val="bg1"/>
                </a:solidFill>
              </a:rPr>
              <a:t>Customized Solution Components Designed for Integration into Service Provider Environments </a:t>
            </a:r>
          </a:p>
        </p:txBody>
      </p:sp>
      <p:sp>
        <p:nvSpPr>
          <p:cNvPr id="3" name="Rectangle 2"/>
          <p:cNvSpPr/>
          <p:nvPr/>
        </p:nvSpPr>
        <p:spPr>
          <a:xfrm>
            <a:off x="154851" y="954747"/>
            <a:ext cx="1716781" cy="2956411"/>
          </a:xfrm>
          <a:prstGeom prst="rect">
            <a:avLst/>
          </a:prstGeom>
          <a:solidFill>
            <a:schemeClr val="accent1">
              <a:lumMod val="75000"/>
            </a:schemeClr>
          </a:solidFill>
          <a:ln w="38100" cmpd="sng">
            <a:solidFill>
              <a:schemeClr val="tx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a:r>
              <a:rPr lang="en-US" sz="1050" b="1" dirty="0">
                <a:solidFill>
                  <a:schemeClr val="bg1"/>
                </a:solidFill>
              </a:rPr>
              <a:t>Combine to Deliver Basic Orchestrated Service Model</a:t>
            </a:r>
          </a:p>
        </p:txBody>
      </p:sp>
      <p:sp>
        <p:nvSpPr>
          <p:cNvPr id="4" name="Title 3"/>
          <p:cNvSpPr>
            <a:spLocks noGrp="1"/>
          </p:cNvSpPr>
          <p:nvPr>
            <p:ph type="title"/>
          </p:nvPr>
        </p:nvSpPr>
        <p:spPr>
          <a:xfrm>
            <a:off x="421623" y="222910"/>
            <a:ext cx="8345488" cy="731837"/>
          </a:xfrm>
        </p:spPr>
        <p:txBody>
          <a:bodyPr/>
          <a:lstStyle/>
          <a:p>
            <a:r>
              <a:rPr lang="en-US" sz="3000" dirty="0"/>
              <a:t>Components of a Managed SD-WAN Solution</a:t>
            </a:r>
          </a:p>
        </p:txBody>
      </p:sp>
      <p:grpSp>
        <p:nvGrpSpPr>
          <p:cNvPr id="112" name="Group 111"/>
          <p:cNvGrpSpPr/>
          <p:nvPr/>
        </p:nvGrpSpPr>
        <p:grpSpPr>
          <a:xfrm>
            <a:off x="217845" y="1093941"/>
            <a:ext cx="1567523" cy="1011703"/>
            <a:chOff x="281820" y="1654753"/>
            <a:chExt cx="2090031" cy="1348937"/>
          </a:xfrm>
        </p:grpSpPr>
        <p:sp>
          <p:nvSpPr>
            <p:cNvPr id="56" name="Rounded Rectangle 55"/>
            <p:cNvSpPr/>
            <p:nvPr/>
          </p:nvSpPr>
          <p:spPr>
            <a:xfrm>
              <a:off x="281820" y="1654753"/>
              <a:ext cx="2090031" cy="1348937"/>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Provide the configurations to the network to instantiate or modify the service.</a:t>
              </a:r>
            </a:p>
          </p:txBody>
        </p:sp>
        <p:pic>
          <p:nvPicPr>
            <p:cNvPr id="8" name="Picture 7"/>
            <p:cNvPicPr>
              <a:picLocks noChangeAspect="1"/>
            </p:cNvPicPr>
            <p:nvPr/>
          </p:nvPicPr>
          <p:blipFill>
            <a:blip r:embed="rId2"/>
            <a:stretch>
              <a:fillRect/>
            </a:stretch>
          </p:blipFill>
          <p:spPr>
            <a:xfrm>
              <a:off x="1045626" y="1678311"/>
              <a:ext cx="562419" cy="544230"/>
            </a:xfrm>
            <a:prstGeom prst="rect">
              <a:avLst/>
            </a:prstGeom>
          </p:spPr>
        </p:pic>
        <p:sp>
          <p:nvSpPr>
            <p:cNvPr id="9" name="TextBox 8"/>
            <p:cNvSpPr txBox="1"/>
            <p:nvPr/>
          </p:nvSpPr>
          <p:spPr>
            <a:xfrm>
              <a:off x="506952" y="2173734"/>
              <a:ext cx="1639767" cy="284780"/>
            </a:xfrm>
            <a:prstGeom prst="rect">
              <a:avLst/>
            </a:prstGeom>
            <a:noFill/>
          </p:spPr>
          <p:txBody>
            <a:bodyPr wrap="none" rtlCol="0">
              <a:spAutoFit/>
            </a:bodyPr>
            <a:lstStyle/>
            <a:p>
              <a:pPr algn="ctr"/>
              <a:r>
                <a:rPr lang="en-US" sz="788" b="1" dirty="0">
                  <a:solidFill>
                    <a:srgbClr val="214794"/>
                  </a:solidFill>
                </a:rPr>
                <a:t>Network Orchestrator</a:t>
              </a:r>
            </a:p>
          </p:txBody>
        </p:sp>
      </p:grpSp>
      <p:grpSp>
        <p:nvGrpSpPr>
          <p:cNvPr id="110" name="Group 109"/>
          <p:cNvGrpSpPr/>
          <p:nvPr/>
        </p:nvGrpSpPr>
        <p:grpSpPr>
          <a:xfrm>
            <a:off x="217844" y="2298832"/>
            <a:ext cx="1567524" cy="1034918"/>
            <a:chOff x="281819" y="3445797"/>
            <a:chExt cx="2090032" cy="1379890"/>
          </a:xfrm>
        </p:grpSpPr>
        <p:sp>
          <p:nvSpPr>
            <p:cNvPr id="57" name="Rounded Rectangle 56"/>
            <p:cNvSpPr/>
            <p:nvPr/>
          </p:nvSpPr>
          <p:spPr>
            <a:xfrm>
              <a:off x="281819" y="3476749"/>
              <a:ext cx="2090032"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663"/>
              <a:r>
                <a:rPr lang="en-US" sz="675" b="1" i="1" dirty="0">
                  <a:solidFill>
                    <a:srgbClr val="FFFFFF">
                      <a:lumMod val="50000"/>
                    </a:srgbClr>
                  </a:solidFill>
                </a:rPr>
                <a:t>Model representing the end-to-end service with variables to be used as part of the service offer.</a:t>
              </a:r>
            </a:p>
          </p:txBody>
        </p:sp>
        <p:grpSp>
          <p:nvGrpSpPr>
            <p:cNvPr id="89" name="Group 88"/>
            <p:cNvGrpSpPr/>
            <p:nvPr/>
          </p:nvGrpSpPr>
          <p:grpSpPr>
            <a:xfrm>
              <a:off x="1133062" y="3445797"/>
              <a:ext cx="387547" cy="459545"/>
              <a:chOff x="1038204" y="3445797"/>
              <a:chExt cx="387547" cy="459545"/>
            </a:xfrm>
          </p:grpSpPr>
          <p:cxnSp>
            <p:nvCxnSpPr>
              <p:cNvPr id="16" name="Straight Connector 15"/>
              <p:cNvCxnSpPr>
                <a:stCxn id="26" idx="3"/>
              </p:cNvCxnSpPr>
              <p:nvPr/>
            </p:nvCxnSpPr>
            <p:spPr>
              <a:xfrm flipH="1">
                <a:off x="1317114" y="3812625"/>
                <a:ext cx="42294" cy="86361"/>
              </a:xfrm>
              <a:prstGeom prst="line">
                <a:avLst/>
              </a:prstGeom>
              <a:solidFill>
                <a:srgbClr val="FF0000"/>
              </a:solidFill>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3" idx="4"/>
                <a:endCxn id="26" idx="1"/>
              </p:cNvCxnSpPr>
              <p:nvPr/>
            </p:nvCxnSpPr>
            <p:spPr>
              <a:xfrm>
                <a:off x="1304825" y="3721254"/>
                <a:ext cx="54583" cy="82381"/>
              </a:xfrm>
              <a:prstGeom prst="line">
                <a:avLst/>
              </a:prstGeom>
              <a:solidFill>
                <a:srgbClr val="FF0000"/>
              </a:solidFill>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6" idx="4"/>
                <a:endCxn id="27" idx="1"/>
              </p:cNvCxnSpPr>
              <p:nvPr/>
            </p:nvCxnSpPr>
            <p:spPr>
              <a:xfrm>
                <a:off x="1364560" y="3814487"/>
                <a:ext cx="48755" cy="73905"/>
              </a:xfrm>
              <a:prstGeom prst="line">
                <a:avLst/>
              </a:prstGeom>
              <a:solidFill>
                <a:srgbClr val="FF0000"/>
              </a:solidFill>
              <a:ln w="28575" cmpd="sng">
                <a:solidFill>
                  <a:srgbClr val="2968A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40190" y="3452154"/>
                <a:ext cx="164635" cy="262744"/>
              </a:xfrm>
              <a:prstGeom prst="line">
                <a:avLst/>
              </a:prstGeom>
              <a:solidFill>
                <a:srgbClr val="FF0000"/>
              </a:solidFill>
              <a:ln w="28575" cmpd="sng">
                <a:solidFill>
                  <a:srgbClr val="2968AF"/>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132905" y="3445797"/>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21" name="Oval 20"/>
              <p:cNvSpPr/>
              <p:nvPr/>
            </p:nvSpPr>
            <p:spPr>
              <a:xfrm>
                <a:off x="1189726" y="3534791"/>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22" name="Oval 21"/>
              <p:cNvSpPr/>
              <p:nvPr/>
            </p:nvSpPr>
            <p:spPr>
              <a:xfrm>
                <a:off x="1243633" y="3619547"/>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23" name="Oval 22"/>
              <p:cNvSpPr/>
              <p:nvPr/>
            </p:nvSpPr>
            <p:spPr>
              <a:xfrm>
                <a:off x="1297541" y="3708541"/>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24" name="Oval 23"/>
              <p:cNvSpPr/>
              <p:nvPr/>
            </p:nvSpPr>
            <p:spPr>
              <a:xfrm>
                <a:off x="1038204" y="3619547"/>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cxnSp>
            <p:nvCxnSpPr>
              <p:cNvPr id="25" name="Straight Connector 24"/>
              <p:cNvCxnSpPr>
                <a:stCxn id="20" idx="3"/>
                <a:endCxn id="24" idx="7"/>
              </p:cNvCxnSpPr>
              <p:nvPr/>
            </p:nvCxnSpPr>
            <p:spPr>
              <a:xfrm flipH="1">
                <a:off x="1050640" y="3456648"/>
                <a:ext cx="84400" cy="164761"/>
              </a:xfrm>
              <a:prstGeom prst="line">
                <a:avLst/>
              </a:prstGeom>
              <a:solidFill>
                <a:srgbClr val="FF0000"/>
              </a:solidFill>
              <a:ln w="28575" cmpd="sng">
                <a:solidFill>
                  <a:srgbClr val="2968AF"/>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357275" y="3801773"/>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27" name="Oval 26"/>
              <p:cNvSpPr/>
              <p:nvPr/>
            </p:nvSpPr>
            <p:spPr>
              <a:xfrm>
                <a:off x="1411181" y="3886529"/>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cxnSp>
            <p:nvCxnSpPr>
              <p:cNvPr id="28" name="Straight Connector 27"/>
              <p:cNvCxnSpPr>
                <a:stCxn id="22" idx="3"/>
              </p:cNvCxnSpPr>
              <p:nvPr/>
            </p:nvCxnSpPr>
            <p:spPr>
              <a:xfrm flipH="1">
                <a:off x="1204296" y="3630399"/>
                <a:ext cx="41471" cy="84499"/>
              </a:xfrm>
              <a:prstGeom prst="line">
                <a:avLst/>
              </a:prstGeom>
              <a:solidFill>
                <a:srgbClr val="FF0000"/>
              </a:solidFill>
              <a:ln w="28575" cmpd="sng">
                <a:solidFill>
                  <a:srgbClr val="2968AF"/>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191860" y="3708541"/>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sp>
            <p:nvSpPr>
              <p:cNvPr id="30" name="Oval 29"/>
              <p:cNvSpPr/>
              <p:nvPr/>
            </p:nvSpPr>
            <p:spPr>
              <a:xfrm>
                <a:off x="1304679" y="3892628"/>
                <a:ext cx="14570" cy="12714"/>
              </a:xfrm>
              <a:prstGeom prst="ellipse">
                <a:avLst/>
              </a:prstGeom>
              <a:solidFill>
                <a:schemeClr val="tx2">
                  <a:lumMod val="60000"/>
                  <a:lumOff val="40000"/>
                </a:schemeClr>
              </a:solidFill>
              <a:ln w="28575" cmpd="sng">
                <a:solidFill>
                  <a:srgbClr val="2968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88" b="1">
                  <a:solidFill>
                    <a:srgbClr val="343434"/>
                  </a:solidFill>
                </a:endParaRPr>
              </a:p>
            </p:txBody>
          </p:sp>
        </p:grpSp>
        <p:sp>
          <p:nvSpPr>
            <p:cNvPr id="31" name="TextBox 30"/>
            <p:cNvSpPr txBox="1"/>
            <p:nvPr/>
          </p:nvSpPr>
          <p:spPr>
            <a:xfrm>
              <a:off x="747403" y="3888880"/>
              <a:ext cx="1158865" cy="284780"/>
            </a:xfrm>
            <a:prstGeom prst="rect">
              <a:avLst/>
            </a:prstGeom>
            <a:noFill/>
          </p:spPr>
          <p:txBody>
            <a:bodyPr wrap="none" rtlCol="0">
              <a:spAutoFit/>
            </a:bodyPr>
            <a:lstStyle/>
            <a:p>
              <a:pPr algn="ctr"/>
              <a:r>
                <a:rPr lang="en-US" sz="788" b="1" dirty="0">
                  <a:solidFill>
                    <a:srgbClr val="214794"/>
                  </a:solidFill>
                </a:rPr>
                <a:t>Service Model</a:t>
              </a:r>
            </a:p>
          </p:txBody>
        </p:sp>
      </p:grpSp>
      <p:grpSp>
        <p:nvGrpSpPr>
          <p:cNvPr id="92" name="Group 91"/>
          <p:cNvGrpSpPr/>
          <p:nvPr/>
        </p:nvGrpSpPr>
        <p:grpSpPr>
          <a:xfrm>
            <a:off x="7358858" y="1161564"/>
            <a:ext cx="1562081" cy="952986"/>
            <a:chOff x="8391016" y="1648439"/>
            <a:chExt cx="2082775" cy="1348938"/>
          </a:xfrm>
        </p:grpSpPr>
        <p:sp>
          <p:nvSpPr>
            <p:cNvPr id="68" name="Rounded Rectangle 67"/>
            <p:cNvSpPr/>
            <p:nvPr/>
          </p:nvSpPr>
          <p:spPr>
            <a:xfrm>
              <a:off x="8391016" y="1648439"/>
              <a:ext cx="2082775"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Tenant accessible portal used to add/modify/delete services and view other service attributes.</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61275" y1="28431" x2="61275" y2="28431"/>
                          <a14:foregroundMark x1="53431" y1="3922" x2="53431" y2="3922"/>
                          <a14:foregroundMark x1="27941" y1="68137" x2="27941" y2="68137"/>
                          <a14:foregroundMark x1="56373" y1="65686" x2="56373" y2="65686"/>
                          <a14:foregroundMark x1="60784" y1="71078" x2="60784" y2="71078"/>
                          <a14:foregroundMark x1="65686" y1="75000" x2="65686" y2="75000"/>
                        </a14:backgroundRemoval>
                      </a14:imgEffect>
                    </a14:imgLayer>
                  </a14:imgProps>
                </a:ext>
              </a:extLst>
            </a:blip>
            <a:stretch>
              <a:fillRect/>
            </a:stretch>
          </p:blipFill>
          <p:spPr>
            <a:xfrm>
              <a:off x="9167579" y="1702809"/>
              <a:ext cx="529648" cy="357829"/>
            </a:xfrm>
            <a:prstGeom prst="rect">
              <a:avLst/>
            </a:prstGeom>
          </p:spPr>
        </p:pic>
        <p:sp>
          <p:nvSpPr>
            <p:cNvPr id="33" name="TextBox 32"/>
            <p:cNvSpPr txBox="1"/>
            <p:nvPr/>
          </p:nvSpPr>
          <p:spPr>
            <a:xfrm>
              <a:off x="8799537" y="2065301"/>
              <a:ext cx="1265732" cy="302327"/>
            </a:xfrm>
            <a:prstGeom prst="rect">
              <a:avLst/>
            </a:prstGeom>
            <a:noFill/>
          </p:spPr>
          <p:txBody>
            <a:bodyPr wrap="none" rtlCol="0">
              <a:spAutoFit/>
            </a:bodyPr>
            <a:lstStyle/>
            <a:p>
              <a:pPr algn="ctr"/>
              <a:r>
                <a:rPr lang="en-US" sz="788" b="1" dirty="0">
                  <a:solidFill>
                    <a:srgbClr val="214794"/>
                  </a:solidFill>
                </a:rPr>
                <a:t>End User Portal</a:t>
              </a:r>
            </a:p>
          </p:txBody>
        </p:sp>
      </p:grpSp>
      <p:grpSp>
        <p:nvGrpSpPr>
          <p:cNvPr id="91" name="Group 90"/>
          <p:cNvGrpSpPr/>
          <p:nvPr/>
        </p:nvGrpSpPr>
        <p:grpSpPr>
          <a:xfrm>
            <a:off x="7358858" y="2211900"/>
            <a:ext cx="1562081" cy="952986"/>
            <a:chOff x="8391016" y="3040182"/>
            <a:chExt cx="2082775" cy="1348938"/>
          </a:xfrm>
        </p:grpSpPr>
        <p:sp>
          <p:nvSpPr>
            <p:cNvPr id="119" name="Rounded Rectangle 118"/>
            <p:cNvSpPr/>
            <p:nvPr/>
          </p:nvSpPr>
          <p:spPr>
            <a:xfrm>
              <a:off x="8391016" y="3040182"/>
              <a:ext cx="2082775"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Web based portal available to the operator as well as the administrator.</a:t>
              </a:r>
            </a:p>
          </p:txBody>
        </p:sp>
        <p:pic>
          <p:nvPicPr>
            <p:cNvPr id="120" name="Picture 119"/>
            <p:cNvPicPr>
              <a:picLocks noChangeAspect="1"/>
            </p:cNvPicPr>
            <p:nvPr/>
          </p:nvPicPr>
          <p:blipFill rotWithShape="1">
            <a:blip r:embed="rId5"/>
            <a:srcRect l="22616" t="39917" r="18083" b="-1"/>
            <a:stretch/>
          </p:blipFill>
          <p:spPr>
            <a:xfrm>
              <a:off x="9078187" y="3127942"/>
              <a:ext cx="708432" cy="480277"/>
            </a:xfrm>
            <a:prstGeom prst="rect">
              <a:avLst/>
            </a:prstGeom>
          </p:spPr>
        </p:pic>
        <p:sp>
          <p:nvSpPr>
            <p:cNvPr id="121" name="TextBox 120"/>
            <p:cNvSpPr txBox="1"/>
            <p:nvPr/>
          </p:nvSpPr>
          <p:spPr>
            <a:xfrm>
              <a:off x="8422697" y="3556190"/>
              <a:ext cx="2019411" cy="302327"/>
            </a:xfrm>
            <a:prstGeom prst="rect">
              <a:avLst/>
            </a:prstGeom>
            <a:noFill/>
          </p:spPr>
          <p:txBody>
            <a:bodyPr wrap="square" rtlCol="0">
              <a:spAutoFit/>
            </a:bodyPr>
            <a:lstStyle/>
            <a:p>
              <a:pPr algn="ctr"/>
              <a:r>
                <a:rPr lang="en-US" sz="788" b="1" dirty="0">
                  <a:solidFill>
                    <a:srgbClr val="214794"/>
                  </a:solidFill>
                </a:rPr>
                <a:t>Admin/Operator Portal</a:t>
              </a:r>
            </a:p>
          </p:txBody>
        </p:sp>
      </p:grpSp>
      <p:grpSp>
        <p:nvGrpSpPr>
          <p:cNvPr id="109" name="Group 108"/>
          <p:cNvGrpSpPr/>
          <p:nvPr/>
        </p:nvGrpSpPr>
        <p:grpSpPr>
          <a:xfrm>
            <a:off x="2088464" y="1093939"/>
            <a:ext cx="1509012" cy="1011704"/>
            <a:chOff x="2728857" y="1654754"/>
            <a:chExt cx="2090037" cy="1348938"/>
          </a:xfrm>
        </p:grpSpPr>
        <p:sp>
          <p:nvSpPr>
            <p:cNvPr id="55" name="Rounded Rectangle 54"/>
            <p:cNvSpPr/>
            <p:nvPr/>
          </p:nvSpPr>
          <p:spPr>
            <a:xfrm>
              <a:off x="2728857" y="1654754"/>
              <a:ext cx="2090037"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Service specific billing notifications and actions to customer billing systems.</a:t>
              </a:r>
            </a:p>
          </p:txBody>
        </p:sp>
        <p:pic>
          <p:nvPicPr>
            <p:cNvPr id="34" name="Picture 33"/>
            <p:cNvPicPr>
              <a:picLocks noChangeAspect="1"/>
            </p:cNvPicPr>
            <p:nvPr/>
          </p:nvPicPr>
          <p:blipFill>
            <a:blip r:embed="rId6"/>
            <a:stretch>
              <a:fillRect/>
            </a:stretch>
          </p:blipFill>
          <p:spPr>
            <a:xfrm>
              <a:off x="3427513" y="1732049"/>
              <a:ext cx="692725" cy="502739"/>
            </a:xfrm>
            <a:prstGeom prst="rect">
              <a:avLst/>
            </a:prstGeom>
          </p:spPr>
        </p:pic>
        <p:sp>
          <p:nvSpPr>
            <p:cNvPr id="35" name="TextBox 34"/>
            <p:cNvSpPr txBox="1"/>
            <p:nvPr/>
          </p:nvSpPr>
          <p:spPr>
            <a:xfrm>
              <a:off x="2981035" y="2175132"/>
              <a:ext cx="1585680" cy="284780"/>
            </a:xfrm>
            <a:prstGeom prst="rect">
              <a:avLst/>
            </a:prstGeom>
            <a:noFill/>
          </p:spPr>
          <p:txBody>
            <a:bodyPr wrap="none" rtlCol="0">
              <a:spAutoFit/>
            </a:bodyPr>
            <a:lstStyle/>
            <a:p>
              <a:pPr algn="ctr"/>
              <a:r>
                <a:rPr lang="en-US" sz="788" b="1" dirty="0">
                  <a:solidFill>
                    <a:srgbClr val="214794"/>
                  </a:solidFill>
                </a:rPr>
                <a:t>Billing Notifications</a:t>
              </a:r>
            </a:p>
          </p:txBody>
        </p:sp>
      </p:grpSp>
      <p:grpSp>
        <p:nvGrpSpPr>
          <p:cNvPr id="107" name="Group 106"/>
          <p:cNvGrpSpPr/>
          <p:nvPr/>
        </p:nvGrpSpPr>
        <p:grpSpPr>
          <a:xfrm>
            <a:off x="2091087" y="2240861"/>
            <a:ext cx="1503769" cy="1011704"/>
            <a:chOff x="2607128" y="3040182"/>
            <a:chExt cx="2082775" cy="1348938"/>
          </a:xfrm>
        </p:grpSpPr>
        <p:sp>
          <p:nvSpPr>
            <p:cNvPr id="67" name="Rounded Rectangle 66"/>
            <p:cNvSpPr/>
            <p:nvPr/>
          </p:nvSpPr>
          <p:spPr>
            <a:xfrm>
              <a:off x="2607128" y="3040182"/>
              <a:ext cx="2082775"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Ability to integrate with existing systems to enable single sign-on capabilities.</a:t>
              </a:r>
            </a:p>
          </p:txBody>
        </p:sp>
        <p:pic>
          <p:nvPicPr>
            <p:cNvPr id="37" name="Picture 36"/>
            <p:cNvPicPr>
              <a:picLocks noChangeAspect="1"/>
            </p:cNvPicPr>
            <p:nvPr/>
          </p:nvPicPr>
          <p:blipFill rotWithShape="1">
            <a:blip r:embed="rId7"/>
            <a:srcRect r="7922"/>
            <a:stretch/>
          </p:blipFill>
          <p:spPr>
            <a:xfrm>
              <a:off x="3472614" y="3132421"/>
              <a:ext cx="351803" cy="460901"/>
            </a:xfrm>
            <a:prstGeom prst="rect">
              <a:avLst/>
            </a:prstGeom>
          </p:spPr>
        </p:pic>
        <p:sp>
          <p:nvSpPr>
            <p:cNvPr id="38" name="TextBox 37"/>
            <p:cNvSpPr txBox="1"/>
            <p:nvPr/>
          </p:nvSpPr>
          <p:spPr>
            <a:xfrm>
              <a:off x="3005539" y="3568162"/>
              <a:ext cx="1285950" cy="284780"/>
            </a:xfrm>
            <a:prstGeom prst="rect">
              <a:avLst/>
            </a:prstGeom>
            <a:noFill/>
          </p:spPr>
          <p:txBody>
            <a:bodyPr wrap="none" rtlCol="0">
              <a:spAutoFit/>
            </a:bodyPr>
            <a:lstStyle/>
            <a:p>
              <a:pPr algn="ctr"/>
              <a:r>
                <a:rPr lang="en-US" sz="788" b="1" dirty="0">
                  <a:solidFill>
                    <a:srgbClr val="214794"/>
                  </a:solidFill>
                </a:rPr>
                <a:t>IDM Integration</a:t>
              </a:r>
            </a:p>
          </p:txBody>
        </p:sp>
      </p:grpSp>
      <p:grpSp>
        <p:nvGrpSpPr>
          <p:cNvPr id="106" name="Group 105"/>
          <p:cNvGrpSpPr/>
          <p:nvPr/>
        </p:nvGrpSpPr>
        <p:grpSpPr>
          <a:xfrm>
            <a:off x="3672714" y="2240861"/>
            <a:ext cx="1503770" cy="1011704"/>
            <a:chOff x="4823087" y="3040182"/>
            <a:chExt cx="2082776" cy="1348938"/>
          </a:xfrm>
        </p:grpSpPr>
        <p:sp>
          <p:nvSpPr>
            <p:cNvPr id="70" name="Rounded Rectangle 69"/>
            <p:cNvSpPr/>
            <p:nvPr/>
          </p:nvSpPr>
          <p:spPr>
            <a:xfrm>
              <a:off x="4823087" y="3040182"/>
              <a:ext cx="2082776"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Ability to collect and store service data on a per-tenant basis.</a:t>
              </a:r>
            </a:p>
          </p:txBody>
        </p:sp>
        <p:pic>
          <p:nvPicPr>
            <p:cNvPr id="41" name="Picture 40"/>
            <p:cNvPicPr>
              <a:picLocks noChangeAspect="1"/>
            </p:cNvPicPr>
            <p:nvPr/>
          </p:nvPicPr>
          <p:blipFill>
            <a:blip r:embed="rId8"/>
            <a:stretch>
              <a:fillRect/>
            </a:stretch>
          </p:blipFill>
          <p:spPr>
            <a:xfrm>
              <a:off x="5644825" y="3147966"/>
              <a:ext cx="439300" cy="451924"/>
            </a:xfrm>
            <a:prstGeom prst="rect">
              <a:avLst/>
            </a:prstGeom>
          </p:spPr>
        </p:pic>
        <p:sp>
          <p:nvSpPr>
            <p:cNvPr id="42" name="TextBox 41"/>
            <p:cNvSpPr txBox="1"/>
            <p:nvPr/>
          </p:nvSpPr>
          <p:spPr>
            <a:xfrm>
              <a:off x="5032783" y="3583706"/>
              <a:ext cx="1663388" cy="284780"/>
            </a:xfrm>
            <a:prstGeom prst="rect">
              <a:avLst/>
            </a:prstGeom>
            <a:noFill/>
          </p:spPr>
          <p:txBody>
            <a:bodyPr wrap="none" rtlCol="0">
              <a:spAutoFit/>
            </a:bodyPr>
            <a:lstStyle/>
            <a:p>
              <a:pPr algn="ctr"/>
              <a:r>
                <a:rPr lang="en-US" sz="788" b="1" dirty="0">
                  <a:solidFill>
                    <a:srgbClr val="214794"/>
                  </a:solidFill>
                </a:rPr>
                <a:t>Service Data Storage</a:t>
              </a:r>
            </a:p>
          </p:txBody>
        </p:sp>
      </p:grpSp>
      <p:grpSp>
        <p:nvGrpSpPr>
          <p:cNvPr id="105" name="Group 104"/>
          <p:cNvGrpSpPr/>
          <p:nvPr/>
        </p:nvGrpSpPr>
        <p:grpSpPr>
          <a:xfrm>
            <a:off x="3597526" y="1160560"/>
            <a:ext cx="1654146" cy="1030190"/>
            <a:chOff x="4718949" y="1743582"/>
            <a:chExt cx="2291053" cy="1373586"/>
          </a:xfrm>
        </p:grpSpPr>
        <p:sp>
          <p:nvSpPr>
            <p:cNvPr id="71" name="Rounded Rectangle 70"/>
            <p:cNvSpPr/>
            <p:nvPr/>
          </p:nvSpPr>
          <p:spPr>
            <a:xfrm>
              <a:off x="4823087" y="1768230"/>
              <a:ext cx="2082777"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APIs designed to tie into relevant OSS/BSS systems for service specific integration.</a:t>
              </a:r>
            </a:p>
          </p:txBody>
        </p:sp>
        <p:sp>
          <p:nvSpPr>
            <p:cNvPr id="40" name="TextBox 39"/>
            <p:cNvSpPr txBox="1"/>
            <p:nvPr/>
          </p:nvSpPr>
          <p:spPr>
            <a:xfrm>
              <a:off x="4718949" y="2176694"/>
              <a:ext cx="2291053" cy="284780"/>
            </a:xfrm>
            <a:prstGeom prst="rect">
              <a:avLst/>
            </a:prstGeom>
            <a:noFill/>
          </p:spPr>
          <p:txBody>
            <a:bodyPr wrap="square" rtlCol="0">
              <a:spAutoFit/>
            </a:bodyPr>
            <a:lstStyle/>
            <a:p>
              <a:pPr algn="ctr"/>
              <a:r>
                <a:rPr lang="en-US" sz="788" b="1" dirty="0">
                  <a:solidFill>
                    <a:srgbClr val="214794"/>
                  </a:solidFill>
                </a:rPr>
                <a:t>Service Integration APIs</a:t>
              </a:r>
            </a:p>
          </p:txBody>
        </p:sp>
        <p:pic>
          <p:nvPicPr>
            <p:cNvPr id="123" name="Picture 122"/>
            <p:cNvPicPr>
              <a:picLocks noChangeAspect="1"/>
            </p:cNvPicPr>
            <p:nvPr/>
          </p:nvPicPr>
          <p:blipFill>
            <a:blip r:embed="rId9"/>
            <a:stretch>
              <a:fillRect/>
            </a:stretch>
          </p:blipFill>
          <p:spPr>
            <a:xfrm>
              <a:off x="5577239" y="1743582"/>
              <a:ext cx="574472" cy="498141"/>
            </a:xfrm>
            <a:prstGeom prst="rect">
              <a:avLst/>
            </a:prstGeom>
          </p:spPr>
        </p:pic>
      </p:grpSp>
      <p:grpSp>
        <p:nvGrpSpPr>
          <p:cNvPr id="102" name="Group 101"/>
          <p:cNvGrpSpPr/>
          <p:nvPr/>
        </p:nvGrpSpPr>
        <p:grpSpPr>
          <a:xfrm>
            <a:off x="5508454" y="1065751"/>
            <a:ext cx="1562081" cy="1011704"/>
            <a:chOff x="7172335" y="1533321"/>
            <a:chExt cx="2082775" cy="1348938"/>
          </a:xfrm>
        </p:grpSpPr>
        <p:sp>
          <p:nvSpPr>
            <p:cNvPr id="69" name="Rounded Rectangle 68"/>
            <p:cNvSpPr/>
            <p:nvPr/>
          </p:nvSpPr>
          <p:spPr>
            <a:xfrm>
              <a:off x="7172335" y="1533321"/>
              <a:ext cx="2082775"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rgbClr val="21479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Service health, usage and performance data presented in graphical/tabular format. </a:t>
              </a:r>
            </a:p>
          </p:txBody>
        </p:sp>
        <p:grpSp>
          <p:nvGrpSpPr>
            <p:cNvPr id="47" name="Group 46"/>
            <p:cNvGrpSpPr/>
            <p:nvPr/>
          </p:nvGrpSpPr>
          <p:grpSpPr>
            <a:xfrm>
              <a:off x="7439792" y="1599959"/>
              <a:ext cx="1547861" cy="712339"/>
              <a:chOff x="6852622" y="2381059"/>
              <a:chExt cx="3582704" cy="1697982"/>
            </a:xfrm>
          </p:grpSpPr>
          <p:grpSp>
            <p:nvGrpSpPr>
              <p:cNvPr id="46" name="Group 45"/>
              <p:cNvGrpSpPr/>
              <p:nvPr/>
            </p:nvGrpSpPr>
            <p:grpSpPr>
              <a:xfrm>
                <a:off x="7719661" y="2381059"/>
                <a:ext cx="1579664" cy="1055582"/>
                <a:chOff x="7502493" y="2381059"/>
                <a:chExt cx="1579664" cy="1055582"/>
              </a:xfrm>
            </p:grpSpPr>
            <p:pic>
              <p:nvPicPr>
                <p:cNvPr id="12" name="Picture 11"/>
                <p:cNvPicPr>
                  <a:picLocks noChangeAspect="1"/>
                </p:cNvPicPr>
                <p:nvPr/>
              </p:nvPicPr>
              <p:blipFill>
                <a:blip r:embed="rId10"/>
                <a:stretch>
                  <a:fillRect/>
                </a:stretch>
              </p:blipFill>
              <p:spPr>
                <a:xfrm>
                  <a:off x="7826669" y="2550580"/>
                  <a:ext cx="1255488" cy="703074"/>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0" b="100000" l="0" r="94667">
                              <a14:foregroundMark x1="40000" y1="6667" x2="40000" y2="6667"/>
                            </a14:backgroundRemoval>
                          </a14:imgEffect>
                        </a14:imgLayer>
                      </a14:imgProps>
                    </a:ext>
                  </a:extLst>
                </a:blip>
                <a:stretch>
                  <a:fillRect/>
                </a:stretch>
              </p:blipFill>
              <p:spPr>
                <a:xfrm>
                  <a:off x="7502493" y="2381059"/>
                  <a:ext cx="1055583" cy="1055582"/>
                </a:xfrm>
                <a:prstGeom prst="rect">
                  <a:avLst/>
                </a:prstGeom>
              </p:spPr>
            </p:pic>
          </p:grpSp>
          <p:sp>
            <p:nvSpPr>
              <p:cNvPr id="14" name="TextBox 13"/>
              <p:cNvSpPr txBox="1"/>
              <p:nvPr/>
            </p:nvSpPr>
            <p:spPr>
              <a:xfrm>
                <a:off x="6852622" y="3400219"/>
                <a:ext cx="3582704" cy="678822"/>
              </a:xfrm>
              <a:prstGeom prst="rect">
                <a:avLst/>
              </a:prstGeom>
              <a:noFill/>
            </p:spPr>
            <p:txBody>
              <a:bodyPr wrap="none" rtlCol="0">
                <a:spAutoFit/>
              </a:bodyPr>
              <a:lstStyle/>
              <a:p>
                <a:pPr algn="ctr"/>
                <a:r>
                  <a:rPr lang="en-US" sz="788" b="1" dirty="0">
                    <a:solidFill>
                      <a:srgbClr val="214794"/>
                    </a:solidFill>
                  </a:rPr>
                  <a:t>Service Health/Stats</a:t>
                </a:r>
              </a:p>
            </p:txBody>
          </p:sp>
        </p:grpSp>
      </p:grpSp>
      <p:grpSp>
        <p:nvGrpSpPr>
          <p:cNvPr id="103" name="Group 102"/>
          <p:cNvGrpSpPr/>
          <p:nvPr/>
        </p:nvGrpSpPr>
        <p:grpSpPr>
          <a:xfrm>
            <a:off x="5505734" y="2571350"/>
            <a:ext cx="1567520" cy="1011704"/>
            <a:chOff x="6335697" y="3801546"/>
            <a:chExt cx="2090027" cy="1348938"/>
          </a:xfrm>
        </p:grpSpPr>
        <p:sp>
          <p:nvSpPr>
            <p:cNvPr id="108" name="Rounded Rectangle 107"/>
            <p:cNvSpPr/>
            <p:nvPr/>
          </p:nvSpPr>
          <p:spPr>
            <a:xfrm>
              <a:off x="6335697" y="3801546"/>
              <a:ext cx="2090027" cy="1348938"/>
            </a:xfrm>
            <a:prstGeom prst="roundRect">
              <a:avLst/>
            </a:prstGeom>
            <a:gradFill flip="none" rotWithShape="1">
              <a:gsLst>
                <a:gs pos="54000">
                  <a:schemeClr val="bg1"/>
                </a:gs>
                <a:gs pos="100000">
                  <a:schemeClr val="accent2">
                    <a:lumMod val="40000"/>
                    <a:lumOff val="60000"/>
                  </a:schemeClr>
                </a:gs>
              </a:gsLst>
              <a:lin ang="5400000" scaled="0"/>
              <a:tileRect/>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r>
                <a:rPr lang="en-US" sz="675" b="1" i="1" dirty="0">
                  <a:solidFill>
                    <a:srgbClr val="FFFFFF">
                      <a:lumMod val="50000"/>
                    </a:srgbClr>
                  </a:solidFill>
                </a:rPr>
                <a:t>Correlate service data across components to make relevant for SP systems and use.</a:t>
              </a:r>
            </a:p>
          </p:txBody>
        </p:sp>
        <p:grpSp>
          <p:nvGrpSpPr>
            <p:cNvPr id="5" name="Group 4"/>
            <p:cNvGrpSpPr/>
            <p:nvPr/>
          </p:nvGrpSpPr>
          <p:grpSpPr>
            <a:xfrm>
              <a:off x="6581354" y="3944460"/>
              <a:ext cx="1657300" cy="625388"/>
              <a:chOff x="9861957" y="1599813"/>
              <a:chExt cx="2638120" cy="1197167"/>
            </a:xfrm>
          </p:grpSpPr>
          <p:sp>
            <p:nvSpPr>
              <p:cNvPr id="111" name="TextBox 110"/>
              <p:cNvSpPr txBox="1"/>
              <p:nvPr/>
            </p:nvSpPr>
            <p:spPr>
              <a:xfrm>
                <a:off x="9861957" y="2251833"/>
                <a:ext cx="2638120" cy="545147"/>
              </a:xfrm>
              <a:prstGeom prst="rect">
                <a:avLst/>
              </a:prstGeom>
              <a:noFill/>
            </p:spPr>
            <p:txBody>
              <a:bodyPr wrap="square" rtlCol="0">
                <a:spAutoFit/>
              </a:bodyPr>
              <a:lstStyle/>
              <a:p>
                <a:pPr algn="ctr"/>
                <a:r>
                  <a:rPr lang="en-US" sz="788" b="1" dirty="0">
                    <a:solidFill>
                      <a:srgbClr val="214794"/>
                    </a:solidFill>
                  </a:rPr>
                  <a:t>Service Correlation</a:t>
                </a:r>
              </a:p>
            </p:txBody>
          </p:sp>
          <p:pic>
            <p:nvPicPr>
              <p:cNvPr id="2" name="Picture 1"/>
              <p:cNvPicPr>
                <a:picLocks noChangeAspect="1"/>
              </p:cNvPicPr>
              <p:nvPr/>
            </p:nvPicPr>
            <p:blipFill>
              <a:blip r:embed="rId13"/>
              <a:stretch>
                <a:fillRect/>
              </a:stretch>
            </p:blipFill>
            <p:spPr>
              <a:xfrm>
                <a:off x="10799020" y="1599813"/>
                <a:ext cx="659423" cy="698747"/>
              </a:xfrm>
              <a:prstGeom prst="rect">
                <a:avLst/>
              </a:prstGeom>
            </p:spPr>
          </p:pic>
        </p:grpSp>
      </p:grpSp>
      <p:sp>
        <p:nvSpPr>
          <p:cNvPr id="128" name="Left-Right Arrow 127"/>
          <p:cNvSpPr/>
          <p:nvPr/>
        </p:nvSpPr>
        <p:spPr>
          <a:xfrm>
            <a:off x="123108" y="3926881"/>
            <a:ext cx="8905417" cy="725759"/>
          </a:xfrm>
          <a:prstGeom prst="leftRightArrow">
            <a:avLst/>
          </a:prstGeom>
          <a:gradFill flip="none" rotWithShape="1">
            <a:gsLst>
              <a:gs pos="0">
                <a:schemeClr val="accent1">
                  <a:lumMod val="60000"/>
                  <a:lumOff val="40000"/>
                </a:schemeClr>
              </a:gs>
              <a:gs pos="50000">
                <a:schemeClr val="accent1">
                  <a:lumMod val="50000"/>
                </a:schemeClr>
              </a:gs>
              <a:gs pos="100000">
                <a:schemeClr val="accent1">
                  <a:lumMod val="60000"/>
                  <a:lumOff val="40000"/>
                </a:schemeClr>
              </a:gs>
            </a:gsLst>
            <a:lin ang="0" scaled="1"/>
            <a:tileRect/>
          </a:gradFill>
          <a:ln>
            <a:solidFill>
              <a:srgbClr val="19356F"/>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Combination of All Solution Components = </a:t>
            </a:r>
            <a:r>
              <a:rPr lang="en-US" sz="1500" b="1" dirty="0">
                <a:solidFill>
                  <a:srgbClr val="FFFF00"/>
                </a:solidFill>
              </a:rPr>
              <a:t>Service Offer </a:t>
            </a:r>
            <a:r>
              <a:rPr lang="en-US" sz="1500" b="1" dirty="0">
                <a:solidFill>
                  <a:schemeClr val="bg1"/>
                </a:solidFill>
                <a:sym typeface="Wingdings"/>
              </a:rPr>
              <a:t></a:t>
            </a:r>
            <a:r>
              <a:rPr lang="en-US" sz="1500" b="1" dirty="0">
                <a:solidFill>
                  <a:schemeClr val="bg1"/>
                </a:solidFill>
              </a:rPr>
              <a:t> </a:t>
            </a:r>
            <a:r>
              <a:rPr lang="en-US" sz="1500" b="1" i="1" u="sng" dirty="0">
                <a:solidFill>
                  <a:schemeClr val="bg1"/>
                </a:solidFill>
              </a:rPr>
              <a:t>It’s what  is sold</a:t>
            </a:r>
          </a:p>
        </p:txBody>
      </p:sp>
    </p:spTree>
    <p:extLst>
      <p:ext uri="{BB962C8B-B14F-4D97-AF65-F5344CB8AC3E}">
        <p14:creationId xmlns:p14="http://schemas.microsoft.com/office/powerpoint/2010/main" val="19608756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579" y="1172170"/>
            <a:ext cx="2104455" cy="3182541"/>
          </a:xfrm>
          <a:prstGeom prst="rect">
            <a:avLst/>
          </a:prstGeom>
        </p:spPr>
      </p:pic>
      <p:sp>
        <p:nvSpPr>
          <p:cNvPr id="69633" name="Title 1"/>
          <p:cNvSpPr>
            <a:spLocks noGrp="1"/>
          </p:cNvSpPr>
          <p:nvPr>
            <p:ph type="title"/>
          </p:nvPr>
        </p:nvSpPr>
        <p:spPr/>
        <p:txBody>
          <a:bodyPr/>
          <a:lstStyle/>
          <a:p>
            <a:r>
              <a:rPr>
                <a:latin typeface="Arial" charset="0"/>
              </a:rPr>
              <a:t>How do they use it – Service Provider</a:t>
            </a:r>
          </a:p>
        </p:txBody>
      </p:sp>
      <p:sp>
        <p:nvSpPr>
          <p:cNvPr id="69634" name="Content Placeholder 2"/>
          <p:cNvSpPr>
            <a:spLocks noGrp="1"/>
          </p:cNvSpPr>
          <p:nvPr>
            <p:ph sz="half" idx="1"/>
          </p:nvPr>
        </p:nvSpPr>
        <p:spPr bwMode="auto">
          <a:xfrm>
            <a:off x="95275" y="2867025"/>
            <a:ext cx="2196084" cy="38814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lvl="1"/>
            <a:r>
              <a:rPr sz="1400">
                <a:latin typeface="Arial" charset="0"/>
              </a:rPr>
              <a:t>Define Service Catalogue content</a:t>
            </a:r>
          </a:p>
          <a:p>
            <a:pPr lvl="1"/>
            <a:r>
              <a:rPr sz="1400">
                <a:latin typeface="Arial" charset="0"/>
              </a:rPr>
              <a:t>Define Pricing for apps</a:t>
            </a:r>
          </a:p>
        </p:txBody>
      </p:sp>
      <p:sp>
        <p:nvSpPr>
          <p:cNvPr id="4" name="Content Placeholder 3"/>
          <p:cNvSpPr>
            <a:spLocks noGrp="1"/>
          </p:cNvSpPr>
          <p:nvPr>
            <p:ph sz="half" idx="2"/>
          </p:nvPr>
        </p:nvSpPr>
        <p:spPr>
          <a:xfrm>
            <a:off x="4648220" y="971551"/>
            <a:ext cx="4038461" cy="2545556"/>
          </a:xfrm>
        </p:spPr>
        <p:txBody>
          <a:bodyPr>
            <a:normAutofit/>
          </a:bodyPr>
          <a:lstStyle/>
          <a:p>
            <a:pPr marL="0" indent="0" defTabSz="683481">
              <a:buNone/>
              <a:defRPr/>
            </a:pPr>
            <a:endParaRPr dirty="0"/>
          </a:p>
          <a:p>
            <a:pPr marL="169084" indent="-169084" defTabSz="683481">
              <a:defRPr/>
            </a:pPr>
            <a:endParaRPr dirty="0"/>
          </a:p>
        </p:txBody>
      </p:sp>
      <p:pic>
        <p:nvPicPr>
          <p:cNvPr id="6963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64" y="1626394"/>
            <a:ext cx="1170690" cy="1170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9637"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12458" y="1593057"/>
            <a:ext cx="1170690" cy="1170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639" name="Content Placeholder 2"/>
          <p:cNvSpPr txBox="1">
            <a:spLocks/>
          </p:cNvSpPr>
          <p:nvPr/>
        </p:nvSpPr>
        <p:spPr bwMode="auto">
          <a:xfrm>
            <a:off x="7223022" y="2868216"/>
            <a:ext cx="1797121" cy="388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lvl1pPr marL="342900" indent="-342900" defTabSz="909638" eaLnBrk="0" hangingPunct="0">
              <a:defRPr sz="3200">
                <a:solidFill>
                  <a:schemeClr val="tx1"/>
                </a:solidFill>
                <a:latin typeface="Arial" charset="0"/>
                <a:ea typeface="ＭＳ Ｐゴシック" charset="0"/>
                <a:cs typeface="ＭＳ Ｐゴシック" charset="0"/>
              </a:defRPr>
            </a:lvl1pPr>
            <a:lvl2pPr marL="476250" indent="-285750" defTabSz="909638" eaLnBrk="0" hangingPunct="0">
              <a:defRPr sz="3200">
                <a:solidFill>
                  <a:schemeClr val="tx1"/>
                </a:solidFill>
                <a:latin typeface="Arial" charset="0"/>
                <a:ea typeface="ＭＳ Ｐゴシック" charset="0"/>
              </a:defRPr>
            </a:lvl2pPr>
            <a:lvl3pPr marL="1143000" indent="-228600" defTabSz="909638" eaLnBrk="0" hangingPunct="0">
              <a:defRPr sz="3200">
                <a:solidFill>
                  <a:schemeClr val="tx1"/>
                </a:solidFill>
                <a:latin typeface="Arial" charset="0"/>
                <a:ea typeface="ＭＳ Ｐゴシック" charset="0"/>
              </a:defRPr>
            </a:lvl3pPr>
            <a:lvl4pPr marL="1600200" indent="-228600" defTabSz="909638" eaLnBrk="0" hangingPunct="0">
              <a:defRPr sz="3200">
                <a:solidFill>
                  <a:schemeClr val="tx1"/>
                </a:solidFill>
                <a:latin typeface="Arial" charset="0"/>
                <a:ea typeface="ＭＳ Ｐゴシック" charset="0"/>
              </a:defRPr>
            </a:lvl4pPr>
            <a:lvl5pPr marL="2057400" indent="-228600" defTabSz="909638" eaLnBrk="0" hangingPunct="0">
              <a:defRPr sz="3200">
                <a:solidFill>
                  <a:schemeClr val="tx1"/>
                </a:solidFill>
                <a:latin typeface="Arial" charset="0"/>
                <a:ea typeface="ＭＳ Ｐゴシック" charset="0"/>
              </a:defRPr>
            </a:lvl5pPr>
            <a:lvl6pPr marL="2514600" indent="-228600" defTabSz="909638"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909638"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909638"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909638" eaLnBrk="0" fontAlgn="base" hangingPunct="0">
              <a:spcBef>
                <a:spcPct val="0"/>
              </a:spcBef>
              <a:spcAft>
                <a:spcPct val="0"/>
              </a:spcAft>
              <a:defRPr sz="3200">
                <a:solidFill>
                  <a:schemeClr val="tx1"/>
                </a:solidFill>
                <a:latin typeface="Arial" charset="0"/>
                <a:ea typeface="ＭＳ Ｐゴシック" charset="0"/>
              </a:defRPr>
            </a:lvl9pPr>
          </a:lstStyle>
          <a:p>
            <a:pPr lvl="1">
              <a:lnSpc>
                <a:spcPct val="95000"/>
              </a:lnSpc>
              <a:spcBef>
                <a:spcPts val="600"/>
              </a:spcBef>
              <a:buClr>
                <a:schemeClr val="tx2"/>
              </a:buClr>
              <a:buFont typeface="Arial" charset="0"/>
              <a:buChar char="•"/>
            </a:pPr>
            <a:r>
              <a:rPr lang="en-US" sz="1400">
                <a:cs typeface="CiscoSans" charset="0"/>
              </a:rPr>
              <a:t>Define Default Configuration</a:t>
            </a:r>
          </a:p>
          <a:p>
            <a:pPr lvl="1">
              <a:lnSpc>
                <a:spcPct val="95000"/>
              </a:lnSpc>
              <a:spcBef>
                <a:spcPts val="600"/>
              </a:spcBef>
              <a:buClr>
                <a:schemeClr val="tx2"/>
              </a:buClr>
              <a:buFont typeface="Arial" charset="0"/>
              <a:buChar char="•"/>
            </a:pPr>
            <a:r>
              <a:rPr lang="en-US" sz="1400">
                <a:cs typeface="CiscoSans" charset="0"/>
              </a:rPr>
              <a:t>Define Hardware &amp; Defaults</a:t>
            </a:r>
          </a:p>
        </p:txBody>
      </p:sp>
      <p:cxnSp>
        <p:nvCxnSpPr>
          <p:cNvPr id="10" name="Curved Connector 9"/>
          <p:cNvCxnSpPr/>
          <p:nvPr/>
        </p:nvCxnSpPr>
        <p:spPr>
          <a:xfrm flipV="1">
            <a:off x="1966235" y="2674327"/>
            <a:ext cx="840820" cy="641564"/>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69642" name="TextBox 13"/>
          <p:cNvSpPr txBox="1">
            <a:spLocks noChangeArrowheads="1"/>
          </p:cNvSpPr>
          <p:nvPr/>
        </p:nvSpPr>
        <p:spPr bwMode="auto">
          <a:xfrm>
            <a:off x="172686" y="1222772"/>
            <a:ext cx="2198030" cy="30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6" tIns="45718" rIns="91436" bIns="45718">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defTabSz="606425"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606425"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606425"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606425"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400">
                <a:solidFill>
                  <a:schemeClr val="tx2"/>
                </a:solidFill>
              </a:rPr>
              <a:t>Joe SP Product Manager</a:t>
            </a:r>
          </a:p>
        </p:txBody>
      </p:sp>
      <p:sp>
        <p:nvSpPr>
          <p:cNvPr id="69643" name="TextBox 14"/>
          <p:cNvSpPr txBox="1">
            <a:spLocks noChangeArrowheads="1"/>
          </p:cNvSpPr>
          <p:nvPr/>
        </p:nvSpPr>
        <p:spPr bwMode="auto">
          <a:xfrm>
            <a:off x="7338542" y="1222773"/>
            <a:ext cx="1396967" cy="27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6" tIns="45718" rIns="91436" bIns="45718">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defTabSz="606425"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606425"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606425"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606425"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200">
                <a:solidFill>
                  <a:schemeClr val="tx2"/>
                </a:solidFill>
              </a:rPr>
              <a:t>Julia SP Operator</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21" y="1172170"/>
            <a:ext cx="2106978" cy="3182540"/>
          </a:xfrm>
          <a:prstGeom prst="rect">
            <a:avLst/>
          </a:prstGeom>
        </p:spPr>
      </p:pic>
      <p:cxnSp>
        <p:nvCxnSpPr>
          <p:cNvPr id="19" name="Curved Connector 18"/>
          <p:cNvCxnSpPr/>
          <p:nvPr/>
        </p:nvCxnSpPr>
        <p:spPr>
          <a:xfrm rot="10800000">
            <a:off x="6325036" y="2676527"/>
            <a:ext cx="710925" cy="639366"/>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298323"/>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576" y="1172170"/>
            <a:ext cx="2097155" cy="316770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909" y="1172170"/>
            <a:ext cx="2106978" cy="3182541"/>
          </a:xfrm>
          <a:prstGeom prst="rect">
            <a:avLst/>
          </a:prstGeom>
        </p:spPr>
      </p:pic>
      <p:sp>
        <p:nvSpPr>
          <p:cNvPr id="70657" name="Title 1"/>
          <p:cNvSpPr>
            <a:spLocks noGrp="1"/>
          </p:cNvSpPr>
          <p:nvPr>
            <p:ph type="title"/>
          </p:nvPr>
        </p:nvSpPr>
        <p:spPr/>
        <p:txBody>
          <a:bodyPr/>
          <a:lstStyle/>
          <a:p>
            <a:r>
              <a:rPr>
                <a:latin typeface="Arial" charset="0"/>
              </a:rPr>
              <a:t>How do they use it – Enterprise Consumer</a:t>
            </a:r>
          </a:p>
        </p:txBody>
      </p:sp>
      <p:sp>
        <p:nvSpPr>
          <p:cNvPr id="70658" name="Content Placeholder 2"/>
          <p:cNvSpPr>
            <a:spLocks noGrp="1"/>
          </p:cNvSpPr>
          <p:nvPr>
            <p:ph sz="half" idx="1"/>
          </p:nvPr>
        </p:nvSpPr>
        <p:spPr bwMode="auto">
          <a:xfrm>
            <a:off x="95275" y="2867025"/>
            <a:ext cx="2196084" cy="38814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lvl="1"/>
            <a:r>
              <a:rPr sz="1400">
                <a:latin typeface="Arial" charset="0"/>
              </a:rPr>
              <a:t>Define Configuration for end-sites</a:t>
            </a:r>
          </a:p>
          <a:p>
            <a:pPr lvl="1"/>
            <a:r>
              <a:rPr sz="1400">
                <a:latin typeface="Arial" charset="0"/>
              </a:rPr>
              <a:t>Manage Remote Locations</a:t>
            </a:r>
          </a:p>
        </p:txBody>
      </p:sp>
      <p:sp>
        <p:nvSpPr>
          <p:cNvPr id="4" name="Content Placeholder 3"/>
          <p:cNvSpPr>
            <a:spLocks noGrp="1"/>
          </p:cNvSpPr>
          <p:nvPr>
            <p:ph sz="half" idx="2"/>
          </p:nvPr>
        </p:nvSpPr>
        <p:spPr>
          <a:xfrm>
            <a:off x="4648220" y="971551"/>
            <a:ext cx="4038461" cy="2545556"/>
          </a:xfrm>
        </p:spPr>
        <p:txBody>
          <a:bodyPr>
            <a:normAutofit/>
          </a:bodyPr>
          <a:lstStyle/>
          <a:p>
            <a:pPr marL="0" indent="0" defTabSz="683481">
              <a:buNone/>
              <a:defRPr/>
            </a:pPr>
            <a:endParaRPr dirty="0"/>
          </a:p>
          <a:p>
            <a:pPr marL="169084" indent="-169084" defTabSz="683481">
              <a:defRPr/>
            </a:pPr>
            <a:endParaRPr dirty="0"/>
          </a:p>
        </p:txBody>
      </p:sp>
      <p:pic>
        <p:nvPicPr>
          <p:cNvPr id="7066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8264" y="1626394"/>
            <a:ext cx="1170690" cy="11703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66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323060" y="1593056"/>
            <a:ext cx="1170689" cy="11703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663" name="Content Placeholder 2"/>
          <p:cNvSpPr txBox="1">
            <a:spLocks/>
          </p:cNvSpPr>
          <p:nvPr/>
        </p:nvSpPr>
        <p:spPr bwMode="auto">
          <a:xfrm>
            <a:off x="7050336" y="2868216"/>
            <a:ext cx="1797122" cy="388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lvl1pPr marL="342900" indent="-342900" defTabSz="909638" eaLnBrk="0" hangingPunct="0">
              <a:defRPr sz="3200">
                <a:solidFill>
                  <a:schemeClr val="tx1"/>
                </a:solidFill>
                <a:latin typeface="Arial" charset="0"/>
                <a:ea typeface="ＭＳ Ｐゴシック" charset="0"/>
                <a:cs typeface="ＭＳ Ｐゴシック" charset="0"/>
              </a:defRPr>
            </a:lvl1pPr>
            <a:lvl2pPr marL="476250" indent="-285750" defTabSz="909638" eaLnBrk="0" hangingPunct="0">
              <a:defRPr sz="3200">
                <a:solidFill>
                  <a:schemeClr val="tx1"/>
                </a:solidFill>
                <a:latin typeface="Arial" charset="0"/>
                <a:ea typeface="ＭＳ Ｐゴシック" charset="0"/>
              </a:defRPr>
            </a:lvl2pPr>
            <a:lvl3pPr marL="1143000" indent="-228600" defTabSz="909638" eaLnBrk="0" hangingPunct="0">
              <a:defRPr sz="3200">
                <a:solidFill>
                  <a:schemeClr val="tx1"/>
                </a:solidFill>
                <a:latin typeface="Arial" charset="0"/>
                <a:ea typeface="ＭＳ Ｐゴシック" charset="0"/>
              </a:defRPr>
            </a:lvl3pPr>
            <a:lvl4pPr marL="1600200" indent="-228600" defTabSz="909638" eaLnBrk="0" hangingPunct="0">
              <a:defRPr sz="3200">
                <a:solidFill>
                  <a:schemeClr val="tx1"/>
                </a:solidFill>
                <a:latin typeface="Arial" charset="0"/>
                <a:ea typeface="ＭＳ Ｐゴシック" charset="0"/>
              </a:defRPr>
            </a:lvl4pPr>
            <a:lvl5pPr marL="2057400" indent="-228600" defTabSz="909638" eaLnBrk="0" hangingPunct="0">
              <a:defRPr sz="3200">
                <a:solidFill>
                  <a:schemeClr val="tx1"/>
                </a:solidFill>
                <a:latin typeface="Arial" charset="0"/>
                <a:ea typeface="ＭＳ Ｐゴシック" charset="0"/>
              </a:defRPr>
            </a:lvl5pPr>
            <a:lvl6pPr marL="2514600" indent="-228600" defTabSz="909638"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909638"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909638"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909638" eaLnBrk="0" fontAlgn="base" hangingPunct="0">
              <a:spcBef>
                <a:spcPct val="0"/>
              </a:spcBef>
              <a:spcAft>
                <a:spcPct val="0"/>
              </a:spcAft>
              <a:defRPr sz="3200">
                <a:solidFill>
                  <a:schemeClr val="tx1"/>
                </a:solidFill>
                <a:latin typeface="Arial" charset="0"/>
                <a:ea typeface="ＭＳ Ｐゴシック" charset="0"/>
              </a:defRPr>
            </a:lvl9pPr>
          </a:lstStyle>
          <a:p>
            <a:pPr lvl="1">
              <a:lnSpc>
                <a:spcPct val="95000"/>
              </a:lnSpc>
              <a:spcBef>
                <a:spcPts val="600"/>
              </a:spcBef>
              <a:buClr>
                <a:schemeClr val="tx2"/>
              </a:buClr>
              <a:buFont typeface="Arial" charset="0"/>
              <a:buChar char="•"/>
            </a:pPr>
            <a:r>
              <a:rPr lang="en-US" sz="1400" dirty="0">
                <a:cs typeface="CiscoSans" charset="0"/>
              </a:rPr>
              <a:t>Check site health</a:t>
            </a:r>
          </a:p>
        </p:txBody>
      </p:sp>
      <p:cxnSp>
        <p:nvCxnSpPr>
          <p:cNvPr id="10" name="Curved Connector 9"/>
          <p:cNvCxnSpPr/>
          <p:nvPr/>
        </p:nvCxnSpPr>
        <p:spPr>
          <a:xfrm flipV="1">
            <a:off x="1966235" y="2763441"/>
            <a:ext cx="782187" cy="55245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a:off x="6486276" y="2688981"/>
            <a:ext cx="736746" cy="53285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70666" name="TextBox 10"/>
          <p:cNvSpPr txBox="1">
            <a:spLocks noChangeArrowheads="1"/>
          </p:cNvSpPr>
          <p:nvPr/>
        </p:nvSpPr>
        <p:spPr bwMode="auto">
          <a:xfrm>
            <a:off x="156013" y="1259681"/>
            <a:ext cx="2000622" cy="30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6" tIns="45718" rIns="91436" bIns="45718">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defTabSz="606425"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606425"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606425"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606425"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400">
                <a:solidFill>
                  <a:schemeClr val="tx2"/>
                </a:solidFill>
              </a:rPr>
              <a:t>Mary Enterprise Admin</a:t>
            </a:r>
          </a:p>
        </p:txBody>
      </p:sp>
      <p:sp>
        <p:nvSpPr>
          <p:cNvPr id="70667" name="TextBox 11"/>
          <p:cNvSpPr txBox="1">
            <a:spLocks noChangeArrowheads="1"/>
          </p:cNvSpPr>
          <p:nvPr/>
        </p:nvSpPr>
        <p:spPr bwMode="auto">
          <a:xfrm>
            <a:off x="6741884" y="1326356"/>
            <a:ext cx="2429563" cy="307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6" tIns="45718" rIns="91436" bIns="45718">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defTabSz="606425" eaLnBrk="0" fontAlgn="base" hangingPunct="0">
              <a:spcBef>
                <a:spcPct val="0"/>
              </a:spcBef>
              <a:spcAft>
                <a:spcPct val="0"/>
              </a:spcAft>
              <a:defRPr sz="3200">
                <a:solidFill>
                  <a:schemeClr val="tx1"/>
                </a:solidFill>
                <a:latin typeface="Arial" charset="0"/>
                <a:ea typeface="ＭＳ Ｐゴシック" charset="0"/>
              </a:defRPr>
            </a:lvl6pPr>
            <a:lvl7pPr marL="2971800" indent="-228600" defTabSz="606425" eaLnBrk="0" fontAlgn="base" hangingPunct="0">
              <a:spcBef>
                <a:spcPct val="0"/>
              </a:spcBef>
              <a:spcAft>
                <a:spcPct val="0"/>
              </a:spcAft>
              <a:defRPr sz="3200">
                <a:solidFill>
                  <a:schemeClr val="tx1"/>
                </a:solidFill>
                <a:latin typeface="Arial" charset="0"/>
                <a:ea typeface="ＭＳ Ｐゴシック" charset="0"/>
              </a:defRPr>
            </a:lvl7pPr>
            <a:lvl8pPr marL="3429000" indent="-228600" defTabSz="606425" eaLnBrk="0" fontAlgn="base" hangingPunct="0">
              <a:spcBef>
                <a:spcPct val="0"/>
              </a:spcBef>
              <a:spcAft>
                <a:spcPct val="0"/>
              </a:spcAft>
              <a:defRPr sz="3200">
                <a:solidFill>
                  <a:schemeClr val="tx1"/>
                </a:solidFill>
                <a:latin typeface="Arial" charset="0"/>
                <a:ea typeface="ＭＳ Ｐゴシック" charset="0"/>
              </a:defRPr>
            </a:lvl8pPr>
            <a:lvl9pPr marL="3886200" indent="-228600" defTabSz="606425" eaLnBrk="0" fontAlgn="base" hangingPunct="0">
              <a:spcBef>
                <a:spcPct val="0"/>
              </a:spcBef>
              <a:spcAft>
                <a:spcPct val="0"/>
              </a:spcAft>
              <a:defRPr sz="3200">
                <a:solidFill>
                  <a:schemeClr val="tx1"/>
                </a:solidFill>
                <a:latin typeface="Arial" charset="0"/>
                <a:ea typeface="ＭＳ Ｐゴシック" charset="0"/>
              </a:defRPr>
            </a:lvl9pPr>
          </a:lstStyle>
          <a:p>
            <a:pPr eaLnBrk="1" hangingPunct="1"/>
            <a:r>
              <a:rPr lang="en-US" sz="1400" dirty="0" err="1">
                <a:solidFill>
                  <a:schemeClr val="tx2"/>
                </a:solidFill>
              </a:rPr>
              <a:t>Mosum</a:t>
            </a:r>
            <a:r>
              <a:rPr lang="en-US" sz="1400" dirty="0">
                <a:solidFill>
                  <a:schemeClr val="tx2"/>
                </a:solidFill>
              </a:rPr>
              <a:t> Enterprise Site User</a:t>
            </a:r>
          </a:p>
        </p:txBody>
      </p:sp>
    </p:spTree>
    <p:extLst>
      <p:ext uri="{BB962C8B-B14F-4D97-AF65-F5344CB8AC3E}">
        <p14:creationId xmlns:p14="http://schemas.microsoft.com/office/powerpoint/2010/main" val="5194272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ed Rectangle 129"/>
          <p:cNvSpPr/>
          <p:nvPr/>
        </p:nvSpPr>
        <p:spPr>
          <a:xfrm>
            <a:off x="2426314" y="319954"/>
            <a:ext cx="2926837" cy="2281947"/>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smtClean="0"/>
          </a:p>
        </p:txBody>
      </p:sp>
      <p:grpSp>
        <p:nvGrpSpPr>
          <p:cNvPr id="11" name="Group 10"/>
          <p:cNvGrpSpPr/>
          <p:nvPr/>
        </p:nvGrpSpPr>
        <p:grpSpPr>
          <a:xfrm>
            <a:off x="2520548" y="484780"/>
            <a:ext cx="2703056" cy="1972528"/>
            <a:chOff x="2520548" y="642310"/>
            <a:chExt cx="2703056" cy="1528871"/>
          </a:xfrm>
        </p:grpSpPr>
        <p:sp>
          <p:nvSpPr>
            <p:cNvPr id="99" name="Rounded Rectangle 98"/>
            <p:cNvSpPr/>
            <p:nvPr/>
          </p:nvSpPr>
          <p:spPr>
            <a:xfrm>
              <a:off x="2520548" y="642310"/>
              <a:ext cx="2703056" cy="1528871"/>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100" dirty="0" smtClean="0"/>
            </a:p>
          </p:txBody>
        </p:sp>
        <p:sp>
          <p:nvSpPr>
            <p:cNvPr id="9" name="TextBox 8"/>
            <p:cNvSpPr txBox="1"/>
            <p:nvPr/>
          </p:nvSpPr>
          <p:spPr>
            <a:xfrm>
              <a:off x="2520548" y="674573"/>
              <a:ext cx="2703055" cy="202769"/>
            </a:xfrm>
            <a:prstGeom prst="rect">
              <a:avLst/>
            </a:prstGeom>
            <a:noFill/>
          </p:spPr>
          <p:txBody>
            <a:bodyPr wrap="square" rtlCol="0">
              <a:spAutoFit/>
            </a:bodyPr>
            <a:lstStyle/>
            <a:p>
              <a:pPr algn="ctr"/>
              <a:r>
                <a:rPr lang="en-US" sz="1100" dirty="0" err="1" smtClean="0">
                  <a:solidFill>
                    <a:schemeClr val="bg1"/>
                  </a:solidFill>
                </a:rPr>
                <a:t>vMS</a:t>
              </a:r>
              <a:r>
                <a:rPr lang="en-US" sz="1100" dirty="0" smtClean="0">
                  <a:solidFill>
                    <a:schemeClr val="bg1"/>
                  </a:solidFill>
                </a:rPr>
                <a:t> or Meraki Platform</a:t>
              </a:r>
              <a:endParaRPr lang="en-US" sz="1100" dirty="0">
                <a:solidFill>
                  <a:schemeClr val="bg1"/>
                </a:solidFill>
              </a:endParaRPr>
            </a:p>
          </p:txBody>
        </p:sp>
      </p:grpSp>
      <p:pic>
        <p:nvPicPr>
          <p:cNvPr id="1028" name="Picture 4" descr="mage result for customer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50" y="1353824"/>
            <a:ext cx="1267242" cy="126724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6" name="Straight Connector 65"/>
          <p:cNvCxnSpPr/>
          <p:nvPr/>
        </p:nvCxnSpPr>
        <p:spPr>
          <a:xfrm flipV="1">
            <a:off x="4339291" y="3506464"/>
            <a:ext cx="1703934" cy="808464"/>
          </a:xfrm>
          <a:prstGeom prst="line">
            <a:avLst/>
          </a:prstGeom>
          <a:ln>
            <a:gradFill>
              <a:gsLst>
                <a:gs pos="51000">
                  <a:schemeClr val="bg2"/>
                </a:gs>
                <a:gs pos="0">
                  <a:schemeClr val="bg2">
                    <a:alpha val="15000"/>
                  </a:schemeClr>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485783" y="3737475"/>
            <a:ext cx="400050" cy="483"/>
          </a:xfrm>
          <a:prstGeom prst="line">
            <a:avLst/>
          </a:prstGeom>
          <a:noFill/>
          <a:ln>
            <a:solidFill>
              <a:srgbClr val="435153"/>
            </a:solidFill>
          </a:ln>
        </p:spPr>
        <p:style>
          <a:lnRef idx="1">
            <a:schemeClr val="accent1"/>
          </a:lnRef>
          <a:fillRef idx="0">
            <a:schemeClr val="accent1"/>
          </a:fillRef>
          <a:effectRef idx="0">
            <a:schemeClr val="accent1"/>
          </a:effectRef>
          <a:fontRef idx="minor">
            <a:schemeClr val="tx1"/>
          </a:fontRef>
        </p:style>
      </p:cxnSp>
      <p:pic>
        <p:nvPicPr>
          <p:cNvPr id="68" name="Picture 5" descr="C:\Users\andrewg\Desktop\branch.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5021"/>
          <a:stretch/>
        </p:blipFill>
        <p:spPr bwMode="auto">
          <a:xfrm>
            <a:off x="536073" y="3000687"/>
            <a:ext cx="643321" cy="974451"/>
          </a:xfrm>
          <a:prstGeom prst="rect">
            <a:avLst/>
          </a:prstGeom>
          <a:noFill/>
          <a:effectLst>
            <a:reflection blurRad="6350" stA="12000" endPos="20000" dir="5400000" sy="-100000" algn="bl" rotWithShape="0"/>
          </a:effectLst>
          <a:extLst>
            <a:ext uri="{909E8E84-426E-40dd-AFC4-6F175D3DCCD1}">
              <a14:hiddenFill xmlns:a14="http://schemas.microsoft.com/office/drawing/2010/main" xmlns="">
                <a:solidFill>
                  <a:srgbClr val="FFFFFF"/>
                </a:solidFill>
              </a14:hiddenFill>
            </a:ext>
          </a:extLst>
        </p:spPr>
      </p:pic>
      <p:sp>
        <p:nvSpPr>
          <p:cNvPr id="73" name="Rectangle 72"/>
          <p:cNvSpPr/>
          <p:nvPr/>
        </p:nvSpPr>
        <p:spPr>
          <a:xfrm>
            <a:off x="445312" y="3934242"/>
            <a:ext cx="841680" cy="288522"/>
          </a:xfrm>
          <a:prstGeom prst="rect">
            <a:avLst/>
          </a:prstGeom>
        </p:spPr>
        <p:txBody>
          <a:bodyPr wrap="square" lIns="57128" tIns="28566" rIns="57128" bIns="28566" anchor="ctr">
            <a:spAutoFit/>
          </a:bodyPr>
          <a:lstStyle/>
          <a:p>
            <a:pPr algn="ctr">
              <a:lnSpc>
                <a:spcPct val="150000"/>
              </a:lnSpc>
              <a:defRPr/>
            </a:pPr>
            <a:r>
              <a:rPr lang="en-US" sz="1000" dirty="0">
                <a:solidFill>
                  <a:schemeClr val="accent3">
                    <a:lumMod val="10000"/>
                  </a:schemeClr>
                </a:solidFill>
                <a:latin typeface="+mj-lt"/>
              </a:rPr>
              <a:t>Branch</a:t>
            </a:r>
          </a:p>
        </p:txBody>
      </p:sp>
      <p:sp>
        <p:nvSpPr>
          <p:cNvPr id="69" name="Freeform 68"/>
          <p:cNvSpPr/>
          <p:nvPr/>
        </p:nvSpPr>
        <p:spPr>
          <a:xfrm>
            <a:off x="1883573" y="3267740"/>
            <a:ext cx="4977114" cy="1150235"/>
          </a:xfrm>
          <a:custGeom>
            <a:avLst/>
            <a:gdLst>
              <a:gd name="connsiteX0" fmla="*/ 4884516 w 4942389"/>
              <a:gd name="connsiteY0" fmla="*/ 0 h 1585732"/>
              <a:gd name="connsiteX1" fmla="*/ 0 w 4942389"/>
              <a:gd name="connsiteY1" fmla="*/ 0 h 1585732"/>
              <a:gd name="connsiteX2" fmla="*/ 0 w 4942389"/>
              <a:gd name="connsiteY2" fmla="*/ 1585732 h 1585732"/>
              <a:gd name="connsiteX3" fmla="*/ 4942389 w 4942389"/>
              <a:gd name="connsiteY3" fmla="*/ 1585732 h 1585732"/>
            </a:gdLst>
            <a:ahLst/>
            <a:cxnLst>
              <a:cxn ang="0">
                <a:pos x="connsiteX0" y="connsiteY0"/>
              </a:cxn>
              <a:cxn ang="0">
                <a:pos x="connsiteX1" y="connsiteY1"/>
              </a:cxn>
              <a:cxn ang="0">
                <a:pos x="connsiteX2" y="connsiteY2"/>
              </a:cxn>
              <a:cxn ang="0">
                <a:pos x="connsiteX3" y="connsiteY3"/>
              </a:cxn>
            </a:cxnLst>
            <a:rect l="l" t="t" r="r" b="b"/>
            <a:pathLst>
              <a:path w="4942389" h="1585732">
                <a:moveTo>
                  <a:pt x="4884516" y="0"/>
                </a:moveTo>
                <a:lnTo>
                  <a:pt x="0" y="0"/>
                </a:lnTo>
                <a:lnTo>
                  <a:pt x="0" y="1585732"/>
                </a:lnTo>
                <a:lnTo>
                  <a:pt x="4942389" y="1585732"/>
                </a:lnTo>
              </a:path>
            </a:pathLst>
          </a:custGeom>
          <a:noFill/>
          <a:ln>
            <a:solidFill>
              <a:srgbClr val="435153"/>
            </a:solidFill>
          </a:ln>
        </p:spPr>
        <p:style>
          <a:lnRef idx="1">
            <a:schemeClr val="accent1"/>
          </a:lnRef>
          <a:fillRef idx="0">
            <a:schemeClr val="accent1"/>
          </a:fillRef>
          <a:effectRef idx="0">
            <a:schemeClr val="accent1"/>
          </a:effectRef>
          <a:fontRef idx="minor">
            <a:schemeClr val="tx1"/>
          </a:fontRef>
        </p:style>
        <p:txBody>
          <a:bodyPr lIns="57134" tIns="28569" rIns="57134" bIns="28569" rtlCol="0" anchor="ctr"/>
          <a:lstStyle/>
          <a:p>
            <a:pPr algn="ctr"/>
            <a:endParaRPr lang="en-US">
              <a:latin typeface="+mj-lt"/>
            </a:endParaRPr>
          </a:p>
        </p:txBody>
      </p:sp>
      <p:grpSp>
        <p:nvGrpSpPr>
          <p:cNvPr id="3" name="Group 11"/>
          <p:cNvGrpSpPr/>
          <p:nvPr/>
        </p:nvGrpSpPr>
        <p:grpSpPr>
          <a:xfrm>
            <a:off x="3263806" y="2428234"/>
            <a:ext cx="1427747" cy="1330480"/>
            <a:chOff x="4114538" y="1126065"/>
            <a:chExt cx="2674209" cy="2590799"/>
          </a:xfrm>
        </p:grpSpPr>
        <p:pic>
          <p:nvPicPr>
            <p:cNvPr id="101" name="Picture 100" descr="C:\Documents and Settings\rteligic\Desktop\Desktop_26Apr\desktop271211\cisco-prime\icons\Picture1.png"/>
            <p:cNvPicPr>
              <a:picLocks noChangeAspect="1" noChangeArrowheads="1"/>
            </p:cNvPicPr>
            <p:nvPr/>
          </p:nvPicPr>
          <p:blipFill>
            <a:blip r:embed="rId5" cstate="screen"/>
            <a:srcRect/>
            <a:stretch>
              <a:fillRect/>
            </a:stretch>
          </p:blipFill>
          <p:spPr bwMode="auto">
            <a:xfrm>
              <a:off x="4114538" y="1126065"/>
              <a:ext cx="2590799" cy="2590799"/>
            </a:xfrm>
            <a:prstGeom prst="rect">
              <a:avLst/>
            </a:prstGeom>
            <a:noFill/>
          </p:spPr>
        </p:pic>
        <p:sp>
          <p:nvSpPr>
            <p:cNvPr id="102" name="TextBox 101"/>
            <p:cNvSpPr txBox="1"/>
            <p:nvPr/>
          </p:nvSpPr>
          <p:spPr>
            <a:xfrm>
              <a:off x="4593083" y="2619083"/>
              <a:ext cx="2195664" cy="481956"/>
            </a:xfrm>
            <a:prstGeom prst="rect">
              <a:avLst/>
            </a:prstGeom>
            <a:noFill/>
          </p:spPr>
          <p:txBody>
            <a:bodyPr wrap="none"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sz="1050" dirty="0">
                  <a:latin typeface="+mj-lt"/>
                </a:rPr>
                <a:t>MPLS (IP-VPN)</a:t>
              </a:r>
            </a:p>
          </p:txBody>
        </p:sp>
      </p:grpSp>
      <p:grpSp>
        <p:nvGrpSpPr>
          <p:cNvPr id="4" name="Group 106"/>
          <p:cNvGrpSpPr/>
          <p:nvPr/>
        </p:nvGrpSpPr>
        <p:grpSpPr>
          <a:xfrm>
            <a:off x="3307215" y="3636349"/>
            <a:ext cx="1383215" cy="1330480"/>
            <a:chOff x="4114538" y="1534588"/>
            <a:chExt cx="2590799" cy="2590799"/>
          </a:xfrm>
        </p:grpSpPr>
        <p:pic>
          <p:nvPicPr>
            <p:cNvPr id="108" name="Picture 107" descr="C:\Documents and Settings\rteligic\Desktop\Desktop_26Apr\desktop271211\cisco-prime\icons\Picture1.png"/>
            <p:cNvPicPr>
              <a:picLocks noChangeAspect="1" noChangeArrowheads="1"/>
            </p:cNvPicPr>
            <p:nvPr/>
          </p:nvPicPr>
          <p:blipFill>
            <a:blip r:embed="rId5" cstate="screen"/>
            <a:srcRect/>
            <a:stretch>
              <a:fillRect/>
            </a:stretch>
          </p:blipFill>
          <p:spPr bwMode="auto">
            <a:xfrm>
              <a:off x="4114538" y="1534588"/>
              <a:ext cx="2590799" cy="2590799"/>
            </a:xfrm>
            <a:prstGeom prst="rect">
              <a:avLst/>
            </a:prstGeom>
            <a:noFill/>
          </p:spPr>
        </p:pic>
        <p:sp>
          <p:nvSpPr>
            <p:cNvPr id="109" name="TextBox 108"/>
            <p:cNvSpPr txBox="1"/>
            <p:nvPr/>
          </p:nvSpPr>
          <p:spPr>
            <a:xfrm>
              <a:off x="4847886" y="3008721"/>
              <a:ext cx="1408760" cy="530400"/>
            </a:xfrm>
            <a:prstGeom prst="rect">
              <a:avLst/>
            </a:prstGeom>
            <a:noFill/>
          </p:spPr>
          <p:txBody>
            <a:bodyPr wrap="none"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dirty="0">
                  <a:latin typeface="+mj-lt"/>
                </a:rPr>
                <a:t>Internet</a:t>
              </a:r>
            </a:p>
          </p:txBody>
        </p:sp>
      </p:grpSp>
      <p:sp>
        <p:nvSpPr>
          <p:cNvPr id="118" name="Rectangle 117"/>
          <p:cNvSpPr/>
          <p:nvPr/>
        </p:nvSpPr>
        <p:spPr>
          <a:xfrm rot="16200000">
            <a:off x="7670768" y="3638983"/>
            <a:ext cx="730250" cy="1877218"/>
          </a:xfrm>
          <a:prstGeom prst="rect">
            <a:avLst/>
          </a:prstGeom>
          <a:gradFill flip="none" rotWithShape="1">
            <a:gsLst>
              <a:gs pos="0">
                <a:schemeClr val="tx2">
                  <a:lumMod val="60000"/>
                  <a:lumOff val="40000"/>
                </a:schemeClr>
              </a:gs>
              <a:gs pos="100000">
                <a:schemeClr val="accent3">
                  <a:lumMod val="75000"/>
                  <a:shade val="100000"/>
                  <a:satMod val="115000"/>
                  <a:alpha val="0"/>
                </a:schemeClr>
              </a:gs>
            </a:gsLst>
            <a:lin ang="5400000" scaled="1"/>
            <a:tileRect/>
          </a:gradFill>
          <a:ln>
            <a:noFill/>
          </a:ln>
          <a:effectLst>
            <a:outerShdw blurRad="50800" dist="19050" dir="5400000" algn="t" rotWithShape="0">
              <a:prstClr val="black">
                <a:alpha val="40000"/>
              </a:prstClr>
            </a:outerShdw>
          </a:effectLst>
        </p:spPr>
        <p:txBody>
          <a:bodyPr lIns="91428" tIns="23999" rIns="23999" bIns="23999" anchor="ctr"/>
          <a:lstStyle/>
          <a:p>
            <a:endParaRPr lang="en-US" sz="1400" b="1" dirty="0">
              <a:solidFill>
                <a:schemeClr val="bg1"/>
              </a:solidFill>
              <a:latin typeface="+mj-lt"/>
              <a:ea typeface="ＭＳ Ｐゴシック" charset="0"/>
              <a:cs typeface="ＭＳ Ｐゴシック" charset="0"/>
            </a:endParaRPr>
          </a:p>
        </p:txBody>
      </p:sp>
      <p:sp>
        <p:nvSpPr>
          <p:cNvPr id="114" name="Rectangle 113"/>
          <p:cNvSpPr/>
          <p:nvPr/>
        </p:nvSpPr>
        <p:spPr>
          <a:xfrm rot="16200000">
            <a:off x="7913379" y="2835985"/>
            <a:ext cx="469963" cy="1652287"/>
          </a:xfrm>
          <a:prstGeom prst="rect">
            <a:avLst/>
          </a:prstGeom>
          <a:gradFill flip="none" rotWithShape="1">
            <a:gsLst>
              <a:gs pos="0">
                <a:schemeClr val="tx2">
                  <a:lumMod val="60000"/>
                  <a:lumOff val="40000"/>
                </a:schemeClr>
              </a:gs>
              <a:gs pos="100000">
                <a:schemeClr val="accent3">
                  <a:lumMod val="75000"/>
                  <a:shade val="100000"/>
                  <a:satMod val="115000"/>
                  <a:alpha val="0"/>
                </a:schemeClr>
              </a:gs>
            </a:gsLst>
            <a:lin ang="5400000" scaled="1"/>
            <a:tileRect/>
          </a:gradFill>
          <a:ln>
            <a:noFill/>
          </a:ln>
          <a:effectLst>
            <a:outerShdw blurRad="50800" dist="19050" dir="5400000" algn="t" rotWithShape="0">
              <a:prstClr val="black">
                <a:alpha val="40000"/>
              </a:prstClr>
            </a:outerShdw>
          </a:effectLst>
        </p:spPr>
        <p:txBody>
          <a:bodyPr lIns="91428" tIns="23999" rIns="23999" bIns="23999" anchor="ctr"/>
          <a:lstStyle/>
          <a:p>
            <a:endParaRPr lang="en-US" sz="1400" b="1" dirty="0">
              <a:solidFill>
                <a:schemeClr val="bg1"/>
              </a:solidFill>
              <a:latin typeface="+mj-lt"/>
              <a:ea typeface="ＭＳ Ｐゴシック" charset="0"/>
              <a:cs typeface="ＭＳ Ｐゴシック" charset="0"/>
            </a:endParaRPr>
          </a:p>
        </p:txBody>
      </p:sp>
      <p:sp>
        <p:nvSpPr>
          <p:cNvPr id="79" name="Rectangle 78"/>
          <p:cNvSpPr/>
          <p:nvPr/>
        </p:nvSpPr>
        <p:spPr>
          <a:xfrm rot="16200000">
            <a:off x="7677779" y="1946561"/>
            <a:ext cx="477456" cy="2115987"/>
          </a:xfrm>
          <a:prstGeom prst="rect">
            <a:avLst/>
          </a:prstGeom>
          <a:gradFill flip="none" rotWithShape="1">
            <a:gsLst>
              <a:gs pos="0">
                <a:schemeClr val="tx2">
                  <a:lumMod val="60000"/>
                  <a:lumOff val="40000"/>
                </a:schemeClr>
              </a:gs>
              <a:gs pos="100000">
                <a:schemeClr val="accent3">
                  <a:lumMod val="75000"/>
                  <a:shade val="100000"/>
                  <a:satMod val="115000"/>
                  <a:alpha val="0"/>
                </a:schemeClr>
              </a:gs>
            </a:gsLst>
            <a:lin ang="5400000" scaled="1"/>
            <a:tileRect/>
          </a:gradFill>
          <a:ln>
            <a:noFill/>
          </a:ln>
          <a:effectLst>
            <a:outerShdw blurRad="50800" dist="19050" dir="5400000" algn="t" rotWithShape="0">
              <a:prstClr val="black">
                <a:alpha val="40000"/>
              </a:prstClr>
            </a:outerShdw>
          </a:effectLst>
        </p:spPr>
        <p:txBody>
          <a:bodyPr lIns="91428" tIns="23999" rIns="23999" bIns="23999" anchor="ctr"/>
          <a:lstStyle/>
          <a:p>
            <a:endParaRPr lang="en-US" sz="1400" b="1" dirty="0">
              <a:solidFill>
                <a:schemeClr val="bg1"/>
              </a:solidFill>
              <a:latin typeface="+mj-lt"/>
              <a:ea typeface="ＭＳ Ｐゴシック" charset="0"/>
              <a:cs typeface="ＭＳ Ｐゴシック" charset="0"/>
            </a:endParaRPr>
          </a:p>
        </p:txBody>
      </p:sp>
      <p:pic>
        <p:nvPicPr>
          <p:cNvPr id="159" name="Picture 158" descr="C:\Documents and Settings\rteligic\Desktop\Desktop_26Apr\desktop271211\cisco-prime\icons\Picture1.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9463" b="18638"/>
          <a:stretch/>
        </p:blipFill>
        <p:spPr bwMode="auto">
          <a:xfrm>
            <a:off x="5650969" y="2594956"/>
            <a:ext cx="1671247" cy="1034488"/>
          </a:xfrm>
          <a:prstGeom prst="rect">
            <a:avLst/>
          </a:prstGeom>
          <a:noFill/>
          <a:ln>
            <a:noFill/>
          </a:ln>
        </p:spPr>
      </p:pic>
      <p:sp>
        <p:nvSpPr>
          <p:cNvPr id="160" name="TextBox 159"/>
          <p:cNvSpPr txBox="1"/>
          <p:nvPr/>
        </p:nvSpPr>
        <p:spPr>
          <a:xfrm>
            <a:off x="6389965" y="3124663"/>
            <a:ext cx="459104" cy="292905"/>
          </a:xfrm>
          <a:prstGeom prst="rect">
            <a:avLst/>
          </a:prstGeom>
          <a:noFill/>
        </p:spPr>
        <p:txBody>
          <a:bodyPr wrap="none" lIns="68582" tIns="34292" rIns="68582" bIns="34292"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sz="800" dirty="0">
                <a:latin typeface="+mj-lt"/>
              </a:rPr>
              <a:t>Private</a:t>
            </a:r>
            <a:br>
              <a:rPr lang="en-US" sz="800" dirty="0">
                <a:latin typeface="+mj-lt"/>
              </a:rPr>
            </a:br>
            <a:r>
              <a:rPr lang="en-US" sz="800" dirty="0">
                <a:latin typeface="+mj-lt"/>
              </a:rPr>
              <a:t>Cloud</a:t>
            </a:r>
          </a:p>
        </p:txBody>
      </p:sp>
      <p:pic>
        <p:nvPicPr>
          <p:cNvPr id="59" name="Picture 58" descr="C:\Documents and Settings\rteligic\Desktop\Desktop_26Apr\desktop271211\cisco-prime\icons\Picture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0044" y="3072072"/>
            <a:ext cx="1152104" cy="1147689"/>
          </a:xfrm>
          <a:prstGeom prst="rect">
            <a:avLst/>
          </a:prstGeom>
          <a:noFill/>
        </p:spPr>
      </p:pic>
      <p:pic>
        <p:nvPicPr>
          <p:cNvPr id="63" name="Picture 5"/>
          <p:cNvPicPr>
            <a:picLocks noChangeAspect="1" noChangeArrowheads="1"/>
          </p:cNvPicPr>
          <p:nvPr/>
        </p:nvPicPr>
        <p:blipFill>
          <a:blip r:embed="rId6" cstate="screen">
            <a:lum bright="100000"/>
            <a:extLst>
              <a:ext uri="{28A0092B-C50C-407E-A947-70E740481C1C}">
                <a14:useLocalDpi xmlns:a14="http://schemas.microsoft.com/office/drawing/2010/main"/>
              </a:ext>
            </a:extLst>
          </a:blip>
          <a:srcRect/>
          <a:stretch>
            <a:fillRect/>
          </a:stretch>
        </p:blipFill>
        <p:spPr bwMode="auto">
          <a:xfrm>
            <a:off x="7690372" y="3672236"/>
            <a:ext cx="473359" cy="105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4" name="Picture 2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63883" y="4580375"/>
            <a:ext cx="369738" cy="116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5"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73841" y="2893931"/>
            <a:ext cx="462992" cy="49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pic>
        <p:nvPicPr>
          <p:cNvPr id="106" name="Picture 1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99839" y="4273477"/>
            <a:ext cx="590140" cy="137476"/>
          </a:xfrm>
          <a:prstGeom prst="rect">
            <a:avLst/>
          </a:prstGeom>
          <a:noFill/>
          <a:ln w="9525" algn="ctr">
            <a:noFill/>
            <a:miter lim="800000"/>
            <a:headEnd/>
            <a:tailEnd/>
          </a:ln>
        </p:spPr>
      </p:pic>
      <p:pic>
        <p:nvPicPr>
          <p:cNvPr id="110" name="Picture 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40285" y="2860221"/>
            <a:ext cx="202249" cy="100188"/>
          </a:xfrm>
          <a:prstGeom prst="rect">
            <a:avLst/>
          </a:prstGeom>
          <a:noFill/>
          <a:ln w="9525" algn="ctr">
            <a:noFill/>
            <a:miter lim="800000"/>
            <a:headEnd/>
            <a:tailEnd/>
          </a:ln>
        </p:spPr>
      </p:pic>
      <p:pic>
        <p:nvPicPr>
          <p:cNvPr id="111" name="Picture 1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08904" y="3042658"/>
            <a:ext cx="276840" cy="108010"/>
          </a:xfrm>
          <a:prstGeom prst="rect">
            <a:avLst/>
          </a:prstGeom>
          <a:noFill/>
          <a:ln w="9525" algn="ctr">
            <a:noFill/>
            <a:miter lim="800000"/>
            <a:headEnd/>
            <a:tailEnd/>
          </a:ln>
        </p:spPr>
      </p:pic>
      <p:sp>
        <p:nvSpPr>
          <p:cNvPr id="113" name="TextBox 112"/>
          <p:cNvSpPr txBox="1"/>
          <p:nvPr/>
        </p:nvSpPr>
        <p:spPr>
          <a:xfrm>
            <a:off x="6536101" y="3542650"/>
            <a:ext cx="1016846" cy="320861"/>
          </a:xfrm>
          <a:prstGeom prst="rect">
            <a:avLst/>
          </a:prstGeom>
          <a:noFill/>
        </p:spPr>
        <p:txBody>
          <a:bodyPr wrap="square" lIns="68582" tIns="34292" rIns="68582" bIns="34292"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sz="900" dirty="0" smtClean="0">
                <a:latin typeface="+mj-lt"/>
              </a:rPr>
              <a:t>Virtual</a:t>
            </a:r>
            <a:r>
              <a:rPr lang="en-US" sz="900" dirty="0">
                <a:latin typeface="+mj-lt"/>
              </a:rPr>
              <a:t> </a:t>
            </a:r>
            <a:r>
              <a:rPr lang="en-US" sz="900" dirty="0" smtClean="0">
                <a:latin typeface="+mj-lt"/>
              </a:rPr>
              <a:t/>
            </a:r>
            <a:br>
              <a:rPr lang="en-US" sz="900" dirty="0" smtClean="0">
                <a:latin typeface="+mj-lt"/>
              </a:rPr>
            </a:br>
            <a:r>
              <a:rPr lang="en-US" sz="900" dirty="0" smtClean="0">
                <a:latin typeface="+mj-lt"/>
              </a:rPr>
              <a:t>Private Cloud</a:t>
            </a:r>
            <a:endParaRPr lang="en-US" sz="900" dirty="0">
              <a:latin typeface="+mj-lt"/>
            </a:endParaRPr>
          </a:p>
        </p:txBody>
      </p:sp>
      <p:pic>
        <p:nvPicPr>
          <p:cNvPr id="116" name="Picture 1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85864" y="3531976"/>
            <a:ext cx="512608" cy="103624"/>
          </a:xfrm>
          <a:prstGeom prst="rect">
            <a:avLst/>
          </a:prstGeom>
          <a:noFill/>
          <a:ln w="9525" algn="ctr">
            <a:noFill/>
            <a:miter lim="800000"/>
            <a:headEnd/>
            <a:tailEnd/>
          </a:ln>
        </p:spPr>
      </p:pic>
      <p:pic>
        <p:nvPicPr>
          <p:cNvPr id="117" name="Picture 51"/>
          <p:cNvPicPr>
            <a:picLocks noChangeAspect="1" noChangeArrowheads="1"/>
          </p:cNvPicPr>
          <p:nvPr/>
        </p:nvPicPr>
        <p:blipFill>
          <a:blip cstate="screen">
            <a:extLst>
              <a:ext uri="{28A0092B-C50C-407E-A947-70E740481C1C}">
                <a14:useLocalDpi xmlns:a14="http://schemas.microsoft.com/office/drawing/2010/main"/>
              </a:ext>
            </a:extLst>
          </a:blip>
          <a:srcRect/>
          <a:stretch>
            <a:fillRect/>
          </a:stretch>
        </p:blipFill>
        <p:spPr bwMode="auto">
          <a:xfrm>
            <a:off x="7745494" y="4767759"/>
            <a:ext cx="339725" cy="114685"/>
          </a:xfrm>
          <a:prstGeom prst="rect">
            <a:avLst/>
          </a:prstGeom>
          <a:noFill/>
          <a:ln w="9525" algn="ctr">
            <a:noFill/>
            <a:miter lim="800000"/>
            <a:headEnd/>
            <a:tailEnd/>
          </a:ln>
        </p:spPr>
      </p:pic>
      <p:pic>
        <p:nvPicPr>
          <p:cNvPr id="119" name="Picture 118" descr="C:\Documents and Settings\rteligic\Desktop\Desktop_26Apr\desktop271211\cisco-prime\icons\Picture1.png"/>
          <p:cNvPicPr>
            <a:picLocks noChangeAspect="1" noChangeArrowheads="1"/>
          </p:cNvPicPr>
          <p:nvPr/>
        </p:nvPicPr>
        <p:blipFill>
          <a:blip r:embed="rId5" cstate="screen"/>
          <a:srcRect/>
          <a:stretch>
            <a:fillRect/>
          </a:stretch>
        </p:blipFill>
        <p:spPr bwMode="auto">
          <a:xfrm>
            <a:off x="6359104" y="3920962"/>
            <a:ext cx="1336816" cy="1331692"/>
          </a:xfrm>
          <a:prstGeom prst="rect">
            <a:avLst/>
          </a:prstGeom>
          <a:noFill/>
        </p:spPr>
      </p:pic>
      <p:sp>
        <p:nvSpPr>
          <p:cNvPr id="120" name="TextBox 119"/>
          <p:cNvSpPr txBox="1"/>
          <p:nvPr/>
        </p:nvSpPr>
        <p:spPr>
          <a:xfrm>
            <a:off x="6570620" y="4609450"/>
            <a:ext cx="913784" cy="196212"/>
          </a:xfrm>
          <a:prstGeom prst="rect">
            <a:avLst/>
          </a:prstGeom>
          <a:noFill/>
        </p:spPr>
        <p:txBody>
          <a:bodyPr wrap="square" lIns="68582" tIns="34292" rIns="68582" bIns="34292" rtlCol="0">
            <a:spAutoFit/>
          </a:bodyPr>
          <a:lstStyle>
            <a:defPPr>
              <a:defRPr lang="en-US"/>
            </a:defPPr>
            <a:lvl1pPr algn="ctr" defTabSz="814018" eaLnBrk="0" hangingPunct="0">
              <a:lnSpc>
                <a:spcPct val="90000"/>
              </a:lnSpc>
              <a:defRPr sz="1300">
                <a:solidFill>
                  <a:schemeClr val="accent3">
                    <a:lumMod val="10000"/>
                  </a:schemeClr>
                </a:solidFill>
                <a:latin typeface="Arial"/>
              </a:defRPr>
            </a:lvl1pPr>
            <a:lvl2pPr marL="457141" defTabSz="914285">
              <a:defRPr sz="1900"/>
            </a:lvl2pPr>
            <a:lvl3pPr marL="914285" defTabSz="914285">
              <a:defRPr sz="1900"/>
            </a:lvl3pPr>
            <a:lvl4pPr marL="1371428" defTabSz="914285">
              <a:defRPr sz="1900"/>
            </a:lvl4pPr>
            <a:lvl5pPr marL="1828572" defTabSz="914285">
              <a:defRPr sz="1900"/>
            </a:lvl5pPr>
            <a:lvl6pPr marL="2285713" defTabSz="914285">
              <a:defRPr sz="1900"/>
            </a:lvl6pPr>
            <a:lvl7pPr marL="2742857" defTabSz="914285">
              <a:defRPr sz="1900"/>
            </a:lvl7pPr>
            <a:lvl8pPr marL="3200000" defTabSz="914285">
              <a:defRPr sz="1900"/>
            </a:lvl8pPr>
            <a:lvl9pPr marL="3657144" defTabSz="914285">
              <a:defRPr sz="1900"/>
            </a:lvl9pPr>
          </a:lstStyle>
          <a:p>
            <a:r>
              <a:rPr lang="en-US" sz="900" dirty="0" smtClean="0">
                <a:latin typeface="+mj-lt"/>
              </a:rPr>
              <a:t>Public Cloud</a:t>
            </a:r>
            <a:endParaRPr lang="en-US" sz="900" dirty="0">
              <a:latin typeface="+mj-lt"/>
            </a:endParaRPr>
          </a:p>
        </p:txBody>
      </p:sp>
      <p:grpSp>
        <p:nvGrpSpPr>
          <p:cNvPr id="6" name="Group 5"/>
          <p:cNvGrpSpPr>
            <a:grpSpLocks noChangeAspect="1"/>
          </p:cNvGrpSpPr>
          <p:nvPr/>
        </p:nvGrpSpPr>
        <p:grpSpPr bwMode="auto">
          <a:xfrm>
            <a:off x="7577368" y="4462226"/>
            <a:ext cx="448991" cy="75995"/>
            <a:chOff x="1401" y="1697"/>
            <a:chExt cx="4894" cy="947"/>
          </a:xfrm>
          <a:solidFill>
            <a:schemeClr val="bg1"/>
          </a:solidFill>
        </p:grpSpPr>
        <p:sp>
          <p:nvSpPr>
            <p:cNvPr id="82" name="Freeform 6"/>
            <p:cNvSpPr>
              <a:spLocks noEditPoints="1"/>
            </p:cNvSpPr>
            <p:nvPr/>
          </p:nvSpPr>
          <p:spPr bwMode="auto">
            <a:xfrm>
              <a:off x="5924" y="1877"/>
              <a:ext cx="371" cy="583"/>
            </a:xfrm>
            <a:custGeom>
              <a:avLst/>
              <a:gdLst>
                <a:gd name="T0" fmla="*/ 116 w 157"/>
                <a:gd name="T1" fmla="*/ 113 h 247"/>
                <a:gd name="T2" fmla="*/ 146 w 157"/>
                <a:gd name="T3" fmla="*/ 62 h 247"/>
                <a:gd name="T4" fmla="*/ 76 w 157"/>
                <a:gd name="T5" fmla="*/ 0 h 247"/>
                <a:gd name="T6" fmla="*/ 7 w 157"/>
                <a:gd name="T7" fmla="*/ 62 h 247"/>
                <a:gd name="T8" fmla="*/ 38 w 157"/>
                <a:gd name="T9" fmla="*/ 114 h 247"/>
                <a:gd name="T10" fmla="*/ 0 w 157"/>
                <a:gd name="T11" fmla="*/ 175 h 247"/>
                <a:gd name="T12" fmla="*/ 79 w 157"/>
                <a:gd name="T13" fmla="*/ 247 h 247"/>
                <a:gd name="T14" fmla="*/ 157 w 157"/>
                <a:gd name="T15" fmla="*/ 175 h 247"/>
                <a:gd name="T16" fmla="*/ 116 w 157"/>
                <a:gd name="T17" fmla="*/ 113 h 247"/>
                <a:gd name="T18" fmla="*/ 76 w 157"/>
                <a:gd name="T19" fmla="*/ 28 h 247"/>
                <a:gd name="T20" fmla="*/ 114 w 157"/>
                <a:gd name="T21" fmla="*/ 65 h 247"/>
                <a:gd name="T22" fmla="*/ 76 w 157"/>
                <a:gd name="T23" fmla="*/ 102 h 247"/>
                <a:gd name="T24" fmla="*/ 39 w 157"/>
                <a:gd name="T25" fmla="*/ 65 h 247"/>
                <a:gd name="T26" fmla="*/ 76 w 157"/>
                <a:gd name="T27" fmla="*/ 28 h 247"/>
                <a:gd name="T28" fmla="*/ 76 w 157"/>
                <a:gd name="T29" fmla="*/ 218 h 247"/>
                <a:gd name="T30" fmla="*/ 31 w 157"/>
                <a:gd name="T31" fmla="*/ 173 h 247"/>
                <a:gd name="T32" fmla="*/ 76 w 157"/>
                <a:gd name="T33" fmla="*/ 128 h 247"/>
                <a:gd name="T34" fmla="*/ 121 w 157"/>
                <a:gd name="T35" fmla="*/ 173 h 247"/>
                <a:gd name="T36" fmla="*/ 76 w 157"/>
                <a:gd name="T37" fmla="*/ 218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247">
                  <a:moveTo>
                    <a:pt x="116" y="113"/>
                  </a:moveTo>
                  <a:cubicBezTo>
                    <a:pt x="134" y="102"/>
                    <a:pt x="146" y="83"/>
                    <a:pt x="146" y="62"/>
                  </a:cubicBezTo>
                  <a:cubicBezTo>
                    <a:pt x="146" y="28"/>
                    <a:pt x="115" y="0"/>
                    <a:pt x="76" y="0"/>
                  </a:cubicBezTo>
                  <a:cubicBezTo>
                    <a:pt x="38" y="0"/>
                    <a:pt x="7" y="28"/>
                    <a:pt x="7" y="62"/>
                  </a:cubicBezTo>
                  <a:cubicBezTo>
                    <a:pt x="7" y="84"/>
                    <a:pt x="19" y="103"/>
                    <a:pt x="38" y="114"/>
                  </a:cubicBezTo>
                  <a:cubicBezTo>
                    <a:pt x="15" y="127"/>
                    <a:pt x="0" y="149"/>
                    <a:pt x="0" y="175"/>
                  </a:cubicBezTo>
                  <a:cubicBezTo>
                    <a:pt x="0" y="215"/>
                    <a:pt x="35" y="247"/>
                    <a:pt x="79" y="247"/>
                  </a:cubicBezTo>
                  <a:cubicBezTo>
                    <a:pt x="122" y="247"/>
                    <a:pt x="157" y="215"/>
                    <a:pt x="157" y="175"/>
                  </a:cubicBezTo>
                  <a:cubicBezTo>
                    <a:pt x="157" y="148"/>
                    <a:pt x="141" y="125"/>
                    <a:pt x="116" y="113"/>
                  </a:cubicBezTo>
                  <a:moveTo>
                    <a:pt x="76" y="28"/>
                  </a:moveTo>
                  <a:cubicBezTo>
                    <a:pt x="97" y="28"/>
                    <a:pt x="114" y="45"/>
                    <a:pt x="114" y="65"/>
                  </a:cubicBezTo>
                  <a:cubicBezTo>
                    <a:pt x="114" y="86"/>
                    <a:pt x="97" y="102"/>
                    <a:pt x="76" y="102"/>
                  </a:cubicBezTo>
                  <a:cubicBezTo>
                    <a:pt x="56" y="102"/>
                    <a:pt x="39" y="86"/>
                    <a:pt x="39" y="65"/>
                  </a:cubicBezTo>
                  <a:cubicBezTo>
                    <a:pt x="39" y="45"/>
                    <a:pt x="56" y="28"/>
                    <a:pt x="76" y="28"/>
                  </a:cubicBezTo>
                  <a:moveTo>
                    <a:pt x="76" y="218"/>
                  </a:moveTo>
                  <a:cubicBezTo>
                    <a:pt x="51" y="218"/>
                    <a:pt x="31" y="198"/>
                    <a:pt x="31" y="173"/>
                  </a:cubicBezTo>
                  <a:cubicBezTo>
                    <a:pt x="31" y="148"/>
                    <a:pt x="51" y="128"/>
                    <a:pt x="76" y="128"/>
                  </a:cubicBezTo>
                  <a:cubicBezTo>
                    <a:pt x="101" y="128"/>
                    <a:pt x="121" y="148"/>
                    <a:pt x="121" y="173"/>
                  </a:cubicBezTo>
                  <a:cubicBezTo>
                    <a:pt x="121" y="198"/>
                    <a:pt x="101" y="218"/>
                    <a:pt x="76" y="2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85" name="Freeform 7"/>
            <p:cNvSpPr>
              <a:spLocks/>
            </p:cNvSpPr>
            <p:nvPr/>
          </p:nvSpPr>
          <p:spPr bwMode="auto">
            <a:xfrm>
              <a:off x="2601" y="1888"/>
              <a:ext cx="748" cy="563"/>
            </a:xfrm>
            <a:custGeom>
              <a:avLst/>
              <a:gdLst>
                <a:gd name="T0" fmla="*/ 317 w 317"/>
                <a:gd name="T1" fmla="*/ 0 h 238"/>
                <a:gd name="T2" fmla="*/ 252 w 317"/>
                <a:gd name="T3" fmla="*/ 238 h 238"/>
                <a:gd name="T4" fmla="*/ 208 w 317"/>
                <a:gd name="T5" fmla="*/ 238 h 238"/>
                <a:gd name="T6" fmla="*/ 164 w 317"/>
                <a:gd name="T7" fmla="*/ 72 h 238"/>
                <a:gd name="T8" fmla="*/ 160 w 317"/>
                <a:gd name="T9" fmla="*/ 48 h 238"/>
                <a:gd name="T10" fmla="*/ 160 w 317"/>
                <a:gd name="T11" fmla="*/ 48 h 238"/>
                <a:gd name="T12" fmla="*/ 156 w 317"/>
                <a:gd name="T13" fmla="*/ 71 h 238"/>
                <a:gd name="T14" fmla="*/ 111 w 317"/>
                <a:gd name="T15" fmla="*/ 238 h 238"/>
                <a:gd name="T16" fmla="*/ 66 w 317"/>
                <a:gd name="T17" fmla="*/ 238 h 238"/>
                <a:gd name="T18" fmla="*/ 0 w 317"/>
                <a:gd name="T19" fmla="*/ 0 h 238"/>
                <a:gd name="T20" fmla="*/ 43 w 317"/>
                <a:gd name="T21" fmla="*/ 0 h 238"/>
                <a:gd name="T22" fmla="*/ 86 w 317"/>
                <a:gd name="T23" fmla="*/ 174 h 238"/>
                <a:gd name="T24" fmla="*/ 89 w 317"/>
                <a:gd name="T25" fmla="*/ 197 h 238"/>
                <a:gd name="T26" fmla="*/ 90 w 317"/>
                <a:gd name="T27" fmla="*/ 197 h 238"/>
                <a:gd name="T28" fmla="*/ 94 w 317"/>
                <a:gd name="T29" fmla="*/ 174 h 238"/>
                <a:gd name="T30" fmla="*/ 142 w 317"/>
                <a:gd name="T31" fmla="*/ 0 h 238"/>
                <a:gd name="T32" fmla="*/ 182 w 317"/>
                <a:gd name="T33" fmla="*/ 0 h 238"/>
                <a:gd name="T34" fmla="*/ 227 w 317"/>
                <a:gd name="T35" fmla="*/ 176 h 238"/>
                <a:gd name="T36" fmla="*/ 230 w 317"/>
                <a:gd name="T37" fmla="*/ 197 h 238"/>
                <a:gd name="T38" fmla="*/ 231 w 317"/>
                <a:gd name="T39" fmla="*/ 197 h 238"/>
                <a:gd name="T40" fmla="*/ 235 w 317"/>
                <a:gd name="T41" fmla="*/ 175 h 238"/>
                <a:gd name="T42" fmla="*/ 276 w 317"/>
                <a:gd name="T43" fmla="*/ 0 h 238"/>
                <a:gd name="T44" fmla="*/ 317 w 317"/>
                <a:gd name="T4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238">
                  <a:moveTo>
                    <a:pt x="317" y="0"/>
                  </a:moveTo>
                  <a:cubicBezTo>
                    <a:pt x="252" y="238"/>
                    <a:pt x="252" y="238"/>
                    <a:pt x="252" y="238"/>
                  </a:cubicBezTo>
                  <a:cubicBezTo>
                    <a:pt x="208" y="238"/>
                    <a:pt x="208" y="238"/>
                    <a:pt x="208" y="238"/>
                  </a:cubicBezTo>
                  <a:cubicBezTo>
                    <a:pt x="164" y="72"/>
                    <a:pt x="164" y="72"/>
                    <a:pt x="164" y="72"/>
                  </a:cubicBezTo>
                  <a:cubicBezTo>
                    <a:pt x="162" y="65"/>
                    <a:pt x="161" y="57"/>
                    <a:pt x="160" y="48"/>
                  </a:cubicBezTo>
                  <a:cubicBezTo>
                    <a:pt x="160" y="48"/>
                    <a:pt x="160" y="48"/>
                    <a:pt x="160" y="48"/>
                  </a:cubicBezTo>
                  <a:cubicBezTo>
                    <a:pt x="159" y="56"/>
                    <a:pt x="158" y="64"/>
                    <a:pt x="156" y="71"/>
                  </a:cubicBezTo>
                  <a:cubicBezTo>
                    <a:pt x="111" y="238"/>
                    <a:pt x="111" y="238"/>
                    <a:pt x="111" y="238"/>
                  </a:cubicBezTo>
                  <a:cubicBezTo>
                    <a:pt x="66" y="238"/>
                    <a:pt x="66" y="238"/>
                    <a:pt x="66" y="238"/>
                  </a:cubicBezTo>
                  <a:cubicBezTo>
                    <a:pt x="0" y="0"/>
                    <a:pt x="0" y="0"/>
                    <a:pt x="0" y="0"/>
                  </a:cubicBezTo>
                  <a:cubicBezTo>
                    <a:pt x="43" y="0"/>
                    <a:pt x="43" y="0"/>
                    <a:pt x="43" y="0"/>
                  </a:cubicBezTo>
                  <a:cubicBezTo>
                    <a:pt x="86" y="174"/>
                    <a:pt x="86" y="174"/>
                    <a:pt x="86" y="174"/>
                  </a:cubicBezTo>
                  <a:cubicBezTo>
                    <a:pt x="87" y="182"/>
                    <a:pt x="88" y="189"/>
                    <a:pt x="89" y="197"/>
                  </a:cubicBezTo>
                  <a:cubicBezTo>
                    <a:pt x="90" y="197"/>
                    <a:pt x="90" y="197"/>
                    <a:pt x="90" y="197"/>
                  </a:cubicBezTo>
                  <a:cubicBezTo>
                    <a:pt x="90" y="192"/>
                    <a:pt x="92" y="184"/>
                    <a:pt x="94" y="174"/>
                  </a:cubicBezTo>
                  <a:cubicBezTo>
                    <a:pt x="142" y="0"/>
                    <a:pt x="142" y="0"/>
                    <a:pt x="142" y="0"/>
                  </a:cubicBezTo>
                  <a:cubicBezTo>
                    <a:pt x="182" y="0"/>
                    <a:pt x="182" y="0"/>
                    <a:pt x="182" y="0"/>
                  </a:cubicBezTo>
                  <a:cubicBezTo>
                    <a:pt x="227" y="176"/>
                    <a:pt x="227" y="176"/>
                    <a:pt x="227" y="176"/>
                  </a:cubicBezTo>
                  <a:cubicBezTo>
                    <a:pt x="228" y="182"/>
                    <a:pt x="229" y="189"/>
                    <a:pt x="230" y="197"/>
                  </a:cubicBezTo>
                  <a:cubicBezTo>
                    <a:pt x="231" y="197"/>
                    <a:pt x="231" y="197"/>
                    <a:pt x="231" y="197"/>
                  </a:cubicBezTo>
                  <a:cubicBezTo>
                    <a:pt x="231" y="191"/>
                    <a:pt x="232" y="184"/>
                    <a:pt x="235" y="175"/>
                  </a:cubicBezTo>
                  <a:cubicBezTo>
                    <a:pt x="276" y="0"/>
                    <a:pt x="276" y="0"/>
                    <a:pt x="276" y="0"/>
                  </a:cubicBezTo>
                  <a:lnTo>
                    <a:pt x="317"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86" name="Rectangle 8"/>
            <p:cNvSpPr>
              <a:spLocks noChangeArrowheads="1"/>
            </p:cNvSpPr>
            <p:nvPr/>
          </p:nvSpPr>
          <p:spPr bwMode="auto">
            <a:xfrm>
              <a:off x="3378" y="2049"/>
              <a:ext cx="89" cy="40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87" name="Freeform 9"/>
            <p:cNvSpPr>
              <a:spLocks/>
            </p:cNvSpPr>
            <p:nvPr/>
          </p:nvSpPr>
          <p:spPr bwMode="auto">
            <a:xfrm>
              <a:off x="3548" y="2040"/>
              <a:ext cx="347" cy="411"/>
            </a:xfrm>
            <a:custGeom>
              <a:avLst/>
              <a:gdLst>
                <a:gd name="T0" fmla="*/ 147 w 147"/>
                <a:gd name="T1" fmla="*/ 174 h 174"/>
                <a:gd name="T2" fmla="*/ 115 w 147"/>
                <a:gd name="T3" fmla="*/ 174 h 174"/>
                <a:gd name="T4" fmla="*/ 115 w 147"/>
                <a:gd name="T5" fmla="*/ 78 h 174"/>
                <a:gd name="T6" fmla="*/ 77 w 147"/>
                <a:gd name="T7" fmla="*/ 28 h 174"/>
                <a:gd name="T8" fmla="*/ 49 w 147"/>
                <a:gd name="T9" fmla="*/ 44 h 174"/>
                <a:gd name="T10" fmla="*/ 37 w 147"/>
                <a:gd name="T11" fmla="*/ 77 h 174"/>
                <a:gd name="T12" fmla="*/ 37 w 147"/>
                <a:gd name="T13" fmla="*/ 174 h 174"/>
                <a:gd name="T14" fmla="*/ 0 w 147"/>
                <a:gd name="T15" fmla="*/ 174 h 174"/>
                <a:gd name="T16" fmla="*/ 0 w 147"/>
                <a:gd name="T17" fmla="*/ 4 h 174"/>
                <a:gd name="T18" fmla="*/ 37 w 147"/>
                <a:gd name="T19" fmla="*/ 4 h 174"/>
                <a:gd name="T20" fmla="*/ 37 w 147"/>
                <a:gd name="T21" fmla="*/ 32 h 174"/>
                <a:gd name="T22" fmla="*/ 38 w 147"/>
                <a:gd name="T23" fmla="*/ 32 h 174"/>
                <a:gd name="T24" fmla="*/ 92 w 147"/>
                <a:gd name="T25" fmla="*/ 0 h 174"/>
                <a:gd name="T26" fmla="*/ 133 w 147"/>
                <a:gd name="T27" fmla="*/ 18 h 174"/>
                <a:gd name="T28" fmla="*/ 147 w 147"/>
                <a:gd name="T29" fmla="*/ 70 h 174"/>
                <a:gd name="T30" fmla="*/ 147 w 147"/>
                <a:gd name="T3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74">
                  <a:moveTo>
                    <a:pt x="147" y="174"/>
                  </a:moveTo>
                  <a:cubicBezTo>
                    <a:pt x="115" y="174"/>
                    <a:pt x="115" y="174"/>
                    <a:pt x="115" y="174"/>
                  </a:cubicBezTo>
                  <a:cubicBezTo>
                    <a:pt x="115" y="78"/>
                    <a:pt x="115" y="78"/>
                    <a:pt x="115" y="78"/>
                  </a:cubicBezTo>
                  <a:cubicBezTo>
                    <a:pt x="116" y="37"/>
                    <a:pt x="99" y="28"/>
                    <a:pt x="77" y="28"/>
                  </a:cubicBezTo>
                  <a:cubicBezTo>
                    <a:pt x="65" y="28"/>
                    <a:pt x="56" y="35"/>
                    <a:pt x="49" y="44"/>
                  </a:cubicBezTo>
                  <a:cubicBezTo>
                    <a:pt x="41" y="53"/>
                    <a:pt x="37" y="64"/>
                    <a:pt x="37" y="77"/>
                  </a:cubicBezTo>
                  <a:cubicBezTo>
                    <a:pt x="37" y="174"/>
                    <a:pt x="37" y="174"/>
                    <a:pt x="37" y="174"/>
                  </a:cubicBezTo>
                  <a:cubicBezTo>
                    <a:pt x="0" y="174"/>
                    <a:pt x="0" y="174"/>
                    <a:pt x="0" y="174"/>
                  </a:cubicBezTo>
                  <a:cubicBezTo>
                    <a:pt x="0" y="4"/>
                    <a:pt x="0" y="4"/>
                    <a:pt x="0" y="4"/>
                  </a:cubicBezTo>
                  <a:cubicBezTo>
                    <a:pt x="37" y="4"/>
                    <a:pt x="37" y="4"/>
                    <a:pt x="37" y="4"/>
                  </a:cubicBezTo>
                  <a:cubicBezTo>
                    <a:pt x="37" y="32"/>
                    <a:pt x="37" y="32"/>
                    <a:pt x="37" y="32"/>
                  </a:cubicBezTo>
                  <a:cubicBezTo>
                    <a:pt x="38" y="32"/>
                    <a:pt x="38" y="32"/>
                    <a:pt x="38" y="32"/>
                  </a:cubicBezTo>
                  <a:cubicBezTo>
                    <a:pt x="50" y="11"/>
                    <a:pt x="68" y="0"/>
                    <a:pt x="92" y="0"/>
                  </a:cubicBezTo>
                  <a:cubicBezTo>
                    <a:pt x="110" y="0"/>
                    <a:pt x="123" y="6"/>
                    <a:pt x="133" y="18"/>
                  </a:cubicBezTo>
                  <a:cubicBezTo>
                    <a:pt x="142" y="30"/>
                    <a:pt x="147" y="48"/>
                    <a:pt x="147" y="70"/>
                  </a:cubicBezTo>
                  <a:lnTo>
                    <a:pt x="147" y="17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88" name="Freeform 10"/>
            <p:cNvSpPr>
              <a:spLocks noEditPoints="1"/>
            </p:cNvSpPr>
            <p:nvPr/>
          </p:nvSpPr>
          <p:spPr bwMode="auto">
            <a:xfrm>
              <a:off x="3959" y="1855"/>
              <a:ext cx="390" cy="605"/>
            </a:xfrm>
            <a:custGeom>
              <a:avLst/>
              <a:gdLst>
                <a:gd name="T0" fmla="*/ 165 w 165"/>
                <a:gd name="T1" fmla="*/ 252 h 256"/>
                <a:gd name="T2" fmla="*/ 127 w 165"/>
                <a:gd name="T3" fmla="*/ 252 h 256"/>
                <a:gd name="T4" fmla="*/ 127 w 165"/>
                <a:gd name="T5" fmla="*/ 228 h 256"/>
                <a:gd name="T6" fmla="*/ 126 w 165"/>
                <a:gd name="T7" fmla="*/ 228 h 256"/>
                <a:gd name="T8" fmla="*/ 69 w 165"/>
                <a:gd name="T9" fmla="*/ 256 h 256"/>
                <a:gd name="T10" fmla="*/ 19 w 165"/>
                <a:gd name="T11" fmla="*/ 233 h 256"/>
                <a:gd name="T12" fmla="*/ 0 w 165"/>
                <a:gd name="T13" fmla="*/ 171 h 256"/>
                <a:gd name="T14" fmla="*/ 21 w 165"/>
                <a:gd name="T15" fmla="*/ 104 h 256"/>
                <a:gd name="T16" fmla="*/ 76 w 165"/>
                <a:gd name="T17" fmla="*/ 78 h 256"/>
                <a:gd name="T18" fmla="*/ 126 w 165"/>
                <a:gd name="T19" fmla="*/ 99 h 256"/>
                <a:gd name="T20" fmla="*/ 127 w 165"/>
                <a:gd name="T21" fmla="*/ 99 h 256"/>
                <a:gd name="T22" fmla="*/ 127 w 165"/>
                <a:gd name="T23" fmla="*/ 0 h 256"/>
                <a:gd name="T24" fmla="*/ 165 w 165"/>
                <a:gd name="T25" fmla="*/ 0 h 256"/>
                <a:gd name="T26" fmla="*/ 165 w 165"/>
                <a:gd name="T27" fmla="*/ 252 h 256"/>
                <a:gd name="T28" fmla="*/ 127 w 165"/>
                <a:gd name="T29" fmla="*/ 175 h 256"/>
                <a:gd name="T30" fmla="*/ 127 w 165"/>
                <a:gd name="T31" fmla="*/ 152 h 256"/>
                <a:gd name="T32" fmla="*/ 115 w 165"/>
                <a:gd name="T33" fmla="*/ 120 h 256"/>
                <a:gd name="T34" fmla="*/ 84 w 165"/>
                <a:gd name="T35" fmla="*/ 107 h 256"/>
                <a:gd name="T36" fmla="*/ 49 w 165"/>
                <a:gd name="T37" fmla="*/ 123 h 256"/>
                <a:gd name="T38" fmla="*/ 36 w 165"/>
                <a:gd name="T39" fmla="*/ 170 h 256"/>
                <a:gd name="T40" fmla="*/ 48 w 165"/>
                <a:gd name="T41" fmla="*/ 212 h 256"/>
                <a:gd name="T42" fmla="*/ 81 w 165"/>
                <a:gd name="T43" fmla="*/ 228 h 256"/>
                <a:gd name="T44" fmla="*/ 115 w 165"/>
                <a:gd name="T45" fmla="*/ 213 h 256"/>
                <a:gd name="T46" fmla="*/ 127 w 165"/>
                <a:gd name="T47" fmla="*/ 17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5" h="256">
                  <a:moveTo>
                    <a:pt x="165" y="252"/>
                  </a:moveTo>
                  <a:cubicBezTo>
                    <a:pt x="127" y="252"/>
                    <a:pt x="127" y="252"/>
                    <a:pt x="127" y="252"/>
                  </a:cubicBezTo>
                  <a:cubicBezTo>
                    <a:pt x="127" y="228"/>
                    <a:pt x="127" y="228"/>
                    <a:pt x="127" y="228"/>
                  </a:cubicBezTo>
                  <a:cubicBezTo>
                    <a:pt x="126" y="228"/>
                    <a:pt x="126" y="228"/>
                    <a:pt x="126" y="228"/>
                  </a:cubicBezTo>
                  <a:cubicBezTo>
                    <a:pt x="114" y="249"/>
                    <a:pt x="95" y="256"/>
                    <a:pt x="69" y="256"/>
                  </a:cubicBezTo>
                  <a:cubicBezTo>
                    <a:pt x="48" y="256"/>
                    <a:pt x="31" y="249"/>
                    <a:pt x="19" y="233"/>
                  </a:cubicBezTo>
                  <a:cubicBezTo>
                    <a:pt x="6" y="218"/>
                    <a:pt x="0" y="197"/>
                    <a:pt x="0" y="171"/>
                  </a:cubicBezTo>
                  <a:cubicBezTo>
                    <a:pt x="0" y="143"/>
                    <a:pt x="7" y="121"/>
                    <a:pt x="21" y="104"/>
                  </a:cubicBezTo>
                  <a:cubicBezTo>
                    <a:pt x="35" y="87"/>
                    <a:pt x="53" y="78"/>
                    <a:pt x="76" y="78"/>
                  </a:cubicBezTo>
                  <a:cubicBezTo>
                    <a:pt x="99" y="78"/>
                    <a:pt x="116" y="81"/>
                    <a:pt x="126" y="99"/>
                  </a:cubicBezTo>
                  <a:cubicBezTo>
                    <a:pt x="127" y="99"/>
                    <a:pt x="127" y="99"/>
                    <a:pt x="127" y="99"/>
                  </a:cubicBezTo>
                  <a:cubicBezTo>
                    <a:pt x="127" y="0"/>
                    <a:pt x="127" y="0"/>
                    <a:pt x="127" y="0"/>
                  </a:cubicBezTo>
                  <a:cubicBezTo>
                    <a:pt x="165" y="0"/>
                    <a:pt x="165" y="0"/>
                    <a:pt x="165" y="0"/>
                  </a:cubicBezTo>
                  <a:lnTo>
                    <a:pt x="165" y="252"/>
                  </a:lnTo>
                  <a:close/>
                  <a:moveTo>
                    <a:pt x="127" y="175"/>
                  </a:moveTo>
                  <a:cubicBezTo>
                    <a:pt x="127" y="152"/>
                    <a:pt x="127" y="152"/>
                    <a:pt x="127" y="152"/>
                  </a:cubicBezTo>
                  <a:cubicBezTo>
                    <a:pt x="127" y="139"/>
                    <a:pt x="123" y="128"/>
                    <a:pt x="115" y="120"/>
                  </a:cubicBezTo>
                  <a:cubicBezTo>
                    <a:pt x="107" y="111"/>
                    <a:pt x="97" y="107"/>
                    <a:pt x="84" y="107"/>
                  </a:cubicBezTo>
                  <a:cubicBezTo>
                    <a:pt x="69" y="107"/>
                    <a:pt x="57" y="112"/>
                    <a:pt x="49" y="123"/>
                  </a:cubicBezTo>
                  <a:cubicBezTo>
                    <a:pt x="40" y="135"/>
                    <a:pt x="36" y="150"/>
                    <a:pt x="36" y="170"/>
                  </a:cubicBezTo>
                  <a:cubicBezTo>
                    <a:pt x="36" y="188"/>
                    <a:pt x="40" y="202"/>
                    <a:pt x="48" y="212"/>
                  </a:cubicBezTo>
                  <a:cubicBezTo>
                    <a:pt x="56" y="223"/>
                    <a:pt x="67" y="228"/>
                    <a:pt x="81" y="228"/>
                  </a:cubicBezTo>
                  <a:cubicBezTo>
                    <a:pt x="95" y="228"/>
                    <a:pt x="106" y="223"/>
                    <a:pt x="115" y="213"/>
                  </a:cubicBezTo>
                  <a:cubicBezTo>
                    <a:pt x="123" y="203"/>
                    <a:pt x="127" y="190"/>
                    <a:pt x="127" y="175"/>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89" name="Freeform 11"/>
            <p:cNvSpPr>
              <a:spLocks noEditPoints="1"/>
            </p:cNvSpPr>
            <p:nvPr/>
          </p:nvSpPr>
          <p:spPr bwMode="auto">
            <a:xfrm>
              <a:off x="4401" y="2040"/>
              <a:ext cx="413" cy="420"/>
            </a:xfrm>
            <a:custGeom>
              <a:avLst/>
              <a:gdLst>
                <a:gd name="T0" fmla="*/ 86 w 175"/>
                <a:gd name="T1" fmla="*/ 178 h 178"/>
                <a:gd name="T2" fmla="*/ 23 w 175"/>
                <a:gd name="T3" fmla="*/ 154 h 178"/>
                <a:gd name="T4" fmla="*/ 0 w 175"/>
                <a:gd name="T5" fmla="*/ 91 h 178"/>
                <a:gd name="T6" fmla="*/ 24 w 175"/>
                <a:gd name="T7" fmla="*/ 24 h 178"/>
                <a:gd name="T8" fmla="*/ 90 w 175"/>
                <a:gd name="T9" fmla="*/ 0 h 178"/>
                <a:gd name="T10" fmla="*/ 152 w 175"/>
                <a:gd name="T11" fmla="*/ 24 h 178"/>
                <a:gd name="T12" fmla="*/ 175 w 175"/>
                <a:gd name="T13" fmla="*/ 89 h 178"/>
                <a:gd name="T14" fmla="*/ 151 w 175"/>
                <a:gd name="T15" fmla="*/ 154 h 178"/>
                <a:gd name="T16" fmla="*/ 86 w 175"/>
                <a:gd name="T17" fmla="*/ 178 h 178"/>
                <a:gd name="T18" fmla="*/ 88 w 175"/>
                <a:gd name="T19" fmla="*/ 31 h 178"/>
                <a:gd name="T20" fmla="*/ 52 w 175"/>
                <a:gd name="T21" fmla="*/ 47 h 178"/>
                <a:gd name="T22" fmla="*/ 39 w 175"/>
                <a:gd name="T23" fmla="*/ 90 h 178"/>
                <a:gd name="T24" fmla="*/ 53 w 175"/>
                <a:gd name="T25" fmla="*/ 132 h 178"/>
                <a:gd name="T26" fmla="*/ 88 w 175"/>
                <a:gd name="T27" fmla="*/ 148 h 178"/>
                <a:gd name="T28" fmla="*/ 123 w 175"/>
                <a:gd name="T29" fmla="*/ 132 h 178"/>
                <a:gd name="T30" fmla="*/ 135 w 175"/>
                <a:gd name="T31" fmla="*/ 89 h 178"/>
                <a:gd name="T32" fmla="*/ 123 w 175"/>
                <a:gd name="T33" fmla="*/ 46 h 178"/>
                <a:gd name="T34" fmla="*/ 88 w 175"/>
                <a:gd name="T35" fmla="*/ 3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78">
                  <a:moveTo>
                    <a:pt x="86" y="178"/>
                  </a:moveTo>
                  <a:cubicBezTo>
                    <a:pt x="60" y="178"/>
                    <a:pt x="39" y="170"/>
                    <a:pt x="23" y="154"/>
                  </a:cubicBezTo>
                  <a:cubicBezTo>
                    <a:pt x="8" y="138"/>
                    <a:pt x="0" y="117"/>
                    <a:pt x="0" y="91"/>
                  </a:cubicBezTo>
                  <a:cubicBezTo>
                    <a:pt x="0" y="63"/>
                    <a:pt x="8" y="40"/>
                    <a:pt x="24" y="24"/>
                  </a:cubicBezTo>
                  <a:cubicBezTo>
                    <a:pt x="41" y="8"/>
                    <a:pt x="63" y="0"/>
                    <a:pt x="90" y="0"/>
                  </a:cubicBezTo>
                  <a:cubicBezTo>
                    <a:pt x="117" y="0"/>
                    <a:pt x="138" y="8"/>
                    <a:pt x="152" y="24"/>
                  </a:cubicBezTo>
                  <a:cubicBezTo>
                    <a:pt x="167" y="39"/>
                    <a:pt x="175" y="61"/>
                    <a:pt x="175" y="89"/>
                  </a:cubicBezTo>
                  <a:cubicBezTo>
                    <a:pt x="175" y="116"/>
                    <a:pt x="167" y="137"/>
                    <a:pt x="151" y="154"/>
                  </a:cubicBezTo>
                  <a:cubicBezTo>
                    <a:pt x="135" y="170"/>
                    <a:pt x="113" y="178"/>
                    <a:pt x="86" y="178"/>
                  </a:cubicBezTo>
                  <a:moveTo>
                    <a:pt x="88" y="31"/>
                  </a:moveTo>
                  <a:cubicBezTo>
                    <a:pt x="73" y="31"/>
                    <a:pt x="61" y="36"/>
                    <a:pt x="52" y="47"/>
                  </a:cubicBezTo>
                  <a:cubicBezTo>
                    <a:pt x="44" y="57"/>
                    <a:pt x="39" y="72"/>
                    <a:pt x="39" y="90"/>
                  </a:cubicBezTo>
                  <a:cubicBezTo>
                    <a:pt x="39" y="108"/>
                    <a:pt x="44" y="122"/>
                    <a:pt x="53" y="132"/>
                  </a:cubicBezTo>
                  <a:cubicBezTo>
                    <a:pt x="61" y="142"/>
                    <a:pt x="73" y="148"/>
                    <a:pt x="88" y="148"/>
                  </a:cubicBezTo>
                  <a:cubicBezTo>
                    <a:pt x="103" y="148"/>
                    <a:pt x="115" y="143"/>
                    <a:pt x="123" y="132"/>
                  </a:cubicBezTo>
                  <a:cubicBezTo>
                    <a:pt x="131" y="122"/>
                    <a:pt x="135" y="108"/>
                    <a:pt x="135" y="89"/>
                  </a:cubicBezTo>
                  <a:cubicBezTo>
                    <a:pt x="135" y="71"/>
                    <a:pt x="131" y="56"/>
                    <a:pt x="123" y="46"/>
                  </a:cubicBezTo>
                  <a:cubicBezTo>
                    <a:pt x="115" y="36"/>
                    <a:pt x="103" y="31"/>
                    <a:pt x="88" y="31"/>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1" name="Freeform 12"/>
            <p:cNvSpPr>
              <a:spLocks/>
            </p:cNvSpPr>
            <p:nvPr/>
          </p:nvSpPr>
          <p:spPr bwMode="auto">
            <a:xfrm>
              <a:off x="4814" y="2049"/>
              <a:ext cx="586" cy="402"/>
            </a:xfrm>
            <a:custGeom>
              <a:avLst/>
              <a:gdLst>
                <a:gd name="T0" fmla="*/ 248 w 248"/>
                <a:gd name="T1" fmla="*/ 0 h 170"/>
                <a:gd name="T2" fmla="*/ 199 w 248"/>
                <a:gd name="T3" fmla="*/ 170 h 170"/>
                <a:gd name="T4" fmla="*/ 158 w 248"/>
                <a:gd name="T5" fmla="*/ 170 h 170"/>
                <a:gd name="T6" fmla="*/ 128 w 248"/>
                <a:gd name="T7" fmla="*/ 55 h 170"/>
                <a:gd name="T8" fmla="*/ 125 w 248"/>
                <a:gd name="T9" fmla="*/ 40 h 170"/>
                <a:gd name="T10" fmla="*/ 125 w 248"/>
                <a:gd name="T11" fmla="*/ 40 h 170"/>
                <a:gd name="T12" fmla="*/ 122 w 248"/>
                <a:gd name="T13" fmla="*/ 55 h 170"/>
                <a:gd name="T14" fmla="*/ 89 w 248"/>
                <a:gd name="T15" fmla="*/ 170 h 170"/>
                <a:gd name="T16" fmla="*/ 49 w 248"/>
                <a:gd name="T17" fmla="*/ 170 h 170"/>
                <a:gd name="T18" fmla="*/ 0 w 248"/>
                <a:gd name="T19" fmla="*/ 0 h 170"/>
                <a:gd name="T20" fmla="*/ 39 w 248"/>
                <a:gd name="T21" fmla="*/ 0 h 170"/>
                <a:gd name="T22" fmla="*/ 70 w 248"/>
                <a:gd name="T23" fmla="*/ 123 h 170"/>
                <a:gd name="T24" fmla="*/ 72 w 248"/>
                <a:gd name="T25" fmla="*/ 137 h 170"/>
                <a:gd name="T26" fmla="*/ 73 w 248"/>
                <a:gd name="T27" fmla="*/ 137 h 170"/>
                <a:gd name="T28" fmla="*/ 76 w 248"/>
                <a:gd name="T29" fmla="*/ 122 h 170"/>
                <a:gd name="T30" fmla="*/ 110 w 248"/>
                <a:gd name="T31" fmla="*/ 0 h 170"/>
                <a:gd name="T32" fmla="*/ 146 w 248"/>
                <a:gd name="T33" fmla="*/ 0 h 170"/>
                <a:gd name="T34" fmla="*/ 176 w 248"/>
                <a:gd name="T35" fmla="*/ 123 h 170"/>
                <a:gd name="T36" fmla="*/ 178 w 248"/>
                <a:gd name="T37" fmla="*/ 138 h 170"/>
                <a:gd name="T38" fmla="*/ 179 w 248"/>
                <a:gd name="T39" fmla="*/ 138 h 170"/>
                <a:gd name="T40" fmla="*/ 182 w 248"/>
                <a:gd name="T41" fmla="*/ 123 h 170"/>
                <a:gd name="T42" fmla="*/ 212 w 248"/>
                <a:gd name="T43" fmla="*/ 0 h 170"/>
                <a:gd name="T44" fmla="*/ 248 w 248"/>
                <a:gd name="T4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170">
                  <a:moveTo>
                    <a:pt x="248" y="0"/>
                  </a:moveTo>
                  <a:cubicBezTo>
                    <a:pt x="199" y="170"/>
                    <a:pt x="199" y="170"/>
                    <a:pt x="199" y="170"/>
                  </a:cubicBezTo>
                  <a:cubicBezTo>
                    <a:pt x="158" y="170"/>
                    <a:pt x="158" y="170"/>
                    <a:pt x="158" y="170"/>
                  </a:cubicBezTo>
                  <a:cubicBezTo>
                    <a:pt x="128" y="55"/>
                    <a:pt x="128" y="55"/>
                    <a:pt x="128" y="55"/>
                  </a:cubicBezTo>
                  <a:cubicBezTo>
                    <a:pt x="127" y="51"/>
                    <a:pt x="126" y="46"/>
                    <a:pt x="125" y="40"/>
                  </a:cubicBezTo>
                  <a:cubicBezTo>
                    <a:pt x="125" y="40"/>
                    <a:pt x="125" y="40"/>
                    <a:pt x="125" y="40"/>
                  </a:cubicBezTo>
                  <a:cubicBezTo>
                    <a:pt x="125" y="44"/>
                    <a:pt x="124" y="49"/>
                    <a:pt x="122" y="55"/>
                  </a:cubicBezTo>
                  <a:cubicBezTo>
                    <a:pt x="89" y="170"/>
                    <a:pt x="89" y="170"/>
                    <a:pt x="89" y="170"/>
                  </a:cubicBezTo>
                  <a:cubicBezTo>
                    <a:pt x="49" y="170"/>
                    <a:pt x="49" y="170"/>
                    <a:pt x="49" y="170"/>
                  </a:cubicBezTo>
                  <a:cubicBezTo>
                    <a:pt x="0" y="0"/>
                    <a:pt x="0" y="0"/>
                    <a:pt x="0" y="0"/>
                  </a:cubicBezTo>
                  <a:cubicBezTo>
                    <a:pt x="39" y="0"/>
                    <a:pt x="39" y="0"/>
                    <a:pt x="39" y="0"/>
                  </a:cubicBezTo>
                  <a:cubicBezTo>
                    <a:pt x="70" y="123"/>
                    <a:pt x="70" y="123"/>
                    <a:pt x="70" y="123"/>
                  </a:cubicBezTo>
                  <a:cubicBezTo>
                    <a:pt x="71" y="126"/>
                    <a:pt x="72" y="131"/>
                    <a:pt x="72" y="137"/>
                  </a:cubicBezTo>
                  <a:cubicBezTo>
                    <a:pt x="73" y="137"/>
                    <a:pt x="73" y="137"/>
                    <a:pt x="73" y="137"/>
                  </a:cubicBezTo>
                  <a:cubicBezTo>
                    <a:pt x="73" y="133"/>
                    <a:pt x="74" y="128"/>
                    <a:pt x="76" y="122"/>
                  </a:cubicBezTo>
                  <a:cubicBezTo>
                    <a:pt x="110" y="0"/>
                    <a:pt x="110" y="0"/>
                    <a:pt x="110" y="0"/>
                  </a:cubicBezTo>
                  <a:cubicBezTo>
                    <a:pt x="146" y="0"/>
                    <a:pt x="146" y="0"/>
                    <a:pt x="146" y="0"/>
                  </a:cubicBezTo>
                  <a:cubicBezTo>
                    <a:pt x="176" y="123"/>
                    <a:pt x="176" y="123"/>
                    <a:pt x="176" y="123"/>
                  </a:cubicBezTo>
                  <a:cubicBezTo>
                    <a:pt x="177" y="127"/>
                    <a:pt x="178" y="132"/>
                    <a:pt x="178" y="138"/>
                  </a:cubicBezTo>
                  <a:cubicBezTo>
                    <a:pt x="179" y="138"/>
                    <a:pt x="179" y="138"/>
                    <a:pt x="179" y="138"/>
                  </a:cubicBezTo>
                  <a:cubicBezTo>
                    <a:pt x="180" y="134"/>
                    <a:pt x="180" y="129"/>
                    <a:pt x="182" y="123"/>
                  </a:cubicBezTo>
                  <a:cubicBezTo>
                    <a:pt x="212" y="0"/>
                    <a:pt x="212" y="0"/>
                    <a:pt x="212" y="0"/>
                  </a:cubicBezTo>
                  <a:lnTo>
                    <a:pt x="248"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2" name="Freeform 13"/>
            <p:cNvSpPr>
              <a:spLocks/>
            </p:cNvSpPr>
            <p:nvPr/>
          </p:nvSpPr>
          <p:spPr bwMode="auto">
            <a:xfrm>
              <a:off x="5412" y="2040"/>
              <a:ext cx="262" cy="420"/>
            </a:xfrm>
            <a:custGeom>
              <a:avLst/>
              <a:gdLst>
                <a:gd name="T0" fmla="*/ 0 w 111"/>
                <a:gd name="T1" fmla="*/ 169 h 178"/>
                <a:gd name="T2" fmla="*/ 0 w 111"/>
                <a:gd name="T3" fmla="*/ 133 h 178"/>
                <a:gd name="T4" fmla="*/ 44 w 111"/>
                <a:gd name="T5" fmla="*/ 150 h 178"/>
                <a:gd name="T6" fmla="*/ 76 w 111"/>
                <a:gd name="T7" fmla="*/ 129 h 178"/>
                <a:gd name="T8" fmla="*/ 73 w 111"/>
                <a:gd name="T9" fmla="*/ 119 h 178"/>
                <a:gd name="T10" fmla="*/ 65 w 111"/>
                <a:gd name="T11" fmla="*/ 112 h 178"/>
                <a:gd name="T12" fmla="*/ 54 w 111"/>
                <a:gd name="T13" fmla="*/ 106 h 178"/>
                <a:gd name="T14" fmla="*/ 40 w 111"/>
                <a:gd name="T15" fmla="*/ 101 h 178"/>
                <a:gd name="T16" fmla="*/ 23 w 111"/>
                <a:gd name="T17" fmla="*/ 92 h 178"/>
                <a:gd name="T18" fmla="*/ 10 w 111"/>
                <a:gd name="T19" fmla="*/ 81 h 178"/>
                <a:gd name="T20" fmla="*/ 2 w 111"/>
                <a:gd name="T21" fmla="*/ 68 h 178"/>
                <a:gd name="T22" fmla="*/ 0 w 111"/>
                <a:gd name="T23" fmla="*/ 50 h 178"/>
                <a:gd name="T24" fmla="*/ 5 w 111"/>
                <a:gd name="T25" fmla="*/ 29 h 178"/>
                <a:gd name="T26" fmla="*/ 20 w 111"/>
                <a:gd name="T27" fmla="*/ 13 h 178"/>
                <a:gd name="T28" fmla="*/ 40 w 111"/>
                <a:gd name="T29" fmla="*/ 3 h 178"/>
                <a:gd name="T30" fmla="*/ 64 w 111"/>
                <a:gd name="T31" fmla="*/ 0 h 178"/>
                <a:gd name="T32" fmla="*/ 103 w 111"/>
                <a:gd name="T33" fmla="*/ 7 h 178"/>
                <a:gd name="T34" fmla="*/ 103 w 111"/>
                <a:gd name="T35" fmla="*/ 41 h 178"/>
                <a:gd name="T36" fmla="*/ 65 w 111"/>
                <a:gd name="T37" fmla="*/ 29 h 178"/>
                <a:gd name="T38" fmla="*/ 52 w 111"/>
                <a:gd name="T39" fmla="*/ 30 h 178"/>
                <a:gd name="T40" fmla="*/ 43 w 111"/>
                <a:gd name="T41" fmla="*/ 34 h 178"/>
                <a:gd name="T42" fmla="*/ 37 w 111"/>
                <a:gd name="T43" fmla="*/ 41 h 178"/>
                <a:gd name="T44" fmla="*/ 35 w 111"/>
                <a:gd name="T45" fmla="*/ 49 h 178"/>
                <a:gd name="T46" fmla="*/ 37 w 111"/>
                <a:gd name="T47" fmla="*/ 58 h 178"/>
                <a:gd name="T48" fmla="*/ 44 w 111"/>
                <a:gd name="T49" fmla="*/ 65 h 178"/>
                <a:gd name="T50" fmla="*/ 54 w 111"/>
                <a:gd name="T51" fmla="*/ 70 h 178"/>
                <a:gd name="T52" fmla="*/ 67 w 111"/>
                <a:gd name="T53" fmla="*/ 76 h 178"/>
                <a:gd name="T54" fmla="*/ 85 w 111"/>
                <a:gd name="T55" fmla="*/ 85 h 178"/>
                <a:gd name="T56" fmla="*/ 99 w 111"/>
                <a:gd name="T57" fmla="*/ 95 h 178"/>
                <a:gd name="T58" fmla="*/ 108 w 111"/>
                <a:gd name="T59" fmla="*/ 109 h 178"/>
                <a:gd name="T60" fmla="*/ 111 w 111"/>
                <a:gd name="T61" fmla="*/ 127 h 178"/>
                <a:gd name="T62" fmla="*/ 105 w 111"/>
                <a:gd name="T63" fmla="*/ 150 h 178"/>
                <a:gd name="T64" fmla="*/ 91 w 111"/>
                <a:gd name="T65" fmla="*/ 166 h 178"/>
                <a:gd name="T66" fmla="*/ 69 w 111"/>
                <a:gd name="T67" fmla="*/ 175 h 178"/>
                <a:gd name="T68" fmla="*/ 44 w 111"/>
                <a:gd name="T69" fmla="*/ 178 h 178"/>
                <a:gd name="T70" fmla="*/ 0 w 111"/>
                <a:gd name="T71" fmla="*/ 16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178">
                  <a:moveTo>
                    <a:pt x="0" y="169"/>
                  </a:moveTo>
                  <a:cubicBezTo>
                    <a:pt x="0" y="133"/>
                    <a:pt x="0" y="133"/>
                    <a:pt x="0" y="133"/>
                  </a:cubicBezTo>
                  <a:cubicBezTo>
                    <a:pt x="13" y="144"/>
                    <a:pt x="28" y="150"/>
                    <a:pt x="44" y="150"/>
                  </a:cubicBezTo>
                  <a:cubicBezTo>
                    <a:pt x="65" y="150"/>
                    <a:pt x="76" y="143"/>
                    <a:pt x="76" y="129"/>
                  </a:cubicBezTo>
                  <a:cubicBezTo>
                    <a:pt x="76" y="125"/>
                    <a:pt x="75" y="122"/>
                    <a:pt x="73" y="119"/>
                  </a:cubicBezTo>
                  <a:cubicBezTo>
                    <a:pt x="71" y="116"/>
                    <a:pt x="69" y="114"/>
                    <a:pt x="65" y="112"/>
                  </a:cubicBezTo>
                  <a:cubicBezTo>
                    <a:pt x="62" y="110"/>
                    <a:pt x="59" y="108"/>
                    <a:pt x="54" y="106"/>
                  </a:cubicBezTo>
                  <a:cubicBezTo>
                    <a:pt x="50" y="105"/>
                    <a:pt x="46" y="103"/>
                    <a:pt x="40" y="101"/>
                  </a:cubicBezTo>
                  <a:cubicBezTo>
                    <a:pt x="34" y="98"/>
                    <a:pt x="28" y="95"/>
                    <a:pt x="23" y="92"/>
                  </a:cubicBezTo>
                  <a:cubicBezTo>
                    <a:pt x="18" y="89"/>
                    <a:pt x="14" y="85"/>
                    <a:pt x="10" y="81"/>
                  </a:cubicBezTo>
                  <a:cubicBezTo>
                    <a:pt x="7" y="77"/>
                    <a:pt x="4" y="73"/>
                    <a:pt x="2" y="68"/>
                  </a:cubicBezTo>
                  <a:cubicBezTo>
                    <a:pt x="1" y="63"/>
                    <a:pt x="0" y="57"/>
                    <a:pt x="0" y="50"/>
                  </a:cubicBezTo>
                  <a:cubicBezTo>
                    <a:pt x="0" y="42"/>
                    <a:pt x="2" y="35"/>
                    <a:pt x="5" y="29"/>
                  </a:cubicBezTo>
                  <a:cubicBezTo>
                    <a:pt x="9" y="23"/>
                    <a:pt x="13" y="17"/>
                    <a:pt x="20" y="13"/>
                  </a:cubicBezTo>
                  <a:cubicBezTo>
                    <a:pt x="26" y="9"/>
                    <a:pt x="32" y="6"/>
                    <a:pt x="40" y="3"/>
                  </a:cubicBezTo>
                  <a:cubicBezTo>
                    <a:pt x="48" y="1"/>
                    <a:pt x="56" y="0"/>
                    <a:pt x="64" y="0"/>
                  </a:cubicBezTo>
                  <a:cubicBezTo>
                    <a:pt x="78" y="0"/>
                    <a:pt x="91" y="3"/>
                    <a:pt x="103" y="7"/>
                  </a:cubicBezTo>
                  <a:cubicBezTo>
                    <a:pt x="103" y="41"/>
                    <a:pt x="103" y="41"/>
                    <a:pt x="103" y="41"/>
                  </a:cubicBezTo>
                  <a:cubicBezTo>
                    <a:pt x="92" y="33"/>
                    <a:pt x="79" y="29"/>
                    <a:pt x="65" y="29"/>
                  </a:cubicBezTo>
                  <a:cubicBezTo>
                    <a:pt x="60" y="29"/>
                    <a:pt x="56" y="29"/>
                    <a:pt x="52" y="30"/>
                  </a:cubicBezTo>
                  <a:cubicBezTo>
                    <a:pt x="49" y="31"/>
                    <a:pt x="46" y="33"/>
                    <a:pt x="43" y="34"/>
                  </a:cubicBezTo>
                  <a:cubicBezTo>
                    <a:pt x="41" y="36"/>
                    <a:pt x="39" y="38"/>
                    <a:pt x="37" y="41"/>
                  </a:cubicBezTo>
                  <a:cubicBezTo>
                    <a:pt x="36" y="43"/>
                    <a:pt x="35" y="46"/>
                    <a:pt x="35" y="49"/>
                  </a:cubicBezTo>
                  <a:cubicBezTo>
                    <a:pt x="35" y="53"/>
                    <a:pt x="36" y="56"/>
                    <a:pt x="37" y="58"/>
                  </a:cubicBezTo>
                  <a:cubicBezTo>
                    <a:pt x="39" y="61"/>
                    <a:pt x="41" y="63"/>
                    <a:pt x="44" y="65"/>
                  </a:cubicBezTo>
                  <a:cubicBezTo>
                    <a:pt x="46" y="67"/>
                    <a:pt x="50" y="69"/>
                    <a:pt x="54" y="70"/>
                  </a:cubicBezTo>
                  <a:cubicBezTo>
                    <a:pt x="58" y="72"/>
                    <a:pt x="62" y="74"/>
                    <a:pt x="67" y="76"/>
                  </a:cubicBezTo>
                  <a:cubicBezTo>
                    <a:pt x="74" y="79"/>
                    <a:pt x="80" y="82"/>
                    <a:pt x="85" y="85"/>
                  </a:cubicBezTo>
                  <a:cubicBezTo>
                    <a:pt x="91" y="88"/>
                    <a:pt x="95" y="91"/>
                    <a:pt x="99" y="95"/>
                  </a:cubicBezTo>
                  <a:cubicBezTo>
                    <a:pt x="103" y="99"/>
                    <a:pt x="106" y="104"/>
                    <a:pt x="108" y="109"/>
                  </a:cubicBezTo>
                  <a:cubicBezTo>
                    <a:pt x="110" y="114"/>
                    <a:pt x="111" y="120"/>
                    <a:pt x="111" y="127"/>
                  </a:cubicBezTo>
                  <a:cubicBezTo>
                    <a:pt x="111" y="136"/>
                    <a:pt x="109" y="143"/>
                    <a:pt x="105" y="150"/>
                  </a:cubicBezTo>
                  <a:cubicBezTo>
                    <a:pt x="102" y="156"/>
                    <a:pt x="97" y="161"/>
                    <a:pt x="91" y="166"/>
                  </a:cubicBezTo>
                  <a:cubicBezTo>
                    <a:pt x="85" y="170"/>
                    <a:pt x="77" y="173"/>
                    <a:pt x="69" y="175"/>
                  </a:cubicBezTo>
                  <a:cubicBezTo>
                    <a:pt x="61" y="177"/>
                    <a:pt x="53" y="178"/>
                    <a:pt x="44" y="178"/>
                  </a:cubicBezTo>
                  <a:cubicBezTo>
                    <a:pt x="27" y="178"/>
                    <a:pt x="12" y="175"/>
                    <a:pt x="0" y="169"/>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3" name="Oval 14"/>
            <p:cNvSpPr>
              <a:spLocks noChangeArrowheads="1"/>
            </p:cNvSpPr>
            <p:nvPr/>
          </p:nvSpPr>
          <p:spPr bwMode="auto">
            <a:xfrm>
              <a:off x="3371" y="1867"/>
              <a:ext cx="111" cy="10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4" name="Freeform 15"/>
            <p:cNvSpPr>
              <a:spLocks noEditPoints="1"/>
            </p:cNvSpPr>
            <p:nvPr/>
          </p:nvSpPr>
          <p:spPr bwMode="auto">
            <a:xfrm>
              <a:off x="5681" y="2040"/>
              <a:ext cx="94" cy="94"/>
            </a:xfrm>
            <a:custGeom>
              <a:avLst/>
              <a:gdLst>
                <a:gd name="T0" fmla="*/ 20 w 40"/>
                <a:gd name="T1" fmla="*/ 40 h 40"/>
                <a:gd name="T2" fmla="*/ 6 w 40"/>
                <a:gd name="T3" fmla="*/ 34 h 40"/>
                <a:gd name="T4" fmla="*/ 0 w 40"/>
                <a:gd name="T5" fmla="*/ 20 h 40"/>
                <a:gd name="T6" fmla="*/ 6 w 40"/>
                <a:gd name="T7" fmla="*/ 6 h 40"/>
                <a:gd name="T8" fmla="*/ 20 w 40"/>
                <a:gd name="T9" fmla="*/ 0 h 40"/>
                <a:gd name="T10" fmla="*/ 34 w 40"/>
                <a:gd name="T11" fmla="*/ 6 h 40"/>
                <a:gd name="T12" fmla="*/ 40 w 40"/>
                <a:gd name="T13" fmla="*/ 20 h 40"/>
                <a:gd name="T14" fmla="*/ 34 w 40"/>
                <a:gd name="T15" fmla="*/ 34 h 40"/>
                <a:gd name="T16" fmla="*/ 20 w 40"/>
                <a:gd name="T17" fmla="*/ 40 h 40"/>
                <a:gd name="T18" fmla="*/ 20 w 40"/>
                <a:gd name="T19" fmla="*/ 3 h 40"/>
                <a:gd name="T20" fmla="*/ 8 w 40"/>
                <a:gd name="T21" fmla="*/ 8 h 40"/>
                <a:gd name="T22" fmla="*/ 3 w 40"/>
                <a:gd name="T23" fmla="*/ 20 h 40"/>
                <a:gd name="T24" fmla="*/ 8 w 40"/>
                <a:gd name="T25" fmla="*/ 33 h 40"/>
                <a:gd name="T26" fmla="*/ 20 w 40"/>
                <a:gd name="T27" fmla="*/ 38 h 40"/>
                <a:gd name="T28" fmla="*/ 32 w 40"/>
                <a:gd name="T29" fmla="*/ 33 h 40"/>
                <a:gd name="T30" fmla="*/ 38 w 40"/>
                <a:gd name="T31" fmla="*/ 20 h 40"/>
                <a:gd name="T32" fmla="*/ 32 w 40"/>
                <a:gd name="T33" fmla="*/ 8 h 40"/>
                <a:gd name="T34" fmla="*/ 20 w 40"/>
                <a:gd name="T35" fmla="*/ 3 h 40"/>
                <a:gd name="T36" fmla="*/ 31 w 40"/>
                <a:gd name="T37" fmla="*/ 33 h 40"/>
                <a:gd name="T38" fmla="*/ 25 w 40"/>
                <a:gd name="T39" fmla="*/ 33 h 40"/>
                <a:gd name="T40" fmla="*/ 22 w 40"/>
                <a:gd name="T41" fmla="*/ 27 h 40"/>
                <a:gd name="T42" fmla="*/ 18 w 40"/>
                <a:gd name="T43" fmla="*/ 22 h 40"/>
                <a:gd name="T44" fmla="*/ 16 w 40"/>
                <a:gd name="T45" fmla="*/ 22 h 40"/>
                <a:gd name="T46" fmla="*/ 16 w 40"/>
                <a:gd name="T47" fmla="*/ 33 h 40"/>
                <a:gd name="T48" fmla="*/ 12 w 40"/>
                <a:gd name="T49" fmla="*/ 33 h 40"/>
                <a:gd name="T50" fmla="*/ 12 w 40"/>
                <a:gd name="T51" fmla="*/ 7 h 40"/>
                <a:gd name="T52" fmla="*/ 19 w 40"/>
                <a:gd name="T53" fmla="*/ 7 h 40"/>
                <a:gd name="T54" fmla="*/ 27 w 40"/>
                <a:gd name="T55" fmla="*/ 9 h 40"/>
                <a:gd name="T56" fmla="*/ 29 w 40"/>
                <a:gd name="T57" fmla="*/ 14 h 40"/>
                <a:gd name="T58" fmla="*/ 28 w 40"/>
                <a:gd name="T59" fmla="*/ 19 h 40"/>
                <a:gd name="T60" fmla="*/ 23 w 40"/>
                <a:gd name="T61" fmla="*/ 21 h 40"/>
                <a:gd name="T62" fmla="*/ 23 w 40"/>
                <a:gd name="T63" fmla="*/ 21 h 40"/>
                <a:gd name="T64" fmla="*/ 27 w 40"/>
                <a:gd name="T65" fmla="*/ 26 h 40"/>
                <a:gd name="T66" fmla="*/ 31 w 40"/>
                <a:gd name="T67" fmla="*/ 33 h 40"/>
                <a:gd name="T68" fmla="*/ 16 w 40"/>
                <a:gd name="T69" fmla="*/ 11 h 40"/>
                <a:gd name="T70" fmla="*/ 16 w 40"/>
                <a:gd name="T71" fmla="*/ 19 h 40"/>
                <a:gd name="T72" fmla="*/ 20 w 40"/>
                <a:gd name="T73" fmla="*/ 19 h 40"/>
                <a:gd name="T74" fmla="*/ 24 w 40"/>
                <a:gd name="T75" fmla="*/ 15 h 40"/>
                <a:gd name="T76" fmla="*/ 23 w 40"/>
                <a:gd name="T77" fmla="*/ 12 h 40"/>
                <a:gd name="T78" fmla="*/ 19 w 40"/>
                <a:gd name="T79" fmla="*/ 11 h 40"/>
                <a:gd name="T80" fmla="*/ 16 w 40"/>
                <a:gd name="T81"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 h="40">
                  <a:moveTo>
                    <a:pt x="20" y="40"/>
                  </a:moveTo>
                  <a:cubicBezTo>
                    <a:pt x="14" y="40"/>
                    <a:pt x="10" y="38"/>
                    <a:pt x="6" y="34"/>
                  </a:cubicBezTo>
                  <a:cubicBezTo>
                    <a:pt x="2" y="31"/>
                    <a:pt x="0" y="26"/>
                    <a:pt x="0" y="20"/>
                  </a:cubicBezTo>
                  <a:cubicBezTo>
                    <a:pt x="0" y="15"/>
                    <a:pt x="2" y="10"/>
                    <a:pt x="6" y="6"/>
                  </a:cubicBezTo>
                  <a:cubicBezTo>
                    <a:pt x="10" y="2"/>
                    <a:pt x="14" y="0"/>
                    <a:pt x="20" y="0"/>
                  </a:cubicBezTo>
                  <a:cubicBezTo>
                    <a:pt x="26" y="0"/>
                    <a:pt x="31" y="2"/>
                    <a:pt x="34" y="6"/>
                  </a:cubicBezTo>
                  <a:cubicBezTo>
                    <a:pt x="38" y="10"/>
                    <a:pt x="40" y="15"/>
                    <a:pt x="40" y="20"/>
                  </a:cubicBezTo>
                  <a:cubicBezTo>
                    <a:pt x="40" y="26"/>
                    <a:pt x="38" y="31"/>
                    <a:pt x="34" y="34"/>
                  </a:cubicBezTo>
                  <a:cubicBezTo>
                    <a:pt x="31" y="38"/>
                    <a:pt x="26" y="40"/>
                    <a:pt x="20" y="40"/>
                  </a:cubicBezTo>
                  <a:moveTo>
                    <a:pt x="20" y="3"/>
                  </a:moveTo>
                  <a:cubicBezTo>
                    <a:pt x="15" y="3"/>
                    <a:pt x="11" y="5"/>
                    <a:pt x="8" y="8"/>
                  </a:cubicBezTo>
                  <a:cubicBezTo>
                    <a:pt x="4" y="11"/>
                    <a:pt x="3" y="15"/>
                    <a:pt x="3" y="20"/>
                  </a:cubicBezTo>
                  <a:cubicBezTo>
                    <a:pt x="3" y="25"/>
                    <a:pt x="4" y="29"/>
                    <a:pt x="8" y="33"/>
                  </a:cubicBezTo>
                  <a:cubicBezTo>
                    <a:pt x="11" y="36"/>
                    <a:pt x="15" y="38"/>
                    <a:pt x="20" y="38"/>
                  </a:cubicBezTo>
                  <a:cubicBezTo>
                    <a:pt x="25" y="38"/>
                    <a:pt x="29" y="36"/>
                    <a:pt x="32" y="33"/>
                  </a:cubicBezTo>
                  <a:cubicBezTo>
                    <a:pt x="36" y="29"/>
                    <a:pt x="38" y="25"/>
                    <a:pt x="38" y="20"/>
                  </a:cubicBezTo>
                  <a:cubicBezTo>
                    <a:pt x="38" y="15"/>
                    <a:pt x="36" y="11"/>
                    <a:pt x="32" y="8"/>
                  </a:cubicBezTo>
                  <a:cubicBezTo>
                    <a:pt x="29" y="5"/>
                    <a:pt x="25" y="3"/>
                    <a:pt x="20" y="3"/>
                  </a:cubicBezTo>
                  <a:moveTo>
                    <a:pt x="31" y="33"/>
                  </a:moveTo>
                  <a:cubicBezTo>
                    <a:pt x="25" y="33"/>
                    <a:pt x="25" y="33"/>
                    <a:pt x="25" y="33"/>
                  </a:cubicBezTo>
                  <a:cubicBezTo>
                    <a:pt x="22" y="27"/>
                    <a:pt x="22" y="27"/>
                    <a:pt x="22" y="27"/>
                  </a:cubicBezTo>
                  <a:cubicBezTo>
                    <a:pt x="21" y="24"/>
                    <a:pt x="20" y="22"/>
                    <a:pt x="18" y="22"/>
                  </a:cubicBezTo>
                  <a:cubicBezTo>
                    <a:pt x="16" y="22"/>
                    <a:pt x="16" y="22"/>
                    <a:pt x="16" y="22"/>
                  </a:cubicBezTo>
                  <a:cubicBezTo>
                    <a:pt x="16" y="33"/>
                    <a:pt x="16" y="33"/>
                    <a:pt x="16" y="33"/>
                  </a:cubicBezTo>
                  <a:cubicBezTo>
                    <a:pt x="12" y="33"/>
                    <a:pt x="12" y="33"/>
                    <a:pt x="12" y="33"/>
                  </a:cubicBezTo>
                  <a:cubicBezTo>
                    <a:pt x="12" y="7"/>
                    <a:pt x="12" y="7"/>
                    <a:pt x="12" y="7"/>
                  </a:cubicBezTo>
                  <a:cubicBezTo>
                    <a:pt x="19" y="7"/>
                    <a:pt x="19" y="7"/>
                    <a:pt x="19" y="7"/>
                  </a:cubicBezTo>
                  <a:cubicBezTo>
                    <a:pt x="22" y="7"/>
                    <a:pt x="25" y="8"/>
                    <a:pt x="27" y="9"/>
                  </a:cubicBezTo>
                  <a:cubicBezTo>
                    <a:pt x="28" y="10"/>
                    <a:pt x="29" y="12"/>
                    <a:pt x="29" y="14"/>
                  </a:cubicBezTo>
                  <a:cubicBezTo>
                    <a:pt x="29" y="16"/>
                    <a:pt x="29" y="18"/>
                    <a:pt x="28" y="19"/>
                  </a:cubicBezTo>
                  <a:cubicBezTo>
                    <a:pt x="27" y="20"/>
                    <a:pt x="25" y="21"/>
                    <a:pt x="23" y="21"/>
                  </a:cubicBezTo>
                  <a:cubicBezTo>
                    <a:pt x="23" y="21"/>
                    <a:pt x="23" y="21"/>
                    <a:pt x="23" y="21"/>
                  </a:cubicBezTo>
                  <a:cubicBezTo>
                    <a:pt x="24" y="22"/>
                    <a:pt x="26" y="23"/>
                    <a:pt x="27" y="26"/>
                  </a:cubicBezTo>
                  <a:lnTo>
                    <a:pt x="31" y="33"/>
                  </a:lnTo>
                  <a:close/>
                  <a:moveTo>
                    <a:pt x="16" y="11"/>
                  </a:moveTo>
                  <a:cubicBezTo>
                    <a:pt x="16" y="19"/>
                    <a:pt x="16" y="19"/>
                    <a:pt x="16" y="19"/>
                  </a:cubicBezTo>
                  <a:cubicBezTo>
                    <a:pt x="20" y="19"/>
                    <a:pt x="20" y="19"/>
                    <a:pt x="20" y="19"/>
                  </a:cubicBezTo>
                  <a:cubicBezTo>
                    <a:pt x="23" y="19"/>
                    <a:pt x="24" y="18"/>
                    <a:pt x="24" y="15"/>
                  </a:cubicBezTo>
                  <a:cubicBezTo>
                    <a:pt x="24" y="14"/>
                    <a:pt x="24" y="13"/>
                    <a:pt x="23" y="12"/>
                  </a:cubicBezTo>
                  <a:cubicBezTo>
                    <a:pt x="22" y="12"/>
                    <a:pt x="21" y="11"/>
                    <a:pt x="19" y="11"/>
                  </a:cubicBezTo>
                  <a:lnTo>
                    <a:pt x="16" y="1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5" name="Freeform 16"/>
            <p:cNvSpPr>
              <a:spLocks/>
            </p:cNvSpPr>
            <p:nvPr/>
          </p:nvSpPr>
          <p:spPr bwMode="auto">
            <a:xfrm>
              <a:off x="2369" y="2585"/>
              <a:ext cx="38" cy="57"/>
            </a:xfrm>
            <a:custGeom>
              <a:avLst/>
              <a:gdLst>
                <a:gd name="T0" fmla="*/ 38 w 38"/>
                <a:gd name="T1" fmla="*/ 7 h 57"/>
                <a:gd name="T2" fmla="*/ 21 w 38"/>
                <a:gd name="T3" fmla="*/ 7 h 57"/>
                <a:gd name="T4" fmla="*/ 21 w 38"/>
                <a:gd name="T5" fmla="*/ 57 h 57"/>
                <a:gd name="T6" fmla="*/ 14 w 38"/>
                <a:gd name="T7" fmla="*/ 57 h 57"/>
                <a:gd name="T8" fmla="*/ 14 w 38"/>
                <a:gd name="T9" fmla="*/ 7 h 57"/>
                <a:gd name="T10" fmla="*/ 0 w 38"/>
                <a:gd name="T11" fmla="*/ 7 h 57"/>
                <a:gd name="T12" fmla="*/ 0 w 38"/>
                <a:gd name="T13" fmla="*/ 0 h 57"/>
                <a:gd name="T14" fmla="*/ 38 w 38"/>
                <a:gd name="T15" fmla="*/ 0 h 57"/>
                <a:gd name="T16" fmla="*/ 38 w 38"/>
                <a:gd name="T17" fmla="*/ 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7">
                  <a:moveTo>
                    <a:pt x="38" y="7"/>
                  </a:moveTo>
                  <a:lnTo>
                    <a:pt x="21" y="7"/>
                  </a:lnTo>
                  <a:lnTo>
                    <a:pt x="21" y="57"/>
                  </a:lnTo>
                  <a:lnTo>
                    <a:pt x="14" y="57"/>
                  </a:lnTo>
                  <a:lnTo>
                    <a:pt x="14" y="7"/>
                  </a:lnTo>
                  <a:lnTo>
                    <a:pt x="0" y="7"/>
                  </a:lnTo>
                  <a:lnTo>
                    <a:pt x="0" y="0"/>
                  </a:lnTo>
                  <a:lnTo>
                    <a:pt x="38" y="0"/>
                  </a:lnTo>
                  <a:lnTo>
                    <a:pt x="38" y="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6" name="Freeform 17"/>
            <p:cNvSpPr>
              <a:spLocks/>
            </p:cNvSpPr>
            <p:nvPr/>
          </p:nvSpPr>
          <p:spPr bwMode="auto">
            <a:xfrm>
              <a:off x="2412" y="2585"/>
              <a:ext cx="56" cy="57"/>
            </a:xfrm>
            <a:custGeom>
              <a:avLst/>
              <a:gdLst>
                <a:gd name="T0" fmla="*/ 24 w 24"/>
                <a:gd name="T1" fmla="*/ 24 h 24"/>
                <a:gd name="T2" fmla="*/ 21 w 24"/>
                <a:gd name="T3" fmla="*/ 24 h 24"/>
                <a:gd name="T4" fmla="*/ 21 w 24"/>
                <a:gd name="T5" fmla="*/ 8 h 24"/>
                <a:gd name="T6" fmla="*/ 21 w 24"/>
                <a:gd name="T7" fmla="*/ 3 h 24"/>
                <a:gd name="T8" fmla="*/ 21 w 24"/>
                <a:gd name="T9" fmla="*/ 3 h 24"/>
                <a:gd name="T10" fmla="*/ 20 w 24"/>
                <a:gd name="T11" fmla="*/ 6 h 24"/>
                <a:gd name="T12" fmla="*/ 12 w 24"/>
                <a:gd name="T13" fmla="*/ 24 h 24"/>
                <a:gd name="T14" fmla="*/ 11 w 24"/>
                <a:gd name="T15" fmla="*/ 24 h 24"/>
                <a:gd name="T16" fmla="*/ 3 w 24"/>
                <a:gd name="T17" fmla="*/ 6 h 24"/>
                <a:gd name="T18" fmla="*/ 2 w 24"/>
                <a:gd name="T19" fmla="*/ 3 h 24"/>
                <a:gd name="T20" fmla="*/ 2 w 24"/>
                <a:gd name="T21" fmla="*/ 3 h 24"/>
                <a:gd name="T22" fmla="*/ 2 w 24"/>
                <a:gd name="T23" fmla="*/ 8 h 24"/>
                <a:gd name="T24" fmla="*/ 2 w 24"/>
                <a:gd name="T25" fmla="*/ 24 h 24"/>
                <a:gd name="T26" fmla="*/ 0 w 24"/>
                <a:gd name="T27" fmla="*/ 24 h 24"/>
                <a:gd name="T28" fmla="*/ 0 w 24"/>
                <a:gd name="T29" fmla="*/ 0 h 24"/>
                <a:gd name="T30" fmla="*/ 3 w 24"/>
                <a:gd name="T31" fmla="*/ 0 h 24"/>
                <a:gd name="T32" fmla="*/ 10 w 24"/>
                <a:gd name="T33" fmla="*/ 17 h 24"/>
                <a:gd name="T34" fmla="*/ 12 w 24"/>
                <a:gd name="T35" fmla="*/ 19 h 24"/>
                <a:gd name="T36" fmla="*/ 12 w 24"/>
                <a:gd name="T37" fmla="*/ 19 h 24"/>
                <a:gd name="T38" fmla="*/ 13 w 24"/>
                <a:gd name="T39" fmla="*/ 16 h 24"/>
                <a:gd name="T40" fmla="*/ 20 w 24"/>
                <a:gd name="T41" fmla="*/ 0 h 24"/>
                <a:gd name="T42" fmla="*/ 24 w 24"/>
                <a:gd name="T43" fmla="*/ 0 h 24"/>
                <a:gd name="T44" fmla="*/ 24 w 24"/>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24">
                  <a:moveTo>
                    <a:pt x="24" y="24"/>
                  </a:moveTo>
                  <a:cubicBezTo>
                    <a:pt x="21" y="24"/>
                    <a:pt x="21" y="24"/>
                    <a:pt x="21" y="24"/>
                  </a:cubicBezTo>
                  <a:cubicBezTo>
                    <a:pt x="21" y="8"/>
                    <a:pt x="21" y="8"/>
                    <a:pt x="21" y="8"/>
                  </a:cubicBezTo>
                  <a:cubicBezTo>
                    <a:pt x="21" y="7"/>
                    <a:pt x="21" y="5"/>
                    <a:pt x="21" y="3"/>
                  </a:cubicBezTo>
                  <a:cubicBezTo>
                    <a:pt x="21" y="3"/>
                    <a:pt x="21" y="3"/>
                    <a:pt x="21" y="3"/>
                  </a:cubicBezTo>
                  <a:cubicBezTo>
                    <a:pt x="21" y="4"/>
                    <a:pt x="20" y="5"/>
                    <a:pt x="20" y="6"/>
                  </a:cubicBezTo>
                  <a:cubicBezTo>
                    <a:pt x="12" y="24"/>
                    <a:pt x="12" y="24"/>
                    <a:pt x="12" y="24"/>
                  </a:cubicBezTo>
                  <a:cubicBezTo>
                    <a:pt x="11" y="24"/>
                    <a:pt x="11" y="24"/>
                    <a:pt x="11" y="24"/>
                  </a:cubicBezTo>
                  <a:cubicBezTo>
                    <a:pt x="3" y="6"/>
                    <a:pt x="3" y="6"/>
                    <a:pt x="3" y="6"/>
                  </a:cubicBezTo>
                  <a:cubicBezTo>
                    <a:pt x="3" y="5"/>
                    <a:pt x="3" y="4"/>
                    <a:pt x="2" y="3"/>
                  </a:cubicBezTo>
                  <a:cubicBezTo>
                    <a:pt x="2" y="3"/>
                    <a:pt x="2" y="3"/>
                    <a:pt x="2" y="3"/>
                  </a:cubicBezTo>
                  <a:cubicBezTo>
                    <a:pt x="2" y="4"/>
                    <a:pt x="2" y="6"/>
                    <a:pt x="2" y="8"/>
                  </a:cubicBezTo>
                  <a:cubicBezTo>
                    <a:pt x="2" y="24"/>
                    <a:pt x="2" y="24"/>
                    <a:pt x="2" y="24"/>
                  </a:cubicBezTo>
                  <a:cubicBezTo>
                    <a:pt x="0" y="24"/>
                    <a:pt x="0" y="24"/>
                    <a:pt x="0" y="24"/>
                  </a:cubicBezTo>
                  <a:cubicBezTo>
                    <a:pt x="0" y="0"/>
                    <a:pt x="0" y="0"/>
                    <a:pt x="0" y="0"/>
                  </a:cubicBezTo>
                  <a:cubicBezTo>
                    <a:pt x="3" y="0"/>
                    <a:pt x="3" y="0"/>
                    <a:pt x="3" y="0"/>
                  </a:cubicBezTo>
                  <a:cubicBezTo>
                    <a:pt x="10" y="17"/>
                    <a:pt x="10" y="17"/>
                    <a:pt x="10" y="17"/>
                  </a:cubicBezTo>
                  <a:cubicBezTo>
                    <a:pt x="11" y="18"/>
                    <a:pt x="11" y="19"/>
                    <a:pt x="12" y="19"/>
                  </a:cubicBezTo>
                  <a:cubicBezTo>
                    <a:pt x="12" y="19"/>
                    <a:pt x="12" y="19"/>
                    <a:pt x="12" y="19"/>
                  </a:cubicBezTo>
                  <a:cubicBezTo>
                    <a:pt x="12" y="18"/>
                    <a:pt x="13" y="17"/>
                    <a:pt x="13" y="16"/>
                  </a:cubicBezTo>
                  <a:cubicBezTo>
                    <a:pt x="20" y="0"/>
                    <a:pt x="20" y="0"/>
                    <a:pt x="20" y="0"/>
                  </a:cubicBezTo>
                  <a:cubicBezTo>
                    <a:pt x="24" y="0"/>
                    <a:pt x="24" y="0"/>
                    <a:pt x="24" y="0"/>
                  </a:cubicBezTo>
                  <a:lnTo>
                    <a:pt x="24" y="2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7" name="Freeform 18"/>
            <p:cNvSpPr>
              <a:spLocks/>
            </p:cNvSpPr>
            <p:nvPr/>
          </p:nvSpPr>
          <p:spPr bwMode="auto">
            <a:xfrm>
              <a:off x="1814" y="1697"/>
              <a:ext cx="520" cy="454"/>
            </a:xfrm>
            <a:custGeom>
              <a:avLst/>
              <a:gdLst>
                <a:gd name="T0" fmla="*/ 520 w 520"/>
                <a:gd name="T1" fmla="*/ 454 h 454"/>
                <a:gd name="T2" fmla="*/ 520 w 520"/>
                <a:gd name="T3" fmla="*/ 0 h 454"/>
                <a:gd name="T4" fmla="*/ 0 w 520"/>
                <a:gd name="T5" fmla="*/ 76 h 454"/>
                <a:gd name="T6" fmla="*/ 0 w 520"/>
                <a:gd name="T7" fmla="*/ 454 h 454"/>
                <a:gd name="T8" fmla="*/ 520 w 520"/>
                <a:gd name="T9" fmla="*/ 454 h 454"/>
              </a:gdLst>
              <a:ahLst/>
              <a:cxnLst>
                <a:cxn ang="0">
                  <a:pos x="T0" y="T1"/>
                </a:cxn>
                <a:cxn ang="0">
                  <a:pos x="T2" y="T3"/>
                </a:cxn>
                <a:cxn ang="0">
                  <a:pos x="T4" y="T5"/>
                </a:cxn>
                <a:cxn ang="0">
                  <a:pos x="T6" y="T7"/>
                </a:cxn>
                <a:cxn ang="0">
                  <a:pos x="T8" y="T9"/>
                </a:cxn>
              </a:cxnLst>
              <a:rect l="0" t="0" r="r" b="b"/>
              <a:pathLst>
                <a:path w="520" h="454">
                  <a:moveTo>
                    <a:pt x="520" y="454"/>
                  </a:moveTo>
                  <a:lnTo>
                    <a:pt x="520" y="0"/>
                  </a:lnTo>
                  <a:lnTo>
                    <a:pt x="0" y="76"/>
                  </a:lnTo>
                  <a:lnTo>
                    <a:pt x="0" y="454"/>
                  </a:lnTo>
                  <a:lnTo>
                    <a:pt x="520" y="45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98" name="Freeform 19"/>
            <p:cNvSpPr>
              <a:spLocks/>
            </p:cNvSpPr>
            <p:nvPr/>
          </p:nvSpPr>
          <p:spPr bwMode="auto">
            <a:xfrm>
              <a:off x="1401" y="1777"/>
              <a:ext cx="375" cy="374"/>
            </a:xfrm>
            <a:custGeom>
              <a:avLst/>
              <a:gdLst>
                <a:gd name="T0" fmla="*/ 375 w 375"/>
                <a:gd name="T1" fmla="*/ 0 h 374"/>
                <a:gd name="T2" fmla="*/ 0 w 375"/>
                <a:gd name="T3" fmla="*/ 57 h 374"/>
                <a:gd name="T4" fmla="*/ 0 w 375"/>
                <a:gd name="T5" fmla="*/ 374 h 374"/>
                <a:gd name="T6" fmla="*/ 375 w 375"/>
                <a:gd name="T7" fmla="*/ 374 h 374"/>
                <a:gd name="T8" fmla="*/ 375 w 375"/>
                <a:gd name="T9" fmla="*/ 0 h 374"/>
              </a:gdLst>
              <a:ahLst/>
              <a:cxnLst>
                <a:cxn ang="0">
                  <a:pos x="T0" y="T1"/>
                </a:cxn>
                <a:cxn ang="0">
                  <a:pos x="T2" y="T3"/>
                </a:cxn>
                <a:cxn ang="0">
                  <a:pos x="T4" y="T5"/>
                </a:cxn>
                <a:cxn ang="0">
                  <a:pos x="T6" y="T7"/>
                </a:cxn>
                <a:cxn ang="0">
                  <a:pos x="T8" y="T9"/>
                </a:cxn>
              </a:cxnLst>
              <a:rect l="0" t="0" r="r" b="b"/>
              <a:pathLst>
                <a:path w="375" h="374">
                  <a:moveTo>
                    <a:pt x="375" y="0"/>
                  </a:moveTo>
                  <a:lnTo>
                    <a:pt x="0" y="57"/>
                  </a:lnTo>
                  <a:lnTo>
                    <a:pt x="0" y="374"/>
                  </a:lnTo>
                  <a:lnTo>
                    <a:pt x="375" y="374"/>
                  </a:lnTo>
                  <a:lnTo>
                    <a:pt x="37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100" name="Freeform 20"/>
            <p:cNvSpPr>
              <a:spLocks/>
            </p:cNvSpPr>
            <p:nvPr/>
          </p:nvSpPr>
          <p:spPr bwMode="auto">
            <a:xfrm>
              <a:off x="1401" y="2186"/>
              <a:ext cx="375" cy="376"/>
            </a:xfrm>
            <a:custGeom>
              <a:avLst/>
              <a:gdLst>
                <a:gd name="T0" fmla="*/ 0 w 375"/>
                <a:gd name="T1" fmla="*/ 0 h 376"/>
                <a:gd name="T2" fmla="*/ 0 w 375"/>
                <a:gd name="T3" fmla="*/ 321 h 376"/>
                <a:gd name="T4" fmla="*/ 375 w 375"/>
                <a:gd name="T5" fmla="*/ 376 h 376"/>
                <a:gd name="T6" fmla="*/ 375 w 375"/>
                <a:gd name="T7" fmla="*/ 0 h 376"/>
                <a:gd name="T8" fmla="*/ 0 w 375"/>
                <a:gd name="T9" fmla="*/ 0 h 376"/>
              </a:gdLst>
              <a:ahLst/>
              <a:cxnLst>
                <a:cxn ang="0">
                  <a:pos x="T0" y="T1"/>
                </a:cxn>
                <a:cxn ang="0">
                  <a:pos x="T2" y="T3"/>
                </a:cxn>
                <a:cxn ang="0">
                  <a:pos x="T4" y="T5"/>
                </a:cxn>
                <a:cxn ang="0">
                  <a:pos x="T6" y="T7"/>
                </a:cxn>
                <a:cxn ang="0">
                  <a:pos x="T8" y="T9"/>
                </a:cxn>
              </a:cxnLst>
              <a:rect l="0" t="0" r="r" b="b"/>
              <a:pathLst>
                <a:path w="375" h="376">
                  <a:moveTo>
                    <a:pt x="0" y="0"/>
                  </a:moveTo>
                  <a:lnTo>
                    <a:pt x="0" y="321"/>
                  </a:lnTo>
                  <a:lnTo>
                    <a:pt x="375" y="376"/>
                  </a:lnTo>
                  <a:lnTo>
                    <a:pt x="375"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sp>
          <p:nvSpPr>
            <p:cNvPr id="103" name="Freeform 21"/>
            <p:cNvSpPr>
              <a:spLocks/>
            </p:cNvSpPr>
            <p:nvPr/>
          </p:nvSpPr>
          <p:spPr bwMode="auto">
            <a:xfrm>
              <a:off x="1814" y="2186"/>
              <a:ext cx="520" cy="458"/>
            </a:xfrm>
            <a:custGeom>
              <a:avLst/>
              <a:gdLst>
                <a:gd name="T0" fmla="*/ 0 w 520"/>
                <a:gd name="T1" fmla="*/ 383 h 458"/>
                <a:gd name="T2" fmla="*/ 520 w 520"/>
                <a:gd name="T3" fmla="*/ 458 h 458"/>
                <a:gd name="T4" fmla="*/ 520 w 520"/>
                <a:gd name="T5" fmla="*/ 0 h 458"/>
                <a:gd name="T6" fmla="*/ 0 w 520"/>
                <a:gd name="T7" fmla="*/ 0 h 458"/>
                <a:gd name="T8" fmla="*/ 0 w 520"/>
                <a:gd name="T9" fmla="*/ 383 h 458"/>
              </a:gdLst>
              <a:ahLst/>
              <a:cxnLst>
                <a:cxn ang="0">
                  <a:pos x="T0" y="T1"/>
                </a:cxn>
                <a:cxn ang="0">
                  <a:pos x="T2" y="T3"/>
                </a:cxn>
                <a:cxn ang="0">
                  <a:pos x="T4" y="T5"/>
                </a:cxn>
                <a:cxn ang="0">
                  <a:pos x="T6" y="T7"/>
                </a:cxn>
                <a:cxn ang="0">
                  <a:pos x="T8" y="T9"/>
                </a:cxn>
              </a:cxnLst>
              <a:rect l="0" t="0" r="r" b="b"/>
              <a:pathLst>
                <a:path w="520" h="458">
                  <a:moveTo>
                    <a:pt x="0" y="383"/>
                  </a:moveTo>
                  <a:lnTo>
                    <a:pt x="520" y="458"/>
                  </a:lnTo>
                  <a:lnTo>
                    <a:pt x="520" y="0"/>
                  </a:lnTo>
                  <a:lnTo>
                    <a:pt x="0" y="0"/>
                  </a:lnTo>
                  <a:lnTo>
                    <a:pt x="0" y="3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sz="1100" kern="0" dirty="0">
                <a:solidFill>
                  <a:sysClr val="windowText" lastClr="000000"/>
                </a:solidFill>
                <a:latin typeface="+mj-lt"/>
              </a:endParaRPr>
            </a:p>
          </p:txBody>
        </p:sp>
      </p:grpSp>
      <p:sp>
        <p:nvSpPr>
          <p:cNvPr id="112" name="Oval 111"/>
          <p:cNvSpPr/>
          <p:nvPr/>
        </p:nvSpPr>
        <p:spPr>
          <a:xfrm rot="10800000">
            <a:off x="5824259" y="2681768"/>
            <a:ext cx="1538759" cy="658310"/>
          </a:xfrm>
          <a:prstGeom prst="ellipse">
            <a:avLst/>
          </a:prstGeom>
          <a:gradFill flip="none" rotWithShape="1">
            <a:gsLst>
              <a:gs pos="100000">
                <a:srgbClr val="00FFFF">
                  <a:alpha val="0"/>
                </a:srgbClr>
              </a:gs>
              <a:gs pos="0">
                <a:srgbClr val="00FFFF">
                  <a:alpha val="23000"/>
                </a:srgbClr>
              </a:gs>
            </a:gsLst>
            <a:path path="shape">
              <a:fillToRect l="50000" t="50000" r="50000" b="50000"/>
            </a:path>
            <a:tileRect/>
          </a:gradFill>
          <a:ln w="25400" cap="flat" cmpd="sng" algn="ctr">
            <a:noFill/>
            <a:prstDash val="solid"/>
          </a:ln>
          <a:effectLst>
            <a:outerShdw blurRad="76200" dist="50800" dir="5400000" algn="ctr" rotWithShape="0">
              <a:srgbClr val="000000">
                <a:alpha val="27000"/>
              </a:srgbClr>
            </a:outerShdw>
          </a:effectLst>
        </p:spPr>
        <p:txBody>
          <a:bodyPr lIns="57128" tIns="28566" rIns="57128" bIns="28566" rtlCol="0" anchor="ctr"/>
          <a:lstStyle/>
          <a:p>
            <a:pPr algn="ctr">
              <a:defRPr/>
            </a:pPr>
            <a:endParaRPr lang="en-US" sz="900" kern="0" dirty="0">
              <a:solidFill>
                <a:srgbClr val="8E909E"/>
              </a:solidFill>
              <a:latin typeface="+mj-lt"/>
            </a:endParaRPr>
          </a:p>
        </p:txBody>
      </p:sp>
      <p:pic>
        <p:nvPicPr>
          <p:cNvPr id="78" name="Picture 5" descr="C:\Users\andrewg\Desktop\branch.png"/>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272064" y="2429606"/>
            <a:ext cx="395963" cy="599774"/>
          </a:xfrm>
          <a:prstGeom prst="rect">
            <a:avLst/>
          </a:prstGeom>
          <a:noFill/>
          <a:effectLst>
            <a:reflection blurRad="6350" stA="12000" endPos="20000" dir="5400000" sy="-100000" algn="bl" rotWithShape="0"/>
          </a:effectLst>
          <a:extLst>
            <a:ext uri="{909E8E84-426E-40dd-AFC4-6F175D3DCCD1}">
              <a14:hiddenFill xmlns:a14="http://schemas.microsoft.com/office/drawing/2010/main" xmlns="">
                <a:solidFill>
                  <a:srgbClr val="FFFFFF"/>
                </a:solidFill>
              </a14:hiddenFill>
            </a:ext>
          </a:extLst>
        </p:spPr>
      </p:pic>
      <p:pic>
        <p:nvPicPr>
          <p:cNvPr id="149" name="Picture 148" descr="tandberg_6000_cisco_small"/>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77067" y="2813375"/>
            <a:ext cx="520173" cy="329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7" name="Freeform 126"/>
          <p:cNvSpPr/>
          <p:nvPr/>
        </p:nvSpPr>
        <p:spPr>
          <a:xfrm>
            <a:off x="1441616" y="3764582"/>
            <a:ext cx="5074108" cy="1008500"/>
          </a:xfrm>
          <a:custGeom>
            <a:avLst/>
            <a:gdLst>
              <a:gd name="connsiteX0" fmla="*/ 0 w 8975100"/>
              <a:gd name="connsiteY0" fmla="*/ 0 h 1636748"/>
              <a:gd name="connsiteX1" fmla="*/ 2399005 w 8975100"/>
              <a:gd name="connsiteY1" fmla="*/ 1128792 h 1636748"/>
              <a:gd name="connsiteX2" fmla="*/ 4995575 w 8975100"/>
              <a:gd name="connsiteY2" fmla="*/ 1227561 h 1636748"/>
              <a:gd name="connsiteX3" fmla="*/ 8975100 w 8975100"/>
              <a:gd name="connsiteY3" fmla="*/ 1636748 h 1636748"/>
              <a:gd name="connsiteX0" fmla="*/ 0 w 8118573"/>
              <a:gd name="connsiteY0" fmla="*/ 0 h 1613599"/>
              <a:gd name="connsiteX1" fmla="*/ 2399005 w 8118573"/>
              <a:gd name="connsiteY1" fmla="*/ 1128792 h 1613599"/>
              <a:gd name="connsiteX2" fmla="*/ 4995575 w 8118573"/>
              <a:gd name="connsiteY2" fmla="*/ 1227561 h 1613599"/>
              <a:gd name="connsiteX3" fmla="*/ 8118573 w 8118573"/>
              <a:gd name="connsiteY3" fmla="*/ 1613599 h 1613599"/>
              <a:gd name="connsiteX0" fmla="*/ 0 w 8118573"/>
              <a:gd name="connsiteY0" fmla="*/ 0 h 1613599"/>
              <a:gd name="connsiteX1" fmla="*/ 2815694 w 8118573"/>
              <a:gd name="connsiteY1" fmla="*/ 1117218 h 1613599"/>
              <a:gd name="connsiteX2" fmla="*/ 4995575 w 8118573"/>
              <a:gd name="connsiteY2" fmla="*/ 1227561 h 1613599"/>
              <a:gd name="connsiteX3" fmla="*/ 8118573 w 8118573"/>
              <a:gd name="connsiteY3" fmla="*/ 1613599 h 1613599"/>
              <a:gd name="connsiteX0" fmla="*/ 0 w 8118573"/>
              <a:gd name="connsiteY0" fmla="*/ 0 h 1613599"/>
              <a:gd name="connsiteX1" fmla="*/ 2815694 w 8118573"/>
              <a:gd name="connsiteY1" fmla="*/ 1117218 h 1613599"/>
              <a:gd name="connsiteX2" fmla="*/ 4995575 w 8118573"/>
              <a:gd name="connsiteY2" fmla="*/ 1227561 h 1613599"/>
              <a:gd name="connsiteX3" fmla="*/ 8118573 w 8118573"/>
              <a:gd name="connsiteY3" fmla="*/ 1613599 h 1613599"/>
              <a:gd name="connsiteX0" fmla="*/ 0 w 8118573"/>
              <a:gd name="connsiteY0" fmla="*/ 0 h 1613599"/>
              <a:gd name="connsiteX1" fmla="*/ 2919867 w 8118573"/>
              <a:gd name="connsiteY1" fmla="*/ 1105643 h 1613599"/>
              <a:gd name="connsiteX2" fmla="*/ 4995575 w 8118573"/>
              <a:gd name="connsiteY2" fmla="*/ 1227561 h 1613599"/>
              <a:gd name="connsiteX3" fmla="*/ 8118573 w 8118573"/>
              <a:gd name="connsiteY3" fmla="*/ 1613599 h 1613599"/>
              <a:gd name="connsiteX0" fmla="*/ 0 w 8118573"/>
              <a:gd name="connsiteY0" fmla="*/ 0 h 1613599"/>
              <a:gd name="connsiteX1" fmla="*/ 2919867 w 8118573"/>
              <a:gd name="connsiteY1" fmla="*/ 1105643 h 1613599"/>
              <a:gd name="connsiteX2" fmla="*/ 4995575 w 8118573"/>
              <a:gd name="connsiteY2" fmla="*/ 1227561 h 1613599"/>
              <a:gd name="connsiteX3" fmla="*/ 8118573 w 8118573"/>
              <a:gd name="connsiteY3" fmla="*/ 1613599 h 1613599"/>
            </a:gdLst>
            <a:ahLst/>
            <a:cxnLst>
              <a:cxn ang="0">
                <a:pos x="connsiteX0" y="connsiteY0"/>
              </a:cxn>
              <a:cxn ang="0">
                <a:pos x="connsiteX1" y="connsiteY1"/>
              </a:cxn>
              <a:cxn ang="0">
                <a:pos x="connsiteX2" y="connsiteY2"/>
              </a:cxn>
              <a:cxn ang="0">
                <a:pos x="connsiteX3" y="connsiteY3"/>
              </a:cxn>
            </a:cxnLst>
            <a:rect l="l" t="t" r="r" b="b"/>
            <a:pathLst>
              <a:path w="8118573" h="1613599">
                <a:moveTo>
                  <a:pt x="0" y="0"/>
                </a:moveTo>
                <a:cubicBezTo>
                  <a:pt x="783204" y="462099"/>
                  <a:pt x="1925225" y="970497"/>
                  <a:pt x="2919867" y="1105643"/>
                </a:cubicBezTo>
                <a:cubicBezTo>
                  <a:pt x="3914509" y="1240789"/>
                  <a:pt x="3899559" y="1142902"/>
                  <a:pt x="4995575" y="1227561"/>
                </a:cubicBezTo>
                <a:cubicBezTo>
                  <a:pt x="6091591" y="1312220"/>
                  <a:pt x="7412984" y="1543050"/>
                  <a:pt x="8118573" y="1613599"/>
                </a:cubicBezTo>
              </a:path>
            </a:pathLst>
          </a:custGeom>
          <a:noFill/>
          <a:ln w="50800">
            <a:solidFill>
              <a:schemeClr val="accent1">
                <a:lumMod val="60000"/>
                <a:lumOff val="40000"/>
              </a:schemeClr>
            </a:solidFill>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pic>
        <p:nvPicPr>
          <p:cNvPr id="5" name="Picture 4"/>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tretch>
            <a:fillRect/>
          </a:stretch>
        </p:blipFill>
        <p:spPr>
          <a:xfrm>
            <a:off x="7745228" y="3017556"/>
            <a:ext cx="144308" cy="158211"/>
          </a:xfrm>
          <a:prstGeom prst="rect">
            <a:avLst/>
          </a:prstGeom>
        </p:spPr>
      </p:pic>
      <p:pic>
        <p:nvPicPr>
          <p:cNvPr id="115" name="Picture 114" descr="C:\Documents and Settings\rteligic\Desktop\Desktop_26Apr\desktop271211\cisco-prime\icons\Picture2.png"/>
          <p:cNvPicPr>
            <a:picLocks noChangeAspect="1" noChangeArrowheads="1"/>
          </p:cNvPicPr>
          <p:nvPr/>
        </p:nvPicPr>
        <p:blipFill>
          <a:blip r:embed="rId17" cstate="screen"/>
          <a:srcRect/>
          <a:stretch>
            <a:fillRect/>
          </a:stretch>
        </p:blipFill>
        <p:spPr bwMode="auto">
          <a:xfrm flipH="1">
            <a:off x="913166" y="3349864"/>
            <a:ext cx="724632" cy="724444"/>
          </a:xfrm>
          <a:prstGeom prst="rect">
            <a:avLst/>
          </a:prstGeom>
          <a:noFill/>
        </p:spPr>
      </p:pic>
      <p:grpSp>
        <p:nvGrpSpPr>
          <p:cNvPr id="71" name="Group 70"/>
          <p:cNvGrpSpPr/>
          <p:nvPr/>
        </p:nvGrpSpPr>
        <p:grpSpPr>
          <a:xfrm>
            <a:off x="5493472" y="2700539"/>
            <a:ext cx="723483" cy="723483"/>
            <a:chOff x="375526" y="1412124"/>
            <a:chExt cx="894474" cy="894474"/>
          </a:xfrm>
        </p:grpSpPr>
        <p:pic>
          <p:nvPicPr>
            <p:cNvPr id="74"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5526" y="1412124"/>
              <a:ext cx="894474" cy="894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5" name="TextBox 74"/>
            <p:cNvSpPr txBox="1"/>
            <p:nvPr/>
          </p:nvSpPr>
          <p:spPr>
            <a:xfrm>
              <a:off x="708608" y="1846204"/>
              <a:ext cx="228311" cy="247337"/>
            </a:xfrm>
            <a:prstGeom prst="rect">
              <a:avLst/>
            </a:prstGeom>
            <a:noFill/>
          </p:spPr>
          <p:txBody>
            <a:bodyPr wrap="none" rtlCol="0">
              <a:spAutoFit/>
            </a:bodyPr>
            <a:lstStyle/>
            <a:p>
              <a:pPr algn="ctr"/>
              <a:endParaRPr lang="en-US" sz="700" dirty="0">
                <a:solidFill>
                  <a:schemeClr val="bg2"/>
                </a:solidFill>
              </a:endParaRPr>
            </a:p>
          </p:txBody>
        </p:sp>
      </p:grpSp>
      <p:grpSp>
        <p:nvGrpSpPr>
          <p:cNvPr id="76" name="Group 75"/>
          <p:cNvGrpSpPr/>
          <p:nvPr/>
        </p:nvGrpSpPr>
        <p:grpSpPr>
          <a:xfrm>
            <a:off x="5752747" y="3072563"/>
            <a:ext cx="723483" cy="723483"/>
            <a:chOff x="375526" y="1412124"/>
            <a:chExt cx="894474" cy="894474"/>
          </a:xfrm>
        </p:grpSpPr>
        <p:pic>
          <p:nvPicPr>
            <p:cNvPr id="77" name="Picture 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5526" y="1412124"/>
              <a:ext cx="894474" cy="894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0" name="TextBox 79"/>
            <p:cNvSpPr txBox="1"/>
            <p:nvPr/>
          </p:nvSpPr>
          <p:spPr>
            <a:xfrm>
              <a:off x="708608" y="1846204"/>
              <a:ext cx="228311" cy="304414"/>
            </a:xfrm>
            <a:prstGeom prst="rect">
              <a:avLst/>
            </a:prstGeom>
            <a:noFill/>
          </p:spPr>
          <p:txBody>
            <a:bodyPr wrap="none" rtlCol="0">
              <a:spAutoFit/>
            </a:bodyPr>
            <a:lstStyle/>
            <a:p>
              <a:pPr algn="ctr"/>
              <a:endParaRPr lang="en-US" sz="1000" dirty="0">
                <a:solidFill>
                  <a:schemeClr val="bg2"/>
                </a:solidFill>
              </a:endParaRPr>
            </a:p>
          </p:txBody>
        </p:sp>
      </p:grpSp>
      <p:sp>
        <p:nvSpPr>
          <p:cNvPr id="125" name="Freeform 124"/>
          <p:cNvSpPr/>
          <p:nvPr/>
        </p:nvSpPr>
        <p:spPr>
          <a:xfrm>
            <a:off x="1401340" y="3060071"/>
            <a:ext cx="4859106" cy="609988"/>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Lst>
            <a:ahLst/>
            <a:cxnLst>
              <a:cxn ang="0">
                <a:pos x="connsiteX0" y="connsiteY0"/>
              </a:cxn>
              <a:cxn ang="0">
                <a:pos x="connsiteX1" y="connsiteY1"/>
              </a:cxn>
              <a:cxn ang="0">
                <a:pos x="connsiteX2" y="connsiteY2"/>
              </a:cxn>
            </a:cxnLst>
            <a:rect l="l" t="t" r="r" b="b"/>
            <a:pathLst>
              <a:path w="6477121" h="973038">
                <a:moveTo>
                  <a:pt x="0" y="973038"/>
                </a:moveTo>
                <a:cubicBezTo>
                  <a:pt x="647712" y="687133"/>
                  <a:pt x="1820373" y="197617"/>
                  <a:pt x="2899893" y="55982"/>
                </a:cubicBezTo>
                <a:cubicBezTo>
                  <a:pt x="3979413" y="-85653"/>
                  <a:pt x="5388331" y="81086"/>
                  <a:pt x="6477121" y="123229"/>
                </a:cubicBezTo>
              </a:path>
            </a:pathLst>
          </a:custGeom>
          <a:noFill/>
          <a:ln w="50800">
            <a:solidFill>
              <a:schemeClr val="accent5"/>
            </a:solidFill>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sp>
        <p:nvSpPr>
          <p:cNvPr id="126" name="Freeform 125"/>
          <p:cNvSpPr/>
          <p:nvPr/>
        </p:nvSpPr>
        <p:spPr>
          <a:xfrm>
            <a:off x="1432797" y="3349069"/>
            <a:ext cx="4799003" cy="1054201"/>
          </a:xfrm>
          <a:custGeom>
            <a:avLst/>
            <a:gdLst>
              <a:gd name="connsiteX0" fmla="*/ 0 w 9469012"/>
              <a:gd name="connsiteY0" fmla="*/ 197539 h 1069991"/>
              <a:gd name="connsiteX1" fmla="*/ 2582457 w 9469012"/>
              <a:gd name="connsiteY1" fmla="*/ 987693 h 1069991"/>
              <a:gd name="connsiteX2" fmla="*/ 4939127 w 9469012"/>
              <a:gd name="connsiteY2" fmla="*/ 959474 h 1069991"/>
              <a:gd name="connsiteX3" fmla="*/ 8071944 w 9469012"/>
              <a:gd name="connsiteY3" fmla="*/ 225759 h 1069991"/>
              <a:gd name="connsiteX4" fmla="*/ 9469012 w 9469012"/>
              <a:gd name="connsiteY4" fmla="*/ 0 h 1069991"/>
              <a:gd name="connsiteX0" fmla="*/ 0 w 9469012"/>
              <a:gd name="connsiteY0" fmla="*/ 197539 h 987720"/>
              <a:gd name="connsiteX1" fmla="*/ 2582457 w 9469012"/>
              <a:gd name="connsiteY1" fmla="*/ 987693 h 987720"/>
              <a:gd name="connsiteX2" fmla="*/ 8071944 w 9469012"/>
              <a:gd name="connsiteY2" fmla="*/ 225759 h 987720"/>
              <a:gd name="connsiteX3" fmla="*/ 9469012 w 9469012"/>
              <a:gd name="connsiteY3" fmla="*/ 0 h 987720"/>
              <a:gd name="connsiteX0" fmla="*/ 0 w 9469012"/>
              <a:gd name="connsiteY0" fmla="*/ 197539 h 1091888"/>
              <a:gd name="connsiteX1" fmla="*/ 4052441 w 9469012"/>
              <a:gd name="connsiteY1" fmla="*/ 1091865 h 1091888"/>
              <a:gd name="connsiteX2" fmla="*/ 8071944 w 9469012"/>
              <a:gd name="connsiteY2" fmla="*/ 225759 h 1091888"/>
              <a:gd name="connsiteX3" fmla="*/ 9469012 w 9469012"/>
              <a:gd name="connsiteY3" fmla="*/ 0 h 1091888"/>
              <a:gd name="connsiteX0" fmla="*/ 0 w 9469012"/>
              <a:gd name="connsiteY0" fmla="*/ 197539 h 1093905"/>
              <a:gd name="connsiteX1" fmla="*/ 4052441 w 9469012"/>
              <a:gd name="connsiteY1" fmla="*/ 1091865 h 1093905"/>
              <a:gd name="connsiteX2" fmla="*/ 8071944 w 9469012"/>
              <a:gd name="connsiteY2" fmla="*/ 225759 h 1093905"/>
              <a:gd name="connsiteX3" fmla="*/ 9469012 w 9469012"/>
              <a:gd name="connsiteY3" fmla="*/ 0 h 1093905"/>
              <a:gd name="connsiteX0" fmla="*/ 0 w 9469012"/>
              <a:gd name="connsiteY0" fmla="*/ 338223 h 1235155"/>
              <a:gd name="connsiteX1" fmla="*/ 4052441 w 9469012"/>
              <a:gd name="connsiteY1" fmla="*/ 1232549 h 1235155"/>
              <a:gd name="connsiteX2" fmla="*/ 7180694 w 9469012"/>
              <a:gd name="connsiteY2" fmla="*/ 53927 h 1235155"/>
              <a:gd name="connsiteX3" fmla="*/ 9469012 w 9469012"/>
              <a:gd name="connsiteY3" fmla="*/ 140684 h 1235155"/>
              <a:gd name="connsiteX0" fmla="*/ 0 w 8612486"/>
              <a:gd name="connsiteY0" fmla="*/ 332049 h 1228981"/>
              <a:gd name="connsiteX1" fmla="*/ 4052441 w 8612486"/>
              <a:gd name="connsiteY1" fmla="*/ 1226375 h 1228981"/>
              <a:gd name="connsiteX2" fmla="*/ 7180694 w 8612486"/>
              <a:gd name="connsiteY2" fmla="*/ 47753 h 1228981"/>
              <a:gd name="connsiteX3" fmla="*/ 8612486 w 8612486"/>
              <a:gd name="connsiteY3" fmla="*/ 180809 h 1228981"/>
              <a:gd name="connsiteX0" fmla="*/ 0 w 7180694"/>
              <a:gd name="connsiteY0" fmla="*/ 284296 h 1181228"/>
              <a:gd name="connsiteX1" fmla="*/ 4052441 w 7180694"/>
              <a:gd name="connsiteY1" fmla="*/ 1178622 h 1181228"/>
              <a:gd name="connsiteX2" fmla="*/ 7180694 w 7180694"/>
              <a:gd name="connsiteY2" fmla="*/ 0 h 1181228"/>
              <a:gd name="connsiteX0" fmla="*/ 0 w 7840452"/>
              <a:gd name="connsiteY0" fmla="*/ 689410 h 1596701"/>
              <a:gd name="connsiteX1" fmla="*/ 4052441 w 7840452"/>
              <a:gd name="connsiteY1" fmla="*/ 1583736 h 1596701"/>
              <a:gd name="connsiteX2" fmla="*/ 7840452 w 7840452"/>
              <a:gd name="connsiteY2" fmla="*/ 0 h 1596701"/>
              <a:gd name="connsiteX0" fmla="*/ 0 w 7782579"/>
              <a:gd name="connsiteY0" fmla="*/ 667798 h 1575089"/>
              <a:gd name="connsiteX1" fmla="*/ 4052441 w 7782579"/>
              <a:gd name="connsiteY1" fmla="*/ 1562124 h 1575089"/>
              <a:gd name="connsiteX2" fmla="*/ 7782579 w 7782579"/>
              <a:gd name="connsiteY2" fmla="*/ 0 h 1575089"/>
              <a:gd name="connsiteX0" fmla="*/ 0 w 7782579"/>
              <a:gd name="connsiteY0" fmla="*/ 667798 h 1575089"/>
              <a:gd name="connsiteX1" fmla="*/ 4052441 w 7782579"/>
              <a:gd name="connsiteY1" fmla="*/ 1562124 h 1575089"/>
              <a:gd name="connsiteX2" fmla="*/ 7782579 w 7782579"/>
              <a:gd name="connsiteY2" fmla="*/ 0 h 1575089"/>
              <a:gd name="connsiteX0" fmla="*/ 0 w 7678407"/>
              <a:gd name="connsiteY0" fmla="*/ 646186 h 1574736"/>
              <a:gd name="connsiteX1" fmla="*/ 3948269 w 7678407"/>
              <a:gd name="connsiteY1" fmla="*/ 1562124 h 1574736"/>
              <a:gd name="connsiteX2" fmla="*/ 7678407 w 7678407"/>
              <a:gd name="connsiteY2" fmla="*/ 0 h 1574736"/>
            </a:gdLst>
            <a:ahLst/>
            <a:cxnLst>
              <a:cxn ang="0">
                <a:pos x="connsiteX0" y="connsiteY0"/>
              </a:cxn>
              <a:cxn ang="0">
                <a:pos x="connsiteX1" y="connsiteY1"/>
              </a:cxn>
              <a:cxn ang="0">
                <a:pos x="connsiteX2" y="connsiteY2"/>
              </a:cxn>
            </a:cxnLst>
            <a:rect l="l" t="t" r="r" b="b"/>
            <a:pathLst>
              <a:path w="7678407" h="1574736">
                <a:moveTo>
                  <a:pt x="0" y="646186"/>
                </a:moveTo>
                <a:cubicBezTo>
                  <a:pt x="879634" y="977768"/>
                  <a:pt x="2641527" y="1677026"/>
                  <a:pt x="3948269" y="1562124"/>
                </a:cubicBezTo>
                <a:cubicBezTo>
                  <a:pt x="5255011" y="1447222"/>
                  <a:pt x="6507499" y="542832"/>
                  <a:pt x="7678407" y="0"/>
                </a:cubicBezTo>
              </a:path>
            </a:pathLst>
          </a:custGeom>
          <a:noFill/>
          <a:ln w="50800">
            <a:solidFill>
              <a:schemeClr val="accent5"/>
            </a:solidFill>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sp>
        <p:nvSpPr>
          <p:cNvPr id="8" name="Rounded Rectangle 7"/>
          <p:cNvSpPr/>
          <p:nvPr/>
        </p:nvSpPr>
        <p:spPr>
          <a:xfrm>
            <a:off x="2604926" y="2089349"/>
            <a:ext cx="2534300" cy="294392"/>
          </a:xfrm>
          <a:prstGeom prst="round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Service Orchestration</a:t>
            </a:r>
          </a:p>
        </p:txBody>
      </p:sp>
      <p:sp>
        <p:nvSpPr>
          <p:cNvPr id="81" name="Rounded Rectangle 80"/>
          <p:cNvSpPr/>
          <p:nvPr/>
        </p:nvSpPr>
        <p:spPr>
          <a:xfrm>
            <a:off x="2604926" y="863931"/>
            <a:ext cx="1226634" cy="712372"/>
          </a:xfrm>
          <a:prstGeom prst="round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Customer </a:t>
            </a:r>
          </a:p>
          <a:p>
            <a:pPr algn="ctr"/>
            <a:r>
              <a:rPr lang="en-US" sz="1100" dirty="0" smtClean="0">
                <a:solidFill>
                  <a:schemeClr val="tx1"/>
                </a:solidFill>
              </a:rPr>
              <a:t>Self Service Portal</a:t>
            </a:r>
          </a:p>
        </p:txBody>
      </p:sp>
      <p:sp>
        <p:nvSpPr>
          <p:cNvPr id="90" name="Rounded Rectangle 89"/>
          <p:cNvSpPr/>
          <p:nvPr/>
        </p:nvSpPr>
        <p:spPr>
          <a:xfrm>
            <a:off x="3912592" y="863931"/>
            <a:ext cx="1226634" cy="712372"/>
          </a:xfrm>
          <a:prstGeom prst="round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SP Operations</a:t>
            </a:r>
          </a:p>
          <a:p>
            <a:pPr algn="ctr"/>
            <a:r>
              <a:rPr lang="en-US" sz="1100" dirty="0" smtClean="0">
                <a:solidFill>
                  <a:schemeClr val="tx1"/>
                </a:solidFill>
              </a:rPr>
              <a:t>Management Dashboard</a:t>
            </a:r>
          </a:p>
        </p:txBody>
      </p:sp>
      <p:sp>
        <p:nvSpPr>
          <p:cNvPr id="107" name="Freeform 106"/>
          <p:cNvSpPr/>
          <p:nvPr/>
        </p:nvSpPr>
        <p:spPr>
          <a:xfrm>
            <a:off x="972386" y="1131360"/>
            <a:ext cx="1463784" cy="700936"/>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Lst>
            <a:ahLst/>
            <a:cxnLst>
              <a:cxn ang="0">
                <a:pos x="connsiteX0" y="connsiteY0"/>
              </a:cxn>
              <a:cxn ang="0">
                <a:pos x="connsiteX1" y="connsiteY1"/>
              </a:cxn>
              <a:cxn ang="0">
                <a:pos x="connsiteX2" y="connsiteY2"/>
              </a:cxn>
            </a:cxnLst>
            <a:rect l="l" t="t" r="r" b="b"/>
            <a:pathLst>
              <a:path w="6477121" h="973038">
                <a:moveTo>
                  <a:pt x="0" y="973038"/>
                </a:moveTo>
                <a:cubicBezTo>
                  <a:pt x="647712" y="687133"/>
                  <a:pt x="1820373" y="197617"/>
                  <a:pt x="2899893" y="55982"/>
                </a:cubicBezTo>
                <a:cubicBezTo>
                  <a:pt x="3979413" y="-85653"/>
                  <a:pt x="5388331" y="81086"/>
                  <a:pt x="6477121" y="123229"/>
                </a:cubicBezTo>
              </a:path>
            </a:pathLst>
          </a:custGeom>
          <a:noFill/>
          <a:ln w="50800">
            <a:solidFill>
              <a:schemeClr val="accent4">
                <a:lumMod val="40000"/>
                <a:lumOff val="60000"/>
              </a:schemeClr>
            </a:solidFill>
            <a:headEnd type="triangle"/>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pic>
        <p:nvPicPr>
          <p:cNvPr id="1026" name="Picture 2" descr="mage result for network operations user clipar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64340" y="939105"/>
            <a:ext cx="1365968" cy="1138307"/>
          </a:xfrm>
          <a:prstGeom prst="rect">
            <a:avLst/>
          </a:prstGeom>
          <a:noFill/>
          <a:extLst>
            <a:ext uri="{909E8E84-426E-40dd-AFC4-6F175D3DCCD1}">
              <a14:hiddenFill xmlns:a14="http://schemas.microsoft.com/office/drawing/2010/main" xmlns="">
                <a:solidFill>
                  <a:srgbClr val="FFFFFF"/>
                </a:solidFill>
              </a14:hiddenFill>
            </a:ext>
          </a:extLst>
        </p:spPr>
      </p:pic>
      <p:sp>
        <p:nvSpPr>
          <p:cNvPr id="123" name="Freeform 122"/>
          <p:cNvSpPr/>
          <p:nvPr/>
        </p:nvSpPr>
        <p:spPr>
          <a:xfrm>
            <a:off x="5353151" y="815162"/>
            <a:ext cx="1527664" cy="362622"/>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 name="connsiteX0" fmla="*/ 0 w 6376196"/>
              <a:gd name="connsiteY0" fmla="*/ 954705 h 954705"/>
              <a:gd name="connsiteX1" fmla="*/ 2899893 w 6376196"/>
              <a:gd name="connsiteY1" fmla="*/ 37649 h 954705"/>
              <a:gd name="connsiteX2" fmla="*/ 6376196 w 6376196"/>
              <a:gd name="connsiteY2" fmla="*/ 238742 h 954705"/>
              <a:gd name="connsiteX0" fmla="*/ 0 w 7087515"/>
              <a:gd name="connsiteY0" fmla="*/ 930499 h 937288"/>
              <a:gd name="connsiteX1" fmla="*/ 2899893 w 7087515"/>
              <a:gd name="connsiteY1" fmla="*/ 13443 h 937288"/>
              <a:gd name="connsiteX2" fmla="*/ 7087515 w 7087515"/>
              <a:gd name="connsiteY2" fmla="*/ 937288 h 937288"/>
              <a:gd name="connsiteX0" fmla="*/ 0 w 7087515"/>
              <a:gd name="connsiteY0" fmla="*/ 646070 h 652859"/>
              <a:gd name="connsiteX1" fmla="*/ 3611210 w 7087515"/>
              <a:gd name="connsiteY1" fmla="*/ 18114 h 652859"/>
              <a:gd name="connsiteX2" fmla="*/ 7087515 w 7087515"/>
              <a:gd name="connsiteY2" fmla="*/ 652859 h 652859"/>
              <a:gd name="connsiteX0" fmla="*/ 0 w 6442366"/>
              <a:gd name="connsiteY0" fmla="*/ 639641 h 1104173"/>
              <a:gd name="connsiteX1" fmla="*/ 3611210 w 6442366"/>
              <a:gd name="connsiteY1" fmla="*/ 11685 h 1104173"/>
              <a:gd name="connsiteX2" fmla="*/ 6442366 w 6442366"/>
              <a:gd name="connsiteY2" fmla="*/ 1104173 h 1104173"/>
              <a:gd name="connsiteX0" fmla="*/ 0 w 6442366"/>
              <a:gd name="connsiteY0" fmla="*/ 448959 h 913491"/>
              <a:gd name="connsiteX1" fmla="*/ 2717928 w 6442366"/>
              <a:gd name="connsiteY1" fmla="*/ 13737 h 913491"/>
              <a:gd name="connsiteX2" fmla="*/ 6442366 w 6442366"/>
              <a:gd name="connsiteY2" fmla="*/ 913491 h 913491"/>
              <a:gd name="connsiteX0" fmla="*/ 0 w 6458906"/>
              <a:gd name="connsiteY0" fmla="*/ 456159 h 543254"/>
              <a:gd name="connsiteX1" fmla="*/ 2717928 w 6458906"/>
              <a:gd name="connsiteY1" fmla="*/ 20937 h 543254"/>
              <a:gd name="connsiteX2" fmla="*/ 6458906 w 6458906"/>
              <a:gd name="connsiteY2" fmla="*/ 543254 h 543254"/>
              <a:gd name="connsiteX0" fmla="*/ 0 w 6458906"/>
              <a:gd name="connsiteY0" fmla="*/ 565763 h 652858"/>
              <a:gd name="connsiteX1" fmla="*/ 2205117 w 6458906"/>
              <a:gd name="connsiteY1" fmla="*/ 18112 h 652858"/>
              <a:gd name="connsiteX2" fmla="*/ 6458906 w 6458906"/>
              <a:gd name="connsiteY2" fmla="*/ 652858 h 652858"/>
            </a:gdLst>
            <a:ahLst/>
            <a:cxnLst>
              <a:cxn ang="0">
                <a:pos x="connsiteX0" y="connsiteY0"/>
              </a:cxn>
              <a:cxn ang="0">
                <a:pos x="connsiteX1" y="connsiteY1"/>
              </a:cxn>
              <a:cxn ang="0">
                <a:pos x="connsiteX2" y="connsiteY2"/>
              </a:cxn>
            </a:cxnLst>
            <a:rect l="l" t="t" r="r" b="b"/>
            <a:pathLst>
              <a:path w="6458906" h="652858">
                <a:moveTo>
                  <a:pt x="0" y="565763"/>
                </a:moveTo>
                <a:cubicBezTo>
                  <a:pt x="647712" y="279858"/>
                  <a:pt x="1125597" y="159747"/>
                  <a:pt x="2205117" y="18112"/>
                </a:cubicBezTo>
                <a:cubicBezTo>
                  <a:pt x="3284637" y="-123523"/>
                  <a:pt x="5370116" y="610715"/>
                  <a:pt x="6458906" y="652858"/>
                </a:cubicBezTo>
              </a:path>
            </a:pathLst>
          </a:custGeom>
          <a:noFill/>
          <a:ln w="50800">
            <a:solidFill>
              <a:schemeClr val="accent4">
                <a:lumMod val="40000"/>
                <a:lumOff val="60000"/>
              </a:schemeClr>
            </a:solidFill>
            <a:headEnd type="triangle"/>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pic>
        <p:nvPicPr>
          <p:cNvPr id="124" name="Picture 123"/>
          <p:cNvPicPr/>
          <p:nvPr/>
        </p:nvPicPr>
        <p:blipFill>
          <a:blip r:embed="rId20">
            <a:extLst>
              <a:ext uri="{28A0092B-C50C-407E-A947-70E740481C1C}">
                <a14:useLocalDpi xmlns:a14="http://schemas.microsoft.com/office/drawing/2010/main" val="0"/>
              </a:ext>
            </a:extLst>
          </a:blip>
          <a:stretch>
            <a:fillRect/>
          </a:stretch>
        </p:blipFill>
        <p:spPr>
          <a:xfrm>
            <a:off x="906070" y="230754"/>
            <a:ext cx="1378559" cy="823111"/>
          </a:xfrm>
          <a:prstGeom prst="rect">
            <a:avLst/>
          </a:prstGeom>
        </p:spPr>
      </p:pic>
      <p:pic>
        <p:nvPicPr>
          <p:cNvPr id="128" name="Picture 127"/>
          <p:cNvPicPr/>
          <p:nvPr/>
        </p:nvPicPr>
        <p:blipFill>
          <a:blip r:embed="rId21">
            <a:extLst>
              <a:ext uri="{28A0092B-C50C-407E-A947-70E740481C1C}">
                <a14:useLocalDpi xmlns:a14="http://schemas.microsoft.com/office/drawing/2010/main" val="0"/>
              </a:ext>
            </a:extLst>
          </a:blip>
          <a:stretch>
            <a:fillRect/>
          </a:stretch>
        </p:blipFill>
        <p:spPr>
          <a:xfrm>
            <a:off x="6923520" y="180472"/>
            <a:ext cx="1264961" cy="732472"/>
          </a:xfrm>
          <a:prstGeom prst="rect">
            <a:avLst/>
          </a:prstGeom>
        </p:spPr>
      </p:pic>
      <p:sp>
        <p:nvSpPr>
          <p:cNvPr id="12" name="TextBox 11"/>
          <p:cNvSpPr txBox="1"/>
          <p:nvPr/>
        </p:nvSpPr>
        <p:spPr>
          <a:xfrm>
            <a:off x="445312" y="2621066"/>
            <a:ext cx="914400" cy="230832"/>
          </a:xfrm>
          <a:prstGeom prst="rect">
            <a:avLst/>
          </a:prstGeom>
          <a:noFill/>
        </p:spPr>
        <p:txBody>
          <a:bodyPr wrap="square" rtlCol="0">
            <a:spAutoFit/>
          </a:bodyPr>
          <a:lstStyle/>
          <a:p>
            <a:r>
              <a:rPr lang="en-US" sz="900" smtClean="0"/>
              <a:t>Customer</a:t>
            </a:r>
            <a:endParaRPr lang="en-US" sz="900"/>
          </a:p>
        </p:txBody>
      </p:sp>
      <p:sp>
        <p:nvSpPr>
          <p:cNvPr id="129" name="TextBox 128"/>
          <p:cNvSpPr txBox="1"/>
          <p:nvPr/>
        </p:nvSpPr>
        <p:spPr>
          <a:xfrm>
            <a:off x="6792513" y="2084529"/>
            <a:ext cx="1621813" cy="230832"/>
          </a:xfrm>
          <a:prstGeom prst="rect">
            <a:avLst/>
          </a:prstGeom>
          <a:noFill/>
        </p:spPr>
        <p:txBody>
          <a:bodyPr wrap="square" rtlCol="0">
            <a:spAutoFit/>
          </a:bodyPr>
          <a:lstStyle/>
          <a:p>
            <a:r>
              <a:rPr lang="en-US" sz="900" smtClean="0"/>
              <a:t>Network Operations</a:t>
            </a:r>
            <a:endParaRPr lang="en-US" sz="900"/>
          </a:p>
        </p:txBody>
      </p:sp>
      <p:sp>
        <p:nvSpPr>
          <p:cNvPr id="83" name="Freeform 82"/>
          <p:cNvSpPr/>
          <p:nvPr/>
        </p:nvSpPr>
        <p:spPr>
          <a:xfrm>
            <a:off x="1251518" y="2428234"/>
            <a:ext cx="1463784" cy="1117193"/>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Lst>
            <a:ahLst/>
            <a:cxnLst>
              <a:cxn ang="0">
                <a:pos x="connsiteX0" y="connsiteY0"/>
              </a:cxn>
              <a:cxn ang="0">
                <a:pos x="connsiteX1" y="connsiteY1"/>
              </a:cxn>
              <a:cxn ang="0">
                <a:pos x="connsiteX2" y="connsiteY2"/>
              </a:cxn>
            </a:cxnLst>
            <a:rect l="l" t="t" r="r" b="b"/>
            <a:pathLst>
              <a:path w="6477121" h="973038">
                <a:moveTo>
                  <a:pt x="0" y="973038"/>
                </a:moveTo>
                <a:cubicBezTo>
                  <a:pt x="647712" y="687133"/>
                  <a:pt x="1820373" y="197617"/>
                  <a:pt x="2899893" y="55982"/>
                </a:cubicBezTo>
                <a:cubicBezTo>
                  <a:pt x="3979413" y="-85653"/>
                  <a:pt x="5388331" y="81086"/>
                  <a:pt x="6477121" y="123229"/>
                </a:cubicBezTo>
              </a:path>
            </a:pathLst>
          </a:custGeom>
          <a:noFill/>
          <a:ln w="50800">
            <a:solidFill>
              <a:schemeClr val="accent4">
                <a:lumMod val="40000"/>
                <a:lumOff val="60000"/>
              </a:schemeClr>
            </a:solidFill>
            <a:headEnd type="triangle"/>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sp>
        <p:nvSpPr>
          <p:cNvPr id="84" name="Freeform 83"/>
          <p:cNvSpPr/>
          <p:nvPr/>
        </p:nvSpPr>
        <p:spPr>
          <a:xfrm rot="2234570">
            <a:off x="4855159" y="2459102"/>
            <a:ext cx="1029517" cy="270721"/>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 name="connsiteX0" fmla="*/ 0 w 6376196"/>
              <a:gd name="connsiteY0" fmla="*/ 954705 h 954705"/>
              <a:gd name="connsiteX1" fmla="*/ 2899893 w 6376196"/>
              <a:gd name="connsiteY1" fmla="*/ 37649 h 954705"/>
              <a:gd name="connsiteX2" fmla="*/ 6376196 w 6376196"/>
              <a:gd name="connsiteY2" fmla="*/ 238742 h 954705"/>
              <a:gd name="connsiteX0" fmla="*/ 0 w 7087515"/>
              <a:gd name="connsiteY0" fmla="*/ 930499 h 937288"/>
              <a:gd name="connsiteX1" fmla="*/ 2899893 w 7087515"/>
              <a:gd name="connsiteY1" fmla="*/ 13443 h 937288"/>
              <a:gd name="connsiteX2" fmla="*/ 7087515 w 7087515"/>
              <a:gd name="connsiteY2" fmla="*/ 937288 h 937288"/>
              <a:gd name="connsiteX0" fmla="*/ 0 w 7087515"/>
              <a:gd name="connsiteY0" fmla="*/ 646070 h 652859"/>
              <a:gd name="connsiteX1" fmla="*/ 3611210 w 7087515"/>
              <a:gd name="connsiteY1" fmla="*/ 18114 h 652859"/>
              <a:gd name="connsiteX2" fmla="*/ 7087515 w 7087515"/>
              <a:gd name="connsiteY2" fmla="*/ 652859 h 652859"/>
              <a:gd name="connsiteX0" fmla="*/ 0 w 6442366"/>
              <a:gd name="connsiteY0" fmla="*/ 639641 h 1104173"/>
              <a:gd name="connsiteX1" fmla="*/ 3611210 w 6442366"/>
              <a:gd name="connsiteY1" fmla="*/ 11685 h 1104173"/>
              <a:gd name="connsiteX2" fmla="*/ 6442366 w 6442366"/>
              <a:gd name="connsiteY2" fmla="*/ 1104173 h 1104173"/>
              <a:gd name="connsiteX0" fmla="*/ 0 w 6442366"/>
              <a:gd name="connsiteY0" fmla="*/ 448959 h 913491"/>
              <a:gd name="connsiteX1" fmla="*/ 2717928 w 6442366"/>
              <a:gd name="connsiteY1" fmla="*/ 13737 h 913491"/>
              <a:gd name="connsiteX2" fmla="*/ 6442366 w 6442366"/>
              <a:gd name="connsiteY2" fmla="*/ 913491 h 913491"/>
              <a:gd name="connsiteX0" fmla="*/ 0 w 6458906"/>
              <a:gd name="connsiteY0" fmla="*/ 456159 h 543254"/>
              <a:gd name="connsiteX1" fmla="*/ 2717928 w 6458906"/>
              <a:gd name="connsiteY1" fmla="*/ 20937 h 543254"/>
              <a:gd name="connsiteX2" fmla="*/ 6458906 w 6458906"/>
              <a:gd name="connsiteY2" fmla="*/ 543254 h 543254"/>
              <a:gd name="connsiteX0" fmla="*/ 0 w 6458906"/>
              <a:gd name="connsiteY0" fmla="*/ 565763 h 652858"/>
              <a:gd name="connsiteX1" fmla="*/ 2205117 w 6458906"/>
              <a:gd name="connsiteY1" fmla="*/ 18112 h 652858"/>
              <a:gd name="connsiteX2" fmla="*/ 6458906 w 6458906"/>
              <a:gd name="connsiteY2" fmla="*/ 652858 h 652858"/>
            </a:gdLst>
            <a:ahLst/>
            <a:cxnLst>
              <a:cxn ang="0">
                <a:pos x="connsiteX0" y="connsiteY0"/>
              </a:cxn>
              <a:cxn ang="0">
                <a:pos x="connsiteX1" y="connsiteY1"/>
              </a:cxn>
              <a:cxn ang="0">
                <a:pos x="connsiteX2" y="connsiteY2"/>
              </a:cxn>
            </a:cxnLst>
            <a:rect l="l" t="t" r="r" b="b"/>
            <a:pathLst>
              <a:path w="6458906" h="652858">
                <a:moveTo>
                  <a:pt x="0" y="565763"/>
                </a:moveTo>
                <a:cubicBezTo>
                  <a:pt x="647712" y="279858"/>
                  <a:pt x="1125597" y="159747"/>
                  <a:pt x="2205117" y="18112"/>
                </a:cubicBezTo>
                <a:cubicBezTo>
                  <a:pt x="3284637" y="-123523"/>
                  <a:pt x="5370116" y="610715"/>
                  <a:pt x="6458906" y="652858"/>
                </a:cubicBezTo>
              </a:path>
            </a:pathLst>
          </a:custGeom>
          <a:noFill/>
          <a:ln w="50800">
            <a:solidFill>
              <a:schemeClr val="accent4">
                <a:lumMod val="40000"/>
                <a:lumOff val="60000"/>
              </a:schemeClr>
            </a:solidFill>
            <a:headEnd type="triangle"/>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sp>
        <p:nvSpPr>
          <p:cNvPr id="121" name="Rounded Rectangle 120"/>
          <p:cNvSpPr/>
          <p:nvPr/>
        </p:nvSpPr>
        <p:spPr>
          <a:xfrm>
            <a:off x="2604926" y="1685100"/>
            <a:ext cx="2534300" cy="294392"/>
          </a:xfrm>
          <a:prstGeom prst="roundRect">
            <a:avLst/>
          </a:prstGeom>
          <a:solidFill>
            <a:schemeClr val="tx2">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Data Collection</a:t>
            </a:r>
          </a:p>
        </p:txBody>
      </p:sp>
      <p:sp>
        <p:nvSpPr>
          <p:cNvPr id="122" name="Freeform 121"/>
          <p:cNvSpPr/>
          <p:nvPr/>
        </p:nvSpPr>
        <p:spPr>
          <a:xfrm rot="2691364">
            <a:off x="4739228" y="2353248"/>
            <a:ext cx="1928340" cy="318133"/>
          </a:xfrm>
          <a:custGeom>
            <a:avLst/>
            <a:gdLst>
              <a:gd name="connsiteX0" fmla="*/ 0 w 7923580"/>
              <a:gd name="connsiteY0" fmla="*/ 773120 h 773120"/>
              <a:gd name="connsiteX1" fmla="*/ 2697389 w 7923580"/>
              <a:gd name="connsiteY1" fmla="*/ 166267 h 773120"/>
              <a:gd name="connsiteX2" fmla="*/ 6676037 w 7923580"/>
              <a:gd name="connsiteY2" fmla="*/ 8935 h 773120"/>
              <a:gd name="connsiteX3" fmla="*/ 7923580 w 7923580"/>
              <a:gd name="connsiteY3" fmla="*/ 368552 h 773120"/>
              <a:gd name="connsiteX0" fmla="*/ 0 w 7923580"/>
              <a:gd name="connsiteY0" fmla="*/ 619254 h 619254"/>
              <a:gd name="connsiteX1" fmla="*/ 2697389 w 7923580"/>
              <a:gd name="connsiteY1" fmla="*/ 12401 h 619254"/>
              <a:gd name="connsiteX2" fmla="*/ 7923580 w 7923580"/>
              <a:gd name="connsiteY2" fmla="*/ 214686 h 619254"/>
              <a:gd name="connsiteX0" fmla="*/ 0 w 6428906"/>
              <a:gd name="connsiteY0" fmla="*/ 739504 h 739504"/>
              <a:gd name="connsiteX1" fmla="*/ 2697389 w 6428906"/>
              <a:gd name="connsiteY1" fmla="*/ 132651 h 739504"/>
              <a:gd name="connsiteX2" fmla="*/ 6428906 w 6428906"/>
              <a:gd name="connsiteY2" fmla="*/ 16632 h 739504"/>
              <a:gd name="connsiteX0" fmla="*/ 0 w 6428906"/>
              <a:gd name="connsiteY0" fmla="*/ 836855 h 836855"/>
              <a:gd name="connsiteX1" fmla="*/ 2851678 w 6428906"/>
              <a:gd name="connsiteY1" fmla="*/ 46736 h 836855"/>
              <a:gd name="connsiteX2" fmla="*/ 6428906 w 6428906"/>
              <a:gd name="connsiteY2" fmla="*/ 113983 h 836855"/>
              <a:gd name="connsiteX0" fmla="*/ 0 w 6477121"/>
              <a:gd name="connsiteY0" fmla="*/ 973038 h 973038"/>
              <a:gd name="connsiteX1" fmla="*/ 2899893 w 6477121"/>
              <a:gd name="connsiteY1" fmla="*/ 55982 h 973038"/>
              <a:gd name="connsiteX2" fmla="*/ 6477121 w 6477121"/>
              <a:gd name="connsiteY2" fmla="*/ 123229 h 973038"/>
              <a:gd name="connsiteX0" fmla="*/ 0 w 6477121"/>
              <a:gd name="connsiteY0" fmla="*/ 973038 h 973038"/>
              <a:gd name="connsiteX1" fmla="*/ 2899893 w 6477121"/>
              <a:gd name="connsiteY1" fmla="*/ 55982 h 973038"/>
              <a:gd name="connsiteX2" fmla="*/ 6477121 w 6477121"/>
              <a:gd name="connsiteY2" fmla="*/ 123229 h 973038"/>
              <a:gd name="connsiteX0" fmla="*/ 0 w 6376196"/>
              <a:gd name="connsiteY0" fmla="*/ 954705 h 954705"/>
              <a:gd name="connsiteX1" fmla="*/ 2899893 w 6376196"/>
              <a:gd name="connsiteY1" fmla="*/ 37649 h 954705"/>
              <a:gd name="connsiteX2" fmla="*/ 6376196 w 6376196"/>
              <a:gd name="connsiteY2" fmla="*/ 238742 h 954705"/>
              <a:gd name="connsiteX0" fmla="*/ 0 w 7087515"/>
              <a:gd name="connsiteY0" fmla="*/ 930499 h 937288"/>
              <a:gd name="connsiteX1" fmla="*/ 2899893 w 7087515"/>
              <a:gd name="connsiteY1" fmla="*/ 13443 h 937288"/>
              <a:gd name="connsiteX2" fmla="*/ 7087515 w 7087515"/>
              <a:gd name="connsiteY2" fmla="*/ 937288 h 937288"/>
              <a:gd name="connsiteX0" fmla="*/ 0 w 7087515"/>
              <a:gd name="connsiteY0" fmla="*/ 646070 h 652859"/>
              <a:gd name="connsiteX1" fmla="*/ 3611210 w 7087515"/>
              <a:gd name="connsiteY1" fmla="*/ 18114 h 652859"/>
              <a:gd name="connsiteX2" fmla="*/ 7087515 w 7087515"/>
              <a:gd name="connsiteY2" fmla="*/ 652859 h 652859"/>
              <a:gd name="connsiteX0" fmla="*/ 0 w 6442366"/>
              <a:gd name="connsiteY0" fmla="*/ 639641 h 1104173"/>
              <a:gd name="connsiteX1" fmla="*/ 3611210 w 6442366"/>
              <a:gd name="connsiteY1" fmla="*/ 11685 h 1104173"/>
              <a:gd name="connsiteX2" fmla="*/ 6442366 w 6442366"/>
              <a:gd name="connsiteY2" fmla="*/ 1104173 h 1104173"/>
              <a:gd name="connsiteX0" fmla="*/ 0 w 6442366"/>
              <a:gd name="connsiteY0" fmla="*/ 448959 h 913491"/>
              <a:gd name="connsiteX1" fmla="*/ 2717928 w 6442366"/>
              <a:gd name="connsiteY1" fmla="*/ 13737 h 913491"/>
              <a:gd name="connsiteX2" fmla="*/ 6442366 w 6442366"/>
              <a:gd name="connsiteY2" fmla="*/ 913491 h 913491"/>
              <a:gd name="connsiteX0" fmla="*/ 0 w 6458906"/>
              <a:gd name="connsiteY0" fmla="*/ 456159 h 543254"/>
              <a:gd name="connsiteX1" fmla="*/ 2717928 w 6458906"/>
              <a:gd name="connsiteY1" fmla="*/ 20937 h 543254"/>
              <a:gd name="connsiteX2" fmla="*/ 6458906 w 6458906"/>
              <a:gd name="connsiteY2" fmla="*/ 543254 h 543254"/>
              <a:gd name="connsiteX0" fmla="*/ 0 w 6458906"/>
              <a:gd name="connsiteY0" fmla="*/ 565763 h 652858"/>
              <a:gd name="connsiteX1" fmla="*/ 2205117 w 6458906"/>
              <a:gd name="connsiteY1" fmla="*/ 18112 h 652858"/>
              <a:gd name="connsiteX2" fmla="*/ 6458906 w 6458906"/>
              <a:gd name="connsiteY2" fmla="*/ 652858 h 652858"/>
            </a:gdLst>
            <a:ahLst/>
            <a:cxnLst>
              <a:cxn ang="0">
                <a:pos x="connsiteX0" y="connsiteY0"/>
              </a:cxn>
              <a:cxn ang="0">
                <a:pos x="connsiteX1" y="connsiteY1"/>
              </a:cxn>
              <a:cxn ang="0">
                <a:pos x="connsiteX2" y="connsiteY2"/>
              </a:cxn>
            </a:cxnLst>
            <a:rect l="l" t="t" r="r" b="b"/>
            <a:pathLst>
              <a:path w="6458906" h="652858">
                <a:moveTo>
                  <a:pt x="0" y="565763"/>
                </a:moveTo>
                <a:cubicBezTo>
                  <a:pt x="647712" y="279858"/>
                  <a:pt x="1125597" y="159747"/>
                  <a:pt x="2205117" y="18112"/>
                </a:cubicBezTo>
                <a:cubicBezTo>
                  <a:pt x="3284637" y="-123523"/>
                  <a:pt x="5370116" y="610715"/>
                  <a:pt x="6458906" y="652858"/>
                </a:cubicBezTo>
              </a:path>
            </a:pathLst>
          </a:custGeom>
          <a:noFill/>
          <a:ln w="50800">
            <a:solidFill>
              <a:schemeClr val="accent4">
                <a:lumMod val="40000"/>
                <a:lumOff val="60000"/>
              </a:schemeClr>
            </a:solidFill>
            <a:headEnd type="triangle"/>
            <a:tailEnd type="triangle"/>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2" tIns="34292" rIns="68582" bIns="34292" rtlCol="0" anchor="ctr"/>
          <a:lstStyle/>
          <a:p>
            <a:pPr algn="ctr" defTabSz="684573"/>
            <a:endParaRPr lang="en-US" dirty="0">
              <a:solidFill>
                <a:srgbClr val="FFFFFF"/>
              </a:solidFill>
              <a:latin typeface="+mj-lt"/>
            </a:endParaRPr>
          </a:p>
        </p:txBody>
      </p:sp>
    </p:spTree>
    <p:extLst>
      <p:ext uri="{BB962C8B-B14F-4D97-AF65-F5344CB8AC3E}">
        <p14:creationId xmlns:p14="http://schemas.microsoft.com/office/powerpoint/2010/main" val="213252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dissolve">
                                      <p:cBhvr>
                                        <p:cTn id="10" dur="500"/>
                                        <p:tgtEl>
                                          <p:spTgt spid="1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wipe(left)">
                                      <p:cBhvr>
                                        <p:cTn id="15" dur="750"/>
                                        <p:tgtEl>
                                          <p:spTgt spid="107"/>
                                        </p:tgtEl>
                                      </p:cBhvr>
                                    </p:animEffect>
                                  </p:childTnLst>
                                </p:cTn>
                              </p:par>
                              <p:par>
                                <p:cTn id="16" presetID="2" presetClass="entr" presetSubtype="4" fill="hold" nodeType="withEffect">
                                  <p:stCondLst>
                                    <p:cond delay="0"/>
                                  </p:stCondLst>
                                  <p:childTnLst>
                                    <p:set>
                                      <p:cBhvr>
                                        <p:cTn id="17" dur="1" fill="hold">
                                          <p:stCondLst>
                                            <p:cond delay="0"/>
                                          </p:stCondLst>
                                        </p:cTn>
                                        <p:tgtEl>
                                          <p:spTgt spid="124"/>
                                        </p:tgtEl>
                                        <p:attrNameLst>
                                          <p:attrName>style.visibility</p:attrName>
                                        </p:attrNameLst>
                                      </p:cBhvr>
                                      <p:to>
                                        <p:strVal val="visible"/>
                                      </p:to>
                                    </p:set>
                                    <p:anim calcmode="lin" valueType="num">
                                      <p:cBhvr additive="base">
                                        <p:cTn id="18" dur="500" fill="hold"/>
                                        <p:tgtEl>
                                          <p:spTgt spid="124"/>
                                        </p:tgtEl>
                                        <p:attrNameLst>
                                          <p:attrName>ppt_x</p:attrName>
                                        </p:attrNameLst>
                                      </p:cBhvr>
                                      <p:tavLst>
                                        <p:tav tm="0">
                                          <p:val>
                                            <p:strVal val="#ppt_x"/>
                                          </p:val>
                                        </p:tav>
                                        <p:tav tm="100000">
                                          <p:val>
                                            <p:strVal val="#ppt_x"/>
                                          </p:val>
                                        </p:tav>
                                      </p:tavLst>
                                    </p:anim>
                                    <p:anim calcmode="lin" valueType="num">
                                      <p:cBhvr additive="base">
                                        <p:cTn id="19" dur="500" fill="hold"/>
                                        <p:tgtEl>
                                          <p:spTgt spid="124"/>
                                        </p:tgtEl>
                                        <p:attrNameLst>
                                          <p:attrName>ppt_y</p:attrName>
                                        </p:attrNameLst>
                                      </p:cBhvr>
                                      <p:tavLst>
                                        <p:tav tm="0">
                                          <p:val>
                                            <p:strVal val="1+#ppt_h/2"/>
                                          </p:val>
                                        </p:tav>
                                        <p:tav tm="100000">
                                          <p:val>
                                            <p:strVal val="#ppt_y"/>
                                          </p:val>
                                        </p:tav>
                                      </p:tavLst>
                                    </p:anim>
                                  </p:childTnLst>
                                </p:cTn>
                              </p:par>
                              <p:par>
                                <p:cTn id="20" presetID="9"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dissolve">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wipe(left)">
                                      <p:cBhvr>
                                        <p:cTn id="27" dur="750"/>
                                        <p:tgtEl>
                                          <p:spTgt spid="123"/>
                                        </p:tgtEl>
                                      </p:cBhvr>
                                    </p:animEffect>
                                  </p:childTnLst>
                                </p:cTn>
                              </p:par>
                              <p:par>
                                <p:cTn id="28" presetID="9"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dissolve">
                                      <p:cBhvr>
                                        <p:cTn id="30" dur="500"/>
                                        <p:tgtEl>
                                          <p:spTgt spid="12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dissolve">
                                      <p:cBhvr>
                                        <p:cTn id="33" dur="500"/>
                                        <p:tgtEl>
                                          <p:spTgt spid="9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wipe(left)">
                                      <p:cBhvr>
                                        <p:cTn id="43" dur="750"/>
                                        <p:tgtEl>
                                          <p:spTgt spid="8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wipe(left)">
                                      <p:cBhvr>
                                        <p:cTn id="48" dur="750"/>
                                        <p:tgtEl>
                                          <p:spTgt spid="8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wipe(left)">
                                      <p:cBhvr>
                                        <p:cTn id="53" dur="750"/>
                                        <p:tgtEl>
                                          <p:spTgt spid="122"/>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21"/>
                                        </p:tgtEl>
                                        <p:attrNameLst>
                                          <p:attrName>style.visibility</p:attrName>
                                        </p:attrNameLst>
                                      </p:cBhvr>
                                      <p:to>
                                        <p:strVal val="visible"/>
                                      </p:to>
                                    </p:set>
                                    <p:animEffect transition="in" filter="dissolve">
                                      <p:cBhvr>
                                        <p:cTn id="5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8" grpId="0" animBg="1"/>
      <p:bldP spid="81" grpId="0" animBg="1"/>
      <p:bldP spid="90" grpId="0" animBg="1"/>
      <p:bldP spid="107" grpId="0" animBg="1"/>
      <p:bldP spid="123" grpId="0" animBg="1"/>
      <p:bldP spid="83" grpId="0" animBg="1"/>
      <p:bldP spid="84" grpId="0" animBg="1"/>
      <p:bldP spid="121" grpId="0" animBg="1"/>
      <p:bldP spid="1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71364" y="32418"/>
            <a:ext cx="4789919" cy="765432"/>
          </a:xfrm>
        </p:spPr>
        <p:txBody>
          <a:bodyPr/>
          <a:lstStyle/>
          <a:p>
            <a:r>
              <a:rPr lang="en-US" dirty="0" smtClean="0"/>
              <a:t>What is the target end point?</a:t>
            </a:r>
            <a:endParaRPr lang="en-US" sz="1799" dirty="0"/>
          </a:p>
        </p:txBody>
      </p:sp>
      <p:pic>
        <p:nvPicPr>
          <p:cNvPr id="84" name="Picture 83" descr="C:\Documents and Settings\rteligic\Desktop\Desktop_26Apr\desktop271211\cisco-prime\icons\Picture1.png"/>
          <p:cNvPicPr>
            <a:picLocks noChangeAspect="1" noChangeArrowheads="1"/>
          </p:cNvPicPr>
          <p:nvPr/>
        </p:nvPicPr>
        <p:blipFill>
          <a:blip r:embed="rId3" cstate="screen"/>
          <a:srcRect/>
          <a:stretch>
            <a:fillRect/>
          </a:stretch>
        </p:blipFill>
        <p:spPr bwMode="auto">
          <a:xfrm>
            <a:off x="1585945" y="2310643"/>
            <a:ext cx="5356655" cy="2548076"/>
          </a:xfrm>
          <a:prstGeom prst="rect">
            <a:avLst/>
          </a:prstGeom>
          <a:noFill/>
        </p:spPr>
      </p:pic>
      <p:sp>
        <p:nvSpPr>
          <p:cNvPr id="92" name="Rectangle 91"/>
          <p:cNvSpPr/>
          <p:nvPr/>
        </p:nvSpPr>
        <p:spPr>
          <a:xfrm>
            <a:off x="2174083" y="3873955"/>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AVC</a:t>
            </a:r>
          </a:p>
          <a:p>
            <a:pPr algn="ctr"/>
            <a:endParaRPr lang="en-US" dirty="0"/>
          </a:p>
          <a:p>
            <a:pPr algn="ctr"/>
            <a:endParaRPr lang="en-US" sz="1500" dirty="0"/>
          </a:p>
        </p:txBody>
      </p:sp>
      <p:sp>
        <p:nvSpPr>
          <p:cNvPr id="95" name="Rectangle 94"/>
          <p:cNvSpPr/>
          <p:nvPr/>
        </p:nvSpPr>
        <p:spPr>
          <a:xfrm>
            <a:off x="3173475" y="3935738"/>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err="1"/>
              <a:t>PfR</a:t>
            </a:r>
            <a:endParaRPr lang="en-US" sz="900" dirty="0"/>
          </a:p>
          <a:p>
            <a:pPr algn="ctr"/>
            <a:endParaRPr lang="en-US" dirty="0"/>
          </a:p>
          <a:p>
            <a:pPr algn="ctr"/>
            <a:endParaRPr lang="en-US" sz="1500" dirty="0"/>
          </a:p>
        </p:txBody>
      </p:sp>
      <p:sp>
        <p:nvSpPr>
          <p:cNvPr id="96" name="Rectangle 95"/>
          <p:cNvSpPr/>
          <p:nvPr/>
        </p:nvSpPr>
        <p:spPr>
          <a:xfrm>
            <a:off x="3476449" y="3521787"/>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Routing</a:t>
            </a:r>
          </a:p>
          <a:p>
            <a:pPr algn="ctr"/>
            <a:endParaRPr lang="en-US" dirty="0"/>
          </a:p>
          <a:p>
            <a:pPr algn="ctr"/>
            <a:endParaRPr lang="en-US" sz="1500" dirty="0"/>
          </a:p>
        </p:txBody>
      </p:sp>
      <p:sp>
        <p:nvSpPr>
          <p:cNvPr id="97" name="Rectangle 96"/>
          <p:cNvSpPr/>
          <p:nvPr/>
        </p:nvSpPr>
        <p:spPr>
          <a:xfrm>
            <a:off x="4361386" y="3943171"/>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VPN</a:t>
            </a:r>
          </a:p>
          <a:p>
            <a:pPr algn="ctr"/>
            <a:endParaRPr lang="en-US" dirty="0"/>
          </a:p>
          <a:p>
            <a:pPr algn="ctr"/>
            <a:endParaRPr lang="en-US" sz="1500" dirty="0"/>
          </a:p>
        </p:txBody>
      </p:sp>
      <p:sp>
        <p:nvSpPr>
          <p:cNvPr id="98" name="Rectangle 97"/>
          <p:cNvSpPr/>
          <p:nvPr/>
        </p:nvSpPr>
        <p:spPr>
          <a:xfrm>
            <a:off x="4715137" y="3469160"/>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On boarding</a:t>
            </a:r>
          </a:p>
          <a:p>
            <a:pPr algn="ctr"/>
            <a:endParaRPr lang="en-US" dirty="0"/>
          </a:p>
          <a:p>
            <a:pPr algn="ctr"/>
            <a:endParaRPr lang="en-US" sz="1500" dirty="0"/>
          </a:p>
        </p:txBody>
      </p:sp>
      <p:sp>
        <p:nvSpPr>
          <p:cNvPr id="100" name="Rectangle 99"/>
          <p:cNvSpPr/>
          <p:nvPr/>
        </p:nvSpPr>
        <p:spPr>
          <a:xfrm>
            <a:off x="5549296" y="3935739"/>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QoS</a:t>
            </a:r>
          </a:p>
          <a:p>
            <a:pPr algn="ctr"/>
            <a:endParaRPr lang="en-US" dirty="0"/>
          </a:p>
          <a:p>
            <a:pPr algn="ctr"/>
            <a:endParaRPr lang="en-US" sz="1500" dirty="0"/>
          </a:p>
        </p:txBody>
      </p:sp>
      <p:sp>
        <p:nvSpPr>
          <p:cNvPr id="2" name="Left Arrow 1"/>
          <p:cNvSpPr/>
          <p:nvPr/>
        </p:nvSpPr>
        <p:spPr>
          <a:xfrm>
            <a:off x="7053811" y="3793414"/>
            <a:ext cx="676532" cy="404795"/>
          </a:xfrm>
          <a:prstGeom prst="left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Box 3"/>
          <p:cNvSpPr txBox="1"/>
          <p:nvPr/>
        </p:nvSpPr>
        <p:spPr>
          <a:xfrm>
            <a:off x="7693272" y="3683913"/>
            <a:ext cx="1239674" cy="404085"/>
          </a:xfrm>
          <a:prstGeom prst="rect">
            <a:avLst/>
          </a:prstGeom>
          <a:noFill/>
        </p:spPr>
        <p:txBody>
          <a:bodyPr wrap="square" rtlCol="0">
            <a:spAutoFit/>
          </a:bodyPr>
          <a:lstStyle/>
          <a:p>
            <a:r>
              <a:rPr lang="en-US" sz="1013" dirty="0"/>
              <a:t>Cisco </a:t>
            </a:r>
          </a:p>
          <a:p>
            <a:r>
              <a:rPr lang="en-US" sz="1013" dirty="0"/>
              <a:t>Developed</a:t>
            </a:r>
          </a:p>
        </p:txBody>
      </p:sp>
      <p:sp>
        <p:nvSpPr>
          <p:cNvPr id="5" name="TextBox 4"/>
          <p:cNvSpPr txBox="1"/>
          <p:nvPr/>
        </p:nvSpPr>
        <p:spPr>
          <a:xfrm>
            <a:off x="3309713" y="4383560"/>
            <a:ext cx="2659792" cy="248209"/>
          </a:xfrm>
          <a:prstGeom prst="rect">
            <a:avLst/>
          </a:prstGeom>
          <a:noFill/>
        </p:spPr>
        <p:txBody>
          <a:bodyPr wrap="square" rtlCol="0">
            <a:spAutoFit/>
          </a:bodyPr>
          <a:lstStyle/>
          <a:p>
            <a:r>
              <a:rPr lang="en-US" sz="1013" dirty="0"/>
              <a:t>Service Model</a:t>
            </a:r>
          </a:p>
        </p:txBody>
      </p:sp>
      <p:sp>
        <p:nvSpPr>
          <p:cNvPr id="103" name="Rectangle 102"/>
          <p:cNvSpPr/>
          <p:nvPr/>
        </p:nvSpPr>
        <p:spPr>
          <a:xfrm>
            <a:off x="7637510" y="2238355"/>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On boarding</a:t>
            </a:r>
          </a:p>
          <a:p>
            <a:pPr algn="ctr"/>
            <a:endParaRPr lang="en-US" dirty="0"/>
          </a:p>
          <a:p>
            <a:pPr algn="ctr"/>
            <a:endParaRPr lang="en-US" sz="1500" dirty="0"/>
          </a:p>
        </p:txBody>
      </p:sp>
      <p:sp>
        <p:nvSpPr>
          <p:cNvPr id="105" name="Rectangle 104"/>
          <p:cNvSpPr/>
          <p:nvPr/>
        </p:nvSpPr>
        <p:spPr>
          <a:xfrm>
            <a:off x="7635847" y="2562609"/>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Routing</a:t>
            </a:r>
          </a:p>
          <a:p>
            <a:pPr algn="ctr"/>
            <a:endParaRPr lang="en-US" dirty="0"/>
          </a:p>
          <a:p>
            <a:pPr algn="ctr"/>
            <a:endParaRPr lang="en-US" sz="1500" dirty="0"/>
          </a:p>
        </p:txBody>
      </p:sp>
      <p:sp>
        <p:nvSpPr>
          <p:cNvPr id="106" name="Rectangle 105"/>
          <p:cNvSpPr/>
          <p:nvPr/>
        </p:nvSpPr>
        <p:spPr>
          <a:xfrm>
            <a:off x="7635847" y="2886863"/>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VPN</a:t>
            </a:r>
          </a:p>
          <a:p>
            <a:pPr algn="ctr"/>
            <a:endParaRPr lang="en-US" dirty="0"/>
          </a:p>
          <a:p>
            <a:pPr algn="ctr"/>
            <a:endParaRPr lang="en-US" sz="1500" dirty="0"/>
          </a:p>
        </p:txBody>
      </p:sp>
      <p:sp>
        <p:nvSpPr>
          <p:cNvPr id="107" name="Rectangle 106"/>
          <p:cNvSpPr/>
          <p:nvPr/>
        </p:nvSpPr>
        <p:spPr>
          <a:xfrm>
            <a:off x="7635847" y="1306191"/>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AVC</a:t>
            </a:r>
          </a:p>
          <a:p>
            <a:pPr algn="ctr"/>
            <a:endParaRPr lang="en-US" dirty="0"/>
          </a:p>
          <a:p>
            <a:pPr algn="ctr"/>
            <a:endParaRPr lang="en-US" sz="1500" dirty="0"/>
          </a:p>
        </p:txBody>
      </p:sp>
      <p:sp>
        <p:nvSpPr>
          <p:cNvPr id="108" name="Rectangle 107"/>
          <p:cNvSpPr/>
          <p:nvPr/>
        </p:nvSpPr>
        <p:spPr>
          <a:xfrm>
            <a:off x="7635847" y="1631223"/>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err="1"/>
              <a:t>PfR</a:t>
            </a:r>
            <a:endParaRPr lang="en-US" sz="900" dirty="0"/>
          </a:p>
          <a:p>
            <a:pPr algn="ctr"/>
            <a:endParaRPr lang="en-US" dirty="0"/>
          </a:p>
          <a:p>
            <a:pPr algn="ctr"/>
            <a:endParaRPr lang="en-US" sz="1500" dirty="0"/>
          </a:p>
        </p:txBody>
      </p:sp>
      <p:sp>
        <p:nvSpPr>
          <p:cNvPr id="8" name="TextBox 7"/>
          <p:cNvSpPr txBox="1"/>
          <p:nvPr/>
        </p:nvSpPr>
        <p:spPr>
          <a:xfrm>
            <a:off x="8545888" y="2453656"/>
            <a:ext cx="472646" cy="248209"/>
          </a:xfrm>
          <a:prstGeom prst="rect">
            <a:avLst/>
          </a:prstGeom>
          <a:noFill/>
        </p:spPr>
        <p:txBody>
          <a:bodyPr wrap="square" rtlCol="0">
            <a:spAutoFit/>
          </a:bodyPr>
          <a:lstStyle/>
          <a:p>
            <a:r>
              <a:rPr lang="en-US" sz="1013"/>
              <a:t>P1</a:t>
            </a:r>
          </a:p>
        </p:txBody>
      </p:sp>
      <p:sp>
        <p:nvSpPr>
          <p:cNvPr id="9" name="TextBox 8"/>
          <p:cNvSpPr txBox="1"/>
          <p:nvPr/>
        </p:nvSpPr>
        <p:spPr>
          <a:xfrm>
            <a:off x="8545889" y="1481972"/>
            <a:ext cx="435575" cy="248209"/>
          </a:xfrm>
          <a:prstGeom prst="rect">
            <a:avLst/>
          </a:prstGeom>
          <a:noFill/>
        </p:spPr>
        <p:txBody>
          <a:bodyPr wrap="square" rtlCol="0">
            <a:spAutoFit/>
          </a:bodyPr>
          <a:lstStyle/>
          <a:p>
            <a:r>
              <a:rPr lang="en-US" sz="1013" dirty="0"/>
              <a:t>P2</a:t>
            </a:r>
          </a:p>
        </p:txBody>
      </p:sp>
      <p:sp>
        <p:nvSpPr>
          <p:cNvPr id="109" name="Rectangle 108"/>
          <p:cNvSpPr/>
          <p:nvPr/>
        </p:nvSpPr>
        <p:spPr>
          <a:xfrm>
            <a:off x="7637665" y="342577"/>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On boarding</a:t>
            </a:r>
          </a:p>
          <a:p>
            <a:pPr algn="ctr"/>
            <a:endParaRPr lang="en-US" dirty="0"/>
          </a:p>
          <a:p>
            <a:pPr algn="ctr"/>
            <a:endParaRPr lang="en-US" sz="1500" dirty="0"/>
          </a:p>
        </p:txBody>
      </p:sp>
      <p:sp>
        <p:nvSpPr>
          <p:cNvPr id="110" name="Rectangle 109"/>
          <p:cNvSpPr/>
          <p:nvPr/>
        </p:nvSpPr>
        <p:spPr>
          <a:xfrm>
            <a:off x="7636003" y="666832"/>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Routing</a:t>
            </a:r>
          </a:p>
          <a:p>
            <a:pPr algn="ctr"/>
            <a:endParaRPr lang="en-US" dirty="0"/>
          </a:p>
          <a:p>
            <a:pPr algn="ctr"/>
            <a:endParaRPr lang="en-US" sz="1500" dirty="0"/>
          </a:p>
        </p:txBody>
      </p:sp>
      <p:sp>
        <p:nvSpPr>
          <p:cNvPr id="111" name="Rectangle 110"/>
          <p:cNvSpPr/>
          <p:nvPr/>
        </p:nvSpPr>
        <p:spPr>
          <a:xfrm>
            <a:off x="7636003" y="991086"/>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VPN</a:t>
            </a:r>
          </a:p>
          <a:p>
            <a:pPr algn="ctr"/>
            <a:endParaRPr lang="en-US" dirty="0"/>
          </a:p>
          <a:p>
            <a:pPr algn="ctr"/>
            <a:endParaRPr lang="en-US" sz="1500" dirty="0"/>
          </a:p>
        </p:txBody>
      </p:sp>
      <p:grpSp>
        <p:nvGrpSpPr>
          <p:cNvPr id="112" name="Group 111"/>
          <p:cNvGrpSpPr/>
          <p:nvPr/>
        </p:nvGrpSpPr>
        <p:grpSpPr>
          <a:xfrm>
            <a:off x="8423670" y="340103"/>
            <a:ext cx="644053" cy="1017351"/>
            <a:chOff x="2021557" y="283998"/>
            <a:chExt cx="1651953" cy="2320794"/>
          </a:xfrm>
        </p:grpSpPr>
        <p:pic>
          <p:nvPicPr>
            <p:cNvPr id="113" name="Picture 112"/>
            <p:cNvPicPr>
              <a:picLocks noChangeAspect="1"/>
            </p:cNvPicPr>
            <p:nvPr/>
          </p:nvPicPr>
          <p:blipFill>
            <a:blip r:embed="rId4"/>
            <a:stretch>
              <a:fillRect/>
            </a:stretch>
          </p:blipFill>
          <p:spPr>
            <a:xfrm>
              <a:off x="2472146" y="296293"/>
              <a:ext cx="750774" cy="841145"/>
            </a:xfrm>
            <a:prstGeom prst="rect">
              <a:avLst/>
            </a:prstGeom>
          </p:spPr>
        </p:pic>
        <p:sp>
          <p:nvSpPr>
            <p:cNvPr id="114" name="TextBox 113"/>
            <p:cNvSpPr txBox="1"/>
            <p:nvPr/>
          </p:nvSpPr>
          <p:spPr>
            <a:xfrm>
              <a:off x="2021557" y="1025059"/>
              <a:ext cx="1651953" cy="1579733"/>
            </a:xfrm>
            <a:prstGeom prst="rect">
              <a:avLst/>
            </a:prstGeom>
            <a:noFill/>
          </p:spPr>
          <p:txBody>
            <a:bodyPr wrap="square" rtlCol="0">
              <a:spAutoFit/>
            </a:bodyPr>
            <a:lstStyle/>
            <a:p>
              <a:pPr algn="ctr"/>
              <a:r>
                <a:rPr lang="en-US" sz="975" b="1" dirty="0">
                  <a:solidFill>
                    <a:srgbClr val="767676"/>
                  </a:solidFill>
                  <a:latin typeface="Arial Narrow" panose="020B0606020202030204" pitchFamily="34" charset="0"/>
                  <a:ea typeface="Melo" charset="0"/>
                  <a:cs typeface="Melo" charset="0"/>
                </a:rPr>
                <a:t>SP</a:t>
              </a:r>
              <a:r>
                <a:rPr lang="en-US" sz="975" dirty="0">
                  <a:solidFill>
                    <a:srgbClr val="767676"/>
                  </a:solidFill>
                  <a:latin typeface="Arial Narrow" panose="020B0606020202030204" pitchFamily="34" charset="0"/>
                  <a:ea typeface="Melo" charset="0"/>
                  <a:cs typeface="Melo" charset="0"/>
                </a:rPr>
                <a:t> Product Offer Manager</a:t>
              </a:r>
            </a:p>
          </p:txBody>
        </p:sp>
        <p:sp>
          <p:nvSpPr>
            <p:cNvPr id="115" name="Oval 114"/>
            <p:cNvSpPr/>
            <p:nvPr/>
          </p:nvSpPr>
          <p:spPr>
            <a:xfrm>
              <a:off x="2184593" y="283998"/>
              <a:ext cx="1325880" cy="1325880"/>
            </a:xfrm>
            <a:prstGeom prst="ellipse">
              <a:avLst/>
            </a:prstGeom>
            <a:no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p>
          </p:txBody>
        </p:sp>
      </p:grpSp>
      <p:grpSp>
        <p:nvGrpSpPr>
          <p:cNvPr id="10" name="Group 9"/>
          <p:cNvGrpSpPr/>
          <p:nvPr/>
        </p:nvGrpSpPr>
        <p:grpSpPr>
          <a:xfrm>
            <a:off x="6142163" y="1078728"/>
            <a:ext cx="800437" cy="1018601"/>
            <a:chOff x="6946709" y="727295"/>
            <a:chExt cx="1518014" cy="2058750"/>
          </a:xfrm>
        </p:grpSpPr>
        <p:pic>
          <p:nvPicPr>
            <p:cNvPr id="117" name="Picture 116"/>
            <p:cNvPicPr>
              <a:picLocks noChangeAspect="1"/>
            </p:cNvPicPr>
            <p:nvPr/>
          </p:nvPicPr>
          <p:blipFill>
            <a:blip r:embed="rId5"/>
            <a:stretch>
              <a:fillRect/>
            </a:stretch>
          </p:blipFill>
          <p:spPr>
            <a:xfrm>
              <a:off x="6946709" y="727295"/>
              <a:ext cx="1518014" cy="1532471"/>
            </a:xfrm>
            <a:prstGeom prst="rect">
              <a:avLst/>
            </a:prstGeom>
          </p:spPr>
        </p:pic>
        <p:sp>
          <p:nvSpPr>
            <p:cNvPr id="118" name="TextBox 117"/>
            <p:cNvSpPr txBox="1"/>
            <p:nvPr/>
          </p:nvSpPr>
          <p:spPr>
            <a:xfrm>
              <a:off x="7083933" y="1619675"/>
              <a:ext cx="1191478" cy="1166370"/>
            </a:xfrm>
            <a:prstGeom prst="rect">
              <a:avLst/>
            </a:prstGeom>
            <a:noFill/>
          </p:spPr>
          <p:txBody>
            <a:bodyPr wrap="square" rtlCol="0">
              <a:spAutoFit/>
            </a:bodyPr>
            <a:lstStyle/>
            <a:p>
              <a:pPr algn="ctr"/>
              <a:r>
                <a:rPr lang="en-US" sz="1050" b="1" dirty="0">
                  <a:solidFill>
                    <a:srgbClr val="767676"/>
                  </a:solidFill>
                  <a:latin typeface="Arial Narrow" panose="020B0606020202030204" pitchFamily="34" charset="0"/>
                  <a:ea typeface="Melo" charset="0"/>
                  <a:cs typeface="Melo" charset="0"/>
                </a:rPr>
                <a:t>Tenant </a:t>
              </a:r>
              <a:r>
                <a:rPr lang="en-US" sz="1050" dirty="0">
                  <a:solidFill>
                    <a:srgbClr val="767676"/>
                  </a:solidFill>
                  <a:latin typeface="Arial Narrow" panose="020B0606020202030204" pitchFamily="34" charset="0"/>
                  <a:ea typeface="Melo" charset="0"/>
                  <a:cs typeface="Melo" charset="0"/>
                </a:rPr>
                <a:t> Global</a:t>
              </a:r>
            </a:p>
            <a:p>
              <a:pPr algn="ctr"/>
              <a:r>
                <a:rPr lang="en-US" sz="1050" dirty="0">
                  <a:solidFill>
                    <a:srgbClr val="767676"/>
                  </a:solidFill>
                  <a:latin typeface="Arial Narrow" panose="020B0606020202030204" pitchFamily="34" charset="0"/>
                  <a:ea typeface="Melo" charset="0"/>
                  <a:cs typeface="Melo" charset="0"/>
                </a:rPr>
                <a:t>Admin</a:t>
              </a:r>
            </a:p>
          </p:txBody>
        </p:sp>
        <p:pic>
          <p:nvPicPr>
            <p:cNvPr id="119" name="Picture 118"/>
            <p:cNvPicPr>
              <a:picLocks noChangeAspect="1"/>
            </p:cNvPicPr>
            <p:nvPr/>
          </p:nvPicPr>
          <p:blipFill>
            <a:blip r:embed="rId6"/>
            <a:stretch>
              <a:fillRect/>
            </a:stretch>
          </p:blipFill>
          <p:spPr>
            <a:xfrm>
              <a:off x="7437633" y="856428"/>
              <a:ext cx="536165" cy="763247"/>
            </a:xfrm>
            <a:prstGeom prst="rect">
              <a:avLst/>
            </a:prstGeom>
          </p:spPr>
        </p:pic>
      </p:grpSp>
      <p:pic>
        <p:nvPicPr>
          <p:cNvPr id="120" name="Picture 119"/>
          <p:cNvPicPr>
            <a:picLocks noChangeAspect="1"/>
          </p:cNvPicPr>
          <p:nvPr/>
        </p:nvPicPr>
        <p:blipFill rotWithShape="1">
          <a:blip r:embed="rId7">
            <a:extLst>
              <a:ext uri="{28A0092B-C50C-407E-A947-70E740481C1C}">
                <a14:useLocalDpi xmlns:a14="http://schemas.microsoft.com/office/drawing/2010/main" val="0"/>
              </a:ext>
            </a:extLst>
          </a:blip>
          <a:srcRect l="30715" t="8854" r="5383" b="8763"/>
          <a:stretch/>
        </p:blipFill>
        <p:spPr>
          <a:xfrm>
            <a:off x="2864045" y="1878860"/>
            <a:ext cx="741820" cy="836538"/>
          </a:xfrm>
          <a:prstGeom prst="rect">
            <a:avLst/>
          </a:prstGeom>
        </p:spPr>
      </p:pic>
      <p:pic>
        <p:nvPicPr>
          <p:cNvPr id="122" name="Picture 121"/>
          <p:cNvPicPr>
            <a:picLocks noChangeAspect="1"/>
          </p:cNvPicPr>
          <p:nvPr/>
        </p:nvPicPr>
        <p:blipFill rotWithShape="1">
          <a:blip r:embed="rId7">
            <a:extLst>
              <a:ext uri="{28A0092B-C50C-407E-A947-70E740481C1C}">
                <a14:useLocalDpi xmlns:a14="http://schemas.microsoft.com/office/drawing/2010/main" val="0"/>
              </a:ext>
            </a:extLst>
          </a:blip>
          <a:srcRect l="30715" t="8854" r="5383" b="8763"/>
          <a:stretch/>
        </p:blipFill>
        <p:spPr>
          <a:xfrm>
            <a:off x="2847329" y="805530"/>
            <a:ext cx="741820" cy="836538"/>
          </a:xfrm>
          <a:prstGeom prst="rect">
            <a:avLst/>
          </a:prstGeom>
        </p:spPr>
      </p:pic>
      <p:sp>
        <p:nvSpPr>
          <p:cNvPr id="123" name="TextBox 122"/>
          <p:cNvSpPr txBox="1"/>
          <p:nvPr/>
        </p:nvSpPr>
        <p:spPr>
          <a:xfrm>
            <a:off x="2228496" y="1066610"/>
            <a:ext cx="524337" cy="404085"/>
          </a:xfrm>
          <a:prstGeom prst="rect">
            <a:avLst/>
          </a:prstGeom>
          <a:noFill/>
        </p:spPr>
        <p:txBody>
          <a:bodyPr wrap="square" rtlCol="0">
            <a:spAutoFit/>
          </a:bodyPr>
          <a:lstStyle/>
          <a:p>
            <a:r>
              <a:rPr lang="en-US" sz="1013" dirty="0" smtClean="0"/>
              <a:t>Large x10</a:t>
            </a:r>
            <a:endParaRPr lang="en-US" sz="1013" dirty="0"/>
          </a:p>
        </p:txBody>
      </p:sp>
      <p:sp>
        <p:nvSpPr>
          <p:cNvPr id="124" name="TextBox 123"/>
          <p:cNvSpPr txBox="1"/>
          <p:nvPr/>
        </p:nvSpPr>
        <p:spPr>
          <a:xfrm>
            <a:off x="2232655" y="2216360"/>
            <a:ext cx="520178" cy="404085"/>
          </a:xfrm>
          <a:prstGeom prst="rect">
            <a:avLst/>
          </a:prstGeom>
          <a:noFill/>
        </p:spPr>
        <p:txBody>
          <a:bodyPr wrap="square" rtlCol="0">
            <a:spAutoFit/>
          </a:bodyPr>
          <a:lstStyle/>
          <a:p>
            <a:r>
              <a:rPr lang="en-US" sz="1013" dirty="0" smtClean="0"/>
              <a:t>Small x50</a:t>
            </a:r>
            <a:endParaRPr lang="en-US" sz="1013" dirty="0"/>
          </a:p>
        </p:txBody>
      </p:sp>
      <p:sp>
        <p:nvSpPr>
          <p:cNvPr id="31" name="Arc 30"/>
          <p:cNvSpPr/>
          <p:nvPr/>
        </p:nvSpPr>
        <p:spPr>
          <a:xfrm>
            <a:off x="3605865" y="1584140"/>
            <a:ext cx="4013267" cy="1772551"/>
          </a:xfrm>
          <a:prstGeom prst="arc">
            <a:avLst>
              <a:gd name="adj1" fmla="val 1081794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cxnSp>
        <p:nvCxnSpPr>
          <p:cNvPr id="33" name="Straight Connector 32"/>
          <p:cNvCxnSpPr>
            <a:stCxn id="107" idx="1"/>
            <a:endCxn id="122" idx="3"/>
          </p:cNvCxnSpPr>
          <p:nvPr/>
        </p:nvCxnSpPr>
        <p:spPr>
          <a:xfrm flipH="1" flipV="1">
            <a:off x="3589149" y="1223799"/>
            <a:ext cx="4046699" cy="244519"/>
          </a:xfrm>
          <a:prstGeom prst="line">
            <a:avLst/>
          </a:prstGeom>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4174451" y="3064587"/>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Firewall</a:t>
            </a:r>
          </a:p>
          <a:p>
            <a:pPr algn="ctr"/>
            <a:endParaRPr lang="en-US" dirty="0"/>
          </a:p>
          <a:p>
            <a:pPr algn="ctr"/>
            <a:endParaRPr lang="en-US" sz="1500" dirty="0"/>
          </a:p>
        </p:txBody>
      </p:sp>
      <p:sp>
        <p:nvSpPr>
          <p:cNvPr id="126" name="Rectangle 125"/>
          <p:cNvSpPr/>
          <p:nvPr/>
        </p:nvSpPr>
        <p:spPr>
          <a:xfrm>
            <a:off x="6337119" y="481843"/>
            <a:ext cx="787823" cy="324254"/>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sz="1500" dirty="0"/>
          </a:p>
          <a:p>
            <a:pPr algn="ctr"/>
            <a:r>
              <a:rPr lang="en-US" sz="900" dirty="0"/>
              <a:t>Firewall</a:t>
            </a:r>
          </a:p>
          <a:p>
            <a:pPr algn="ctr"/>
            <a:endParaRPr lang="en-US" dirty="0"/>
          </a:p>
          <a:p>
            <a:pPr algn="ctr"/>
            <a:endParaRPr lang="en-US" sz="1500" dirty="0"/>
          </a:p>
        </p:txBody>
      </p:sp>
      <p:sp>
        <p:nvSpPr>
          <p:cNvPr id="34" name="Left-Up Arrow 33"/>
          <p:cNvSpPr/>
          <p:nvPr/>
        </p:nvSpPr>
        <p:spPr>
          <a:xfrm>
            <a:off x="3589149" y="797850"/>
            <a:ext cx="3253628" cy="385643"/>
          </a:xfrm>
          <a:prstGeom prst="leftUpArrow">
            <a:avLst/>
          </a:prstGeom>
          <a:solidFill>
            <a:srgbClr val="36A4D7"/>
          </a:solidFill>
          <a:ln w="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7" name="TextBox 126"/>
          <p:cNvSpPr txBox="1"/>
          <p:nvPr/>
        </p:nvSpPr>
        <p:spPr>
          <a:xfrm>
            <a:off x="6465951" y="103648"/>
            <a:ext cx="435575" cy="248209"/>
          </a:xfrm>
          <a:prstGeom prst="rect">
            <a:avLst/>
          </a:prstGeom>
          <a:noFill/>
        </p:spPr>
        <p:txBody>
          <a:bodyPr wrap="square" rtlCol="0">
            <a:spAutoFit/>
          </a:bodyPr>
          <a:lstStyle/>
          <a:p>
            <a:r>
              <a:rPr lang="en-US" sz="1013" dirty="0"/>
              <a:t>P3</a:t>
            </a:r>
          </a:p>
        </p:txBody>
      </p:sp>
      <p:sp>
        <p:nvSpPr>
          <p:cNvPr id="35" name="TextBox 34"/>
          <p:cNvSpPr txBox="1"/>
          <p:nvPr/>
        </p:nvSpPr>
        <p:spPr>
          <a:xfrm>
            <a:off x="99358" y="994743"/>
            <a:ext cx="2129138" cy="2308324"/>
          </a:xfrm>
          <a:prstGeom prst="rect">
            <a:avLst/>
          </a:prstGeom>
          <a:noFill/>
        </p:spPr>
        <p:txBody>
          <a:bodyPr wrap="square" rtlCol="0">
            <a:spAutoFit/>
          </a:bodyPr>
          <a:lstStyle/>
          <a:p>
            <a:r>
              <a:rPr lang="en-US" sz="2400" dirty="0"/>
              <a:t>End Result:</a:t>
            </a:r>
          </a:p>
          <a:p>
            <a:r>
              <a:rPr lang="en-US" sz="2400" dirty="0" err="1"/>
              <a:t>Composable</a:t>
            </a:r>
            <a:r>
              <a:rPr lang="en-US" sz="2400" dirty="0"/>
              <a:t> services.</a:t>
            </a:r>
          </a:p>
          <a:p>
            <a:r>
              <a:rPr lang="en-US" sz="2400" dirty="0"/>
              <a:t>Both by SP and tenant user</a:t>
            </a:r>
          </a:p>
        </p:txBody>
      </p:sp>
    </p:spTree>
    <p:extLst>
      <p:ext uri="{BB962C8B-B14F-4D97-AF65-F5344CB8AC3E}">
        <p14:creationId xmlns:p14="http://schemas.microsoft.com/office/powerpoint/2010/main" val="2095184601"/>
      </p:ext>
    </p:ext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500" fill="hold"/>
                                        <p:tgtEl>
                                          <p:spTgt spid="95"/>
                                        </p:tgtEl>
                                        <p:attrNameLst>
                                          <p:attrName>ppt_x</p:attrName>
                                        </p:attrNameLst>
                                      </p:cBhvr>
                                      <p:tavLst>
                                        <p:tav tm="0">
                                          <p:val>
                                            <p:strVal val="#ppt_x"/>
                                          </p:val>
                                        </p:tav>
                                        <p:tav tm="100000">
                                          <p:val>
                                            <p:strVal val="#ppt_x"/>
                                          </p:val>
                                        </p:tav>
                                      </p:tavLst>
                                    </p:anim>
                                    <p:anim calcmode="lin" valueType="num">
                                      <p:cBhvr additive="base">
                                        <p:cTn id="16" dur="50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500" fill="hold"/>
                                        <p:tgtEl>
                                          <p:spTgt spid="96"/>
                                        </p:tgtEl>
                                        <p:attrNameLst>
                                          <p:attrName>ppt_x</p:attrName>
                                        </p:attrNameLst>
                                      </p:cBhvr>
                                      <p:tavLst>
                                        <p:tav tm="0">
                                          <p:val>
                                            <p:strVal val="#ppt_x"/>
                                          </p:val>
                                        </p:tav>
                                        <p:tav tm="100000">
                                          <p:val>
                                            <p:strVal val="#ppt_x"/>
                                          </p:val>
                                        </p:tav>
                                      </p:tavLst>
                                    </p:anim>
                                    <p:anim calcmode="lin" valueType="num">
                                      <p:cBhvr additive="base">
                                        <p:cTn id="20" dur="500" fill="hold"/>
                                        <p:tgtEl>
                                          <p:spTgt spid="9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7"/>
                                        </p:tgtEl>
                                        <p:attrNameLst>
                                          <p:attrName>style.visibility</p:attrName>
                                        </p:attrNameLst>
                                      </p:cBhvr>
                                      <p:to>
                                        <p:strVal val="visible"/>
                                      </p:to>
                                    </p:set>
                                    <p:anim calcmode="lin" valueType="num">
                                      <p:cBhvr additive="base">
                                        <p:cTn id="23" dur="500" fill="hold"/>
                                        <p:tgtEl>
                                          <p:spTgt spid="97"/>
                                        </p:tgtEl>
                                        <p:attrNameLst>
                                          <p:attrName>ppt_x</p:attrName>
                                        </p:attrNameLst>
                                      </p:cBhvr>
                                      <p:tavLst>
                                        <p:tav tm="0">
                                          <p:val>
                                            <p:strVal val="#ppt_x"/>
                                          </p:val>
                                        </p:tav>
                                        <p:tav tm="100000">
                                          <p:val>
                                            <p:strVal val="#ppt_x"/>
                                          </p:val>
                                        </p:tav>
                                      </p:tavLst>
                                    </p:anim>
                                    <p:anim calcmode="lin" valueType="num">
                                      <p:cBhvr additive="base">
                                        <p:cTn id="24" dur="500" fill="hold"/>
                                        <p:tgtEl>
                                          <p:spTgt spid="9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500" fill="hold"/>
                                        <p:tgtEl>
                                          <p:spTgt spid="125"/>
                                        </p:tgtEl>
                                        <p:attrNameLst>
                                          <p:attrName>ppt_x</p:attrName>
                                        </p:attrNameLst>
                                      </p:cBhvr>
                                      <p:tavLst>
                                        <p:tav tm="0">
                                          <p:val>
                                            <p:strVal val="#ppt_x"/>
                                          </p:val>
                                        </p:tav>
                                        <p:tav tm="100000">
                                          <p:val>
                                            <p:strVal val="#ppt_x"/>
                                          </p:val>
                                        </p:tav>
                                      </p:tavLst>
                                    </p:anim>
                                    <p:anim calcmode="lin" valueType="num">
                                      <p:cBhvr additive="base">
                                        <p:cTn id="28" dur="500" fill="hold"/>
                                        <p:tgtEl>
                                          <p:spTgt spid="1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ppt_x"/>
                                          </p:val>
                                        </p:tav>
                                        <p:tav tm="100000">
                                          <p:val>
                                            <p:strVal val="#ppt_x"/>
                                          </p:val>
                                        </p:tav>
                                      </p:tavLst>
                                    </p:anim>
                                    <p:anim calcmode="lin" valueType="num">
                                      <p:cBhvr additive="base">
                                        <p:cTn id="36" dur="500" fill="hold"/>
                                        <p:tgtEl>
                                          <p:spTgt spid="10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additive="base">
                                        <p:cTn id="39" dur="500" fill="hold"/>
                                        <p:tgtEl>
                                          <p:spTgt spid="84"/>
                                        </p:tgtEl>
                                        <p:attrNameLst>
                                          <p:attrName>ppt_x</p:attrName>
                                        </p:attrNameLst>
                                      </p:cBhvr>
                                      <p:tavLst>
                                        <p:tav tm="0">
                                          <p:val>
                                            <p:strVal val="#ppt_x"/>
                                          </p:val>
                                        </p:tav>
                                        <p:tav tm="100000">
                                          <p:val>
                                            <p:strVal val="#ppt_x"/>
                                          </p:val>
                                        </p:tav>
                                      </p:tavLst>
                                    </p:anim>
                                    <p:anim calcmode="lin" valueType="num">
                                      <p:cBhvr additive="base">
                                        <p:cTn id="4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2"/>
                                        </p:tgtEl>
                                        <p:attrNameLst>
                                          <p:attrName>style.visibility</p:attrName>
                                        </p:attrNameLst>
                                      </p:cBhvr>
                                      <p:to>
                                        <p:strVal val="visible"/>
                                      </p:to>
                                    </p:set>
                                    <p:anim calcmode="lin" valueType="num">
                                      <p:cBhvr additive="base">
                                        <p:cTn id="55" dur="500" fill="hold"/>
                                        <p:tgtEl>
                                          <p:spTgt spid="112"/>
                                        </p:tgtEl>
                                        <p:attrNameLst>
                                          <p:attrName>ppt_x</p:attrName>
                                        </p:attrNameLst>
                                      </p:cBhvr>
                                      <p:tavLst>
                                        <p:tav tm="0">
                                          <p:val>
                                            <p:strVal val="#ppt_x"/>
                                          </p:val>
                                        </p:tav>
                                        <p:tav tm="100000">
                                          <p:val>
                                            <p:strVal val="#ppt_x"/>
                                          </p:val>
                                        </p:tav>
                                      </p:tavLst>
                                    </p:anim>
                                    <p:anim calcmode="lin" valueType="num">
                                      <p:cBhvr additive="base">
                                        <p:cTn id="56"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5"/>
                                        </p:tgtEl>
                                        <p:attrNameLst>
                                          <p:attrName>style.visibility</p:attrName>
                                        </p:attrNameLst>
                                      </p:cBhvr>
                                      <p:to>
                                        <p:strVal val="visible"/>
                                      </p:to>
                                    </p:set>
                                    <p:anim calcmode="lin" valueType="num">
                                      <p:cBhvr additive="base">
                                        <p:cTn id="61" dur="500" fill="hold"/>
                                        <p:tgtEl>
                                          <p:spTgt spid="105"/>
                                        </p:tgtEl>
                                        <p:attrNameLst>
                                          <p:attrName>ppt_x</p:attrName>
                                        </p:attrNameLst>
                                      </p:cBhvr>
                                      <p:tavLst>
                                        <p:tav tm="0">
                                          <p:val>
                                            <p:strVal val="#ppt_x"/>
                                          </p:val>
                                        </p:tav>
                                        <p:tav tm="100000">
                                          <p:val>
                                            <p:strVal val="#ppt_x"/>
                                          </p:val>
                                        </p:tav>
                                      </p:tavLst>
                                    </p:anim>
                                    <p:anim calcmode="lin" valueType="num">
                                      <p:cBhvr additive="base">
                                        <p:cTn id="62" dur="500" fill="hold"/>
                                        <p:tgtEl>
                                          <p:spTgt spid="10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03"/>
                                        </p:tgtEl>
                                        <p:attrNameLst>
                                          <p:attrName>style.visibility</p:attrName>
                                        </p:attrNameLst>
                                      </p:cBhvr>
                                      <p:to>
                                        <p:strVal val="visible"/>
                                      </p:to>
                                    </p:set>
                                    <p:anim calcmode="lin" valueType="num">
                                      <p:cBhvr additive="base">
                                        <p:cTn id="65" dur="500" fill="hold"/>
                                        <p:tgtEl>
                                          <p:spTgt spid="103"/>
                                        </p:tgtEl>
                                        <p:attrNameLst>
                                          <p:attrName>ppt_x</p:attrName>
                                        </p:attrNameLst>
                                      </p:cBhvr>
                                      <p:tavLst>
                                        <p:tav tm="0">
                                          <p:val>
                                            <p:strVal val="#ppt_x"/>
                                          </p:val>
                                        </p:tav>
                                        <p:tav tm="100000">
                                          <p:val>
                                            <p:strVal val="#ppt_x"/>
                                          </p:val>
                                        </p:tav>
                                      </p:tavLst>
                                    </p:anim>
                                    <p:anim calcmode="lin" valueType="num">
                                      <p:cBhvr additive="base">
                                        <p:cTn id="66" dur="500" fill="hold"/>
                                        <p:tgtEl>
                                          <p:spTgt spid="10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 calcmode="lin" valueType="num">
                                      <p:cBhvr additive="base">
                                        <p:cTn id="69" dur="500" fill="hold"/>
                                        <p:tgtEl>
                                          <p:spTgt spid="106"/>
                                        </p:tgtEl>
                                        <p:attrNameLst>
                                          <p:attrName>ppt_x</p:attrName>
                                        </p:attrNameLst>
                                      </p:cBhvr>
                                      <p:tavLst>
                                        <p:tav tm="0">
                                          <p:val>
                                            <p:strVal val="#ppt_x"/>
                                          </p:val>
                                        </p:tav>
                                        <p:tav tm="100000">
                                          <p:val>
                                            <p:strVal val="#ppt_x"/>
                                          </p:val>
                                        </p:tav>
                                      </p:tavLst>
                                    </p:anim>
                                    <p:anim calcmode="lin" valueType="num">
                                      <p:cBhvr additive="base">
                                        <p:cTn id="70" dur="500" fill="hold"/>
                                        <p:tgtEl>
                                          <p:spTgt spid="10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8"/>
                                        </p:tgtEl>
                                        <p:attrNameLst>
                                          <p:attrName>style.visibility</p:attrName>
                                        </p:attrNameLst>
                                      </p:cBhvr>
                                      <p:to>
                                        <p:strVal val="visible"/>
                                      </p:to>
                                    </p:set>
                                    <p:anim calcmode="lin" valueType="num">
                                      <p:cBhvr additive="base">
                                        <p:cTn id="79" dur="500" fill="hold"/>
                                        <p:tgtEl>
                                          <p:spTgt spid="108"/>
                                        </p:tgtEl>
                                        <p:attrNameLst>
                                          <p:attrName>ppt_x</p:attrName>
                                        </p:attrNameLst>
                                      </p:cBhvr>
                                      <p:tavLst>
                                        <p:tav tm="0">
                                          <p:val>
                                            <p:strVal val="#ppt_x"/>
                                          </p:val>
                                        </p:tav>
                                        <p:tav tm="100000">
                                          <p:val>
                                            <p:strVal val="#ppt_x"/>
                                          </p:val>
                                        </p:tav>
                                      </p:tavLst>
                                    </p:anim>
                                    <p:anim calcmode="lin" valueType="num">
                                      <p:cBhvr additive="base">
                                        <p:cTn id="80" dur="500" fill="hold"/>
                                        <p:tgtEl>
                                          <p:spTgt spid="10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7"/>
                                        </p:tgtEl>
                                        <p:attrNameLst>
                                          <p:attrName>style.visibility</p:attrName>
                                        </p:attrNameLst>
                                      </p:cBhvr>
                                      <p:to>
                                        <p:strVal val="visible"/>
                                      </p:to>
                                    </p:set>
                                    <p:anim calcmode="lin" valueType="num">
                                      <p:cBhvr additive="base">
                                        <p:cTn id="83" dur="500" fill="hold"/>
                                        <p:tgtEl>
                                          <p:spTgt spid="107"/>
                                        </p:tgtEl>
                                        <p:attrNameLst>
                                          <p:attrName>ppt_x</p:attrName>
                                        </p:attrNameLst>
                                      </p:cBhvr>
                                      <p:tavLst>
                                        <p:tav tm="0">
                                          <p:val>
                                            <p:strVal val="#ppt_x"/>
                                          </p:val>
                                        </p:tav>
                                        <p:tav tm="100000">
                                          <p:val>
                                            <p:strVal val="#ppt_x"/>
                                          </p:val>
                                        </p:tav>
                                      </p:tavLst>
                                    </p:anim>
                                    <p:anim calcmode="lin" valueType="num">
                                      <p:cBhvr additive="base">
                                        <p:cTn id="84" dur="500" fill="hold"/>
                                        <p:tgtEl>
                                          <p:spTgt spid="10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 calcmode="lin" valueType="num">
                                      <p:cBhvr additive="base">
                                        <p:cTn id="87" dur="500" fill="hold"/>
                                        <p:tgtEl>
                                          <p:spTgt spid="111"/>
                                        </p:tgtEl>
                                        <p:attrNameLst>
                                          <p:attrName>ppt_x</p:attrName>
                                        </p:attrNameLst>
                                      </p:cBhvr>
                                      <p:tavLst>
                                        <p:tav tm="0">
                                          <p:val>
                                            <p:strVal val="#ppt_x"/>
                                          </p:val>
                                        </p:tav>
                                        <p:tav tm="100000">
                                          <p:val>
                                            <p:strVal val="#ppt_x"/>
                                          </p:val>
                                        </p:tav>
                                      </p:tavLst>
                                    </p:anim>
                                    <p:anim calcmode="lin" valueType="num">
                                      <p:cBhvr additive="base">
                                        <p:cTn id="88" dur="500" fill="hold"/>
                                        <p:tgtEl>
                                          <p:spTgt spid="11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anim calcmode="lin" valueType="num">
                                      <p:cBhvr additive="base">
                                        <p:cTn id="91" dur="500" fill="hold"/>
                                        <p:tgtEl>
                                          <p:spTgt spid="110"/>
                                        </p:tgtEl>
                                        <p:attrNameLst>
                                          <p:attrName>ppt_x</p:attrName>
                                        </p:attrNameLst>
                                      </p:cBhvr>
                                      <p:tavLst>
                                        <p:tav tm="0">
                                          <p:val>
                                            <p:strVal val="#ppt_x"/>
                                          </p:val>
                                        </p:tav>
                                        <p:tav tm="100000">
                                          <p:val>
                                            <p:strVal val="#ppt_x"/>
                                          </p:val>
                                        </p:tav>
                                      </p:tavLst>
                                    </p:anim>
                                    <p:anim calcmode="lin" valueType="num">
                                      <p:cBhvr additive="base">
                                        <p:cTn id="92" dur="500" fill="hold"/>
                                        <p:tgtEl>
                                          <p:spTgt spid="11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109"/>
                                        </p:tgtEl>
                                        <p:attrNameLst>
                                          <p:attrName>style.visibility</p:attrName>
                                        </p:attrNameLst>
                                      </p:cBhvr>
                                      <p:to>
                                        <p:strVal val="visible"/>
                                      </p:to>
                                    </p:set>
                                    <p:anim calcmode="lin" valueType="num">
                                      <p:cBhvr additive="base">
                                        <p:cTn id="95" dur="500" fill="hold"/>
                                        <p:tgtEl>
                                          <p:spTgt spid="109"/>
                                        </p:tgtEl>
                                        <p:attrNameLst>
                                          <p:attrName>ppt_x</p:attrName>
                                        </p:attrNameLst>
                                      </p:cBhvr>
                                      <p:tavLst>
                                        <p:tav tm="0">
                                          <p:val>
                                            <p:strVal val="#ppt_x"/>
                                          </p:val>
                                        </p:tav>
                                        <p:tav tm="100000">
                                          <p:val>
                                            <p:strVal val="#ppt_x"/>
                                          </p:val>
                                        </p:tav>
                                      </p:tavLst>
                                    </p:anim>
                                    <p:anim calcmode="lin" valueType="num">
                                      <p:cBhvr additive="base">
                                        <p:cTn id="96" dur="500" fill="hold"/>
                                        <p:tgtEl>
                                          <p:spTgt spid="10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additive="base">
                                        <p:cTn id="99" dur="500" fill="hold"/>
                                        <p:tgtEl>
                                          <p:spTgt spid="9"/>
                                        </p:tgtEl>
                                        <p:attrNameLst>
                                          <p:attrName>ppt_x</p:attrName>
                                        </p:attrNameLst>
                                      </p:cBhvr>
                                      <p:tavLst>
                                        <p:tav tm="0">
                                          <p:val>
                                            <p:strVal val="#ppt_x"/>
                                          </p:val>
                                        </p:tav>
                                        <p:tav tm="100000">
                                          <p:val>
                                            <p:strVal val="#ppt_x"/>
                                          </p:val>
                                        </p:tav>
                                      </p:tavLst>
                                    </p:anim>
                                    <p:anim calcmode="lin" valueType="num">
                                      <p:cBhvr additive="base">
                                        <p:cTn id="10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26"/>
                                        </p:tgtEl>
                                        <p:attrNameLst>
                                          <p:attrName>style.visibility</p:attrName>
                                        </p:attrNameLst>
                                      </p:cBhvr>
                                      <p:to>
                                        <p:strVal val="visible"/>
                                      </p:to>
                                    </p:set>
                                    <p:anim calcmode="lin" valueType="num">
                                      <p:cBhvr additive="base">
                                        <p:cTn id="105" dur="500" fill="hold"/>
                                        <p:tgtEl>
                                          <p:spTgt spid="126"/>
                                        </p:tgtEl>
                                        <p:attrNameLst>
                                          <p:attrName>ppt_x</p:attrName>
                                        </p:attrNameLst>
                                      </p:cBhvr>
                                      <p:tavLst>
                                        <p:tav tm="0">
                                          <p:val>
                                            <p:strVal val="#ppt_x"/>
                                          </p:val>
                                        </p:tav>
                                        <p:tav tm="100000">
                                          <p:val>
                                            <p:strVal val="#ppt_x"/>
                                          </p:val>
                                        </p:tav>
                                      </p:tavLst>
                                    </p:anim>
                                    <p:anim calcmode="lin" valueType="num">
                                      <p:cBhvr additive="base">
                                        <p:cTn id="106" dur="500" fill="hold"/>
                                        <p:tgtEl>
                                          <p:spTgt spid="12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27"/>
                                        </p:tgtEl>
                                        <p:attrNameLst>
                                          <p:attrName>style.visibility</p:attrName>
                                        </p:attrNameLst>
                                      </p:cBhvr>
                                      <p:to>
                                        <p:strVal val="visible"/>
                                      </p:to>
                                    </p:set>
                                    <p:anim calcmode="lin" valueType="num">
                                      <p:cBhvr additive="base">
                                        <p:cTn id="109" dur="500" fill="hold"/>
                                        <p:tgtEl>
                                          <p:spTgt spid="127"/>
                                        </p:tgtEl>
                                        <p:attrNameLst>
                                          <p:attrName>ppt_x</p:attrName>
                                        </p:attrNameLst>
                                      </p:cBhvr>
                                      <p:tavLst>
                                        <p:tav tm="0">
                                          <p:val>
                                            <p:strVal val="#ppt_x"/>
                                          </p:val>
                                        </p:tav>
                                        <p:tav tm="100000">
                                          <p:val>
                                            <p:strVal val="#ppt_x"/>
                                          </p:val>
                                        </p:tav>
                                      </p:tavLst>
                                    </p:anim>
                                    <p:anim calcmode="lin" valueType="num">
                                      <p:cBhvr additive="base">
                                        <p:cTn id="110"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fill="hold"/>
                                        <p:tgtEl>
                                          <p:spTgt spid="10"/>
                                        </p:tgtEl>
                                        <p:attrNameLst>
                                          <p:attrName>ppt_x</p:attrName>
                                        </p:attrNameLst>
                                      </p:cBhvr>
                                      <p:tavLst>
                                        <p:tav tm="0">
                                          <p:val>
                                            <p:strVal val="#ppt_x"/>
                                          </p:val>
                                        </p:tav>
                                        <p:tav tm="100000">
                                          <p:val>
                                            <p:strVal val="#ppt_x"/>
                                          </p:val>
                                        </p:tav>
                                      </p:tavLst>
                                    </p:anim>
                                    <p:anim calcmode="lin" valueType="num">
                                      <p:cBhvr additive="base">
                                        <p:cTn id="1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22"/>
                                        </p:tgtEl>
                                        <p:attrNameLst>
                                          <p:attrName>style.visibility</p:attrName>
                                        </p:attrNameLst>
                                      </p:cBhvr>
                                      <p:to>
                                        <p:strVal val="visible"/>
                                      </p:to>
                                    </p:set>
                                    <p:anim calcmode="lin" valueType="num">
                                      <p:cBhvr additive="base">
                                        <p:cTn id="121" dur="500" fill="hold"/>
                                        <p:tgtEl>
                                          <p:spTgt spid="122"/>
                                        </p:tgtEl>
                                        <p:attrNameLst>
                                          <p:attrName>ppt_x</p:attrName>
                                        </p:attrNameLst>
                                      </p:cBhvr>
                                      <p:tavLst>
                                        <p:tav tm="0">
                                          <p:val>
                                            <p:strVal val="#ppt_x"/>
                                          </p:val>
                                        </p:tav>
                                        <p:tav tm="100000">
                                          <p:val>
                                            <p:strVal val="#ppt_x"/>
                                          </p:val>
                                        </p:tav>
                                      </p:tavLst>
                                    </p:anim>
                                    <p:anim calcmode="lin" valueType="num">
                                      <p:cBhvr additive="base">
                                        <p:cTn id="122" dur="500" fill="hold"/>
                                        <p:tgtEl>
                                          <p:spTgt spid="122"/>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23"/>
                                        </p:tgtEl>
                                        <p:attrNameLst>
                                          <p:attrName>style.visibility</p:attrName>
                                        </p:attrNameLst>
                                      </p:cBhvr>
                                      <p:to>
                                        <p:strVal val="visible"/>
                                      </p:to>
                                    </p:set>
                                    <p:anim calcmode="lin" valueType="num">
                                      <p:cBhvr additive="base">
                                        <p:cTn id="125" dur="500" fill="hold"/>
                                        <p:tgtEl>
                                          <p:spTgt spid="123"/>
                                        </p:tgtEl>
                                        <p:attrNameLst>
                                          <p:attrName>ppt_x</p:attrName>
                                        </p:attrNameLst>
                                      </p:cBhvr>
                                      <p:tavLst>
                                        <p:tav tm="0">
                                          <p:val>
                                            <p:strVal val="#ppt_x"/>
                                          </p:val>
                                        </p:tav>
                                        <p:tav tm="100000">
                                          <p:val>
                                            <p:strVal val="#ppt_x"/>
                                          </p:val>
                                        </p:tav>
                                      </p:tavLst>
                                    </p:anim>
                                    <p:anim calcmode="lin" valueType="num">
                                      <p:cBhvr additive="base">
                                        <p:cTn id="126"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120"/>
                                        </p:tgtEl>
                                        <p:attrNameLst>
                                          <p:attrName>style.visibility</p:attrName>
                                        </p:attrNameLst>
                                      </p:cBhvr>
                                      <p:to>
                                        <p:strVal val="visible"/>
                                      </p:to>
                                    </p:set>
                                    <p:anim calcmode="lin" valueType="num">
                                      <p:cBhvr additive="base">
                                        <p:cTn id="131" dur="500" fill="hold"/>
                                        <p:tgtEl>
                                          <p:spTgt spid="120"/>
                                        </p:tgtEl>
                                        <p:attrNameLst>
                                          <p:attrName>ppt_x</p:attrName>
                                        </p:attrNameLst>
                                      </p:cBhvr>
                                      <p:tavLst>
                                        <p:tav tm="0">
                                          <p:val>
                                            <p:strVal val="#ppt_x"/>
                                          </p:val>
                                        </p:tav>
                                        <p:tav tm="100000">
                                          <p:val>
                                            <p:strVal val="#ppt_x"/>
                                          </p:val>
                                        </p:tav>
                                      </p:tavLst>
                                    </p:anim>
                                    <p:anim calcmode="lin" valueType="num">
                                      <p:cBhvr additive="base">
                                        <p:cTn id="132" dur="500" fill="hold"/>
                                        <p:tgtEl>
                                          <p:spTgt spid="120"/>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124"/>
                                        </p:tgtEl>
                                        <p:attrNameLst>
                                          <p:attrName>style.visibility</p:attrName>
                                        </p:attrNameLst>
                                      </p:cBhvr>
                                      <p:to>
                                        <p:strVal val="visible"/>
                                      </p:to>
                                    </p:set>
                                    <p:anim calcmode="lin" valueType="num">
                                      <p:cBhvr additive="base">
                                        <p:cTn id="135" dur="500" fill="hold"/>
                                        <p:tgtEl>
                                          <p:spTgt spid="124"/>
                                        </p:tgtEl>
                                        <p:attrNameLst>
                                          <p:attrName>ppt_x</p:attrName>
                                        </p:attrNameLst>
                                      </p:cBhvr>
                                      <p:tavLst>
                                        <p:tav tm="0">
                                          <p:val>
                                            <p:strVal val="#ppt_x"/>
                                          </p:val>
                                        </p:tav>
                                        <p:tav tm="100000">
                                          <p:val>
                                            <p:strVal val="#ppt_x"/>
                                          </p:val>
                                        </p:tav>
                                      </p:tavLst>
                                    </p:anim>
                                    <p:anim calcmode="lin" valueType="num">
                                      <p:cBhvr additive="base">
                                        <p:cTn id="136"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ppt_x"/>
                                          </p:val>
                                        </p:tav>
                                        <p:tav tm="100000">
                                          <p:val>
                                            <p:strVal val="#ppt_x"/>
                                          </p:val>
                                        </p:tav>
                                      </p:tavLst>
                                    </p:anim>
                                    <p:anim calcmode="lin" valueType="num">
                                      <p:cBhvr additive="base">
                                        <p:cTn id="14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additive="base">
                                        <p:cTn id="147" dur="500" fill="hold"/>
                                        <p:tgtEl>
                                          <p:spTgt spid="33"/>
                                        </p:tgtEl>
                                        <p:attrNameLst>
                                          <p:attrName>ppt_x</p:attrName>
                                        </p:attrNameLst>
                                      </p:cBhvr>
                                      <p:tavLst>
                                        <p:tav tm="0">
                                          <p:val>
                                            <p:strVal val="#ppt_x"/>
                                          </p:val>
                                        </p:tav>
                                        <p:tav tm="100000">
                                          <p:val>
                                            <p:strVal val="#ppt_x"/>
                                          </p:val>
                                        </p:tav>
                                      </p:tavLst>
                                    </p:anim>
                                    <p:anim calcmode="lin" valueType="num">
                                      <p:cBhvr additive="base">
                                        <p:cTn id="1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4"/>
                                        </p:tgtEl>
                                        <p:attrNameLst>
                                          <p:attrName>style.visibility</p:attrName>
                                        </p:attrNameLst>
                                      </p:cBhvr>
                                      <p:to>
                                        <p:strVal val="visible"/>
                                      </p:to>
                                    </p:set>
                                    <p:anim calcmode="lin" valueType="num">
                                      <p:cBhvr additive="base">
                                        <p:cTn id="153" dur="500" fill="hold"/>
                                        <p:tgtEl>
                                          <p:spTgt spid="34"/>
                                        </p:tgtEl>
                                        <p:attrNameLst>
                                          <p:attrName>ppt_x</p:attrName>
                                        </p:attrNameLst>
                                      </p:cBhvr>
                                      <p:tavLst>
                                        <p:tav tm="0">
                                          <p:val>
                                            <p:strVal val="#ppt_x"/>
                                          </p:val>
                                        </p:tav>
                                        <p:tav tm="100000">
                                          <p:val>
                                            <p:strVal val="#ppt_x"/>
                                          </p:val>
                                        </p:tav>
                                      </p:tavLst>
                                    </p:anim>
                                    <p:anim calcmode="lin" valueType="num">
                                      <p:cBhvr additive="base">
                                        <p:cTn id="15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additive="base">
                                        <p:cTn id="159" dur="500" fill="hold"/>
                                        <p:tgtEl>
                                          <p:spTgt spid="35"/>
                                        </p:tgtEl>
                                        <p:attrNameLst>
                                          <p:attrName>ppt_x</p:attrName>
                                        </p:attrNameLst>
                                      </p:cBhvr>
                                      <p:tavLst>
                                        <p:tav tm="0">
                                          <p:val>
                                            <p:strVal val="#ppt_x"/>
                                          </p:val>
                                        </p:tav>
                                        <p:tav tm="100000">
                                          <p:val>
                                            <p:strVal val="#ppt_x"/>
                                          </p:val>
                                        </p:tav>
                                      </p:tavLst>
                                    </p:anim>
                                    <p:anim calcmode="lin" valueType="num">
                                      <p:cBhvr additive="base">
                                        <p:cTn id="16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5" grpId="0" animBg="1"/>
      <p:bldP spid="96" grpId="0" animBg="1"/>
      <p:bldP spid="97" grpId="0" animBg="1"/>
      <p:bldP spid="98" grpId="0" animBg="1"/>
      <p:bldP spid="100" grpId="0" animBg="1"/>
      <p:bldP spid="2" grpId="0" animBg="1"/>
      <p:bldP spid="4" grpId="0"/>
      <p:bldP spid="5" grpId="0"/>
      <p:bldP spid="103" grpId="0" animBg="1"/>
      <p:bldP spid="105" grpId="0" animBg="1"/>
      <p:bldP spid="106" grpId="0" animBg="1"/>
      <p:bldP spid="107" grpId="0" animBg="1"/>
      <p:bldP spid="108" grpId="0" animBg="1"/>
      <p:bldP spid="8" grpId="0"/>
      <p:bldP spid="9" grpId="0"/>
      <p:bldP spid="109" grpId="0" animBg="1"/>
      <p:bldP spid="110" grpId="0" animBg="1"/>
      <p:bldP spid="111" grpId="0" animBg="1"/>
      <p:bldP spid="123" grpId="0"/>
      <p:bldP spid="124" grpId="0"/>
      <p:bldP spid="31" grpId="0" animBg="1"/>
      <p:bldP spid="125" grpId="0" animBg="1"/>
      <p:bldP spid="126" grpId="0" animBg="1"/>
      <p:bldP spid="34" grpId="0" animBg="1"/>
      <p:bldP spid="127"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to existing systems</a:t>
            </a:r>
            <a:endParaRPr lang="en-US" dirty="0"/>
          </a:p>
        </p:txBody>
      </p:sp>
    </p:spTree>
    <p:extLst>
      <p:ext uri="{BB962C8B-B14F-4D97-AF65-F5344CB8AC3E}">
        <p14:creationId xmlns:p14="http://schemas.microsoft.com/office/powerpoint/2010/main" val="20520785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Concept to Cash</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0487" y="2301085"/>
            <a:ext cx="4872810" cy="2213804"/>
          </a:xfrm>
          <a:prstGeom prst="rect">
            <a:avLst/>
          </a:prstGeom>
          <a:noFill/>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3301" y="1236307"/>
            <a:ext cx="5889996" cy="618329"/>
          </a:xfrm>
          <a:prstGeom prst="rect">
            <a:avLst/>
          </a:prstGeom>
          <a:noFill/>
        </p:spPr>
      </p:pic>
      <p:sp>
        <p:nvSpPr>
          <p:cNvPr id="6" name="Text Placeholder 1"/>
          <p:cNvSpPr>
            <a:spLocks noGrp="1"/>
          </p:cNvSpPr>
          <p:nvPr>
            <p:ph type="body" sz="quarter" idx="10"/>
          </p:nvPr>
        </p:nvSpPr>
        <p:spPr>
          <a:xfrm>
            <a:off x="438843" y="1348107"/>
            <a:ext cx="3251644" cy="3370291"/>
          </a:xfrm>
        </p:spPr>
        <p:txBody>
          <a:bodyPr vert="horz" wrap="square" lIns="91397" tIns="45698" rIns="91397" bIns="45698" numCol="1" anchor="t" anchorCtr="0" compatLnSpc="1">
            <a:prstTxWarp prst="textNoShape">
              <a:avLst/>
            </a:prstTxWarp>
            <a:normAutofit fontScale="40000" lnSpcReduction="20000"/>
          </a:bodyPr>
          <a:lstStyle/>
          <a:p>
            <a:pPr lvl="0"/>
            <a:r>
              <a:rPr lang="en-US" sz="2799" b="1" dirty="0"/>
              <a:t>Lead to Cash</a:t>
            </a:r>
            <a:r>
              <a:rPr lang="en-US" sz="2799" dirty="0"/>
              <a:t>.  </a:t>
            </a:r>
            <a:br>
              <a:rPr lang="en-US" sz="2799" dirty="0"/>
            </a:br>
            <a:r>
              <a:rPr lang="en-US" sz="2799" dirty="0"/>
              <a:t>From identifying a potential </a:t>
            </a:r>
            <a:br>
              <a:rPr lang="en-US" sz="2799" dirty="0"/>
            </a:br>
            <a:r>
              <a:rPr lang="en-US" sz="2799" dirty="0"/>
              <a:t>customer to receiving </a:t>
            </a:r>
            <a:br>
              <a:rPr lang="en-US" sz="2799" dirty="0"/>
            </a:br>
            <a:r>
              <a:rPr lang="en-US" sz="2799" dirty="0"/>
              <a:t>revenue from that customer.</a:t>
            </a:r>
          </a:p>
          <a:p>
            <a:pPr lvl="0"/>
            <a:r>
              <a:rPr lang="en-US" sz="2799" b="1" dirty="0"/>
              <a:t>Quote to Cash</a:t>
            </a:r>
            <a:r>
              <a:rPr lang="en-US" sz="2799" dirty="0"/>
              <a:t>.  </a:t>
            </a:r>
            <a:br>
              <a:rPr lang="en-US" sz="2799" dirty="0"/>
            </a:br>
            <a:r>
              <a:rPr lang="en-US" sz="2799" dirty="0"/>
              <a:t>From giving a price quote to a potential customer to receiving revenue from that customer.</a:t>
            </a:r>
          </a:p>
          <a:p>
            <a:pPr lvl="0"/>
            <a:r>
              <a:rPr lang="en-US" sz="2799" b="1" dirty="0"/>
              <a:t>Order to Cash</a:t>
            </a:r>
            <a:r>
              <a:rPr lang="en-US" sz="2799" dirty="0"/>
              <a:t>.  </a:t>
            </a:r>
            <a:br>
              <a:rPr lang="en-US" sz="2799" dirty="0"/>
            </a:br>
            <a:r>
              <a:rPr lang="en-US" sz="2799" dirty="0"/>
              <a:t>From receiving a firm order for a product to receiving revenue from that order.</a:t>
            </a:r>
          </a:p>
          <a:p>
            <a:pPr lvl="0"/>
            <a:r>
              <a:rPr lang="en-US" sz="2799" b="1" dirty="0"/>
              <a:t>Order to Activation</a:t>
            </a:r>
            <a:r>
              <a:rPr lang="en-US" sz="2799" dirty="0"/>
              <a:t>.  </a:t>
            </a:r>
            <a:br>
              <a:rPr lang="en-US" sz="2799" dirty="0"/>
            </a:br>
            <a:r>
              <a:rPr lang="en-US" sz="2799" dirty="0"/>
              <a:t>From receiving a firm order for a product to completing fulfillment of the order.</a:t>
            </a:r>
          </a:p>
          <a:p>
            <a:pPr lvl="0"/>
            <a:r>
              <a:rPr lang="en-US" sz="2799" b="1" dirty="0"/>
              <a:t>Order to Bill</a:t>
            </a:r>
            <a:r>
              <a:rPr lang="en-US" sz="2799" dirty="0"/>
              <a:t>.  </a:t>
            </a:r>
            <a:br>
              <a:rPr lang="en-US" sz="2799" dirty="0"/>
            </a:br>
            <a:r>
              <a:rPr lang="en-US" sz="2799" dirty="0"/>
              <a:t>From receiving a firm order for a product to sending the first bill.</a:t>
            </a:r>
          </a:p>
          <a:p>
            <a:pPr lvl="0"/>
            <a:r>
              <a:rPr lang="en-US" sz="2799" b="1" dirty="0"/>
              <a:t>Bill to Cash</a:t>
            </a:r>
            <a:r>
              <a:rPr lang="en-US" sz="2799" dirty="0"/>
              <a:t>.  </a:t>
            </a:r>
            <a:br>
              <a:rPr lang="en-US" sz="2799" dirty="0"/>
            </a:br>
            <a:r>
              <a:rPr lang="en-US" sz="2799" dirty="0"/>
              <a:t>From sending a bill to receiving revenue.</a:t>
            </a:r>
          </a:p>
        </p:txBody>
      </p:sp>
    </p:spTree>
    <p:extLst>
      <p:ext uri="{BB962C8B-B14F-4D97-AF65-F5344CB8AC3E}">
        <p14:creationId xmlns:p14="http://schemas.microsoft.com/office/powerpoint/2010/main" val="208213417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1361290"/>
              </p:ext>
            </p:extLst>
          </p:nvPr>
        </p:nvGraphicFramePr>
        <p:xfrm>
          <a:off x="578267" y="1276701"/>
          <a:ext cx="8271417" cy="3341370"/>
        </p:xfrm>
        <a:graphic>
          <a:graphicData uri="http://schemas.openxmlformats.org/drawingml/2006/table">
            <a:tbl>
              <a:tblPr firstRow="1" bandRow="1">
                <a:tableStyleId>{5C22544A-7EE6-4342-B048-85BDC9FD1C3A}</a:tableStyleId>
              </a:tblPr>
              <a:tblGrid>
                <a:gridCol w="3746810"/>
                <a:gridCol w="1120698"/>
                <a:gridCol w="1388327"/>
                <a:gridCol w="2015582"/>
              </a:tblGrid>
              <a:tr h="278130">
                <a:tc>
                  <a:txBody>
                    <a:bodyPr/>
                    <a:lstStyle/>
                    <a:p>
                      <a:r>
                        <a:rPr lang="en-US" sz="800" dirty="0" smtClean="0"/>
                        <a:t>Function</a:t>
                      </a:r>
                      <a:endParaRPr lang="en-US" sz="800" dirty="0"/>
                    </a:p>
                  </a:txBody>
                  <a:tcPr marL="68580" marR="68580" marT="34290" marB="34290"/>
                </a:tc>
                <a:tc>
                  <a:txBody>
                    <a:bodyPr/>
                    <a:lstStyle/>
                    <a:p>
                      <a:pPr algn="ctr"/>
                      <a:r>
                        <a:rPr lang="en-US" sz="800" dirty="0" smtClean="0"/>
                        <a:t>SP</a:t>
                      </a:r>
                      <a:r>
                        <a:rPr lang="en-US" sz="800" baseline="0" dirty="0" smtClean="0"/>
                        <a:t> does it</a:t>
                      </a:r>
                      <a:endParaRPr lang="en-US" sz="800" dirty="0"/>
                    </a:p>
                  </a:txBody>
                  <a:tcPr marL="68580" marR="68580" marT="34290" marB="34290"/>
                </a:tc>
                <a:tc>
                  <a:txBody>
                    <a:bodyPr/>
                    <a:lstStyle/>
                    <a:p>
                      <a:pPr algn="ctr"/>
                      <a:r>
                        <a:rPr lang="en-US" sz="800" dirty="0" smtClean="0"/>
                        <a:t>Tenant does it</a:t>
                      </a:r>
                      <a:endParaRPr lang="en-US" sz="800" dirty="0"/>
                    </a:p>
                  </a:txBody>
                  <a:tcPr marL="68580" marR="68580" marT="34290" marB="34290"/>
                </a:tc>
                <a:tc>
                  <a:txBody>
                    <a:bodyPr/>
                    <a:lstStyle/>
                    <a:p>
                      <a:pPr algn="ctr"/>
                      <a:r>
                        <a:rPr lang="en-US" sz="800" dirty="0" smtClean="0"/>
                        <a:t>SD-WAN Provides</a:t>
                      </a:r>
                      <a:endParaRPr lang="en-US" sz="800" dirty="0"/>
                    </a:p>
                  </a:txBody>
                  <a:tcPr marL="68580" marR="68580" marT="34290" marB="34290"/>
                </a:tc>
              </a:tr>
              <a:tr h="297180">
                <a:tc>
                  <a:txBody>
                    <a:bodyPr/>
                    <a:lstStyle/>
                    <a:p>
                      <a:r>
                        <a:rPr lang="en-US" sz="1400" kern="1200" dirty="0" smtClean="0">
                          <a:solidFill>
                            <a:schemeClr val="tx1">
                              <a:lumMod val="75000"/>
                            </a:schemeClr>
                          </a:solidFill>
                          <a:latin typeface="+mn-lt"/>
                          <a:ea typeface="+mn-ea"/>
                          <a:cs typeface="+mn-cs"/>
                        </a:rPr>
                        <a:t>Marketing, Sales Pipeline</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algn="ctr"/>
                      <a:r>
                        <a:rPr lang="en-US" sz="1500" b="1" dirty="0" smtClean="0">
                          <a:solidFill>
                            <a:schemeClr val="accent4">
                              <a:lumMod val="75000"/>
                            </a:schemeClr>
                          </a:solidFill>
                          <a:sym typeface="Wingdings" panose="05000000000000000000" pitchFamily="2" charset="2"/>
                        </a:rPr>
                        <a:t></a:t>
                      </a:r>
                      <a:endParaRPr lang="en-US" sz="1400" b="1" dirty="0"/>
                    </a:p>
                  </a:txBody>
                  <a:tcPr marL="68580" marR="68580" marT="34290" marB="34290"/>
                </a:tc>
                <a:tc>
                  <a:txBody>
                    <a:bodyPr/>
                    <a:lstStyle/>
                    <a:p>
                      <a:pPr algn="ctr"/>
                      <a:endParaRPr lang="en-US" sz="800" dirty="0"/>
                    </a:p>
                  </a:txBody>
                  <a:tcPr marL="68580" marR="68580" marT="34290" marB="34290"/>
                </a:tc>
                <a:tc>
                  <a:txBody>
                    <a:bodyPr/>
                    <a:lstStyle/>
                    <a:p>
                      <a:pPr algn="ctr"/>
                      <a:endParaRPr lang="en-US" sz="800" dirty="0"/>
                    </a:p>
                  </a:txBody>
                  <a:tcPr marL="68580" marR="68580" marT="34290" marB="34290"/>
                </a:tc>
              </a:tr>
              <a:tr h="297180">
                <a:tc>
                  <a:txBody>
                    <a:bodyPr/>
                    <a:lstStyle/>
                    <a:p>
                      <a:r>
                        <a:rPr lang="en-US" sz="1400" kern="1200" dirty="0" smtClean="0">
                          <a:solidFill>
                            <a:schemeClr val="tx1">
                              <a:lumMod val="75000"/>
                            </a:schemeClr>
                          </a:solidFill>
                          <a:latin typeface="+mn-lt"/>
                          <a:ea typeface="+mn-ea"/>
                          <a:cs typeface="+mn-cs"/>
                        </a:rPr>
                        <a:t>Providing quotes</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b="1" dirty="0" smtClean="0">
                          <a:solidFill>
                            <a:schemeClr val="accent4">
                              <a:lumMod val="75000"/>
                            </a:schemeClr>
                          </a:solidFill>
                          <a:sym typeface="Wingdings" panose="05000000000000000000" pitchFamily="2" charset="2"/>
                        </a:rPr>
                        <a:t></a:t>
                      </a:r>
                      <a:endParaRPr lang="en-US" sz="1400" b="1" dirty="0" smtClean="0"/>
                    </a:p>
                  </a:txBody>
                  <a:tcPr marL="68580" marR="68580" marT="34290" marB="34290"/>
                </a:tc>
                <a:tc>
                  <a:txBody>
                    <a:bodyPr/>
                    <a:lstStyle/>
                    <a:p>
                      <a:pPr algn="ctr"/>
                      <a:endParaRPr lang="en-US" sz="800" dirty="0"/>
                    </a:p>
                  </a:txBody>
                  <a:tcPr marL="68580" marR="68580" marT="34290" marB="34290"/>
                </a:tc>
                <a:tc>
                  <a:txBody>
                    <a:bodyPr/>
                    <a:lstStyle/>
                    <a:p>
                      <a:pPr algn="ctr"/>
                      <a:endParaRPr lang="en-US" sz="800" dirty="0"/>
                    </a:p>
                  </a:txBody>
                  <a:tcPr marL="68580" marR="68580" marT="34290" marB="34290"/>
                </a:tc>
              </a:tr>
              <a:tr h="297180">
                <a:tc>
                  <a:txBody>
                    <a:bodyPr/>
                    <a:lstStyle/>
                    <a:p>
                      <a:r>
                        <a:rPr lang="en-US" sz="1400" kern="1200" dirty="0" smtClean="0">
                          <a:solidFill>
                            <a:schemeClr val="tx1">
                              <a:lumMod val="75000"/>
                            </a:schemeClr>
                          </a:solidFill>
                          <a:latin typeface="+mn-lt"/>
                          <a:ea typeface="+mn-ea"/>
                          <a:cs typeface="+mn-cs"/>
                        </a:rPr>
                        <a:t>Credit/blacklist checks</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b="1" dirty="0" smtClean="0">
                          <a:solidFill>
                            <a:schemeClr val="accent4">
                              <a:lumMod val="75000"/>
                            </a:schemeClr>
                          </a:solidFill>
                          <a:sym typeface="Wingdings" panose="05000000000000000000" pitchFamily="2" charset="2"/>
                        </a:rPr>
                        <a:t></a:t>
                      </a:r>
                      <a:endParaRPr lang="en-US" sz="1400" b="1" dirty="0" smtClean="0"/>
                    </a:p>
                  </a:txBody>
                  <a:tcPr marL="68580" marR="68580" marT="34290" marB="34290"/>
                </a:tc>
                <a:tc>
                  <a:txBody>
                    <a:bodyPr/>
                    <a:lstStyle/>
                    <a:p>
                      <a:pPr algn="ctr"/>
                      <a:endParaRPr lang="en-US" sz="800" dirty="0"/>
                    </a:p>
                  </a:txBody>
                  <a:tcPr marL="68580" marR="68580" marT="34290" marB="34290"/>
                </a:tc>
                <a:tc>
                  <a:txBody>
                    <a:bodyPr/>
                    <a:lstStyle/>
                    <a:p>
                      <a:pPr algn="ctr"/>
                      <a:endParaRPr lang="en-US" sz="800" dirty="0"/>
                    </a:p>
                  </a:txBody>
                  <a:tcPr marL="68580" marR="68580" marT="34290" marB="34290"/>
                </a:tc>
              </a:tr>
              <a:tr h="297180">
                <a:tc>
                  <a:txBody>
                    <a:bodyPr/>
                    <a:lstStyle/>
                    <a:p>
                      <a:r>
                        <a:rPr lang="en-US" sz="1400" kern="1200" dirty="0" smtClean="0">
                          <a:solidFill>
                            <a:schemeClr val="tx1">
                              <a:lumMod val="75000"/>
                            </a:schemeClr>
                          </a:solidFill>
                          <a:latin typeface="+mn-lt"/>
                          <a:ea typeface="+mn-ea"/>
                          <a:cs typeface="+mn-cs"/>
                        </a:rPr>
                        <a:t>Tenant onboarding</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b="1" dirty="0" smtClean="0">
                          <a:solidFill>
                            <a:schemeClr val="accent4">
                              <a:lumMod val="75000"/>
                            </a:schemeClr>
                          </a:solidFill>
                          <a:sym typeface="Wingdings" panose="05000000000000000000" pitchFamily="2" charset="2"/>
                        </a:rPr>
                        <a:t></a:t>
                      </a:r>
                      <a:endParaRPr lang="en-US" sz="1400" b="1" dirty="0" smtClean="0"/>
                    </a:p>
                  </a:txBody>
                  <a:tcPr marL="68580" marR="68580" marT="34290" marB="34290"/>
                </a:tc>
                <a:tc>
                  <a:txBody>
                    <a:bodyPr/>
                    <a:lstStyle/>
                    <a:p>
                      <a:pPr algn="ctr"/>
                      <a:endParaRPr lang="en-US" sz="800" dirty="0"/>
                    </a:p>
                  </a:txBody>
                  <a:tcPr marL="68580" marR="68580" marT="34290" marB="34290"/>
                </a:tc>
                <a:tc>
                  <a:txBody>
                    <a:bodyPr/>
                    <a:lstStyle/>
                    <a:p>
                      <a:pPr algn="ctr"/>
                      <a:r>
                        <a:rPr lang="en-US" sz="1400" kern="1200" dirty="0" smtClean="0">
                          <a:solidFill>
                            <a:schemeClr val="tx1">
                              <a:lumMod val="75000"/>
                            </a:schemeClr>
                          </a:solidFill>
                          <a:latin typeface="+mn-lt"/>
                          <a:ea typeface="+mn-ea"/>
                          <a:cs typeface="+mn-cs"/>
                        </a:rPr>
                        <a:t>RBAC</a:t>
                      </a:r>
                      <a:endParaRPr lang="en-US" sz="1400" kern="1200" dirty="0">
                        <a:solidFill>
                          <a:schemeClr val="tx1">
                            <a:lumMod val="75000"/>
                          </a:schemeClr>
                        </a:solidFill>
                        <a:latin typeface="+mn-lt"/>
                        <a:ea typeface="+mn-ea"/>
                        <a:cs typeface="+mn-cs"/>
                      </a:endParaRPr>
                    </a:p>
                  </a:txBody>
                  <a:tcPr marL="68580" marR="68580" marT="34290" marB="34290"/>
                </a:tc>
              </a:tr>
              <a:tr h="285750">
                <a:tc>
                  <a:txBody>
                    <a:bodyPr/>
                    <a:lstStyle/>
                    <a:p>
                      <a:r>
                        <a:rPr lang="en-US" sz="1400" kern="1200" dirty="0" smtClean="0">
                          <a:solidFill>
                            <a:schemeClr val="tx1">
                              <a:lumMod val="75000"/>
                            </a:schemeClr>
                          </a:solidFill>
                          <a:latin typeface="+mn-lt"/>
                          <a:ea typeface="+mn-ea"/>
                          <a:cs typeface="+mn-cs"/>
                        </a:rPr>
                        <a:t>Equipment shipping</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400" b="1" dirty="0" smtClean="0">
                          <a:solidFill>
                            <a:schemeClr val="accent4">
                              <a:lumMod val="75000"/>
                            </a:schemeClr>
                          </a:solidFill>
                          <a:sym typeface="Wingdings" panose="05000000000000000000" pitchFamily="2" charset="2"/>
                        </a:rPr>
                        <a:t></a:t>
                      </a:r>
                      <a:endParaRPr lang="en-US" sz="1200" b="1" dirty="0" smtClean="0"/>
                    </a:p>
                  </a:txBody>
                  <a:tcPr marL="68580" marR="68580" marT="34290" marB="34290"/>
                </a:tc>
                <a:tc>
                  <a:txBody>
                    <a:bodyPr/>
                    <a:lstStyle/>
                    <a:p>
                      <a:pPr algn="ctr"/>
                      <a:r>
                        <a:rPr lang="en-US" sz="1400" dirty="0" smtClean="0">
                          <a:solidFill>
                            <a:srgbClr val="FF0000"/>
                          </a:solidFill>
                          <a:sym typeface="Wingdings" panose="05000000000000000000" pitchFamily="2" charset="2"/>
                        </a:rPr>
                        <a:t></a:t>
                      </a:r>
                      <a:endParaRPr lang="en-US" sz="800" dirty="0">
                        <a:solidFill>
                          <a:srgbClr val="FF0000"/>
                        </a:solidFill>
                      </a:endParaRPr>
                    </a:p>
                  </a:txBody>
                  <a:tcPr marL="68580" marR="68580" marT="34290" marB="34290"/>
                </a:tc>
                <a:tc>
                  <a:txBody>
                    <a:bodyPr/>
                    <a:lstStyle/>
                    <a:p>
                      <a:pPr algn="ctr"/>
                      <a:r>
                        <a:rPr lang="en-US" sz="1400" kern="1200" dirty="0" smtClean="0">
                          <a:solidFill>
                            <a:schemeClr val="tx1">
                              <a:lumMod val="75000"/>
                            </a:schemeClr>
                          </a:solidFill>
                          <a:latin typeface="+mn-lt"/>
                          <a:ea typeface="+mn-ea"/>
                          <a:cs typeface="+mn-cs"/>
                        </a:rPr>
                        <a:t>PnP</a:t>
                      </a:r>
                      <a:endParaRPr lang="en-US" sz="1400" kern="1200" dirty="0">
                        <a:solidFill>
                          <a:schemeClr val="tx1">
                            <a:lumMod val="75000"/>
                          </a:schemeClr>
                        </a:solidFill>
                        <a:latin typeface="+mn-lt"/>
                        <a:ea typeface="+mn-ea"/>
                        <a:cs typeface="+mn-cs"/>
                      </a:endParaRPr>
                    </a:p>
                  </a:txBody>
                  <a:tcPr marL="68580" marR="68580" marT="34290" marB="34290"/>
                </a:tc>
              </a:tr>
              <a:tr h="285750">
                <a:tc>
                  <a:txBody>
                    <a:bodyPr/>
                    <a:lstStyle/>
                    <a:p>
                      <a:r>
                        <a:rPr lang="en-US" sz="1400" kern="1200" dirty="0" smtClean="0">
                          <a:solidFill>
                            <a:schemeClr val="tx1">
                              <a:lumMod val="75000"/>
                            </a:schemeClr>
                          </a:solidFill>
                          <a:latin typeface="+mn-lt"/>
                          <a:ea typeface="+mn-ea"/>
                          <a:cs typeface="+mn-cs"/>
                        </a:rPr>
                        <a:t>Equipment testing</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algn="ctr"/>
                      <a:r>
                        <a:rPr lang="en-US" sz="1400" dirty="0" smtClean="0">
                          <a:solidFill>
                            <a:schemeClr val="tx1">
                              <a:lumMod val="75000"/>
                            </a:schemeClr>
                          </a:solidFill>
                          <a:sym typeface="Wingdings" panose="05000000000000000000" pitchFamily="2" charset="2"/>
                        </a:rPr>
                        <a:t></a:t>
                      </a:r>
                      <a:endParaRPr lang="en-US" sz="800" dirty="0">
                        <a:solidFill>
                          <a:schemeClr val="tx1">
                            <a:lumMod val="75000"/>
                          </a:schemeClr>
                        </a:solidFill>
                      </a:endParaRPr>
                    </a:p>
                  </a:txBody>
                  <a:tcPr marL="68580" marR="68580" marT="34290" marB="34290"/>
                </a:tc>
                <a:tc>
                  <a:txBody>
                    <a:bodyPr/>
                    <a:lstStyle/>
                    <a:p>
                      <a:pPr algn="ctr"/>
                      <a:r>
                        <a:rPr lang="en-US" sz="1400" dirty="0" smtClean="0">
                          <a:solidFill>
                            <a:srgbClr val="FF0000"/>
                          </a:solidFill>
                          <a:sym typeface="Wingdings" panose="05000000000000000000" pitchFamily="2" charset="2"/>
                        </a:rPr>
                        <a:t></a:t>
                      </a:r>
                      <a:endParaRPr lang="en-US" sz="800" dirty="0">
                        <a:solidFill>
                          <a:srgbClr val="FF0000"/>
                        </a:solidFill>
                      </a:endParaRPr>
                    </a:p>
                  </a:txBody>
                  <a:tcPr marL="68580" marR="68580" marT="34290" marB="34290"/>
                </a:tc>
                <a:tc>
                  <a:txBody>
                    <a:bodyPr/>
                    <a:lstStyle/>
                    <a:p>
                      <a:pPr algn="ctr"/>
                      <a:endParaRPr lang="en-US" sz="1400" kern="1200" dirty="0">
                        <a:solidFill>
                          <a:schemeClr val="tx1">
                            <a:lumMod val="75000"/>
                          </a:schemeClr>
                        </a:solidFill>
                        <a:latin typeface="+mn-lt"/>
                        <a:ea typeface="+mn-ea"/>
                        <a:cs typeface="+mn-cs"/>
                      </a:endParaRPr>
                    </a:p>
                  </a:txBody>
                  <a:tcPr marL="68580" marR="68580" marT="34290" marB="34290"/>
                </a:tc>
              </a:tr>
              <a:tr h="285750">
                <a:tc>
                  <a:txBody>
                    <a:bodyPr/>
                    <a:lstStyle/>
                    <a:p>
                      <a:r>
                        <a:rPr lang="en-US" sz="1400" kern="1200" dirty="0" smtClean="0">
                          <a:solidFill>
                            <a:schemeClr val="tx1">
                              <a:lumMod val="75000"/>
                            </a:schemeClr>
                          </a:solidFill>
                          <a:latin typeface="+mn-lt"/>
                          <a:ea typeface="+mn-ea"/>
                          <a:cs typeface="+mn-cs"/>
                        </a:rPr>
                        <a:t>Service Provisioning</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algn="ctr"/>
                      <a:r>
                        <a:rPr lang="en-US" sz="1400" dirty="0" smtClean="0">
                          <a:solidFill>
                            <a:schemeClr val="tx1">
                              <a:lumMod val="75000"/>
                            </a:schemeClr>
                          </a:solidFill>
                          <a:sym typeface="Wingdings" panose="05000000000000000000" pitchFamily="2" charset="2"/>
                        </a:rPr>
                        <a:t></a:t>
                      </a:r>
                      <a:endParaRPr lang="en-US" sz="800" dirty="0">
                        <a:solidFill>
                          <a:schemeClr val="tx1">
                            <a:lumMod val="75000"/>
                          </a:schemeClr>
                        </a:solidFill>
                      </a:endParaRPr>
                    </a:p>
                  </a:txBody>
                  <a:tcPr marL="68580" marR="68580" marT="34290" marB="34290"/>
                </a:tc>
                <a:tc>
                  <a:txBody>
                    <a:bodyPr/>
                    <a:lstStyle/>
                    <a:p>
                      <a:pPr algn="ctr"/>
                      <a:r>
                        <a:rPr lang="en-US" sz="1400" dirty="0" smtClean="0">
                          <a:solidFill>
                            <a:srgbClr val="FF0000"/>
                          </a:solidFill>
                          <a:sym typeface="Wingdings" panose="05000000000000000000" pitchFamily="2" charset="2"/>
                        </a:rPr>
                        <a:t></a:t>
                      </a:r>
                      <a:endParaRPr lang="en-US" sz="800" dirty="0">
                        <a:solidFill>
                          <a:srgbClr val="FF0000"/>
                        </a:solidFill>
                      </a:endParaRPr>
                    </a:p>
                  </a:txBody>
                  <a:tcPr marL="68580" marR="68580" marT="34290" marB="34290"/>
                </a:tc>
                <a:tc rowSpan="2">
                  <a:txBody>
                    <a:bodyPr/>
                    <a:lstStyle/>
                    <a:p>
                      <a:pPr algn="ctr"/>
                      <a:r>
                        <a:rPr lang="en-US" sz="1400" kern="1200" dirty="0" smtClean="0">
                          <a:solidFill>
                            <a:schemeClr val="tx1">
                              <a:lumMod val="75000"/>
                            </a:schemeClr>
                          </a:solidFill>
                          <a:latin typeface="+mn-lt"/>
                          <a:ea typeface="+mn-ea"/>
                          <a:cs typeface="+mn-cs"/>
                        </a:rPr>
                        <a:t>SP Console,</a:t>
                      </a:r>
                    </a:p>
                    <a:p>
                      <a:pPr algn="ctr"/>
                      <a:r>
                        <a:rPr lang="en-US" sz="1400" kern="1200" dirty="0" smtClean="0">
                          <a:solidFill>
                            <a:schemeClr val="tx1"/>
                          </a:solidFill>
                          <a:latin typeface="+mn-lt"/>
                          <a:ea typeface="+mn-ea"/>
                          <a:cs typeface="+mn-cs"/>
                        </a:rPr>
                        <a:t>Fulfillment BPM</a:t>
                      </a:r>
                    </a:p>
                    <a:p>
                      <a:pPr algn="ctr"/>
                      <a:r>
                        <a:rPr lang="en-US" sz="1400" kern="1200" dirty="0" smtClean="0">
                          <a:solidFill>
                            <a:schemeClr val="tx1">
                              <a:lumMod val="75000"/>
                            </a:schemeClr>
                          </a:solidFill>
                          <a:latin typeface="+mn-lt"/>
                          <a:ea typeface="+mn-ea"/>
                          <a:cs typeface="+mn-cs"/>
                        </a:rPr>
                        <a:t>NSO + FPs</a:t>
                      </a:r>
                      <a:endParaRPr lang="en-US" sz="1400" kern="1200" dirty="0">
                        <a:solidFill>
                          <a:schemeClr val="tx1">
                            <a:lumMod val="75000"/>
                          </a:schemeClr>
                        </a:solidFill>
                        <a:latin typeface="+mn-lt"/>
                        <a:ea typeface="+mn-ea"/>
                        <a:cs typeface="+mn-cs"/>
                      </a:endParaRPr>
                    </a:p>
                  </a:txBody>
                  <a:tcPr marL="68580" marR="68580" marT="0" marB="0"/>
                </a:tc>
              </a:tr>
              <a:tr h="365760">
                <a:tc>
                  <a:txBody>
                    <a:bodyPr/>
                    <a:lstStyle/>
                    <a:p>
                      <a:r>
                        <a:rPr lang="en-US" sz="1400" kern="1200" dirty="0" smtClean="0">
                          <a:solidFill>
                            <a:schemeClr val="tx1">
                              <a:lumMod val="75000"/>
                            </a:schemeClr>
                          </a:solidFill>
                          <a:latin typeface="+mn-lt"/>
                          <a:ea typeface="+mn-ea"/>
                          <a:cs typeface="+mn-cs"/>
                        </a:rPr>
                        <a:t>Upgrades/downgrades/migrations</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algn="ctr"/>
                      <a:r>
                        <a:rPr lang="en-US" sz="1400" dirty="0" smtClean="0">
                          <a:solidFill>
                            <a:schemeClr val="tx1">
                              <a:lumMod val="75000"/>
                            </a:schemeClr>
                          </a:solidFill>
                          <a:sym typeface="Wingdings" panose="05000000000000000000" pitchFamily="2" charset="2"/>
                        </a:rPr>
                        <a:t></a:t>
                      </a:r>
                      <a:endParaRPr lang="en-US" sz="800" dirty="0">
                        <a:solidFill>
                          <a:schemeClr val="tx1">
                            <a:lumMod val="75000"/>
                          </a:schemeClr>
                        </a:solidFill>
                      </a:endParaRPr>
                    </a:p>
                  </a:txBody>
                  <a:tcPr marL="68580" marR="68580" marT="34290" marB="34290"/>
                </a:tc>
                <a:tc>
                  <a:txBody>
                    <a:bodyPr/>
                    <a:lstStyle/>
                    <a:p>
                      <a:pPr algn="ctr"/>
                      <a:r>
                        <a:rPr lang="en-US" sz="1400" dirty="0" smtClean="0">
                          <a:solidFill>
                            <a:srgbClr val="FF0000"/>
                          </a:solidFill>
                          <a:sym typeface="Wingdings" panose="05000000000000000000" pitchFamily="2" charset="2"/>
                        </a:rPr>
                        <a:t></a:t>
                      </a:r>
                      <a:endParaRPr lang="en-US" sz="800" dirty="0">
                        <a:solidFill>
                          <a:srgbClr val="FF0000"/>
                        </a:solidFill>
                      </a:endParaRPr>
                    </a:p>
                  </a:txBody>
                  <a:tcPr marL="68580" marR="68580" marT="34290" marB="34290"/>
                </a:tc>
                <a:tc vMerge="1">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endParaRPr lang="en-US" sz="1900" kern="1200" dirty="0" smtClean="0">
                        <a:solidFill>
                          <a:schemeClr val="dk1"/>
                        </a:solidFill>
                        <a:latin typeface="+mn-lt"/>
                        <a:ea typeface="+mn-ea"/>
                        <a:cs typeface="+mn-cs"/>
                      </a:endParaRPr>
                    </a:p>
                  </a:txBody>
                  <a:tcPr/>
                </a:tc>
              </a:tr>
              <a:tr h="297180">
                <a:tc>
                  <a:txBody>
                    <a:bodyPr/>
                    <a:lstStyle/>
                    <a:p>
                      <a:r>
                        <a:rPr lang="en-US" sz="1400" kern="1200" dirty="0" smtClean="0">
                          <a:solidFill>
                            <a:schemeClr val="tx1">
                              <a:lumMod val="75000"/>
                            </a:schemeClr>
                          </a:solidFill>
                          <a:latin typeface="+mn-lt"/>
                          <a:ea typeface="+mn-ea"/>
                          <a:cs typeface="+mn-cs"/>
                        </a:rPr>
                        <a:t>Monitoring hub/branch status &amp; performance</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dirty="0" smtClean="0">
                          <a:solidFill>
                            <a:schemeClr val="tx1">
                              <a:lumMod val="75000"/>
                            </a:schemeClr>
                          </a:solidFill>
                          <a:sym typeface="Wingdings" panose="05000000000000000000" pitchFamily="2" charset="2"/>
                        </a:rPr>
                        <a:t></a:t>
                      </a:r>
                      <a:endParaRPr lang="en-US" sz="1400" dirty="0" smtClean="0">
                        <a:solidFill>
                          <a:schemeClr val="tx1">
                            <a:lumMod val="75000"/>
                          </a:schemeClr>
                        </a:solidFill>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b="1" dirty="0" smtClean="0">
                          <a:solidFill>
                            <a:schemeClr val="accent4">
                              <a:lumMod val="75000"/>
                            </a:schemeClr>
                          </a:solidFill>
                          <a:sym typeface="Wingdings" panose="05000000000000000000" pitchFamily="2" charset="2"/>
                        </a:rPr>
                        <a:t></a:t>
                      </a:r>
                      <a:endParaRPr lang="en-US" sz="1400" b="1" dirty="0" smtClean="0"/>
                    </a:p>
                  </a:txBody>
                  <a:tcPr marL="68580" marR="68580" marT="34290" marB="34290"/>
                </a:tc>
                <a:tc rowSpan="2">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lumMod val="75000"/>
                            </a:schemeClr>
                          </a:solidFill>
                          <a:latin typeface="+mn-lt"/>
                          <a:ea typeface="+mn-ea"/>
                          <a:cs typeface="+mn-cs"/>
                        </a:rPr>
                        <a:t>Data collection, </a:t>
                      </a:r>
                      <a:br>
                        <a:rPr lang="en-US" sz="1400" kern="1200" dirty="0" smtClean="0">
                          <a:solidFill>
                            <a:schemeClr val="tx1">
                              <a:lumMod val="75000"/>
                            </a:schemeClr>
                          </a:solidFill>
                          <a:latin typeface="+mn-lt"/>
                          <a:ea typeface="+mn-ea"/>
                          <a:cs typeface="+mn-cs"/>
                        </a:rPr>
                      </a:br>
                      <a:r>
                        <a:rPr lang="en-US" sz="1400" kern="1200" dirty="0" smtClean="0">
                          <a:solidFill>
                            <a:schemeClr val="tx1">
                              <a:lumMod val="75000"/>
                            </a:schemeClr>
                          </a:solidFill>
                          <a:latin typeface="+mn-lt"/>
                          <a:ea typeface="+mn-ea"/>
                          <a:cs typeface="+mn-cs"/>
                        </a:rPr>
                        <a:t>SP Console,</a:t>
                      </a:r>
                    </a:p>
                    <a:p>
                      <a:pPr marL="0" marR="0" lvl="0" indent="0" algn="ctr" defTabSz="914209"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lumMod val="75000"/>
                            </a:schemeClr>
                          </a:solidFill>
                          <a:latin typeface="+mn-lt"/>
                          <a:ea typeface="+mn-ea"/>
                          <a:cs typeface="+mn-cs"/>
                        </a:rPr>
                        <a:t>Tenant Portal</a:t>
                      </a:r>
                    </a:p>
                  </a:txBody>
                  <a:tcPr marL="68580" marR="68580" marT="0" marB="0"/>
                </a:tc>
              </a:tr>
              <a:tr h="354330">
                <a:tc>
                  <a:txBody>
                    <a:bodyPr/>
                    <a:lstStyle/>
                    <a:p>
                      <a:r>
                        <a:rPr lang="en-US" sz="1400" kern="1200" dirty="0" smtClean="0">
                          <a:solidFill>
                            <a:schemeClr val="tx1">
                              <a:lumMod val="75000"/>
                            </a:schemeClr>
                          </a:solidFill>
                          <a:latin typeface="+mn-lt"/>
                          <a:ea typeface="+mn-ea"/>
                          <a:cs typeface="+mn-cs"/>
                        </a:rPr>
                        <a:t>Managing traffic flows (NBAR, </a:t>
                      </a:r>
                      <a:r>
                        <a:rPr lang="en-US" sz="1400" kern="1200" dirty="0" err="1" smtClean="0">
                          <a:solidFill>
                            <a:schemeClr val="tx1">
                              <a:lumMod val="75000"/>
                            </a:schemeClr>
                          </a:solidFill>
                          <a:latin typeface="+mn-lt"/>
                          <a:ea typeface="+mn-ea"/>
                          <a:cs typeface="+mn-cs"/>
                        </a:rPr>
                        <a:t>PfR</a:t>
                      </a:r>
                      <a:r>
                        <a:rPr lang="en-US" sz="1400" kern="1200" dirty="0" smtClean="0">
                          <a:solidFill>
                            <a:schemeClr val="tx1">
                              <a:lumMod val="75000"/>
                            </a:schemeClr>
                          </a:solidFill>
                          <a:latin typeface="+mn-lt"/>
                          <a:ea typeface="+mn-ea"/>
                          <a:cs typeface="+mn-cs"/>
                        </a:rPr>
                        <a:t>)</a:t>
                      </a:r>
                      <a:endParaRPr lang="en-US" sz="1400" kern="1200" dirty="0">
                        <a:solidFill>
                          <a:schemeClr val="tx1">
                            <a:lumMod val="75000"/>
                          </a:schemeClr>
                        </a:solidFill>
                        <a:latin typeface="+mn-lt"/>
                        <a:ea typeface="+mn-ea"/>
                        <a:cs typeface="+mn-cs"/>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dirty="0" smtClean="0">
                          <a:solidFill>
                            <a:schemeClr val="tx1">
                              <a:lumMod val="75000"/>
                            </a:schemeClr>
                          </a:solidFill>
                          <a:sym typeface="Wingdings" panose="05000000000000000000" pitchFamily="2" charset="2"/>
                        </a:rPr>
                        <a:t></a:t>
                      </a:r>
                      <a:endParaRPr lang="en-US" sz="1400" dirty="0" smtClean="0">
                        <a:solidFill>
                          <a:schemeClr val="tx1">
                            <a:lumMod val="75000"/>
                          </a:schemeClr>
                        </a:solidFill>
                      </a:endParaRPr>
                    </a:p>
                  </a:txBody>
                  <a:tcPr marL="68580" marR="68580" marT="34290" marB="34290"/>
                </a:tc>
                <a:tc>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r>
                        <a:rPr lang="en-US" sz="1500" b="1" dirty="0" smtClean="0">
                          <a:solidFill>
                            <a:schemeClr val="accent4">
                              <a:lumMod val="75000"/>
                            </a:schemeClr>
                          </a:solidFill>
                          <a:sym typeface="Wingdings" panose="05000000000000000000" pitchFamily="2" charset="2"/>
                        </a:rPr>
                        <a:t></a:t>
                      </a:r>
                      <a:endParaRPr lang="en-US" sz="1400" b="1" dirty="0" smtClean="0"/>
                    </a:p>
                  </a:txBody>
                  <a:tcPr marL="68580" marR="68580" marT="34290" marB="34290"/>
                </a:tc>
                <a:tc vMerge="1">
                  <a:txBody>
                    <a:bodyPr/>
                    <a:lstStyle/>
                    <a:p>
                      <a:pPr marL="0" marR="0" lvl="0" indent="0" algn="ctr" defTabSz="914209" rtl="0" eaLnBrk="1" fontAlgn="auto" latinLnBrk="0" hangingPunct="1">
                        <a:lnSpc>
                          <a:spcPct val="100000"/>
                        </a:lnSpc>
                        <a:spcBef>
                          <a:spcPts val="0"/>
                        </a:spcBef>
                        <a:spcAft>
                          <a:spcPts val="0"/>
                        </a:spcAft>
                        <a:buClrTx/>
                        <a:buSzTx/>
                        <a:buFontTx/>
                        <a:buNone/>
                        <a:tabLst/>
                        <a:defRPr/>
                      </a:pPr>
                      <a:endParaRPr lang="en-US" sz="1900" kern="1200" dirty="0" smtClean="0">
                        <a:solidFill>
                          <a:schemeClr val="dk1"/>
                        </a:solidFill>
                        <a:latin typeface="+mn-lt"/>
                        <a:ea typeface="+mn-ea"/>
                        <a:cs typeface="+mn-cs"/>
                      </a:endParaRPr>
                    </a:p>
                  </a:txBody>
                  <a:tcPr/>
                </a:tc>
              </a:tr>
            </a:tbl>
          </a:graphicData>
        </a:graphic>
      </p:graphicFrame>
      <p:sp>
        <p:nvSpPr>
          <p:cNvPr id="7" name="Oval 6"/>
          <p:cNvSpPr/>
          <p:nvPr/>
        </p:nvSpPr>
        <p:spPr>
          <a:xfrm rot="19809066">
            <a:off x="4306223" y="2788001"/>
            <a:ext cx="2404675" cy="1280032"/>
          </a:xfrm>
          <a:prstGeom prst="ellipse">
            <a:avLst/>
          </a:prstGeom>
          <a:solidFill>
            <a:srgbClr val="272848">
              <a:alpha val="14902"/>
            </a:srgbClr>
          </a:solidFill>
        </p:spPr>
        <p:txBody>
          <a:bodyPr wrap="square" rtlCol="0" anchor="ctr">
            <a:noAutofit/>
          </a:bodyPr>
          <a:lstStyle/>
          <a:p>
            <a:pPr algn="ctr"/>
            <a:r>
              <a:rPr lang="en-US" sz="1350" dirty="0" smtClean="0">
                <a:solidFill>
                  <a:srgbClr val="272848"/>
                </a:solidFill>
              </a:rPr>
              <a:t>Shared Responsibility</a:t>
            </a:r>
            <a:endParaRPr lang="en-US" sz="1350" dirty="0">
              <a:solidFill>
                <a:srgbClr val="272848"/>
              </a:solidFill>
            </a:endParaRPr>
          </a:p>
        </p:txBody>
      </p:sp>
      <p:sp>
        <p:nvSpPr>
          <p:cNvPr id="3" name="Title 2"/>
          <p:cNvSpPr>
            <a:spLocks noGrp="1"/>
          </p:cNvSpPr>
          <p:nvPr>
            <p:ph type="title"/>
          </p:nvPr>
        </p:nvSpPr>
        <p:spPr/>
        <p:txBody>
          <a:bodyPr/>
          <a:lstStyle/>
          <a:p>
            <a:r>
              <a:rPr lang="en-US" dirty="0" smtClean="0"/>
              <a:t>Delivering SD-WAN– </a:t>
            </a:r>
            <a:r>
              <a:rPr lang="en-US" dirty="0"/>
              <a:t>Who does what?</a:t>
            </a:r>
          </a:p>
        </p:txBody>
      </p:sp>
      <p:sp>
        <p:nvSpPr>
          <p:cNvPr id="9" name="Down Arrow 8"/>
          <p:cNvSpPr/>
          <p:nvPr/>
        </p:nvSpPr>
        <p:spPr>
          <a:xfrm>
            <a:off x="4425438" y="1554152"/>
            <a:ext cx="903248" cy="1505415"/>
          </a:xfrm>
          <a:prstGeom prst="downArrow">
            <a:avLst/>
          </a:prstGeom>
          <a:solidFill>
            <a:srgbClr val="408B39">
              <a:alpha val="41176"/>
            </a:srgbClr>
          </a:solidFill>
        </p:spPr>
        <p:txBody>
          <a:bodyPr wrap="square" rtlCol="0" anchor="ctr">
            <a:noAutofit/>
          </a:bodyPr>
          <a:lstStyle/>
          <a:p>
            <a:pPr algn="ctr"/>
            <a:endParaRPr lang="en-US" sz="1350" dirty="0">
              <a:solidFill>
                <a:srgbClr val="272848"/>
              </a:solidFill>
            </a:endParaRPr>
          </a:p>
        </p:txBody>
      </p:sp>
      <p:sp>
        <p:nvSpPr>
          <p:cNvPr id="10" name="Down Arrow 9"/>
          <p:cNvSpPr/>
          <p:nvPr/>
        </p:nvSpPr>
        <p:spPr>
          <a:xfrm rot="10800000">
            <a:off x="5685525" y="3939608"/>
            <a:ext cx="903248" cy="657645"/>
          </a:xfrm>
          <a:prstGeom prst="downArrow">
            <a:avLst/>
          </a:prstGeom>
          <a:solidFill>
            <a:srgbClr val="408B39">
              <a:alpha val="41176"/>
            </a:srgbClr>
          </a:solidFill>
        </p:spPr>
        <p:txBody>
          <a:bodyPr wrap="square" rtlCol="0" anchor="ctr">
            <a:noAutofit/>
          </a:bodyPr>
          <a:lstStyle/>
          <a:p>
            <a:pPr algn="ctr"/>
            <a:endParaRPr lang="en-US" sz="1350" dirty="0">
              <a:solidFill>
                <a:srgbClr val="272848"/>
              </a:solidFill>
            </a:endParaRPr>
          </a:p>
        </p:txBody>
      </p:sp>
    </p:spTree>
    <p:extLst>
      <p:ext uri="{BB962C8B-B14F-4D97-AF65-F5344CB8AC3E}">
        <p14:creationId xmlns:p14="http://schemas.microsoft.com/office/powerpoint/2010/main" val="6186222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Standardized APIs and Languages are required for all touch points</a:t>
            </a:r>
          </a:p>
          <a:p>
            <a:pPr lvl="1"/>
            <a:r>
              <a:rPr lang="en-US" dirty="0" smtClean="0"/>
              <a:t>i.e., points where the SP interacts with the product (integration &amp; development)</a:t>
            </a:r>
          </a:p>
          <a:p>
            <a:r>
              <a:rPr lang="en-US" dirty="0" smtClean="0"/>
              <a:t>Goal: Reduce SP development &amp; integration costs</a:t>
            </a:r>
          </a:p>
          <a:p>
            <a:pPr lvl="1"/>
            <a:r>
              <a:rPr lang="en-US" dirty="0" smtClean="0"/>
              <a:t>Recruiting &amp; training staff, tooling, best practices, development lifecycle.</a:t>
            </a:r>
          </a:p>
          <a:p>
            <a:r>
              <a:rPr lang="en-US" dirty="0" smtClean="0"/>
              <a:t>API standardization covers transport mechanism (e.g., REST) and signatures</a:t>
            </a:r>
          </a:p>
          <a:p>
            <a:pPr lvl="1"/>
            <a:r>
              <a:rPr lang="en-US" dirty="0" smtClean="0"/>
              <a:t>Examples: ETSI MANO interfaces (future); OSS/J (legacy)</a:t>
            </a:r>
          </a:p>
          <a:p>
            <a:r>
              <a:rPr lang="en-US" dirty="0" smtClean="0"/>
              <a:t>Examples: Netconf/YANG, TOSCA/YAML</a:t>
            </a:r>
          </a:p>
        </p:txBody>
      </p:sp>
      <p:sp>
        <p:nvSpPr>
          <p:cNvPr id="3" name="Title 2"/>
          <p:cNvSpPr>
            <a:spLocks noGrp="1"/>
          </p:cNvSpPr>
          <p:nvPr>
            <p:ph type="title"/>
          </p:nvPr>
        </p:nvSpPr>
        <p:spPr/>
        <p:txBody>
          <a:bodyPr/>
          <a:lstStyle/>
          <a:p>
            <a:r>
              <a:rPr lang="en-US" dirty="0" smtClean="0"/>
              <a:t>APIs and Standards</a:t>
            </a:r>
            <a:endParaRPr lang="en-US" dirty="0"/>
          </a:p>
        </p:txBody>
      </p:sp>
    </p:spTree>
    <p:extLst>
      <p:ext uri="{BB962C8B-B14F-4D97-AF65-F5344CB8AC3E}">
        <p14:creationId xmlns:p14="http://schemas.microsoft.com/office/powerpoint/2010/main" val="158465907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7531" y="1581150"/>
            <a:ext cx="8277344" cy="2195886"/>
          </a:xfrm>
        </p:spPr>
        <p:txBody>
          <a:bodyPr/>
          <a:lstStyle/>
          <a:p>
            <a:r>
              <a:rPr lang="en-US" sz="2800" dirty="0" smtClean="0"/>
              <a:t>SD-WAN deployment</a:t>
            </a:r>
          </a:p>
          <a:p>
            <a:r>
              <a:rPr lang="en-US" sz="2800" dirty="0" smtClean="0"/>
              <a:t>Integration to existing operations</a:t>
            </a:r>
          </a:p>
          <a:p>
            <a:r>
              <a:rPr lang="en-US" sz="2800" dirty="0" smtClean="0"/>
              <a:t>SD-WAN service customization</a:t>
            </a:r>
          </a:p>
          <a:p>
            <a:r>
              <a:rPr lang="en-US" sz="2800" dirty="0" smtClean="0"/>
              <a:t>Summary of Cisco SD-WAN options for SP</a:t>
            </a:r>
          </a:p>
          <a:p>
            <a:r>
              <a:rPr lang="en-US" sz="2800" dirty="0" smtClean="0"/>
              <a:t>Demo</a:t>
            </a:r>
          </a:p>
        </p:txBody>
      </p:sp>
      <p:sp>
        <p:nvSpPr>
          <p:cNvPr id="3" name="Title 2"/>
          <p:cNvSpPr>
            <a:spLocks noGrp="1"/>
          </p:cNvSpPr>
          <p:nvPr>
            <p:ph type="title"/>
          </p:nvPr>
        </p:nvSpPr>
        <p:spPr>
          <a:xfrm>
            <a:off x="394157" y="246960"/>
            <a:ext cx="8345488" cy="731837"/>
          </a:xfrm>
        </p:spPr>
        <p:txBody>
          <a:bodyPr/>
          <a:lstStyle/>
          <a:p>
            <a:r>
              <a:rPr lang="en-US" dirty="0" smtClean="0"/>
              <a:t>Agenda</a:t>
            </a:r>
            <a:endParaRPr lang="en-US" dirty="0"/>
          </a:p>
        </p:txBody>
      </p:sp>
      <p:sp>
        <p:nvSpPr>
          <p:cNvPr id="4" name="Slide Number Placeholder 3"/>
          <p:cNvSpPr>
            <a:spLocks noGrp="1"/>
          </p:cNvSpPr>
          <p:nvPr>
            <p:ph type="sldNum" sz="quarter" idx="4"/>
          </p:nvPr>
        </p:nvSpPr>
        <p:spPr/>
        <p:txBody>
          <a:bodyPr/>
          <a:lstStyle/>
          <a:p>
            <a:fld id="{96A97DD0-5BE7-4856-A2A9-C42C6688E607}" type="slidenum">
              <a:rPr lang="uk-UA" smtClean="0"/>
              <a:pPr/>
              <a:t>2</a:t>
            </a:fld>
            <a:endParaRPr lang="uk-UA" dirty="0"/>
          </a:p>
        </p:txBody>
      </p:sp>
    </p:spTree>
    <p:extLst>
      <p:ext uri="{BB962C8B-B14F-4D97-AF65-F5344CB8AC3E}">
        <p14:creationId xmlns:p14="http://schemas.microsoft.com/office/powerpoint/2010/main" val="234947504"/>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Cisco Virtual Managed Services</a:t>
            </a:r>
            <a:r>
              <a:rPr lang="en-US" dirty="0" smtClean="0"/>
              <a:t>?</a:t>
            </a:r>
            <a:endParaRPr lang="en-US" dirty="0"/>
          </a:p>
        </p:txBody>
      </p:sp>
      <p:sp>
        <p:nvSpPr>
          <p:cNvPr id="4" name="Rectangle 3"/>
          <p:cNvSpPr/>
          <p:nvPr/>
        </p:nvSpPr>
        <p:spPr>
          <a:xfrm>
            <a:off x="549275" y="1101675"/>
            <a:ext cx="3596698" cy="3678181"/>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noAutofit/>
          </a:bodyPr>
          <a:lstStyle/>
          <a:p>
            <a:pPr marL="57150">
              <a:spcBef>
                <a:spcPts val="600"/>
              </a:spcBef>
            </a:pPr>
            <a:endParaRPr lang="en-US" dirty="0"/>
          </a:p>
        </p:txBody>
      </p:sp>
      <p:sp>
        <p:nvSpPr>
          <p:cNvPr id="9" name="Right Triangle 8"/>
          <p:cNvSpPr/>
          <p:nvPr/>
        </p:nvSpPr>
        <p:spPr>
          <a:xfrm rot="2698041">
            <a:off x="4086193" y="2862667"/>
            <a:ext cx="137160" cy="137160"/>
          </a:xfrm>
          <a:prstGeom prst="r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Rectangle 4"/>
          <p:cNvSpPr/>
          <p:nvPr/>
        </p:nvSpPr>
        <p:spPr>
          <a:xfrm>
            <a:off x="549275" y="1101675"/>
            <a:ext cx="84570" cy="3678181"/>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1" name="Rectangle 10"/>
          <p:cNvSpPr/>
          <p:nvPr/>
        </p:nvSpPr>
        <p:spPr>
          <a:xfrm>
            <a:off x="8614930" y="1092202"/>
            <a:ext cx="84570" cy="3687655"/>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5"/>
          <p:cNvSpPr/>
          <p:nvPr/>
        </p:nvSpPr>
        <p:spPr>
          <a:xfrm>
            <a:off x="4154773" y="1092202"/>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Automate services end to end</a:t>
            </a:r>
          </a:p>
        </p:txBody>
      </p:sp>
      <p:sp>
        <p:nvSpPr>
          <p:cNvPr id="14" name="Rectangle 13"/>
          <p:cNvSpPr/>
          <p:nvPr/>
        </p:nvSpPr>
        <p:spPr>
          <a:xfrm>
            <a:off x="4154773" y="1620115"/>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Create new services on demand</a:t>
            </a:r>
          </a:p>
        </p:txBody>
      </p:sp>
      <p:sp>
        <p:nvSpPr>
          <p:cNvPr id="15" name="Rectangle 14"/>
          <p:cNvSpPr/>
          <p:nvPr/>
        </p:nvSpPr>
        <p:spPr>
          <a:xfrm>
            <a:off x="4154773" y="2156687"/>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Simple, customized shopping portal</a:t>
            </a:r>
          </a:p>
        </p:txBody>
      </p:sp>
      <p:sp>
        <p:nvSpPr>
          <p:cNvPr id="16" name="Rectangle 15"/>
          <p:cNvSpPr/>
          <p:nvPr/>
        </p:nvSpPr>
        <p:spPr>
          <a:xfrm>
            <a:off x="4154773" y="2684600"/>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Modular tools to match your business </a:t>
            </a:r>
            <a:endParaRPr lang="en-US" sz="1400" dirty="0" smtClean="0">
              <a:solidFill>
                <a:schemeClr val="tx1"/>
              </a:solidFill>
            </a:endParaRPr>
          </a:p>
        </p:txBody>
      </p:sp>
      <p:sp>
        <p:nvSpPr>
          <p:cNvPr id="17" name="Rectangle 16"/>
          <p:cNvSpPr/>
          <p:nvPr/>
        </p:nvSpPr>
        <p:spPr>
          <a:xfrm>
            <a:off x="4154773" y="3222038"/>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Easy to deploy and maintain </a:t>
            </a:r>
          </a:p>
        </p:txBody>
      </p:sp>
      <p:sp>
        <p:nvSpPr>
          <p:cNvPr id="18" name="Rectangle 17"/>
          <p:cNvSpPr/>
          <p:nvPr/>
        </p:nvSpPr>
        <p:spPr>
          <a:xfrm>
            <a:off x="4154773" y="3749951"/>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Seamless and highly secure cloud delivery</a:t>
            </a:r>
          </a:p>
        </p:txBody>
      </p:sp>
      <p:sp>
        <p:nvSpPr>
          <p:cNvPr id="19" name="Rectangle 18"/>
          <p:cNvSpPr/>
          <p:nvPr/>
        </p:nvSpPr>
        <p:spPr>
          <a:xfrm>
            <a:off x="4154773" y="4276998"/>
            <a:ext cx="4460157" cy="502920"/>
          </a:xfrm>
          <a:prstGeom prst="rect">
            <a:avLst/>
          </a:prstGeom>
          <a:gradFill>
            <a:gsLst>
              <a:gs pos="0">
                <a:schemeClr val="accent2">
                  <a:lumMod val="20000"/>
                  <a:lumOff val="80000"/>
                  <a:alpha val="0"/>
                </a:schemeClr>
              </a:gs>
              <a:gs pos="96000">
                <a:schemeClr val="accent2">
                  <a:lumMod val="20000"/>
                  <a:lumOff val="80000"/>
                </a:schemeClr>
              </a:gs>
              <a:gs pos="100000">
                <a:schemeClr val="bg1">
                  <a:alpha val="0"/>
                </a:schemeClr>
              </a:gs>
            </a:gsLst>
            <a:lin ang="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r>
              <a:rPr lang="en-US" sz="1400" dirty="0">
                <a:solidFill>
                  <a:schemeClr val="tx1"/>
                </a:solidFill>
              </a:rPr>
              <a:t>For enterprise and small business customers</a:t>
            </a:r>
          </a:p>
        </p:txBody>
      </p:sp>
      <p:sp>
        <p:nvSpPr>
          <p:cNvPr id="7" name="TextBox 6"/>
          <p:cNvSpPr txBox="1"/>
          <p:nvPr/>
        </p:nvSpPr>
        <p:spPr>
          <a:xfrm>
            <a:off x="857250" y="1523235"/>
            <a:ext cx="2914650" cy="2800767"/>
          </a:xfrm>
          <a:prstGeom prst="rect">
            <a:avLst/>
          </a:prstGeom>
          <a:noFill/>
        </p:spPr>
        <p:txBody>
          <a:bodyPr wrap="square" rtlCol="0">
            <a:spAutoFit/>
          </a:bodyPr>
          <a:lstStyle/>
          <a:p>
            <a:pPr>
              <a:spcBef>
                <a:spcPts val="600"/>
              </a:spcBef>
            </a:pPr>
            <a:r>
              <a:rPr lang="en-US" sz="1600" dirty="0">
                <a:solidFill>
                  <a:schemeClr val="bg1"/>
                </a:solidFill>
                <a:latin typeface="+mn-lt"/>
              </a:rPr>
              <a:t>Virtual Managed Services is a software solution </a:t>
            </a:r>
            <a:r>
              <a:rPr lang="en-US" sz="1600" dirty="0" smtClean="0">
                <a:solidFill>
                  <a:schemeClr val="bg1"/>
                </a:solidFill>
                <a:latin typeface="+mn-lt"/>
              </a:rPr>
              <a:t>platform </a:t>
            </a:r>
            <a:r>
              <a:rPr lang="en-US" sz="1600" dirty="0">
                <a:solidFill>
                  <a:schemeClr val="bg1"/>
                </a:solidFill>
                <a:latin typeface="+mn-lt"/>
              </a:rPr>
              <a:t>that can enable a set of highly secure, cloud-based services solutions for automated delivery of business connectivity and applications services cost-effectively, seamlessly, and on demand to customers and partners, for amazing user experiences. </a:t>
            </a:r>
          </a:p>
        </p:txBody>
      </p:sp>
    </p:spTree>
    <p:extLst>
      <p:ext uri="{BB962C8B-B14F-4D97-AF65-F5344CB8AC3E}">
        <p14:creationId xmlns:p14="http://schemas.microsoft.com/office/powerpoint/2010/main" val="122898464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7766" y="119963"/>
            <a:ext cx="8345488" cy="731837"/>
          </a:xfrm>
        </p:spPr>
        <p:txBody>
          <a:bodyPr/>
          <a:lstStyle/>
          <a:p>
            <a:r>
              <a:rPr lang="en-US" dirty="0" smtClean="0"/>
              <a:t>Functionality of the </a:t>
            </a:r>
            <a:r>
              <a:rPr lang="en-US" dirty="0" err="1" smtClean="0"/>
              <a:t>vMS</a:t>
            </a:r>
            <a:r>
              <a:rPr lang="en-US" dirty="0" smtClean="0"/>
              <a:t> platform</a:t>
            </a:r>
            <a:endParaRPr lang="en-US" dirty="0"/>
          </a:p>
        </p:txBody>
      </p:sp>
      <p:sp>
        <p:nvSpPr>
          <p:cNvPr id="4" name="TextBox 3"/>
          <p:cNvSpPr txBox="1"/>
          <p:nvPr/>
        </p:nvSpPr>
        <p:spPr>
          <a:xfrm>
            <a:off x="1800915" y="720448"/>
            <a:ext cx="5726505" cy="623248"/>
          </a:xfrm>
          <a:prstGeom prst="rect">
            <a:avLst/>
          </a:prstGeom>
          <a:noFill/>
        </p:spPr>
        <p:txBody>
          <a:bodyPr wrap="none" lIns="68589" tIns="34295" rIns="68589" bIns="34295" rtlCol="0">
            <a:spAutoFit/>
          </a:bodyPr>
          <a:lstStyle/>
          <a:p>
            <a:r>
              <a:rPr lang="en-US" dirty="0" err="1" smtClean="0"/>
              <a:t>vMS</a:t>
            </a:r>
            <a:r>
              <a:rPr lang="en-US" dirty="0" smtClean="0"/>
              <a:t>, a multi-tenant managed NFV services platform.</a:t>
            </a:r>
          </a:p>
          <a:p>
            <a:r>
              <a:rPr lang="en-US" dirty="0" smtClean="0"/>
              <a:t>For each tenant, and each service (e.g. IWAN) ...</a:t>
            </a:r>
            <a:endParaRPr lang="en-US" dirty="0"/>
          </a:p>
        </p:txBody>
      </p:sp>
      <p:sp>
        <p:nvSpPr>
          <p:cNvPr id="6" name="TextBox 5"/>
          <p:cNvSpPr txBox="1"/>
          <p:nvPr/>
        </p:nvSpPr>
        <p:spPr>
          <a:xfrm>
            <a:off x="453134" y="1614786"/>
            <a:ext cx="1940341" cy="1577365"/>
          </a:xfrm>
          <a:prstGeom prst="rect">
            <a:avLst/>
          </a:prstGeom>
          <a:noFill/>
        </p:spPr>
        <p:txBody>
          <a:bodyPr wrap="square" lIns="68589" tIns="34295" rIns="68589" bIns="34295" rtlCol="0">
            <a:spAutoFit/>
          </a:bodyPr>
          <a:lstStyle/>
          <a:p>
            <a:pPr marL="257209" indent="-257209">
              <a:buFont typeface="Arial"/>
              <a:buChar char="•"/>
            </a:pPr>
            <a:r>
              <a:rPr lang="en-US" sz="1400" dirty="0">
                <a:solidFill>
                  <a:srgbClr val="FF0000"/>
                </a:solidFill>
              </a:rPr>
              <a:t>Configure</a:t>
            </a:r>
            <a:r>
              <a:rPr lang="en-US" sz="1400" dirty="0"/>
              <a:t> global service settings </a:t>
            </a:r>
          </a:p>
          <a:p>
            <a:pPr marL="257209" indent="-257209">
              <a:buFont typeface="Arial"/>
              <a:buChar char="•"/>
            </a:pPr>
            <a:r>
              <a:rPr lang="en-US" sz="1400" dirty="0"/>
              <a:t>Create and manage Service templates</a:t>
            </a:r>
          </a:p>
          <a:p>
            <a:pPr marL="257209" indent="-257209">
              <a:buFont typeface="Arial"/>
              <a:buChar char="•"/>
            </a:pPr>
            <a:r>
              <a:rPr lang="en-US" sz="1400" dirty="0"/>
              <a:t>Set per tenant parameters</a:t>
            </a:r>
          </a:p>
        </p:txBody>
      </p:sp>
      <p:sp>
        <p:nvSpPr>
          <p:cNvPr id="7" name="TextBox 6"/>
          <p:cNvSpPr txBox="1"/>
          <p:nvPr/>
        </p:nvSpPr>
        <p:spPr>
          <a:xfrm>
            <a:off x="453134" y="3488041"/>
            <a:ext cx="1940341" cy="715591"/>
          </a:xfrm>
          <a:prstGeom prst="rect">
            <a:avLst/>
          </a:prstGeom>
          <a:noFill/>
        </p:spPr>
        <p:txBody>
          <a:bodyPr wrap="square" lIns="68589" tIns="34295" rIns="68589" bIns="34295" rtlCol="0">
            <a:spAutoFit/>
          </a:bodyPr>
          <a:lstStyle/>
          <a:p>
            <a:pPr marL="257209" indent="-257209">
              <a:buFont typeface="Arial"/>
              <a:buChar char="•"/>
            </a:pPr>
            <a:r>
              <a:rPr lang="en-US" sz="1400" dirty="0">
                <a:solidFill>
                  <a:srgbClr val="FF0000"/>
                </a:solidFill>
              </a:rPr>
              <a:t>Order</a:t>
            </a:r>
            <a:r>
              <a:rPr lang="en-US" sz="1400" dirty="0"/>
              <a:t> the service</a:t>
            </a:r>
          </a:p>
          <a:p>
            <a:pPr marL="257209" indent="-257209">
              <a:buFont typeface="Arial"/>
              <a:buChar char="•"/>
            </a:pPr>
            <a:r>
              <a:rPr lang="en-US" sz="1400" dirty="0"/>
              <a:t>Modify a service instance</a:t>
            </a:r>
          </a:p>
        </p:txBody>
      </p:sp>
      <p:sp>
        <p:nvSpPr>
          <p:cNvPr id="8" name="TextBox 7"/>
          <p:cNvSpPr txBox="1"/>
          <p:nvPr/>
        </p:nvSpPr>
        <p:spPr>
          <a:xfrm>
            <a:off x="2962795" y="3986055"/>
            <a:ext cx="2335379" cy="931034"/>
          </a:xfrm>
          <a:prstGeom prst="rect">
            <a:avLst/>
          </a:prstGeom>
          <a:noFill/>
        </p:spPr>
        <p:txBody>
          <a:bodyPr wrap="square" lIns="68589" tIns="34295" rIns="68589" bIns="34295" rtlCol="0">
            <a:spAutoFit/>
          </a:bodyPr>
          <a:lstStyle/>
          <a:p>
            <a:pPr marL="257209" indent="-257209">
              <a:buFont typeface="Arial"/>
              <a:buChar char="•"/>
            </a:pPr>
            <a:r>
              <a:rPr lang="en-US" sz="1400" dirty="0">
                <a:solidFill>
                  <a:srgbClr val="FF0000"/>
                </a:solidFill>
              </a:rPr>
              <a:t>Monitor</a:t>
            </a:r>
            <a:r>
              <a:rPr lang="en-US" sz="1400" dirty="0"/>
              <a:t> service, site, device status</a:t>
            </a:r>
          </a:p>
          <a:p>
            <a:pPr marL="257209" indent="-257209">
              <a:buFont typeface="Arial"/>
              <a:buChar char="•"/>
            </a:pPr>
            <a:r>
              <a:rPr lang="en-US" sz="1400" dirty="0"/>
              <a:t>Monitor service-specific KPIs</a:t>
            </a:r>
          </a:p>
        </p:txBody>
      </p:sp>
      <p:sp>
        <p:nvSpPr>
          <p:cNvPr id="9" name="TextBox 8"/>
          <p:cNvSpPr txBox="1"/>
          <p:nvPr/>
        </p:nvSpPr>
        <p:spPr>
          <a:xfrm>
            <a:off x="5447365" y="1614785"/>
            <a:ext cx="2335379" cy="2654583"/>
          </a:xfrm>
          <a:prstGeom prst="rect">
            <a:avLst/>
          </a:prstGeom>
          <a:noFill/>
        </p:spPr>
        <p:txBody>
          <a:bodyPr wrap="square" lIns="68589" tIns="34295" rIns="68589" bIns="34295" rtlCol="0">
            <a:spAutoFit/>
          </a:bodyPr>
          <a:lstStyle/>
          <a:p>
            <a:pPr marL="257209" indent="-257209">
              <a:buFont typeface="Arial"/>
              <a:buChar char="•"/>
            </a:pPr>
            <a:r>
              <a:rPr lang="en-US" sz="1400" dirty="0"/>
              <a:t>Service provisioning </a:t>
            </a:r>
            <a:r>
              <a:rPr lang="en-US" sz="1400" dirty="0">
                <a:solidFill>
                  <a:srgbClr val="FF0000"/>
                </a:solidFill>
              </a:rPr>
              <a:t>notifications</a:t>
            </a:r>
            <a:r>
              <a:rPr lang="en-US" sz="1400" dirty="0"/>
              <a:t> (e.g. started, failed, completed, ...)</a:t>
            </a:r>
          </a:p>
          <a:p>
            <a:pPr marL="257209" indent="-257209">
              <a:buFont typeface="Arial"/>
              <a:buChar char="•"/>
            </a:pPr>
            <a:r>
              <a:rPr lang="en-US" sz="1400" dirty="0"/>
              <a:t>Device provisioning notifications</a:t>
            </a:r>
          </a:p>
          <a:p>
            <a:pPr marL="257209" indent="-257209">
              <a:buFont typeface="Arial"/>
              <a:buChar char="•"/>
            </a:pPr>
            <a:r>
              <a:rPr lang="en-US" sz="1400" dirty="0"/>
              <a:t>Site provisioning notifications</a:t>
            </a:r>
          </a:p>
          <a:p>
            <a:pPr marL="257209" indent="-257209">
              <a:buFont typeface="Arial"/>
              <a:buChar char="•"/>
            </a:pPr>
            <a:r>
              <a:rPr lang="en-US" sz="1400" dirty="0"/>
              <a:t>Remote User-related notifications</a:t>
            </a:r>
          </a:p>
          <a:p>
            <a:endParaRPr lang="en-US" sz="1400" dirty="0"/>
          </a:p>
          <a:p>
            <a:pPr marL="257209" indent="-257209">
              <a:buFont typeface="Arial"/>
              <a:buChar char="•"/>
            </a:pPr>
            <a:endParaRPr lang="en-US" sz="1400" dirty="0"/>
          </a:p>
        </p:txBody>
      </p:sp>
      <p:cxnSp>
        <p:nvCxnSpPr>
          <p:cNvPr id="11" name="Straight Arrow Connector 10"/>
          <p:cNvCxnSpPr/>
          <p:nvPr/>
        </p:nvCxnSpPr>
        <p:spPr>
          <a:xfrm flipV="1">
            <a:off x="2265489" y="2275417"/>
            <a:ext cx="603425" cy="1258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170212" y="3026834"/>
            <a:ext cx="698702" cy="6561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Curved Down Arrow 16"/>
          <p:cNvSpPr/>
          <p:nvPr/>
        </p:nvSpPr>
        <p:spPr>
          <a:xfrm>
            <a:off x="3843228" y="3566583"/>
            <a:ext cx="371802" cy="448329"/>
          </a:xfrm>
          <a:prstGeom prst="curvedDownArrow">
            <a:avLst/>
          </a:prstGeom>
          <a:solidFill>
            <a:srgbClr val="FF0000"/>
          </a:solidFill>
          <a:ln w="19050" cmpd="sng">
            <a:solidFill>
              <a:srgbClr val="FF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dirty="0" smtClean="0">
              <a:solidFill>
                <a:schemeClr val="tx1"/>
              </a:solidFill>
            </a:endParaRPr>
          </a:p>
        </p:txBody>
      </p:sp>
      <p:cxnSp>
        <p:nvCxnSpPr>
          <p:cNvPr id="18" name="Straight Arrow Connector 17"/>
          <p:cNvCxnSpPr/>
          <p:nvPr/>
        </p:nvCxnSpPr>
        <p:spPr>
          <a:xfrm>
            <a:off x="5049711" y="2793163"/>
            <a:ext cx="564336" cy="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782744" y="1600650"/>
            <a:ext cx="1341612" cy="1915909"/>
          </a:xfrm>
          <a:prstGeom prst="rect">
            <a:avLst/>
          </a:prstGeom>
          <a:ln>
            <a:solidFill>
              <a:srgbClr val="FFFFFF"/>
            </a:solidFill>
          </a:ln>
        </p:spPr>
        <p:style>
          <a:lnRef idx="1">
            <a:schemeClr val="accent5"/>
          </a:lnRef>
          <a:fillRef idx="2">
            <a:schemeClr val="accent5"/>
          </a:fillRef>
          <a:effectRef idx="1">
            <a:schemeClr val="accent5"/>
          </a:effectRef>
          <a:fontRef idx="minor">
            <a:schemeClr val="dk1"/>
          </a:fontRef>
        </p:style>
        <p:txBody>
          <a:bodyPr wrap="square" lIns="68589" tIns="34295" rIns="68589" bIns="34295" rtlCol="0">
            <a:spAutoFit/>
          </a:bodyPr>
          <a:lstStyle/>
          <a:p>
            <a:r>
              <a:rPr lang="en-US" sz="1200" dirty="0">
                <a:solidFill>
                  <a:srgbClr val="800000"/>
                </a:solidFill>
              </a:rPr>
              <a:t>User Persona for UI and APIs</a:t>
            </a:r>
          </a:p>
          <a:p>
            <a:pPr marL="257209" indent="-257209">
              <a:buFont typeface="Arial"/>
              <a:buChar char="•"/>
            </a:pPr>
            <a:r>
              <a:rPr lang="en-US" sz="1200" dirty="0">
                <a:solidFill>
                  <a:srgbClr val="800000"/>
                </a:solidFill>
              </a:rPr>
              <a:t>SP operator / product engineer</a:t>
            </a:r>
          </a:p>
          <a:p>
            <a:pPr marL="257209" indent="-257209">
              <a:buFont typeface="Arial"/>
              <a:buChar char="•"/>
            </a:pPr>
            <a:r>
              <a:rPr lang="en-US" sz="1200" dirty="0">
                <a:solidFill>
                  <a:srgbClr val="800000"/>
                </a:solidFill>
              </a:rPr>
              <a:t>Tenant administrator</a:t>
            </a:r>
          </a:p>
          <a:p>
            <a:pPr marL="257209" indent="-257209">
              <a:buFont typeface="Arial"/>
              <a:buChar char="•"/>
            </a:pPr>
            <a:r>
              <a:rPr lang="en-US" sz="1200" dirty="0">
                <a:solidFill>
                  <a:srgbClr val="800000"/>
                </a:solidFill>
              </a:rPr>
              <a:t>Tenant user</a:t>
            </a:r>
          </a:p>
          <a:p>
            <a:pPr marL="257209" indent="-257209">
              <a:buFont typeface="Arial"/>
              <a:buChar char="•"/>
            </a:pPr>
            <a:r>
              <a:rPr lang="en-US" sz="1200" dirty="0">
                <a:solidFill>
                  <a:srgbClr val="800000"/>
                </a:solidFill>
              </a:rPr>
              <a:t>Trusted SP application</a:t>
            </a:r>
          </a:p>
        </p:txBody>
      </p:sp>
      <p:grpSp>
        <p:nvGrpSpPr>
          <p:cNvPr id="24" name="Group 23"/>
          <p:cNvGrpSpPr/>
          <p:nvPr/>
        </p:nvGrpSpPr>
        <p:grpSpPr>
          <a:xfrm>
            <a:off x="2868914" y="1614786"/>
            <a:ext cx="2180798" cy="1873256"/>
            <a:chOff x="3824222" y="2153047"/>
            <a:chExt cx="2906973" cy="2497675"/>
          </a:xfrm>
        </p:grpSpPr>
        <p:sp>
          <p:nvSpPr>
            <p:cNvPr id="15" name="Rectangle 14"/>
            <p:cNvSpPr/>
            <p:nvPr/>
          </p:nvSpPr>
          <p:spPr>
            <a:xfrm>
              <a:off x="4057791" y="3534763"/>
              <a:ext cx="2478034" cy="826588"/>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VMS Platform</a:t>
              </a:r>
            </a:p>
          </p:txBody>
        </p:sp>
        <p:grpSp>
          <p:nvGrpSpPr>
            <p:cNvPr id="13" name="Group 12"/>
            <p:cNvGrpSpPr/>
            <p:nvPr/>
          </p:nvGrpSpPr>
          <p:grpSpPr>
            <a:xfrm>
              <a:off x="4128351" y="2527553"/>
              <a:ext cx="2287227" cy="978988"/>
              <a:chOff x="4057791" y="2555775"/>
              <a:chExt cx="2287227" cy="978988"/>
            </a:xfrm>
          </p:grpSpPr>
          <p:sp>
            <p:nvSpPr>
              <p:cNvPr id="5" name="Rectangle 4"/>
              <p:cNvSpPr/>
              <p:nvPr/>
            </p:nvSpPr>
            <p:spPr>
              <a:xfrm>
                <a:off x="4057791" y="2555775"/>
                <a:ext cx="1982427" cy="674188"/>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1500" dirty="0"/>
                  <a:t>Service Pack</a:t>
                </a:r>
              </a:p>
            </p:txBody>
          </p:sp>
          <p:sp>
            <p:nvSpPr>
              <p:cNvPr id="19" name="Rectangle 18"/>
              <p:cNvSpPr/>
              <p:nvPr/>
            </p:nvSpPr>
            <p:spPr>
              <a:xfrm>
                <a:off x="4210191" y="2708175"/>
                <a:ext cx="1982427" cy="674188"/>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1500" dirty="0"/>
                  <a:t>Service Pack</a:t>
                </a:r>
              </a:p>
            </p:txBody>
          </p:sp>
          <p:sp>
            <p:nvSpPr>
              <p:cNvPr id="20" name="Rectangle 19"/>
              <p:cNvSpPr/>
              <p:nvPr/>
            </p:nvSpPr>
            <p:spPr>
              <a:xfrm>
                <a:off x="4362591" y="2860575"/>
                <a:ext cx="1982427" cy="674188"/>
              </a:xfrm>
              <a:prstGeom prst="rect">
                <a:avLst/>
              </a:prstGeom>
              <a:ln/>
            </p:spPr>
            <p:style>
              <a:lnRef idx="3">
                <a:schemeClr val="lt1"/>
              </a:lnRef>
              <a:fillRef idx="1">
                <a:schemeClr val="dk1"/>
              </a:fillRef>
              <a:effectRef idx="1">
                <a:schemeClr val="dk1"/>
              </a:effectRef>
              <a:fontRef idx="minor">
                <a:schemeClr val="lt1"/>
              </a:fontRef>
            </p:style>
            <p:txBody>
              <a:bodyPr rtlCol="0" anchor="ctr"/>
              <a:lstStyle/>
              <a:p>
                <a:pPr algn="ctr"/>
                <a:r>
                  <a:rPr lang="en-US" sz="1500" dirty="0"/>
                  <a:t>Service Pack</a:t>
                </a:r>
              </a:p>
            </p:txBody>
          </p:sp>
        </p:grpSp>
        <p:sp>
          <p:nvSpPr>
            <p:cNvPr id="23" name="Rectangle 22"/>
            <p:cNvSpPr/>
            <p:nvPr/>
          </p:nvSpPr>
          <p:spPr>
            <a:xfrm>
              <a:off x="3824222" y="2153047"/>
              <a:ext cx="2906973" cy="2497675"/>
            </a:xfrm>
            <a:prstGeom prst="rect">
              <a:avLst/>
            </a:prstGeom>
            <a:noFill/>
            <a:ln>
              <a:solidFill>
                <a:schemeClr val="accent6">
                  <a:lumMod val="5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Tree>
    <p:extLst>
      <p:ext uri="{BB962C8B-B14F-4D97-AF65-F5344CB8AC3E}">
        <p14:creationId xmlns:p14="http://schemas.microsoft.com/office/powerpoint/2010/main" val="336627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Box 194"/>
          <p:cNvSpPr txBox="1"/>
          <p:nvPr/>
        </p:nvSpPr>
        <p:spPr>
          <a:xfrm>
            <a:off x="337660" y="848032"/>
            <a:ext cx="6976916" cy="3871451"/>
          </a:xfrm>
          <a:prstGeom prst="rect">
            <a:avLst/>
          </a:prstGeom>
          <a:solidFill>
            <a:schemeClr val="bg2">
              <a:lumMod val="60000"/>
              <a:lumOff val="40000"/>
            </a:schemeClr>
          </a:solidFill>
          <a:ln>
            <a:solidFill>
              <a:schemeClr val="tx1">
                <a:lumMod val="50000"/>
              </a:schemeClr>
            </a:solidFill>
          </a:ln>
        </p:spPr>
        <p:txBody>
          <a:bodyPr wrap="square" rtlCol="0">
            <a:noAutofit/>
          </a:bodyPr>
          <a:lstStyle>
            <a:defPPr>
              <a:defRPr lang="en-US"/>
            </a:defPPr>
            <a:lvl1pPr algn="ctr" defTabSz="610739" eaLnBrk="0" hangingPunct="0">
              <a:lnSpc>
                <a:spcPct val="90000"/>
              </a:lnSpc>
              <a:defRPr sz="1100" b="1">
                <a:solidFill>
                  <a:srgbClr val="104657"/>
                </a:solidFill>
              </a:defRPr>
            </a:lvl1pPr>
          </a:lstStyle>
          <a:p>
            <a:pPr algn="l"/>
            <a:r>
              <a:rPr lang="en-US" sz="825" dirty="0"/>
              <a:t>SP Domain</a:t>
            </a:r>
          </a:p>
        </p:txBody>
      </p:sp>
      <p:sp>
        <p:nvSpPr>
          <p:cNvPr id="226" name="TextBox 225"/>
          <p:cNvSpPr txBox="1"/>
          <p:nvPr/>
        </p:nvSpPr>
        <p:spPr>
          <a:xfrm>
            <a:off x="1711565" y="904327"/>
            <a:ext cx="950095" cy="3679877"/>
          </a:xfrm>
          <a:prstGeom prst="rect">
            <a:avLst/>
          </a:prstGeom>
          <a:solidFill>
            <a:schemeClr val="bg2">
              <a:lumMod val="65000"/>
            </a:schemeClr>
          </a:solidFill>
          <a:ln>
            <a:solidFill>
              <a:schemeClr val="tx1">
                <a:lumMod val="50000"/>
              </a:schemeClr>
            </a:solidFill>
          </a:ln>
        </p:spPr>
        <p:txBody>
          <a:bodyPr wrap="square" rtlCol="0">
            <a:noAutofit/>
          </a:bodyPr>
          <a:lstStyle>
            <a:defPPr>
              <a:defRPr lang="en-US"/>
            </a:defPPr>
            <a:lvl1pPr algn="ctr" defTabSz="610739" eaLnBrk="0" hangingPunct="0">
              <a:lnSpc>
                <a:spcPct val="90000"/>
              </a:lnSpc>
              <a:defRPr sz="1100" b="1">
                <a:solidFill>
                  <a:srgbClr val="104657"/>
                </a:solidFill>
              </a:defRPr>
            </a:lvl1pPr>
          </a:lstStyle>
          <a:p>
            <a:r>
              <a:rPr lang="en-US" sz="825" dirty="0">
                <a:solidFill>
                  <a:schemeClr val="bg1"/>
                </a:solidFill>
              </a:rPr>
              <a:t>Product Line</a:t>
            </a:r>
          </a:p>
        </p:txBody>
      </p:sp>
      <p:sp>
        <p:nvSpPr>
          <p:cNvPr id="113" name="TextBox 112"/>
          <p:cNvSpPr txBox="1"/>
          <p:nvPr/>
        </p:nvSpPr>
        <p:spPr>
          <a:xfrm>
            <a:off x="2770042" y="904327"/>
            <a:ext cx="3563567" cy="3679877"/>
          </a:xfrm>
          <a:prstGeom prst="rect">
            <a:avLst/>
          </a:prstGeom>
          <a:solidFill>
            <a:schemeClr val="bg2">
              <a:lumMod val="65000"/>
            </a:schemeClr>
          </a:solidFill>
          <a:ln>
            <a:solidFill>
              <a:schemeClr val="tx1">
                <a:lumMod val="50000"/>
              </a:schemeClr>
            </a:solidFill>
          </a:ln>
        </p:spPr>
        <p:txBody>
          <a:bodyPr wrap="square" rtlCol="0">
            <a:noAutofit/>
          </a:bodyPr>
          <a:lstStyle>
            <a:defPPr>
              <a:defRPr lang="en-US"/>
            </a:defPPr>
            <a:lvl1pPr algn="ctr" defTabSz="610739" eaLnBrk="0" hangingPunct="0">
              <a:lnSpc>
                <a:spcPct val="90000"/>
              </a:lnSpc>
              <a:defRPr sz="1100" b="1">
                <a:solidFill>
                  <a:srgbClr val="104657"/>
                </a:solidFill>
              </a:defRPr>
            </a:lvl1pPr>
          </a:lstStyle>
          <a:p>
            <a:r>
              <a:rPr lang="en-US" sz="825" dirty="0">
                <a:solidFill>
                  <a:schemeClr val="bg1"/>
                </a:solidFill>
              </a:rPr>
              <a:t>Operations</a:t>
            </a:r>
          </a:p>
        </p:txBody>
      </p:sp>
      <p:pic>
        <p:nvPicPr>
          <p:cNvPr id="6" name="Picture 5" descr="C:\Documents and Settings\rteligic\Desktop\Desktop_26Apr\desktop271211\cisco-prime\icons\Picture1.png"/>
          <p:cNvPicPr>
            <a:picLocks noChangeAspect="1" noChangeArrowheads="1"/>
          </p:cNvPicPr>
          <p:nvPr/>
        </p:nvPicPr>
        <p:blipFill>
          <a:blip r:embed="rId3" cstate="screen"/>
          <a:srcRect/>
          <a:stretch>
            <a:fillRect/>
          </a:stretch>
        </p:blipFill>
        <p:spPr bwMode="auto">
          <a:xfrm>
            <a:off x="2832132" y="3224573"/>
            <a:ext cx="3430054" cy="1716590"/>
          </a:xfrm>
          <a:prstGeom prst="rect">
            <a:avLst/>
          </a:prstGeom>
          <a:noFill/>
        </p:spPr>
      </p:pic>
      <p:sp>
        <p:nvSpPr>
          <p:cNvPr id="7" name="TextBox 6"/>
          <p:cNvSpPr txBox="1"/>
          <p:nvPr/>
        </p:nvSpPr>
        <p:spPr>
          <a:xfrm>
            <a:off x="4153524" y="4354641"/>
            <a:ext cx="1215397" cy="206595"/>
          </a:xfrm>
          <a:prstGeom prst="rect">
            <a:avLst/>
          </a:prstGeom>
          <a:noFill/>
        </p:spPr>
        <p:txBody>
          <a:bodyPr wrap="none" rtlCol="0">
            <a:spAutoFit/>
          </a:bodyPr>
          <a:lstStyle/>
          <a:p>
            <a:pPr algn="ctr" defTabSz="458054" eaLnBrk="0" hangingPunct="0">
              <a:lnSpc>
                <a:spcPct val="90000"/>
              </a:lnSpc>
            </a:pPr>
            <a:r>
              <a:rPr lang="en-US" sz="825" b="1" dirty="0">
                <a:solidFill>
                  <a:srgbClr val="104657"/>
                </a:solidFill>
              </a:rPr>
              <a:t>Managed Resources</a:t>
            </a:r>
          </a:p>
        </p:txBody>
      </p:sp>
      <p:sp>
        <p:nvSpPr>
          <p:cNvPr id="2" name="Title 1"/>
          <p:cNvSpPr>
            <a:spLocks noGrp="1"/>
          </p:cNvSpPr>
          <p:nvPr>
            <p:ph type="title"/>
          </p:nvPr>
        </p:nvSpPr>
        <p:spPr>
          <a:xfrm>
            <a:off x="337660" y="172490"/>
            <a:ext cx="8343315" cy="731837"/>
          </a:xfrm>
        </p:spPr>
        <p:txBody>
          <a:bodyPr/>
          <a:lstStyle/>
          <a:p>
            <a:r>
              <a:rPr lang="en-US" dirty="0" smtClean="0"/>
              <a:t>Functional Architecture</a:t>
            </a:r>
            <a:endParaRPr lang="en-US" dirty="0"/>
          </a:p>
        </p:txBody>
      </p:sp>
      <p:sp>
        <p:nvSpPr>
          <p:cNvPr id="3" name="Rectangle 2"/>
          <p:cNvSpPr/>
          <p:nvPr/>
        </p:nvSpPr>
        <p:spPr>
          <a:xfrm>
            <a:off x="3223365" y="4037575"/>
            <a:ext cx="1343638" cy="276999"/>
          </a:xfrm>
          <a:prstGeom prst="rect">
            <a:avLst/>
          </a:prstGeom>
          <a:solidFill>
            <a:srgbClr val="36A4D7"/>
          </a:solidFill>
          <a:ln>
            <a:solidFill>
              <a:srgbClr val="36A4D7"/>
            </a:solidFill>
          </a:ln>
        </p:spPr>
        <p:txBody>
          <a:bodyPr wrap="none">
            <a:spAutoFit/>
          </a:bodyPr>
          <a:lstStyle/>
          <a:p>
            <a:r>
              <a:rPr lang="en-US" sz="1200" dirty="0">
                <a:solidFill>
                  <a:schemeClr val="bg1"/>
                </a:solidFill>
              </a:rPr>
              <a:t>Physical Devices</a:t>
            </a:r>
          </a:p>
        </p:txBody>
      </p:sp>
      <p:sp>
        <p:nvSpPr>
          <p:cNvPr id="4" name="Rectangle 3"/>
          <p:cNvSpPr/>
          <p:nvPr/>
        </p:nvSpPr>
        <p:spPr>
          <a:xfrm>
            <a:off x="4689417" y="4036951"/>
            <a:ext cx="1324850" cy="276999"/>
          </a:xfrm>
          <a:prstGeom prst="rect">
            <a:avLst/>
          </a:prstGeom>
          <a:solidFill>
            <a:srgbClr val="36A4D7"/>
          </a:solidFill>
          <a:ln>
            <a:solidFill>
              <a:srgbClr val="36A4D7"/>
            </a:solidFill>
          </a:ln>
        </p:spPr>
        <p:txBody>
          <a:bodyPr wrap="none">
            <a:spAutoFit/>
          </a:bodyPr>
          <a:lstStyle/>
          <a:p>
            <a:r>
              <a:rPr lang="en-US" sz="1200" dirty="0">
                <a:solidFill>
                  <a:schemeClr val="bg1"/>
                </a:solidFill>
              </a:rPr>
              <a:t>Virtual Functions</a:t>
            </a:r>
          </a:p>
        </p:txBody>
      </p:sp>
      <p:cxnSp>
        <p:nvCxnSpPr>
          <p:cNvPr id="19" name="Elbow Connector 18"/>
          <p:cNvCxnSpPr/>
          <p:nvPr/>
        </p:nvCxnSpPr>
        <p:spPr>
          <a:xfrm rot="16200000" flipH="1">
            <a:off x="4105618" y="2171124"/>
            <a:ext cx="748964" cy="3302"/>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13" idx="2"/>
          </p:cNvCxnSpPr>
          <p:nvPr/>
        </p:nvCxnSpPr>
        <p:spPr>
          <a:xfrm rot="5400000" flipH="1" flipV="1">
            <a:off x="4937856" y="2403047"/>
            <a:ext cx="1289235" cy="79730"/>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9" idx="0"/>
          </p:cNvCxnSpPr>
          <p:nvPr/>
        </p:nvCxnSpPr>
        <p:spPr>
          <a:xfrm rot="16200000" flipV="1">
            <a:off x="4371003" y="2095801"/>
            <a:ext cx="1296894" cy="688894"/>
          </a:xfrm>
          <a:prstGeom prst="bentConnector3">
            <a:avLst>
              <a:gd name="adj1" fmla="val 50000"/>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10800000" flipV="1">
            <a:off x="4593656" y="2667160"/>
            <a:ext cx="1997331" cy="7277"/>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p:nvPr/>
        </p:nvCxnSpPr>
        <p:spPr>
          <a:xfrm>
            <a:off x="4615432" y="2790067"/>
            <a:ext cx="1845351" cy="27968"/>
          </a:xfrm>
          <a:prstGeom prst="bentConnector3">
            <a:avLst>
              <a:gd name="adj1" fmla="val 50000"/>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p:nvPr/>
        </p:nvCxnSpPr>
        <p:spPr>
          <a:xfrm flipV="1">
            <a:off x="5737195" y="2975668"/>
            <a:ext cx="1086897" cy="371201"/>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06060" y="2248906"/>
            <a:ext cx="980768" cy="883541"/>
          </a:xfrm>
          <a:prstGeom prst="ellipse">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50" dirty="0">
                <a:solidFill>
                  <a:schemeClr val="bg1"/>
                </a:solidFill>
              </a:rPr>
              <a:t>Service Provider</a:t>
            </a:r>
          </a:p>
        </p:txBody>
      </p:sp>
      <p:sp>
        <p:nvSpPr>
          <p:cNvPr id="78" name="Oval 77"/>
          <p:cNvSpPr/>
          <p:nvPr/>
        </p:nvSpPr>
        <p:spPr>
          <a:xfrm>
            <a:off x="7804958" y="2192003"/>
            <a:ext cx="980768" cy="883541"/>
          </a:xfrm>
          <a:prstGeom prst="ellipse">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50" dirty="0">
                <a:solidFill>
                  <a:schemeClr val="bg1"/>
                </a:solidFill>
              </a:rPr>
              <a:t>Tenant</a:t>
            </a:r>
          </a:p>
        </p:txBody>
      </p:sp>
      <p:cxnSp>
        <p:nvCxnSpPr>
          <p:cNvPr id="79" name="Elbow Connector 78"/>
          <p:cNvCxnSpPr>
            <a:stCxn id="78" idx="2"/>
            <a:endCxn id="11" idx="3"/>
          </p:cNvCxnSpPr>
          <p:nvPr/>
        </p:nvCxnSpPr>
        <p:spPr>
          <a:xfrm rot="10800000" flipV="1">
            <a:off x="7197391" y="2633774"/>
            <a:ext cx="607568" cy="83721"/>
          </a:xfrm>
          <a:prstGeom prst="bent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013257" y="3730623"/>
            <a:ext cx="875561" cy="206595"/>
          </a:xfrm>
          <a:prstGeom prst="rect">
            <a:avLst/>
          </a:prstGeom>
          <a:noFill/>
        </p:spPr>
        <p:txBody>
          <a:bodyPr wrap="none" rtlCol="0">
            <a:spAutoFit/>
          </a:bodyPr>
          <a:lstStyle>
            <a:defPPr>
              <a:defRPr lang="en-US"/>
            </a:defPPr>
            <a:lvl1pPr algn="ctr" defTabSz="610739" eaLnBrk="0" hangingPunct="0">
              <a:lnSpc>
                <a:spcPct val="90000"/>
              </a:lnSpc>
              <a:defRPr sz="1100" b="1">
                <a:solidFill>
                  <a:srgbClr val="104657"/>
                </a:solidFill>
              </a:defRPr>
            </a:lvl1pPr>
          </a:lstStyle>
          <a:p>
            <a:r>
              <a:rPr lang="en-US" sz="825" dirty="0"/>
              <a:t>Configuration</a:t>
            </a:r>
          </a:p>
        </p:txBody>
      </p:sp>
      <p:sp>
        <p:nvSpPr>
          <p:cNvPr id="88" name="TextBox 87"/>
          <p:cNvSpPr txBox="1"/>
          <p:nvPr/>
        </p:nvSpPr>
        <p:spPr>
          <a:xfrm>
            <a:off x="4876460" y="3612504"/>
            <a:ext cx="651140" cy="320857"/>
          </a:xfrm>
          <a:prstGeom prst="rect">
            <a:avLst/>
          </a:prstGeom>
          <a:noFill/>
        </p:spPr>
        <p:txBody>
          <a:bodyPr wrap="none" rtlCol="0">
            <a:spAutoFit/>
          </a:bodyPr>
          <a:lstStyle>
            <a:defPPr>
              <a:defRPr lang="en-US"/>
            </a:defPPr>
            <a:lvl1pPr algn="ctr" defTabSz="610739" eaLnBrk="0" hangingPunct="0">
              <a:lnSpc>
                <a:spcPct val="90000"/>
              </a:lnSpc>
              <a:defRPr sz="1100" b="1">
                <a:solidFill>
                  <a:srgbClr val="104657"/>
                </a:solidFill>
              </a:defRPr>
            </a:lvl1pPr>
          </a:lstStyle>
          <a:p>
            <a:r>
              <a:rPr lang="en-US" sz="825"/>
              <a:t>Alarms </a:t>
            </a:r>
            <a:r>
              <a:rPr lang="en-US" sz="825" smtClean="0"/>
              <a:t>&amp;</a:t>
            </a:r>
          </a:p>
          <a:p>
            <a:r>
              <a:rPr lang="en-US" sz="825" dirty="0" smtClean="0"/>
              <a:t> </a:t>
            </a:r>
            <a:r>
              <a:rPr lang="en-US" sz="825" dirty="0"/>
              <a:t>Stats</a:t>
            </a:r>
          </a:p>
        </p:txBody>
      </p:sp>
      <p:sp>
        <p:nvSpPr>
          <p:cNvPr id="89" name="Rectangle 88"/>
          <p:cNvSpPr/>
          <p:nvPr/>
        </p:nvSpPr>
        <p:spPr>
          <a:xfrm>
            <a:off x="2940381" y="3076653"/>
            <a:ext cx="746597" cy="478183"/>
          </a:xfrm>
          <a:prstGeom prst="rect">
            <a:avLst/>
          </a:prstGeom>
          <a:solidFill>
            <a:srgbClr val="36A4D7"/>
          </a:solidFill>
          <a:ln>
            <a:solidFill>
              <a:srgbClr val="36A4D7"/>
            </a:solidFill>
          </a:ln>
        </p:spPr>
        <p:txBody>
          <a:bodyPr wrap="none" anchor="ctr">
            <a:normAutofit/>
          </a:bodyPr>
          <a:lstStyle/>
          <a:p>
            <a:pPr algn="ctr"/>
            <a:r>
              <a:rPr lang="en-US" sz="1200" dirty="0">
                <a:solidFill>
                  <a:schemeClr val="bg1"/>
                </a:solidFill>
              </a:rPr>
              <a:t>SP</a:t>
            </a:r>
          </a:p>
          <a:p>
            <a:pPr algn="ctr"/>
            <a:r>
              <a:rPr lang="en-US" sz="1200" dirty="0">
                <a:solidFill>
                  <a:schemeClr val="bg1"/>
                </a:solidFill>
              </a:rPr>
              <a:t>Console</a:t>
            </a:r>
          </a:p>
        </p:txBody>
      </p:sp>
      <p:cxnSp>
        <p:nvCxnSpPr>
          <p:cNvPr id="92" name="Elbow Connector 91"/>
          <p:cNvCxnSpPr>
            <a:stCxn id="89" idx="3"/>
            <a:endCxn id="8" idx="1"/>
          </p:cNvCxnSpPr>
          <p:nvPr/>
        </p:nvCxnSpPr>
        <p:spPr>
          <a:xfrm>
            <a:off x="3686977" y="3315745"/>
            <a:ext cx="399344" cy="84615"/>
          </a:xfrm>
          <a:prstGeom prst="bentConnector3">
            <a:avLst>
              <a:gd name="adj1" fmla="val 50000"/>
            </a:avLst>
          </a:prstGeom>
          <a:ln w="38100">
            <a:solidFill>
              <a:srgbClr val="272848"/>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Elbow Connector 98"/>
          <p:cNvCxnSpPr>
            <a:endCxn id="89" idx="0"/>
          </p:cNvCxnSpPr>
          <p:nvPr/>
        </p:nvCxnSpPr>
        <p:spPr>
          <a:xfrm rot="10800000">
            <a:off x="3313679" y="3076653"/>
            <a:ext cx="1796694" cy="92688"/>
          </a:xfrm>
          <a:prstGeom prst="bentConnector4">
            <a:avLst>
              <a:gd name="adj1" fmla="val -1842"/>
              <a:gd name="adj2" fmla="val 261107"/>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990598" y="3088695"/>
            <a:ext cx="746597" cy="478183"/>
          </a:xfrm>
          <a:prstGeom prst="rect">
            <a:avLst/>
          </a:prstGeom>
          <a:solidFill>
            <a:srgbClr val="36A4D7"/>
          </a:solidFill>
          <a:ln>
            <a:solidFill>
              <a:srgbClr val="36A4D7"/>
            </a:solidFill>
          </a:ln>
        </p:spPr>
        <p:txBody>
          <a:bodyPr wrap="none" anchor="ctr">
            <a:normAutofit/>
          </a:bodyPr>
          <a:lstStyle/>
          <a:p>
            <a:pPr algn="ctr"/>
            <a:r>
              <a:rPr lang="en-US" sz="1200" dirty="0">
                <a:solidFill>
                  <a:schemeClr val="bg1"/>
                </a:solidFill>
              </a:rPr>
              <a:t>Data</a:t>
            </a:r>
          </a:p>
          <a:p>
            <a:pPr algn="ctr"/>
            <a:r>
              <a:rPr lang="en-US" sz="1200" dirty="0">
                <a:solidFill>
                  <a:schemeClr val="bg1"/>
                </a:solidFill>
              </a:rPr>
              <a:t>Collector</a:t>
            </a:r>
          </a:p>
        </p:txBody>
      </p:sp>
      <p:cxnSp>
        <p:nvCxnSpPr>
          <p:cNvPr id="106" name="Elbow Connector 105"/>
          <p:cNvCxnSpPr>
            <a:stCxn id="10" idx="2"/>
          </p:cNvCxnSpPr>
          <p:nvPr/>
        </p:nvCxnSpPr>
        <p:spPr>
          <a:xfrm rot="16200000" flipH="1">
            <a:off x="3467404" y="1853581"/>
            <a:ext cx="743413" cy="627335"/>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152144" y="1317360"/>
            <a:ext cx="746597" cy="478183"/>
          </a:xfrm>
          <a:prstGeom prst="rect">
            <a:avLst/>
          </a:prstGeom>
          <a:solidFill>
            <a:srgbClr val="FFC000"/>
          </a:solidFill>
          <a:ln>
            <a:solidFill>
              <a:srgbClr val="36A4D7"/>
            </a:solidFill>
          </a:ln>
        </p:spPr>
        <p:txBody>
          <a:bodyPr wrap="none" anchor="ctr">
            <a:normAutofit/>
          </a:bodyPr>
          <a:lstStyle/>
          <a:p>
            <a:pPr algn="ctr"/>
            <a:r>
              <a:rPr lang="en-US" sz="1200" dirty="0">
                <a:solidFill>
                  <a:schemeClr val="tx1">
                    <a:lumMod val="50000"/>
                  </a:schemeClr>
                </a:solidFill>
              </a:rPr>
              <a:t>Fulfillment</a:t>
            </a:r>
          </a:p>
        </p:txBody>
      </p:sp>
      <p:sp>
        <p:nvSpPr>
          <p:cNvPr id="12" name="Rectangle 11"/>
          <p:cNvSpPr/>
          <p:nvPr/>
        </p:nvSpPr>
        <p:spPr>
          <a:xfrm>
            <a:off x="4198505" y="1319182"/>
            <a:ext cx="746597" cy="478183"/>
          </a:xfrm>
          <a:prstGeom prst="rect">
            <a:avLst/>
          </a:prstGeom>
          <a:solidFill>
            <a:srgbClr val="FFC000"/>
          </a:solidFill>
          <a:ln>
            <a:solidFill>
              <a:srgbClr val="36A4D7"/>
            </a:solidFill>
          </a:ln>
        </p:spPr>
        <p:txBody>
          <a:bodyPr wrap="none" anchor="ctr">
            <a:normAutofit/>
          </a:bodyPr>
          <a:lstStyle/>
          <a:p>
            <a:pPr algn="ctr"/>
            <a:r>
              <a:rPr lang="en-US" sz="1200" dirty="0">
                <a:solidFill>
                  <a:schemeClr val="tx1">
                    <a:lumMod val="50000"/>
                  </a:schemeClr>
                </a:solidFill>
              </a:rPr>
              <a:t>Assurance</a:t>
            </a:r>
          </a:p>
        </p:txBody>
      </p:sp>
      <p:sp>
        <p:nvSpPr>
          <p:cNvPr id="13" name="Rectangle 12"/>
          <p:cNvSpPr/>
          <p:nvPr/>
        </p:nvSpPr>
        <p:spPr>
          <a:xfrm>
            <a:off x="5249041" y="1320111"/>
            <a:ext cx="746597" cy="478183"/>
          </a:xfrm>
          <a:prstGeom prst="rect">
            <a:avLst/>
          </a:prstGeom>
          <a:solidFill>
            <a:srgbClr val="FFC000"/>
          </a:solidFill>
          <a:ln>
            <a:solidFill>
              <a:srgbClr val="36A4D7"/>
            </a:solidFill>
          </a:ln>
        </p:spPr>
        <p:txBody>
          <a:bodyPr wrap="none" anchor="ctr">
            <a:normAutofit/>
          </a:bodyPr>
          <a:lstStyle/>
          <a:p>
            <a:pPr algn="ctr"/>
            <a:r>
              <a:rPr lang="en-US" sz="1200" dirty="0">
                <a:solidFill>
                  <a:schemeClr val="tx1">
                    <a:lumMod val="50000"/>
                  </a:schemeClr>
                </a:solidFill>
              </a:rPr>
              <a:t>Billing</a:t>
            </a:r>
          </a:p>
        </p:txBody>
      </p:sp>
      <p:cxnSp>
        <p:nvCxnSpPr>
          <p:cNvPr id="114" name="Elbow Connector 113"/>
          <p:cNvCxnSpPr>
            <a:stCxn id="78" idx="0"/>
          </p:cNvCxnSpPr>
          <p:nvPr/>
        </p:nvCxnSpPr>
        <p:spPr>
          <a:xfrm rot="16200000" flipV="1">
            <a:off x="6966019" y="862680"/>
            <a:ext cx="716891" cy="1941755"/>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6600879" y="1281364"/>
            <a:ext cx="1638590" cy="206595"/>
          </a:xfrm>
          <a:prstGeom prst="rect">
            <a:avLst/>
          </a:prstGeom>
          <a:noFill/>
        </p:spPr>
        <p:txBody>
          <a:bodyPr wrap="none" rtlCol="0">
            <a:spAutoFit/>
          </a:bodyPr>
          <a:lstStyle>
            <a:defPPr>
              <a:defRPr lang="en-US"/>
            </a:defPPr>
            <a:lvl1pPr algn="ctr" defTabSz="610739" eaLnBrk="0" hangingPunct="0">
              <a:lnSpc>
                <a:spcPct val="90000"/>
              </a:lnSpc>
              <a:defRPr sz="1100" b="1">
                <a:solidFill>
                  <a:srgbClr val="104657"/>
                </a:solidFill>
              </a:defRPr>
            </a:lvl1pPr>
          </a:lstStyle>
          <a:p>
            <a:r>
              <a:rPr lang="en-US" sz="825" dirty="0"/>
              <a:t>Ordering, Problem Reporting</a:t>
            </a:r>
          </a:p>
        </p:txBody>
      </p:sp>
      <p:cxnSp>
        <p:nvCxnSpPr>
          <p:cNvPr id="119" name="Elbow Connector 118"/>
          <p:cNvCxnSpPr/>
          <p:nvPr/>
        </p:nvCxnSpPr>
        <p:spPr>
          <a:xfrm>
            <a:off x="6353587" y="1680529"/>
            <a:ext cx="1811073" cy="530111"/>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6752162" y="1504527"/>
            <a:ext cx="505267" cy="206595"/>
          </a:xfrm>
          <a:prstGeom prst="rect">
            <a:avLst/>
          </a:prstGeom>
          <a:noFill/>
        </p:spPr>
        <p:txBody>
          <a:bodyPr wrap="none" rtlCol="0">
            <a:spAutoFit/>
          </a:bodyPr>
          <a:lstStyle>
            <a:defPPr>
              <a:defRPr lang="en-US"/>
            </a:defPPr>
            <a:lvl1pPr algn="ctr" defTabSz="610739" eaLnBrk="0" hangingPunct="0">
              <a:lnSpc>
                <a:spcPct val="90000"/>
              </a:lnSpc>
              <a:defRPr sz="1100" b="1">
                <a:solidFill>
                  <a:srgbClr val="104657"/>
                </a:solidFill>
              </a:defRPr>
            </a:lvl1pPr>
          </a:lstStyle>
          <a:p>
            <a:r>
              <a:rPr lang="en-US" sz="825" dirty="0"/>
              <a:t>Billing</a:t>
            </a:r>
          </a:p>
        </p:txBody>
      </p:sp>
      <p:sp>
        <p:nvSpPr>
          <p:cNvPr id="11" name="Rectangle 10"/>
          <p:cNvSpPr/>
          <p:nvPr/>
        </p:nvSpPr>
        <p:spPr>
          <a:xfrm>
            <a:off x="6450793" y="2478403"/>
            <a:ext cx="746597" cy="478183"/>
          </a:xfrm>
          <a:prstGeom prst="rect">
            <a:avLst/>
          </a:prstGeom>
          <a:solidFill>
            <a:srgbClr val="36A4D7"/>
          </a:solidFill>
          <a:ln>
            <a:solidFill>
              <a:srgbClr val="36A4D7"/>
            </a:solidFill>
          </a:ln>
        </p:spPr>
        <p:txBody>
          <a:bodyPr wrap="none" anchor="ctr">
            <a:normAutofit/>
          </a:bodyPr>
          <a:lstStyle/>
          <a:p>
            <a:pPr algn="ctr"/>
            <a:r>
              <a:rPr lang="en-US" sz="1200" dirty="0">
                <a:solidFill>
                  <a:schemeClr val="bg1"/>
                </a:solidFill>
              </a:rPr>
              <a:t>Tenant</a:t>
            </a:r>
          </a:p>
          <a:p>
            <a:pPr algn="ctr"/>
            <a:r>
              <a:rPr lang="en-US" sz="1200" dirty="0">
                <a:solidFill>
                  <a:schemeClr val="bg1"/>
                </a:solidFill>
              </a:rPr>
              <a:t>Portal</a:t>
            </a:r>
          </a:p>
        </p:txBody>
      </p:sp>
      <p:cxnSp>
        <p:nvCxnSpPr>
          <p:cNvPr id="136" name="Elbow Connector 135"/>
          <p:cNvCxnSpPr>
            <a:stCxn id="70" idx="0"/>
          </p:cNvCxnSpPr>
          <p:nvPr/>
        </p:nvCxnSpPr>
        <p:spPr>
          <a:xfrm rot="5400000" flipH="1" flipV="1">
            <a:off x="1515327" y="956229"/>
            <a:ext cx="773794" cy="1811560"/>
          </a:xfrm>
          <a:prstGeom prst="bentConnector2">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p:cNvCxnSpPr>
            <a:stCxn id="70" idx="4"/>
            <a:endCxn id="89" idx="1"/>
          </p:cNvCxnSpPr>
          <p:nvPr/>
        </p:nvCxnSpPr>
        <p:spPr>
          <a:xfrm rot="16200000" flipH="1">
            <a:off x="1876763" y="2252127"/>
            <a:ext cx="183299" cy="1943937"/>
          </a:xfrm>
          <a:prstGeom prst="bentConnector2">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1827340" y="2391833"/>
            <a:ext cx="746597" cy="478183"/>
          </a:xfrm>
          <a:prstGeom prst="rect">
            <a:avLst/>
          </a:prstGeom>
          <a:solidFill>
            <a:srgbClr val="36A4D7"/>
          </a:solidFill>
          <a:ln>
            <a:solidFill>
              <a:srgbClr val="36A4D7"/>
            </a:solidFill>
          </a:ln>
        </p:spPr>
        <p:txBody>
          <a:bodyPr wrap="none" anchor="ctr">
            <a:normAutofit fontScale="85000" lnSpcReduction="20000"/>
          </a:bodyPr>
          <a:lstStyle/>
          <a:p>
            <a:pPr algn="ctr"/>
            <a:r>
              <a:rPr lang="en-US" sz="1200" dirty="0">
                <a:solidFill>
                  <a:schemeClr val="bg1"/>
                </a:solidFill>
              </a:rPr>
              <a:t>Service</a:t>
            </a:r>
          </a:p>
          <a:p>
            <a:pPr algn="ctr"/>
            <a:r>
              <a:rPr lang="en-US" sz="1200" dirty="0">
                <a:solidFill>
                  <a:schemeClr val="bg1"/>
                </a:solidFill>
              </a:rPr>
              <a:t>Creation</a:t>
            </a:r>
          </a:p>
          <a:p>
            <a:pPr algn="ctr"/>
            <a:r>
              <a:rPr lang="en-US" sz="1200" dirty="0" err="1">
                <a:solidFill>
                  <a:schemeClr val="bg1"/>
                </a:solidFill>
              </a:rPr>
              <a:t>Env</a:t>
            </a:r>
            <a:r>
              <a:rPr lang="en-US" sz="1200" dirty="0">
                <a:solidFill>
                  <a:schemeClr val="bg1"/>
                </a:solidFill>
              </a:rPr>
              <a:t>.</a:t>
            </a:r>
          </a:p>
        </p:txBody>
      </p:sp>
      <p:cxnSp>
        <p:nvCxnSpPr>
          <p:cNvPr id="149" name="Elbow Connector 148"/>
          <p:cNvCxnSpPr>
            <a:stCxn id="70" idx="6"/>
            <a:endCxn id="148" idx="1"/>
          </p:cNvCxnSpPr>
          <p:nvPr/>
        </p:nvCxnSpPr>
        <p:spPr>
          <a:xfrm flipV="1">
            <a:off x="1486828" y="2630925"/>
            <a:ext cx="340513" cy="59752"/>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Elbow Connector 151"/>
          <p:cNvCxnSpPr>
            <a:stCxn id="148" idx="0"/>
            <a:endCxn id="248" idx="2"/>
          </p:cNvCxnSpPr>
          <p:nvPr/>
        </p:nvCxnSpPr>
        <p:spPr>
          <a:xfrm rot="5400000" flipH="1" flipV="1">
            <a:off x="2100724" y="2291918"/>
            <a:ext cx="199830" cy="1"/>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Elbow Connector 157"/>
          <p:cNvCxnSpPr>
            <a:stCxn id="148" idx="3"/>
          </p:cNvCxnSpPr>
          <p:nvPr/>
        </p:nvCxnSpPr>
        <p:spPr>
          <a:xfrm>
            <a:off x="2573937" y="2630924"/>
            <a:ext cx="1269374" cy="65445"/>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8017563" y="3243437"/>
            <a:ext cx="830497" cy="343581"/>
          </a:xfrm>
          <a:prstGeom prst="rect">
            <a:avLst/>
          </a:prstGeom>
          <a:solidFill>
            <a:srgbClr val="36A4D7"/>
          </a:solidFill>
          <a:ln>
            <a:solidFill>
              <a:srgbClr val="36A4D7"/>
            </a:solidFill>
          </a:ln>
        </p:spPr>
        <p:txBody>
          <a:bodyPr wrap="none" anchor="ctr">
            <a:normAutofit fontScale="92500" lnSpcReduction="20000"/>
          </a:bodyPr>
          <a:lstStyle/>
          <a:p>
            <a:pPr algn="ctr"/>
            <a:r>
              <a:rPr lang="en-US" sz="1050" dirty="0">
                <a:solidFill>
                  <a:schemeClr val="bg1"/>
                </a:solidFill>
              </a:rPr>
              <a:t>VMS</a:t>
            </a:r>
          </a:p>
          <a:p>
            <a:pPr algn="ctr"/>
            <a:r>
              <a:rPr lang="en-US" sz="1050" dirty="0">
                <a:solidFill>
                  <a:schemeClr val="bg1"/>
                </a:solidFill>
              </a:rPr>
              <a:t>Components</a:t>
            </a:r>
          </a:p>
        </p:txBody>
      </p:sp>
      <p:sp>
        <p:nvSpPr>
          <p:cNvPr id="197" name="Rectangle 196"/>
          <p:cNvSpPr/>
          <p:nvPr/>
        </p:nvSpPr>
        <p:spPr>
          <a:xfrm>
            <a:off x="8018742" y="4114800"/>
            <a:ext cx="830497" cy="351665"/>
          </a:xfrm>
          <a:prstGeom prst="rect">
            <a:avLst/>
          </a:prstGeom>
          <a:solidFill>
            <a:srgbClr val="FFC000"/>
          </a:solidFill>
          <a:ln>
            <a:solidFill>
              <a:srgbClr val="36A4D7"/>
            </a:solidFill>
          </a:ln>
        </p:spPr>
        <p:txBody>
          <a:bodyPr wrap="square" lIns="0" rIns="0" anchor="ctr">
            <a:normAutofit fontScale="92500" lnSpcReduction="20000"/>
          </a:bodyPr>
          <a:lstStyle/>
          <a:p>
            <a:pPr algn="ctr"/>
            <a:r>
              <a:rPr lang="en-US" sz="1050" dirty="0">
                <a:solidFill>
                  <a:schemeClr val="tx1">
                    <a:lumMod val="50000"/>
                  </a:schemeClr>
                </a:solidFill>
              </a:rPr>
              <a:t>Existing SP BSS/OSS</a:t>
            </a:r>
          </a:p>
        </p:txBody>
      </p:sp>
      <p:sp>
        <p:nvSpPr>
          <p:cNvPr id="8" name="Rectangle 7"/>
          <p:cNvSpPr/>
          <p:nvPr/>
        </p:nvSpPr>
        <p:spPr>
          <a:xfrm>
            <a:off x="4086321" y="3161268"/>
            <a:ext cx="746597" cy="478183"/>
          </a:xfrm>
          <a:prstGeom prst="rect">
            <a:avLst/>
          </a:prstGeom>
          <a:solidFill>
            <a:srgbClr val="36A4D7"/>
          </a:solidFill>
          <a:ln>
            <a:solidFill>
              <a:srgbClr val="36A4D7"/>
            </a:solidFill>
          </a:ln>
        </p:spPr>
        <p:txBody>
          <a:bodyPr wrap="none" anchor="ctr">
            <a:normAutofit/>
          </a:bodyPr>
          <a:lstStyle/>
          <a:p>
            <a:pPr algn="ctr"/>
            <a:r>
              <a:rPr lang="en-US" sz="1200" dirty="0">
                <a:solidFill>
                  <a:schemeClr val="bg1"/>
                </a:solidFill>
              </a:rPr>
              <a:t>NSO</a:t>
            </a:r>
          </a:p>
        </p:txBody>
      </p:sp>
      <p:cxnSp>
        <p:nvCxnSpPr>
          <p:cNvPr id="253" name="Elbow Connector 252"/>
          <p:cNvCxnSpPr>
            <a:stCxn id="248" idx="0"/>
          </p:cNvCxnSpPr>
          <p:nvPr/>
        </p:nvCxnSpPr>
        <p:spPr>
          <a:xfrm rot="5400000" flipH="1" flipV="1">
            <a:off x="2447631" y="1353448"/>
            <a:ext cx="113381" cy="607364"/>
          </a:xfrm>
          <a:prstGeom prst="bentConnector2">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sp>
        <p:nvSpPr>
          <p:cNvPr id="248" name="Rectangle 247"/>
          <p:cNvSpPr/>
          <p:nvPr/>
        </p:nvSpPr>
        <p:spPr>
          <a:xfrm>
            <a:off x="1827341" y="1713820"/>
            <a:ext cx="746597" cy="478183"/>
          </a:xfrm>
          <a:prstGeom prst="rect">
            <a:avLst/>
          </a:prstGeom>
          <a:solidFill>
            <a:srgbClr val="FFC000"/>
          </a:solidFill>
          <a:ln>
            <a:solidFill>
              <a:srgbClr val="36A4D7"/>
            </a:solidFill>
          </a:ln>
        </p:spPr>
        <p:txBody>
          <a:bodyPr wrap="none" anchor="ctr">
            <a:normAutofit/>
          </a:bodyPr>
          <a:lstStyle/>
          <a:p>
            <a:pPr algn="ctr"/>
            <a:r>
              <a:rPr lang="en-US" sz="1200" dirty="0">
                <a:solidFill>
                  <a:schemeClr val="tx1">
                    <a:lumMod val="50000"/>
                  </a:schemeClr>
                </a:solidFill>
              </a:rPr>
              <a:t>Service</a:t>
            </a:r>
          </a:p>
          <a:p>
            <a:pPr algn="ctr"/>
            <a:r>
              <a:rPr lang="en-US" sz="1200" dirty="0">
                <a:solidFill>
                  <a:schemeClr val="tx1">
                    <a:lumMod val="50000"/>
                  </a:schemeClr>
                </a:solidFill>
              </a:rPr>
              <a:t>Catalog</a:t>
            </a:r>
          </a:p>
        </p:txBody>
      </p:sp>
      <p:sp>
        <p:nvSpPr>
          <p:cNvPr id="51" name="Rectangle 50"/>
          <p:cNvSpPr/>
          <p:nvPr/>
        </p:nvSpPr>
        <p:spPr>
          <a:xfrm>
            <a:off x="8017563" y="3670690"/>
            <a:ext cx="830497" cy="351665"/>
          </a:xfrm>
          <a:prstGeom prst="rect">
            <a:avLst/>
          </a:prstGeom>
          <a:pattFill prst="wdDnDiag">
            <a:fgClr>
              <a:srgbClr val="FFC000"/>
            </a:fgClr>
            <a:bgClr>
              <a:schemeClr val="accent2">
                <a:lumMod val="75000"/>
              </a:schemeClr>
            </a:bgClr>
          </a:pattFill>
          <a:ln>
            <a:solidFill>
              <a:srgbClr val="36A4D7"/>
            </a:solidFill>
          </a:ln>
        </p:spPr>
        <p:txBody>
          <a:bodyPr wrap="square" lIns="0" rIns="0" anchor="ctr">
            <a:normAutofit fontScale="92500" lnSpcReduction="20000"/>
          </a:bodyPr>
          <a:lstStyle/>
          <a:p>
            <a:pPr algn="ctr"/>
            <a:r>
              <a:rPr lang="en-US" sz="1050" b="1" dirty="0">
                <a:solidFill>
                  <a:schemeClr val="tx1">
                    <a:lumMod val="50000"/>
                  </a:schemeClr>
                </a:solidFill>
              </a:rPr>
              <a:t>Examples provided</a:t>
            </a:r>
          </a:p>
        </p:txBody>
      </p:sp>
      <p:sp>
        <p:nvSpPr>
          <p:cNvPr id="52" name="Rectangle 51"/>
          <p:cNvSpPr/>
          <p:nvPr/>
        </p:nvSpPr>
        <p:spPr>
          <a:xfrm>
            <a:off x="3163990" y="2092754"/>
            <a:ext cx="732788" cy="351665"/>
          </a:xfrm>
          <a:prstGeom prst="rect">
            <a:avLst/>
          </a:prstGeom>
          <a:pattFill prst="wdDnDiag">
            <a:fgClr>
              <a:srgbClr val="FFC000"/>
            </a:fgClr>
            <a:bgClr>
              <a:schemeClr val="accent2">
                <a:lumMod val="75000"/>
              </a:schemeClr>
            </a:bgClr>
          </a:pattFill>
          <a:ln>
            <a:solidFill>
              <a:srgbClr val="36A4D7"/>
            </a:solidFill>
          </a:ln>
        </p:spPr>
        <p:txBody>
          <a:bodyPr wrap="square" lIns="0" rIns="0" anchor="ctr">
            <a:normAutofit fontScale="92500" lnSpcReduction="20000"/>
          </a:bodyPr>
          <a:lstStyle/>
          <a:p>
            <a:pPr algn="ctr"/>
            <a:r>
              <a:rPr lang="en-US" sz="1050" b="1" dirty="0">
                <a:solidFill>
                  <a:schemeClr val="tx1">
                    <a:lumMod val="50000"/>
                  </a:schemeClr>
                </a:solidFill>
              </a:rPr>
              <a:t>SOM Workflow</a:t>
            </a:r>
          </a:p>
        </p:txBody>
      </p:sp>
      <p:cxnSp>
        <p:nvCxnSpPr>
          <p:cNvPr id="53" name="Elbow Connector 52"/>
          <p:cNvCxnSpPr>
            <a:endCxn id="52" idx="1"/>
          </p:cNvCxnSpPr>
          <p:nvPr/>
        </p:nvCxnSpPr>
        <p:spPr>
          <a:xfrm flipV="1">
            <a:off x="2571972" y="2268587"/>
            <a:ext cx="592018" cy="175832"/>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3868835" y="2529547"/>
            <a:ext cx="746597" cy="353549"/>
          </a:xfrm>
          <a:prstGeom prst="rect">
            <a:avLst/>
          </a:prstGeom>
          <a:solidFill>
            <a:srgbClr val="36A4D7"/>
          </a:solidFill>
          <a:ln>
            <a:solidFill>
              <a:srgbClr val="36A4D7"/>
            </a:solidFill>
          </a:ln>
        </p:spPr>
        <p:txBody>
          <a:bodyPr wrap="none" anchor="ctr">
            <a:normAutofit/>
          </a:bodyPr>
          <a:lstStyle/>
          <a:p>
            <a:pPr algn="ctr"/>
            <a:r>
              <a:rPr lang="en-US" sz="1200" dirty="0">
                <a:solidFill>
                  <a:schemeClr val="bg1"/>
                </a:solidFill>
              </a:rPr>
              <a:t>Back-End</a:t>
            </a:r>
          </a:p>
        </p:txBody>
      </p:sp>
      <p:cxnSp>
        <p:nvCxnSpPr>
          <p:cNvPr id="65" name="Elbow Connector 64"/>
          <p:cNvCxnSpPr>
            <a:endCxn id="8" idx="0"/>
          </p:cNvCxnSpPr>
          <p:nvPr/>
        </p:nvCxnSpPr>
        <p:spPr>
          <a:xfrm rot="16200000" flipH="1">
            <a:off x="4250886" y="2952535"/>
            <a:ext cx="287708" cy="129758"/>
          </a:xfrm>
          <a:prstGeom prst="bentConnector3">
            <a:avLst>
              <a:gd name="adj1" fmla="val 50000"/>
            </a:avLst>
          </a:prstGeom>
          <a:ln w="38100">
            <a:solidFill>
              <a:srgbClr val="272848"/>
            </a:solidFill>
            <a:tailEnd type="triangle"/>
          </a:ln>
        </p:spPr>
        <p:style>
          <a:lnRef idx="1">
            <a:schemeClr val="accent1"/>
          </a:lnRef>
          <a:fillRef idx="0">
            <a:schemeClr val="accent1"/>
          </a:fillRef>
          <a:effectRef idx="0">
            <a:schemeClr val="accent1"/>
          </a:effectRef>
          <a:fontRef idx="minor">
            <a:schemeClr val="tx1"/>
          </a:fontRef>
        </p:style>
      </p:cxnSp>
      <p:cxnSp>
        <p:nvCxnSpPr>
          <p:cNvPr id="68" name="Elbow Connector 67"/>
          <p:cNvCxnSpPr/>
          <p:nvPr/>
        </p:nvCxnSpPr>
        <p:spPr>
          <a:xfrm>
            <a:off x="4791740" y="3386291"/>
            <a:ext cx="198858" cy="31957"/>
          </a:xfrm>
          <a:prstGeom prst="bentConnector3">
            <a:avLst>
              <a:gd name="adj1" fmla="val 50000"/>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7920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
                                        </p:tgtEl>
                                        <p:attrNameLst>
                                          <p:attrName>style.visibility</p:attrName>
                                        </p:attrNameLst>
                                      </p:cBhvr>
                                      <p:to>
                                        <p:strVal val="visible"/>
                                      </p:to>
                                    </p:set>
                                    <p:anim calcmode="lin" valueType="num">
                                      <p:cBhvr additive="base">
                                        <p:cTn id="25" dur="500" fill="hold"/>
                                        <p:tgtEl>
                                          <p:spTgt spid="70"/>
                                        </p:tgtEl>
                                        <p:attrNameLst>
                                          <p:attrName>ppt_x</p:attrName>
                                        </p:attrNameLst>
                                      </p:cBhvr>
                                      <p:tavLst>
                                        <p:tav tm="0">
                                          <p:val>
                                            <p:strVal val="#ppt_x"/>
                                          </p:val>
                                        </p:tav>
                                        <p:tav tm="100000">
                                          <p:val>
                                            <p:strVal val="#ppt_x"/>
                                          </p:val>
                                        </p:tav>
                                      </p:tavLst>
                                    </p:anim>
                                    <p:anim calcmode="lin" valueType="num">
                                      <p:cBhvr additive="base">
                                        <p:cTn id="26" dur="500" fill="hold"/>
                                        <p:tgtEl>
                                          <p:spTgt spid="7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6"/>
                                        </p:tgtEl>
                                        <p:attrNameLst>
                                          <p:attrName>style.visibility</p:attrName>
                                        </p:attrNameLst>
                                      </p:cBhvr>
                                      <p:to>
                                        <p:strVal val="visible"/>
                                      </p:to>
                                    </p:set>
                                    <p:anim calcmode="lin" valueType="num">
                                      <p:cBhvr additive="base">
                                        <p:cTn id="29" dur="500" fill="hold"/>
                                        <p:tgtEl>
                                          <p:spTgt spid="136"/>
                                        </p:tgtEl>
                                        <p:attrNameLst>
                                          <p:attrName>ppt_x</p:attrName>
                                        </p:attrNameLst>
                                      </p:cBhvr>
                                      <p:tavLst>
                                        <p:tav tm="0">
                                          <p:val>
                                            <p:strVal val="#ppt_x"/>
                                          </p:val>
                                        </p:tav>
                                        <p:tav tm="100000">
                                          <p:val>
                                            <p:strVal val="#ppt_x"/>
                                          </p:val>
                                        </p:tav>
                                      </p:tavLst>
                                    </p:anim>
                                    <p:anim calcmode="lin" valueType="num">
                                      <p:cBhvr additive="base">
                                        <p:cTn id="30" dur="500" fill="hold"/>
                                        <p:tgtEl>
                                          <p:spTgt spid="13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9"/>
                                        </p:tgtEl>
                                        <p:attrNameLst>
                                          <p:attrName>style.visibility</p:attrName>
                                        </p:attrNameLst>
                                      </p:cBhvr>
                                      <p:to>
                                        <p:strVal val="visible"/>
                                      </p:to>
                                    </p:set>
                                    <p:anim calcmode="lin" valueType="num">
                                      <p:cBhvr additive="base">
                                        <p:cTn id="37" dur="500" fill="hold"/>
                                        <p:tgtEl>
                                          <p:spTgt spid="149"/>
                                        </p:tgtEl>
                                        <p:attrNameLst>
                                          <p:attrName>ppt_x</p:attrName>
                                        </p:attrNameLst>
                                      </p:cBhvr>
                                      <p:tavLst>
                                        <p:tav tm="0">
                                          <p:val>
                                            <p:strVal val="#ppt_x"/>
                                          </p:val>
                                        </p:tav>
                                        <p:tav tm="100000">
                                          <p:val>
                                            <p:strVal val="#ppt_x"/>
                                          </p:val>
                                        </p:tav>
                                      </p:tavLst>
                                    </p:anim>
                                    <p:anim calcmode="lin" valueType="num">
                                      <p:cBhvr additive="base">
                                        <p:cTn id="38" dur="500" fill="hold"/>
                                        <p:tgtEl>
                                          <p:spTgt spid="14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8"/>
                                        </p:tgtEl>
                                        <p:attrNameLst>
                                          <p:attrName>style.visibility</p:attrName>
                                        </p:attrNameLst>
                                      </p:cBhvr>
                                      <p:to>
                                        <p:strVal val="visible"/>
                                      </p:to>
                                    </p:set>
                                    <p:anim calcmode="lin" valueType="num">
                                      <p:cBhvr additive="base">
                                        <p:cTn id="41" dur="500" fill="hold"/>
                                        <p:tgtEl>
                                          <p:spTgt spid="248"/>
                                        </p:tgtEl>
                                        <p:attrNameLst>
                                          <p:attrName>ppt_x</p:attrName>
                                        </p:attrNameLst>
                                      </p:cBhvr>
                                      <p:tavLst>
                                        <p:tav tm="0">
                                          <p:val>
                                            <p:strVal val="#ppt_x"/>
                                          </p:val>
                                        </p:tav>
                                        <p:tav tm="100000">
                                          <p:val>
                                            <p:strVal val="#ppt_x"/>
                                          </p:val>
                                        </p:tav>
                                      </p:tavLst>
                                    </p:anim>
                                    <p:anim calcmode="lin" valueType="num">
                                      <p:cBhvr additive="base">
                                        <p:cTn id="42" dur="500" fill="hold"/>
                                        <p:tgtEl>
                                          <p:spTgt spid="24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53"/>
                                        </p:tgtEl>
                                        <p:attrNameLst>
                                          <p:attrName>style.visibility</p:attrName>
                                        </p:attrNameLst>
                                      </p:cBhvr>
                                      <p:to>
                                        <p:strVal val="visible"/>
                                      </p:to>
                                    </p:set>
                                    <p:anim calcmode="lin" valueType="num">
                                      <p:cBhvr additive="base">
                                        <p:cTn id="45" dur="500" fill="hold"/>
                                        <p:tgtEl>
                                          <p:spTgt spid="253"/>
                                        </p:tgtEl>
                                        <p:attrNameLst>
                                          <p:attrName>ppt_x</p:attrName>
                                        </p:attrNameLst>
                                      </p:cBhvr>
                                      <p:tavLst>
                                        <p:tav tm="0">
                                          <p:val>
                                            <p:strVal val="#ppt_x"/>
                                          </p:val>
                                        </p:tav>
                                        <p:tav tm="100000">
                                          <p:val>
                                            <p:strVal val="#ppt_x"/>
                                          </p:val>
                                        </p:tav>
                                      </p:tavLst>
                                    </p:anim>
                                    <p:anim calcmode="lin" valueType="num">
                                      <p:cBhvr additive="base">
                                        <p:cTn id="46" dur="500" fill="hold"/>
                                        <p:tgtEl>
                                          <p:spTgt spid="25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ppt_x"/>
                                          </p:val>
                                        </p:tav>
                                        <p:tav tm="100000">
                                          <p:val>
                                            <p:strVal val="#ppt_x"/>
                                          </p:val>
                                        </p:tav>
                                      </p:tavLst>
                                    </p:anim>
                                    <p:anim calcmode="lin" valueType="num">
                                      <p:cBhvr additive="base">
                                        <p:cTn id="62" dur="500" fill="hold"/>
                                        <p:tgtEl>
                                          <p:spTgt spid="5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 calcmode="lin" valueType="num">
                                      <p:cBhvr additive="base">
                                        <p:cTn id="65" dur="500" fill="hold"/>
                                        <p:tgtEl>
                                          <p:spTgt spid="52"/>
                                        </p:tgtEl>
                                        <p:attrNameLst>
                                          <p:attrName>ppt_x</p:attrName>
                                        </p:attrNameLst>
                                      </p:cBhvr>
                                      <p:tavLst>
                                        <p:tav tm="0">
                                          <p:val>
                                            <p:strVal val="#ppt_x"/>
                                          </p:val>
                                        </p:tav>
                                        <p:tav tm="100000">
                                          <p:val>
                                            <p:strVal val="#ppt_x"/>
                                          </p:val>
                                        </p:tav>
                                      </p:tavLst>
                                    </p:anim>
                                    <p:anim calcmode="lin" valueType="num">
                                      <p:cBhvr additive="base">
                                        <p:cTn id="66" dur="500" fill="hold"/>
                                        <p:tgtEl>
                                          <p:spTgt spid="5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06"/>
                                        </p:tgtEl>
                                        <p:attrNameLst>
                                          <p:attrName>style.visibility</p:attrName>
                                        </p:attrNameLst>
                                      </p:cBhvr>
                                      <p:to>
                                        <p:strVal val="visible"/>
                                      </p:to>
                                    </p:set>
                                    <p:anim calcmode="lin" valueType="num">
                                      <p:cBhvr additive="base">
                                        <p:cTn id="69" dur="500" fill="hold"/>
                                        <p:tgtEl>
                                          <p:spTgt spid="106"/>
                                        </p:tgtEl>
                                        <p:attrNameLst>
                                          <p:attrName>ppt_x</p:attrName>
                                        </p:attrNameLst>
                                      </p:cBhvr>
                                      <p:tavLst>
                                        <p:tav tm="0">
                                          <p:val>
                                            <p:strVal val="#ppt_x"/>
                                          </p:val>
                                        </p:tav>
                                        <p:tav tm="100000">
                                          <p:val>
                                            <p:strVal val="#ppt_x"/>
                                          </p:val>
                                        </p:tav>
                                      </p:tavLst>
                                    </p:anim>
                                    <p:anim calcmode="lin" valueType="num">
                                      <p:cBhvr additive="base">
                                        <p:cTn id="70" dur="500" fill="hold"/>
                                        <p:tgtEl>
                                          <p:spTgt spid="10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ppt_x"/>
                                          </p:val>
                                        </p:tav>
                                        <p:tav tm="100000">
                                          <p:val>
                                            <p:strVal val="#ppt_x"/>
                                          </p:val>
                                        </p:tav>
                                      </p:tavLst>
                                    </p:anim>
                                    <p:anim calcmode="lin" valueType="num">
                                      <p:cBhvr additive="base">
                                        <p:cTn id="78" dur="500" fill="hold"/>
                                        <p:tgtEl>
                                          <p:spTgt spid="4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ppt_x"/>
                                          </p:val>
                                        </p:tav>
                                        <p:tav tm="100000">
                                          <p:val>
                                            <p:strVal val="#ppt_x"/>
                                          </p:val>
                                        </p:tav>
                                      </p:tavLst>
                                    </p:anim>
                                    <p:anim calcmode="lin" valueType="num">
                                      <p:cBhvr additive="base">
                                        <p:cTn id="82" dur="5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 calcmode="lin" valueType="num">
                                      <p:cBhvr additive="base">
                                        <p:cTn id="85" dur="500" fill="hold"/>
                                        <p:tgtEl>
                                          <p:spTgt spid="126"/>
                                        </p:tgtEl>
                                        <p:attrNameLst>
                                          <p:attrName>ppt_x</p:attrName>
                                        </p:attrNameLst>
                                      </p:cBhvr>
                                      <p:tavLst>
                                        <p:tav tm="0">
                                          <p:val>
                                            <p:strVal val="#ppt_x"/>
                                          </p:val>
                                        </p:tav>
                                        <p:tav tm="100000">
                                          <p:val>
                                            <p:strVal val="#ppt_x"/>
                                          </p:val>
                                        </p:tav>
                                      </p:tavLst>
                                    </p:anim>
                                    <p:anim calcmode="lin" valueType="num">
                                      <p:cBhvr additive="base">
                                        <p:cTn id="86" dur="500" fill="hold"/>
                                        <p:tgtEl>
                                          <p:spTgt spid="12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17"/>
                                        </p:tgtEl>
                                        <p:attrNameLst>
                                          <p:attrName>style.visibility</p:attrName>
                                        </p:attrNameLst>
                                      </p:cBhvr>
                                      <p:to>
                                        <p:strVal val="visible"/>
                                      </p:to>
                                    </p:set>
                                    <p:anim calcmode="lin" valueType="num">
                                      <p:cBhvr additive="base">
                                        <p:cTn id="89" dur="500" fill="hold"/>
                                        <p:tgtEl>
                                          <p:spTgt spid="117"/>
                                        </p:tgtEl>
                                        <p:attrNameLst>
                                          <p:attrName>ppt_x</p:attrName>
                                        </p:attrNameLst>
                                      </p:cBhvr>
                                      <p:tavLst>
                                        <p:tav tm="0">
                                          <p:val>
                                            <p:strVal val="#ppt_x"/>
                                          </p:val>
                                        </p:tav>
                                        <p:tav tm="100000">
                                          <p:val>
                                            <p:strVal val="#ppt_x"/>
                                          </p:val>
                                        </p:tav>
                                      </p:tavLst>
                                    </p:anim>
                                    <p:anim calcmode="lin" valueType="num">
                                      <p:cBhvr additive="base">
                                        <p:cTn id="90" dur="500" fill="hold"/>
                                        <p:tgtEl>
                                          <p:spTgt spid="117"/>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14"/>
                                        </p:tgtEl>
                                        <p:attrNameLst>
                                          <p:attrName>style.visibility</p:attrName>
                                        </p:attrNameLst>
                                      </p:cBhvr>
                                      <p:to>
                                        <p:strVal val="visible"/>
                                      </p:to>
                                    </p:set>
                                    <p:anim calcmode="lin" valueType="num">
                                      <p:cBhvr additive="base">
                                        <p:cTn id="93" dur="500" fill="hold"/>
                                        <p:tgtEl>
                                          <p:spTgt spid="114"/>
                                        </p:tgtEl>
                                        <p:attrNameLst>
                                          <p:attrName>ppt_x</p:attrName>
                                        </p:attrNameLst>
                                      </p:cBhvr>
                                      <p:tavLst>
                                        <p:tav tm="0">
                                          <p:val>
                                            <p:strVal val="#ppt_x"/>
                                          </p:val>
                                        </p:tav>
                                        <p:tav tm="100000">
                                          <p:val>
                                            <p:strVal val="#ppt_x"/>
                                          </p:val>
                                        </p:tav>
                                      </p:tavLst>
                                    </p:anim>
                                    <p:anim calcmode="lin" valueType="num">
                                      <p:cBhvr additive="base">
                                        <p:cTn id="94" dur="500" fill="hold"/>
                                        <p:tgtEl>
                                          <p:spTgt spid="11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19"/>
                                        </p:tgtEl>
                                        <p:attrNameLst>
                                          <p:attrName>style.visibility</p:attrName>
                                        </p:attrNameLst>
                                      </p:cBhvr>
                                      <p:to>
                                        <p:strVal val="visible"/>
                                      </p:to>
                                    </p:set>
                                    <p:anim calcmode="lin" valueType="num">
                                      <p:cBhvr additive="base">
                                        <p:cTn id="97" dur="500" fill="hold"/>
                                        <p:tgtEl>
                                          <p:spTgt spid="119"/>
                                        </p:tgtEl>
                                        <p:attrNameLst>
                                          <p:attrName>ppt_x</p:attrName>
                                        </p:attrNameLst>
                                      </p:cBhvr>
                                      <p:tavLst>
                                        <p:tav tm="0">
                                          <p:val>
                                            <p:strVal val="#ppt_x"/>
                                          </p:val>
                                        </p:tav>
                                        <p:tav tm="100000">
                                          <p:val>
                                            <p:strVal val="#ppt_x"/>
                                          </p:val>
                                        </p:tav>
                                      </p:tavLst>
                                    </p:anim>
                                    <p:anim calcmode="lin" valueType="num">
                                      <p:cBhvr additive="base">
                                        <p:cTn id="98" dur="500" fill="hold"/>
                                        <p:tgtEl>
                                          <p:spTgt spid="11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9"/>
                                        </p:tgtEl>
                                        <p:attrNameLst>
                                          <p:attrName>style.visibility</p:attrName>
                                        </p:attrNameLst>
                                      </p:cBhvr>
                                      <p:to>
                                        <p:strVal val="visible"/>
                                      </p:to>
                                    </p:set>
                                    <p:anim calcmode="lin" valueType="num">
                                      <p:cBhvr additive="base">
                                        <p:cTn id="101" dur="500" fill="hold"/>
                                        <p:tgtEl>
                                          <p:spTgt spid="79"/>
                                        </p:tgtEl>
                                        <p:attrNameLst>
                                          <p:attrName>ppt_x</p:attrName>
                                        </p:attrNameLst>
                                      </p:cBhvr>
                                      <p:tavLst>
                                        <p:tav tm="0">
                                          <p:val>
                                            <p:strVal val="#ppt_x"/>
                                          </p:val>
                                        </p:tav>
                                        <p:tav tm="100000">
                                          <p:val>
                                            <p:strVal val="#ppt_x"/>
                                          </p:val>
                                        </p:tav>
                                      </p:tavLst>
                                    </p:anim>
                                    <p:anim calcmode="lin" valueType="num">
                                      <p:cBhvr additive="base">
                                        <p:cTn id="102" dur="500" fill="hold"/>
                                        <p:tgtEl>
                                          <p:spTgt spid="7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78"/>
                                        </p:tgtEl>
                                        <p:attrNameLst>
                                          <p:attrName>style.visibility</p:attrName>
                                        </p:attrNameLst>
                                      </p:cBhvr>
                                      <p:to>
                                        <p:strVal val="visible"/>
                                      </p:to>
                                    </p:set>
                                    <p:anim calcmode="lin" valueType="num">
                                      <p:cBhvr additive="base">
                                        <p:cTn id="105" dur="500" fill="hold"/>
                                        <p:tgtEl>
                                          <p:spTgt spid="78"/>
                                        </p:tgtEl>
                                        <p:attrNameLst>
                                          <p:attrName>ppt_x</p:attrName>
                                        </p:attrNameLst>
                                      </p:cBhvr>
                                      <p:tavLst>
                                        <p:tav tm="0">
                                          <p:val>
                                            <p:strVal val="#ppt_x"/>
                                          </p:val>
                                        </p:tav>
                                        <p:tav tm="100000">
                                          <p:val>
                                            <p:strVal val="#ppt_x"/>
                                          </p:val>
                                        </p:tav>
                                      </p:tavLst>
                                    </p:anim>
                                    <p:anim calcmode="lin" valueType="num">
                                      <p:cBhvr additive="base">
                                        <p:cTn id="106" dur="500" fill="hold"/>
                                        <p:tgtEl>
                                          <p:spTgt spid="78"/>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158"/>
                                        </p:tgtEl>
                                        <p:attrNameLst>
                                          <p:attrName>style.visibility</p:attrName>
                                        </p:attrNameLst>
                                      </p:cBhvr>
                                      <p:to>
                                        <p:strVal val="visible"/>
                                      </p:to>
                                    </p:set>
                                    <p:anim calcmode="lin" valueType="num">
                                      <p:cBhvr additive="base">
                                        <p:cTn id="109" dur="500" fill="hold"/>
                                        <p:tgtEl>
                                          <p:spTgt spid="158"/>
                                        </p:tgtEl>
                                        <p:attrNameLst>
                                          <p:attrName>ppt_x</p:attrName>
                                        </p:attrNameLst>
                                      </p:cBhvr>
                                      <p:tavLst>
                                        <p:tav tm="0">
                                          <p:val>
                                            <p:strVal val="#ppt_x"/>
                                          </p:val>
                                        </p:tav>
                                        <p:tav tm="100000">
                                          <p:val>
                                            <p:strVal val="#ppt_x"/>
                                          </p:val>
                                        </p:tav>
                                      </p:tavLst>
                                    </p:anim>
                                    <p:anim calcmode="lin" valueType="num">
                                      <p:cBhvr additive="base">
                                        <p:cTn id="110" dur="500" fill="hold"/>
                                        <p:tgtEl>
                                          <p:spTgt spid="158"/>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additive="base">
                                        <p:cTn id="113" dur="500" fill="hold"/>
                                        <p:tgtEl>
                                          <p:spTgt spid="56"/>
                                        </p:tgtEl>
                                        <p:attrNameLst>
                                          <p:attrName>ppt_x</p:attrName>
                                        </p:attrNameLst>
                                      </p:cBhvr>
                                      <p:tavLst>
                                        <p:tav tm="0">
                                          <p:val>
                                            <p:strVal val="#ppt_x"/>
                                          </p:val>
                                        </p:tav>
                                        <p:tav tm="100000">
                                          <p:val>
                                            <p:strVal val="#ppt_x"/>
                                          </p:val>
                                        </p:tav>
                                      </p:tavLst>
                                    </p:anim>
                                    <p:anim calcmode="lin" valueType="num">
                                      <p:cBhvr additive="base">
                                        <p:cTn id="114" dur="500" fill="hold"/>
                                        <p:tgtEl>
                                          <p:spTgt spid="56"/>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anim calcmode="lin" valueType="num">
                                      <p:cBhvr additive="base">
                                        <p:cTn id="117" dur="500" fill="hold"/>
                                        <p:tgtEl>
                                          <p:spTgt spid="63"/>
                                        </p:tgtEl>
                                        <p:attrNameLst>
                                          <p:attrName>ppt_x</p:attrName>
                                        </p:attrNameLst>
                                      </p:cBhvr>
                                      <p:tavLst>
                                        <p:tav tm="0">
                                          <p:val>
                                            <p:strVal val="#ppt_x"/>
                                          </p:val>
                                        </p:tav>
                                        <p:tav tm="100000">
                                          <p:val>
                                            <p:strVal val="#ppt_x"/>
                                          </p:val>
                                        </p:tav>
                                      </p:tavLst>
                                    </p:anim>
                                    <p:anim calcmode="lin" valueType="num">
                                      <p:cBhvr additive="base">
                                        <p:cTn id="11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148"/>
                                        </p:tgtEl>
                                        <p:attrNameLst>
                                          <p:attrName>style.visibility</p:attrName>
                                        </p:attrNameLst>
                                      </p:cBhvr>
                                      <p:to>
                                        <p:strVal val="visible"/>
                                      </p:to>
                                    </p:set>
                                    <p:anim calcmode="lin" valueType="num">
                                      <p:cBhvr additive="base">
                                        <p:cTn id="123" dur="500" fill="hold"/>
                                        <p:tgtEl>
                                          <p:spTgt spid="148"/>
                                        </p:tgtEl>
                                        <p:attrNameLst>
                                          <p:attrName>ppt_x</p:attrName>
                                        </p:attrNameLst>
                                      </p:cBhvr>
                                      <p:tavLst>
                                        <p:tav tm="0">
                                          <p:val>
                                            <p:strVal val="#ppt_x"/>
                                          </p:val>
                                        </p:tav>
                                        <p:tav tm="100000">
                                          <p:val>
                                            <p:strVal val="#ppt_x"/>
                                          </p:val>
                                        </p:tav>
                                      </p:tavLst>
                                    </p:anim>
                                    <p:anim calcmode="lin" valueType="num">
                                      <p:cBhvr additive="base">
                                        <p:cTn id="124" dur="500" fill="hold"/>
                                        <p:tgtEl>
                                          <p:spTgt spid="148"/>
                                        </p:tgtEl>
                                        <p:attrNameLst>
                                          <p:attrName>ppt_y</p:attrName>
                                        </p:attrNameLst>
                                      </p:cBhvr>
                                      <p:tavLst>
                                        <p:tav tm="0">
                                          <p:val>
                                            <p:strVal val="1+#ppt_h/2"/>
                                          </p:val>
                                        </p:tav>
                                        <p:tav tm="100000">
                                          <p:val>
                                            <p:strVal val="#ppt_y"/>
                                          </p:val>
                                        </p:tav>
                                      </p:tavLst>
                                    </p:anim>
                                  </p:childTnLst>
                                </p:cTn>
                              </p:par>
                              <p:par>
                                <p:cTn id="125" presetID="2" presetClass="entr" presetSubtype="4" fill="hold" grpId="1"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anim calcmode="lin" valueType="num">
                                      <p:cBhvr additive="base">
                                        <p:cTn id="131" dur="500" fill="hold"/>
                                        <p:tgtEl>
                                          <p:spTgt spid="89"/>
                                        </p:tgtEl>
                                        <p:attrNameLst>
                                          <p:attrName>ppt_x</p:attrName>
                                        </p:attrNameLst>
                                      </p:cBhvr>
                                      <p:tavLst>
                                        <p:tav tm="0">
                                          <p:val>
                                            <p:strVal val="#ppt_x"/>
                                          </p:val>
                                        </p:tav>
                                        <p:tav tm="100000">
                                          <p:val>
                                            <p:strVal val="#ppt_x"/>
                                          </p:val>
                                        </p:tav>
                                      </p:tavLst>
                                    </p:anim>
                                    <p:anim calcmode="lin" valueType="num">
                                      <p:cBhvr additive="base">
                                        <p:cTn id="132" dur="500" fill="hold"/>
                                        <p:tgtEl>
                                          <p:spTgt spid="89"/>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92"/>
                                        </p:tgtEl>
                                        <p:attrNameLst>
                                          <p:attrName>style.visibility</p:attrName>
                                        </p:attrNameLst>
                                      </p:cBhvr>
                                      <p:to>
                                        <p:strVal val="visible"/>
                                      </p:to>
                                    </p:set>
                                    <p:anim calcmode="lin" valueType="num">
                                      <p:cBhvr additive="base">
                                        <p:cTn id="135" dur="500" fill="hold"/>
                                        <p:tgtEl>
                                          <p:spTgt spid="92"/>
                                        </p:tgtEl>
                                        <p:attrNameLst>
                                          <p:attrName>ppt_x</p:attrName>
                                        </p:attrNameLst>
                                      </p:cBhvr>
                                      <p:tavLst>
                                        <p:tav tm="0">
                                          <p:val>
                                            <p:strVal val="#ppt_x"/>
                                          </p:val>
                                        </p:tav>
                                        <p:tav tm="100000">
                                          <p:val>
                                            <p:strVal val="#ppt_x"/>
                                          </p:val>
                                        </p:tav>
                                      </p:tavLst>
                                    </p:anim>
                                    <p:anim calcmode="lin" valueType="num">
                                      <p:cBhvr additive="base">
                                        <p:cTn id="136" dur="500" fill="hold"/>
                                        <p:tgtEl>
                                          <p:spTgt spid="92"/>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8"/>
                                        </p:tgtEl>
                                        <p:attrNameLst>
                                          <p:attrName>style.visibility</p:attrName>
                                        </p:attrNameLst>
                                      </p:cBhvr>
                                      <p:to>
                                        <p:strVal val="visible"/>
                                      </p:to>
                                    </p:set>
                                    <p:anim calcmode="lin" valueType="num">
                                      <p:cBhvr additive="base">
                                        <p:cTn id="139" dur="500" fill="hold"/>
                                        <p:tgtEl>
                                          <p:spTgt spid="8"/>
                                        </p:tgtEl>
                                        <p:attrNameLst>
                                          <p:attrName>ppt_x</p:attrName>
                                        </p:attrNameLst>
                                      </p:cBhvr>
                                      <p:tavLst>
                                        <p:tav tm="0">
                                          <p:val>
                                            <p:strVal val="#ppt_x"/>
                                          </p:val>
                                        </p:tav>
                                        <p:tav tm="100000">
                                          <p:val>
                                            <p:strVal val="#ppt_x"/>
                                          </p:val>
                                        </p:tav>
                                      </p:tavLst>
                                    </p:anim>
                                    <p:anim calcmode="lin" valueType="num">
                                      <p:cBhvr additive="base">
                                        <p:cTn id="140" dur="500" fill="hold"/>
                                        <p:tgtEl>
                                          <p:spTgt spid="8"/>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 calcmode="lin" valueType="num">
                                      <p:cBhvr additive="base">
                                        <p:cTn id="143" dur="500" fill="hold"/>
                                        <p:tgtEl>
                                          <p:spTgt spid="85"/>
                                        </p:tgtEl>
                                        <p:attrNameLst>
                                          <p:attrName>ppt_x</p:attrName>
                                        </p:attrNameLst>
                                      </p:cBhvr>
                                      <p:tavLst>
                                        <p:tav tm="0">
                                          <p:val>
                                            <p:strVal val="#ppt_x"/>
                                          </p:val>
                                        </p:tav>
                                        <p:tav tm="100000">
                                          <p:val>
                                            <p:strVal val="#ppt_x"/>
                                          </p:val>
                                        </p:tav>
                                      </p:tavLst>
                                    </p:anim>
                                    <p:anim calcmode="lin" valueType="num">
                                      <p:cBhvr additive="base">
                                        <p:cTn id="144" dur="500" fill="hold"/>
                                        <p:tgtEl>
                                          <p:spTgt spid="85"/>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9"/>
                                        </p:tgtEl>
                                        <p:attrNameLst>
                                          <p:attrName>style.visibility</p:attrName>
                                        </p:attrNameLst>
                                      </p:cBhvr>
                                      <p:to>
                                        <p:strVal val="visible"/>
                                      </p:to>
                                    </p:set>
                                    <p:anim calcmode="lin" valueType="num">
                                      <p:cBhvr additive="base">
                                        <p:cTn id="147" dur="500" fill="hold"/>
                                        <p:tgtEl>
                                          <p:spTgt spid="9"/>
                                        </p:tgtEl>
                                        <p:attrNameLst>
                                          <p:attrName>ppt_x</p:attrName>
                                        </p:attrNameLst>
                                      </p:cBhvr>
                                      <p:tavLst>
                                        <p:tav tm="0">
                                          <p:val>
                                            <p:strVal val="#ppt_x"/>
                                          </p:val>
                                        </p:tav>
                                        <p:tav tm="100000">
                                          <p:val>
                                            <p:strVal val="#ppt_x"/>
                                          </p:val>
                                        </p:tav>
                                      </p:tavLst>
                                    </p:anim>
                                    <p:anim calcmode="lin" valueType="num">
                                      <p:cBhvr additive="base">
                                        <p:cTn id="148" dur="500" fill="hold"/>
                                        <p:tgtEl>
                                          <p:spTgt spid="9"/>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88"/>
                                        </p:tgtEl>
                                        <p:attrNameLst>
                                          <p:attrName>style.visibility</p:attrName>
                                        </p:attrNameLst>
                                      </p:cBhvr>
                                      <p:to>
                                        <p:strVal val="visible"/>
                                      </p:to>
                                    </p:set>
                                    <p:anim calcmode="lin" valueType="num">
                                      <p:cBhvr additive="base">
                                        <p:cTn id="151" dur="500" fill="hold"/>
                                        <p:tgtEl>
                                          <p:spTgt spid="88"/>
                                        </p:tgtEl>
                                        <p:attrNameLst>
                                          <p:attrName>ppt_x</p:attrName>
                                        </p:attrNameLst>
                                      </p:cBhvr>
                                      <p:tavLst>
                                        <p:tav tm="0">
                                          <p:val>
                                            <p:strVal val="#ppt_x"/>
                                          </p:val>
                                        </p:tav>
                                        <p:tav tm="100000">
                                          <p:val>
                                            <p:strVal val="#ppt_x"/>
                                          </p:val>
                                        </p:tav>
                                      </p:tavLst>
                                    </p:anim>
                                    <p:anim calcmode="lin" valueType="num">
                                      <p:cBhvr additive="base">
                                        <p:cTn id="152" dur="500" fill="hold"/>
                                        <p:tgtEl>
                                          <p:spTgt spid="88"/>
                                        </p:tgtEl>
                                        <p:attrNameLst>
                                          <p:attrName>ppt_y</p:attrName>
                                        </p:attrNameLst>
                                      </p:cBhvr>
                                      <p:tavLst>
                                        <p:tav tm="0">
                                          <p:val>
                                            <p:strVal val="1+#ppt_h/2"/>
                                          </p:val>
                                        </p:tav>
                                        <p:tav tm="100000">
                                          <p:val>
                                            <p:strVal val="#ppt_y"/>
                                          </p:val>
                                        </p:tav>
                                      </p:tavLst>
                                    </p:anim>
                                  </p:childTnLst>
                                </p:cTn>
                              </p:par>
                              <p:par>
                                <p:cTn id="153" presetID="2" presetClass="entr" presetSubtype="4" fill="hold" nodeType="withEffect">
                                  <p:stCondLst>
                                    <p:cond delay="0"/>
                                  </p:stCondLst>
                                  <p:childTnLst>
                                    <p:set>
                                      <p:cBhvr>
                                        <p:cTn id="154" dur="1" fill="hold">
                                          <p:stCondLst>
                                            <p:cond delay="0"/>
                                          </p:stCondLst>
                                        </p:cTn>
                                        <p:tgtEl>
                                          <p:spTgt spid="99"/>
                                        </p:tgtEl>
                                        <p:attrNameLst>
                                          <p:attrName>style.visibility</p:attrName>
                                        </p:attrNameLst>
                                      </p:cBhvr>
                                      <p:to>
                                        <p:strVal val="visible"/>
                                      </p:to>
                                    </p:set>
                                    <p:anim calcmode="lin" valueType="num">
                                      <p:cBhvr additive="base">
                                        <p:cTn id="155" dur="500" fill="hold"/>
                                        <p:tgtEl>
                                          <p:spTgt spid="99"/>
                                        </p:tgtEl>
                                        <p:attrNameLst>
                                          <p:attrName>ppt_x</p:attrName>
                                        </p:attrNameLst>
                                      </p:cBhvr>
                                      <p:tavLst>
                                        <p:tav tm="0">
                                          <p:val>
                                            <p:strVal val="#ppt_x"/>
                                          </p:val>
                                        </p:tav>
                                        <p:tav tm="100000">
                                          <p:val>
                                            <p:strVal val="#ppt_x"/>
                                          </p:val>
                                        </p:tav>
                                      </p:tavLst>
                                    </p:anim>
                                    <p:anim calcmode="lin" valueType="num">
                                      <p:cBhvr additive="base">
                                        <p:cTn id="156" dur="500" fill="hold"/>
                                        <p:tgtEl>
                                          <p:spTgt spid="99"/>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63"/>
                                        </p:tgtEl>
                                        <p:attrNameLst>
                                          <p:attrName>style.visibility</p:attrName>
                                        </p:attrNameLst>
                                      </p:cBhvr>
                                      <p:to>
                                        <p:strVal val="visible"/>
                                      </p:to>
                                    </p:set>
                                    <p:anim calcmode="lin" valueType="num">
                                      <p:cBhvr additive="base">
                                        <p:cTn id="159" dur="500" fill="hold"/>
                                        <p:tgtEl>
                                          <p:spTgt spid="63"/>
                                        </p:tgtEl>
                                        <p:attrNameLst>
                                          <p:attrName>ppt_x</p:attrName>
                                        </p:attrNameLst>
                                      </p:cBhvr>
                                      <p:tavLst>
                                        <p:tav tm="0">
                                          <p:val>
                                            <p:strVal val="#ppt_x"/>
                                          </p:val>
                                        </p:tav>
                                        <p:tav tm="100000">
                                          <p:val>
                                            <p:strVal val="#ppt_x"/>
                                          </p:val>
                                        </p:tav>
                                      </p:tavLst>
                                    </p:anim>
                                    <p:anim calcmode="lin" valueType="num">
                                      <p:cBhvr additive="base">
                                        <p:cTn id="160" dur="500" fill="hold"/>
                                        <p:tgtEl>
                                          <p:spTgt spid="63"/>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56"/>
                                        </p:tgtEl>
                                        <p:attrNameLst>
                                          <p:attrName>style.visibility</p:attrName>
                                        </p:attrNameLst>
                                      </p:cBhvr>
                                      <p:to>
                                        <p:strVal val="visible"/>
                                      </p:to>
                                    </p:set>
                                    <p:anim calcmode="lin" valueType="num">
                                      <p:cBhvr additive="base">
                                        <p:cTn id="163" dur="500" fill="hold"/>
                                        <p:tgtEl>
                                          <p:spTgt spid="56"/>
                                        </p:tgtEl>
                                        <p:attrNameLst>
                                          <p:attrName>ppt_x</p:attrName>
                                        </p:attrNameLst>
                                      </p:cBhvr>
                                      <p:tavLst>
                                        <p:tav tm="0">
                                          <p:val>
                                            <p:strVal val="#ppt_x"/>
                                          </p:val>
                                        </p:tav>
                                        <p:tav tm="100000">
                                          <p:val>
                                            <p:strVal val="#ppt_x"/>
                                          </p:val>
                                        </p:tav>
                                      </p:tavLst>
                                    </p:anim>
                                    <p:anim calcmode="lin" valueType="num">
                                      <p:cBhvr additive="base">
                                        <p:cTn id="164" dur="500" fill="hold"/>
                                        <p:tgtEl>
                                          <p:spTgt spid="56"/>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58"/>
                                        </p:tgtEl>
                                        <p:attrNameLst>
                                          <p:attrName>style.visibility</p:attrName>
                                        </p:attrNameLst>
                                      </p:cBhvr>
                                      <p:to>
                                        <p:strVal val="visible"/>
                                      </p:to>
                                    </p:set>
                                    <p:anim calcmode="lin" valueType="num">
                                      <p:cBhvr additive="base">
                                        <p:cTn id="167" dur="500" fill="hold"/>
                                        <p:tgtEl>
                                          <p:spTgt spid="58"/>
                                        </p:tgtEl>
                                        <p:attrNameLst>
                                          <p:attrName>ppt_x</p:attrName>
                                        </p:attrNameLst>
                                      </p:cBhvr>
                                      <p:tavLst>
                                        <p:tav tm="0">
                                          <p:val>
                                            <p:strVal val="#ppt_x"/>
                                          </p:val>
                                        </p:tav>
                                        <p:tav tm="100000">
                                          <p:val>
                                            <p:strVal val="#ppt_x"/>
                                          </p:val>
                                        </p:tav>
                                      </p:tavLst>
                                    </p:anim>
                                    <p:anim calcmode="lin" valueType="num">
                                      <p:cBhvr additive="base">
                                        <p:cTn id="168" dur="500" fill="hold"/>
                                        <p:tgtEl>
                                          <p:spTgt spid="58"/>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1"/>
                                        </p:tgtEl>
                                        <p:attrNameLst>
                                          <p:attrName>style.visibility</p:attrName>
                                        </p:attrNameLst>
                                      </p:cBhvr>
                                      <p:to>
                                        <p:strVal val="visible"/>
                                      </p:to>
                                    </p:set>
                                    <p:anim calcmode="lin" valueType="num">
                                      <p:cBhvr additive="base">
                                        <p:cTn id="171" dur="500" fill="hold"/>
                                        <p:tgtEl>
                                          <p:spTgt spid="11"/>
                                        </p:tgtEl>
                                        <p:attrNameLst>
                                          <p:attrName>ppt_x</p:attrName>
                                        </p:attrNameLst>
                                      </p:cBhvr>
                                      <p:tavLst>
                                        <p:tav tm="0">
                                          <p:val>
                                            <p:strVal val="#ppt_x"/>
                                          </p:val>
                                        </p:tav>
                                        <p:tav tm="100000">
                                          <p:val>
                                            <p:strVal val="#ppt_x"/>
                                          </p:val>
                                        </p:tav>
                                      </p:tavLst>
                                    </p:anim>
                                    <p:anim calcmode="lin" valueType="num">
                                      <p:cBhvr additive="base">
                                        <p:cTn id="172" dur="500" fill="hold"/>
                                        <p:tgtEl>
                                          <p:spTgt spid="11"/>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79"/>
                                        </p:tgtEl>
                                        <p:attrNameLst>
                                          <p:attrName>style.visibility</p:attrName>
                                        </p:attrNameLst>
                                      </p:cBhvr>
                                      <p:to>
                                        <p:strVal val="visible"/>
                                      </p:to>
                                    </p:set>
                                    <p:anim calcmode="lin" valueType="num">
                                      <p:cBhvr additive="base">
                                        <p:cTn id="175" dur="500" fill="hold"/>
                                        <p:tgtEl>
                                          <p:spTgt spid="79"/>
                                        </p:tgtEl>
                                        <p:attrNameLst>
                                          <p:attrName>ppt_x</p:attrName>
                                        </p:attrNameLst>
                                      </p:cBhvr>
                                      <p:tavLst>
                                        <p:tav tm="0">
                                          <p:val>
                                            <p:strVal val="#ppt_x"/>
                                          </p:val>
                                        </p:tav>
                                        <p:tav tm="100000">
                                          <p:val>
                                            <p:strVal val="#ppt_x"/>
                                          </p:val>
                                        </p:tav>
                                      </p:tavLst>
                                    </p:anim>
                                    <p:anim calcmode="lin" valueType="num">
                                      <p:cBhvr additive="base">
                                        <p:cTn id="176" dur="500" fill="hold"/>
                                        <p:tgtEl>
                                          <p:spTgt spid="79"/>
                                        </p:tgtEl>
                                        <p:attrNameLst>
                                          <p:attrName>ppt_y</p:attrName>
                                        </p:attrNameLst>
                                      </p:cBhvr>
                                      <p:tavLst>
                                        <p:tav tm="0">
                                          <p:val>
                                            <p:strVal val="1+#ppt_h/2"/>
                                          </p:val>
                                        </p:tav>
                                        <p:tav tm="100000">
                                          <p:val>
                                            <p:strVal val="#ppt_y"/>
                                          </p:val>
                                        </p:tav>
                                      </p:tavLst>
                                    </p:anim>
                                  </p:childTnLst>
                                </p:cTn>
                              </p:par>
                              <p:par>
                                <p:cTn id="177" presetID="2" presetClass="entr" presetSubtype="4" fill="hold" grpId="1" nodeType="withEffect">
                                  <p:stCondLst>
                                    <p:cond delay="0"/>
                                  </p:stCondLst>
                                  <p:childTnLst>
                                    <p:set>
                                      <p:cBhvr>
                                        <p:cTn id="178" dur="1" fill="hold">
                                          <p:stCondLst>
                                            <p:cond delay="0"/>
                                          </p:stCondLst>
                                        </p:cTn>
                                        <p:tgtEl>
                                          <p:spTgt spid="78"/>
                                        </p:tgtEl>
                                        <p:attrNameLst>
                                          <p:attrName>style.visibility</p:attrName>
                                        </p:attrNameLst>
                                      </p:cBhvr>
                                      <p:to>
                                        <p:strVal val="visible"/>
                                      </p:to>
                                    </p:set>
                                    <p:anim calcmode="lin" valueType="num">
                                      <p:cBhvr additive="base">
                                        <p:cTn id="179" dur="500" fill="hold"/>
                                        <p:tgtEl>
                                          <p:spTgt spid="78"/>
                                        </p:tgtEl>
                                        <p:attrNameLst>
                                          <p:attrName>ppt_x</p:attrName>
                                        </p:attrNameLst>
                                      </p:cBhvr>
                                      <p:tavLst>
                                        <p:tav tm="0">
                                          <p:val>
                                            <p:strVal val="#ppt_x"/>
                                          </p:val>
                                        </p:tav>
                                        <p:tav tm="100000">
                                          <p:val>
                                            <p:strVal val="#ppt_x"/>
                                          </p:val>
                                        </p:tav>
                                      </p:tavLst>
                                    </p:anim>
                                    <p:anim calcmode="lin" valueType="num">
                                      <p:cBhvr additive="base">
                                        <p:cTn id="180" dur="500" fill="hold"/>
                                        <p:tgtEl>
                                          <p:spTgt spid="78"/>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33"/>
                                        </p:tgtEl>
                                        <p:attrNameLst>
                                          <p:attrName>style.visibility</p:attrName>
                                        </p:attrNameLst>
                                      </p:cBhvr>
                                      <p:to>
                                        <p:strVal val="visible"/>
                                      </p:to>
                                    </p:set>
                                    <p:anim calcmode="lin" valueType="num">
                                      <p:cBhvr additive="base">
                                        <p:cTn id="183" dur="500" fill="hold"/>
                                        <p:tgtEl>
                                          <p:spTgt spid="33"/>
                                        </p:tgtEl>
                                        <p:attrNameLst>
                                          <p:attrName>ppt_x</p:attrName>
                                        </p:attrNameLst>
                                      </p:cBhvr>
                                      <p:tavLst>
                                        <p:tav tm="0">
                                          <p:val>
                                            <p:strVal val="#ppt_x"/>
                                          </p:val>
                                        </p:tav>
                                        <p:tav tm="100000">
                                          <p:val>
                                            <p:strVal val="#ppt_x"/>
                                          </p:val>
                                        </p:tav>
                                      </p:tavLst>
                                    </p:anim>
                                    <p:anim calcmode="lin" valueType="num">
                                      <p:cBhvr additive="base">
                                        <p:cTn id="184" dur="500" fill="hold"/>
                                        <p:tgtEl>
                                          <p:spTgt spid="33"/>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152"/>
                                        </p:tgtEl>
                                        <p:attrNameLst>
                                          <p:attrName>style.visibility</p:attrName>
                                        </p:attrNameLst>
                                      </p:cBhvr>
                                      <p:to>
                                        <p:strVal val="visible"/>
                                      </p:to>
                                    </p:set>
                                    <p:anim calcmode="lin" valueType="num">
                                      <p:cBhvr additive="base">
                                        <p:cTn id="187" dur="500" fill="hold"/>
                                        <p:tgtEl>
                                          <p:spTgt spid="152"/>
                                        </p:tgtEl>
                                        <p:attrNameLst>
                                          <p:attrName>ppt_x</p:attrName>
                                        </p:attrNameLst>
                                      </p:cBhvr>
                                      <p:tavLst>
                                        <p:tav tm="0">
                                          <p:val>
                                            <p:strVal val="#ppt_x"/>
                                          </p:val>
                                        </p:tav>
                                        <p:tav tm="100000">
                                          <p:val>
                                            <p:strVal val="#ppt_x"/>
                                          </p:val>
                                        </p:tav>
                                      </p:tavLst>
                                    </p:anim>
                                    <p:anim calcmode="lin" valueType="num">
                                      <p:cBhvr additive="base">
                                        <p:cTn id="188" dur="500" fill="hold"/>
                                        <p:tgtEl>
                                          <p:spTgt spid="152"/>
                                        </p:tgtEl>
                                        <p:attrNameLst>
                                          <p:attrName>ppt_y</p:attrName>
                                        </p:attrNameLst>
                                      </p:cBhvr>
                                      <p:tavLst>
                                        <p:tav tm="0">
                                          <p:val>
                                            <p:strVal val="1+#ppt_h/2"/>
                                          </p:val>
                                        </p:tav>
                                        <p:tav tm="100000">
                                          <p:val>
                                            <p:strVal val="#ppt_y"/>
                                          </p:val>
                                        </p:tav>
                                      </p:tavLst>
                                    </p:anim>
                                  </p:childTnLst>
                                </p:cTn>
                              </p:par>
                              <p:par>
                                <p:cTn id="189" presetID="2" presetClass="entr" presetSubtype="4" fill="hold" nodeType="withEffect">
                                  <p:stCondLst>
                                    <p:cond delay="0"/>
                                  </p:stCondLst>
                                  <p:childTnLst>
                                    <p:set>
                                      <p:cBhvr>
                                        <p:cTn id="190" dur="1" fill="hold">
                                          <p:stCondLst>
                                            <p:cond delay="0"/>
                                          </p:stCondLst>
                                        </p:cTn>
                                        <p:tgtEl>
                                          <p:spTgt spid="65"/>
                                        </p:tgtEl>
                                        <p:attrNameLst>
                                          <p:attrName>style.visibility</p:attrName>
                                        </p:attrNameLst>
                                      </p:cBhvr>
                                      <p:to>
                                        <p:strVal val="visible"/>
                                      </p:to>
                                    </p:set>
                                    <p:anim calcmode="lin" valueType="num">
                                      <p:cBhvr additive="base">
                                        <p:cTn id="191" dur="500" fill="hold"/>
                                        <p:tgtEl>
                                          <p:spTgt spid="65"/>
                                        </p:tgtEl>
                                        <p:attrNameLst>
                                          <p:attrName>ppt_x</p:attrName>
                                        </p:attrNameLst>
                                      </p:cBhvr>
                                      <p:tavLst>
                                        <p:tav tm="0">
                                          <p:val>
                                            <p:strVal val="#ppt_x"/>
                                          </p:val>
                                        </p:tav>
                                        <p:tav tm="100000">
                                          <p:val>
                                            <p:strVal val="#ppt_x"/>
                                          </p:val>
                                        </p:tav>
                                      </p:tavLst>
                                    </p:anim>
                                    <p:anim calcmode="lin" valueType="num">
                                      <p:cBhvr additive="base">
                                        <p:cTn id="192" dur="500" fill="hold"/>
                                        <p:tgtEl>
                                          <p:spTgt spid="65"/>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68"/>
                                        </p:tgtEl>
                                        <p:attrNameLst>
                                          <p:attrName>style.visibility</p:attrName>
                                        </p:attrNameLst>
                                      </p:cBhvr>
                                      <p:to>
                                        <p:strVal val="visible"/>
                                      </p:to>
                                    </p:set>
                                    <p:anim calcmode="lin" valueType="num">
                                      <p:cBhvr additive="base">
                                        <p:cTn id="195" dur="500" fill="hold"/>
                                        <p:tgtEl>
                                          <p:spTgt spid="68"/>
                                        </p:tgtEl>
                                        <p:attrNameLst>
                                          <p:attrName>ppt_x</p:attrName>
                                        </p:attrNameLst>
                                      </p:cBhvr>
                                      <p:tavLst>
                                        <p:tav tm="0">
                                          <p:val>
                                            <p:strVal val="#ppt_x"/>
                                          </p:val>
                                        </p:tav>
                                        <p:tav tm="100000">
                                          <p:val>
                                            <p:strVal val="#ppt_x"/>
                                          </p:val>
                                        </p:tav>
                                      </p:tavLst>
                                    </p:anim>
                                    <p:anim calcmode="lin" valueType="num">
                                      <p:cBhvr additive="base">
                                        <p:cTn id="196" dur="500" fill="hold"/>
                                        <p:tgtEl>
                                          <p:spTgt spid="68"/>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68"/>
                                        </p:tgtEl>
                                        <p:attrNameLst>
                                          <p:attrName>style.visibility</p:attrName>
                                        </p:attrNameLst>
                                      </p:cBhvr>
                                      <p:to>
                                        <p:strVal val="visible"/>
                                      </p:to>
                                    </p:set>
                                    <p:anim calcmode="lin" valueType="num">
                                      <p:cBhvr additive="base">
                                        <p:cTn id="199" dur="500" fill="hold"/>
                                        <p:tgtEl>
                                          <p:spTgt spid="68"/>
                                        </p:tgtEl>
                                        <p:attrNameLst>
                                          <p:attrName>ppt_x</p:attrName>
                                        </p:attrNameLst>
                                      </p:cBhvr>
                                      <p:tavLst>
                                        <p:tav tm="0">
                                          <p:val>
                                            <p:strVal val="#ppt_x"/>
                                          </p:val>
                                        </p:tav>
                                        <p:tav tm="100000">
                                          <p:val>
                                            <p:strVal val="#ppt_x"/>
                                          </p:val>
                                        </p:tav>
                                      </p:tavLst>
                                    </p:anim>
                                    <p:anim calcmode="lin" valueType="num">
                                      <p:cBhvr additive="base">
                                        <p:cTn id="20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nodeType="clickEffect">
                                  <p:stCondLst>
                                    <p:cond delay="0"/>
                                  </p:stCondLst>
                                  <p:childTnLst>
                                    <p:set>
                                      <p:cBhvr>
                                        <p:cTn id="204" dur="1" fill="hold">
                                          <p:stCondLst>
                                            <p:cond delay="0"/>
                                          </p:stCondLst>
                                        </p:cTn>
                                        <p:tgtEl>
                                          <p:spTgt spid="68"/>
                                        </p:tgtEl>
                                        <p:attrNameLst>
                                          <p:attrName>style.visibility</p:attrName>
                                        </p:attrNameLst>
                                      </p:cBhvr>
                                      <p:to>
                                        <p:strVal val="visible"/>
                                      </p:to>
                                    </p:set>
                                    <p:anim calcmode="lin" valueType="num">
                                      <p:cBhvr additive="base">
                                        <p:cTn id="205" dur="500" fill="hold"/>
                                        <p:tgtEl>
                                          <p:spTgt spid="68"/>
                                        </p:tgtEl>
                                        <p:attrNameLst>
                                          <p:attrName>ppt_x</p:attrName>
                                        </p:attrNameLst>
                                      </p:cBhvr>
                                      <p:tavLst>
                                        <p:tav tm="0">
                                          <p:val>
                                            <p:strVal val="#ppt_x"/>
                                          </p:val>
                                        </p:tav>
                                        <p:tav tm="100000">
                                          <p:val>
                                            <p:strVal val="#ppt_x"/>
                                          </p:val>
                                        </p:tav>
                                      </p:tavLst>
                                    </p:anim>
                                    <p:anim calcmode="lin" valueType="num">
                                      <p:cBhvr additive="base">
                                        <p:cTn id="206" dur="500" fill="hold"/>
                                        <p:tgtEl>
                                          <p:spTgt spid="68"/>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65"/>
                                        </p:tgtEl>
                                        <p:attrNameLst>
                                          <p:attrName>style.visibility</p:attrName>
                                        </p:attrNameLst>
                                      </p:cBhvr>
                                      <p:to>
                                        <p:strVal val="visible"/>
                                      </p:to>
                                    </p:set>
                                    <p:anim calcmode="lin" valueType="num">
                                      <p:cBhvr additive="base">
                                        <p:cTn id="209" dur="500" fill="hold"/>
                                        <p:tgtEl>
                                          <p:spTgt spid="65"/>
                                        </p:tgtEl>
                                        <p:attrNameLst>
                                          <p:attrName>ppt_x</p:attrName>
                                        </p:attrNameLst>
                                      </p:cBhvr>
                                      <p:tavLst>
                                        <p:tav tm="0">
                                          <p:val>
                                            <p:strVal val="#ppt_x"/>
                                          </p:val>
                                        </p:tav>
                                        <p:tav tm="100000">
                                          <p:val>
                                            <p:strVal val="#ppt_x"/>
                                          </p:val>
                                        </p:tav>
                                      </p:tavLst>
                                    </p:anim>
                                    <p:anim calcmode="lin" valueType="num">
                                      <p:cBhvr additive="base">
                                        <p:cTn id="210" dur="500" fill="hold"/>
                                        <p:tgtEl>
                                          <p:spTgt spid="65"/>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67"/>
                                        </p:tgtEl>
                                        <p:attrNameLst>
                                          <p:attrName>style.visibility</p:attrName>
                                        </p:attrNameLst>
                                      </p:cBhvr>
                                      <p:to>
                                        <p:strVal val="visible"/>
                                      </p:to>
                                    </p:set>
                                    <p:anim calcmode="lin" valueType="num">
                                      <p:cBhvr additive="base">
                                        <p:cTn id="213" dur="500" fill="hold"/>
                                        <p:tgtEl>
                                          <p:spTgt spid="67"/>
                                        </p:tgtEl>
                                        <p:attrNameLst>
                                          <p:attrName>ppt_x</p:attrName>
                                        </p:attrNameLst>
                                      </p:cBhvr>
                                      <p:tavLst>
                                        <p:tav tm="0">
                                          <p:val>
                                            <p:strVal val="#ppt_x"/>
                                          </p:val>
                                        </p:tav>
                                        <p:tav tm="100000">
                                          <p:val>
                                            <p:strVal val="#ppt_x"/>
                                          </p:val>
                                        </p:tav>
                                      </p:tavLst>
                                    </p:anim>
                                    <p:anim calcmode="lin" valueType="num">
                                      <p:cBhvr additive="base">
                                        <p:cTn id="214" dur="500" fill="hold"/>
                                        <p:tgtEl>
                                          <p:spTgt spid="67"/>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152"/>
                                        </p:tgtEl>
                                        <p:attrNameLst>
                                          <p:attrName>style.visibility</p:attrName>
                                        </p:attrNameLst>
                                      </p:cBhvr>
                                      <p:to>
                                        <p:strVal val="visible"/>
                                      </p:to>
                                    </p:set>
                                    <p:anim calcmode="lin" valueType="num">
                                      <p:cBhvr additive="base">
                                        <p:cTn id="217" dur="500" fill="hold"/>
                                        <p:tgtEl>
                                          <p:spTgt spid="152"/>
                                        </p:tgtEl>
                                        <p:attrNameLst>
                                          <p:attrName>ppt_x</p:attrName>
                                        </p:attrNameLst>
                                      </p:cBhvr>
                                      <p:tavLst>
                                        <p:tav tm="0">
                                          <p:val>
                                            <p:strVal val="#ppt_x"/>
                                          </p:val>
                                        </p:tav>
                                        <p:tav tm="100000">
                                          <p:val>
                                            <p:strVal val="#ppt_x"/>
                                          </p:val>
                                        </p:tav>
                                      </p:tavLst>
                                    </p:anim>
                                    <p:anim calcmode="lin" valueType="num">
                                      <p:cBhvr additive="base">
                                        <p:cTn id="218"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P spid="70" grpId="0" animBg="1"/>
      <p:bldP spid="78" grpId="0" animBg="1"/>
      <p:bldP spid="78" grpId="1" animBg="1"/>
      <p:bldP spid="85" grpId="0"/>
      <p:bldP spid="88" grpId="0"/>
      <p:bldP spid="89" grpId="0" animBg="1"/>
      <p:bldP spid="9" grpId="0" animBg="1"/>
      <p:bldP spid="10" grpId="0" animBg="1"/>
      <p:bldP spid="12" grpId="0" animBg="1"/>
      <p:bldP spid="13" grpId="0" animBg="1"/>
      <p:bldP spid="117" grpId="0"/>
      <p:bldP spid="126" grpId="0"/>
      <p:bldP spid="11" grpId="0" animBg="1"/>
      <p:bldP spid="148" grpId="0" animBg="1"/>
      <p:bldP spid="8" grpId="0" animBg="1"/>
      <p:bldP spid="248" grpId="0" animBg="1"/>
      <p:bldP spid="52" grpId="0" animBg="1"/>
      <p:bldP spid="52" grpId="1"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SD-WAN Service Customization</a:t>
            </a:r>
            <a:endParaRPr lang="en-US" dirty="0"/>
          </a:p>
        </p:txBody>
      </p:sp>
    </p:spTree>
    <p:extLst>
      <p:ext uri="{BB962C8B-B14F-4D97-AF65-F5344CB8AC3E}">
        <p14:creationId xmlns:p14="http://schemas.microsoft.com/office/powerpoint/2010/main" val="1308422254"/>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478972" y="1491342"/>
            <a:ext cx="7228114" cy="2656115"/>
          </a:xfrm>
          <a:prstGeom prst="rightArrow">
            <a:avLst>
              <a:gd name="adj1" fmla="val 62295"/>
              <a:gd name="adj2" fmla="val 50000"/>
            </a:avLst>
          </a:prstGeom>
          <a:gradFill>
            <a:gsLst>
              <a:gs pos="0">
                <a:schemeClr val="tx2">
                  <a:lumMod val="20000"/>
                  <a:lumOff val="80000"/>
                </a:schemeClr>
              </a:gs>
              <a:gs pos="99001">
                <a:srgbClr val="2D5AA3"/>
              </a:gs>
              <a:gs pos="100000">
                <a:srgbClr val="2D5AA3"/>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p:txBody>
          <a:bodyPr/>
          <a:lstStyle/>
          <a:p>
            <a:r>
              <a:rPr lang="en-US" sz="2399" dirty="0"/>
              <a:t>Reality </a:t>
            </a:r>
            <a:r>
              <a:rPr lang="en-US" sz="2399" dirty="0" smtClean="0"/>
              <a:t>Around </a:t>
            </a:r>
            <a:r>
              <a:rPr lang="en-US" sz="2399" dirty="0"/>
              <a:t>Service Provider R</a:t>
            </a:r>
            <a:r>
              <a:rPr lang="en-US" sz="2399" dirty="0" smtClean="0"/>
              <a:t>equirements</a:t>
            </a:r>
            <a:endParaRPr lang="en-US" sz="2399" dirty="0"/>
          </a:p>
        </p:txBody>
      </p:sp>
      <p:sp>
        <p:nvSpPr>
          <p:cNvPr id="4" name="Rounded Rectangle 3"/>
          <p:cNvSpPr/>
          <p:nvPr/>
        </p:nvSpPr>
        <p:spPr>
          <a:xfrm>
            <a:off x="478972" y="1110339"/>
            <a:ext cx="5704114" cy="718457"/>
          </a:xfrm>
          <a:prstGeom prst="roundRect">
            <a:avLst/>
          </a:prstGeom>
          <a:solidFill>
            <a:schemeClr val="accent2">
              <a:lumMod val="40000"/>
              <a:lumOff val="60000"/>
              <a:alpha val="81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a:solidFill>
                  <a:schemeClr val="accent1">
                    <a:lumMod val="75000"/>
                  </a:schemeClr>
                </a:solidFill>
              </a:rPr>
              <a:t>Different </a:t>
            </a:r>
            <a:r>
              <a:rPr lang="en-US" sz="1799" dirty="0" smtClean="0">
                <a:solidFill>
                  <a:schemeClr val="accent1">
                    <a:lumMod val="75000"/>
                  </a:schemeClr>
                </a:solidFill>
              </a:rPr>
              <a:t>Device Types</a:t>
            </a:r>
          </a:p>
          <a:p>
            <a:pPr algn="ctr"/>
            <a:r>
              <a:rPr lang="en-US" sz="1200" dirty="0" err="1" smtClean="0">
                <a:solidFill>
                  <a:schemeClr val="accent1">
                    <a:lumMod val="60000"/>
                    <a:lumOff val="40000"/>
                  </a:schemeClr>
                </a:solidFill>
              </a:rPr>
              <a:t>vCPE</a:t>
            </a:r>
            <a:r>
              <a:rPr lang="en-US" sz="1200" dirty="0" smtClean="0">
                <a:solidFill>
                  <a:schemeClr val="accent1">
                    <a:lumMod val="60000"/>
                    <a:lumOff val="40000"/>
                  </a:schemeClr>
                </a:solidFill>
              </a:rPr>
              <a:t> &amp; Physical CPE, New &amp; Brownfield Environments</a:t>
            </a:r>
            <a:r>
              <a:rPr lang="en-US" sz="1600" dirty="0" smtClean="0">
                <a:solidFill>
                  <a:schemeClr val="accent1">
                    <a:lumMod val="75000"/>
                  </a:schemeClr>
                </a:solidFill>
              </a:rPr>
              <a:t>  </a:t>
            </a:r>
            <a:endParaRPr lang="en-US" sz="1600" dirty="0">
              <a:solidFill>
                <a:schemeClr val="accent1">
                  <a:lumMod val="75000"/>
                </a:schemeClr>
              </a:solidFill>
            </a:endParaRPr>
          </a:p>
        </p:txBody>
      </p:sp>
      <p:sp>
        <p:nvSpPr>
          <p:cNvPr id="7" name="Rounded Rectangle 6"/>
          <p:cNvSpPr/>
          <p:nvPr/>
        </p:nvSpPr>
        <p:spPr>
          <a:xfrm>
            <a:off x="478972" y="2007501"/>
            <a:ext cx="5704114" cy="718457"/>
          </a:xfrm>
          <a:prstGeom prst="roundRect">
            <a:avLst/>
          </a:prstGeom>
          <a:solidFill>
            <a:schemeClr val="accent2">
              <a:lumMod val="40000"/>
              <a:lumOff val="60000"/>
              <a:alpha val="81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smtClean="0">
                <a:solidFill>
                  <a:schemeClr val="accent1">
                    <a:lumMod val="75000"/>
                  </a:schemeClr>
                </a:solidFill>
              </a:rPr>
              <a:t>Hardware Connectivity Customization</a:t>
            </a:r>
          </a:p>
          <a:p>
            <a:pPr lvl="0" algn="ctr"/>
            <a:r>
              <a:rPr lang="en-US" sz="1200" dirty="0" smtClean="0">
                <a:solidFill>
                  <a:srgbClr val="214794">
                    <a:lumMod val="60000"/>
                    <a:lumOff val="40000"/>
                  </a:srgbClr>
                </a:solidFill>
              </a:rPr>
              <a:t>Single/Multiple Links, LAN Variations, Variety of Backup Solutions (DSL, LTE, …)</a:t>
            </a:r>
            <a:endParaRPr lang="en-US" sz="1600" dirty="0">
              <a:solidFill>
                <a:srgbClr val="214794">
                  <a:lumMod val="75000"/>
                </a:srgbClr>
              </a:solidFill>
            </a:endParaRPr>
          </a:p>
        </p:txBody>
      </p:sp>
      <p:sp>
        <p:nvSpPr>
          <p:cNvPr id="8" name="Rounded Rectangle 7"/>
          <p:cNvSpPr/>
          <p:nvPr/>
        </p:nvSpPr>
        <p:spPr>
          <a:xfrm>
            <a:off x="478972" y="2904663"/>
            <a:ext cx="5704114" cy="718457"/>
          </a:xfrm>
          <a:prstGeom prst="roundRect">
            <a:avLst/>
          </a:prstGeom>
          <a:solidFill>
            <a:schemeClr val="accent2">
              <a:lumMod val="40000"/>
              <a:lumOff val="60000"/>
              <a:alpha val="81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smtClean="0">
                <a:solidFill>
                  <a:schemeClr val="accent1">
                    <a:lumMod val="75000"/>
                  </a:schemeClr>
                </a:solidFill>
              </a:rPr>
              <a:t>Configuration Customization</a:t>
            </a:r>
          </a:p>
          <a:p>
            <a:pPr lvl="0" algn="ctr"/>
            <a:r>
              <a:rPr lang="en-US" sz="1200" dirty="0" smtClean="0">
                <a:solidFill>
                  <a:srgbClr val="214794">
                    <a:lumMod val="60000"/>
                    <a:lumOff val="40000"/>
                  </a:srgbClr>
                </a:solidFill>
              </a:rPr>
              <a:t>Routing Options, Management Infrastructure Variations, </a:t>
            </a:r>
            <a:r>
              <a:rPr lang="en-US" sz="1200" dirty="0" err="1" smtClean="0">
                <a:solidFill>
                  <a:srgbClr val="214794">
                    <a:lumMod val="60000"/>
                    <a:lumOff val="40000"/>
                  </a:srgbClr>
                </a:solidFill>
              </a:rPr>
              <a:t>QoS</a:t>
            </a:r>
            <a:r>
              <a:rPr lang="en-US" sz="1200" dirty="0" smtClean="0">
                <a:solidFill>
                  <a:srgbClr val="214794">
                    <a:lumMod val="60000"/>
                    <a:lumOff val="40000"/>
                  </a:srgbClr>
                </a:solidFill>
              </a:rPr>
              <a:t> Strategies</a:t>
            </a:r>
            <a:endParaRPr lang="en-US" sz="1600" dirty="0">
              <a:solidFill>
                <a:srgbClr val="214794">
                  <a:lumMod val="75000"/>
                </a:srgbClr>
              </a:solidFill>
            </a:endParaRPr>
          </a:p>
        </p:txBody>
      </p:sp>
      <p:sp>
        <p:nvSpPr>
          <p:cNvPr id="9" name="Rounded Rectangle 8"/>
          <p:cNvSpPr/>
          <p:nvPr/>
        </p:nvSpPr>
        <p:spPr>
          <a:xfrm>
            <a:off x="478972" y="3801825"/>
            <a:ext cx="5704114" cy="718457"/>
          </a:xfrm>
          <a:prstGeom prst="roundRect">
            <a:avLst/>
          </a:prstGeom>
          <a:solidFill>
            <a:schemeClr val="accent2">
              <a:lumMod val="40000"/>
              <a:lumOff val="60000"/>
              <a:alpha val="81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99" dirty="0" smtClean="0">
                <a:solidFill>
                  <a:schemeClr val="accent1">
                    <a:lumMod val="75000"/>
                  </a:schemeClr>
                </a:solidFill>
              </a:rPr>
              <a:t>Service Evolution is Prevalent</a:t>
            </a:r>
          </a:p>
          <a:p>
            <a:pPr lvl="0" algn="ctr"/>
            <a:r>
              <a:rPr lang="en-US" sz="1200" dirty="0" smtClean="0">
                <a:solidFill>
                  <a:srgbClr val="214794">
                    <a:lumMod val="60000"/>
                    <a:lumOff val="40000"/>
                  </a:srgbClr>
                </a:solidFill>
              </a:rPr>
              <a:t>New Technologies = New Service Options and Opportunities for Differentiation</a:t>
            </a:r>
            <a:endParaRPr lang="en-US" sz="1600" dirty="0">
              <a:solidFill>
                <a:srgbClr val="214794">
                  <a:lumMod val="75000"/>
                </a:srgbClr>
              </a:solidFill>
            </a:endParaRPr>
          </a:p>
        </p:txBody>
      </p:sp>
      <p:sp>
        <p:nvSpPr>
          <p:cNvPr id="11" name="TextBox 10"/>
          <p:cNvSpPr txBox="1"/>
          <p:nvPr/>
        </p:nvSpPr>
        <p:spPr>
          <a:xfrm>
            <a:off x="6894043" y="1638688"/>
            <a:ext cx="1889213" cy="2308324"/>
          </a:xfrm>
          <a:prstGeom prst="rect">
            <a:avLst/>
          </a:prstGeom>
          <a:solidFill>
            <a:schemeClr val="tx1">
              <a:lumMod val="20000"/>
              <a:lumOff val="80000"/>
              <a:alpha val="81000"/>
            </a:schemeClr>
          </a:solidFill>
          <a:ln w="28575">
            <a:solidFill>
              <a:schemeClr val="accent1"/>
            </a:solidFill>
          </a:ln>
        </p:spPr>
        <p:txBody>
          <a:bodyPr wrap="square" rtlCol="0">
            <a:spAutoFit/>
          </a:bodyPr>
          <a:lstStyle/>
          <a:p>
            <a:pPr algn="ctr"/>
            <a:r>
              <a:rPr lang="en-US" dirty="0" smtClean="0">
                <a:solidFill>
                  <a:schemeClr val="accent1">
                    <a:lumMod val="75000"/>
                  </a:schemeClr>
                </a:solidFill>
              </a:rPr>
              <a:t>Fixed Function Pack and User Interface Without the Ability to Customize will not </a:t>
            </a:r>
            <a:r>
              <a:rPr lang="en-US" smtClean="0">
                <a:solidFill>
                  <a:schemeClr val="accent1">
                    <a:lumMod val="75000"/>
                  </a:schemeClr>
                </a:solidFill>
              </a:rPr>
              <a:t>be Successful</a:t>
            </a:r>
            <a:endParaRPr lang="en-US" dirty="0">
              <a:solidFill>
                <a:schemeClr val="accent1">
                  <a:lumMod val="75000"/>
                </a:schemeClr>
              </a:solidFill>
            </a:endParaRPr>
          </a:p>
        </p:txBody>
      </p:sp>
    </p:spTree>
    <p:extLst>
      <p:ext uri="{BB962C8B-B14F-4D97-AF65-F5344CB8AC3E}">
        <p14:creationId xmlns:p14="http://schemas.microsoft.com/office/powerpoint/2010/main" val="168521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7"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User can: </a:t>
            </a:r>
          </a:p>
          <a:p>
            <a:pPr marL="342713" indent="-342713">
              <a:buFont typeface="Arial" charset="0"/>
              <a:buChar char="•"/>
            </a:pPr>
            <a:r>
              <a:rPr lang="en-US" dirty="0"/>
              <a:t>P</a:t>
            </a:r>
            <a:r>
              <a:rPr lang="en-US" dirty="0" smtClean="0"/>
              <a:t>erform an Application search </a:t>
            </a:r>
          </a:p>
          <a:p>
            <a:pPr marL="342713" indent="-342713">
              <a:buFont typeface="Arial" charset="0"/>
              <a:buChar char="•"/>
            </a:pPr>
            <a:r>
              <a:rPr lang="en-US" dirty="0"/>
              <a:t>E</a:t>
            </a:r>
            <a:r>
              <a:rPr lang="en-US" dirty="0" smtClean="0"/>
              <a:t>dit the Business Relevance of the Application.</a:t>
            </a:r>
            <a:endParaRPr lang="en-US" dirty="0"/>
          </a:p>
        </p:txBody>
      </p:sp>
      <p:pic>
        <p:nvPicPr>
          <p:cNvPr id="5" name="Chart Placeholder 4"/>
          <p:cNvPicPr>
            <a:picLocks noGrp="1" noChangeAspect="1"/>
          </p:cNvPicPr>
          <p:nvPr>
            <p:ph type="chart" sz="quarter" idx="12"/>
          </p:nvPr>
        </p:nvPicPr>
        <p:blipFill>
          <a:blip r:embed="rId2">
            <a:extLst>
              <a:ext uri="{28A0092B-C50C-407E-A947-70E740481C1C}">
                <a14:useLocalDpi xmlns:a14="http://schemas.microsoft.com/office/drawing/2010/main" val="0"/>
              </a:ext>
            </a:extLst>
          </a:blip>
          <a:stretch>
            <a:fillRect/>
          </a:stretch>
        </p:blipFill>
        <p:spPr>
          <a:xfrm>
            <a:off x="5180007" y="2541695"/>
            <a:ext cx="3113764" cy="1984755"/>
          </a:xfrm>
        </p:spPr>
      </p:pic>
      <p:sp>
        <p:nvSpPr>
          <p:cNvPr id="4" name="Title 3"/>
          <p:cNvSpPr>
            <a:spLocks noGrp="1"/>
          </p:cNvSpPr>
          <p:nvPr>
            <p:ph type="title"/>
          </p:nvPr>
        </p:nvSpPr>
        <p:spPr/>
        <p:txBody>
          <a:bodyPr/>
          <a:lstStyle/>
          <a:p>
            <a:r>
              <a:rPr lang="en-US" dirty="0" smtClean="0"/>
              <a:t>Tenant Application </a:t>
            </a:r>
            <a:br>
              <a:rPr lang="en-US" dirty="0" smtClean="0"/>
            </a:br>
            <a:r>
              <a:rPr lang="en-US" dirty="0" smtClean="0"/>
              <a:t>Classification</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2725" y="500651"/>
            <a:ext cx="2834502" cy="1913689"/>
          </a:xfrm>
          <a:prstGeom prst="rect">
            <a:avLst/>
          </a:prstGeom>
        </p:spPr>
      </p:pic>
    </p:spTree>
    <p:extLst>
      <p:ext uri="{BB962C8B-B14F-4D97-AF65-F5344CB8AC3E}">
        <p14:creationId xmlns:p14="http://schemas.microsoft.com/office/powerpoint/2010/main" val="2006607942"/>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User can </a:t>
            </a:r>
            <a:r>
              <a:rPr lang="en-US" dirty="0" smtClean="0"/>
              <a:t>customize Performance Routing Policy – </a:t>
            </a:r>
            <a:r>
              <a:rPr lang="en-US" dirty="0"/>
              <a:t>selecting </a:t>
            </a:r>
            <a:r>
              <a:rPr lang="en-US" dirty="0" smtClean="0"/>
              <a:t>a preferred path </a:t>
            </a:r>
            <a:r>
              <a:rPr lang="en-US" dirty="0"/>
              <a:t>for each traffic </a:t>
            </a:r>
            <a:r>
              <a:rPr lang="en-US" dirty="0" smtClean="0"/>
              <a:t>type or even </a:t>
            </a:r>
            <a:r>
              <a:rPr lang="en-US" dirty="0" err="1" smtClean="0"/>
              <a:t>blackhole</a:t>
            </a:r>
            <a:r>
              <a:rPr lang="en-US" dirty="0" smtClean="0"/>
              <a:t> a traffic type.</a:t>
            </a:r>
            <a:endParaRPr lang="en-US" dirty="0"/>
          </a:p>
        </p:txBody>
      </p:sp>
      <p:sp>
        <p:nvSpPr>
          <p:cNvPr id="4" name="Title 3"/>
          <p:cNvSpPr>
            <a:spLocks noGrp="1"/>
          </p:cNvSpPr>
          <p:nvPr>
            <p:ph type="title"/>
          </p:nvPr>
        </p:nvSpPr>
        <p:spPr/>
        <p:txBody>
          <a:bodyPr/>
          <a:lstStyle/>
          <a:p>
            <a:r>
              <a:rPr lang="en-US" dirty="0" smtClean="0"/>
              <a:t>Tenant Routing </a:t>
            </a:r>
            <a:r>
              <a:rPr lang="en-US" dirty="0"/>
              <a:t>Policy</a:t>
            </a:r>
          </a:p>
        </p:txBody>
      </p:sp>
      <p:pic>
        <p:nvPicPr>
          <p:cNvPr id="6" name="Chart Placeholder 5"/>
          <p:cNvPicPr>
            <a:picLocks noGrp="1" noChangeAspect="1"/>
          </p:cNvPicPr>
          <p:nvPr>
            <p:ph type="chart" sz="quarter" idx="12"/>
          </p:nvPr>
        </p:nvPicPr>
        <p:blipFill>
          <a:blip r:embed="rId2">
            <a:extLst>
              <a:ext uri="{28A0092B-C50C-407E-A947-70E740481C1C}">
                <a14:useLocalDpi xmlns:a14="http://schemas.microsoft.com/office/drawing/2010/main" val="0"/>
              </a:ext>
            </a:extLst>
          </a:blip>
          <a:stretch>
            <a:fillRect/>
          </a:stretch>
        </p:blipFill>
        <p:spPr>
          <a:xfrm>
            <a:off x="5147408" y="1034716"/>
            <a:ext cx="3654953" cy="3715668"/>
          </a:xfrm>
        </p:spPr>
      </p:pic>
    </p:spTree>
    <p:extLst>
      <p:ext uri="{BB962C8B-B14F-4D97-AF65-F5344CB8AC3E}">
        <p14:creationId xmlns:p14="http://schemas.microsoft.com/office/powerpoint/2010/main" val="976488706"/>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Extending the Configuration of a Service Pack</a:t>
            </a:r>
          </a:p>
        </p:txBody>
      </p:sp>
      <p:sp>
        <p:nvSpPr>
          <p:cNvPr id="18" name="Text Placeholder 1"/>
          <p:cNvSpPr>
            <a:spLocks noGrp="1"/>
          </p:cNvSpPr>
          <p:nvPr>
            <p:ph type="body" sz="quarter" idx="10"/>
          </p:nvPr>
        </p:nvSpPr>
        <p:spPr>
          <a:xfrm>
            <a:off x="462433" y="1110129"/>
            <a:ext cx="3577669" cy="3168210"/>
          </a:xfrm>
        </p:spPr>
        <p:txBody>
          <a:bodyPr/>
          <a:lstStyle/>
          <a:p>
            <a:r>
              <a:rPr lang="en-US" sz="2800" dirty="0"/>
              <a:t>NSO creates device template.</a:t>
            </a:r>
          </a:p>
          <a:p>
            <a:r>
              <a:rPr lang="en-US" sz="2800" dirty="0"/>
              <a:t>NSO can add additional templates </a:t>
            </a:r>
            <a:endParaRPr lang="en-US" sz="2800" dirty="0" smtClean="0"/>
          </a:p>
          <a:p>
            <a:r>
              <a:rPr lang="en-US" sz="2800" dirty="0" smtClean="0"/>
              <a:t>Any </a:t>
            </a:r>
            <a:r>
              <a:rPr lang="en-US" sz="2800" dirty="0"/>
              <a:t>configuration expressed in XML works. </a:t>
            </a:r>
          </a:p>
          <a:p>
            <a:endParaRPr lang="en-US" sz="1400" dirty="0"/>
          </a:p>
          <a:p>
            <a:endParaRPr lang="en-US" sz="1400" dirty="0"/>
          </a:p>
        </p:txBody>
      </p:sp>
      <p:sp>
        <p:nvSpPr>
          <p:cNvPr id="22" name="Folded Corner 21"/>
          <p:cNvSpPr/>
          <p:nvPr/>
        </p:nvSpPr>
        <p:spPr>
          <a:xfrm>
            <a:off x="4788369" y="2286000"/>
            <a:ext cx="973972" cy="1081852"/>
          </a:xfrm>
          <a:prstGeom prst="foldedCorner">
            <a:avLst/>
          </a:prstGeom>
          <a:solidFill>
            <a:srgbClr val="8EBCDC"/>
          </a:solidFill>
          <a:ln w="3175" cmpd="sng">
            <a:solidFill>
              <a:schemeClr val="bg1">
                <a:lumMod val="50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685475"/>
            <a:r>
              <a:rPr lang="en-US" sz="1400" dirty="0">
                <a:solidFill>
                  <a:srgbClr val="FFFFFF"/>
                </a:solidFill>
                <a:latin typeface="Arial"/>
              </a:rPr>
              <a:t>Device Config</a:t>
            </a:r>
          </a:p>
        </p:txBody>
      </p:sp>
      <p:sp>
        <p:nvSpPr>
          <p:cNvPr id="23" name="Rectangle 22"/>
          <p:cNvSpPr/>
          <p:nvPr/>
        </p:nvSpPr>
        <p:spPr>
          <a:xfrm>
            <a:off x="4788369" y="3038723"/>
            <a:ext cx="973972" cy="150255"/>
          </a:xfrm>
          <a:prstGeom prst="rect">
            <a:avLst/>
          </a:prstGeom>
          <a:solidFill>
            <a:srgbClr val="FF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685475"/>
            <a:r>
              <a:rPr lang="en-US" sz="1000" dirty="0">
                <a:solidFill>
                  <a:srgbClr val="004BAF">
                    <a:lumMod val="50000"/>
                  </a:srgbClr>
                </a:solidFill>
                <a:latin typeface="Arial"/>
              </a:rPr>
              <a:t>Modify</a:t>
            </a:r>
          </a:p>
        </p:txBody>
      </p:sp>
      <p:sp>
        <p:nvSpPr>
          <p:cNvPr id="24" name="Folded Corner 23"/>
          <p:cNvSpPr/>
          <p:nvPr/>
        </p:nvSpPr>
        <p:spPr>
          <a:xfrm>
            <a:off x="6949488" y="2286000"/>
            <a:ext cx="973972" cy="1081852"/>
          </a:xfrm>
          <a:prstGeom prst="foldedCorner">
            <a:avLst/>
          </a:prstGeom>
          <a:solidFill>
            <a:srgbClr val="8EBCDC"/>
          </a:solidFill>
          <a:ln w="3175" cmpd="sng">
            <a:solidFill>
              <a:schemeClr val="bg1">
                <a:lumMod val="50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685475"/>
            <a:r>
              <a:rPr lang="en-US" sz="1400" dirty="0">
                <a:solidFill>
                  <a:srgbClr val="FFFFFF"/>
                </a:solidFill>
                <a:latin typeface="Arial"/>
              </a:rPr>
              <a:t>Device Config</a:t>
            </a:r>
          </a:p>
        </p:txBody>
      </p:sp>
      <p:sp>
        <p:nvSpPr>
          <p:cNvPr id="25" name="Rectangle 24"/>
          <p:cNvSpPr/>
          <p:nvPr/>
        </p:nvSpPr>
        <p:spPr>
          <a:xfrm>
            <a:off x="6949488" y="2135747"/>
            <a:ext cx="973972" cy="150255"/>
          </a:xfrm>
          <a:prstGeom prst="rect">
            <a:avLst/>
          </a:prstGeom>
          <a:solidFill>
            <a:srgbClr val="FF8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rtlCol="0" anchor="ctr"/>
          <a:lstStyle/>
          <a:p>
            <a:pPr algn="ctr" defTabSz="685475"/>
            <a:r>
              <a:rPr lang="en-US" sz="1000" dirty="0">
                <a:solidFill>
                  <a:srgbClr val="004BAF">
                    <a:lumMod val="50000"/>
                  </a:srgbClr>
                </a:solidFill>
                <a:latin typeface="Arial"/>
              </a:rPr>
              <a:t>Extend</a:t>
            </a:r>
          </a:p>
        </p:txBody>
      </p:sp>
      <p:sp>
        <p:nvSpPr>
          <p:cNvPr id="12" name="TextBox 11"/>
          <p:cNvSpPr txBox="1"/>
          <p:nvPr/>
        </p:nvSpPr>
        <p:spPr>
          <a:xfrm>
            <a:off x="5937647" y="2665761"/>
            <a:ext cx="836537" cy="265438"/>
          </a:xfrm>
          <a:prstGeom prst="rect">
            <a:avLst/>
          </a:prstGeom>
          <a:noFill/>
        </p:spPr>
        <p:txBody>
          <a:bodyPr wrap="square" lIns="91410" tIns="45705" rIns="91410" bIns="45705" rtlCol="0">
            <a:spAutoFit/>
          </a:bodyPr>
          <a:lstStyle/>
          <a:p>
            <a:pPr defTabSz="685475"/>
            <a:r>
              <a:rPr lang="en-US" sz="1100" dirty="0">
                <a:solidFill>
                  <a:srgbClr val="004BAF"/>
                </a:solidFill>
                <a:latin typeface="Arial"/>
              </a:rPr>
              <a:t>Templates</a:t>
            </a:r>
          </a:p>
        </p:txBody>
      </p:sp>
    </p:spTree>
    <p:extLst>
      <p:ext uri="{BB962C8B-B14F-4D97-AF65-F5344CB8AC3E}">
        <p14:creationId xmlns:p14="http://schemas.microsoft.com/office/powerpoint/2010/main" val="77565136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350"/>
            <a:ext cx="8510847" cy="547855"/>
          </a:xfrm>
        </p:spPr>
        <p:txBody>
          <a:bodyPr/>
          <a:lstStyle/>
          <a:p>
            <a:r>
              <a:rPr lang="en-US" sz="2399" dirty="0" smtClean="0"/>
              <a:t>Combining features into offers via branch templates</a:t>
            </a:r>
            <a:endParaRPr lang="en-US" sz="2399" dirty="0"/>
          </a:p>
        </p:txBody>
      </p:sp>
      <p:sp>
        <p:nvSpPr>
          <p:cNvPr id="6" name="Slide Number Placeholder 5"/>
          <p:cNvSpPr>
            <a:spLocks noGrp="1"/>
          </p:cNvSpPr>
          <p:nvPr>
            <p:ph type="sldNum" sz="quarter" idx="4"/>
          </p:nvPr>
        </p:nvSpPr>
        <p:spPr/>
        <p:txBody>
          <a:bodyPr/>
          <a:lstStyle/>
          <a:p>
            <a:fld id="{96A97DD0-5BE7-4856-A2A9-C42C6688E607}" type="slidenum">
              <a:rPr lang="en-US" smtClean="0"/>
              <a:pPr/>
              <a:t>28</a:t>
            </a:fld>
            <a:endParaRPr lang="en-US" dirty="0"/>
          </a:p>
        </p:txBody>
      </p:sp>
      <p:sp>
        <p:nvSpPr>
          <p:cNvPr id="5" name="Content Placeholder 3"/>
          <p:cNvSpPr>
            <a:spLocks noGrp="1"/>
          </p:cNvSpPr>
          <p:nvPr>
            <p:ph idx="1"/>
          </p:nvPr>
        </p:nvSpPr>
        <p:spPr>
          <a:xfrm>
            <a:off x="103909" y="907508"/>
            <a:ext cx="8305800" cy="4114800"/>
          </a:xfrm>
        </p:spPr>
        <p:txBody>
          <a:bodyPr/>
          <a:lstStyle/>
          <a:p>
            <a:pPr marL="1785" indent="0">
              <a:buNone/>
            </a:pPr>
            <a:r>
              <a:rPr lang="en-US" sz="1800" dirty="0"/>
              <a:t>A generic UX experience supporting multiple offers</a:t>
            </a:r>
          </a:p>
          <a:p>
            <a:pPr marL="192833" lvl="1" indent="0">
              <a:buNone/>
            </a:pPr>
            <a:r>
              <a:rPr lang="en-US" sz="1350" dirty="0" smtClean="0"/>
              <a:t>Common </a:t>
            </a:r>
            <a:r>
              <a:rPr lang="en-US" sz="1350" dirty="0"/>
              <a:t>flows / functions regardless of service - Map, list, search, manage site, SLA/status </a:t>
            </a:r>
          </a:p>
          <a:p>
            <a:pPr marL="192833" lvl="1" indent="0">
              <a:buNone/>
            </a:pPr>
            <a:r>
              <a:rPr lang="en-US" sz="1350" dirty="0" smtClean="0"/>
              <a:t>Branch specifics vary greatly, but in well defined terms.  </a:t>
            </a:r>
          </a:p>
          <a:p>
            <a:pPr marL="0" indent="0">
              <a:buNone/>
            </a:pPr>
            <a:r>
              <a:rPr lang="en-US" sz="1800" dirty="0" smtClean="0"/>
              <a:t>Customize </a:t>
            </a:r>
            <a:r>
              <a:rPr lang="en-US" sz="1800" dirty="0"/>
              <a:t>within this generic UX using templates  </a:t>
            </a:r>
          </a:p>
          <a:p>
            <a:pPr marL="192833" lvl="1" indent="0">
              <a:buNone/>
            </a:pPr>
            <a:r>
              <a:rPr lang="en-US" sz="1350" dirty="0"/>
              <a:t>SP’s can customize offer and branch services they show to their tenants.</a:t>
            </a:r>
          </a:p>
          <a:p>
            <a:pPr marL="192833" lvl="1" indent="0">
              <a:buNone/>
            </a:pPr>
            <a:r>
              <a:rPr lang="en-US" sz="1350" dirty="0"/>
              <a:t>Seamlessly integrated into the common UX </a:t>
            </a:r>
            <a:r>
              <a:rPr lang="en-US" sz="1350" dirty="0" smtClean="0"/>
              <a:t>experience</a:t>
            </a:r>
            <a:endParaRPr lang="en-US" sz="1350" dirty="0"/>
          </a:p>
          <a:p>
            <a:pPr marL="1785" indent="0">
              <a:buNone/>
            </a:pPr>
            <a:r>
              <a:rPr lang="en-US" sz="1800" dirty="0"/>
              <a:t>What does template development mean?</a:t>
            </a:r>
          </a:p>
          <a:p>
            <a:pPr marL="192833" lvl="1" indent="0">
              <a:buNone/>
            </a:pPr>
            <a:r>
              <a:rPr lang="en-US" sz="1350" dirty="0"/>
              <a:t>Describe offer / branch service, input fields, SLA components for UI rendering</a:t>
            </a:r>
          </a:p>
          <a:p>
            <a:pPr marL="1785" indent="0">
              <a:buNone/>
            </a:pPr>
            <a:r>
              <a:rPr lang="en-US" sz="1800" dirty="0" smtClean="0"/>
              <a:t>Done </a:t>
            </a:r>
            <a:r>
              <a:rPr lang="en-US" sz="1800" dirty="0"/>
              <a:t>by different </a:t>
            </a:r>
            <a:r>
              <a:rPr lang="en-US" sz="1800" dirty="0" smtClean="0"/>
              <a:t>groups</a:t>
            </a:r>
          </a:p>
          <a:p>
            <a:pPr marL="192833" lvl="1" indent="0">
              <a:buNone/>
            </a:pPr>
            <a:r>
              <a:rPr lang="en-US" sz="1350" dirty="0" smtClean="0"/>
              <a:t>Cisco engineering : Build a flexible platform (Backend and Frontend)</a:t>
            </a:r>
          </a:p>
          <a:p>
            <a:pPr marL="192833" lvl="1" indent="0">
              <a:buNone/>
            </a:pPr>
            <a:r>
              <a:rPr lang="en-US" sz="1350" dirty="0" smtClean="0"/>
              <a:t>Template definition: SP engineering / Third party software developer / Cisco AS</a:t>
            </a:r>
          </a:p>
          <a:p>
            <a:pPr marL="0" indent="-6300">
              <a:buNone/>
            </a:pPr>
            <a:endParaRPr lang="en-US" sz="1800" dirty="0"/>
          </a:p>
        </p:txBody>
      </p:sp>
    </p:spTree>
    <p:extLst>
      <p:ext uri="{BB962C8B-B14F-4D97-AF65-F5344CB8AC3E}">
        <p14:creationId xmlns:p14="http://schemas.microsoft.com/office/powerpoint/2010/main" val="13872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 calcmode="lin" valueType="num">
                                      <p:cBhvr additive="base">
                                        <p:cTn id="4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 calcmode="lin" valueType="num">
                                      <p:cBhvr additive="base">
                                        <p:cTn id="4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 calcmode="lin" valueType="num">
                                      <p:cBhvr additive="base">
                                        <p:cTn id="5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ight Arrow 47"/>
          <p:cNvSpPr/>
          <p:nvPr/>
        </p:nvSpPr>
        <p:spPr>
          <a:xfrm>
            <a:off x="6575383" y="2899802"/>
            <a:ext cx="735106" cy="276999"/>
          </a:xfrm>
          <a:prstGeom prst="rightArrow">
            <a:avLst>
              <a:gd name="adj1" fmla="val 69418"/>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Right Arrow 45"/>
          <p:cNvSpPr/>
          <p:nvPr/>
        </p:nvSpPr>
        <p:spPr>
          <a:xfrm>
            <a:off x="7605638" y="2867924"/>
            <a:ext cx="735106" cy="276999"/>
          </a:xfrm>
          <a:prstGeom prst="rightArrow">
            <a:avLst>
              <a:gd name="adj1" fmla="val 69418"/>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26" name="Picture 2" desc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4080" r="13095"/>
          <a:stretch/>
        </p:blipFill>
        <p:spPr bwMode="auto">
          <a:xfrm>
            <a:off x="7310595" y="2480999"/>
            <a:ext cx="668847" cy="9667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37766" y="162560"/>
            <a:ext cx="8345488" cy="731837"/>
          </a:xfrm>
        </p:spPr>
        <p:txBody>
          <a:bodyPr/>
          <a:lstStyle/>
          <a:p>
            <a:r>
              <a:rPr lang="en-US" dirty="0" smtClean="0"/>
              <a:t>Creating a new branch template</a:t>
            </a:r>
            <a:endParaRPr lang="en-US" dirty="0"/>
          </a:p>
        </p:txBody>
      </p:sp>
      <p:pic>
        <p:nvPicPr>
          <p:cNvPr id="7" name="Chart Placeholder 6"/>
          <p:cNvPicPr>
            <a:picLocks noGrp="1" noChangeAspect="1"/>
          </p:cNvPicPr>
          <p:nvPr>
            <p:ph type="chart" sz="quarter" idx="12"/>
          </p:nvPr>
        </p:nvPicPr>
        <p:blipFill>
          <a:blip r:embed="rId3"/>
          <a:stretch>
            <a:fillRect/>
          </a:stretch>
        </p:blipFill>
        <p:spPr>
          <a:xfrm>
            <a:off x="42802" y="1333647"/>
            <a:ext cx="1635678" cy="1013313"/>
          </a:xfrm>
          <a:prstGeom prst="rect">
            <a:avLst/>
          </a:prstGeom>
        </p:spPr>
      </p:pic>
      <p:pic>
        <p:nvPicPr>
          <p:cNvPr id="10" name="Picture 9"/>
          <p:cNvPicPr>
            <a:picLocks noChangeAspect="1"/>
          </p:cNvPicPr>
          <p:nvPr/>
        </p:nvPicPr>
        <p:blipFill>
          <a:blip r:embed="rId4"/>
          <a:stretch>
            <a:fillRect/>
          </a:stretch>
        </p:blipFill>
        <p:spPr>
          <a:xfrm>
            <a:off x="57579" y="3006424"/>
            <a:ext cx="1617023" cy="1108407"/>
          </a:xfrm>
          <a:prstGeom prst="rect">
            <a:avLst/>
          </a:prstGeom>
          <a:ln>
            <a:solidFill>
              <a:schemeClr val="tx1">
                <a:lumMod val="20000"/>
                <a:lumOff val="80000"/>
              </a:schemeClr>
            </a:solidFill>
          </a:ln>
        </p:spPr>
      </p:pic>
      <p:pic>
        <p:nvPicPr>
          <p:cNvPr id="11" name="Picture 10"/>
          <p:cNvPicPr>
            <a:picLocks noChangeAspect="1"/>
          </p:cNvPicPr>
          <p:nvPr/>
        </p:nvPicPr>
        <p:blipFill>
          <a:blip r:embed="rId5"/>
          <a:stretch>
            <a:fillRect/>
          </a:stretch>
        </p:blipFill>
        <p:spPr>
          <a:xfrm>
            <a:off x="2126958" y="1011857"/>
            <a:ext cx="1944063" cy="1136595"/>
          </a:xfrm>
          <a:prstGeom prst="rect">
            <a:avLst/>
          </a:prstGeom>
          <a:ln>
            <a:solidFill>
              <a:schemeClr val="tx1">
                <a:lumMod val="20000"/>
                <a:lumOff val="80000"/>
              </a:schemeClr>
            </a:solidFill>
          </a:ln>
        </p:spPr>
      </p:pic>
      <p:pic>
        <p:nvPicPr>
          <p:cNvPr id="12" name="Picture 11"/>
          <p:cNvPicPr>
            <a:picLocks noChangeAspect="1"/>
          </p:cNvPicPr>
          <p:nvPr/>
        </p:nvPicPr>
        <p:blipFill>
          <a:blip r:embed="rId6"/>
          <a:stretch>
            <a:fillRect/>
          </a:stretch>
        </p:blipFill>
        <p:spPr>
          <a:xfrm>
            <a:off x="2126959" y="2375601"/>
            <a:ext cx="1944063" cy="1108407"/>
          </a:xfrm>
          <a:prstGeom prst="rect">
            <a:avLst/>
          </a:prstGeom>
          <a:ln>
            <a:solidFill>
              <a:schemeClr val="tx1">
                <a:lumMod val="20000"/>
                <a:lumOff val="80000"/>
              </a:schemeClr>
            </a:solidFill>
          </a:ln>
        </p:spPr>
      </p:pic>
      <p:pic>
        <p:nvPicPr>
          <p:cNvPr id="13" name="Picture 12"/>
          <p:cNvPicPr>
            <a:picLocks noChangeAspect="1"/>
          </p:cNvPicPr>
          <p:nvPr/>
        </p:nvPicPr>
        <p:blipFill>
          <a:blip r:embed="rId7"/>
          <a:stretch>
            <a:fillRect/>
          </a:stretch>
        </p:blipFill>
        <p:spPr>
          <a:xfrm>
            <a:off x="2126958" y="3700997"/>
            <a:ext cx="1944063" cy="1108407"/>
          </a:xfrm>
          <a:prstGeom prst="rect">
            <a:avLst/>
          </a:prstGeom>
          <a:ln>
            <a:solidFill>
              <a:schemeClr val="tx1">
                <a:lumMod val="20000"/>
                <a:lumOff val="80000"/>
              </a:schemeClr>
            </a:solidFill>
          </a:ln>
        </p:spPr>
      </p:pic>
      <p:grpSp>
        <p:nvGrpSpPr>
          <p:cNvPr id="17" name="Group 16"/>
          <p:cNvGrpSpPr/>
          <p:nvPr/>
        </p:nvGrpSpPr>
        <p:grpSpPr>
          <a:xfrm>
            <a:off x="4539899" y="1011857"/>
            <a:ext cx="2313943" cy="3678234"/>
            <a:chOff x="3413728" y="540686"/>
            <a:chExt cx="2741729" cy="3849543"/>
          </a:xfrm>
        </p:grpSpPr>
        <p:pic>
          <p:nvPicPr>
            <p:cNvPr id="18" name="Picture 17"/>
            <p:cNvPicPr>
              <a:picLocks noChangeAspect="1"/>
            </p:cNvPicPr>
            <p:nvPr/>
          </p:nvPicPr>
          <p:blipFill>
            <a:blip r:embed="rId8"/>
            <a:stretch>
              <a:fillRect/>
            </a:stretch>
          </p:blipFill>
          <p:spPr>
            <a:xfrm>
              <a:off x="3442736" y="540686"/>
              <a:ext cx="2712721" cy="1633554"/>
            </a:xfrm>
            <a:prstGeom prst="rect">
              <a:avLst/>
            </a:prstGeom>
          </p:spPr>
        </p:pic>
        <p:pic>
          <p:nvPicPr>
            <p:cNvPr id="19" name="Picture 18"/>
            <p:cNvPicPr>
              <a:picLocks noChangeAspect="1"/>
            </p:cNvPicPr>
            <p:nvPr/>
          </p:nvPicPr>
          <p:blipFill>
            <a:blip r:embed="rId9"/>
            <a:stretch>
              <a:fillRect/>
            </a:stretch>
          </p:blipFill>
          <p:spPr>
            <a:xfrm>
              <a:off x="3413728" y="2125995"/>
              <a:ext cx="2741729" cy="1467204"/>
            </a:xfrm>
            <a:prstGeom prst="rect">
              <a:avLst/>
            </a:prstGeom>
          </p:spPr>
        </p:pic>
        <p:pic>
          <p:nvPicPr>
            <p:cNvPr id="20" name="Picture 19"/>
            <p:cNvPicPr>
              <a:picLocks noChangeAspect="1"/>
            </p:cNvPicPr>
            <p:nvPr/>
          </p:nvPicPr>
          <p:blipFill>
            <a:blip r:embed="rId10"/>
            <a:stretch>
              <a:fillRect/>
            </a:stretch>
          </p:blipFill>
          <p:spPr>
            <a:xfrm>
              <a:off x="3413728" y="3593199"/>
              <a:ext cx="2741729" cy="797030"/>
            </a:xfrm>
            <a:prstGeom prst="rect">
              <a:avLst/>
            </a:prstGeom>
          </p:spPr>
        </p:pic>
      </p:grpSp>
      <p:cxnSp>
        <p:nvCxnSpPr>
          <p:cNvPr id="22" name="Straight Arrow Connector 21"/>
          <p:cNvCxnSpPr>
            <a:stCxn id="7" idx="2"/>
            <a:endCxn id="10" idx="0"/>
          </p:cNvCxnSpPr>
          <p:nvPr/>
        </p:nvCxnSpPr>
        <p:spPr>
          <a:xfrm>
            <a:off x="860641" y="2346960"/>
            <a:ext cx="5450" cy="659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0" idx="2"/>
            <a:endCxn id="11" idx="0"/>
          </p:cNvCxnSpPr>
          <p:nvPr/>
        </p:nvCxnSpPr>
        <p:spPr>
          <a:xfrm rot="5400000" flipH="1" flipV="1">
            <a:off x="431053" y="1446894"/>
            <a:ext cx="3102974" cy="2232899"/>
          </a:xfrm>
          <a:prstGeom prst="bentConnector5">
            <a:avLst>
              <a:gd name="adj1" fmla="val -7367"/>
              <a:gd name="adj2" fmla="val 46338"/>
              <a:gd name="adj3" fmla="val 107367"/>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539898" y="1011856"/>
            <a:ext cx="2315114" cy="3692224"/>
          </a:xfrm>
          <a:prstGeom prst="rect">
            <a:avLst/>
          </a:prstGeom>
          <a:noFill/>
          <a:ln>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30" name="Straight Arrow Connector 29"/>
          <p:cNvCxnSpPr>
            <a:stCxn id="11" idx="2"/>
            <a:endCxn id="12" idx="0"/>
          </p:cNvCxnSpPr>
          <p:nvPr/>
        </p:nvCxnSpPr>
        <p:spPr>
          <a:xfrm>
            <a:off x="3098990" y="2148452"/>
            <a:ext cx="1" cy="227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2" idx="2"/>
            <a:endCxn id="13" idx="0"/>
          </p:cNvCxnSpPr>
          <p:nvPr/>
        </p:nvCxnSpPr>
        <p:spPr>
          <a:xfrm flipH="1">
            <a:off x="3098990" y="3484008"/>
            <a:ext cx="1" cy="21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3" idx="2"/>
            <a:endCxn id="18" idx="0"/>
          </p:cNvCxnSpPr>
          <p:nvPr/>
        </p:nvCxnSpPr>
        <p:spPr>
          <a:xfrm rot="5400000" flipH="1" flipV="1">
            <a:off x="2505277" y="1605570"/>
            <a:ext cx="3797547" cy="2610122"/>
          </a:xfrm>
          <a:prstGeom prst="bentConnector5">
            <a:avLst>
              <a:gd name="adj1" fmla="val -6020"/>
              <a:gd name="adj2" fmla="val 46692"/>
              <a:gd name="adj3" fmla="val 106020"/>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37766" y="3400915"/>
            <a:ext cx="1059906" cy="300082"/>
          </a:xfrm>
          <a:prstGeom prst="rect">
            <a:avLst/>
          </a:prstGeom>
          <a:solidFill>
            <a:schemeClr val="bg1"/>
          </a:solidFill>
        </p:spPr>
        <p:txBody>
          <a:bodyPr wrap="none" rtlCol="0">
            <a:spAutoFit/>
          </a:bodyPr>
          <a:lstStyle/>
          <a:p>
            <a:r>
              <a:rPr lang="en-US" smtClean="0"/>
              <a:t>Site Details</a:t>
            </a:r>
            <a:endParaRPr lang="en-US"/>
          </a:p>
        </p:txBody>
      </p:sp>
      <p:sp>
        <p:nvSpPr>
          <p:cNvPr id="36" name="TextBox 35"/>
          <p:cNvSpPr txBox="1"/>
          <p:nvPr/>
        </p:nvSpPr>
        <p:spPr>
          <a:xfrm>
            <a:off x="2409819" y="1368496"/>
            <a:ext cx="1333570" cy="461665"/>
          </a:xfrm>
          <a:prstGeom prst="rect">
            <a:avLst/>
          </a:prstGeom>
          <a:solidFill>
            <a:schemeClr val="bg1"/>
          </a:solidFill>
        </p:spPr>
        <p:txBody>
          <a:bodyPr wrap="none" rtlCol="0">
            <a:spAutoFit/>
          </a:bodyPr>
          <a:lstStyle/>
          <a:p>
            <a:pPr algn="ctr"/>
            <a:r>
              <a:rPr lang="en-US" sz="1200" smtClean="0"/>
              <a:t>Branch Template</a:t>
            </a:r>
          </a:p>
          <a:p>
            <a:pPr algn="ctr"/>
            <a:r>
              <a:rPr lang="en-US" sz="1200" dirty="0" smtClean="0"/>
              <a:t> selection</a:t>
            </a:r>
            <a:endParaRPr lang="en-US" sz="1200" dirty="0"/>
          </a:p>
        </p:txBody>
      </p:sp>
      <p:sp>
        <p:nvSpPr>
          <p:cNvPr id="38" name="TextBox 37"/>
          <p:cNvSpPr txBox="1"/>
          <p:nvPr/>
        </p:nvSpPr>
        <p:spPr>
          <a:xfrm>
            <a:off x="2542254" y="2899800"/>
            <a:ext cx="960519" cy="276999"/>
          </a:xfrm>
          <a:prstGeom prst="rect">
            <a:avLst/>
          </a:prstGeom>
          <a:solidFill>
            <a:schemeClr val="bg1"/>
          </a:solidFill>
        </p:spPr>
        <p:txBody>
          <a:bodyPr wrap="none" rtlCol="0">
            <a:spAutoFit/>
          </a:bodyPr>
          <a:lstStyle/>
          <a:p>
            <a:r>
              <a:rPr lang="en-US" sz="1200" smtClean="0"/>
              <a:t>User inputs</a:t>
            </a:r>
            <a:endParaRPr lang="en-US" sz="1200" dirty="0"/>
          </a:p>
        </p:txBody>
      </p:sp>
      <p:sp>
        <p:nvSpPr>
          <p:cNvPr id="39" name="TextBox 38"/>
          <p:cNvSpPr txBox="1"/>
          <p:nvPr/>
        </p:nvSpPr>
        <p:spPr>
          <a:xfrm>
            <a:off x="2486480" y="4099552"/>
            <a:ext cx="1335622" cy="461665"/>
          </a:xfrm>
          <a:prstGeom prst="rect">
            <a:avLst/>
          </a:prstGeom>
          <a:solidFill>
            <a:schemeClr val="bg1"/>
          </a:solidFill>
        </p:spPr>
        <p:txBody>
          <a:bodyPr wrap="none" rtlCol="0">
            <a:spAutoFit/>
          </a:bodyPr>
          <a:lstStyle/>
          <a:p>
            <a:r>
              <a:rPr lang="en-US" sz="1200" dirty="0" smtClean="0"/>
              <a:t>Order overview</a:t>
            </a:r>
          </a:p>
          <a:p>
            <a:r>
              <a:rPr lang="en-US" sz="1200" dirty="0" smtClean="0"/>
              <a:t>And confirmation</a:t>
            </a:r>
            <a:endParaRPr lang="en-US" sz="1200" dirty="0"/>
          </a:p>
        </p:txBody>
      </p:sp>
      <p:sp>
        <p:nvSpPr>
          <p:cNvPr id="40" name="TextBox 39"/>
          <p:cNvSpPr txBox="1"/>
          <p:nvPr/>
        </p:nvSpPr>
        <p:spPr>
          <a:xfrm>
            <a:off x="4676233" y="2719468"/>
            <a:ext cx="2036135" cy="276999"/>
          </a:xfrm>
          <a:prstGeom prst="rect">
            <a:avLst/>
          </a:prstGeom>
          <a:solidFill>
            <a:schemeClr val="bg1"/>
          </a:solidFill>
        </p:spPr>
        <p:txBody>
          <a:bodyPr wrap="none" rtlCol="0">
            <a:spAutoFit/>
          </a:bodyPr>
          <a:lstStyle/>
          <a:p>
            <a:r>
              <a:rPr lang="en-US" sz="1200" dirty="0" smtClean="0"/>
              <a:t>Deployment and </a:t>
            </a:r>
            <a:r>
              <a:rPr lang="en-US" sz="1200" smtClean="0"/>
              <a:t>site status</a:t>
            </a:r>
            <a:endParaRPr lang="en-US" sz="1200" dirty="0"/>
          </a:p>
        </p:txBody>
      </p:sp>
      <p:pic>
        <p:nvPicPr>
          <p:cNvPr id="42" name="Picture 41" descr="ENCS5406.png"/>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7130" y="2818012"/>
            <a:ext cx="783724" cy="292741"/>
          </a:xfrm>
          <a:prstGeom prst="rect">
            <a:avLst/>
          </a:prstGeom>
        </p:spPr>
      </p:pic>
      <p:sp>
        <p:nvSpPr>
          <p:cNvPr id="41" name="Rectangle 40"/>
          <p:cNvSpPr/>
          <p:nvPr/>
        </p:nvSpPr>
        <p:spPr>
          <a:xfrm>
            <a:off x="2044518" y="924982"/>
            <a:ext cx="7086336" cy="4023043"/>
          </a:xfrm>
          <a:prstGeom prst="rect">
            <a:avLst/>
          </a:prstGeom>
          <a:solidFill>
            <a:srgbClr val="36A4D7">
              <a:alpha val="61000"/>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SP can customize to create </a:t>
            </a:r>
          </a:p>
          <a:p>
            <a:pPr algn="ctr"/>
            <a:r>
              <a:rPr lang="en-US" sz="2400" dirty="0" smtClean="0"/>
              <a:t>new branch services within </a:t>
            </a:r>
          </a:p>
          <a:p>
            <a:pPr algn="ctr"/>
            <a:r>
              <a:rPr lang="en-US" sz="2400" dirty="0" smtClean="0"/>
              <a:t>basic overall flow  </a:t>
            </a:r>
          </a:p>
          <a:p>
            <a:pPr algn="ctr"/>
            <a:endParaRPr lang="en-US" dirty="0"/>
          </a:p>
          <a:p>
            <a:pPr algn="ctr"/>
            <a:endParaRPr lang="en-US" dirty="0" smtClean="0"/>
          </a:p>
          <a:p>
            <a:pPr algn="ctr"/>
            <a:endParaRPr lang="en-US" dirty="0" smtClean="0"/>
          </a:p>
        </p:txBody>
      </p:sp>
      <p:sp>
        <p:nvSpPr>
          <p:cNvPr id="47" name="TextBox 46"/>
          <p:cNvSpPr txBox="1"/>
          <p:nvPr/>
        </p:nvSpPr>
        <p:spPr>
          <a:xfrm>
            <a:off x="7325753" y="3292420"/>
            <a:ext cx="559769" cy="300082"/>
          </a:xfrm>
          <a:prstGeom prst="rect">
            <a:avLst/>
          </a:prstGeom>
          <a:noFill/>
        </p:spPr>
        <p:txBody>
          <a:bodyPr wrap="none" rtlCol="0">
            <a:spAutoFit/>
          </a:bodyPr>
          <a:lstStyle/>
          <a:p>
            <a:r>
              <a:rPr lang="en-US" smtClean="0"/>
              <a:t>NSO</a:t>
            </a:r>
            <a:endParaRPr lang="en-US"/>
          </a:p>
        </p:txBody>
      </p:sp>
      <p:sp>
        <p:nvSpPr>
          <p:cNvPr id="50" name="TextBox 49"/>
          <p:cNvSpPr txBox="1"/>
          <p:nvPr/>
        </p:nvSpPr>
        <p:spPr>
          <a:xfrm>
            <a:off x="7558934" y="1462489"/>
            <a:ext cx="1204239" cy="715581"/>
          </a:xfrm>
          <a:prstGeom prst="rect">
            <a:avLst/>
          </a:prstGeom>
          <a:noFill/>
        </p:spPr>
        <p:txBody>
          <a:bodyPr wrap="square" rtlCol="0">
            <a:spAutoFit/>
          </a:bodyPr>
          <a:lstStyle/>
          <a:p>
            <a:pPr algn="ctr"/>
            <a:r>
              <a:rPr lang="en-US" smtClean="0"/>
              <a:t>Service chains, VNFs and services</a:t>
            </a:r>
            <a:endParaRPr lang="en-US"/>
          </a:p>
        </p:txBody>
      </p:sp>
    </p:spTree>
    <p:extLst>
      <p:ext uri="{BB962C8B-B14F-4D97-AF65-F5344CB8AC3E}">
        <p14:creationId xmlns:p14="http://schemas.microsoft.com/office/powerpoint/2010/main" val="14569273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SD-WAN Deployment</a:t>
            </a:r>
            <a:endParaRPr lang="en-US" dirty="0"/>
          </a:p>
        </p:txBody>
      </p:sp>
    </p:spTree>
    <p:extLst>
      <p:ext uri="{BB962C8B-B14F-4D97-AF65-F5344CB8AC3E}">
        <p14:creationId xmlns:p14="http://schemas.microsoft.com/office/powerpoint/2010/main" val="111088222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4080" r="13095"/>
          <a:stretch/>
        </p:blipFill>
        <p:spPr bwMode="auto">
          <a:xfrm>
            <a:off x="844422" y="3255872"/>
            <a:ext cx="1116830" cy="120497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9283" y="551991"/>
            <a:ext cx="2727475" cy="2767679"/>
          </a:xfrm>
          <a:prstGeom prst="rect">
            <a:avLst/>
          </a:prstGeom>
          <a:solidFill>
            <a:schemeClr val="accent1">
              <a:lumMod val="75000"/>
            </a:schemeClr>
          </a:solidFill>
          <a:ln>
            <a:solidFill>
              <a:srgbClr val="000000"/>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r>
              <a:rPr lang="en-US" sz="1400" dirty="0">
                <a:solidFill>
                  <a:schemeClr val="bg1"/>
                </a:solidFill>
              </a:rPr>
              <a:t> </a:t>
            </a:r>
          </a:p>
        </p:txBody>
      </p:sp>
      <p:sp>
        <p:nvSpPr>
          <p:cNvPr id="2" name="Title 1"/>
          <p:cNvSpPr>
            <a:spLocks noGrp="1"/>
          </p:cNvSpPr>
          <p:nvPr>
            <p:ph type="title"/>
          </p:nvPr>
        </p:nvSpPr>
        <p:spPr>
          <a:xfrm>
            <a:off x="313394" y="-22833"/>
            <a:ext cx="8510847" cy="765233"/>
          </a:xfrm>
        </p:spPr>
        <p:txBody>
          <a:bodyPr/>
          <a:lstStyle/>
          <a:p>
            <a:r>
              <a:rPr lang="en-US" dirty="0" smtClean="0"/>
              <a:t>What is a branch template</a:t>
            </a:r>
            <a:endParaRPr lang="en-US" dirty="0"/>
          </a:p>
        </p:txBody>
      </p:sp>
      <p:pic>
        <p:nvPicPr>
          <p:cNvPr id="4" name="Picture 3"/>
          <p:cNvPicPr>
            <a:picLocks noChangeAspect="1"/>
          </p:cNvPicPr>
          <p:nvPr/>
        </p:nvPicPr>
        <p:blipFill rotWithShape="1">
          <a:blip r:embed="rId3"/>
          <a:srcRect t="14493"/>
          <a:stretch/>
        </p:blipFill>
        <p:spPr>
          <a:xfrm>
            <a:off x="39283" y="822276"/>
            <a:ext cx="2699329" cy="1179394"/>
          </a:xfrm>
          <a:prstGeom prst="rect">
            <a:avLst/>
          </a:prstGeom>
        </p:spPr>
      </p:pic>
      <p:pic>
        <p:nvPicPr>
          <p:cNvPr id="5" name="Picture 4"/>
          <p:cNvPicPr>
            <a:picLocks noChangeAspect="1"/>
          </p:cNvPicPr>
          <p:nvPr/>
        </p:nvPicPr>
        <p:blipFill>
          <a:blip r:embed="rId4"/>
          <a:stretch>
            <a:fillRect/>
          </a:stretch>
        </p:blipFill>
        <p:spPr>
          <a:xfrm>
            <a:off x="39283" y="2081543"/>
            <a:ext cx="2699329" cy="1198457"/>
          </a:xfrm>
          <a:prstGeom prst="rect">
            <a:avLst/>
          </a:prstGeom>
        </p:spPr>
      </p:pic>
      <p:grpSp>
        <p:nvGrpSpPr>
          <p:cNvPr id="64" name="Group 63"/>
          <p:cNvGrpSpPr/>
          <p:nvPr/>
        </p:nvGrpSpPr>
        <p:grpSpPr>
          <a:xfrm>
            <a:off x="4907299" y="551991"/>
            <a:ext cx="4235510" cy="4247701"/>
            <a:chOff x="6541477" y="735988"/>
            <a:chExt cx="5647347" cy="5663601"/>
          </a:xfrm>
        </p:grpSpPr>
        <p:pic>
          <p:nvPicPr>
            <p:cNvPr id="12" name="Picture 11"/>
            <p:cNvPicPr>
              <a:picLocks noChangeAspect="1"/>
            </p:cNvPicPr>
            <p:nvPr/>
          </p:nvPicPr>
          <p:blipFill>
            <a:blip r:embed="rId5"/>
            <a:stretch>
              <a:fillRect/>
            </a:stretch>
          </p:blipFill>
          <p:spPr>
            <a:xfrm>
              <a:off x="6541477" y="2166807"/>
              <a:ext cx="5647347" cy="1061561"/>
            </a:xfrm>
            <a:prstGeom prst="rect">
              <a:avLst/>
            </a:prstGeom>
          </p:spPr>
        </p:pic>
        <p:grpSp>
          <p:nvGrpSpPr>
            <p:cNvPr id="62" name="Group 61"/>
            <p:cNvGrpSpPr/>
            <p:nvPr/>
          </p:nvGrpSpPr>
          <p:grpSpPr>
            <a:xfrm>
              <a:off x="6710288" y="735988"/>
              <a:ext cx="5267521" cy="5663601"/>
              <a:chOff x="6710288" y="735988"/>
              <a:chExt cx="5267521" cy="5663601"/>
            </a:xfrm>
          </p:grpSpPr>
          <p:grpSp>
            <p:nvGrpSpPr>
              <p:cNvPr id="6" name="Group 5"/>
              <p:cNvGrpSpPr/>
              <p:nvPr/>
            </p:nvGrpSpPr>
            <p:grpSpPr>
              <a:xfrm>
                <a:off x="6710288" y="3583090"/>
                <a:ext cx="5267521" cy="2816499"/>
                <a:chOff x="3145464" y="0"/>
                <a:chExt cx="6238022" cy="4748893"/>
              </a:xfrm>
            </p:grpSpPr>
            <p:pic>
              <p:nvPicPr>
                <p:cNvPr id="7" name="Picture 6"/>
                <p:cNvPicPr>
                  <a:picLocks noChangeAspect="1"/>
                </p:cNvPicPr>
                <p:nvPr/>
              </p:nvPicPr>
              <p:blipFill>
                <a:blip r:embed="rId6"/>
                <a:stretch>
                  <a:fillRect/>
                </a:stretch>
              </p:blipFill>
              <p:spPr>
                <a:xfrm>
                  <a:off x="3145465" y="0"/>
                  <a:ext cx="5998535" cy="3586843"/>
                </a:xfrm>
                <a:prstGeom prst="rect">
                  <a:avLst/>
                </a:prstGeom>
              </p:spPr>
            </p:pic>
            <p:pic>
              <p:nvPicPr>
                <p:cNvPr id="8" name="Picture 7"/>
                <p:cNvPicPr>
                  <a:picLocks noChangeAspect="1"/>
                </p:cNvPicPr>
                <p:nvPr/>
              </p:nvPicPr>
              <p:blipFill>
                <a:blip r:embed="rId7"/>
                <a:stretch>
                  <a:fillRect/>
                </a:stretch>
              </p:blipFill>
              <p:spPr>
                <a:xfrm>
                  <a:off x="3145464" y="3156857"/>
                  <a:ext cx="6238022" cy="1592036"/>
                </a:xfrm>
                <a:prstGeom prst="rect">
                  <a:avLst/>
                </a:prstGeom>
              </p:spPr>
            </p:pic>
          </p:grpSp>
          <p:sp>
            <p:nvSpPr>
              <p:cNvPr id="14" name="TextBox 13"/>
              <p:cNvSpPr txBox="1"/>
              <p:nvPr/>
            </p:nvSpPr>
            <p:spPr>
              <a:xfrm>
                <a:off x="7594908" y="1817484"/>
                <a:ext cx="3757720" cy="381643"/>
              </a:xfrm>
              <a:prstGeom prst="rect">
                <a:avLst/>
              </a:prstGeom>
              <a:noFill/>
              <a:ln>
                <a:solidFill>
                  <a:schemeClr val="bg2"/>
                </a:solidFill>
              </a:ln>
            </p:spPr>
            <p:txBody>
              <a:bodyPr wrap="square" rtlCol="0">
                <a:spAutoFit/>
              </a:bodyPr>
              <a:lstStyle/>
              <a:p>
                <a:pPr algn="ctr">
                  <a:lnSpc>
                    <a:spcPct val="90000"/>
                  </a:lnSpc>
                  <a:spcBef>
                    <a:spcPts val="600"/>
                  </a:spcBef>
                </a:pPr>
                <a:r>
                  <a:rPr lang="en-US" sz="1400" dirty="0"/>
                  <a:t>Site icons in map view </a:t>
                </a:r>
              </a:p>
            </p:txBody>
          </p:sp>
          <p:pic>
            <p:nvPicPr>
              <p:cNvPr id="3" name="Picture 2"/>
              <p:cNvPicPr>
                <a:picLocks noChangeAspect="1"/>
              </p:cNvPicPr>
              <p:nvPr/>
            </p:nvPicPr>
            <p:blipFill>
              <a:blip r:embed="rId8"/>
              <a:stretch>
                <a:fillRect/>
              </a:stretch>
            </p:blipFill>
            <p:spPr>
              <a:xfrm>
                <a:off x="6710289" y="735988"/>
                <a:ext cx="5267519" cy="1098198"/>
              </a:xfrm>
              <a:prstGeom prst="rect">
                <a:avLst/>
              </a:prstGeom>
            </p:spPr>
          </p:pic>
          <p:sp>
            <p:nvSpPr>
              <p:cNvPr id="17" name="TextBox 16"/>
              <p:cNvSpPr txBox="1"/>
              <p:nvPr/>
            </p:nvSpPr>
            <p:spPr>
              <a:xfrm>
                <a:off x="7486291" y="3238067"/>
                <a:ext cx="3757720" cy="381643"/>
              </a:xfrm>
              <a:prstGeom prst="rect">
                <a:avLst/>
              </a:prstGeom>
              <a:noFill/>
              <a:ln>
                <a:solidFill>
                  <a:schemeClr val="bg2"/>
                </a:solidFill>
              </a:ln>
            </p:spPr>
            <p:txBody>
              <a:bodyPr wrap="square" rtlCol="0">
                <a:spAutoFit/>
              </a:bodyPr>
              <a:lstStyle/>
              <a:p>
                <a:pPr algn="ctr">
                  <a:lnSpc>
                    <a:spcPct val="90000"/>
                  </a:lnSpc>
                  <a:spcBef>
                    <a:spcPts val="600"/>
                  </a:spcBef>
                </a:pPr>
                <a:r>
                  <a:rPr lang="en-US" sz="1400" dirty="0"/>
                  <a:t>Services in list view</a:t>
                </a:r>
              </a:p>
            </p:txBody>
          </p:sp>
        </p:grpSp>
      </p:grpSp>
      <p:sp>
        <p:nvSpPr>
          <p:cNvPr id="18" name="TextBox 17"/>
          <p:cNvSpPr txBox="1"/>
          <p:nvPr/>
        </p:nvSpPr>
        <p:spPr>
          <a:xfrm>
            <a:off x="4505138" y="4823845"/>
            <a:ext cx="5086704" cy="286232"/>
          </a:xfrm>
          <a:prstGeom prst="rect">
            <a:avLst/>
          </a:prstGeom>
          <a:noFill/>
          <a:ln>
            <a:solidFill>
              <a:schemeClr val="bg2"/>
            </a:solidFill>
          </a:ln>
        </p:spPr>
        <p:txBody>
          <a:bodyPr wrap="square" rtlCol="0">
            <a:spAutoFit/>
          </a:bodyPr>
          <a:lstStyle/>
          <a:p>
            <a:pPr algn="ctr">
              <a:lnSpc>
                <a:spcPct val="90000"/>
              </a:lnSpc>
              <a:spcBef>
                <a:spcPts val="600"/>
              </a:spcBef>
            </a:pPr>
            <a:r>
              <a:rPr lang="en-US" sz="1400"/>
              <a:t>Picture</a:t>
            </a:r>
            <a:r>
              <a:rPr lang="en-US" sz="1400" dirty="0"/>
              <a:t>, VNFs</a:t>
            </a:r>
            <a:r>
              <a:rPr lang="en-US" sz="1400"/>
              <a:t>, KPIs in site drill down view </a:t>
            </a:r>
            <a:endParaRPr lang="en-US" sz="1400" dirty="0"/>
          </a:p>
        </p:txBody>
      </p:sp>
      <p:grpSp>
        <p:nvGrpSpPr>
          <p:cNvPr id="26" name="Group 25"/>
          <p:cNvGrpSpPr/>
          <p:nvPr/>
        </p:nvGrpSpPr>
        <p:grpSpPr>
          <a:xfrm>
            <a:off x="1731592" y="4628084"/>
            <a:ext cx="468553" cy="230832"/>
            <a:chOff x="4484580" y="2366699"/>
            <a:chExt cx="320465" cy="230892"/>
          </a:xfrm>
        </p:grpSpPr>
        <p:sp>
          <p:nvSpPr>
            <p:cNvPr id="27" name="Rectangle 26"/>
            <p:cNvSpPr/>
            <p:nvPr/>
          </p:nvSpPr>
          <p:spPr>
            <a:xfrm>
              <a:off x="4515839" y="2428399"/>
              <a:ext cx="215308" cy="112162"/>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900" dirty="0">
                <a:solidFill>
                  <a:srgbClr val="FFFFFF"/>
                </a:solidFill>
              </a:endParaRPr>
            </a:p>
          </p:txBody>
        </p:sp>
        <p:sp>
          <p:nvSpPr>
            <p:cNvPr id="28" name="TextBox 27"/>
            <p:cNvSpPr txBox="1"/>
            <p:nvPr/>
          </p:nvSpPr>
          <p:spPr>
            <a:xfrm>
              <a:off x="4484580" y="2366699"/>
              <a:ext cx="320465" cy="230892"/>
            </a:xfrm>
            <a:prstGeom prst="rect">
              <a:avLst/>
            </a:prstGeom>
            <a:noFill/>
          </p:spPr>
          <p:txBody>
            <a:bodyPr wrap="square" rtlCol="0" anchor="ctr">
              <a:spAutoFit/>
            </a:bodyPr>
            <a:lstStyle/>
            <a:p>
              <a:r>
                <a:rPr lang="en-US" sz="900" dirty="0">
                  <a:solidFill>
                    <a:srgbClr val="FFFFFF"/>
                  </a:solidFill>
                </a:rPr>
                <a:t>VNF</a:t>
              </a:r>
            </a:p>
          </p:txBody>
        </p:sp>
      </p:grpSp>
      <p:grpSp>
        <p:nvGrpSpPr>
          <p:cNvPr id="29" name="Group 28"/>
          <p:cNvGrpSpPr/>
          <p:nvPr/>
        </p:nvGrpSpPr>
        <p:grpSpPr>
          <a:xfrm>
            <a:off x="1733321" y="4759870"/>
            <a:ext cx="468553" cy="230832"/>
            <a:chOff x="4479342" y="2375312"/>
            <a:chExt cx="320465" cy="230892"/>
          </a:xfrm>
        </p:grpSpPr>
        <p:sp>
          <p:nvSpPr>
            <p:cNvPr id="30" name="Rectangle 29"/>
            <p:cNvSpPr/>
            <p:nvPr/>
          </p:nvSpPr>
          <p:spPr>
            <a:xfrm>
              <a:off x="4509420" y="2436583"/>
              <a:ext cx="215308" cy="112162"/>
            </a:xfrm>
            <a:prstGeom prst="rect">
              <a:avLst/>
            </a:prstGeom>
            <a:solidFill>
              <a:srgbClr val="FF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900" dirty="0">
                <a:solidFill>
                  <a:srgbClr val="FFFFFF"/>
                </a:solidFill>
              </a:endParaRPr>
            </a:p>
          </p:txBody>
        </p:sp>
        <p:sp>
          <p:nvSpPr>
            <p:cNvPr id="31" name="TextBox 30"/>
            <p:cNvSpPr txBox="1"/>
            <p:nvPr/>
          </p:nvSpPr>
          <p:spPr>
            <a:xfrm>
              <a:off x="4479342" y="2375312"/>
              <a:ext cx="320465" cy="230892"/>
            </a:xfrm>
            <a:prstGeom prst="rect">
              <a:avLst/>
            </a:prstGeom>
            <a:noFill/>
          </p:spPr>
          <p:txBody>
            <a:bodyPr wrap="square" rtlCol="0" anchor="ctr">
              <a:spAutoFit/>
            </a:bodyPr>
            <a:lstStyle/>
            <a:p>
              <a:r>
                <a:rPr lang="en-US" sz="900" dirty="0">
                  <a:solidFill>
                    <a:srgbClr val="FFFFFF"/>
                  </a:solidFill>
                </a:rPr>
                <a:t>VNF</a:t>
              </a:r>
            </a:p>
          </p:txBody>
        </p:sp>
      </p:grpSp>
      <p:grpSp>
        <p:nvGrpSpPr>
          <p:cNvPr id="32" name="Group 31"/>
          <p:cNvGrpSpPr/>
          <p:nvPr/>
        </p:nvGrpSpPr>
        <p:grpSpPr>
          <a:xfrm>
            <a:off x="1119229" y="4715089"/>
            <a:ext cx="749853" cy="230832"/>
            <a:chOff x="5961994" y="4731585"/>
            <a:chExt cx="848131" cy="265746"/>
          </a:xfrm>
        </p:grpSpPr>
        <p:sp>
          <p:nvSpPr>
            <p:cNvPr id="33" name="Rectangle 32"/>
            <p:cNvSpPr/>
            <p:nvPr/>
          </p:nvSpPr>
          <p:spPr bwMode="auto">
            <a:xfrm>
              <a:off x="6016250" y="4743037"/>
              <a:ext cx="559462" cy="228600"/>
            </a:xfrm>
            <a:prstGeom prst="rect">
              <a:avLst/>
            </a:prstGeom>
            <a:solidFill>
              <a:srgbClr val="5D89D4"/>
            </a:solidFill>
            <a:ln w="12700" cap="flat">
              <a:noFill/>
              <a:miter lim="800000"/>
              <a:headEnd type="none" w="med" len="med"/>
              <a:tailEnd type="none" w="med" len="med"/>
            </a:ln>
          </p:spPr>
          <p:txBody>
            <a:bodyPr lIns="0" tIns="0" rIns="0" bIns="0" rtlCol="0" anchor="ctr"/>
            <a:lstStyle/>
            <a:p>
              <a:pPr defTabSz="514208"/>
              <a:endParaRPr lang="en-US" sz="1100" dirty="0" err="1">
                <a:solidFill>
                  <a:srgbClr val="FFFFFF"/>
                </a:solidFill>
                <a:ea typeface="Arial" pitchFamily="-107" charset="0"/>
                <a:cs typeface="Arial" pitchFamily="-107" charset="0"/>
                <a:sym typeface="Arial" pitchFamily="-107" charset="0"/>
              </a:endParaRPr>
            </a:p>
          </p:txBody>
        </p:sp>
        <p:sp>
          <p:nvSpPr>
            <p:cNvPr id="34" name="TextBox 33"/>
            <p:cNvSpPr txBox="1"/>
            <p:nvPr/>
          </p:nvSpPr>
          <p:spPr>
            <a:xfrm>
              <a:off x="5961994" y="4731585"/>
              <a:ext cx="848131" cy="265746"/>
            </a:xfrm>
            <a:prstGeom prst="rect">
              <a:avLst/>
            </a:prstGeom>
            <a:noFill/>
          </p:spPr>
          <p:txBody>
            <a:bodyPr wrap="square" rtlCol="0" anchor="ctr">
              <a:spAutoFit/>
            </a:bodyPr>
            <a:lstStyle/>
            <a:p>
              <a:r>
                <a:rPr lang="en-US" sz="900" b="1" dirty="0">
                  <a:solidFill>
                    <a:srgbClr val="FFFFFF"/>
                  </a:solidFill>
                </a:rPr>
                <a:t>NFVIS</a:t>
              </a:r>
            </a:p>
          </p:txBody>
        </p:sp>
      </p:grpSp>
      <p:sp>
        <p:nvSpPr>
          <p:cNvPr id="40" name="Right Arrow 39"/>
          <p:cNvSpPr/>
          <p:nvPr/>
        </p:nvSpPr>
        <p:spPr bwMode="auto">
          <a:xfrm rot="5400000">
            <a:off x="1178377" y="1796821"/>
            <a:ext cx="385979" cy="484506"/>
          </a:xfrm>
          <a:prstGeom prst="rightArrow">
            <a:avLst/>
          </a:prstGeom>
          <a:solidFill>
            <a:schemeClr val="accent3">
              <a:lumMod val="60000"/>
              <a:lumOff val="40000"/>
            </a:schemeClr>
          </a:solid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222"/>
            <a:endParaRPr lang="en-US" sz="1400" dirty="0" err="1">
              <a:solidFill>
                <a:schemeClr val="bg1"/>
              </a:solidFill>
              <a:ea typeface="Arial" pitchFamily="-107" charset="0"/>
              <a:cs typeface="Arial" pitchFamily="-107" charset="0"/>
              <a:sym typeface="Arial" pitchFamily="-107" charset="0"/>
            </a:endParaRPr>
          </a:p>
        </p:txBody>
      </p:sp>
      <p:sp>
        <p:nvSpPr>
          <p:cNvPr id="41" name="Right Arrow 40"/>
          <p:cNvSpPr/>
          <p:nvPr/>
        </p:nvSpPr>
        <p:spPr bwMode="auto">
          <a:xfrm rot="5400000">
            <a:off x="1164304" y="2994197"/>
            <a:ext cx="385979" cy="484506"/>
          </a:xfrm>
          <a:prstGeom prst="rightArrow">
            <a:avLst/>
          </a:prstGeom>
          <a:solidFill>
            <a:schemeClr val="accent3">
              <a:lumMod val="60000"/>
              <a:lumOff val="40000"/>
            </a:schemeClr>
          </a:solid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222"/>
            <a:endParaRPr lang="en-US" sz="1400" dirty="0" err="1">
              <a:solidFill>
                <a:schemeClr val="bg1"/>
              </a:solidFill>
              <a:ea typeface="Arial" pitchFamily="-107" charset="0"/>
              <a:cs typeface="Arial" pitchFamily="-107" charset="0"/>
              <a:sym typeface="Arial" pitchFamily="-107" charset="0"/>
            </a:endParaRPr>
          </a:p>
        </p:txBody>
      </p:sp>
      <p:sp>
        <p:nvSpPr>
          <p:cNvPr id="42" name="Right Arrow 41"/>
          <p:cNvSpPr/>
          <p:nvPr/>
        </p:nvSpPr>
        <p:spPr bwMode="auto">
          <a:xfrm rot="5400000">
            <a:off x="1164303" y="4182177"/>
            <a:ext cx="385979" cy="484506"/>
          </a:xfrm>
          <a:prstGeom prst="rightArrow">
            <a:avLst/>
          </a:prstGeom>
          <a:solidFill>
            <a:schemeClr val="accent3">
              <a:lumMod val="60000"/>
              <a:lumOff val="40000"/>
            </a:schemeClr>
          </a:solidFill>
          <a:ln w="12700" cap="flat">
            <a:noFill/>
            <a:miter lim="800000"/>
            <a:headEnd type="none" w="med" len="med"/>
            <a:tailEnd type="none" w="med" len="med"/>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514222"/>
            <a:endParaRPr lang="en-US" sz="1400" dirty="0" err="1">
              <a:solidFill>
                <a:schemeClr val="bg1"/>
              </a:solidFill>
              <a:ea typeface="Arial" pitchFamily="-107" charset="0"/>
              <a:cs typeface="Arial" pitchFamily="-107" charset="0"/>
              <a:sym typeface="Arial" pitchFamily="-107" charset="0"/>
            </a:endParaRPr>
          </a:p>
        </p:txBody>
      </p:sp>
      <p:sp>
        <p:nvSpPr>
          <p:cNvPr id="44" name="TextBox 43"/>
          <p:cNvSpPr txBox="1"/>
          <p:nvPr/>
        </p:nvSpPr>
        <p:spPr>
          <a:xfrm>
            <a:off x="2886169" y="795244"/>
            <a:ext cx="1834128" cy="1418081"/>
          </a:xfrm>
          <a:prstGeom prst="rect">
            <a:avLst/>
          </a:prstGeom>
          <a:noFill/>
          <a:ln>
            <a:solidFill>
              <a:schemeClr val="tx1"/>
            </a:solidFill>
          </a:ln>
        </p:spPr>
        <p:txBody>
          <a:bodyPr wrap="square" rtlCol="0">
            <a:spAutoFit/>
          </a:bodyPr>
          <a:lstStyle/>
          <a:p>
            <a:pPr>
              <a:lnSpc>
                <a:spcPct val="90000"/>
              </a:lnSpc>
              <a:spcBef>
                <a:spcPts val="600"/>
              </a:spcBef>
            </a:pPr>
            <a:r>
              <a:rPr lang="en-US" sz="1050" dirty="0"/>
              <a:t>Custom picture, description</a:t>
            </a:r>
          </a:p>
          <a:p>
            <a:pPr>
              <a:lnSpc>
                <a:spcPct val="90000"/>
              </a:lnSpc>
              <a:spcBef>
                <a:spcPts val="600"/>
              </a:spcBef>
            </a:pPr>
            <a:r>
              <a:rPr lang="en-US" sz="1050" dirty="0"/>
              <a:t>Physical – day 1 </a:t>
            </a:r>
            <a:r>
              <a:rPr lang="en-US" sz="1050" dirty="0" err="1"/>
              <a:t>configs</a:t>
            </a:r>
            <a:endParaRPr lang="en-US" sz="1050" dirty="0"/>
          </a:p>
          <a:p>
            <a:pPr>
              <a:lnSpc>
                <a:spcPct val="90000"/>
              </a:lnSpc>
              <a:spcBef>
                <a:spcPts val="600"/>
              </a:spcBef>
            </a:pPr>
            <a:r>
              <a:rPr lang="en-US" sz="1050" dirty="0"/>
              <a:t>Virtual – VNFs, day 1 </a:t>
            </a:r>
            <a:r>
              <a:rPr lang="en-US" sz="1050" dirty="0" err="1"/>
              <a:t>configs</a:t>
            </a:r>
            <a:endParaRPr lang="en-US" sz="1050" dirty="0"/>
          </a:p>
          <a:p>
            <a:pPr>
              <a:lnSpc>
                <a:spcPct val="90000"/>
              </a:lnSpc>
              <a:spcBef>
                <a:spcPts val="600"/>
              </a:spcBef>
            </a:pPr>
            <a:r>
              <a:rPr lang="en-US" sz="1050" dirty="0"/>
              <a:t>Used when adding a site</a:t>
            </a:r>
          </a:p>
          <a:p>
            <a:pPr>
              <a:lnSpc>
                <a:spcPct val="90000"/>
              </a:lnSpc>
              <a:spcBef>
                <a:spcPts val="600"/>
              </a:spcBef>
            </a:pPr>
            <a:r>
              <a:rPr lang="en-US" sz="1050" dirty="0"/>
              <a:t>Used when editing a service</a:t>
            </a:r>
          </a:p>
        </p:txBody>
      </p:sp>
      <p:sp>
        <p:nvSpPr>
          <p:cNvPr id="45" name="TextBox 44"/>
          <p:cNvSpPr txBox="1"/>
          <p:nvPr/>
        </p:nvSpPr>
        <p:spPr>
          <a:xfrm>
            <a:off x="2892578" y="2428550"/>
            <a:ext cx="1858190" cy="528606"/>
          </a:xfrm>
          <a:prstGeom prst="rect">
            <a:avLst/>
          </a:prstGeom>
          <a:noFill/>
          <a:ln>
            <a:solidFill>
              <a:schemeClr val="tx1"/>
            </a:solidFill>
          </a:ln>
        </p:spPr>
        <p:txBody>
          <a:bodyPr wrap="square" rtlCol="0">
            <a:spAutoFit/>
          </a:bodyPr>
          <a:lstStyle/>
          <a:p>
            <a:pPr algn="ctr">
              <a:lnSpc>
                <a:spcPct val="90000"/>
              </a:lnSpc>
              <a:spcBef>
                <a:spcPts val="600"/>
              </a:spcBef>
            </a:pPr>
            <a:r>
              <a:rPr lang="en-US" sz="1050" dirty="0"/>
              <a:t>Custom inputs / metadata needed to build site </a:t>
            </a:r>
            <a:r>
              <a:rPr lang="en-US" sz="1050"/>
              <a:t>/ service</a:t>
            </a:r>
            <a:endParaRPr lang="en-US" sz="1050" dirty="0"/>
          </a:p>
        </p:txBody>
      </p:sp>
      <p:sp>
        <p:nvSpPr>
          <p:cNvPr id="46" name="TextBox 45"/>
          <p:cNvSpPr txBox="1"/>
          <p:nvPr/>
        </p:nvSpPr>
        <p:spPr>
          <a:xfrm>
            <a:off x="2886169" y="3576603"/>
            <a:ext cx="1864599" cy="383182"/>
          </a:xfrm>
          <a:prstGeom prst="rect">
            <a:avLst/>
          </a:prstGeom>
          <a:noFill/>
          <a:ln>
            <a:solidFill>
              <a:schemeClr val="tx1"/>
            </a:solidFill>
          </a:ln>
        </p:spPr>
        <p:txBody>
          <a:bodyPr wrap="square" rtlCol="0">
            <a:spAutoFit/>
          </a:bodyPr>
          <a:lstStyle/>
          <a:p>
            <a:pPr algn="ctr">
              <a:lnSpc>
                <a:spcPct val="90000"/>
              </a:lnSpc>
              <a:spcBef>
                <a:spcPts val="600"/>
              </a:spcBef>
            </a:pPr>
            <a:r>
              <a:rPr lang="en-US" sz="1050" dirty="0"/>
              <a:t>Feed through to </a:t>
            </a:r>
            <a:r>
              <a:rPr lang="en-US" sz="1050" dirty="0" smtClean="0"/>
              <a:t>NSO</a:t>
            </a:r>
            <a:r>
              <a:rPr lang="en-US" sz="1050" dirty="0"/>
              <a:t>, NFVIS, VNFs</a:t>
            </a:r>
          </a:p>
        </p:txBody>
      </p:sp>
      <p:sp>
        <p:nvSpPr>
          <p:cNvPr id="47" name="TextBox 46"/>
          <p:cNvSpPr txBox="1"/>
          <p:nvPr/>
        </p:nvSpPr>
        <p:spPr>
          <a:xfrm>
            <a:off x="890657" y="524447"/>
            <a:ext cx="1005403" cy="248209"/>
          </a:xfrm>
          <a:prstGeom prst="rect">
            <a:avLst/>
          </a:prstGeom>
          <a:noFill/>
        </p:spPr>
        <p:txBody>
          <a:bodyPr wrap="none" rtlCol="0">
            <a:spAutoFit/>
          </a:bodyPr>
          <a:lstStyle/>
          <a:p>
            <a:r>
              <a:rPr lang="en-US" sz="1013" smtClean="0">
                <a:solidFill>
                  <a:schemeClr val="bg1"/>
                </a:solidFill>
              </a:rPr>
              <a:t>User Interface</a:t>
            </a:r>
            <a:endParaRPr lang="en-US" sz="1013">
              <a:solidFill>
                <a:schemeClr val="bg1"/>
              </a:solidFill>
            </a:endParaRPr>
          </a:p>
        </p:txBody>
      </p:sp>
      <p:cxnSp>
        <p:nvCxnSpPr>
          <p:cNvPr id="49" name="Straight Connector 48"/>
          <p:cNvCxnSpPr/>
          <p:nvPr/>
        </p:nvCxnSpPr>
        <p:spPr>
          <a:xfrm>
            <a:off x="1457755" y="4786046"/>
            <a:ext cx="319541" cy="13646"/>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841892" y="4486135"/>
            <a:ext cx="1908875" cy="383182"/>
          </a:xfrm>
          <a:prstGeom prst="rect">
            <a:avLst/>
          </a:prstGeom>
          <a:noFill/>
          <a:ln>
            <a:solidFill>
              <a:schemeClr val="tx1"/>
            </a:solidFill>
          </a:ln>
        </p:spPr>
        <p:txBody>
          <a:bodyPr wrap="square" rtlCol="0">
            <a:spAutoFit/>
          </a:bodyPr>
          <a:lstStyle/>
          <a:p>
            <a:pPr algn="ctr">
              <a:lnSpc>
                <a:spcPct val="90000"/>
              </a:lnSpc>
              <a:spcBef>
                <a:spcPts val="600"/>
              </a:spcBef>
            </a:pPr>
            <a:r>
              <a:rPr lang="en-US" sz="1050" dirty="0"/>
              <a:t>Information in templates impact many aspects of UX </a:t>
            </a:r>
          </a:p>
        </p:txBody>
      </p:sp>
      <p:cxnSp>
        <p:nvCxnSpPr>
          <p:cNvPr id="51" name="Straight Arrow Connector 50"/>
          <p:cNvCxnSpPr>
            <a:stCxn id="50" idx="3"/>
          </p:cNvCxnSpPr>
          <p:nvPr/>
        </p:nvCxnSpPr>
        <p:spPr bwMode="auto">
          <a:xfrm flipV="1">
            <a:off x="4750767" y="963817"/>
            <a:ext cx="512913" cy="3713909"/>
          </a:xfrm>
          <a:prstGeom prst="straightConnector1">
            <a:avLst/>
          </a:prstGeom>
          <a:solidFill>
            <a:srgbClr val="0183B7"/>
          </a:solidFill>
          <a:ln w="9525" cap="flat" cmpd="sng" algn="ctr">
            <a:solidFill>
              <a:schemeClr val="accent1"/>
            </a:solidFill>
            <a:prstDash val="solid"/>
            <a:round/>
            <a:headEnd type="none" w="med" len="med"/>
            <a:tailEnd type="triangle"/>
          </a:ln>
          <a:effectLst/>
        </p:spPr>
      </p:cxnSp>
      <p:cxnSp>
        <p:nvCxnSpPr>
          <p:cNvPr id="54" name="Straight Arrow Connector 53"/>
          <p:cNvCxnSpPr>
            <a:stCxn id="50" idx="3"/>
          </p:cNvCxnSpPr>
          <p:nvPr/>
        </p:nvCxnSpPr>
        <p:spPr bwMode="auto">
          <a:xfrm flipV="1">
            <a:off x="4750767" y="2067964"/>
            <a:ext cx="553117" cy="2609762"/>
          </a:xfrm>
          <a:prstGeom prst="straightConnector1">
            <a:avLst/>
          </a:prstGeom>
          <a:solidFill>
            <a:srgbClr val="0183B7"/>
          </a:solidFill>
          <a:ln w="9525" cap="flat" cmpd="sng" algn="ctr">
            <a:solidFill>
              <a:schemeClr val="accent1"/>
            </a:solidFill>
            <a:prstDash val="solid"/>
            <a:round/>
            <a:headEnd type="none" w="med" len="med"/>
            <a:tailEnd type="triangle"/>
          </a:ln>
          <a:effectLst/>
        </p:spPr>
      </p:cxnSp>
      <p:cxnSp>
        <p:nvCxnSpPr>
          <p:cNvPr id="57" name="Straight Arrow Connector 56"/>
          <p:cNvCxnSpPr>
            <a:stCxn id="50" idx="3"/>
          </p:cNvCxnSpPr>
          <p:nvPr/>
        </p:nvCxnSpPr>
        <p:spPr bwMode="auto">
          <a:xfrm flipV="1">
            <a:off x="4750767" y="3858740"/>
            <a:ext cx="340910" cy="818986"/>
          </a:xfrm>
          <a:prstGeom prst="straightConnector1">
            <a:avLst/>
          </a:prstGeom>
          <a:solidFill>
            <a:srgbClr val="0183B7"/>
          </a:solidFill>
          <a:ln w="9525" cap="flat" cmpd="sng" algn="ctr">
            <a:solidFill>
              <a:schemeClr val="accent1"/>
            </a:solidFill>
            <a:prstDash val="solid"/>
            <a:round/>
            <a:headEnd type="none" w="med" len="med"/>
            <a:tailEnd type="triangle"/>
          </a:ln>
          <a:effectLst/>
        </p:spPr>
      </p:cxnSp>
      <p:sp>
        <p:nvSpPr>
          <p:cNvPr id="63" name="Rectangle 62"/>
          <p:cNvSpPr/>
          <p:nvPr/>
        </p:nvSpPr>
        <p:spPr>
          <a:xfrm>
            <a:off x="2864318" y="742400"/>
            <a:ext cx="1928247" cy="332552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3" name="TextBox 52"/>
          <p:cNvSpPr txBox="1"/>
          <p:nvPr/>
        </p:nvSpPr>
        <p:spPr>
          <a:xfrm>
            <a:off x="243827" y="3694543"/>
            <a:ext cx="559769" cy="300082"/>
          </a:xfrm>
          <a:prstGeom prst="rect">
            <a:avLst/>
          </a:prstGeom>
          <a:noFill/>
        </p:spPr>
        <p:txBody>
          <a:bodyPr wrap="none" rtlCol="0">
            <a:spAutoFit/>
          </a:bodyPr>
          <a:lstStyle/>
          <a:p>
            <a:r>
              <a:rPr lang="en-US" smtClean="0"/>
              <a:t>NSO</a:t>
            </a:r>
            <a:endParaRPr lang="en-US"/>
          </a:p>
        </p:txBody>
      </p:sp>
      <p:pic>
        <p:nvPicPr>
          <p:cNvPr id="55" name="Picture 54" descr="ENCS5406.p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271" y="4673930"/>
            <a:ext cx="964883" cy="292741"/>
          </a:xfrm>
          <a:prstGeom prst="rect">
            <a:avLst/>
          </a:prstGeom>
        </p:spPr>
      </p:pic>
    </p:spTree>
    <p:extLst>
      <p:ext uri="{BB962C8B-B14F-4D97-AF65-F5344CB8AC3E}">
        <p14:creationId xmlns:p14="http://schemas.microsoft.com/office/powerpoint/2010/main" val="96976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SD-WAN options for the Service Provider</a:t>
            </a:r>
            <a:endParaRPr lang="en-US" dirty="0"/>
          </a:p>
        </p:txBody>
      </p:sp>
    </p:spTree>
    <p:extLst>
      <p:ext uri="{BB962C8B-B14F-4D97-AF65-F5344CB8AC3E}">
        <p14:creationId xmlns:p14="http://schemas.microsoft.com/office/powerpoint/2010/main" val="13430547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788" y="35927"/>
            <a:ext cx="8345489" cy="731837"/>
          </a:xfrm>
        </p:spPr>
        <p:txBody>
          <a:bodyPr/>
          <a:lstStyle/>
          <a:p>
            <a:r>
              <a:rPr lang="en-US" sz="2400" dirty="0"/>
              <a:t>Comparing </a:t>
            </a:r>
            <a:r>
              <a:rPr lang="en-US" sz="2400" dirty="0" smtClean="0"/>
              <a:t>Service Delivery for Cisco SP SD</a:t>
            </a:r>
            <a:r>
              <a:rPr lang="en-US" sz="2400" dirty="0"/>
              <a:t>-WAN Solutions</a:t>
            </a:r>
          </a:p>
        </p:txBody>
      </p:sp>
      <p:graphicFrame>
        <p:nvGraphicFramePr>
          <p:cNvPr id="4" name="Table 3"/>
          <p:cNvGraphicFramePr>
            <a:graphicFrameLocks noGrp="1"/>
          </p:cNvGraphicFramePr>
          <p:nvPr>
            <p:extLst>
              <p:ext uri="{D42A27DB-BD31-4B8C-83A1-F6EECF244321}">
                <p14:modId xmlns:p14="http://schemas.microsoft.com/office/powerpoint/2010/main" val="272629512"/>
              </p:ext>
            </p:extLst>
          </p:nvPr>
        </p:nvGraphicFramePr>
        <p:xfrm>
          <a:off x="685800" y="786658"/>
          <a:ext cx="6858000" cy="3877019"/>
        </p:xfrm>
        <a:graphic>
          <a:graphicData uri="http://schemas.openxmlformats.org/drawingml/2006/table">
            <a:tbl>
              <a:tblPr firstRow="1" bandRow="1">
                <a:tableStyleId>{B301B821-A1FF-4177-AEE7-76D212191A09}</a:tableStyleId>
              </a:tblPr>
              <a:tblGrid>
                <a:gridCol w="2286000"/>
                <a:gridCol w="2286000"/>
                <a:gridCol w="2286000"/>
              </a:tblGrid>
              <a:tr h="316329">
                <a:tc>
                  <a:txBody>
                    <a:bodyPr/>
                    <a:lstStyle/>
                    <a:p>
                      <a:pPr algn="ctr"/>
                      <a:endParaRPr lang="en-US" sz="1050" dirty="0"/>
                    </a:p>
                  </a:txBody>
                  <a:tcPr marL="68580" marR="68580" marT="34290" marB="34290" anchor="ctr"/>
                </a:tc>
                <a:tc>
                  <a:txBody>
                    <a:bodyPr/>
                    <a:lstStyle/>
                    <a:p>
                      <a:pPr algn="ctr"/>
                      <a:r>
                        <a:rPr lang="en-US" sz="1050" dirty="0" smtClean="0"/>
                        <a:t>VMS (includes NSO)</a:t>
                      </a:r>
                      <a:endParaRPr lang="en-US" sz="1050" dirty="0"/>
                    </a:p>
                  </a:txBody>
                  <a:tcPr marL="68580" marR="68580" marT="34290" marB="34290" anchor="ctr"/>
                </a:tc>
                <a:tc>
                  <a:txBody>
                    <a:bodyPr/>
                    <a:lstStyle/>
                    <a:p>
                      <a:pPr algn="ctr"/>
                      <a:r>
                        <a:rPr lang="en-US" sz="1050" dirty="0" err="1" smtClean="0"/>
                        <a:t>Meraki</a:t>
                      </a:r>
                      <a:endParaRPr lang="en-US" sz="1050" dirty="0"/>
                    </a:p>
                  </a:txBody>
                  <a:tcPr marL="68580" marR="68580" marT="34290" marB="34290" anchor="ctr"/>
                </a:tc>
              </a:tr>
              <a:tr h="191899">
                <a:tc>
                  <a:txBody>
                    <a:bodyPr/>
                    <a:lstStyle/>
                    <a:p>
                      <a:pPr algn="ctr"/>
                      <a:r>
                        <a:rPr lang="en-US" sz="1000" dirty="0" smtClean="0">
                          <a:solidFill>
                            <a:srgbClr val="214794"/>
                          </a:solidFill>
                        </a:rPr>
                        <a:t>Network Orchestration</a:t>
                      </a: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303924">
                <a:tc>
                  <a:txBody>
                    <a:bodyPr/>
                    <a:lstStyle/>
                    <a:p>
                      <a:pPr algn="ctr"/>
                      <a:r>
                        <a:rPr lang="en-US" sz="1000" dirty="0" smtClean="0">
                          <a:solidFill>
                            <a:srgbClr val="214794"/>
                          </a:solidFill>
                        </a:rPr>
                        <a:t>SDK</a:t>
                      </a:r>
                      <a:r>
                        <a:rPr lang="en-US" sz="1000" baseline="0" dirty="0" smtClean="0">
                          <a:solidFill>
                            <a:srgbClr val="214794"/>
                          </a:solidFill>
                        </a:rPr>
                        <a:t> for Service Development</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r>
                        <a:rPr lang="en-US" sz="1000" baseline="0" dirty="0" smtClean="0">
                          <a:solidFill>
                            <a:srgbClr val="143457"/>
                          </a:solidFill>
                          <a:latin typeface="+mn-lt"/>
                          <a:ea typeface="+mn-ea"/>
                          <a:cs typeface="+mn-cs"/>
                          <a:sym typeface="Zapf Dingbats"/>
                        </a:rPr>
                        <a:t> </a:t>
                      </a:r>
                    </a:p>
                    <a:p>
                      <a:pPr marL="0" marR="0" indent="0" algn="ctr" defTabSz="914346" rtl="0" eaLnBrk="1" fontAlgn="auto" latinLnBrk="0" hangingPunct="1">
                        <a:lnSpc>
                          <a:spcPct val="100000"/>
                        </a:lnSpc>
                        <a:spcBef>
                          <a:spcPts val="0"/>
                        </a:spcBef>
                        <a:spcAft>
                          <a:spcPts val="0"/>
                        </a:spcAft>
                        <a:buClrTx/>
                        <a:buSzTx/>
                        <a:buFontTx/>
                        <a:buNone/>
                        <a:tabLst/>
                        <a:defRPr/>
                      </a:pPr>
                      <a:r>
                        <a:rPr lang="en-US" sz="600" baseline="0" dirty="0" smtClean="0">
                          <a:solidFill>
                            <a:srgbClr val="143457"/>
                          </a:solidFill>
                          <a:latin typeface="+mn-lt"/>
                          <a:ea typeface="+mn-ea"/>
                          <a:cs typeface="+mn-cs"/>
                          <a:sym typeface="Zapf Dingbats"/>
                        </a:rPr>
                        <a:t>(will extend to UX/UI)</a:t>
                      </a:r>
                      <a:endParaRPr lang="en-US" sz="6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271306">
                <a:tc>
                  <a:txBody>
                    <a:bodyPr/>
                    <a:lstStyle/>
                    <a:p>
                      <a:pPr algn="ctr"/>
                      <a:r>
                        <a:rPr lang="en-US" sz="1000" dirty="0" smtClean="0">
                          <a:solidFill>
                            <a:srgbClr val="214794"/>
                          </a:solidFill>
                        </a:rPr>
                        <a:t>Call-Home Provisioning</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191899">
                <a:tc>
                  <a:txBody>
                    <a:bodyPr/>
                    <a:lstStyle/>
                    <a:p>
                      <a:pPr algn="ctr"/>
                      <a:r>
                        <a:rPr lang="en-US" sz="1000" dirty="0" smtClean="0">
                          <a:solidFill>
                            <a:srgbClr val="214794"/>
                          </a:solidFill>
                        </a:rPr>
                        <a:t>Service Model</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endParaRPr lang="en-US" sz="1000" dirty="0" smtClean="0">
                        <a:solidFill>
                          <a:srgbClr val="143457"/>
                        </a:solidFill>
                      </a:endParaRPr>
                    </a:p>
                  </a:txBody>
                  <a:tcPr marL="68580" marR="68580" marT="34290" marB="34290" anchor="ctr"/>
                </a:tc>
              </a:tr>
              <a:tr h="191899">
                <a:tc>
                  <a:txBody>
                    <a:bodyPr/>
                    <a:lstStyle/>
                    <a:p>
                      <a:pPr algn="ctr"/>
                      <a:r>
                        <a:rPr lang="en-US" sz="1000" dirty="0" smtClean="0">
                          <a:solidFill>
                            <a:srgbClr val="214794"/>
                          </a:solidFill>
                        </a:rPr>
                        <a:t>Service Integration APIs</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r>
                        <a:rPr lang="en-US" sz="1000" dirty="0" smtClean="0">
                          <a:solidFill>
                            <a:srgbClr val="143457"/>
                          </a:solidFill>
                          <a:latin typeface="+mn-lt"/>
                          <a:ea typeface="Zapf Dingbats"/>
                          <a:cs typeface="Arial"/>
                          <a:sym typeface="Zapf Dingbats"/>
                        </a:rPr>
                        <a:t>*</a:t>
                      </a:r>
                      <a:endParaRPr lang="en-US" sz="1000" dirty="0" smtClean="0">
                        <a:solidFill>
                          <a:srgbClr val="143457"/>
                        </a:solidFill>
                        <a:latin typeface="Zapf Dingbats"/>
                        <a:ea typeface="Zapf Dingbats"/>
                        <a:cs typeface="Zapf Dingbats"/>
                        <a:sym typeface="Zapf Dingbats"/>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endParaRPr lang="en-US" sz="1000" dirty="0" smtClean="0">
                        <a:solidFill>
                          <a:srgbClr val="143457"/>
                        </a:solidFill>
                      </a:endParaRPr>
                    </a:p>
                  </a:txBody>
                  <a:tcPr marL="68580" marR="68580" marT="34290" marB="34290" anchor="ctr"/>
                </a:tc>
              </a:tr>
              <a:tr h="271306">
                <a:tc>
                  <a:txBody>
                    <a:bodyPr/>
                    <a:lstStyle/>
                    <a:p>
                      <a:pPr algn="ctr"/>
                      <a:r>
                        <a:rPr lang="en-US" sz="1000" dirty="0" smtClean="0">
                          <a:solidFill>
                            <a:srgbClr val="214794"/>
                          </a:solidFill>
                        </a:rPr>
                        <a:t>Billing Notifications</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r>
                        <a:rPr lang="en-US" sz="1000" dirty="0" smtClean="0">
                          <a:solidFill>
                            <a:srgbClr val="143457"/>
                          </a:solidFill>
                          <a:latin typeface="Arial"/>
                          <a:ea typeface="Zapf Dingbats"/>
                          <a:cs typeface="Arial"/>
                          <a:sym typeface="Zapf Dingbats"/>
                        </a:rPr>
                        <a:t>*</a:t>
                      </a:r>
                      <a:endParaRPr lang="en-US" sz="1000" dirty="0" smtClean="0">
                        <a:solidFill>
                          <a:srgbClr val="143457"/>
                        </a:solidFill>
                        <a:latin typeface="Zapf Dingbats"/>
                        <a:ea typeface="Zapf Dingbats"/>
                        <a:cs typeface="Zapf Dingbats"/>
                        <a:sym typeface="Zapf Dingbats"/>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endParaRPr lang="en-US" sz="1000" dirty="0" smtClean="0">
                        <a:solidFill>
                          <a:srgbClr val="143457"/>
                        </a:solidFill>
                      </a:endParaRPr>
                    </a:p>
                  </a:txBody>
                  <a:tcPr marL="68580" marR="68580" marT="34290" marB="34290" anchor="ctr"/>
                </a:tc>
              </a:tr>
              <a:tr h="191899">
                <a:tc>
                  <a:txBody>
                    <a:bodyPr/>
                    <a:lstStyle/>
                    <a:p>
                      <a:pPr algn="ctr"/>
                      <a:r>
                        <a:rPr lang="en-US" sz="1000" dirty="0" smtClean="0">
                          <a:solidFill>
                            <a:srgbClr val="214794"/>
                          </a:solidFill>
                        </a:rPr>
                        <a:t>Service Correlation</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191899">
                <a:tc>
                  <a:txBody>
                    <a:bodyPr/>
                    <a:lstStyle/>
                    <a:p>
                      <a:pPr algn="ctr"/>
                      <a:r>
                        <a:rPr lang="en-US" sz="1000" dirty="0" smtClean="0">
                          <a:solidFill>
                            <a:srgbClr val="214794"/>
                          </a:solidFill>
                        </a:rPr>
                        <a:t>IDM Integration</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r>
                        <a:rPr lang="en-US" sz="1000" dirty="0" smtClean="0">
                          <a:solidFill>
                            <a:srgbClr val="143457"/>
                          </a:solidFill>
                          <a:latin typeface="Arial"/>
                          <a:ea typeface="Zapf Dingbats"/>
                          <a:cs typeface="Arial"/>
                          <a:sym typeface="Zapf Dingbats"/>
                        </a:rPr>
                        <a:t>*</a:t>
                      </a:r>
                      <a:endParaRPr lang="en-US" sz="1000" dirty="0" smtClean="0">
                        <a:solidFill>
                          <a:srgbClr val="143457"/>
                        </a:solidFill>
                        <a:latin typeface="Zapf Dingbats"/>
                        <a:ea typeface="Zapf Dingbats"/>
                        <a:cs typeface="Zapf Dingbats"/>
                        <a:sym typeface="Zapf Dingbats"/>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271306">
                <a:tc>
                  <a:txBody>
                    <a:bodyPr/>
                    <a:lstStyle/>
                    <a:p>
                      <a:pPr algn="ctr"/>
                      <a:r>
                        <a:rPr lang="en-US" sz="1000" dirty="0" smtClean="0">
                          <a:solidFill>
                            <a:srgbClr val="214794"/>
                          </a:solidFill>
                        </a:rPr>
                        <a:t>End-user</a:t>
                      </a:r>
                      <a:r>
                        <a:rPr lang="en-US" sz="1000" baseline="0" dirty="0" smtClean="0">
                          <a:solidFill>
                            <a:srgbClr val="214794"/>
                          </a:solidFill>
                        </a:rPr>
                        <a:t> Portal</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p>
                    <a:p>
                      <a:pPr marL="0" marR="0" indent="0" algn="ctr" defTabSz="914346" rtl="0" eaLnBrk="1" fontAlgn="auto" latinLnBrk="0" hangingPunct="1">
                        <a:lnSpc>
                          <a:spcPct val="100000"/>
                        </a:lnSpc>
                        <a:spcBef>
                          <a:spcPts val="0"/>
                        </a:spcBef>
                        <a:spcAft>
                          <a:spcPts val="0"/>
                        </a:spcAft>
                        <a:buClrTx/>
                        <a:buSzTx/>
                        <a:buFontTx/>
                        <a:buNone/>
                        <a:tabLst/>
                        <a:defRPr/>
                      </a:pPr>
                      <a:r>
                        <a:rPr lang="en-US" sz="600" baseline="0" dirty="0" smtClean="0">
                          <a:solidFill>
                            <a:srgbClr val="143457"/>
                          </a:solidFill>
                          <a:latin typeface="+mn-lt"/>
                          <a:ea typeface="Zapf Dingbats"/>
                          <a:cs typeface="Arial"/>
                          <a:sym typeface="Zapf Dingbats"/>
                        </a:rPr>
                        <a:t>(limited customizability)</a:t>
                      </a:r>
                      <a:endParaRPr lang="en-US" sz="6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271306">
                <a:tc>
                  <a:txBody>
                    <a:bodyPr/>
                    <a:lstStyle/>
                    <a:p>
                      <a:pPr algn="ctr"/>
                      <a:r>
                        <a:rPr lang="en-US" sz="1000" dirty="0" smtClean="0">
                          <a:solidFill>
                            <a:srgbClr val="214794"/>
                          </a:solidFill>
                        </a:rPr>
                        <a:t>Service Stats and Health</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p>
                    <a:p>
                      <a:pPr marL="0" marR="0" indent="0" algn="ctr" defTabSz="914346" rtl="0" eaLnBrk="1" fontAlgn="auto" latinLnBrk="0" hangingPunct="1">
                        <a:lnSpc>
                          <a:spcPct val="100000"/>
                        </a:lnSpc>
                        <a:spcBef>
                          <a:spcPts val="0"/>
                        </a:spcBef>
                        <a:spcAft>
                          <a:spcPts val="0"/>
                        </a:spcAft>
                        <a:buClrTx/>
                        <a:buSzTx/>
                        <a:buFontTx/>
                        <a:buNone/>
                        <a:tabLst/>
                        <a:defRPr/>
                      </a:pPr>
                      <a:r>
                        <a:rPr lang="en-US" sz="600" baseline="0" dirty="0" smtClean="0">
                          <a:solidFill>
                            <a:srgbClr val="143457"/>
                          </a:solidFill>
                          <a:latin typeface="+mn-lt"/>
                          <a:ea typeface="Zapf Dingbats"/>
                          <a:cs typeface="Arial"/>
                          <a:sym typeface="Zapf Dingbats"/>
                        </a:rPr>
                        <a:t>(prescribed, custom enhancements possible)</a:t>
                      </a:r>
                      <a:endParaRPr lang="en-US" sz="6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191899">
                <a:tc>
                  <a:txBody>
                    <a:bodyPr/>
                    <a:lstStyle/>
                    <a:p>
                      <a:pPr algn="ctr"/>
                      <a:r>
                        <a:rPr lang="en-US" sz="1000" dirty="0" smtClean="0">
                          <a:solidFill>
                            <a:srgbClr val="214794"/>
                          </a:solidFill>
                        </a:rPr>
                        <a:t>Service Data Storage</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303924">
                <a:tc>
                  <a:txBody>
                    <a:bodyPr/>
                    <a:lstStyle/>
                    <a:p>
                      <a:pPr algn="ctr"/>
                      <a:r>
                        <a:rPr lang="en-US" sz="1000" dirty="0" smtClean="0">
                          <a:solidFill>
                            <a:srgbClr val="214794"/>
                          </a:solidFill>
                        </a:rPr>
                        <a:t>Administrator/Operator</a:t>
                      </a:r>
                      <a:r>
                        <a:rPr lang="en-US" sz="1000" baseline="0" dirty="0" smtClean="0">
                          <a:solidFill>
                            <a:srgbClr val="214794"/>
                          </a:solidFill>
                        </a:rPr>
                        <a:t> Portal</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p>
                    <a:p>
                      <a:pPr marL="0" marR="0" indent="0" algn="ctr" defTabSz="914346" rtl="0" eaLnBrk="1" fontAlgn="auto" latinLnBrk="0" hangingPunct="1">
                        <a:lnSpc>
                          <a:spcPct val="100000"/>
                        </a:lnSpc>
                        <a:spcBef>
                          <a:spcPts val="0"/>
                        </a:spcBef>
                        <a:spcAft>
                          <a:spcPts val="0"/>
                        </a:spcAft>
                        <a:buClrTx/>
                        <a:buSzTx/>
                        <a:buFontTx/>
                        <a:buNone/>
                        <a:tabLst/>
                        <a:defRPr/>
                      </a:pPr>
                      <a:r>
                        <a:rPr lang="en-US" sz="600" baseline="0" dirty="0" smtClean="0">
                          <a:solidFill>
                            <a:srgbClr val="143457"/>
                          </a:solidFill>
                          <a:latin typeface="+mn-lt"/>
                          <a:ea typeface="Zapf Dingbats"/>
                          <a:cs typeface="Arial"/>
                          <a:sym typeface="Zapf Dingbats"/>
                        </a:rPr>
                        <a:t>(limited customizability)</a:t>
                      </a:r>
                      <a:endParaRPr lang="en-US" sz="6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r>
              <a:tr h="221259">
                <a:tc>
                  <a:txBody>
                    <a:bodyPr/>
                    <a:lstStyle/>
                    <a:p>
                      <a:pPr algn="ctr"/>
                      <a:r>
                        <a:rPr lang="en-US" sz="1000" dirty="0" smtClean="0">
                          <a:solidFill>
                            <a:srgbClr val="214794"/>
                          </a:solidFill>
                        </a:rPr>
                        <a:t>Multivendor</a:t>
                      </a: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1000" dirty="0" smtClean="0">
                          <a:solidFill>
                            <a:srgbClr val="143457"/>
                          </a:solidFill>
                          <a:latin typeface="Zapf Dingbats"/>
                          <a:ea typeface="Zapf Dingbats"/>
                          <a:cs typeface="Zapf Dingbats"/>
                          <a:sym typeface="Zapf Dingbats"/>
                        </a:rPr>
                        <a:t>✔</a:t>
                      </a:r>
                      <a:endParaRPr lang="en-US" sz="10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endParaRPr lang="en-US" sz="800" dirty="0" smtClean="0">
                        <a:solidFill>
                          <a:srgbClr val="143457"/>
                        </a:solidFill>
                      </a:endParaRPr>
                    </a:p>
                  </a:txBody>
                  <a:tcPr marL="68580" marR="68580" marT="34290" marB="34290" anchor="ctr"/>
                </a:tc>
              </a:tr>
              <a:tr h="221259">
                <a:tc>
                  <a:txBody>
                    <a:bodyPr/>
                    <a:lstStyle/>
                    <a:p>
                      <a:pPr algn="ctr"/>
                      <a:r>
                        <a:rPr lang="en-US" sz="1000" dirty="0" smtClean="0">
                          <a:solidFill>
                            <a:srgbClr val="214794"/>
                          </a:solidFill>
                        </a:rPr>
                        <a:t>Cloud Managed</a:t>
                      </a:r>
                      <a:endParaRPr lang="en-US" sz="1000" dirty="0">
                        <a:solidFill>
                          <a:srgbClr val="214794"/>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endParaRPr lang="en-US" sz="600" dirty="0" smtClean="0">
                        <a:solidFill>
                          <a:srgbClr val="143457"/>
                        </a:solidFill>
                      </a:endParaRPr>
                    </a:p>
                  </a:txBody>
                  <a:tcPr marL="68580" marR="68580" marT="34290" marB="34290" anchor="ctr"/>
                </a:tc>
                <a:tc>
                  <a:txBody>
                    <a:bodyPr/>
                    <a:lstStyle/>
                    <a:p>
                      <a:pPr marL="0" marR="0" indent="0" algn="ctr" defTabSz="914346" rtl="0" eaLnBrk="1" fontAlgn="auto" latinLnBrk="0" hangingPunct="1">
                        <a:lnSpc>
                          <a:spcPct val="100000"/>
                        </a:lnSpc>
                        <a:spcBef>
                          <a:spcPts val="0"/>
                        </a:spcBef>
                        <a:spcAft>
                          <a:spcPts val="0"/>
                        </a:spcAft>
                        <a:buClrTx/>
                        <a:buSzTx/>
                        <a:buFontTx/>
                        <a:buNone/>
                        <a:tabLst/>
                        <a:defRPr/>
                      </a:pPr>
                      <a:r>
                        <a:rPr lang="en-US" sz="800" dirty="0" smtClean="0">
                          <a:solidFill>
                            <a:srgbClr val="143457"/>
                          </a:solidFill>
                          <a:latin typeface="Zapf Dingbats"/>
                          <a:ea typeface="Zapf Dingbats"/>
                          <a:cs typeface="Zapf Dingbats"/>
                          <a:sym typeface="Zapf Dingbats"/>
                        </a:rPr>
                        <a:t>✔</a:t>
                      </a:r>
                      <a:endParaRPr lang="en-US" sz="800" dirty="0" smtClean="0">
                        <a:solidFill>
                          <a:srgbClr val="143457"/>
                        </a:solidFill>
                      </a:endParaRPr>
                    </a:p>
                  </a:txBody>
                  <a:tcPr marL="68580" marR="68580" marT="34290" marB="34290" anchor="ctr"/>
                </a:tc>
              </a:tr>
            </a:tbl>
          </a:graphicData>
        </a:graphic>
      </p:graphicFrame>
      <p:sp>
        <p:nvSpPr>
          <p:cNvPr id="2" name="TextBox 1"/>
          <p:cNvSpPr txBox="1"/>
          <p:nvPr/>
        </p:nvSpPr>
        <p:spPr>
          <a:xfrm>
            <a:off x="2595016" y="4672686"/>
            <a:ext cx="2434184" cy="219273"/>
          </a:xfrm>
          <a:prstGeom prst="rect">
            <a:avLst/>
          </a:prstGeom>
          <a:noFill/>
        </p:spPr>
        <p:txBody>
          <a:bodyPr wrap="none" lIns="91420" tIns="45710" rIns="91420" bIns="45710" rtlCol="0">
            <a:spAutoFit/>
          </a:bodyPr>
          <a:lstStyle/>
          <a:p>
            <a:pPr defTabSz="685766"/>
            <a:r>
              <a:rPr lang="en-US" sz="800" dirty="0">
                <a:solidFill>
                  <a:srgbClr val="143457"/>
                </a:solidFill>
                <a:latin typeface="Arial"/>
              </a:rPr>
              <a:t>− Requires custom development and integration</a:t>
            </a:r>
          </a:p>
        </p:txBody>
      </p:sp>
      <p:sp>
        <p:nvSpPr>
          <p:cNvPr id="5" name="TextBox 4"/>
          <p:cNvSpPr txBox="1"/>
          <p:nvPr/>
        </p:nvSpPr>
        <p:spPr>
          <a:xfrm>
            <a:off x="2590800" y="4811690"/>
            <a:ext cx="1572456" cy="219273"/>
          </a:xfrm>
          <a:prstGeom prst="rect">
            <a:avLst/>
          </a:prstGeom>
          <a:noFill/>
        </p:spPr>
        <p:txBody>
          <a:bodyPr wrap="none" lIns="91420" tIns="45710" rIns="91420" bIns="45710" rtlCol="0">
            <a:spAutoFit/>
          </a:bodyPr>
          <a:lstStyle/>
          <a:p>
            <a:pPr defTabSz="685766"/>
            <a:r>
              <a:rPr lang="en-US" sz="800" dirty="0">
                <a:solidFill>
                  <a:srgbClr val="143457"/>
                </a:solidFill>
                <a:latin typeface="Arial"/>
              </a:rPr>
              <a:t>* Requires custom integration</a:t>
            </a:r>
          </a:p>
        </p:txBody>
      </p:sp>
    </p:spTree>
    <p:extLst>
      <p:ext uri="{BB962C8B-B14F-4D97-AF65-F5344CB8AC3E}">
        <p14:creationId xmlns:p14="http://schemas.microsoft.com/office/powerpoint/2010/main" val="26685574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flipV="1">
            <a:off x="0" y="1093788"/>
            <a:ext cx="4621213" cy="1670890"/>
          </a:xfrm>
          <a:prstGeom prst="roundRect">
            <a:avLst>
              <a:gd name="adj" fmla="val 0"/>
            </a:avLst>
          </a:prstGeom>
          <a:gradFill flip="none" rotWithShape="1">
            <a:gsLst>
              <a:gs pos="98667">
                <a:schemeClr val="bg1">
                  <a:lumMod val="76000"/>
                  <a:alpha val="41000"/>
                </a:schemeClr>
              </a:gs>
              <a:gs pos="93000">
                <a:schemeClr val="bg1">
                  <a:lumMod val="87000"/>
                  <a:alpha val="48000"/>
                </a:schemeClr>
              </a:gs>
              <a:gs pos="1000">
                <a:schemeClr val="bg1">
                  <a:lumMod val="95000"/>
                  <a:alpha val="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457200"/>
            <a:endParaRPr lang="en-US" dirty="0">
              <a:solidFill>
                <a:srgbClr val="FFFFFF"/>
              </a:solidFill>
            </a:endParaRPr>
          </a:p>
        </p:txBody>
      </p:sp>
      <p:sp>
        <p:nvSpPr>
          <p:cNvPr id="72" name="Rounded Rectangle 71"/>
          <p:cNvSpPr/>
          <p:nvPr/>
        </p:nvSpPr>
        <p:spPr>
          <a:xfrm flipV="1">
            <a:off x="56945" y="1008999"/>
            <a:ext cx="9143999" cy="1771213"/>
          </a:xfrm>
          <a:prstGeom prst="roundRect">
            <a:avLst>
              <a:gd name="adj" fmla="val 0"/>
            </a:avLst>
          </a:prstGeom>
          <a:gradFill flip="none" rotWithShape="1">
            <a:gsLst>
              <a:gs pos="98667">
                <a:schemeClr val="bg1">
                  <a:lumMod val="76000"/>
                  <a:alpha val="41000"/>
                </a:schemeClr>
              </a:gs>
              <a:gs pos="93000">
                <a:schemeClr val="bg1">
                  <a:lumMod val="87000"/>
                  <a:alpha val="48000"/>
                </a:schemeClr>
              </a:gs>
              <a:gs pos="1000">
                <a:schemeClr val="bg1">
                  <a:lumMod val="95000"/>
                  <a:alpha val="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defTabSz="457200"/>
            <a:endParaRPr lang="en-US" dirty="0">
              <a:solidFill>
                <a:srgbClr val="FFFFFF"/>
              </a:solidFill>
            </a:endParaRPr>
          </a:p>
        </p:txBody>
      </p:sp>
      <p:sp>
        <p:nvSpPr>
          <p:cNvPr id="2" name="Title 1"/>
          <p:cNvSpPr>
            <a:spLocks noGrp="1"/>
          </p:cNvSpPr>
          <p:nvPr>
            <p:ph type="ctrTitle"/>
          </p:nvPr>
        </p:nvSpPr>
        <p:spPr>
          <a:xfrm>
            <a:off x="437765" y="128657"/>
            <a:ext cx="8555491" cy="731837"/>
          </a:xfrm>
        </p:spPr>
        <p:txBody>
          <a:bodyPr/>
          <a:lstStyle/>
          <a:p>
            <a:r>
              <a:rPr lang="en-US" sz="2400" dirty="0" smtClean="0">
                <a:solidFill>
                  <a:schemeClr val="tx1">
                    <a:lumMod val="50000"/>
                  </a:schemeClr>
                </a:solidFill>
              </a:rPr>
              <a:t>Key Capabilities of Cisco’s Cloud Managed SD-WAN</a:t>
            </a:r>
            <a:endParaRPr lang="en-US" sz="2400" dirty="0">
              <a:solidFill>
                <a:schemeClr val="tx1">
                  <a:lumMod val="50000"/>
                </a:schemeClr>
              </a:solidFill>
            </a:endParaRPr>
          </a:p>
        </p:txBody>
      </p:sp>
      <p:sp>
        <p:nvSpPr>
          <p:cNvPr id="116" name="Freeform 115"/>
          <p:cNvSpPr/>
          <p:nvPr/>
        </p:nvSpPr>
        <p:spPr>
          <a:xfrm>
            <a:off x="4570735" y="1145653"/>
            <a:ext cx="4497071" cy="635204"/>
          </a:xfrm>
          <a:custGeom>
            <a:avLst/>
            <a:gdLst>
              <a:gd name="connsiteX0" fmla="*/ 0 w 5164662"/>
              <a:gd name="connsiteY0" fmla="*/ 0 h 508162"/>
              <a:gd name="connsiteX1" fmla="*/ 5164662 w 5164662"/>
              <a:gd name="connsiteY1" fmla="*/ 0 h 508162"/>
              <a:gd name="connsiteX2" fmla="*/ 5164662 w 5164662"/>
              <a:gd name="connsiteY2" fmla="*/ 508162 h 508162"/>
              <a:gd name="connsiteX3" fmla="*/ 0 w 5164662"/>
              <a:gd name="connsiteY3" fmla="*/ 508162 h 508162"/>
              <a:gd name="connsiteX4" fmla="*/ 0 w 5164662"/>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2" h="508162">
                <a:moveTo>
                  <a:pt x="0" y="0"/>
                </a:moveTo>
                <a:lnTo>
                  <a:pt x="5164662" y="0"/>
                </a:lnTo>
                <a:lnTo>
                  <a:pt x="5164662" y="508162"/>
                </a:lnTo>
                <a:lnTo>
                  <a:pt x="0" y="508162"/>
                </a:lnTo>
                <a:lnTo>
                  <a:pt x="0" y="0"/>
                </a:lnTo>
                <a:close/>
              </a:path>
            </a:pathLst>
          </a:custGeom>
          <a:gradFill>
            <a:gsLst>
              <a:gs pos="10800">
                <a:schemeClr val="accent5">
                  <a:lumMod val="20000"/>
                  <a:lumOff val="80000"/>
                </a:schemeClr>
              </a:gs>
              <a:gs pos="0">
                <a:schemeClr val="tx1">
                  <a:lumMod val="20000"/>
                  <a:lumOff val="80000"/>
                  <a:alpha val="0"/>
                </a:schemeClr>
              </a:gs>
              <a:gs pos="100000">
                <a:srgbClr val="E6E7F2">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pPr defTabSz="457200">
              <a:lnSpc>
                <a:spcPct val="90000"/>
              </a:lnSpc>
              <a:spcAft>
                <a:spcPct val="35000"/>
              </a:spcAft>
            </a:pPr>
            <a:endParaRPr lang="en-US" sz="1600" dirty="0">
              <a:solidFill>
                <a:srgbClr val="57B74E">
                  <a:lumMod val="25000"/>
                </a:srgbClr>
              </a:solidFill>
            </a:endParaRPr>
          </a:p>
        </p:txBody>
      </p:sp>
      <p:sp>
        <p:nvSpPr>
          <p:cNvPr id="117" name="Freeform 116"/>
          <p:cNvSpPr/>
          <p:nvPr/>
        </p:nvSpPr>
        <p:spPr>
          <a:xfrm>
            <a:off x="4522094" y="1888545"/>
            <a:ext cx="4545711" cy="635204"/>
          </a:xfrm>
          <a:custGeom>
            <a:avLst/>
            <a:gdLst>
              <a:gd name="connsiteX0" fmla="*/ 0 w 5164662"/>
              <a:gd name="connsiteY0" fmla="*/ 0 h 508162"/>
              <a:gd name="connsiteX1" fmla="*/ 5164662 w 5164662"/>
              <a:gd name="connsiteY1" fmla="*/ 0 h 508162"/>
              <a:gd name="connsiteX2" fmla="*/ 5164662 w 5164662"/>
              <a:gd name="connsiteY2" fmla="*/ 508162 h 508162"/>
              <a:gd name="connsiteX3" fmla="*/ 0 w 5164662"/>
              <a:gd name="connsiteY3" fmla="*/ 508162 h 508162"/>
              <a:gd name="connsiteX4" fmla="*/ 0 w 5164662"/>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2" h="508162">
                <a:moveTo>
                  <a:pt x="0" y="0"/>
                </a:moveTo>
                <a:lnTo>
                  <a:pt x="5164662" y="0"/>
                </a:lnTo>
                <a:lnTo>
                  <a:pt x="5164662" y="508162"/>
                </a:lnTo>
                <a:lnTo>
                  <a:pt x="0" y="508162"/>
                </a:lnTo>
                <a:lnTo>
                  <a:pt x="0" y="0"/>
                </a:lnTo>
                <a:close/>
              </a:path>
            </a:pathLst>
          </a:custGeom>
          <a:gradFill>
            <a:gsLst>
              <a:gs pos="10800">
                <a:schemeClr val="accent5">
                  <a:lumMod val="20000"/>
                  <a:lumOff val="80000"/>
                </a:schemeClr>
              </a:gs>
              <a:gs pos="0">
                <a:schemeClr val="tx1">
                  <a:lumMod val="20000"/>
                  <a:lumOff val="80000"/>
                  <a:alpha val="0"/>
                </a:schemeClr>
              </a:gs>
              <a:gs pos="100000">
                <a:srgbClr val="E6E7F2">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pPr defTabSz="457200">
              <a:lnSpc>
                <a:spcPct val="90000"/>
              </a:lnSpc>
              <a:spcAft>
                <a:spcPct val="35000"/>
              </a:spcAft>
            </a:pPr>
            <a:endParaRPr lang="en-US" sz="1600" dirty="0">
              <a:solidFill>
                <a:srgbClr val="57B74E">
                  <a:lumMod val="25000"/>
                </a:srgbClr>
              </a:solidFill>
            </a:endParaRPr>
          </a:p>
        </p:txBody>
      </p:sp>
      <p:sp>
        <p:nvSpPr>
          <p:cNvPr id="118" name="Freeform 117"/>
          <p:cNvSpPr/>
          <p:nvPr/>
        </p:nvSpPr>
        <p:spPr>
          <a:xfrm>
            <a:off x="4522094" y="2631437"/>
            <a:ext cx="4545711" cy="635204"/>
          </a:xfrm>
          <a:custGeom>
            <a:avLst/>
            <a:gdLst>
              <a:gd name="connsiteX0" fmla="*/ 0 w 5164662"/>
              <a:gd name="connsiteY0" fmla="*/ 0 h 508162"/>
              <a:gd name="connsiteX1" fmla="*/ 5164662 w 5164662"/>
              <a:gd name="connsiteY1" fmla="*/ 0 h 508162"/>
              <a:gd name="connsiteX2" fmla="*/ 5164662 w 5164662"/>
              <a:gd name="connsiteY2" fmla="*/ 508162 h 508162"/>
              <a:gd name="connsiteX3" fmla="*/ 0 w 5164662"/>
              <a:gd name="connsiteY3" fmla="*/ 508162 h 508162"/>
              <a:gd name="connsiteX4" fmla="*/ 0 w 5164662"/>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2" h="508162">
                <a:moveTo>
                  <a:pt x="0" y="0"/>
                </a:moveTo>
                <a:lnTo>
                  <a:pt x="5164662" y="0"/>
                </a:lnTo>
                <a:lnTo>
                  <a:pt x="5164662" y="508162"/>
                </a:lnTo>
                <a:lnTo>
                  <a:pt x="0" y="508162"/>
                </a:lnTo>
                <a:lnTo>
                  <a:pt x="0" y="0"/>
                </a:lnTo>
                <a:close/>
              </a:path>
            </a:pathLst>
          </a:custGeom>
          <a:gradFill>
            <a:gsLst>
              <a:gs pos="10800">
                <a:schemeClr val="accent5">
                  <a:lumMod val="20000"/>
                  <a:lumOff val="80000"/>
                </a:schemeClr>
              </a:gs>
              <a:gs pos="0">
                <a:schemeClr val="tx1">
                  <a:lumMod val="20000"/>
                  <a:lumOff val="80000"/>
                  <a:alpha val="0"/>
                </a:schemeClr>
              </a:gs>
              <a:gs pos="100000">
                <a:srgbClr val="E6E7F2">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pPr defTabSz="457200">
              <a:lnSpc>
                <a:spcPct val="90000"/>
              </a:lnSpc>
              <a:spcAft>
                <a:spcPct val="35000"/>
              </a:spcAft>
            </a:pPr>
            <a:endParaRPr lang="en-US" sz="1600" dirty="0">
              <a:solidFill>
                <a:srgbClr val="57B74E">
                  <a:lumMod val="25000"/>
                </a:srgbClr>
              </a:solidFill>
            </a:endParaRPr>
          </a:p>
        </p:txBody>
      </p:sp>
      <p:sp>
        <p:nvSpPr>
          <p:cNvPr id="119" name="Freeform 118"/>
          <p:cNvSpPr/>
          <p:nvPr/>
        </p:nvSpPr>
        <p:spPr>
          <a:xfrm>
            <a:off x="4522094" y="3374329"/>
            <a:ext cx="4545711" cy="635204"/>
          </a:xfrm>
          <a:custGeom>
            <a:avLst/>
            <a:gdLst>
              <a:gd name="connsiteX0" fmla="*/ 0 w 5164662"/>
              <a:gd name="connsiteY0" fmla="*/ 0 h 508162"/>
              <a:gd name="connsiteX1" fmla="*/ 5164662 w 5164662"/>
              <a:gd name="connsiteY1" fmla="*/ 0 h 508162"/>
              <a:gd name="connsiteX2" fmla="*/ 5164662 w 5164662"/>
              <a:gd name="connsiteY2" fmla="*/ 508162 h 508162"/>
              <a:gd name="connsiteX3" fmla="*/ 0 w 5164662"/>
              <a:gd name="connsiteY3" fmla="*/ 508162 h 508162"/>
              <a:gd name="connsiteX4" fmla="*/ 0 w 5164662"/>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2" h="508162">
                <a:moveTo>
                  <a:pt x="0" y="0"/>
                </a:moveTo>
                <a:lnTo>
                  <a:pt x="5164662" y="0"/>
                </a:lnTo>
                <a:lnTo>
                  <a:pt x="5164662" y="508162"/>
                </a:lnTo>
                <a:lnTo>
                  <a:pt x="0" y="508162"/>
                </a:lnTo>
                <a:lnTo>
                  <a:pt x="0" y="0"/>
                </a:lnTo>
                <a:close/>
              </a:path>
            </a:pathLst>
          </a:custGeom>
          <a:gradFill>
            <a:gsLst>
              <a:gs pos="10800">
                <a:schemeClr val="accent5">
                  <a:lumMod val="20000"/>
                  <a:lumOff val="80000"/>
                </a:schemeClr>
              </a:gs>
              <a:gs pos="0">
                <a:schemeClr val="tx1">
                  <a:lumMod val="20000"/>
                  <a:lumOff val="80000"/>
                  <a:alpha val="0"/>
                </a:schemeClr>
              </a:gs>
              <a:gs pos="100000">
                <a:srgbClr val="E6E7F2">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pPr defTabSz="457200">
              <a:lnSpc>
                <a:spcPct val="90000"/>
              </a:lnSpc>
              <a:spcAft>
                <a:spcPct val="35000"/>
              </a:spcAft>
            </a:pPr>
            <a:endParaRPr lang="en-US" sz="1600" dirty="0">
              <a:solidFill>
                <a:srgbClr val="57B74E">
                  <a:lumMod val="25000"/>
                </a:srgbClr>
              </a:solidFill>
            </a:endParaRPr>
          </a:p>
        </p:txBody>
      </p:sp>
      <p:sp>
        <p:nvSpPr>
          <p:cNvPr id="120" name="Freeform 119"/>
          <p:cNvSpPr/>
          <p:nvPr/>
        </p:nvSpPr>
        <p:spPr>
          <a:xfrm>
            <a:off x="4522094" y="4117221"/>
            <a:ext cx="4545711" cy="635204"/>
          </a:xfrm>
          <a:custGeom>
            <a:avLst/>
            <a:gdLst>
              <a:gd name="connsiteX0" fmla="*/ 0 w 5164662"/>
              <a:gd name="connsiteY0" fmla="*/ 0 h 508162"/>
              <a:gd name="connsiteX1" fmla="*/ 5164662 w 5164662"/>
              <a:gd name="connsiteY1" fmla="*/ 0 h 508162"/>
              <a:gd name="connsiteX2" fmla="*/ 5164662 w 5164662"/>
              <a:gd name="connsiteY2" fmla="*/ 508162 h 508162"/>
              <a:gd name="connsiteX3" fmla="*/ 0 w 5164662"/>
              <a:gd name="connsiteY3" fmla="*/ 508162 h 508162"/>
              <a:gd name="connsiteX4" fmla="*/ 0 w 5164662"/>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662" h="508162">
                <a:moveTo>
                  <a:pt x="0" y="0"/>
                </a:moveTo>
                <a:lnTo>
                  <a:pt x="5164662" y="0"/>
                </a:lnTo>
                <a:lnTo>
                  <a:pt x="5164662" y="508162"/>
                </a:lnTo>
                <a:lnTo>
                  <a:pt x="0" y="508162"/>
                </a:lnTo>
                <a:lnTo>
                  <a:pt x="0" y="0"/>
                </a:lnTo>
                <a:close/>
              </a:path>
            </a:pathLst>
          </a:custGeom>
          <a:gradFill>
            <a:gsLst>
              <a:gs pos="10800">
                <a:schemeClr val="accent5">
                  <a:lumMod val="20000"/>
                  <a:lumOff val="80000"/>
                </a:schemeClr>
              </a:gs>
              <a:gs pos="0">
                <a:schemeClr val="tx1">
                  <a:lumMod val="20000"/>
                  <a:lumOff val="80000"/>
                  <a:alpha val="0"/>
                </a:schemeClr>
              </a:gs>
              <a:gs pos="100000">
                <a:srgbClr val="E6E7F2">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8640" tIns="0" rIns="0" bIns="0" rtlCol="0" anchor="ctr"/>
          <a:lstStyle/>
          <a:p>
            <a:pPr defTabSz="457200">
              <a:lnSpc>
                <a:spcPct val="90000"/>
              </a:lnSpc>
              <a:spcAft>
                <a:spcPct val="35000"/>
              </a:spcAft>
            </a:pPr>
            <a:endParaRPr lang="en-US" sz="1600" dirty="0">
              <a:solidFill>
                <a:srgbClr val="57B74E">
                  <a:lumMod val="25000"/>
                </a:srgbClr>
              </a:solidFill>
            </a:endParaRPr>
          </a:p>
        </p:txBody>
      </p:sp>
      <p:sp>
        <p:nvSpPr>
          <p:cNvPr id="131" name="TextBox 130"/>
          <p:cNvSpPr txBox="1"/>
          <p:nvPr/>
        </p:nvSpPr>
        <p:spPr>
          <a:xfrm>
            <a:off x="4814106" y="4102267"/>
            <a:ext cx="4632258" cy="553998"/>
          </a:xfrm>
          <a:prstGeom prst="rect">
            <a:avLst/>
          </a:prstGeom>
          <a:noFill/>
        </p:spPr>
        <p:txBody>
          <a:bodyPr wrap="square" lIns="182880" rtlCol="0">
            <a:spAutoFit/>
          </a:bodyPr>
          <a:lstStyle>
            <a:defPPr>
              <a:defRPr lang="en-US"/>
            </a:defPPr>
            <a:lvl1pPr>
              <a:defRPr sz="1600" b="1">
                <a:solidFill>
                  <a:schemeClr val="accent2"/>
                </a:solidFill>
                <a:latin typeface="+mj-lt"/>
              </a:defRPr>
            </a:lvl1pPr>
          </a:lstStyle>
          <a:p>
            <a:pPr defTabSz="457200"/>
            <a:r>
              <a:rPr lang="en-US" sz="1500" b="0" dirty="0">
                <a:solidFill>
                  <a:srgbClr val="58595B"/>
                </a:solidFill>
                <a:ea typeface="ＭＳ Ｐゴシック" charset="0"/>
              </a:rPr>
              <a:t>Perfect for </a:t>
            </a:r>
            <a:r>
              <a:rPr lang="en-US" sz="1500" b="0" dirty="0" smtClean="0">
                <a:solidFill>
                  <a:srgbClr val="58595B"/>
                </a:solidFill>
                <a:ea typeface="ＭＳ Ｐゴシック" charset="0"/>
              </a:rPr>
              <a:t>distributed customers </a:t>
            </a:r>
            <a:r>
              <a:rPr lang="en-US" sz="1500" b="0" dirty="0">
                <a:solidFill>
                  <a:srgbClr val="58595B"/>
                </a:solidFill>
                <a:ea typeface="ＭＳ Ｐゴシック" charset="0"/>
              </a:rPr>
              <a:t>looking </a:t>
            </a:r>
            <a:r>
              <a:rPr lang="en-US" sz="1500" b="0" dirty="0" smtClean="0">
                <a:solidFill>
                  <a:srgbClr val="58595B"/>
                </a:solidFill>
                <a:ea typeface="ＭＳ Ｐゴシック" charset="0"/>
              </a:rPr>
              <a:t>for</a:t>
            </a:r>
          </a:p>
          <a:p>
            <a:pPr defTabSz="457200"/>
            <a:r>
              <a:rPr lang="en-US" sz="1500" b="0" dirty="0">
                <a:solidFill>
                  <a:srgbClr val="58595B"/>
                </a:solidFill>
                <a:ea typeface="ＭＳ Ｐゴシック" charset="0"/>
              </a:rPr>
              <a:t>l</a:t>
            </a:r>
            <a:r>
              <a:rPr lang="en-US" sz="1500" b="0" dirty="0" smtClean="0">
                <a:solidFill>
                  <a:srgbClr val="58595B"/>
                </a:solidFill>
                <a:ea typeface="ＭＳ Ｐゴシック" charset="0"/>
              </a:rPr>
              <a:t>ower cost and self-managed SD-WAN options</a:t>
            </a:r>
            <a:endParaRPr lang="en-US" sz="1500" b="0" dirty="0">
              <a:solidFill>
                <a:srgbClr val="58595B"/>
              </a:solidFill>
              <a:ea typeface="ＭＳ Ｐゴシック" charset="0"/>
            </a:endParaRPr>
          </a:p>
        </p:txBody>
      </p:sp>
      <p:sp>
        <p:nvSpPr>
          <p:cNvPr id="137" name="Oval 136"/>
          <p:cNvSpPr/>
          <p:nvPr/>
        </p:nvSpPr>
        <p:spPr>
          <a:xfrm>
            <a:off x="4219815" y="1915889"/>
            <a:ext cx="625310" cy="625310"/>
          </a:xfrm>
          <a:prstGeom prst="ellipse">
            <a:avLst/>
          </a:prstGeom>
          <a:solidFill>
            <a:srgbClr val="214794"/>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82880" tIns="45719" rIns="91436" bIns="45719" rtlCol="0" anchor="ctr"/>
          <a:lstStyle/>
          <a:p>
            <a:pPr algn="ctr" defTabSz="456991"/>
            <a:endParaRPr lang="en-US" sz="1600" dirty="0">
              <a:solidFill>
                <a:srgbClr val="FFFFFF"/>
              </a:solidFill>
            </a:endParaRPr>
          </a:p>
        </p:txBody>
      </p:sp>
      <p:sp>
        <p:nvSpPr>
          <p:cNvPr id="138" name="TextBox 137"/>
          <p:cNvSpPr txBox="1"/>
          <p:nvPr/>
        </p:nvSpPr>
        <p:spPr>
          <a:xfrm>
            <a:off x="4836116" y="2637554"/>
            <a:ext cx="4384084" cy="553998"/>
          </a:xfrm>
          <a:prstGeom prst="rect">
            <a:avLst/>
          </a:prstGeom>
          <a:noFill/>
        </p:spPr>
        <p:txBody>
          <a:bodyPr wrap="square" lIns="182880" rtlCol="0">
            <a:spAutoFit/>
          </a:bodyPr>
          <a:lstStyle>
            <a:defPPr>
              <a:defRPr lang="en-US"/>
            </a:defPPr>
            <a:lvl1pPr>
              <a:defRPr sz="1600">
                <a:solidFill>
                  <a:schemeClr val="accent2"/>
                </a:solidFill>
                <a:latin typeface="+mj-lt"/>
              </a:defRPr>
            </a:lvl1pPr>
          </a:lstStyle>
          <a:p>
            <a:pPr defTabSz="457200"/>
            <a:r>
              <a:rPr lang="en-US" sz="1500" smtClean="0">
                <a:solidFill>
                  <a:srgbClr val="58595B"/>
                </a:solidFill>
                <a:ea typeface="ＭＳ Ｐゴシック" charset="0"/>
              </a:rPr>
              <a:t>VMS SD-WAN with </a:t>
            </a:r>
            <a:r>
              <a:rPr lang="en-US" sz="1500" dirty="0">
                <a:solidFill>
                  <a:srgbClr val="58595B"/>
                </a:solidFill>
                <a:ea typeface="ＭＳ Ｐゴシック" charset="0"/>
              </a:rPr>
              <a:t>Zero Touch Provisioning (PnP) and validated IWAN </a:t>
            </a:r>
            <a:r>
              <a:rPr lang="en-US" sz="1500" dirty="0" smtClean="0">
                <a:solidFill>
                  <a:srgbClr val="58595B"/>
                </a:solidFill>
                <a:ea typeface="ＭＳ Ｐゴシック" charset="0"/>
              </a:rPr>
              <a:t>Service Packs (NSO)</a:t>
            </a:r>
            <a:endParaRPr lang="en-US" sz="1500" dirty="0">
              <a:solidFill>
                <a:srgbClr val="58595B"/>
              </a:solidFill>
              <a:ea typeface="ＭＳ Ｐゴシック" charset="0"/>
            </a:endParaRPr>
          </a:p>
        </p:txBody>
      </p:sp>
      <p:sp>
        <p:nvSpPr>
          <p:cNvPr id="143" name="TextBox 142"/>
          <p:cNvSpPr txBox="1"/>
          <p:nvPr/>
        </p:nvSpPr>
        <p:spPr>
          <a:xfrm>
            <a:off x="4825029" y="1166205"/>
            <a:ext cx="4288159" cy="553998"/>
          </a:xfrm>
          <a:prstGeom prst="rect">
            <a:avLst/>
          </a:prstGeom>
          <a:noFill/>
        </p:spPr>
        <p:txBody>
          <a:bodyPr wrap="square" lIns="182880" rtlCol="0">
            <a:spAutoFit/>
          </a:bodyPr>
          <a:lstStyle/>
          <a:p>
            <a:pPr defTabSz="457200"/>
            <a:r>
              <a:rPr lang="en-US" sz="1500" dirty="0" smtClean="0">
                <a:solidFill>
                  <a:srgbClr val="58595B"/>
                </a:solidFill>
                <a:latin typeface="Arial"/>
                <a:ea typeface="ＭＳ Ｐゴシック" charset="0"/>
              </a:rPr>
              <a:t>Automated end-to-end SD-WAN Services managed from the Service Provider Cloud</a:t>
            </a:r>
            <a:endParaRPr lang="en-US" sz="1500" dirty="0">
              <a:solidFill>
                <a:srgbClr val="58595B"/>
              </a:solidFill>
              <a:latin typeface="Arial"/>
              <a:ea typeface="ＭＳ Ｐゴシック" charset="0"/>
            </a:endParaRPr>
          </a:p>
        </p:txBody>
      </p:sp>
      <p:sp>
        <p:nvSpPr>
          <p:cNvPr id="148" name="TextBox 147"/>
          <p:cNvSpPr txBox="1"/>
          <p:nvPr/>
        </p:nvSpPr>
        <p:spPr>
          <a:xfrm>
            <a:off x="4820819" y="1915499"/>
            <a:ext cx="4305253" cy="553998"/>
          </a:xfrm>
          <a:prstGeom prst="rect">
            <a:avLst/>
          </a:prstGeom>
          <a:noFill/>
        </p:spPr>
        <p:txBody>
          <a:bodyPr wrap="square" lIns="182880" rtlCol="0">
            <a:spAutoFit/>
          </a:bodyPr>
          <a:lstStyle/>
          <a:p>
            <a:pPr defTabSz="457200"/>
            <a:r>
              <a:rPr lang="en-US" sz="1500" dirty="0">
                <a:solidFill>
                  <a:srgbClr val="58595B"/>
                </a:solidFill>
                <a:ea typeface="ＭＳ Ｐゴシック" charset="0"/>
              </a:rPr>
              <a:t>Secure multi-tenant Cloud Managed </a:t>
            </a:r>
            <a:r>
              <a:rPr lang="en-US" sz="1500" dirty="0" smtClean="0">
                <a:solidFill>
                  <a:srgbClr val="58595B"/>
                </a:solidFill>
                <a:ea typeface="ＭＳ Ｐゴシック" charset="0"/>
              </a:rPr>
              <a:t>platform,  </a:t>
            </a:r>
            <a:endParaRPr lang="en-US" sz="1500" dirty="0">
              <a:solidFill>
                <a:srgbClr val="58595B"/>
              </a:solidFill>
              <a:ea typeface="ＭＳ Ｐゴシック" charset="0"/>
            </a:endParaRPr>
          </a:p>
          <a:p>
            <a:pPr defTabSz="457200"/>
            <a:r>
              <a:rPr lang="en-US" sz="1500" dirty="0" smtClean="0">
                <a:solidFill>
                  <a:srgbClr val="58595B"/>
                </a:solidFill>
                <a:ea typeface="ＭＳ Ｐゴシック" charset="0"/>
              </a:rPr>
              <a:t>simplified </a:t>
            </a:r>
            <a:r>
              <a:rPr lang="en-US" sz="1500" dirty="0">
                <a:solidFill>
                  <a:srgbClr val="58595B"/>
                </a:solidFill>
                <a:ea typeface="ＭＳ Ｐゴシック" charset="0"/>
              </a:rPr>
              <a:t>orchestration </a:t>
            </a:r>
            <a:r>
              <a:rPr lang="en-US" sz="1500" dirty="0" smtClean="0">
                <a:solidFill>
                  <a:srgbClr val="58595B"/>
                </a:solidFill>
                <a:ea typeface="ＭＳ Ｐゴシック" charset="0"/>
              </a:rPr>
              <a:t>and tenant self-service </a:t>
            </a:r>
            <a:endParaRPr lang="en-US" sz="1500" dirty="0">
              <a:solidFill>
                <a:srgbClr val="58595B"/>
              </a:solidFill>
              <a:ea typeface="ＭＳ Ｐゴシック" charset="0"/>
            </a:endParaRPr>
          </a:p>
        </p:txBody>
      </p:sp>
      <p:sp>
        <p:nvSpPr>
          <p:cNvPr id="151" name="TextBox 150"/>
          <p:cNvSpPr txBox="1"/>
          <p:nvPr/>
        </p:nvSpPr>
        <p:spPr>
          <a:xfrm>
            <a:off x="4814110" y="3399544"/>
            <a:ext cx="4227301" cy="553998"/>
          </a:xfrm>
          <a:prstGeom prst="rect">
            <a:avLst/>
          </a:prstGeom>
          <a:noFill/>
        </p:spPr>
        <p:txBody>
          <a:bodyPr wrap="square" lIns="182880" rtlCol="0">
            <a:spAutoFit/>
          </a:bodyPr>
          <a:lstStyle>
            <a:defPPr>
              <a:defRPr lang="en-US"/>
            </a:defPPr>
            <a:lvl1pPr>
              <a:defRPr sz="1600">
                <a:solidFill>
                  <a:schemeClr val="accent2"/>
                </a:solidFill>
                <a:latin typeface="+mj-lt"/>
              </a:defRPr>
            </a:lvl1pPr>
          </a:lstStyle>
          <a:p>
            <a:pPr defTabSz="457200"/>
            <a:r>
              <a:rPr lang="en-US" sz="1500" dirty="0" smtClean="0">
                <a:solidFill>
                  <a:srgbClr val="58595B"/>
                </a:solidFill>
                <a:ea typeface="ＭＳ Ｐゴシック" charset="0"/>
              </a:rPr>
              <a:t>Rapidly create new monetized services, modify existing services instantly from Cloud</a:t>
            </a:r>
            <a:endParaRPr lang="en-US" sz="1500" dirty="0">
              <a:solidFill>
                <a:srgbClr val="58595B"/>
              </a:solidFill>
              <a:ea typeface="ＭＳ Ｐゴシック" charset="0"/>
            </a:endParaRPr>
          </a:p>
        </p:txBody>
      </p:sp>
      <p:sp>
        <p:nvSpPr>
          <p:cNvPr id="150" name="Oval 149"/>
          <p:cNvSpPr/>
          <p:nvPr/>
        </p:nvSpPr>
        <p:spPr>
          <a:xfrm>
            <a:off x="4211346" y="3375953"/>
            <a:ext cx="625310" cy="625310"/>
          </a:xfrm>
          <a:prstGeom prst="ellipse">
            <a:avLst/>
          </a:prstGeom>
          <a:solidFill>
            <a:srgbClr val="214794"/>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82880" tIns="45719" rIns="91436" bIns="45719" rtlCol="0" anchor="ctr"/>
          <a:lstStyle/>
          <a:p>
            <a:pPr algn="ctr" defTabSz="456991"/>
            <a:endParaRPr lang="en-US" sz="1600" dirty="0">
              <a:solidFill>
                <a:srgbClr val="FFFFFF"/>
              </a:solidFill>
            </a:endParaRPr>
          </a:p>
        </p:txBody>
      </p:sp>
      <p:sp>
        <p:nvSpPr>
          <p:cNvPr id="80" name="Rectangle 79"/>
          <p:cNvSpPr/>
          <p:nvPr/>
        </p:nvSpPr>
        <p:spPr>
          <a:xfrm>
            <a:off x="439265" y="621047"/>
            <a:ext cx="6739466" cy="338554"/>
          </a:xfrm>
          <a:prstGeom prst="rect">
            <a:avLst/>
          </a:prstGeom>
        </p:spPr>
        <p:txBody>
          <a:bodyPr wrap="square">
            <a:spAutoFit/>
          </a:bodyPr>
          <a:lstStyle/>
          <a:p>
            <a:pPr defTabSz="457200"/>
            <a:r>
              <a:rPr lang="en-US" sz="1600" dirty="0" smtClean="0">
                <a:solidFill>
                  <a:srgbClr val="214794"/>
                </a:solidFill>
                <a:ea typeface="ＭＳ Ｐゴシック" charset="0"/>
              </a:rPr>
              <a:t>Both VMS and Meraki</a:t>
            </a:r>
            <a:endParaRPr lang="en-US" sz="1600" b="1" dirty="0">
              <a:solidFill>
                <a:srgbClr val="214794"/>
              </a:solidFill>
              <a:ea typeface="ＭＳ Ｐゴシック" charset="0"/>
            </a:endParaRPr>
          </a:p>
        </p:txBody>
      </p:sp>
      <p:sp>
        <p:nvSpPr>
          <p:cNvPr id="62" name="Oval 61"/>
          <p:cNvSpPr/>
          <p:nvPr/>
        </p:nvSpPr>
        <p:spPr>
          <a:xfrm>
            <a:off x="4209439" y="2650994"/>
            <a:ext cx="625310" cy="625310"/>
          </a:xfrm>
          <a:prstGeom prst="ellipse">
            <a:avLst/>
          </a:prstGeom>
          <a:solidFill>
            <a:srgbClr val="214794"/>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82880" tIns="45719" rIns="91436" bIns="45719" rtlCol="0" anchor="ctr"/>
          <a:lstStyle/>
          <a:p>
            <a:pPr algn="ctr" defTabSz="456991"/>
            <a:endParaRPr lang="en-US" sz="1400" b="1" dirty="0">
              <a:solidFill>
                <a:srgbClr val="FFFFFF"/>
              </a:solidFill>
            </a:endParaRPr>
          </a:p>
        </p:txBody>
      </p:sp>
      <p:sp>
        <p:nvSpPr>
          <p:cNvPr id="65" name="Freeform 18"/>
          <p:cNvSpPr>
            <a:spLocks noEditPoints="1"/>
          </p:cNvSpPr>
          <p:nvPr/>
        </p:nvSpPr>
        <p:spPr bwMode="auto">
          <a:xfrm>
            <a:off x="4317248" y="3481403"/>
            <a:ext cx="418380" cy="419217"/>
          </a:xfrm>
          <a:custGeom>
            <a:avLst/>
            <a:gdLst>
              <a:gd name="T0" fmla="*/ 0 w 376"/>
              <a:gd name="T1" fmla="*/ 188 h 377"/>
              <a:gd name="T2" fmla="*/ 376 w 376"/>
              <a:gd name="T3" fmla="*/ 188 h 377"/>
              <a:gd name="T4" fmla="*/ 274 w 376"/>
              <a:gd name="T5" fmla="*/ 90 h 377"/>
              <a:gd name="T6" fmla="*/ 306 w 376"/>
              <a:gd name="T7" fmla="*/ 70 h 377"/>
              <a:gd name="T8" fmla="*/ 285 w 376"/>
              <a:gd name="T9" fmla="*/ 103 h 377"/>
              <a:gd name="T10" fmla="*/ 274 w 376"/>
              <a:gd name="T11" fmla="*/ 90 h 377"/>
              <a:gd name="T12" fmla="*/ 189 w 376"/>
              <a:gd name="T13" fmla="*/ 22 h 377"/>
              <a:gd name="T14" fmla="*/ 198 w 376"/>
              <a:gd name="T15" fmla="*/ 60 h 377"/>
              <a:gd name="T16" fmla="*/ 177 w 376"/>
              <a:gd name="T17" fmla="*/ 60 h 377"/>
              <a:gd name="T18" fmla="*/ 59 w 376"/>
              <a:gd name="T19" fmla="*/ 198 h 377"/>
              <a:gd name="T20" fmla="*/ 22 w 376"/>
              <a:gd name="T21" fmla="*/ 188 h 377"/>
              <a:gd name="T22" fmla="*/ 59 w 376"/>
              <a:gd name="T23" fmla="*/ 179 h 377"/>
              <a:gd name="T24" fmla="*/ 59 w 376"/>
              <a:gd name="T25" fmla="*/ 198 h 377"/>
              <a:gd name="T26" fmla="*/ 85 w 376"/>
              <a:gd name="T27" fmla="*/ 305 h 377"/>
              <a:gd name="T28" fmla="*/ 71 w 376"/>
              <a:gd name="T29" fmla="*/ 292 h 377"/>
              <a:gd name="T30" fmla="*/ 103 w 376"/>
              <a:gd name="T31" fmla="*/ 273 h 377"/>
              <a:gd name="T32" fmla="*/ 103 w 376"/>
              <a:gd name="T33" fmla="*/ 103 h 377"/>
              <a:gd name="T34" fmla="*/ 71 w 376"/>
              <a:gd name="T35" fmla="*/ 85 h 377"/>
              <a:gd name="T36" fmla="*/ 85 w 376"/>
              <a:gd name="T37" fmla="*/ 70 h 377"/>
              <a:gd name="T38" fmla="*/ 103 w 376"/>
              <a:gd name="T39" fmla="*/ 103 h 377"/>
              <a:gd name="T40" fmla="*/ 189 w 376"/>
              <a:gd name="T41" fmla="*/ 354 h 377"/>
              <a:gd name="T42" fmla="*/ 177 w 376"/>
              <a:gd name="T43" fmla="*/ 318 h 377"/>
              <a:gd name="T44" fmla="*/ 198 w 376"/>
              <a:gd name="T45" fmla="*/ 318 h 377"/>
              <a:gd name="T46" fmla="*/ 256 w 376"/>
              <a:gd name="T47" fmla="*/ 329 h 377"/>
              <a:gd name="T48" fmla="*/ 190 w 376"/>
              <a:gd name="T49" fmla="*/ 225 h 377"/>
              <a:gd name="T50" fmla="*/ 149 w 376"/>
              <a:gd name="T51" fmla="*/ 188 h 377"/>
              <a:gd name="T52" fmla="*/ 172 w 376"/>
              <a:gd name="T53" fmla="*/ 101 h 377"/>
              <a:gd name="T54" fmla="*/ 202 w 376"/>
              <a:gd name="T55" fmla="*/ 101 h 377"/>
              <a:gd name="T56" fmla="*/ 226 w 376"/>
              <a:gd name="T57" fmla="*/ 188 h 377"/>
              <a:gd name="T58" fmla="*/ 262 w 376"/>
              <a:gd name="T59" fmla="*/ 313 h 377"/>
              <a:gd name="T60" fmla="*/ 306 w 376"/>
              <a:gd name="T61" fmla="*/ 305 h 377"/>
              <a:gd name="T62" fmla="*/ 274 w 376"/>
              <a:gd name="T63" fmla="*/ 287 h 377"/>
              <a:gd name="T64" fmla="*/ 285 w 376"/>
              <a:gd name="T65" fmla="*/ 273 h 377"/>
              <a:gd name="T66" fmla="*/ 306 w 376"/>
              <a:gd name="T67" fmla="*/ 305 h 377"/>
              <a:gd name="T68" fmla="*/ 316 w 376"/>
              <a:gd name="T69" fmla="*/ 198 h 377"/>
              <a:gd name="T70" fmla="*/ 316 w 376"/>
              <a:gd name="T71" fmla="*/ 179 h 377"/>
              <a:gd name="T72" fmla="*/ 354 w 376"/>
              <a:gd name="T73" fmla="*/ 18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77">
                <a:moveTo>
                  <a:pt x="189" y="0"/>
                </a:moveTo>
                <a:cubicBezTo>
                  <a:pt x="85" y="0"/>
                  <a:pt x="0" y="85"/>
                  <a:pt x="0" y="188"/>
                </a:cubicBezTo>
                <a:cubicBezTo>
                  <a:pt x="0" y="292"/>
                  <a:pt x="85" y="377"/>
                  <a:pt x="189" y="377"/>
                </a:cubicBezTo>
                <a:cubicBezTo>
                  <a:pt x="292" y="377"/>
                  <a:pt x="376" y="292"/>
                  <a:pt x="376" y="188"/>
                </a:cubicBezTo>
                <a:cubicBezTo>
                  <a:pt x="376" y="85"/>
                  <a:pt x="292" y="0"/>
                  <a:pt x="189" y="0"/>
                </a:cubicBezTo>
                <a:close/>
                <a:moveTo>
                  <a:pt x="274" y="90"/>
                </a:moveTo>
                <a:cubicBezTo>
                  <a:pt x="292" y="70"/>
                  <a:pt x="292" y="70"/>
                  <a:pt x="292" y="70"/>
                </a:cubicBezTo>
                <a:cubicBezTo>
                  <a:pt x="294" y="67"/>
                  <a:pt x="302" y="67"/>
                  <a:pt x="306" y="70"/>
                </a:cubicBezTo>
                <a:cubicBezTo>
                  <a:pt x="309" y="74"/>
                  <a:pt x="309" y="81"/>
                  <a:pt x="306" y="85"/>
                </a:cubicBezTo>
                <a:cubicBezTo>
                  <a:pt x="285" y="103"/>
                  <a:pt x="285" y="103"/>
                  <a:pt x="285" y="103"/>
                </a:cubicBezTo>
                <a:cubicBezTo>
                  <a:pt x="283" y="107"/>
                  <a:pt x="276" y="107"/>
                  <a:pt x="274" y="103"/>
                </a:cubicBezTo>
                <a:cubicBezTo>
                  <a:pt x="267" y="99"/>
                  <a:pt x="267" y="94"/>
                  <a:pt x="274" y="90"/>
                </a:cubicBezTo>
                <a:close/>
                <a:moveTo>
                  <a:pt x="177" y="33"/>
                </a:moveTo>
                <a:cubicBezTo>
                  <a:pt x="177" y="27"/>
                  <a:pt x="184" y="22"/>
                  <a:pt x="189" y="22"/>
                </a:cubicBezTo>
                <a:cubicBezTo>
                  <a:pt x="193" y="22"/>
                  <a:pt x="198" y="27"/>
                  <a:pt x="198" y="33"/>
                </a:cubicBezTo>
                <a:cubicBezTo>
                  <a:pt x="198" y="60"/>
                  <a:pt x="198" y="60"/>
                  <a:pt x="198" y="60"/>
                </a:cubicBezTo>
                <a:cubicBezTo>
                  <a:pt x="198" y="63"/>
                  <a:pt x="193" y="69"/>
                  <a:pt x="189" y="69"/>
                </a:cubicBezTo>
                <a:cubicBezTo>
                  <a:pt x="184" y="69"/>
                  <a:pt x="177" y="63"/>
                  <a:pt x="177" y="60"/>
                </a:cubicBezTo>
                <a:cubicBezTo>
                  <a:pt x="177" y="33"/>
                  <a:pt x="177" y="33"/>
                  <a:pt x="177" y="33"/>
                </a:cubicBezTo>
                <a:close/>
                <a:moveTo>
                  <a:pt x="59" y="198"/>
                </a:moveTo>
                <a:cubicBezTo>
                  <a:pt x="32" y="198"/>
                  <a:pt x="32" y="198"/>
                  <a:pt x="32" y="198"/>
                </a:cubicBezTo>
                <a:cubicBezTo>
                  <a:pt x="27" y="198"/>
                  <a:pt x="22" y="193"/>
                  <a:pt x="22" y="188"/>
                </a:cubicBezTo>
                <a:cubicBezTo>
                  <a:pt x="22" y="182"/>
                  <a:pt x="27" y="179"/>
                  <a:pt x="32" y="179"/>
                </a:cubicBezTo>
                <a:cubicBezTo>
                  <a:pt x="59" y="179"/>
                  <a:pt x="59" y="179"/>
                  <a:pt x="59" y="179"/>
                </a:cubicBezTo>
                <a:cubicBezTo>
                  <a:pt x="64" y="179"/>
                  <a:pt x="68" y="182"/>
                  <a:pt x="68" y="188"/>
                </a:cubicBezTo>
                <a:cubicBezTo>
                  <a:pt x="68" y="193"/>
                  <a:pt x="64" y="198"/>
                  <a:pt x="59" y="198"/>
                </a:cubicBezTo>
                <a:close/>
                <a:moveTo>
                  <a:pt x="103" y="287"/>
                </a:moveTo>
                <a:cubicBezTo>
                  <a:pt x="85" y="305"/>
                  <a:pt x="85" y="305"/>
                  <a:pt x="85" y="305"/>
                </a:cubicBezTo>
                <a:cubicBezTo>
                  <a:pt x="81" y="310"/>
                  <a:pt x="76" y="310"/>
                  <a:pt x="71" y="305"/>
                </a:cubicBezTo>
                <a:cubicBezTo>
                  <a:pt x="67" y="301"/>
                  <a:pt x="67" y="296"/>
                  <a:pt x="71" y="292"/>
                </a:cubicBezTo>
                <a:cubicBezTo>
                  <a:pt x="90" y="273"/>
                  <a:pt x="90" y="273"/>
                  <a:pt x="90" y="273"/>
                </a:cubicBezTo>
                <a:cubicBezTo>
                  <a:pt x="94" y="269"/>
                  <a:pt x="99" y="269"/>
                  <a:pt x="103" y="273"/>
                </a:cubicBezTo>
                <a:cubicBezTo>
                  <a:pt x="108" y="276"/>
                  <a:pt x="108" y="283"/>
                  <a:pt x="103" y="287"/>
                </a:cubicBezTo>
                <a:close/>
                <a:moveTo>
                  <a:pt x="103" y="103"/>
                </a:moveTo>
                <a:cubicBezTo>
                  <a:pt x="99" y="107"/>
                  <a:pt x="94" y="107"/>
                  <a:pt x="90" y="103"/>
                </a:cubicBezTo>
                <a:cubicBezTo>
                  <a:pt x="71" y="85"/>
                  <a:pt x="71" y="85"/>
                  <a:pt x="71" y="85"/>
                </a:cubicBezTo>
                <a:cubicBezTo>
                  <a:pt x="67" y="81"/>
                  <a:pt x="67" y="74"/>
                  <a:pt x="71" y="70"/>
                </a:cubicBezTo>
                <a:cubicBezTo>
                  <a:pt x="73" y="67"/>
                  <a:pt x="81" y="67"/>
                  <a:pt x="85" y="70"/>
                </a:cubicBezTo>
                <a:cubicBezTo>
                  <a:pt x="103" y="90"/>
                  <a:pt x="103" y="90"/>
                  <a:pt x="103" y="90"/>
                </a:cubicBezTo>
                <a:cubicBezTo>
                  <a:pt x="108" y="94"/>
                  <a:pt x="108" y="99"/>
                  <a:pt x="103" y="103"/>
                </a:cubicBezTo>
                <a:close/>
                <a:moveTo>
                  <a:pt x="198" y="345"/>
                </a:moveTo>
                <a:cubicBezTo>
                  <a:pt x="198" y="350"/>
                  <a:pt x="193" y="354"/>
                  <a:pt x="189" y="354"/>
                </a:cubicBezTo>
                <a:cubicBezTo>
                  <a:pt x="184" y="354"/>
                  <a:pt x="177" y="350"/>
                  <a:pt x="177" y="345"/>
                </a:cubicBezTo>
                <a:cubicBezTo>
                  <a:pt x="177" y="318"/>
                  <a:pt x="177" y="318"/>
                  <a:pt x="177" y="318"/>
                </a:cubicBezTo>
                <a:cubicBezTo>
                  <a:pt x="177" y="313"/>
                  <a:pt x="184" y="309"/>
                  <a:pt x="189" y="309"/>
                </a:cubicBezTo>
                <a:cubicBezTo>
                  <a:pt x="193" y="309"/>
                  <a:pt x="198" y="313"/>
                  <a:pt x="198" y="318"/>
                </a:cubicBezTo>
                <a:cubicBezTo>
                  <a:pt x="198" y="345"/>
                  <a:pt x="198" y="345"/>
                  <a:pt x="198" y="345"/>
                </a:cubicBezTo>
                <a:close/>
                <a:moveTo>
                  <a:pt x="256" y="329"/>
                </a:moveTo>
                <a:cubicBezTo>
                  <a:pt x="249" y="333"/>
                  <a:pt x="240" y="329"/>
                  <a:pt x="238" y="324"/>
                </a:cubicBezTo>
                <a:cubicBezTo>
                  <a:pt x="190" y="225"/>
                  <a:pt x="190" y="225"/>
                  <a:pt x="190" y="225"/>
                </a:cubicBezTo>
                <a:cubicBezTo>
                  <a:pt x="189" y="225"/>
                  <a:pt x="189" y="225"/>
                  <a:pt x="189" y="225"/>
                </a:cubicBezTo>
                <a:cubicBezTo>
                  <a:pt x="167" y="225"/>
                  <a:pt x="149" y="210"/>
                  <a:pt x="149" y="188"/>
                </a:cubicBezTo>
                <a:cubicBezTo>
                  <a:pt x="149" y="173"/>
                  <a:pt x="159" y="159"/>
                  <a:pt x="172" y="153"/>
                </a:cubicBezTo>
                <a:cubicBezTo>
                  <a:pt x="172" y="101"/>
                  <a:pt x="172" y="101"/>
                  <a:pt x="172" y="101"/>
                </a:cubicBezTo>
                <a:cubicBezTo>
                  <a:pt x="172" y="94"/>
                  <a:pt x="180" y="87"/>
                  <a:pt x="186" y="87"/>
                </a:cubicBezTo>
                <a:cubicBezTo>
                  <a:pt x="194" y="87"/>
                  <a:pt x="202" y="94"/>
                  <a:pt x="202" y="101"/>
                </a:cubicBezTo>
                <a:cubicBezTo>
                  <a:pt x="202" y="152"/>
                  <a:pt x="202" y="152"/>
                  <a:pt x="202" y="152"/>
                </a:cubicBezTo>
                <a:cubicBezTo>
                  <a:pt x="216" y="157"/>
                  <a:pt x="226" y="171"/>
                  <a:pt x="226" y="188"/>
                </a:cubicBezTo>
                <a:cubicBezTo>
                  <a:pt x="226" y="198"/>
                  <a:pt x="221" y="207"/>
                  <a:pt x="216" y="215"/>
                </a:cubicBezTo>
                <a:cubicBezTo>
                  <a:pt x="262" y="313"/>
                  <a:pt x="262" y="313"/>
                  <a:pt x="262" y="313"/>
                </a:cubicBezTo>
                <a:cubicBezTo>
                  <a:pt x="266" y="319"/>
                  <a:pt x="262" y="327"/>
                  <a:pt x="256" y="329"/>
                </a:cubicBezTo>
                <a:close/>
                <a:moveTo>
                  <a:pt x="306" y="305"/>
                </a:moveTo>
                <a:cubicBezTo>
                  <a:pt x="302" y="310"/>
                  <a:pt x="294" y="310"/>
                  <a:pt x="292" y="305"/>
                </a:cubicBezTo>
                <a:cubicBezTo>
                  <a:pt x="274" y="287"/>
                  <a:pt x="274" y="287"/>
                  <a:pt x="274" y="287"/>
                </a:cubicBezTo>
                <a:cubicBezTo>
                  <a:pt x="267" y="283"/>
                  <a:pt x="267" y="276"/>
                  <a:pt x="274" y="273"/>
                </a:cubicBezTo>
                <a:cubicBezTo>
                  <a:pt x="276" y="269"/>
                  <a:pt x="283" y="269"/>
                  <a:pt x="285" y="273"/>
                </a:cubicBezTo>
                <a:cubicBezTo>
                  <a:pt x="306" y="292"/>
                  <a:pt x="306" y="292"/>
                  <a:pt x="306" y="292"/>
                </a:cubicBezTo>
                <a:cubicBezTo>
                  <a:pt x="309" y="296"/>
                  <a:pt x="309" y="301"/>
                  <a:pt x="306" y="305"/>
                </a:cubicBezTo>
                <a:close/>
                <a:moveTo>
                  <a:pt x="343" y="198"/>
                </a:moveTo>
                <a:cubicBezTo>
                  <a:pt x="316" y="198"/>
                  <a:pt x="316" y="198"/>
                  <a:pt x="316" y="198"/>
                </a:cubicBezTo>
                <a:cubicBezTo>
                  <a:pt x="311" y="198"/>
                  <a:pt x="307" y="193"/>
                  <a:pt x="307" y="188"/>
                </a:cubicBezTo>
                <a:cubicBezTo>
                  <a:pt x="307" y="182"/>
                  <a:pt x="311" y="179"/>
                  <a:pt x="316" y="179"/>
                </a:cubicBezTo>
                <a:cubicBezTo>
                  <a:pt x="343" y="179"/>
                  <a:pt x="343" y="179"/>
                  <a:pt x="343" y="179"/>
                </a:cubicBezTo>
                <a:cubicBezTo>
                  <a:pt x="349" y="179"/>
                  <a:pt x="354" y="182"/>
                  <a:pt x="354" y="188"/>
                </a:cubicBezTo>
                <a:cubicBezTo>
                  <a:pt x="354" y="193"/>
                  <a:pt x="349" y="198"/>
                  <a:pt x="343" y="198"/>
                </a:cubicBezTo>
                <a:close/>
              </a:path>
            </a:pathLst>
          </a:custGeom>
          <a:solidFill>
            <a:schemeClr val="bg1"/>
          </a:solidFill>
          <a:ln>
            <a:noFill/>
          </a:ln>
        </p:spPr>
        <p:txBody>
          <a:bodyPr vert="horz" wrap="none" lIns="182880" tIns="45720" rIns="91440" bIns="45720" numCol="1" anchor="t" anchorCtr="0" compatLnSpc="1">
            <a:prstTxWarp prst="textNoShape">
              <a:avLst/>
            </a:prstTxWarp>
          </a:bodyPr>
          <a:lstStyle/>
          <a:p>
            <a:pPr defTabSz="457200"/>
            <a:endParaRPr lang="en-US" sz="1600" dirty="0">
              <a:solidFill>
                <a:srgbClr val="57B74E">
                  <a:lumMod val="25000"/>
                </a:srgbClr>
              </a:solidFill>
              <a:latin typeface="Arial"/>
              <a:ea typeface="ＭＳ Ｐゴシック" charset="0"/>
            </a:endParaRPr>
          </a:p>
        </p:txBody>
      </p:sp>
      <p:grpSp>
        <p:nvGrpSpPr>
          <p:cNvPr id="87" name="Group 387"/>
          <p:cNvGrpSpPr/>
          <p:nvPr/>
        </p:nvGrpSpPr>
        <p:grpSpPr bwMode="auto">
          <a:xfrm>
            <a:off x="4405819" y="1996975"/>
            <a:ext cx="273432" cy="457792"/>
            <a:chOff x="9543098" y="2312670"/>
            <a:chExt cx="1393824" cy="2325688"/>
          </a:xfrm>
          <a:solidFill>
            <a:srgbClr val="FFFFFF"/>
          </a:solidFill>
          <a:effectLst/>
        </p:grpSpPr>
        <p:sp>
          <p:nvSpPr>
            <p:cNvPr id="88" name="Freeform 15"/>
            <p:cNvSpPr>
              <a:spLocks noEditPoints="1"/>
            </p:cNvSpPr>
            <p:nvPr/>
          </p:nvSpPr>
          <p:spPr bwMode="auto">
            <a:xfrm>
              <a:off x="9692323" y="3209607"/>
              <a:ext cx="1087438" cy="1252537"/>
            </a:xfrm>
            <a:custGeom>
              <a:avLst/>
              <a:gdLst/>
              <a:ahLst/>
              <a:cxnLst>
                <a:cxn ang="0">
                  <a:pos x="282" y="68"/>
                </a:cxn>
                <a:cxn ang="0">
                  <a:pos x="216" y="47"/>
                </a:cxn>
                <a:cxn ang="0">
                  <a:pos x="178" y="16"/>
                </a:cxn>
                <a:cxn ang="0">
                  <a:pos x="146" y="2"/>
                </a:cxn>
                <a:cxn ang="0">
                  <a:pos x="146" y="2"/>
                </a:cxn>
                <a:cxn ang="0">
                  <a:pos x="113" y="16"/>
                </a:cxn>
                <a:cxn ang="0">
                  <a:pos x="75" y="47"/>
                </a:cxn>
                <a:cxn ang="0">
                  <a:pos x="10" y="68"/>
                </a:cxn>
                <a:cxn ang="0">
                  <a:pos x="33" y="228"/>
                </a:cxn>
                <a:cxn ang="0">
                  <a:pos x="146" y="334"/>
                </a:cxn>
                <a:cxn ang="0">
                  <a:pos x="258" y="228"/>
                </a:cxn>
                <a:cxn ang="0">
                  <a:pos x="282" y="68"/>
                </a:cxn>
                <a:cxn ang="0">
                  <a:pos x="158" y="208"/>
                </a:cxn>
                <a:cxn ang="0">
                  <a:pos x="158" y="254"/>
                </a:cxn>
                <a:cxn ang="0">
                  <a:pos x="133" y="254"/>
                </a:cxn>
                <a:cxn ang="0">
                  <a:pos x="133" y="208"/>
                </a:cxn>
                <a:cxn ang="0">
                  <a:pos x="120" y="186"/>
                </a:cxn>
                <a:cxn ang="0">
                  <a:pos x="146" y="161"/>
                </a:cxn>
                <a:cxn ang="0">
                  <a:pos x="171" y="186"/>
                </a:cxn>
                <a:cxn ang="0">
                  <a:pos x="158" y="208"/>
                </a:cxn>
              </a:cxnLst>
              <a:rect l="0" t="0" r="r" b="b"/>
              <a:pathLst>
                <a:path w="290" h="334">
                  <a:moveTo>
                    <a:pt x="282" y="68"/>
                  </a:moveTo>
                  <a:cubicBezTo>
                    <a:pt x="285" y="64"/>
                    <a:pt x="238" y="56"/>
                    <a:pt x="216" y="47"/>
                  </a:cubicBezTo>
                  <a:cubicBezTo>
                    <a:pt x="195" y="38"/>
                    <a:pt x="197" y="31"/>
                    <a:pt x="178" y="16"/>
                  </a:cubicBezTo>
                  <a:cubicBezTo>
                    <a:pt x="160" y="0"/>
                    <a:pt x="146" y="2"/>
                    <a:pt x="146" y="2"/>
                  </a:cubicBezTo>
                  <a:cubicBezTo>
                    <a:pt x="146" y="2"/>
                    <a:pt x="146" y="2"/>
                    <a:pt x="146" y="2"/>
                  </a:cubicBezTo>
                  <a:cubicBezTo>
                    <a:pt x="146" y="2"/>
                    <a:pt x="131" y="0"/>
                    <a:pt x="113" y="16"/>
                  </a:cubicBezTo>
                  <a:cubicBezTo>
                    <a:pt x="95" y="31"/>
                    <a:pt x="97" y="38"/>
                    <a:pt x="75" y="47"/>
                  </a:cubicBezTo>
                  <a:cubicBezTo>
                    <a:pt x="53" y="56"/>
                    <a:pt x="6" y="64"/>
                    <a:pt x="10" y="68"/>
                  </a:cubicBezTo>
                  <a:cubicBezTo>
                    <a:pt x="10" y="68"/>
                    <a:pt x="0" y="170"/>
                    <a:pt x="33" y="228"/>
                  </a:cubicBezTo>
                  <a:cubicBezTo>
                    <a:pt x="88" y="324"/>
                    <a:pt x="146" y="334"/>
                    <a:pt x="146" y="334"/>
                  </a:cubicBezTo>
                  <a:cubicBezTo>
                    <a:pt x="146" y="334"/>
                    <a:pt x="207" y="323"/>
                    <a:pt x="258" y="228"/>
                  </a:cubicBezTo>
                  <a:cubicBezTo>
                    <a:pt x="290" y="169"/>
                    <a:pt x="282" y="68"/>
                    <a:pt x="282" y="68"/>
                  </a:cubicBezTo>
                  <a:close/>
                  <a:moveTo>
                    <a:pt x="158" y="208"/>
                  </a:moveTo>
                  <a:cubicBezTo>
                    <a:pt x="158" y="254"/>
                    <a:pt x="158" y="254"/>
                    <a:pt x="158" y="254"/>
                  </a:cubicBezTo>
                  <a:cubicBezTo>
                    <a:pt x="133" y="254"/>
                    <a:pt x="133" y="254"/>
                    <a:pt x="133" y="254"/>
                  </a:cubicBezTo>
                  <a:cubicBezTo>
                    <a:pt x="133" y="208"/>
                    <a:pt x="133" y="208"/>
                    <a:pt x="133" y="208"/>
                  </a:cubicBezTo>
                  <a:cubicBezTo>
                    <a:pt x="125" y="203"/>
                    <a:pt x="120" y="195"/>
                    <a:pt x="120" y="186"/>
                  </a:cubicBezTo>
                  <a:cubicBezTo>
                    <a:pt x="120" y="172"/>
                    <a:pt x="132" y="161"/>
                    <a:pt x="146" y="161"/>
                  </a:cubicBezTo>
                  <a:cubicBezTo>
                    <a:pt x="160" y="161"/>
                    <a:pt x="171" y="172"/>
                    <a:pt x="171" y="186"/>
                  </a:cubicBezTo>
                  <a:cubicBezTo>
                    <a:pt x="171" y="195"/>
                    <a:pt x="166" y="203"/>
                    <a:pt x="158" y="208"/>
                  </a:cubicBezTo>
                  <a:close/>
                </a:path>
              </a:pathLst>
            </a:custGeom>
            <a:grpFill/>
            <a:ln w="9525" algn="ctr">
              <a:noFill/>
              <a:miter lim="800000"/>
              <a:headEnd/>
              <a:tailEnd/>
            </a:ln>
            <a:effectLst/>
          </p:spPr>
          <p:txBody>
            <a:bodyPr wrap="none" lIns="73025" tIns="36511" rIns="73025" bIns="36511" anchor="ctr"/>
            <a:lstStyle/>
            <a:p>
              <a:pPr defTabSz="457200">
                <a:defRPr/>
              </a:pPr>
              <a:endParaRPr lang="en-US" kern="0" dirty="0">
                <a:solidFill>
                  <a:sysClr val="windowText" lastClr="000000"/>
                </a:solidFill>
                <a:latin typeface="Arial" pitchFamily="34" charset="0"/>
                <a:ea typeface="ＭＳ Ｐゴシック" charset="0"/>
              </a:endParaRPr>
            </a:p>
          </p:txBody>
        </p:sp>
        <p:sp>
          <p:nvSpPr>
            <p:cNvPr id="89" name="Freeform 16"/>
            <p:cNvSpPr>
              <a:spLocks noEditPoints="1"/>
            </p:cNvSpPr>
            <p:nvPr/>
          </p:nvSpPr>
          <p:spPr bwMode="auto">
            <a:xfrm>
              <a:off x="9543098" y="2312670"/>
              <a:ext cx="1393824" cy="2325688"/>
            </a:xfrm>
            <a:custGeom>
              <a:avLst/>
              <a:gdLst/>
              <a:ahLst/>
              <a:cxnLst>
                <a:cxn ang="0">
                  <a:pos x="361" y="278"/>
                </a:cxn>
                <a:cxn ang="0">
                  <a:pos x="304" y="260"/>
                </a:cxn>
                <a:cxn ang="0">
                  <a:pos x="304" y="260"/>
                </a:cxn>
                <a:cxn ang="0">
                  <a:pos x="303" y="260"/>
                </a:cxn>
                <a:cxn ang="0">
                  <a:pos x="303" y="260"/>
                </a:cxn>
                <a:cxn ang="0">
                  <a:pos x="303" y="260"/>
                </a:cxn>
                <a:cxn ang="0">
                  <a:pos x="283" y="254"/>
                </a:cxn>
                <a:cxn ang="0">
                  <a:pos x="303" y="260"/>
                </a:cxn>
                <a:cxn ang="0">
                  <a:pos x="303" y="101"/>
                </a:cxn>
                <a:cxn ang="0">
                  <a:pos x="192" y="0"/>
                </a:cxn>
                <a:cxn ang="0">
                  <a:pos x="165" y="0"/>
                </a:cxn>
                <a:cxn ang="0">
                  <a:pos x="54" y="101"/>
                </a:cxn>
                <a:cxn ang="0">
                  <a:pos x="54" y="264"/>
                </a:cxn>
                <a:cxn ang="0">
                  <a:pos x="13" y="278"/>
                </a:cxn>
                <a:cxn ang="0">
                  <a:pos x="43" y="484"/>
                </a:cxn>
                <a:cxn ang="0">
                  <a:pos x="187" y="620"/>
                </a:cxn>
                <a:cxn ang="0">
                  <a:pos x="331" y="484"/>
                </a:cxn>
                <a:cxn ang="0">
                  <a:pos x="361" y="278"/>
                </a:cxn>
                <a:cxn ang="0">
                  <a:pos x="278" y="252"/>
                </a:cxn>
                <a:cxn ang="0">
                  <a:pos x="283" y="254"/>
                </a:cxn>
                <a:cxn ang="0">
                  <a:pos x="278" y="252"/>
                </a:cxn>
                <a:cxn ang="0">
                  <a:pos x="278" y="252"/>
                </a:cxn>
                <a:cxn ang="0">
                  <a:pos x="273" y="250"/>
                </a:cxn>
                <a:cxn ang="0">
                  <a:pos x="278" y="252"/>
                </a:cxn>
                <a:cxn ang="0">
                  <a:pos x="96" y="101"/>
                </a:cxn>
                <a:cxn ang="0">
                  <a:pos x="165" y="38"/>
                </a:cxn>
                <a:cxn ang="0">
                  <a:pos x="192" y="38"/>
                </a:cxn>
                <a:cxn ang="0">
                  <a:pos x="262" y="101"/>
                </a:cxn>
                <a:cxn ang="0">
                  <a:pos x="262" y="244"/>
                </a:cxn>
                <a:cxn ang="0">
                  <a:pos x="273" y="250"/>
                </a:cxn>
                <a:cxn ang="0">
                  <a:pos x="262" y="244"/>
                </a:cxn>
                <a:cxn ang="0">
                  <a:pos x="262" y="244"/>
                </a:cxn>
                <a:cxn ang="0">
                  <a:pos x="229" y="212"/>
                </a:cxn>
                <a:cxn ang="0">
                  <a:pos x="187" y="194"/>
                </a:cxn>
                <a:cxn ang="0">
                  <a:pos x="187" y="194"/>
                </a:cxn>
                <a:cxn ang="0">
                  <a:pos x="146" y="212"/>
                </a:cxn>
                <a:cxn ang="0">
                  <a:pos x="97" y="252"/>
                </a:cxn>
                <a:cxn ang="0">
                  <a:pos x="96" y="252"/>
                </a:cxn>
                <a:cxn ang="0">
                  <a:pos x="96" y="101"/>
                </a:cxn>
                <a:cxn ang="0">
                  <a:pos x="310" y="471"/>
                </a:cxn>
                <a:cxn ang="0">
                  <a:pos x="187" y="587"/>
                </a:cxn>
                <a:cxn ang="0">
                  <a:pos x="65" y="471"/>
                </a:cxn>
                <a:cxn ang="0">
                  <a:pos x="39" y="297"/>
                </a:cxn>
                <a:cxn ang="0">
                  <a:pos x="110" y="274"/>
                </a:cxn>
                <a:cxn ang="0">
                  <a:pos x="152" y="241"/>
                </a:cxn>
                <a:cxn ang="0">
                  <a:pos x="187" y="225"/>
                </a:cxn>
                <a:cxn ang="0">
                  <a:pos x="187" y="225"/>
                </a:cxn>
                <a:cxn ang="0">
                  <a:pos x="223" y="241"/>
                </a:cxn>
                <a:cxn ang="0">
                  <a:pos x="264" y="274"/>
                </a:cxn>
                <a:cxn ang="0">
                  <a:pos x="335" y="297"/>
                </a:cxn>
                <a:cxn ang="0">
                  <a:pos x="310" y="471"/>
                </a:cxn>
              </a:cxnLst>
              <a:rect l="0" t="0" r="r" b="b"/>
              <a:pathLst>
                <a:path w="372" h="620">
                  <a:moveTo>
                    <a:pt x="361" y="278"/>
                  </a:moveTo>
                  <a:cubicBezTo>
                    <a:pt x="365" y="275"/>
                    <a:pt x="333" y="268"/>
                    <a:pt x="304" y="260"/>
                  </a:cubicBezTo>
                  <a:cubicBezTo>
                    <a:pt x="304" y="260"/>
                    <a:pt x="304" y="260"/>
                    <a:pt x="304" y="260"/>
                  </a:cubicBezTo>
                  <a:cubicBezTo>
                    <a:pt x="304" y="260"/>
                    <a:pt x="304" y="260"/>
                    <a:pt x="303" y="260"/>
                  </a:cubicBezTo>
                  <a:cubicBezTo>
                    <a:pt x="303" y="260"/>
                    <a:pt x="303" y="260"/>
                    <a:pt x="303" y="260"/>
                  </a:cubicBezTo>
                  <a:cubicBezTo>
                    <a:pt x="303" y="260"/>
                    <a:pt x="303" y="260"/>
                    <a:pt x="303" y="260"/>
                  </a:cubicBezTo>
                  <a:cubicBezTo>
                    <a:pt x="300" y="259"/>
                    <a:pt x="292" y="257"/>
                    <a:pt x="283" y="254"/>
                  </a:cubicBezTo>
                  <a:cubicBezTo>
                    <a:pt x="289" y="256"/>
                    <a:pt x="296" y="258"/>
                    <a:pt x="303" y="260"/>
                  </a:cubicBezTo>
                  <a:cubicBezTo>
                    <a:pt x="303" y="101"/>
                    <a:pt x="303" y="101"/>
                    <a:pt x="303" y="101"/>
                  </a:cubicBezTo>
                  <a:cubicBezTo>
                    <a:pt x="303" y="45"/>
                    <a:pt x="253" y="0"/>
                    <a:pt x="192" y="0"/>
                  </a:cubicBezTo>
                  <a:cubicBezTo>
                    <a:pt x="165" y="0"/>
                    <a:pt x="165" y="0"/>
                    <a:pt x="165" y="0"/>
                  </a:cubicBezTo>
                  <a:cubicBezTo>
                    <a:pt x="104" y="0"/>
                    <a:pt x="54" y="45"/>
                    <a:pt x="54" y="101"/>
                  </a:cubicBezTo>
                  <a:cubicBezTo>
                    <a:pt x="54" y="264"/>
                    <a:pt x="54" y="264"/>
                    <a:pt x="54" y="264"/>
                  </a:cubicBezTo>
                  <a:cubicBezTo>
                    <a:pt x="31" y="271"/>
                    <a:pt x="11" y="276"/>
                    <a:pt x="13" y="278"/>
                  </a:cubicBezTo>
                  <a:cubicBezTo>
                    <a:pt x="13" y="278"/>
                    <a:pt x="0" y="409"/>
                    <a:pt x="43" y="484"/>
                  </a:cubicBezTo>
                  <a:cubicBezTo>
                    <a:pt x="114" y="607"/>
                    <a:pt x="187" y="620"/>
                    <a:pt x="187" y="620"/>
                  </a:cubicBezTo>
                  <a:cubicBezTo>
                    <a:pt x="187" y="620"/>
                    <a:pt x="266" y="605"/>
                    <a:pt x="331" y="484"/>
                  </a:cubicBezTo>
                  <a:cubicBezTo>
                    <a:pt x="372" y="408"/>
                    <a:pt x="361" y="278"/>
                    <a:pt x="361" y="278"/>
                  </a:cubicBezTo>
                  <a:close/>
                  <a:moveTo>
                    <a:pt x="278" y="252"/>
                  </a:moveTo>
                  <a:cubicBezTo>
                    <a:pt x="280" y="252"/>
                    <a:pt x="281" y="253"/>
                    <a:pt x="283" y="254"/>
                  </a:cubicBezTo>
                  <a:cubicBezTo>
                    <a:pt x="281" y="253"/>
                    <a:pt x="280" y="252"/>
                    <a:pt x="278" y="252"/>
                  </a:cubicBezTo>
                  <a:close/>
                  <a:moveTo>
                    <a:pt x="278" y="252"/>
                  </a:moveTo>
                  <a:cubicBezTo>
                    <a:pt x="276" y="251"/>
                    <a:pt x="275" y="250"/>
                    <a:pt x="273" y="250"/>
                  </a:cubicBezTo>
                  <a:cubicBezTo>
                    <a:pt x="275" y="250"/>
                    <a:pt x="276" y="251"/>
                    <a:pt x="278" y="252"/>
                  </a:cubicBezTo>
                  <a:close/>
                  <a:moveTo>
                    <a:pt x="96" y="101"/>
                  </a:moveTo>
                  <a:cubicBezTo>
                    <a:pt x="96" y="66"/>
                    <a:pt x="127" y="38"/>
                    <a:pt x="165" y="38"/>
                  </a:cubicBezTo>
                  <a:cubicBezTo>
                    <a:pt x="192" y="38"/>
                    <a:pt x="192" y="38"/>
                    <a:pt x="192" y="38"/>
                  </a:cubicBezTo>
                  <a:cubicBezTo>
                    <a:pt x="231" y="38"/>
                    <a:pt x="262" y="66"/>
                    <a:pt x="262" y="101"/>
                  </a:cubicBezTo>
                  <a:cubicBezTo>
                    <a:pt x="262" y="244"/>
                    <a:pt x="262" y="244"/>
                    <a:pt x="262" y="244"/>
                  </a:cubicBezTo>
                  <a:cubicBezTo>
                    <a:pt x="265" y="246"/>
                    <a:pt x="268" y="248"/>
                    <a:pt x="273" y="250"/>
                  </a:cubicBezTo>
                  <a:cubicBezTo>
                    <a:pt x="269" y="248"/>
                    <a:pt x="265" y="246"/>
                    <a:pt x="262" y="244"/>
                  </a:cubicBezTo>
                  <a:cubicBezTo>
                    <a:pt x="262" y="244"/>
                    <a:pt x="262" y="244"/>
                    <a:pt x="262" y="244"/>
                  </a:cubicBezTo>
                  <a:cubicBezTo>
                    <a:pt x="250" y="236"/>
                    <a:pt x="247" y="227"/>
                    <a:pt x="229" y="212"/>
                  </a:cubicBezTo>
                  <a:cubicBezTo>
                    <a:pt x="206" y="192"/>
                    <a:pt x="187" y="194"/>
                    <a:pt x="187" y="194"/>
                  </a:cubicBezTo>
                  <a:cubicBezTo>
                    <a:pt x="187" y="194"/>
                    <a:pt x="187" y="194"/>
                    <a:pt x="187" y="194"/>
                  </a:cubicBezTo>
                  <a:cubicBezTo>
                    <a:pt x="187" y="194"/>
                    <a:pt x="169" y="192"/>
                    <a:pt x="146" y="212"/>
                  </a:cubicBezTo>
                  <a:cubicBezTo>
                    <a:pt x="122" y="232"/>
                    <a:pt x="125" y="241"/>
                    <a:pt x="97" y="252"/>
                  </a:cubicBezTo>
                  <a:cubicBezTo>
                    <a:pt x="96" y="252"/>
                    <a:pt x="96" y="252"/>
                    <a:pt x="96" y="252"/>
                  </a:cubicBezTo>
                  <a:lnTo>
                    <a:pt x="96" y="101"/>
                  </a:lnTo>
                  <a:close/>
                  <a:moveTo>
                    <a:pt x="310" y="471"/>
                  </a:moveTo>
                  <a:cubicBezTo>
                    <a:pt x="254" y="575"/>
                    <a:pt x="187" y="587"/>
                    <a:pt x="187" y="587"/>
                  </a:cubicBezTo>
                  <a:cubicBezTo>
                    <a:pt x="187" y="587"/>
                    <a:pt x="125" y="576"/>
                    <a:pt x="65" y="471"/>
                  </a:cubicBezTo>
                  <a:cubicBezTo>
                    <a:pt x="29" y="408"/>
                    <a:pt x="39" y="297"/>
                    <a:pt x="39" y="297"/>
                  </a:cubicBezTo>
                  <a:cubicBezTo>
                    <a:pt x="35" y="293"/>
                    <a:pt x="87" y="284"/>
                    <a:pt x="110" y="274"/>
                  </a:cubicBezTo>
                  <a:cubicBezTo>
                    <a:pt x="134" y="265"/>
                    <a:pt x="132" y="257"/>
                    <a:pt x="152" y="241"/>
                  </a:cubicBezTo>
                  <a:cubicBezTo>
                    <a:pt x="171" y="224"/>
                    <a:pt x="187" y="225"/>
                    <a:pt x="187" y="225"/>
                  </a:cubicBezTo>
                  <a:cubicBezTo>
                    <a:pt x="187" y="225"/>
                    <a:pt x="187" y="225"/>
                    <a:pt x="187" y="225"/>
                  </a:cubicBezTo>
                  <a:cubicBezTo>
                    <a:pt x="187" y="225"/>
                    <a:pt x="203" y="224"/>
                    <a:pt x="223" y="241"/>
                  </a:cubicBezTo>
                  <a:cubicBezTo>
                    <a:pt x="243" y="257"/>
                    <a:pt x="241" y="265"/>
                    <a:pt x="264" y="274"/>
                  </a:cubicBezTo>
                  <a:cubicBezTo>
                    <a:pt x="288" y="284"/>
                    <a:pt x="339" y="293"/>
                    <a:pt x="335" y="297"/>
                  </a:cubicBezTo>
                  <a:cubicBezTo>
                    <a:pt x="335" y="297"/>
                    <a:pt x="344" y="407"/>
                    <a:pt x="310" y="471"/>
                  </a:cubicBezTo>
                  <a:close/>
                </a:path>
              </a:pathLst>
            </a:custGeom>
            <a:grpFill/>
            <a:ln w="6350" algn="ctr">
              <a:noFill/>
              <a:miter lim="800000"/>
              <a:headEnd/>
              <a:tailEnd/>
            </a:ln>
            <a:effectLst/>
          </p:spPr>
          <p:txBody>
            <a:bodyPr wrap="none" lIns="73025" tIns="36511" rIns="73025" bIns="36511" anchor="ctr"/>
            <a:lstStyle/>
            <a:p>
              <a:pPr defTabSz="457200">
                <a:defRPr/>
              </a:pPr>
              <a:endParaRPr lang="en-US" kern="0" dirty="0">
                <a:solidFill>
                  <a:sysClr val="windowText" lastClr="000000"/>
                </a:solidFill>
                <a:latin typeface="Arial" pitchFamily="34" charset="0"/>
                <a:ea typeface="ＭＳ Ｐゴシック" charset="0"/>
              </a:endParaRPr>
            </a:p>
          </p:txBody>
        </p:sp>
      </p:grpSp>
      <p:grpSp>
        <p:nvGrpSpPr>
          <p:cNvPr id="3" name="Group 2"/>
          <p:cNvGrpSpPr/>
          <p:nvPr/>
        </p:nvGrpSpPr>
        <p:grpSpPr>
          <a:xfrm>
            <a:off x="4211343" y="1119113"/>
            <a:ext cx="625309" cy="625310"/>
            <a:chOff x="4287537" y="1119113"/>
            <a:chExt cx="625309" cy="625310"/>
          </a:xfrm>
        </p:grpSpPr>
        <p:sp>
          <p:nvSpPr>
            <p:cNvPr id="147" name="Oval 146"/>
            <p:cNvSpPr/>
            <p:nvPr/>
          </p:nvSpPr>
          <p:spPr>
            <a:xfrm>
              <a:off x="4287537" y="1119113"/>
              <a:ext cx="625309" cy="625310"/>
            </a:xfrm>
            <a:prstGeom prst="ellipse">
              <a:avLst/>
            </a:prstGeom>
            <a:solidFill>
              <a:srgbClr val="214794"/>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82880" tIns="45719" rIns="91436" bIns="45719" rtlCol="0" anchor="ctr"/>
            <a:lstStyle/>
            <a:p>
              <a:pPr algn="ctr" defTabSz="456991"/>
              <a:endParaRPr lang="en-US" sz="1600" dirty="0">
                <a:solidFill>
                  <a:srgbClr val="FFFFFF"/>
                </a:solidFill>
              </a:endParaRPr>
            </a:p>
          </p:txBody>
        </p:sp>
        <p:sp>
          <p:nvSpPr>
            <p:cNvPr id="90" name="Freeform 6"/>
            <p:cNvSpPr>
              <a:spLocks noEditPoints="1"/>
            </p:cNvSpPr>
            <p:nvPr/>
          </p:nvSpPr>
          <p:spPr bwMode="auto">
            <a:xfrm>
              <a:off x="4439345" y="1260272"/>
              <a:ext cx="337812" cy="337413"/>
            </a:xfrm>
            <a:custGeom>
              <a:avLst/>
              <a:gdLst>
                <a:gd name="T0" fmla="*/ 589 w 716"/>
                <a:gd name="T1" fmla="*/ 0 h 715"/>
                <a:gd name="T2" fmla="*/ 128 w 716"/>
                <a:gd name="T3" fmla="*/ 0 h 715"/>
                <a:gd name="T4" fmla="*/ 0 w 716"/>
                <a:gd name="T5" fmla="*/ 121 h 715"/>
                <a:gd name="T6" fmla="*/ 0 w 716"/>
                <a:gd name="T7" fmla="*/ 127 h 715"/>
                <a:gd name="T8" fmla="*/ 0 w 716"/>
                <a:gd name="T9" fmla="*/ 588 h 715"/>
                <a:gd name="T10" fmla="*/ 128 w 716"/>
                <a:gd name="T11" fmla="*/ 715 h 715"/>
                <a:gd name="T12" fmla="*/ 589 w 716"/>
                <a:gd name="T13" fmla="*/ 715 h 715"/>
                <a:gd name="T14" fmla="*/ 716 w 716"/>
                <a:gd name="T15" fmla="*/ 588 h 715"/>
                <a:gd name="T16" fmla="*/ 716 w 716"/>
                <a:gd name="T17" fmla="*/ 127 h 715"/>
                <a:gd name="T18" fmla="*/ 589 w 716"/>
                <a:gd name="T19" fmla="*/ 0 h 715"/>
                <a:gd name="T20" fmla="*/ 356 w 716"/>
                <a:gd name="T21" fmla="*/ 596 h 715"/>
                <a:gd name="T22" fmla="*/ 119 w 716"/>
                <a:gd name="T23" fmla="*/ 357 h 715"/>
                <a:gd name="T24" fmla="*/ 358 w 716"/>
                <a:gd name="T25" fmla="*/ 119 h 715"/>
                <a:gd name="T26" fmla="*/ 597 w 716"/>
                <a:gd name="T27" fmla="*/ 358 h 715"/>
                <a:gd name="T28" fmla="*/ 356 w 716"/>
                <a:gd name="T29" fmla="*/ 596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6" h="715">
                  <a:moveTo>
                    <a:pt x="589" y="0"/>
                  </a:moveTo>
                  <a:cubicBezTo>
                    <a:pt x="128" y="0"/>
                    <a:pt x="128" y="0"/>
                    <a:pt x="128" y="0"/>
                  </a:cubicBezTo>
                  <a:cubicBezTo>
                    <a:pt x="59" y="0"/>
                    <a:pt x="3" y="54"/>
                    <a:pt x="0" y="121"/>
                  </a:cubicBezTo>
                  <a:cubicBezTo>
                    <a:pt x="0" y="123"/>
                    <a:pt x="0" y="125"/>
                    <a:pt x="0" y="127"/>
                  </a:cubicBezTo>
                  <a:cubicBezTo>
                    <a:pt x="0" y="588"/>
                    <a:pt x="0" y="588"/>
                    <a:pt x="0" y="588"/>
                  </a:cubicBezTo>
                  <a:cubicBezTo>
                    <a:pt x="0" y="658"/>
                    <a:pt x="57" y="715"/>
                    <a:pt x="128" y="715"/>
                  </a:cubicBezTo>
                  <a:cubicBezTo>
                    <a:pt x="589" y="715"/>
                    <a:pt x="589" y="715"/>
                    <a:pt x="589" y="715"/>
                  </a:cubicBezTo>
                  <a:cubicBezTo>
                    <a:pt x="659" y="715"/>
                    <a:pt x="716" y="658"/>
                    <a:pt x="716" y="588"/>
                  </a:cubicBezTo>
                  <a:cubicBezTo>
                    <a:pt x="716" y="127"/>
                    <a:pt x="716" y="127"/>
                    <a:pt x="716" y="127"/>
                  </a:cubicBezTo>
                  <a:cubicBezTo>
                    <a:pt x="716" y="57"/>
                    <a:pt x="659" y="0"/>
                    <a:pt x="589" y="0"/>
                  </a:cubicBezTo>
                  <a:close/>
                  <a:moveTo>
                    <a:pt x="356" y="596"/>
                  </a:moveTo>
                  <a:cubicBezTo>
                    <a:pt x="226" y="596"/>
                    <a:pt x="119" y="488"/>
                    <a:pt x="119" y="357"/>
                  </a:cubicBezTo>
                  <a:cubicBezTo>
                    <a:pt x="120" y="225"/>
                    <a:pt x="227" y="119"/>
                    <a:pt x="358" y="119"/>
                  </a:cubicBezTo>
                  <a:cubicBezTo>
                    <a:pt x="489" y="119"/>
                    <a:pt x="597" y="226"/>
                    <a:pt x="597" y="358"/>
                  </a:cubicBezTo>
                  <a:cubicBezTo>
                    <a:pt x="596" y="490"/>
                    <a:pt x="488" y="597"/>
                    <a:pt x="356" y="596"/>
                  </a:cubicBezTo>
                  <a:close/>
                </a:path>
              </a:pathLst>
            </a:custGeom>
            <a:solidFill>
              <a:srgbClr val="FFFFFF"/>
            </a:solidFill>
            <a:ln w="9525">
              <a:noFill/>
              <a:round/>
              <a:headEnd/>
              <a:tailEnd/>
            </a:ln>
            <a:extLst/>
          </p:spPr>
          <p:txBody>
            <a:bodyPr vert="horz" wrap="square" lIns="91440" tIns="45720" rIns="91440" bIns="45720" numCol="1" anchor="t" anchorCtr="0" compatLnSpc="1">
              <a:prstTxWarp prst="textNoShape">
                <a:avLst/>
              </a:prstTxWarp>
            </a:bodyPr>
            <a:lstStyle/>
            <a:p>
              <a:pPr defTabSz="457200"/>
              <a:endParaRPr lang="en-US">
                <a:solidFill>
                  <a:srgbClr val="676767"/>
                </a:solidFill>
                <a:latin typeface="Arial"/>
                <a:ea typeface="ＭＳ Ｐゴシック" charset="0"/>
              </a:endParaRPr>
            </a:p>
          </p:txBody>
        </p:sp>
        <p:sp>
          <p:nvSpPr>
            <p:cNvPr id="91" name="Freeform 7"/>
            <p:cNvSpPr>
              <a:spLocks noEditPoints="1"/>
            </p:cNvSpPr>
            <p:nvPr/>
          </p:nvSpPr>
          <p:spPr bwMode="auto">
            <a:xfrm>
              <a:off x="4504432" y="1324959"/>
              <a:ext cx="208437" cy="208038"/>
            </a:xfrm>
            <a:custGeom>
              <a:avLst/>
              <a:gdLst>
                <a:gd name="T0" fmla="*/ 0 w 442"/>
                <a:gd name="T1" fmla="*/ 220 h 441"/>
                <a:gd name="T2" fmla="*/ 440 w 442"/>
                <a:gd name="T3" fmla="*/ 224 h 441"/>
                <a:gd name="T4" fmla="*/ 212 w 442"/>
                <a:gd name="T5" fmla="*/ 68 h 441"/>
                <a:gd name="T6" fmla="*/ 296 w 442"/>
                <a:gd name="T7" fmla="*/ 203 h 441"/>
                <a:gd name="T8" fmla="*/ 285 w 442"/>
                <a:gd name="T9" fmla="*/ 228 h 441"/>
                <a:gd name="T10" fmla="*/ 246 w 442"/>
                <a:gd name="T11" fmla="*/ 174 h 441"/>
                <a:gd name="T12" fmla="*/ 205 w 442"/>
                <a:gd name="T13" fmla="*/ 80 h 441"/>
                <a:gd name="T14" fmla="*/ 212 w 442"/>
                <a:gd name="T15" fmla="*/ 68 h 441"/>
                <a:gd name="T16" fmla="*/ 200 w 442"/>
                <a:gd name="T17" fmla="*/ 112 h 441"/>
                <a:gd name="T18" fmla="*/ 212 w 442"/>
                <a:gd name="T19" fmla="*/ 137 h 441"/>
                <a:gd name="T20" fmla="*/ 191 w 442"/>
                <a:gd name="T21" fmla="*/ 118 h 441"/>
                <a:gd name="T22" fmla="*/ 180 w 442"/>
                <a:gd name="T23" fmla="*/ 130 h 441"/>
                <a:gd name="T24" fmla="*/ 213 w 442"/>
                <a:gd name="T25" fmla="*/ 141 h 441"/>
                <a:gd name="T26" fmla="*/ 205 w 442"/>
                <a:gd name="T27" fmla="*/ 168 h 441"/>
                <a:gd name="T28" fmla="*/ 173 w 442"/>
                <a:gd name="T29" fmla="*/ 157 h 441"/>
                <a:gd name="T30" fmla="*/ 170 w 442"/>
                <a:gd name="T31" fmla="*/ 146 h 441"/>
                <a:gd name="T32" fmla="*/ 82 w 442"/>
                <a:gd name="T33" fmla="*/ 202 h 441"/>
                <a:gd name="T34" fmla="*/ 136 w 442"/>
                <a:gd name="T35" fmla="*/ 197 h 441"/>
                <a:gd name="T36" fmla="*/ 132 w 442"/>
                <a:gd name="T37" fmla="*/ 210 h 441"/>
                <a:gd name="T38" fmla="*/ 102 w 442"/>
                <a:gd name="T39" fmla="*/ 252 h 441"/>
                <a:gd name="T40" fmla="*/ 82 w 442"/>
                <a:gd name="T41" fmla="*/ 246 h 441"/>
                <a:gd name="T42" fmla="*/ 97 w 442"/>
                <a:gd name="T43" fmla="*/ 323 h 441"/>
                <a:gd name="T44" fmla="*/ 90 w 442"/>
                <a:gd name="T45" fmla="*/ 318 h 441"/>
                <a:gd name="T46" fmla="*/ 99 w 442"/>
                <a:gd name="T47" fmla="*/ 280 h 441"/>
                <a:gd name="T48" fmla="*/ 129 w 442"/>
                <a:gd name="T49" fmla="*/ 292 h 441"/>
                <a:gd name="T50" fmla="*/ 129 w 442"/>
                <a:gd name="T51" fmla="*/ 287 h 441"/>
                <a:gd name="T52" fmla="*/ 104 w 442"/>
                <a:gd name="T53" fmla="*/ 265 h 441"/>
                <a:gd name="T54" fmla="*/ 163 w 442"/>
                <a:gd name="T55" fmla="*/ 163 h 441"/>
                <a:gd name="T56" fmla="*/ 194 w 442"/>
                <a:gd name="T57" fmla="*/ 173 h 441"/>
                <a:gd name="T58" fmla="*/ 197 w 442"/>
                <a:gd name="T59" fmla="*/ 181 h 441"/>
                <a:gd name="T60" fmla="*/ 129 w 442"/>
                <a:gd name="T61" fmla="*/ 287 h 441"/>
                <a:gd name="T62" fmla="*/ 162 w 442"/>
                <a:gd name="T63" fmla="*/ 249 h 441"/>
                <a:gd name="T64" fmla="*/ 196 w 442"/>
                <a:gd name="T65" fmla="*/ 197 h 441"/>
                <a:gd name="T66" fmla="*/ 255 w 442"/>
                <a:gd name="T67" fmla="*/ 200 h 441"/>
                <a:gd name="T68" fmla="*/ 283 w 442"/>
                <a:gd name="T69" fmla="*/ 251 h 441"/>
                <a:gd name="T70" fmla="*/ 290 w 442"/>
                <a:gd name="T71" fmla="*/ 254 h 441"/>
                <a:gd name="T72" fmla="*/ 282 w 442"/>
                <a:gd name="T73" fmla="*/ 232 h 441"/>
                <a:gd name="T74" fmla="*/ 304 w 442"/>
                <a:gd name="T75" fmla="*/ 221 h 441"/>
                <a:gd name="T76" fmla="*/ 319 w 442"/>
                <a:gd name="T77" fmla="*/ 249 h 441"/>
                <a:gd name="T78" fmla="*/ 315 w 442"/>
                <a:gd name="T79" fmla="*/ 258 h 441"/>
                <a:gd name="T80" fmla="*/ 337 w 442"/>
                <a:gd name="T81" fmla="*/ 331 h 441"/>
                <a:gd name="T82" fmla="*/ 303 w 442"/>
                <a:gd name="T83" fmla="*/ 274 h 441"/>
                <a:gd name="T84" fmla="*/ 320 w 442"/>
                <a:gd name="T85" fmla="*/ 260 h 441"/>
                <a:gd name="T86" fmla="*/ 352 w 442"/>
                <a:gd name="T87" fmla="*/ 306 h 441"/>
                <a:gd name="T88" fmla="*/ 358 w 442"/>
                <a:gd name="T89" fmla="*/ 252 h 441"/>
                <a:gd name="T90" fmla="*/ 322 w 442"/>
                <a:gd name="T91" fmla="*/ 248 h 441"/>
                <a:gd name="T92" fmla="*/ 299 w 442"/>
                <a:gd name="T93" fmla="*/ 197 h 441"/>
                <a:gd name="T94" fmla="*/ 353 w 442"/>
                <a:gd name="T95" fmla="*/ 197 h 441"/>
                <a:gd name="T96" fmla="*/ 358 w 442"/>
                <a:gd name="T97" fmla="*/ 25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2" h="441">
                  <a:moveTo>
                    <a:pt x="220" y="0"/>
                  </a:moveTo>
                  <a:cubicBezTo>
                    <a:pt x="97" y="0"/>
                    <a:pt x="0" y="100"/>
                    <a:pt x="0" y="220"/>
                  </a:cubicBezTo>
                  <a:cubicBezTo>
                    <a:pt x="1" y="342"/>
                    <a:pt x="97" y="440"/>
                    <a:pt x="219" y="440"/>
                  </a:cubicBezTo>
                  <a:cubicBezTo>
                    <a:pt x="343" y="441"/>
                    <a:pt x="438" y="343"/>
                    <a:pt x="440" y="224"/>
                  </a:cubicBezTo>
                  <a:cubicBezTo>
                    <a:pt x="442" y="100"/>
                    <a:pt x="343" y="1"/>
                    <a:pt x="220" y="0"/>
                  </a:cubicBezTo>
                  <a:close/>
                  <a:moveTo>
                    <a:pt x="212" y="68"/>
                  </a:moveTo>
                  <a:cubicBezTo>
                    <a:pt x="215" y="70"/>
                    <a:pt x="217" y="72"/>
                    <a:pt x="219" y="75"/>
                  </a:cubicBezTo>
                  <a:cubicBezTo>
                    <a:pt x="246" y="116"/>
                    <a:pt x="273" y="158"/>
                    <a:pt x="296" y="203"/>
                  </a:cubicBezTo>
                  <a:cubicBezTo>
                    <a:pt x="305" y="220"/>
                    <a:pt x="306" y="216"/>
                    <a:pt x="289" y="226"/>
                  </a:cubicBezTo>
                  <a:cubicBezTo>
                    <a:pt x="287" y="226"/>
                    <a:pt x="286" y="227"/>
                    <a:pt x="285" y="228"/>
                  </a:cubicBezTo>
                  <a:cubicBezTo>
                    <a:pt x="280" y="231"/>
                    <a:pt x="276" y="230"/>
                    <a:pt x="273" y="224"/>
                  </a:cubicBezTo>
                  <a:cubicBezTo>
                    <a:pt x="264" y="207"/>
                    <a:pt x="255" y="191"/>
                    <a:pt x="246" y="174"/>
                  </a:cubicBezTo>
                  <a:cubicBezTo>
                    <a:pt x="236" y="154"/>
                    <a:pt x="227" y="133"/>
                    <a:pt x="217" y="112"/>
                  </a:cubicBezTo>
                  <a:cubicBezTo>
                    <a:pt x="213" y="102"/>
                    <a:pt x="209" y="91"/>
                    <a:pt x="205" y="80"/>
                  </a:cubicBezTo>
                  <a:cubicBezTo>
                    <a:pt x="204" y="78"/>
                    <a:pt x="203" y="76"/>
                    <a:pt x="203" y="74"/>
                  </a:cubicBezTo>
                  <a:cubicBezTo>
                    <a:pt x="203" y="68"/>
                    <a:pt x="207" y="65"/>
                    <a:pt x="212" y="68"/>
                  </a:cubicBezTo>
                  <a:close/>
                  <a:moveTo>
                    <a:pt x="191" y="118"/>
                  </a:moveTo>
                  <a:cubicBezTo>
                    <a:pt x="194" y="115"/>
                    <a:pt x="198" y="113"/>
                    <a:pt x="200" y="112"/>
                  </a:cubicBezTo>
                  <a:cubicBezTo>
                    <a:pt x="213" y="112"/>
                    <a:pt x="226" y="121"/>
                    <a:pt x="220" y="135"/>
                  </a:cubicBezTo>
                  <a:cubicBezTo>
                    <a:pt x="218" y="138"/>
                    <a:pt x="216" y="140"/>
                    <a:pt x="212" y="137"/>
                  </a:cubicBezTo>
                  <a:cubicBezTo>
                    <a:pt x="206" y="133"/>
                    <a:pt x="199" y="130"/>
                    <a:pt x="192" y="126"/>
                  </a:cubicBezTo>
                  <a:cubicBezTo>
                    <a:pt x="188" y="124"/>
                    <a:pt x="188" y="121"/>
                    <a:pt x="191" y="118"/>
                  </a:cubicBezTo>
                  <a:close/>
                  <a:moveTo>
                    <a:pt x="170" y="146"/>
                  </a:moveTo>
                  <a:cubicBezTo>
                    <a:pt x="174" y="141"/>
                    <a:pt x="177" y="136"/>
                    <a:pt x="180" y="130"/>
                  </a:cubicBezTo>
                  <a:cubicBezTo>
                    <a:pt x="183" y="127"/>
                    <a:pt x="186" y="125"/>
                    <a:pt x="190" y="128"/>
                  </a:cubicBezTo>
                  <a:cubicBezTo>
                    <a:pt x="197" y="132"/>
                    <a:pt x="205" y="137"/>
                    <a:pt x="213" y="141"/>
                  </a:cubicBezTo>
                  <a:cubicBezTo>
                    <a:pt x="217" y="143"/>
                    <a:pt x="217" y="146"/>
                    <a:pt x="215" y="150"/>
                  </a:cubicBezTo>
                  <a:cubicBezTo>
                    <a:pt x="212" y="156"/>
                    <a:pt x="209" y="162"/>
                    <a:pt x="205" y="168"/>
                  </a:cubicBezTo>
                  <a:cubicBezTo>
                    <a:pt x="203" y="171"/>
                    <a:pt x="200" y="173"/>
                    <a:pt x="196" y="171"/>
                  </a:cubicBezTo>
                  <a:cubicBezTo>
                    <a:pt x="188" y="166"/>
                    <a:pt x="180" y="162"/>
                    <a:pt x="173" y="157"/>
                  </a:cubicBezTo>
                  <a:cubicBezTo>
                    <a:pt x="171" y="156"/>
                    <a:pt x="170" y="154"/>
                    <a:pt x="169" y="153"/>
                  </a:cubicBezTo>
                  <a:cubicBezTo>
                    <a:pt x="170" y="150"/>
                    <a:pt x="170" y="148"/>
                    <a:pt x="170" y="146"/>
                  </a:cubicBezTo>
                  <a:close/>
                  <a:moveTo>
                    <a:pt x="82" y="246"/>
                  </a:moveTo>
                  <a:cubicBezTo>
                    <a:pt x="82" y="232"/>
                    <a:pt x="82" y="217"/>
                    <a:pt x="82" y="202"/>
                  </a:cubicBezTo>
                  <a:cubicBezTo>
                    <a:pt x="82" y="201"/>
                    <a:pt x="84" y="197"/>
                    <a:pt x="86" y="197"/>
                  </a:cubicBezTo>
                  <a:cubicBezTo>
                    <a:pt x="103" y="197"/>
                    <a:pt x="119" y="197"/>
                    <a:pt x="136" y="197"/>
                  </a:cubicBezTo>
                  <a:cubicBezTo>
                    <a:pt x="136" y="197"/>
                    <a:pt x="137" y="198"/>
                    <a:pt x="138" y="199"/>
                  </a:cubicBezTo>
                  <a:cubicBezTo>
                    <a:pt x="136" y="202"/>
                    <a:pt x="134" y="206"/>
                    <a:pt x="132" y="210"/>
                  </a:cubicBezTo>
                  <a:cubicBezTo>
                    <a:pt x="125" y="222"/>
                    <a:pt x="117" y="235"/>
                    <a:pt x="110" y="247"/>
                  </a:cubicBezTo>
                  <a:cubicBezTo>
                    <a:pt x="108" y="250"/>
                    <a:pt x="106" y="252"/>
                    <a:pt x="102" y="252"/>
                  </a:cubicBezTo>
                  <a:cubicBezTo>
                    <a:pt x="97" y="252"/>
                    <a:pt x="92" y="252"/>
                    <a:pt x="87" y="252"/>
                  </a:cubicBezTo>
                  <a:cubicBezTo>
                    <a:pt x="83" y="252"/>
                    <a:pt x="82" y="251"/>
                    <a:pt x="82" y="246"/>
                  </a:cubicBezTo>
                  <a:close/>
                  <a:moveTo>
                    <a:pt x="111" y="309"/>
                  </a:moveTo>
                  <a:cubicBezTo>
                    <a:pt x="107" y="313"/>
                    <a:pt x="102" y="318"/>
                    <a:pt x="97" y="323"/>
                  </a:cubicBezTo>
                  <a:cubicBezTo>
                    <a:pt x="95" y="325"/>
                    <a:pt x="92" y="326"/>
                    <a:pt x="90" y="328"/>
                  </a:cubicBezTo>
                  <a:cubicBezTo>
                    <a:pt x="90" y="324"/>
                    <a:pt x="89" y="321"/>
                    <a:pt x="90" y="318"/>
                  </a:cubicBezTo>
                  <a:cubicBezTo>
                    <a:pt x="91" y="313"/>
                    <a:pt x="93" y="308"/>
                    <a:pt x="94" y="303"/>
                  </a:cubicBezTo>
                  <a:cubicBezTo>
                    <a:pt x="96" y="296"/>
                    <a:pt x="97" y="288"/>
                    <a:pt x="99" y="280"/>
                  </a:cubicBezTo>
                  <a:cubicBezTo>
                    <a:pt x="99" y="278"/>
                    <a:pt x="100" y="276"/>
                    <a:pt x="101" y="275"/>
                  </a:cubicBezTo>
                  <a:cubicBezTo>
                    <a:pt x="111" y="281"/>
                    <a:pt x="120" y="286"/>
                    <a:pt x="129" y="292"/>
                  </a:cubicBezTo>
                  <a:cubicBezTo>
                    <a:pt x="123" y="298"/>
                    <a:pt x="117" y="303"/>
                    <a:pt x="111" y="309"/>
                  </a:cubicBezTo>
                  <a:close/>
                  <a:moveTo>
                    <a:pt x="129" y="287"/>
                  </a:moveTo>
                  <a:cubicBezTo>
                    <a:pt x="121" y="282"/>
                    <a:pt x="113" y="278"/>
                    <a:pt x="105" y="274"/>
                  </a:cubicBezTo>
                  <a:cubicBezTo>
                    <a:pt x="101" y="271"/>
                    <a:pt x="102" y="269"/>
                    <a:pt x="104" y="265"/>
                  </a:cubicBezTo>
                  <a:cubicBezTo>
                    <a:pt x="116" y="245"/>
                    <a:pt x="127" y="224"/>
                    <a:pt x="139" y="203"/>
                  </a:cubicBezTo>
                  <a:cubicBezTo>
                    <a:pt x="147" y="190"/>
                    <a:pt x="155" y="176"/>
                    <a:pt x="163" y="163"/>
                  </a:cubicBezTo>
                  <a:cubicBezTo>
                    <a:pt x="165" y="158"/>
                    <a:pt x="168" y="157"/>
                    <a:pt x="173" y="160"/>
                  </a:cubicBezTo>
                  <a:cubicBezTo>
                    <a:pt x="180" y="165"/>
                    <a:pt x="187" y="168"/>
                    <a:pt x="194" y="173"/>
                  </a:cubicBezTo>
                  <a:cubicBezTo>
                    <a:pt x="196" y="174"/>
                    <a:pt x="197" y="175"/>
                    <a:pt x="199" y="176"/>
                  </a:cubicBezTo>
                  <a:cubicBezTo>
                    <a:pt x="198" y="178"/>
                    <a:pt x="197" y="179"/>
                    <a:pt x="197" y="181"/>
                  </a:cubicBezTo>
                  <a:cubicBezTo>
                    <a:pt x="177" y="215"/>
                    <a:pt x="157" y="250"/>
                    <a:pt x="137" y="284"/>
                  </a:cubicBezTo>
                  <a:cubicBezTo>
                    <a:pt x="135" y="288"/>
                    <a:pt x="132" y="289"/>
                    <a:pt x="129" y="287"/>
                  </a:cubicBezTo>
                  <a:close/>
                  <a:moveTo>
                    <a:pt x="162" y="251"/>
                  </a:moveTo>
                  <a:cubicBezTo>
                    <a:pt x="162" y="250"/>
                    <a:pt x="162" y="249"/>
                    <a:pt x="162" y="249"/>
                  </a:cubicBezTo>
                  <a:cubicBezTo>
                    <a:pt x="171" y="232"/>
                    <a:pt x="180" y="216"/>
                    <a:pt x="190" y="200"/>
                  </a:cubicBezTo>
                  <a:cubicBezTo>
                    <a:pt x="191" y="198"/>
                    <a:pt x="194" y="197"/>
                    <a:pt x="196" y="197"/>
                  </a:cubicBezTo>
                  <a:cubicBezTo>
                    <a:pt x="214" y="197"/>
                    <a:pt x="231" y="197"/>
                    <a:pt x="249" y="197"/>
                  </a:cubicBezTo>
                  <a:cubicBezTo>
                    <a:pt x="251" y="197"/>
                    <a:pt x="254" y="198"/>
                    <a:pt x="255" y="200"/>
                  </a:cubicBezTo>
                  <a:cubicBezTo>
                    <a:pt x="264" y="216"/>
                    <a:pt x="273" y="233"/>
                    <a:pt x="282" y="249"/>
                  </a:cubicBezTo>
                  <a:cubicBezTo>
                    <a:pt x="282" y="249"/>
                    <a:pt x="282" y="250"/>
                    <a:pt x="283" y="251"/>
                  </a:cubicBezTo>
                  <a:lnTo>
                    <a:pt x="162" y="251"/>
                  </a:lnTo>
                  <a:close/>
                  <a:moveTo>
                    <a:pt x="290" y="254"/>
                  </a:moveTo>
                  <a:cubicBezTo>
                    <a:pt x="287" y="249"/>
                    <a:pt x="284" y="244"/>
                    <a:pt x="281" y="239"/>
                  </a:cubicBezTo>
                  <a:cubicBezTo>
                    <a:pt x="281" y="237"/>
                    <a:pt x="281" y="233"/>
                    <a:pt x="282" y="232"/>
                  </a:cubicBezTo>
                  <a:cubicBezTo>
                    <a:pt x="288" y="229"/>
                    <a:pt x="295" y="225"/>
                    <a:pt x="301" y="222"/>
                  </a:cubicBezTo>
                  <a:cubicBezTo>
                    <a:pt x="302" y="222"/>
                    <a:pt x="302" y="221"/>
                    <a:pt x="304" y="221"/>
                  </a:cubicBezTo>
                  <a:cubicBezTo>
                    <a:pt x="305" y="222"/>
                    <a:pt x="306" y="224"/>
                    <a:pt x="307" y="225"/>
                  </a:cubicBezTo>
                  <a:cubicBezTo>
                    <a:pt x="311" y="233"/>
                    <a:pt x="315" y="241"/>
                    <a:pt x="319" y="249"/>
                  </a:cubicBezTo>
                  <a:cubicBezTo>
                    <a:pt x="320" y="253"/>
                    <a:pt x="320" y="255"/>
                    <a:pt x="316" y="258"/>
                  </a:cubicBezTo>
                  <a:cubicBezTo>
                    <a:pt x="316" y="258"/>
                    <a:pt x="316" y="258"/>
                    <a:pt x="315" y="258"/>
                  </a:cubicBezTo>
                  <a:cubicBezTo>
                    <a:pt x="301" y="268"/>
                    <a:pt x="300" y="268"/>
                    <a:pt x="290" y="254"/>
                  </a:cubicBezTo>
                  <a:close/>
                  <a:moveTo>
                    <a:pt x="337" y="331"/>
                  </a:moveTo>
                  <a:cubicBezTo>
                    <a:pt x="331" y="331"/>
                    <a:pt x="327" y="328"/>
                    <a:pt x="324" y="323"/>
                  </a:cubicBezTo>
                  <a:cubicBezTo>
                    <a:pt x="317" y="306"/>
                    <a:pt x="310" y="290"/>
                    <a:pt x="303" y="274"/>
                  </a:cubicBezTo>
                  <a:cubicBezTo>
                    <a:pt x="303" y="272"/>
                    <a:pt x="303" y="270"/>
                    <a:pt x="303" y="269"/>
                  </a:cubicBezTo>
                  <a:cubicBezTo>
                    <a:pt x="309" y="266"/>
                    <a:pt x="314" y="263"/>
                    <a:pt x="320" y="260"/>
                  </a:cubicBezTo>
                  <a:cubicBezTo>
                    <a:pt x="321" y="260"/>
                    <a:pt x="323" y="261"/>
                    <a:pt x="324" y="263"/>
                  </a:cubicBezTo>
                  <a:cubicBezTo>
                    <a:pt x="333" y="277"/>
                    <a:pt x="343" y="291"/>
                    <a:pt x="352" y="306"/>
                  </a:cubicBezTo>
                  <a:cubicBezTo>
                    <a:pt x="359" y="317"/>
                    <a:pt x="350" y="331"/>
                    <a:pt x="337" y="331"/>
                  </a:cubicBezTo>
                  <a:close/>
                  <a:moveTo>
                    <a:pt x="358" y="252"/>
                  </a:moveTo>
                  <a:cubicBezTo>
                    <a:pt x="347" y="252"/>
                    <a:pt x="337" y="252"/>
                    <a:pt x="327" y="252"/>
                  </a:cubicBezTo>
                  <a:cubicBezTo>
                    <a:pt x="325" y="252"/>
                    <a:pt x="323" y="250"/>
                    <a:pt x="322" y="248"/>
                  </a:cubicBezTo>
                  <a:cubicBezTo>
                    <a:pt x="315" y="232"/>
                    <a:pt x="307" y="216"/>
                    <a:pt x="299" y="200"/>
                  </a:cubicBezTo>
                  <a:cubicBezTo>
                    <a:pt x="299" y="199"/>
                    <a:pt x="299" y="199"/>
                    <a:pt x="299" y="197"/>
                  </a:cubicBezTo>
                  <a:cubicBezTo>
                    <a:pt x="320" y="197"/>
                    <a:pt x="320" y="197"/>
                    <a:pt x="320" y="197"/>
                  </a:cubicBezTo>
                  <a:cubicBezTo>
                    <a:pt x="331" y="197"/>
                    <a:pt x="342" y="197"/>
                    <a:pt x="353" y="197"/>
                  </a:cubicBezTo>
                  <a:cubicBezTo>
                    <a:pt x="355" y="197"/>
                    <a:pt x="358" y="200"/>
                    <a:pt x="358" y="201"/>
                  </a:cubicBezTo>
                  <a:cubicBezTo>
                    <a:pt x="358" y="218"/>
                    <a:pt x="358" y="234"/>
                    <a:pt x="358" y="252"/>
                  </a:cubicBezTo>
                  <a:close/>
                </a:path>
              </a:pathLst>
            </a:custGeom>
            <a:solidFill>
              <a:srgbClr val="FFFFFF"/>
            </a:solidFill>
            <a:ln w="9525">
              <a:noFill/>
              <a:round/>
              <a:headEnd/>
              <a:tailEnd/>
            </a:ln>
            <a:extLst/>
          </p:spPr>
          <p:txBody>
            <a:bodyPr vert="horz" wrap="square" lIns="91440" tIns="45720" rIns="91440" bIns="45720" numCol="1" anchor="t" anchorCtr="0" compatLnSpc="1">
              <a:prstTxWarp prst="textNoShape">
                <a:avLst/>
              </a:prstTxWarp>
            </a:bodyPr>
            <a:lstStyle/>
            <a:p>
              <a:pPr defTabSz="457200"/>
              <a:endParaRPr lang="en-US">
                <a:solidFill>
                  <a:srgbClr val="676767"/>
                </a:solidFill>
                <a:latin typeface="Arial"/>
                <a:ea typeface="ＭＳ Ｐゴシック" charset="0"/>
              </a:endParaRPr>
            </a:p>
          </p:txBody>
        </p:sp>
      </p:grpSp>
      <p:grpSp>
        <p:nvGrpSpPr>
          <p:cNvPr id="4" name="Group 3"/>
          <p:cNvGrpSpPr/>
          <p:nvPr/>
        </p:nvGrpSpPr>
        <p:grpSpPr>
          <a:xfrm>
            <a:off x="4211347" y="4116351"/>
            <a:ext cx="625310" cy="625310"/>
            <a:chOff x="4287541" y="4116351"/>
            <a:chExt cx="625310" cy="625310"/>
          </a:xfrm>
        </p:grpSpPr>
        <p:sp>
          <p:nvSpPr>
            <p:cNvPr id="130" name="Oval 129"/>
            <p:cNvSpPr/>
            <p:nvPr/>
          </p:nvSpPr>
          <p:spPr>
            <a:xfrm>
              <a:off x="4287541" y="4116351"/>
              <a:ext cx="625310" cy="625310"/>
            </a:xfrm>
            <a:prstGeom prst="ellipse">
              <a:avLst/>
            </a:prstGeom>
            <a:solidFill>
              <a:srgbClr val="214794"/>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182880" tIns="45719" rIns="91436" bIns="45719" rtlCol="0" anchor="ctr"/>
            <a:lstStyle/>
            <a:p>
              <a:pPr algn="ctr" defTabSz="456991"/>
              <a:endParaRPr lang="en-US" sz="1600" dirty="0">
                <a:solidFill>
                  <a:srgbClr val="FFFFFF"/>
                </a:solidFill>
              </a:endParaRPr>
            </a:p>
          </p:txBody>
        </p:sp>
        <p:sp>
          <p:nvSpPr>
            <p:cNvPr id="96" name="Freeform 7"/>
            <p:cNvSpPr>
              <a:spLocks noEditPoints="1"/>
            </p:cNvSpPr>
            <p:nvPr/>
          </p:nvSpPr>
          <p:spPr bwMode="auto">
            <a:xfrm>
              <a:off x="4525618" y="4355431"/>
              <a:ext cx="129882" cy="297984"/>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FFFFF"/>
                  </a:solidFill>
                </a:rPr>
                <a:t> </a:t>
              </a:r>
            </a:p>
          </p:txBody>
        </p:sp>
        <p:sp>
          <p:nvSpPr>
            <p:cNvPr id="98" name="Freeform 7"/>
            <p:cNvSpPr>
              <a:spLocks noEditPoints="1"/>
            </p:cNvSpPr>
            <p:nvPr/>
          </p:nvSpPr>
          <p:spPr bwMode="auto">
            <a:xfrm>
              <a:off x="4379569" y="4291502"/>
              <a:ext cx="94642" cy="217134"/>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FFFFF"/>
                  </a:solidFill>
                </a:rPr>
                <a:t> </a:t>
              </a:r>
            </a:p>
          </p:txBody>
        </p:sp>
        <p:sp>
          <p:nvSpPr>
            <p:cNvPr id="99" name="Freeform 7"/>
            <p:cNvSpPr>
              <a:spLocks noEditPoints="1"/>
            </p:cNvSpPr>
            <p:nvPr/>
          </p:nvSpPr>
          <p:spPr bwMode="auto">
            <a:xfrm>
              <a:off x="4699609" y="4291502"/>
              <a:ext cx="94642" cy="217134"/>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lang="en-US" dirty="0">
                  <a:solidFill>
                    <a:srgbClr val="FFFFFF"/>
                  </a:solidFill>
                </a:rPr>
                <a:t> </a:t>
              </a:r>
            </a:p>
          </p:txBody>
        </p:sp>
      </p:grpSp>
      <p:pic>
        <p:nvPicPr>
          <p:cNvPr id="44953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632" y="2932267"/>
            <a:ext cx="3494746" cy="1930990"/>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495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867" y="1063627"/>
            <a:ext cx="3487567" cy="172145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 name="Freeform 141"/>
          <p:cNvSpPr/>
          <p:nvPr/>
        </p:nvSpPr>
        <p:spPr>
          <a:xfrm flipH="1">
            <a:off x="4383860" y="2869454"/>
            <a:ext cx="310892" cy="226277"/>
          </a:xfrm>
          <a:custGeom>
            <a:avLst/>
            <a:gdLst>
              <a:gd name="connsiteX0" fmla="*/ 2207485 w 7782950"/>
              <a:gd name="connsiteY0" fmla="*/ 2183747 h 5666136"/>
              <a:gd name="connsiteX1" fmla="*/ 1244771 w 7782950"/>
              <a:gd name="connsiteY1" fmla="*/ 2998771 h 5666136"/>
              <a:gd name="connsiteX2" fmla="*/ 1249857 w 7782950"/>
              <a:gd name="connsiteY2" fmla="*/ 3004647 h 5666136"/>
              <a:gd name="connsiteX3" fmla="*/ 1282589 w 7782950"/>
              <a:gd name="connsiteY3" fmla="*/ 3041800 h 5666136"/>
              <a:gd name="connsiteX4" fmla="*/ 1178133 w 7782950"/>
              <a:gd name="connsiteY4" fmla="*/ 4018336 h 5666136"/>
              <a:gd name="connsiteX5" fmla="*/ 52904 w 7782950"/>
              <a:gd name="connsiteY5" fmla="*/ 4007794 h 5666136"/>
              <a:gd name="connsiteX6" fmla="*/ 0 w 7782950"/>
              <a:gd name="connsiteY6" fmla="*/ 4052581 h 5666136"/>
              <a:gd name="connsiteX7" fmla="*/ 0 w 7782950"/>
              <a:gd name="connsiteY7" fmla="*/ 5666136 h 5666136"/>
              <a:gd name="connsiteX8" fmla="*/ 2207485 w 7782950"/>
              <a:gd name="connsiteY8" fmla="*/ 5666136 h 5666136"/>
              <a:gd name="connsiteX9" fmla="*/ 3016403 w 7782950"/>
              <a:gd name="connsiteY9" fmla="*/ 1498927 h 5666136"/>
              <a:gd name="connsiteX10" fmla="*/ 2787725 w 7782950"/>
              <a:gd name="connsiteY10" fmla="*/ 1692518 h 5666136"/>
              <a:gd name="connsiteX11" fmla="*/ 2787725 w 7782950"/>
              <a:gd name="connsiteY11" fmla="*/ 5666136 h 5666136"/>
              <a:gd name="connsiteX12" fmla="*/ 4995210 w 7782950"/>
              <a:gd name="connsiteY12" fmla="*/ 5666136 h 5666136"/>
              <a:gd name="connsiteX13" fmla="*/ 4995210 w 7782950"/>
              <a:gd name="connsiteY13" fmla="*/ 2360049 h 5666136"/>
              <a:gd name="connsiteX14" fmla="*/ 4319086 w 7782950"/>
              <a:gd name="connsiteY14" fmla="*/ 2932448 h 5666136"/>
              <a:gd name="connsiteX15" fmla="*/ 4039132 w 7782950"/>
              <a:gd name="connsiteY15" fmla="*/ 2609691 h 5666136"/>
              <a:gd name="connsiteX16" fmla="*/ 4032401 w 7782950"/>
              <a:gd name="connsiteY16" fmla="*/ 2615661 h 5666136"/>
              <a:gd name="connsiteX17" fmla="*/ 7782950 w 7782950"/>
              <a:gd name="connsiteY17" fmla="*/ 0 h 5666136"/>
              <a:gd name="connsiteX18" fmla="*/ 5575450 w 7782950"/>
              <a:gd name="connsiteY18" fmla="*/ 1868819 h 5666136"/>
              <a:gd name="connsiteX19" fmla="*/ 5575450 w 7782950"/>
              <a:gd name="connsiteY19" fmla="*/ 5666136 h 5666136"/>
              <a:gd name="connsiteX20" fmla="*/ 7782950 w 7782950"/>
              <a:gd name="connsiteY20" fmla="*/ 5666136 h 56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82950" h="5666136">
                <a:moveTo>
                  <a:pt x="2207485" y="2183747"/>
                </a:moveTo>
                <a:lnTo>
                  <a:pt x="1244771" y="2998771"/>
                </a:lnTo>
                <a:lnTo>
                  <a:pt x="1249857" y="3004647"/>
                </a:lnTo>
                <a:cubicBezTo>
                  <a:pt x="1262006" y="3018574"/>
                  <a:pt x="1272946" y="3030995"/>
                  <a:pt x="1282589" y="3041800"/>
                </a:cubicBezTo>
                <a:cubicBezTo>
                  <a:pt x="1591185" y="3387573"/>
                  <a:pt x="1525370" y="4025393"/>
                  <a:pt x="1178133" y="4018336"/>
                </a:cubicBezTo>
                <a:lnTo>
                  <a:pt x="52904" y="4007794"/>
                </a:lnTo>
                <a:lnTo>
                  <a:pt x="0" y="4052581"/>
                </a:lnTo>
                <a:lnTo>
                  <a:pt x="0" y="5666136"/>
                </a:lnTo>
                <a:lnTo>
                  <a:pt x="2207485" y="5666136"/>
                </a:lnTo>
                <a:close/>
                <a:moveTo>
                  <a:pt x="3016403" y="1498927"/>
                </a:moveTo>
                <a:lnTo>
                  <a:pt x="2787725" y="1692518"/>
                </a:lnTo>
                <a:lnTo>
                  <a:pt x="2787725" y="5666136"/>
                </a:lnTo>
                <a:lnTo>
                  <a:pt x="4995210" y="5666136"/>
                </a:lnTo>
                <a:lnTo>
                  <a:pt x="4995210" y="2360049"/>
                </a:lnTo>
                <a:lnTo>
                  <a:pt x="4319086" y="2932448"/>
                </a:lnTo>
                <a:lnTo>
                  <a:pt x="4039132" y="2609691"/>
                </a:lnTo>
                <a:lnTo>
                  <a:pt x="4032401" y="2615661"/>
                </a:lnTo>
                <a:close/>
                <a:moveTo>
                  <a:pt x="7782950" y="0"/>
                </a:moveTo>
                <a:lnTo>
                  <a:pt x="5575450" y="1868819"/>
                </a:lnTo>
                <a:lnTo>
                  <a:pt x="5575450" y="5666136"/>
                </a:lnTo>
                <a:lnTo>
                  <a:pt x="7782950" y="566613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456834" fontAlgn="auto">
              <a:spcBef>
                <a:spcPts val="0"/>
              </a:spcBef>
              <a:spcAft>
                <a:spcPts val="0"/>
              </a:spcAft>
            </a:pPr>
            <a:endParaRPr lang="en-US" dirty="0">
              <a:solidFill>
                <a:srgbClr val="4D4D4C"/>
              </a:solidFill>
              <a:ea typeface="ＭＳ Ｐゴシック" charset="0"/>
              <a:cs typeface="ＭＳ Ｐゴシック" charset="0"/>
            </a:endParaRPr>
          </a:p>
        </p:txBody>
      </p:sp>
      <p:sp>
        <p:nvSpPr>
          <p:cNvPr id="42" name="Freeform 137"/>
          <p:cNvSpPr/>
          <p:nvPr/>
        </p:nvSpPr>
        <p:spPr>
          <a:xfrm flipV="1">
            <a:off x="4363151" y="2785082"/>
            <a:ext cx="381250" cy="235008"/>
          </a:xfrm>
          <a:custGeom>
            <a:avLst/>
            <a:gdLst>
              <a:gd name="connsiteX0" fmla="*/ 494673 w 631554"/>
              <a:gd name="connsiteY0" fmla="*/ 0 h 392581"/>
              <a:gd name="connsiteX1" fmla="*/ 611804 w 631554"/>
              <a:gd name="connsiteY1" fmla="*/ 6209 h 392581"/>
              <a:gd name="connsiteX2" fmla="*/ 626206 w 631554"/>
              <a:gd name="connsiteY2" fmla="*/ 13088 h 392581"/>
              <a:gd name="connsiteX3" fmla="*/ 631525 w 631554"/>
              <a:gd name="connsiteY3" fmla="*/ 28136 h 392581"/>
              <a:gd name="connsiteX4" fmla="*/ 625273 w 631554"/>
              <a:gd name="connsiteY4" fmla="*/ 146091 h 392581"/>
              <a:gd name="connsiteX5" fmla="*/ 624998 w 631554"/>
              <a:gd name="connsiteY5" fmla="*/ 147155 h 392581"/>
              <a:gd name="connsiteX6" fmla="*/ 625189 w 631554"/>
              <a:gd name="connsiteY6" fmla="*/ 148509 h 392581"/>
              <a:gd name="connsiteX7" fmla="*/ 619138 w 631554"/>
              <a:gd name="connsiteY7" fmla="*/ 161174 h 392581"/>
              <a:gd name="connsiteX8" fmla="*/ 605905 w 631554"/>
              <a:gd name="connsiteY8" fmla="*/ 165852 h 392581"/>
              <a:gd name="connsiteX9" fmla="*/ 593239 w 631554"/>
              <a:gd name="connsiteY9" fmla="*/ 159802 h 392581"/>
              <a:gd name="connsiteX10" fmla="*/ 565107 w 631554"/>
              <a:gd name="connsiteY10" fmla="*/ 128852 h 392581"/>
              <a:gd name="connsiteX11" fmla="*/ 563725 w 631554"/>
              <a:gd name="connsiteY11" fmla="*/ 127311 h 392581"/>
              <a:gd name="connsiteX12" fmla="*/ 341141 w 631554"/>
              <a:gd name="connsiteY12" fmla="*/ 316129 h 392581"/>
              <a:gd name="connsiteX13" fmla="*/ 255692 w 631554"/>
              <a:gd name="connsiteY13" fmla="*/ 219813 h 392581"/>
              <a:gd name="connsiteX14" fmla="*/ 252467 w 631554"/>
              <a:gd name="connsiteY14" fmla="*/ 222606 h 392581"/>
              <a:gd name="connsiteX15" fmla="*/ 250739 w 631554"/>
              <a:gd name="connsiteY15" fmla="*/ 224437 h 392581"/>
              <a:gd name="connsiteX16" fmla="*/ 68204 w 631554"/>
              <a:gd name="connsiteY16" fmla="*/ 382520 h 392581"/>
              <a:gd name="connsiteX17" fmla="*/ 10061 w 631554"/>
              <a:gd name="connsiteY17" fmla="*/ 378346 h 392581"/>
              <a:gd name="connsiteX18" fmla="*/ 14235 w 631554"/>
              <a:gd name="connsiteY18" fmla="*/ 320203 h 392581"/>
              <a:gd name="connsiteX19" fmla="*/ 196770 w 631554"/>
              <a:gd name="connsiteY19" fmla="*/ 162120 h 392581"/>
              <a:gd name="connsiteX20" fmla="*/ 198828 w 631554"/>
              <a:gd name="connsiteY20" fmla="*/ 160672 h 392581"/>
              <a:gd name="connsiteX21" fmla="*/ 201958 w 631554"/>
              <a:gd name="connsiteY21" fmla="*/ 157961 h 392581"/>
              <a:gd name="connsiteX22" fmla="*/ 201826 w 631554"/>
              <a:gd name="connsiteY22" fmla="*/ 157810 h 392581"/>
              <a:gd name="connsiteX23" fmla="*/ 263678 w 631554"/>
              <a:gd name="connsiteY23" fmla="*/ 104075 h 392581"/>
              <a:gd name="connsiteX24" fmla="*/ 348867 w 631554"/>
              <a:gd name="connsiteY24" fmla="*/ 202133 h 392581"/>
              <a:gd name="connsiteX25" fmla="*/ 509031 w 631554"/>
              <a:gd name="connsiteY25" fmla="*/ 66264 h 392581"/>
              <a:gd name="connsiteX26" fmla="*/ 493172 w 631554"/>
              <a:gd name="connsiteY26" fmla="*/ 48564 h 392581"/>
              <a:gd name="connsiteX27" fmla="*/ 477238 w 631554"/>
              <a:gd name="connsiteY27" fmla="*/ 30815 h 392581"/>
              <a:gd name="connsiteX28" fmla="*/ 473536 w 631554"/>
              <a:gd name="connsiteY28" fmla="*/ 24543 h 392581"/>
              <a:gd name="connsiteX29" fmla="*/ 472561 w 631554"/>
              <a:gd name="connsiteY29" fmla="*/ 17581 h 392581"/>
              <a:gd name="connsiteX30" fmla="*/ 478611 w 631554"/>
              <a:gd name="connsiteY30" fmla="*/ 4916 h 392581"/>
              <a:gd name="connsiteX31" fmla="*/ 491844 w 631554"/>
              <a:gd name="connsiteY31" fmla="*/ 238 h 392581"/>
              <a:gd name="connsiteX32" fmla="*/ 492293 w 631554"/>
              <a:gd name="connsiteY32" fmla="*/ 351 h 39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1554" h="392581">
                <a:moveTo>
                  <a:pt x="494673" y="0"/>
                </a:moveTo>
                <a:lnTo>
                  <a:pt x="611804" y="6209"/>
                </a:lnTo>
                <a:cubicBezTo>
                  <a:pt x="617555" y="6513"/>
                  <a:pt x="622637" y="9120"/>
                  <a:pt x="626206" y="13088"/>
                </a:cubicBezTo>
                <a:cubicBezTo>
                  <a:pt x="629775" y="17056"/>
                  <a:pt x="631829" y="22385"/>
                  <a:pt x="631525" y="28136"/>
                </a:cubicBezTo>
                <a:lnTo>
                  <a:pt x="625273" y="146091"/>
                </a:lnTo>
                <a:lnTo>
                  <a:pt x="624998" y="147155"/>
                </a:lnTo>
                <a:lnTo>
                  <a:pt x="625189" y="148509"/>
                </a:lnTo>
                <a:cubicBezTo>
                  <a:pt x="624940" y="153196"/>
                  <a:pt x="622904" y="157788"/>
                  <a:pt x="619138" y="161174"/>
                </a:cubicBezTo>
                <a:cubicBezTo>
                  <a:pt x="615373" y="164561"/>
                  <a:pt x="610591" y="166100"/>
                  <a:pt x="605905" y="165852"/>
                </a:cubicBezTo>
                <a:cubicBezTo>
                  <a:pt x="599317" y="165530"/>
                  <a:pt x="596935" y="163155"/>
                  <a:pt x="593239" y="159802"/>
                </a:cubicBezTo>
                <a:cubicBezTo>
                  <a:pt x="591854" y="158544"/>
                  <a:pt x="580632" y="146137"/>
                  <a:pt x="565107" y="128852"/>
                </a:cubicBezTo>
                <a:lnTo>
                  <a:pt x="563725" y="127311"/>
                </a:lnTo>
                <a:lnTo>
                  <a:pt x="341141" y="316129"/>
                </a:lnTo>
                <a:lnTo>
                  <a:pt x="255692" y="219813"/>
                </a:lnTo>
                <a:lnTo>
                  <a:pt x="252467" y="222606"/>
                </a:lnTo>
                <a:cubicBezTo>
                  <a:pt x="251891" y="223216"/>
                  <a:pt x="251315" y="223827"/>
                  <a:pt x="250739" y="224437"/>
                </a:cubicBezTo>
                <a:lnTo>
                  <a:pt x="68204" y="382520"/>
                </a:lnTo>
                <a:cubicBezTo>
                  <a:pt x="50996" y="397423"/>
                  <a:pt x="24964" y="395554"/>
                  <a:pt x="10061" y="378346"/>
                </a:cubicBezTo>
                <a:cubicBezTo>
                  <a:pt x="-4842" y="361138"/>
                  <a:pt x="-2974" y="335106"/>
                  <a:pt x="14235" y="320203"/>
                </a:cubicBezTo>
                <a:lnTo>
                  <a:pt x="196770" y="162120"/>
                </a:lnTo>
                <a:lnTo>
                  <a:pt x="198828" y="160672"/>
                </a:lnTo>
                <a:lnTo>
                  <a:pt x="201958" y="157961"/>
                </a:lnTo>
                <a:lnTo>
                  <a:pt x="201826" y="157810"/>
                </a:lnTo>
                <a:lnTo>
                  <a:pt x="263678" y="104075"/>
                </a:lnTo>
                <a:lnTo>
                  <a:pt x="348867" y="202133"/>
                </a:lnTo>
                <a:lnTo>
                  <a:pt x="509031" y="66264"/>
                </a:lnTo>
                <a:lnTo>
                  <a:pt x="493172" y="48564"/>
                </a:lnTo>
                <a:lnTo>
                  <a:pt x="477238" y="30815"/>
                </a:lnTo>
                <a:cubicBezTo>
                  <a:pt x="475544" y="28932"/>
                  <a:pt x="474313" y="26795"/>
                  <a:pt x="473536" y="24543"/>
                </a:cubicBezTo>
                <a:lnTo>
                  <a:pt x="472561" y="17581"/>
                </a:lnTo>
                <a:cubicBezTo>
                  <a:pt x="472809" y="12894"/>
                  <a:pt x="474845" y="8302"/>
                  <a:pt x="478611" y="4916"/>
                </a:cubicBezTo>
                <a:cubicBezTo>
                  <a:pt x="482376" y="1529"/>
                  <a:pt x="487157" y="-10"/>
                  <a:pt x="491844" y="238"/>
                </a:cubicBezTo>
                <a:lnTo>
                  <a:pt x="492293" y="3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456834" fontAlgn="auto">
              <a:spcBef>
                <a:spcPts val="0"/>
              </a:spcBef>
              <a:spcAft>
                <a:spcPts val="0"/>
              </a:spcAft>
            </a:pPr>
            <a:endParaRPr lang="en-US" dirty="0">
              <a:solidFill>
                <a:srgbClr val="4D4D4C"/>
              </a:solidFill>
              <a:ea typeface="ＭＳ Ｐゴシック" charset="0"/>
              <a:cs typeface="ＭＳ Ｐゴシック" charset="0"/>
            </a:endParaRPr>
          </a:p>
        </p:txBody>
      </p:sp>
      <p:pic>
        <p:nvPicPr>
          <p:cNvPr id="46080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632" y="4906096"/>
            <a:ext cx="303062" cy="1687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0472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59044728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2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Oval 20"/>
          <p:cNvSpPr/>
          <p:nvPr/>
        </p:nvSpPr>
        <p:spPr>
          <a:xfrm>
            <a:off x="5890731" y="2815445"/>
            <a:ext cx="4042362" cy="1814262"/>
          </a:xfrm>
          <a:custGeom>
            <a:avLst/>
            <a:gdLst/>
            <a:ahLst/>
            <a:cxnLst/>
            <a:rect l="l" t="t" r="r" b="b"/>
            <a:pathLst>
              <a:path w="3726595" h="2309119">
                <a:moveTo>
                  <a:pt x="0" y="0"/>
                </a:moveTo>
                <a:lnTo>
                  <a:pt x="3715705" y="0"/>
                </a:lnTo>
                <a:cubicBezTo>
                  <a:pt x="3723289" y="52540"/>
                  <a:pt x="3726595" y="105644"/>
                  <a:pt x="3726595" y="159127"/>
                </a:cubicBezTo>
                <a:cubicBezTo>
                  <a:pt x="3726595" y="1058925"/>
                  <a:pt x="2790804" y="1851217"/>
                  <a:pt x="1370541" y="2309119"/>
                </a:cubicBezTo>
                <a:lnTo>
                  <a:pt x="1184908" y="2289195"/>
                </a:lnTo>
                <a:close/>
              </a:path>
            </a:pathLst>
          </a:custGeom>
          <a:gradFill flip="none" rotWithShape="1">
            <a:gsLst>
              <a:gs pos="0">
                <a:schemeClr val="bg1">
                  <a:alpha val="1000"/>
                </a:schemeClr>
              </a:gs>
              <a:gs pos="57000">
                <a:schemeClr val="bg1">
                  <a:alpha val="0"/>
                </a:schemeClr>
              </a:gs>
            </a:gsLst>
            <a:lin ang="3000000" scaled="0"/>
            <a:tileRect/>
          </a:gradFill>
          <a:ln w="9525">
            <a:noFill/>
            <a:round/>
            <a:headEnd/>
            <a:tailEnd/>
          </a:ln>
          <a:scene3d>
            <a:camera prst="orthographicFront">
              <a:rot lat="0" lon="0" rev="21570000"/>
            </a:camera>
            <a:lightRig rig="threePt" dir="t"/>
          </a:scene3d>
        </p:spPr>
        <p:txBody>
          <a:bodyPr lIns="55606" tIns="27803" rIns="55606" bIns="27803"/>
          <a:lstStyle/>
          <a:p>
            <a:pPr defTabSz="914355">
              <a:defRPr/>
            </a:pPr>
            <a:endParaRPr lang="en-GB" dirty="0">
              <a:solidFill>
                <a:srgbClr val="FFFFFF"/>
              </a:solidFill>
              <a:ea typeface="Apple LiGothic Medium" pitchFamily="2" charset="-120"/>
              <a:cs typeface="+mn-cs"/>
              <a:sym typeface="Arial" pitchFamily="34" charset="0"/>
            </a:endParaRPr>
          </a:p>
        </p:txBody>
      </p:sp>
      <p:sp>
        <p:nvSpPr>
          <p:cNvPr id="221" name="Rectangle 220"/>
          <p:cNvSpPr/>
          <p:nvPr/>
        </p:nvSpPr>
        <p:spPr>
          <a:xfrm>
            <a:off x="4403318" y="1918135"/>
            <a:ext cx="1661862" cy="780572"/>
          </a:xfrm>
          <a:prstGeom prst="rect">
            <a:avLst/>
          </a:prstGeom>
          <a:gradFill>
            <a:gsLst>
              <a:gs pos="59000">
                <a:srgbClr val="AFABAB">
                  <a:alpha val="32000"/>
                </a:srgbClr>
              </a:gs>
              <a:gs pos="28000">
                <a:srgbClr val="AFABAB">
                  <a:alpha val="0"/>
                </a:srgbClr>
              </a:gs>
              <a:gs pos="91000">
                <a:srgbClr val="AFABAB"/>
              </a:gs>
            </a:gsLst>
            <a:lin ang="5400000" scaled="0"/>
          </a:gradFill>
          <a:ln w="9525" cap="flat" cmpd="sng" algn="ctr">
            <a:noFill/>
            <a:prstDash val="solid"/>
            <a:round/>
            <a:headEnd type="none" w="med" len="med"/>
            <a:tailEnd type="none" w="med" len="med"/>
          </a:ln>
          <a:effectLst/>
        </p:spPr>
        <p:txBody>
          <a:bodyPr lIns="91353" tIns="91353" rIns="91353" bIns="45678"/>
          <a:lstStyle/>
          <a:p>
            <a:pPr algn="ctr" defTabSz="813611">
              <a:defRPr/>
            </a:pPr>
            <a:r>
              <a:rPr lang="en-US" sz="1400" b="1" dirty="0">
                <a:ea typeface="Apple LiGothic Medium" pitchFamily="2" charset="-120"/>
                <a:cs typeface="+mn-cs"/>
                <a:sym typeface="Arial" pitchFamily="34" charset="0"/>
              </a:rPr>
              <a:t>Automated</a:t>
            </a:r>
            <a:br>
              <a:rPr lang="en-US" sz="1400" b="1" dirty="0">
                <a:ea typeface="Apple LiGothic Medium" pitchFamily="2" charset="-120"/>
                <a:cs typeface="+mn-cs"/>
                <a:sym typeface="Arial" pitchFamily="34" charset="0"/>
              </a:rPr>
            </a:br>
            <a:r>
              <a:rPr lang="en-US" sz="1400" b="1" dirty="0">
                <a:ea typeface="Apple LiGothic Medium" pitchFamily="2" charset="-120"/>
                <a:cs typeface="+mn-cs"/>
                <a:sym typeface="Arial" pitchFamily="34" charset="0"/>
              </a:rPr>
              <a:t>Self-Service</a:t>
            </a:r>
          </a:p>
          <a:p>
            <a:pPr algn="ctr" defTabSz="813611">
              <a:defRPr/>
            </a:pPr>
            <a:r>
              <a:rPr lang="en-US" sz="1400" b="1" dirty="0">
                <a:ea typeface="Apple LiGothic Medium" pitchFamily="2" charset="-120"/>
                <a:cs typeface="+mn-cs"/>
                <a:sym typeface="Arial" pitchFamily="34" charset="0"/>
              </a:rPr>
              <a:t>On-Demand</a:t>
            </a:r>
          </a:p>
        </p:txBody>
      </p:sp>
      <p:sp>
        <p:nvSpPr>
          <p:cNvPr id="222" name="Rectangle 221"/>
          <p:cNvSpPr>
            <a:spLocks noChangeArrowheads="1"/>
          </p:cNvSpPr>
          <p:nvPr/>
        </p:nvSpPr>
        <p:spPr bwMode="auto">
          <a:xfrm>
            <a:off x="400050" y="1757363"/>
            <a:ext cx="985838"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Architect It</a:t>
            </a:r>
          </a:p>
        </p:txBody>
      </p:sp>
      <p:sp>
        <p:nvSpPr>
          <p:cNvPr id="223" name="Rectangle 222"/>
          <p:cNvSpPr>
            <a:spLocks noChangeArrowheads="1"/>
          </p:cNvSpPr>
          <p:nvPr/>
        </p:nvSpPr>
        <p:spPr bwMode="auto">
          <a:xfrm>
            <a:off x="1447800" y="1757363"/>
            <a:ext cx="985838"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Design </a:t>
            </a:r>
            <a:br>
              <a:rPr lang="en-US" sz="1400">
                <a:sym typeface="Arial" charset="0"/>
              </a:rPr>
            </a:br>
            <a:r>
              <a:rPr lang="en-US" sz="1400">
                <a:sym typeface="Arial" charset="0"/>
              </a:rPr>
              <a:t>It</a:t>
            </a:r>
          </a:p>
        </p:txBody>
      </p:sp>
      <p:sp>
        <p:nvSpPr>
          <p:cNvPr id="224" name="Rectangle 223"/>
          <p:cNvSpPr>
            <a:spLocks noChangeArrowheads="1"/>
          </p:cNvSpPr>
          <p:nvPr/>
        </p:nvSpPr>
        <p:spPr bwMode="auto">
          <a:xfrm>
            <a:off x="2495550" y="1757363"/>
            <a:ext cx="985838"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Where Can We Put It?</a:t>
            </a:r>
          </a:p>
        </p:txBody>
      </p:sp>
      <p:sp>
        <p:nvSpPr>
          <p:cNvPr id="225" name="Rectangle 224"/>
          <p:cNvSpPr>
            <a:spLocks noChangeArrowheads="1"/>
          </p:cNvSpPr>
          <p:nvPr/>
        </p:nvSpPr>
        <p:spPr bwMode="auto">
          <a:xfrm>
            <a:off x="3543300" y="1757363"/>
            <a:ext cx="985838"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Procure It</a:t>
            </a:r>
          </a:p>
        </p:txBody>
      </p:sp>
      <p:sp>
        <p:nvSpPr>
          <p:cNvPr id="226" name="Rectangle 225"/>
          <p:cNvSpPr>
            <a:spLocks noChangeArrowheads="1"/>
          </p:cNvSpPr>
          <p:nvPr/>
        </p:nvSpPr>
        <p:spPr bwMode="auto">
          <a:xfrm>
            <a:off x="4591050" y="1757363"/>
            <a:ext cx="985838"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Install </a:t>
            </a:r>
            <a:br>
              <a:rPr lang="en-US" sz="1400">
                <a:sym typeface="Arial" charset="0"/>
              </a:rPr>
            </a:br>
            <a:r>
              <a:rPr lang="en-US" sz="1400">
                <a:sym typeface="Arial" charset="0"/>
              </a:rPr>
              <a:t>It</a:t>
            </a:r>
          </a:p>
        </p:txBody>
      </p:sp>
      <p:sp>
        <p:nvSpPr>
          <p:cNvPr id="227" name="Rectangle 226"/>
          <p:cNvSpPr>
            <a:spLocks noChangeArrowheads="1"/>
          </p:cNvSpPr>
          <p:nvPr/>
        </p:nvSpPr>
        <p:spPr bwMode="auto">
          <a:xfrm>
            <a:off x="5637213" y="1757363"/>
            <a:ext cx="1033462"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Configure It</a:t>
            </a:r>
          </a:p>
        </p:txBody>
      </p:sp>
      <p:sp>
        <p:nvSpPr>
          <p:cNvPr id="228" name="Rectangle 227"/>
          <p:cNvSpPr>
            <a:spLocks noChangeArrowheads="1"/>
          </p:cNvSpPr>
          <p:nvPr/>
        </p:nvSpPr>
        <p:spPr bwMode="auto">
          <a:xfrm>
            <a:off x="6700838" y="1757363"/>
            <a:ext cx="989012"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Secure </a:t>
            </a:r>
            <a:br>
              <a:rPr lang="en-US" sz="1400">
                <a:sym typeface="Arial" charset="0"/>
              </a:rPr>
            </a:br>
            <a:r>
              <a:rPr lang="en-US" sz="1400">
                <a:sym typeface="Arial" charset="0"/>
              </a:rPr>
              <a:t>It</a:t>
            </a:r>
          </a:p>
        </p:txBody>
      </p:sp>
      <p:sp>
        <p:nvSpPr>
          <p:cNvPr id="229" name="Rectangle 228"/>
          <p:cNvSpPr>
            <a:spLocks noChangeArrowheads="1"/>
          </p:cNvSpPr>
          <p:nvPr/>
        </p:nvSpPr>
        <p:spPr bwMode="auto">
          <a:xfrm>
            <a:off x="7748588" y="1757363"/>
            <a:ext cx="987425" cy="1027112"/>
          </a:xfrm>
          <a:prstGeom prst="rect">
            <a:avLst/>
          </a:prstGeom>
          <a:gradFill rotWithShape="0">
            <a:gsLst>
              <a:gs pos="0">
                <a:srgbClr val="000000">
                  <a:alpha val="0"/>
                </a:srgbClr>
              </a:gs>
              <a:gs pos="100000">
                <a:srgbClr val="AFABAB">
                  <a:alpha val="48627"/>
                </a:srgbClr>
              </a:gs>
            </a:gsLst>
            <a:lin ang="5400000"/>
          </a:gra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400">
                <a:sym typeface="Arial" charset="0"/>
              </a:rPr>
              <a:t>Is It Ready?</a:t>
            </a:r>
          </a:p>
        </p:txBody>
      </p:sp>
      <p:sp>
        <p:nvSpPr>
          <p:cNvPr id="230" name="Rectangle 229"/>
          <p:cNvSpPr>
            <a:spLocks noChangeArrowheads="1"/>
          </p:cNvSpPr>
          <p:nvPr/>
        </p:nvSpPr>
        <p:spPr bwMode="auto">
          <a:xfrm>
            <a:off x="3643313" y="2389188"/>
            <a:ext cx="1833562" cy="447675"/>
          </a:xfrm>
          <a:prstGeom prst="rect">
            <a:avLst/>
          </a:prstGeom>
          <a:solidFill>
            <a:srgbClr val="474173">
              <a:alpha val="25882"/>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1353" tIns="91353" rIns="91353" bIns="45678"/>
          <a:lstStyle/>
          <a:p>
            <a:pPr algn="ctr" defTabSz="812800"/>
            <a:r>
              <a:rPr lang="en-US" sz="1600">
                <a:solidFill>
                  <a:srgbClr val="000000"/>
                </a:solidFill>
                <a:sym typeface="Arial" charset="0"/>
              </a:rPr>
              <a:t>Manual</a:t>
            </a:r>
          </a:p>
        </p:txBody>
      </p:sp>
      <p:sp>
        <p:nvSpPr>
          <p:cNvPr id="231" name="AutoShape 39"/>
          <p:cNvSpPr>
            <a:spLocks noChangeArrowheads="1"/>
          </p:cNvSpPr>
          <p:nvPr/>
        </p:nvSpPr>
        <p:spPr bwMode="ltGray">
          <a:xfrm flipV="1">
            <a:off x="679588" y="2914352"/>
            <a:ext cx="8263135" cy="260205"/>
          </a:xfrm>
          <a:prstGeom prst="homePlate">
            <a:avLst>
              <a:gd name="adj" fmla="val 53072"/>
            </a:avLst>
          </a:prstGeom>
          <a:gradFill>
            <a:gsLst>
              <a:gs pos="0">
                <a:srgbClr val="3A3A3A"/>
              </a:gs>
              <a:gs pos="35000">
                <a:schemeClr val="bg1">
                  <a:lumMod val="50000"/>
                  <a:alpha val="22000"/>
                </a:schemeClr>
              </a:gs>
              <a:gs pos="91000">
                <a:schemeClr val="bg1">
                  <a:lumMod val="50000"/>
                  <a:alpha val="49000"/>
                </a:schemeClr>
              </a:gs>
            </a:gsLst>
            <a:lin ang="5400000" scaled="0"/>
          </a:gradFill>
          <a:ln w="9525" cap="flat" cmpd="sng" algn="ctr">
            <a:noFill/>
            <a:prstDash val="solid"/>
            <a:round/>
            <a:headEnd type="none" w="med" len="med"/>
            <a:tailEnd type="none" w="med" len="med"/>
          </a:ln>
          <a:effectLst/>
        </p:spPr>
        <p:txBody>
          <a:bodyPr lIns="91353" tIns="91353" rIns="91353" bIns="45678"/>
          <a:lstStyle/>
          <a:p>
            <a:pPr algn="ctr" defTabSz="813611">
              <a:defRPr/>
            </a:pPr>
            <a:endParaRPr lang="en-US" dirty="0">
              <a:solidFill>
                <a:srgbClr val="0065BD"/>
              </a:solidFill>
              <a:ea typeface="Apple LiGothic Medium" pitchFamily="2" charset="-120"/>
              <a:cs typeface="+mn-cs"/>
              <a:sym typeface="Arial" pitchFamily="34" charset="0"/>
            </a:endParaRPr>
          </a:p>
        </p:txBody>
      </p:sp>
      <p:grpSp>
        <p:nvGrpSpPr>
          <p:cNvPr id="232" name="Group 167"/>
          <p:cNvGrpSpPr>
            <a:grpSpLocks/>
          </p:cNvGrpSpPr>
          <p:nvPr/>
        </p:nvGrpSpPr>
        <p:grpSpPr bwMode="auto">
          <a:xfrm>
            <a:off x="508000" y="2774950"/>
            <a:ext cx="763588" cy="541338"/>
            <a:chOff x="248760" y="2867085"/>
            <a:chExt cx="1095316" cy="1095316"/>
          </a:xfrm>
        </p:grpSpPr>
        <p:sp>
          <p:nvSpPr>
            <p:cNvPr id="233" name="Rounded Rectangle 232"/>
            <p:cNvSpPr>
              <a:spLocks noChangeArrowheads="1"/>
            </p:cNvSpPr>
            <p:nvPr/>
          </p:nvSpPr>
          <p:spPr bwMode="auto">
            <a:xfrm>
              <a:off x="248760"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grpSp>
          <p:nvGrpSpPr>
            <p:cNvPr id="234" name="Group 107"/>
            <p:cNvGrpSpPr/>
            <p:nvPr/>
          </p:nvGrpSpPr>
          <p:grpSpPr>
            <a:xfrm>
              <a:off x="474745" y="3068843"/>
              <a:ext cx="643346" cy="691797"/>
              <a:chOff x="6334125" y="3544888"/>
              <a:chExt cx="2508251" cy="2697162"/>
            </a:xfrm>
            <a:solidFill>
              <a:schemeClr val="bg1"/>
            </a:solidFill>
            <a:effectLst>
              <a:outerShdw blurRad="63500" sx="101000" sy="101000" algn="ctr" rotWithShape="0">
                <a:prstClr val="black">
                  <a:alpha val="40000"/>
                </a:prstClr>
              </a:outerShdw>
            </a:effectLst>
          </p:grpSpPr>
          <p:sp>
            <p:nvSpPr>
              <p:cNvPr id="235" name="Freeform 6"/>
              <p:cNvSpPr>
                <a:spLocks noEditPoints="1"/>
              </p:cNvSpPr>
              <p:nvPr/>
            </p:nvSpPr>
            <p:spPr bwMode="auto">
              <a:xfrm>
                <a:off x="6738938" y="4984750"/>
                <a:ext cx="2103438" cy="1257300"/>
              </a:xfrm>
              <a:custGeom>
                <a:avLst/>
                <a:gdLst>
                  <a:gd name="T0" fmla="*/ 0 w 1325"/>
                  <a:gd name="T1" fmla="*/ 792 h 792"/>
                  <a:gd name="T2" fmla="*/ 1325 w 1325"/>
                  <a:gd name="T3" fmla="*/ 792 h 792"/>
                  <a:gd name="T4" fmla="*/ 1325 w 1325"/>
                  <a:gd name="T5" fmla="*/ 0 h 792"/>
                  <a:gd name="T6" fmla="*/ 0 w 1325"/>
                  <a:gd name="T7" fmla="*/ 792 h 792"/>
                  <a:gd name="T8" fmla="*/ 1086 w 1325"/>
                  <a:gd name="T9" fmla="*/ 607 h 792"/>
                  <a:gd name="T10" fmla="*/ 689 w 1325"/>
                  <a:gd name="T11" fmla="*/ 607 h 792"/>
                  <a:gd name="T12" fmla="*/ 1086 w 1325"/>
                  <a:gd name="T13" fmla="*/ 369 h 792"/>
                  <a:gd name="T14" fmla="*/ 1086 w 1325"/>
                  <a:gd name="T15" fmla="*/ 607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5" h="792">
                    <a:moveTo>
                      <a:pt x="0" y="792"/>
                    </a:moveTo>
                    <a:lnTo>
                      <a:pt x="1325" y="792"/>
                    </a:lnTo>
                    <a:lnTo>
                      <a:pt x="1325" y="0"/>
                    </a:lnTo>
                    <a:lnTo>
                      <a:pt x="0" y="792"/>
                    </a:lnTo>
                    <a:close/>
                    <a:moveTo>
                      <a:pt x="1086" y="607"/>
                    </a:moveTo>
                    <a:lnTo>
                      <a:pt x="689" y="607"/>
                    </a:lnTo>
                    <a:lnTo>
                      <a:pt x="1086" y="369"/>
                    </a:lnTo>
                    <a:lnTo>
                      <a:pt x="1086" y="607"/>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36" name="Freeform 7"/>
              <p:cNvSpPr>
                <a:spLocks noEditPoints="1"/>
              </p:cNvSpPr>
              <p:nvPr/>
            </p:nvSpPr>
            <p:spPr bwMode="auto">
              <a:xfrm>
                <a:off x="6334125" y="3544888"/>
                <a:ext cx="1858963" cy="2378075"/>
              </a:xfrm>
              <a:custGeom>
                <a:avLst/>
                <a:gdLst>
                  <a:gd name="T0" fmla="*/ 496 w 496"/>
                  <a:gd name="T1" fmla="*/ 467 h 634"/>
                  <a:gd name="T2" fmla="*/ 496 w 496"/>
                  <a:gd name="T3" fmla="*/ 25 h 634"/>
                  <a:gd name="T4" fmla="*/ 471 w 496"/>
                  <a:gd name="T5" fmla="*/ 0 h 634"/>
                  <a:gd name="T6" fmla="*/ 158 w 496"/>
                  <a:gd name="T7" fmla="*/ 0 h 634"/>
                  <a:gd name="T8" fmla="*/ 117 w 496"/>
                  <a:gd name="T9" fmla="*/ 20 h 634"/>
                  <a:gd name="T10" fmla="*/ 15 w 496"/>
                  <a:gd name="T11" fmla="*/ 118 h 634"/>
                  <a:gd name="T12" fmla="*/ 0 w 496"/>
                  <a:gd name="T13" fmla="*/ 165 h 634"/>
                  <a:gd name="T14" fmla="*/ 0 w 496"/>
                  <a:gd name="T15" fmla="*/ 608 h 634"/>
                  <a:gd name="T16" fmla="*/ 25 w 496"/>
                  <a:gd name="T17" fmla="*/ 634 h 634"/>
                  <a:gd name="T18" fmla="*/ 217 w 496"/>
                  <a:gd name="T19" fmla="*/ 634 h 634"/>
                  <a:gd name="T20" fmla="*/ 496 w 496"/>
                  <a:gd name="T21" fmla="*/ 467 h 634"/>
                  <a:gd name="T22" fmla="*/ 153 w 496"/>
                  <a:gd name="T23" fmla="*/ 36 h 634"/>
                  <a:gd name="T24" fmla="*/ 153 w 496"/>
                  <a:gd name="T25" fmla="*/ 149 h 634"/>
                  <a:gd name="T26" fmla="*/ 40 w 496"/>
                  <a:gd name="T27" fmla="*/ 149 h 634"/>
                  <a:gd name="T28" fmla="*/ 153 w 496"/>
                  <a:gd name="T29" fmla="*/ 3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6" h="634">
                    <a:moveTo>
                      <a:pt x="496" y="467"/>
                    </a:moveTo>
                    <a:cubicBezTo>
                      <a:pt x="496" y="26"/>
                      <a:pt x="496" y="25"/>
                      <a:pt x="496" y="25"/>
                    </a:cubicBezTo>
                    <a:cubicBezTo>
                      <a:pt x="496" y="10"/>
                      <a:pt x="481" y="0"/>
                      <a:pt x="471" y="0"/>
                    </a:cubicBezTo>
                    <a:cubicBezTo>
                      <a:pt x="158" y="0"/>
                      <a:pt x="158" y="0"/>
                      <a:pt x="158" y="0"/>
                    </a:cubicBezTo>
                    <a:cubicBezTo>
                      <a:pt x="148" y="0"/>
                      <a:pt x="128" y="10"/>
                      <a:pt x="117" y="20"/>
                    </a:cubicBezTo>
                    <a:cubicBezTo>
                      <a:pt x="15" y="118"/>
                      <a:pt x="15" y="118"/>
                      <a:pt x="15" y="118"/>
                    </a:cubicBezTo>
                    <a:cubicBezTo>
                      <a:pt x="5" y="129"/>
                      <a:pt x="0" y="149"/>
                      <a:pt x="0" y="165"/>
                    </a:cubicBezTo>
                    <a:cubicBezTo>
                      <a:pt x="0" y="608"/>
                      <a:pt x="0" y="608"/>
                      <a:pt x="0" y="608"/>
                    </a:cubicBezTo>
                    <a:cubicBezTo>
                      <a:pt x="0" y="624"/>
                      <a:pt x="10" y="634"/>
                      <a:pt x="25" y="634"/>
                    </a:cubicBezTo>
                    <a:cubicBezTo>
                      <a:pt x="102" y="634"/>
                      <a:pt x="165" y="634"/>
                      <a:pt x="217" y="634"/>
                    </a:cubicBezTo>
                    <a:lnTo>
                      <a:pt x="496" y="467"/>
                    </a:lnTo>
                    <a:close/>
                    <a:moveTo>
                      <a:pt x="153" y="36"/>
                    </a:moveTo>
                    <a:cubicBezTo>
                      <a:pt x="153" y="149"/>
                      <a:pt x="153" y="149"/>
                      <a:pt x="153" y="149"/>
                    </a:cubicBezTo>
                    <a:cubicBezTo>
                      <a:pt x="40" y="149"/>
                      <a:pt x="40" y="149"/>
                      <a:pt x="40" y="149"/>
                    </a:cubicBezTo>
                    <a:lnTo>
                      <a:pt x="153" y="36"/>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grpSp>
      <p:grpSp>
        <p:nvGrpSpPr>
          <p:cNvPr id="237" name="Group 168"/>
          <p:cNvGrpSpPr>
            <a:grpSpLocks/>
          </p:cNvGrpSpPr>
          <p:nvPr/>
        </p:nvGrpSpPr>
        <p:grpSpPr bwMode="auto">
          <a:xfrm>
            <a:off x="1571625" y="2774950"/>
            <a:ext cx="763588" cy="541338"/>
            <a:chOff x="1730098" y="2867085"/>
            <a:chExt cx="1095316" cy="1095316"/>
          </a:xfrm>
        </p:grpSpPr>
        <p:sp>
          <p:nvSpPr>
            <p:cNvPr id="238" name="Rounded Rectangle 237"/>
            <p:cNvSpPr>
              <a:spLocks noChangeArrowheads="1"/>
            </p:cNvSpPr>
            <p:nvPr/>
          </p:nvSpPr>
          <p:spPr bwMode="auto">
            <a:xfrm>
              <a:off x="1730098"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sp>
          <p:nvSpPr>
            <p:cNvPr id="239" name="Freeform 238"/>
            <p:cNvSpPr>
              <a:spLocks noEditPoints="1"/>
            </p:cNvSpPr>
            <p:nvPr/>
          </p:nvSpPr>
          <p:spPr bwMode="auto">
            <a:xfrm>
              <a:off x="1960092" y="2973084"/>
              <a:ext cx="635328" cy="880106"/>
            </a:xfrm>
            <a:custGeom>
              <a:avLst/>
              <a:gdLst>
                <a:gd name="T0" fmla="*/ 574125 w 1391"/>
                <a:gd name="T1" fmla="*/ 523429 h 1937"/>
                <a:gd name="T2" fmla="*/ 525710 w 1391"/>
                <a:gd name="T3" fmla="*/ 658830 h 1937"/>
                <a:gd name="T4" fmla="*/ 382750 w 1391"/>
                <a:gd name="T5" fmla="*/ 797411 h 1937"/>
                <a:gd name="T6" fmla="*/ 296882 w 1391"/>
                <a:gd name="T7" fmla="*/ 836487 h 1937"/>
                <a:gd name="T8" fmla="*/ 213755 w 1391"/>
                <a:gd name="T9" fmla="*/ 849209 h 1937"/>
                <a:gd name="T10" fmla="*/ 132455 w 1391"/>
                <a:gd name="T11" fmla="*/ 834215 h 1937"/>
                <a:gd name="T12" fmla="*/ 17356 w 1391"/>
                <a:gd name="T13" fmla="*/ 670643 h 1937"/>
                <a:gd name="T14" fmla="*/ 17356 w 1391"/>
                <a:gd name="T15" fmla="*/ 686092 h 1937"/>
                <a:gd name="T16" fmla="*/ 132455 w 1391"/>
                <a:gd name="T17" fmla="*/ 865112 h 1937"/>
                <a:gd name="T18" fmla="*/ 213755 w 1391"/>
                <a:gd name="T19" fmla="*/ 879652 h 1937"/>
                <a:gd name="T20" fmla="*/ 296882 w 1391"/>
                <a:gd name="T21" fmla="*/ 867384 h 1937"/>
                <a:gd name="T22" fmla="*/ 382750 w 1391"/>
                <a:gd name="T23" fmla="*/ 828308 h 1937"/>
                <a:gd name="T24" fmla="*/ 525710 w 1391"/>
                <a:gd name="T25" fmla="*/ 689727 h 1937"/>
                <a:gd name="T26" fmla="*/ 574581 w 1391"/>
                <a:gd name="T27" fmla="*/ 542967 h 1937"/>
                <a:gd name="T28" fmla="*/ 574581 w 1391"/>
                <a:gd name="T29" fmla="*/ 538423 h 1937"/>
                <a:gd name="T30" fmla="*/ 574581 w 1391"/>
                <a:gd name="T31" fmla="*/ 531608 h 1937"/>
                <a:gd name="T32" fmla="*/ 574125 w 1391"/>
                <a:gd name="T33" fmla="*/ 523429 h 1937"/>
                <a:gd name="T34" fmla="*/ 464507 w 1391"/>
                <a:gd name="T35" fmla="*/ 373488 h 1937"/>
                <a:gd name="T36" fmla="*/ 454001 w 1391"/>
                <a:gd name="T37" fmla="*/ 369399 h 1937"/>
                <a:gd name="T38" fmla="*/ 200510 w 1391"/>
                <a:gd name="T39" fmla="*/ 402568 h 1937"/>
                <a:gd name="T40" fmla="*/ 345754 w 1391"/>
                <a:gd name="T41" fmla="*/ 434828 h 1937"/>
                <a:gd name="T42" fmla="*/ 464507 w 1391"/>
                <a:gd name="T43" fmla="*/ 373488 h 1937"/>
                <a:gd name="T44" fmla="*/ 131542 w 1391"/>
                <a:gd name="T45" fmla="*/ 813769 h 1937"/>
                <a:gd name="T46" fmla="*/ 210558 w 1391"/>
                <a:gd name="T47" fmla="*/ 826945 h 1937"/>
                <a:gd name="T48" fmla="*/ 291858 w 1391"/>
                <a:gd name="T49" fmla="*/ 815586 h 1937"/>
                <a:gd name="T50" fmla="*/ 375442 w 1391"/>
                <a:gd name="T51" fmla="*/ 780146 h 1937"/>
                <a:gd name="T52" fmla="*/ 502873 w 1391"/>
                <a:gd name="T53" fmla="*/ 669735 h 1937"/>
                <a:gd name="T54" fmla="*/ 473185 w 1391"/>
                <a:gd name="T55" fmla="*/ 564776 h 1937"/>
                <a:gd name="T56" fmla="*/ 328854 w 1391"/>
                <a:gd name="T57" fmla="*/ 457546 h 1937"/>
                <a:gd name="T58" fmla="*/ 161230 w 1391"/>
                <a:gd name="T59" fmla="*/ 426195 h 1937"/>
                <a:gd name="T60" fmla="*/ 142503 w 1391"/>
                <a:gd name="T61" fmla="*/ 439826 h 1937"/>
                <a:gd name="T62" fmla="*/ 26948 w 1391"/>
                <a:gd name="T63" fmla="*/ 602489 h 1937"/>
                <a:gd name="T64" fmla="*/ 131542 w 1391"/>
                <a:gd name="T65" fmla="*/ 813769 h 1937"/>
                <a:gd name="T66" fmla="*/ 596505 w 1391"/>
                <a:gd name="T67" fmla="*/ 205828 h 1937"/>
                <a:gd name="T68" fmla="*/ 554028 w 1391"/>
                <a:gd name="T69" fmla="*/ 148123 h 1937"/>
                <a:gd name="T70" fmla="*/ 529821 w 1391"/>
                <a:gd name="T71" fmla="*/ 87693 h 1937"/>
                <a:gd name="T72" fmla="*/ 553571 w 1391"/>
                <a:gd name="T73" fmla="*/ 27716 h 1937"/>
                <a:gd name="T74" fmla="*/ 617058 w 1391"/>
                <a:gd name="T75" fmla="*/ 5907 h 1937"/>
                <a:gd name="T76" fmla="*/ 617058 w 1391"/>
                <a:gd name="T77" fmla="*/ 3635 h 1937"/>
                <a:gd name="T78" fmla="*/ 547634 w 1391"/>
                <a:gd name="T79" fmla="*/ 20901 h 1937"/>
                <a:gd name="T80" fmla="*/ 514291 w 1391"/>
                <a:gd name="T81" fmla="*/ 87238 h 1937"/>
                <a:gd name="T82" fmla="*/ 535302 w 1391"/>
                <a:gd name="T83" fmla="*/ 159937 h 1937"/>
                <a:gd name="T84" fmla="*/ 571384 w 1391"/>
                <a:gd name="T85" fmla="*/ 220367 h 1937"/>
                <a:gd name="T86" fmla="*/ 578692 w 1391"/>
                <a:gd name="T87" fmla="*/ 342592 h 1937"/>
                <a:gd name="T88" fmla="*/ 511094 w 1391"/>
                <a:gd name="T89" fmla="*/ 402568 h 1937"/>
                <a:gd name="T90" fmla="*/ 496022 w 1391"/>
                <a:gd name="T91" fmla="*/ 390754 h 1937"/>
                <a:gd name="T92" fmla="*/ 376812 w 1391"/>
                <a:gd name="T93" fmla="*/ 448004 h 1937"/>
                <a:gd name="T94" fmla="*/ 409697 w 1391"/>
                <a:gd name="T95" fmla="*/ 465725 h 1937"/>
                <a:gd name="T96" fmla="*/ 517489 w 1391"/>
                <a:gd name="T97" fmla="*/ 595673 h 1937"/>
                <a:gd name="T98" fmla="*/ 527080 w 1391"/>
                <a:gd name="T99" fmla="*/ 634749 h 1937"/>
                <a:gd name="T100" fmla="*/ 562249 w 1391"/>
                <a:gd name="T101" fmla="*/ 519794 h 1937"/>
                <a:gd name="T102" fmla="*/ 544436 w 1391"/>
                <a:gd name="T103" fmla="*/ 445278 h 1937"/>
                <a:gd name="T104" fmla="*/ 572298 w 1391"/>
                <a:gd name="T105" fmla="*/ 426195 h 1937"/>
                <a:gd name="T106" fmla="*/ 618429 w 1391"/>
                <a:gd name="T107" fmla="*/ 357586 h 1937"/>
                <a:gd name="T108" fmla="*/ 596505 w 1391"/>
                <a:gd name="T109" fmla="*/ 205828 h 19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91" h="1937">
                  <a:moveTo>
                    <a:pt x="1257" y="1152"/>
                  </a:moveTo>
                  <a:cubicBezTo>
                    <a:pt x="1252" y="1255"/>
                    <a:pt x="1211" y="1357"/>
                    <a:pt x="1151" y="1450"/>
                  </a:cubicBezTo>
                  <a:cubicBezTo>
                    <a:pt x="1067" y="1579"/>
                    <a:pt x="948" y="1688"/>
                    <a:pt x="838" y="1755"/>
                  </a:cubicBezTo>
                  <a:cubicBezTo>
                    <a:pt x="780" y="1791"/>
                    <a:pt x="715" y="1821"/>
                    <a:pt x="650" y="1841"/>
                  </a:cubicBezTo>
                  <a:cubicBezTo>
                    <a:pt x="593" y="1859"/>
                    <a:pt x="528" y="1870"/>
                    <a:pt x="468" y="1869"/>
                  </a:cubicBezTo>
                  <a:cubicBezTo>
                    <a:pt x="410" y="1868"/>
                    <a:pt x="345" y="1858"/>
                    <a:pt x="290" y="1836"/>
                  </a:cubicBezTo>
                  <a:cubicBezTo>
                    <a:pt x="139" y="1776"/>
                    <a:pt x="46" y="1635"/>
                    <a:pt x="38" y="1476"/>
                  </a:cubicBezTo>
                  <a:cubicBezTo>
                    <a:pt x="38" y="1487"/>
                    <a:pt x="38" y="1499"/>
                    <a:pt x="38" y="1510"/>
                  </a:cubicBezTo>
                  <a:cubicBezTo>
                    <a:pt x="33" y="1683"/>
                    <a:pt x="128" y="1839"/>
                    <a:pt x="290" y="1904"/>
                  </a:cubicBezTo>
                  <a:cubicBezTo>
                    <a:pt x="345" y="1926"/>
                    <a:pt x="410" y="1936"/>
                    <a:pt x="468" y="1936"/>
                  </a:cubicBezTo>
                  <a:cubicBezTo>
                    <a:pt x="528" y="1937"/>
                    <a:pt x="593" y="1927"/>
                    <a:pt x="650" y="1909"/>
                  </a:cubicBezTo>
                  <a:cubicBezTo>
                    <a:pt x="715" y="1889"/>
                    <a:pt x="780" y="1859"/>
                    <a:pt x="838" y="1823"/>
                  </a:cubicBezTo>
                  <a:cubicBezTo>
                    <a:pt x="948" y="1756"/>
                    <a:pt x="1067" y="1646"/>
                    <a:pt x="1151" y="1518"/>
                  </a:cubicBezTo>
                  <a:cubicBezTo>
                    <a:pt x="1216" y="1418"/>
                    <a:pt x="1258" y="1307"/>
                    <a:pt x="1258" y="1195"/>
                  </a:cubicBezTo>
                  <a:cubicBezTo>
                    <a:pt x="1258" y="1192"/>
                    <a:pt x="1258" y="1189"/>
                    <a:pt x="1258" y="1185"/>
                  </a:cubicBezTo>
                  <a:cubicBezTo>
                    <a:pt x="1258" y="1180"/>
                    <a:pt x="1258" y="1175"/>
                    <a:pt x="1258" y="1170"/>
                  </a:cubicBezTo>
                  <a:cubicBezTo>
                    <a:pt x="1258" y="1164"/>
                    <a:pt x="1257" y="1158"/>
                    <a:pt x="1257" y="1152"/>
                  </a:cubicBezTo>
                  <a:close/>
                  <a:moveTo>
                    <a:pt x="1017" y="822"/>
                  </a:moveTo>
                  <a:cubicBezTo>
                    <a:pt x="1009" y="819"/>
                    <a:pt x="1002" y="816"/>
                    <a:pt x="994" y="813"/>
                  </a:cubicBezTo>
                  <a:cubicBezTo>
                    <a:pt x="807" y="750"/>
                    <a:pt x="607" y="794"/>
                    <a:pt x="439" y="886"/>
                  </a:cubicBezTo>
                  <a:cubicBezTo>
                    <a:pt x="565" y="899"/>
                    <a:pt x="670" y="924"/>
                    <a:pt x="757" y="957"/>
                  </a:cubicBezTo>
                  <a:cubicBezTo>
                    <a:pt x="851" y="899"/>
                    <a:pt x="937" y="855"/>
                    <a:pt x="1017" y="822"/>
                  </a:cubicBezTo>
                  <a:close/>
                  <a:moveTo>
                    <a:pt x="288" y="1791"/>
                  </a:moveTo>
                  <a:cubicBezTo>
                    <a:pt x="341" y="1810"/>
                    <a:pt x="405" y="1820"/>
                    <a:pt x="461" y="1820"/>
                  </a:cubicBezTo>
                  <a:cubicBezTo>
                    <a:pt x="520" y="1821"/>
                    <a:pt x="583" y="1811"/>
                    <a:pt x="639" y="1795"/>
                  </a:cubicBezTo>
                  <a:cubicBezTo>
                    <a:pt x="702" y="1777"/>
                    <a:pt x="765" y="1749"/>
                    <a:pt x="822" y="1717"/>
                  </a:cubicBezTo>
                  <a:cubicBezTo>
                    <a:pt x="918" y="1662"/>
                    <a:pt x="1022" y="1576"/>
                    <a:pt x="1101" y="1474"/>
                  </a:cubicBezTo>
                  <a:cubicBezTo>
                    <a:pt x="1100" y="1413"/>
                    <a:pt x="1086" y="1327"/>
                    <a:pt x="1036" y="1243"/>
                  </a:cubicBezTo>
                  <a:cubicBezTo>
                    <a:pt x="983" y="1155"/>
                    <a:pt x="889" y="1067"/>
                    <a:pt x="720" y="1007"/>
                  </a:cubicBezTo>
                  <a:cubicBezTo>
                    <a:pt x="624" y="973"/>
                    <a:pt x="504" y="948"/>
                    <a:pt x="353" y="938"/>
                  </a:cubicBezTo>
                  <a:cubicBezTo>
                    <a:pt x="339" y="948"/>
                    <a:pt x="325" y="958"/>
                    <a:pt x="312" y="968"/>
                  </a:cubicBezTo>
                  <a:cubicBezTo>
                    <a:pt x="196" y="1056"/>
                    <a:pt x="102" y="1186"/>
                    <a:pt x="59" y="1326"/>
                  </a:cubicBezTo>
                  <a:cubicBezTo>
                    <a:pt x="0" y="1522"/>
                    <a:pt x="95" y="1719"/>
                    <a:pt x="288" y="1791"/>
                  </a:cubicBezTo>
                  <a:close/>
                  <a:moveTo>
                    <a:pt x="1306" y="453"/>
                  </a:moveTo>
                  <a:cubicBezTo>
                    <a:pt x="1276" y="407"/>
                    <a:pt x="1242" y="368"/>
                    <a:pt x="1213" y="326"/>
                  </a:cubicBezTo>
                  <a:cubicBezTo>
                    <a:pt x="1185" y="285"/>
                    <a:pt x="1162" y="240"/>
                    <a:pt x="1160" y="193"/>
                  </a:cubicBezTo>
                  <a:cubicBezTo>
                    <a:pt x="1159" y="146"/>
                    <a:pt x="1177" y="95"/>
                    <a:pt x="1212" y="61"/>
                  </a:cubicBezTo>
                  <a:cubicBezTo>
                    <a:pt x="1247" y="26"/>
                    <a:pt x="1299" y="9"/>
                    <a:pt x="1351" y="13"/>
                  </a:cubicBezTo>
                  <a:cubicBezTo>
                    <a:pt x="1351" y="8"/>
                    <a:pt x="1351" y="8"/>
                    <a:pt x="1351" y="8"/>
                  </a:cubicBezTo>
                  <a:cubicBezTo>
                    <a:pt x="1299" y="0"/>
                    <a:pt x="1242" y="11"/>
                    <a:pt x="1199" y="46"/>
                  </a:cubicBezTo>
                  <a:cubicBezTo>
                    <a:pt x="1156" y="82"/>
                    <a:pt x="1130" y="136"/>
                    <a:pt x="1126" y="192"/>
                  </a:cubicBezTo>
                  <a:cubicBezTo>
                    <a:pt x="1123" y="250"/>
                    <a:pt x="1146" y="305"/>
                    <a:pt x="1172" y="352"/>
                  </a:cubicBezTo>
                  <a:cubicBezTo>
                    <a:pt x="1198" y="399"/>
                    <a:pt x="1229" y="442"/>
                    <a:pt x="1251" y="485"/>
                  </a:cubicBezTo>
                  <a:cubicBezTo>
                    <a:pt x="1296" y="570"/>
                    <a:pt x="1303" y="673"/>
                    <a:pt x="1267" y="754"/>
                  </a:cubicBezTo>
                  <a:cubicBezTo>
                    <a:pt x="1239" y="820"/>
                    <a:pt x="1184" y="866"/>
                    <a:pt x="1119" y="886"/>
                  </a:cubicBezTo>
                  <a:cubicBezTo>
                    <a:pt x="1108" y="876"/>
                    <a:pt x="1097" y="868"/>
                    <a:pt x="1086" y="860"/>
                  </a:cubicBezTo>
                  <a:cubicBezTo>
                    <a:pt x="1007" y="888"/>
                    <a:pt x="920" y="929"/>
                    <a:pt x="825" y="986"/>
                  </a:cubicBezTo>
                  <a:cubicBezTo>
                    <a:pt x="851" y="998"/>
                    <a:pt x="875" y="1011"/>
                    <a:pt x="897" y="1025"/>
                  </a:cubicBezTo>
                  <a:cubicBezTo>
                    <a:pt x="1031" y="1108"/>
                    <a:pt x="1100" y="1214"/>
                    <a:pt x="1133" y="1311"/>
                  </a:cubicBezTo>
                  <a:cubicBezTo>
                    <a:pt x="1143" y="1341"/>
                    <a:pt x="1149" y="1370"/>
                    <a:pt x="1154" y="1397"/>
                  </a:cubicBezTo>
                  <a:cubicBezTo>
                    <a:pt x="1201" y="1317"/>
                    <a:pt x="1231" y="1231"/>
                    <a:pt x="1231" y="1144"/>
                  </a:cubicBezTo>
                  <a:cubicBezTo>
                    <a:pt x="1230" y="1084"/>
                    <a:pt x="1217" y="1028"/>
                    <a:pt x="1192" y="980"/>
                  </a:cubicBezTo>
                  <a:cubicBezTo>
                    <a:pt x="1213" y="968"/>
                    <a:pt x="1234" y="955"/>
                    <a:pt x="1253" y="938"/>
                  </a:cubicBezTo>
                  <a:cubicBezTo>
                    <a:pt x="1301" y="898"/>
                    <a:pt x="1335" y="844"/>
                    <a:pt x="1354" y="787"/>
                  </a:cubicBezTo>
                  <a:cubicBezTo>
                    <a:pt x="1391" y="672"/>
                    <a:pt x="1368" y="548"/>
                    <a:pt x="1306" y="453"/>
                  </a:cubicBezTo>
                  <a:close/>
                </a:path>
              </a:pathLst>
            </a:custGeom>
            <a:solidFill>
              <a:srgbClr val="FFFFFF"/>
            </a:solidFill>
            <a:ln>
              <a:noFill/>
            </a:ln>
            <a:effectLst>
              <a:outerShdw blurRad="63500" sx="100999" sy="100999" algn="ctr" rotWithShape="0">
                <a:srgbClr val="000000">
                  <a:alpha val="39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40" name="Group 174"/>
          <p:cNvGrpSpPr>
            <a:grpSpLocks/>
          </p:cNvGrpSpPr>
          <p:nvPr/>
        </p:nvGrpSpPr>
        <p:grpSpPr bwMode="auto">
          <a:xfrm>
            <a:off x="7858125" y="2774950"/>
            <a:ext cx="763588" cy="541338"/>
            <a:chOff x="10478199" y="2867085"/>
            <a:chExt cx="1095316" cy="1095316"/>
          </a:xfrm>
        </p:grpSpPr>
        <p:sp>
          <p:nvSpPr>
            <p:cNvPr id="241" name="Rounded Rectangle 240"/>
            <p:cNvSpPr>
              <a:spLocks noChangeArrowheads="1"/>
            </p:cNvSpPr>
            <p:nvPr/>
          </p:nvSpPr>
          <p:spPr bwMode="auto">
            <a:xfrm>
              <a:off x="10478199"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grpSp>
          <p:nvGrpSpPr>
            <p:cNvPr id="242" name="Group 119"/>
            <p:cNvGrpSpPr/>
            <p:nvPr/>
          </p:nvGrpSpPr>
          <p:grpSpPr>
            <a:xfrm rot="2700000">
              <a:off x="10779602" y="2986252"/>
              <a:ext cx="482344" cy="869378"/>
              <a:chOff x="5325170" y="1040599"/>
              <a:chExt cx="246063" cy="443506"/>
            </a:xfrm>
            <a:solidFill>
              <a:schemeClr val="bg1"/>
            </a:solidFill>
            <a:effectLst>
              <a:outerShdw blurRad="63500" sx="101000" sy="101000" algn="ctr" rotWithShape="0">
                <a:prstClr val="black">
                  <a:alpha val="40000"/>
                </a:prstClr>
              </a:outerShdw>
            </a:effectLst>
          </p:grpSpPr>
          <p:sp>
            <p:nvSpPr>
              <p:cNvPr id="243" name="Freeform 6"/>
              <p:cNvSpPr>
                <a:spLocks noEditPoints="1"/>
              </p:cNvSpPr>
              <p:nvPr/>
            </p:nvSpPr>
            <p:spPr bwMode="auto">
              <a:xfrm>
                <a:off x="5325170" y="1040599"/>
                <a:ext cx="246063" cy="246063"/>
              </a:xfrm>
              <a:custGeom>
                <a:avLst/>
                <a:gdLst/>
                <a:ahLst/>
                <a:cxnLst>
                  <a:cxn ang="0">
                    <a:pos x="107" y="0"/>
                  </a:cxn>
                  <a:cxn ang="0">
                    <a:pos x="0" y="107"/>
                  </a:cxn>
                  <a:cxn ang="0">
                    <a:pos x="107" y="214"/>
                  </a:cxn>
                  <a:cxn ang="0">
                    <a:pos x="214" y="107"/>
                  </a:cxn>
                  <a:cxn ang="0">
                    <a:pos x="107" y="0"/>
                  </a:cxn>
                  <a:cxn ang="0">
                    <a:pos x="107" y="184"/>
                  </a:cxn>
                  <a:cxn ang="0">
                    <a:pos x="31" y="107"/>
                  </a:cxn>
                  <a:cxn ang="0">
                    <a:pos x="107" y="31"/>
                  </a:cxn>
                  <a:cxn ang="0">
                    <a:pos x="184" y="107"/>
                  </a:cxn>
                  <a:cxn ang="0">
                    <a:pos x="107" y="184"/>
                  </a:cxn>
                </a:cxnLst>
                <a:rect l="0" t="0" r="r" b="b"/>
                <a:pathLst>
                  <a:path w="214" h="214">
                    <a:moveTo>
                      <a:pt x="107" y="0"/>
                    </a:moveTo>
                    <a:cubicBezTo>
                      <a:pt x="48" y="0"/>
                      <a:pt x="0" y="48"/>
                      <a:pt x="0" y="107"/>
                    </a:cubicBezTo>
                    <a:cubicBezTo>
                      <a:pt x="0" y="166"/>
                      <a:pt x="48" y="214"/>
                      <a:pt x="107" y="214"/>
                    </a:cubicBezTo>
                    <a:cubicBezTo>
                      <a:pt x="166" y="214"/>
                      <a:pt x="214" y="166"/>
                      <a:pt x="214" y="107"/>
                    </a:cubicBezTo>
                    <a:cubicBezTo>
                      <a:pt x="214" y="48"/>
                      <a:pt x="166" y="0"/>
                      <a:pt x="107" y="0"/>
                    </a:cubicBezTo>
                    <a:close/>
                    <a:moveTo>
                      <a:pt x="107" y="184"/>
                    </a:moveTo>
                    <a:cubicBezTo>
                      <a:pt x="65" y="184"/>
                      <a:pt x="31" y="149"/>
                      <a:pt x="31" y="107"/>
                    </a:cubicBezTo>
                    <a:cubicBezTo>
                      <a:pt x="31" y="65"/>
                      <a:pt x="65" y="31"/>
                      <a:pt x="107" y="31"/>
                    </a:cubicBezTo>
                    <a:cubicBezTo>
                      <a:pt x="149" y="31"/>
                      <a:pt x="184" y="65"/>
                      <a:pt x="184" y="107"/>
                    </a:cubicBezTo>
                    <a:cubicBezTo>
                      <a:pt x="184" y="149"/>
                      <a:pt x="149" y="184"/>
                      <a:pt x="107" y="184"/>
                    </a:cubicBez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44" name="Freeform 7"/>
              <p:cNvSpPr>
                <a:spLocks/>
              </p:cNvSpPr>
              <p:nvPr/>
            </p:nvSpPr>
            <p:spPr bwMode="auto">
              <a:xfrm rot="20700000">
                <a:off x="5364164" y="1090405"/>
                <a:ext cx="88900" cy="87313"/>
              </a:xfrm>
              <a:custGeom>
                <a:avLst/>
                <a:gdLst/>
                <a:ahLst/>
                <a:cxnLst>
                  <a:cxn ang="0">
                    <a:pos x="72" y="0"/>
                  </a:cxn>
                  <a:cxn ang="0">
                    <a:pos x="72" y="0"/>
                  </a:cxn>
                  <a:cxn ang="0">
                    <a:pos x="0" y="71"/>
                  </a:cxn>
                  <a:cxn ang="0">
                    <a:pos x="0" y="71"/>
                  </a:cxn>
                  <a:cxn ang="0">
                    <a:pos x="0" y="71"/>
                  </a:cxn>
                  <a:cxn ang="0">
                    <a:pos x="0" y="71"/>
                  </a:cxn>
                  <a:cxn ang="0">
                    <a:pos x="0" y="71"/>
                  </a:cxn>
                  <a:cxn ang="0">
                    <a:pos x="6" y="77"/>
                  </a:cxn>
                  <a:cxn ang="0">
                    <a:pos x="11" y="71"/>
                  </a:cxn>
                  <a:cxn ang="0">
                    <a:pos x="12" y="71"/>
                  </a:cxn>
                  <a:cxn ang="0">
                    <a:pos x="72" y="11"/>
                  </a:cxn>
                  <a:cxn ang="0">
                    <a:pos x="72" y="11"/>
                  </a:cxn>
                  <a:cxn ang="0">
                    <a:pos x="77" y="6"/>
                  </a:cxn>
                  <a:cxn ang="0">
                    <a:pos x="72" y="0"/>
                  </a:cxn>
                </a:cxnLst>
                <a:rect l="0" t="0" r="r" b="b"/>
                <a:pathLst>
                  <a:path w="77" h="77">
                    <a:moveTo>
                      <a:pt x="72" y="0"/>
                    </a:moveTo>
                    <a:cubicBezTo>
                      <a:pt x="72" y="0"/>
                      <a:pt x="72" y="0"/>
                      <a:pt x="72" y="0"/>
                    </a:cubicBezTo>
                    <a:cubicBezTo>
                      <a:pt x="33" y="2"/>
                      <a:pt x="3" y="33"/>
                      <a:pt x="0" y="71"/>
                    </a:cubicBezTo>
                    <a:cubicBezTo>
                      <a:pt x="0" y="71"/>
                      <a:pt x="0" y="71"/>
                      <a:pt x="0" y="71"/>
                    </a:cubicBezTo>
                    <a:cubicBezTo>
                      <a:pt x="0" y="71"/>
                      <a:pt x="0" y="71"/>
                      <a:pt x="0" y="71"/>
                    </a:cubicBezTo>
                    <a:cubicBezTo>
                      <a:pt x="0" y="71"/>
                      <a:pt x="0" y="71"/>
                      <a:pt x="0" y="71"/>
                    </a:cubicBezTo>
                    <a:cubicBezTo>
                      <a:pt x="0" y="71"/>
                      <a:pt x="0" y="71"/>
                      <a:pt x="0" y="71"/>
                    </a:cubicBezTo>
                    <a:cubicBezTo>
                      <a:pt x="0" y="74"/>
                      <a:pt x="3" y="77"/>
                      <a:pt x="6" y="77"/>
                    </a:cubicBezTo>
                    <a:cubicBezTo>
                      <a:pt x="9" y="77"/>
                      <a:pt x="11" y="74"/>
                      <a:pt x="11" y="71"/>
                    </a:cubicBezTo>
                    <a:cubicBezTo>
                      <a:pt x="12" y="71"/>
                      <a:pt x="12" y="71"/>
                      <a:pt x="12" y="71"/>
                    </a:cubicBezTo>
                    <a:cubicBezTo>
                      <a:pt x="14" y="39"/>
                      <a:pt x="40" y="14"/>
                      <a:pt x="72" y="11"/>
                    </a:cubicBezTo>
                    <a:cubicBezTo>
                      <a:pt x="72" y="11"/>
                      <a:pt x="72" y="11"/>
                      <a:pt x="72" y="11"/>
                    </a:cubicBezTo>
                    <a:cubicBezTo>
                      <a:pt x="75" y="11"/>
                      <a:pt x="77" y="9"/>
                      <a:pt x="77" y="6"/>
                    </a:cubicBezTo>
                    <a:cubicBezTo>
                      <a:pt x="77" y="3"/>
                      <a:pt x="75" y="0"/>
                      <a:pt x="72" y="0"/>
                    </a:cubicBez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45" name="Freeform 8"/>
              <p:cNvSpPr>
                <a:spLocks/>
              </p:cNvSpPr>
              <p:nvPr/>
            </p:nvSpPr>
            <p:spPr bwMode="auto">
              <a:xfrm rot="18900000">
                <a:off x="5362074" y="1312655"/>
                <a:ext cx="171450" cy="171450"/>
              </a:xfrm>
              <a:custGeom>
                <a:avLst/>
                <a:gdLst/>
                <a:ahLst/>
                <a:cxnLst>
                  <a:cxn ang="0">
                    <a:pos x="107" y="0"/>
                  </a:cxn>
                  <a:cxn ang="0">
                    <a:pos x="12" y="92"/>
                  </a:cxn>
                  <a:cxn ang="0">
                    <a:pos x="12" y="135"/>
                  </a:cxn>
                  <a:cxn ang="0">
                    <a:pos x="55" y="136"/>
                  </a:cxn>
                  <a:cxn ang="0">
                    <a:pos x="150" y="44"/>
                  </a:cxn>
                  <a:cxn ang="0">
                    <a:pos x="107" y="0"/>
                  </a:cxn>
                </a:cxnLst>
                <a:rect l="0" t="0" r="r" b="b"/>
                <a:pathLst>
                  <a:path w="150" h="148">
                    <a:moveTo>
                      <a:pt x="107" y="0"/>
                    </a:moveTo>
                    <a:cubicBezTo>
                      <a:pt x="12" y="92"/>
                      <a:pt x="12" y="92"/>
                      <a:pt x="12" y="92"/>
                    </a:cubicBezTo>
                    <a:cubicBezTo>
                      <a:pt x="0" y="104"/>
                      <a:pt x="0" y="123"/>
                      <a:pt x="12" y="135"/>
                    </a:cubicBezTo>
                    <a:cubicBezTo>
                      <a:pt x="23" y="147"/>
                      <a:pt x="43" y="148"/>
                      <a:pt x="55" y="136"/>
                    </a:cubicBezTo>
                    <a:cubicBezTo>
                      <a:pt x="150" y="44"/>
                      <a:pt x="150" y="44"/>
                      <a:pt x="150" y="44"/>
                    </a:cubicBezTo>
                    <a:lnTo>
                      <a:pt x="107" y="0"/>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46" name="Freeform 5"/>
              <p:cNvSpPr>
                <a:spLocks/>
              </p:cNvSpPr>
              <p:nvPr/>
            </p:nvSpPr>
            <p:spPr bwMode="auto">
              <a:xfrm rot="18900000">
                <a:off x="5409699" y="1248362"/>
                <a:ext cx="76200" cy="74613"/>
              </a:xfrm>
              <a:custGeom>
                <a:avLst/>
                <a:gdLst/>
                <a:ahLst/>
                <a:cxnLst>
                  <a:cxn ang="0">
                    <a:pos x="48" y="18"/>
                  </a:cxn>
                  <a:cxn ang="0">
                    <a:pos x="18" y="47"/>
                  </a:cxn>
                  <a:cxn ang="0">
                    <a:pos x="0" y="30"/>
                  </a:cxn>
                  <a:cxn ang="0">
                    <a:pos x="31" y="0"/>
                  </a:cxn>
                  <a:cxn ang="0">
                    <a:pos x="48" y="18"/>
                  </a:cxn>
                </a:cxnLst>
                <a:rect l="0" t="0" r="r" b="b"/>
                <a:pathLst>
                  <a:path w="48" h="47">
                    <a:moveTo>
                      <a:pt x="48" y="18"/>
                    </a:moveTo>
                    <a:lnTo>
                      <a:pt x="18" y="47"/>
                    </a:lnTo>
                    <a:lnTo>
                      <a:pt x="0" y="30"/>
                    </a:lnTo>
                    <a:lnTo>
                      <a:pt x="31" y="0"/>
                    </a:lnTo>
                    <a:lnTo>
                      <a:pt x="48" y="18"/>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grpSp>
      <p:grpSp>
        <p:nvGrpSpPr>
          <p:cNvPr id="250" name="Group 170"/>
          <p:cNvGrpSpPr>
            <a:grpSpLocks/>
          </p:cNvGrpSpPr>
          <p:nvPr/>
        </p:nvGrpSpPr>
        <p:grpSpPr bwMode="auto">
          <a:xfrm>
            <a:off x="3667125" y="2774950"/>
            <a:ext cx="763588" cy="541338"/>
            <a:chOff x="4646132" y="2867085"/>
            <a:chExt cx="1095316" cy="1095316"/>
          </a:xfrm>
        </p:grpSpPr>
        <p:sp>
          <p:nvSpPr>
            <p:cNvPr id="251" name="Rounded Rectangle 250"/>
            <p:cNvSpPr>
              <a:spLocks noChangeArrowheads="1"/>
            </p:cNvSpPr>
            <p:nvPr/>
          </p:nvSpPr>
          <p:spPr bwMode="auto">
            <a:xfrm>
              <a:off x="4646132"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grpSp>
          <p:nvGrpSpPr>
            <p:cNvPr id="252" name="Group 40"/>
            <p:cNvGrpSpPr/>
            <p:nvPr/>
          </p:nvGrpSpPr>
          <p:grpSpPr>
            <a:xfrm>
              <a:off x="4903251" y="3046439"/>
              <a:ext cx="581078" cy="736893"/>
              <a:chOff x="-1990731" y="5198849"/>
              <a:chExt cx="914400" cy="1159594"/>
            </a:xfrm>
            <a:solidFill>
              <a:schemeClr val="bg1"/>
            </a:solidFill>
            <a:effectLst>
              <a:outerShdw blurRad="63500" sx="101000" sy="101000" algn="ctr" rotWithShape="0">
                <a:prstClr val="black">
                  <a:alpha val="40000"/>
                </a:prstClr>
              </a:outerShdw>
            </a:effectLst>
          </p:grpSpPr>
          <p:sp>
            <p:nvSpPr>
              <p:cNvPr id="253" name="Rectangle 37"/>
              <p:cNvSpPr/>
              <p:nvPr/>
            </p:nvSpPr>
            <p:spPr>
              <a:xfrm>
                <a:off x="-1990731" y="5502275"/>
                <a:ext cx="914400" cy="856168"/>
              </a:xfrm>
              <a:custGeom>
                <a:avLst/>
                <a:gdLst/>
                <a:ahLst/>
                <a:cxnLst/>
                <a:rect l="l" t="t" r="r" b="b"/>
                <a:pathLst>
                  <a:path w="914400" h="856168">
                    <a:moveTo>
                      <a:pt x="0" y="0"/>
                    </a:moveTo>
                    <a:lnTo>
                      <a:pt x="346346" y="0"/>
                    </a:lnTo>
                    <a:lnTo>
                      <a:pt x="346346" y="334897"/>
                    </a:lnTo>
                    <a:lnTo>
                      <a:pt x="236339" y="334897"/>
                    </a:lnTo>
                    <a:lnTo>
                      <a:pt x="464674" y="552482"/>
                    </a:lnTo>
                    <a:lnTo>
                      <a:pt x="693009" y="334897"/>
                    </a:lnTo>
                    <a:lnTo>
                      <a:pt x="583002" y="334897"/>
                    </a:lnTo>
                    <a:lnTo>
                      <a:pt x="583002" y="0"/>
                    </a:lnTo>
                    <a:lnTo>
                      <a:pt x="914400" y="0"/>
                    </a:lnTo>
                    <a:lnTo>
                      <a:pt x="914400" y="856168"/>
                    </a:lnTo>
                    <a:lnTo>
                      <a:pt x="0" y="856168"/>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54" name="Trapezoid 38"/>
              <p:cNvSpPr/>
              <p:nvPr/>
            </p:nvSpPr>
            <p:spPr>
              <a:xfrm>
                <a:off x="-1990731" y="5198849"/>
                <a:ext cx="914400" cy="245193"/>
              </a:xfrm>
              <a:custGeom>
                <a:avLst/>
                <a:gdLst/>
                <a:ahLst/>
                <a:cxnLst/>
                <a:rect l="l" t="t" r="r" b="b"/>
                <a:pathLst>
                  <a:path w="914400" h="245193">
                    <a:moveTo>
                      <a:pt x="583002" y="0"/>
                    </a:moveTo>
                    <a:lnTo>
                      <a:pt x="697007" y="0"/>
                    </a:lnTo>
                    <a:lnTo>
                      <a:pt x="914400" y="245193"/>
                    </a:lnTo>
                    <a:lnTo>
                      <a:pt x="583002" y="245193"/>
                    </a:lnTo>
                    <a:close/>
                    <a:moveTo>
                      <a:pt x="217393" y="0"/>
                    </a:moveTo>
                    <a:lnTo>
                      <a:pt x="346346" y="0"/>
                    </a:lnTo>
                    <a:lnTo>
                      <a:pt x="346346" y="245193"/>
                    </a:lnTo>
                    <a:lnTo>
                      <a:pt x="0" y="245193"/>
                    </a:ln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grpSp>
      <p:grpSp>
        <p:nvGrpSpPr>
          <p:cNvPr id="262" name="Group 169"/>
          <p:cNvGrpSpPr>
            <a:grpSpLocks/>
          </p:cNvGrpSpPr>
          <p:nvPr/>
        </p:nvGrpSpPr>
        <p:grpSpPr bwMode="auto">
          <a:xfrm>
            <a:off x="2619375" y="2774950"/>
            <a:ext cx="763588" cy="541338"/>
            <a:chOff x="3188115" y="2867085"/>
            <a:chExt cx="1095316" cy="1095316"/>
          </a:xfrm>
        </p:grpSpPr>
        <p:sp>
          <p:nvSpPr>
            <p:cNvPr id="263" name="Rounded Rectangle 262"/>
            <p:cNvSpPr>
              <a:spLocks noChangeArrowheads="1"/>
            </p:cNvSpPr>
            <p:nvPr/>
          </p:nvSpPr>
          <p:spPr bwMode="auto">
            <a:xfrm>
              <a:off x="3188115"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grpSp>
          <p:nvGrpSpPr>
            <p:cNvPr id="264" name="Group 161"/>
            <p:cNvGrpSpPr/>
            <p:nvPr/>
          </p:nvGrpSpPr>
          <p:grpSpPr>
            <a:xfrm>
              <a:off x="3357240" y="3076148"/>
              <a:ext cx="757072" cy="687036"/>
              <a:chOff x="-1323975" y="4116388"/>
              <a:chExt cx="720725" cy="654049"/>
            </a:xfrm>
            <a:solidFill>
              <a:schemeClr val="bg1"/>
            </a:solidFill>
            <a:effectLst>
              <a:outerShdw blurRad="63500" sx="101000" sy="101000" algn="ctr" rotWithShape="0">
                <a:prstClr val="black">
                  <a:alpha val="40000"/>
                </a:prstClr>
              </a:outerShdw>
            </a:effectLst>
          </p:grpSpPr>
          <p:sp>
            <p:nvSpPr>
              <p:cNvPr id="265" name="Freeform 11"/>
              <p:cNvSpPr>
                <a:spLocks/>
              </p:cNvSpPr>
              <p:nvPr/>
            </p:nvSpPr>
            <p:spPr bwMode="auto">
              <a:xfrm>
                <a:off x="-1249363" y="4116388"/>
                <a:ext cx="160338" cy="95250"/>
              </a:xfrm>
              <a:custGeom>
                <a:avLst/>
                <a:gdLst>
                  <a:gd name="T0" fmla="*/ 43 w 43"/>
                  <a:gd name="T1" fmla="*/ 25 h 25"/>
                  <a:gd name="T2" fmla="*/ 41 w 43"/>
                  <a:gd name="T3" fmla="*/ 5 h 25"/>
                  <a:gd name="T4" fmla="*/ 21 w 43"/>
                  <a:gd name="T5" fmla="*/ 0 h 25"/>
                  <a:gd name="T6" fmla="*/ 1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6" y="2"/>
                      <a:pt x="30" y="0"/>
                      <a:pt x="21" y="0"/>
                    </a:cubicBezTo>
                    <a:cubicBezTo>
                      <a:pt x="13" y="0"/>
                      <a:pt x="6" y="2"/>
                      <a:pt x="1" y="5"/>
                    </a:cubicBezTo>
                    <a:cubicBezTo>
                      <a:pt x="1" y="11"/>
                      <a:pt x="0" y="18"/>
                      <a:pt x="0" y="24"/>
                    </a:cubicBezTo>
                    <a:cubicBezTo>
                      <a:pt x="5" y="22"/>
                      <a:pt x="12" y="20"/>
                      <a:pt x="21" y="20"/>
                    </a:cubicBezTo>
                    <a:cubicBezTo>
                      <a:pt x="30" y="20"/>
                      <a:pt x="37" y="22"/>
                      <a:pt x="43" y="25"/>
                    </a:cubicBezTo>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66" name="Freeform 12"/>
              <p:cNvSpPr>
                <a:spLocks/>
              </p:cNvSpPr>
              <p:nvPr/>
            </p:nvSpPr>
            <p:spPr bwMode="auto">
              <a:xfrm>
                <a:off x="-844550" y="4116388"/>
                <a:ext cx="161925" cy="95250"/>
              </a:xfrm>
              <a:custGeom>
                <a:avLst/>
                <a:gdLst>
                  <a:gd name="T0" fmla="*/ 43 w 43"/>
                  <a:gd name="T1" fmla="*/ 25 h 25"/>
                  <a:gd name="T2" fmla="*/ 41 w 43"/>
                  <a:gd name="T3" fmla="*/ 5 h 25"/>
                  <a:gd name="T4" fmla="*/ 22 w 43"/>
                  <a:gd name="T5" fmla="*/ 0 h 25"/>
                  <a:gd name="T6" fmla="*/ 2 w 43"/>
                  <a:gd name="T7" fmla="*/ 5 h 25"/>
                  <a:gd name="T8" fmla="*/ 0 w 43"/>
                  <a:gd name="T9" fmla="*/ 24 h 25"/>
                  <a:gd name="T10" fmla="*/ 21 w 43"/>
                  <a:gd name="T11" fmla="*/ 20 h 25"/>
                  <a:gd name="T12" fmla="*/ 43 w 4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3" h="25">
                    <a:moveTo>
                      <a:pt x="43" y="25"/>
                    </a:moveTo>
                    <a:cubicBezTo>
                      <a:pt x="42" y="18"/>
                      <a:pt x="42" y="12"/>
                      <a:pt x="41" y="5"/>
                    </a:cubicBezTo>
                    <a:cubicBezTo>
                      <a:pt x="37" y="2"/>
                      <a:pt x="30" y="0"/>
                      <a:pt x="22" y="0"/>
                    </a:cubicBezTo>
                    <a:cubicBezTo>
                      <a:pt x="13" y="0"/>
                      <a:pt x="7" y="2"/>
                      <a:pt x="2" y="5"/>
                    </a:cubicBezTo>
                    <a:cubicBezTo>
                      <a:pt x="1" y="11"/>
                      <a:pt x="1" y="18"/>
                      <a:pt x="0" y="24"/>
                    </a:cubicBezTo>
                    <a:cubicBezTo>
                      <a:pt x="5" y="22"/>
                      <a:pt x="12" y="20"/>
                      <a:pt x="21" y="20"/>
                    </a:cubicBezTo>
                    <a:cubicBezTo>
                      <a:pt x="30" y="20"/>
                      <a:pt x="38" y="22"/>
                      <a:pt x="43" y="25"/>
                    </a:cubicBezTo>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67" name="Freeform 13"/>
              <p:cNvSpPr>
                <a:spLocks noEditPoints="1"/>
              </p:cNvSpPr>
              <p:nvPr/>
            </p:nvSpPr>
            <p:spPr bwMode="auto">
              <a:xfrm>
                <a:off x="-1323975" y="4206875"/>
                <a:ext cx="720725" cy="563562"/>
              </a:xfrm>
              <a:custGeom>
                <a:avLst/>
                <a:gdLst>
                  <a:gd name="T0" fmla="*/ 179 w 192"/>
                  <a:gd name="T1" fmla="*/ 6 h 150"/>
                  <a:gd name="T2" fmla="*/ 150 w 192"/>
                  <a:gd name="T3" fmla="*/ 0 h 150"/>
                  <a:gd name="T4" fmla="*/ 120 w 192"/>
                  <a:gd name="T5" fmla="*/ 6 h 150"/>
                  <a:gd name="T6" fmla="*/ 117 w 192"/>
                  <a:gd name="T7" fmla="*/ 32 h 150"/>
                  <a:gd name="T8" fmla="*/ 95 w 192"/>
                  <a:gd name="T9" fmla="*/ 21 h 150"/>
                  <a:gd name="T10" fmla="*/ 75 w 192"/>
                  <a:gd name="T11" fmla="*/ 31 h 150"/>
                  <a:gd name="T12" fmla="*/ 72 w 192"/>
                  <a:gd name="T13" fmla="*/ 6 h 150"/>
                  <a:gd name="T14" fmla="*/ 43 w 192"/>
                  <a:gd name="T15" fmla="*/ 0 h 150"/>
                  <a:gd name="T16" fmla="*/ 13 w 192"/>
                  <a:gd name="T17" fmla="*/ 6 h 150"/>
                  <a:gd name="T18" fmla="*/ 0 w 192"/>
                  <a:gd name="T19" fmla="*/ 133 h 150"/>
                  <a:gd name="T20" fmla="*/ 43 w 192"/>
                  <a:gd name="T21" fmla="*/ 150 h 150"/>
                  <a:gd name="T22" fmla="*/ 85 w 192"/>
                  <a:gd name="T23" fmla="*/ 133 h 150"/>
                  <a:gd name="T24" fmla="*/ 78 w 192"/>
                  <a:gd name="T25" fmla="*/ 55 h 150"/>
                  <a:gd name="T26" fmla="*/ 96 w 192"/>
                  <a:gd name="T27" fmla="*/ 52 h 150"/>
                  <a:gd name="T28" fmla="*/ 115 w 192"/>
                  <a:gd name="T29" fmla="*/ 55 h 150"/>
                  <a:gd name="T30" fmla="*/ 107 w 192"/>
                  <a:gd name="T31" fmla="*/ 133 h 150"/>
                  <a:gd name="T32" fmla="*/ 150 w 192"/>
                  <a:gd name="T33" fmla="*/ 150 h 150"/>
                  <a:gd name="T34" fmla="*/ 192 w 192"/>
                  <a:gd name="T35" fmla="*/ 133 h 150"/>
                  <a:gd name="T36" fmla="*/ 179 w 192"/>
                  <a:gd name="T37" fmla="*/ 6 h 150"/>
                  <a:gd name="T38" fmla="*/ 81 w 192"/>
                  <a:gd name="T39" fmla="*/ 133 h 150"/>
                  <a:gd name="T40" fmla="*/ 43 w 192"/>
                  <a:gd name="T41" fmla="*/ 147 h 150"/>
                  <a:gd name="T42" fmla="*/ 4 w 192"/>
                  <a:gd name="T43" fmla="*/ 133 h 150"/>
                  <a:gd name="T44" fmla="*/ 43 w 192"/>
                  <a:gd name="T45" fmla="*/ 118 h 150"/>
                  <a:gd name="T46" fmla="*/ 81 w 192"/>
                  <a:gd name="T47" fmla="*/ 133 h 150"/>
                  <a:gd name="T48" fmla="*/ 150 w 192"/>
                  <a:gd name="T49" fmla="*/ 147 h 150"/>
                  <a:gd name="T50" fmla="*/ 110 w 192"/>
                  <a:gd name="T51" fmla="*/ 133 h 150"/>
                  <a:gd name="T52" fmla="*/ 150 w 192"/>
                  <a:gd name="T53" fmla="*/ 118 h 150"/>
                  <a:gd name="T54" fmla="*/ 189 w 192"/>
                  <a:gd name="T55" fmla="*/ 133 h 150"/>
                  <a:gd name="T56" fmla="*/ 150 w 192"/>
                  <a:gd name="T57" fmla="*/ 14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150">
                    <a:moveTo>
                      <a:pt x="179" y="6"/>
                    </a:moveTo>
                    <a:cubicBezTo>
                      <a:pt x="172" y="3"/>
                      <a:pt x="162" y="0"/>
                      <a:pt x="150" y="0"/>
                    </a:cubicBezTo>
                    <a:cubicBezTo>
                      <a:pt x="137" y="0"/>
                      <a:pt x="127" y="3"/>
                      <a:pt x="120" y="6"/>
                    </a:cubicBezTo>
                    <a:cubicBezTo>
                      <a:pt x="119" y="15"/>
                      <a:pt x="118" y="24"/>
                      <a:pt x="117" y="32"/>
                    </a:cubicBezTo>
                    <a:cubicBezTo>
                      <a:pt x="112" y="28"/>
                      <a:pt x="104" y="21"/>
                      <a:pt x="95" y="21"/>
                    </a:cubicBezTo>
                    <a:cubicBezTo>
                      <a:pt x="86" y="21"/>
                      <a:pt x="79" y="27"/>
                      <a:pt x="75" y="31"/>
                    </a:cubicBezTo>
                    <a:cubicBezTo>
                      <a:pt x="74" y="23"/>
                      <a:pt x="73" y="15"/>
                      <a:pt x="72" y="6"/>
                    </a:cubicBezTo>
                    <a:cubicBezTo>
                      <a:pt x="65" y="3"/>
                      <a:pt x="55" y="0"/>
                      <a:pt x="43" y="0"/>
                    </a:cubicBezTo>
                    <a:cubicBezTo>
                      <a:pt x="30" y="0"/>
                      <a:pt x="20" y="3"/>
                      <a:pt x="13" y="6"/>
                    </a:cubicBezTo>
                    <a:cubicBezTo>
                      <a:pt x="6" y="68"/>
                      <a:pt x="0" y="128"/>
                      <a:pt x="0" y="133"/>
                    </a:cubicBezTo>
                    <a:cubicBezTo>
                      <a:pt x="0" y="142"/>
                      <a:pt x="19" y="150"/>
                      <a:pt x="43" y="150"/>
                    </a:cubicBezTo>
                    <a:cubicBezTo>
                      <a:pt x="66" y="150"/>
                      <a:pt x="85" y="142"/>
                      <a:pt x="85" y="133"/>
                    </a:cubicBezTo>
                    <a:cubicBezTo>
                      <a:pt x="85" y="130"/>
                      <a:pt x="82" y="96"/>
                      <a:pt x="78" y="55"/>
                    </a:cubicBezTo>
                    <a:cubicBezTo>
                      <a:pt x="84" y="53"/>
                      <a:pt x="93" y="52"/>
                      <a:pt x="96" y="52"/>
                    </a:cubicBezTo>
                    <a:cubicBezTo>
                      <a:pt x="99" y="52"/>
                      <a:pt x="108" y="54"/>
                      <a:pt x="115" y="55"/>
                    </a:cubicBezTo>
                    <a:cubicBezTo>
                      <a:pt x="110" y="96"/>
                      <a:pt x="107" y="130"/>
                      <a:pt x="107" y="133"/>
                    </a:cubicBezTo>
                    <a:cubicBezTo>
                      <a:pt x="107" y="142"/>
                      <a:pt x="126" y="150"/>
                      <a:pt x="150" y="150"/>
                    </a:cubicBezTo>
                    <a:cubicBezTo>
                      <a:pt x="173" y="150"/>
                      <a:pt x="192" y="142"/>
                      <a:pt x="192" y="133"/>
                    </a:cubicBezTo>
                    <a:cubicBezTo>
                      <a:pt x="192" y="128"/>
                      <a:pt x="186" y="68"/>
                      <a:pt x="179" y="6"/>
                    </a:cubicBezTo>
                    <a:moveTo>
                      <a:pt x="81" y="133"/>
                    </a:moveTo>
                    <a:cubicBezTo>
                      <a:pt x="81" y="141"/>
                      <a:pt x="64" y="147"/>
                      <a:pt x="43" y="147"/>
                    </a:cubicBezTo>
                    <a:cubicBezTo>
                      <a:pt x="21" y="147"/>
                      <a:pt x="4" y="141"/>
                      <a:pt x="4" y="133"/>
                    </a:cubicBezTo>
                    <a:cubicBezTo>
                      <a:pt x="4" y="125"/>
                      <a:pt x="21" y="118"/>
                      <a:pt x="43" y="118"/>
                    </a:cubicBezTo>
                    <a:cubicBezTo>
                      <a:pt x="64" y="118"/>
                      <a:pt x="81" y="125"/>
                      <a:pt x="81" y="133"/>
                    </a:cubicBezTo>
                    <a:moveTo>
                      <a:pt x="150" y="147"/>
                    </a:moveTo>
                    <a:cubicBezTo>
                      <a:pt x="128" y="147"/>
                      <a:pt x="110" y="141"/>
                      <a:pt x="110" y="133"/>
                    </a:cubicBezTo>
                    <a:cubicBezTo>
                      <a:pt x="110" y="125"/>
                      <a:pt x="128" y="118"/>
                      <a:pt x="150" y="118"/>
                    </a:cubicBezTo>
                    <a:cubicBezTo>
                      <a:pt x="171" y="118"/>
                      <a:pt x="189" y="125"/>
                      <a:pt x="189" y="133"/>
                    </a:cubicBezTo>
                    <a:cubicBezTo>
                      <a:pt x="189" y="141"/>
                      <a:pt x="171" y="147"/>
                      <a:pt x="150" y="147"/>
                    </a:cubicBezTo>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grpSp>
      <p:grpSp>
        <p:nvGrpSpPr>
          <p:cNvPr id="268" name="Group 173"/>
          <p:cNvGrpSpPr>
            <a:grpSpLocks/>
          </p:cNvGrpSpPr>
          <p:nvPr/>
        </p:nvGrpSpPr>
        <p:grpSpPr bwMode="auto">
          <a:xfrm>
            <a:off x="6810375" y="2774950"/>
            <a:ext cx="763588" cy="541338"/>
            <a:chOff x="9020183" y="2867085"/>
            <a:chExt cx="1095316" cy="1095316"/>
          </a:xfrm>
        </p:grpSpPr>
        <p:sp>
          <p:nvSpPr>
            <p:cNvPr id="269" name="Rounded Rectangle 268"/>
            <p:cNvSpPr>
              <a:spLocks noChangeArrowheads="1"/>
            </p:cNvSpPr>
            <p:nvPr/>
          </p:nvSpPr>
          <p:spPr bwMode="auto">
            <a:xfrm>
              <a:off x="9020183"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sp>
          <p:nvSpPr>
            <p:cNvPr id="270" name="Freeform 93"/>
            <p:cNvSpPr>
              <a:spLocks noEditPoints="1"/>
            </p:cNvSpPr>
            <p:nvPr/>
          </p:nvSpPr>
          <p:spPr bwMode="auto">
            <a:xfrm>
              <a:off x="9357203" y="3053385"/>
              <a:ext cx="453156" cy="722716"/>
            </a:xfrm>
            <a:custGeom>
              <a:avLst/>
              <a:gdLst>
                <a:gd name="T0" fmla="*/ 151990 w 161"/>
                <a:gd name="T1" fmla="*/ 175796 h 222"/>
                <a:gd name="T2" fmla="*/ 227985 w 161"/>
                <a:gd name="T3" fmla="*/ 87898 h 222"/>
                <a:gd name="T4" fmla="*/ 301166 w 161"/>
                <a:gd name="T5" fmla="*/ 175796 h 222"/>
                <a:gd name="T6" fmla="*/ 301166 w 161"/>
                <a:gd name="T7" fmla="*/ 244161 h 222"/>
                <a:gd name="T8" fmla="*/ 379976 w 161"/>
                <a:gd name="T9" fmla="*/ 244161 h 222"/>
                <a:gd name="T10" fmla="*/ 379976 w 161"/>
                <a:gd name="T11" fmla="*/ 175796 h 222"/>
                <a:gd name="T12" fmla="*/ 227985 w 161"/>
                <a:gd name="T13" fmla="*/ 0 h 222"/>
                <a:gd name="T14" fmla="*/ 75995 w 161"/>
                <a:gd name="T15" fmla="*/ 175796 h 222"/>
                <a:gd name="T16" fmla="*/ 75995 w 161"/>
                <a:gd name="T17" fmla="*/ 244161 h 222"/>
                <a:gd name="T18" fmla="*/ 151990 w 161"/>
                <a:gd name="T19" fmla="*/ 244161 h 222"/>
                <a:gd name="T20" fmla="*/ 151990 w 161"/>
                <a:gd name="T21" fmla="*/ 175796 h 222"/>
                <a:gd name="T22" fmla="*/ 408122 w 161"/>
                <a:gd name="T23" fmla="*/ 283227 h 222"/>
                <a:gd name="T24" fmla="*/ 47849 w 161"/>
                <a:gd name="T25" fmla="*/ 283227 h 222"/>
                <a:gd name="T26" fmla="*/ 0 w 161"/>
                <a:gd name="T27" fmla="*/ 338570 h 222"/>
                <a:gd name="T28" fmla="*/ 0 w 161"/>
                <a:gd name="T29" fmla="*/ 670628 h 222"/>
                <a:gd name="T30" fmla="*/ 47849 w 161"/>
                <a:gd name="T31" fmla="*/ 722716 h 222"/>
                <a:gd name="T32" fmla="*/ 408122 w 161"/>
                <a:gd name="T33" fmla="*/ 722716 h 222"/>
                <a:gd name="T34" fmla="*/ 453156 w 161"/>
                <a:gd name="T35" fmla="*/ 670628 h 222"/>
                <a:gd name="T36" fmla="*/ 453156 w 161"/>
                <a:gd name="T37" fmla="*/ 338570 h 222"/>
                <a:gd name="T38" fmla="*/ 408122 w 161"/>
                <a:gd name="T39" fmla="*/ 283227 h 222"/>
                <a:gd name="T40" fmla="*/ 267390 w 161"/>
                <a:gd name="T41" fmla="*/ 553431 h 222"/>
                <a:gd name="T42" fmla="*/ 227985 w 161"/>
                <a:gd name="T43" fmla="*/ 592497 h 222"/>
                <a:gd name="T44" fmla="*/ 188580 w 161"/>
                <a:gd name="T45" fmla="*/ 553431 h 222"/>
                <a:gd name="T46" fmla="*/ 188580 w 161"/>
                <a:gd name="T47" fmla="*/ 426468 h 222"/>
                <a:gd name="T48" fmla="*/ 227985 w 161"/>
                <a:gd name="T49" fmla="*/ 384146 h 222"/>
                <a:gd name="T50" fmla="*/ 267390 w 161"/>
                <a:gd name="T51" fmla="*/ 426468 h 222"/>
                <a:gd name="T52" fmla="*/ 267390 w 161"/>
                <a:gd name="T53" fmla="*/ 553431 h 2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1" h="222">
                  <a:moveTo>
                    <a:pt x="54" y="54"/>
                  </a:moveTo>
                  <a:cubicBezTo>
                    <a:pt x="54" y="39"/>
                    <a:pt x="66" y="27"/>
                    <a:pt x="81" y="27"/>
                  </a:cubicBezTo>
                  <a:cubicBezTo>
                    <a:pt x="95" y="27"/>
                    <a:pt x="107" y="39"/>
                    <a:pt x="107" y="54"/>
                  </a:cubicBezTo>
                  <a:cubicBezTo>
                    <a:pt x="107" y="75"/>
                    <a:pt x="107" y="75"/>
                    <a:pt x="107" y="75"/>
                  </a:cubicBezTo>
                  <a:cubicBezTo>
                    <a:pt x="135" y="75"/>
                    <a:pt x="135" y="75"/>
                    <a:pt x="135" y="75"/>
                  </a:cubicBezTo>
                  <a:cubicBezTo>
                    <a:pt x="135" y="54"/>
                    <a:pt x="135" y="54"/>
                    <a:pt x="135" y="54"/>
                  </a:cubicBezTo>
                  <a:cubicBezTo>
                    <a:pt x="135" y="24"/>
                    <a:pt x="111" y="0"/>
                    <a:pt x="81" y="0"/>
                  </a:cubicBezTo>
                  <a:cubicBezTo>
                    <a:pt x="51" y="0"/>
                    <a:pt x="27" y="24"/>
                    <a:pt x="27" y="54"/>
                  </a:cubicBezTo>
                  <a:cubicBezTo>
                    <a:pt x="27" y="75"/>
                    <a:pt x="27" y="75"/>
                    <a:pt x="27" y="75"/>
                  </a:cubicBezTo>
                  <a:cubicBezTo>
                    <a:pt x="54" y="75"/>
                    <a:pt x="54" y="75"/>
                    <a:pt x="54" y="75"/>
                  </a:cubicBezTo>
                  <a:lnTo>
                    <a:pt x="54" y="54"/>
                  </a:lnTo>
                  <a:close/>
                  <a:moveTo>
                    <a:pt x="145" y="87"/>
                  </a:moveTo>
                  <a:cubicBezTo>
                    <a:pt x="17" y="87"/>
                    <a:pt x="17" y="87"/>
                    <a:pt x="17" y="87"/>
                  </a:cubicBezTo>
                  <a:cubicBezTo>
                    <a:pt x="8" y="87"/>
                    <a:pt x="0" y="95"/>
                    <a:pt x="0" y="104"/>
                  </a:cubicBezTo>
                  <a:cubicBezTo>
                    <a:pt x="0" y="206"/>
                    <a:pt x="0" y="206"/>
                    <a:pt x="0" y="206"/>
                  </a:cubicBezTo>
                  <a:cubicBezTo>
                    <a:pt x="0" y="215"/>
                    <a:pt x="8" y="222"/>
                    <a:pt x="17" y="222"/>
                  </a:cubicBezTo>
                  <a:cubicBezTo>
                    <a:pt x="145" y="222"/>
                    <a:pt x="145" y="222"/>
                    <a:pt x="145" y="222"/>
                  </a:cubicBezTo>
                  <a:cubicBezTo>
                    <a:pt x="154" y="222"/>
                    <a:pt x="161" y="215"/>
                    <a:pt x="161" y="206"/>
                  </a:cubicBezTo>
                  <a:cubicBezTo>
                    <a:pt x="161" y="104"/>
                    <a:pt x="161" y="104"/>
                    <a:pt x="161" y="104"/>
                  </a:cubicBezTo>
                  <a:cubicBezTo>
                    <a:pt x="161" y="95"/>
                    <a:pt x="154" y="87"/>
                    <a:pt x="145" y="87"/>
                  </a:cubicBezTo>
                  <a:close/>
                  <a:moveTo>
                    <a:pt x="95" y="170"/>
                  </a:moveTo>
                  <a:cubicBezTo>
                    <a:pt x="95" y="177"/>
                    <a:pt x="88" y="182"/>
                    <a:pt x="81" y="182"/>
                  </a:cubicBezTo>
                  <a:cubicBezTo>
                    <a:pt x="73" y="182"/>
                    <a:pt x="67" y="177"/>
                    <a:pt x="67" y="170"/>
                  </a:cubicBezTo>
                  <a:cubicBezTo>
                    <a:pt x="67" y="131"/>
                    <a:pt x="67" y="131"/>
                    <a:pt x="67" y="131"/>
                  </a:cubicBezTo>
                  <a:cubicBezTo>
                    <a:pt x="67" y="124"/>
                    <a:pt x="73" y="118"/>
                    <a:pt x="81" y="118"/>
                  </a:cubicBezTo>
                  <a:cubicBezTo>
                    <a:pt x="88" y="118"/>
                    <a:pt x="95" y="124"/>
                    <a:pt x="95" y="131"/>
                  </a:cubicBezTo>
                  <a:lnTo>
                    <a:pt x="95" y="170"/>
                  </a:lnTo>
                  <a:close/>
                </a:path>
              </a:pathLst>
            </a:custGeom>
            <a:solidFill>
              <a:srgbClr val="FFFFFF"/>
            </a:solidFill>
            <a:ln>
              <a:noFill/>
            </a:ln>
            <a:effectLst>
              <a:outerShdw blurRad="63500" sx="100999" sy="100999" algn="ctr" rotWithShape="0">
                <a:srgbClr val="000000">
                  <a:alpha val="39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55" name="Group 171"/>
          <p:cNvGrpSpPr>
            <a:grpSpLocks/>
          </p:cNvGrpSpPr>
          <p:nvPr/>
        </p:nvGrpSpPr>
        <p:grpSpPr bwMode="auto">
          <a:xfrm>
            <a:off x="4714875" y="2774950"/>
            <a:ext cx="763588" cy="541338"/>
            <a:chOff x="6104149" y="2867085"/>
            <a:chExt cx="1095316" cy="1095316"/>
          </a:xfrm>
        </p:grpSpPr>
        <p:sp>
          <p:nvSpPr>
            <p:cNvPr id="256" name="Rounded Rectangle 255"/>
            <p:cNvSpPr>
              <a:spLocks noChangeArrowheads="1"/>
            </p:cNvSpPr>
            <p:nvPr/>
          </p:nvSpPr>
          <p:spPr bwMode="auto">
            <a:xfrm>
              <a:off x="6104149"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grpSp>
          <p:nvGrpSpPr>
            <p:cNvPr id="257" name="Group 160"/>
            <p:cNvGrpSpPr/>
            <p:nvPr/>
          </p:nvGrpSpPr>
          <p:grpSpPr>
            <a:xfrm>
              <a:off x="6319251" y="2970476"/>
              <a:ext cx="665111" cy="888537"/>
              <a:chOff x="-1830388" y="5867403"/>
              <a:chExt cx="665111" cy="888537"/>
            </a:xfrm>
            <a:effectLst>
              <a:outerShdw blurRad="63500" sx="101000" sy="101000" algn="ctr" rotWithShape="0">
                <a:prstClr val="black">
                  <a:alpha val="40000"/>
                </a:prstClr>
              </a:outerShdw>
            </a:effectLst>
          </p:grpSpPr>
          <p:grpSp>
            <p:nvGrpSpPr>
              <p:cNvPr id="258" name="Group 151"/>
              <p:cNvGrpSpPr/>
              <p:nvPr/>
            </p:nvGrpSpPr>
            <p:grpSpPr>
              <a:xfrm flipH="1">
                <a:off x="-1830388" y="5867403"/>
                <a:ext cx="665111" cy="602757"/>
                <a:chOff x="14465300" y="1508125"/>
                <a:chExt cx="457201" cy="414338"/>
              </a:xfrm>
            </p:grpSpPr>
            <p:sp>
              <p:nvSpPr>
                <p:cNvPr id="260" name="Freeform 57"/>
                <p:cNvSpPr>
                  <a:spLocks noEditPoints="1"/>
                </p:cNvSpPr>
                <p:nvPr/>
              </p:nvSpPr>
              <p:spPr bwMode="auto">
                <a:xfrm>
                  <a:off x="14465300" y="1508125"/>
                  <a:ext cx="298450" cy="298450"/>
                </a:xfrm>
                <a:custGeom>
                  <a:avLst/>
                  <a:gdLst/>
                  <a:ahLst/>
                  <a:cxnLst>
                    <a:cxn ang="0">
                      <a:pos x="153" y="80"/>
                    </a:cxn>
                    <a:cxn ang="0">
                      <a:pos x="137" y="70"/>
                    </a:cxn>
                    <a:cxn ang="0">
                      <a:pos x="155" y="61"/>
                    </a:cxn>
                    <a:cxn ang="0">
                      <a:pos x="146" y="38"/>
                    </a:cxn>
                    <a:cxn ang="0">
                      <a:pos x="140" y="36"/>
                    </a:cxn>
                    <a:cxn ang="0">
                      <a:pos x="121" y="38"/>
                    </a:cxn>
                    <a:cxn ang="0">
                      <a:pos x="130" y="20"/>
                    </a:cxn>
                    <a:cxn ang="0">
                      <a:pos x="110" y="6"/>
                    </a:cxn>
                    <a:cxn ang="0">
                      <a:pos x="95" y="22"/>
                    </a:cxn>
                    <a:cxn ang="0">
                      <a:pos x="87" y="4"/>
                    </a:cxn>
                    <a:cxn ang="0">
                      <a:pos x="82" y="0"/>
                    </a:cxn>
                    <a:cxn ang="0">
                      <a:pos x="57" y="7"/>
                    </a:cxn>
                    <a:cxn ang="0">
                      <a:pos x="53" y="26"/>
                    </a:cxn>
                    <a:cxn ang="0">
                      <a:pos x="36" y="13"/>
                    </a:cxn>
                    <a:cxn ang="0">
                      <a:pos x="18" y="29"/>
                    </a:cxn>
                    <a:cxn ang="0">
                      <a:pos x="30" y="45"/>
                    </a:cxn>
                    <a:cxn ang="0">
                      <a:pos x="10" y="47"/>
                    </a:cxn>
                    <a:cxn ang="0">
                      <a:pos x="5" y="50"/>
                    </a:cxn>
                    <a:cxn ang="0">
                      <a:pos x="1" y="74"/>
                    </a:cxn>
                    <a:cxn ang="0">
                      <a:pos x="20" y="80"/>
                    </a:cxn>
                    <a:cxn ang="0">
                      <a:pos x="5" y="93"/>
                    </a:cxn>
                    <a:cxn ang="0">
                      <a:pos x="11" y="118"/>
                    </a:cxn>
                    <a:cxn ang="0">
                      <a:pos x="17" y="121"/>
                    </a:cxn>
                    <a:cxn ang="0">
                      <a:pos x="37" y="119"/>
                    </a:cxn>
                    <a:cxn ang="0">
                      <a:pos x="29" y="140"/>
                    </a:cxn>
                    <a:cxn ang="0">
                      <a:pos x="51" y="151"/>
                    </a:cxn>
                    <a:cxn ang="0">
                      <a:pos x="62" y="134"/>
                    </a:cxn>
                    <a:cxn ang="0">
                      <a:pos x="70" y="153"/>
                    </a:cxn>
                    <a:cxn ang="0">
                      <a:pos x="73" y="157"/>
                    </a:cxn>
                    <a:cxn ang="0">
                      <a:pos x="96" y="155"/>
                    </a:cxn>
                    <a:cxn ang="0">
                      <a:pos x="100" y="150"/>
                    </a:cxn>
                    <a:cxn ang="0">
                      <a:pos x="104" y="131"/>
                    </a:cxn>
                    <a:cxn ang="0">
                      <a:pos x="119" y="145"/>
                    </a:cxn>
                    <a:cxn ang="0">
                      <a:pos x="138" y="130"/>
                    </a:cxn>
                    <a:cxn ang="0">
                      <a:pos x="138" y="124"/>
                    </a:cxn>
                    <a:cxn ang="0">
                      <a:pos x="130" y="106"/>
                    </a:cxn>
                    <a:cxn ang="0">
                      <a:pos x="150" y="109"/>
                    </a:cxn>
                    <a:cxn ang="0">
                      <a:pos x="157" y="86"/>
                    </a:cxn>
                    <a:cxn ang="0">
                      <a:pos x="99" y="83"/>
                    </a:cxn>
                    <a:cxn ang="0">
                      <a:pos x="58" y="74"/>
                    </a:cxn>
                    <a:cxn ang="0">
                      <a:pos x="99" y="83"/>
                    </a:cxn>
                  </a:cxnLst>
                  <a:rect l="0" t="0" r="r" b="b"/>
                  <a:pathLst>
                    <a:path w="157" h="157">
                      <a:moveTo>
                        <a:pt x="156" y="82"/>
                      </a:moveTo>
                      <a:cubicBezTo>
                        <a:pt x="156" y="81"/>
                        <a:pt x="155" y="81"/>
                        <a:pt x="153" y="80"/>
                      </a:cubicBezTo>
                      <a:cubicBezTo>
                        <a:pt x="137" y="77"/>
                        <a:pt x="137" y="77"/>
                        <a:pt x="137" y="77"/>
                      </a:cubicBezTo>
                      <a:cubicBezTo>
                        <a:pt x="137" y="70"/>
                        <a:pt x="137" y="70"/>
                        <a:pt x="137" y="70"/>
                      </a:cubicBezTo>
                      <a:cubicBezTo>
                        <a:pt x="152" y="63"/>
                        <a:pt x="152" y="63"/>
                        <a:pt x="152" y="63"/>
                      </a:cubicBezTo>
                      <a:cubicBezTo>
                        <a:pt x="153" y="63"/>
                        <a:pt x="154" y="62"/>
                        <a:pt x="155" y="61"/>
                      </a:cubicBezTo>
                      <a:cubicBezTo>
                        <a:pt x="155" y="60"/>
                        <a:pt x="155" y="59"/>
                        <a:pt x="154" y="58"/>
                      </a:cubicBezTo>
                      <a:cubicBezTo>
                        <a:pt x="146" y="38"/>
                        <a:pt x="146" y="38"/>
                        <a:pt x="146" y="38"/>
                      </a:cubicBezTo>
                      <a:cubicBezTo>
                        <a:pt x="146" y="37"/>
                        <a:pt x="145" y="36"/>
                        <a:pt x="144" y="36"/>
                      </a:cubicBezTo>
                      <a:cubicBezTo>
                        <a:pt x="143" y="35"/>
                        <a:pt x="141" y="36"/>
                        <a:pt x="140" y="36"/>
                      </a:cubicBezTo>
                      <a:cubicBezTo>
                        <a:pt x="125" y="43"/>
                        <a:pt x="125" y="43"/>
                        <a:pt x="125" y="43"/>
                      </a:cubicBezTo>
                      <a:cubicBezTo>
                        <a:pt x="121" y="38"/>
                        <a:pt x="121" y="38"/>
                        <a:pt x="121" y="38"/>
                      </a:cubicBezTo>
                      <a:cubicBezTo>
                        <a:pt x="129" y="23"/>
                        <a:pt x="129" y="23"/>
                        <a:pt x="129" y="23"/>
                      </a:cubicBezTo>
                      <a:cubicBezTo>
                        <a:pt x="130" y="22"/>
                        <a:pt x="130" y="21"/>
                        <a:pt x="130" y="20"/>
                      </a:cubicBezTo>
                      <a:cubicBezTo>
                        <a:pt x="130" y="19"/>
                        <a:pt x="129" y="18"/>
                        <a:pt x="128" y="17"/>
                      </a:cubicBezTo>
                      <a:cubicBezTo>
                        <a:pt x="110" y="6"/>
                        <a:pt x="110" y="6"/>
                        <a:pt x="110" y="6"/>
                      </a:cubicBezTo>
                      <a:cubicBezTo>
                        <a:pt x="108" y="5"/>
                        <a:pt x="105" y="6"/>
                        <a:pt x="104" y="8"/>
                      </a:cubicBezTo>
                      <a:cubicBezTo>
                        <a:pt x="95" y="22"/>
                        <a:pt x="95" y="22"/>
                        <a:pt x="95" y="22"/>
                      </a:cubicBezTo>
                      <a:cubicBezTo>
                        <a:pt x="89" y="21"/>
                        <a:pt x="89" y="21"/>
                        <a:pt x="89" y="21"/>
                      </a:cubicBezTo>
                      <a:cubicBezTo>
                        <a:pt x="87" y="4"/>
                        <a:pt x="87" y="4"/>
                        <a:pt x="87" y="4"/>
                      </a:cubicBezTo>
                      <a:cubicBezTo>
                        <a:pt x="87" y="3"/>
                        <a:pt x="87" y="2"/>
                        <a:pt x="86" y="1"/>
                      </a:cubicBezTo>
                      <a:cubicBezTo>
                        <a:pt x="85" y="0"/>
                        <a:pt x="84" y="0"/>
                        <a:pt x="82" y="0"/>
                      </a:cubicBezTo>
                      <a:cubicBezTo>
                        <a:pt x="61" y="2"/>
                        <a:pt x="61" y="2"/>
                        <a:pt x="61" y="2"/>
                      </a:cubicBezTo>
                      <a:cubicBezTo>
                        <a:pt x="59" y="2"/>
                        <a:pt x="57" y="4"/>
                        <a:pt x="57" y="7"/>
                      </a:cubicBezTo>
                      <a:cubicBezTo>
                        <a:pt x="59" y="23"/>
                        <a:pt x="59" y="23"/>
                        <a:pt x="59" y="23"/>
                      </a:cubicBezTo>
                      <a:cubicBezTo>
                        <a:pt x="53" y="26"/>
                        <a:pt x="53" y="26"/>
                        <a:pt x="53" y="26"/>
                      </a:cubicBezTo>
                      <a:cubicBezTo>
                        <a:pt x="42" y="13"/>
                        <a:pt x="42" y="13"/>
                        <a:pt x="42" y="13"/>
                      </a:cubicBezTo>
                      <a:cubicBezTo>
                        <a:pt x="40" y="11"/>
                        <a:pt x="37" y="11"/>
                        <a:pt x="36" y="13"/>
                      </a:cubicBezTo>
                      <a:cubicBezTo>
                        <a:pt x="20" y="26"/>
                        <a:pt x="20" y="26"/>
                        <a:pt x="20" y="26"/>
                      </a:cubicBezTo>
                      <a:cubicBezTo>
                        <a:pt x="19" y="27"/>
                        <a:pt x="18" y="28"/>
                        <a:pt x="18" y="29"/>
                      </a:cubicBezTo>
                      <a:cubicBezTo>
                        <a:pt x="18" y="31"/>
                        <a:pt x="19" y="32"/>
                        <a:pt x="19" y="33"/>
                      </a:cubicBezTo>
                      <a:cubicBezTo>
                        <a:pt x="30" y="45"/>
                        <a:pt x="30" y="45"/>
                        <a:pt x="30" y="45"/>
                      </a:cubicBezTo>
                      <a:cubicBezTo>
                        <a:pt x="27" y="51"/>
                        <a:pt x="27" y="51"/>
                        <a:pt x="27" y="51"/>
                      </a:cubicBezTo>
                      <a:cubicBezTo>
                        <a:pt x="10" y="47"/>
                        <a:pt x="10" y="47"/>
                        <a:pt x="10" y="47"/>
                      </a:cubicBezTo>
                      <a:cubicBezTo>
                        <a:pt x="9" y="47"/>
                        <a:pt x="8" y="47"/>
                        <a:pt x="7" y="48"/>
                      </a:cubicBezTo>
                      <a:cubicBezTo>
                        <a:pt x="6" y="48"/>
                        <a:pt x="5" y="49"/>
                        <a:pt x="5" y="50"/>
                      </a:cubicBezTo>
                      <a:cubicBezTo>
                        <a:pt x="1" y="71"/>
                        <a:pt x="1" y="71"/>
                        <a:pt x="1" y="71"/>
                      </a:cubicBezTo>
                      <a:cubicBezTo>
                        <a:pt x="0" y="72"/>
                        <a:pt x="1" y="73"/>
                        <a:pt x="1" y="74"/>
                      </a:cubicBezTo>
                      <a:cubicBezTo>
                        <a:pt x="2" y="75"/>
                        <a:pt x="3" y="76"/>
                        <a:pt x="4" y="76"/>
                      </a:cubicBezTo>
                      <a:cubicBezTo>
                        <a:pt x="20" y="80"/>
                        <a:pt x="20" y="80"/>
                        <a:pt x="20" y="80"/>
                      </a:cubicBezTo>
                      <a:cubicBezTo>
                        <a:pt x="21" y="86"/>
                        <a:pt x="21" y="86"/>
                        <a:pt x="21" y="86"/>
                      </a:cubicBezTo>
                      <a:cubicBezTo>
                        <a:pt x="5" y="93"/>
                        <a:pt x="5" y="93"/>
                        <a:pt x="5" y="93"/>
                      </a:cubicBezTo>
                      <a:cubicBezTo>
                        <a:pt x="3" y="94"/>
                        <a:pt x="2" y="97"/>
                        <a:pt x="3" y="99"/>
                      </a:cubicBezTo>
                      <a:cubicBezTo>
                        <a:pt x="11" y="118"/>
                        <a:pt x="11" y="118"/>
                        <a:pt x="11" y="118"/>
                      </a:cubicBezTo>
                      <a:cubicBezTo>
                        <a:pt x="12" y="119"/>
                        <a:pt x="13" y="120"/>
                        <a:pt x="14" y="121"/>
                      </a:cubicBezTo>
                      <a:cubicBezTo>
                        <a:pt x="15" y="121"/>
                        <a:pt x="16" y="121"/>
                        <a:pt x="17" y="121"/>
                      </a:cubicBezTo>
                      <a:cubicBezTo>
                        <a:pt x="32" y="114"/>
                        <a:pt x="32" y="114"/>
                        <a:pt x="32" y="114"/>
                      </a:cubicBezTo>
                      <a:cubicBezTo>
                        <a:pt x="37" y="119"/>
                        <a:pt x="37" y="119"/>
                        <a:pt x="37" y="119"/>
                      </a:cubicBezTo>
                      <a:cubicBezTo>
                        <a:pt x="28" y="134"/>
                        <a:pt x="28" y="134"/>
                        <a:pt x="28" y="134"/>
                      </a:cubicBezTo>
                      <a:cubicBezTo>
                        <a:pt x="27" y="136"/>
                        <a:pt x="27" y="138"/>
                        <a:pt x="29" y="140"/>
                      </a:cubicBezTo>
                      <a:cubicBezTo>
                        <a:pt x="48" y="150"/>
                        <a:pt x="48" y="150"/>
                        <a:pt x="48" y="150"/>
                      </a:cubicBezTo>
                      <a:cubicBezTo>
                        <a:pt x="49" y="151"/>
                        <a:pt x="50" y="151"/>
                        <a:pt x="51" y="151"/>
                      </a:cubicBezTo>
                      <a:cubicBezTo>
                        <a:pt x="52" y="150"/>
                        <a:pt x="53" y="150"/>
                        <a:pt x="54" y="149"/>
                      </a:cubicBezTo>
                      <a:cubicBezTo>
                        <a:pt x="62" y="134"/>
                        <a:pt x="62" y="134"/>
                        <a:pt x="62" y="134"/>
                      </a:cubicBezTo>
                      <a:cubicBezTo>
                        <a:pt x="69" y="136"/>
                        <a:pt x="69" y="136"/>
                        <a:pt x="69" y="136"/>
                      </a:cubicBezTo>
                      <a:cubicBezTo>
                        <a:pt x="70" y="153"/>
                        <a:pt x="70" y="153"/>
                        <a:pt x="70" y="153"/>
                      </a:cubicBezTo>
                      <a:cubicBezTo>
                        <a:pt x="70" y="154"/>
                        <a:pt x="71" y="155"/>
                        <a:pt x="72" y="156"/>
                      </a:cubicBezTo>
                      <a:cubicBezTo>
                        <a:pt x="72" y="156"/>
                        <a:pt x="73" y="157"/>
                        <a:pt x="73" y="157"/>
                      </a:cubicBezTo>
                      <a:cubicBezTo>
                        <a:pt x="74" y="157"/>
                        <a:pt x="74" y="157"/>
                        <a:pt x="75" y="157"/>
                      </a:cubicBezTo>
                      <a:cubicBezTo>
                        <a:pt x="96" y="155"/>
                        <a:pt x="96" y="155"/>
                        <a:pt x="96" y="155"/>
                      </a:cubicBezTo>
                      <a:cubicBezTo>
                        <a:pt x="97" y="155"/>
                        <a:pt x="98" y="154"/>
                        <a:pt x="99" y="153"/>
                      </a:cubicBezTo>
                      <a:cubicBezTo>
                        <a:pt x="100" y="152"/>
                        <a:pt x="100" y="151"/>
                        <a:pt x="100" y="150"/>
                      </a:cubicBezTo>
                      <a:cubicBezTo>
                        <a:pt x="98" y="133"/>
                        <a:pt x="98" y="133"/>
                        <a:pt x="98" y="133"/>
                      </a:cubicBezTo>
                      <a:cubicBezTo>
                        <a:pt x="104" y="131"/>
                        <a:pt x="104" y="131"/>
                        <a:pt x="104" y="131"/>
                      </a:cubicBezTo>
                      <a:cubicBezTo>
                        <a:pt x="116" y="144"/>
                        <a:pt x="116" y="144"/>
                        <a:pt x="116" y="144"/>
                      </a:cubicBezTo>
                      <a:cubicBezTo>
                        <a:pt x="116" y="144"/>
                        <a:pt x="117" y="145"/>
                        <a:pt x="119" y="145"/>
                      </a:cubicBezTo>
                      <a:cubicBezTo>
                        <a:pt x="120" y="145"/>
                        <a:pt x="121" y="145"/>
                        <a:pt x="122" y="144"/>
                      </a:cubicBezTo>
                      <a:cubicBezTo>
                        <a:pt x="138" y="130"/>
                        <a:pt x="138" y="130"/>
                        <a:pt x="138" y="130"/>
                      </a:cubicBezTo>
                      <a:cubicBezTo>
                        <a:pt x="138" y="129"/>
                        <a:pt x="139" y="128"/>
                        <a:pt x="139" y="127"/>
                      </a:cubicBezTo>
                      <a:cubicBezTo>
                        <a:pt x="139" y="126"/>
                        <a:pt x="139" y="125"/>
                        <a:pt x="138" y="124"/>
                      </a:cubicBezTo>
                      <a:cubicBezTo>
                        <a:pt x="127" y="111"/>
                        <a:pt x="127" y="111"/>
                        <a:pt x="127" y="111"/>
                      </a:cubicBezTo>
                      <a:cubicBezTo>
                        <a:pt x="130" y="106"/>
                        <a:pt x="130" y="106"/>
                        <a:pt x="130" y="106"/>
                      </a:cubicBezTo>
                      <a:cubicBezTo>
                        <a:pt x="147" y="109"/>
                        <a:pt x="147" y="109"/>
                        <a:pt x="147" y="109"/>
                      </a:cubicBezTo>
                      <a:cubicBezTo>
                        <a:pt x="148" y="110"/>
                        <a:pt x="149" y="109"/>
                        <a:pt x="150" y="109"/>
                      </a:cubicBezTo>
                      <a:cubicBezTo>
                        <a:pt x="151" y="108"/>
                        <a:pt x="152" y="107"/>
                        <a:pt x="152" y="106"/>
                      </a:cubicBezTo>
                      <a:cubicBezTo>
                        <a:pt x="157" y="86"/>
                        <a:pt x="157" y="86"/>
                        <a:pt x="157" y="86"/>
                      </a:cubicBezTo>
                      <a:cubicBezTo>
                        <a:pt x="157" y="84"/>
                        <a:pt x="157" y="83"/>
                        <a:pt x="156" y="82"/>
                      </a:cubicBezTo>
                      <a:close/>
                      <a:moveTo>
                        <a:pt x="99" y="83"/>
                      </a:moveTo>
                      <a:cubicBezTo>
                        <a:pt x="97" y="94"/>
                        <a:pt x="85" y="102"/>
                        <a:pt x="74" y="99"/>
                      </a:cubicBezTo>
                      <a:cubicBezTo>
                        <a:pt x="63" y="96"/>
                        <a:pt x="55" y="85"/>
                        <a:pt x="58" y="74"/>
                      </a:cubicBezTo>
                      <a:cubicBezTo>
                        <a:pt x="60" y="62"/>
                        <a:pt x="72" y="55"/>
                        <a:pt x="83" y="58"/>
                      </a:cubicBezTo>
                      <a:cubicBezTo>
                        <a:pt x="95" y="60"/>
                        <a:pt x="102" y="71"/>
                        <a:pt x="99" y="83"/>
                      </a:cubicBez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sp>
              <p:nvSpPr>
                <p:cNvPr id="261" name="Freeform 58"/>
                <p:cNvSpPr>
                  <a:spLocks noEditPoints="1"/>
                </p:cNvSpPr>
                <p:nvPr/>
              </p:nvSpPr>
              <p:spPr bwMode="auto">
                <a:xfrm>
                  <a:off x="14711363" y="1711325"/>
                  <a:ext cx="211138" cy="211138"/>
                </a:xfrm>
                <a:custGeom>
                  <a:avLst/>
                  <a:gdLst/>
                  <a:ahLst/>
                  <a:cxnLst>
                    <a:cxn ang="0">
                      <a:pos x="98" y="87"/>
                    </a:cxn>
                    <a:cxn ang="0">
                      <a:pos x="92" y="74"/>
                    </a:cxn>
                    <a:cxn ang="0">
                      <a:pos x="106" y="76"/>
                    </a:cxn>
                    <a:cxn ang="0">
                      <a:pos x="111" y="60"/>
                    </a:cxn>
                    <a:cxn ang="0">
                      <a:pos x="108" y="56"/>
                    </a:cxn>
                    <a:cxn ang="0">
                      <a:pos x="96" y="49"/>
                    </a:cxn>
                    <a:cxn ang="0">
                      <a:pos x="109" y="43"/>
                    </a:cxn>
                    <a:cxn ang="0">
                      <a:pos x="103" y="27"/>
                    </a:cxn>
                    <a:cxn ang="0">
                      <a:pos x="88" y="30"/>
                    </a:cxn>
                    <a:cxn ang="0">
                      <a:pos x="91" y="16"/>
                    </a:cxn>
                    <a:cxn ang="0">
                      <a:pos x="89" y="12"/>
                    </a:cxn>
                    <a:cxn ang="0">
                      <a:pos x="72" y="6"/>
                    </a:cxn>
                    <a:cxn ang="0">
                      <a:pos x="62" y="15"/>
                    </a:cxn>
                    <a:cxn ang="0">
                      <a:pos x="57" y="0"/>
                    </a:cxn>
                    <a:cxn ang="0">
                      <a:pos x="40" y="3"/>
                    </a:cxn>
                    <a:cxn ang="0">
                      <a:pos x="41" y="17"/>
                    </a:cxn>
                    <a:cxn ang="0">
                      <a:pos x="29" y="10"/>
                    </a:cxn>
                    <a:cxn ang="0">
                      <a:pos x="24" y="10"/>
                    </a:cxn>
                    <a:cxn ang="0">
                      <a:pos x="12" y="22"/>
                    </a:cxn>
                    <a:cxn ang="0">
                      <a:pos x="21" y="33"/>
                    </a:cxn>
                    <a:cxn ang="0">
                      <a:pos x="7" y="34"/>
                    </a:cxn>
                    <a:cxn ang="0">
                      <a:pos x="0" y="51"/>
                    </a:cxn>
                    <a:cxn ang="0">
                      <a:pos x="3" y="55"/>
                    </a:cxn>
                    <a:cxn ang="0">
                      <a:pos x="15" y="62"/>
                    </a:cxn>
                    <a:cxn ang="0">
                      <a:pos x="2" y="71"/>
                    </a:cxn>
                    <a:cxn ang="0">
                      <a:pos x="10" y="86"/>
                    </a:cxn>
                    <a:cxn ang="0">
                      <a:pos x="23" y="81"/>
                    </a:cxn>
                    <a:cxn ang="0">
                      <a:pos x="20" y="95"/>
                    </a:cxn>
                    <a:cxn ang="0">
                      <a:pos x="21" y="99"/>
                    </a:cxn>
                    <a:cxn ang="0">
                      <a:pos x="34" y="107"/>
                    </a:cxn>
                    <a:cxn ang="0">
                      <a:pos x="39" y="106"/>
                    </a:cxn>
                    <a:cxn ang="0">
                      <a:pos x="49" y="97"/>
                    </a:cxn>
                    <a:cxn ang="0">
                      <a:pos x="51" y="111"/>
                    </a:cxn>
                    <a:cxn ang="0">
                      <a:pos x="69" y="110"/>
                    </a:cxn>
                    <a:cxn ang="0">
                      <a:pos x="71" y="106"/>
                    </a:cxn>
                    <a:cxn ang="0">
                      <a:pos x="74" y="93"/>
                    </a:cxn>
                    <a:cxn ang="0">
                      <a:pos x="84" y="102"/>
                    </a:cxn>
                    <a:cxn ang="0">
                      <a:pos x="98" y="92"/>
                    </a:cxn>
                    <a:cxn ang="0">
                      <a:pos x="66" y="67"/>
                    </a:cxn>
                    <a:cxn ang="0">
                      <a:pos x="45" y="45"/>
                    </a:cxn>
                    <a:cxn ang="0">
                      <a:pos x="66" y="67"/>
                    </a:cxn>
                  </a:cxnLst>
                  <a:rect l="0" t="0" r="r" b="b"/>
                  <a:pathLst>
                    <a:path w="111" h="111">
                      <a:moveTo>
                        <a:pt x="99" y="89"/>
                      </a:moveTo>
                      <a:cubicBezTo>
                        <a:pt x="99" y="89"/>
                        <a:pt x="98" y="88"/>
                        <a:pt x="98" y="87"/>
                      </a:cubicBezTo>
                      <a:cubicBezTo>
                        <a:pt x="90" y="78"/>
                        <a:pt x="90" y="78"/>
                        <a:pt x="90" y="78"/>
                      </a:cubicBezTo>
                      <a:cubicBezTo>
                        <a:pt x="92" y="74"/>
                        <a:pt x="92" y="74"/>
                        <a:pt x="92" y="74"/>
                      </a:cubicBezTo>
                      <a:cubicBezTo>
                        <a:pt x="104" y="77"/>
                        <a:pt x="104" y="77"/>
                        <a:pt x="104" y="77"/>
                      </a:cubicBezTo>
                      <a:cubicBezTo>
                        <a:pt x="105" y="77"/>
                        <a:pt x="106" y="77"/>
                        <a:pt x="106" y="76"/>
                      </a:cubicBezTo>
                      <a:cubicBezTo>
                        <a:pt x="107" y="76"/>
                        <a:pt x="108" y="75"/>
                        <a:pt x="108" y="74"/>
                      </a:cubicBezTo>
                      <a:cubicBezTo>
                        <a:pt x="111" y="60"/>
                        <a:pt x="111" y="60"/>
                        <a:pt x="111" y="60"/>
                      </a:cubicBezTo>
                      <a:cubicBezTo>
                        <a:pt x="111" y="59"/>
                        <a:pt x="111" y="58"/>
                        <a:pt x="110" y="58"/>
                      </a:cubicBezTo>
                      <a:cubicBezTo>
                        <a:pt x="110" y="57"/>
                        <a:pt x="109" y="56"/>
                        <a:pt x="108" y="56"/>
                      </a:cubicBezTo>
                      <a:cubicBezTo>
                        <a:pt x="97" y="54"/>
                        <a:pt x="97" y="54"/>
                        <a:pt x="97" y="54"/>
                      </a:cubicBezTo>
                      <a:cubicBezTo>
                        <a:pt x="96" y="49"/>
                        <a:pt x="96" y="49"/>
                        <a:pt x="96" y="49"/>
                      </a:cubicBezTo>
                      <a:cubicBezTo>
                        <a:pt x="107" y="44"/>
                        <a:pt x="107" y="44"/>
                        <a:pt x="107" y="44"/>
                      </a:cubicBezTo>
                      <a:cubicBezTo>
                        <a:pt x="108" y="44"/>
                        <a:pt x="109" y="43"/>
                        <a:pt x="109" y="43"/>
                      </a:cubicBezTo>
                      <a:cubicBezTo>
                        <a:pt x="109" y="42"/>
                        <a:pt x="109" y="41"/>
                        <a:pt x="109" y="40"/>
                      </a:cubicBezTo>
                      <a:cubicBezTo>
                        <a:pt x="103" y="27"/>
                        <a:pt x="103" y="27"/>
                        <a:pt x="103" y="27"/>
                      </a:cubicBezTo>
                      <a:cubicBezTo>
                        <a:pt x="102" y="25"/>
                        <a:pt x="100" y="24"/>
                        <a:pt x="99" y="25"/>
                      </a:cubicBezTo>
                      <a:cubicBezTo>
                        <a:pt x="88" y="30"/>
                        <a:pt x="88" y="30"/>
                        <a:pt x="88" y="30"/>
                      </a:cubicBezTo>
                      <a:cubicBezTo>
                        <a:pt x="85" y="26"/>
                        <a:pt x="85" y="26"/>
                        <a:pt x="85" y="26"/>
                      </a:cubicBezTo>
                      <a:cubicBezTo>
                        <a:pt x="91" y="16"/>
                        <a:pt x="91" y="16"/>
                        <a:pt x="91" y="16"/>
                      </a:cubicBezTo>
                      <a:cubicBezTo>
                        <a:pt x="91" y="15"/>
                        <a:pt x="91" y="14"/>
                        <a:pt x="91" y="14"/>
                      </a:cubicBezTo>
                      <a:cubicBezTo>
                        <a:pt x="91" y="13"/>
                        <a:pt x="90" y="12"/>
                        <a:pt x="89" y="12"/>
                      </a:cubicBezTo>
                      <a:cubicBezTo>
                        <a:pt x="76" y="4"/>
                        <a:pt x="76" y="4"/>
                        <a:pt x="76" y="4"/>
                      </a:cubicBezTo>
                      <a:cubicBezTo>
                        <a:pt x="75" y="4"/>
                        <a:pt x="73" y="4"/>
                        <a:pt x="72" y="6"/>
                      </a:cubicBezTo>
                      <a:cubicBezTo>
                        <a:pt x="66" y="16"/>
                        <a:pt x="66" y="16"/>
                        <a:pt x="66" y="16"/>
                      </a:cubicBezTo>
                      <a:cubicBezTo>
                        <a:pt x="62" y="15"/>
                        <a:pt x="62" y="15"/>
                        <a:pt x="62" y="15"/>
                      </a:cubicBezTo>
                      <a:cubicBezTo>
                        <a:pt x="61" y="3"/>
                        <a:pt x="61" y="3"/>
                        <a:pt x="61" y="3"/>
                      </a:cubicBezTo>
                      <a:cubicBezTo>
                        <a:pt x="60" y="1"/>
                        <a:pt x="59" y="0"/>
                        <a:pt x="57" y="0"/>
                      </a:cubicBezTo>
                      <a:cubicBezTo>
                        <a:pt x="42" y="2"/>
                        <a:pt x="42" y="2"/>
                        <a:pt x="42" y="2"/>
                      </a:cubicBezTo>
                      <a:cubicBezTo>
                        <a:pt x="42" y="2"/>
                        <a:pt x="41" y="2"/>
                        <a:pt x="40" y="3"/>
                      </a:cubicBezTo>
                      <a:cubicBezTo>
                        <a:pt x="40" y="4"/>
                        <a:pt x="40" y="4"/>
                        <a:pt x="40" y="5"/>
                      </a:cubicBezTo>
                      <a:cubicBezTo>
                        <a:pt x="41" y="17"/>
                        <a:pt x="41" y="17"/>
                        <a:pt x="41" y="17"/>
                      </a:cubicBezTo>
                      <a:cubicBezTo>
                        <a:pt x="37" y="19"/>
                        <a:pt x="37" y="19"/>
                        <a:pt x="37" y="19"/>
                      </a:cubicBezTo>
                      <a:cubicBezTo>
                        <a:pt x="29" y="10"/>
                        <a:pt x="29" y="10"/>
                        <a:pt x="29" y="10"/>
                      </a:cubicBezTo>
                      <a:cubicBezTo>
                        <a:pt x="28" y="9"/>
                        <a:pt x="27" y="9"/>
                        <a:pt x="26" y="9"/>
                      </a:cubicBezTo>
                      <a:cubicBezTo>
                        <a:pt x="26" y="9"/>
                        <a:pt x="25" y="9"/>
                        <a:pt x="24" y="10"/>
                      </a:cubicBezTo>
                      <a:cubicBezTo>
                        <a:pt x="13" y="20"/>
                        <a:pt x="13" y="20"/>
                        <a:pt x="13" y="20"/>
                      </a:cubicBezTo>
                      <a:cubicBezTo>
                        <a:pt x="13" y="20"/>
                        <a:pt x="12" y="21"/>
                        <a:pt x="12" y="22"/>
                      </a:cubicBezTo>
                      <a:cubicBezTo>
                        <a:pt x="12" y="23"/>
                        <a:pt x="12" y="24"/>
                        <a:pt x="13" y="24"/>
                      </a:cubicBezTo>
                      <a:cubicBezTo>
                        <a:pt x="21" y="33"/>
                        <a:pt x="21" y="33"/>
                        <a:pt x="21" y="33"/>
                      </a:cubicBezTo>
                      <a:cubicBezTo>
                        <a:pt x="19" y="37"/>
                        <a:pt x="19" y="37"/>
                        <a:pt x="19" y="37"/>
                      </a:cubicBezTo>
                      <a:cubicBezTo>
                        <a:pt x="7" y="34"/>
                        <a:pt x="7" y="34"/>
                        <a:pt x="7" y="34"/>
                      </a:cubicBezTo>
                      <a:cubicBezTo>
                        <a:pt x="5" y="34"/>
                        <a:pt x="4" y="35"/>
                        <a:pt x="3" y="37"/>
                      </a:cubicBezTo>
                      <a:cubicBezTo>
                        <a:pt x="0" y="51"/>
                        <a:pt x="0" y="51"/>
                        <a:pt x="0" y="51"/>
                      </a:cubicBezTo>
                      <a:cubicBezTo>
                        <a:pt x="0" y="52"/>
                        <a:pt x="0" y="53"/>
                        <a:pt x="1" y="54"/>
                      </a:cubicBezTo>
                      <a:cubicBezTo>
                        <a:pt x="1" y="54"/>
                        <a:pt x="2" y="55"/>
                        <a:pt x="3" y="55"/>
                      </a:cubicBezTo>
                      <a:cubicBezTo>
                        <a:pt x="14" y="58"/>
                        <a:pt x="14" y="58"/>
                        <a:pt x="14" y="58"/>
                      </a:cubicBezTo>
                      <a:cubicBezTo>
                        <a:pt x="15" y="62"/>
                        <a:pt x="15" y="62"/>
                        <a:pt x="15" y="62"/>
                      </a:cubicBezTo>
                      <a:cubicBezTo>
                        <a:pt x="4" y="67"/>
                        <a:pt x="4" y="67"/>
                        <a:pt x="4" y="67"/>
                      </a:cubicBezTo>
                      <a:cubicBezTo>
                        <a:pt x="2" y="68"/>
                        <a:pt x="1" y="70"/>
                        <a:pt x="2" y="71"/>
                      </a:cubicBezTo>
                      <a:cubicBezTo>
                        <a:pt x="8" y="85"/>
                        <a:pt x="8" y="85"/>
                        <a:pt x="8" y="85"/>
                      </a:cubicBezTo>
                      <a:cubicBezTo>
                        <a:pt x="9" y="86"/>
                        <a:pt x="9" y="86"/>
                        <a:pt x="10" y="86"/>
                      </a:cubicBezTo>
                      <a:cubicBezTo>
                        <a:pt x="11" y="87"/>
                        <a:pt x="12" y="87"/>
                        <a:pt x="12" y="86"/>
                      </a:cubicBezTo>
                      <a:cubicBezTo>
                        <a:pt x="23" y="81"/>
                        <a:pt x="23" y="81"/>
                        <a:pt x="23" y="81"/>
                      </a:cubicBezTo>
                      <a:cubicBezTo>
                        <a:pt x="26" y="85"/>
                        <a:pt x="26" y="85"/>
                        <a:pt x="26" y="85"/>
                      </a:cubicBezTo>
                      <a:cubicBezTo>
                        <a:pt x="20" y="95"/>
                        <a:pt x="20" y="95"/>
                        <a:pt x="20" y="95"/>
                      </a:cubicBezTo>
                      <a:cubicBezTo>
                        <a:pt x="20" y="96"/>
                        <a:pt x="20" y="97"/>
                        <a:pt x="20" y="98"/>
                      </a:cubicBezTo>
                      <a:cubicBezTo>
                        <a:pt x="20" y="98"/>
                        <a:pt x="20" y="99"/>
                        <a:pt x="21" y="99"/>
                      </a:cubicBezTo>
                      <a:cubicBezTo>
                        <a:pt x="21" y="99"/>
                        <a:pt x="21" y="99"/>
                        <a:pt x="21" y="100"/>
                      </a:cubicBezTo>
                      <a:cubicBezTo>
                        <a:pt x="34" y="107"/>
                        <a:pt x="34" y="107"/>
                        <a:pt x="34" y="107"/>
                      </a:cubicBezTo>
                      <a:cubicBezTo>
                        <a:pt x="35" y="107"/>
                        <a:pt x="36" y="107"/>
                        <a:pt x="37" y="107"/>
                      </a:cubicBezTo>
                      <a:cubicBezTo>
                        <a:pt x="38" y="107"/>
                        <a:pt x="38" y="106"/>
                        <a:pt x="39" y="106"/>
                      </a:cubicBezTo>
                      <a:cubicBezTo>
                        <a:pt x="44" y="95"/>
                        <a:pt x="44" y="95"/>
                        <a:pt x="44" y="95"/>
                      </a:cubicBezTo>
                      <a:cubicBezTo>
                        <a:pt x="49" y="97"/>
                        <a:pt x="49" y="97"/>
                        <a:pt x="49" y="97"/>
                      </a:cubicBezTo>
                      <a:cubicBezTo>
                        <a:pt x="50" y="108"/>
                        <a:pt x="50" y="108"/>
                        <a:pt x="50" y="108"/>
                      </a:cubicBezTo>
                      <a:cubicBezTo>
                        <a:pt x="50" y="109"/>
                        <a:pt x="51" y="110"/>
                        <a:pt x="51" y="111"/>
                      </a:cubicBezTo>
                      <a:cubicBezTo>
                        <a:pt x="52" y="111"/>
                        <a:pt x="53" y="111"/>
                        <a:pt x="54" y="111"/>
                      </a:cubicBezTo>
                      <a:cubicBezTo>
                        <a:pt x="69" y="110"/>
                        <a:pt x="69" y="110"/>
                        <a:pt x="69" y="110"/>
                      </a:cubicBezTo>
                      <a:cubicBezTo>
                        <a:pt x="69" y="109"/>
                        <a:pt x="70" y="109"/>
                        <a:pt x="71" y="108"/>
                      </a:cubicBezTo>
                      <a:cubicBezTo>
                        <a:pt x="71" y="108"/>
                        <a:pt x="71" y="107"/>
                        <a:pt x="71" y="106"/>
                      </a:cubicBezTo>
                      <a:cubicBezTo>
                        <a:pt x="70" y="94"/>
                        <a:pt x="70" y="94"/>
                        <a:pt x="70" y="94"/>
                      </a:cubicBezTo>
                      <a:cubicBezTo>
                        <a:pt x="74" y="93"/>
                        <a:pt x="74" y="93"/>
                        <a:pt x="74" y="93"/>
                      </a:cubicBezTo>
                      <a:cubicBezTo>
                        <a:pt x="82" y="101"/>
                        <a:pt x="82" y="101"/>
                        <a:pt x="82" y="101"/>
                      </a:cubicBezTo>
                      <a:cubicBezTo>
                        <a:pt x="83" y="102"/>
                        <a:pt x="84" y="102"/>
                        <a:pt x="84" y="102"/>
                      </a:cubicBezTo>
                      <a:cubicBezTo>
                        <a:pt x="85" y="102"/>
                        <a:pt x="86" y="102"/>
                        <a:pt x="87" y="102"/>
                      </a:cubicBezTo>
                      <a:cubicBezTo>
                        <a:pt x="98" y="92"/>
                        <a:pt x="98" y="92"/>
                        <a:pt x="98" y="92"/>
                      </a:cubicBezTo>
                      <a:cubicBezTo>
                        <a:pt x="98" y="91"/>
                        <a:pt x="99" y="90"/>
                        <a:pt x="99" y="89"/>
                      </a:cubicBezTo>
                      <a:close/>
                      <a:moveTo>
                        <a:pt x="66" y="67"/>
                      </a:moveTo>
                      <a:cubicBezTo>
                        <a:pt x="59" y="72"/>
                        <a:pt x="50" y="72"/>
                        <a:pt x="44" y="66"/>
                      </a:cubicBezTo>
                      <a:cubicBezTo>
                        <a:pt x="39" y="60"/>
                        <a:pt x="39" y="50"/>
                        <a:pt x="45" y="45"/>
                      </a:cubicBezTo>
                      <a:cubicBezTo>
                        <a:pt x="51" y="39"/>
                        <a:pt x="61" y="39"/>
                        <a:pt x="67" y="46"/>
                      </a:cubicBezTo>
                      <a:cubicBezTo>
                        <a:pt x="72" y="52"/>
                        <a:pt x="72" y="61"/>
                        <a:pt x="66" y="67"/>
                      </a:cubicBez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sp>
            <p:nvSpPr>
              <p:cNvPr id="259" name="Down Arrow 154"/>
              <p:cNvSpPr/>
              <p:nvPr/>
            </p:nvSpPr>
            <p:spPr>
              <a:xfrm>
                <a:off x="-1766854" y="6288637"/>
                <a:ext cx="520836" cy="467303"/>
              </a:xfrm>
              <a:custGeom>
                <a:avLst/>
                <a:gdLst/>
                <a:ahLst/>
                <a:cxnLst/>
                <a:rect l="l" t="t" r="r" b="b"/>
                <a:pathLst>
                  <a:path w="520836" h="467303">
                    <a:moveTo>
                      <a:pt x="256078" y="0"/>
                    </a:moveTo>
                    <a:cubicBezTo>
                      <a:pt x="293149" y="24054"/>
                      <a:pt x="337422" y="37647"/>
                      <a:pt x="384870" y="37647"/>
                    </a:cubicBezTo>
                    <a:cubicBezTo>
                      <a:pt x="388401" y="37647"/>
                      <a:pt x="391914" y="37572"/>
                      <a:pt x="395372" y="36589"/>
                    </a:cubicBezTo>
                    <a:lnTo>
                      <a:pt x="395372" y="250844"/>
                    </a:lnTo>
                    <a:lnTo>
                      <a:pt x="520836" y="250844"/>
                    </a:lnTo>
                    <a:lnTo>
                      <a:pt x="260418" y="467303"/>
                    </a:lnTo>
                    <a:lnTo>
                      <a:pt x="0" y="250844"/>
                    </a:lnTo>
                    <a:lnTo>
                      <a:pt x="125464" y="250844"/>
                    </a:lnTo>
                    <a:lnTo>
                      <a:pt x="125464" y="203724"/>
                    </a:lnTo>
                    <a:cubicBezTo>
                      <a:pt x="203101" y="184663"/>
                      <a:pt x="260419" y="114450"/>
                      <a:pt x="260419" y="30849"/>
                    </a:cubicBezTo>
                    <a:close/>
                  </a:path>
                </a:pathLst>
              </a:custGeom>
              <a:solidFill>
                <a:srgbClr val="FFFFFF"/>
              </a:solidFill>
              <a:ln>
                <a:noFill/>
              </a:ln>
              <a:extLst/>
            </p:spPr>
            <p:txBody>
              <a:bodyPr/>
              <a:lstStyle/>
              <a:p>
                <a:pPr defTabSz="914355">
                  <a:defRPr/>
                </a:pPr>
                <a:endParaRPr lang="en-US" dirty="0">
                  <a:solidFill>
                    <a:srgbClr val="0065BD"/>
                  </a:solidFill>
                  <a:ea typeface="Apple LiGothic Medium" pitchFamily="2" charset="-120"/>
                  <a:cs typeface="+mn-cs"/>
                  <a:sym typeface="Arial" pitchFamily="34" charset="0"/>
                </a:endParaRPr>
              </a:p>
            </p:txBody>
          </p:sp>
        </p:grpSp>
      </p:grpSp>
      <p:grpSp>
        <p:nvGrpSpPr>
          <p:cNvPr id="247" name="Group 172"/>
          <p:cNvGrpSpPr>
            <a:grpSpLocks/>
          </p:cNvGrpSpPr>
          <p:nvPr/>
        </p:nvGrpSpPr>
        <p:grpSpPr bwMode="auto">
          <a:xfrm>
            <a:off x="5762625" y="2774950"/>
            <a:ext cx="763588" cy="541338"/>
            <a:chOff x="7562166" y="2867085"/>
            <a:chExt cx="1095316" cy="1095316"/>
          </a:xfrm>
        </p:grpSpPr>
        <p:sp>
          <p:nvSpPr>
            <p:cNvPr id="248" name="Rounded Rectangle 247"/>
            <p:cNvSpPr>
              <a:spLocks noChangeArrowheads="1"/>
            </p:cNvSpPr>
            <p:nvPr/>
          </p:nvSpPr>
          <p:spPr bwMode="auto">
            <a:xfrm>
              <a:off x="7562166" y="2867085"/>
              <a:ext cx="1095316" cy="1095316"/>
            </a:xfrm>
            <a:prstGeom prst="roundRect">
              <a:avLst>
                <a:gd name="adj" fmla="val 10042"/>
              </a:avLst>
            </a:prstGeom>
            <a:gradFill rotWithShape="1">
              <a:gsLst>
                <a:gs pos="0">
                  <a:srgbClr val="9B9B9B"/>
                </a:gs>
                <a:gs pos="100000">
                  <a:srgbClr val="474173"/>
                </a:gs>
              </a:gsLst>
              <a:lin ang="5400000"/>
            </a:gradFill>
            <a:ln>
              <a:noFill/>
            </a:ln>
            <a:effectLst>
              <a:outerShdw blurRad="76200" dist="26940" dir="5400000" algn="t" rotWithShape="0">
                <a:srgbClr val="000000">
                  <a:alpha val="39998"/>
                </a:srgbClr>
              </a:outerShdw>
            </a:effectLst>
            <a:extLst>
              <a:ext uri="{91240B29-F687-4f45-9708-019B960494DF}">
                <a14:hiddenLine xmlns:a14="http://schemas.microsoft.com/office/drawing/2010/main" xmlns="" w="25400">
                  <a:solidFill>
                    <a:srgbClr val="000000"/>
                  </a:solidFill>
                  <a:round/>
                  <a:headEnd/>
                  <a:tailEnd/>
                </a14:hiddenLine>
              </a:ext>
            </a:extLst>
          </p:spPr>
          <p:txBody>
            <a:bodyPr anchor="ctr"/>
            <a:lstStyle/>
            <a:p>
              <a:pPr algn="ctr" defTabSz="914355">
                <a:spcBef>
                  <a:spcPts val="600"/>
                </a:spcBef>
                <a:defRPr/>
              </a:pPr>
              <a:endParaRPr lang="en-US" b="1" dirty="0">
                <a:solidFill>
                  <a:srgbClr val="0065BD"/>
                </a:solidFill>
                <a:effectLst>
                  <a:outerShdw blurRad="254000" algn="ctr" rotWithShape="0">
                    <a:prstClr val="black">
                      <a:alpha val="50000"/>
                    </a:prstClr>
                  </a:outerShdw>
                </a:effectLst>
                <a:latin typeface="+mn-lt"/>
                <a:ea typeface="Apple LiGothic Medium"/>
                <a:cs typeface="+mn-cs"/>
                <a:sym typeface="Arial" pitchFamily="34" charset="0"/>
              </a:endParaRPr>
            </a:p>
          </p:txBody>
        </p:sp>
        <p:sp>
          <p:nvSpPr>
            <p:cNvPr id="249" name="Freeform 63"/>
            <p:cNvSpPr>
              <a:spLocks noEditPoints="1"/>
            </p:cNvSpPr>
            <p:nvPr/>
          </p:nvSpPr>
          <p:spPr bwMode="auto">
            <a:xfrm rot="-5400000">
              <a:off x="7784553" y="3148986"/>
              <a:ext cx="693807" cy="528302"/>
            </a:xfrm>
            <a:custGeom>
              <a:avLst/>
              <a:gdLst>
                <a:gd name="T0" fmla="*/ 232360 w 212"/>
                <a:gd name="T1" fmla="*/ 227846 h 211"/>
                <a:gd name="T2" fmla="*/ 32727 w 212"/>
                <a:gd name="T3" fmla="*/ 77618 h 211"/>
                <a:gd name="T4" fmla="*/ 32727 w 212"/>
                <a:gd name="T5" fmla="*/ 57587 h 211"/>
                <a:gd name="T6" fmla="*/ 58908 w 212"/>
                <a:gd name="T7" fmla="*/ 57587 h 211"/>
                <a:gd name="T8" fmla="*/ 255269 w 212"/>
                <a:gd name="T9" fmla="*/ 210319 h 211"/>
                <a:gd name="T10" fmla="*/ 271632 w 212"/>
                <a:gd name="T11" fmla="*/ 197800 h 211"/>
                <a:gd name="T12" fmla="*/ 75272 w 212"/>
                <a:gd name="T13" fmla="*/ 47572 h 211"/>
                <a:gd name="T14" fmla="*/ 75272 w 212"/>
                <a:gd name="T15" fmla="*/ 27542 h 211"/>
                <a:gd name="T16" fmla="*/ 98180 w 212"/>
                <a:gd name="T17" fmla="*/ 27542 h 211"/>
                <a:gd name="T18" fmla="*/ 297813 w 212"/>
                <a:gd name="T19" fmla="*/ 180274 h 211"/>
                <a:gd name="T20" fmla="*/ 320722 w 212"/>
                <a:gd name="T21" fmla="*/ 162747 h 211"/>
                <a:gd name="T22" fmla="*/ 130907 w 212"/>
                <a:gd name="T23" fmla="*/ 17527 h 211"/>
                <a:gd name="T24" fmla="*/ 32727 w 212"/>
                <a:gd name="T25" fmla="*/ 25038 h 211"/>
                <a:gd name="T26" fmla="*/ 26181 w 212"/>
                <a:gd name="T27" fmla="*/ 97648 h 211"/>
                <a:gd name="T28" fmla="*/ 215997 w 212"/>
                <a:gd name="T29" fmla="*/ 242869 h 211"/>
                <a:gd name="T30" fmla="*/ 232360 w 212"/>
                <a:gd name="T31" fmla="*/ 227846 h 211"/>
                <a:gd name="T32" fmla="*/ 690534 w 212"/>
                <a:gd name="T33" fmla="*/ 500760 h 211"/>
                <a:gd name="T34" fmla="*/ 634899 w 212"/>
                <a:gd name="T35" fmla="*/ 438165 h 211"/>
                <a:gd name="T36" fmla="*/ 618535 w 212"/>
                <a:gd name="T37" fmla="*/ 443173 h 211"/>
                <a:gd name="T38" fmla="*/ 618535 w 212"/>
                <a:gd name="T39" fmla="*/ 440669 h 211"/>
                <a:gd name="T40" fmla="*/ 451629 w 212"/>
                <a:gd name="T41" fmla="*/ 312975 h 211"/>
                <a:gd name="T42" fmla="*/ 412357 w 212"/>
                <a:gd name="T43" fmla="*/ 343021 h 211"/>
                <a:gd name="T44" fmla="*/ 579263 w 212"/>
                <a:gd name="T45" fmla="*/ 470715 h 211"/>
                <a:gd name="T46" fmla="*/ 582536 w 212"/>
                <a:gd name="T47" fmla="*/ 473218 h 211"/>
                <a:gd name="T48" fmla="*/ 575991 w 212"/>
                <a:gd name="T49" fmla="*/ 483234 h 211"/>
                <a:gd name="T50" fmla="*/ 657808 w 212"/>
                <a:gd name="T51" fmla="*/ 525798 h 211"/>
                <a:gd name="T52" fmla="*/ 677444 w 212"/>
                <a:gd name="T53" fmla="*/ 515783 h 211"/>
                <a:gd name="T54" fmla="*/ 690534 w 212"/>
                <a:gd name="T55" fmla="*/ 500760 h 211"/>
                <a:gd name="T56" fmla="*/ 497447 w 212"/>
                <a:gd name="T57" fmla="*/ 252884 h 211"/>
                <a:gd name="T58" fmla="*/ 621808 w 212"/>
                <a:gd name="T59" fmla="*/ 220334 h 211"/>
                <a:gd name="T60" fmla="*/ 647990 w 212"/>
                <a:gd name="T61" fmla="*/ 80122 h 211"/>
                <a:gd name="T62" fmla="*/ 536719 w 212"/>
                <a:gd name="T63" fmla="*/ 162747 h 211"/>
                <a:gd name="T64" fmla="*/ 484356 w 212"/>
                <a:gd name="T65" fmla="*/ 122686 h 211"/>
                <a:gd name="T66" fmla="*/ 592354 w 212"/>
                <a:gd name="T67" fmla="*/ 40061 h 211"/>
                <a:gd name="T68" fmla="*/ 409084 w 212"/>
                <a:gd name="T69" fmla="*/ 57587 h 211"/>
                <a:gd name="T70" fmla="*/ 366540 w 212"/>
                <a:gd name="T71" fmla="*/ 152732 h 211"/>
                <a:gd name="T72" fmla="*/ 350176 w 212"/>
                <a:gd name="T73" fmla="*/ 165251 h 211"/>
                <a:gd name="T74" fmla="*/ 58908 w 212"/>
                <a:gd name="T75" fmla="*/ 385585 h 211"/>
                <a:gd name="T76" fmla="*/ 58908 w 212"/>
                <a:gd name="T77" fmla="*/ 488241 h 211"/>
                <a:gd name="T78" fmla="*/ 193088 w 212"/>
                <a:gd name="T79" fmla="*/ 488241 h 211"/>
                <a:gd name="T80" fmla="*/ 481083 w 212"/>
                <a:gd name="T81" fmla="*/ 265403 h 211"/>
                <a:gd name="T82" fmla="*/ 497447 w 212"/>
                <a:gd name="T83" fmla="*/ 252884 h 211"/>
                <a:gd name="T84" fmla="*/ 157088 w 212"/>
                <a:gd name="T85" fmla="*/ 445677 h 211"/>
                <a:gd name="T86" fmla="*/ 114544 w 212"/>
                <a:gd name="T87" fmla="*/ 445677 h 211"/>
                <a:gd name="T88" fmla="*/ 114544 w 212"/>
                <a:gd name="T89" fmla="*/ 413127 h 211"/>
                <a:gd name="T90" fmla="*/ 157088 w 212"/>
                <a:gd name="T91" fmla="*/ 413127 h 211"/>
                <a:gd name="T92" fmla="*/ 157088 w 212"/>
                <a:gd name="T93" fmla="*/ 445677 h 2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2" h="211">
                  <a:moveTo>
                    <a:pt x="71" y="91"/>
                  </a:moveTo>
                  <a:cubicBezTo>
                    <a:pt x="10" y="31"/>
                    <a:pt x="10" y="31"/>
                    <a:pt x="10" y="31"/>
                  </a:cubicBezTo>
                  <a:cubicBezTo>
                    <a:pt x="8" y="29"/>
                    <a:pt x="8" y="26"/>
                    <a:pt x="10" y="23"/>
                  </a:cubicBezTo>
                  <a:cubicBezTo>
                    <a:pt x="12" y="21"/>
                    <a:pt x="16" y="21"/>
                    <a:pt x="18" y="23"/>
                  </a:cubicBezTo>
                  <a:cubicBezTo>
                    <a:pt x="78" y="84"/>
                    <a:pt x="78" y="84"/>
                    <a:pt x="78" y="84"/>
                  </a:cubicBezTo>
                  <a:cubicBezTo>
                    <a:pt x="83" y="79"/>
                    <a:pt x="83" y="79"/>
                    <a:pt x="83" y="79"/>
                  </a:cubicBezTo>
                  <a:cubicBezTo>
                    <a:pt x="23" y="19"/>
                    <a:pt x="23" y="19"/>
                    <a:pt x="23" y="19"/>
                  </a:cubicBezTo>
                  <a:cubicBezTo>
                    <a:pt x="21" y="17"/>
                    <a:pt x="21" y="13"/>
                    <a:pt x="23" y="11"/>
                  </a:cubicBezTo>
                  <a:cubicBezTo>
                    <a:pt x="25" y="9"/>
                    <a:pt x="28" y="9"/>
                    <a:pt x="30" y="11"/>
                  </a:cubicBezTo>
                  <a:cubicBezTo>
                    <a:pt x="91" y="72"/>
                    <a:pt x="91" y="72"/>
                    <a:pt x="91" y="72"/>
                  </a:cubicBezTo>
                  <a:cubicBezTo>
                    <a:pt x="98" y="65"/>
                    <a:pt x="98" y="65"/>
                    <a:pt x="98" y="65"/>
                  </a:cubicBezTo>
                  <a:cubicBezTo>
                    <a:pt x="40" y="7"/>
                    <a:pt x="40" y="7"/>
                    <a:pt x="40" y="7"/>
                  </a:cubicBezTo>
                  <a:cubicBezTo>
                    <a:pt x="32" y="0"/>
                    <a:pt x="19" y="1"/>
                    <a:pt x="10" y="10"/>
                  </a:cubicBezTo>
                  <a:cubicBezTo>
                    <a:pt x="2" y="19"/>
                    <a:pt x="0" y="32"/>
                    <a:pt x="8" y="39"/>
                  </a:cubicBezTo>
                  <a:cubicBezTo>
                    <a:pt x="66" y="97"/>
                    <a:pt x="66" y="97"/>
                    <a:pt x="66" y="97"/>
                  </a:cubicBezTo>
                  <a:lnTo>
                    <a:pt x="71" y="91"/>
                  </a:lnTo>
                  <a:close/>
                  <a:moveTo>
                    <a:pt x="211" y="200"/>
                  </a:moveTo>
                  <a:cubicBezTo>
                    <a:pt x="194" y="175"/>
                    <a:pt x="194" y="175"/>
                    <a:pt x="194" y="175"/>
                  </a:cubicBezTo>
                  <a:cubicBezTo>
                    <a:pt x="193" y="174"/>
                    <a:pt x="192" y="175"/>
                    <a:pt x="189" y="177"/>
                  </a:cubicBezTo>
                  <a:cubicBezTo>
                    <a:pt x="189" y="177"/>
                    <a:pt x="189" y="177"/>
                    <a:pt x="189" y="176"/>
                  </a:cubicBezTo>
                  <a:cubicBezTo>
                    <a:pt x="138" y="125"/>
                    <a:pt x="138" y="125"/>
                    <a:pt x="138" y="125"/>
                  </a:cubicBezTo>
                  <a:cubicBezTo>
                    <a:pt x="126" y="137"/>
                    <a:pt x="126" y="137"/>
                    <a:pt x="126" y="137"/>
                  </a:cubicBezTo>
                  <a:cubicBezTo>
                    <a:pt x="177" y="188"/>
                    <a:pt x="177" y="188"/>
                    <a:pt x="177" y="188"/>
                  </a:cubicBezTo>
                  <a:cubicBezTo>
                    <a:pt x="177" y="189"/>
                    <a:pt x="177" y="189"/>
                    <a:pt x="178" y="189"/>
                  </a:cubicBezTo>
                  <a:cubicBezTo>
                    <a:pt x="176" y="191"/>
                    <a:pt x="175" y="193"/>
                    <a:pt x="176" y="193"/>
                  </a:cubicBezTo>
                  <a:cubicBezTo>
                    <a:pt x="201" y="210"/>
                    <a:pt x="201" y="210"/>
                    <a:pt x="201" y="210"/>
                  </a:cubicBezTo>
                  <a:cubicBezTo>
                    <a:pt x="202" y="211"/>
                    <a:pt x="205" y="209"/>
                    <a:pt x="207" y="206"/>
                  </a:cubicBezTo>
                  <a:cubicBezTo>
                    <a:pt x="210" y="204"/>
                    <a:pt x="212" y="201"/>
                    <a:pt x="211" y="200"/>
                  </a:cubicBezTo>
                  <a:close/>
                  <a:moveTo>
                    <a:pt x="152" y="101"/>
                  </a:moveTo>
                  <a:cubicBezTo>
                    <a:pt x="165" y="103"/>
                    <a:pt x="180" y="98"/>
                    <a:pt x="190" y="88"/>
                  </a:cubicBezTo>
                  <a:cubicBezTo>
                    <a:pt x="206" y="73"/>
                    <a:pt x="208" y="49"/>
                    <a:pt x="198" y="32"/>
                  </a:cubicBezTo>
                  <a:cubicBezTo>
                    <a:pt x="164" y="65"/>
                    <a:pt x="164" y="65"/>
                    <a:pt x="164" y="65"/>
                  </a:cubicBezTo>
                  <a:cubicBezTo>
                    <a:pt x="148" y="49"/>
                    <a:pt x="148" y="49"/>
                    <a:pt x="148" y="49"/>
                  </a:cubicBezTo>
                  <a:cubicBezTo>
                    <a:pt x="181" y="16"/>
                    <a:pt x="181" y="16"/>
                    <a:pt x="181" y="16"/>
                  </a:cubicBezTo>
                  <a:cubicBezTo>
                    <a:pt x="164" y="5"/>
                    <a:pt x="141" y="7"/>
                    <a:pt x="125" y="23"/>
                  </a:cubicBezTo>
                  <a:cubicBezTo>
                    <a:pt x="115" y="33"/>
                    <a:pt x="111" y="48"/>
                    <a:pt x="112" y="61"/>
                  </a:cubicBezTo>
                  <a:cubicBezTo>
                    <a:pt x="110" y="63"/>
                    <a:pt x="108" y="64"/>
                    <a:pt x="107" y="66"/>
                  </a:cubicBezTo>
                  <a:cubicBezTo>
                    <a:pt x="18" y="154"/>
                    <a:pt x="18" y="154"/>
                    <a:pt x="18" y="154"/>
                  </a:cubicBezTo>
                  <a:cubicBezTo>
                    <a:pt x="7" y="165"/>
                    <a:pt x="7" y="184"/>
                    <a:pt x="18" y="195"/>
                  </a:cubicBezTo>
                  <a:cubicBezTo>
                    <a:pt x="29" y="206"/>
                    <a:pt x="48" y="206"/>
                    <a:pt x="59" y="195"/>
                  </a:cubicBezTo>
                  <a:cubicBezTo>
                    <a:pt x="147" y="106"/>
                    <a:pt x="147" y="106"/>
                    <a:pt x="147" y="106"/>
                  </a:cubicBezTo>
                  <a:cubicBezTo>
                    <a:pt x="149" y="105"/>
                    <a:pt x="151" y="103"/>
                    <a:pt x="152" y="101"/>
                  </a:cubicBezTo>
                  <a:close/>
                  <a:moveTo>
                    <a:pt x="48" y="178"/>
                  </a:moveTo>
                  <a:cubicBezTo>
                    <a:pt x="45" y="182"/>
                    <a:pt x="39" y="182"/>
                    <a:pt x="35" y="178"/>
                  </a:cubicBezTo>
                  <a:cubicBezTo>
                    <a:pt x="31" y="175"/>
                    <a:pt x="31" y="169"/>
                    <a:pt x="35" y="165"/>
                  </a:cubicBezTo>
                  <a:cubicBezTo>
                    <a:pt x="39" y="161"/>
                    <a:pt x="45" y="161"/>
                    <a:pt x="48" y="165"/>
                  </a:cubicBezTo>
                  <a:cubicBezTo>
                    <a:pt x="52" y="169"/>
                    <a:pt x="52" y="175"/>
                    <a:pt x="48" y="178"/>
                  </a:cubicBezTo>
                  <a:close/>
                </a:path>
              </a:pathLst>
            </a:custGeom>
            <a:solidFill>
              <a:srgbClr val="FFFFFF"/>
            </a:solidFill>
            <a:ln>
              <a:noFill/>
            </a:ln>
            <a:effectLst>
              <a:outerShdw blurRad="63500" sx="100999" sy="100999" algn="ctr" rotWithShape="0">
                <a:srgbClr val="000000">
                  <a:alpha val="39998"/>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1162" name="Title 19"/>
          <p:cNvSpPr>
            <a:spLocks noGrp="1"/>
          </p:cNvSpPr>
          <p:nvPr>
            <p:ph type="title"/>
          </p:nvPr>
        </p:nvSpPr>
        <p:spPr>
          <a:xfrm>
            <a:off x="195263" y="88900"/>
            <a:ext cx="7616825" cy="714375"/>
          </a:xfrm>
        </p:spPr>
        <p:txBody>
          <a:bodyPr/>
          <a:lstStyle/>
          <a:p>
            <a:r>
              <a:rPr lang="en-GB">
                <a:latin typeface="Arial" charset="0"/>
                <a:ea typeface="MS PGothic" charset="0"/>
                <a:cs typeface="Apple LiGothic Medium" charset="0"/>
              </a:rPr>
              <a:t/>
            </a:r>
            <a:br>
              <a:rPr lang="en-GB">
                <a:latin typeface="Arial" charset="0"/>
                <a:ea typeface="MS PGothic" charset="0"/>
                <a:cs typeface="Apple LiGothic Medium" charset="0"/>
              </a:rPr>
            </a:br>
            <a:r>
              <a:rPr lang="en-GB" smtClean="0">
                <a:latin typeface="Arial" charset="0"/>
                <a:ea typeface="MS PGothic" charset="0"/>
                <a:cs typeface="Apple LiGothic Medium" charset="0"/>
              </a:rPr>
              <a:t>SD-WAN </a:t>
            </a:r>
            <a:r>
              <a:rPr lang="en-GB" dirty="0" smtClean="0">
                <a:latin typeface="Arial" charset="0"/>
                <a:ea typeface="MS PGothic" charset="0"/>
                <a:cs typeface="Apple LiGothic Medium" charset="0"/>
              </a:rPr>
              <a:t>Service Delivery</a:t>
            </a:r>
            <a:r>
              <a:rPr lang="en-GB" dirty="0">
                <a:latin typeface="Arial" charset="0"/>
                <a:ea typeface="MS PGothic" charset="0"/>
                <a:cs typeface="Apple LiGothic Medium" charset="0"/>
              </a:rPr>
              <a:t/>
            </a:r>
            <a:br>
              <a:rPr lang="en-GB" dirty="0">
                <a:latin typeface="Arial" charset="0"/>
                <a:ea typeface="MS PGothic" charset="0"/>
                <a:cs typeface="Apple LiGothic Medium" charset="0"/>
              </a:rPr>
            </a:br>
            <a:r>
              <a:rPr lang="en-GB" sz="1800" i="1" dirty="0">
                <a:latin typeface="Arial" charset="0"/>
                <a:ea typeface="MS PGothic" charset="0"/>
                <a:cs typeface="Apple LiGothic Medium" charset="0"/>
              </a:rPr>
              <a:t>From Complexity to Simplicity and Automation</a:t>
            </a:r>
          </a:p>
        </p:txBody>
      </p:sp>
      <p:sp>
        <p:nvSpPr>
          <p:cNvPr id="289" name="TextBox 288"/>
          <p:cNvSpPr txBox="1">
            <a:spLocks noChangeArrowheads="1"/>
          </p:cNvSpPr>
          <p:nvPr/>
        </p:nvSpPr>
        <p:spPr bwMode="auto">
          <a:xfrm>
            <a:off x="303213" y="912813"/>
            <a:ext cx="8655050" cy="53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3" tIns="45678" rIns="91353" bIns="45678" anchor="ctr">
            <a:spAutoFit/>
          </a:bodyPr>
          <a:lstStyle>
            <a:lvl1pPr defTabSz="912813">
              <a:defRPr sz="2400">
                <a:solidFill>
                  <a:schemeClr val="tx1"/>
                </a:solidFill>
                <a:latin typeface="Arial" charset="0"/>
                <a:ea typeface="MS PGothic" charset="0"/>
                <a:cs typeface="MS PGothic" charset="0"/>
              </a:defRPr>
            </a:lvl1pPr>
            <a:lvl2pPr marL="742950" indent="-285750" defTabSz="912813">
              <a:defRPr sz="2400">
                <a:solidFill>
                  <a:schemeClr val="tx1"/>
                </a:solidFill>
                <a:latin typeface="Arial" charset="0"/>
                <a:ea typeface="MS PGothic" charset="0"/>
                <a:cs typeface="MS PGothic" charset="0"/>
              </a:defRPr>
            </a:lvl2pPr>
            <a:lvl3pPr marL="1143000" indent="-228600" defTabSz="912813">
              <a:defRPr sz="2400">
                <a:solidFill>
                  <a:schemeClr val="tx1"/>
                </a:solidFill>
                <a:latin typeface="Arial" charset="0"/>
                <a:ea typeface="MS PGothic" charset="0"/>
                <a:cs typeface="MS PGothic" charset="0"/>
              </a:defRPr>
            </a:lvl3pPr>
            <a:lvl4pPr marL="1600200" indent="-228600" defTabSz="912813">
              <a:defRPr sz="2400">
                <a:solidFill>
                  <a:schemeClr val="tx1"/>
                </a:solidFill>
                <a:latin typeface="Arial" charset="0"/>
                <a:ea typeface="MS PGothic" charset="0"/>
                <a:cs typeface="MS PGothic" charset="0"/>
              </a:defRPr>
            </a:lvl4pPr>
            <a:lvl5pPr marL="2057400" indent="-228600" defTabSz="912813">
              <a:defRPr sz="24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2900" dirty="0">
                <a:sym typeface="Arial" charset="0"/>
              </a:rPr>
              <a:t>FROM WEEKS TO </a:t>
            </a:r>
            <a:r>
              <a:rPr lang="en-US" sz="2900" dirty="0" smtClean="0">
                <a:sym typeface="Arial" charset="0"/>
              </a:rPr>
              <a:t>MINUTES</a:t>
            </a:r>
            <a:endParaRPr lang="en-US" sz="2900" dirty="0">
              <a:sym typeface="Arial" charset="0"/>
            </a:endParaRPr>
          </a:p>
        </p:txBody>
      </p:sp>
      <p:sp>
        <p:nvSpPr>
          <p:cNvPr id="91164" name="TextBox 80"/>
          <p:cNvSpPr txBox="1">
            <a:spLocks noChangeArrowheads="1"/>
          </p:cNvSpPr>
          <p:nvPr/>
        </p:nvSpPr>
        <p:spPr bwMode="auto">
          <a:xfrm>
            <a:off x="663575" y="4073525"/>
            <a:ext cx="2095500"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600" b="1">
                <a:solidFill>
                  <a:schemeClr val="bg1"/>
                </a:solidFill>
              </a:rPr>
              <a:t>Service </a:t>
            </a:r>
            <a:br>
              <a:rPr lang="en-US" sz="1600" b="1">
                <a:solidFill>
                  <a:schemeClr val="bg1"/>
                </a:solidFill>
              </a:rPr>
            </a:br>
            <a:r>
              <a:rPr lang="en-US" sz="1600" b="1">
                <a:solidFill>
                  <a:schemeClr val="bg1"/>
                </a:solidFill>
              </a:rPr>
              <a:t>Oriented</a:t>
            </a:r>
          </a:p>
        </p:txBody>
      </p:sp>
      <p:sp>
        <p:nvSpPr>
          <p:cNvPr id="91165" name="TextBox 81"/>
          <p:cNvSpPr txBox="1">
            <a:spLocks noChangeArrowheads="1"/>
          </p:cNvSpPr>
          <p:nvPr/>
        </p:nvSpPr>
        <p:spPr bwMode="auto">
          <a:xfrm>
            <a:off x="3368675" y="3951288"/>
            <a:ext cx="24114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600" b="1">
                <a:solidFill>
                  <a:schemeClr val="bg1"/>
                </a:solidFill>
              </a:rPr>
              <a:t>Self-Service  </a:t>
            </a:r>
            <a:br>
              <a:rPr lang="en-US" sz="1600" b="1">
                <a:solidFill>
                  <a:schemeClr val="bg1"/>
                </a:solidFill>
              </a:rPr>
            </a:br>
            <a:r>
              <a:rPr lang="en-US" sz="1600" b="1">
                <a:solidFill>
                  <a:schemeClr val="bg1"/>
                </a:solidFill>
              </a:rPr>
              <a:t>Automated Provisioning</a:t>
            </a:r>
          </a:p>
        </p:txBody>
      </p:sp>
      <p:sp>
        <p:nvSpPr>
          <p:cNvPr id="91166" name="TextBox 82"/>
          <p:cNvSpPr txBox="1">
            <a:spLocks noChangeArrowheads="1"/>
          </p:cNvSpPr>
          <p:nvPr/>
        </p:nvSpPr>
        <p:spPr bwMode="auto">
          <a:xfrm>
            <a:off x="6249988" y="4073525"/>
            <a:ext cx="2424112"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600" b="1">
                <a:solidFill>
                  <a:schemeClr val="bg1"/>
                </a:solidFill>
              </a:rPr>
              <a:t>Elasticity </a:t>
            </a:r>
            <a:br>
              <a:rPr lang="en-US" sz="1600" b="1">
                <a:solidFill>
                  <a:schemeClr val="bg1"/>
                </a:solidFill>
              </a:rPr>
            </a:br>
            <a:r>
              <a:rPr lang="en-US" sz="1600" b="1">
                <a:solidFill>
                  <a:schemeClr val="bg1"/>
                </a:solidFill>
              </a:rPr>
              <a:t>(Capacity-on-Demand)</a:t>
            </a:r>
          </a:p>
        </p:txBody>
      </p:sp>
      <p:sp>
        <p:nvSpPr>
          <p:cNvPr id="58" name="Slide Number Placeholder 4"/>
          <p:cNvSpPr txBox="1">
            <a:spLocks/>
          </p:cNvSpPr>
          <p:nvPr/>
        </p:nvSpPr>
        <p:spPr>
          <a:xfrm>
            <a:off x="8408988" y="4672013"/>
            <a:ext cx="360362" cy="274637"/>
          </a:xfrm>
          <a:prstGeom prst="rect">
            <a:avLst/>
          </a:prstGeom>
        </p:spPr>
        <p:txBody>
          <a:bodyPr lIns="68568" tIns="34285" rIns="68568" bIns="34285" anchor="ctr"/>
          <a:lstStyle>
            <a:defPPr>
              <a:defRPr lang="en-US"/>
            </a:defPPr>
            <a:lvl1pPr marL="0" marR="0" indent="0" algn="r" defTabSz="685685" rtl="0" eaLnBrk="1" fontAlgn="auto" latinLnBrk="0" hangingPunct="1">
              <a:lnSpc>
                <a:spcPct val="100000"/>
              </a:lnSpc>
              <a:spcBef>
                <a:spcPts val="0"/>
              </a:spcBef>
              <a:spcAft>
                <a:spcPts val="0"/>
              </a:spcAft>
              <a:buClrTx/>
              <a:buSzTx/>
              <a:buFontTx/>
              <a:buNone/>
              <a:tabLst/>
              <a:defRPr sz="500" kern="1200">
                <a:solidFill>
                  <a:prstClr val="black">
                    <a:tint val="75000"/>
                  </a:prstClr>
                </a:solidFill>
                <a:latin typeface="CiscoSans ExtraLight" panose="020B0303020201020303" pitchFamily="34" charset="0"/>
                <a:ea typeface="MS PGothic" charset="0"/>
                <a:cs typeface="MS PGothic" charset="0"/>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a:lstStyle>
          <a:p>
            <a:pPr>
              <a:defRPr/>
            </a:pPr>
            <a:r>
              <a:rPr lang="en-US" altLang="en-US" sz="600" dirty="0" smtClean="0">
                <a:solidFill>
                  <a:srgbClr val="BFBFBF"/>
                </a:solidFill>
                <a:latin typeface="+mj-lt"/>
              </a:rPr>
              <a:t>20</a:t>
            </a:r>
            <a:endParaRPr lang="en-US" altLang="en-US" sz="600" dirty="0">
              <a:solidFill>
                <a:srgbClr val="BFBFBF"/>
              </a:solidFill>
              <a:latin typeface="+mj-lt"/>
            </a:endParaRPr>
          </a:p>
        </p:txBody>
      </p:sp>
    </p:spTree>
    <p:extLst>
      <p:ext uri="{BB962C8B-B14F-4D97-AF65-F5344CB8AC3E}">
        <p14:creationId xmlns:p14="http://schemas.microsoft.com/office/powerpoint/2010/main" val="7107220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750"/>
                                        <p:tgtEl>
                                          <p:spTgt spid="2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wipe(down)">
                                      <p:cBhvr>
                                        <p:cTn id="10" dur="750"/>
                                        <p:tgtEl>
                                          <p:spTgt spid="222"/>
                                        </p:tgtEl>
                                      </p:cBhvr>
                                    </p:animEffect>
                                  </p:childTnLst>
                                </p:cTn>
                              </p:par>
                              <p:par>
                                <p:cTn id="11" presetID="10" presetClass="entr" presetSubtype="0" fill="hold" nodeType="withEffect">
                                  <p:stCondLst>
                                    <p:cond delay="500"/>
                                  </p:stCondLst>
                                  <p:childTnLst>
                                    <p:set>
                                      <p:cBhvr>
                                        <p:cTn id="12" dur="1" fill="hold">
                                          <p:stCondLst>
                                            <p:cond delay="0"/>
                                          </p:stCondLst>
                                        </p:cTn>
                                        <p:tgtEl>
                                          <p:spTgt spid="237"/>
                                        </p:tgtEl>
                                        <p:attrNameLst>
                                          <p:attrName>style.visibility</p:attrName>
                                        </p:attrNameLst>
                                      </p:cBhvr>
                                      <p:to>
                                        <p:strVal val="visible"/>
                                      </p:to>
                                    </p:set>
                                    <p:animEffect transition="in" filter="fade">
                                      <p:cBhvr>
                                        <p:cTn id="13" dur="750"/>
                                        <p:tgtEl>
                                          <p:spTgt spid="237"/>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223"/>
                                        </p:tgtEl>
                                        <p:attrNameLst>
                                          <p:attrName>style.visibility</p:attrName>
                                        </p:attrNameLst>
                                      </p:cBhvr>
                                      <p:to>
                                        <p:strVal val="visible"/>
                                      </p:to>
                                    </p:set>
                                    <p:animEffect transition="in" filter="wipe(down)">
                                      <p:cBhvr>
                                        <p:cTn id="16" dur="750"/>
                                        <p:tgtEl>
                                          <p:spTgt spid="223"/>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2"/>
                                        </p:tgtEl>
                                        <p:attrNameLst>
                                          <p:attrName>style.visibility</p:attrName>
                                        </p:attrNameLst>
                                      </p:cBhvr>
                                      <p:to>
                                        <p:strVal val="visible"/>
                                      </p:to>
                                    </p:set>
                                    <p:animEffect transition="in" filter="fade">
                                      <p:cBhvr>
                                        <p:cTn id="19" dur="750"/>
                                        <p:tgtEl>
                                          <p:spTgt spid="262"/>
                                        </p:tgtEl>
                                      </p:cBhvr>
                                    </p:animEffect>
                                  </p:childTnLst>
                                </p:cTn>
                              </p:par>
                              <p:par>
                                <p:cTn id="20" presetID="22" presetClass="entr" presetSubtype="4" fill="hold" grpId="0" nodeType="withEffect">
                                  <p:stCondLst>
                                    <p:cond delay="1000"/>
                                  </p:stCondLst>
                                  <p:childTnLst>
                                    <p:set>
                                      <p:cBhvr>
                                        <p:cTn id="21" dur="1" fill="hold">
                                          <p:stCondLst>
                                            <p:cond delay="0"/>
                                          </p:stCondLst>
                                        </p:cTn>
                                        <p:tgtEl>
                                          <p:spTgt spid="224"/>
                                        </p:tgtEl>
                                        <p:attrNameLst>
                                          <p:attrName>style.visibility</p:attrName>
                                        </p:attrNameLst>
                                      </p:cBhvr>
                                      <p:to>
                                        <p:strVal val="visible"/>
                                      </p:to>
                                    </p:set>
                                    <p:animEffect transition="in" filter="wipe(down)">
                                      <p:cBhvr>
                                        <p:cTn id="22" dur="750"/>
                                        <p:tgtEl>
                                          <p:spTgt spid="224"/>
                                        </p:tgtEl>
                                      </p:cBhvr>
                                    </p:animEffect>
                                  </p:childTnLst>
                                </p:cTn>
                              </p:par>
                              <p:par>
                                <p:cTn id="23" presetID="10" presetClass="entr" presetSubtype="0" fill="hold" nodeType="withEffect">
                                  <p:stCondLst>
                                    <p:cond delay="1500"/>
                                  </p:stCondLst>
                                  <p:childTnLst>
                                    <p:set>
                                      <p:cBhvr>
                                        <p:cTn id="24" dur="1" fill="hold">
                                          <p:stCondLst>
                                            <p:cond delay="0"/>
                                          </p:stCondLst>
                                        </p:cTn>
                                        <p:tgtEl>
                                          <p:spTgt spid="250"/>
                                        </p:tgtEl>
                                        <p:attrNameLst>
                                          <p:attrName>style.visibility</p:attrName>
                                        </p:attrNameLst>
                                      </p:cBhvr>
                                      <p:to>
                                        <p:strVal val="visible"/>
                                      </p:to>
                                    </p:set>
                                    <p:animEffect transition="in" filter="fade">
                                      <p:cBhvr>
                                        <p:cTn id="25" dur="750"/>
                                        <p:tgtEl>
                                          <p:spTgt spid="250"/>
                                        </p:tgtEl>
                                      </p:cBhvr>
                                    </p:animEffect>
                                  </p:childTnLst>
                                </p:cTn>
                              </p:par>
                              <p:par>
                                <p:cTn id="26" presetID="22" presetClass="entr" presetSubtype="4" fill="hold" grpId="0" nodeType="withEffect">
                                  <p:stCondLst>
                                    <p:cond delay="1500"/>
                                  </p:stCondLst>
                                  <p:childTnLst>
                                    <p:set>
                                      <p:cBhvr>
                                        <p:cTn id="27" dur="1" fill="hold">
                                          <p:stCondLst>
                                            <p:cond delay="0"/>
                                          </p:stCondLst>
                                        </p:cTn>
                                        <p:tgtEl>
                                          <p:spTgt spid="225"/>
                                        </p:tgtEl>
                                        <p:attrNameLst>
                                          <p:attrName>style.visibility</p:attrName>
                                        </p:attrNameLst>
                                      </p:cBhvr>
                                      <p:to>
                                        <p:strVal val="visible"/>
                                      </p:to>
                                    </p:set>
                                    <p:animEffect transition="in" filter="wipe(down)">
                                      <p:cBhvr>
                                        <p:cTn id="28" dur="750"/>
                                        <p:tgtEl>
                                          <p:spTgt spid="225"/>
                                        </p:tgtEl>
                                      </p:cBhvr>
                                    </p:animEffect>
                                  </p:childTnLst>
                                </p:cTn>
                              </p:par>
                              <p:par>
                                <p:cTn id="29" presetID="10" presetClass="entr" presetSubtype="0" fill="hold" nodeType="withEffect">
                                  <p:stCondLst>
                                    <p:cond delay="2000"/>
                                  </p:stCondLst>
                                  <p:childTnLst>
                                    <p:set>
                                      <p:cBhvr>
                                        <p:cTn id="30" dur="1" fill="hold">
                                          <p:stCondLst>
                                            <p:cond delay="0"/>
                                          </p:stCondLst>
                                        </p:cTn>
                                        <p:tgtEl>
                                          <p:spTgt spid="255"/>
                                        </p:tgtEl>
                                        <p:attrNameLst>
                                          <p:attrName>style.visibility</p:attrName>
                                        </p:attrNameLst>
                                      </p:cBhvr>
                                      <p:to>
                                        <p:strVal val="visible"/>
                                      </p:to>
                                    </p:set>
                                    <p:animEffect transition="in" filter="fade">
                                      <p:cBhvr>
                                        <p:cTn id="31" dur="750"/>
                                        <p:tgtEl>
                                          <p:spTgt spid="255"/>
                                        </p:tgtEl>
                                      </p:cBhvr>
                                    </p:animEffect>
                                  </p:childTnLst>
                                </p:cTn>
                              </p:par>
                              <p:par>
                                <p:cTn id="32" presetID="22" presetClass="entr" presetSubtype="4" fill="hold" grpId="0" nodeType="withEffect">
                                  <p:stCondLst>
                                    <p:cond delay="2000"/>
                                  </p:stCondLst>
                                  <p:childTnLst>
                                    <p:set>
                                      <p:cBhvr>
                                        <p:cTn id="33" dur="1" fill="hold">
                                          <p:stCondLst>
                                            <p:cond delay="0"/>
                                          </p:stCondLst>
                                        </p:cTn>
                                        <p:tgtEl>
                                          <p:spTgt spid="226"/>
                                        </p:tgtEl>
                                        <p:attrNameLst>
                                          <p:attrName>style.visibility</p:attrName>
                                        </p:attrNameLst>
                                      </p:cBhvr>
                                      <p:to>
                                        <p:strVal val="visible"/>
                                      </p:to>
                                    </p:set>
                                    <p:animEffect transition="in" filter="wipe(down)">
                                      <p:cBhvr>
                                        <p:cTn id="34" dur="750"/>
                                        <p:tgtEl>
                                          <p:spTgt spid="226"/>
                                        </p:tgtEl>
                                      </p:cBhvr>
                                    </p:animEffect>
                                  </p:childTnLst>
                                </p:cTn>
                              </p:par>
                              <p:par>
                                <p:cTn id="35" presetID="10" presetClass="entr" presetSubtype="0" fill="hold" nodeType="withEffect">
                                  <p:stCondLst>
                                    <p:cond delay="2500"/>
                                  </p:stCondLst>
                                  <p:childTnLst>
                                    <p:set>
                                      <p:cBhvr>
                                        <p:cTn id="36" dur="1" fill="hold">
                                          <p:stCondLst>
                                            <p:cond delay="0"/>
                                          </p:stCondLst>
                                        </p:cTn>
                                        <p:tgtEl>
                                          <p:spTgt spid="247"/>
                                        </p:tgtEl>
                                        <p:attrNameLst>
                                          <p:attrName>style.visibility</p:attrName>
                                        </p:attrNameLst>
                                      </p:cBhvr>
                                      <p:to>
                                        <p:strVal val="visible"/>
                                      </p:to>
                                    </p:set>
                                    <p:animEffect transition="in" filter="fade">
                                      <p:cBhvr>
                                        <p:cTn id="37" dur="750"/>
                                        <p:tgtEl>
                                          <p:spTgt spid="247"/>
                                        </p:tgtEl>
                                      </p:cBhvr>
                                    </p:animEffect>
                                  </p:childTnLst>
                                </p:cTn>
                              </p:par>
                              <p:par>
                                <p:cTn id="38" presetID="22" presetClass="entr" presetSubtype="4" fill="hold" grpId="0" nodeType="withEffect">
                                  <p:stCondLst>
                                    <p:cond delay="2500"/>
                                  </p:stCondLst>
                                  <p:childTnLst>
                                    <p:set>
                                      <p:cBhvr>
                                        <p:cTn id="39" dur="1" fill="hold">
                                          <p:stCondLst>
                                            <p:cond delay="0"/>
                                          </p:stCondLst>
                                        </p:cTn>
                                        <p:tgtEl>
                                          <p:spTgt spid="227"/>
                                        </p:tgtEl>
                                        <p:attrNameLst>
                                          <p:attrName>style.visibility</p:attrName>
                                        </p:attrNameLst>
                                      </p:cBhvr>
                                      <p:to>
                                        <p:strVal val="visible"/>
                                      </p:to>
                                    </p:set>
                                    <p:animEffect transition="in" filter="wipe(down)">
                                      <p:cBhvr>
                                        <p:cTn id="40" dur="750"/>
                                        <p:tgtEl>
                                          <p:spTgt spid="227"/>
                                        </p:tgtEl>
                                      </p:cBhvr>
                                    </p:animEffect>
                                  </p:childTnLst>
                                </p:cTn>
                              </p:par>
                              <p:par>
                                <p:cTn id="41" presetID="10" presetClass="entr" presetSubtype="0" fill="hold" nodeType="withEffect">
                                  <p:stCondLst>
                                    <p:cond delay="3000"/>
                                  </p:stCondLst>
                                  <p:childTnLst>
                                    <p:set>
                                      <p:cBhvr>
                                        <p:cTn id="42" dur="1" fill="hold">
                                          <p:stCondLst>
                                            <p:cond delay="0"/>
                                          </p:stCondLst>
                                        </p:cTn>
                                        <p:tgtEl>
                                          <p:spTgt spid="268"/>
                                        </p:tgtEl>
                                        <p:attrNameLst>
                                          <p:attrName>style.visibility</p:attrName>
                                        </p:attrNameLst>
                                      </p:cBhvr>
                                      <p:to>
                                        <p:strVal val="visible"/>
                                      </p:to>
                                    </p:set>
                                    <p:animEffect transition="in" filter="fade">
                                      <p:cBhvr>
                                        <p:cTn id="43" dur="750"/>
                                        <p:tgtEl>
                                          <p:spTgt spid="268"/>
                                        </p:tgtEl>
                                      </p:cBhvr>
                                    </p:animEffect>
                                  </p:childTnLst>
                                </p:cTn>
                              </p:par>
                              <p:par>
                                <p:cTn id="44" presetID="22" presetClass="entr" presetSubtype="4" fill="hold" grpId="0" nodeType="withEffect">
                                  <p:stCondLst>
                                    <p:cond delay="3000"/>
                                  </p:stCondLst>
                                  <p:childTnLst>
                                    <p:set>
                                      <p:cBhvr>
                                        <p:cTn id="45" dur="1" fill="hold">
                                          <p:stCondLst>
                                            <p:cond delay="0"/>
                                          </p:stCondLst>
                                        </p:cTn>
                                        <p:tgtEl>
                                          <p:spTgt spid="228"/>
                                        </p:tgtEl>
                                        <p:attrNameLst>
                                          <p:attrName>style.visibility</p:attrName>
                                        </p:attrNameLst>
                                      </p:cBhvr>
                                      <p:to>
                                        <p:strVal val="visible"/>
                                      </p:to>
                                    </p:set>
                                    <p:animEffect transition="in" filter="wipe(down)">
                                      <p:cBhvr>
                                        <p:cTn id="46" dur="750"/>
                                        <p:tgtEl>
                                          <p:spTgt spid="228"/>
                                        </p:tgtEl>
                                      </p:cBhvr>
                                    </p:animEffect>
                                  </p:childTnLst>
                                </p:cTn>
                              </p:par>
                              <p:par>
                                <p:cTn id="47" presetID="10" presetClass="entr" presetSubtype="0" fill="hold" nodeType="withEffect">
                                  <p:stCondLst>
                                    <p:cond delay="3500"/>
                                  </p:stCondLst>
                                  <p:childTnLst>
                                    <p:set>
                                      <p:cBhvr>
                                        <p:cTn id="48" dur="1" fill="hold">
                                          <p:stCondLst>
                                            <p:cond delay="0"/>
                                          </p:stCondLst>
                                        </p:cTn>
                                        <p:tgtEl>
                                          <p:spTgt spid="240"/>
                                        </p:tgtEl>
                                        <p:attrNameLst>
                                          <p:attrName>style.visibility</p:attrName>
                                        </p:attrNameLst>
                                      </p:cBhvr>
                                      <p:to>
                                        <p:strVal val="visible"/>
                                      </p:to>
                                    </p:set>
                                    <p:animEffect transition="in" filter="fade">
                                      <p:cBhvr>
                                        <p:cTn id="49" dur="750"/>
                                        <p:tgtEl>
                                          <p:spTgt spid="240"/>
                                        </p:tgtEl>
                                      </p:cBhvr>
                                    </p:animEffect>
                                  </p:childTnLst>
                                </p:cTn>
                              </p:par>
                              <p:par>
                                <p:cTn id="50" presetID="22" presetClass="entr" presetSubtype="4" fill="hold" grpId="0" nodeType="withEffect">
                                  <p:stCondLst>
                                    <p:cond delay="3500"/>
                                  </p:stCondLst>
                                  <p:childTnLst>
                                    <p:set>
                                      <p:cBhvr>
                                        <p:cTn id="51" dur="1" fill="hold">
                                          <p:stCondLst>
                                            <p:cond delay="0"/>
                                          </p:stCondLst>
                                        </p:cTn>
                                        <p:tgtEl>
                                          <p:spTgt spid="229"/>
                                        </p:tgtEl>
                                        <p:attrNameLst>
                                          <p:attrName>style.visibility</p:attrName>
                                        </p:attrNameLst>
                                      </p:cBhvr>
                                      <p:to>
                                        <p:strVal val="visible"/>
                                      </p:to>
                                    </p:set>
                                    <p:animEffect transition="in" filter="wipe(down)">
                                      <p:cBhvr>
                                        <p:cTn id="52" dur="750"/>
                                        <p:tgtEl>
                                          <p:spTgt spid="229"/>
                                        </p:tgtEl>
                                      </p:cBhvr>
                                    </p:animEffect>
                                  </p:childTnLst>
                                </p:cTn>
                              </p:par>
                              <p:par>
                                <p:cTn id="53" presetID="22" presetClass="entr" presetSubtype="4" fill="hold" grpId="0" nodeType="withEffect">
                                  <p:stCondLst>
                                    <p:cond delay="4000"/>
                                  </p:stCondLst>
                                  <p:childTnLst>
                                    <p:set>
                                      <p:cBhvr>
                                        <p:cTn id="54" dur="1" fill="hold">
                                          <p:stCondLst>
                                            <p:cond delay="0"/>
                                          </p:stCondLst>
                                        </p:cTn>
                                        <p:tgtEl>
                                          <p:spTgt spid="230"/>
                                        </p:tgtEl>
                                        <p:attrNameLst>
                                          <p:attrName>style.visibility</p:attrName>
                                        </p:attrNameLst>
                                      </p:cBhvr>
                                      <p:to>
                                        <p:strVal val="visible"/>
                                      </p:to>
                                    </p:set>
                                    <p:animEffect transition="in" filter="wipe(down)">
                                      <p:cBhvr>
                                        <p:cTn id="55" dur="750"/>
                                        <p:tgtEl>
                                          <p:spTgt spid="230"/>
                                        </p:tgtEl>
                                      </p:cBhvr>
                                    </p:animEffect>
                                  </p:childTnLst>
                                </p:cTn>
                              </p:par>
                              <p:par>
                                <p:cTn id="56" presetID="22" presetClass="entr" presetSubtype="8" fill="hold" nodeType="withEffect">
                                  <p:stCondLst>
                                    <p:cond delay="0"/>
                                  </p:stCondLst>
                                  <p:childTnLst>
                                    <p:set>
                                      <p:cBhvr>
                                        <p:cTn id="57" dur="1" fill="hold">
                                          <p:stCondLst>
                                            <p:cond delay="0"/>
                                          </p:stCondLst>
                                        </p:cTn>
                                        <p:tgtEl>
                                          <p:spTgt spid="231"/>
                                        </p:tgtEl>
                                        <p:attrNameLst>
                                          <p:attrName>style.visibility</p:attrName>
                                        </p:attrNameLst>
                                      </p:cBhvr>
                                      <p:to>
                                        <p:strVal val="visible"/>
                                      </p:to>
                                    </p:set>
                                    <p:animEffect transition="in" filter="wipe(left)">
                                      <p:cBhvr>
                                        <p:cTn id="58" dur="3750"/>
                                        <p:tgtEl>
                                          <p:spTgt spid="23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path" presetSubtype="0" accel="50000" decel="50000" fill="hold" nodeType="clickEffect">
                                  <p:stCondLst>
                                    <p:cond delay="0"/>
                                  </p:stCondLst>
                                  <p:childTnLst>
                                    <p:animMotion origin="layout" path="M -4.58333E-6 -4.81481E-6 L 0.19532 -4.81481E-6 " pathEditMode="relative" rAng="0" ptsTypes="AA">
                                      <p:cBhvr>
                                        <p:cTn id="62" dur="1500" fill="hold"/>
                                        <p:tgtEl>
                                          <p:spTgt spid="232"/>
                                        </p:tgtEl>
                                        <p:attrNameLst>
                                          <p:attrName>ppt_x</p:attrName>
                                          <p:attrName>ppt_y</p:attrName>
                                        </p:attrNameLst>
                                      </p:cBhvr>
                                      <p:rCtr x="976600" y="0"/>
                                    </p:animMotion>
                                  </p:childTnLst>
                                </p:cTn>
                              </p:par>
                              <p:par>
                                <p:cTn id="63" presetID="42" presetClass="path" presetSubtype="0" accel="50000" decel="50000" fill="hold" nodeType="withEffect">
                                  <p:stCondLst>
                                    <p:cond delay="0"/>
                                  </p:stCondLst>
                                  <p:childTnLst>
                                    <p:animMotion origin="layout" path="M 1.04167E-6 -4.81481E-6 L 0.19349 -4.81481E-6 " pathEditMode="relative" rAng="0" ptsTypes="AA">
                                      <p:cBhvr>
                                        <p:cTn id="64" dur="1500" fill="hold"/>
                                        <p:tgtEl>
                                          <p:spTgt spid="237"/>
                                        </p:tgtEl>
                                        <p:attrNameLst>
                                          <p:attrName>ppt_x</p:attrName>
                                          <p:attrName>ppt_y</p:attrName>
                                        </p:attrNameLst>
                                      </p:cBhvr>
                                      <p:rCtr x="967400" y="0"/>
                                    </p:animMotion>
                                  </p:childTnLst>
                                </p:cTn>
                              </p:par>
                              <p:par>
                                <p:cTn id="65" presetID="42" presetClass="path" presetSubtype="0" accel="50000" decel="50000" fill="hold" nodeType="withEffect">
                                  <p:stCondLst>
                                    <p:cond delay="0"/>
                                  </p:stCondLst>
                                  <p:childTnLst>
                                    <p:animMotion origin="layout" path="M 3.125E-6 -4.81481E-6 L -0.16524 -4.81481E-6 " pathEditMode="relative" rAng="0" ptsTypes="AA">
                                      <p:cBhvr>
                                        <p:cTn id="66" dur="1500" fill="hold"/>
                                        <p:tgtEl>
                                          <p:spTgt spid="240"/>
                                        </p:tgtEl>
                                        <p:attrNameLst>
                                          <p:attrName>ppt_x</p:attrName>
                                          <p:attrName>ppt_y</p:attrName>
                                        </p:attrNameLst>
                                      </p:cBhvr>
                                      <p:rCtr x="-826800" y="0"/>
                                    </p:animMotion>
                                  </p:childTnLst>
                                </p:cTn>
                              </p:par>
                              <p:par>
                                <p:cTn id="67" presetID="10" presetClass="exit" presetSubtype="0" fill="hold" nodeType="withEffect">
                                  <p:stCondLst>
                                    <p:cond delay="0"/>
                                  </p:stCondLst>
                                  <p:childTnLst>
                                    <p:animEffect transition="out" filter="fade">
                                      <p:cBhvr>
                                        <p:cTn id="68" dur="1500"/>
                                        <p:tgtEl>
                                          <p:spTgt spid="262"/>
                                        </p:tgtEl>
                                      </p:cBhvr>
                                    </p:animEffect>
                                    <p:set>
                                      <p:cBhvr>
                                        <p:cTn id="69" dur="1" fill="hold">
                                          <p:stCondLst>
                                            <p:cond delay="1499"/>
                                          </p:stCondLst>
                                        </p:cTn>
                                        <p:tgtEl>
                                          <p:spTgt spid="26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500"/>
                                        <p:tgtEl>
                                          <p:spTgt spid="250"/>
                                        </p:tgtEl>
                                      </p:cBhvr>
                                    </p:animEffect>
                                    <p:set>
                                      <p:cBhvr>
                                        <p:cTn id="72" dur="1" fill="hold">
                                          <p:stCondLst>
                                            <p:cond delay="1499"/>
                                          </p:stCondLst>
                                        </p:cTn>
                                        <p:tgtEl>
                                          <p:spTgt spid="25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500"/>
                                        <p:tgtEl>
                                          <p:spTgt spid="255"/>
                                        </p:tgtEl>
                                      </p:cBhvr>
                                    </p:animEffect>
                                    <p:set>
                                      <p:cBhvr>
                                        <p:cTn id="75" dur="1" fill="hold">
                                          <p:stCondLst>
                                            <p:cond delay="1499"/>
                                          </p:stCondLst>
                                        </p:cTn>
                                        <p:tgtEl>
                                          <p:spTgt spid="255"/>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500"/>
                                        <p:tgtEl>
                                          <p:spTgt spid="247"/>
                                        </p:tgtEl>
                                      </p:cBhvr>
                                    </p:animEffect>
                                    <p:set>
                                      <p:cBhvr>
                                        <p:cTn id="78" dur="1" fill="hold">
                                          <p:stCondLst>
                                            <p:cond delay="1499"/>
                                          </p:stCondLst>
                                        </p:cTn>
                                        <p:tgtEl>
                                          <p:spTgt spid="24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500"/>
                                        <p:tgtEl>
                                          <p:spTgt spid="268"/>
                                        </p:tgtEl>
                                      </p:cBhvr>
                                    </p:animEffect>
                                    <p:set>
                                      <p:cBhvr>
                                        <p:cTn id="81" dur="1" fill="hold">
                                          <p:stCondLst>
                                            <p:cond delay="1499"/>
                                          </p:stCondLst>
                                        </p:cTn>
                                        <p:tgtEl>
                                          <p:spTgt spid="268"/>
                                        </p:tgtEl>
                                        <p:attrNameLst>
                                          <p:attrName>style.visibility</p:attrName>
                                        </p:attrNameLst>
                                      </p:cBhvr>
                                      <p:to>
                                        <p:strVal val="hidden"/>
                                      </p:to>
                                    </p:set>
                                  </p:childTnLst>
                                </p:cTn>
                              </p:par>
                              <p:par>
                                <p:cTn id="82" presetID="42" presetClass="path" presetSubtype="0" accel="50000" decel="50000" fill="hold" nodeType="withEffect">
                                  <p:stCondLst>
                                    <p:cond delay="0"/>
                                  </p:stCondLst>
                                  <p:childTnLst>
                                    <p:animMotion origin="layout" path="M -2.08333E-7 -4.81481E-6 L 0.18008 -4.81481E-6 " pathEditMode="relative" rAng="0" ptsTypes="AA">
                                      <p:cBhvr>
                                        <p:cTn id="83" dur="1500" fill="hold"/>
                                        <p:tgtEl>
                                          <p:spTgt spid="262"/>
                                        </p:tgtEl>
                                        <p:attrNameLst>
                                          <p:attrName>ppt_x</p:attrName>
                                          <p:attrName>ppt_y</p:attrName>
                                        </p:attrNameLst>
                                      </p:cBhvr>
                                      <p:rCtr x="899700" y="0"/>
                                    </p:animMotion>
                                  </p:childTnLst>
                                </p:cTn>
                              </p:par>
                              <p:par>
                                <p:cTn id="84" presetID="42" presetClass="path" presetSubtype="0" accel="50000" decel="50000" fill="hold" nodeType="withEffect">
                                  <p:stCondLst>
                                    <p:cond delay="0"/>
                                  </p:stCondLst>
                                  <p:childTnLst>
                                    <p:animMotion origin="layout" path="M 2.5E-6 4.81481E-6 L 0.10104 4.81481E-6 " pathEditMode="relative" rAng="0" ptsTypes="AA">
                                      <p:cBhvr>
                                        <p:cTn id="85" dur="1500" fill="hold"/>
                                        <p:tgtEl>
                                          <p:spTgt spid="250"/>
                                        </p:tgtEl>
                                        <p:attrNameLst>
                                          <p:attrName>ppt_x</p:attrName>
                                          <p:attrName>ppt_y</p:attrName>
                                        </p:attrNameLst>
                                      </p:cBhvr>
                                      <p:rCtr x="505200" y="0"/>
                                    </p:animMotion>
                                  </p:childTnLst>
                                </p:cTn>
                              </p:par>
                              <p:par>
                                <p:cTn id="86" presetID="42" presetClass="path" presetSubtype="0" accel="50000" decel="50000" fill="hold" nodeType="withEffect">
                                  <p:stCondLst>
                                    <p:cond delay="0"/>
                                  </p:stCondLst>
                                  <p:childTnLst>
                                    <p:animMotion origin="layout" path="M -2.91667E-6 -4.81481E-6 L 0.01797 -4.81481E-6 " pathEditMode="relative" rAng="0" ptsTypes="AA">
                                      <p:cBhvr>
                                        <p:cTn id="87" dur="1500" fill="hold"/>
                                        <p:tgtEl>
                                          <p:spTgt spid="255"/>
                                        </p:tgtEl>
                                        <p:attrNameLst>
                                          <p:attrName>ppt_x</p:attrName>
                                          <p:attrName>ppt_y</p:attrName>
                                        </p:attrNameLst>
                                      </p:cBhvr>
                                      <p:rCtr x="89800" y="0"/>
                                    </p:animMotion>
                                  </p:childTnLst>
                                </p:cTn>
                              </p:par>
                              <p:par>
                                <p:cTn id="88" presetID="42" presetClass="path" presetSubtype="0" accel="50000" decel="50000" fill="hold" nodeType="withEffect">
                                  <p:stCondLst>
                                    <p:cond delay="0"/>
                                  </p:stCondLst>
                                  <p:childTnLst>
                                    <p:animMotion origin="layout" path="M -4.375E-6 -4.81481E-6 L -0.06106 -4.81481E-6 " pathEditMode="relative" rAng="0" ptsTypes="AA">
                                      <p:cBhvr>
                                        <p:cTn id="89" dur="1500" fill="hold"/>
                                        <p:tgtEl>
                                          <p:spTgt spid="247"/>
                                        </p:tgtEl>
                                        <p:attrNameLst>
                                          <p:attrName>ppt_x</p:attrName>
                                          <p:attrName>ppt_y</p:attrName>
                                        </p:attrNameLst>
                                      </p:cBhvr>
                                      <p:rCtr x="-306000" y="0"/>
                                    </p:animMotion>
                                  </p:childTnLst>
                                </p:cTn>
                              </p:par>
                              <p:par>
                                <p:cTn id="90" presetID="42" presetClass="path" presetSubtype="0" accel="50000" decel="50000" fill="hold" nodeType="withEffect">
                                  <p:stCondLst>
                                    <p:cond delay="0"/>
                                  </p:stCondLst>
                                  <p:childTnLst>
                                    <p:animMotion origin="layout" path="M 0 4.44444E-6 L -0.14102 4.44444E-6 " pathEditMode="relative" rAng="0" ptsTypes="AA">
                                      <p:cBhvr>
                                        <p:cTn id="91" dur="1500" fill="hold"/>
                                        <p:tgtEl>
                                          <p:spTgt spid="268"/>
                                        </p:tgtEl>
                                        <p:attrNameLst>
                                          <p:attrName>ppt_x</p:attrName>
                                          <p:attrName>ppt_y</p:attrName>
                                        </p:attrNameLst>
                                      </p:cBhvr>
                                      <p:rCtr x="-705700" y="0"/>
                                    </p:animMotion>
                                  </p:childTnLst>
                                </p:cTn>
                              </p:par>
                              <p:par>
                                <p:cTn id="92" presetID="42" presetClass="path" presetSubtype="0" accel="50000" decel="50000" fill="hold" grpId="1" nodeType="withEffect">
                                  <p:stCondLst>
                                    <p:cond delay="0"/>
                                  </p:stCondLst>
                                  <p:childTnLst>
                                    <p:animMotion origin="layout" path="M 2.5E-6 -2.59259E-6 L 0.19349 -2.59259E-6 " pathEditMode="relative" rAng="0" ptsTypes="AA">
                                      <p:cBhvr>
                                        <p:cTn id="93" dur="1500" fill="hold"/>
                                        <p:tgtEl>
                                          <p:spTgt spid="222"/>
                                        </p:tgtEl>
                                        <p:attrNameLst>
                                          <p:attrName>ppt_x</p:attrName>
                                          <p:attrName>ppt_y</p:attrName>
                                        </p:attrNameLst>
                                      </p:cBhvr>
                                      <p:rCtr x="967400" y="0"/>
                                    </p:animMotion>
                                  </p:childTnLst>
                                </p:cTn>
                              </p:par>
                              <p:par>
                                <p:cTn id="94" presetID="42" presetClass="path" presetSubtype="0" accel="50000" decel="50000" fill="hold" grpId="1" nodeType="withEffect">
                                  <p:stCondLst>
                                    <p:cond delay="0"/>
                                  </p:stCondLst>
                                  <p:childTnLst>
                                    <p:animMotion origin="layout" path="M -0.00404 -2.59259E-6 L 0.19336 -2.59259E-6 " pathEditMode="relative" rAng="0" ptsTypes="AA">
                                      <p:cBhvr>
                                        <p:cTn id="95" dur="1500" fill="hold"/>
                                        <p:tgtEl>
                                          <p:spTgt spid="223"/>
                                        </p:tgtEl>
                                        <p:attrNameLst>
                                          <p:attrName>ppt_x</p:attrName>
                                          <p:attrName>ppt_y</p:attrName>
                                        </p:attrNameLst>
                                      </p:cBhvr>
                                      <p:rCtr x="987000" y="0"/>
                                    </p:animMotion>
                                  </p:childTnLst>
                                </p:cTn>
                              </p:par>
                              <p:par>
                                <p:cTn id="96" presetID="42" presetClass="path" presetSubtype="0" accel="50000" decel="50000" fill="hold" grpId="1" nodeType="withEffect">
                                  <p:stCondLst>
                                    <p:cond delay="0"/>
                                  </p:stCondLst>
                                  <p:childTnLst>
                                    <p:animMotion origin="layout" path="M 3.125E-6 -2.59259E-6 L -0.16524 -2.59259E-6 " pathEditMode="relative" rAng="0" ptsTypes="AA">
                                      <p:cBhvr>
                                        <p:cTn id="97" dur="1500" fill="hold"/>
                                        <p:tgtEl>
                                          <p:spTgt spid="229"/>
                                        </p:tgtEl>
                                        <p:attrNameLst>
                                          <p:attrName>ppt_x</p:attrName>
                                          <p:attrName>ppt_y</p:attrName>
                                        </p:attrNameLst>
                                      </p:cBhvr>
                                      <p:rCtr x="-826800" y="0"/>
                                    </p:animMotion>
                                  </p:childTnLst>
                                </p:cTn>
                              </p:par>
                              <p:par>
                                <p:cTn id="98" presetID="22" presetClass="entr" presetSubtype="4" fill="hold" nodeType="withEffect">
                                  <p:stCondLst>
                                    <p:cond delay="1000"/>
                                  </p:stCondLst>
                                  <p:childTnLst>
                                    <p:set>
                                      <p:cBhvr>
                                        <p:cTn id="99" dur="1" fill="hold">
                                          <p:stCondLst>
                                            <p:cond delay="0"/>
                                          </p:stCondLst>
                                        </p:cTn>
                                        <p:tgtEl>
                                          <p:spTgt spid="221"/>
                                        </p:tgtEl>
                                        <p:attrNameLst>
                                          <p:attrName>style.visibility</p:attrName>
                                        </p:attrNameLst>
                                      </p:cBhvr>
                                      <p:to>
                                        <p:strVal val="visible"/>
                                      </p:to>
                                    </p:set>
                                    <p:animEffect transition="in" filter="wipe(down)">
                                      <p:cBhvr>
                                        <p:cTn id="100" dur="500"/>
                                        <p:tgtEl>
                                          <p:spTgt spid="221"/>
                                        </p:tgtEl>
                                      </p:cBhvr>
                                    </p:animEffect>
                                  </p:childTnLst>
                                </p:cTn>
                              </p:par>
                              <p:par>
                                <p:cTn id="101" presetID="10" presetClass="exit" presetSubtype="0" fill="hold" grpId="1" nodeType="withEffect">
                                  <p:stCondLst>
                                    <p:cond delay="0"/>
                                  </p:stCondLst>
                                  <p:childTnLst>
                                    <p:animEffect transition="out" filter="fade">
                                      <p:cBhvr>
                                        <p:cTn id="102" dur="500"/>
                                        <p:tgtEl>
                                          <p:spTgt spid="230"/>
                                        </p:tgtEl>
                                      </p:cBhvr>
                                    </p:animEffect>
                                    <p:set>
                                      <p:cBhvr>
                                        <p:cTn id="103" dur="1" fill="hold">
                                          <p:stCondLst>
                                            <p:cond delay="499"/>
                                          </p:stCondLst>
                                        </p:cTn>
                                        <p:tgtEl>
                                          <p:spTgt spid="230"/>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24"/>
                                        </p:tgtEl>
                                      </p:cBhvr>
                                    </p:animEffect>
                                    <p:set>
                                      <p:cBhvr>
                                        <p:cTn id="106" dur="1" fill="hold">
                                          <p:stCondLst>
                                            <p:cond delay="499"/>
                                          </p:stCondLst>
                                        </p:cTn>
                                        <p:tgtEl>
                                          <p:spTgt spid="22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225"/>
                                        </p:tgtEl>
                                      </p:cBhvr>
                                    </p:animEffect>
                                    <p:set>
                                      <p:cBhvr>
                                        <p:cTn id="109" dur="1" fill="hold">
                                          <p:stCondLst>
                                            <p:cond delay="499"/>
                                          </p:stCondLst>
                                        </p:cTn>
                                        <p:tgtEl>
                                          <p:spTgt spid="22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226"/>
                                        </p:tgtEl>
                                      </p:cBhvr>
                                    </p:animEffect>
                                    <p:set>
                                      <p:cBhvr>
                                        <p:cTn id="112" dur="1" fill="hold">
                                          <p:stCondLst>
                                            <p:cond delay="499"/>
                                          </p:stCondLst>
                                        </p:cTn>
                                        <p:tgtEl>
                                          <p:spTgt spid="22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27"/>
                                        </p:tgtEl>
                                      </p:cBhvr>
                                    </p:animEffect>
                                    <p:set>
                                      <p:cBhvr>
                                        <p:cTn id="115" dur="1" fill="hold">
                                          <p:stCondLst>
                                            <p:cond delay="499"/>
                                          </p:stCondLst>
                                        </p:cTn>
                                        <p:tgtEl>
                                          <p:spTgt spid="22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228"/>
                                        </p:tgtEl>
                                      </p:cBhvr>
                                    </p:animEffect>
                                    <p:set>
                                      <p:cBhvr>
                                        <p:cTn id="118" dur="1" fill="hold">
                                          <p:stCondLst>
                                            <p:cond delay="499"/>
                                          </p:stCondLst>
                                        </p:cTn>
                                        <p:tgtEl>
                                          <p:spTgt spid="228"/>
                                        </p:tgtEl>
                                        <p:attrNameLst>
                                          <p:attrName>style.visibility</p:attrName>
                                        </p:attrNameLst>
                                      </p:cBhvr>
                                      <p:to>
                                        <p:strVal val="hidden"/>
                                      </p:to>
                                    </p:set>
                                  </p:childTnLst>
                                </p:cTn>
                              </p:par>
                            </p:childTnLst>
                          </p:cTn>
                        </p:par>
                        <p:par>
                          <p:cTn id="119" fill="hold" nodeType="afterGroup">
                            <p:stCondLst>
                              <p:cond delay="1500"/>
                            </p:stCondLst>
                            <p:childTnLst>
                              <p:par>
                                <p:cTn id="120" presetID="42" presetClass="entr" presetSubtype="0" fill="hold" nodeType="afterEffect">
                                  <p:stCondLst>
                                    <p:cond delay="0"/>
                                  </p:stCondLst>
                                  <p:childTnLst>
                                    <p:set>
                                      <p:cBhvr>
                                        <p:cTn id="121" dur="1" fill="hold">
                                          <p:stCondLst>
                                            <p:cond delay="0"/>
                                          </p:stCondLst>
                                        </p:cTn>
                                        <p:tgtEl>
                                          <p:spTgt spid="289"/>
                                        </p:tgtEl>
                                        <p:attrNameLst>
                                          <p:attrName>style.visibility</p:attrName>
                                        </p:attrNameLst>
                                      </p:cBhvr>
                                      <p:to>
                                        <p:strVal val="visible"/>
                                      </p:to>
                                    </p:set>
                                    <p:animEffect transition="in" filter="fade">
                                      <p:cBhvr>
                                        <p:cTn id="122" dur="1000"/>
                                        <p:tgtEl>
                                          <p:spTgt spid="289"/>
                                        </p:tgtEl>
                                      </p:cBhvr>
                                    </p:animEffect>
                                    <p:anim calcmode="lin" valueType="num">
                                      <p:cBhvr>
                                        <p:cTn id="123" dur="1000" fill="hold"/>
                                        <p:tgtEl>
                                          <p:spTgt spid="289"/>
                                        </p:tgtEl>
                                        <p:attrNameLst>
                                          <p:attrName>ppt_x</p:attrName>
                                        </p:attrNameLst>
                                      </p:cBhvr>
                                      <p:tavLst>
                                        <p:tav tm="0">
                                          <p:val>
                                            <p:strVal val="#ppt_x"/>
                                          </p:val>
                                        </p:tav>
                                        <p:tav tm="100000">
                                          <p:val>
                                            <p:strVal val="#ppt_x"/>
                                          </p:val>
                                        </p:tav>
                                      </p:tavLst>
                                    </p:anim>
                                    <p:anim calcmode="lin" valueType="num">
                                      <p:cBhvr>
                                        <p:cTn id="124" dur="1000" fill="hold"/>
                                        <p:tgtEl>
                                          <p:spTgt spid="2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22" grpId="1" animBg="1"/>
      <p:bldP spid="223" grpId="0" animBg="1"/>
      <p:bldP spid="223" grpId="1" animBg="1"/>
      <p:bldP spid="224" grpId="0" animBg="1"/>
      <p:bldP spid="224" grpId="1" animBg="1"/>
      <p:bldP spid="225" grpId="0" animBg="1"/>
      <p:bldP spid="225" grpId="1" animBg="1"/>
      <p:bldP spid="226" grpId="0" animBg="1"/>
      <p:bldP spid="226" grpId="1" animBg="1"/>
      <p:bldP spid="227" grpId="0" animBg="1"/>
      <p:bldP spid="227" grpId="1" animBg="1"/>
      <p:bldP spid="228" grpId="0" animBg="1"/>
      <p:bldP spid="228" grpId="1" animBg="1"/>
      <p:bldP spid="229" grpId="0" animBg="1"/>
      <p:bldP spid="229" grpId="1" animBg="1"/>
      <p:bldP spid="230" grpId="0" animBg="1"/>
      <p:bldP spid="23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67" y="193382"/>
            <a:ext cx="8636014" cy="731837"/>
          </a:xfrm>
        </p:spPr>
        <p:txBody>
          <a:bodyPr/>
          <a:lstStyle/>
          <a:p>
            <a:r>
              <a:rPr lang="en-US" sz="2775" dirty="0">
                <a:solidFill>
                  <a:schemeClr val="tx1"/>
                </a:solidFill>
                <a:latin typeface="+mn-lt"/>
              </a:rPr>
              <a:t>Definition: ONUG* (Large Enterprise User Group) has specified 10 requirements for an SD-WAN</a:t>
            </a:r>
            <a:endParaRPr lang="en-US" sz="2775" i="1" u="sng" dirty="0">
              <a:solidFill>
                <a:srgbClr val="214794"/>
              </a:solidFill>
              <a:latin typeface="+mn-lt"/>
              <a:ea typeface="+mn-ea"/>
              <a:cs typeface="+mn-cs"/>
            </a:endParaRPr>
          </a:p>
        </p:txBody>
      </p:sp>
      <p:graphicFrame>
        <p:nvGraphicFramePr>
          <p:cNvPr id="4" name="Content Placeholder 9"/>
          <p:cNvGraphicFramePr>
            <a:graphicFrameLocks/>
          </p:cNvGraphicFramePr>
          <p:nvPr>
            <p:extLst/>
          </p:nvPr>
        </p:nvGraphicFramePr>
        <p:xfrm>
          <a:off x="374241" y="1073158"/>
          <a:ext cx="8117952" cy="3861902"/>
        </p:xfrm>
        <a:graphic>
          <a:graphicData uri="http://schemas.openxmlformats.org/drawingml/2006/table">
            <a:tbl>
              <a:tblPr firstRow="1" bandRow="1">
                <a:tableStyleId>{5C22544A-7EE6-4342-B048-85BDC9FD1C3A}</a:tableStyleId>
              </a:tblPr>
              <a:tblGrid>
                <a:gridCol w="489875"/>
                <a:gridCol w="6886862"/>
                <a:gridCol w="741215"/>
              </a:tblGrid>
              <a:tr h="308586">
                <a:tc>
                  <a:txBody>
                    <a:bodyPr/>
                    <a:lstStyle/>
                    <a:p>
                      <a:endParaRPr lang="en-US" sz="1100" b="1" dirty="0"/>
                    </a:p>
                  </a:txBody>
                  <a:tcPr marL="91416" marR="91416" marT="45708" marB="45708">
                    <a:solidFill>
                      <a:schemeClr val="tx2"/>
                    </a:solidFill>
                  </a:tcPr>
                </a:tc>
                <a:tc>
                  <a:txBody>
                    <a:bodyPr/>
                    <a:lstStyle/>
                    <a:p>
                      <a:r>
                        <a:rPr lang="en-US" sz="1400" dirty="0" smtClean="0"/>
                        <a:t>ONUG SD-WAN Requirements</a:t>
                      </a:r>
                      <a:endParaRPr lang="en-US" sz="1400" dirty="0"/>
                    </a:p>
                  </a:txBody>
                  <a:tcPr marL="91416" marR="91416" marT="45708" marB="45708">
                    <a:solidFill>
                      <a:schemeClr val="tx2"/>
                    </a:solidFill>
                  </a:tcPr>
                </a:tc>
                <a:tc>
                  <a:txBody>
                    <a:bodyPr/>
                    <a:lstStyle/>
                    <a:p>
                      <a:pPr algn="ctr"/>
                      <a:r>
                        <a:rPr lang="en-US" sz="1400" dirty="0" smtClean="0"/>
                        <a:t>Cisco</a:t>
                      </a:r>
                      <a:endParaRPr lang="en-US" sz="1400" dirty="0"/>
                    </a:p>
                  </a:txBody>
                  <a:tcPr marL="91416" marR="91416" marT="45708" marB="45708">
                    <a:solidFill>
                      <a:schemeClr val="tx2"/>
                    </a:solidFill>
                  </a:tcPr>
                </a:tc>
              </a:tr>
              <a:tr h="274296">
                <a:tc>
                  <a:txBody>
                    <a:bodyPr/>
                    <a:lstStyle/>
                    <a:p>
                      <a:pPr algn="ctr"/>
                      <a:r>
                        <a:rPr lang="en-US" sz="1200" b="1" dirty="0" smtClean="0">
                          <a:solidFill>
                            <a:srgbClr val="214794"/>
                          </a:solidFill>
                        </a:rPr>
                        <a:t>1</a:t>
                      </a:r>
                      <a:endParaRPr lang="en-US" sz="1200" b="1" dirty="0">
                        <a:solidFill>
                          <a:srgbClr val="214794"/>
                        </a:solidFill>
                      </a:endParaRPr>
                    </a:p>
                  </a:txBody>
                  <a:tcPr marL="91416" marR="91416" marT="45708" marB="45708">
                    <a:solidFill>
                      <a:schemeClr val="bg1">
                        <a:lumMod val="95000"/>
                      </a:schemeClr>
                    </a:solidFill>
                  </a:tcPr>
                </a:tc>
                <a:tc>
                  <a:txBody>
                    <a:bodyPr/>
                    <a:lstStyle/>
                    <a:p>
                      <a:r>
                        <a:rPr lang="en-US" sz="1200" b="1" baseline="0" dirty="0" smtClean="0">
                          <a:solidFill>
                            <a:srgbClr val="214794"/>
                          </a:solidFill>
                        </a:rPr>
                        <a:t>CPE: </a:t>
                      </a:r>
                      <a:r>
                        <a:rPr lang="en-US" sz="1200" baseline="0" dirty="0" smtClean="0"/>
                        <a:t>physical or virtual form factor</a:t>
                      </a:r>
                      <a:endParaRPr lang="en-US" sz="1200" dirty="0"/>
                    </a:p>
                  </a:txBody>
                  <a:tcPr marL="91416" marR="91416" marT="45708" marB="45708">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1">
                        <a:lumMod val="95000"/>
                      </a:schemeClr>
                    </a:solidFill>
                  </a:tcPr>
                </a:tc>
              </a:tr>
              <a:tr h="344380">
                <a:tc>
                  <a:txBody>
                    <a:bodyPr/>
                    <a:lstStyle/>
                    <a:p>
                      <a:pPr algn="ctr"/>
                      <a:r>
                        <a:rPr lang="en-US" sz="1200" b="1" dirty="0" smtClean="0">
                          <a:solidFill>
                            <a:srgbClr val="214794"/>
                          </a:solidFill>
                        </a:rPr>
                        <a:t>2</a:t>
                      </a:r>
                      <a:endParaRPr lang="en-US" sz="1200" b="1" dirty="0">
                        <a:solidFill>
                          <a:srgbClr val="214794"/>
                        </a:solidFill>
                      </a:endParaRPr>
                    </a:p>
                  </a:txBody>
                  <a:tcPr marL="91416" marR="91416" marT="45708" marB="45708">
                    <a:solidFill>
                      <a:schemeClr val="bg2"/>
                    </a:solidFill>
                  </a:tcPr>
                </a:tc>
                <a:tc>
                  <a:txBody>
                    <a:bodyPr/>
                    <a:lstStyle/>
                    <a:p>
                      <a:r>
                        <a:rPr lang="en-US" sz="1200" b="1" dirty="0" smtClean="0">
                          <a:solidFill>
                            <a:srgbClr val="214794"/>
                          </a:solidFill>
                        </a:rPr>
                        <a:t>Zero</a:t>
                      </a:r>
                      <a:r>
                        <a:rPr lang="en-US" sz="1200" b="1" baseline="0" dirty="0" smtClean="0">
                          <a:solidFill>
                            <a:srgbClr val="214794"/>
                          </a:solidFill>
                        </a:rPr>
                        <a:t> Touch Deployment: </a:t>
                      </a:r>
                      <a:r>
                        <a:rPr lang="en-US" sz="1200" baseline="0" dirty="0" smtClean="0"/>
                        <a:t>agility in provisioning and deployment</a:t>
                      </a:r>
                      <a:endParaRPr lang="en-US" sz="1200" dirty="0"/>
                    </a:p>
                  </a:txBody>
                  <a:tcPr marL="91416" marR="91416" marT="45708" marB="45708">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2"/>
                    </a:solidFill>
                  </a:tcPr>
                </a:tc>
              </a:tr>
              <a:tr h="457176">
                <a:tc>
                  <a:txBody>
                    <a:bodyPr/>
                    <a:lstStyle/>
                    <a:p>
                      <a:pPr algn="ctr"/>
                      <a:r>
                        <a:rPr lang="en-US" sz="1200" b="1" dirty="0" smtClean="0">
                          <a:solidFill>
                            <a:srgbClr val="214794"/>
                          </a:solidFill>
                        </a:rPr>
                        <a:t>3</a:t>
                      </a:r>
                      <a:endParaRPr lang="en-US" sz="1200" b="1" dirty="0">
                        <a:solidFill>
                          <a:srgbClr val="214794"/>
                        </a:solidFill>
                      </a:endParaRPr>
                    </a:p>
                  </a:txBody>
                  <a:tcPr marL="91416" marR="91416" marT="45708" marB="45708">
                    <a:solidFill>
                      <a:schemeClr val="bg1">
                        <a:lumMod val="95000"/>
                      </a:schemeClr>
                    </a:solidFill>
                  </a:tcPr>
                </a:tc>
                <a:tc>
                  <a:txBody>
                    <a:bodyPr/>
                    <a:lstStyle/>
                    <a:p>
                      <a:r>
                        <a:rPr lang="en-US" sz="1200" b="1" dirty="0" smtClean="0">
                          <a:solidFill>
                            <a:srgbClr val="214794"/>
                          </a:solidFill>
                        </a:rPr>
                        <a:t>Secure</a:t>
                      </a:r>
                      <a:r>
                        <a:rPr lang="en-US" sz="1200" b="1" baseline="0" dirty="0" smtClean="0">
                          <a:solidFill>
                            <a:srgbClr val="214794"/>
                          </a:solidFill>
                        </a:rPr>
                        <a:t> Hybrid WAN: </a:t>
                      </a:r>
                      <a:r>
                        <a:rPr lang="en-US" sz="1200" baseline="0" dirty="0" smtClean="0"/>
                        <a:t>Dynamic traffic engineering across Internet &amp; private WAN based on application policy, and aware of network availability/degradation</a:t>
                      </a:r>
                      <a:endParaRPr lang="en-US" sz="1200" dirty="0"/>
                    </a:p>
                  </a:txBody>
                  <a:tcPr marL="91416" marR="91416" marT="45708" marB="45708">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1">
                        <a:lumMod val="95000"/>
                      </a:schemeClr>
                    </a:solidFill>
                  </a:tcPr>
                </a:tc>
              </a:tr>
              <a:tr h="344380">
                <a:tc>
                  <a:txBody>
                    <a:bodyPr/>
                    <a:lstStyle/>
                    <a:p>
                      <a:pPr algn="ctr"/>
                      <a:r>
                        <a:rPr lang="en-US" sz="1200" b="1" dirty="0" smtClean="0">
                          <a:solidFill>
                            <a:srgbClr val="214794"/>
                          </a:solidFill>
                        </a:rPr>
                        <a:t>4</a:t>
                      </a:r>
                      <a:endParaRPr lang="en-US" sz="1200" b="1" dirty="0">
                        <a:solidFill>
                          <a:srgbClr val="214794"/>
                        </a:solidFill>
                      </a:endParaRPr>
                    </a:p>
                  </a:txBody>
                  <a:tcPr marL="91416" marR="91416" marT="45708" marB="45708">
                    <a:solidFill>
                      <a:schemeClr val="bg2"/>
                    </a:solidFill>
                  </a:tcPr>
                </a:tc>
                <a:tc>
                  <a:txBody>
                    <a:bodyPr/>
                    <a:lstStyle/>
                    <a:p>
                      <a:r>
                        <a:rPr lang="en-US" sz="1200" b="1" dirty="0" smtClean="0">
                          <a:solidFill>
                            <a:srgbClr val="214794"/>
                          </a:solidFill>
                        </a:rPr>
                        <a:t>Active-Active</a:t>
                      </a:r>
                      <a:r>
                        <a:rPr lang="en-US" sz="1200" b="1" baseline="0" dirty="0" smtClean="0">
                          <a:solidFill>
                            <a:srgbClr val="214794"/>
                          </a:solidFill>
                        </a:rPr>
                        <a:t> Architecture: </a:t>
                      </a:r>
                      <a:r>
                        <a:rPr lang="en-US" sz="1200" b="0" baseline="0" dirty="0" smtClean="0">
                          <a:solidFill>
                            <a:schemeClr val="dk1"/>
                          </a:solidFill>
                        </a:rPr>
                        <a:t>S</a:t>
                      </a:r>
                      <a:r>
                        <a:rPr lang="en-US" sz="1200" baseline="0" dirty="0" smtClean="0"/>
                        <a:t>ites</a:t>
                      </a:r>
                      <a:r>
                        <a:rPr lang="en-US" sz="1200" dirty="0" smtClean="0"/>
                        <a:t> connect to applications through Internet &amp; privat</a:t>
                      </a:r>
                      <a:r>
                        <a:rPr lang="en-US" sz="1200" baseline="0" dirty="0" smtClean="0"/>
                        <a:t>e WAN</a:t>
                      </a:r>
                      <a:endParaRPr lang="en-US" sz="1200" dirty="0"/>
                    </a:p>
                  </a:txBody>
                  <a:tcPr marL="91416" marR="91416" marT="45708" marB="45708">
                    <a:solidFill>
                      <a:schemeClr val="bg2"/>
                    </a:solidFill>
                  </a:tcPr>
                </a:tc>
                <a:tc>
                  <a:txBody>
                    <a:bodyPr/>
                    <a:lstStyle/>
                    <a:p>
                      <a:pPr algn="ctr"/>
                      <a:r>
                        <a:rPr lang="en-US" sz="1100" dirty="0" smtClean="0">
                          <a:latin typeface="Zapf Dingbats"/>
                          <a:ea typeface="Zapf Dingbats"/>
                          <a:cs typeface="Zapf Dingbats"/>
                          <a:sym typeface="Zapf Dingbats"/>
                        </a:rPr>
                        <a:t>✔</a:t>
                      </a:r>
                      <a:endParaRPr lang="en-US" sz="1100" dirty="0"/>
                    </a:p>
                  </a:txBody>
                  <a:tcPr marL="91416" marR="91416" marT="45708" marB="45708">
                    <a:solidFill>
                      <a:schemeClr val="bg2"/>
                    </a:solidFill>
                  </a:tcPr>
                </a:tc>
              </a:tr>
              <a:tr h="344380">
                <a:tc>
                  <a:txBody>
                    <a:bodyPr/>
                    <a:lstStyle/>
                    <a:p>
                      <a:pPr algn="ctr"/>
                      <a:r>
                        <a:rPr lang="en-US" sz="1200" b="1" dirty="0" smtClean="0">
                          <a:solidFill>
                            <a:srgbClr val="214794"/>
                          </a:solidFill>
                        </a:rPr>
                        <a:t>5</a:t>
                      </a:r>
                      <a:endParaRPr lang="en-US" sz="1200" b="1" dirty="0">
                        <a:solidFill>
                          <a:srgbClr val="214794"/>
                        </a:solidFill>
                      </a:endParaRPr>
                    </a:p>
                  </a:txBody>
                  <a:tcPr marL="91416" marR="91416" marT="45708" marB="45708">
                    <a:solidFill>
                      <a:schemeClr val="bg1">
                        <a:lumMod val="95000"/>
                      </a:schemeClr>
                    </a:solidFill>
                  </a:tcPr>
                </a:tc>
                <a:tc>
                  <a:txBody>
                    <a:bodyPr/>
                    <a:lstStyle/>
                    <a:p>
                      <a:r>
                        <a:rPr lang="en-US" sz="1200" b="1" dirty="0" smtClean="0">
                          <a:solidFill>
                            <a:srgbClr val="214794"/>
                          </a:solidFill>
                        </a:rPr>
                        <a:t>High Availability &amp; Resiliency</a:t>
                      </a:r>
                      <a:r>
                        <a:rPr lang="en-US" sz="1200" b="1" baseline="0" dirty="0" smtClean="0">
                          <a:solidFill>
                            <a:srgbClr val="214794"/>
                          </a:solidFill>
                        </a:rPr>
                        <a:t>: </a:t>
                      </a:r>
                      <a:r>
                        <a:rPr lang="en-US" sz="1200" b="0" baseline="0" dirty="0" smtClean="0"/>
                        <a:t>O</a:t>
                      </a:r>
                      <a:r>
                        <a:rPr lang="en-US" sz="1200" baseline="0" dirty="0" smtClean="0"/>
                        <a:t>ptimal for client user experience</a:t>
                      </a:r>
                      <a:endParaRPr lang="en-US" sz="1200" dirty="0"/>
                    </a:p>
                  </a:txBody>
                  <a:tcPr marL="91416" marR="91416" marT="45708" marB="45708">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1">
                        <a:lumMod val="95000"/>
                      </a:schemeClr>
                    </a:solidFill>
                  </a:tcPr>
                </a:tc>
              </a:tr>
              <a:tr h="344380">
                <a:tc>
                  <a:txBody>
                    <a:bodyPr/>
                    <a:lstStyle/>
                    <a:p>
                      <a:pPr algn="ctr"/>
                      <a:r>
                        <a:rPr lang="en-US" sz="1200" b="1" dirty="0" smtClean="0">
                          <a:solidFill>
                            <a:srgbClr val="214794"/>
                          </a:solidFill>
                        </a:rPr>
                        <a:t>6</a:t>
                      </a:r>
                      <a:endParaRPr lang="en-US" sz="1200" b="1" dirty="0">
                        <a:solidFill>
                          <a:srgbClr val="214794"/>
                        </a:solidFill>
                      </a:endParaRPr>
                    </a:p>
                  </a:txBody>
                  <a:tcPr marL="91416" marR="91416" marT="45708" marB="45708">
                    <a:solidFill>
                      <a:schemeClr val="bg2"/>
                    </a:solidFill>
                  </a:tcPr>
                </a:tc>
                <a:tc>
                  <a:txBody>
                    <a:bodyPr/>
                    <a:lstStyle/>
                    <a:p>
                      <a:r>
                        <a:rPr lang="en-US" sz="1200" b="1" dirty="0" smtClean="0">
                          <a:solidFill>
                            <a:srgbClr val="214794"/>
                          </a:solidFill>
                        </a:rPr>
                        <a:t>Layer 2</a:t>
                      </a:r>
                      <a:r>
                        <a:rPr lang="en-US" sz="1200" b="1" baseline="0" dirty="0" smtClean="0">
                          <a:solidFill>
                            <a:srgbClr val="214794"/>
                          </a:solidFill>
                        </a:rPr>
                        <a:t> &amp; 3 Interoperability: </a:t>
                      </a:r>
                      <a:r>
                        <a:rPr lang="en-US" sz="1200" b="0" baseline="0" dirty="0" smtClean="0"/>
                        <a:t>W</a:t>
                      </a:r>
                      <a:r>
                        <a:rPr lang="en-US" sz="1200" baseline="0" dirty="0" smtClean="0"/>
                        <a:t>ith directly connected switch and/or router</a:t>
                      </a:r>
                      <a:endParaRPr lang="en-US" sz="1200" dirty="0"/>
                    </a:p>
                  </a:txBody>
                  <a:tcPr marL="91416" marR="91416" marT="45708" marB="45708">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solidFill>
                            <a:srgbClr val="676767"/>
                          </a:solidFill>
                          <a:latin typeface="Zapf Dingbats"/>
                          <a:ea typeface="Zapf Dingbats"/>
                          <a:cs typeface="Zapf Dingbats"/>
                          <a:sym typeface="Zapf Dingbats"/>
                        </a:rPr>
                        <a:t>✔</a:t>
                      </a:r>
                      <a:endParaRPr lang="en-US" sz="1100" dirty="0" smtClean="0">
                        <a:solidFill>
                          <a:srgbClr val="676767"/>
                        </a:solidFill>
                      </a:endParaRPr>
                    </a:p>
                  </a:txBody>
                  <a:tcPr marL="91416" marR="91416" marT="45708" marB="45708">
                    <a:solidFill>
                      <a:schemeClr val="bg2"/>
                    </a:solidFill>
                  </a:tcPr>
                </a:tc>
              </a:tr>
              <a:tr h="457176">
                <a:tc>
                  <a:txBody>
                    <a:bodyPr/>
                    <a:lstStyle/>
                    <a:p>
                      <a:pPr algn="ctr"/>
                      <a:r>
                        <a:rPr lang="en-US" sz="1200" b="1" dirty="0" smtClean="0">
                          <a:solidFill>
                            <a:srgbClr val="214794"/>
                          </a:solidFill>
                        </a:rPr>
                        <a:t>7</a:t>
                      </a:r>
                      <a:endParaRPr lang="en-US" sz="1200" b="1" dirty="0">
                        <a:solidFill>
                          <a:srgbClr val="214794"/>
                        </a:solidFill>
                      </a:endParaRPr>
                    </a:p>
                  </a:txBody>
                  <a:tcPr marL="91416" marR="91416" marT="45708" marB="45708">
                    <a:solidFill>
                      <a:schemeClr val="bg1">
                        <a:lumMod val="95000"/>
                      </a:schemeClr>
                    </a:solidFill>
                  </a:tcPr>
                </a:tc>
                <a:tc>
                  <a:txBody>
                    <a:bodyPr/>
                    <a:lstStyle/>
                    <a:p>
                      <a:r>
                        <a:rPr lang="en-US" sz="1200" b="1" dirty="0" smtClean="0">
                          <a:solidFill>
                            <a:srgbClr val="214794"/>
                          </a:solidFill>
                        </a:rPr>
                        <a:t>Visibility,</a:t>
                      </a:r>
                      <a:r>
                        <a:rPr lang="en-US" sz="1200" b="1" baseline="0" dirty="0" smtClean="0">
                          <a:solidFill>
                            <a:srgbClr val="214794"/>
                          </a:solidFill>
                        </a:rPr>
                        <a:t> Prioritization &amp; Steering Applications: </a:t>
                      </a:r>
                      <a:r>
                        <a:rPr lang="en-US" sz="1200" b="0" baseline="0" dirty="0" smtClean="0"/>
                        <a:t>Specifically business critical and real-time applications per security, corporate governance and compliance</a:t>
                      </a:r>
                      <a:endParaRPr lang="en-US" sz="1200" b="0" dirty="0"/>
                    </a:p>
                  </a:txBody>
                  <a:tcPr marL="91416" marR="91416" marT="45708" marB="45708">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1">
                        <a:lumMod val="95000"/>
                      </a:schemeClr>
                    </a:solidFill>
                  </a:tcPr>
                </a:tc>
              </a:tr>
              <a:tr h="298388">
                <a:tc>
                  <a:txBody>
                    <a:bodyPr/>
                    <a:lstStyle/>
                    <a:p>
                      <a:pPr algn="ctr"/>
                      <a:r>
                        <a:rPr lang="en-US" sz="1200" b="1" dirty="0" smtClean="0">
                          <a:solidFill>
                            <a:srgbClr val="214794"/>
                          </a:solidFill>
                        </a:rPr>
                        <a:t>8</a:t>
                      </a:r>
                      <a:endParaRPr lang="en-US" sz="1200" b="1" dirty="0">
                        <a:solidFill>
                          <a:srgbClr val="214794"/>
                        </a:solidFill>
                      </a:endParaRPr>
                    </a:p>
                  </a:txBody>
                  <a:tcPr marL="91416" marR="91416" marT="45708" marB="45708">
                    <a:solidFill>
                      <a:schemeClr val="bg2"/>
                    </a:solidFill>
                  </a:tcPr>
                </a:tc>
                <a:tc>
                  <a:txBody>
                    <a:bodyPr/>
                    <a:lstStyle/>
                    <a:p>
                      <a:r>
                        <a:rPr lang="en-US" sz="1200" b="1" dirty="0" smtClean="0">
                          <a:solidFill>
                            <a:srgbClr val="214794"/>
                          </a:solidFill>
                        </a:rPr>
                        <a:t>Management Dashboard/Portal</a:t>
                      </a:r>
                      <a:r>
                        <a:rPr lang="en-US" sz="1200" dirty="0" smtClean="0">
                          <a:solidFill>
                            <a:srgbClr val="214794"/>
                          </a:solidFill>
                        </a:rPr>
                        <a:t>: </a:t>
                      </a:r>
                      <a:r>
                        <a:rPr lang="en-US" sz="1200" dirty="0" smtClean="0"/>
                        <a:t>By</a:t>
                      </a:r>
                      <a:r>
                        <a:rPr lang="en-US" sz="1200" baseline="0" dirty="0" smtClean="0"/>
                        <a:t> s</a:t>
                      </a:r>
                      <a:r>
                        <a:rPr lang="en-US" sz="1200" dirty="0" smtClean="0"/>
                        <a:t>ite,</a:t>
                      </a:r>
                      <a:r>
                        <a:rPr lang="en-US" sz="1200" baseline="0" dirty="0" smtClean="0"/>
                        <a:t> Application and VPN performance level</a:t>
                      </a:r>
                      <a:endParaRPr lang="en-US" sz="1200" dirty="0"/>
                    </a:p>
                  </a:txBody>
                  <a:tcPr marL="91416" marR="91416" marT="45708" marB="45708">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2"/>
                    </a:solidFill>
                  </a:tcPr>
                </a:tc>
              </a:tr>
              <a:tr h="344380">
                <a:tc>
                  <a:txBody>
                    <a:bodyPr/>
                    <a:lstStyle/>
                    <a:p>
                      <a:pPr algn="ctr"/>
                      <a:r>
                        <a:rPr lang="en-US" sz="1200" b="1" dirty="0" smtClean="0">
                          <a:solidFill>
                            <a:srgbClr val="214794"/>
                          </a:solidFill>
                        </a:rPr>
                        <a:t>9</a:t>
                      </a:r>
                      <a:endParaRPr lang="en-US" sz="1200" b="1" dirty="0">
                        <a:solidFill>
                          <a:srgbClr val="214794"/>
                        </a:solidFill>
                      </a:endParaRPr>
                    </a:p>
                  </a:txBody>
                  <a:tcPr marL="91416" marR="91416" marT="45708" marB="45708">
                    <a:solidFill>
                      <a:schemeClr val="bg1">
                        <a:lumMod val="95000"/>
                      </a:schemeClr>
                    </a:solidFill>
                  </a:tcPr>
                </a:tc>
                <a:tc>
                  <a:txBody>
                    <a:bodyPr/>
                    <a:lstStyle/>
                    <a:p>
                      <a:r>
                        <a:rPr lang="en-US" sz="1200" b="1" baseline="0" dirty="0" smtClean="0">
                          <a:solidFill>
                            <a:srgbClr val="214794"/>
                          </a:solidFill>
                        </a:rPr>
                        <a:t>Controller with open APIs: </a:t>
                      </a:r>
                      <a:r>
                        <a:rPr lang="en-US" sz="1200" b="0" baseline="0" dirty="0" smtClean="0"/>
                        <a:t>For access and management, forward specific log events</a:t>
                      </a:r>
                      <a:endParaRPr lang="en-US" sz="1200" b="1" dirty="0"/>
                    </a:p>
                  </a:txBody>
                  <a:tcPr marL="91416" marR="91416" marT="45708" marB="45708">
                    <a:solidFill>
                      <a:schemeClr val="bg1">
                        <a:lumMod val="95000"/>
                      </a:schemeClr>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solidFill>
                            <a:srgbClr val="676767"/>
                          </a:solidFill>
                          <a:latin typeface="Zapf Dingbats"/>
                          <a:ea typeface="Zapf Dingbats"/>
                          <a:cs typeface="Zapf Dingbats"/>
                          <a:sym typeface="Zapf Dingbats"/>
                        </a:rPr>
                        <a:t>✔</a:t>
                      </a:r>
                      <a:endParaRPr lang="en-US" sz="1100" dirty="0" smtClean="0">
                        <a:solidFill>
                          <a:srgbClr val="676767"/>
                        </a:solidFill>
                      </a:endParaRPr>
                    </a:p>
                  </a:txBody>
                  <a:tcPr marL="91416" marR="91416" marT="45708" marB="45708">
                    <a:solidFill>
                      <a:schemeClr val="bg1">
                        <a:lumMod val="95000"/>
                      </a:schemeClr>
                    </a:solidFill>
                  </a:tcPr>
                </a:tc>
              </a:tr>
              <a:tr h="344380">
                <a:tc>
                  <a:txBody>
                    <a:bodyPr/>
                    <a:lstStyle/>
                    <a:p>
                      <a:pPr algn="ctr"/>
                      <a:r>
                        <a:rPr lang="en-US" sz="1200" b="1" dirty="0" smtClean="0">
                          <a:solidFill>
                            <a:srgbClr val="214794"/>
                          </a:solidFill>
                        </a:rPr>
                        <a:t>10</a:t>
                      </a:r>
                      <a:endParaRPr lang="en-US" sz="1200" b="1" dirty="0">
                        <a:solidFill>
                          <a:srgbClr val="214794"/>
                        </a:solidFill>
                      </a:endParaRPr>
                    </a:p>
                  </a:txBody>
                  <a:tcPr marL="91416" marR="91416" marT="45708" marB="45708">
                    <a:solidFill>
                      <a:schemeClr val="bg2"/>
                    </a:solidFill>
                  </a:tcPr>
                </a:tc>
                <a:tc>
                  <a:txBody>
                    <a:bodyPr/>
                    <a:lstStyle/>
                    <a:p>
                      <a:r>
                        <a:rPr lang="en-US" sz="1200" b="1" dirty="0" smtClean="0">
                          <a:solidFill>
                            <a:schemeClr val="accent1"/>
                          </a:solidFill>
                        </a:rPr>
                        <a:t>FIPS 140-2 Validation Certification: </a:t>
                      </a:r>
                      <a:r>
                        <a:rPr lang="en-US" sz="1200" baseline="0" dirty="0" smtClean="0"/>
                        <a:t>Encryption with automated certificate life cycle management </a:t>
                      </a:r>
                      <a:endParaRPr lang="en-US" sz="1200" dirty="0"/>
                    </a:p>
                  </a:txBody>
                  <a:tcPr marL="91416" marR="91416" marT="45708" marB="45708">
                    <a:solidFill>
                      <a:schemeClr val="bg2"/>
                    </a:solid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en-US" sz="1100" dirty="0" smtClean="0">
                          <a:latin typeface="Zapf Dingbats"/>
                          <a:ea typeface="Zapf Dingbats"/>
                          <a:cs typeface="Zapf Dingbats"/>
                          <a:sym typeface="Zapf Dingbats"/>
                        </a:rPr>
                        <a:t>✔</a:t>
                      </a:r>
                      <a:endParaRPr lang="en-US" sz="1100" dirty="0" smtClean="0"/>
                    </a:p>
                  </a:txBody>
                  <a:tcPr marL="91416" marR="91416" marT="45708" marB="45708">
                    <a:solidFill>
                      <a:schemeClr val="bg2"/>
                    </a:solidFill>
                  </a:tcPr>
                </a:tc>
              </a:tr>
            </a:tbl>
          </a:graphicData>
        </a:graphic>
      </p:graphicFrame>
      <p:sp>
        <p:nvSpPr>
          <p:cNvPr id="3" name="TextBox 2"/>
          <p:cNvSpPr txBox="1"/>
          <p:nvPr/>
        </p:nvSpPr>
        <p:spPr>
          <a:xfrm>
            <a:off x="569079" y="4869886"/>
            <a:ext cx="3421069" cy="242344"/>
          </a:xfrm>
          <a:prstGeom prst="rect">
            <a:avLst/>
          </a:prstGeom>
          <a:noFill/>
        </p:spPr>
        <p:txBody>
          <a:bodyPr wrap="none" lIns="91410" tIns="45705" rIns="91410" bIns="45705" rtlCol="0">
            <a:spAutoFit/>
          </a:bodyPr>
          <a:lstStyle/>
          <a:p>
            <a:pPr defTabSz="685372"/>
            <a:r>
              <a:rPr lang="nl-NL" sz="975" dirty="0">
                <a:solidFill>
                  <a:srgbClr val="676767"/>
                </a:solidFill>
              </a:rPr>
              <a:t>*ONUG: Open Networking User Group (Large Enterprises)</a:t>
            </a:r>
          </a:p>
        </p:txBody>
      </p:sp>
    </p:spTree>
    <p:extLst>
      <p:ext uri="{BB962C8B-B14F-4D97-AF65-F5344CB8AC3E}">
        <p14:creationId xmlns:p14="http://schemas.microsoft.com/office/powerpoint/2010/main" val="15493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000" dirty="0" smtClean="0">
                <a:solidFill>
                  <a:schemeClr val="tx1"/>
                </a:solidFill>
              </a:rPr>
              <a:t>SD-WAN Requirements, Visibility</a:t>
            </a:r>
            <a:r>
              <a:rPr lang="en-US" sz="2799" dirty="0">
                <a:solidFill>
                  <a:schemeClr val="tx1"/>
                </a:solidFill>
              </a:rPr>
              <a:t/>
            </a:r>
            <a:br>
              <a:rPr lang="en-US" sz="2799" dirty="0">
                <a:solidFill>
                  <a:schemeClr val="tx1"/>
                </a:solidFill>
              </a:rPr>
            </a:br>
            <a:r>
              <a:rPr lang="en-US" sz="2002" dirty="0">
                <a:solidFill>
                  <a:schemeClr val="tx1"/>
                </a:solidFill>
              </a:rPr>
              <a:t>Make The Network Application-Aware </a:t>
            </a:r>
            <a:r>
              <a:rPr lang="en-US" dirty="0">
                <a:solidFill>
                  <a:schemeClr val="tx1"/>
                </a:solidFill>
              </a:rPr>
              <a:t/>
            </a:r>
            <a:br>
              <a:rPr lang="en-US" dirty="0">
                <a:solidFill>
                  <a:schemeClr val="tx1"/>
                </a:solidFill>
              </a:rPr>
            </a:br>
            <a:endParaRPr lang="en-US" sz="1799" dirty="0">
              <a:solidFill>
                <a:schemeClr val="tx1"/>
              </a:solidFill>
            </a:endParaRPr>
          </a:p>
        </p:txBody>
      </p:sp>
      <p:sp>
        <p:nvSpPr>
          <p:cNvPr id="19" name="TextBox 18"/>
          <p:cNvSpPr txBox="1"/>
          <p:nvPr/>
        </p:nvSpPr>
        <p:spPr>
          <a:xfrm>
            <a:off x="376659" y="1162979"/>
            <a:ext cx="3601498" cy="384719"/>
          </a:xfrm>
          <a:prstGeom prst="rect">
            <a:avLst/>
          </a:prstGeom>
          <a:noFill/>
        </p:spPr>
        <p:txBody>
          <a:bodyPr wrap="square" lIns="91439" tIns="45719" rIns="91439" bIns="45719" rtlCol="0">
            <a:spAutoFit/>
          </a:bodyPr>
          <a:lstStyle/>
          <a:p>
            <a:pPr algn="ctr" defTabSz="457086" fontAlgn="base">
              <a:lnSpc>
                <a:spcPct val="95000"/>
              </a:lnSpc>
              <a:spcBef>
                <a:spcPct val="0"/>
              </a:spcBef>
              <a:spcAft>
                <a:spcPts val="600"/>
              </a:spcAft>
            </a:pPr>
            <a:r>
              <a:rPr lang="en-US" sz="2000" dirty="0">
                <a:solidFill>
                  <a:srgbClr val="1EA3D6"/>
                </a:solidFill>
                <a:ea typeface="ＭＳ Ｐゴシック" pitchFamily="34" charset="-128"/>
              </a:rPr>
              <a:t>Intelligence &amp; Insights</a:t>
            </a:r>
          </a:p>
        </p:txBody>
      </p:sp>
      <p:sp>
        <p:nvSpPr>
          <p:cNvPr id="74" name="TextBox 73"/>
          <p:cNvSpPr txBox="1"/>
          <p:nvPr/>
        </p:nvSpPr>
        <p:spPr>
          <a:xfrm>
            <a:off x="677888" y="1533945"/>
            <a:ext cx="2999040" cy="523220"/>
          </a:xfrm>
          <a:prstGeom prst="rect">
            <a:avLst/>
          </a:prstGeom>
          <a:noFill/>
        </p:spPr>
        <p:txBody>
          <a:bodyPr wrap="square" rtlCol="0">
            <a:spAutoFit/>
          </a:bodyPr>
          <a:lstStyle/>
          <a:p>
            <a:pPr algn="ctr" defTabSz="457086" fontAlgn="base">
              <a:spcBef>
                <a:spcPct val="0"/>
              </a:spcBef>
              <a:spcAft>
                <a:spcPct val="0"/>
              </a:spcAft>
            </a:pPr>
            <a:r>
              <a:rPr lang="en-US" sz="1400" dirty="0">
                <a:solidFill>
                  <a:srgbClr val="4D4D4C">
                    <a:lumMod val="75000"/>
                  </a:srgbClr>
                </a:solidFill>
                <a:ea typeface="ＭＳ Ｐゴシック" pitchFamily="34" charset="-128"/>
              </a:rPr>
              <a:t>Detect/Categorize 1000+ applications automatically</a:t>
            </a:r>
            <a:endParaRPr lang="en-US" sz="1050" dirty="0">
              <a:solidFill>
                <a:srgbClr val="4D4D4C">
                  <a:lumMod val="75000"/>
                </a:srgbClr>
              </a:solidFill>
              <a:ea typeface="ＭＳ Ｐゴシック" pitchFamily="34" charset="-128"/>
            </a:endParaRPr>
          </a:p>
        </p:txBody>
      </p:sp>
      <p:grpSp>
        <p:nvGrpSpPr>
          <p:cNvPr id="22" name="Group 21"/>
          <p:cNvGrpSpPr/>
          <p:nvPr/>
        </p:nvGrpSpPr>
        <p:grpSpPr>
          <a:xfrm>
            <a:off x="562533" y="2118351"/>
            <a:ext cx="3229750" cy="1523315"/>
            <a:chOff x="471670" y="1665721"/>
            <a:chExt cx="3230591" cy="1523713"/>
          </a:xfrm>
        </p:grpSpPr>
        <p:sp>
          <p:nvSpPr>
            <p:cNvPr id="5" name="TextBox 4"/>
            <p:cNvSpPr txBox="1"/>
            <p:nvPr/>
          </p:nvSpPr>
          <p:spPr>
            <a:xfrm>
              <a:off x="1168311" y="1665721"/>
              <a:ext cx="1987246" cy="261678"/>
            </a:xfrm>
            <a:prstGeom prst="rect">
              <a:avLst/>
            </a:prstGeom>
            <a:noFill/>
          </p:spPr>
          <p:txBody>
            <a:bodyPr wrap="square" rtlCol="0">
              <a:spAutoFit/>
            </a:bodyPr>
            <a:lstStyle/>
            <a:p>
              <a:pPr algn="ctr" defTabSz="457086" fontAlgn="base">
                <a:spcBef>
                  <a:spcPct val="0"/>
                </a:spcBef>
                <a:spcAft>
                  <a:spcPct val="0"/>
                </a:spcAft>
              </a:pPr>
              <a:r>
                <a:rPr lang="en-US" sz="1100" dirty="0">
                  <a:solidFill>
                    <a:srgbClr val="4D4D4C">
                      <a:lumMod val="75000"/>
                    </a:srgbClr>
                  </a:solidFill>
                  <a:ea typeface="ＭＳ Ｐゴシック" pitchFamily="34" charset="-128"/>
                </a:rPr>
                <a:t>Application Categories</a:t>
              </a:r>
            </a:p>
          </p:txBody>
        </p:sp>
        <p:sp>
          <p:nvSpPr>
            <p:cNvPr id="7" name="TextBox 6"/>
            <p:cNvSpPr txBox="1"/>
            <p:nvPr/>
          </p:nvSpPr>
          <p:spPr>
            <a:xfrm>
              <a:off x="471670" y="1911827"/>
              <a:ext cx="1504948" cy="1277606"/>
            </a:xfrm>
            <a:prstGeom prst="rect">
              <a:avLst/>
            </a:prstGeom>
            <a:noFill/>
          </p:spPr>
          <p:txBody>
            <a:bodyPr wrap="square" rtlCol="0">
              <a:spAutoFit/>
            </a:bodyPr>
            <a:lstStyle/>
            <a:p>
              <a:pPr algn="r" defTabSz="457086" fontAlgn="base">
                <a:spcBef>
                  <a:spcPct val="0"/>
                </a:spcBef>
                <a:spcAft>
                  <a:spcPct val="0"/>
                </a:spcAft>
              </a:pPr>
              <a:r>
                <a:rPr lang="en-US" sz="700" dirty="0">
                  <a:solidFill>
                    <a:srgbClr val="4D4D4C">
                      <a:lumMod val="75000"/>
                    </a:srgbClr>
                  </a:solidFill>
                  <a:ea typeface="ＭＳ Ｐゴシック" pitchFamily="34" charset="-128"/>
                </a:rPr>
                <a:t>Consumer Apps</a:t>
              </a:r>
            </a:p>
            <a:p>
              <a:pPr algn="r" defTabSz="457086" fontAlgn="base">
                <a:spcBef>
                  <a:spcPct val="0"/>
                </a:spcBef>
                <a:spcAft>
                  <a:spcPct val="0"/>
                </a:spcAft>
              </a:pPr>
              <a:r>
                <a:rPr lang="en-US" sz="700" dirty="0">
                  <a:solidFill>
                    <a:srgbClr val="4D4D4C">
                      <a:lumMod val="75000"/>
                    </a:srgbClr>
                  </a:solidFill>
                  <a:ea typeface="ＭＳ Ｐゴシック" pitchFamily="34" charset="-128"/>
                </a:rPr>
                <a:t>Voice and Video</a:t>
              </a:r>
            </a:p>
            <a:p>
              <a:pPr algn="r" defTabSz="457086" fontAlgn="base">
                <a:spcBef>
                  <a:spcPct val="0"/>
                </a:spcBef>
                <a:spcAft>
                  <a:spcPct val="0"/>
                </a:spcAft>
              </a:pPr>
              <a:r>
                <a:rPr lang="en-US" sz="700" dirty="0">
                  <a:solidFill>
                    <a:srgbClr val="4D4D4C">
                      <a:lumMod val="75000"/>
                    </a:srgbClr>
                  </a:solidFill>
                  <a:ea typeface="ＭＳ Ｐゴシック" pitchFamily="34" charset="-128"/>
                </a:rPr>
                <a:t>File Sharing</a:t>
              </a:r>
            </a:p>
            <a:p>
              <a:pPr algn="r" defTabSz="457086" fontAlgn="base">
                <a:spcBef>
                  <a:spcPct val="0"/>
                </a:spcBef>
                <a:spcAft>
                  <a:spcPct val="0"/>
                </a:spcAft>
              </a:pPr>
              <a:r>
                <a:rPr lang="en-US" sz="700" dirty="0">
                  <a:solidFill>
                    <a:srgbClr val="4D4D4C">
                      <a:lumMod val="75000"/>
                    </a:srgbClr>
                  </a:solidFill>
                  <a:ea typeface="ＭＳ Ｐゴシック" pitchFamily="34" charset="-128"/>
                </a:rPr>
                <a:t>Business and Productivity Tools</a:t>
              </a:r>
            </a:p>
            <a:p>
              <a:pPr algn="r" defTabSz="457086" fontAlgn="base">
                <a:spcBef>
                  <a:spcPct val="0"/>
                </a:spcBef>
                <a:spcAft>
                  <a:spcPct val="0"/>
                </a:spcAft>
              </a:pPr>
              <a:r>
                <a:rPr lang="en-US" sz="700" dirty="0">
                  <a:solidFill>
                    <a:srgbClr val="4D4D4C">
                      <a:lumMod val="75000"/>
                    </a:srgbClr>
                  </a:solidFill>
                  <a:ea typeface="ＭＳ Ｐゴシック" pitchFamily="34" charset="-128"/>
                </a:rPr>
                <a:t>Social Networking</a:t>
              </a:r>
            </a:p>
            <a:p>
              <a:pPr algn="r" defTabSz="457086" fontAlgn="base">
                <a:spcBef>
                  <a:spcPct val="0"/>
                </a:spcBef>
                <a:spcAft>
                  <a:spcPct val="0"/>
                </a:spcAft>
              </a:pPr>
              <a:r>
                <a:rPr lang="en-US" sz="700" dirty="0">
                  <a:solidFill>
                    <a:srgbClr val="4D4D4C">
                      <a:lumMod val="75000"/>
                    </a:srgbClr>
                  </a:solidFill>
                  <a:ea typeface="ＭＳ Ｐゴシック" pitchFamily="34" charset="-128"/>
                </a:rPr>
                <a:t>Software Updates</a:t>
              </a:r>
            </a:p>
            <a:p>
              <a:pPr algn="r" defTabSz="457086" fontAlgn="base">
                <a:spcBef>
                  <a:spcPct val="0"/>
                </a:spcBef>
                <a:spcAft>
                  <a:spcPct val="0"/>
                </a:spcAft>
              </a:pPr>
              <a:r>
                <a:rPr lang="en-US" sz="700" dirty="0">
                  <a:solidFill>
                    <a:srgbClr val="4D4D4C">
                      <a:lumMod val="75000"/>
                    </a:srgbClr>
                  </a:solidFill>
                  <a:ea typeface="ＭＳ Ｐゴシック" pitchFamily="34" charset="-128"/>
                </a:rPr>
                <a:t>Instant Messaging</a:t>
              </a:r>
            </a:p>
            <a:p>
              <a:pPr algn="r" defTabSz="457086" fontAlgn="base">
                <a:spcBef>
                  <a:spcPct val="0"/>
                </a:spcBef>
                <a:spcAft>
                  <a:spcPct val="0"/>
                </a:spcAft>
              </a:pPr>
              <a:r>
                <a:rPr lang="en-US" sz="700" dirty="0">
                  <a:solidFill>
                    <a:srgbClr val="4D4D4C">
                      <a:lumMod val="75000"/>
                    </a:srgbClr>
                  </a:solidFill>
                  <a:ea typeface="ＭＳ Ｐゴシック" pitchFamily="34" charset="-128"/>
                </a:rPr>
                <a:t>Database</a:t>
              </a:r>
            </a:p>
            <a:p>
              <a:pPr algn="r" defTabSz="457086" fontAlgn="base">
                <a:spcBef>
                  <a:spcPct val="0"/>
                </a:spcBef>
                <a:spcAft>
                  <a:spcPct val="0"/>
                </a:spcAft>
              </a:pPr>
              <a:r>
                <a:rPr lang="en-US" sz="700" dirty="0">
                  <a:solidFill>
                    <a:srgbClr val="4D4D4C">
                      <a:lumMod val="75000"/>
                    </a:srgbClr>
                  </a:solidFill>
                  <a:ea typeface="ＭＳ Ｐゴシック" pitchFamily="34" charset="-128"/>
                </a:rPr>
                <a:t>Gaming</a:t>
              </a:r>
            </a:p>
            <a:p>
              <a:pPr algn="r" defTabSz="457086" fontAlgn="base">
                <a:spcBef>
                  <a:spcPct val="0"/>
                </a:spcBef>
                <a:spcAft>
                  <a:spcPct val="0"/>
                </a:spcAft>
              </a:pPr>
              <a:r>
                <a:rPr lang="en-US" sz="700" dirty="0">
                  <a:solidFill>
                    <a:srgbClr val="4D4D4C">
                      <a:lumMod val="75000"/>
                    </a:srgbClr>
                  </a:solidFill>
                  <a:ea typeface="ＭＳ Ｐゴシック" pitchFamily="34" charset="-128"/>
                </a:rPr>
                <a:t>Browsing</a:t>
              </a:r>
            </a:p>
            <a:p>
              <a:pPr algn="r" defTabSz="457086" fontAlgn="base">
                <a:spcBef>
                  <a:spcPct val="0"/>
                </a:spcBef>
                <a:spcAft>
                  <a:spcPct val="0"/>
                </a:spcAft>
              </a:pPr>
              <a:r>
                <a:rPr lang="en-US" sz="700" dirty="0">
                  <a:solidFill>
                    <a:srgbClr val="4D4D4C">
                      <a:lumMod val="75000"/>
                    </a:srgbClr>
                  </a:solidFill>
                  <a:ea typeface="ＭＳ Ｐゴシック" pitchFamily="34" charset="-128"/>
                </a:rPr>
                <a:t>Email</a:t>
              </a:r>
            </a:p>
          </p:txBody>
        </p:sp>
        <p:cxnSp>
          <p:nvCxnSpPr>
            <p:cNvPr id="11" name="Straight Connector 10"/>
            <p:cNvCxnSpPr/>
            <p:nvPr/>
          </p:nvCxnSpPr>
          <p:spPr>
            <a:xfrm flipV="1">
              <a:off x="1968887" y="2016793"/>
              <a:ext cx="1325880"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299966" y="1911827"/>
              <a:ext cx="402295" cy="1277607"/>
            </a:xfrm>
            <a:prstGeom prst="rect">
              <a:avLst/>
            </a:prstGeom>
            <a:noFill/>
          </p:spPr>
          <p:txBody>
            <a:bodyPr wrap="square" rtlCol="0">
              <a:spAutoFit/>
            </a:bodyPr>
            <a:lstStyle/>
            <a:p>
              <a:pPr defTabSz="457086" fontAlgn="base">
                <a:spcBef>
                  <a:spcPct val="0"/>
                </a:spcBef>
                <a:spcAft>
                  <a:spcPct val="0"/>
                </a:spcAft>
              </a:pPr>
              <a:r>
                <a:rPr lang="en-US" sz="700" dirty="0">
                  <a:solidFill>
                    <a:srgbClr val="4D4D4C">
                      <a:lumMod val="75000"/>
                    </a:srgbClr>
                  </a:solidFill>
                  <a:ea typeface="ＭＳ Ｐゴシック" pitchFamily="34" charset="-128"/>
                </a:rPr>
                <a:t>72</a:t>
              </a:r>
            </a:p>
            <a:p>
              <a:pPr defTabSz="457086" fontAlgn="base">
                <a:spcBef>
                  <a:spcPct val="0"/>
                </a:spcBef>
                <a:spcAft>
                  <a:spcPct val="0"/>
                </a:spcAft>
              </a:pPr>
              <a:r>
                <a:rPr lang="en-US" sz="700" dirty="0">
                  <a:solidFill>
                    <a:srgbClr val="4D4D4C">
                      <a:lumMod val="75000"/>
                    </a:srgbClr>
                  </a:solidFill>
                  <a:ea typeface="ＭＳ Ｐゴシック" pitchFamily="34" charset="-128"/>
                </a:rPr>
                <a:t>48</a:t>
              </a:r>
            </a:p>
            <a:p>
              <a:pPr defTabSz="457086" fontAlgn="base">
                <a:spcBef>
                  <a:spcPct val="0"/>
                </a:spcBef>
                <a:spcAft>
                  <a:spcPct val="0"/>
                </a:spcAft>
              </a:pPr>
              <a:r>
                <a:rPr lang="en-US" sz="700" dirty="0">
                  <a:solidFill>
                    <a:srgbClr val="4D4D4C">
                      <a:lumMod val="75000"/>
                    </a:srgbClr>
                  </a:solidFill>
                  <a:ea typeface="ＭＳ Ｐゴシック" pitchFamily="34" charset="-128"/>
                </a:rPr>
                <a:t>36</a:t>
              </a:r>
            </a:p>
            <a:p>
              <a:pPr defTabSz="457086" fontAlgn="base">
                <a:spcBef>
                  <a:spcPct val="0"/>
                </a:spcBef>
                <a:spcAft>
                  <a:spcPct val="0"/>
                </a:spcAft>
              </a:pPr>
              <a:r>
                <a:rPr lang="en-US" sz="700" dirty="0">
                  <a:solidFill>
                    <a:srgbClr val="4D4D4C">
                      <a:lumMod val="75000"/>
                    </a:srgbClr>
                  </a:solidFill>
                  <a:ea typeface="ＭＳ Ｐゴシック" pitchFamily="34" charset="-128"/>
                </a:rPr>
                <a:t>31</a:t>
              </a:r>
            </a:p>
            <a:p>
              <a:pPr defTabSz="457086" fontAlgn="base">
                <a:spcBef>
                  <a:spcPct val="0"/>
                </a:spcBef>
                <a:spcAft>
                  <a:spcPct val="0"/>
                </a:spcAft>
              </a:pPr>
              <a:r>
                <a:rPr lang="en-US" sz="700" dirty="0">
                  <a:solidFill>
                    <a:srgbClr val="4D4D4C">
                      <a:lumMod val="75000"/>
                    </a:srgbClr>
                  </a:solidFill>
                  <a:ea typeface="ＭＳ Ｐゴシック" pitchFamily="34" charset="-128"/>
                </a:rPr>
                <a:t>28</a:t>
              </a:r>
            </a:p>
            <a:p>
              <a:pPr defTabSz="457086" fontAlgn="base">
                <a:spcBef>
                  <a:spcPct val="0"/>
                </a:spcBef>
                <a:spcAft>
                  <a:spcPct val="0"/>
                </a:spcAft>
              </a:pPr>
              <a:r>
                <a:rPr lang="en-US" sz="700" dirty="0">
                  <a:solidFill>
                    <a:srgbClr val="4D4D4C">
                      <a:lumMod val="75000"/>
                    </a:srgbClr>
                  </a:solidFill>
                  <a:ea typeface="ＭＳ Ｐゴシック" pitchFamily="34" charset="-128"/>
                </a:rPr>
                <a:t>24</a:t>
              </a:r>
            </a:p>
            <a:p>
              <a:pPr defTabSz="457086" fontAlgn="base">
                <a:spcBef>
                  <a:spcPct val="0"/>
                </a:spcBef>
                <a:spcAft>
                  <a:spcPct val="0"/>
                </a:spcAft>
              </a:pPr>
              <a:r>
                <a:rPr lang="en-US" sz="700" dirty="0">
                  <a:solidFill>
                    <a:srgbClr val="4D4D4C">
                      <a:lumMod val="75000"/>
                    </a:srgbClr>
                  </a:solidFill>
                  <a:ea typeface="ＭＳ Ｐゴシック" pitchFamily="34" charset="-128"/>
                </a:rPr>
                <a:t>19</a:t>
              </a:r>
            </a:p>
            <a:p>
              <a:pPr defTabSz="457086" fontAlgn="base">
                <a:spcBef>
                  <a:spcPct val="0"/>
                </a:spcBef>
                <a:spcAft>
                  <a:spcPct val="0"/>
                </a:spcAft>
              </a:pPr>
              <a:r>
                <a:rPr lang="en-US" sz="700" dirty="0">
                  <a:solidFill>
                    <a:srgbClr val="4D4D4C">
                      <a:lumMod val="75000"/>
                    </a:srgbClr>
                  </a:solidFill>
                  <a:ea typeface="ＭＳ Ｐゴシック" pitchFamily="34" charset="-128"/>
                </a:rPr>
                <a:t>17</a:t>
              </a:r>
            </a:p>
            <a:p>
              <a:pPr defTabSz="457086" fontAlgn="base">
                <a:spcBef>
                  <a:spcPct val="0"/>
                </a:spcBef>
                <a:spcAft>
                  <a:spcPct val="0"/>
                </a:spcAft>
              </a:pPr>
              <a:r>
                <a:rPr lang="en-US" sz="700" dirty="0">
                  <a:solidFill>
                    <a:srgbClr val="4D4D4C">
                      <a:lumMod val="75000"/>
                    </a:srgbClr>
                  </a:solidFill>
                  <a:ea typeface="ＭＳ Ｐゴシック" pitchFamily="34" charset="-128"/>
                </a:rPr>
                <a:t>12</a:t>
              </a:r>
            </a:p>
            <a:p>
              <a:pPr defTabSz="457086" fontAlgn="base">
                <a:spcBef>
                  <a:spcPct val="0"/>
                </a:spcBef>
                <a:spcAft>
                  <a:spcPct val="0"/>
                </a:spcAft>
              </a:pPr>
              <a:r>
                <a:rPr lang="en-US" sz="700" dirty="0">
                  <a:solidFill>
                    <a:srgbClr val="4D4D4C">
                      <a:lumMod val="75000"/>
                    </a:srgbClr>
                  </a:solidFill>
                  <a:ea typeface="ＭＳ Ｐゴシック" pitchFamily="34" charset="-128"/>
                </a:rPr>
                <a:t>9</a:t>
              </a:r>
            </a:p>
            <a:p>
              <a:pPr defTabSz="457086" fontAlgn="base">
                <a:spcBef>
                  <a:spcPct val="0"/>
                </a:spcBef>
                <a:spcAft>
                  <a:spcPct val="0"/>
                </a:spcAft>
              </a:pPr>
              <a:r>
                <a:rPr lang="en-US" sz="700" dirty="0">
                  <a:solidFill>
                    <a:srgbClr val="4D4D4C">
                      <a:lumMod val="75000"/>
                    </a:srgbClr>
                  </a:solidFill>
                  <a:ea typeface="ＭＳ Ｐゴシック" pitchFamily="34" charset="-128"/>
                </a:rPr>
                <a:t>8</a:t>
              </a:r>
            </a:p>
          </p:txBody>
        </p:sp>
        <p:cxnSp>
          <p:nvCxnSpPr>
            <p:cNvPr id="41" name="Straight Connector 40"/>
            <p:cNvCxnSpPr/>
            <p:nvPr/>
          </p:nvCxnSpPr>
          <p:spPr>
            <a:xfrm flipV="1">
              <a:off x="1968887" y="2123473"/>
              <a:ext cx="886968"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968887" y="3083593"/>
              <a:ext cx="146304"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1968887" y="2230153"/>
              <a:ext cx="667512"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1968887" y="2336833"/>
              <a:ext cx="566928"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1968887" y="2443513"/>
              <a:ext cx="512064"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1968887" y="2550193"/>
              <a:ext cx="438912"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968887" y="2656873"/>
              <a:ext cx="347472"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1968887" y="2763553"/>
              <a:ext cx="310896"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1968887" y="2870233"/>
              <a:ext cx="219456"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1968887" y="2976913"/>
              <a:ext cx="164592" cy="0"/>
            </a:xfrm>
            <a:prstGeom prst="line">
              <a:avLst/>
            </a:prstGeom>
            <a:ln w="57150">
              <a:solidFill>
                <a:schemeClr val="bg2"/>
              </a:solidFill>
              <a:bevel/>
              <a:tailEnd type="none"/>
            </a:ln>
            <a:effectLst/>
          </p:spPr>
          <p:style>
            <a:lnRef idx="2">
              <a:schemeClr val="accent1"/>
            </a:lnRef>
            <a:fillRef idx="0">
              <a:schemeClr val="accent1"/>
            </a:fillRef>
            <a:effectRef idx="1">
              <a:schemeClr val="accent1"/>
            </a:effectRef>
            <a:fontRef idx="minor">
              <a:schemeClr val="tx1"/>
            </a:fontRef>
          </p:style>
        </p:cxnSp>
      </p:grpSp>
      <p:cxnSp>
        <p:nvCxnSpPr>
          <p:cNvPr id="84" name="Straight Connector 83"/>
          <p:cNvCxnSpPr/>
          <p:nvPr/>
        </p:nvCxnSpPr>
        <p:spPr>
          <a:xfrm>
            <a:off x="4030463" y="1176522"/>
            <a:ext cx="0" cy="33218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4401144" y="1231557"/>
            <a:ext cx="4234022" cy="1444176"/>
            <a:chOff x="4422476" y="1351005"/>
            <a:chExt cx="4235125" cy="1444552"/>
          </a:xfrm>
        </p:grpSpPr>
        <p:grpSp>
          <p:nvGrpSpPr>
            <p:cNvPr id="80" name="Group 79"/>
            <p:cNvGrpSpPr/>
            <p:nvPr/>
          </p:nvGrpSpPr>
          <p:grpSpPr>
            <a:xfrm>
              <a:off x="5824541" y="1351005"/>
              <a:ext cx="1430994" cy="1444552"/>
              <a:chOff x="5859075" y="1351005"/>
              <a:chExt cx="1430994" cy="1444552"/>
            </a:xfrm>
          </p:grpSpPr>
          <p:grpSp>
            <p:nvGrpSpPr>
              <p:cNvPr id="99" name="Group 98"/>
              <p:cNvGrpSpPr/>
              <p:nvPr/>
            </p:nvGrpSpPr>
            <p:grpSpPr>
              <a:xfrm>
                <a:off x="6232701" y="1351005"/>
                <a:ext cx="683742" cy="683742"/>
                <a:chOff x="6219567" y="1351005"/>
                <a:chExt cx="683742" cy="683742"/>
              </a:xfrm>
            </p:grpSpPr>
            <p:sp>
              <p:nvSpPr>
                <p:cNvPr id="101" name="Oval 100"/>
                <p:cNvSpPr/>
                <p:nvPr/>
              </p:nvSpPr>
              <p:spPr>
                <a:xfrm>
                  <a:off x="6219567" y="1351005"/>
                  <a:ext cx="683742" cy="683742"/>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nvGrpSpPr>
                <p:cNvPr id="102" name="Group 101"/>
                <p:cNvGrpSpPr/>
                <p:nvPr/>
              </p:nvGrpSpPr>
              <p:grpSpPr>
                <a:xfrm>
                  <a:off x="6362736" y="1546421"/>
                  <a:ext cx="423673" cy="285518"/>
                  <a:chOff x="6165375" y="3167714"/>
                  <a:chExt cx="423673" cy="285518"/>
                </a:xfrm>
                <a:solidFill>
                  <a:schemeClr val="bg1"/>
                </a:solidFill>
              </p:grpSpPr>
              <p:sp>
                <p:nvSpPr>
                  <p:cNvPr id="103" name="Freeform 14"/>
                  <p:cNvSpPr>
                    <a:spLocks/>
                  </p:cNvSpPr>
                  <p:nvPr/>
                </p:nvSpPr>
                <p:spPr bwMode="auto">
                  <a:xfrm>
                    <a:off x="6464709" y="3222976"/>
                    <a:ext cx="124339" cy="174995"/>
                  </a:xfrm>
                  <a:custGeom>
                    <a:avLst/>
                    <a:gdLst>
                      <a:gd name="T0" fmla="*/ 227 w 238"/>
                      <a:gd name="T1" fmla="*/ 271 h 333"/>
                      <a:gd name="T2" fmla="*/ 222 w 238"/>
                      <a:gd name="T3" fmla="*/ 262 h 333"/>
                      <a:gd name="T4" fmla="*/ 126 w 238"/>
                      <a:gd name="T5" fmla="*/ 207 h 333"/>
                      <a:gd name="T6" fmla="*/ 119 w 238"/>
                      <a:gd name="T7" fmla="*/ 199 h 333"/>
                      <a:gd name="T8" fmla="*/ 107 w 238"/>
                      <a:gd name="T9" fmla="*/ 173 h 333"/>
                      <a:gd name="T10" fmla="*/ 134 w 238"/>
                      <a:gd name="T11" fmla="*/ 104 h 333"/>
                      <a:gd name="T12" fmla="*/ 134 w 238"/>
                      <a:gd name="T13" fmla="*/ 63 h 333"/>
                      <a:gd name="T14" fmla="*/ 71 w 238"/>
                      <a:gd name="T15" fmla="*/ 0 h 333"/>
                      <a:gd name="T16" fmla="*/ 9 w 238"/>
                      <a:gd name="T17" fmla="*/ 63 h 333"/>
                      <a:gd name="T18" fmla="*/ 9 w 238"/>
                      <a:gd name="T19" fmla="*/ 104 h 333"/>
                      <a:gd name="T20" fmla="*/ 35 w 238"/>
                      <a:gd name="T21" fmla="*/ 173 h 333"/>
                      <a:gd name="T22" fmla="*/ 23 w 238"/>
                      <a:gd name="T23" fmla="*/ 199 h 333"/>
                      <a:gd name="T24" fmla="*/ 16 w 238"/>
                      <a:gd name="T25" fmla="*/ 207 h 333"/>
                      <a:gd name="T26" fmla="*/ 0 w 238"/>
                      <a:gd name="T27" fmla="*/ 216 h 333"/>
                      <a:gd name="T28" fmla="*/ 104 w 238"/>
                      <a:gd name="T29" fmla="*/ 277 h 333"/>
                      <a:gd name="T30" fmla="*/ 137 w 238"/>
                      <a:gd name="T31" fmla="*/ 325 h 333"/>
                      <a:gd name="T32" fmla="*/ 139 w 238"/>
                      <a:gd name="T33" fmla="*/ 333 h 333"/>
                      <a:gd name="T34" fmla="*/ 238 w 238"/>
                      <a:gd name="T35" fmla="*/ 333 h 333"/>
                      <a:gd name="T36" fmla="*/ 227 w 238"/>
                      <a:gd name="T37" fmla="*/ 27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333">
                        <a:moveTo>
                          <a:pt x="227" y="271"/>
                        </a:moveTo>
                        <a:cubicBezTo>
                          <a:pt x="227" y="268"/>
                          <a:pt x="224" y="264"/>
                          <a:pt x="222" y="262"/>
                        </a:cubicBezTo>
                        <a:lnTo>
                          <a:pt x="126" y="207"/>
                        </a:lnTo>
                        <a:cubicBezTo>
                          <a:pt x="123" y="205"/>
                          <a:pt x="120" y="202"/>
                          <a:pt x="119" y="199"/>
                        </a:cubicBezTo>
                        <a:lnTo>
                          <a:pt x="107" y="173"/>
                        </a:lnTo>
                        <a:cubicBezTo>
                          <a:pt x="123" y="161"/>
                          <a:pt x="134" y="125"/>
                          <a:pt x="134" y="104"/>
                        </a:cubicBezTo>
                        <a:lnTo>
                          <a:pt x="134" y="63"/>
                        </a:lnTo>
                        <a:cubicBezTo>
                          <a:pt x="134" y="28"/>
                          <a:pt x="105" y="0"/>
                          <a:pt x="71" y="0"/>
                        </a:cubicBezTo>
                        <a:cubicBezTo>
                          <a:pt x="37" y="0"/>
                          <a:pt x="9" y="28"/>
                          <a:pt x="9" y="63"/>
                        </a:cubicBezTo>
                        <a:lnTo>
                          <a:pt x="9" y="104"/>
                        </a:lnTo>
                        <a:cubicBezTo>
                          <a:pt x="9" y="125"/>
                          <a:pt x="19" y="162"/>
                          <a:pt x="35" y="173"/>
                        </a:cubicBezTo>
                        <a:lnTo>
                          <a:pt x="23" y="199"/>
                        </a:lnTo>
                        <a:cubicBezTo>
                          <a:pt x="22" y="202"/>
                          <a:pt x="19" y="205"/>
                          <a:pt x="16" y="207"/>
                        </a:cubicBezTo>
                        <a:lnTo>
                          <a:pt x="0" y="216"/>
                        </a:lnTo>
                        <a:lnTo>
                          <a:pt x="104" y="277"/>
                        </a:lnTo>
                        <a:cubicBezTo>
                          <a:pt x="121" y="287"/>
                          <a:pt x="134" y="305"/>
                          <a:pt x="137" y="325"/>
                        </a:cubicBezTo>
                        <a:lnTo>
                          <a:pt x="139" y="333"/>
                        </a:lnTo>
                        <a:lnTo>
                          <a:pt x="238" y="333"/>
                        </a:lnTo>
                        <a:lnTo>
                          <a:pt x="227" y="27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04" name="Freeform 15"/>
                  <p:cNvSpPr>
                    <a:spLocks/>
                  </p:cNvSpPr>
                  <p:nvPr/>
                </p:nvSpPr>
                <p:spPr bwMode="auto">
                  <a:xfrm>
                    <a:off x="6165375" y="3222976"/>
                    <a:ext cx="124339" cy="174995"/>
                  </a:xfrm>
                  <a:custGeom>
                    <a:avLst/>
                    <a:gdLst>
                      <a:gd name="T0" fmla="*/ 237 w 237"/>
                      <a:gd name="T1" fmla="*/ 216 h 333"/>
                      <a:gd name="T2" fmla="*/ 221 w 237"/>
                      <a:gd name="T3" fmla="*/ 207 h 333"/>
                      <a:gd name="T4" fmla="*/ 214 w 237"/>
                      <a:gd name="T5" fmla="*/ 199 h 333"/>
                      <a:gd name="T6" fmla="*/ 203 w 237"/>
                      <a:gd name="T7" fmla="*/ 173 h 333"/>
                      <a:gd name="T8" fmla="*/ 229 w 237"/>
                      <a:gd name="T9" fmla="*/ 104 h 333"/>
                      <a:gd name="T10" fmla="*/ 229 w 237"/>
                      <a:gd name="T11" fmla="*/ 63 h 333"/>
                      <a:gd name="T12" fmla="*/ 166 w 237"/>
                      <a:gd name="T13" fmla="*/ 0 h 333"/>
                      <a:gd name="T14" fmla="*/ 104 w 237"/>
                      <a:gd name="T15" fmla="*/ 63 h 333"/>
                      <a:gd name="T16" fmla="*/ 104 w 237"/>
                      <a:gd name="T17" fmla="*/ 104 h 333"/>
                      <a:gd name="T18" fmla="*/ 130 w 237"/>
                      <a:gd name="T19" fmla="*/ 173 h 333"/>
                      <a:gd name="T20" fmla="*/ 119 w 237"/>
                      <a:gd name="T21" fmla="*/ 199 h 333"/>
                      <a:gd name="T22" fmla="*/ 112 w 237"/>
                      <a:gd name="T23" fmla="*/ 207 h 333"/>
                      <a:gd name="T24" fmla="*/ 16 w 237"/>
                      <a:gd name="T25" fmla="*/ 262 h 333"/>
                      <a:gd name="T26" fmla="*/ 10 w 237"/>
                      <a:gd name="T27" fmla="*/ 271 h 333"/>
                      <a:gd name="T28" fmla="*/ 0 w 237"/>
                      <a:gd name="T29" fmla="*/ 333 h 333"/>
                      <a:gd name="T30" fmla="*/ 99 w 237"/>
                      <a:gd name="T31" fmla="*/ 333 h 333"/>
                      <a:gd name="T32" fmla="*/ 100 w 237"/>
                      <a:gd name="T33" fmla="*/ 325 h 333"/>
                      <a:gd name="T34" fmla="*/ 133 w 237"/>
                      <a:gd name="T35" fmla="*/ 277 h 333"/>
                      <a:gd name="T36" fmla="*/ 237 w 237"/>
                      <a:gd name="T37" fmla="*/ 21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333">
                        <a:moveTo>
                          <a:pt x="237" y="216"/>
                        </a:moveTo>
                        <a:lnTo>
                          <a:pt x="221" y="207"/>
                        </a:lnTo>
                        <a:cubicBezTo>
                          <a:pt x="218" y="205"/>
                          <a:pt x="215" y="202"/>
                          <a:pt x="214" y="199"/>
                        </a:cubicBezTo>
                        <a:lnTo>
                          <a:pt x="203" y="173"/>
                        </a:lnTo>
                        <a:cubicBezTo>
                          <a:pt x="218" y="161"/>
                          <a:pt x="229" y="125"/>
                          <a:pt x="229" y="104"/>
                        </a:cubicBezTo>
                        <a:lnTo>
                          <a:pt x="229" y="63"/>
                        </a:lnTo>
                        <a:cubicBezTo>
                          <a:pt x="229" y="28"/>
                          <a:pt x="201" y="0"/>
                          <a:pt x="166" y="0"/>
                        </a:cubicBezTo>
                        <a:cubicBezTo>
                          <a:pt x="132" y="0"/>
                          <a:pt x="104" y="28"/>
                          <a:pt x="104" y="63"/>
                        </a:cubicBezTo>
                        <a:lnTo>
                          <a:pt x="104" y="104"/>
                        </a:lnTo>
                        <a:cubicBezTo>
                          <a:pt x="104" y="125"/>
                          <a:pt x="114" y="162"/>
                          <a:pt x="130" y="173"/>
                        </a:cubicBezTo>
                        <a:lnTo>
                          <a:pt x="119" y="199"/>
                        </a:lnTo>
                        <a:cubicBezTo>
                          <a:pt x="117" y="202"/>
                          <a:pt x="114" y="205"/>
                          <a:pt x="112" y="207"/>
                        </a:cubicBezTo>
                        <a:lnTo>
                          <a:pt x="16" y="262"/>
                        </a:lnTo>
                        <a:cubicBezTo>
                          <a:pt x="13" y="264"/>
                          <a:pt x="10" y="268"/>
                          <a:pt x="10" y="271"/>
                        </a:cubicBezTo>
                        <a:lnTo>
                          <a:pt x="0" y="333"/>
                        </a:lnTo>
                        <a:lnTo>
                          <a:pt x="99" y="333"/>
                        </a:lnTo>
                        <a:lnTo>
                          <a:pt x="100" y="325"/>
                        </a:lnTo>
                        <a:cubicBezTo>
                          <a:pt x="103" y="305"/>
                          <a:pt x="116" y="287"/>
                          <a:pt x="133" y="277"/>
                        </a:cubicBezTo>
                        <a:lnTo>
                          <a:pt x="237" y="2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05" name="Freeform 16"/>
                  <p:cNvSpPr>
                    <a:spLocks/>
                  </p:cNvSpPr>
                  <p:nvPr/>
                </p:nvSpPr>
                <p:spPr bwMode="auto">
                  <a:xfrm>
                    <a:off x="6234452" y="3167714"/>
                    <a:ext cx="285518" cy="285518"/>
                  </a:xfrm>
                  <a:custGeom>
                    <a:avLst/>
                    <a:gdLst>
                      <a:gd name="T0" fmla="*/ 517 w 533"/>
                      <a:gd name="T1" fmla="*/ 433 h 533"/>
                      <a:gd name="T2" fmla="*/ 508 w 533"/>
                      <a:gd name="T3" fmla="*/ 420 h 533"/>
                      <a:gd name="T4" fmla="*/ 354 w 533"/>
                      <a:gd name="T5" fmla="*/ 331 h 533"/>
                      <a:gd name="T6" fmla="*/ 343 w 533"/>
                      <a:gd name="T7" fmla="*/ 318 h 533"/>
                      <a:gd name="T8" fmla="*/ 324 w 533"/>
                      <a:gd name="T9" fmla="*/ 276 h 533"/>
                      <a:gd name="T10" fmla="*/ 355 w 533"/>
                      <a:gd name="T11" fmla="*/ 227 h 533"/>
                      <a:gd name="T12" fmla="*/ 367 w 533"/>
                      <a:gd name="T13" fmla="*/ 167 h 533"/>
                      <a:gd name="T14" fmla="*/ 367 w 533"/>
                      <a:gd name="T15" fmla="*/ 100 h 533"/>
                      <a:gd name="T16" fmla="*/ 267 w 533"/>
                      <a:gd name="T17" fmla="*/ 0 h 533"/>
                      <a:gd name="T18" fmla="*/ 167 w 533"/>
                      <a:gd name="T19" fmla="*/ 100 h 533"/>
                      <a:gd name="T20" fmla="*/ 167 w 533"/>
                      <a:gd name="T21" fmla="*/ 167 h 533"/>
                      <a:gd name="T22" fmla="*/ 208 w 533"/>
                      <a:gd name="T23" fmla="*/ 277 h 533"/>
                      <a:gd name="T24" fmla="*/ 190 w 533"/>
                      <a:gd name="T25" fmla="*/ 318 h 533"/>
                      <a:gd name="T26" fmla="*/ 179 w 533"/>
                      <a:gd name="T27" fmla="*/ 331 h 533"/>
                      <a:gd name="T28" fmla="*/ 25 w 533"/>
                      <a:gd name="T29" fmla="*/ 420 h 533"/>
                      <a:gd name="T30" fmla="*/ 16 w 533"/>
                      <a:gd name="T31" fmla="*/ 433 h 533"/>
                      <a:gd name="T32" fmla="*/ 16 w 533"/>
                      <a:gd name="T33" fmla="*/ 433 h 533"/>
                      <a:gd name="T34" fmla="*/ 0 w 533"/>
                      <a:gd name="T35" fmla="*/ 533 h 533"/>
                      <a:gd name="T36" fmla="*/ 533 w 533"/>
                      <a:gd name="T37" fmla="*/ 533 h 533"/>
                      <a:gd name="T38" fmla="*/ 517 w 533"/>
                      <a:gd name="T39" fmla="*/ 433 h 533"/>
                      <a:gd name="T40" fmla="*/ 517 w 533"/>
                      <a:gd name="T41" fmla="*/ 4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3" h="533">
                        <a:moveTo>
                          <a:pt x="517" y="433"/>
                        </a:moveTo>
                        <a:cubicBezTo>
                          <a:pt x="516" y="428"/>
                          <a:pt x="512" y="422"/>
                          <a:pt x="508" y="420"/>
                        </a:cubicBezTo>
                        <a:lnTo>
                          <a:pt x="354" y="331"/>
                        </a:lnTo>
                        <a:cubicBezTo>
                          <a:pt x="350" y="328"/>
                          <a:pt x="345" y="322"/>
                          <a:pt x="343" y="318"/>
                        </a:cubicBezTo>
                        <a:lnTo>
                          <a:pt x="324" y="276"/>
                        </a:lnTo>
                        <a:cubicBezTo>
                          <a:pt x="337" y="267"/>
                          <a:pt x="347" y="248"/>
                          <a:pt x="355" y="227"/>
                        </a:cubicBezTo>
                        <a:cubicBezTo>
                          <a:pt x="362" y="206"/>
                          <a:pt x="367" y="183"/>
                          <a:pt x="367" y="167"/>
                        </a:cubicBezTo>
                        <a:lnTo>
                          <a:pt x="367" y="100"/>
                        </a:lnTo>
                        <a:cubicBezTo>
                          <a:pt x="367" y="45"/>
                          <a:pt x="322" y="0"/>
                          <a:pt x="267" y="0"/>
                        </a:cubicBezTo>
                        <a:cubicBezTo>
                          <a:pt x="212" y="0"/>
                          <a:pt x="167" y="45"/>
                          <a:pt x="167" y="100"/>
                        </a:cubicBezTo>
                        <a:lnTo>
                          <a:pt x="167" y="167"/>
                        </a:lnTo>
                        <a:cubicBezTo>
                          <a:pt x="167" y="200"/>
                          <a:pt x="183" y="259"/>
                          <a:pt x="208" y="277"/>
                        </a:cubicBezTo>
                        <a:lnTo>
                          <a:pt x="190" y="318"/>
                        </a:lnTo>
                        <a:cubicBezTo>
                          <a:pt x="188" y="322"/>
                          <a:pt x="183" y="328"/>
                          <a:pt x="179" y="331"/>
                        </a:cubicBezTo>
                        <a:lnTo>
                          <a:pt x="25" y="420"/>
                        </a:lnTo>
                        <a:cubicBezTo>
                          <a:pt x="21" y="422"/>
                          <a:pt x="17" y="428"/>
                          <a:pt x="16" y="433"/>
                        </a:cubicBezTo>
                        <a:lnTo>
                          <a:pt x="16" y="433"/>
                        </a:lnTo>
                        <a:lnTo>
                          <a:pt x="0" y="533"/>
                        </a:lnTo>
                        <a:lnTo>
                          <a:pt x="533" y="533"/>
                        </a:lnTo>
                        <a:lnTo>
                          <a:pt x="517" y="433"/>
                        </a:lnTo>
                        <a:lnTo>
                          <a:pt x="517" y="43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grpSp>
          </p:grpSp>
          <p:sp>
            <p:nvSpPr>
              <p:cNvPr id="100" name="TextBox 99"/>
              <p:cNvSpPr txBox="1"/>
              <p:nvPr/>
            </p:nvSpPr>
            <p:spPr>
              <a:xfrm>
                <a:off x="5859075" y="2089028"/>
                <a:ext cx="1430994" cy="706529"/>
              </a:xfrm>
              <a:prstGeom prst="rect">
                <a:avLst/>
              </a:prstGeom>
              <a:noFill/>
            </p:spPr>
            <p:txBody>
              <a:bodyPr wrap="square" lIns="91439" tIns="45719" rIns="91439" bIns="45719" rtlCol="0">
                <a:spAutoFit/>
              </a:bodyPr>
              <a:lstStyle/>
              <a:p>
                <a:pPr algn="ctr" defTabSz="457086" fontAlgn="base">
                  <a:lnSpc>
                    <a:spcPct val="95000"/>
                  </a:lnSpc>
                  <a:spcBef>
                    <a:spcPct val="0"/>
                  </a:spcBef>
                </a:pPr>
                <a:r>
                  <a:rPr lang="en-US" sz="1400" dirty="0">
                    <a:solidFill>
                      <a:srgbClr val="239ACC"/>
                    </a:solidFill>
                    <a:ea typeface="ＭＳ Ｐゴシック" pitchFamily="34" charset="-128"/>
                  </a:rPr>
                  <a:t>Any user, device, wired </a:t>
                </a:r>
              </a:p>
              <a:p>
                <a:pPr algn="ctr" defTabSz="457086" fontAlgn="base">
                  <a:lnSpc>
                    <a:spcPct val="95000"/>
                  </a:lnSpc>
                  <a:spcBef>
                    <a:spcPct val="0"/>
                  </a:spcBef>
                  <a:spcAft>
                    <a:spcPts val="600"/>
                  </a:spcAft>
                </a:pPr>
                <a:r>
                  <a:rPr lang="en-US" sz="1400" dirty="0">
                    <a:solidFill>
                      <a:srgbClr val="239ACC"/>
                    </a:solidFill>
                    <a:ea typeface="ＭＳ Ｐゴシック" pitchFamily="34" charset="-128"/>
                  </a:rPr>
                  <a:t>or wireless</a:t>
                </a:r>
              </a:p>
            </p:txBody>
          </p:sp>
        </p:grpSp>
        <p:grpSp>
          <p:nvGrpSpPr>
            <p:cNvPr id="83" name="Group 82"/>
            <p:cNvGrpSpPr/>
            <p:nvPr/>
          </p:nvGrpSpPr>
          <p:grpSpPr>
            <a:xfrm>
              <a:off x="7226607" y="1351005"/>
              <a:ext cx="1430994" cy="1444552"/>
              <a:chOff x="7226607" y="1351005"/>
              <a:chExt cx="1430994" cy="1444552"/>
            </a:xfrm>
          </p:grpSpPr>
          <p:grpSp>
            <p:nvGrpSpPr>
              <p:cNvPr id="95" name="Group 94"/>
              <p:cNvGrpSpPr/>
              <p:nvPr/>
            </p:nvGrpSpPr>
            <p:grpSpPr>
              <a:xfrm>
                <a:off x="7600233" y="1351005"/>
                <a:ext cx="683742" cy="683742"/>
                <a:chOff x="7628238" y="1351005"/>
                <a:chExt cx="683742" cy="683742"/>
              </a:xfrm>
            </p:grpSpPr>
            <p:sp>
              <p:nvSpPr>
                <p:cNvPr id="97" name="Oval 96"/>
                <p:cNvSpPr/>
                <p:nvPr/>
              </p:nvSpPr>
              <p:spPr>
                <a:xfrm>
                  <a:off x="7628238" y="1351005"/>
                  <a:ext cx="683742" cy="68374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98" name="Freeform 41"/>
                <p:cNvSpPr>
                  <a:spLocks/>
                </p:cNvSpPr>
                <p:nvPr/>
              </p:nvSpPr>
              <p:spPr bwMode="auto">
                <a:xfrm>
                  <a:off x="7756330" y="1513177"/>
                  <a:ext cx="427559" cy="359398"/>
                </a:xfrm>
                <a:custGeom>
                  <a:avLst/>
                  <a:gdLst>
                    <a:gd name="T0" fmla="*/ 759 w 814"/>
                    <a:gd name="T1" fmla="*/ 299 h 687"/>
                    <a:gd name="T2" fmla="*/ 789 w 814"/>
                    <a:gd name="T3" fmla="*/ 127 h 687"/>
                    <a:gd name="T4" fmla="*/ 688 w 814"/>
                    <a:gd name="T5" fmla="*/ 231 h 687"/>
                    <a:gd name="T6" fmla="*/ 617 w 814"/>
                    <a:gd name="T7" fmla="*/ 231 h 687"/>
                    <a:gd name="T8" fmla="*/ 617 w 814"/>
                    <a:gd name="T9" fmla="*/ 159 h 687"/>
                    <a:gd name="T10" fmla="*/ 720 w 814"/>
                    <a:gd name="T11" fmla="*/ 53 h 687"/>
                    <a:gd name="T12" fmla="*/ 547 w 814"/>
                    <a:gd name="T13" fmla="*/ 81 h 687"/>
                    <a:gd name="T14" fmla="*/ 524 w 814"/>
                    <a:gd name="T15" fmla="*/ 268 h 687"/>
                    <a:gd name="T16" fmla="*/ 449 w 814"/>
                    <a:gd name="T17" fmla="*/ 347 h 687"/>
                    <a:gd name="T18" fmla="*/ 304 w 814"/>
                    <a:gd name="T19" fmla="*/ 199 h 687"/>
                    <a:gd name="T20" fmla="*/ 435 w 814"/>
                    <a:gd name="T21" fmla="*/ 64 h 687"/>
                    <a:gd name="T22" fmla="*/ 208 w 814"/>
                    <a:gd name="T23" fmla="*/ 64 h 687"/>
                    <a:gd name="T24" fmla="*/ 154 w 814"/>
                    <a:gd name="T25" fmla="*/ 119 h 687"/>
                    <a:gd name="T26" fmla="*/ 132 w 814"/>
                    <a:gd name="T27" fmla="*/ 97 h 687"/>
                    <a:gd name="T28" fmla="*/ 100 w 814"/>
                    <a:gd name="T29" fmla="*/ 97 h 687"/>
                    <a:gd name="T30" fmla="*/ 9 w 814"/>
                    <a:gd name="T31" fmla="*/ 190 h 687"/>
                    <a:gd name="T32" fmla="*/ 9 w 814"/>
                    <a:gd name="T33" fmla="*/ 223 h 687"/>
                    <a:gd name="T34" fmla="*/ 129 w 814"/>
                    <a:gd name="T35" fmla="*/ 345 h 687"/>
                    <a:gd name="T36" fmla="*/ 161 w 814"/>
                    <a:gd name="T37" fmla="*/ 345 h 687"/>
                    <a:gd name="T38" fmla="*/ 249 w 814"/>
                    <a:gd name="T39" fmla="*/ 255 h 687"/>
                    <a:gd name="T40" fmla="*/ 249 w 814"/>
                    <a:gd name="T41" fmla="*/ 255 h 687"/>
                    <a:gd name="T42" fmla="*/ 251 w 814"/>
                    <a:gd name="T43" fmla="*/ 253 h 687"/>
                    <a:gd name="T44" fmla="*/ 396 w 814"/>
                    <a:gd name="T45" fmla="*/ 402 h 687"/>
                    <a:gd name="T46" fmla="*/ 190 w 814"/>
                    <a:gd name="T47" fmla="*/ 617 h 687"/>
                    <a:gd name="T48" fmla="*/ 190 w 814"/>
                    <a:gd name="T49" fmla="*/ 672 h 687"/>
                    <a:gd name="T50" fmla="*/ 243 w 814"/>
                    <a:gd name="T51" fmla="*/ 672 h 687"/>
                    <a:gd name="T52" fmla="*/ 449 w 814"/>
                    <a:gd name="T53" fmla="*/ 456 h 687"/>
                    <a:gd name="T54" fmla="*/ 659 w 814"/>
                    <a:gd name="T55" fmla="*/ 671 h 687"/>
                    <a:gd name="T56" fmla="*/ 712 w 814"/>
                    <a:gd name="T57" fmla="*/ 671 h 687"/>
                    <a:gd name="T58" fmla="*/ 712 w 814"/>
                    <a:gd name="T59" fmla="*/ 617 h 687"/>
                    <a:gd name="T60" fmla="*/ 502 w 814"/>
                    <a:gd name="T61" fmla="*/ 401 h 687"/>
                    <a:gd name="T62" fmla="*/ 577 w 814"/>
                    <a:gd name="T63" fmla="*/ 322 h 687"/>
                    <a:gd name="T64" fmla="*/ 759 w 814"/>
                    <a:gd name="T65" fmla="*/ 29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4" h="687">
                      <a:moveTo>
                        <a:pt x="759" y="299"/>
                      </a:moveTo>
                      <a:cubicBezTo>
                        <a:pt x="804" y="252"/>
                        <a:pt x="814" y="184"/>
                        <a:pt x="789" y="127"/>
                      </a:cubicBezTo>
                      <a:lnTo>
                        <a:pt x="688" y="231"/>
                      </a:lnTo>
                      <a:cubicBezTo>
                        <a:pt x="669" y="251"/>
                        <a:pt x="637" y="251"/>
                        <a:pt x="617" y="231"/>
                      </a:cubicBezTo>
                      <a:cubicBezTo>
                        <a:pt x="598" y="211"/>
                        <a:pt x="598" y="178"/>
                        <a:pt x="617" y="159"/>
                      </a:cubicBezTo>
                      <a:lnTo>
                        <a:pt x="720" y="53"/>
                      </a:lnTo>
                      <a:cubicBezTo>
                        <a:pt x="664" y="24"/>
                        <a:pt x="594" y="33"/>
                        <a:pt x="547" y="81"/>
                      </a:cubicBezTo>
                      <a:cubicBezTo>
                        <a:pt x="498" y="132"/>
                        <a:pt x="490" y="209"/>
                        <a:pt x="524" y="268"/>
                      </a:cubicBezTo>
                      <a:lnTo>
                        <a:pt x="449" y="347"/>
                      </a:lnTo>
                      <a:lnTo>
                        <a:pt x="304" y="199"/>
                      </a:lnTo>
                      <a:lnTo>
                        <a:pt x="435" y="64"/>
                      </a:lnTo>
                      <a:cubicBezTo>
                        <a:pt x="373" y="0"/>
                        <a:pt x="270" y="0"/>
                        <a:pt x="208" y="64"/>
                      </a:cubicBezTo>
                      <a:lnTo>
                        <a:pt x="154" y="119"/>
                      </a:lnTo>
                      <a:lnTo>
                        <a:pt x="132" y="97"/>
                      </a:lnTo>
                      <a:cubicBezTo>
                        <a:pt x="124" y="88"/>
                        <a:pt x="109" y="88"/>
                        <a:pt x="100" y="97"/>
                      </a:cubicBezTo>
                      <a:lnTo>
                        <a:pt x="9" y="190"/>
                      </a:lnTo>
                      <a:cubicBezTo>
                        <a:pt x="0" y="199"/>
                        <a:pt x="0" y="214"/>
                        <a:pt x="9" y="223"/>
                      </a:cubicBezTo>
                      <a:lnTo>
                        <a:pt x="129" y="345"/>
                      </a:lnTo>
                      <a:cubicBezTo>
                        <a:pt x="138" y="354"/>
                        <a:pt x="152" y="354"/>
                        <a:pt x="161" y="345"/>
                      </a:cubicBezTo>
                      <a:lnTo>
                        <a:pt x="249" y="255"/>
                      </a:lnTo>
                      <a:lnTo>
                        <a:pt x="249" y="255"/>
                      </a:lnTo>
                      <a:lnTo>
                        <a:pt x="251" y="253"/>
                      </a:lnTo>
                      <a:lnTo>
                        <a:pt x="396" y="402"/>
                      </a:lnTo>
                      <a:lnTo>
                        <a:pt x="190" y="617"/>
                      </a:lnTo>
                      <a:cubicBezTo>
                        <a:pt x="175" y="632"/>
                        <a:pt x="175" y="657"/>
                        <a:pt x="190" y="672"/>
                      </a:cubicBezTo>
                      <a:cubicBezTo>
                        <a:pt x="205" y="687"/>
                        <a:pt x="228" y="687"/>
                        <a:pt x="243" y="672"/>
                      </a:cubicBezTo>
                      <a:lnTo>
                        <a:pt x="449" y="456"/>
                      </a:lnTo>
                      <a:lnTo>
                        <a:pt x="659" y="671"/>
                      </a:lnTo>
                      <a:cubicBezTo>
                        <a:pt x="674" y="686"/>
                        <a:pt x="698" y="686"/>
                        <a:pt x="712" y="671"/>
                      </a:cubicBezTo>
                      <a:cubicBezTo>
                        <a:pt x="727" y="656"/>
                        <a:pt x="727" y="632"/>
                        <a:pt x="712" y="617"/>
                      </a:cubicBezTo>
                      <a:lnTo>
                        <a:pt x="502" y="401"/>
                      </a:lnTo>
                      <a:lnTo>
                        <a:pt x="577" y="322"/>
                      </a:lnTo>
                      <a:cubicBezTo>
                        <a:pt x="634" y="357"/>
                        <a:pt x="710" y="349"/>
                        <a:pt x="759" y="299"/>
                      </a:cubicBezTo>
                    </a:path>
                  </a:pathLst>
                </a:custGeom>
                <a:solidFill>
                  <a:schemeClr val="bg1"/>
                </a:solidFill>
                <a:ln>
                  <a:noFill/>
                </a:ln>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grpSp>
          <p:sp>
            <p:nvSpPr>
              <p:cNvPr id="96" name="TextBox 95"/>
              <p:cNvSpPr txBox="1"/>
              <p:nvPr/>
            </p:nvSpPr>
            <p:spPr>
              <a:xfrm>
                <a:off x="7226607" y="2089028"/>
                <a:ext cx="1430994" cy="706529"/>
              </a:xfrm>
              <a:prstGeom prst="rect">
                <a:avLst/>
              </a:prstGeom>
              <a:noFill/>
            </p:spPr>
            <p:txBody>
              <a:bodyPr wrap="square" lIns="91439" tIns="45719" rIns="91439" bIns="45719" rtlCol="0">
                <a:spAutoFit/>
              </a:bodyPr>
              <a:lstStyle/>
              <a:p>
                <a:pPr algn="ctr" defTabSz="457086" fontAlgn="base">
                  <a:lnSpc>
                    <a:spcPct val="95000"/>
                  </a:lnSpc>
                  <a:spcBef>
                    <a:spcPct val="0"/>
                  </a:spcBef>
                  <a:spcAft>
                    <a:spcPts val="600"/>
                  </a:spcAft>
                </a:pPr>
                <a:r>
                  <a:rPr lang="en-US" sz="1400" dirty="0">
                    <a:solidFill>
                      <a:srgbClr val="0B6B75"/>
                    </a:solidFill>
                    <a:ea typeface="ＭＳ Ｐゴシック" pitchFamily="34" charset="-128"/>
                  </a:rPr>
                  <a:t>Facilitates trouble-shooting</a:t>
                </a:r>
              </a:p>
            </p:txBody>
          </p:sp>
        </p:grpSp>
        <p:grpSp>
          <p:nvGrpSpPr>
            <p:cNvPr id="85" name="Group 84"/>
            <p:cNvGrpSpPr/>
            <p:nvPr/>
          </p:nvGrpSpPr>
          <p:grpSpPr>
            <a:xfrm>
              <a:off x="4422476" y="1351005"/>
              <a:ext cx="1430994" cy="1239828"/>
              <a:chOff x="4422476" y="1351005"/>
              <a:chExt cx="1430994" cy="1239828"/>
            </a:xfrm>
          </p:grpSpPr>
          <p:sp>
            <p:nvSpPr>
              <p:cNvPr id="88" name="TextBox 87"/>
              <p:cNvSpPr txBox="1"/>
              <p:nvPr/>
            </p:nvSpPr>
            <p:spPr>
              <a:xfrm>
                <a:off x="4422476" y="2089028"/>
                <a:ext cx="1430994" cy="501805"/>
              </a:xfrm>
              <a:prstGeom prst="rect">
                <a:avLst/>
              </a:prstGeom>
              <a:noFill/>
            </p:spPr>
            <p:txBody>
              <a:bodyPr wrap="square" lIns="91439" tIns="45719" rIns="91439" bIns="45719" rtlCol="0">
                <a:spAutoFit/>
              </a:bodyPr>
              <a:lstStyle/>
              <a:p>
                <a:pPr algn="ctr" defTabSz="457086" fontAlgn="base">
                  <a:lnSpc>
                    <a:spcPct val="95000"/>
                  </a:lnSpc>
                  <a:spcBef>
                    <a:spcPct val="0"/>
                  </a:spcBef>
                  <a:spcAft>
                    <a:spcPts val="600"/>
                  </a:spcAft>
                </a:pPr>
                <a:r>
                  <a:rPr lang="en-US" sz="1400" dirty="0">
                    <a:solidFill>
                      <a:srgbClr val="6CC04A"/>
                    </a:solidFill>
                    <a:ea typeface="ＭＳ Ｐゴシック" pitchFamily="34" charset="-128"/>
                  </a:rPr>
                  <a:t>No probes or additional HW</a:t>
                </a:r>
              </a:p>
            </p:txBody>
          </p:sp>
          <p:grpSp>
            <p:nvGrpSpPr>
              <p:cNvPr id="89" name="Group 88"/>
              <p:cNvGrpSpPr/>
              <p:nvPr/>
            </p:nvGrpSpPr>
            <p:grpSpPr>
              <a:xfrm>
                <a:off x="4796102" y="1351005"/>
                <a:ext cx="683742" cy="683742"/>
                <a:chOff x="4868562" y="1351005"/>
                <a:chExt cx="683742" cy="683742"/>
              </a:xfrm>
            </p:grpSpPr>
            <p:sp>
              <p:nvSpPr>
                <p:cNvPr id="90" name="Oval 89"/>
                <p:cNvSpPr/>
                <p:nvPr/>
              </p:nvSpPr>
              <p:spPr>
                <a:xfrm>
                  <a:off x="4868562" y="1351005"/>
                  <a:ext cx="683742" cy="68374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94" name="Rounded Rectangle 22"/>
                <p:cNvSpPr/>
                <p:nvPr/>
              </p:nvSpPr>
              <p:spPr>
                <a:xfrm rot="8097757">
                  <a:off x="4992437" y="1474880"/>
                  <a:ext cx="435992" cy="435993"/>
                </a:xfrm>
                <a:custGeom>
                  <a:avLst/>
                  <a:gdLst/>
                  <a:ahLst/>
                  <a:cxnLst/>
                  <a:rect l="l" t="t" r="r" b="b"/>
                  <a:pathLst>
                    <a:path w="591479" h="591480">
                      <a:moveTo>
                        <a:pt x="0" y="295740"/>
                      </a:moveTo>
                      <a:cubicBezTo>
                        <a:pt x="0" y="261098"/>
                        <a:pt x="28083" y="233015"/>
                        <a:pt x="62725" y="233015"/>
                      </a:cubicBezTo>
                      <a:lnTo>
                        <a:pt x="233015" y="233015"/>
                      </a:lnTo>
                      <a:lnTo>
                        <a:pt x="233015" y="62725"/>
                      </a:lnTo>
                      <a:cubicBezTo>
                        <a:pt x="233015" y="28083"/>
                        <a:pt x="261098" y="0"/>
                        <a:pt x="295740" y="0"/>
                      </a:cubicBezTo>
                      <a:cubicBezTo>
                        <a:pt x="330382" y="0"/>
                        <a:pt x="358465" y="28083"/>
                        <a:pt x="358465" y="62725"/>
                      </a:cubicBezTo>
                      <a:lnTo>
                        <a:pt x="358465" y="233015"/>
                      </a:lnTo>
                      <a:lnTo>
                        <a:pt x="528754" y="233015"/>
                      </a:lnTo>
                      <a:cubicBezTo>
                        <a:pt x="563396" y="233015"/>
                        <a:pt x="591479" y="261098"/>
                        <a:pt x="591479" y="295740"/>
                      </a:cubicBezTo>
                      <a:cubicBezTo>
                        <a:pt x="591479" y="330382"/>
                        <a:pt x="563396" y="358465"/>
                        <a:pt x="528754" y="358465"/>
                      </a:cubicBezTo>
                      <a:lnTo>
                        <a:pt x="358465" y="358465"/>
                      </a:lnTo>
                      <a:lnTo>
                        <a:pt x="358465" y="528755"/>
                      </a:lnTo>
                      <a:cubicBezTo>
                        <a:pt x="358465" y="563397"/>
                        <a:pt x="330382" y="591480"/>
                        <a:pt x="295740" y="591480"/>
                      </a:cubicBezTo>
                      <a:cubicBezTo>
                        <a:pt x="261098" y="591480"/>
                        <a:pt x="233015" y="563397"/>
                        <a:pt x="233015" y="528755"/>
                      </a:cubicBezTo>
                      <a:lnTo>
                        <a:pt x="233015" y="358465"/>
                      </a:lnTo>
                      <a:lnTo>
                        <a:pt x="62725" y="358465"/>
                      </a:lnTo>
                      <a:cubicBezTo>
                        <a:pt x="28083" y="358465"/>
                        <a:pt x="0" y="330382"/>
                        <a:pt x="0" y="295740"/>
                      </a:cubicBezTo>
                      <a:close/>
                    </a:path>
                  </a:pathLst>
                </a:custGeom>
                <a:solidFill>
                  <a:schemeClr val="bg1"/>
                </a:solidFill>
                <a:ln>
                  <a:noFill/>
                </a:ln>
              </p:spPr>
              <p:txBody>
                <a:bodyPr vert="horz" wrap="square" lIns="68568" tIns="34285" rIns="68568" bIns="34285"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charset="0"/>
                    <a:cs typeface="ＭＳ Ｐゴシック" charset="0"/>
                  </a:endParaRPr>
                </a:p>
              </p:txBody>
            </p:sp>
          </p:grpSp>
        </p:grpSp>
      </p:grpSp>
      <p:grpSp>
        <p:nvGrpSpPr>
          <p:cNvPr id="106" name="Group 105"/>
          <p:cNvGrpSpPr/>
          <p:nvPr/>
        </p:nvGrpSpPr>
        <p:grpSpPr>
          <a:xfrm>
            <a:off x="517760" y="3651995"/>
            <a:ext cx="3734841" cy="1408686"/>
            <a:chOff x="626377" y="1303064"/>
            <a:chExt cx="3080748" cy="1161979"/>
          </a:xfrm>
        </p:grpSpPr>
        <p:sp>
          <p:nvSpPr>
            <p:cNvPr id="107" name="TextBox 106"/>
            <p:cNvSpPr txBox="1"/>
            <p:nvPr/>
          </p:nvSpPr>
          <p:spPr>
            <a:xfrm>
              <a:off x="2184708" y="1341496"/>
              <a:ext cx="1522417" cy="1053581"/>
            </a:xfrm>
            <a:prstGeom prst="rect">
              <a:avLst/>
            </a:prstGeom>
            <a:noFill/>
          </p:spPr>
          <p:txBody>
            <a:bodyPr wrap="square" rtlCol="0">
              <a:spAutoFit/>
            </a:bodyPr>
            <a:lstStyle/>
            <a:p>
              <a:pPr defTabSz="457086" fontAlgn="base">
                <a:spcBef>
                  <a:spcPct val="0"/>
                </a:spcBef>
                <a:spcAft>
                  <a:spcPct val="0"/>
                </a:spcAft>
              </a:pPr>
              <a:r>
                <a:rPr lang="en-US" sz="1100" dirty="0">
                  <a:solidFill>
                    <a:srgbClr val="4D4D4C">
                      <a:lumMod val="75000"/>
                    </a:srgbClr>
                  </a:solidFill>
                  <a:ea typeface="ＭＳ Ｐゴシック" pitchFamily="34" charset="-128"/>
                </a:rPr>
                <a:t>Browsing</a:t>
              </a:r>
            </a:p>
            <a:p>
              <a:pPr defTabSz="457086" fontAlgn="base">
                <a:spcBef>
                  <a:spcPct val="0"/>
                </a:spcBef>
                <a:spcAft>
                  <a:spcPct val="0"/>
                </a:spcAft>
              </a:pPr>
              <a:r>
                <a:rPr lang="en-US" sz="1100" dirty="0" err="1">
                  <a:solidFill>
                    <a:srgbClr val="4D4D4C">
                      <a:lumMod val="75000"/>
                    </a:srgbClr>
                  </a:solidFill>
                  <a:ea typeface="ＭＳ Ｐゴシック" pitchFamily="34" charset="-128"/>
                </a:rPr>
                <a:t>Consumer_apps</a:t>
              </a:r>
              <a:endParaRPr lang="en-US" sz="1100" dirty="0">
                <a:solidFill>
                  <a:srgbClr val="4D4D4C">
                    <a:lumMod val="75000"/>
                  </a:srgbClr>
                </a:solidFill>
                <a:ea typeface="ＭＳ Ｐゴシック" pitchFamily="34" charset="-128"/>
              </a:endParaRPr>
            </a:p>
            <a:p>
              <a:pPr defTabSz="457086" fontAlgn="base">
                <a:spcBef>
                  <a:spcPct val="0"/>
                </a:spcBef>
                <a:spcAft>
                  <a:spcPct val="0"/>
                </a:spcAft>
              </a:pPr>
              <a:r>
                <a:rPr lang="en-US" sz="1100" dirty="0">
                  <a:solidFill>
                    <a:srgbClr val="4D4D4C">
                      <a:lumMod val="75000"/>
                    </a:srgbClr>
                  </a:solidFill>
                  <a:ea typeface="ＭＳ Ｐゴシック" pitchFamily="34" charset="-128"/>
                </a:rPr>
                <a:t>Unknown</a:t>
              </a:r>
            </a:p>
            <a:p>
              <a:pPr defTabSz="457086" fontAlgn="base">
                <a:spcBef>
                  <a:spcPct val="0"/>
                </a:spcBef>
                <a:spcAft>
                  <a:spcPct val="0"/>
                </a:spcAft>
              </a:pPr>
              <a:r>
                <a:rPr lang="en-US" sz="1100" dirty="0">
                  <a:solidFill>
                    <a:srgbClr val="4D4D4C">
                      <a:lumMod val="75000"/>
                    </a:srgbClr>
                  </a:solidFill>
                  <a:ea typeface="ＭＳ Ｐゴシック" pitchFamily="34" charset="-128"/>
                </a:rPr>
                <a:t>Net-admin</a:t>
              </a:r>
            </a:p>
            <a:p>
              <a:pPr defTabSz="457086" fontAlgn="base">
                <a:spcBef>
                  <a:spcPct val="0"/>
                </a:spcBef>
                <a:spcAft>
                  <a:spcPct val="0"/>
                </a:spcAft>
              </a:pPr>
              <a:r>
                <a:rPr lang="en-US" sz="1100" dirty="0">
                  <a:solidFill>
                    <a:srgbClr val="4D4D4C">
                      <a:lumMod val="75000"/>
                    </a:srgbClr>
                  </a:solidFill>
                  <a:ea typeface="ＭＳ Ｐゴシック" pitchFamily="34" charset="-128"/>
                </a:rPr>
                <a:t>File-sharing</a:t>
              </a:r>
            </a:p>
            <a:p>
              <a:pPr defTabSz="457086" fontAlgn="base">
                <a:spcBef>
                  <a:spcPct val="0"/>
                </a:spcBef>
                <a:spcAft>
                  <a:spcPct val="0"/>
                </a:spcAft>
              </a:pPr>
              <a:r>
                <a:rPr lang="en-US" sz="1100" dirty="0">
                  <a:solidFill>
                    <a:srgbClr val="4D4D4C">
                      <a:lumMod val="75000"/>
                    </a:srgbClr>
                  </a:solidFill>
                  <a:ea typeface="ＭＳ Ｐゴシック" pitchFamily="34" charset="-128"/>
                </a:rPr>
                <a:t>Voice-and-video</a:t>
              </a:r>
            </a:p>
            <a:p>
              <a:pPr defTabSz="457086" fontAlgn="base">
                <a:spcBef>
                  <a:spcPct val="0"/>
                </a:spcBef>
                <a:spcAft>
                  <a:spcPct val="0"/>
                </a:spcAft>
              </a:pPr>
              <a:r>
                <a:rPr lang="en-US" sz="1100" dirty="0">
                  <a:solidFill>
                    <a:srgbClr val="4D4D4C">
                      <a:lumMod val="75000"/>
                    </a:srgbClr>
                  </a:solidFill>
                  <a:ea typeface="ＭＳ Ｐゴシック" pitchFamily="34" charset="-128"/>
                </a:rPr>
                <a:t>Other</a:t>
              </a:r>
            </a:p>
          </p:txBody>
        </p:sp>
        <p:graphicFrame>
          <p:nvGraphicFramePr>
            <p:cNvPr id="108" name="Chart 107"/>
            <p:cNvGraphicFramePr/>
            <p:nvPr>
              <p:extLst/>
            </p:nvPr>
          </p:nvGraphicFramePr>
          <p:xfrm>
            <a:off x="626377" y="1303064"/>
            <a:ext cx="1757962" cy="1161979"/>
          </p:xfrm>
          <a:graphic>
            <a:graphicData uri="http://schemas.openxmlformats.org/drawingml/2006/chart">
              <c:chart xmlns:c="http://schemas.openxmlformats.org/drawingml/2006/chart" xmlns:r="http://schemas.openxmlformats.org/officeDocument/2006/relationships" r:id="rId3"/>
            </a:graphicData>
          </a:graphic>
        </p:graphicFrame>
        <p:grpSp>
          <p:nvGrpSpPr>
            <p:cNvPr id="109" name="Group 108"/>
            <p:cNvGrpSpPr/>
            <p:nvPr/>
          </p:nvGrpSpPr>
          <p:grpSpPr>
            <a:xfrm>
              <a:off x="2160850" y="1417090"/>
              <a:ext cx="69530" cy="906334"/>
              <a:chOff x="2160850" y="1417090"/>
              <a:chExt cx="69530" cy="906334"/>
            </a:xfrm>
          </p:grpSpPr>
          <p:sp>
            <p:nvSpPr>
              <p:cNvPr id="110" name="Rectangle 109"/>
              <p:cNvSpPr/>
              <p:nvPr/>
            </p:nvSpPr>
            <p:spPr>
              <a:xfrm>
                <a:off x="2161531" y="1417090"/>
                <a:ext cx="68849" cy="810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1" name="Rectangle 110"/>
              <p:cNvSpPr/>
              <p:nvPr/>
            </p:nvSpPr>
            <p:spPr>
              <a:xfrm>
                <a:off x="2161531" y="1557954"/>
                <a:ext cx="68849" cy="81062"/>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2" name="Rectangle 111"/>
              <p:cNvSpPr/>
              <p:nvPr/>
            </p:nvSpPr>
            <p:spPr>
              <a:xfrm>
                <a:off x="2161531" y="1698818"/>
                <a:ext cx="68849" cy="8106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3" name="Rectangle 112"/>
              <p:cNvSpPr/>
              <p:nvPr/>
            </p:nvSpPr>
            <p:spPr>
              <a:xfrm>
                <a:off x="2161531" y="1839682"/>
                <a:ext cx="68849" cy="81062"/>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4" name="Rectangle 113"/>
              <p:cNvSpPr/>
              <p:nvPr/>
            </p:nvSpPr>
            <p:spPr>
              <a:xfrm>
                <a:off x="2161531" y="1980546"/>
                <a:ext cx="68849" cy="810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5" name="Rectangle 114"/>
              <p:cNvSpPr/>
              <p:nvPr/>
            </p:nvSpPr>
            <p:spPr>
              <a:xfrm>
                <a:off x="2161531" y="2121410"/>
                <a:ext cx="68849" cy="81062"/>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sp>
            <p:nvSpPr>
              <p:cNvPr id="116" name="Rectangle 115"/>
              <p:cNvSpPr/>
              <p:nvPr/>
            </p:nvSpPr>
            <p:spPr>
              <a:xfrm>
                <a:off x="2160850" y="2242362"/>
                <a:ext cx="68849" cy="810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4D4D4C">
                      <a:lumMod val="75000"/>
                    </a:srgbClr>
                  </a:solidFill>
                </a:endParaRPr>
              </a:p>
            </p:txBody>
          </p:sp>
        </p:grpSp>
      </p:grpSp>
      <p:sp>
        <p:nvSpPr>
          <p:cNvPr id="117" name="Rectangle 116"/>
          <p:cNvSpPr/>
          <p:nvPr/>
        </p:nvSpPr>
        <p:spPr>
          <a:xfrm>
            <a:off x="4222454" y="2888371"/>
            <a:ext cx="4643909" cy="1759952"/>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118" name="Rectangle 117"/>
          <p:cNvSpPr/>
          <p:nvPr/>
        </p:nvSpPr>
        <p:spPr>
          <a:xfrm>
            <a:off x="4300848" y="3049308"/>
            <a:ext cx="4436648" cy="646331"/>
          </a:xfrm>
          <a:prstGeom prst="rect">
            <a:avLst/>
          </a:prstGeom>
        </p:spPr>
        <p:txBody>
          <a:bodyPr wrap="square">
            <a:spAutoFit/>
          </a:bodyPr>
          <a:lstStyle/>
          <a:p>
            <a:pPr marL="58724" indent="-58724" defTabSz="457086" fontAlgn="base">
              <a:spcBef>
                <a:spcPct val="0"/>
              </a:spcBef>
              <a:spcAft>
                <a:spcPts val="600"/>
              </a:spcAft>
            </a:pPr>
            <a:r>
              <a:rPr lang="en-US" sz="1200" dirty="0">
                <a:solidFill>
                  <a:srgbClr val="515150"/>
                </a:solidFill>
                <a:ea typeface="ＭＳ Ｐゴシック" pitchFamily="34" charset="-128"/>
              </a:rPr>
              <a:t>“Cisco AVC also makes it easy to see if slow application performance is a result of client network delay or server network delay.”</a:t>
            </a:r>
          </a:p>
        </p:txBody>
      </p:sp>
      <p:pic>
        <p:nvPicPr>
          <p:cNvPr id="119" name="Picture 118"/>
          <p:cNvPicPr>
            <a:picLocks noChangeAspect="1"/>
          </p:cNvPicPr>
          <p:nvPr/>
        </p:nvPicPr>
        <p:blipFill>
          <a:blip r:embed="rId4" cstate="screen">
            <a:grayscl/>
            <a:extLst>
              <a:ext uri="{BEBA8EAE-BF5A-486C-A8C5-ECC9F3942E4B}">
                <a14:imgProps xmlns:a14="http://schemas.microsoft.com/office/drawing/2010/main">
                  <a14:imgLayer r:embed="rId5">
                    <a14:imgEffect>
                      <a14:saturation sat="0"/>
                    </a14:imgEffect>
                    <a14:imgEffect>
                      <a14:brightnessContrast bright="-15000"/>
                    </a14:imgEffect>
                  </a14:imgLayer>
                </a14:imgProps>
              </a:ext>
              <a:ext uri="{28A0092B-C50C-407E-A947-70E740481C1C}">
                <a14:useLocalDpi xmlns:a14="http://schemas.microsoft.com/office/drawing/2010/main"/>
              </a:ext>
            </a:extLst>
          </a:blip>
          <a:stretch>
            <a:fillRect/>
          </a:stretch>
        </p:blipFill>
        <p:spPr>
          <a:xfrm>
            <a:off x="7121945" y="3527826"/>
            <a:ext cx="1571851" cy="281867"/>
          </a:xfrm>
          <a:prstGeom prst="rect">
            <a:avLst/>
          </a:prstGeom>
        </p:spPr>
      </p:pic>
      <p:sp>
        <p:nvSpPr>
          <p:cNvPr id="120" name="Rectangle 119"/>
          <p:cNvSpPr/>
          <p:nvPr/>
        </p:nvSpPr>
        <p:spPr>
          <a:xfrm>
            <a:off x="4305775" y="3879375"/>
            <a:ext cx="4388020" cy="646331"/>
          </a:xfrm>
          <a:prstGeom prst="rect">
            <a:avLst/>
          </a:prstGeom>
        </p:spPr>
        <p:txBody>
          <a:bodyPr wrap="square">
            <a:spAutoFit/>
          </a:bodyPr>
          <a:lstStyle/>
          <a:p>
            <a:pPr marL="58724" indent="-58724" defTabSz="457086" fontAlgn="base">
              <a:spcBef>
                <a:spcPct val="0"/>
              </a:spcBef>
              <a:spcAft>
                <a:spcPct val="0"/>
              </a:spcAft>
            </a:pPr>
            <a:r>
              <a:rPr lang="en-US" sz="1200" dirty="0">
                <a:solidFill>
                  <a:srgbClr val="515150"/>
                </a:solidFill>
                <a:ea typeface="ＭＳ Ｐゴシック" pitchFamily="34" charset="-128"/>
              </a:rPr>
              <a:t>“IT staff gain a 360-degree view of all devices, users, and applications from a single location.”</a:t>
            </a:r>
          </a:p>
          <a:p>
            <a:pPr defTabSz="457086" fontAlgn="base">
              <a:spcBef>
                <a:spcPct val="0"/>
              </a:spcBef>
              <a:spcAft>
                <a:spcPct val="0"/>
              </a:spcAft>
            </a:pPr>
            <a:endParaRPr lang="en-US" sz="1200" dirty="0">
              <a:solidFill>
                <a:srgbClr val="515150"/>
              </a:solidFill>
              <a:ea typeface="ＭＳ Ｐゴシック" pitchFamily="34" charset="-128"/>
            </a:endParaRPr>
          </a:p>
        </p:txBody>
      </p:sp>
      <p:pic>
        <p:nvPicPr>
          <p:cNvPr id="121" name="Picture 120"/>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7568868" y="4203764"/>
            <a:ext cx="1076680" cy="235301"/>
          </a:xfrm>
          <a:prstGeom prst="rect">
            <a:avLst/>
          </a:prstGeom>
        </p:spPr>
      </p:pic>
    </p:spTree>
    <p:extLst>
      <p:ext uri="{BB962C8B-B14F-4D97-AF65-F5344CB8AC3E}">
        <p14:creationId xmlns:p14="http://schemas.microsoft.com/office/powerpoint/2010/main" val="191455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4222454" y="2888371"/>
            <a:ext cx="4643909" cy="1759952"/>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2" name="Title 1"/>
          <p:cNvSpPr>
            <a:spLocks noGrp="1"/>
          </p:cNvSpPr>
          <p:nvPr>
            <p:ph type="title"/>
          </p:nvPr>
        </p:nvSpPr>
        <p:spPr>
          <a:noFill/>
          <a:ln>
            <a:noFill/>
          </a:ln>
        </p:spPr>
        <p:txBody>
          <a:bodyPr vert="horz" wrap="square" lIns="91400" tIns="45700" rIns="91400" bIns="45700" numCol="1" anchor="t" anchorCtr="0" compatLnSpc="1">
            <a:prstTxWarp prst="textNoShape">
              <a:avLst/>
            </a:prstTxWarp>
          </a:bodyPr>
          <a:lstStyle/>
          <a:p>
            <a:r>
              <a:rPr lang="en-US" sz="3000" dirty="0">
                <a:solidFill>
                  <a:schemeClr val="tx1"/>
                </a:solidFill>
              </a:rPr>
              <a:t>SD-WAN Requirements, Intelligent Path Control</a:t>
            </a:r>
            <a:br>
              <a:rPr lang="en-US" sz="3000" dirty="0">
                <a:solidFill>
                  <a:schemeClr val="tx1"/>
                </a:solidFill>
              </a:rPr>
            </a:br>
            <a:r>
              <a:rPr lang="en-US" sz="2002" dirty="0">
                <a:solidFill>
                  <a:schemeClr val="tx1"/>
                </a:solidFill>
              </a:rPr>
              <a:t>Increase Application Availability</a:t>
            </a:r>
            <a:br>
              <a:rPr lang="en-US" sz="2002" dirty="0">
                <a:solidFill>
                  <a:schemeClr val="tx1"/>
                </a:solidFill>
              </a:rPr>
            </a:br>
            <a:endParaRPr lang="en-US" sz="2002" dirty="0">
              <a:solidFill>
                <a:schemeClr val="tx1"/>
              </a:solidFill>
            </a:endParaRPr>
          </a:p>
        </p:txBody>
      </p:sp>
      <p:sp>
        <p:nvSpPr>
          <p:cNvPr id="10" name="Freeform 9"/>
          <p:cNvSpPr/>
          <p:nvPr/>
        </p:nvSpPr>
        <p:spPr>
          <a:xfrm>
            <a:off x="893311" y="3375499"/>
            <a:ext cx="2840842" cy="286232"/>
          </a:xfrm>
          <a:custGeom>
            <a:avLst/>
            <a:gdLst>
              <a:gd name="connsiteX0" fmla="*/ 0 w 6131148"/>
              <a:gd name="connsiteY0" fmla="*/ 0 h 667614"/>
              <a:gd name="connsiteX1" fmla="*/ 6131148 w 6131148"/>
              <a:gd name="connsiteY1" fmla="*/ 0 h 667614"/>
              <a:gd name="connsiteX2" fmla="*/ 6131148 w 6131148"/>
              <a:gd name="connsiteY2" fmla="*/ 667614 h 667614"/>
              <a:gd name="connsiteX3" fmla="*/ 0 w 6131148"/>
              <a:gd name="connsiteY3" fmla="*/ 667614 h 667614"/>
              <a:gd name="connsiteX4" fmla="*/ 0 w 6131148"/>
              <a:gd name="connsiteY4" fmla="*/ 0 h 66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148" h="667614">
                <a:moveTo>
                  <a:pt x="0" y="0"/>
                </a:moveTo>
                <a:lnTo>
                  <a:pt x="6131148" y="0"/>
                </a:lnTo>
                <a:lnTo>
                  <a:pt x="6131148" y="667614"/>
                </a:lnTo>
                <a:lnTo>
                  <a:pt x="0" y="667614"/>
                </a:lnTo>
                <a:lnTo>
                  <a:pt x="0" y="0"/>
                </a:lnTo>
                <a:close/>
              </a:path>
            </a:pathLst>
          </a:custGeom>
          <a:noFill/>
        </p:spPr>
        <p:txBody>
          <a:bodyPr wrap="none">
            <a:spAutoFit/>
          </a:bodyPr>
          <a:lstStyle/>
          <a:p>
            <a:pPr defTabSz="1555361" fontAlgn="base">
              <a:lnSpc>
                <a:spcPct val="90000"/>
              </a:lnSpc>
              <a:spcBef>
                <a:spcPct val="0"/>
              </a:spcBef>
              <a:spcAft>
                <a:spcPct val="35000"/>
              </a:spcAft>
            </a:pPr>
            <a:r>
              <a:rPr lang="en-US" sz="1400" dirty="0">
                <a:solidFill>
                  <a:srgbClr val="239ACC"/>
                </a:solidFill>
                <a:ea typeface="ＭＳ Ｐゴシック" pitchFamily="34" charset="-128"/>
              </a:rPr>
              <a:t>Route app path based on policies</a:t>
            </a:r>
            <a:endParaRPr lang="en-US" sz="1400" dirty="0">
              <a:solidFill>
                <a:srgbClr val="239ACC"/>
              </a:solidFill>
              <a:ea typeface="ＭＳ Ｐゴシック" charset="0"/>
              <a:cs typeface="ＭＳ Ｐゴシック" charset="0"/>
            </a:endParaRPr>
          </a:p>
        </p:txBody>
      </p:sp>
      <p:grpSp>
        <p:nvGrpSpPr>
          <p:cNvPr id="16" name="Group 18"/>
          <p:cNvGrpSpPr/>
          <p:nvPr/>
        </p:nvGrpSpPr>
        <p:grpSpPr>
          <a:xfrm>
            <a:off x="763582" y="3799445"/>
            <a:ext cx="2889551" cy="642432"/>
            <a:chOff x="497377" y="1717675"/>
            <a:chExt cx="2890303" cy="642599"/>
          </a:xfrm>
        </p:grpSpPr>
        <p:sp>
          <p:nvSpPr>
            <p:cNvPr id="17" name="Freeform 16"/>
            <p:cNvSpPr/>
            <p:nvPr/>
          </p:nvSpPr>
          <p:spPr>
            <a:xfrm>
              <a:off x="2522347" y="1836221"/>
              <a:ext cx="865333" cy="524053"/>
            </a:xfrm>
            <a:custGeom>
              <a:avLst/>
              <a:gdLst>
                <a:gd name="connsiteX0" fmla="*/ 1101629 w 1866359"/>
                <a:gd name="connsiteY0" fmla="*/ 0 h 1130284"/>
                <a:gd name="connsiteX1" fmla="*/ 1532594 w 1866359"/>
                <a:gd name="connsiteY1" fmla="*/ 430965 h 1130284"/>
                <a:gd name="connsiteX2" fmla="*/ 1530369 w 1866359"/>
                <a:gd name="connsiteY2" fmla="*/ 475028 h 1130284"/>
                <a:gd name="connsiteX3" fmla="*/ 1527196 w 1866359"/>
                <a:gd name="connsiteY3" fmla="*/ 495820 h 1130284"/>
                <a:gd name="connsiteX4" fmla="*/ 1552503 w 1866359"/>
                <a:gd name="connsiteY4" fmla="*/ 498371 h 1130284"/>
                <a:gd name="connsiteX5" fmla="*/ 1662350 w 1866359"/>
                <a:gd name="connsiteY5" fmla="*/ 633149 h 1130284"/>
                <a:gd name="connsiteX6" fmla="*/ 1660989 w 1866359"/>
                <a:gd name="connsiteY6" fmla="*/ 646645 h 1130284"/>
                <a:gd name="connsiteX7" fmla="*/ 1671731 w 1866359"/>
                <a:gd name="connsiteY7" fmla="*/ 647728 h 1130284"/>
                <a:gd name="connsiteX8" fmla="*/ 1866359 w 1866359"/>
                <a:gd name="connsiteY8" fmla="*/ 886530 h 1130284"/>
                <a:gd name="connsiteX9" fmla="*/ 1671731 w 1866359"/>
                <a:gd name="connsiteY9" fmla="*/ 1125332 h 1130284"/>
                <a:gd name="connsiteX10" fmla="*/ 1633400 w 1866359"/>
                <a:gd name="connsiteY10" fmla="*/ 1129196 h 1130284"/>
                <a:gd name="connsiteX11" fmla="*/ 1633672 w 1866359"/>
                <a:gd name="connsiteY11" fmla="*/ 1130284 h 1130284"/>
                <a:gd name="connsiteX12" fmla="*/ 1622605 w 1866359"/>
                <a:gd name="connsiteY12" fmla="*/ 1130284 h 1130284"/>
                <a:gd name="connsiteX13" fmla="*/ 328298 w 1866359"/>
                <a:gd name="connsiteY13" fmla="*/ 1130284 h 1130284"/>
                <a:gd name="connsiteX14" fmla="*/ 328500 w 1866359"/>
                <a:gd name="connsiteY14" fmla="*/ 1129476 h 1130284"/>
                <a:gd name="connsiteX15" fmla="*/ 320481 w 1866359"/>
                <a:gd name="connsiteY15" fmla="*/ 1130284 h 1130284"/>
                <a:gd name="connsiteX16" fmla="*/ 0 w 1866359"/>
                <a:gd name="connsiteY16" fmla="*/ 809802 h 1130284"/>
                <a:gd name="connsiteX17" fmla="*/ 320481 w 1866359"/>
                <a:gd name="connsiteY17" fmla="*/ 489321 h 1130284"/>
                <a:gd name="connsiteX18" fmla="*/ 333765 w 1866359"/>
                <a:gd name="connsiteY18" fmla="*/ 490660 h 1130284"/>
                <a:gd name="connsiteX19" fmla="*/ 331424 w 1866359"/>
                <a:gd name="connsiteY19" fmla="*/ 467434 h 1130284"/>
                <a:gd name="connsiteX20" fmla="*/ 559669 w 1866359"/>
                <a:gd name="connsiteY20" fmla="*/ 239189 h 1130284"/>
                <a:gd name="connsiteX21" fmla="*/ 687284 w 1866359"/>
                <a:gd name="connsiteY21" fmla="*/ 278169 h 1130284"/>
                <a:gd name="connsiteX22" fmla="*/ 697320 w 1866359"/>
                <a:gd name="connsiteY22" fmla="*/ 286449 h 1130284"/>
                <a:gd name="connsiteX23" fmla="*/ 704532 w 1866359"/>
                <a:gd name="connsiteY23" fmla="*/ 263214 h 1130284"/>
                <a:gd name="connsiteX24" fmla="*/ 1101629 w 1866359"/>
                <a:gd name="connsiteY24" fmla="*/ 0 h 1130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66359" h="1130284">
                  <a:moveTo>
                    <a:pt x="1101629" y="0"/>
                  </a:moveTo>
                  <a:cubicBezTo>
                    <a:pt x="1339644" y="0"/>
                    <a:pt x="1532594" y="192949"/>
                    <a:pt x="1532594" y="430965"/>
                  </a:cubicBezTo>
                  <a:cubicBezTo>
                    <a:pt x="1532594" y="445841"/>
                    <a:pt x="1531840" y="460540"/>
                    <a:pt x="1530369" y="475028"/>
                  </a:cubicBezTo>
                  <a:lnTo>
                    <a:pt x="1527196" y="495820"/>
                  </a:lnTo>
                  <a:lnTo>
                    <a:pt x="1552503" y="498371"/>
                  </a:lnTo>
                  <a:cubicBezTo>
                    <a:pt x="1615192" y="511199"/>
                    <a:pt x="1662350" y="566667"/>
                    <a:pt x="1662350" y="633149"/>
                  </a:cubicBezTo>
                  <a:lnTo>
                    <a:pt x="1660989" y="646645"/>
                  </a:lnTo>
                  <a:lnTo>
                    <a:pt x="1671731" y="647728"/>
                  </a:lnTo>
                  <a:cubicBezTo>
                    <a:pt x="1782805" y="670457"/>
                    <a:pt x="1866359" y="768736"/>
                    <a:pt x="1866359" y="886530"/>
                  </a:cubicBezTo>
                  <a:cubicBezTo>
                    <a:pt x="1866359" y="1004324"/>
                    <a:pt x="1782805" y="1102603"/>
                    <a:pt x="1671731" y="1125332"/>
                  </a:cubicBezTo>
                  <a:lnTo>
                    <a:pt x="1633400" y="1129196"/>
                  </a:lnTo>
                  <a:lnTo>
                    <a:pt x="1633672" y="1130284"/>
                  </a:lnTo>
                  <a:lnTo>
                    <a:pt x="1622605" y="1130284"/>
                  </a:lnTo>
                  <a:lnTo>
                    <a:pt x="328298" y="1130284"/>
                  </a:lnTo>
                  <a:lnTo>
                    <a:pt x="328500" y="1129476"/>
                  </a:lnTo>
                  <a:lnTo>
                    <a:pt x="320481" y="1130284"/>
                  </a:lnTo>
                  <a:cubicBezTo>
                    <a:pt x="143484" y="1130284"/>
                    <a:pt x="0" y="986799"/>
                    <a:pt x="0" y="809802"/>
                  </a:cubicBezTo>
                  <a:cubicBezTo>
                    <a:pt x="0" y="632805"/>
                    <a:pt x="143484" y="489321"/>
                    <a:pt x="320481" y="489321"/>
                  </a:cubicBezTo>
                  <a:lnTo>
                    <a:pt x="333765" y="490660"/>
                  </a:lnTo>
                  <a:lnTo>
                    <a:pt x="331424" y="467434"/>
                  </a:lnTo>
                  <a:cubicBezTo>
                    <a:pt x="331424" y="341377"/>
                    <a:pt x="433613" y="239189"/>
                    <a:pt x="559669" y="239189"/>
                  </a:cubicBezTo>
                  <a:cubicBezTo>
                    <a:pt x="606941" y="239189"/>
                    <a:pt x="650855" y="253559"/>
                    <a:pt x="687284" y="278169"/>
                  </a:cubicBezTo>
                  <a:lnTo>
                    <a:pt x="697320" y="286449"/>
                  </a:lnTo>
                  <a:lnTo>
                    <a:pt x="704532" y="263214"/>
                  </a:lnTo>
                  <a:cubicBezTo>
                    <a:pt x="769956" y="108534"/>
                    <a:pt x="923118" y="0"/>
                    <a:pt x="1101629" y="0"/>
                  </a:cubicBezTo>
                  <a:close/>
                </a:path>
              </a:pathLst>
            </a:custGeom>
            <a:solidFill>
              <a:schemeClr val="bg1">
                <a:lumMod val="95000"/>
              </a:schemeClr>
            </a:solidFill>
            <a:ln w="25400">
              <a:solidFill>
                <a:schemeClr val="tx2"/>
              </a:solidFill>
            </a:ln>
            <a:effectLst/>
          </p:spPr>
          <p:txBody>
            <a:bodyPr vert="horz" wrap="square" lIns="91416" tIns="45709" rIns="91416" bIns="45709" numCol="1" anchor="t" anchorCtr="0" compatLnSpc="1">
              <a:prstTxWarp prst="textNoShape">
                <a:avLst/>
              </a:prstTxWarp>
            </a:bodyPr>
            <a:lstStyle/>
            <a:p>
              <a:pPr defTabSz="457086" fontAlgn="base">
                <a:spcBef>
                  <a:spcPct val="0"/>
                </a:spcBef>
                <a:spcAft>
                  <a:spcPct val="0"/>
                </a:spcAft>
              </a:pPr>
              <a:endParaRPr lang="en-US" sz="1799">
                <a:solidFill>
                  <a:srgbClr val="FFFFFF"/>
                </a:solidFill>
                <a:ea typeface="ＭＳ Ｐゴシック" pitchFamily="34" charset="-128"/>
              </a:endParaRPr>
            </a:p>
          </p:txBody>
        </p:sp>
        <p:grpSp>
          <p:nvGrpSpPr>
            <p:cNvPr id="18" name="Group 4"/>
            <p:cNvGrpSpPr>
              <a:grpSpLocks noChangeAspect="1"/>
            </p:cNvGrpSpPr>
            <p:nvPr/>
          </p:nvGrpSpPr>
          <p:grpSpPr bwMode="auto">
            <a:xfrm>
              <a:off x="1601788" y="1717675"/>
              <a:ext cx="1146175" cy="641350"/>
              <a:chOff x="1009" y="1082"/>
              <a:chExt cx="722" cy="404"/>
            </a:xfrm>
          </p:grpSpPr>
          <p:sp>
            <p:nvSpPr>
              <p:cNvPr id="25" name="Freeform 5"/>
              <p:cNvSpPr>
                <a:spLocks noEditPoints="1"/>
              </p:cNvSpPr>
              <p:nvPr/>
            </p:nvSpPr>
            <p:spPr bwMode="auto">
              <a:xfrm>
                <a:off x="1198" y="1082"/>
                <a:ext cx="124" cy="127"/>
              </a:xfrm>
              <a:custGeom>
                <a:avLst/>
                <a:gdLst>
                  <a:gd name="T0" fmla="*/ 398 w 797"/>
                  <a:gd name="T1" fmla="*/ 0 h 806"/>
                  <a:gd name="T2" fmla="*/ 0 w 797"/>
                  <a:gd name="T3" fmla="*/ 403 h 806"/>
                  <a:gd name="T4" fmla="*/ 398 w 797"/>
                  <a:gd name="T5" fmla="*/ 806 h 806"/>
                  <a:gd name="T6" fmla="*/ 797 w 797"/>
                  <a:gd name="T7" fmla="*/ 403 h 806"/>
                  <a:gd name="T8" fmla="*/ 398 w 797"/>
                  <a:gd name="T9" fmla="*/ 0 h 806"/>
                  <a:gd name="T10" fmla="*/ 605 w 797"/>
                  <a:gd name="T11" fmla="*/ 544 h 806"/>
                  <a:gd name="T12" fmla="*/ 537 w 797"/>
                  <a:gd name="T13" fmla="*/ 612 h 806"/>
                  <a:gd name="T14" fmla="*/ 260 w 797"/>
                  <a:gd name="T15" fmla="*/ 612 h 806"/>
                  <a:gd name="T16" fmla="*/ 189 w 797"/>
                  <a:gd name="T17" fmla="*/ 544 h 806"/>
                  <a:gd name="T18" fmla="*/ 189 w 797"/>
                  <a:gd name="T19" fmla="*/ 262 h 806"/>
                  <a:gd name="T20" fmla="*/ 260 w 797"/>
                  <a:gd name="T21" fmla="*/ 192 h 806"/>
                  <a:gd name="T22" fmla="*/ 537 w 797"/>
                  <a:gd name="T23" fmla="*/ 192 h 806"/>
                  <a:gd name="T24" fmla="*/ 605 w 797"/>
                  <a:gd name="T25" fmla="*/ 262 h 806"/>
                  <a:gd name="T26" fmla="*/ 605 w 797"/>
                  <a:gd name="T27" fmla="*/ 54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7" h="806">
                    <a:moveTo>
                      <a:pt x="398" y="0"/>
                    </a:moveTo>
                    <a:cubicBezTo>
                      <a:pt x="178" y="0"/>
                      <a:pt x="0" y="180"/>
                      <a:pt x="0" y="403"/>
                    </a:cubicBezTo>
                    <a:cubicBezTo>
                      <a:pt x="0" y="626"/>
                      <a:pt x="178" y="806"/>
                      <a:pt x="398" y="806"/>
                    </a:cubicBezTo>
                    <a:cubicBezTo>
                      <a:pt x="618" y="806"/>
                      <a:pt x="797" y="626"/>
                      <a:pt x="797" y="403"/>
                    </a:cubicBezTo>
                    <a:cubicBezTo>
                      <a:pt x="797" y="180"/>
                      <a:pt x="618" y="0"/>
                      <a:pt x="398" y="0"/>
                    </a:cubicBezTo>
                    <a:close/>
                    <a:moveTo>
                      <a:pt x="605" y="544"/>
                    </a:moveTo>
                    <a:cubicBezTo>
                      <a:pt x="605" y="582"/>
                      <a:pt x="575" y="612"/>
                      <a:pt x="537" y="612"/>
                    </a:cubicBezTo>
                    <a:cubicBezTo>
                      <a:pt x="260" y="612"/>
                      <a:pt x="260" y="612"/>
                      <a:pt x="260" y="612"/>
                    </a:cubicBezTo>
                    <a:cubicBezTo>
                      <a:pt x="221" y="612"/>
                      <a:pt x="189" y="582"/>
                      <a:pt x="189" y="544"/>
                    </a:cubicBezTo>
                    <a:cubicBezTo>
                      <a:pt x="189" y="262"/>
                      <a:pt x="189" y="262"/>
                      <a:pt x="189" y="262"/>
                    </a:cubicBezTo>
                    <a:cubicBezTo>
                      <a:pt x="189" y="224"/>
                      <a:pt x="221" y="192"/>
                      <a:pt x="260" y="192"/>
                    </a:cubicBezTo>
                    <a:cubicBezTo>
                      <a:pt x="537" y="192"/>
                      <a:pt x="537" y="192"/>
                      <a:pt x="537" y="192"/>
                    </a:cubicBezTo>
                    <a:cubicBezTo>
                      <a:pt x="575" y="192"/>
                      <a:pt x="605" y="224"/>
                      <a:pt x="605" y="262"/>
                    </a:cubicBezTo>
                    <a:lnTo>
                      <a:pt x="605" y="544"/>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26" name="Freeform 6"/>
              <p:cNvSpPr>
                <a:spLocks/>
              </p:cNvSpPr>
              <p:nvPr/>
            </p:nvSpPr>
            <p:spPr bwMode="auto">
              <a:xfrm>
                <a:off x="1243" y="1123"/>
                <a:ext cx="40" cy="46"/>
              </a:xfrm>
              <a:custGeom>
                <a:avLst/>
                <a:gdLst>
                  <a:gd name="T0" fmla="*/ 0 w 40"/>
                  <a:gd name="T1" fmla="*/ 46 h 46"/>
                  <a:gd name="T2" fmla="*/ 40 w 40"/>
                  <a:gd name="T3" fmla="*/ 23 h 46"/>
                  <a:gd name="T4" fmla="*/ 0 w 40"/>
                  <a:gd name="T5" fmla="*/ 0 h 46"/>
                  <a:gd name="T6" fmla="*/ 0 w 40"/>
                  <a:gd name="T7" fmla="*/ 46 h 46"/>
                </a:gdLst>
                <a:ahLst/>
                <a:cxnLst>
                  <a:cxn ang="0">
                    <a:pos x="T0" y="T1"/>
                  </a:cxn>
                  <a:cxn ang="0">
                    <a:pos x="T2" y="T3"/>
                  </a:cxn>
                  <a:cxn ang="0">
                    <a:pos x="T4" y="T5"/>
                  </a:cxn>
                  <a:cxn ang="0">
                    <a:pos x="T6" y="T7"/>
                  </a:cxn>
                </a:cxnLst>
                <a:rect l="0" t="0" r="r" b="b"/>
                <a:pathLst>
                  <a:path w="40" h="46">
                    <a:moveTo>
                      <a:pt x="0" y="46"/>
                    </a:moveTo>
                    <a:lnTo>
                      <a:pt x="40" y="23"/>
                    </a:lnTo>
                    <a:lnTo>
                      <a:pt x="0" y="0"/>
                    </a:lnTo>
                    <a:lnTo>
                      <a:pt x="0" y="46"/>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27" name="Freeform 7"/>
              <p:cNvSpPr>
                <a:spLocks noEditPoints="1"/>
              </p:cNvSpPr>
              <p:nvPr/>
            </p:nvSpPr>
            <p:spPr bwMode="auto">
              <a:xfrm>
                <a:off x="1198" y="1311"/>
                <a:ext cx="124" cy="127"/>
              </a:xfrm>
              <a:custGeom>
                <a:avLst/>
                <a:gdLst>
                  <a:gd name="T0" fmla="*/ 398 w 797"/>
                  <a:gd name="T1" fmla="*/ 0 h 806"/>
                  <a:gd name="T2" fmla="*/ 0 w 797"/>
                  <a:gd name="T3" fmla="*/ 403 h 806"/>
                  <a:gd name="T4" fmla="*/ 398 w 797"/>
                  <a:gd name="T5" fmla="*/ 806 h 806"/>
                  <a:gd name="T6" fmla="*/ 797 w 797"/>
                  <a:gd name="T7" fmla="*/ 403 h 806"/>
                  <a:gd name="T8" fmla="*/ 398 w 797"/>
                  <a:gd name="T9" fmla="*/ 0 h 806"/>
                  <a:gd name="T10" fmla="*/ 452 w 797"/>
                  <a:gd name="T11" fmla="*/ 472 h 806"/>
                  <a:gd name="T12" fmla="*/ 500 w 797"/>
                  <a:gd name="T13" fmla="*/ 457 h 806"/>
                  <a:gd name="T14" fmla="*/ 589 w 797"/>
                  <a:gd name="T15" fmla="*/ 545 h 806"/>
                  <a:gd name="T16" fmla="*/ 500 w 797"/>
                  <a:gd name="T17" fmla="*/ 631 h 806"/>
                  <a:gd name="T18" fmla="*/ 413 w 797"/>
                  <a:gd name="T19" fmla="*/ 545 h 806"/>
                  <a:gd name="T20" fmla="*/ 413 w 797"/>
                  <a:gd name="T21" fmla="*/ 539 h 806"/>
                  <a:gd name="T22" fmla="*/ 276 w 797"/>
                  <a:gd name="T23" fmla="*/ 458 h 806"/>
                  <a:gd name="T24" fmla="*/ 226 w 797"/>
                  <a:gd name="T25" fmla="*/ 474 h 806"/>
                  <a:gd name="T26" fmla="*/ 138 w 797"/>
                  <a:gd name="T27" fmla="*/ 386 h 806"/>
                  <a:gd name="T28" fmla="*/ 226 w 797"/>
                  <a:gd name="T29" fmla="*/ 299 h 806"/>
                  <a:gd name="T30" fmla="*/ 276 w 797"/>
                  <a:gd name="T31" fmla="*/ 313 h 806"/>
                  <a:gd name="T32" fmla="*/ 413 w 797"/>
                  <a:gd name="T33" fmla="*/ 234 h 806"/>
                  <a:gd name="T34" fmla="*/ 413 w 797"/>
                  <a:gd name="T35" fmla="*/ 228 h 806"/>
                  <a:gd name="T36" fmla="*/ 500 w 797"/>
                  <a:gd name="T37" fmla="*/ 140 h 806"/>
                  <a:gd name="T38" fmla="*/ 589 w 797"/>
                  <a:gd name="T39" fmla="*/ 228 h 806"/>
                  <a:gd name="T40" fmla="*/ 501 w 797"/>
                  <a:gd name="T41" fmla="*/ 317 h 806"/>
                  <a:gd name="T42" fmla="*/ 452 w 797"/>
                  <a:gd name="T43" fmla="*/ 301 h 806"/>
                  <a:gd name="T44" fmla="*/ 313 w 797"/>
                  <a:gd name="T45" fmla="*/ 380 h 806"/>
                  <a:gd name="T46" fmla="*/ 313 w 797"/>
                  <a:gd name="T47" fmla="*/ 386 h 806"/>
                  <a:gd name="T48" fmla="*/ 313 w 797"/>
                  <a:gd name="T49" fmla="*/ 391 h 806"/>
                  <a:gd name="T50" fmla="*/ 452 w 797"/>
                  <a:gd name="T51" fmla="*/ 472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97" h="806">
                    <a:moveTo>
                      <a:pt x="398" y="0"/>
                    </a:moveTo>
                    <a:cubicBezTo>
                      <a:pt x="178" y="0"/>
                      <a:pt x="0" y="181"/>
                      <a:pt x="0" y="403"/>
                    </a:cubicBezTo>
                    <a:cubicBezTo>
                      <a:pt x="0" y="626"/>
                      <a:pt x="178" y="806"/>
                      <a:pt x="398" y="806"/>
                    </a:cubicBezTo>
                    <a:cubicBezTo>
                      <a:pt x="618" y="806"/>
                      <a:pt x="797" y="626"/>
                      <a:pt x="797" y="403"/>
                    </a:cubicBezTo>
                    <a:cubicBezTo>
                      <a:pt x="797" y="181"/>
                      <a:pt x="618" y="0"/>
                      <a:pt x="398" y="0"/>
                    </a:cubicBezTo>
                    <a:close/>
                    <a:moveTo>
                      <a:pt x="452" y="472"/>
                    </a:moveTo>
                    <a:cubicBezTo>
                      <a:pt x="465" y="462"/>
                      <a:pt x="483" y="457"/>
                      <a:pt x="500" y="457"/>
                    </a:cubicBezTo>
                    <a:cubicBezTo>
                      <a:pt x="550" y="457"/>
                      <a:pt x="589" y="495"/>
                      <a:pt x="589" y="545"/>
                    </a:cubicBezTo>
                    <a:cubicBezTo>
                      <a:pt x="589" y="593"/>
                      <a:pt x="550" y="631"/>
                      <a:pt x="500" y="631"/>
                    </a:cubicBezTo>
                    <a:cubicBezTo>
                      <a:pt x="452" y="631"/>
                      <a:pt x="413" y="593"/>
                      <a:pt x="413" y="545"/>
                    </a:cubicBezTo>
                    <a:cubicBezTo>
                      <a:pt x="413" y="543"/>
                      <a:pt x="413" y="541"/>
                      <a:pt x="413" y="539"/>
                    </a:cubicBezTo>
                    <a:cubicBezTo>
                      <a:pt x="413" y="539"/>
                      <a:pt x="414" y="539"/>
                      <a:pt x="276" y="458"/>
                    </a:cubicBezTo>
                    <a:cubicBezTo>
                      <a:pt x="260" y="468"/>
                      <a:pt x="245" y="474"/>
                      <a:pt x="226" y="474"/>
                    </a:cubicBezTo>
                    <a:cubicBezTo>
                      <a:pt x="178" y="474"/>
                      <a:pt x="138" y="434"/>
                      <a:pt x="138" y="386"/>
                    </a:cubicBezTo>
                    <a:cubicBezTo>
                      <a:pt x="138" y="338"/>
                      <a:pt x="178" y="299"/>
                      <a:pt x="226" y="299"/>
                    </a:cubicBezTo>
                    <a:cubicBezTo>
                      <a:pt x="246" y="299"/>
                      <a:pt x="260" y="303"/>
                      <a:pt x="276" y="313"/>
                    </a:cubicBezTo>
                    <a:cubicBezTo>
                      <a:pt x="276" y="313"/>
                      <a:pt x="277" y="313"/>
                      <a:pt x="413" y="234"/>
                    </a:cubicBezTo>
                    <a:cubicBezTo>
                      <a:pt x="413" y="232"/>
                      <a:pt x="413" y="230"/>
                      <a:pt x="413" y="228"/>
                    </a:cubicBezTo>
                    <a:cubicBezTo>
                      <a:pt x="413" y="181"/>
                      <a:pt x="452" y="140"/>
                      <a:pt x="500" y="140"/>
                    </a:cubicBezTo>
                    <a:cubicBezTo>
                      <a:pt x="550" y="140"/>
                      <a:pt x="589" y="181"/>
                      <a:pt x="589" y="228"/>
                    </a:cubicBezTo>
                    <a:cubicBezTo>
                      <a:pt x="589" y="276"/>
                      <a:pt x="550" y="317"/>
                      <a:pt x="501" y="317"/>
                    </a:cubicBezTo>
                    <a:cubicBezTo>
                      <a:pt x="483" y="317"/>
                      <a:pt x="465" y="311"/>
                      <a:pt x="452" y="301"/>
                    </a:cubicBezTo>
                    <a:cubicBezTo>
                      <a:pt x="452" y="301"/>
                      <a:pt x="453" y="301"/>
                      <a:pt x="313" y="380"/>
                    </a:cubicBezTo>
                    <a:cubicBezTo>
                      <a:pt x="313" y="382"/>
                      <a:pt x="313" y="384"/>
                      <a:pt x="313" y="386"/>
                    </a:cubicBezTo>
                    <a:cubicBezTo>
                      <a:pt x="313" y="388"/>
                      <a:pt x="313" y="389"/>
                      <a:pt x="313" y="391"/>
                    </a:cubicBezTo>
                    <a:cubicBezTo>
                      <a:pt x="313" y="391"/>
                      <a:pt x="314" y="391"/>
                      <a:pt x="452" y="472"/>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28" name="Freeform 8"/>
              <p:cNvSpPr>
                <a:spLocks noEditPoints="1"/>
              </p:cNvSpPr>
              <p:nvPr/>
            </p:nvSpPr>
            <p:spPr bwMode="auto">
              <a:xfrm>
                <a:off x="1384" y="1125"/>
                <a:ext cx="40" cy="37"/>
              </a:xfrm>
              <a:custGeom>
                <a:avLst/>
                <a:gdLst>
                  <a:gd name="T0" fmla="*/ 129 w 258"/>
                  <a:gd name="T1" fmla="*/ 0 h 232"/>
                  <a:gd name="T2" fmla="*/ 0 w 258"/>
                  <a:gd name="T3" fmla="*/ 129 h 232"/>
                  <a:gd name="T4" fmla="*/ 50 w 258"/>
                  <a:gd name="T5" fmla="*/ 231 h 232"/>
                  <a:gd name="T6" fmla="*/ 53 w 258"/>
                  <a:gd name="T7" fmla="*/ 183 h 232"/>
                  <a:gd name="T8" fmla="*/ 128 w 258"/>
                  <a:gd name="T9" fmla="*/ 150 h 232"/>
                  <a:gd name="T10" fmla="*/ 204 w 258"/>
                  <a:gd name="T11" fmla="*/ 183 h 232"/>
                  <a:gd name="T12" fmla="*/ 208 w 258"/>
                  <a:gd name="T13" fmla="*/ 232 h 232"/>
                  <a:gd name="T14" fmla="*/ 258 w 258"/>
                  <a:gd name="T15" fmla="*/ 129 h 232"/>
                  <a:gd name="T16" fmla="*/ 129 w 258"/>
                  <a:gd name="T17" fmla="*/ 0 h 232"/>
                  <a:gd name="T18" fmla="*/ 172 w 258"/>
                  <a:gd name="T19" fmla="*/ 84 h 232"/>
                  <a:gd name="T20" fmla="*/ 166 w 258"/>
                  <a:gd name="T21" fmla="*/ 111 h 232"/>
                  <a:gd name="T22" fmla="*/ 129 w 258"/>
                  <a:gd name="T23" fmla="*/ 141 h 232"/>
                  <a:gd name="T24" fmla="*/ 92 w 258"/>
                  <a:gd name="T25" fmla="*/ 111 h 232"/>
                  <a:gd name="T26" fmla="*/ 86 w 258"/>
                  <a:gd name="T27" fmla="*/ 84 h 232"/>
                  <a:gd name="T28" fmla="*/ 91 w 258"/>
                  <a:gd name="T29" fmla="*/ 38 h 232"/>
                  <a:gd name="T30" fmla="*/ 129 w 258"/>
                  <a:gd name="T31" fmla="*/ 12 h 232"/>
                  <a:gd name="T32" fmla="*/ 168 w 258"/>
                  <a:gd name="T33" fmla="*/ 38 h 232"/>
                  <a:gd name="T34" fmla="*/ 172 w 258"/>
                  <a:gd name="T35" fmla="*/ 8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8" h="232">
                    <a:moveTo>
                      <a:pt x="129" y="0"/>
                    </a:moveTo>
                    <a:cubicBezTo>
                      <a:pt x="58" y="0"/>
                      <a:pt x="0" y="58"/>
                      <a:pt x="0" y="129"/>
                    </a:cubicBezTo>
                    <a:cubicBezTo>
                      <a:pt x="0" y="171"/>
                      <a:pt x="20" y="208"/>
                      <a:pt x="50" y="231"/>
                    </a:cubicBezTo>
                    <a:cubicBezTo>
                      <a:pt x="52" y="202"/>
                      <a:pt x="53" y="183"/>
                      <a:pt x="53" y="183"/>
                    </a:cubicBezTo>
                    <a:cubicBezTo>
                      <a:pt x="78" y="161"/>
                      <a:pt x="96" y="150"/>
                      <a:pt x="128" y="150"/>
                    </a:cubicBezTo>
                    <a:cubicBezTo>
                      <a:pt x="161" y="150"/>
                      <a:pt x="179" y="161"/>
                      <a:pt x="204" y="183"/>
                    </a:cubicBezTo>
                    <a:cubicBezTo>
                      <a:pt x="204" y="183"/>
                      <a:pt x="204" y="183"/>
                      <a:pt x="208" y="232"/>
                    </a:cubicBezTo>
                    <a:cubicBezTo>
                      <a:pt x="238" y="208"/>
                      <a:pt x="258" y="171"/>
                      <a:pt x="258" y="129"/>
                    </a:cubicBezTo>
                    <a:cubicBezTo>
                      <a:pt x="258" y="58"/>
                      <a:pt x="200" y="0"/>
                      <a:pt x="129" y="0"/>
                    </a:cubicBezTo>
                    <a:close/>
                    <a:moveTo>
                      <a:pt x="172" y="84"/>
                    </a:moveTo>
                    <a:cubicBezTo>
                      <a:pt x="172" y="84"/>
                      <a:pt x="172" y="84"/>
                      <a:pt x="166" y="111"/>
                    </a:cubicBezTo>
                    <a:cubicBezTo>
                      <a:pt x="161" y="129"/>
                      <a:pt x="146" y="141"/>
                      <a:pt x="129" y="141"/>
                    </a:cubicBezTo>
                    <a:cubicBezTo>
                      <a:pt x="112" y="141"/>
                      <a:pt x="97" y="129"/>
                      <a:pt x="92" y="111"/>
                    </a:cubicBezTo>
                    <a:cubicBezTo>
                      <a:pt x="92" y="111"/>
                      <a:pt x="92" y="111"/>
                      <a:pt x="86" y="84"/>
                    </a:cubicBezTo>
                    <a:cubicBezTo>
                      <a:pt x="82" y="67"/>
                      <a:pt x="83" y="51"/>
                      <a:pt x="91" y="38"/>
                    </a:cubicBezTo>
                    <a:cubicBezTo>
                      <a:pt x="98" y="22"/>
                      <a:pt x="112" y="12"/>
                      <a:pt x="129" y="12"/>
                    </a:cubicBezTo>
                    <a:cubicBezTo>
                      <a:pt x="146" y="12"/>
                      <a:pt x="160" y="22"/>
                      <a:pt x="168" y="38"/>
                    </a:cubicBezTo>
                    <a:cubicBezTo>
                      <a:pt x="175" y="51"/>
                      <a:pt x="177" y="67"/>
                      <a:pt x="172" y="84"/>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29" name="Freeform 9"/>
              <p:cNvSpPr>
                <a:spLocks noEditPoints="1"/>
              </p:cNvSpPr>
              <p:nvPr/>
            </p:nvSpPr>
            <p:spPr bwMode="auto">
              <a:xfrm>
                <a:off x="1342" y="1082"/>
                <a:ext cx="124" cy="127"/>
              </a:xfrm>
              <a:custGeom>
                <a:avLst/>
                <a:gdLst>
                  <a:gd name="T0" fmla="*/ 399 w 798"/>
                  <a:gd name="T1" fmla="*/ 0 h 806"/>
                  <a:gd name="T2" fmla="*/ 0 w 798"/>
                  <a:gd name="T3" fmla="*/ 403 h 806"/>
                  <a:gd name="T4" fmla="*/ 399 w 798"/>
                  <a:gd name="T5" fmla="*/ 806 h 806"/>
                  <a:gd name="T6" fmla="*/ 798 w 798"/>
                  <a:gd name="T7" fmla="*/ 403 h 806"/>
                  <a:gd name="T8" fmla="*/ 399 w 798"/>
                  <a:gd name="T9" fmla="*/ 0 h 806"/>
                  <a:gd name="T10" fmla="*/ 592 w 798"/>
                  <a:gd name="T11" fmla="*/ 608 h 806"/>
                  <a:gd name="T12" fmla="*/ 556 w 798"/>
                  <a:gd name="T13" fmla="*/ 510 h 806"/>
                  <a:gd name="T14" fmla="*/ 529 w 798"/>
                  <a:gd name="T15" fmla="*/ 494 h 806"/>
                  <a:gd name="T16" fmla="*/ 416 w 798"/>
                  <a:gd name="T17" fmla="*/ 560 h 806"/>
                  <a:gd name="T18" fmla="*/ 416 w 798"/>
                  <a:gd name="T19" fmla="*/ 593 h 806"/>
                  <a:gd name="T20" fmla="*/ 481 w 798"/>
                  <a:gd name="T21" fmla="*/ 672 h 806"/>
                  <a:gd name="T22" fmla="*/ 400 w 798"/>
                  <a:gd name="T23" fmla="*/ 753 h 806"/>
                  <a:gd name="T24" fmla="*/ 320 w 798"/>
                  <a:gd name="T25" fmla="*/ 672 h 806"/>
                  <a:gd name="T26" fmla="*/ 388 w 798"/>
                  <a:gd name="T27" fmla="*/ 593 h 806"/>
                  <a:gd name="T28" fmla="*/ 388 w 798"/>
                  <a:gd name="T29" fmla="*/ 560 h 806"/>
                  <a:gd name="T30" fmla="*/ 272 w 798"/>
                  <a:gd name="T31" fmla="*/ 494 h 806"/>
                  <a:gd name="T32" fmla="*/ 243 w 798"/>
                  <a:gd name="T33" fmla="*/ 510 h 806"/>
                  <a:gd name="T34" fmla="*/ 207 w 798"/>
                  <a:gd name="T35" fmla="*/ 608 h 806"/>
                  <a:gd name="T36" fmla="*/ 97 w 798"/>
                  <a:gd name="T37" fmla="*/ 578 h 806"/>
                  <a:gd name="T38" fmla="*/ 126 w 798"/>
                  <a:gd name="T39" fmla="*/ 468 h 806"/>
                  <a:gd name="T40" fmla="*/ 228 w 798"/>
                  <a:gd name="T41" fmla="*/ 486 h 806"/>
                  <a:gd name="T42" fmla="*/ 256 w 798"/>
                  <a:gd name="T43" fmla="*/ 469 h 806"/>
                  <a:gd name="T44" fmla="*/ 242 w 798"/>
                  <a:gd name="T45" fmla="*/ 403 h 806"/>
                  <a:gd name="T46" fmla="*/ 256 w 798"/>
                  <a:gd name="T47" fmla="*/ 337 h 806"/>
                  <a:gd name="T48" fmla="*/ 228 w 798"/>
                  <a:gd name="T49" fmla="*/ 321 h 806"/>
                  <a:gd name="T50" fmla="*/ 126 w 798"/>
                  <a:gd name="T51" fmla="*/ 339 h 806"/>
                  <a:gd name="T52" fmla="*/ 97 w 798"/>
                  <a:gd name="T53" fmla="*/ 229 h 806"/>
                  <a:gd name="T54" fmla="*/ 207 w 798"/>
                  <a:gd name="T55" fmla="*/ 199 h 806"/>
                  <a:gd name="T56" fmla="*/ 242 w 798"/>
                  <a:gd name="T57" fmla="*/ 296 h 806"/>
                  <a:gd name="T58" fmla="*/ 272 w 798"/>
                  <a:gd name="T59" fmla="*/ 313 h 806"/>
                  <a:gd name="T60" fmla="*/ 388 w 798"/>
                  <a:gd name="T61" fmla="*/ 247 h 806"/>
                  <a:gd name="T62" fmla="*/ 388 w 798"/>
                  <a:gd name="T63" fmla="*/ 214 h 806"/>
                  <a:gd name="T64" fmla="*/ 320 w 798"/>
                  <a:gd name="T65" fmla="*/ 135 h 806"/>
                  <a:gd name="T66" fmla="*/ 400 w 798"/>
                  <a:gd name="T67" fmla="*/ 54 h 806"/>
                  <a:gd name="T68" fmla="*/ 481 w 798"/>
                  <a:gd name="T69" fmla="*/ 135 h 806"/>
                  <a:gd name="T70" fmla="*/ 416 w 798"/>
                  <a:gd name="T71" fmla="*/ 214 h 806"/>
                  <a:gd name="T72" fmla="*/ 416 w 798"/>
                  <a:gd name="T73" fmla="*/ 247 h 806"/>
                  <a:gd name="T74" fmla="*/ 529 w 798"/>
                  <a:gd name="T75" fmla="*/ 313 h 806"/>
                  <a:gd name="T76" fmla="*/ 557 w 798"/>
                  <a:gd name="T77" fmla="*/ 296 h 806"/>
                  <a:gd name="T78" fmla="*/ 592 w 798"/>
                  <a:gd name="T79" fmla="*/ 199 h 806"/>
                  <a:gd name="T80" fmla="*/ 702 w 798"/>
                  <a:gd name="T81" fmla="*/ 229 h 806"/>
                  <a:gd name="T82" fmla="*/ 672 w 798"/>
                  <a:gd name="T83" fmla="*/ 339 h 806"/>
                  <a:gd name="T84" fmla="*/ 570 w 798"/>
                  <a:gd name="T85" fmla="*/ 321 h 806"/>
                  <a:gd name="T86" fmla="*/ 542 w 798"/>
                  <a:gd name="T87" fmla="*/ 337 h 806"/>
                  <a:gd name="T88" fmla="*/ 557 w 798"/>
                  <a:gd name="T89" fmla="*/ 403 h 806"/>
                  <a:gd name="T90" fmla="*/ 542 w 798"/>
                  <a:gd name="T91" fmla="*/ 469 h 806"/>
                  <a:gd name="T92" fmla="*/ 570 w 798"/>
                  <a:gd name="T93" fmla="*/ 486 h 806"/>
                  <a:gd name="T94" fmla="*/ 672 w 798"/>
                  <a:gd name="T95" fmla="*/ 468 h 806"/>
                  <a:gd name="T96" fmla="*/ 702 w 798"/>
                  <a:gd name="T97" fmla="*/ 578 h 806"/>
                  <a:gd name="T98" fmla="*/ 592 w 798"/>
                  <a:gd name="T99" fmla="*/ 608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8" h="806">
                    <a:moveTo>
                      <a:pt x="399" y="0"/>
                    </a:moveTo>
                    <a:cubicBezTo>
                      <a:pt x="179" y="0"/>
                      <a:pt x="0" y="181"/>
                      <a:pt x="0" y="403"/>
                    </a:cubicBezTo>
                    <a:cubicBezTo>
                      <a:pt x="0" y="626"/>
                      <a:pt x="179" y="806"/>
                      <a:pt x="399" y="806"/>
                    </a:cubicBezTo>
                    <a:cubicBezTo>
                      <a:pt x="619" y="806"/>
                      <a:pt x="798" y="626"/>
                      <a:pt x="798" y="403"/>
                    </a:cubicBezTo>
                    <a:cubicBezTo>
                      <a:pt x="798" y="181"/>
                      <a:pt x="619" y="0"/>
                      <a:pt x="399" y="0"/>
                    </a:cubicBezTo>
                    <a:close/>
                    <a:moveTo>
                      <a:pt x="592" y="608"/>
                    </a:moveTo>
                    <a:cubicBezTo>
                      <a:pt x="558" y="588"/>
                      <a:pt x="543" y="546"/>
                      <a:pt x="556" y="510"/>
                    </a:cubicBezTo>
                    <a:cubicBezTo>
                      <a:pt x="529" y="494"/>
                      <a:pt x="529" y="494"/>
                      <a:pt x="529" y="494"/>
                    </a:cubicBezTo>
                    <a:cubicBezTo>
                      <a:pt x="503" y="531"/>
                      <a:pt x="464" y="556"/>
                      <a:pt x="416" y="560"/>
                    </a:cubicBezTo>
                    <a:cubicBezTo>
                      <a:pt x="416" y="593"/>
                      <a:pt x="416" y="593"/>
                      <a:pt x="416" y="593"/>
                    </a:cubicBezTo>
                    <a:cubicBezTo>
                      <a:pt x="452" y="600"/>
                      <a:pt x="481" y="633"/>
                      <a:pt x="481" y="672"/>
                    </a:cubicBezTo>
                    <a:cubicBezTo>
                      <a:pt x="481" y="717"/>
                      <a:pt x="444" y="753"/>
                      <a:pt x="400" y="753"/>
                    </a:cubicBezTo>
                    <a:cubicBezTo>
                      <a:pt x="355" y="753"/>
                      <a:pt x="320" y="717"/>
                      <a:pt x="320" y="672"/>
                    </a:cubicBezTo>
                    <a:cubicBezTo>
                      <a:pt x="320" y="633"/>
                      <a:pt x="348" y="600"/>
                      <a:pt x="388" y="593"/>
                    </a:cubicBezTo>
                    <a:cubicBezTo>
                      <a:pt x="388" y="560"/>
                      <a:pt x="388" y="560"/>
                      <a:pt x="388" y="560"/>
                    </a:cubicBezTo>
                    <a:cubicBezTo>
                      <a:pt x="340" y="556"/>
                      <a:pt x="298" y="531"/>
                      <a:pt x="272" y="494"/>
                    </a:cubicBezTo>
                    <a:cubicBezTo>
                      <a:pt x="243" y="510"/>
                      <a:pt x="243" y="510"/>
                      <a:pt x="243" y="510"/>
                    </a:cubicBezTo>
                    <a:cubicBezTo>
                      <a:pt x="256" y="546"/>
                      <a:pt x="241" y="588"/>
                      <a:pt x="207" y="608"/>
                    </a:cubicBezTo>
                    <a:cubicBezTo>
                      <a:pt x="168" y="630"/>
                      <a:pt x="119" y="617"/>
                      <a:pt x="97" y="578"/>
                    </a:cubicBezTo>
                    <a:cubicBezTo>
                      <a:pt x="74" y="540"/>
                      <a:pt x="88" y="490"/>
                      <a:pt x="126" y="468"/>
                    </a:cubicBezTo>
                    <a:cubicBezTo>
                      <a:pt x="160" y="448"/>
                      <a:pt x="203" y="457"/>
                      <a:pt x="228" y="486"/>
                    </a:cubicBezTo>
                    <a:cubicBezTo>
                      <a:pt x="256" y="469"/>
                      <a:pt x="256" y="469"/>
                      <a:pt x="256" y="469"/>
                    </a:cubicBezTo>
                    <a:cubicBezTo>
                      <a:pt x="247" y="449"/>
                      <a:pt x="242" y="427"/>
                      <a:pt x="242" y="403"/>
                    </a:cubicBezTo>
                    <a:cubicBezTo>
                      <a:pt x="242" y="380"/>
                      <a:pt x="247" y="357"/>
                      <a:pt x="256" y="337"/>
                    </a:cubicBezTo>
                    <a:cubicBezTo>
                      <a:pt x="228" y="321"/>
                      <a:pt x="228" y="321"/>
                      <a:pt x="228" y="321"/>
                    </a:cubicBezTo>
                    <a:cubicBezTo>
                      <a:pt x="203" y="350"/>
                      <a:pt x="160" y="359"/>
                      <a:pt x="126" y="339"/>
                    </a:cubicBezTo>
                    <a:cubicBezTo>
                      <a:pt x="88" y="316"/>
                      <a:pt x="74" y="267"/>
                      <a:pt x="97" y="229"/>
                    </a:cubicBezTo>
                    <a:cubicBezTo>
                      <a:pt x="119" y="190"/>
                      <a:pt x="168" y="177"/>
                      <a:pt x="207" y="199"/>
                    </a:cubicBezTo>
                    <a:cubicBezTo>
                      <a:pt x="241" y="219"/>
                      <a:pt x="255" y="260"/>
                      <a:pt x="242" y="296"/>
                    </a:cubicBezTo>
                    <a:cubicBezTo>
                      <a:pt x="272" y="313"/>
                      <a:pt x="272" y="313"/>
                      <a:pt x="272" y="313"/>
                    </a:cubicBezTo>
                    <a:cubicBezTo>
                      <a:pt x="298" y="276"/>
                      <a:pt x="340" y="251"/>
                      <a:pt x="388" y="247"/>
                    </a:cubicBezTo>
                    <a:cubicBezTo>
                      <a:pt x="388" y="214"/>
                      <a:pt x="388" y="214"/>
                      <a:pt x="388" y="214"/>
                    </a:cubicBezTo>
                    <a:cubicBezTo>
                      <a:pt x="348" y="207"/>
                      <a:pt x="320" y="174"/>
                      <a:pt x="320" y="135"/>
                    </a:cubicBezTo>
                    <a:cubicBezTo>
                      <a:pt x="320" y="90"/>
                      <a:pt x="355" y="54"/>
                      <a:pt x="400" y="54"/>
                    </a:cubicBezTo>
                    <a:cubicBezTo>
                      <a:pt x="444" y="54"/>
                      <a:pt x="481" y="90"/>
                      <a:pt x="481" y="135"/>
                    </a:cubicBezTo>
                    <a:cubicBezTo>
                      <a:pt x="481" y="174"/>
                      <a:pt x="452" y="207"/>
                      <a:pt x="416" y="214"/>
                    </a:cubicBezTo>
                    <a:cubicBezTo>
                      <a:pt x="416" y="247"/>
                      <a:pt x="416" y="247"/>
                      <a:pt x="416" y="247"/>
                    </a:cubicBezTo>
                    <a:cubicBezTo>
                      <a:pt x="464" y="251"/>
                      <a:pt x="503" y="276"/>
                      <a:pt x="529" y="313"/>
                    </a:cubicBezTo>
                    <a:cubicBezTo>
                      <a:pt x="557" y="296"/>
                      <a:pt x="557" y="296"/>
                      <a:pt x="557" y="296"/>
                    </a:cubicBezTo>
                    <a:cubicBezTo>
                      <a:pt x="544" y="260"/>
                      <a:pt x="558" y="219"/>
                      <a:pt x="592" y="199"/>
                    </a:cubicBezTo>
                    <a:cubicBezTo>
                      <a:pt x="630" y="177"/>
                      <a:pt x="680" y="190"/>
                      <a:pt x="702" y="229"/>
                    </a:cubicBezTo>
                    <a:cubicBezTo>
                      <a:pt x="724" y="267"/>
                      <a:pt x="711" y="316"/>
                      <a:pt x="672" y="339"/>
                    </a:cubicBezTo>
                    <a:cubicBezTo>
                      <a:pt x="638" y="359"/>
                      <a:pt x="595" y="350"/>
                      <a:pt x="570" y="321"/>
                    </a:cubicBezTo>
                    <a:cubicBezTo>
                      <a:pt x="542" y="337"/>
                      <a:pt x="542" y="337"/>
                      <a:pt x="542" y="337"/>
                    </a:cubicBezTo>
                    <a:cubicBezTo>
                      <a:pt x="551" y="357"/>
                      <a:pt x="557" y="380"/>
                      <a:pt x="557" y="403"/>
                    </a:cubicBezTo>
                    <a:cubicBezTo>
                      <a:pt x="557" y="427"/>
                      <a:pt x="551" y="449"/>
                      <a:pt x="542" y="469"/>
                    </a:cubicBezTo>
                    <a:cubicBezTo>
                      <a:pt x="570" y="486"/>
                      <a:pt x="570" y="486"/>
                      <a:pt x="570" y="486"/>
                    </a:cubicBezTo>
                    <a:cubicBezTo>
                      <a:pt x="595" y="457"/>
                      <a:pt x="638" y="448"/>
                      <a:pt x="672" y="468"/>
                    </a:cubicBezTo>
                    <a:cubicBezTo>
                      <a:pt x="711" y="490"/>
                      <a:pt x="724" y="540"/>
                      <a:pt x="702" y="578"/>
                    </a:cubicBezTo>
                    <a:cubicBezTo>
                      <a:pt x="680" y="617"/>
                      <a:pt x="630" y="630"/>
                      <a:pt x="592" y="608"/>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30" name="Freeform 10"/>
              <p:cNvSpPr>
                <a:spLocks noEditPoints="1"/>
              </p:cNvSpPr>
              <p:nvPr/>
            </p:nvSpPr>
            <p:spPr bwMode="auto">
              <a:xfrm>
                <a:off x="1342" y="1311"/>
                <a:ext cx="126" cy="127"/>
              </a:xfrm>
              <a:custGeom>
                <a:avLst/>
                <a:gdLst>
                  <a:gd name="T0" fmla="*/ 403 w 806"/>
                  <a:gd name="T1" fmla="*/ 0 h 806"/>
                  <a:gd name="T2" fmla="*/ 0 w 806"/>
                  <a:gd name="T3" fmla="*/ 403 h 806"/>
                  <a:gd name="T4" fmla="*/ 403 w 806"/>
                  <a:gd name="T5" fmla="*/ 806 h 806"/>
                  <a:gd name="T6" fmla="*/ 806 w 806"/>
                  <a:gd name="T7" fmla="*/ 403 h 806"/>
                  <a:gd name="T8" fmla="*/ 403 w 806"/>
                  <a:gd name="T9" fmla="*/ 0 h 806"/>
                  <a:gd name="T10" fmla="*/ 403 w 806"/>
                  <a:gd name="T11" fmla="*/ 675 h 806"/>
                  <a:gd name="T12" fmla="*/ 369 w 806"/>
                  <a:gd name="T13" fmla="*/ 643 h 806"/>
                  <a:gd name="T14" fmla="*/ 403 w 806"/>
                  <a:gd name="T15" fmla="*/ 610 h 806"/>
                  <a:gd name="T16" fmla="*/ 437 w 806"/>
                  <a:gd name="T17" fmla="*/ 643 h 806"/>
                  <a:gd name="T18" fmla="*/ 403 w 806"/>
                  <a:gd name="T19" fmla="*/ 675 h 806"/>
                  <a:gd name="T20" fmla="*/ 506 w 806"/>
                  <a:gd name="T21" fmla="*/ 547 h 806"/>
                  <a:gd name="T22" fmla="*/ 483 w 806"/>
                  <a:gd name="T23" fmla="*/ 560 h 806"/>
                  <a:gd name="T24" fmla="*/ 466 w 806"/>
                  <a:gd name="T25" fmla="*/ 556 h 806"/>
                  <a:gd name="T26" fmla="*/ 348 w 806"/>
                  <a:gd name="T27" fmla="*/ 556 h 806"/>
                  <a:gd name="T28" fmla="*/ 333 w 806"/>
                  <a:gd name="T29" fmla="*/ 561 h 806"/>
                  <a:gd name="T30" fmla="*/ 327 w 806"/>
                  <a:gd name="T31" fmla="*/ 560 h 806"/>
                  <a:gd name="T32" fmla="*/ 309 w 806"/>
                  <a:gd name="T33" fmla="*/ 547 h 806"/>
                  <a:gd name="T34" fmla="*/ 316 w 806"/>
                  <a:gd name="T35" fmla="*/ 504 h 806"/>
                  <a:gd name="T36" fmla="*/ 317 w 806"/>
                  <a:gd name="T37" fmla="*/ 504 h 806"/>
                  <a:gd name="T38" fmla="*/ 407 w 806"/>
                  <a:gd name="T39" fmla="*/ 474 h 806"/>
                  <a:gd name="T40" fmla="*/ 498 w 806"/>
                  <a:gd name="T41" fmla="*/ 504 h 806"/>
                  <a:gd name="T42" fmla="*/ 498 w 806"/>
                  <a:gd name="T43" fmla="*/ 504 h 806"/>
                  <a:gd name="T44" fmla="*/ 506 w 806"/>
                  <a:gd name="T45" fmla="*/ 547 h 806"/>
                  <a:gd name="T46" fmla="*/ 593 w 806"/>
                  <a:gd name="T47" fmla="*/ 440 h 806"/>
                  <a:gd name="T48" fmla="*/ 570 w 806"/>
                  <a:gd name="T49" fmla="*/ 451 h 806"/>
                  <a:gd name="T50" fmla="*/ 552 w 806"/>
                  <a:gd name="T51" fmla="*/ 445 h 806"/>
                  <a:gd name="T52" fmla="*/ 403 w 806"/>
                  <a:gd name="T53" fmla="*/ 391 h 806"/>
                  <a:gd name="T54" fmla="*/ 255 w 806"/>
                  <a:gd name="T55" fmla="*/ 445 h 806"/>
                  <a:gd name="T56" fmla="*/ 254 w 806"/>
                  <a:gd name="T57" fmla="*/ 445 h 806"/>
                  <a:gd name="T58" fmla="*/ 232 w 806"/>
                  <a:gd name="T59" fmla="*/ 451 h 806"/>
                  <a:gd name="T60" fmla="*/ 214 w 806"/>
                  <a:gd name="T61" fmla="*/ 440 h 806"/>
                  <a:gd name="T62" fmla="*/ 218 w 806"/>
                  <a:gd name="T63" fmla="*/ 399 h 806"/>
                  <a:gd name="T64" fmla="*/ 218 w 806"/>
                  <a:gd name="T65" fmla="*/ 399 h 806"/>
                  <a:gd name="T66" fmla="*/ 403 w 806"/>
                  <a:gd name="T67" fmla="*/ 333 h 806"/>
                  <a:gd name="T68" fmla="*/ 588 w 806"/>
                  <a:gd name="T69" fmla="*/ 399 h 806"/>
                  <a:gd name="T70" fmla="*/ 588 w 806"/>
                  <a:gd name="T71" fmla="*/ 399 h 806"/>
                  <a:gd name="T72" fmla="*/ 593 w 806"/>
                  <a:gd name="T73" fmla="*/ 440 h 806"/>
                  <a:gd name="T74" fmla="*/ 667 w 806"/>
                  <a:gd name="T75" fmla="*/ 360 h 806"/>
                  <a:gd name="T76" fmla="*/ 648 w 806"/>
                  <a:gd name="T77" fmla="*/ 353 h 806"/>
                  <a:gd name="T78" fmla="*/ 648 w 806"/>
                  <a:gd name="T79" fmla="*/ 352 h 806"/>
                  <a:gd name="T80" fmla="*/ 403 w 806"/>
                  <a:gd name="T81" fmla="*/ 254 h 806"/>
                  <a:gd name="T82" fmla="*/ 158 w 806"/>
                  <a:gd name="T83" fmla="*/ 352 h 806"/>
                  <a:gd name="T84" fmla="*/ 137 w 806"/>
                  <a:gd name="T85" fmla="*/ 360 h 806"/>
                  <a:gd name="T86" fmla="*/ 117 w 806"/>
                  <a:gd name="T87" fmla="*/ 349 h 806"/>
                  <a:gd name="T88" fmla="*/ 121 w 806"/>
                  <a:gd name="T89" fmla="*/ 305 h 806"/>
                  <a:gd name="T90" fmla="*/ 403 w 806"/>
                  <a:gd name="T91" fmla="*/ 192 h 806"/>
                  <a:gd name="T92" fmla="*/ 686 w 806"/>
                  <a:gd name="T93" fmla="*/ 305 h 806"/>
                  <a:gd name="T94" fmla="*/ 686 w 806"/>
                  <a:gd name="T95" fmla="*/ 305 h 806"/>
                  <a:gd name="T96" fmla="*/ 689 w 806"/>
                  <a:gd name="T97" fmla="*/ 349 h 806"/>
                  <a:gd name="T98" fmla="*/ 667 w 806"/>
                  <a:gd name="T99" fmla="*/ 36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06" h="806">
                    <a:moveTo>
                      <a:pt x="403" y="0"/>
                    </a:moveTo>
                    <a:cubicBezTo>
                      <a:pt x="180" y="0"/>
                      <a:pt x="0" y="181"/>
                      <a:pt x="0" y="403"/>
                    </a:cubicBezTo>
                    <a:cubicBezTo>
                      <a:pt x="0" y="626"/>
                      <a:pt x="180" y="806"/>
                      <a:pt x="403" y="806"/>
                    </a:cubicBezTo>
                    <a:cubicBezTo>
                      <a:pt x="626" y="806"/>
                      <a:pt x="806" y="626"/>
                      <a:pt x="806" y="403"/>
                    </a:cubicBezTo>
                    <a:cubicBezTo>
                      <a:pt x="806" y="181"/>
                      <a:pt x="626" y="0"/>
                      <a:pt x="403" y="0"/>
                    </a:cubicBezTo>
                    <a:close/>
                    <a:moveTo>
                      <a:pt x="403" y="675"/>
                    </a:moveTo>
                    <a:cubicBezTo>
                      <a:pt x="384" y="675"/>
                      <a:pt x="369" y="661"/>
                      <a:pt x="369" y="643"/>
                    </a:cubicBezTo>
                    <a:cubicBezTo>
                      <a:pt x="369" y="625"/>
                      <a:pt x="384" y="610"/>
                      <a:pt x="403" y="610"/>
                    </a:cubicBezTo>
                    <a:cubicBezTo>
                      <a:pt x="422" y="610"/>
                      <a:pt x="437" y="625"/>
                      <a:pt x="437" y="643"/>
                    </a:cubicBezTo>
                    <a:cubicBezTo>
                      <a:pt x="437" y="661"/>
                      <a:pt x="422" y="675"/>
                      <a:pt x="403" y="675"/>
                    </a:cubicBezTo>
                    <a:close/>
                    <a:moveTo>
                      <a:pt x="506" y="547"/>
                    </a:moveTo>
                    <a:cubicBezTo>
                      <a:pt x="501" y="555"/>
                      <a:pt x="492" y="560"/>
                      <a:pt x="483" y="560"/>
                    </a:cubicBezTo>
                    <a:cubicBezTo>
                      <a:pt x="478" y="560"/>
                      <a:pt x="472" y="560"/>
                      <a:pt x="466" y="556"/>
                    </a:cubicBezTo>
                    <a:cubicBezTo>
                      <a:pt x="431" y="530"/>
                      <a:pt x="384" y="530"/>
                      <a:pt x="348" y="556"/>
                    </a:cubicBezTo>
                    <a:cubicBezTo>
                      <a:pt x="344" y="559"/>
                      <a:pt x="338" y="561"/>
                      <a:pt x="333" y="561"/>
                    </a:cubicBezTo>
                    <a:cubicBezTo>
                      <a:pt x="331" y="561"/>
                      <a:pt x="329" y="561"/>
                      <a:pt x="327" y="560"/>
                    </a:cubicBezTo>
                    <a:cubicBezTo>
                      <a:pt x="320" y="559"/>
                      <a:pt x="313" y="554"/>
                      <a:pt x="309" y="547"/>
                    </a:cubicBezTo>
                    <a:cubicBezTo>
                      <a:pt x="301" y="533"/>
                      <a:pt x="304" y="514"/>
                      <a:pt x="316" y="504"/>
                    </a:cubicBezTo>
                    <a:cubicBezTo>
                      <a:pt x="316" y="504"/>
                      <a:pt x="316" y="504"/>
                      <a:pt x="317" y="504"/>
                    </a:cubicBezTo>
                    <a:cubicBezTo>
                      <a:pt x="343" y="485"/>
                      <a:pt x="375" y="474"/>
                      <a:pt x="407" y="474"/>
                    </a:cubicBezTo>
                    <a:cubicBezTo>
                      <a:pt x="440" y="474"/>
                      <a:pt x="472" y="484"/>
                      <a:pt x="498" y="504"/>
                    </a:cubicBezTo>
                    <a:cubicBezTo>
                      <a:pt x="498" y="504"/>
                      <a:pt x="498" y="504"/>
                      <a:pt x="498" y="504"/>
                    </a:cubicBezTo>
                    <a:cubicBezTo>
                      <a:pt x="512" y="514"/>
                      <a:pt x="515" y="533"/>
                      <a:pt x="506" y="547"/>
                    </a:cubicBezTo>
                    <a:close/>
                    <a:moveTo>
                      <a:pt x="593" y="440"/>
                    </a:moveTo>
                    <a:cubicBezTo>
                      <a:pt x="587" y="447"/>
                      <a:pt x="579" y="451"/>
                      <a:pt x="570" y="451"/>
                    </a:cubicBezTo>
                    <a:cubicBezTo>
                      <a:pt x="563" y="451"/>
                      <a:pt x="557" y="449"/>
                      <a:pt x="552" y="445"/>
                    </a:cubicBezTo>
                    <a:cubicBezTo>
                      <a:pt x="508" y="409"/>
                      <a:pt x="458" y="391"/>
                      <a:pt x="403" y="391"/>
                    </a:cubicBezTo>
                    <a:cubicBezTo>
                      <a:pt x="349" y="391"/>
                      <a:pt x="299" y="409"/>
                      <a:pt x="255" y="445"/>
                    </a:cubicBezTo>
                    <a:cubicBezTo>
                      <a:pt x="254" y="445"/>
                      <a:pt x="254" y="445"/>
                      <a:pt x="254" y="445"/>
                    </a:cubicBezTo>
                    <a:cubicBezTo>
                      <a:pt x="248" y="450"/>
                      <a:pt x="240" y="452"/>
                      <a:pt x="232" y="451"/>
                    </a:cubicBezTo>
                    <a:cubicBezTo>
                      <a:pt x="225" y="449"/>
                      <a:pt x="218" y="446"/>
                      <a:pt x="214" y="440"/>
                    </a:cubicBezTo>
                    <a:cubicBezTo>
                      <a:pt x="204" y="428"/>
                      <a:pt x="206" y="410"/>
                      <a:pt x="218" y="399"/>
                    </a:cubicBezTo>
                    <a:cubicBezTo>
                      <a:pt x="218" y="399"/>
                      <a:pt x="218" y="399"/>
                      <a:pt x="218" y="399"/>
                    </a:cubicBezTo>
                    <a:cubicBezTo>
                      <a:pt x="273" y="355"/>
                      <a:pt x="335" y="333"/>
                      <a:pt x="403" y="333"/>
                    </a:cubicBezTo>
                    <a:cubicBezTo>
                      <a:pt x="470" y="333"/>
                      <a:pt x="533" y="355"/>
                      <a:pt x="588" y="399"/>
                    </a:cubicBezTo>
                    <a:cubicBezTo>
                      <a:pt x="588" y="399"/>
                      <a:pt x="588" y="399"/>
                      <a:pt x="588" y="399"/>
                    </a:cubicBezTo>
                    <a:cubicBezTo>
                      <a:pt x="600" y="409"/>
                      <a:pt x="602" y="427"/>
                      <a:pt x="593" y="440"/>
                    </a:cubicBezTo>
                    <a:close/>
                    <a:moveTo>
                      <a:pt x="667" y="360"/>
                    </a:moveTo>
                    <a:cubicBezTo>
                      <a:pt x="660" y="360"/>
                      <a:pt x="654" y="358"/>
                      <a:pt x="648" y="353"/>
                    </a:cubicBezTo>
                    <a:cubicBezTo>
                      <a:pt x="648" y="353"/>
                      <a:pt x="648" y="353"/>
                      <a:pt x="648" y="352"/>
                    </a:cubicBezTo>
                    <a:cubicBezTo>
                      <a:pt x="579" y="288"/>
                      <a:pt x="495" y="254"/>
                      <a:pt x="403" y="254"/>
                    </a:cubicBezTo>
                    <a:cubicBezTo>
                      <a:pt x="311" y="254"/>
                      <a:pt x="227" y="288"/>
                      <a:pt x="158" y="352"/>
                    </a:cubicBezTo>
                    <a:cubicBezTo>
                      <a:pt x="152" y="358"/>
                      <a:pt x="145" y="361"/>
                      <a:pt x="137" y="360"/>
                    </a:cubicBezTo>
                    <a:cubicBezTo>
                      <a:pt x="130" y="359"/>
                      <a:pt x="122" y="355"/>
                      <a:pt x="117" y="349"/>
                    </a:cubicBezTo>
                    <a:cubicBezTo>
                      <a:pt x="107" y="336"/>
                      <a:pt x="109" y="316"/>
                      <a:pt x="121" y="305"/>
                    </a:cubicBezTo>
                    <a:cubicBezTo>
                      <a:pt x="199" y="231"/>
                      <a:pt x="297" y="192"/>
                      <a:pt x="403" y="192"/>
                    </a:cubicBezTo>
                    <a:cubicBezTo>
                      <a:pt x="509" y="192"/>
                      <a:pt x="607" y="231"/>
                      <a:pt x="686" y="305"/>
                    </a:cubicBezTo>
                    <a:cubicBezTo>
                      <a:pt x="686" y="305"/>
                      <a:pt x="686" y="305"/>
                      <a:pt x="686" y="305"/>
                    </a:cubicBezTo>
                    <a:cubicBezTo>
                      <a:pt x="698" y="316"/>
                      <a:pt x="699" y="335"/>
                      <a:pt x="689" y="349"/>
                    </a:cubicBezTo>
                    <a:cubicBezTo>
                      <a:pt x="684" y="356"/>
                      <a:pt x="676" y="360"/>
                      <a:pt x="667" y="360"/>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sp>
            <p:nvSpPr>
              <p:cNvPr id="31" name="Freeform 11"/>
              <p:cNvSpPr>
                <a:spLocks/>
              </p:cNvSpPr>
              <p:nvPr/>
            </p:nvSpPr>
            <p:spPr bwMode="auto">
              <a:xfrm>
                <a:off x="1009" y="1227"/>
                <a:ext cx="722" cy="259"/>
              </a:xfrm>
              <a:custGeom>
                <a:avLst/>
                <a:gdLst>
                  <a:gd name="T0" fmla="*/ 540 w 540"/>
                  <a:gd name="T1" fmla="*/ 229 h 259"/>
                  <a:gd name="T2" fmla="*/ 207 w 540"/>
                  <a:gd name="T3" fmla="*/ 229 h 259"/>
                  <a:gd name="T4" fmla="*/ 101 w 540"/>
                  <a:gd name="T5" fmla="*/ 118 h 259"/>
                  <a:gd name="T6" fmla="*/ 180 w 540"/>
                  <a:gd name="T7" fmla="*/ 29 h 259"/>
                  <a:gd name="T8" fmla="*/ 540 w 540"/>
                  <a:gd name="T9" fmla="*/ 29 h 259"/>
                  <a:gd name="T10" fmla="*/ 540 w 540"/>
                  <a:gd name="T11" fmla="*/ 0 h 259"/>
                  <a:gd name="T12" fmla="*/ 152 w 540"/>
                  <a:gd name="T13" fmla="*/ 0 h 259"/>
                  <a:gd name="T14" fmla="*/ 50 w 540"/>
                  <a:gd name="T15" fmla="*/ 118 h 259"/>
                  <a:gd name="T16" fmla="*/ 0 w 540"/>
                  <a:gd name="T17" fmla="*/ 118 h 259"/>
                  <a:gd name="T18" fmla="*/ 0 w 540"/>
                  <a:gd name="T19" fmla="*/ 147 h 259"/>
                  <a:gd name="T20" fmla="*/ 77 w 540"/>
                  <a:gd name="T21" fmla="*/ 147 h 259"/>
                  <a:gd name="T22" fmla="*/ 180 w 540"/>
                  <a:gd name="T23" fmla="*/ 259 h 259"/>
                  <a:gd name="T24" fmla="*/ 540 w 540"/>
                  <a:gd name="T25" fmla="*/ 259 h 259"/>
                  <a:gd name="T26" fmla="*/ 540 w 540"/>
                  <a:gd name="T27" fmla="*/ 229 h 259"/>
                  <a:gd name="connsiteX0" fmla="*/ 10000 w 13556"/>
                  <a:gd name="connsiteY0" fmla="*/ 8900 h 10058"/>
                  <a:gd name="connsiteX1" fmla="*/ 3833 w 13556"/>
                  <a:gd name="connsiteY1" fmla="*/ 8900 h 10058"/>
                  <a:gd name="connsiteX2" fmla="*/ 1870 w 13556"/>
                  <a:gd name="connsiteY2" fmla="*/ 4614 h 10058"/>
                  <a:gd name="connsiteX3" fmla="*/ 3333 w 13556"/>
                  <a:gd name="connsiteY3" fmla="*/ 1178 h 10058"/>
                  <a:gd name="connsiteX4" fmla="*/ 10000 w 13556"/>
                  <a:gd name="connsiteY4" fmla="*/ 1178 h 10058"/>
                  <a:gd name="connsiteX5" fmla="*/ 13556 w 13556"/>
                  <a:gd name="connsiteY5" fmla="*/ 0 h 10058"/>
                  <a:gd name="connsiteX6" fmla="*/ 2815 w 13556"/>
                  <a:gd name="connsiteY6" fmla="*/ 58 h 10058"/>
                  <a:gd name="connsiteX7" fmla="*/ 926 w 13556"/>
                  <a:gd name="connsiteY7" fmla="*/ 4614 h 10058"/>
                  <a:gd name="connsiteX8" fmla="*/ 0 w 13556"/>
                  <a:gd name="connsiteY8" fmla="*/ 4614 h 10058"/>
                  <a:gd name="connsiteX9" fmla="*/ 0 w 13556"/>
                  <a:gd name="connsiteY9" fmla="*/ 5734 h 10058"/>
                  <a:gd name="connsiteX10" fmla="*/ 1426 w 13556"/>
                  <a:gd name="connsiteY10" fmla="*/ 5734 h 10058"/>
                  <a:gd name="connsiteX11" fmla="*/ 3333 w 13556"/>
                  <a:gd name="connsiteY11" fmla="*/ 10058 h 10058"/>
                  <a:gd name="connsiteX12" fmla="*/ 10000 w 13556"/>
                  <a:gd name="connsiteY12" fmla="*/ 10058 h 10058"/>
                  <a:gd name="connsiteX13" fmla="*/ 10000 w 13556"/>
                  <a:gd name="connsiteY13" fmla="*/ 8900 h 10058"/>
                  <a:gd name="connsiteX0" fmla="*/ 10000 w 13556"/>
                  <a:gd name="connsiteY0" fmla="*/ 8900 h 10058"/>
                  <a:gd name="connsiteX1" fmla="*/ 3833 w 13556"/>
                  <a:gd name="connsiteY1" fmla="*/ 8900 h 10058"/>
                  <a:gd name="connsiteX2" fmla="*/ 1870 w 13556"/>
                  <a:gd name="connsiteY2" fmla="*/ 4614 h 10058"/>
                  <a:gd name="connsiteX3" fmla="*/ 3333 w 13556"/>
                  <a:gd name="connsiteY3" fmla="*/ 1178 h 10058"/>
                  <a:gd name="connsiteX4" fmla="*/ 12778 w 13556"/>
                  <a:gd name="connsiteY4" fmla="*/ 1178 h 10058"/>
                  <a:gd name="connsiteX5" fmla="*/ 13556 w 13556"/>
                  <a:gd name="connsiteY5" fmla="*/ 0 h 10058"/>
                  <a:gd name="connsiteX6" fmla="*/ 2815 w 13556"/>
                  <a:gd name="connsiteY6" fmla="*/ 58 h 10058"/>
                  <a:gd name="connsiteX7" fmla="*/ 926 w 13556"/>
                  <a:gd name="connsiteY7" fmla="*/ 4614 h 10058"/>
                  <a:gd name="connsiteX8" fmla="*/ 0 w 13556"/>
                  <a:gd name="connsiteY8" fmla="*/ 4614 h 10058"/>
                  <a:gd name="connsiteX9" fmla="*/ 0 w 13556"/>
                  <a:gd name="connsiteY9" fmla="*/ 5734 h 10058"/>
                  <a:gd name="connsiteX10" fmla="*/ 1426 w 13556"/>
                  <a:gd name="connsiteY10" fmla="*/ 5734 h 10058"/>
                  <a:gd name="connsiteX11" fmla="*/ 3333 w 13556"/>
                  <a:gd name="connsiteY11" fmla="*/ 10058 h 10058"/>
                  <a:gd name="connsiteX12" fmla="*/ 10000 w 13556"/>
                  <a:gd name="connsiteY12" fmla="*/ 10058 h 10058"/>
                  <a:gd name="connsiteX13" fmla="*/ 10000 w 13556"/>
                  <a:gd name="connsiteY13" fmla="*/ 8900 h 10058"/>
                  <a:gd name="connsiteX0" fmla="*/ 11259 w 13556"/>
                  <a:gd name="connsiteY0" fmla="*/ 8900 h 10058"/>
                  <a:gd name="connsiteX1" fmla="*/ 3833 w 13556"/>
                  <a:gd name="connsiteY1" fmla="*/ 8900 h 10058"/>
                  <a:gd name="connsiteX2" fmla="*/ 1870 w 13556"/>
                  <a:gd name="connsiteY2" fmla="*/ 4614 h 10058"/>
                  <a:gd name="connsiteX3" fmla="*/ 3333 w 13556"/>
                  <a:gd name="connsiteY3" fmla="*/ 1178 h 10058"/>
                  <a:gd name="connsiteX4" fmla="*/ 12778 w 13556"/>
                  <a:gd name="connsiteY4" fmla="*/ 1178 h 10058"/>
                  <a:gd name="connsiteX5" fmla="*/ 13556 w 13556"/>
                  <a:gd name="connsiteY5" fmla="*/ 0 h 10058"/>
                  <a:gd name="connsiteX6" fmla="*/ 2815 w 13556"/>
                  <a:gd name="connsiteY6" fmla="*/ 58 h 10058"/>
                  <a:gd name="connsiteX7" fmla="*/ 926 w 13556"/>
                  <a:gd name="connsiteY7" fmla="*/ 4614 h 10058"/>
                  <a:gd name="connsiteX8" fmla="*/ 0 w 13556"/>
                  <a:gd name="connsiteY8" fmla="*/ 4614 h 10058"/>
                  <a:gd name="connsiteX9" fmla="*/ 0 w 13556"/>
                  <a:gd name="connsiteY9" fmla="*/ 5734 h 10058"/>
                  <a:gd name="connsiteX10" fmla="*/ 1426 w 13556"/>
                  <a:gd name="connsiteY10" fmla="*/ 5734 h 10058"/>
                  <a:gd name="connsiteX11" fmla="*/ 3333 w 13556"/>
                  <a:gd name="connsiteY11" fmla="*/ 10058 h 10058"/>
                  <a:gd name="connsiteX12" fmla="*/ 10000 w 13556"/>
                  <a:gd name="connsiteY12" fmla="*/ 10058 h 10058"/>
                  <a:gd name="connsiteX13" fmla="*/ 11259 w 13556"/>
                  <a:gd name="connsiteY13" fmla="*/ 8900 h 10058"/>
                  <a:gd name="connsiteX0" fmla="*/ 11259 w 13556"/>
                  <a:gd name="connsiteY0" fmla="*/ 8900 h 10058"/>
                  <a:gd name="connsiteX1" fmla="*/ 3833 w 13556"/>
                  <a:gd name="connsiteY1" fmla="*/ 8900 h 10058"/>
                  <a:gd name="connsiteX2" fmla="*/ 1870 w 13556"/>
                  <a:gd name="connsiteY2" fmla="*/ 4614 h 10058"/>
                  <a:gd name="connsiteX3" fmla="*/ 3333 w 13556"/>
                  <a:gd name="connsiteY3" fmla="*/ 1178 h 10058"/>
                  <a:gd name="connsiteX4" fmla="*/ 12778 w 13556"/>
                  <a:gd name="connsiteY4" fmla="*/ 1178 h 10058"/>
                  <a:gd name="connsiteX5" fmla="*/ 13556 w 13556"/>
                  <a:gd name="connsiteY5" fmla="*/ 0 h 10058"/>
                  <a:gd name="connsiteX6" fmla="*/ 2815 w 13556"/>
                  <a:gd name="connsiteY6" fmla="*/ 58 h 10058"/>
                  <a:gd name="connsiteX7" fmla="*/ 926 w 13556"/>
                  <a:gd name="connsiteY7" fmla="*/ 4614 h 10058"/>
                  <a:gd name="connsiteX8" fmla="*/ 0 w 13556"/>
                  <a:gd name="connsiteY8" fmla="*/ 4614 h 10058"/>
                  <a:gd name="connsiteX9" fmla="*/ 0 w 13556"/>
                  <a:gd name="connsiteY9" fmla="*/ 5734 h 10058"/>
                  <a:gd name="connsiteX10" fmla="*/ 1426 w 13556"/>
                  <a:gd name="connsiteY10" fmla="*/ 5734 h 10058"/>
                  <a:gd name="connsiteX11" fmla="*/ 3333 w 13556"/>
                  <a:gd name="connsiteY11" fmla="*/ 10058 h 10058"/>
                  <a:gd name="connsiteX12" fmla="*/ 11926 w 13556"/>
                  <a:gd name="connsiteY12" fmla="*/ 9981 h 10058"/>
                  <a:gd name="connsiteX13" fmla="*/ 11259 w 13556"/>
                  <a:gd name="connsiteY13" fmla="*/ 8900 h 10058"/>
                  <a:gd name="connsiteX0" fmla="*/ 11259 w 13371"/>
                  <a:gd name="connsiteY0" fmla="*/ 8842 h 10000"/>
                  <a:gd name="connsiteX1" fmla="*/ 3833 w 13371"/>
                  <a:gd name="connsiteY1" fmla="*/ 8842 h 10000"/>
                  <a:gd name="connsiteX2" fmla="*/ 1870 w 13371"/>
                  <a:gd name="connsiteY2" fmla="*/ 4556 h 10000"/>
                  <a:gd name="connsiteX3" fmla="*/ 3333 w 13371"/>
                  <a:gd name="connsiteY3" fmla="*/ 1120 h 10000"/>
                  <a:gd name="connsiteX4" fmla="*/ 12778 w 13371"/>
                  <a:gd name="connsiteY4" fmla="*/ 1120 h 10000"/>
                  <a:gd name="connsiteX5" fmla="*/ 13371 w 13371"/>
                  <a:gd name="connsiteY5" fmla="*/ 19 h 10000"/>
                  <a:gd name="connsiteX6" fmla="*/ 2815 w 13371"/>
                  <a:gd name="connsiteY6" fmla="*/ 0 h 10000"/>
                  <a:gd name="connsiteX7" fmla="*/ 926 w 13371"/>
                  <a:gd name="connsiteY7" fmla="*/ 4556 h 10000"/>
                  <a:gd name="connsiteX8" fmla="*/ 0 w 13371"/>
                  <a:gd name="connsiteY8" fmla="*/ 4556 h 10000"/>
                  <a:gd name="connsiteX9" fmla="*/ 0 w 13371"/>
                  <a:gd name="connsiteY9" fmla="*/ 5676 h 10000"/>
                  <a:gd name="connsiteX10" fmla="*/ 1426 w 13371"/>
                  <a:gd name="connsiteY10" fmla="*/ 5676 h 10000"/>
                  <a:gd name="connsiteX11" fmla="*/ 3333 w 13371"/>
                  <a:gd name="connsiteY11" fmla="*/ 10000 h 10000"/>
                  <a:gd name="connsiteX12" fmla="*/ 11926 w 13371"/>
                  <a:gd name="connsiteY12" fmla="*/ 9923 h 10000"/>
                  <a:gd name="connsiteX13" fmla="*/ 11259 w 13371"/>
                  <a:gd name="connsiteY13" fmla="*/ 88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71" h="10000">
                    <a:moveTo>
                      <a:pt x="11259" y="8842"/>
                    </a:moveTo>
                    <a:lnTo>
                      <a:pt x="3833" y="8842"/>
                    </a:lnTo>
                    <a:lnTo>
                      <a:pt x="1870" y="4556"/>
                    </a:lnTo>
                    <a:lnTo>
                      <a:pt x="3333" y="1120"/>
                    </a:lnTo>
                    <a:lnTo>
                      <a:pt x="12778" y="1120"/>
                    </a:lnTo>
                    <a:lnTo>
                      <a:pt x="13371" y="19"/>
                    </a:lnTo>
                    <a:lnTo>
                      <a:pt x="2815" y="0"/>
                    </a:lnTo>
                    <a:lnTo>
                      <a:pt x="926" y="4556"/>
                    </a:lnTo>
                    <a:lnTo>
                      <a:pt x="0" y="4556"/>
                    </a:lnTo>
                    <a:lnTo>
                      <a:pt x="0" y="5676"/>
                    </a:lnTo>
                    <a:lnTo>
                      <a:pt x="1426" y="5676"/>
                    </a:lnTo>
                    <a:lnTo>
                      <a:pt x="3333" y="10000"/>
                    </a:lnTo>
                    <a:lnTo>
                      <a:pt x="11926" y="9923"/>
                    </a:lnTo>
                    <a:lnTo>
                      <a:pt x="11259" y="8842"/>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a:solidFill>
                    <a:srgbClr val="4D4D4C"/>
                  </a:solidFill>
                  <a:ea typeface="ＭＳ Ｐゴシック" pitchFamily="34" charset="-128"/>
                </a:endParaRPr>
              </a:p>
            </p:txBody>
          </p:sp>
        </p:grpSp>
        <p:grpSp>
          <p:nvGrpSpPr>
            <p:cNvPr id="19" name="Group 107"/>
            <p:cNvGrpSpPr/>
            <p:nvPr/>
          </p:nvGrpSpPr>
          <p:grpSpPr>
            <a:xfrm>
              <a:off x="497377" y="1765219"/>
              <a:ext cx="1104411" cy="544063"/>
              <a:chOff x="-469796" y="2471557"/>
              <a:chExt cx="1401071" cy="690206"/>
            </a:xfrm>
          </p:grpSpPr>
          <p:sp>
            <p:nvSpPr>
              <p:cNvPr id="20" name="Rounded Rectangle 72"/>
              <p:cNvSpPr/>
              <p:nvPr/>
            </p:nvSpPr>
            <p:spPr>
              <a:xfrm>
                <a:off x="-170388" y="2471557"/>
                <a:ext cx="1036197" cy="627286"/>
              </a:xfrm>
              <a:custGeom>
                <a:avLst/>
                <a:gdLst/>
                <a:ahLst/>
                <a:cxnLst/>
                <a:rect l="l" t="t" r="r" b="b"/>
                <a:pathLst>
                  <a:path w="1176687" h="712336">
                    <a:moveTo>
                      <a:pt x="0" y="635193"/>
                    </a:moveTo>
                    <a:lnTo>
                      <a:pt x="502590" y="635193"/>
                    </a:lnTo>
                    <a:lnTo>
                      <a:pt x="511312" y="656250"/>
                    </a:lnTo>
                    <a:cubicBezTo>
                      <a:pt x="516701" y="661639"/>
                      <a:pt x="524146" y="664972"/>
                      <a:pt x="532370" y="664972"/>
                    </a:cubicBezTo>
                    <a:lnTo>
                      <a:pt x="644314" y="664973"/>
                    </a:lnTo>
                    <a:cubicBezTo>
                      <a:pt x="652538" y="664973"/>
                      <a:pt x="659983" y="661640"/>
                      <a:pt x="665373" y="656251"/>
                    </a:cubicBezTo>
                    <a:lnTo>
                      <a:pt x="674095" y="635193"/>
                    </a:lnTo>
                    <a:lnTo>
                      <a:pt x="1176687" y="635193"/>
                    </a:lnTo>
                    <a:lnTo>
                      <a:pt x="1176687" y="641630"/>
                    </a:lnTo>
                    <a:cubicBezTo>
                      <a:pt x="1176687" y="680679"/>
                      <a:pt x="1145030" y="712336"/>
                      <a:pt x="1105981" y="712336"/>
                    </a:cubicBezTo>
                    <a:lnTo>
                      <a:pt x="70706" y="712336"/>
                    </a:lnTo>
                    <a:cubicBezTo>
                      <a:pt x="31657" y="712336"/>
                      <a:pt x="0" y="680679"/>
                      <a:pt x="0" y="641630"/>
                    </a:cubicBezTo>
                    <a:close/>
                    <a:moveTo>
                      <a:pt x="218280" y="62440"/>
                    </a:moveTo>
                    <a:lnTo>
                      <a:pt x="218280" y="569259"/>
                    </a:lnTo>
                    <a:lnTo>
                      <a:pt x="958409" y="569259"/>
                    </a:lnTo>
                    <a:lnTo>
                      <a:pt x="958409" y="62440"/>
                    </a:lnTo>
                    <a:close/>
                    <a:moveTo>
                      <a:pt x="221924" y="0"/>
                    </a:moveTo>
                    <a:lnTo>
                      <a:pt x="954763" y="0"/>
                    </a:lnTo>
                    <a:cubicBezTo>
                      <a:pt x="993812" y="0"/>
                      <a:pt x="1025469" y="31657"/>
                      <a:pt x="1025469" y="70706"/>
                    </a:cubicBezTo>
                    <a:lnTo>
                      <a:pt x="1025469" y="608048"/>
                    </a:lnTo>
                    <a:lnTo>
                      <a:pt x="151218" y="608048"/>
                    </a:lnTo>
                    <a:lnTo>
                      <a:pt x="151218" y="70706"/>
                    </a:lnTo>
                    <a:cubicBezTo>
                      <a:pt x="151218" y="31657"/>
                      <a:pt x="182875" y="0"/>
                      <a:pt x="221924" y="0"/>
                    </a:cubicBez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pPr defTabSz="914096" fontAlgn="base">
                  <a:spcBef>
                    <a:spcPct val="0"/>
                  </a:spcBef>
                  <a:spcAft>
                    <a:spcPct val="0"/>
                  </a:spcAft>
                </a:pPr>
                <a:endParaRPr lang="en-US" sz="1799" kern="0" dirty="0">
                  <a:solidFill>
                    <a:srgbClr val="676767"/>
                  </a:solidFill>
                  <a:ea typeface="ＭＳ Ｐゴシック" charset="0"/>
                  <a:cs typeface="Arial" panose="020B0604020202020204" pitchFamily="34" charset="0"/>
                </a:endParaRPr>
              </a:p>
            </p:txBody>
          </p:sp>
          <p:sp>
            <p:nvSpPr>
              <p:cNvPr id="21" name="Rectangle 20"/>
              <p:cNvSpPr/>
              <p:nvPr/>
            </p:nvSpPr>
            <p:spPr>
              <a:xfrm>
                <a:off x="-457200" y="2707905"/>
                <a:ext cx="635794" cy="426112"/>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22" name="Rectangle 21"/>
              <p:cNvSpPr/>
              <p:nvPr/>
            </p:nvSpPr>
            <p:spPr>
              <a:xfrm>
                <a:off x="763980" y="2852737"/>
                <a:ext cx="156000" cy="30241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23" name="Rounded Rectangle 93"/>
              <p:cNvSpPr/>
              <p:nvPr/>
            </p:nvSpPr>
            <p:spPr>
              <a:xfrm rot="5400000">
                <a:off x="-370698" y="2585539"/>
                <a:ext cx="477126" cy="675321"/>
              </a:xfrm>
              <a:custGeom>
                <a:avLst/>
                <a:gdLst/>
                <a:ahLst/>
                <a:cxnLst/>
                <a:rect l="l" t="t" r="r" b="b"/>
                <a:pathLst>
                  <a:path w="1068613" h="1386703">
                    <a:moveTo>
                      <a:pt x="534306" y="1284018"/>
                    </a:moveTo>
                    <a:cubicBezTo>
                      <a:pt x="517460" y="1284018"/>
                      <a:pt x="503803" y="1297675"/>
                      <a:pt x="503803" y="1314521"/>
                    </a:cubicBezTo>
                    <a:cubicBezTo>
                      <a:pt x="503803" y="1331367"/>
                      <a:pt x="517460" y="1345024"/>
                      <a:pt x="534306" y="1345024"/>
                    </a:cubicBezTo>
                    <a:cubicBezTo>
                      <a:pt x="551152" y="1345024"/>
                      <a:pt x="564809" y="1331367"/>
                      <a:pt x="564809" y="1314521"/>
                    </a:cubicBezTo>
                    <a:cubicBezTo>
                      <a:pt x="564809" y="1297675"/>
                      <a:pt x="551152" y="1284018"/>
                      <a:pt x="534306" y="1284018"/>
                    </a:cubicBezTo>
                    <a:close/>
                    <a:moveTo>
                      <a:pt x="101867" y="113581"/>
                    </a:moveTo>
                    <a:cubicBezTo>
                      <a:pt x="100787" y="113581"/>
                      <a:pt x="99912" y="114456"/>
                      <a:pt x="99912" y="115536"/>
                    </a:cubicBezTo>
                    <a:lnTo>
                      <a:pt x="99912" y="1251424"/>
                    </a:lnTo>
                    <a:cubicBezTo>
                      <a:pt x="99912" y="1252504"/>
                      <a:pt x="100787" y="1253379"/>
                      <a:pt x="101867" y="1253379"/>
                    </a:cubicBezTo>
                    <a:lnTo>
                      <a:pt x="966746" y="1253379"/>
                    </a:lnTo>
                    <a:cubicBezTo>
                      <a:pt x="967826" y="1253379"/>
                      <a:pt x="968701" y="1252504"/>
                      <a:pt x="968701" y="1251424"/>
                    </a:cubicBezTo>
                    <a:lnTo>
                      <a:pt x="968701" y="115536"/>
                    </a:lnTo>
                    <a:cubicBezTo>
                      <a:pt x="968701" y="114456"/>
                      <a:pt x="967826" y="113581"/>
                      <a:pt x="966746" y="113581"/>
                    </a:cubicBezTo>
                    <a:close/>
                    <a:moveTo>
                      <a:pt x="54008" y="0"/>
                    </a:moveTo>
                    <a:lnTo>
                      <a:pt x="1014605" y="0"/>
                    </a:lnTo>
                    <a:cubicBezTo>
                      <a:pt x="1044433" y="0"/>
                      <a:pt x="1068613" y="24180"/>
                      <a:pt x="1068613" y="54008"/>
                    </a:cubicBezTo>
                    <a:lnTo>
                      <a:pt x="1068613" y="1332695"/>
                    </a:lnTo>
                    <a:cubicBezTo>
                      <a:pt x="1068613" y="1362523"/>
                      <a:pt x="1044433" y="1386703"/>
                      <a:pt x="1014605" y="1386703"/>
                    </a:cubicBezTo>
                    <a:lnTo>
                      <a:pt x="54008" y="1386703"/>
                    </a:lnTo>
                    <a:cubicBezTo>
                      <a:pt x="24180" y="1386703"/>
                      <a:pt x="0" y="1362523"/>
                      <a:pt x="0" y="1332695"/>
                    </a:cubicBezTo>
                    <a:lnTo>
                      <a:pt x="0" y="54008"/>
                    </a:lnTo>
                    <a:cubicBezTo>
                      <a:pt x="0" y="24180"/>
                      <a:pt x="24180" y="0"/>
                      <a:pt x="54008" y="0"/>
                    </a:cubicBezTo>
                    <a:close/>
                  </a:path>
                </a:pathLst>
              </a:custGeom>
              <a:solidFill>
                <a:schemeClr val="tx2"/>
              </a:solidFill>
              <a:ln>
                <a:noFill/>
              </a:ln>
              <a:effectLst/>
            </p:spPr>
            <p:style>
              <a:lnRef idx="1">
                <a:schemeClr val="accent6"/>
              </a:lnRef>
              <a:fillRef idx="3">
                <a:schemeClr val="accent6"/>
              </a:fillRef>
              <a:effectRef idx="2">
                <a:schemeClr val="accent6"/>
              </a:effectRef>
              <a:fontRef idx="minor">
                <a:schemeClr val="lt1"/>
              </a:fontRef>
            </p:style>
            <p:txBody>
              <a:bodyPr lIns="68394" tIns="34198" rIns="68394" bIns="34198" rtlCol="0" anchor="ctr"/>
              <a:lstStyle/>
              <a:p>
                <a:pPr defTabSz="455870" fontAlgn="base">
                  <a:spcBef>
                    <a:spcPct val="0"/>
                  </a:spcBef>
                  <a:spcAft>
                    <a:spcPct val="0"/>
                  </a:spcAft>
                </a:pPr>
                <a:endParaRPr lang="en-US" sz="1100" dirty="0">
                  <a:solidFill>
                    <a:srgbClr val="FFFFFF"/>
                  </a:solidFill>
                </a:endParaRPr>
              </a:p>
            </p:txBody>
          </p:sp>
          <p:sp>
            <p:nvSpPr>
              <p:cNvPr id="24" name="Rounded Rectangle 1"/>
              <p:cNvSpPr/>
              <p:nvPr/>
            </p:nvSpPr>
            <p:spPr>
              <a:xfrm>
                <a:off x="749291" y="2836540"/>
                <a:ext cx="181984" cy="322553"/>
              </a:xfrm>
              <a:custGeom>
                <a:avLst/>
                <a:gdLst/>
                <a:ahLst/>
                <a:cxnLst/>
                <a:rect l="l" t="t" r="r" b="b"/>
                <a:pathLst>
                  <a:path w="501007" h="887998">
                    <a:moveTo>
                      <a:pt x="250504" y="816185"/>
                    </a:moveTo>
                    <a:cubicBezTo>
                      <a:pt x="237815" y="816185"/>
                      <a:pt x="227529" y="826471"/>
                      <a:pt x="227529" y="839160"/>
                    </a:cubicBezTo>
                    <a:cubicBezTo>
                      <a:pt x="227529" y="851849"/>
                      <a:pt x="237815" y="862135"/>
                      <a:pt x="250504" y="862135"/>
                    </a:cubicBezTo>
                    <a:cubicBezTo>
                      <a:pt x="263193" y="862135"/>
                      <a:pt x="273479" y="851849"/>
                      <a:pt x="273479" y="839160"/>
                    </a:cubicBezTo>
                    <a:cubicBezTo>
                      <a:pt x="273479" y="826471"/>
                      <a:pt x="263193" y="816185"/>
                      <a:pt x="250504" y="816185"/>
                    </a:cubicBezTo>
                    <a:close/>
                    <a:moveTo>
                      <a:pt x="63633" y="76848"/>
                    </a:moveTo>
                    <a:lnTo>
                      <a:pt x="63633" y="787581"/>
                    </a:lnTo>
                    <a:lnTo>
                      <a:pt x="437374" y="787581"/>
                    </a:lnTo>
                    <a:lnTo>
                      <a:pt x="437374" y="76848"/>
                    </a:lnTo>
                    <a:close/>
                    <a:moveTo>
                      <a:pt x="60802" y="0"/>
                    </a:moveTo>
                    <a:lnTo>
                      <a:pt x="440205" y="0"/>
                    </a:lnTo>
                    <a:cubicBezTo>
                      <a:pt x="473785" y="0"/>
                      <a:pt x="501007" y="27222"/>
                      <a:pt x="501007" y="60802"/>
                    </a:cubicBezTo>
                    <a:lnTo>
                      <a:pt x="501007" y="827196"/>
                    </a:lnTo>
                    <a:cubicBezTo>
                      <a:pt x="501007" y="860776"/>
                      <a:pt x="473785" y="887998"/>
                      <a:pt x="440205" y="887998"/>
                    </a:cubicBezTo>
                    <a:lnTo>
                      <a:pt x="60802" y="887998"/>
                    </a:lnTo>
                    <a:cubicBezTo>
                      <a:pt x="27222" y="887998"/>
                      <a:pt x="0" y="860776"/>
                      <a:pt x="0" y="827196"/>
                    </a:cubicBezTo>
                    <a:lnTo>
                      <a:pt x="0" y="60802"/>
                    </a:lnTo>
                    <a:cubicBezTo>
                      <a:pt x="0" y="27222"/>
                      <a:pt x="27222" y="0"/>
                      <a:pt x="60802" y="0"/>
                    </a:cubicBezTo>
                    <a:close/>
                  </a:path>
                </a:pathLst>
              </a:custGeom>
              <a:solidFill>
                <a:schemeClr val="tx2"/>
              </a:solidFill>
              <a:ln>
                <a:noFill/>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charset="0"/>
                  <a:cs typeface="ＭＳ Ｐゴシック" charset="0"/>
                </a:endParaRPr>
              </a:p>
            </p:txBody>
          </p:sp>
        </p:grpSp>
      </p:grpSp>
      <p:cxnSp>
        <p:nvCxnSpPr>
          <p:cNvPr id="38" name="Straight Connector 37"/>
          <p:cNvCxnSpPr/>
          <p:nvPr/>
        </p:nvCxnSpPr>
        <p:spPr>
          <a:xfrm>
            <a:off x="4030463" y="1176522"/>
            <a:ext cx="0" cy="33218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529032" y="3338689"/>
            <a:ext cx="449333" cy="323851"/>
            <a:chOff x="6639836" y="1032292"/>
            <a:chExt cx="449450" cy="323935"/>
          </a:xfrm>
        </p:grpSpPr>
        <p:sp>
          <p:nvSpPr>
            <p:cNvPr id="79" name="Oval 78"/>
            <p:cNvSpPr/>
            <p:nvPr/>
          </p:nvSpPr>
          <p:spPr>
            <a:xfrm>
              <a:off x="6705136" y="1032292"/>
              <a:ext cx="314408" cy="31440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050" dirty="0">
                <a:solidFill>
                  <a:srgbClr val="FFFFFF"/>
                </a:solidFill>
              </a:endParaRPr>
            </a:p>
          </p:txBody>
        </p:sp>
        <p:sp>
          <p:nvSpPr>
            <p:cNvPr id="80" name="Rectangle 79"/>
            <p:cNvSpPr/>
            <p:nvPr/>
          </p:nvSpPr>
          <p:spPr>
            <a:xfrm>
              <a:off x="6639836" y="1054527"/>
              <a:ext cx="449450" cy="301700"/>
            </a:xfrm>
            <a:prstGeom prst="rect">
              <a:avLst/>
            </a:prstGeom>
          </p:spPr>
          <p:txBody>
            <a:bodyPr wrap="square" anchor="ctr">
              <a:spAutoFit/>
            </a:bodyPr>
            <a:lstStyle/>
            <a:p>
              <a:pPr algn="ctr" defTabSz="457013" fontAlgn="base">
                <a:lnSpc>
                  <a:spcPct val="85000"/>
                </a:lnSpc>
                <a:spcBef>
                  <a:spcPts val="600"/>
                </a:spcBef>
                <a:spcAft>
                  <a:spcPct val="0"/>
                </a:spcAft>
              </a:pPr>
              <a:r>
                <a:rPr lang="en-US" sz="1600" dirty="0">
                  <a:solidFill>
                    <a:srgbClr val="FFFFFF"/>
                  </a:solidFill>
                  <a:ea typeface="ＭＳ Ｐゴシック" charset="0"/>
                  <a:cs typeface="ＭＳ Ｐゴシック" charset="0"/>
                </a:rPr>
                <a:t>3</a:t>
              </a:r>
            </a:p>
          </p:txBody>
        </p:sp>
      </p:grpSp>
      <p:sp>
        <p:nvSpPr>
          <p:cNvPr id="82" name="Freeform 81"/>
          <p:cNvSpPr/>
          <p:nvPr/>
        </p:nvSpPr>
        <p:spPr>
          <a:xfrm>
            <a:off x="893312" y="2486044"/>
            <a:ext cx="2443041" cy="286232"/>
          </a:xfrm>
          <a:custGeom>
            <a:avLst/>
            <a:gdLst>
              <a:gd name="connsiteX0" fmla="*/ 0 w 6131148"/>
              <a:gd name="connsiteY0" fmla="*/ 0 h 667614"/>
              <a:gd name="connsiteX1" fmla="*/ 6131148 w 6131148"/>
              <a:gd name="connsiteY1" fmla="*/ 0 h 667614"/>
              <a:gd name="connsiteX2" fmla="*/ 6131148 w 6131148"/>
              <a:gd name="connsiteY2" fmla="*/ 667614 h 667614"/>
              <a:gd name="connsiteX3" fmla="*/ 0 w 6131148"/>
              <a:gd name="connsiteY3" fmla="*/ 667614 h 667614"/>
              <a:gd name="connsiteX4" fmla="*/ 0 w 6131148"/>
              <a:gd name="connsiteY4" fmla="*/ 0 h 66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148" h="667614">
                <a:moveTo>
                  <a:pt x="0" y="0"/>
                </a:moveTo>
                <a:lnTo>
                  <a:pt x="6131148" y="0"/>
                </a:lnTo>
                <a:lnTo>
                  <a:pt x="6131148" y="667614"/>
                </a:lnTo>
                <a:lnTo>
                  <a:pt x="0" y="667614"/>
                </a:lnTo>
                <a:lnTo>
                  <a:pt x="0" y="0"/>
                </a:lnTo>
                <a:close/>
              </a:path>
            </a:pathLst>
          </a:custGeom>
          <a:noFill/>
        </p:spPr>
        <p:txBody>
          <a:bodyPr wrap="none">
            <a:spAutoFit/>
          </a:bodyPr>
          <a:lstStyle/>
          <a:p>
            <a:pPr defTabSz="1555361" fontAlgn="base">
              <a:lnSpc>
                <a:spcPct val="90000"/>
              </a:lnSpc>
              <a:spcBef>
                <a:spcPct val="0"/>
              </a:spcBef>
              <a:spcAft>
                <a:spcPct val="35000"/>
              </a:spcAft>
            </a:pPr>
            <a:r>
              <a:rPr lang="en-US" sz="1400" dirty="0">
                <a:solidFill>
                  <a:srgbClr val="239ACC"/>
                </a:solidFill>
                <a:ea typeface="ＭＳ Ｐゴシック" pitchFamily="34" charset="-128"/>
              </a:rPr>
              <a:t>Use Internet as the 2</a:t>
            </a:r>
            <a:r>
              <a:rPr lang="en-US" sz="1400" baseline="30000" dirty="0">
                <a:solidFill>
                  <a:srgbClr val="239ACC"/>
                </a:solidFill>
                <a:ea typeface="ＭＳ Ｐゴシック" pitchFamily="34" charset="-128"/>
              </a:rPr>
              <a:t>nd</a:t>
            </a:r>
            <a:r>
              <a:rPr lang="en-US" sz="1400" dirty="0">
                <a:solidFill>
                  <a:srgbClr val="239ACC"/>
                </a:solidFill>
                <a:ea typeface="ＭＳ Ｐゴシック" pitchFamily="34" charset="-128"/>
              </a:rPr>
              <a:t> WAN</a:t>
            </a:r>
            <a:endParaRPr lang="en-US" sz="1400" dirty="0">
              <a:solidFill>
                <a:srgbClr val="239ACC"/>
              </a:solidFill>
              <a:ea typeface="ＭＳ Ｐゴシック" charset="0"/>
              <a:cs typeface="ＭＳ Ｐゴシック" charset="0"/>
            </a:endParaRPr>
          </a:p>
        </p:txBody>
      </p:sp>
      <p:grpSp>
        <p:nvGrpSpPr>
          <p:cNvPr id="99" name="Group 98"/>
          <p:cNvGrpSpPr/>
          <p:nvPr/>
        </p:nvGrpSpPr>
        <p:grpSpPr>
          <a:xfrm>
            <a:off x="529032" y="2449234"/>
            <a:ext cx="449333" cy="323851"/>
            <a:chOff x="6639836" y="1032292"/>
            <a:chExt cx="449450" cy="323935"/>
          </a:xfrm>
        </p:grpSpPr>
        <p:sp>
          <p:nvSpPr>
            <p:cNvPr id="100" name="Oval 99"/>
            <p:cNvSpPr/>
            <p:nvPr/>
          </p:nvSpPr>
          <p:spPr>
            <a:xfrm>
              <a:off x="6705136" y="1032292"/>
              <a:ext cx="314408" cy="31440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050" dirty="0">
                <a:solidFill>
                  <a:srgbClr val="FFFFFF"/>
                </a:solidFill>
              </a:endParaRPr>
            </a:p>
          </p:txBody>
        </p:sp>
        <p:sp>
          <p:nvSpPr>
            <p:cNvPr id="101" name="Rectangle 100"/>
            <p:cNvSpPr/>
            <p:nvPr/>
          </p:nvSpPr>
          <p:spPr>
            <a:xfrm>
              <a:off x="6639836" y="1054527"/>
              <a:ext cx="449450" cy="301700"/>
            </a:xfrm>
            <a:prstGeom prst="rect">
              <a:avLst/>
            </a:prstGeom>
          </p:spPr>
          <p:txBody>
            <a:bodyPr wrap="square" anchor="ctr">
              <a:spAutoFit/>
            </a:bodyPr>
            <a:lstStyle/>
            <a:p>
              <a:pPr algn="ctr" defTabSz="457013" fontAlgn="base">
                <a:lnSpc>
                  <a:spcPct val="85000"/>
                </a:lnSpc>
                <a:spcBef>
                  <a:spcPts val="600"/>
                </a:spcBef>
                <a:spcAft>
                  <a:spcPct val="0"/>
                </a:spcAft>
              </a:pPr>
              <a:r>
                <a:rPr lang="en-US" sz="1600" dirty="0">
                  <a:solidFill>
                    <a:srgbClr val="FFFFFF"/>
                  </a:solidFill>
                  <a:ea typeface="ＭＳ Ｐゴシック" charset="0"/>
                  <a:cs typeface="ＭＳ Ｐゴシック" charset="0"/>
                </a:rPr>
                <a:t>2</a:t>
              </a:r>
            </a:p>
          </p:txBody>
        </p:sp>
      </p:grpSp>
      <p:sp>
        <p:nvSpPr>
          <p:cNvPr id="103" name="Freeform 102"/>
          <p:cNvSpPr/>
          <p:nvPr/>
        </p:nvSpPr>
        <p:spPr>
          <a:xfrm>
            <a:off x="893312" y="1151862"/>
            <a:ext cx="2523448" cy="286232"/>
          </a:xfrm>
          <a:custGeom>
            <a:avLst/>
            <a:gdLst>
              <a:gd name="connsiteX0" fmla="*/ 0 w 6131148"/>
              <a:gd name="connsiteY0" fmla="*/ 0 h 667614"/>
              <a:gd name="connsiteX1" fmla="*/ 6131148 w 6131148"/>
              <a:gd name="connsiteY1" fmla="*/ 0 h 667614"/>
              <a:gd name="connsiteX2" fmla="*/ 6131148 w 6131148"/>
              <a:gd name="connsiteY2" fmla="*/ 667614 h 667614"/>
              <a:gd name="connsiteX3" fmla="*/ 0 w 6131148"/>
              <a:gd name="connsiteY3" fmla="*/ 667614 h 667614"/>
              <a:gd name="connsiteX4" fmla="*/ 0 w 6131148"/>
              <a:gd name="connsiteY4" fmla="*/ 0 h 66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148" h="667614">
                <a:moveTo>
                  <a:pt x="0" y="0"/>
                </a:moveTo>
                <a:lnTo>
                  <a:pt x="6131148" y="0"/>
                </a:lnTo>
                <a:lnTo>
                  <a:pt x="6131148" y="667614"/>
                </a:lnTo>
                <a:lnTo>
                  <a:pt x="0" y="667614"/>
                </a:lnTo>
                <a:lnTo>
                  <a:pt x="0" y="0"/>
                </a:lnTo>
                <a:close/>
              </a:path>
            </a:pathLst>
          </a:custGeom>
          <a:noFill/>
        </p:spPr>
        <p:txBody>
          <a:bodyPr wrap="none">
            <a:spAutoFit/>
          </a:bodyPr>
          <a:lstStyle/>
          <a:p>
            <a:pPr defTabSz="1555361" fontAlgn="base">
              <a:lnSpc>
                <a:spcPct val="90000"/>
              </a:lnSpc>
              <a:spcBef>
                <a:spcPct val="0"/>
              </a:spcBef>
              <a:spcAft>
                <a:spcPct val="35000"/>
              </a:spcAft>
            </a:pPr>
            <a:r>
              <a:rPr lang="en-US" sz="1400" dirty="0">
                <a:solidFill>
                  <a:srgbClr val="239ACC"/>
                </a:solidFill>
                <a:ea typeface="ＭＳ Ｐゴシック" pitchFamily="34" charset="-128"/>
              </a:rPr>
              <a:t>Set app rankings and policies</a:t>
            </a:r>
            <a:endParaRPr lang="en-US" sz="1400" dirty="0">
              <a:solidFill>
                <a:srgbClr val="239ACC"/>
              </a:solidFill>
              <a:ea typeface="ＭＳ Ｐゴシック" charset="0"/>
              <a:cs typeface="ＭＳ Ｐゴシック" charset="0"/>
            </a:endParaRPr>
          </a:p>
        </p:txBody>
      </p:sp>
      <p:grpSp>
        <p:nvGrpSpPr>
          <p:cNvPr id="120" name="Group 119"/>
          <p:cNvGrpSpPr/>
          <p:nvPr/>
        </p:nvGrpSpPr>
        <p:grpSpPr>
          <a:xfrm>
            <a:off x="529032" y="1115052"/>
            <a:ext cx="449333" cy="323851"/>
            <a:chOff x="6639836" y="1032292"/>
            <a:chExt cx="449450" cy="323935"/>
          </a:xfrm>
        </p:grpSpPr>
        <p:sp>
          <p:nvSpPr>
            <p:cNvPr id="121" name="Oval 120"/>
            <p:cNvSpPr/>
            <p:nvPr/>
          </p:nvSpPr>
          <p:spPr>
            <a:xfrm>
              <a:off x="6705136" y="1032292"/>
              <a:ext cx="314408" cy="314406"/>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050" dirty="0">
                <a:solidFill>
                  <a:srgbClr val="FFFFFF"/>
                </a:solidFill>
              </a:endParaRPr>
            </a:p>
          </p:txBody>
        </p:sp>
        <p:sp>
          <p:nvSpPr>
            <p:cNvPr id="122" name="Rectangle 121"/>
            <p:cNvSpPr/>
            <p:nvPr/>
          </p:nvSpPr>
          <p:spPr>
            <a:xfrm>
              <a:off x="6639836" y="1054527"/>
              <a:ext cx="449450" cy="301700"/>
            </a:xfrm>
            <a:prstGeom prst="rect">
              <a:avLst/>
            </a:prstGeom>
          </p:spPr>
          <p:txBody>
            <a:bodyPr wrap="square" anchor="ctr">
              <a:spAutoFit/>
            </a:bodyPr>
            <a:lstStyle/>
            <a:p>
              <a:pPr algn="ctr" defTabSz="457013" fontAlgn="base">
                <a:lnSpc>
                  <a:spcPct val="85000"/>
                </a:lnSpc>
                <a:spcBef>
                  <a:spcPts val="600"/>
                </a:spcBef>
                <a:spcAft>
                  <a:spcPct val="0"/>
                </a:spcAft>
              </a:pPr>
              <a:r>
                <a:rPr lang="en-US" sz="1600" dirty="0">
                  <a:solidFill>
                    <a:srgbClr val="FFFFFF"/>
                  </a:solidFill>
                  <a:ea typeface="ＭＳ Ｐゴシック" charset="0"/>
                  <a:cs typeface="ＭＳ Ｐゴシック" charset="0"/>
                </a:rPr>
                <a:t>1</a:t>
              </a:r>
            </a:p>
          </p:txBody>
        </p:sp>
      </p:grpSp>
      <p:sp>
        <p:nvSpPr>
          <p:cNvPr id="35" name="TextBox 34"/>
          <p:cNvSpPr txBox="1"/>
          <p:nvPr/>
        </p:nvSpPr>
        <p:spPr>
          <a:xfrm>
            <a:off x="891209" y="1442009"/>
            <a:ext cx="2968436" cy="276999"/>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Business Relevant – High Priority</a:t>
            </a:r>
          </a:p>
        </p:txBody>
      </p:sp>
      <p:sp>
        <p:nvSpPr>
          <p:cNvPr id="36" name="TextBox 35"/>
          <p:cNvSpPr txBox="1"/>
          <p:nvPr/>
        </p:nvSpPr>
        <p:spPr>
          <a:xfrm>
            <a:off x="891209" y="1696012"/>
            <a:ext cx="2647261" cy="276999"/>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Business Irrelevant – Low Priority</a:t>
            </a:r>
          </a:p>
        </p:txBody>
      </p:sp>
      <p:sp>
        <p:nvSpPr>
          <p:cNvPr id="37" name="TextBox 36"/>
          <p:cNvSpPr txBox="1"/>
          <p:nvPr/>
        </p:nvSpPr>
        <p:spPr>
          <a:xfrm>
            <a:off x="891210" y="1950015"/>
            <a:ext cx="2232350" cy="276999"/>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Default – Medium Priority</a:t>
            </a:r>
          </a:p>
        </p:txBody>
      </p:sp>
      <p:sp>
        <p:nvSpPr>
          <p:cNvPr id="32" name="Rectangle 31"/>
          <p:cNvSpPr/>
          <p:nvPr/>
        </p:nvSpPr>
        <p:spPr>
          <a:xfrm>
            <a:off x="692219" y="2785430"/>
            <a:ext cx="1621604" cy="3424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spcCol="0" rtlCol="0" anchor="ctr"/>
          <a:lstStyle/>
          <a:p>
            <a:pPr algn="ctr" defTabSz="457086" fontAlgn="base">
              <a:spcBef>
                <a:spcPct val="0"/>
              </a:spcBef>
              <a:spcAft>
                <a:spcPct val="0"/>
              </a:spcAft>
            </a:pPr>
            <a:r>
              <a:rPr lang="en-US" sz="1200" dirty="0">
                <a:solidFill>
                  <a:srgbClr val="4D4D4C">
                    <a:lumMod val="75000"/>
                  </a:srgbClr>
                </a:solidFill>
              </a:rPr>
              <a:t>Active-Standby</a:t>
            </a:r>
          </a:p>
        </p:txBody>
      </p:sp>
      <p:sp>
        <p:nvSpPr>
          <p:cNvPr id="33" name="Isosceles Triangle 79"/>
          <p:cNvSpPr/>
          <p:nvPr/>
        </p:nvSpPr>
        <p:spPr>
          <a:xfrm rot="5400000">
            <a:off x="2062803" y="2926553"/>
            <a:ext cx="136913" cy="76682"/>
          </a:xfrm>
          <a:prstGeom prst="triangle">
            <a:avLst/>
          </a:prstGeom>
          <a:solidFill>
            <a:schemeClr val="tx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3198" dirty="0">
              <a:solidFill>
                <a:srgbClr val="FFFFFF"/>
              </a:solidFill>
            </a:endParaRPr>
          </a:p>
        </p:txBody>
      </p:sp>
      <p:sp>
        <p:nvSpPr>
          <p:cNvPr id="34" name="Rectangle 33"/>
          <p:cNvSpPr/>
          <p:nvPr/>
        </p:nvSpPr>
        <p:spPr>
          <a:xfrm>
            <a:off x="2041399" y="2785430"/>
            <a:ext cx="1322303" cy="3424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04" tIns="45703" rIns="91404" bIns="45703" spcCol="0" rtlCol="0" anchor="ctr"/>
          <a:lstStyle/>
          <a:p>
            <a:pPr algn="ctr" defTabSz="457086" fontAlgn="base">
              <a:spcBef>
                <a:spcPct val="0"/>
              </a:spcBef>
              <a:spcAft>
                <a:spcPct val="0"/>
              </a:spcAft>
            </a:pPr>
            <a:r>
              <a:rPr lang="en-US" sz="1200" dirty="0">
                <a:solidFill>
                  <a:srgbClr val="4D4D4C">
                    <a:lumMod val="75000"/>
                  </a:srgbClr>
                </a:solidFill>
              </a:rPr>
              <a:t>Active-Active</a:t>
            </a:r>
          </a:p>
        </p:txBody>
      </p:sp>
      <p:grpSp>
        <p:nvGrpSpPr>
          <p:cNvPr id="3" name="Group 2"/>
          <p:cNvGrpSpPr/>
          <p:nvPr/>
        </p:nvGrpSpPr>
        <p:grpSpPr>
          <a:xfrm>
            <a:off x="4397809" y="1231556"/>
            <a:ext cx="4234022" cy="1476493"/>
            <a:chOff x="4397762" y="1351005"/>
            <a:chExt cx="4235125" cy="1476877"/>
          </a:xfrm>
        </p:grpSpPr>
        <p:sp>
          <p:nvSpPr>
            <p:cNvPr id="138" name="Oval 137"/>
            <p:cNvSpPr/>
            <p:nvPr/>
          </p:nvSpPr>
          <p:spPr>
            <a:xfrm>
              <a:off x="6173453" y="1351005"/>
              <a:ext cx="683742" cy="68374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137" name="TextBox 136"/>
            <p:cNvSpPr txBox="1"/>
            <p:nvPr/>
          </p:nvSpPr>
          <p:spPr>
            <a:xfrm>
              <a:off x="5799827" y="2089028"/>
              <a:ext cx="1430994"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239ACC"/>
                  </a:solidFill>
                  <a:ea typeface="ＭＳ Ｐゴシック" pitchFamily="34" charset="-128"/>
                </a:rPr>
                <a:t>Full utilization of ALL available bandwidth</a:t>
              </a:r>
            </a:p>
          </p:txBody>
        </p:sp>
        <p:sp>
          <p:nvSpPr>
            <p:cNvPr id="134" name="Oval 133"/>
            <p:cNvSpPr/>
            <p:nvPr/>
          </p:nvSpPr>
          <p:spPr>
            <a:xfrm>
              <a:off x="7575519" y="1351005"/>
              <a:ext cx="683742" cy="68374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133" name="TextBox 132"/>
            <p:cNvSpPr txBox="1"/>
            <p:nvPr/>
          </p:nvSpPr>
          <p:spPr>
            <a:xfrm>
              <a:off x="7201893" y="2089028"/>
              <a:ext cx="1430994"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0B6B75"/>
                  </a:solidFill>
                  <a:ea typeface="ＭＳ Ｐゴシック" pitchFamily="34" charset="-128"/>
                </a:rPr>
                <a:t>Improved application performance</a:t>
              </a:r>
            </a:p>
          </p:txBody>
        </p:sp>
        <p:sp>
          <p:nvSpPr>
            <p:cNvPr id="128" name="TextBox 127"/>
            <p:cNvSpPr txBox="1"/>
            <p:nvPr/>
          </p:nvSpPr>
          <p:spPr>
            <a:xfrm>
              <a:off x="4397762" y="2089028"/>
              <a:ext cx="1430994" cy="5233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6CC04A"/>
                  </a:solidFill>
                  <a:ea typeface="ＭＳ Ｐゴシック" pitchFamily="34" charset="-128"/>
                </a:rPr>
                <a:t>Lower operating costs</a:t>
              </a:r>
            </a:p>
          </p:txBody>
        </p:sp>
        <p:sp>
          <p:nvSpPr>
            <p:cNvPr id="157" name="Block Arc 82"/>
            <p:cNvSpPr/>
            <p:nvPr/>
          </p:nvSpPr>
          <p:spPr>
            <a:xfrm rot="5400000">
              <a:off x="4892721" y="1437943"/>
              <a:ext cx="471438" cy="509866"/>
            </a:xfrm>
            <a:custGeom>
              <a:avLst/>
              <a:gdLst/>
              <a:ahLst/>
              <a:cxnLst/>
              <a:rect l="l" t="t" r="r" b="b"/>
              <a:pathLst>
                <a:path w="648662" h="701535">
                  <a:moveTo>
                    <a:pt x="332778" y="353362"/>
                  </a:moveTo>
                  <a:lnTo>
                    <a:pt x="425215" y="353362"/>
                  </a:lnTo>
                  <a:lnTo>
                    <a:pt x="423123" y="345271"/>
                  </a:lnTo>
                  <a:cubicBezTo>
                    <a:pt x="413764" y="324246"/>
                    <a:pt x="395266" y="311014"/>
                    <a:pt x="375080" y="313209"/>
                  </a:cubicBezTo>
                  <a:cubicBezTo>
                    <a:pt x="355810" y="315305"/>
                    <a:pt x="339842" y="330974"/>
                    <a:pt x="332931" y="352401"/>
                  </a:cubicBezTo>
                  <a:close/>
                  <a:moveTo>
                    <a:pt x="212095" y="399074"/>
                  </a:moveTo>
                  <a:lnTo>
                    <a:pt x="221687" y="411568"/>
                  </a:lnTo>
                  <a:cubicBezTo>
                    <a:pt x="232905" y="421645"/>
                    <a:pt x="247802" y="423528"/>
                    <a:pt x="260662" y="415288"/>
                  </a:cubicBezTo>
                  <a:cubicBezTo>
                    <a:pt x="263944" y="413186"/>
                    <a:pt x="266924" y="410525"/>
                    <a:pt x="269549" y="407420"/>
                  </a:cubicBezTo>
                  <a:lnTo>
                    <a:pt x="274899" y="399074"/>
                  </a:lnTo>
                  <a:close/>
                  <a:moveTo>
                    <a:pt x="121082" y="376218"/>
                  </a:moveTo>
                  <a:cubicBezTo>
                    <a:pt x="121082" y="363595"/>
                    <a:pt x="131315" y="353362"/>
                    <a:pt x="143938" y="353362"/>
                  </a:cubicBezTo>
                  <a:lnTo>
                    <a:pt x="159896" y="353362"/>
                  </a:lnTo>
                  <a:lnTo>
                    <a:pt x="165989" y="330298"/>
                  </a:lnTo>
                  <a:cubicBezTo>
                    <a:pt x="177670" y="301349"/>
                    <a:pt x="200808" y="281406"/>
                    <a:pt x="227310" y="275556"/>
                  </a:cubicBezTo>
                  <a:lnTo>
                    <a:pt x="243658" y="273781"/>
                  </a:lnTo>
                  <a:lnTo>
                    <a:pt x="248706" y="274800"/>
                  </a:lnTo>
                  <a:lnTo>
                    <a:pt x="254410" y="276532"/>
                  </a:lnTo>
                  <a:lnTo>
                    <a:pt x="260958" y="280947"/>
                  </a:lnTo>
                  <a:cubicBezTo>
                    <a:pt x="265386" y="285374"/>
                    <a:pt x="268124" y="291491"/>
                    <a:pt x="268124" y="298247"/>
                  </a:cubicBezTo>
                  <a:cubicBezTo>
                    <a:pt x="268124" y="311759"/>
                    <a:pt x="257170" y="322713"/>
                    <a:pt x="243658" y="322713"/>
                  </a:cubicBezTo>
                  <a:lnTo>
                    <a:pt x="236303" y="321566"/>
                  </a:lnTo>
                  <a:cubicBezTo>
                    <a:pt x="223732" y="324724"/>
                    <a:pt x="212853" y="335924"/>
                    <a:pt x="207885" y="352027"/>
                  </a:cubicBezTo>
                  <a:cubicBezTo>
                    <a:pt x="207839" y="352472"/>
                    <a:pt x="207792" y="352917"/>
                    <a:pt x="207746" y="353362"/>
                  </a:cubicBezTo>
                  <a:lnTo>
                    <a:pt x="283495" y="353362"/>
                  </a:lnTo>
                  <a:lnTo>
                    <a:pt x="294626" y="320369"/>
                  </a:lnTo>
                  <a:cubicBezTo>
                    <a:pt x="310350" y="289747"/>
                    <a:pt x="338642" y="268331"/>
                    <a:pt x="371813" y="265418"/>
                  </a:cubicBezTo>
                  <a:cubicBezTo>
                    <a:pt x="417161" y="261434"/>
                    <a:pt x="458009" y="293170"/>
                    <a:pt x="472165" y="340292"/>
                  </a:cubicBezTo>
                  <a:lnTo>
                    <a:pt x="474874" y="353362"/>
                  </a:lnTo>
                  <a:lnTo>
                    <a:pt x="488981" y="353362"/>
                  </a:lnTo>
                  <a:cubicBezTo>
                    <a:pt x="501604" y="353362"/>
                    <a:pt x="511837" y="363596"/>
                    <a:pt x="511837" y="376219"/>
                  </a:cubicBezTo>
                  <a:lnTo>
                    <a:pt x="511837" y="376218"/>
                  </a:lnTo>
                  <a:cubicBezTo>
                    <a:pt x="511837" y="388841"/>
                    <a:pt x="501603" y="399074"/>
                    <a:pt x="488981" y="399074"/>
                  </a:cubicBezTo>
                  <a:lnTo>
                    <a:pt x="474658" y="399074"/>
                  </a:lnTo>
                  <a:lnTo>
                    <a:pt x="469327" y="420433"/>
                  </a:lnTo>
                  <a:cubicBezTo>
                    <a:pt x="462414" y="438479"/>
                    <a:pt x="451346" y="454274"/>
                    <a:pt x="437189" y="465996"/>
                  </a:cubicBezTo>
                  <a:lnTo>
                    <a:pt x="422443" y="476326"/>
                  </a:lnTo>
                  <a:cubicBezTo>
                    <a:pt x="418016" y="480754"/>
                    <a:pt x="411899" y="483492"/>
                    <a:pt x="405143" y="483492"/>
                  </a:cubicBezTo>
                  <a:cubicBezTo>
                    <a:pt x="391631" y="483492"/>
                    <a:pt x="380678" y="472538"/>
                    <a:pt x="380678" y="459026"/>
                  </a:cubicBezTo>
                  <a:cubicBezTo>
                    <a:pt x="380678" y="452271"/>
                    <a:pt x="383416" y="446154"/>
                    <a:pt x="387844" y="441727"/>
                  </a:cubicBezTo>
                  <a:lnTo>
                    <a:pt x="393888" y="436758"/>
                  </a:lnTo>
                  <a:cubicBezTo>
                    <a:pt x="405548" y="432314"/>
                    <a:pt x="415099" y="422904"/>
                    <a:pt x="421368" y="410792"/>
                  </a:cubicBezTo>
                  <a:lnTo>
                    <a:pt x="425367" y="399074"/>
                  </a:lnTo>
                  <a:lnTo>
                    <a:pt x="325138" y="399074"/>
                  </a:lnTo>
                  <a:lnTo>
                    <a:pt x="318125" y="417778"/>
                  </a:lnTo>
                  <a:cubicBezTo>
                    <a:pt x="309155" y="435964"/>
                    <a:pt x="295057" y="450780"/>
                    <a:pt x="277471" y="459394"/>
                  </a:cubicBezTo>
                  <a:cubicBezTo>
                    <a:pt x="241913" y="476812"/>
                    <a:pt x="200468" y="464903"/>
                    <a:pt x="176520" y="430388"/>
                  </a:cubicBezTo>
                  <a:cubicBezTo>
                    <a:pt x="171578" y="423264"/>
                    <a:pt x="167617" y="415507"/>
                    <a:pt x="164664" y="407364"/>
                  </a:cubicBezTo>
                  <a:lnTo>
                    <a:pt x="162763" y="399074"/>
                  </a:lnTo>
                  <a:lnTo>
                    <a:pt x="143938" y="399074"/>
                  </a:lnTo>
                  <a:cubicBezTo>
                    <a:pt x="131315" y="399074"/>
                    <a:pt x="121082" y="388841"/>
                    <a:pt x="121082" y="376218"/>
                  </a:cubicBezTo>
                  <a:close/>
                  <a:moveTo>
                    <a:pt x="846" y="353825"/>
                  </a:moveTo>
                  <a:cubicBezTo>
                    <a:pt x="4842" y="298526"/>
                    <a:pt x="22964" y="244247"/>
                    <a:pt x="54797" y="196759"/>
                  </a:cubicBezTo>
                  <a:lnTo>
                    <a:pt x="85541" y="158728"/>
                  </a:lnTo>
                  <a:lnTo>
                    <a:pt x="89893" y="152274"/>
                  </a:lnTo>
                  <a:cubicBezTo>
                    <a:pt x="96357" y="145809"/>
                    <a:pt x="105288" y="141811"/>
                    <a:pt x="115153" y="141811"/>
                  </a:cubicBezTo>
                  <a:cubicBezTo>
                    <a:pt x="134883" y="141811"/>
                    <a:pt x="150876" y="157804"/>
                    <a:pt x="150876" y="177534"/>
                  </a:cubicBezTo>
                  <a:cubicBezTo>
                    <a:pt x="150876" y="182466"/>
                    <a:pt x="149877" y="187165"/>
                    <a:pt x="148069" y="191439"/>
                  </a:cubicBezTo>
                  <a:lnTo>
                    <a:pt x="141817" y="200713"/>
                  </a:lnTo>
                  <a:lnTo>
                    <a:pt x="142239" y="201122"/>
                  </a:lnTo>
                  <a:cubicBezTo>
                    <a:pt x="57004" y="289260"/>
                    <a:pt x="47139" y="425793"/>
                    <a:pt x="118817" y="525269"/>
                  </a:cubicBezTo>
                  <a:cubicBezTo>
                    <a:pt x="190495" y="624745"/>
                    <a:pt x="323133" y="658596"/>
                    <a:pt x="433716" y="605636"/>
                  </a:cubicBezTo>
                  <a:cubicBezTo>
                    <a:pt x="544298" y="552675"/>
                    <a:pt x="601068" y="428113"/>
                    <a:pt x="568495" y="309909"/>
                  </a:cubicBezTo>
                  <a:cubicBezTo>
                    <a:pt x="539993" y="206480"/>
                    <a:pt x="450250" y="133909"/>
                    <a:pt x="346461" y="124859"/>
                  </a:cubicBezTo>
                  <a:lnTo>
                    <a:pt x="317537" y="124927"/>
                  </a:lnTo>
                  <a:lnTo>
                    <a:pt x="317537" y="124976"/>
                  </a:lnTo>
                  <a:cubicBezTo>
                    <a:pt x="317550" y="144335"/>
                    <a:pt x="317510" y="158274"/>
                    <a:pt x="317352" y="159825"/>
                  </a:cubicBezTo>
                  <a:cubicBezTo>
                    <a:pt x="316932" y="163962"/>
                    <a:pt x="316779" y="166761"/>
                    <a:pt x="312877" y="170630"/>
                  </a:cubicBezTo>
                  <a:cubicBezTo>
                    <a:pt x="310112" y="173395"/>
                    <a:pt x="306292" y="175105"/>
                    <a:pt x="302072" y="175105"/>
                  </a:cubicBezTo>
                  <a:cubicBezTo>
                    <a:pt x="297853" y="175105"/>
                    <a:pt x="294032" y="173395"/>
                    <a:pt x="291267" y="170630"/>
                  </a:cubicBezTo>
                  <a:lnTo>
                    <a:pt x="290630" y="169685"/>
                  </a:lnTo>
                  <a:lnTo>
                    <a:pt x="289868" y="169179"/>
                  </a:lnTo>
                  <a:lnTo>
                    <a:pt x="220274" y="99585"/>
                  </a:lnTo>
                  <a:cubicBezTo>
                    <a:pt x="216881" y="96191"/>
                    <a:pt x="215185" y="91745"/>
                    <a:pt x="215185" y="87299"/>
                  </a:cubicBezTo>
                  <a:cubicBezTo>
                    <a:pt x="215185" y="82851"/>
                    <a:pt x="216881" y="78405"/>
                    <a:pt x="220274" y="75012"/>
                  </a:cubicBezTo>
                  <a:lnTo>
                    <a:pt x="289382" y="5904"/>
                  </a:lnTo>
                  <a:lnTo>
                    <a:pt x="291052" y="4795"/>
                  </a:lnTo>
                  <a:lnTo>
                    <a:pt x="291267" y="4475"/>
                  </a:lnTo>
                  <a:cubicBezTo>
                    <a:pt x="294032" y="1710"/>
                    <a:pt x="297853" y="0"/>
                    <a:pt x="302072" y="0"/>
                  </a:cubicBezTo>
                  <a:cubicBezTo>
                    <a:pt x="306292" y="0"/>
                    <a:pt x="310112" y="1710"/>
                    <a:pt x="312877" y="4475"/>
                  </a:cubicBezTo>
                  <a:lnTo>
                    <a:pt x="316152" y="9332"/>
                  </a:lnTo>
                  <a:cubicBezTo>
                    <a:pt x="316925" y="11160"/>
                    <a:pt x="317352" y="13170"/>
                    <a:pt x="317352" y="15280"/>
                  </a:cubicBezTo>
                  <a:cubicBezTo>
                    <a:pt x="317352" y="21303"/>
                    <a:pt x="317359" y="28014"/>
                    <a:pt x="317370" y="35155"/>
                  </a:cubicBezTo>
                  <a:lnTo>
                    <a:pt x="317406" y="54183"/>
                  </a:lnTo>
                  <a:lnTo>
                    <a:pt x="352672" y="54100"/>
                  </a:lnTo>
                  <a:cubicBezTo>
                    <a:pt x="485564" y="65689"/>
                    <a:pt x="600473" y="158609"/>
                    <a:pt x="636966" y="291040"/>
                  </a:cubicBezTo>
                  <a:cubicBezTo>
                    <a:pt x="678673" y="442390"/>
                    <a:pt x="605984" y="601882"/>
                    <a:pt x="464394" y="669693"/>
                  </a:cubicBezTo>
                  <a:cubicBezTo>
                    <a:pt x="322803" y="737503"/>
                    <a:pt x="152972" y="694160"/>
                    <a:pt x="61194" y="566790"/>
                  </a:cubicBezTo>
                  <a:cubicBezTo>
                    <a:pt x="15305" y="503105"/>
                    <a:pt x="-4482" y="427558"/>
                    <a:pt x="846" y="353825"/>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fontAlgn="base">
                <a:spcBef>
                  <a:spcPct val="0"/>
                </a:spcBef>
                <a:spcAft>
                  <a:spcPct val="0"/>
                </a:spcAft>
              </a:pPr>
              <a:endParaRPr lang="en-US" sz="1799" dirty="0">
                <a:solidFill>
                  <a:srgbClr val="FFFFFF"/>
                </a:solidFill>
              </a:endParaRPr>
            </a:p>
          </p:txBody>
        </p:sp>
        <p:grpSp>
          <p:nvGrpSpPr>
            <p:cNvPr id="170" name="Group 169"/>
            <p:cNvGrpSpPr/>
            <p:nvPr/>
          </p:nvGrpSpPr>
          <p:grpSpPr>
            <a:xfrm>
              <a:off x="7701381" y="1440619"/>
              <a:ext cx="432018" cy="429100"/>
              <a:chOff x="7712741" y="1446305"/>
              <a:chExt cx="432018" cy="429100"/>
            </a:xfrm>
          </p:grpSpPr>
          <p:sp>
            <p:nvSpPr>
              <p:cNvPr id="159" name="Freeform 8"/>
              <p:cNvSpPr>
                <a:spLocks/>
              </p:cNvSpPr>
              <p:nvPr/>
            </p:nvSpPr>
            <p:spPr bwMode="auto">
              <a:xfrm>
                <a:off x="7879260" y="1517285"/>
                <a:ext cx="59496" cy="53638"/>
              </a:xfrm>
              <a:custGeom>
                <a:avLst/>
                <a:gdLst>
                  <a:gd name="T0" fmla="*/ 0 w 141"/>
                  <a:gd name="T1" fmla="*/ 59 h 127"/>
                  <a:gd name="T2" fmla="*/ 105 w 141"/>
                  <a:gd name="T3" fmla="*/ 127 h 127"/>
                  <a:gd name="T4" fmla="*/ 91 w 141"/>
                  <a:gd name="T5" fmla="*/ 35 h 127"/>
                  <a:gd name="T6" fmla="*/ 0 w 141"/>
                  <a:gd name="T7" fmla="*/ 59 h 127"/>
                </a:gdLst>
                <a:ahLst/>
                <a:cxnLst>
                  <a:cxn ang="0">
                    <a:pos x="T0" y="T1"/>
                  </a:cxn>
                  <a:cxn ang="0">
                    <a:pos x="T2" y="T3"/>
                  </a:cxn>
                  <a:cxn ang="0">
                    <a:pos x="T4" y="T5"/>
                  </a:cxn>
                  <a:cxn ang="0">
                    <a:pos x="T6" y="T7"/>
                  </a:cxn>
                </a:cxnLst>
                <a:rect l="0" t="0" r="r" b="b"/>
                <a:pathLst>
                  <a:path w="141" h="127">
                    <a:moveTo>
                      <a:pt x="0" y="59"/>
                    </a:moveTo>
                    <a:cubicBezTo>
                      <a:pt x="105" y="127"/>
                      <a:pt x="105" y="127"/>
                      <a:pt x="105" y="127"/>
                    </a:cubicBezTo>
                    <a:cubicBezTo>
                      <a:pt x="105" y="127"/>
                      <a:pt x="141" y="65"/>
                      <a:pt x="91" y="35"/>
                    </a:cubicBezTo>
                    <a:cubicBezTo>
                      <a:pt x="34" y="0"/>
                      <a:pt x="0" y="59"/>
                      <a:pt x="0" y="59"/>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0" name="Freeform 9"/>
              <p:cNvSpPr>
                <a:spLocks/>
              </p:cNvSpPr>
              <p:nvPr/>
            </p:nvSpPr>
            <p:spPr bwMode="auto">
              <a:xfrm>
                <a:off x="7848529" y="1549825"/>
                <a:ext cx="74325" cy="74199"/>
              </a:xfrm>
              <a:custGeom>
                <a:avLst/>
                <a:gdLst>
                  <a:gd name="T0" fmla="*/ 137 w 416"/>
                  <a:gd name="T1" fmla="*/ 0 h 415"/>
                  <a:gd name="T2" fmla="*/ 416 w 416"/>
                  <a:gd name="T3" fmla="*/ 172 h 415"/>
                  <a:gd name="T4" fmla="*/ 274 w 416"/>
                  <a:gd name="T5" fmla="*/ 415 h 415"/>
                  <a:gd name="T6" fmla="*/ 0 w 416"/>
                  <a:gd name="T7" fmla="*/ 248 h 415"/>
                  <a:gd name="T8" fmla="*/ 137 w 416"/>
                  <a:gd name="T9" fmla="*/ 0 h 415"/>
                </a:gdLst>
                <a:ahLst/>
                <a:cxnLst>
                  <a:cxn ang="0">
                    <a:pos x="T0" y="T1"/>
                  </a:cxn>
                  <a:cxn ang="0">
                    <a:pos x="T2" y="T3"/>
                  </a:cxn>
                  <a:cxn ang="0">
                    <a:pos x="T4" y="T5"/>
                  </a:cxn>
                  <a:cxn ang="0">
                    <a:pos x="T6" y="T7"/>
                  </a:cxn>
                  <a:cxn ang="0">
                    <a:pos x="T8" y="T9"/>
                  </a:cxn>
                </a:cxnLst>
                <a:rect l="0" t="0" r="r" b="b"/>
                <a:pathLst>
                  <a:path w="416" h="415">
                    <a:moveTo>
                      <a:pt x="137" y="0"/>
                    </a:moveTo>
                    <a:lnTo>
                      <a:pt x="416" y="172"/>
                    </a:lnTo>
                    <a:lnTo>
                      <a:pt x="274" y="415"/>
                    </a:lnTo>
                    <a:lnTo>
                      <a:pt x="0" y="248"/>
                    </a:lnTo>
                    <a:lnTo>
                      <a:pt x="137"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1" name="Freeform 160"/>
              <p:cNvSpPr>
                <a:spLocks/>
              </p:cNvSpPr>
              <p:nvPr/>
            </p:nvSpPr>
            <p:spPr bwMode="auto">
              <a:xfrm>
                <a:off x="7746867" y="1602569"/>
                <a:ext cx="145079" cy="205610"/>
              </a:xfrm>
              <a:custGeom>
                <a:avLst/>
                <a:gdLst>
                  <a:gd name="T0" fmla="*/ 230 w 344"/>
                  <a:gd name="T1" fmla="*/ 0 h 487"/>
                  <a:gd name="T2" fmla="*/ 344 w 344"/>
                  <a:gd name="T3" fmla="*/ 71 h 487"/>
                  <a:gd name="T4" fmla="*/ 112 w 344"/>
                  <a:gd name="T5" fmla="*/ 487 h 487"/>
                  <a:gd name="T6" fmla="*/ 49 w 344"/>
                  <a:gd name="T7" fmla="*/ 460 h 487"/>
                  <a:gd name="T8" fmla="*/ 0 w 344"/>
                  <a:gd name="T9" fmla="*/ 418 h 487"/>
                  <a:gd name="T10" fmla="*/ 230 w 344"/>
                  <a:gd name="T11" fmla="*/ 0 h 487"/>
                </a:gdLst>
                <a:ahLst/>
                <a:cxnLst>
                  <a:cxn ang="0">
                    <a:pos x="T0" y="T1"/>
                  </a:cxn>
                  <a:cxn ang="0">
                    <a:pos x="T2" y="T3"/>
                  </a:cxn>
                  <a:cxn ang="0">
                    <a:pos x="T4" y="T5"/>
                  </a:cxn>
                  <a:cxn ang="0">
                    <a:pos x="T6" y="T7"/>
                  </a:cxn>
                  <a:cxn ang="0">
                    <a:pos x="T8" y="T9"/>
                  </a:cxn>
                  <a:cxn ang="0">
                    <a:pos x="T10" y="T11"/>
                  </a:cxn>
                </a:cxnLst>
                <a:rect l="0" t="0" r="r" b="b"/>
                <a:pathLst>
                  <a:path w="344" h="487">
                    <a:moveTo>
                      <a:pt x="230" y="0"/>
                    </a:moveTo>
                    <a:cubicBezTo>
                      <a:pt x="344" y="71"/>
                      <a:pt x="344" y="71"/>
                      <a:pt x="344" y="71"/>
                    </a:cubicBezTo>
                    <a:cubicBezTo>
                      <a:pt x="112" y="487"/>
                      <a:pt x="112" y="487"/>
                      <a:pt x="112" y="487"/>
                    </a:cubicBezTo>
                    <a:cubicBezTo>
                      <a:pt x="112" y="487"/>
                      <a:pt x="78" y="477"/>
                      <a:pt x="49" y="460"/>
                    </a:cubicBezTo>
                    <a:cubicBezTo>
                      <a:pt x="22" y="443"/>
                      <a:pt x="0" y="418"/>
                      <a:pt x="0" y="418"/>
                    </a:cubicBezTo>
                    <a:lnTo>
                      <a:pt x="230"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2" name="Freeform 161"/>
              <p:cNvSpPr>
                <a:spLocks/>
              </p:cNvSpPr>
              <p:nvPr/>
            </p:nvSpPr>
            <p:spPr bwMode="auto">
              <a:xfrm>
                <a:off x="7901235" y="1446305"/>
                <a:ext cx="154905" cy="269796"/>
              </a:xfrm>
              <a:custGeom>
                <a:avLst/>
                <a:gdLst>
                  <a:gd name="T0" fmla="*/ 12 w 367"/>
                  <a:gd name="T1" fmla="*/ 12 h 639"/>
                  <a:gd name="T2" fmla="*/ 22 w 367"/>
                  <a:gd name="T3" fmla="*/ 90 h 639"/>
                  <a:gd name="T4" fmla="*/ 118 w 367"/>
                  <a:gd name="T5" fmla="*/ 309 h 639"/>
                  <a:gd name="T6" fmla="*/ 223 w 367"/>
                  <a:gd name="T7" fmla="*/ 539 h 639"/>
                  <a:gd name="T8" fmla="*/ 280 w 367"/>
                  <a:gd name="T9" fmla="*/ 639 h 639"/>
                  <a:gd name="T10" fmla="*/ 328 w 367"/>
                  <a:gd name="T11" fmla="*/ 622 h 639"/>
                  <a:gd name="T12" fmla="*/ 367 w 367"/>
                  <a:gd name="T13" fmla="*/ 590 h 639"/>
                  <a:gd name="T14" fmla="*/ 306 w 367"/>
                  <a:gd name="T15" fmla="*/ 464 h 639"/>
                  <a:gd name="T16" fmla="*/ 208 w 367"/>
                  <a:gd name="T17" fmla="*/ 292 h 639"/>
                  <a:gd name="T18" fmla="*/ 95 w 367"/>
                  <a:gd name="T19" fmla="*/ 97 h 639"/>
                  <a:gd name="T20" fmla="*/ 12 w 367"/>
                  <a:gd name="T21" fmla="*/ 1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7" h="639">
                    <a:moveTo>
                      <a:pt x="12" y="12"/>
                    </a:moveTo>
                    <a:cubicBezTo>
                      <a:pt x="0" y="17"/>
                      <a:pt x="9" y="56"/>
                      <a:pt x="22" y="90"/>
                    </a:cubicBezTo>
                    <a:cubicBezTo>
                      <a:pt x="35" y="124"/>
                      <a:pt x="111" y="292"/>
                      <a:pt x="118" y="309"/>
                    </a:cubicBezTo>
                    <a:cubicBezTo>
                      <a:pt x="123" y="320"/>
                      <a:pt x="178" y="445"/>
                      <a:pt x="223" y="539"/>
                    </a:cubicBezTo>
                    <a:cubicBezTo>
                      <a:pt x="251" y="598"/>
                      <a:pt x="280" y="639"/>
                      <a:pt x="280" y="639"/>
                    </a:cubicBezTo>
                    <a:cubicBezTo>
                      <a:pt x="280" y="639"/>
                      <a:pt x="309" y="631"/>
                      <a:pt x="328" y="622"/>
                    </a:cubicBezTo>
                    <a:cubicBezTo>
                      <a:pt x="347" y="613"/>
                      <a:pt x="367" y="590"/>
                      <a:pt x="367" y="590"/>
                    </a:cubicBezTo>
                    <a:cubicBezTo>
                      <a:pt x="367" y="590"/>
                      <a:pt x="320" y="490"/>
                      <a:pt x="306" y="464"/>
                    </a:cubicBezTo>
                    <a:cubicBezTo>
                      <a:pt x="291" y="438"/>
                      <a:pt x="224" y="318"/>
                      <a:pt x="208" y="292"/>
                    </a:cubicBezTo>
                    <a:cubicBezTo>
                      <a:pt x="192" y="267"/>
                      <a:pt x="107" y="116"/>
                      <a:pt x="95" y="97"/>
                    </a:cubicBezTo>
                    <a:cubicBezTo>
                      <a:pt x="83" y="77"/>
                      <a:pt x="38" y="0"/>
                      <a:pt x="12"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3" name="Freeform 162"/>
              <p:cNvSpPr>
                <a:spLocks/>
              </p:cNvSpPr>
              <p:nvPr/>
            </p:nvSpPr>
            <p:spPr bwMode="auto">
              <a:xfrm>
                <a:off x="8024158" y="1703587"/>
                <a:ext cx="59854" cy="70444"/>
              </a:xfrm>
              <a:custGeom>
                <a:avLst/>
                <a:gdLst>
                  <a:gd name="T0" fmla="*/ 0 w 142"/>
                  <a:gd name="T1" fmla="*/ 49 h 167"/>
                  <a:gd name="T2" fmla="*/ 44 w 142"/>
                  <a:gd name="T3" fmla="*/ 30 h 167"/>
                  <a:gd name="T4" fmla="*/ 87 w 142"/>
                  <a:gd name="T5" fmla="*/ 0 h 167"/>
                  <a:gd name="T6" fmla="*/ 100 w 142"/>
                  <a:gd name="T7" fmla="*/ 26 h 167"/>
                  <a:gd name="T8" fmla="*/ 102 w 142"/>
                  <a:gd name="T9" fmla="*/ 43 h 167"/>
                  <a:gd name="T10" fmla="*/ 111 w 142"/>
                  <a:gd name="T11" fmla="*/ 49 h 167"/>
                  <a:gd name="T12" fmla="*/ 115 w 142"/>
                  <a:gd name="T13" fmla="*/ 62 h 167"/>
                  <a:gd name="T14" fmla="*/ 122 w 142"/>
                  <a:gd name="T15" fmla="*/ 74 h 167"/>
                  <a:gd name="T16" fmla="*/ 123 w 142"/>
                  <a:gd name="T17" fmla="*/ 90 h 167"/>
                  <a:gd name="T18" fmla="*/ 131 w 142"/>
                  <a:gd name="T19" fmla="*/ 93 h 167"/>
                  <a:gd name="T20" fmla="*/ 136 w 142"/>
                  <a:gd name="T21" fmla="*/ 102 h 167"/>
                  <a:gd name="T22" fmla="*/ 137 w 142"/>
                  <a:gd name="T23" fmla="*/ 112 h 167"/>
                  <a:gd name="T24" fmla="*/ 141 w 142"/>
                  <a:gd name="T25" fmla="*/ 116 h 167"/>
                  <a:gd name="T26" fmla="*/ 110 w 142"/>
                  <a:gd name="T27" fmla="*/ 147 h 167"/>
                  <a:gd name="T28" fmla="*/ 68 w 142"/>
                  <a:gd name="T29" fmla="*/ 165 h 167"/>
                  <a:gd name="T30" fmla="*/ 54 w 142"/>
                  <a:gd name="T31" fmla="*/ 152 h 167"/>
                  <a:gd name="T32" fmla="*/ 51 w 142"/>
                  <a:gd name="T33" fmla="*/ 139 h 167"/>
                  <a:gd name="T34" fmla="*/ 51 w 142"/>
                  <a:gd name="T35" fmla="*/ 123 h 167"/>
                  <a:gd name="T36" fmla="*/ 38 w 142"/>
                  <a:gd name="T37" fmla="*/ 119 h 167"/>
                  <a:gd name="T38" fmla="*/ 34 w 142"/>
                  <a:gd name="T39" fmla="*/ 114 h 167"/>
                  <a:gd name="T40" fmla="*/ 26 w 142"/>
                  <a:gd name="T41" fmla="*/ 102 h 167"/>
                  <a:gd name="T42" fmla="*/ 23 w 142"/>
                  <a:gd name="T43" fmla="*/ 94 h 167"/>
                  <a:gd name="T44" fmla="*/ 23 w 142"/>
                  <a:gd name="T45" fmla="*/ 76 h 167"/>
                  <a:gd name="T46" fmla="*/ 18 w 142"/>
                  <a:gd name="T47" fmla="*/ 75 h 167"/>
                  <a:gd name="T48" fmla="*/ 10 w 142"/>
                  <a:gd name="T49" fmla="*/ 71 h 167"/>
                  <a:gd name="T50" fmla="*/ 7 w 142"/>
                  <a:gd name="T51" fmla="*/ 64 h 167"/>
                  <a:gd name="T52" fmla="*/ 8 w 142"/>
                  <a:gd name="T53" fmla="*/ 56 h 167"/>
                  <a:gd name="T54" fmla="*/ 0 w 142"/>
                  <a:gd name="T55" fmla="*/ 49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67">
                    <a:moveTo>
                      <a:pt x="0" y="49"/>
                    </a:moveTo>
                    <a:cubicBezTo>
                      <a:pt x="0" y="49"/>
                      <a:pt x="29" y="37"/>
                      <a:pt x="44" y="30"/>
                    </a:cubicBezTo>
                    <a:cubicBezTo>
                      <a:pt x="60" y="23"/>
                      <a:pt x="87" y="0"/>
                      <a:pt x="87" y="0"/>
                    </a:cubicBezTo>
                    <a:cubicBezTo>
                      <a:pt x="87" y="0"/>
                      <a:pt x="100" y="22"/>
                      <a:pt x="100" y="26"/>
                    </a:cubicBezTo>
                    <a:cubicBezTo>
                      <a:pt x="100" y="30"/>
                      <a:pt x="102" y="43"/>
                      <a:pt x="102" y="43"/>
                    </a:cubicBezTo>
                    <a:cubicBezTo>
                      <a:pt x="102" y="43"/>
                      <a:pt x="109" y="44"/>
                      <a:pt x="111" y="49"/>
                    </a:cubicBezTo>
                    <a:cubicBezTo>
                      <a:pt x="113" y="53"/>
                      <a:pt x="113" y="59"/>
                      <a:pt x="115" y="62"/>
                    </a:cubicBezTo>
                    <a:cubicBezTo>
                      <a:pt x="117" y="65"/>
                      <a:pt x="122" y="74"/>
                      <a:pt x="122" y="74"/>
                    </a:cubicBezTo>
                    <a:cubicBezTo>
                      <a:pt x="122" y="74"/>
                      <a:pt x="123" y="88"/>
                      <a:pt x="123" y="90"/>
                    </a:cubicBezTo>
                    <a:cubicBezTo>
                      <a:pt x="123" y="91"/>
                      <a:pt x="130" y="89"/>
                      <a:pt x="131" y="93"/>
                    </a:cubicBezTo>
                    <a:cubicBezTo>
                      <a:pt x="132" y="97"/>
                      <a:pt x="134" y="100"/>
                      <a:pt x="136" y="102"/>
                    </a:cubicBezTo>
                    <a:cubicBezTo>
                      <a:pt x="137" y="103"/>
                      <a:pt x="137" y="112"/>
                      <a:pt x="137" y="112"/>
                    </a:cubicBezTo>
                    <a:cubicBezTo>
                      <a:pt x="137" y="112"/>
                      <a:pt x="140" y="111"/>
                      <a:pt x="141" y="116"/>
                    </a:cubicBezTo>
                    <a:cubicBezTo>
                      <a:pt x="142" y="122"/>
                      <a:pt x="122" y="140"/>
                      <a:pt x="110" y="147"/>
                    </a:cubicBezTo>
                    <a:cubicBezTo>
                      <a:pt x="98" y="153"/>
                      <a:pt x="74" y="167"/>
                      <a:pt x="68" y="165"/>
                    </a:cubicBezTo>
                    <a:cubicBezTo>
                      <a:pt x="63" y="164"/>
                      <a:pt x="55" y="155"/>
                      <a:pt x="54" y="152"/>
                    </a:cubicBezTo>
                    <a:cubicBezTo>
                      <a:pt x="53" y="148"/>
                      <a:pt x="50" y="143"/>
                      <a:pt x="51" y="139"/>
                    </a:cubicBezTo>
                    <a:cubicBezTo>
                      <a:pt x="52" y="136"/>
                      <a:pt x="52" y="126"/>
                      <a:pt x="51" y="123"/>
                    </a:cubicBezTo>
                    <a:cubicBezTo>
                      <a:pt x="49" y="121"/>
                      <a:pt x="39" y="123"/>
                      <a:pt x="38" y="119"/>
                    </a:cubicBezTo>
                    <a:cubicBezTo>
                      <a:pt x="37" y="116"/>
                      <a:pt x="36" y="119"/>
                      <a:pt x="34" y="114"/>
                    </a:cubicBezTo>
                    <a:cubicBezTo>
                      <a:pt x="32" y="109"/>
                      <a:pt x="28" y="104"/>
                      <a:pt x="26" y="102"/>
                    </a:cubicBezTo>
                    <a:cubicBezTo>
                      <a:pt x="25" y="101"/>
                      <a:pt x="23" y="99"/>
                      <a:pt x="23" y="94"/>
                    </a:cubicBezTo>
                    <a:cubicBezTo>
                      <a:pt x="24" y="90"/>
                      <a:pt x="23" y="76"/>
                      <a:pt x="23" y="76"/>
                    </a:cubicBezTo>
                    <a:cubicBezTo>
                      <a:pt x="23" y="76"/>
                      <a:pt x="22" y="77"/>
                      <a:pt x="18" y="75"/>
                    </a:cubicBezTo>
                    <a:cubicBezTo>
                      <a:pt x="15" y="73"/>
                      <a:pt x="10" y="76"/>
                      <a:pt x="10" y="71"/>
                    </a:cubicBezTo>
                    <a:cubicBezTo>
                      <a:pt x="10" y="67"/>
                      <a:pt x="7" y="64"/>
                      <a:pt x="7" y="64"/>
                    </a:cubicBezTo>
                    <a:cubicBezTo>
                      <a:pt x="8" y="56"/>
                      <a:pt x="8" y="56"/>
                      <a:pt x="8" y="56"/>
                    </a:cubicBezTo>
                    <a:lnTo>
                      <a:pt x="0" y="4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4" name="Freeform 163"/>
              <p:cNvSpPr>
                <a:spLocks/>
              </p:cNvSpPr>
              <p:nvPr/>
            </p:nvSpPr>
            <p:spPr bwMode="auto">
              <a:xfrm>
                <a:off x="8059535" y="1764733"/>
                <a:ext cx="80937" cy="110672"/>
              </a:xfrm>
              <a:custGeom>
                <a:avLst/>
                <a:gdLst>
                  <a:gd name="T0" fmla="*/ 0 w 192"/>
                  <a:gd name="T1" fmla="*/ 34 h 262"/>
                  <a:gd name="T2" fmla="*/ 31 w 192"/>
                  <a:gd name="T3" fmla="*/ 20 h 262"/>
                  <a:gd name="T4" fmla="*/ 59 w 192"/>
                  <a:gd name="T5" fmla="*/ 0 h 262"/>
                  <a:gd name="T6" fmla="*/ 176 w 192"/>
                  <a:gd name="T7" fmla="*/ 181 h 262"/>
                  <a:gd name="T8" fmla="*/ 152 w 192"/>
                  <a:gd name="T9" fmla="*/ 243 h 262"/>
                  <a:gd name="T10" fmla="*/ 81 w 192"/>
                  <a:gd name="T11" fmla="*/ 237 h 262"/>
                  <a:gd name="T12" fmla="*/ 43 w 192"/>
                  <a:gd name="T13" fmla="*/ 150 h 262"/>
                  <a:gd name="T14" fmla="*/ 0 w 192"/>
                  <a:gd name="T15" fmla="*/ 34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262">
                    <a:moveTo>
                      <a:pt x="0" y="34"/>
                    </a:moveTo>
                    <a:cubicBezTo>
                      <a:pt x="0" y="34"/>
                      <a:pt x="21" y="26"/>
                      <a:pt x="31" y="20"/>
                    </a:cubicBezTo>
                    <a:cubicBezTo>
                      <a:pt x="42" y="13"/>
                      <a:pt x="59" y="0"/>
                      <a:pt x="59" y="0"/>
                    </a:cubicBezTo>
                    <a:cubicBezTo>
                      <a:pt x="59" y="0"/>
                      <a:pt x="132" y="105"/>
                      <a:pt x="176" y="181"/>
                    </a:cubicBezTo>
                    <a:cubicBezTo>
                      <a:pt x="192" y="210"/>
                      <a:pt x="171" y="232"/>
                      <a:pt x="152" y="243"/>
                    </a:cubicBezTo>
                    <a:cubicBezTo>
                      <a:pt x="132" y="254"/>
                      <a:pt x="94" y="262"/>
                      <a:pt x="81" y="237"/>
                    </a:cubicBezTo>
                    <a:cubicBezTo>
                      <a:pt x="76" y="226"/>
                      <a:pt x="59" y="190"/>
                      <a:pt x="43" y="150"/>
                    </a:cubicBezTo>
                    <a:cubicBezTo>
                      <a:pt x="22" y="95"/>
                      <a:pt x="0" y="34"/>
                      <a:pt x="0" y="34"/>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5" name="Freeform 164"/>
              <p:cNvSpPr>
                <a:spLocks noEditPoints="1"/>
              </p:cNvSpPr>
              <p:nvPr/>
            </p:nvSpPr>
            <p:spPr bwMode="auto">
              <a:xfrm>
                <a:off x="7837629" y="1667112"/>
                <a:ext cx="189030" cy="86177"/>
              </a:xfrm>
              <a:custGeom>
                <a:avLst/>
                <a:gdLst>
                  <a:gd name="T0" fmla="*/ 831 w 1058"/>
                  <a:gd name="T1" fmla="*/ 104 h 482"/>
                  <a:gd name="T2" fmla="*/ 831 w 1058"/>
                  <a:gd name="T3" fmla="*/ 59 h 482"/>
                  <a:gd name="T4" fmla="*/ 800 w 1058"/>
                  <a:gd name="T5" fmla="*/ 0 h 482"/>
                  <a:gd name="T6" fmla="*/ 264 w 1058"/>
                  <a:gd name="T7" fmla="*/ 0 h 482"/>
                  <a:gd name="T8" fmla="*/ 0 w 1058"/>
                  <a:gd name="T9" fmla="*/ 482 h 482"/>
                  <a:gd name="T10" fmla="*/ 1058 w 1058"/>
                  <a:gd name="T11" fmla="*/ 482 h 482"/>
                  <a:gd name="T12" fmla="*/ 855 w 1058"/>
                  <a:gd name="T13" fmla="*/ 104 h 482"/>
                  <a:gd name="T14" fmla="*/ 831 w 1058"/>
                  <a:gd name="T15" fmla="*/ 104 h 482"/>
                  <a:gd name="T16" fmla="*/ 302 w 1058"/>
                  <a:gd name="T17" fmla="*/ 152 h 482"/>
                  <a:gd name="T18" fmla="*/ 264 w 1058"/>
                  <a:gd name="T19" fmla="*/ 152 h 482"/>
                  <a:gd name="T20" fmla="*/ 264 w 1058"/>
                  <a:gd name="T21" fmla="*/ 19 h 482"/>
                  <a:gd name="T22" fmla="*/ 302 w 1058"/>
                  <a:gd name="T23" fmla="*/ 19 h 482"/>
                  <a:gd name="T24" fmla="*/ 302 w 1058"/>
                  <a:gd name="T25" fmla="*/ 152 h 482"/>
                  <a:gd name="T26" fmla="*/ 415 w 1058"/>
                  <a:gd name="T27" fmla="*/ 104 h 482"/>
                  <a:gd name="T28" fmla="*/ 378 w 1058"/>
                  <a:gd name="T29" fmla="*/ 104 h 482"/>
                  <a:gd name="T30" fmla="*/ 378 w 1058"/>
                  <a:gd name="T31" fmla="*/ 17 h 482"/>
                  <a:gd name="T32" fmla="*/ 415 w 1058"/>
                  <a:gd name="T33" fmla="*/ 19 h 482"/>
                  <a:gd name="T34" fmla="*/ 415 w 1058"/>
                  <a:gd name="T35" fmla="*/ 104 h 482"/>
                  <a:gd name="T36" fmla="*/ 531 w 1058"/>
                  <a:gd name="T37" fmla="*/ 152 h 482"/>
                  <a:gd name="T38" fmla="*/ 491 w 1058"/>
                  <a:gd name="T39" fmla="*/ 152 h 482"/>
                  <a:gd name="T40" fmla="*/ 491 w 1058"/>
                  <a:gd name="T41" fmla="*/ 19 h 482"/>
                  <a:gd name="T42" fmla="*/ 531 w 1058"/>
                  <a:gd name="T43" fmla="*/ 19 h 482"/>
                  <a:gd name="T44" fmla="*/ 531 w 1058"/>
                  <a:gd name="T45" fmla="*/ 152 h 482"/>
                  <a:gd name="T46" fmla="*/ 644 w 1058"/>
                  <a:gd name="T47" fmla="*/ 102 h 482"/>
                  <a:gd name="T48" fmla="*/ 604 w 1058"/>
                  <a:gd name="T49" fmla="*/ 102 h 482"/>
                  <a:gd name="T50" fmla="*/ 604 w 1058"/>
                  <a:gd name="T51" fmla="*/ 19 h 482"/>
                  <a:gd name="T52" fmla="*/ 644 w 1058"/>
                  <a:gd name="T53" fmla="*/ 19 h 482"/>
                  <a:gd name="T54" fmla="*/ 644 w 1058"/>
                  <a:gd name="T55" fmla="*/ 102 h 482"/>
                  <a:gd name="T56" fmla="*/ 755 w 1058"/>
                  <a:gd name="T57" fmla="*/ 152 h 482"/>
                  <a:gd name="T58" fmla="*/ 715 w 1058"/>
                  <a:gd name="T59" fmla="*/ 149 h 482"/>
                  <a:gd name="T60" fmla="*/ 715 w 1058"/>
                  <a:gd name="T61" fmla="*/ 19 h 482"/>
                  <a:gd name="T62" fmla="*/ 755 w 1058"/>
                  <a:gd name="T63" fmla="*/ 19 h 482"/>
                  <a:gd name="T64" fmla="*/ 755 w 1058"/>
                  <a:gd name="T65" fmla="*/ 15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8" h="482">
                    <a:moveTo>
                      <a:pt x="831" y="104"/>
                    </a:moveTo>
                    <a:lnTo>
                      <a:pt x="831" y="59"/>
                    </a:lnTo>
                    <a:lnTo>
                      <a:pt x="800" y="0"/>
                    </a:lnTo>
                    <a:lnTo>
                      <a:pt x="264" y="0"/>
                    </a:lnTo>
                    <a:lnTo>
                      <a:pt x="0" y="482"/>
                    </a:lnTo>
                    <a:lnTo>
                      <a:pt x="1058" y="482"/>
                    </a:lnTo>
                    <a:lnTo>
                      <a:pt x="855" y="104"/>
                    </a:lnTo>
                    <a:lnTo>
                      <a:pt x="831" y="104"/>
                    </a:lnTo>
                    <a:close/>
                    <a:moveTo>
                      <a:pt x="302" y="152"/>
                    </a:moveTo>
                    <a:lnTo>
                      <a:pt x="264" y="152"/>
                    </a:lnTo>
                    <a:lnTo>
                      <a:pt x="264" y="19"/>
                    </a:lnTo>
                    <a:lnTo>
                      <a:pt x="302" y="19"/>
                    </a:lnTo>
                    <a:lnTo>
                      <a:pt x="302" y="152"/>
                    </a:lnTo>
                    <a:close/>
                    <a:moveTo>
                      <a:pt x="415" y="104"/>
                    </a:moveTo>
                    <a:lnTo>
                      <a:pt x="378" y="104"/>
                    </a:lnTo>
                    <a:lnTo>
                      <a:pt x="378" y="17"/>
                    </a:lnTo>
                    <a:lnTo>
                      <a:pt x="415" y="19"/>
                    </a:lnTo>
                    <a:lnTo>
                      <a:pt x="415" y="104"/>
                    </a:lnTo>
                    <a:close/>
                    <a:moveTo>
                      <a:pt x="531" y="152"/>
                    </a:moveTo>
                    <a:lnTo>
                      <a:pt x="491" y="152"/>
                    </a:lnTo>
                    <a:lnTo>
                      <a:pt x="491" y="19"/>
                    </a:lnTo>
                    <a:lnTo>
                      <a:pt x="531" y="19"/>
                    </a:lnTo>
                    <a:lnTo>
                      <a:pt x="531" y="152"/>
                    </a:lnTo>
                    <a:close/>
                    <a:moveTo>
                      <a:pt x="644" y="102"/>
                    </a:moveTo>
                    <a:lnTo>
                      <a:pt x="604" y="102"/>
                    </a:lnTo>
                    <a:lnTo>
                      <a:pt x="604" y="19"/>
                    </a:lnTo>
                    <a:lnTo>
                      <a:pt x="644" y="19"/>
                    </a:lnTo>
                    <a:lnTo>
                      <a:pt x="644" y="102"/>
                    </a:lnTo>
                    <a:close/>
                    <a:moveTo>
                      <a:pt x="755" y="152"/>
                    </a:moveTo>
                    <a:lnTo>
                      <a:pt x="715" y="149"/>
                    </a:lnTo>
                    <a:lnTo>
                      <a:pt x="715" y="19"/>
                    </a:lnTo>
                    <a:lnTo>
                      <a:pt x="755" y="19"/>
                    </a:lnTo>
                    <a:lnTo>
                      <a:pt x="755" y="152"/>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6" name="Freeform 165"/>
              <p:cNvSpPr>
                <a:spLocks noEditPoints="1"/>
              </p:cNvSpPr>
              <p:nvPr/>
            </p:nvSpPr>
            <p:spPr bwMode="auto">
              <a:xfrm>
                <a:off x="7712741" y="1667112"/>
                <a:ext cx="84332" cy="86177"/>
              </a:xfrm>
              <a:custGeom>
                <a:avLst/>
                <a:gdLst>
                  <a:gd name="T0" fmla="*/ 0 w 472"/>
                  <a:gd name="T1" fmla="*/ 482 h 482"/>
                  <a:gd name="T2" fmla="*/ 205 w 472"/>
                  <a:gd name="T3" fmla="*/ 482 h 482"/>
                  <a:gd name="T4" fmla="*/ 413 w 472"/>
                  <a:gd name="T5" fmla="*/ 107 h 482"/>
                  <a:gd name="T6" fmla="*/ 406 w 472"/>
                  <a:gd name="T7" fmla="*/ 107 h 482"/>
                  <a:gd name="T8" fmla="*/ 406 w 472"/>
                  <a:gd name="T9" fmla="*/ 17 h 482"/>
                  <a:gd name="T10" fmla="*/ 441 w 472"/>
                  <a:gd name="T11" fmla="*/ 17 h 482"/>
                  <a:gd name="T12" fmla="*/ 441 w 472"/>
                  <a:gd name="T13" fmla="*/ 55 h 482"/>
                  <a:gd name="T14" fmla="*/ 472 w 472"/>
                  <a:gd name="T15" fmla="*/ 0 h 482"/>
                  <a:gd name="T16" fmla="*/ 0 w 472"/>
                  <a:gd name="T17" fmla="*/ 0 h 482"/>
                  <a:gd name="T18" fmla="*/ 0 w 472"/>
                  <a:gd name="T19" fmla="*/ 482 h 482"/>
                  <a:gd name="T20" fmla="*/ 292 w 472"/>
                  <a:gd name="T21" fmla="*/ 19 h 482"/>
                  <a:gd name="T22" fmla="*/ 333 w 472"/>
                  <a:gd name="T23" fmla="*/ 19 h 482"/>
                  <a:gd name="T24" fmla="*/ 333 w 472"/>
                  <a:gd name="T25" fmla="*/ 149 h 482"/>
                  <a:gd name="T26" fmla="*/ 292 w 472"/>
                  <a:gd name="T27" fmla="*/ 149 h 482"/>
                  <a:gd name="T28" fmla="*/ 292 w 472"/>
                  <a:gd name="T29" fmla="*/ 19 h 482"/>
                  <a:gd name="T30" fmla="*/ 179 w 472"/>
                  <a:gd name="T31" fmla="*/ 19 h 482"/>
                  <a:gd name="T32" fmla="*/ 215 w 472"/>
                  <a:gd name="T33" fmla="*/ 19 h 482"/>
                  <a:gd name="T34" fmla="*/ 215 w 472"/>
                  <a:gd name="T35" fmla="*/ 104 h 482"/>
                  <a:gd name="T36" fmla="*/ 179 w 472"/>
                  <a:gd name="T37" fmla="*/ 104 h 482"/>
                  <a:gd name="T38" fmla="*/ 179 w 472"/>
                  <a:gd name="T39" fmla="*/ 19 h 482"/>
                  <a:gd name="T40" fmla="*/ 66 w 472"/>
                  <a:gd name="T41" fmla="*/ 19 h 482"/>
                  <a:gd name="T42" fmla="*/ 104 w 472"/>
                  <a:gd name="T43" fmla="*/ 19 h 482"/>
                  <a:gd name="T44" fmla="*/ 104 w 472"/>
                  <a:gd name="T45" fmla="*/ 152 h 482"/>
                  <a:gd name="T46" fmla="*/ 66 w 472"/>
                  <a:gd name="T47" fmla="*/ 152 h 482"/>
                  <a:gd name="T48" fmla="*/ 66 w 472"/>
                  <a:gd name="T49" fmla="*/ 1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2" h="482">
                    <a:moveTo>
                      <a:pt x="0" y="482"/>
                    </a:moveTo>
                    <a:lnTo>
                      <a:pt x="205" y="482"/>
                    </a:lnTo>
                    <a:lnTo>
                      <a:pt x="413" y="107"/>
                    </a:lnTo>
                    <a:lnTo>
                      <a:pt x="406" y="107"/>
                    </a:lnTo>
                    <a:lnTo>
                      <a:pt x="406" y="17"/>
                    </a:lnTo>
                    <a:lnTo>
                      <a:pt x="441" y="17"/>
                    </a:lnTo>
                    <a:lnTo>
                      <a:pt x="441" y="55"/>
                    </a:lnTo>
                    <a:lnTo>
                      <a:pt x="472" y="0"/>
                    </a:lnTo>
                    <a:lnTo>
                      <a:pt x="0" y="0"/>
                    </a:lnTo>
                    <a:lnTo>
                      <a:pt x="0" y="482"/>
                    </a:lnTo>
                    <a:close/>
                    <a:moveTo>
                      <a:pt x="292" y="19"/>
                    </a:moveTo>
                    <a:lnTo>
                      <a:pt x="333" y="19"/>
                    </a:lnTo>
                    <a:lnTo>
                      <a:pt x="333" y="149"/>
                    </a:lnTo>
                    <a:lnTo>
                      <a:pt x="292" y="149"/>
                    </a:lnTo>
                    <a:lnTo>
                      <a:pt x="292" y="19"/>
                    </a:lnTo>
                    <a:close/>
                    <a:moveTo>
                      <a:pt x="179" y="19"/>
                    </a:moveTo>
                    <a:lnTo>
                      <a:pt x="215" y="19"/>
                    </a:lnTo>
                    <a:lnTo>
                      <a:pt x="215" y="104"/>
                    </a:lnTo>
                    <a:lnTo>
                      <a:pt x="179" y="104"/>
                    </a:lnTo>
                    <a:lnTo>
                      <a:pt x="179" y="19"/>
                    </a:lnTo>
                    <a:close/>
                    <a:moveTo>
                      <a:pt x="66" y="19"/>
                    </a:moveTo>
                    <a:lnTo>
                      <a:pt x="104" y="19"/>
                    </a:lnTo>
                    <a:lnTo>
                      <a:pt x="104" y="152"/>
                    </a:lnTo>
                    <a:lnTo>
                      <a:pt x="66" y="152"/>
                    </a:lnTo>
                    <a:lnTo>
                      <a:pt x="66" y="1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7" name="Freeform 166"/>
              <p:cNvSpPr>
                <a:spLocks noEditPoints="1"/>
              </p:cNvSpPr>
              <p:nvPr/>
            </p:nvSpPr>
            <p:spPr bwMode="auto">
              <a:xfrm>
                <a:off x="8055247" y="1667112"/>
                <a:ext cx="89512" cy="86177"/>
              </a:xfrm>
              <a:custGeom>
                <a:avLst/>
                <a:gdLst>
                  <a:gd name="T0" fmla="*/ 0 w 501"/>
                  <a:gd name="T1" fmla="*/ 0 h 482"/>
                  <a:gd name="T2" fmla="*/ 218 w 501"/>
                  <a:gd name="T3" fmla="*/ 482 h 482"/>
                  <a:gd name="T4" fmla="*/ 501 w 501"/>
                  <a:gd name="T5" fmla="*/ 482 h 482"/>
                  <a:gd name="T6" fmla="*/ 501 w 501"/>
                  <a:gd name="T7" fmla="*/ 0 h 482"/>
                  <a:gd name="T8" fmla="*/ 0 w 501"/>
                  <a:gd name="T9" fmla="*/ 0 h 482"/>
                  <a:gd name="T10" fmla="*/ 107 w 501"/>
                  <a:gd name="T11" fmla="*/ 104 h 482"/>
                  <a:gd name="T12" fmla="*/ 64 w 501"/>
                  <a:gd name="T13" fmla="*/ 104 h 482"/>
                  <a:gd name="T14" fmla="*/ 64 w 501"/>
                  <a:gd name="T15" fmla="*/ 17 h 482"/>
                  <a:gd name="T16" fmla="*/ 107 w 501"/>
                  <a:gd name="T17" fmla="*/ 17 h 482"/>
                  <a:gd name="T18" fmla="*/ 107 w 501"/>
                  <a:gd name="T19" fmla="*/ 104 h 482"/>
                  <a:gd name="T20" fmla="*/ 208 w 501"/>
                  <a:gd name="T21" fmla="*/ 152 h 482"/>
                  <a:gd name="T22" fmla="*/ 168 w 501"/>
                  <a:gd name="T23" fmla="*/ 152 h 482"/>
                  <a:gd name="T24" fmla="*/ 168 w 501"/>
                  <a:gd name="T25" fmla="*/ 17 h 482"/>
                  <a:gd name="T26" fmla="*/ 208 w 501"/>
                  <a:gd name="T27" fmla="*/ 19 h 482"/>
                  <a:gd name="T28" fmla="*/ 208 w 501"/>
                  <a:gd name="T29" fmla="*/ 152 h 482"/>
                  <a:gd name="T30" fmla="*/ 322 w 501"/>
                  <a:gd name="T31" fmla="*/ 102 h 482"/>
                  <a:gd name="T32" fmla="*/ 281 w 501"/>
                  <a:gd name="T33" fmla="*/ 102 h 482"/>
                  <a:gd name="T34" fmla="*/ 281 w 501"/>
                  <a:gd name="T35" fmla="*/ 17 h 482"/>
                  <a:gd name="T36" fmla="*/ 322 w 501"/>
                  <a:gd name="T37" fmla="*/ 19 h 482"/>
                  <a:gd name="T38" fmla="*/ 322 w 501"/>
                  <a:gd name="T39" fmla="*/ 102 h 482"/>
                  <a:gd name="T40" fmla="*/ 435 w 501"/>
                  <a:gd name="T41" fmla="*/ 149 h 482"/>
                  <a:gd name="T42" fmla="*/ 397 w 501"/>
                  <a:gd name="T43" fmla="*/ 149 h 482"/>
                  <a:gd name="T44" fmla="*/ 397 w 501"/>
                  <a:gd name="T45" fmla="*/ 19 h 482"/>
                  <a:gd name="T46" fmla="*/ 435 w 501"/>
                  <a:gd name="T47" fmla="*/ 19 h 482"/>
                  <a:gd name="T48" fmla="*/ 435 w 501"/>
                  <a:gd name="T49" fmla="*/ 149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1" h="482">
                    <a:moveTo>
                      <a:pt x="0" y="0"/>
                    </a:moveTo>
                    <a:lnTo>
                      <a:pt x="218" y="482"/>
                    </a:lnTo>
                    <a:lnTo>
                      <a:pt x="501" y="482"/>
                    </a:lnTo>
                    <a:lnTo>
                      <a:pt x="501" y="0"/>
                    </a:lnTo>
                    <a:lnTo>
                      <a:pt x="0" y="0"/>
                    </a:lnTo>
                    <a:close/>
                    <a:moveTo>
                      <a:pt x="107" y="104"/>
                    </a:moveTo>
                    <a:lnTo>
                      <a:pt x="64" y="104"/>
                    </a:lnTo>
                    <a:lnTo>
                      <a:pt x="64" y="17"/>
                    </a:lnTo>
                    <a:lnTo>
                      <a:pt x="107" y="17"/>
                    </a:lnTo>
                    <a:lnTo>
                      <a:pt x="107" y="104"/>
                    </a:lnTo>
                    <a:close/>
                    <a:moveTo>
                      <a:pt x="208" y="152"/>
                    </a:moveTo>
                    <a:lnTo>
                      <a:pt x="168" y="152"/>
                    </a:lnTo>
                    <a:lnTo>
                      <a:pt x="168" y="17"/>
                    </a:lnTo>
                    <a:lnTo>
                      <a:pt x="208" y="19"/>
                    </a:lnTo>
                    <a:lnTo>
                      <a:pt x="208" y="152"/>
                    </a:lnTo>
                    <a:close/>
                    <a:moveTo>
                      <a:pt x="322" y="102"/>
                    </a:moveTo>
                    <a:lnTo>
                      <a:pt x="281" y="102"/>
                    </a:lnTo>
                    <a:lnTo>
                      <a:pt x="281" y="17"/>
                    </a:lnTo>
                    <a:lnTo>
                      <a:pt x="322" y="19"/>
                    </a:lnTo>
                    <a:lnTo>
                      <a:pt x="322" y="102"/>
                    </a:lnTo>
                    <a:close/>
                    <a:moveTo>
                      <a:pt x="435" y="149"/>
                    </a:moveTo>
                    <a:lnTo>
                      <a:pt x="397" y="149"/>
                    </a:lnTo>
                    <a:lnTo>
                      <a:pt x="397" y="19"/>
                    </a:lnTo>
                    <a:lnTo>
                      <a:pt x="435" y="19"/>
                    </a:lnTo>
                    <a:lnTo>
                      <a:pt x="435" y="149"/>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sp>
            <p:nvSpPr>
              <p:cNvPr id="168" name="Freeform 167"/>
              <p:cNvSpPr>
                <a:spLocks/>
              </p:cNvSpPr>
              <p:nvPr/>
            </p:nvSpPr>
            <p:spPr bwMode="auto">
              <a:xfrm>
                <a:off x="7726677" y="1789228"/>
                <a:ext cx="61104" cy="79741"/>
              </a:xfrm>
              <a:custGeom>
                <a:avLst/>
                <a:gdLst>
                  <a:gd name="T0" fmla="*/ 41 w 145"/>
                  <a:gd name="T1" fmla="*/ 0 h 189"/>
                  <a:gd name="T2" fmla="*/ 89 w 145"/>
                  <a:gd name="T3" fmla="*/ 34 h 189"/>
                  <a:gd name="T4" fmla="*/ 145 w 145"/>
                  <a:gd name="T5" fmla="*/ 61 h 189"/>
                  <a:gd name="T6" fmla="*/ 72 w 145"/>
                  <a:gd name="T7" fmla="*/ 125 h 189"/>
                  <a:gd name="T8" fmla="*/ 14 w 145"/>
                  <a:gd name="T9" fmla="*/ 187 h 189"/>
                  <a:gd name="T10" fmla="*/ 4 w 145"/>
                  <a:gd name="T11" fmla="*/ 186 h 189"/>
                  <a:gd name="T12" fmla="*/ 25 w 145"/>
                  <a:gd name="T13" fmla="*/ 97 h 189"/>
                  <a:gd name="T14" fmla="*/ 41 w 145"/>
                  <a:gd name="T15" fmla="*/ 0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89">
                    <a:moveTo>
                      <a:pt x="41" y="0"/>
                    </a:moveTo>
                    <a:cubicBezTo>
                      <a:pt x="41" y="0"/>
                      <a:pt x="60" y="18"/>
                      <a:pt x="89" y="34"/>
                    </a:cubicBezTo>
                    <a:cubicBezTo>
                      <a:pt x="108" y="45"/>
                      <a:pt x="145" y="61"/>
                      <a:pt x="145" y="61"/>
                    </a:cubicBezTo>
                    <a:cubicBezTo>
                      <a:pt x="145" y="61"/>
                      <a:pt x="104" y="91"/>
                      <a:pt x="72" y="125"/>
                    </a:cubicBezTo>
                    <a:cubicBezTo>
                      <a:pt x="41" y="157"/>
                      <a:pt x="14" y="187"/>
                      <a:pt x="14" y="187"/>
                    </a:cubicBezTo>
                    <a:cubicBezTo>
                      <a:pt x="14" y="187"/>
                      <a:pt x="7" y="189"/>
                      <a:pt x="4" y="186"/>
                    </a:cubicBezTo>
                    <a:cubicBezTo>
                      <a:pt x="0" y="182"/>
                      <a:pt x="15" y="144"/>
                      <a:pt x="25" y="97"/>
                    </a:cubicBezTo>
                    <a:cubicBezTo>
                      <a:pt x="35" y="51"/>
                      <a:pt x="41" y="0"/>
                      <a:pt x="41" y="0"/>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0096D6"/>
                  </a:solidFill>
                  <a:ea typeface="ＭＳ Ｐゴシック" pitchFamily="34" charset="-128"/>
                </a:endParaRPr>
              </a:p>
            </p:txBody>
          </p:sp>
        </p:grpSp>
        <p:sp>
          <p:nvSpPr>
            <p:cNvPr id="169" name="Oval 11"/>
            <p:cNvSpPr/>
            <p:nvPr/>
          </p:nvSpPr>
          <p:spPr>
            <a:xfrm>
              <a:off x="6263446" y="1440998"/>
              <a:ext cx="503756" cy="503756"/>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fontAlgn="base">
                <a:spcBef>
                  <a:spcPct val="0"/>
                </a:spcBef>
                <a:spcAft>
                  <a:spcPct val="0"/>
                </a:spcAft>
              </a:pPr>
              <a:endParaRPr lang="en-US" sz="1799" dirty="0">
                <a:solidFill>
                  <a:srgbClr val="FFFFFF"/>
                </a:solidFill>
              </a:endParaRPr>
            </a:p>
          </p:txBody>
        </p:sp>
      </p:grpSp>
      <p:grpSp>
        <p:nvGrpSpPr>
          <p:cNvPr id="76" name="Group 75"/>
          <p:cNvGrpSpPr/>
          <p:nvPr/>
        </p:nvGrpSpPr>
        <p:grpSpPr>
          <a:xfrm>
            <a:off x="4303762" y="3020600"/>
            <a:ext cx="4503962" cy="1528104"/>
            <a:chOff x="4279834" y="3234787"/>
            <a:chExt cx="4505135" cy="1528502"/>
          </a:xfrm>
        </p:grpSpPr>
        <p:sp>
          <p:nvSpPr>
            <p:cNvPr id="83" name="Rectangle 82"/>
            <p:cNvSpPr/>
            <p:nvPr/>
          </p:nvSpPr>
          <p:spPr>
            <a:xfrm>
              <a:off x="4279834" y="3234787"/>
              <a:ext cx="4505135" cy="1385356"/>
            </a:xfrm>
            <a:prstGeom prst="rect">
              <a:avLst/>
            </a:prstGeom>
          </p:spPr>
          <p:txBody>
            <a:bodyPr wrap="square">
              <a:spAutoFit/>
            </a:bodyPr>
            <a:lstStyle/>
            <a:p>
              <a:pPr marL="58724" indent="-58724" defTabSz="457086" fontAlgn="base">
                <a:spcBef>
                  <a:spcPct val="0"/>
                </a:spcBef>
                <a:spcAft>
                  <a:spcPct val="0"/>
                </a:spcAft>
              </a:pPr>
              <a:r>
                <a:rPr lang="en-US" sz="1400" dirty="0">
                  <a:solidFill>
                    <a:srgbClr val="515150"/>
                  </a:solidFill>
                  <a:ea typeface="ＭＳ Ｐゴシック" pitchFamily="34" charset="-128"/>
                </a:rPr>
                <a:t>“I want my </a:t>
              </a:r>
              <a:r>
                <a:rPr lang="en-US" sz="1400" b="1" dirty="0">
                  <a:solidFill>
                    <a:srgbClr val="515150"/>
                  </a:solidFill>
                  <a:ea typeface="ＭＳ Ｐゴシック" pitchFamily="34" charset="-128"/>
                </a:rPr>
                <a:t>critical data and voice traffic moving over MPLS</a:t>
              </a:r>
              <a:r>
                <a:rPr lang="en-US" sz="1400" dirty="0">
                  <a:solidFill>
                    <a:srgbClr val="515150"/>
                  </a:solidFill>
                  <a:ea typeface="ＭＳ Ｐゴシック" pitchFamily="34" charset="-128"/>
                </a:rPr>
                <a:t>, because I have a service-level agreement with my MPLS provider and I can hold him accountable if there’s an outage or slowdown. </a:t>
              </a:r>
              <a:r>
                <a:rPr lang="en-US" sz="1400" b="1" dirty="0" err="1">
                  <a:solidFill>
                    <a:srgbClr val="515150"/>
                  </a:solidFill>
                  <a:ea typeface="ＭＳ Ｐゴシック" pitchFamily="34" charset="-128"/>
                </a:rPr>
                <a:t>PfR</a:t>
              </a:r>
              <a:r>
                <a:rPr lang="en-US" sz="1400" b="1" dirty="0">
                  <a:solidFill>
                    <a:srgbClr val="515150"/>
                  </a:solidFill>
                  <a:ea typeface="ＭＳ Ｐゴシック" pitchFamily="34" charset="-128"/>
                </a:rPr>
                <a:t> does that for me</a:t>
              </a:r>
              <a:r>
                <a:rPr lang="en-US" sz="1400" dirty="0">
                  <a:solidFill>
                    <a:srgbClr val="515150"/>
                  </a:solidFill>
                  <a:ea typeface="ＭＳ Ｐゴシック" pitchFamily="34" charset="-128"/>
                </a:rPr>
                <a:t>, while sending lower-priority traffic like web surfing to DMVPN.”</a:t>
              </a:r>
            </a:p>
          </p:txBody>
        </p:sp>
        <p:pic>
          <p:nvPicPr>
            <p:cNvPr id="86" name="Picture 85"/>
            <p:cNvPicPr>
              <a:picLocks noChangeAspect="1"/>
            </p:cNvPicPr>
            <p:nvPr/>
          </p:nvPicPr>
          <p:blipFill>
            <a:blip r:embed="rId3">
              <a:duotone>
                <a:prstClr val="black"/>
                <a:schemeClr val="accent1">
                  <a:tint val="45000"/>
                  <a:satMod val="400000"/>
                </a:schemeClr>
              </a:duotone>
            </a:blip>
            <a:stretch>
              <a:fillRect/>
            </a:stretch>
          </p:blipFill>
          <p:spPr>
            <a:xfrm>
              <a:off x="7711649" y="4443383"/>
              <a:ext cx="838543" cy="319906"/>
            </a:xfrm>
            <a:prstGeom prst="rect">
              <a:avLst/>
            </a:prstGeom>
          </p:spPr>
        </p:pic>
      </p:grpSp>
      <p:grpSp>
        <p:nvGrpSpPr>
          <p:cNvPr id="5" name="Group 4"/>
          <p:cNvGrpSpPr/>
          <p:nvPr/>
        </p:nvGrpSpPr>
        <p:grpSpPr>
          <a:xfrm>
            <a:off x="4775040" y="1231687"/>
            <a:ext cx="685801" cy="683989"/>
            <a:chOff x="6359992" y="1685048"/>
            <a:chExt cx="777460" cy="775407"/>
          </a:xfrm>
        </p:grpSpPr>
        <p:sp>
          <p:nvSpPr>
            <p:cNvPr id="66" name="Oval 65"/>
            <p:cNvSpPr>
              <a:spLocks noChangeAspect="1"/>
            </p:cNvSpPr>
            <p:nvPr/>
          </p:nvSpPr>
          <p:spPr>
            <a:xfrm>
              <a:off x="6359992" y="1685048"/>
              <a:ext cx="777460" cy="775407"/>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grpSp>
          <p:nvGrpSpPr>
            <p:cNvPr id="67" name="Group 66"/>
            <p:cNvGrpSpPr/>
            <p:nvPr/>
          </p:nvGrpSpPr>
          <p:grpSpPr>
            <a:xfrm>
              <a:off x="6551929" y="1883135"/>
              <a:ext cx="432094" cy="352168"/>
              <a:chOff x="-3640969" y="-2936499"/>
              <a:chExt cx="9544302" cy="7778870"/>
            </a:xfrm>
          </p:grpSpPr>
          <p:sp>
            <p:nvSpPr>
              <p:cNvPr id="68" name="Freeform 141"/>
              <p:cNvSpPr/>
              <p:nvPr/>
            </p:nvSpPr>
            <p:spPr>
              <a:xfrm flipH="1">
                <a:off x="-3122534" y="-823761"/>
                <a:ext cx="7782955" cy="5666132"/>
              </a:xfrm>
              <a:custGeom>
                <a:avLst/>
                <a:gdLst>
                  <a:gd name="connsiteX0" fmla="*/ 2207485 w 7782950"/>
                  <a:gd name="connsiteY0" fmla="*/ 2183747 h 5666136"/>
                  <a:gd name="connsiteX1" fmla="*/ 1244771 w 7782950"/>
                  <a:gd name="connsiteY1" fmla="*/ 2998771 h 5666136"/>
                  <a:gd name="connsiteX2" fmla="*/ 1249857 w 7782950"/>
                  <a:gd name="connsiteY2" fmla="*/ 3004647 h 5666136"/>
                  <a:gd name="connsiteX3" fmla="*/ 1282589 w 7782950"/>
                  <a:gd name="connsiteY3" fmla="*/ 3041800 h 5666136"/>
                  <a:gd name="connsiteX4" fmla="*/ 1178133 w 7782950"/>
                  <a:gd name="connsiteY4" fmla="*/ 4018336 h 5666136"/>
                  <a:gd name="connsiteX5" fmla="*/ 52904 w 7782950"/>
                  <a:gd name="connsiteY5" fmla="*/ 4007794 h 5666136"/>
                  <a:gd name="connsiteX6" fmla="*/ 0 w 7782950"/>
                  <a:gd name="connsiteY6" fmla="*/ 4052581 h 5666136"/>
                  <a:gd name="connsiteX7" fmla="*/ 0 w 7782950"/>
                  <a:gd name="connsiteY7" fmla="*/ 5666136 h 5666136"/>
                  <a:gd name="connsiteX8" fmla="*/ 2207485 w 7782950"/>
                  <a:gd name="connsiteY8" fmla="*/ 5666136 h 5666136"/>
                  <a:gd name="connsiteX9" fmla="*/ 3016403 w 7782950"/>
                  <a:gd name="connsiteY9" fmla="*/ 1498927 h 5666136"/>
                  <a:gd name="connsiteX10" fmla="*/ 2787725 w 7782950"/>
                  <a:gd name="connsiteY10" fmla="*/ 1692518 h 5666136"/>
                  <a:gd name="connsiteX11" fmla="*/ 2787725 w 7782950"/>
                  <a:gd name="connsiteY11" fmla="*/ 5666136 h 5666136"/>
                  <a:gd name="connsiteX12" fmla="*/ 4995210 w 7782950"/>
                  <a:gd name="connsiteY12" fmla="*/ 5666136 h 5666136"/>
                  <a:gd name="connsiteX13" fmla="*/ 4995210 w 7782950"/>
                  <a:gd name="connsiteY13" fmla="*/ 2360049 h 5666136"/>
                  <a:gd name="connsiteX14" fmla="*/ 4319086 w 7782950"/>
                  <a:gd name="connsiteY14" fmla="*/ 2932448 h 5666136"/>
                  <a:gd name="connsiteX15" fmla="*/ 4039132 w 7782950"/>
                  <a:gd name="connsiteY15" fmla="*/ 2609691 h 5666136"/>
                  <a:gd name="connsiteX16" fmla="*/ 4032401 w 7782950"/>
                  <a:gd name="connsiteY16" fmla="*/ 2615661 h 5666136"/>
                  <a:gd name="connsiteX17" fmla="*/ 7782950 w 7782950"/>
                  <a:gd name="connsiteY17" fmla="*/ 0 h 5666136"/>
                  <a:gd name="connsiteX18" fmla="*/ 5575450 w 7782950"/>
                  <a:gd name="connsiteY18" fmla="*/ 1868819 h 5666136"/>
                  <a:gd name="connsiteX19" fmla="*/ 5575450 w 7782950"/>
                  <a:gd name="connsiteY19" fmla="*/ 5666136 h 5666136"/>
                  <a:gd name="connsiteX20" fmla="*/ 7782950 w 7782950"/>
                  <a:gd name="connsiteY20" fmla="*/ 5666136 h 56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82950" h="5666136">
                    <a:moveTo>
                      <a:pt x="2207485" y="2183747"/>
                    </a:moveTo>
                    <a:lnTo>
                      <a:pt x="1244771" y="2998771"/>
                    </a:lnTo>
                    <a:lnTo>
                      <a:pt x="1249857" y="3004647"/>
                    </a:lnTo>
                    <a:cubicBezTo>
                      <a:pt x="1262006" y="3018574"/>
                      <a:pt x="1272946" y="3030995"/>
                      <a:pt x="1282589" y="3041800"/>
                    </a:cubicBezTo>
                    <a:cubicBezTo>
                      <a:pt x="1591185" y="3387573"/>
                      <a:pt x="1525370" y="4025393"/>
                      <a:pt x="1178133" y="4018336"/>
                    </a:cubicBezTo>
                    <a:lnTo>
                      <a:pt x="52904" y="4007794"/>
                    </a:lnTo>
                    <a:lnTo>
                      <a:pt x="0" y="4052581"/>
                    </a:lnTo>
                    <a:lnTo>
                      <a:pt x="0" y="5666136"/>
                    </a:lnTo>
                    <a:lnTo>
                      <a:pt x="2207485" y="5666136"/>
                    </a:lnTo>
                    <a:close/>
                    <a:moveTo>
                      <a:pt x="3016403" y="1498927"/>
                    </a:moveTo>
                    <a:lnTo>
                      <a:pt x="2787725" y="1692518"/>
                    </a:lnTo>
                    <a:lnTo>
                      <a:pt x="2787725" y="5666136"/>
                    </a:lnTo>
                    <a:lnTo>
                      <a:pt x="4995210" y="5666136"/>
                    </a:lnTo>
                    <a:lnTo>
                      <a:pt x="4995210" y="2360049"/>
                    </a:lnTo>
                    <a:lnTo>
                      <a:pt x="4319086" y="2932448"/>
                    </a:lnTo>
                    <a:lnTo>
                      <a:pt x="4039132" y="2609691"/>
                    </a:lnTo>
                    <a:lnTo>
                      <a:pt x="4032401" y="2615661"/>
                    </a:lnTo>
                    <a:close/>
                    <a:moveTo>
                      <a:pt x="7782950" y="0"/>
                    </a:moveTo>
                    <a:lnTo>
                      <a:pt x="5575450" y="1868819"/>
                    </a:lnTo>
                    <a:lnTo>
                      <a:pt x="5575450" y="5666136"/>
                    </a:lnTo>
                    <a:lnTo>
                      <a:pt x="7782950" y="5666136"/>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dirty="0">
                  <a:latin typeface="Arial" charset="0"/>
                  <a:ea typeface="ＭＳ Ｐゴシック" charset="0"/>
                  <a:cs typeface="ＭＳ Ｐゴシック" charset="0"/>
                </a:endParaRPr>
              </a:p>
            </p:txBody>
          </p:sp>
          <p:sp>
            <p:nvSpPr>
              <p:cNvPr id="69" name="Freeform 137"/>
              <p:cNvSpPr/>
              <p:nvPr/>
            </p:nvSpPr>
            <p:spPr>
              <a:xfrm flipV="1">
                <a:off x="-3640969" y="-2936499"/>
                <a:ext cx="9544302" cy="5884757"/>
              </a:xfrm>
              <a:custGeom>
                <a:avLst/>
                <a:gdLst>
                  <a:gd name="connsiteX0" fmla="*/ 494673 w 631554"/>
                  <a:gd name="connsiteY0" fmla="*/ 0 h 392581"/>
                  <a:gd name="connsiteX1" fmla="*/ 611804 w 631554"/>
                  <a:gd name="connsiteY1" fmla="*/ 6209 h 392581"/>
                  <a:gd name="connsiteX2" fmla="*/ 626206 w 631554"/>
                  <a:gd name="connsiteY2" fmla="*/ 13088 h 392581"/>
                  <a:gd name="connsiteX3" fmla="*/ 631525 w 631554"/>
                  <a:gd name="connsiteY3" fmla="*/ 28136 h 392581"/>
                  <a:gd name="connsiteX4" fmla="*/ 625273 w 631554"/>
                  <a:gd name="connsiteY4" fmla="*/ 146091 h 392581"/>
                  <a:gd name="connsiteX5" fmla="*/ 624998 w 631554"/>
                  <a:gd name="connsiteY5" fmla="*/ 147155 h 392581"/>
                  <a:gd name="connsiteX6" fmla="*/ 625189 w 631554"/>
                  <a:gd name="connsiteY6" fmla="*/ 148509 h 392581"/>
                  <a:gd name="connsiteX7" fmla="*/ 619138 w 631554"/>
                  <a:gd name="connsiteY7" fmla="*/ 161174 h 392581"/>
                  <a:gd name="connsiteX8" fmla="*/ 605905 w 631554"/>
                  <a:gd name="connsiteY8" fmla="*/ 165852 h 392581"/>
                  <a:gd name="connsiteX9" fmla="*/ 593239 w 631554"/>
                  <a:gd name="connsiteY9" fmla="*/ 159802 h 392581"/>
                  <a:gd name="connsiteX10" fmla="*/ 565107 w 631554"/>
                  <a:gd name="connsiteY10" fmla="*/ 128852 h 392581"/>
                  <a:gd name="connsiteX11" fmla="*/ 563725 w 631554"/>
                  <a:gd name="connsiteY11" fmla="*/ 127311 h 392581"/>
                  <a:gd name="connsiteX12" fmla="*/ 341141 w 631554"/>
                  <a:gd name="connsiteY12" fmla="*/ 316129 h 392581"/>
                  <a:gd name="connsiteX13" fmla="*/ 255692 w 631554"/>
                  <a:gd name="connsiteY13" fmla="*/ 219813 h 392581"/>
                  <a:gd name="connsiteX14" fmla="*/ 252467 w 631554"/>
                  <a:gd name="connsiteY14" fmla="*/ 222606 h 392581"/>
                  <a:gd name="connsiteX15" fmla="*/ 250739 w 631554"/>
                  <a:gd name="connsiteY15" fmla="*/ 224437 h 392581"/>
                  <a:gd name="connsiteX16" fmla="*/ 68204 w 631554"/>
                  <a:gd name="connsiteY16" fmla="*/ 382520 h 392581"/>
                  <a:gd name="connsiteX17" fmla="*/ 10061 w 631554"/>
                  <a:gd name="connsiteY17" fmla="*/ 378346 h 392581"/>
                  <a:gd name="connsiteX18" fmla="*/ 14235 w 631554"/>
                  <a:gd name="connsiteY18" fmla="*/ 320203 h 392581"/>
                  <a:gd name="connsiteX19" fmla="*/ 196770 w 631554"/>
                  <a:gd name="connsiteY19" fmla="*/ 162120 h 392581"/>
                  <a:gd name="connsiteX20" fmla="*/ 198828 w 631554"/>
                  <a:gd name="connsiteY20" fmla="*/ 160672 h 392581"/>
                  <a:gd name="connsiteX21" fmla="*/ 201958 w 631554"/>
                  <a:gd name="connsiteY21" fmla="*/ 157961 h 392581"/>
                  <a:gd name="connsiteX22" fmla="*/ 201826 w 631554"/>
                  <a:gd name="connsiteY22" fmla="*/ 157810 h 392581"/>
                  <a:gd name="connsiteX23" fmla="*/ 263678 w 631554"/>
                  <a:gd name="connsiteY23" fmla="*/ 104075 h 392581"/>
                  <a:gd name="connsiteX24" fmla="*/ 348867 w 631554"/>
                  <a:gd name="connsiteY24" fmla="*/ 202133 h 392581"/>
                  <a:gd name="connsiteX25" fmla="*/ 509031 w 631554"/>
                  <a:gd name="connsiteY25" fmla="*/ 66264 h 392581"/>
                  <a:gd name="connsiteX26" fmla="*/ 493172 w 631554"/>
                  <a:gd name="connsiteY26" fmla="*/ 48564 h 392581"/>
                  <a:gd name="connsiteX27" fmla="*/ 477238 w 631554"/>
                  <a:gd name="connsiteY27" fmla="*/ 30815 h 392581"/>
                  <a:gd name="connsiteX28" fmla="*/ 473536 w 631554"/>
                  <a:gd name="connsiteY28" fmla="*/ 24543 h 392581"/>
                  <a:gd name="connsiteX29" fmla="*/ 472561 w 631554"/>
                  <a:gd name="connsiteY29" fmla="*/ 17581 h 392581"/>
                  <a:gd name="connsiteX30" fmla="*/ 478611 w 631554"/>
                  <a:gd name="connsiteY30" fmla="*/ 4916 h 392581"/>
                  <a:gd name="connsiteX31" fmla="*/ 491844 w 631554"/>
                  <a:gd name="connsiteY31" fmla="*/ 238 h 392581"/>
                  <a:gd name="connsiteX32" fmla="*/ 492293 w 631554"/>
                  <a:gd name="connsiteY32" fmla="*/ 351 h 39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1554" h="392581">
                    <a:moveTo>
                      <a:pt x="494673" y="0"/>
                    </a:moveTo>
                    <a:lnTo>
                      <a:pt x="611804" y="6209"/>
                    </a:lnTo>
                    <a:cubicBezTo>
                      <a:pt x="617555" y="6513"/>
                      <a:pt x="622637" y="9120"/>
                      <a:pt x="626206" y="13088"/>
                    </a:cubicBezTo>
                    <a:cubicBezTo>
                      <a:pt x="629775" y="17056"/>
                      <a:pt x="631829" y="22385"/>
                      <a:pt x="631525" y="28136"/>
                    </a:cubicBezTo>
                    <a:lnTo>
                      <a:pt x="625273" y="146091"/>
                    </a:lnTo>
                    <a:lnTo>
                      <a:pt x="624998" y="147155"/>
                    </a:lnTo>
                    <a:lnTo>
                      <a:pt x="625189" y="148509"/>
                    </a:lnTo>
                    <a:cubicBezTo>
                      <a:pt x="624940" y="153196"/>
                      <a:pt x="622904" y="157788"/>
                      <a:pt x="619138" y="161174"/>
                    </a:cubicBezTo>
                    <a:cubicBezTo>
                      <a:pt x="615373" y="164561"/>
                      <a:pt x="610591" y="166100"/>
                      <a:pt x="605905" y="165852"/>
                    </a:cubicBezTo>
                    <a:cubicBezTo>
                      <a:pt x="599317" y="165530"/>
                      <a:pt x="596935" y="163155"/>
                      <a:pt x="593239" y="159802"/>
                    </a:cubicBezTo>
                    <a:cubicBezTo>
                      <a:pt x="591854" y="158544"/>
                      <a:pt x="580632" y="146137"/>
                      <a:pt x="565107" y="128852"/>
                    </a:cubicBezTo>
                    <a:lnTo>
                      <a:pt x="563725" y="127311"/>
                    </a:lnTo>
                    <a:lnTo>
                      <a:pt x="341141" y="316129"/>
                    </a:lnTo>
                    <a:lnTo>
                      <a:pt x="255692" y="219813"/>
                    </a:lnTo>
                    <a:lnTo>
                      <a:pt x="252467" y="222606"/>
                    </a:lnTo>
                    <a:cubicBezTo>
                      <a:pt x="251891" y="223216"/>
                      <a:pt x="251315" y="223827"/>
                      <a:pt x="250739" y="224437"/>
                    </a:cubicBezTo>
                    <a:lnTo>
                      <a:pt x="68204" y="382520"/>
                    </a:lnTo>
                    <a:cubicBezTo>
                      <a:pt x="50996" y="397423"/>
                      <a:pt x="24964" y="395554"/>
                      <a:pt x="10061" y="378346"/>
                    </a:cubicBezTo>
                    <a:cubicBezTo>
                      <a:pt x="-4842" y="361138"/>
                      <a:pt x="-2974" y="335106"/>
                      <a:pt x="14235" y="320203"/>
                    </a:cubicBezTo>
                    <a:lnTo>
                      <a:pt x="196770" y="162120"/>
                    </a:lnTo>
                    <a:lnTo>
                      <a:pt x="198828" y="160672"/>
                    </a:lnTo>
                    <a:lnTo>
                      <a:pt x="201958" y="157961"/>
                    </a:lnTo>
                    <a:lnTo>
                      <a:pt x="201826" y="157810"/>
                    </a:lnTo>
                    <a:lnTo>
                      <a:pt x="263678" y="104075"/>
                    </a:lnTo>
                    <a:lnTo>
                      <a:pt x="348867" y="202133"/>
                    </a:lnTo>
                    <a:lnTo>
                      <a:pt x="509031" y="66264"/>
                    </a:lnTo>
                    <a:lnTo>
                      <a:pt x="493172" y="48564"/>
                    </a:lnTo>
                    <a:lnTo>
                      <a:pt x="477238" y="30815"/>
                    </a:lnTo>
                    <a:cubicBezTo>
                      <a:pt x="475544" y="28932"/>
                      <a:pt x="474313" y="26795"/>
                      <a:pt x="473536" y="24543"/>
                    </a:cubicBezTo>
                    <a:lnTo>
                      <a:pt x="472561" y="17581"/>
                    </a:lnTo>
                    <a:cubicBezTo>
                      <a:pt x="472809" y="12894"/>
                      <a:pt x="474845" y="8302"/>
                      <a:pt x="478611" y="4916"/>
                    </a:cubicBezTo>
                    <a:cubicBezTo>
                      <a:pt x="482376" y="1529"/>
                      <a:pt x="487157" y="-10"/>
                      <a:pt x="491844" y="238"/>
                    </a:cubicBezTo>
                    <a:lnTo>
                      <a:pt x="492293" y="351"/>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dirty="0">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141007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SD-WAN Requirements,</a:t>
            </a:r>
            <a:r>
              <a:rPr lang="en-US" sz="2799" dirty="0" smtClean="0">
                <a:solidFill>
                  <a:schemeClr val="tx1"/>
                </a:solidFill>
              </a:rPr>
              <a:t> WAN </a:t>
            </a:r>
            <a:r>
              <a:rPr lang="en-US" sz="2799" dirty="0">
                <a:solidFill>
                  <a:schemeClr val="tx1"/>
                </a:solidFill>
              </a:rPr>
              <a:t>Optimization </a:t>
            </a:r>
            <a:br>
              <a:rPr lang="en-US" sz="2799" dirty="0">
                <a:solidFill>
                  <a:schemeClr val="tx1"/>
                </a:solidFill>
              </a:rPr>
            </a:br>
            <a:r>
              <a:rPr lang="en-US" sz="2002" dirty="0">
                <a:solidFill>
                  <a:schemeClr val="tx1"/>
                </a:solidFill>
              </a:rPr>
              <a:t>Enhance the Application Experience</a:t>
            </a:r>
          </a:p>
        </p:txBody>
      </p:sp>
      <p:sp>
        <p:nvSpPr>
          <p:cNvPr id="104" name="Rectangle 103"/>
          <p:cNvSpPr/>
          <p:nvPr/>
        </p:nvSpPr>
        <p:spPr>
          <a:xfrm>
            <a:off x="608106" y="1661105"/>
            <a:ext cx="3226943" cy="121449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nvGrpSpPr>
          <p:cNvPr id="63" name="Group 62"/>
          <p:cNvGrpSpPr>
            <a:grpSpLocks/>
          </p:cNvGrpSpPr>
          <p:nvPr/>
        </p:nvGrpSpPr>
        <p:grpSpPr>
          <a:xfrm>
            <a:off x="731703" y="1766654"/>
            <a:ext cx="1471801" cy="1005578"/>
            <a:chOff x="1055638" y="5474826"/>
            <a:chExt cx="2928395" cy="1273214"/>
          </a:xfrm>
          <a:solidFill>
            <a:schemeClr val="bg2"/>
          </a:solidFill>
        </p:grpSpPr>
        <p:sp>
          <p:nvSpPr>
            <p:cNvPr id="64" name="Rectangle 63"/>
            <p:cNvSpPr/>
            <p:nvPr/>
          </p:nvSpPr>
          <p:spPr>
            <a:xfrm>
              <a:off x="1055638" y="5474826"/>
              <a:ext cx="2928395"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Mobile Apps</a:t>
              </a:r>
            </a:p>
          </p:txBody>
        </p:sp>
        <p:sp>
          <p:nvSpPr>
            <p:cNvPr id="65" name="Rectangle 64"/>
            <p:cNvSpPr/>
            <p:nvPr/>
          </p:nvSpPr>
          <p:spPr>
            <a:xfrm>
              <a:off x="1055640" y="5920451"/>
              <a:ext cx="2928393"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Guest </a:t>
              </a:r>
              <a:r>
                <a:rPr lang="en-US" sz="900" dirty="0" err="1">
                  <a:solidFill>
                    <a:srgbClr val="FFFFFF"/>
                  </a:solidFill>
                </a:rPr>
                <a:t>WiFi</a:t>
              </a:r>
              <a:endParaRPr lang="en-US" sz="900" dirty="0">
                <a:solidFill>
                  <a:srgbClr val="FFFFFF"/>
                </a:solidFill>
              </a:endParaRPr>
            </a:p>
          </p:txBody>
        </p:sp>
        <p:sp>
          <p:nvSpPr>
            <p:cNvPr id="67" name="Rectangle 66"/>
            <p:cNvSpPr/>
            <p:nvPr/>
          </p:nvSpPr>
          <p:spPr>
            <a:xfrm>
              <a:off x="1055640" y="6366076"/>
              <a:ext cx="2928393"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Video Conferencing</a:t>
              </a:r>
            </a:p>
          </p:txBody>
        </p:sp>
      </p:grpSp>
      <p:grpSp>
        <p:nvGrpSpPr>
          <p:cNvPr id="70" name="Group 69"/>
          <p:cNvGrpSpPr>
            <a:grpSpLocks/>
          </p:cNvGrpSpPr>
          <p:nvPr/>
        </p:nvGrpSpPr>
        <p:grpSpPr>
          <a:xfrm>
            <a:off x="2249562" y="1766654"/>
            <a:ext cx="1471801" cy="1005578"/>
            <a:chOff x="914400" y="5474826"/>
            <a:chExt cx="2928395" cy="1273214"/>
          </a:xfrm>
          <a:solidFill>
            <a:schemeClr val="bg2"/>
          </a:solidFill>
        </p:grpSpPr>
        <p:sp>
          <p:nvSpPr>
            <p:cNvPr id="71" name="Rectangle 70"/>
            <p:cNvSpPr/>
            <p:nvPr/>
          </p:nvSpPr>
          <p:spPr>
            <a:xfrm>
              <a:off x="914400" y="5474826"/>
              <a:ext cx="2928395"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Digital Signage</a:t>
              </a:r>
            </a:p>
          </p:txBody>
        </p:sp>
        <p:sp>
          <p:nvSpPr>
            <p:cNvPr id="72" name="Rectangle 71"/>
            <p:cNvSpPr/>
            <p:nvPr/>
          </p:nvSpPr>
          <p:spPr>
            <a:xfrm>
              <a:off x="914400" y="5920451"/>
              <a:ext cx="2928395"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Catalogs</a:t>
              </a:r>
            </a:p>
          </p:txBody>
        </p:sp>
        <p:sp>
          <p:nvSpPr>
            <p:cNvPr id="73" name="Rectangle 72"/>
            <p:cNvSpPr/>
            <p:nvPr/>
          </p:nvSpPr>
          <p:spPr>
            <a:xfrm>
              <a:off x="914400" y="6366076"/>
              <a:ext cx="2928395" cy="38196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r>
                <a:rPr lang="en-US" sz="900" dirty="0">
                  <a:solidFill>
                    <a:srgbClr val="FFFFFF"/>
                  </a:solidFill>
                </a:rPr>
                <a:t>On-demand Training</a:t>
              </a:r>
            </a:p>
          </p:txBody>
        </p:sp>
      </p:grpSp>
      <p:sp>
        <p:nvSpPr>
          <p:cNvPr id="76" name="TextBox 75"/>
          <p:cNvSpPr txBox="1"/>
          <p:nvPr/>
        </p:nvSpPr>
        <p:spPr>
          <a:xfrm>
            <a:off x="364537" y="1224158"/>
            <a:ext cx="3601498" cy="355352"/>
          </a:xfrm>
          <a:prstGeom prst="rect">
            <a:avLst/>
          </a:prstGeom>
          <a:noFill/>
        </p:spPr>
        <p:txBody>
          <a:bodyPr wrap="square" lIns="91439" tIns="45719" rIns="91439" bIns="45719" rtlCol="0">
            <a:spAutoFit/>
          </a:bodyPr>
          <a:lstStyle/>
          <a:p>
            <a:pPr algn="ctr" defTabSz="457086" fontAlgn="base">
              <a:lnSpc>
                <a:spcPct val="95000"/>
              </a:lnSpc>
              <a:spcBef>
                <a:spcPct val="0"/>
              </a:spcBef>
              <a:spcAft>
                <a:spcPts val="600"/>
              </a:spcAft>
            </a:pPr>
            <a:r>
              <a:rPr lang="en-US" sz="1799" dirty="0">
                <a:solidFill>
                  <a:srgbClr val="239ACC"/>
                </a:solidFill>
                <a:ea typeface="ＭＳ Ｐゴシック" pitchFamily="34" charset="-128"/>
              </a:rPr>
              <a:t>Enable Business Initiatives</a:t>
            </a:r>
          </a:p>
        </p:txBody>
      </p:sp>
      <p:sp>
        <p:nvSpPr>
          <p:cNvPr id="19" name="Rectangle 18"/>
          <p:cNvSpPr/>
          <p:nvPr/>
        </p:nvSpPr>
        <p:spPr>
          <a:xfrm>
            <a:off x="254623" y="4498356"/>
            <a:ext cx="932264" cy="644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nvGrpSpPr>
          <p:cNvPr id="21" name="Group 20"/>
          <p:cNvGrpSpPr/>
          <p:nvPr/>
        </p:nvGrpSpPr>
        <p:grpSpPr>
          <a:xfrm>
            <a:off x="524219" y="3058904"/>
            <a:ext cx="2533113" cy="1903789"/>
            <a:chOff x="340414" y="3043102"/>
            <a:chExt cx="2533772" cy="1904286"/>
          </a:xfrm>
        </p:grpSpPr>
        <p:sp>
          <p:nvSpPr>
            <p:cNvPr id="114" name="TextBox 113"/>
            <p:cNvSpPr txBox="1"/>
            <p:nvPr/>
          </p:nvSpPr>
          <p:spPr>
            <a:xfrm>
              <a:off x="1925766" y="3547756"/>
              <a:ext cx="948420" cy="323249"/>
            </a:xfrm>
            <a:prstGeom prst="rect">
              <a:avLst/>
            </a:prstGeom>
            <a:noFill/>
          </p:spPr>
          <p:txBody>
            <a:bodyPr wrap="square" rtlCol="0">
              <a:spAutoFit/>
            </a:bodyPr>
            <a:lstStyle/>
            <a:p>
              <a:pPr defTabSz="456792"/>
              <a:r>
                <a:rPr lang="en-US" sz="750" dirty="0">
                  <a:solidFill>
                    <a:srgbClr val="6CC04A"/>
                  </a:solidFill>
                </a:rPr>
                <a:t>Reduced Bandwidth</a:t>
              </a:r>
            </a:p>
          </p:txBody>
        </p:sp>
        <p:grpSp>
          <p:nvGrpSpPr>
            <p:cNvPr id="115" name="Group 114"/>
            <p:cNvGrpSpPr>
              <a:grpSpLocks noChangeAspect="1"/>
            </p:cNvGrpSpPr>
            <p:nvPr/>
          </p:nvGrpSpPr>
          <p:grpSpPr>
            <a:xfrm>
              <a:off x="340414" y="3043102"/>
              <a:ext cx="2429432" cy="1904286"/>
              <a:chOff x="40103" y="1581331"/>
              <a:chExt cx="3820133" cy="2994373"/>
            </a:xfrm>
          </p:grpSpPr>
          <p:sp>
            <p:nvSpPr>
              <p:cNvPr id="116" name="TextBox 115"/>
              <p:cNvSpPr txBox="1"/>
              <p:nvPr/>
            </p:nvSpPr>
            <p:spPr>
              <a:xfrm>
                <a:off x="40103" y="4120007"/>
                <a:ext cx="381217" cy="338861"/>
              </a:xfrm>
              <a:prstGeom prst="rect">
                <a:avLst/>
              </a:prstGeom>
              <a:noFill/>
            </p:spPr>
            <p:txBody>
              <a:bodyPr wrap="none" rtlCol="0">
                <a:spAutoFit/>
              </a:bodyPr>
              <a:lstStyle/>
              <a:p>
                <a:pPr algn="r" defTabSz="456792"/>
                <a:r>
                  <a:rPr lang="en-US" sz="800" dirty="0">
                    <a:solidFill>
                      <a:srgbClr val="000000">
                        <a:lumMod val="75000"/>
                        <a:lumOff val="25000"/>
                      </a:srgbClr>
                    </a:solidFill>
                    <a:cs typeface="Calibri" pitchFamily="34" charset="0"/>
                  </a:rPr>
                  <a:t>0</a:t>
                </a:r>
              </a:p>
            </p:txBody>
          </p:sp>
          <p:sp>
            <p:nvSpPr>
              <p:cNvPr id="117" name="TextBox 116"/>
              <p:cNvSpPr txBox="1"/>
              <p:nvPr/>
            </p:nvSpPr>
            <p:spPr>
              <a:xfrm>
                <a:off x="2271977" y="4059736"/>
                <a:ext cx="381217" cy="338861"/>
              </a:xfrm>
              <a:prstGeom prst="rect">
                <a:avLst/>
              </a:prstGeom>
              <a:noFill/>
            </p:spPr>
            <p:txBody>
              <a:bodyPr wrap="none" rtlCol="0" anchor="ctr">
                <a:spAutoFit/>
              </a:bodyPr>
              <a:lstStyle/>
              <a:p>
                <a:pPr algn="ctr" defTabSz="456792"/>
                <a:r>
                  <a:rPr lang="en-US" sz="800" dirty="0">
                    <a:solidFill>
                      <a:srgbClr val="000000">
                        <a:lumMod val="75000"/>
                        <a:lumOff val="25000"/>
                      </a:srgbClr>
                    </a:solidFill>
                    <a:cs typeface="Calibri" pitchFamily="34" charset="0"/>
                  </a:rPr>
                  <a:t>0</a:t>
                </a:r>
              </a:p>
            </p:txBody>
          </p:sp>
          <p:sp>
            <p:nvSpPr>
              <p:cNvPr id="118" name="TextBox 117"/>
              <p:cNvSpPr txBox="1"/>
              <p:nvPr/>
            </p:nvSpPr>
            <p:spPr>
              <a:xfrm>
                <a:off x="40103" y="3612965"/>
                <a:ext cx="381217" cy="338861"/>
              </a:xfrm>
              <a:prstGeom prst="rect">
                <a:avLst/>
              </a:prstGeom>
              <a:noFill/>
            </p:spPr>
            <p:txBody>
              <a:bodyPr wrap="none" rtlCol="0">
                <a:spAutoFit/>
              </a:bodyPr>
              <a:lstStyle/>
              <a:p>
                <a:pPr algn="r" defTabSz="456792"/>
                <a:r>
                  <a:rPr lang="en-US" sz="800" dirty="0">
                    <a:solidFill>
                      <a:srgbClr val="000000">
                        <a:lumMod val="75000"/>
                        <a:lumOff val="25000"/>
                      </a:srgbClr>
                    </a:solidFill>
                    <a:cs typeface="Calibri" pitchFamily="34" charset="0"/>
                  </a:rPr>
                  <a:t>1</a:t>
                </a:r>
              </a:p>
            </p:txBody>
          </p:sp>
          <p:sp>
            <p:nvSpPr>
              <p:cNvPr id="119" name="TextBox 118"/>
              <p:cNvSpPr txBox="1"/>
              <p:nvPr/>
            </p:nvSpPr>
            <p:spPr>
              <a:xfrm>
                <a:off x="40105" y="3105917"/>
                <a:ext cx="381217" cy="338861"/>
              </a:xfrm>
              <a:prstGeom prst="rect">
                <a:avLst/>
              </a:prstGeom>
              <a:noFill/>
            </p:spPr>
            <p:txBody>
              <a:bodyPr wrap="none" rtlCol="0">
                <a:spAutoFit/>
              </a:bodyPr>
              <a:lstStyle/>
              <a:p>
                <a:pPr algn="r" defTabSz="456792"/>
                <a:r>
                  <a:rPr lang="en-US" sz="800" dirty="0">
                    <a:solidFill>
                      <a:srgbClr val="000000">
                        <a:lumMod val="75000"/>
                        <a:lumOff val="25000"/>
                      </a:srgbClr>
                    </a:solidFill>
                    <a:cs typeface="Calibri" pitchFamily="34" charset="0"/>
                  </a:rPr>
                  <a:t>2</a:t>
                </a:r>
              </a:p>
            </p:txBody>
          </p:sp>
          <p:sp>
            <p:nvSpPr>
              <p:cNvPr id="120" name="TextBox 119"/>
              <p:cNvSpPr txBox="1"/>
              <p:nvPr/>
            </p:nvSpPr>
            <p:spPr>
              <a:xfrm>
                <a:off x="40105" y="2598873"/>
                <a:ext cx="381217" cy="338861"/>
              </a:xfrm>
              <a:prstGeom prst="rect">
                <a:avLst/>
              </a:prstGeom>
              <a:noFill/>
            </p:spPr>
            <p:txBody>
              <a:bodyPr wrap="none" rtlCol="0">
                <a:spAutoFit/>
              </a:bodyPr>
              <a:lstStyle/>
              <a:p>
                <a:pPr algn="r" defTabSz="456792"/>
                <a:r>
                  <a:rPr lang="en-US" sz="800" dirty="0">
                    <a:solidFill>
                      <a:srgbClr val="000000">
                        <a:lumMod val="75000"/>
                        <a:lumOff val="25000"/>
                      </a:srgbClr>
                    </a:solidFill>
                    <a:cs typeface="Calibri" pitchFamily="34" charset="0"/>
                  </a:rPr>
                  <a:t>3</a:t>
                </a:r>
              </a:p>
            </p:txBody>
          </p:sp>
          <p:sp>
            <p:nvSpPr>
              <p:cNvPr id="121" name="TextBox 120"/>
              <p:cNvSpPr txBox="1"/>
              <p:nvPr/>
            </p:nvSpPr>
            <p:spPr>
              <a:xfrm>
                <a:off x="40106" y="2091829"/>
                <a:ext cx="381217" cy="338861"/>
              </a:xfrm>
              <a:prstGeom prst="rect">
                <a:avLst/>
              </a:prstGeom>
              <a:noFill/>
            </p:spPr>
            <p:txBody>
              <a:bodyPr wrap="none" rtlCol="0">
                <a:spAutoFit/>
              </a:bodyPr>
              <a:lstStyle/>
              <a:p>
                <a:pPr algn="r" defTabSz="456792"/>
                <a:r>
                  <a:rPr lang="en-US" sz="800" dirty="0">
                    <a:solidFill>
                      <a:srgbClr val="000000">
                        <a:lumMod val="75000"/>
                        <a:lumOff val="25000"/>
                      </a:srgbClr>
                    </a:solidFill>
                    <a:cs typeface="Calibri" pitchFamily="34" charset="0"/>
                  </a:rPr>
                  <a:t>4</a:t>
                </a:r>
              </a:p>
            </p:txBody>
          </p:sp>
          <p:sp>
            <p:nvSpPr>
              <p:cNvPr id="122" name="Freeform 121"/>
              <p:cNvSpPr/>
              <p:nvPr/>
            </p:nvSpPr>
            <p:spPr>
              <a:xfrm>
                <a:off x="413408" y="3713297"/>
                <a:ext cx="1841924" cy="0"/>
              </a:xfrm>
              <a:custGeom>
                <a:avLst/>
                <a:gdLst>
                  <a:gd name="connsiteX0" fmla="*/ 0 w 170597"/>
                  <a:gd name="connsiteY0" fmla="*/ 0 h 0"/>
                  <a:gd name="connsiteX1" fmla="*/ 170597 w 170597"/>
                  <a:gd name="connsiteY1" fmla="*/ 0 h 0"/>
                </a:gdLst>
                <a:ahLst/>
                <a:cxnLst>
                  <a:cxn ang="0">
                    <a:pos x="connsiteX0" y="connsiteY0"/>
                  </a:cxn>
                  <a:cxn ang="0">
                    <a:pos x="connsiteX1" y="connsiteY1"/>
                  </a:cxn>
                </a:cxnLst>
                <a:rect l="l" t="t" r="r" b="b"/>
                <a:pathLst>
                  <a:path w="170597">
                    <a:moveTo>
                      <a:pt x="0" y="0"/>
                    </a:moveTo>
                    <a:lnTo>
                      <a:pt x="170597" y="0"/>
                    </a:lnTo>
                  </a:path>
                </a:pathLst>
              </a:cu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92"/>
                <a:endParaRPr lang="en-US" sz="2399" dirty="0">
                  <a:solidFill>
                    <a:srgbClr val="3F4B4D"/>
                  </a:solidFill>
                </a:endParaRPr>
              </a:p>
            </p:txBody>
          </p:sp>
          <p:sp>
            <p:nvSpPr>
              <p:cNvPr id="123" name="TextBox 122"/>
              <p:cNvSpPr txBox="1"/>
              <p:nvPr/>
            </p:nvSpPr>
            <p:spPr>
              <a:xfrm>
                <a:off x="2172032" y="3632123"/>
                <a:ext cx="471985" cy="338861"/>
              </a:xfrm>
              <a:prstGeom prst="rect">
                <a:avLst/>
              </a:prstGeom>
              <a:noFill/>
            </p:spPr>
            <p:txBody>
              <a:bodyPr wrap="none" rtlCol="0">
                <a:spAutoFit/>
              </a:bodyPr>
              <a:lstStyle/>
              <a:p>
                <a:pPr algn="ctr" defTabSz="456792"/>
                <a:r>
                  <a:rPr lang="en-US" sz="800" dirty="0">
                    <a:solidFill>
                      <a:srgbClr val="000000">
                        <a:lumMod val="75000"/>
                        <a:lumOff val="25000"/>
                      </a:srgbClr>
                    </a:solidFill>
                    <a:cs typeface="Calibri" pitchFamily="34" charset="0"/>
                  </a:rPr>
                  <a:t>40</a:t>
                </a:r>
              </a:p>
            </p:txBody>
          </p:sp>
          <p:sp>
            <p:nvSpPr>
              <p:cNvPr id="124" name="Freeform 123"/>
              <p:cNvSpPr/>
              <p:nvPr/>
            </p:nvSpPr>
            <p:spPr>
              <a:xfrm>
                <a:off x="413408" y="3206681"/>
                <a:ext cx="1841924" cy="0"/>
              </a:xfrm>
              <a:custGeom>
                <a:avLst/>
                <a:gdLst>
                  <a:gd name="connsiteX0" fmla="*/ 0 w 170597"/>
                  <a:gd name="connsiteY0" fmla="*/ 0 h 0"/>
                  <a:gd name="connsiteX1" fmla="*/ 170597 w 170597"/>
                  <a:gd name="connsiteY1" fmla="*/ 0 h 0"/>
                </a:gdLst>
                <a:ahLst/>
                <a:cxnLst>
                  <a:cxn ang="0">
                    <a:pos x="connsiteX0" y="connsiteY0"/>
                  </a:cxn>
                  <a:cxn ang="0">
                    <a:pos x="connsiteX1" y="connsiteY1"/>
                  </a:cxn>
                </a:cxnLst>
                <a:rect l="l" t="t" r="r" b="b"/>
                <a:pathLst>
                  <a:path w="170597">
                    <a:moveTo>
                      <a:pt x="0" y="0"/>
                    </a:moveTo>
                    <a:lnTo>
                      <a:pt x="170597" y="0"/>
                    </a:lnTo>
                  </a:path>
                </a:pathLst>
              </a:cu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92"/>
                <a:endParaRPr lang="en-US" sz="2399" dirty="0">
                  <a:solidFill>
                    <a:srgbClr val="3F4B4D"/>
                  </a:solidFill>
                </a:endParaRPr>
              </a:p>
            </p:txBody>
          </p:sp>
          <p:sp>
            <p:nvSpPr>
              <p:cNvPr id="125" name="TextBox 124"/>
              <p:cNvSpPr txBox="1"/>
              <p:nvPr/>
            </p:nvSpPr>
            <p:spPr>
              <a:xfrm>
                <a:off x="2172032" y="3118692"/>
                <a:ext cx="471985" cy="338861"/>
              </a:xfrm>
              <a:prstGeom prst="rect">
                <a:avLst/>
              </a:prstGeom>
              <a:noFill/>
            </p:spPr>
            <p:txBody>
              <a:bodyPr wrap="none" rtlCol="0">
                <a:spAutoFit/>
              </a:bodyPr>
              <a:lstStyle/>
              <a:p>
                <a:pPr algn="ctr" defTabSz="456792"/>
                <a:r>
                  <a:rPr lang="en-US" sz="800" dirty="0">
                    <a:solidFill>
                      <a:srgbClr val="000000">
                        <a:lumMod val="75000"/>
                        <a:lumOff val="25000"/>
                      </a:srgbClr>
                    </a:solidFill>
                    <a:cs typeface="Calibri" pitchFamily="34" charset="0"/>
                  </a:rPr>
                  <a:t>80</a:t>
                </a:r>
              </a:p>
            </p:txBody>
          </p:sp>
          <p:sp>
            <p:nvSpPr>
              <p:cNvPr id="126" name="Freeform 125"/>
              <p:cNvSpPr/>
              <p:nvPr/>
            </p:nvSpPr>
            <p:spPr>
              <a:xfrm>
                <a:off x="413408" y="2700065"/>
                <a:ext cx="1841924" cy="0"/>
              </a:xfrm>
              <a:custGeom>
                <a:avLst/>
                <a:gdLst>
                  <a:gd name="connsiteX0" fmla="*/ 0 w 170597"/>
                  <a:gd name="connsiteY0" fmla="*/ 0 h 0"/>
                  <a:gd name="connsiteX1" fmla="*/ 170597 w 170597"/>
                  <a:gd name="connsiteY1" fmla="*/ 0 h 0"/>
                </a:gdLst>
                <a:ahLst/>
                <a:cxnLst>
                  <a:cxn ang="0">
                    <a:pos x="connsiteX0" y="connsiteY0"/>
                  </a:cxn>
                  <a:cxn ang="0">
                    <a:pos x="connsiteX1" y="connsiteY1"/>
                  </a:cxn>
                </a:cxnLst>
                <a:rect l="l" t="t" r="r" b="b"/>
                <a:pathLst>
                  <a:path w="170597">
                    <a:moveTo>
                      <a:pt x="0" y="0"/>
                    </a:moveTo>
                    <a:lnTo>
                      <a:pt x="170597" y="0"/>
                    </a:lnTo>
                  </a:path>
                </a:pathLst>
              </a:cu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92"/>
                <a:endParaRPr lang="en-US" sz="2399" dirty="0">
                  <a:solidFill>
                    <a:srgbClr val="3F4B4D"/>
                  </a:solidFill>
                </a:endParaRPr>
              </a:p>
            </p:txBody>
          </p:sp>
          <p:sp>
            <p:nvSpPr>
              <p:cNvPr id="127" name="TextBox 126"/>
              <p:cNvSpPr txBox="1"/>
              <p:nvPr/>
            </p:nvSpPr>
            <p:spPr>
              <a:xfrm>
                <a:off x="2126656" y="2605262"/>
                <a:ext cx="562751" cy="338861"/>
              </a:xfrm>
              <a:prstGeom prst="rect">
                <a:avLst/>
              </a:prstGeom>
              <a:noFill/>
            </p:spPr>
            <p:txBody>
              <a:bodyPr wrap="none" rtlCol="0">
                <a:spAutoFit/>
              </a:bodyPr>
              <a:lstStyle/>
              <a:p>
                <a:pPr algn="ctr" defTabSz="456792"/>
                <a:r>
                  <a:rPr lang="en-US" sz="800" dirty="0">
                    <a:solidFill>
                      <a:srgbClr val="000000">
                        <a:lumMod val="75000"/>
                        <a:lumOff val="25000"/>
                      </a:srgbClr>
                    </a:solidFill>
                    <a:cs typeface="Calibri" pitchFamily="34" charset="0"/>
                  </a:rPr>
                  <a:t>120</a:t>
                </a:r>
              </a:p>
            </p:txBody>
          </p:sp>
          <p:sp>
            <p:nvSpPr>
              <p:cNvPr id="128" name="Freeform 127"/>
              <p:cNvSpPr/>
              <p:nvPr/>
            </p:nvSpPr>
            <p:spPr>
              <a:xfrm>
                <a:off x="413408" y="2193449"/>
                <a:ext cx="1841924" cy="0"/>
              </a:xfrm>
              <a:custGeom>
                <a:avLst/>
                <a:gdLst>
                  <a:gd name="connsiteX0" fmla="*/ 0 w 170597"/>
                  <a:gd name="connsiteY0" fmla="*/ 0 h 0"/>
                  <a:gd name="connsiteX1" fmla="*/ 170597 w 170597"/>
                  <a:gd name="connsiteY1" fmla="*/ 0 h 0"/>
                </a:gdLst>
                <a:ahLst/>
                <a:cxnLst>
                  <a:cxn ang="0">
                    <a:pos x="connsiteX0" y="connsiteY0"/>
                  </a:cxn>
                  <a:cxn ang="0">
                    <a:pos x="connsiteX1" y="connsiteY1"/>
                  </a:cxn>
                </a:cxnLst>
                <a:rect l="l" t="t" r="r" b="b"/>
                <a:pathLst>
                  <a:path w="170597">
                    <a:moveTo>
                      <a:pt x="0" y="0"/>
                    </a:moveTo>
                    <a:lnTo>
                      <a:pt x="170597" y="0"/>
                    </a:lnTo>
                  </a:path>
                </a:pathLst>
              </a:cu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92"/>
                <a:endParaRPr lang="en-US" sz="2399" dirty="0">
                  <a:solidFill>
                    <a:srgbClr val="3F4B4D"/>
                  </a:solidFill>
                </a:endParaRPr>
              </a:p>
            </p:txBody>
          </p:sp>
          <p:sp>
            <p:nvSpPr>
              <p:cNvPr id="129" name="TextBox 128"/>
              <p:cNvSpPr txBox="1"/>
              <p:nvPr/>
            </p:nvSpPr>
            <p:spPr>
              <a:xfrm>
                <a:off x="2126656" y="2091829"/>
                <a:ext cx="562751" cy="338861"/>
              </a:xfrm>
              <a:prstGeom prst="rect">
                <a:avLst/>
              </a:prstGeom>
              <a:noFill/>
            </p:spPr>
            <p:txBody>
              <a:bodyPr wrap="none" rtlCol="0">
                <a:spAutoFit/>
              </a:bodyPr>
              <a:lstStyle/>
              <a:p>
                <a:pPr algn="ctr" defTabSz="456792"/>
                <a:r>
                  <a:rPr lang="en-US" sz="800" dirty="0">
                    <a:solidFill>
                      <a:srgbClr val="000000">
                        <a:lumMod val="75000"/>
                        <a:lumOff val="25000"/>
                      </a:srgbClr>
                    </a:solidFill>
                    <a:cs typeface="Calibri" pitchFamily="34" charset="0"/>
                  </a:rPr>
                  <a:t>160</a:t>
                </a:r>
              </a:p>
            </p:txBody>
          </p:sp>
          <p:sp>
            <p:nvSpPr>
              <p:cNvPr id="130" name="TextBox 129"/>
              <p:cNvSpPr txBox="1"/>
              <p:nvPr/>
            </p:nvSpPr>
            <p:spPr>
              <a:xfrm>
                <a:off x="266796" y="4254427"/>
                <a:ext cx="1250471" cy="314656"/>
              </a:xfrm>
              <a:prstGeom prst="rect">
                <a:avLst/>
              </a:prstGeom>
              <a:noFill/>
            </p:spPr>
            <p:txBody>
              <a:bodyPr wrap="square" rtlCol="0">
                <a:spAutoFit/>
              </a:bodyPr>
              <a:lstStyle/>
              <a:p>
                <a:pPr algn="ctr" defTabSz="456792"/>
                <a:r>
                  <a:rPr lang="en-US" sz="700" dirty="0">
                    <a:solidFill>
                      <a:srgbClr val="515150"/>
                    </a:solidFill>
                    <a:cs typeface="Calibri" pitchFamily="34" charset="0"/>
                  </a:rPr>
                  <a:t>App Bandwidth</a:t>
                </a:r>
              </a:p>
            </p:txBody>
          </p:sp>
          <p:sp>
            <p:nvSpPr>
              <p:cNvPr id="131" name="TextBox 130"/>
              <p:cNvSpPr txBox="1"/>
              <p:nvPr/>
            </p:nvSpPr>
            <p:spPr>
              <a:xfrm>
                <a:off x="1178603" y="4261048"/>
                <a:ext cx="1368837" cy="314656"/>
              </a:xfrm>
              <a:prstGeom prst="rect">
                <a:avLst/>
              </a:prstGeom>
              <a:noFill/>
            </p:spPr>
            <p:txBody>
              <a:bodyPr wrap="square" rtlCol="0">
                <a:spAutoFit/>
              </a:bodyPr>
              <a:lstStyle/>
              <a:p>
                <a:pPr algn="ctr" defTabSz="456792"/>
                <a:r>
                  <a:rPr lang="en-US" sz="700" dirty="0">
                    <a:solidFill>
                      <a:srgbClr val="515150"/>
                    </a:solidFill>
                    <a:cs typeface="Calibri" pitchFamily="34" charset="0"/>
                  </a:rPr>
                  <a:t>App Latency</a:t>
                </a:r>
              </a:p>
            </p:txBody>
          </p:sp>
          <p:cxnSp>
            <p:nvCxnSpPr>
              <p:cNvPr id="132" name="Straight Connector 131"/>
              <p:cNvCxnSpPr/>
              <p:nvPr/>
            </p:nvCxnSpPr>
            <p:spPr>
              <a:xfrm>
                <a:off x="413408" y="4219913"/>
                <a:ext cx="1839857"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ctangle 132"/>
              <p:cNvSpPr>
                <a:spLocks noChangeArrowheads="1"/>
              </p:cNvSpPr>
              <p:nvPr/>
            </p:nvSpPr>
            <p:spPr bwMode="auto">
              <a:xfrm>
                <a:off x="1351927" y="1614553"/>
                <a:ext cx="806229" cy="1529811"/>
              </a:xfrm>
              <a:prstGeom prst="rect">
                <a:avLst/>
              </a:prstGeom>
              <a:gradFill flip="none" rotWithShape="1">
                <a:gsLst>
                  <a:gs pos="0">
                    <a:schemeClr val="accent1">
                      <a:alpha val="0"/>
                    </a:schemeClr>
                  </a:gs>
                  <a:gs pos="100000">
                    <a:schemeClr val="accent1"/>
                  </a:gs>
                </a:gsLst>
                <a:lin ang="16200000" scaled="1"/>
                <a:tileRect/>
              </a:gradFill>
              <a:ln w="9525">
                <a:noFill/>
                <a:miter lim="800000"/>
                <a:headEnd/>
                <a:tailEnd/>
              </a:ln>
              <a:effectLst/>
            </p:spPr>
            <p:txBody>
              <a:bodyPr lIns="82082" tIns="41040" rIns="82082" bIns="41040" anchor="ctr">
                <a:prstTxWarp prst="textNoShape">
                  <a:avLst/>
                </a:prstTxWarp>
              </a:bodyPr>
              <a:lstStyle/>
              <a:p>
                <a:pPr defTabSz="456792">
                  <a:buClr>
                    <a:srgbClr val="FFFFFF"/>
                  </a:buClr>
                  <a:defRPr/>
                </a:pPr>
                <a:endParaRPr lang="en-US" sz="900" b="1" dirty="0">
                  <a:solidFill>
                    <a:srgbClr val="3F4B4D"/>
                  </a:solidFill>
                  <a:ea typeface="ＭＳ Ｐゴシック" pitchFamily="34" charset="-128"/>
                  <a:sym typeface="Arial" charset="0"/>
                </a:endParaRPr>
              </a:p>
            </p:txBody>
          </p:sp>
          <p:sp>
            <p:nvSpPr>
              <p:cNvPr id="134" name="Rectangle 222"/>
              <p:cNvSpPr>
                <a:spLocks noChangeArrowheads="1"/>
              </p:cNvSpPr>
              <p:nvPr/>
            </p:nvSpPr>
            <p:spPr bwMode="auto">
              <a:xfrm>
                <a:off x="492293" y="1614553"/>
                <a:ext cx="806229" cy="1531220"/>
              </a:xfrm>
              <a:prstGeom prst="rect">
                <a:avLst/>
              </a:prstGeom>
              <a:gradFill flip="none" rotWithShape="1">
                <a:gsLst>
                  <a:gs pos="0">
                    <a:schemeClr val="accent5">
                      <a:alpha val="0"/>
                    </a:schemeClr>
                  </a:gs>
                  <a:gs pos="100000">
                    <a:schemeClr val="accent5"/>
                  </a:gs>
                </a:gsLst>
                <a:lin ang="16200000" scaled="1"/>
                <a:tileRect/>
              </a:gradFill>
              <a:ln w="9525">
                <a:noFill/>
                <a:miter lim="800000"/>
                <a:headEnd/>
                <a:tailEnd/>
              </a:ln>
              <a:effectLst/>
            </p:spPr>
            <p:txBody>
              <a:bodyPr lIns="82082" tIns="41040" rIns="82082" bIns="41040" anchor="ctr">
                <a:prstTxWarp prst="textNoShape">
                  <a:avLst/>
                </a:prstTxWarp>
              </a:bodyPr>
              <a:lstStyle/>
              <a:p>
                <a:pPr defTabSz="456792">
                  <a:buClr>
                    <a:srgbClr val="FFFFFF"/>
                  </a:buClr>
                  <a:defRPr/>
                </a:pPr>
                <a:endParaRPr lang="en-US" sz="900" b="1" dirty="0">
                  <a:solidFill>
                    <a:srgbClr val="3F4B4D"/>
                  </a:solidFill>
                  <a:ea typeface="ＭＳ Ｐゴシック" pitchFamily="34" charset="-128"/>
                  <a:sym typeface="Arial" charset="0"/>
                </a:endParaRPr>
              </a:p>
            </p:txBody>
          </p:sp>
          <p:sp>
            <p:nvSpPr>
              <p:cNvPr id="137" name="TextBox 136"/>
              <p:cNvSpPr txBox="1"/>
              <p:nvPr/>
            </p:nvSpPr>
            <p:spPr>
              <a:xfrm>
                <a:off x="442192" y="1581331"/>
                <a:ext cx="906432" cy="4356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456792"/>
                <a:r>
                  <a:rPr lang="en-US" sz="600" b="1" dirty="0">
                    <a:solidFill>
                      <a:srgbClr val="FFFFFF"/>
                    </a:solidFill>
                  </a:rPr>
                  <a:t>Bandwidth</a:t>
                </a:r>
                <a:br>
                  <a:rPr lang="en-US" sz="600" b="1" dirty="0">
                    <a:solidFill>
                      <a:srgbClr val="FFFFFF"/>
                    </a:solidFill>
                  </a:rPr>
                </a:br>
                <a:r>
                  <a:rPr lang="en-US" sz="600" b="1" dirty="0">
                    <a:solidFill>
                      <a:srgbClr val="FFFFFF"/>
                    </a:solidFill>
                  </a:rPr>
                  <a:t>(Mbps)</a:t>
                </a:r>
              </a:p>
            </p:txBody>
          </p:sp>
          <p:sp>
            <p:nvSpPr>
              <p:cNvPr id="138" name="TextBox 137"/>
              <p:cNvSpPr txBox="1"/>
              <p:nvPr/>
            </p:nvSpPr>
            <p:spPr>
              <a:xfrm>
                <a:off x="1351926" y="1581331"/>
                <a:ext cx="806229" cy="43567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defTabSz="456792"/>
                <a:r>
                  <a:rPr lang="en-US" sz="600" b="1" dirty="0">
                    <a:solidFill>
                      <a:srgbClr val="FFFFFF"/>
                    </a:solidFill>
                  </a:rPr>
                  <a:t>Latency</a:t>
                </a:r>
                <a:br>
                  <a:rPr lang="en-US" sz="600" b="1" dirty="0">
                    <a:solidFill>
                      <a:srgbClr val="FFFFFF"/>
                    </a:solidFill>
                  </a:rPr>
                </a:br>
                <a:r>
                  <a:rPr lang="en-US" sz="600" b="1" dirty="0">
                    <a:solidFill>
                      <a:srgbClr val="FFFFFF"/>
                    </a:solidFill>
                  </a:rPr>
                  <a:t>(</a:t>
                </a:r>
                <a:r>
                  <a:rPr lang="en-US" sz="600" b="1" dirty="0" err="1">
                    <a:solidFill>
                      <a:srgbClr val="FFFFFF"/>
                    </a:solidFill>
                  </a:rPr>
                  <a:t>ms</a:t>
                </a:r>
                <a:r>
                  <a:rPr lang="en-US" sz="600" b="1" dirty="0">
                    <a:solidFill>
                      <a:srgbClr val="FFFFFF"/>
                    </a:solidFill>
                  </a:rPr>
                  <a:t>)</a:t>
                </a:r>
              </a:p>
            </p:txBody>
          </p:sp>
          <p:sp>
            <p:nvSpPr>
              <p:cNvPr id="139" name="Rectangle 138"/>
              <p:cNvSpPr/>
              <p:nvPr/>
            </p:nvSpPr>
            <p:spPr>
              <a:xfrm rot="16200000">
                <a:off x="894972" y="3346616"/>
                <a:ext cx="1445059" cy="29716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defTabSz="456792"/>
                <a:endParaRPr lang="en-US" sz="2399" dirty="0">
                  <a:solidFill>
                    <a:srgbClr val="FFFFFF"/>
                  </a:solidFill>
                </a:endParaRPr>
              </a:p>
            </p:txBody>
          </p:sp>
          <p:sp>
            <p:nvSpPr>
              <p:cNvPr id="140" name="Rectangle 139"/>
              <p:cNvSpPr/>
              <p:nvPr/>
            </p:nvSpPr>
            <p:spPr>
              <a:xfrm rot="16200000">
                <a:off x="1823219" y="3977699"/>
                <a:ext cx="182891" cy="29716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defTabSz="456792"/>
                <a:endParaRPr lang="en-US" sz="2399" dirty="0">
                  <a:solidFill>
                    <a:srgbClr val="FFFFFF"/>
                  </a:solidFill>
                </a:endParaRPr>
              </a:p>
            </p:txBody>
          </p:sp>
          <p:sp>
            <p:nvSpPr>
              <p:cNvPr id="141" name="Rectangle 140"/>
              <p:cNvSpPr/>
              <p:nvPr/>
            </p:nvSpPr>
            <p:spPr>
              <a:xfrm rot="16200000">
                <a:off x="-131314" y="3165983"/>
                <a:ext cx="1806324" cy="297163"/>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defTabSz="456792"/>
                <a:endParaRPr lang="en-US" sz="2399" dirty="0">
                  <a:solidFill>
                    <a:srgbClr val="FFFFFF"/>
                  </a:solidFill>
                </a:endParaRPr>
              </a:p>
            </p:txBody>
          </p:sp>
          <p:sp>
            <p:nvSpPr>
              <p:cNvPr id="142" name="Rectangle 141"/>
              <p:cNvSpPr/>
              <p:nvPr/>
            </p:nvSpPr>
            <p:spPr>
              <a:xfrm rot="16200000">
                <a:off x="764196" y="3764328"/>
                <a:ext cx="609635" cy="29716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88" tIns="45695" rIns="91388" bIns="45695" rtlCol="0" anchor="ctr"/>
              <a:lstStyle/>
              <a:p>
                <a:pPr algn="ctr" defTabSz="456792"/>
                <a:endParaRPr lang="en-US" sz="2399" dirty="0">
                  <a:solidFill>
                    <a:srgbClr val="FFFFFF"/>
                  </a:solidFill>
                </a:endParaRPr>
              </a:p>
            </p:txBody>
          </p:sp>
          <p:cxnSp>
            <p:nvCxnSpPr>
              <p:cNvPr id="143" name="Straight Arrow Connector 142"/>
              <p:cNvCxnSpPr/>
              <p:nvPr/>
            </p:nvCxnSpPr>
            <p:spPr>
              <a:xfrm>
                <a:off x="1069013" y="2416633"/>
                <a:ext cx="0" cy="1108665"/>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4" name="Oval 143"/>
              <p:cNvSpPr/>
              <p:nvPr/>
            </p:nvSpPr>
            <p:spPr>
              <a:xfrm flipH="1">
                <a:off x="1031798" y="2555029"/>
                <a:ext cx="74426" cy="73683"/>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1000" dirty="0">
                  <a:solidFill>
                    <a:srgbClr val="3F4B4D"/>
                  </a:solidFill>
                </a:endParaRPr>
              </a:p>
            </p:txBody>
          </p:sp>
          <p:sp>
            <p:nvSpPr>
              <p:cNvPr id="145" name="TextBox 144"/>
              <p:cNvSpPr txBox="1"/>
              <p:nvPr/>
            </p:nvSpPr>
            <p:spPr>
              <a:xfrm>
                <a:off x="2547436" y="3177457"/>
                <a:ext cx="1312800" cy="508290"/>
              </a:xfrm>
              <a:prstGeom prst="rect">
                <a:avLst/>
              </a:prstGeom>
              <a:noFill/>
            </p:spPr>
            <p:txBody>
              <a:bodyPr wrap="square" rtlCol="0">
                <a:spAutoFit/>
              </a:bodyPr>
              <a:lstStyle/>
              <a:p>
                <a:pPr defTabSz="456792"/>
                <a:r>
                  <a:rPr lang="en-US" sz="750" dirty="0">
                    <a:solidFill>
                      <a:srgbClr val="6CC04A"/>
                    </a:solidFill>
                  </a:rPr>
                  <a:t>Reduced</a:t>
                </a:r>
                <a:br>
                  <a:rPr lang="en-US" sz="750" dirty="0">
                    <a:solidFill>
                      <a:srgbClr val="6CC04A"/>
                    </a:solidFill>
                  </a:rPr>
                </a:br>
                <a:r>
                  <a:rPr lang="en-US" sz="750" dirty="0">
                    <a:solidFill>
                      <a:srgbClr val="6CC04A"/>
                    </a:solidFill>
                  </a:rPr>
                  <a:t>Latency</a:t>
                </a:r>
              </a:p>
            </p:txBody>
          </p:sp>
          <p:cxnSp>
            <p:nvCxnSpPr>
              <p:cNvPr id="146" name="Straight Arrow Connector 145"/>
              <p:cNvCxnSpPr/>
              <p:nvPr/>
            </p:nvCxnSpPr>
            <p:spPr>
              <a:xfrm>
                <a:off x="1914666" y="2776222"/>
                <a:ext cx="0" cy="1194974"/>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flipH="1">
                <a:off x="1880833" y="3344975"/>
                <a:ext cx="74427" cy="73683"/>
              </a:xfrm>
              <a:prstGeom prst="ellipse">
                <a:avLst/>
              </a:prstGeom>
              <a:solidFill>
                <a:schemeClr val="accent4"/>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1000" dirty="0">
                  <a:solidFill>
                    <a:srgbClr val="3F4B4D"/>
                  </a:solidFill>
                </a:endParaRPr>
              </a:p>
            </p:txBody>
          </p:sp>
          <p:cxnSp>
            <p:nvCxnSpPr>
              <p:cNvPr id="148" name="Straight Connector 147"/>
              <p:cNvCxnSpPr/>
              <p:nvPr/>
            </p:nvCxnSpPr>
            <p:spPr>
              <a:xfrm>
                <a:off x="1926117" y="3381037"/>
                <a:ext cx="661237"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078436" y="2600089"/>
                <a:ext cx="151027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2728958" y="3725611"/>
            <a:ext cx="1316390" cy="804567"/>
            <a:chOff x="2567127" y="3415361"/>
            <a:chExt cx="1316733" cy="804776"/>
          </a:xfrm>
        </p:grpSpPr>
        <p:grpSp>
          <p:nvGrpSpPr>
            <p:cNvPr id="150" name="Group 149"/>
            <p:cNvGrpSpPr/>
            <p:nvPr/>
          </p:nvGrpSpPr>
          <p:grpSpPr>
            <a:xfrm>
              <a:off x="2567132" y="3611787"/>
              <a:ext cx="1259005" cy="215500"/>
              <a:chOff x="4400101" y="5067919"/>
              <a:chExt cx="1678672" cy="287408"/>
            </a:xfrm>
          </p:grpSpPr>
          <p:sp>
            <p:nvSpPr>
              <p:cNvPr id="151" name="Rectangle 150"/>
              <p:cNvSpPr/>
              <p:nvPr/>
            </p:nvSpPr>
            <p:spPr>
              <a:xfrm>
                <a:off x="4400101" y="5164456"/>
                <a:ext cx="91440" cy="94343"/>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800" dirty="0">
                  <a:solidFill>
                    <a:srgbClr val="3F4B4D"/>
                  </a:solidFill>
                </a:endParaRPr>
              </a:p>
            </p:txBody>
          </p:sp>
          <p:sp>
            <p:nvSpPr>
              <p:cNvPr id="152" name="TextBox 151"/>
              <p:cNvSpPr txBox="1"/>
              <p:nvPr/>
            </p:nvSpPr>
            <p:spPr>
              <a:xfrm>
                <a:off x="4511269" y="5067919"/>
                <a:ext cx="1567504" cy="287408"/>
              </a:xfrm>
              <a:prstGeom prst="rect">
                <a:avLst/>
              </a:prstGeom>
              <a:noFill/>
            </p:spPr>
            <p:txBody>
              <a:bodyPr wrap="none" rtlCol="0" anchor="ctr" anchorCtr="0">
                <a:spAutoFit/>
              </a:bodyPr>
              <a:lstStyle/>
              <a:p>
                <a:pPr defTabSz="456792"/>
                <a:r>
                  <a:rPr lang="en-US" sz="800" dirty="0">
                    <a:solidFill>
                      <a:srgbClr val="515150"/>
                    </a:solidFill>
                    <a:cs typeface="Calibri" pitchFamily="34" charset="0"/>
                  </a:rPr>
                  <a:t>Bandwidth with IWAN</a:t>
                </a:r>
              </a:p>
            </p:txBody>
          </p:sp>
        </p:grpSp>
        <p:grpSp>
          <p:nvGrpSpPr>
            <p:cNvPr id="153" name="Group 152"/>
            <p:cNvGrpSpPr/>
            <p:nvPr/>
          </p:nvGrpSpPr>
          <p:grpSpPr>
            <a:xfrm>
              <a:off x="2567131" y="3415361"/>
              <a:ext cx="1129128" cy="215500"/>
              <a:chOff x="4400101" y="4801582"/>
              <a:chExt cx="1505504" cy="287408"/>
            </a:xfrm>
          </p:grpSpPr>
          <p:sp>
            <p:nvSpPr>
              <p:cNvPr id="154" name="Rectangle 153"/>
              <p:cNvSpPr/>
              <p:nvPr/>
            </p:nvSpPr>
            <p:spPr>
              <a:xfrm>
                <a:off x="4400101" y="4898118"/>
                <a:ext cx="91440" cy="94343"/>
              </a:xfrm>
              <a:prstGeom prst="rect">
                <a:avLst/>
              </a:prstGeom>
              <a:solidFill>
                <a:srgbClr val="32B3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800" dirty="0">
                  <a:solidFill>
                    <a:srgbClr val="3F4B4D"/>
                  </a:solidFill>
                </a:endParaRPr>
              </a:p>
            </p:txBody>
          </p:sp>
          <p:sp>
            <p:nvSpPr>
              <p:cNvPr id="155" name="TextBox 154"/>
              <p:cNvSpPr txBox="1"/>
              <p:nvPr/>
            </p:nvSpPr>
            <p:spPr>
              <a:xfrm>
                <a:off x="4511269" y="4801582"/>
                <a:ext cx="1394336" cy="287408"/>
              </a:xfrm>
              <a:prstGeom prst="rect">
                <a:avLst/>
              </a:prstGeom>
              <a:noFill/>
            </p:spPr>
            <p:txBody>
              <a:bodyPr wrap="none" rtlCol="0" anchor="ctr" anchorCtr="0">
                <a:spAutoFit/>
              </a:bodyPr>
              <a:lstStyle/>
              <a:p>
                <a:pPr defTabSz="456792"/>
                <a:r>
                  <a:rPr lang="en-US" sz="800" dirty="0">
                    <a:solidFill>
                      <a:srgbClr val="515150"/>
                    </a:solidFill>
                    <a:cs typeface="Calibri" pitchFamily="34" charset="0"/>
                  </a:rPr>
                  <a:t>Bandwidth natively</a:t>
                </a:r>
              </a:p>
            </p:txBody>
          </p:sp>
        </p:grpSp>
        <p:grpSp>
          <p:nvGrpSpPr>
            <p:cNvPr id="156" name="Group 155"/>
            <p:cNvGrpSpPr/>
            <p:nvPr/>
          </p:nvGrpSpPr>
          <p:grpSpPr>
            <a:xfrm>
              <a:off x="2567127" y="3808213"/>
              <a:ext cx="1186850" cy="215500"/>
              <a:chOff x="4400101" y="5364734"/>
              <a:chExt cx="1582467" cy="287408"/>
            </a:xfrm>
          </p:grpSpPr>
          <p:sp>
            <p:nvSpPr>
              <p:cNvPr id="157" name="Rectangle 156"/>
              <p:cNvSpPr/>
              <p:nvPr/>
            </p:nvSpPr>
            <p:spPr>
              <a:xfrm>
                <a:off x="4400101" y="5461272"/>
                <a:ext cx="91440" cy="9434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800" dirty="0">
                  <a:solidFill>
                    <a:srgbClr val="3F4B4D"/>
                  </a:solidFill>
                </a:endParaRPr>
              </a:p>
            </p:txBody>
          </p:sp>
          <p:sp>
            <p:nvSpPr>
              <p:cNvPr id="158" name="TextBox 157"/>
              <p:cNvSpPr txBox="1"/>
              <p:nvPr/>
            </p:nvSpPr>
            <p:spPr>
              <a:xfrm>
                <a:off x="4511269" y="5364734"/>
                <a:ext cx="1471299" cy="287408"/>
              </a:xfrm>
              <a:prstGeom prst="rect">
                <a:avLst/>
              </a:prstGeom>
              <a:noFill/>
            </p:spPr>
            <p:txBody>
              <a:bodyPr wrap="none" rtlCol="0" anchor="ctr" anchorCtr="0">
                <a:spAutoFit/>
              </a:bodyPr>
              <a:lstStyle/>
              <a:p>
                <a:pPr defTabSz="456792"/>
                <a:r>
                  <a:rPr lang="en-US" sz="800" dirty="0">
                    <a:solidFill>
                      <a:srgbClr val="515150"/>
                    </a:solidFill>
                    <a:cs typeface="Calibri" pitchFamily="34" charset="0"/>
                  </a:rPr>
                  <a:t>App latency natively</a:t>
                </a:r>
              </a:p>
            </p:txBody>
          </p:sp>
        </p:grpSp>
        <p:grpSp>
          <p:nvGrpSpPr>
            <p:cNvPr id="159" name="Group 158"/>
            <p:cNvGrpSpPr/>
            <p:nvPr/>
          </p:nvGrpSpPr>
          <p:grpSpPr>
            <a:xfrm>
              <a:off x="2567132" y="4004637"/>
              <a:ext cx="1316728" cy="215500"/>
              <a:chOff x="4400101" y="5587489"/>
              <a:chExt cx="1755636" cy="287408"/>
            </a:xfrm>
          </p:grpSpPr>
          <p:sp>
            <p:nvSpPr>
              <p:cNvPr id="160" name="Rectangle 159"/>
              <p:cNvSpPr/>
              <p:nvPr/>
            </p:nvSpPr>
            <p:spPr>
              <a:xfrm>
                <a:off x="4400101" y="5684027"/>
                <a:ext cx="91440" cy="94343"/>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792"/>
                <a:endParaRPr lang="en-US" sz="800" dirty="0">
                  <a:solidFill>
                    <a:srgbClr val="3F4B4D"/>
                  </a:solidFill>
                </a:endParaRPr>
              </a:p>
            </p:txBody>
          </p:sp>
          <p:sp>
            <p:nvSpPr>
              <p:cNvPr id="161" name="TextBox 160"/>
              <p:cNvSpPr txBox="1"/>
              <p:nvPr/>
            </p:nvSpPr>
            <p:spPr>
              <a:xfrm>
                <a:off x="4511269" y="5587489"/>
                <a:ext cx="1644468" cy="287408"/>
              </a:xfrm>
              <a:prstGeom prst="rect">
                <a:avLst/>
              </a:prstGeom>
              <a:noFill/>
            </p:spPr>
            <p:txBody>
              <a:bodyPr wrap="none" rtlCol="0" anchor="ctr" anchorCtr="0">
                <a:spAutoFit/>
              </a:bodyPr>
              <a:lstStyle/>
              <a:p>
                <a:pPr defTabSz="456792"/>
                <a:r>
                  <a:rPr lang="en-US" sz="800" dirty="0">
                    <a:solidFill>
                      <a:srgbClr val="515150"/>
                    </a:solidFill>
                    <a:cs typeface="Calibri" pitchFamily="34" charset="0"/>
                  </a:rPr>
                  <a:t>App latency with IWAN</a:t>
                </a:r>
              </a:p>
            </p:txBody>
          </p:sp>
        </p:grpSp>
      </p:grpSp>
      <p:sp>
        <p:nvSpPr>
          <p:cNvPr id="182" name="Left-Right Arrow 181"/>
          <p:cNvSpPr/>
          <p:nvPr/>
        </p:nvSpPr>
        <p:spPr>
          <a:xfrm>
            <a:off x="4231628" y="3096112"/>
            <a:ext cx="2349559" cy="399919"/>
          </a:xfrm>
          <a:prstGeom prst="leftRightArrow">
            <a:avLst>
              <a:gd name="adj1" fmla="val 100000"/>
              <a:gd name="adj2" fmla="val 0"/>
            </a:avLst>
          </a:prstGeom>
          <a:noFill/>
          <a:ln w="38100" cmpd="sng">
            <a:noFill/>
          </a:ln>
          <a:effectLst/>
        </p:spPr>
        <p:style>
          <a:lnRef idx="1">
            <a:schemeClr val="accent1"/>
          </a:lnRef>
          <a:fillRef idx="3">
            <a:schemeClr val="accent1"/>
          </a:fillRef>
          <a:effectRef idx="2">
            <a:schemeClr val="accent1"/>
          </a:effectRef>
          <a:fontRef idx="minor">
            <a:schemeClr val="lt1"/>
          </a:fontRef>
        </p:style>
        <p:txBody>
          <a:bodyPr wrap="square" lIns="121856" tIns="60929" rIns="121856" bIns="60929" rtlCol="0" anchor="ctr">
            <a:spAutoFit/>
          </a:bodyPr>
          <a:lstStyle/>
          <a:p>
            <a:pPr defTabSz="457086" fontAlgn="base">
              <a:spcBef>
                <a:spcPct val="0"/>
              </a:spcBef>
              <a:spcAft>
                <a:spcPct val="0"/>
              </a:spcAft>
            </a:pPr>
            <a:r>
              <a:rPr lang="en-US" sz="1799" dirty="0">
                <a:solidFill>
                  <a:srgbClr val="239ACC"/>
                </a:solidFill>
              </a:rPr>
              <a:t>Result: Louis Vuitton </a:t>
            </a:r>
          </a:p>
        </p:txBody>
      </p:sp>
      <p:cxnSp>
        <p:nvCxnSpPr>
          <p:cNvPr id="183" name="Straight Connector 182"/>
          <p:cNvCxnSpPr/>
          <p:nvPr/>
        </p:nvCxnSpPr>
        <p:spPr>
          <a:xfrm>
            <a:off x="4373359" y="3523706"/>
            <a:ext cx="42829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3835048" y="3604004"/>
            <a:ext cx="2022038" cy="830822"/>
          </a:xfrm>
          <a:prstGeom prst="rect">
            <a:avLst/>
          </a:prstGeom>
        </p:spPr>
        <p:txBody>
          <a:bodyPr wrap="square" lIns="91395" tIns="45697" rIns="91395" bIns="45697">
            <a:spAutoFit/>
          </a:bodyPr>
          <a:lstStyle/>
          <a:p>
            <a:pPr algn="ctr" defTabSz="457086" fontAlgn="base">
              <a:spcBef>
                <a:spcPct val="0"/>
              </a:spcBef>
              <a:spcAft>
                <a:spcPct val="0"/>
              </a:spcAft>
            </a:pPr>
            <a:r>
              <a:rPr lang="en-US" sz="4799" b="1" dirty="0">
                <a:ln w="22225">
                  <a:noFill/>
                </a:ln>
                <a:solidFill>
                  <a:srgbClr val="239BCF"/>
                </a:solidFill>
                <a:ea typeface="ＭＳ Ｐゴシック" pitchFamily="34" charset="-128"/>
                <a:cs typeface="Arial" panose="020B0604020202020204" pitchFamily="34" charset="0"/>
              </a:rPr>
              <a:t>80</a:t>
            </a:r>
            <a:r>
              <a:rPr lang="en-US" sz="4799" b="1" baseline="30000" dirty="0">
                <a:ln w="22225">
                  <a:noFill/>
                </a:ln>
                <a:solidFill>
                  <a:srgbClr val="239BCF"/>
                </a:solidFill>
                <a:ea typeface="ＭＳ Ｐゴシック" pitchFamily="34" charset="-128"/>
                <a:cs typeface="Arial" panose="020B0604020202020204" pitchFamily="34" charset="0"/>
              </a:rPr>
              <a:t>%</a:t>
            </a:r>
          </a:p>
        </p:txBody>
      </p:sp>
      <p:sp>
        <p:nvSpPr>
          <p:cNvPr id="185" name="TextBox 184"/>
          <p:cNvSpPr txBox="1"/>
          <p:nvPr/>
        </p:nvSpPr>
        <p:spPr>
          <a:xfrm>
            <a:off x="5345001" y="3678485"/>
            <a:ext cx="1289803" cy="839811"/>
          </a:xfrm>
          <a:prstGeom prst="rect">
            <a:avLst/>
          </a:prstGeom>
          <a:noFill/>
        </p:spPr>
        <p:txBody>
          <a:bodyPr wrap="square" lIns="91404" tIns="45703" rIns="91404" bIns="45703" rtlCol="0">
            <a:spAutoFit/>
          </a:bodyPr>
          <a:lstStyle/>
          <a:p>
            <a:pPr marL="0" lvl="5" defTabSz="914171" fontAlgn="base">
              <a:lnSpc>
                <a:spcPct val="90000"/>
              </a:lnSpc>
              <a:spcBef>
                <a:spcPct val="25000"/>
              </a:spcBef>
              <a:buClr>
                <a:srgbClr val="0B6B75"/>
              </a:buClr>
              <a:buSzPct val="140000"/>
              <a:defRPr/>
            </a:pPr>
            <a:r>
              <a:rPr lang="en-US" sz="1799" dirty="0">
                <a:solidFill>
                  <a:srgbClr val="4D4D4C"/>
                </a:solidFill>
                <a:ea typeface="ＭＳ Ｐゴシック" pitchFamily="34" charset="-128"/>
                <a:cs typeface="CiscoSans Thin"/>
              </a:rPr>
              <a:t>Faster App Response Time</a:t>
            </a:r>
          </a:p>
        </p:txBody>
      </p:sp>
      <p:sp>
        <p:nvSpPr>
          <p:cNvPr id="186" name="Rectangle 185"/>
          <p:cNvSpPr/>
          <p:nvPr/>
        </p:nvSpPr>
        <p:spPr>
          <a:xfrm>
            <a:off x="6237195" y="3604004"/>
            <a:ext cx="2022038" cy="830822"/>
          </a:xfrm>
          <a:prstGeom prst="rect">
            <a:avLst/>
          </a:prstGeom>
        </p:spPr>
        <p:txBody>
          <a:bodyPr wrap="square" lIns="91395" tIns="45697" rIns="91395" bIns="45697">
            <a:spAutoFit/>
          </a:bodyPr>
          <a:lstStyle/>
          <a:p>
            <a:pPr algn="ctr" defTabSz="457086" fontAlgn="base">
              <a:spcBef>
                <a:spcPct val="0"/>
              </a:spcBef>
              <a:spcAft>
                <a:spcPct val="0"/>
              </a:spcAft>
            </a:pPr>
            <a:r>
              <a:rPr lang="en-US" sz="4799" b="1" dirty="0">
                <a:ln w="22225">
                  <a:noFill/>
                </a:ln>
                <a:solidFill>
                  <a:srgbClr val="239ACC"/>
                </a:solidFill>
                <a:ea typeface="ＭＳ Ｐゴシック" pitchFamily="34" charset="-128"/>
                <a:cs typeface="Arial" panose="020B0604020202020204" pitchFamily="34" charset="0"/>
              </a:rPr>
              <a:t>3x</a:t>
            </a:r>
            <a:endParaRPr lang="en-US" sz="4799" b="1" baseline="30000" dirty="0">
              <a:ln w="22225">
                <a:noFill/>
              </a:ln>
              <a:solidFill>
                <a:srgbClr val="239ACC"/>
              </a:solidFill>
              <a:ea typeface="ＭＳ Ｐゴシック" pitchFamily="34" charset="-128"/>
              <a:cs typeface="Arial" panose="020B0604020202020204" pitchFamily="34" charset="0"/>
            </a:endParaRPr>
          </a:p>
        </p:txBody>
      </p:sp>
      <p:sp>
        <p:nvSpPr>
          <p:cNvPr id="187" name="TextBox 186"/>
          <p:cNvSpPr txBox="1"/>
          <p:nvPr/>
        </p:nvSpPr>
        <p:spPr>
          <a:xfrm>
            <a:off x="7681733" y="3686581"/>
            <a:ext cx="1289803" cy="839811"/>
          </a:xfrm>
          <a:prstGeom prst="rect">
            <a:avLst/>
          </a:prstGeom>
          <a:noFill/>
        </p:spPr>
        <p:txBody>
          <a:bodyPr wrap="square" lIns="91404" tIns="45703" rIns="91404" bIns="45703" rtlCol="0">
            <a:spAutoFit/>
          </a:bodyPr>
          <a:lstStyle/>
          <a:p>
            <a:pPr marL="0" lvl="5" defTabSz="914171" fontAlgn="base">
              <a:lnSpc>
                <a:spcPct val="90000"/>
              </a:lnSpc>
              <a:spcBef>
                <a:spcPct val="25000"/>
              </a:spcBef>
              <a:buClr>
                <a:srgbClr val="0B6B75"/>
              </a:buClr>
              <a:buSzPct val="140000"/>
              <a:defRPr/>
            </a:pPr>
            <a:r>
              <a:rPr lang="en-US" sz="1799" dirty="0">
                <a:solidFill>
                  <a:srgbClr val="4D4D4C"/>
                </a:solidFill>
                <a:ea typeface="ＭＳ Ｐゴシック" pitchFamily="34" charset="-128"/>
                <a:cs typeface="CiscoSans Thin"/>
              </a:rPr>
              <a:t>Greater</a:t>
            </a:r>
            <a:br>
              <a:rPr lang="en-US" sz="1799" dirty="0">
                <a:solidFill>
                  <a:srgbClr val="4D4D4C"/>
                </a:solidFill>
                <a:ea typeface="ＭＳ Ｐゴシック" pitchFamily="34" charset="-128"/>
                <a:cs typeface="CiscoSans Thin"/>
              </a:rPr>
            </a:br>
            <a:r>
              <a:rPr lang="en-US" sz="1799" dirty="0">
                <a:solidFill>
                  <a:srgbClr val="4D4D4C"/>
                </a:solidFill>
                <a:ea typeface="ＭＳ Ｐゴシック" pitchFamily="34" charset="-128"/>
                <a:cs typeface="CiscoSans Thin"/>
              </a:rPr>
              <a:t>Dwell Time</a:t>
            </a:r>
          </a:p>
        </p:txBody>
      </p:sp>
      <p:cxnSp>
        <p:nvCxnSpPr>
          <p:cNvPr id="188" name="Straight Connector 187"/>
          <p:cNvCxnSpPr/>
          <p:nvPr/>
        </p:nvCxnSpPr>
        <p:spPr>
          <a:xfrm flipV="1">
            <a:off x="6758485" y="3634426"/>
            <a:ext cx="0" cy="9475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397808" y="1231556"/>
            <a:ext cx="4234021" cy="1691936"/>
            <a:chOff x="4397762" y="1231207"/>
            <a:chExt cx="4235124" cy="1692376"/>
          </a:xfrm>
        </p:grpSpPr>
        <p:grpSp>
          <p:nvGrpSpPr>
            <p:cNvPr id="82" name="Group 81"/>
            <p:cNvGrpSpPr/>
            <p:nvPr/>
          </p:nvGrpSpPr>
          <p:grpSpPr>
            <a:xfrm>
              <a:off x="4397762" y="1231207"/>
              <a:ext cx="4235124" cy="1692376"/>
              <a:chOff x="4397762" y="1351005"/>
              <a:chExt cx="4235124" cy="1692376"/>
            </a:xfrm>
          </p:grpSpPr>
          <p:sp>
            <p:nvSpPr>
              <p:cNvPr id="83" name="Oval 82"/>
              <p:cNvSpPr/>
              <p:nvPr/>
            </p:nvSpPr>
            <p:spPr>
              <a:xfrm>
                <a:off x="6173453" y="1351005"/>
                <a:ext cx="683742" cy="68374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87" name="TextBox 86"/>
              <p:cNvSpPr txBox="1"/>
              <p:nvPr/>
            </p:nvSpPr>
            <p:spPr>
              <a:xfrm>
                <a:off x="5799827" y="2089028"/>
                <a:ext cx="1430994" cy="954353"/>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239ACC"/>
                    </a:solidFill>
                    <a:ea typeface="ＭＳ Ｐゴシック" pitchFamily="34" charset="-128"/>
                  </a:rPr>
                  <a:t>Accelerate applications over any connection</a:t>
                </a:r>
              </a:p>
            </p:txBody>
          </p:sp>
          <p:sp>
            <p:nvSpPr>
              <p:cNvPr id="88" name="Oval 87"/>
              <p:cNvSpPr/>
              <p:nvPr/>
            </p:nvSpPr>
            <p:spPr>
              <a:xfrm>
                <a:off x="7575519" y="1351005"/>
                <a:ext cx="683742" cy="68374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89" name="TextBox 88"/>
              <p:cNvSpPr txBox="1"/>
              <p:nvPr/>
            </p:nvSpPr>
            <p:spPr>
              <a:xfrm>
                <a:off x="7230821" y="2089028"/>
                <a:ext cx="1402065"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0B6B75"/>
                    </a:solidFill>
                    <a:ea typeface="ＭＳ Ｐゴシック" pitchFamily="34" charset="-128"/>
                  </a:rPr>
                  <a:t>Store content locally for </a:t>
                </a:r>
                <a:br>
                  <a:rPr lang="en-US" sz="1400" dirty="0">
                    <a:solidFill>
                      <a:srgbClr val="0B6B75"/>
                    </a:solidFill>
                    <a:ea typeface="ＭＳ Ｐゴシック" pitchFamily="34" charset="-128"/>
                  </a:rPr>
                </a:br>
                <a:r>
                  <a:rPr lang="en-US" sz="1400" dirty="0">
                    <a:solidFill>
                      <a:srgbClr val="0B6B75"/>
                    </a:solidFill>
                    <a:ea typeface="ＭＳ Ｐゴシック" pitchFamily="34" charset="-128"/>
                  </a:rPr>
                  <a:t>instant access</a:t>
                </a:r>
              </a:p>
            </p:txBody>
          </p:sp>
          <p:sp>
            <p:nvSpPr>
              <p:cNvPr id="91" name="TextBox 90"/>
              <p:cNvSpPr txBox="1"/>
              <p:nvPr/>
            </p:nvSpPr>
            <p:spPr>
              <a:xfrm>
                <a:off x="4397762" y="2089028"/>
                <a:ext cx="1430994"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6CC04A"/>
                    </a:solidFill>
                    <a:ea typeface="ＭＳ Ｐゴシック" pitchFamily="34" charset="-128"/>
                  </a:rPr>
                  <a:t>Optimize WAN bandwidth for better ROI</a:t>
                </a:r>
              </a:p>
            </p:txBody>
          </p:sp>
          <p:sp>
            <p:nvSpPr>
              <p:cNvPr id="93" name="Oval 92"/>
              <p:cNvSpPr/>
              <p:nvPr/>
            </p:nvSpPr>
            <p:spPr>
              <a:xfrm>
                <a:off x="4771388" y="1351005"/>
                <a:ext cx="683742" cy="68374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grpSp>
          <p:nvGrpSpPr>
            <p:cNvPr id="171" name="Group 17"/>
            <p:cNvGrpSpPr>
              <a:grpSpLocks noChangeAspect="1"/>
            </p:cNvGrpSpPr>
            <p:nvPr/>
          </p:nvGrpSpPr>
          <p:grpSpPr bwMode="auto">
            <a:xfrm>
              <a:off x="7756924" y="1413058"/>
              <a:ext cx="320931" cy="320040"/>
              <a:chOff x="5138" y="653"/>
              <a:chExt cx="360" cy="359"/>
            </a:xfrm>
            <a:solidFill>
              <a:schemeClr val="bg1"/>
            </a:solidFill>
          </p:grpSpPr>
          <p:sp>
            <p:nvSpPr>
              <p:cNvPr id="172" name="Freeform 18"/>
              <p:cNvSpPr>
                <a:spLocks noEditPoints="1"/>
              </p:cNvSpPr>
              <p:nvPr/>
            </p:nvSpPr>
            <p:spPr bwMode="auto">
              <a:xfrm>
                <a:off x="5138" y="653"/>
                <a:ext cx="360" cy="106"/>
              </a:xfrm>
              <a:custGeom>
                <a:avLst/>
                <a:gdLst>
                  <a:gd name="T0" fmla="*/ 87 w 587"/>
                  <a:gd name="T1" fmla="*/ 120 h 173"/>
                  <a:gd name="T2" fmla="*/ 87 w 587"/>
                  <a:gd name="T3" fmla="*/ 120 h 173"/>
                  <a:gd name="T4" fmla="*/ 54 w 587"/>
                  <a:gd name="T5" fmla="*/ 87 h 173"/>
                  <a:gd name="T6" fmla="*/ 87 w 587"/>
                  <a:gd name="T7" fmla="*/ 53 h 173"/>
                  <a:gd name="T8" fmla="*/ 120 w 587"/>
                  <a:gd name="T9" fmla="*/ 87 h 173"/>
                  <a:gd name="T10" fmla="*/ 87 w 587"/>
                  <a:gd name="T11" fmla="*/ 120 h 173"/>
                  <a:gd name="T12" fmla="*/ 87 w 587"/>
                  <a:gd name="T13" fmla="*/ 120 h 173"/>
                  <a:gd name="T14" fmla="*/ 560 w 587"/>
                  <a:gd name="T15" fmla="*/ 0 h 173"/>
                  <a:gd name="T16" fmla="*/ 560 w 587"/>
                  <a:gd name="T17" fmla="*/ 0 h 173"/>
                  <a:gd name="T18" fmla="*/ 27 w 587"/>
                  <a:gd name="T19" fmla="*/ 0 h 173"/>
                  <a:gd name="T20" fmla="*/ 0 w 587"/>
                  <a:gd name="T21" fmla="*/ 27 h 173"/>
                  <a:gd name="T22" fmla="*/ 0 w 587"/>
                  <a:gd name="T23" fmla="*/ 173 h 173"/>
                  <a:gd name="T24" fmla="*/ 587 w 587"/>
                  <a:gd name="T25" fmla="*/ 173 h 173"/>
                  <a:gd name="T26" fmla="*/ 587 w 587"/>
                  <a:gd name="T27" fmla="*/ 27 h 173"/>
                  <a:gd name="T28" fmla="*/ 560 w 587"/>
                  <a:gd name="T29"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7" h="173">
                    <a:moveTo>
                      <a:pt x="87" y="120"/>
                    </a:moveTo>
                    <a:lnTo>
                      <a:pt x="87" y="120"/>
                    </a:lnTo>
                    <a:cubicBezTo>
                      <a:pt x="68" y="120"/>
                      <a:pt x="54" y="105"/>
                      <a:pt x="54" y="87"/>
                    </a:cubicBezTo>
                    <a:cubicBezTo>
                      <a:pt x="54" y="68"/>
                      <a:pt x="68" y="53"/>
                      <a:pt x="87" y="53"/>
                    </a:cubicBezTo>
                    <a:cubicBezTo>
                      <a:pt x="105" y="53"/>
                      <a:pt x="120" y="68"/>
                      <a:pt x="120" y="87"/>
                    </a:cubicBezTo>
                    <a:cubicBezTo>
                      <a:pt x="120" y="105"/>
                      <a:pt x="105" y="120"/>
                      <a:pt x="87" y="120"/>
                    </a:cubicBezTo>
                    <a:lnTo>
                      <a:pt x="87" y="120"/>
                    </a:lnTo>
                    <a:close/>
                    <a:moveTo>
                      <a:pt x="560" y="0"/>
                    </a:moveTo>
                    <a:lnTo>
                      <a:pt x="560" y="0"/>
                    </a:lnTo>
                    <a:lnTo>
                      <a:pt x="27" y="0"/>
                    </a:lnTo>
                    <a:cubicBezTo>
                      <a:pt x="12" y="0"/>
                      <a:pt x="0" y="12"/>
                      <a:pt x="0" y="27"/>
                    </a:cubicBezTo>
                    <a:lnTo>
                      <a:pt x="0" y="173"/>
                    </a:lnTo>
                    <a:lnTo>
                      <a:pt x="587" y="173"/>
                    </a:lnTo>
                    <a:lnTo>
                      <a:pt x="587" y="27"/>
                    </a:lnTo>
                    <a:cubicBezTo>
                      <a:pt x="587" y="12"/>
                      <a:pt x="575" y="0"/>
                      <a:pt x="560" y="0"/>
                    </a:cubicBez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73" name="Freeform 19"/>
              <p:cNvSpPr>
                <a:spLocks/>
              </p:cNvSpPr>
              <p:nvPr/>
            </p:nvSpPr>
            <p:spPr bwMode="auto">
              <a:xfrm>
                <a:off x="5138" y="905"/>
                <a:ext cx="360" cy="107"/>
              </a:xfrm>
              <a:custGeom>
                <a:avLst/>
                <a:gdLst>
                  <a:gd name="T0" fmla="*/ 0 w 587"/>
                  <a:gd name="T1" fmla="*/ 147 h 174"/>
                  <a:gd name="T2" fmla="*/ 0 w 587"/>
                  <a:gd name="T3" fmla="*/ 147 h 174"/>
                  <a:gd name="T4" fmla="*/ 27 w 587"/>
                  <a:gd name="T5" fmla="*/ 174 h 174"/>
                  <a:gd name="T6" fmla="*/ 560 w 587"/>
                  <a:gd name="T7" fmla="*/ 174 h 174"/>
                  <a:gd name="T8" fmla="*/ 587 w 587"/>
                  <a:gd name="T9" fmla="*/ 147 h 174"/>
                  <a:gd name="T10" fmla="*/ 587 w 587"/>
                  <a:gd name="T11" fmla="*/ 0 h 174"/>
                  <a:gd name="T12" fmla="*/ 0 w 587"/>
                  <a:gd name="T13" fmla="*/ 0 h 174"/>
                  <a:gd name="T14" fmla="*/ 0 w 587"/>
                  <a:gd name="T15" fmla="*/ 147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174">
                    <a:moveTo>
                      <a:pt x="0" y="147"/>
                    </a:moveTo>
                    <a:lnTo>
                      <a:pt x="0" y="147"/>
                    </a:lnTo>
                    <a:cubicBezTo>
                      <a:pt x="0" y="162"/>
                      <a:pt x="12" y="174"/>
                      <a:pt x="27" y="174"/>
                    </a:cubicBezTo>
                    <a:lnTo>
                      <a:pt x="560" y="174"/>
                    </a:lnTo>
                    <a:cubicBezTo>
                      <a:pt x="575" y="174"/>
                      <a:pt x="587" y="162"/>
                      <a:pt x="587" y="147"/>
                    </a:cubicBezTo>
                    <a:lnTo>
                      <a:pt x="587" y="0"/>
                    </a:lnTo>
                    <a:lnTo>
                      <a:pt x="0" y="0"/>
                    </a:lnTo>
                    <a:lnTo>
                      <a:pt x="0" y="147"/>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74" name="Freeform 20"/>
              <p:cNvSpPr>
                <a:spLocks/>
              </p:cNvSpPr>
              <p:nvPr/>
            </p:nvSpPr>
            <p:spPr bwMode="auto">
              <a:xfrm>
                <a:off x="5138" y="792"/>
                <a:ext cx="360" cy="81"/>
              </a:xfrm>
              <a:custGeom>
                <a:avLst/>
                <a:gdLst>
                  <a:gd name="T0" fmla="*/ 0 w 587"/>
                  <a:gd name="T1" fmla="*/ 0 h 133"/>
                  <a:gd name="T2" fmla="*/ 0 w 587"/>
                  <a:gd name="T3" fmla="*/ 0 h 133"/>
                  <a:gd name="T4" fmla="*/ 587 w 587"/>
                  <a:gd name="T5" fmla="*/ 0 h 133"/>
                  <a:gd name="T6" fmla="*/ 587 w 587"/>
                  <a:gd name="T7" fmla="*/ 133 h 133"/>
                  <a:gd name="T8" fmla="*/ 0 w 587"/>
                  <a:gd name="T9" fmla="*/ 133 h 133"/>
                  <a:gd name="T10" fmla="*/ 0 w 587"/>
                  <a:gd name="T11" fmla="*/ 0 h 133"/>
                </a:gdLst>
                <a:ahLst/>
                <a:cxnLst>
                  <a:cxn ang="0">
                    <a:pos x="T0" y="T1"/>
                  </a:cxn>
                  <a:cxn ang="0">
                    <a:pos x="T2" y="T3"/>
                  </a:cxn>
                  <a:cxn ang="0">
                    <a:pos x="T4" y="T5"/>
                  </a:cxn>
                  <a:cxn ang="0">
                    <a:pos x="T6" y="T7"/>
                  </a:cxn>
                  <a:cxn ang="0">
                    <a:pos x="T8" y="T9"/>
                  </a:cxn>
                  <a:cxn ang="0">
                    <a:pos x="T10" y="T11"/>
                  </a:cxn>
                </a:cxnLst>
                <a:rect l="0" t="0" r="r" b="b"/>
                <a:pathLst>
                  <a:path w="587" h="133">
                    <a:moveTo>
                      <a:pt x="0" y="0"/>
                    </a:moveTo>
                    <a:lnTo>
                      <a:pt x="0" y="0"/>
                    </a:lnTo>
                    <a:lnTo>
                      <a:pt x="587" y="0"/>
                    </a:lnTo>
                    <a:lnTo>
                      <a:pt x="587" y="133"/>
                    </a:lnTo>
                    <a:lnTo>
                      <a:pt x="0" y="133"/>
                    </a:lnTo>
                    <a:lnTo>
                      <a:pt x="0" y="0"/>
                    </a:lnTo>
                    <a:close/>
                  </a:path>
                </a:pathLst>
              </a:custGeom>
              <a:grpFill/>
              <a:ln w="0">
                <a:noFill/>
                <a:prstDash val="solid"/>
                <a:round/>
                <a:headEnd/>
                <a:tailEnd/>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grpSp>
        <p:sp>
          <p:nvSpPr>
            <p:cNvPr id="90" name="Rectangle 69"/>
            <p:cNvSpPr/>
            <p:nvPr/>
          </p:nvSpPr>
          <p:spPr>
            <a:xfrm>
              <a:off x="4890202" y="1387674"/>
              <a:ext cx="406156" cy="355440"/>
            </a:xfrm>
            <a:custGeom>
              <a:avLst/>
              <a:gdLst/>
              <a:ahLst/>
              <a:cxnLst/>
              <a:rect l="l" t="t" r="r" b="b"/>
              <a:pathLst>
                <a:path w="1398607" h="1223964">
                  <a:moveTo>
                    <a:pt x="448452" y="713662"/>
                  </a:moveTo>
                  <a:lnTo>
                    <a:pt x="448452" y="1223964"/>
                  </a:lnTo>
                  <a:lnTo>
                    <a:pt x="128879" y="1223964"/>
                  </a:lnTo>
                  <a:lnTo>
                    <a:pt x="128879" y="987516"/>
                  </a:lnTo>
                  <a:close/>
                  <a:moveTo>
                    <a:pt x="565558" y="613309"/>
                  </a:moveTo>
                  <a:lnTo>
                    <a:pt x="712642" y="776953"/>
                  </a:lnTo>
                  <a:lnTo>
                    <a:pt x="713615" y="776078"/>
                  </a:lnTo>
                  <a:lnTo>
                    <a:pt x="754145" y="823375"/>
                  </a:lnTo>
                  <a:lnTo>
                    <a:pt x="852026" y="739496"/>
                  </a:lnTo>
                  <a:lnTo>
                    <a:pt x="852026" y="1223963"/>
                  </a:lnTo>
                  <a:lnTo>
                    <a:pt x="532453" y="1223963"/>
                  </a:lnTo>
                  <a:lnTo>
                    <a:pt x="532453" y="641678"/>
                  </a:lnTo>
                  <a:close/>
                  <a:moveTo>
                    <a:pt x="1255599" y="393659"/>
                  </a:moveTo>
                  <a:lnTo>
                    <a:pt x="1255599" y="1223964"/>
                  </a:lnTo>
                  <a:lnTo>
                    <a:pt x="936026" y="1223964"/>
                  </a:lnTo>
                  <a:lnTo>
                    <a:pt x="936026" y="667513"/>
                  </a:lnTo>
                  <a:close/>
                  <a:moveTo>
                    <a:pt x="1095478" y="0"/>
                  </a:moveTo>
                  <a:lnTo>
                    <a:pt x="1354870" y="13749"/>
                  </a:lnTo>
                  <a:cubicBezTo>
                    <a:pt x="1367605" y="14423"/>
                    <a:pt x="1378860" y="20196"/>
                    <a:pt x="1386763" y="28983"/>
                  </a:cubicBezTo>
                  <a:cubicBezTo>
                    <a:pt x="1394666" y="37771"/>
                    <a:pt x="1399216" y="49573"/>
                    <a:pt x="1398542" y="62308"/>
                  </a:cubicBezTo>
                  <a:lnTo>
                    <a:pt x="1384696" y="323526"/>
                  </a:lnTo>
                  <a:lnTo>
                    <a:pt x="1384089" y="325881"/>
                  </a:lnTo>
                  <a:lnTo>
                    <a:pt x="1384510" y="328880"/>
                  </a:lnTo>
                  <a:cubicBezTo>
                    <a:pt x="1383959" y="339259"/>
                    <a:pt x="1379450" y="349428"/>
                    <a:pt x="1371111" y="356928"/>
                  </a:cubicBezTo>
                  <a:cubicBezTo>
                    <a:pt x="1362772" y="364427"/>
                    <a:pt x="1352183" y="367836"/>
                    <a:pt x="1341805" y="367286"/>
                  </a:cubicBezTo>
                  <a:cubicBezTo>
                    <a:pt x="1327217" y="366573"/>
                    <a:pt x="1321942" y="361315"/>
                    <a:pt x="1313757" y="353888"/>
                  </a:cubicBezTo>
                  <a:cubicBezTo>
                    <a:pt x="1310688" y="351102"/>
                    <a:pt x="1285838" y="323627"/>
                    <a:pt x="1251457" y="285348"/>
                  </a:cubicBezTo>
                  <a:lnTo>
                    <a:pt x="1248395" y="281935"/>
                  </a:lnTo>
                  <a:lnTo>
                    <a:pt x="755474" y="700083"/>
                  </a:lnTo>
                  <a:lnTo>
                    <a:pt x="566242" y="486786"/>
                  </a:lnTo>
                  <a:lnTo>
                    <a:pt x="559101" y="492970"/>
                  </a:lnTo>
                  <a:cubicBezTo>
                    <a:pt x="557825" y="494322"/>
                    <a:pt x="556549" y="495674"/>
                    <a:pt x="555273" y="497026"/>
                  </a:cubicBezTo>
                  <a:lnTo>
                    <a:pt x="151041" y="847108"/>
                  </a:lnTo>
                  <a:cubicBezTo>
                    <a:pt x="112932" y="880111"/>
                    <a:pt x="55284" y="875973"/>
                    <a:pt x="22280" y="837864"/>
                  </a:cubicBezTo>
                  <a:cubicBezTo>
                    <a:pt x="-10723" y="799756"/>
                    <a:pt x="-6585" y="742108"/>
                    <a:pt x="31524" y="709104"/>
                  </a:cubicBezTo>
                  <a:lnTo>
                    <a:pt x="435756" y="359022"/>
                  </a:lnTo>
                  <a:lnTo>
                    <a:pt x="440314" y="355815"/>
                  </a:lnTo>
                  <a:lnTo>
                    <a:pt x="447245" y="349812"/>
                  </a:lnTo>
                  <a:lnTo>
                    <a:pt x="446953" y="349477"/>
                  </a:lnTo>
                  <a:lnTo>
                    <a:pt x="583927" y="230479"/>
                  </a:lnTo>
                  <a:lnTo>
                    <a:pt x="772582" y="447633"/>
                  </a:lnTo>
                  <a:lnTo>
                    <a:pt x="1127274" y="146745"/>
                  </a:lnTo>
                  <a:lnTo>
                    <a:pt x="1092154" y="107546"/>
                  </a:lnTo>
                  <a:lnTo>
                    <a:pt x="1056866" y="68240"/>
                  </a:lnTo>
                  <a:cubicBezTo>
                    <a:pt x="1053116" y="64071"/>
                    <a:pt x="1050389" y="59339"/>
                    <a:pt x="1048668" y="54352"/>
                  </a:cubicBezTo>
                  <a:lnTo>
                    <a:pt x="1046508" y="38933"/>
                  </a:lnTo>
                  <a:cubicBezTo>
                    <a:pt x="1047058" y="28554"/>
                    <a:pt x="1051567" y="18385"/>
                    <a:pt x="1059906" y="10886"/>
                  </a:cubicBezTo>
                  <a:cubicBezTo>
                    <a:pt x="1068244" y="3387"/>
                    <a:pt x="1078833" y="-22"/>
                    <a:pt x="1089212" y="528"/>
                  </a:cubicBezTo>
                  <a:lnTo>
                    <a:pt x="1090207" y="777"/>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charset="0"/>
                <a:cs typeface="ＭＳ Ｐゴシック" charset="0"/>
              </a:endParaRPr>
            </a:p>
          </p:txBody>
        </p:sp>
        <p:sp>
          <p:nvSpPr>
            <p:cNvPr id="92" name="Oval 2"/>
            <p:cNvSpPr/>
            <p:nvPr/>
          </p:nvSpPr>
          <p:spPr>
            <a:xfrm>
              <a:off x="6330933" y="1362130"/>
              <a:ext cx="380487" cy="384296"/>
            </a:xfrm>
            <a:custGeom>
              <a:avLst/>
              <a:gdLst/>
              <a:ahLst/>
              <a:cxnLst/>
              <a:rect l="l" t="t" r="r" b="b"/>
              <a:pathLst>
                <a:path w="2433351" h="2539355">
                  <a:moveTo>
                    <a:pt x="2004515" y="1854403"/>
                  </a:moveTo>
                  <a:cubicBezTo>
                    <a:pt x="2145964" y="1854403"/>
                    <a:pt x="2260631" y="1969070"/>
                    <a:pt x="2260631" y="2110519"/>
                  </a:cubicBezTo>
                  <a:cubicBezTo>
                    <a:pt x="2260631" y="2251968"/>
                    <a:pt x="2145964" y="2366635"/>
                    <a:pt x="2004515" y="2366635"/>
                  </a:cubicBezTo>
                  <a:cubicBezTo>
                    <a:pt x="1863066" y="2366635"/>
                    <a:pt x="1748399" y="2251968"/>
                    <a:pt x="1748399" y="2110519"/>
                  </a:cubicBezTo>
                  <a:cubicBezTo>
                    <a:pt x="1748399" y="1969070"/>
                    <a:pt x="1863066" y="1854403"/>
                    <a:pt x="2004515" y="1854403"/>
                  </a:cubicBezTo>
                  <a:close/>
                  <a:moveTo>
                    <a:pt x="428836" y="1854403"/>
                  </a:moveTo>
                  <a:cubicBezTo>
                    <a:pt x="570285" y="1854403"/>
                    <a:pt x="684952" y="1969070"/>
                    <a:pt x="684952" y="2110519"/>
                  </a:cubicBezTo>
                  <a:cubicBezTo>
                    <a:pt x="684952" y="2251968"/>
                    <a:pt x="570285" y="2366635"/>
                    <a:pt x="428836" y="2366635"/>
                  </a:cubicBezTo>
                  <a:cubicBezTo>
                    <a:pt x="287387" y="2366635"/>
                    <a:pt x="172720" y="2251968"/>
                    <a:pt x="172720" y="2110519"/>
                  </a:cubicBezTo>
                  <a:cubicBezTo>
                    <a:pt x="172720" y="1969070"/>
                    <a:pt x="287387" y="1854403"/>
                    <a:pt x="428836" y="1854403"/>
                  </a:cubicBezTo>
                  <a:close/>
                  <a:moveTo>
                    <a:pt x="2004515" y="1783283"/>
                  </a:moveTo>
                  <a:cubicBezTo>
                    <a:pt x="1936742" y="1783283"/>
                    <a:pt x="1873782" y="1803886"/>
                    <a:pt x="1821555" y="1839170"/>
                  </a:cubicBezTo>
                  <a:lnTo>
                    <a:pt x="1804765" y="1853022"/>
                  </a:lnTo>
                  <a:lnTo>
                    <a:pt x="1804765" y="1853022"/>
                  </a:lnTo>
                  <a:lnTo>
                    <a:pt x="1773125" y="1879129"/>
                  </a:lnTo>
                  <a:cubicBezTo>
                    <a:pt x="1758321" y="1893933"/>
                    <a:pt x="1744927" y="1910150"/>
                    <a:pt x="1733167" y="1927558"/>
                  </a:cubicBezTo>
                  <a:lnTo>
                    <a:pt x="1731233" y="1931120"/>
                  </a:lnTo>
                  <a:lnTo>
                    <a:pt x="1731233" y="1931119"/>
                  </a:lnTo>
                  <a:lnTo>
                    <a:pt x="1702995" y="1983144"/>
                  </a:lnTo>
                  <a:cubicBezTo>
                    <a:pt x="1686436" y="2022294"/>
                    <a:pt x="1677279" y="2065337"/>
                    <a:pt x="1677279" y="2110519"/>
                  </a:cubicBezTo>
                  <a:cubicBezTo>
                    <a:pt x="1677279" y="2291246"/>
                    <a:pt x="1823788" y="2437755"/>
                    <a:pt x="2004515" y="2437755"/>
                  </a:cubicBezTo>
                  <a:cubicBezTo>
                    <a:pt x="2185242" y="2437755"/>
                    <a:pt x="2331751" y="2291246"/>
                    <a:pt x="2331751" y="2110519"/>
                  </a:cubicBezTo>
                  <a:cubicBezTo>
                    <a:pt x="2331751" y="1929792"/>
                    <a:pt x="2185242" y="1783283"/>
                    <a:pt x="2004515" y="1783283"/>
                  </a:cubicBezTo>
                  <a:close/>
                  <a:moveTo>
                    <a:pt x="428836" y="1783283"/>
                  </a:moveTo>
                  <a:cubicBezTo>
                    <a:pt x="248109" y="1783283"/>
                    <a:pt x="101600" y="1929792"/>
                    <a:pt x="101600" y="2110519"/>
                  </a:cubicBezTo>
                  <a:cubicBezTo>
                    <a:pt x="101600" y="2291246"/>
                    <a:pt x="248109" y="2437755"/>
                    <a:pt x="428836" y="2437755"/>
                  </a:cubicBezTo>
                  <a:cubicBezTo>
                    <a:pt x="609563" y="2437755"/>
                    <a:pt x="756072" y="2291246"/>
                    <a:pt x="756072" y="2110519"/>
                  </a:cubicBezTo>
                  <a:cubicBezTo>
                    <a:pt x="756072" y="2065337"/>
                    <a:pt x="746915" y="2022294"/>
                    <a:pt x="730356" y="1983144"/>
                  </a:cubicBezTo>
                  <a:lnTo>
                    <a:pt x="716167" y="1957003"/>
                  </a:lnTo>
                  <a:lnTo>
                    <a:pt x="716166" y="1957003"/>
                  </a:lnTo>
                  <a:lnTo>
                    <a:pt x="700185" y="1927558"/>
                  </a:lnTo>
                  <a:cubicBezTo>
                    <a:pt x="688423" y="1910149"/>
                    <a:pt x="675031" y="1893933"/>
                    <a:pt x="660226" y="1879129"/>
                  </a:cubicBezTo>
                  <a:lnTo>
                    <a:pt x="652056" y="1872387"/>
                  </a:lnTo>
                  <a:lnTo>
                    <a:pt x="652056" y="1872387"/>
                  </a:lnTo>
                  <a:lnTo>
                    <a:pt x="611797" y="1839170"/>
                  </a:lnTo>
                  <a:cubicBezTo>
                    <a:pt x="559569" y="1803886"/>
                    <a:pt x="496609" y="1783283"/>
                    <a:pt x="428836" y="1783283"/>
                  </a:cubicBezTo>
                  <a:close/>
                  <a:moveTo>
                    <a:pt x="1239930" y="172720"/>
                  </a:moveTo>
                  <a:cubicBezTo>
                    <a:pt x="1381379" y="172720"/>
                    <a:pt x="1496046" y="287387"/>
                    <a:pt x="1496046" y="428836"/>
                  </a:cubicBezTo>
                  <a:cubicBezTo>
                    <a:pt x="1496046" y="570285"/>
                    <a:pt x="1381379" y="684952"/>
                    <a:pt x="1239930" y="684952"/>
                  </a:cubicBezTo>
                  <a:cubicBezTo>
                    <a:pt x="1098481" y="684952"/>
                    <a:pt x="983814" y="570285"/>
                    <a:pt x="983814" y="428836"/>
                  </a:cubicBezTo>
                  <a:cubicBezTo>
                    <a:pt x="983814" y="287387"/>
                    <a:pt x="1098481" y="172720"/>
                    <a:pt x="1239930" y="172720"/>
                  </a:cubicBezTo>
                  <a:close/>
                  <a:moveTo>
                    <a:pt x="1239930" y="101600"/>
                  </a:moveTo>
                  <a:cubicBezTo>
                    <a:pt x="1059203" y="101600"/>
                    <a:pt x="912694" y="248109"/>
                    <a:pt x="912694" y="428836"/>
                  </a:cubicBezTo>
                  <a:cubicBezTo>
                    <a:pt x="912694" y="609563"/>
                    <a:pt x="1059203" y="756072"/>
                    <a:pt x="1239930" y="756072"/>
                  </a:cubicBezTo>
                  <a:lnTo>
                    <a:pt x="1284379" y="751591"/>
                  </a:lnTo>
                  <a:lnTo>
                    <a:pt x="1284379" y="751591"/>
                  </a:lnTo>
                  <a:lnTo>
                    <a:pt x="1305879" y="749424"/>
                  </a:lnTo>
                  <a:cubicBezTo>
                    <a:pt x="1454995" y="718910"/>
                    <a:pt x="1567166" y="586972"/>
                    <a:pt x="1567166" y="428836"/>
                  </a:cubicBezTo>
                  <a:cubicBezTo>
                    <a:pt x="1567166" y="248109"/>
                    <a:pt x="1420657" y="101600"/>
                    <a:pt x="1239930" y="101600"/>
                  </a:cubicBezTo>
                  <a:close/>
                  <a:moveTo>
                    <a:pt x="1239930" y="0"/>
                  </a:moveTo>
                  <a:cubicBezTo>
                    <a:pt x="1476770" y="0"/>
                    <a:pt x="1668766" y="191996"/>
                    <a:pt x="1668766" y="428836"/>
                  </a:cubicBezTo>
                  <a:cubicBezTo>
                    <a:pt x="1668766" y="636071"/>
                    <a:pt x="1521769" y="808972"/>
                    <a:pt x="1326356" y="848960"/>
                  </a:cubicBezTo>
                  <a:lnTo>
                    <a:pt x="1284379" y="853191"/>
                  </a:lnTo>
                  <a:lnTo>
                    <a:pt x="1284379" y="1055813"/>
                  </a:lnTo>
                  <a:lnTo>
                    <a:pt x="1306036" y="1057997"/>
                  </a:lnTo>
                  <a:cubicBezTo>
                    <a:pt x="1501449" y="1097984"/>
                    <a:pt x="1648446" y="1270885"/>
                    <a:pt x="1648446" y="1478120"/>
                  </a:cubicBezTo>
                  <a:cubicBezTo>
                    <a:pt x="1648446" y="1537330"/>
                    <a:pt x="1636446" y="1593737"/>
                    <a:pt x="1614746" y="1645043"/>
                  </a:cubicBezTo>
                  <a:lnTo>
                    <a:pt x="1585281" y="1699328"/>
                  </a:lnTo>
                  <a:lnTo>
                    <a:pt x="1718805" y="1792828"/>
                  </a:lnTo>
                  <a:lnTo>
                    <a:pt x="1764749" y="1754921"/>
                  </a:lnTo>
                  <a:cubicBezTo>
                    <a:pt x="1833191" y="1708683"/>
                    <a:pt x="1915700" y="1681683"/>
                    <a:pt x="2004515" y="1681683"/>
                  </a:cubicBezTo>
                  <a:cubicBezTo>
                    <a:pt x="2241355" y="1681683"/>
                    <a:pt x="2433351" y="1873679"/>
                    <a:pt x="2433351" y="2110519"/>
                  </a:cubicBezTo>
                  <a:cubicBezTo>
                    <a:pt x="2433351" y="2347359"/>
                    <a:pt x="2241355" y="2539355"/>
                    <a:pt x="2004515" y="2539355"/>
                  </a:cubicBezTo>
                  <a:cubicBezTo>
                    <a:pt x="1767675" y="2539355"/>
                    <a:pt x="1575679" y="2347359"/>
                    <a:pt x="1575679" y="2110519"/>
                  </a:cubicBezTo>
                  <a:cubicBezTo>
                    <a:pt x="1575679" y="2051309"/>
                    <a:pt x="1587679" y="1994902"/>
                    <a:pt x="1609379" y="1943597"/>
                  </a:cubicBezTo>
                  <a:lnTo>
                    <a:pt x="1647846" y="1872727"/>
                  </a:lnTo>
                  <a:lnTo>
                    <a:pt x="1520325" y="1783431"/>
                  </a:lnTo>
                  <a:lnTo>
                    <a:pt x="1459376" y="1833718"/>
                  </a:lnTo>
                  <a:cubicBezTo>
                    <a:pt x="1390934" y="1879957"/>
                    <a:pt x="1308425" y="1906956"/>
                    <a:pt x="1219610" y="1906956"/>
                  </a:cubicBezTo>
                  <a:cubicBezTo>
                    <a:pt x="1130795" y="1906956"/>
                    <a:pt x="1048286" y="1879957"/>
                    <a:pt x="979844" y="1833718"/>
                  </a:cubicBezTo>
                  <a:lnTo>
                    <a:pt x="934432" y="1796250"/>
                  </a:lnTo>
                  <a:lnTo>
                    <a:pt x="798382" y="1896451"/>
                  </a:lnTo>
                  <a:lnTo>
                    <a:pt x="823972" y="1943597"/>
                  </a:lnTo>
                  <a:cubicBezTo>
                    <a:pt x="845672" y="1994902"/>
                    <a:pt x="857672" y="2051309"/>
                    <a:pt x="857672" y="2110519"/>
                  </a:cubicBezTo>
                  <a:cubicBezTo>
                    <a:pt x="857672" y="2347359"/>
                    <a:pt x="665676" y="2539355"/>
                    <a:pt x="428836" y="2539355"/>
                  </a:cubicBezTo>
                  <a:cubicBezTo>
                    <a:pt x="191996" y="2539355"/>
                    <a:pt x="0" y="2347359"/>
                    <a:pt x="0" y="2110519"/>
                  </a:cubicBezTo>
                  <a:cubicBezTo>
                    <a:pt x="0" y="1873679"/>
                    <a:pt x="191996" y="1681683"/>
                    <a:pt x="428836" y="1681683"/>
                  </a:cubicBezTo>
                  <a:cubicBezTo>
                    <a:pt x="547256" y="1681683"/>
                    <a:pt x="654465" y="1729682"/>
                    <a:pt x="732069" y="1807286"/>
                  </a:cubicBezTo>
                  <a:lnTo>
                    <a:pt x="735236" y="1811125"/>
                  </a:lnTo>
                  <a:lnTo>
                    <a:pt x="863390" y="1716740"/>
                  </a:lnTo>
                  <a:lnTo>
                    <a:pt x="824474" y="1645043"/>
                  </a:lnTo>
                  <a:cubicBezTo>
                    <a:pt x="802774" y="1593737"/>
                    <a:pt x="790774" y="1537330"/>
                    <a:pt x="790774" y="1478120"/>
                  </a:cubicBezTo>
                  <a:cubicBezTo>
                    <a:pt x="790774" y="1270885"/>
                    <a:pt x="937771" y="1097984"/>
                    <a:pt x="1133184" y="1057997"/>
                  </a:cubicBezTo>
                  <a:lnTo>
                    <a:pt x="1178229" y="1053456"/>
                  </a:lnTo>
                  <a:lnTo>
                    <a:pt x="1178229" y="851452"/>
                  </a:lnTo>
                  <a:lnTo>
                    <a:pt x="1153504" y="848960"/>
                  </a:lnTo>
                  <a:cubicBezTo>
                    <a:pt x="958091" y="808972"/>
                    <a:pt x="811094" y="636071"/>
                    <a:pt x="811094" y="428836"/>
                  </a:cubicBezTo>
                  <a:cubicBezTo>
                    <a:pt x="811094" y="191996"/>
                    <a:pt x="1003090" y="0"/>
                    <a:pt x="1239930"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cxnSp>
        <p:nvCxnSpPr>
          <p:cNvPr id="79" name="Straight Connector 78"/>
          <p:cNvCxnSpPr/>
          <p:nvPr/>
        </p:nvCxnSpPr>
        <p:spPr>
          <a:xfrm>
            <a:off x="4030463" y="1176522"/>
            <a:ext cx="0" cy="33218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2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17715"/>
            <a:ext cx="8915400" cy="765432"/>
          </a:xfrm>
        </p:spPr>
        <p:txBody>
          <a:bodyPr/>
          <a:lstStyle/>
          <a:p>
            <a:r>
              <a:rPr lang="en-US">
                <a:solidFill>
                  <a:schemeClr val="tx1"/>
                </a:solidFill>
              </a:rPr>
              <a:t>SD-WAN Requirements, </a:t>
            </a:r>
            <a:r>
              <a:rPr lang="en-US" sz="2799" smtClean="0">
                <a:solidFill>
                  <a:schemeClr val="tx1"/>
                </a:solidFill>
              </a:rPr>
              <a:t>Secure </a:t>
            </a:r>
            <a:r>
              <a:rPr lang="en-US" sz="2799" dirty="0">
                <a:solidFill>
                  <a:schemeClr val="tx1"/>
                </a:solidFill>
              </a:rPr>
              <a:t>Applications and Data</a:t>
            </a:r>
            <a:r>
              <a:rPr lang="en-US" dirty="0">
                <a:solidFill>
                  <a:schemeClr val="tx1"/>
                </a:solidFill>
              </a:rPr>
              <a:t/>
            </a:r>
            <a:br>
              <a:rPr lang="en-US" dirty="0">
                <a:solidFill>
                  <a:schemeClr val="tx1"/>
                </a:solidFill>
              </a:rPr>
            </a:br>
            <a:r>
              <a:rPr lang="en-US" sz="2000" dirty="0">
                <a:solidFill>
                  <a:schemeClr val="tx1"/>
                </a:solidFill>
              </a:rPr>
              <a:t>Protect the Branch and WAN</a:t>
            </a:r>
          </a:p>
        </p:txBody>
      </p:sp>
      <p:sp>
        <p:nvSpPr>
          <p:cNvPr id="12" name="TextBox 11"/>
          <p:cNvSpPr txBox="1"/>
          <p:nvPr/>
        </p:nvSpPr>
        <p:spPr>
          <a:xfrm>
            <a:off x="361797" y="1230385"/>
            <a:ext cx="3601498" cy="355352"/>
          </a:xfrm>
          <a:prstGeom prst="rect">
            <a:avLst/>
          </a:prstGeom>
          <a:noFill/>
        </p:spPr>
        <p:txBody>
          <a:bodyPr wrap="square" lIns="91439" tIns="45719" rIns="91439" bIns="45719" rtlCol="0">
            <a:spAutoFit/>
          </a:bodyPr>
          <a:lstStyle/>
          <a:p>
            <a:pPr algn="ctr" defTabSz="457086" fontAlgn="base">
              <a:lnSpc>
                <a:spcPct val="95000"/>
              </a:lnSpc>
              <a:spcBef>
                <a:spcPct val="0"/>
              </a:spcBef>
              <a:spcAft>
                <a:spcPts val="600"/>
              </a:spcAft>
            </a:pPr>
            <a:r>
              <a:rPr lang="en-US" sz="1799" dirty="0">
                <a:solidFill>
                  <a:srgbClr val="239ACC"/>
                </a:solidFill>
                <a:ea typeface="ＭＳ Ｐゴシック" pitchFamily="34" charset="-128"/>
              </a:rPr>
              <a:t>Secure Intelligent WAN</a:t>
            </a:r>
          </a:p>
        </p:txBody>
      </p:sp>
      <p:sp>
        <p:nvSpPr>
          <p:cNvPr id="52" name="Oval 51"/>
          <p:cNvSpPr/>
          <p:nvPr/>
        </p:nvSpPr>
        <p:spPr bwMode="auto">
          <a:xfrm>
            <a:off x="891568" y="3870747"/>
            <a:ext cx="592906" cy="5929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86" fontAlgn="base">
              <a:spcBef>
                <a:spcPct val="0"/>
              </a:spcBef>
              <a:spcAft>
                <a:spcPct val="0"/>
              </a:spcAft>
            </a:pPr>
            <a:endParaRPr lang="en-US" sz="1799" dirty="0">
              <a:solidFill>
                <a:srgbClr val="FFFFFF"/>
              </a:solidFill>
            </a:endParaRPr>
          </a:p>
        </p:txBody>
      </p:sp>
      <p:sp>
        <p:nvSpPr>
          <p:cNvPr id="51" name="Oval 50"/>
          <p:cNvSpPr/>
          <p:nvPr/>
        </p:nvSpPr>
        <p:spPr bwMode="auto">
          <a:xfrm>
            <a:off x="891568" y="3184223"/>
            <a:ext cx="592906" cy="5929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86" fontAlgn="base">
              <a:spcBef>
                <a:spcPct val="0"/>
              </a:spcBef>
              <a:spcAft>
                <a:spcPct val="0"/>
              </a:spcAft>
            </a:pPr>
            <a:endParaRPr lang="en-US" sz="1799" dirty="0">
              <a:solidFill>
                <a:srgbClr val="FFFFFF"/>
              </a:solidFill>
            </a:endParaRPr>
          </a:p>
        </p:txBody>
      </p:sp>
      <p:sp>
        <p:nvSpPr>
          <p:cNvPr id="50" name="Oval 49"/>
          <p:cNvSpPr/>
          <p:nvPr/>
        </p:nvSpPr>
        <p:spPr bwMode="auto">
          <a:xfrm>
            <a:off x="891568" y="1811179"/>
            <a:ext cx="592906" cy="5929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86" fontAlgn="base">
              <a:spcBef>
                <a:spcPct val="0"/>
              </a:spcBef>
              <a:spcAft>
                <a:spcPct val="0"/>
              </a:spcAft>
            </a:pPr>
            <a:endParaRPr lang="en-US" sz="1799" dirty="0">
              <a:solidFill>
                <a:srgbClr val="FFFFFF"/>
              </a:solidFill>
            </a:endParaRPr>
          </a:p>
        </p:txBody>
      </p:sp>
      <p:sp>
        <p:nvSpPr>
          <p:cNvPr id="49" name="Oval 48"/>
          <p:cNvSpPr/>
          <p:nvPr/>
        </p:nvSpPr>
        <p:spPr bwMode="auto">
          <a:xfrm>
            <a:off x="891568" y="2497701"/>
            <a:ext cx="592906" cy="592904"/>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086" fontAlgn="base">
              <a:spcBef>
                <a:spcPct val="0"/>
              </a:spcBef>
              <a:spcAft>
                <a:spcPct val="0"/>
              </a:spcAft>
            </a:pPr>
            <a:endParaRPr lang="en-US" sz="1799" dirty="0">
              <a:solidFill>
                <a:srgbClr val="FFFFFF"/>
              </a:solidFill>
            </a:endParaRPr>
          </a:p>
        </p:txBody>
      </p:sp>
      <p:grpSp>
        <p:nvGrpSpPr>
          <p:cNvPr id="13" name="Group 77"/>
          <p:cNvGrpSpPr>
            <a:grpSpLocks noChangeAspect="1"/>
          </p:cNvGrpSpPr>
          <p:nvPr/>
        </p:nvGrpSpPr>
        <p:grpSpPr>
          <a:xfrm>
            <a:off x="969008" y="1888712"/>
            <a:ext cx="438026" cy="431258"/>
            <a:chOff x="-513524" y="-2097634"/>
            <a:chExt cx="9395336" cy="8464364"/>
          </a:xfrm>
          <a:solidFill>
            <a:schemeClr val="bg1"/>
          </a:solidFill>
        </p:grpSpPr>
        <p:sp>
          <p:nvSpPr>
            <p:cNvPr id="14" name="Freeform 13"/>
            <p:cNvSpPr/>
            <p:nvPr/>
          </p:nvSpPr>
          <p:spPr>
            <a:xfrm>
              <a:off x="-513524" y="-2097634"/>
              <a:ext cx="9395336" cy="8464364"/>
            </a:xfrm>
            <a:custGeom>
              <a:avLst/>
              <a:gdLst>
                <a:gd name="connsiteX0" fmla="*/ 6455750 w 9395336"/>
                <a:gd name="connsiteY0" fmla="*/ 5507267 h 9201590"/>
                <a:gd name="connsiteX1" fmla="*/ 7573657 w 9395336"/>
                <a:gd name="connsiteY1" fmla="*/ 6655708 h 9201590"/>
                <a:gd name="connsiteX2" fmla="*/ 7998833 w 9395336"/>
                <a:gd name="connsiteY2" fmla="*/ 6241830 h 9201590"/>
                <a:gd name="connsiteX3" fmla="*/ 7976220 w 9395336"/>
                <a:gd name="connsiteY3" fmla="*/ 7919921 h 9201590"/>
                <a:gd name="connsiteX4" fmla="*/ 6298130 w 9395336"/>
                <a:gd name="connsiteY4" fmla="*/ 7897309 h 9201590"/>
                <a:gd name="connsiteX5" fmla="*/ 6723306 w 9395336"/>
                <a:gd name="connsiteY5" fmla="*/ 7483447 h 9201590"/>
                <a:gd name="connsiteX6" fmla="*/ 5626193 w 9395336"/>
                <a:gd name="connsiteY6" fmla="*/ 6356356 h 9201590"/>
                <a:gd name="connsiteX7" fmla="*/ 5755648 w 9395336"/>
                <a:gd name="connsiteY7" fmla="*/ 6282410 h 9201590"/>
                <a:gd name="connsiteX8" fmla="*/ 6405778 w 9395336"/>
                <a:gd name="connsiteY8" fmla="*/ 5604228 h 9201590"/>
                <a:gd name="connsiteX9" fmla="*/ 6586358 w 9395336"/>
                <a:gd name="connsiteY9" fmla="*/ 4052437 h 9201590"/>
                <a:gd name="connsiteX10" fmla="*/ 8208633 w 9395336"/>
                <a:gd name="connsiteY10" fmla="*/ 4052437 h 9201590"/>
                <a:gd name="connsiteX11" fmla="*/ 8208633 w 9395336"/>
                <a:gd name="connsiteY11" fmla="*/ 3459078 h 9201590"/>
                <a:gd name="connsiteX12" fmla="*/ 9395336 w 9395336"/>
                <a:gd name="connsiteY12" fmla="*/ 4645781 h 9201590"/>
                <a:gd name="connsiteX13" fmla="*/ 8208633 w 9395336"/>
                <a:gd name="connsiteY13" fmla="*/ 5832485 h 9201590"/>
                <a:gd name="connsiteX14" fmla="*/ 8208634 w 9395336"/>
                <a:gd name="connsiteY14" fmla="*/ 5239140 h 9201590"/>
                <a:gd name="connsiteX15" fmla="*/ 6569108 w 9395336"/>
                <a:gd name="connsiteY15" fmla="*/ 5239140 h 9201590"/>
                <a:gd name="connsiteX16" fmla="*/ 6618337 w 9395336"/>
                <a:gd name="connsiteY16" fmla="*/ 5067047 h 9201590"/>
                <a:gd name="connsiteX17" fmla="*/ 6669112 w 9395336"/>
                <a:gd name="connsiteY17" fmla="*/ 4670722 h 9201590"/>
                <a:gd name="connsiteX18" fmla="*/ 6596267 w 9395336"/>
                <a:gd name="connsiteY18" fmla="*/ 4081952 h 9201590"/>
                <a:gd name="connsiteX19" fmla="*/ 4053444 w 9395336"/>
                <a:gd name="connsiteY19" fmla="*/ 6482364 h 9201590"/>
                <a:gd name="connsiteX20" fmla="*/ 4060081 w 9395336"/>
                <a:gd name="connsiteY20" fmla="*/ 6484998 h 9201590"/>
                <a:gd name="connsiteX21" fmla="*/ 4644070 w 9395336"/>
                <a:gd name="connsiteY21" fmla="*/ 6589458 h 9201590"/>
                <a:gd name="connsiteX22" fmla="*/ 5232838 w 9395336"/>
                <a:gd name="connsiteY22" fmla="*/ 6516613 h 9201590"/>
                <a:gd name="connsiteX23" fmla="*/ 5239716 w 9395336"/>
                <a:gd name="connsiteY23" fmla="*/ 6514304 h 9201590"/>
                <a:gd name="connsiteX24" fmla="*/ 5198834 w 9395336"/>
                <a:gd name="connsiteY24" fmla="*/ 8031298 h 9201590"/>
                <a:gd name="connsiteX25" fmla="*/ 5791955 w 9395336"/>
                <a:gd name="connsiteY25" fmla="*/ 8047292 h 9201590"/>
                <a:gd name="connsiteX26" fmla="*/ 4573696 w 9395336"/>
                <a:gd name="connsiteY26" fmla="*/ 9201590 h 9201590"/>
                <a:gd name="connsiteX27" fmla="*/ 3419413 w 9395336"/>
                <a:gd name="connsiteY27" fmla="*/ 7983331 h 9201590"/>
                <a:gd name="connsiteX28" fmla="*/ 4012548 w 9395336"/>
                <a:gd name="connsiteY28" fmla="*/ 7999325 h 9201590"/>
                <a:gd name="connsiteX29" fmla="*/ 6364595 w 9395336"/>
                <a:gd name="connsiteY29" fmla="*/ 1422843 h 9201590"/>
                <a:gd name="connsiteX30" fmla="*/ 8042686 w 9395336"/>
                <a:gd name="connsiteY30" fmla="*/ 1445455 h 9201590"/>
                <a:gd name="connsiteX31" fmla="*/ 8020073 w 9395336"/>
                <a:gd name="connsiteY31" fmla="*/ 3123561 h 9201590"/>
                <a:gd name="connsiteX32" fmla="*/ 7606211 w 9395336"/>
                <a:gd name="connsiteY32" fmla="*/ 2698385 h 9201590"/>
                <a:gd name="connsiteX33" fmla="*/ 6485566 w 9395336"/>
                <a:gd name="connsiteY33" fmla="*/ 3789232 h 9201590"/>
                <a:gd name="connsiteX34" fmla="*/ 6456454 w 9395336"/>
                <a:gd name="connsiteY34" fmla="*/ 3724385 h 9201590"/>
                <a:gd name="connsiteX35" fmla="*/ 5843805 w 9395336"/>
                <a:gd name="connsiteY35" fmla="*/ 3012162 h 9201590"/>
                <a:gd name="connsiteX36" fmla="*/ 5686660 w 9395336"/>
                <a:gd name="connsiteY36" fmla="*/ 2910797 h 9201590"/>
                <a:gd name="connsiteX37" fmla="*/ 6778472 w 9395336"/>
                <a:gd name="connsiteY37" fmla="*/ 1848033 h 9201590"/>
                <a:gd name="connsiteX38" fmla="*/ 1469260 w 9395336"/>
                <a:gd name="connsiteY38" fmla="*/ 6187990 h 9201590"/>
                <a:gd name="connsiteX39" fmla="*/ 1883137 w 9395336"/>
                <a:gd name="connsiteY39" fmla="*/ 6613181 h 9201590"/>
                <a:gd name="connsiteX40" fmla="*/ 2965754 w 9395336"/>
                <a:gd name="connsiteY40" fmla="*/ 5559336 h 9201590"/>
                <a:gd name="connsiteX41" fmla="*/ 3032388 w 9395336"/>
                <a:gd name="connsiteY41" fmla="*/ 5675991 h 9201590"/>
                <a:gd name="connsiteX42" fmla="*/ 3710568 w 9395336"/>
                <a:gd name="connsiteY42" fmla="*/ 6326124 h 9201590"/>
                <a:gd name="connsiteX43" fmla="*/ 3820935 w 9395336"/>
                <a:gd name="connsiteY43" fmla="*/ 6383005 h 9201590"/>
                <a:gd name="connsiteX44" fmla="*/ 2710876 w 9395336"/>
                <a:gd name="connsiteY44" fmla="*/ 7463533 h 9201590"/>
                <a:gd name="connsiteX45" fmla="*/ 3124738 w 9395336"/>
                <a:gd name="connsiteY45" fmla="*/ 7888709 h 9201590"/>
                <a:gd name="connsiteX46" fmla="*/ 1446647 w 9395336"/>
                <a:gd name="connsiteY46" fmla="*/ 7866096 h 9201590"/>
                <a:gd name="connsiteX47" fmla="*/ 3603531 w 9395336"/>
                <a:gd name="connsiteY47" fmla="*/ 1154283 h 9201590"/>
                <a:gd name="connsiteX48" fmla="*/ 4821790 w 9395336"/>
                <a:gd name="connsiteY48" fmla="*/ 0 h 9201590"/>
                <a:gd name="connsiteX49" fmla="*/ 5976087 w 9395336"/>
                <a:gd name="connsiteY49" fmla="*/ 1218244 h 9201590"/>
                <a:gd name="connsiteX50" fmla="*/ 5382952 w 9395336"/>
                <a:gd name="connsiteY50" fmla="*/ 1202265 h 9201590"/>
                <a:gd name="connsiteX51" fmla="*/ 5341146 w 9395336"/>
                <a:gd name="connsiteY51" fmla="*/ 2752821 h 9201590"/>
                <a:gd name="connsiteX52" fmla="*/ 5334372 w 9395336"/>
                <a:gd name="connsiteY52" fmla="*/ 2750133 h 9201590"/>
                <a:gd name="connsiteX53" fmla="*/ 4750383 w 9395336"/>
                <a:gd name="connsiteY53" fmla="*/ 2645673 h 9201590"/>
                <a:gd name="connsiteX54" fmla="*/ 4161615 w 9395336"/>
                <a:gd name="connsiteY54" fmla="*/ 2718518 h 9201590"/>
                <a:gd name="connsiteX55" fmla="*/ 4154876 w 9395336"/>
                <a:gd name="connsiteY55" fmla="*/ 2720780 h 9201590"/>
                <a:gd name="connsiteX56" fmla="*/ 4196682 w 9395336"/>
                <a:gd name="connsiteY56" fmla="*/ 1170277 h 9201590"/>
                <a:gd name="connsiteX57" fmla="*/ 1186718 w 9395336"/>
                <a:gd name="connsiteY57" fmla="*/ 3456499 h 9201590"/>
                <a:gd name="connsiteX58" fmla="*/ 1186718 w 9395336"/>
                <a:gd name="connsiteY58" fmla="*/ 4049858 h 9201590"/>
                <a:gd name="connsiteX59" fmla="*/ 2809936 w 9395336"/>
                <a:gd name="connsiteY59" fmla="*/ 4049858 h 9201590"/>
                <a:gd name="connsiteX60" fmla="*/ 2776116 w 9395336"/>
                <a:gd name="connsiteY60" fmla="*/ 4168083 h 9201590"/>
                <a:gd name="connsiteX61" fmla="*/ 2725341 w 9395336"/>
                <a:gd name="connsiteY61" fmla="*/ 4564409 h 9201590"/>
                <a:gd name="connsiteX62" fmla="*/ 2798186 w 9395336"/>
                <a:gd name="connsiteY62" fmla="*/ 5153179 h 9201590"/>
                <a:gd name="connsiteX63" fmla="*/ 2826180 w 9395336"/>
                <a:gd name="connsiteY63" fmla="*/ 5236562 h 9201590"/>
                <a:gd name="connsiteX64" fmla="*/ 1186718 w 9395336"/>
                <a:gd name="connsiteY64" fmla="*/ 5236562 h 9201590"/>
                <a:gd name="connsiteX65" fmla="*/ 1186718 w 9395336"/>
                <a:gd name="connsiteY65" fmla="*/ 5829906 h 9201590"/>
                <a:gd name="connsiteX66" fmla="*/ 0 w 9395336"/>
                <a:gd name="connsiteY66" fmla="*/ 4643203 h 9201590"/>
                <a:gd name="connsiteX67" fmla="*/ 1526975 w 9395336"/>
                <a:gd name="connsiteY67" fmla="*/ 1424959 h 9201590"/>
                <a:gd name="connsiteX68" fmla="*/ 3205066 w 9395336"/>
                <a:gd name="connsiteY68" fmla="*/ 1447572 h 9201590"/>
                <a:gd name="connsiteX69" fmla="*/ 2779890 w 9395336"/>
                <a:gd name="connsiteY69" fmla="*/ 1861449 h 9201590"/>
                <a:gd name="connsiteX70" fmla="*/ 3769478 w 9395336"/>
                <a:gd name="connsiteY70" fmla="*/ 2878080 h 9201590"/>
                <a:gd name="connsiteX71" fmla="*/ 3638805 w 9395336"/>
                <a:gd name="connsiteY71" fmla="*/ 2952720 h 9201590"/>
                <a:gd name="connsiteX72" fmla="*/ 2988675 w 9395336"/>
                <a:gd name="connsiteY72" fmla="*/ 3630903 h 9201590"/>
                <a:gd name="connsiteX73" fmla="*/ 2939351 w 9395336"/>
                <a:gd name="connsiteY73" fmla="*/ 3726608 h 9201590"/>
                <a:gd name="connsiteX74" fmla="*/ 1929524 w 9395336"/>
                <a:gd name="connsiteY74" fmla="*/ 2689188 h 9201590"/>
                <a:gd name="connsiteX75" fmla="*/ 1504363 w 9395336"/>
                <a:gd name="connsiteY75" fmla="*/ 3103065 h 920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395336" h="9201590">
                  <a:moveTo>
                    <a:pt x="6455750" y="5507267"/>
                  </a:moveTo>
                  <a:lnTo>
                    <a:pt x="7573657" y="6655708"/>
                  </a:lnTo>
                  <a:lnTo>
                    <a:pt x="7998833" y="6241830"/>
                  </a:lnTo>
                  <a:lnTo>
                    <a:pt x="7976220" y="7919921"/>
                  </a:lnTo>
                  <a:lnTo>
                    <a:pt x="6298130" y="7897309"/>
                  </a:lnTo>
                  <a:lnTo>
                    <a:pt x="6723306" y="7483447"/>
                  </a:lnTo>
                  <a:lnTo>
                    <a:pt x="5626193" y="6356356"/>
                  </a:lnTo>
                  <a:lnTo>
                    <a:pt x="5755648" y="6282410"/>
                  </a:lnTo>
                  <a:cubicBezTo>
                    <a:pt x="6022687" y="6112299"/>
                    <a:pt x="6246466" y="5879540"/>
                    <a:pt x="6405778" y="5604228"/>
                  </a:cubicBezTo>
                  <a:close/>
                  <a:moveTo>
                    <a:pt x="6586358" y="4052437"/>
                  </a:moveTo>
                  <a:lnTo>
                    <a:pt x="8208633" y="4052437"/>
                  </a:lnTo>
                  <a:lnTo>
                    <a:pt x="8208633" y="3459078"/>
                  </a:lnTo>
                  <a:lnTo>
                    <a:pt x="9395336" y="4645781"/>
                  </a:lnTo>
                  <a:lnTo>
                    <a:pt x="8208633" y="5832485"/>
                  </a:lnTo>
                  <a:lnTo>
                    <a:pt x="8208634" y="5239140"/>
                  </a:lnTo>
                  <a:lnTo>
                    <a:pt x="6569108" y="5239140"/>
                  </a:lnTo>
                  <a:lnTo>
                    <a:pt x="6618337" y="5067047"/>
                  </a:lnTo>
                  <a:cubicBezTo>
                    <a:pt x="6648065" y="4939390"/>
                    <a:pt x="6665442" y="4806853"/>
                    <a:pt x="6669112" y="4670722"/>
                  </a:cubicBezTo>
                  <a:cubicBezTo>
                    <a:pt x="6674617" y="4466526"/>
                    <a:pt x="6648888" y="4268743"/>
                    <a:pt x="6596267" y="4081952"/>
                  </a:cubicBezTo>
                  <a:close/>
                  <a:moveTo>
                    <a:pt x="4053444" y="6482364"/>
                  </a:moveTo>
                  <a:lnTo>
                    <a:pt x="4060081" y="6484998"/>
                  </a:lnTo>
                  <a:cubicBezTo>
                    <a:pt x="4243765" y="6547607"/>
                    <a:pt x="4439874" y="6583953"/>
                    <a:pt x="4644070" y="6589458"/>
                  </a:cubicBezTo>
                  <a:cubicBezTo>
                    <a:pt x="4848265" y="6594963"/>
                    <a:pt x="5046048" y="6569234"/>
                    <a:pt x="5232838" y="6516613"/>
                  </a:cubicBezTo>
                  <a:lnTo>
                    <a:pt x="5239716" y="6514304"/>
                  </a:lnTo>
                  <a:lnTo>
                    <a:pt x="5198834" y="8031298"/>
                  </a:lnTo>
                  <a:lnTo>
                    <a:pt x="5791955" y="8047292"/>
                  </a:lnTo>
                  <a:lnTo>
                    <a:pt x="4573696" y="9201590"/>
                  </a:lnTo>
                  <a:lnTo>
                    <a:pt x="3419413" y="7983331"/>
                  </a:lnTo>
                  <a:lnTo>
                    <a:pt x="4012548" y="7999325"/>
                  </a:lnTo>
                  <a:close/>
                  <a:moveTo>
                    <a:pt x="6364595" y="1422843"/>
                  </a:moveTo>
                  <a:lnTo>
                    <a:pt x="8042686" y="1445455"/>
                  </a:lnTo>
                  <a:lnTo>
                    <a:pt x="8020073" y="3123561"/>
                  </a:lnTo>
                  <a:lnTo>
                    <a:pt x="7606211" y="2698385"/>
                  </a:lnTo>
                  <a:lnTo>
                    <a:pt x="6485566" y="3789232"/>
                  </a:lnTo>
                  <a:lnTo>
                    <a:pt x="6456454" y="3724385"/>
                  </a:lnTo>
                  <a:cubicBezTo>
                    <a:pt x="6312205" y="3440890"/>
                    <a:pt x="6101291" y="3196413"/>
                    <a:pt x="5843805" y="3012162"/>
                  </a:cubicBezTo>
                  <a:lnTo>
                    <a:pt x="5686660" y="2910797"/>
                  </a:lnTo>
                  <a:lnTo>
                    <a:pt x="6778472" y="1848033"/>
                  </a:lnTo>
                  <a:close/>
                  <a:moveTo>
                    <a:pt x="1469260" y="6187990"/>
                  </a:moveTo>
                  <a:lnTo>
                    <a:pt x="1883137" y="6613181"/>
                  </a:lnTo>
                  <a:lnTo>
                    <a:pt x="2965754" y="5559336"/>
                  </a:lnTo>
                  <a:lnTo>
                    <a:pt x="3032388" y="5675991"/>
                  </a:lnTo>
                  <a:cubicBezTo>
                    <a:pt x="3202499" y="5943031"/>
                    <a:pt x="3435256" y="6166810"/>
                    <a:pt x="3710568" y="6326124"/>
                  </a:cubicBezTo>
                  <a:lnTo>
                    <a:pt x="3820935" y="6383005"/>
                  </a:lnTo>
                  <a:lnTo>
                    <a:pt x="2710876" y="7463533"/>
                  </a:lnTo>
                  <a:lnTo>
                    <a:pt x="3124738" y="7888709"/>
                  </a:lnTo>
                  <a:lnTo>
                    <a:pt x="1446647" y="7866096"/>
                  </a:lnTo>
                  <a:close/>
                  <a:moveTo>
                    <a:pt x="3603531" y="1154283"/>
                  </a:moveTo>
                  <a:lnTo>
                    <a:pt x="4821790" y="0"/>
                  </a:lnTo>
                  <a:lnTo>
                    <a:pt x="5976087" y="1218244"/>
                  </a:lnTo>
                  <a:lnTo>
                    <a:pt x="5382952" y="1202265"/>
                  </a:lnTo>
                  <a:lnTo>
                    <a:pt x="5341146" y="2752821"/>
                  </a:lnTo>
                  <a:lnTo>
                    <a:pt x="5334372" y="2750133"/>
                  </a:lnTo>
                  <a:cubicBezTo>
                    <a:pt x="5150689" y="2687524"/>
                    <a:pt x="4954579" y="2651177"/>
                    <a:pt x="4750383" y="2645673"/>
                  </a:cubicBezTo>
                  <a:cubicBezTo>
                    <a:pt x="4546188" y="2640168"/>
                    <a:pt x="4348405" y="2665897"/>
                    <a:pt x="4161615" y="2718518"/>
                  </a:cubicBezTo>
                  <a:lnTo>
                    <a:pt x="4154876" y="2720780"/>
                  </a:lnTo>
                  <a:lnTo>
                    <a:pt x="4196682" y="1170277"/>
                  </a:lnTo>
                  <a:close/>
                  <a:moveTo>
                    <a:pt x="1186718" y="3456499"/>
                  </a:moveTo>
                  <a:lnTo>
                    <a:pt x="1186718" y="4049858"/>
                  </a:lnTo>
                  <a:lnTo>
                    <a:pt x="2809936" y="4049858"/>
                  </a:lnTo>
                  <a:lnTo>
                    <a:pt x="2776116" y="4168083"/>
                  </a:lnTo>
                  <a:cubicBezTo>
                    <a:pt x="2746388" y="4295741"/>
                    <a:pt x="2729011" y="4428278"/>
                    <a:pt x="2725341" y="4564409"/>
                  </a:cubicBezTo>
                  <a:cubicBezTo>
                    <a:pt x="2719836" y="4768605"/>
                    <a:pt x="2745565" y="4966389"/>
                    <a:pt x="2798186" y="5153179"/>
                  </a:cubicBezTo>
                  <a:lnTo>
                    <a:pt x="2826180" y="5236562"/>
                  </a:lnTo>
                  <a:lnTo>
                    <a:pt x="1186718" y="5236562"/>
                  </a:lnTo>
                  <a:lnTo>
                    <a:pt x="1186718" y="5829906"/>
                  </a:lnTo>
                  <a:lnTo>
                    <a:pt x="0" y="4643203"/>
                  </a:lnTo>
                  <a:close/>
                  <a:moveTo>
                    <a:pt x="1526975" y="1424959"/>
                  </a:moveTo>
                  <a:lnTo>
                    <a:pt x="3205066" y="1447572"/>
                  </a:lnTo>
                  <a:lnTo>
                    <a:pt x="2779890" y="1861449"/>
                  </a:lnTo>
                  <a:lnTo>
                    <a:pt x="3769478" y="2878080"/>
                  </a:lnTo>
                  <a:lnTo>
                    <a:pt x="3638805" y="2952720"/>
                  </a:lnTo>
                  <a:cubicBezTo>
                    <a:pt x="3371766" y="3122832"/>
                    <a:pt x="3147987" y="3355591"/>
                    <a:pt x="2988675" y="3630903"/>
                  </a:cubicBezTo>
                  <a:lnTo>
                    <a:pt x="2939351" y="3726608"/>
                  </a:lnTo>
                  <a:lnTo>
                    <a:pt x="1929524" y="2689188"/>
                  </a:lnTo>
                  <a:lnTo>
                    <a:pt x="1504363" y="3103065"/>
                  </a:lnTo>
                  <a:close/>
                </a:path>
              </a:pathLst>
            </a:cu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86" fontAlgn="base">
                <a:spcBef>
                  <a:spcPct val="0"/>
                </a:spcBef>
                <a:spcAft>
                  <a:spcPct val="0"/>
                </a:spcAft>
              </a:pPr>
              <a:endParaRPr lang="en-US" sz="1799" dirty="0">
                <a:solidFill>
                  <a:srgbClr val="0B6B75"/>
                </a:solidFill>
              </a:endParaRPr>
            </a:p>
          </p:txBody>
        </p:sp>
        <p:sp>
          <p:nvSpPr>
            <p:cNvPr id="15" name="Oval 14"/>
            <p:cNvSpPr/>
            <p:nvPr/>
          </p:nvSpPr>
          <p:spPr>
            <a:xfrm>
              <a:off x="2802775" y="886607"/>
              <a:ext cx="2738728" cy="2519270"/>
            </a:xfrm>
            <a:prstGeom prst="ellipse">
              <a:avLst/>
            </a:prstGeom>
            <a:grp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defTabSz="457086" fontAlgn="base">
                <a:spcBef>
                  <a:spcPct val="0"/>
                </a:spcBef>
                <a:spcAft>
                  <a:spcPct val="0"/>
                </a:spcAft>
              </a:pPr>
              <a:endParaRPr lang="en-US" sz="1799" dirty="0">
                <a:solidFill>
                  <a:srgbClr val="0B6B75"/>
                </a:solidFill>
              </a:endParaRPr>
            </a:p>
          </p:txBody>
        </p:sp>
      </p:grpSp>
      <p:sp>
        <p:nvSpPr>
          <p:cNvPr id="16" name="TextBox 15"/>
          <p:cNvSpPr txBox="1"/>
          <p:nvPr/>
        </p:nvSpPr>
        <p:spPr>
          <a:xfrm>
            <a:off x="1500415" y="1978786"/>
            <a:ext cx="2323473" cy="276999"/>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Secure any connections</a:t>
            </a:r>
          </a:p>
        </p:txBody>
      </p:sp>
      <p:sp>
        <p:nvSpPr>
          <p:cNvPr id="17" name="Freeform 37"/>
          <p:cNvSpPr>
            <a:spLocks noChangeAspect="1" noEditPoints="1"/>
          </p:cNvSpPr>
          <p:nvPr/>
        </p:nvSpPr>
        <p:spPr bwMode="auto">
          <a:xfrm>
            <a:off x="980964" y="3312768"/>
            <a:ext cx="426071" cy="283684"/>
          </a:xfrm>
          <a:custGeom>
            <a:avLst/>
            <a:gdLst>
              <a:gd name="T0" fmla="*/ 360 w 640"/>
              <a:gd name="T1" fmla="*/ 333 h 427"/>
              <a:gd name="T2" fmla="*/ 360 w 640"/>
              <a:gd name="T3" fmla="*/ 333 h 427"/>
              <a:gd name="T4" fmla="*/ 280 w 640"/>
              <a:gd name="T5" fmla="*/ 333 h 427"/>
              <a:gd name="T6" fmla="*/ 303 w 640"/>
              <a:gd name="T7" fmla="*/ 251 h 427"/>
              <a:gd name="T8" fmla="*/ 266 w 640"/>
              <a:gd name="T9" fmla="*/ 200 h 427"/>
              <a:gd name="T10" fmla="*/ 320 w 640"/>
              <a:gd name="T11" fmla="*/ 147 h 427"/>
              <a:gd name="T12" fmla="*/ 373 w 640"/>
              <a:gd name="T13" fmla="*/ 200 h 427"/>
              <a:gd name="T14" fmla="*/ 336 w 640"/>
              <a:gd name="T15" fmla="*/ 251 h 427"/>
              <a:gd name="T16" fmla="*/ 360 w 640"/>
              <a:gd name="T17" fmla="*/ 333 h 427"/>
              <a:gd name="T18" fmla="*/ 360 w 640"/>
              <a:gd name="T19" fmla="*/ 333 h 427"/>
              <a:gd name="T20" fmla="*/ 486 w 640"/>
              <a:gd name="T21" fmla="*/ 120 h 427"/>
              <a:gd name="T22" fmla="*/ 486 w 640"/>
              <a:gd name="T23" fmla="*/ 120 h 427"/>
              <a:gd name="T24" fmla="*/ 469 w 640"/>
              <a:gd name="T25" fmla="*/ 121 h 427"/>
              <a:gd name="T26" fmla="*/ 300 w 640"/>
              <a:gd name="T27" fmla="*/ 0 h 427"/>
              <a:gd name="T28" fmla="*/ 121 w 640"/>
              <a:gd name="T29" fmla="*/ 161 h 427"/>
              <a:gd name="T30" fmla="*/ 0 w 640"/>
              <a:gd name="T31" fmla="*/ 293 h 427"/>
              <a:gd name="T32" fmla="*/ 133 w 640"/>
              <a:gd name="T33" fmla="*/ 427 h 427"/>
              <a:gd name="T34" fmla="*/ 493 w 640"/>
              <a:gd name="T35" fmla="*/ 427 h 427"/>
              <a:gd name="T36" fmla="*/ 493 w 640"/>
              <a:gd name="T37" fmla="*/ 426 h 427"/>
              <a:gd name="T38" fmla="*/ 640 w 640"/>
              <a:gd name="T39" fmla="*/ 273 h 427"/>
              <a:gd name="T40" fmla="*/ 486 w 640"/>
              <a:gd name="T41" fmla="*/ 12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0" h="427">
                <a:moveTo>
                  <a:pt x="360" y="333"/>
                </a:moveTo>
                <a:lnTo>
                  <a:pt x="360" y="333"/>
                </a:lnTo>
                <a:lnTo>
                  <a:pt x="280" y="333"/>
                </a:lnTo>
                <a:lnTo>
                  <a:pt x="303" y="251"/>
                </a:lnTo>
                <a:cubicBezTo>
                  <a:pt x="282" y="244"/>
                  <a:pt x="266" y="224"/>
                  <a:pt x="266" y="200"/>
                </a:cubicBezTo>
                <a:cubicBezTo>
                  <a:pt x="266" y="171"/>
                  <a:pt x="290" y="147"/>
                  <a:pt x="320" y="147"/>
                </a:cubicBezTo>
                <a:cubicBezTo>
                  <a:pt x="349" y="147"/>
                  <a:pt x="373" y="171"/>
                  <a:pt x="373" y="200"/>
                </a:cubicBezTo>
                <a:cubicBezTo>
                  <a:pt x="373" y="224"/>
                  <a:pt x="357" y="244"/>
                  <a:pt x="336" y="251"/>
                </a:cubicBezTo>
                <a:lnTo>
                  <a:pt x="360" y="333"/>
                </a:lnTo>
                <a:lnTo>
                  <a:pt x="360" y="333"/>
                </a:lnTo>
                <a:close/>
                <a:moveTo>
                  <a:pt x="486" y="120"/>
                </a:moveTo>
                <a:lnTo>
                  <a:pt x="486" y="120"/>
                </a:lnTo>
                <a:cubicBezTo>
                  <a:pt x="481" y="120"/>
                  <a:pt x="475" y="121"/>
                  <a:pt x="469" y="121"/>
                </a:cubicBezTo>
                <a:cubicBezTo>
                  <a:pt x="445" y="51"/>
                  <a:pt x="378" y="0"/>
                  <a:pt x="300" y="0"/>
                </a:cubicBezTo>
                <a:cubicBezTo>
                  <a:pt x="207" y="0"/>
                  <a:pt x="130" y="70"/>
                  <a:pt x="121" y="161"/>
                </a:cubicBezTo>
                <a:cubicBezTo>
                  <a:pt x="53" y="167"/>
                  <a:pt x="0" y="224"/>
                  <a:pt x="0" y="293"/>
                </a:cubicBezTo>
                <a:cubicBezTo>
                  <a:pt x="0" y="367"/>
                  <a:pt x="59" y="427"/>
                  <a:pt x="133" y="427"/>
                </a:cubicBezTo>
                <a:lnTo>
                  <a:pt x="493" y="427"/>
                </a:lnTo>
                <a:lnTo>
                  <a:pt x="493" y="426"/>
                </a:lnTo>
                <a:cubicBezTo>
                  <a:pt x="574" y="423"/>
                  <a:pt x="640" y="356"/>
                  <a:pt x="640" y="273"/>
                </a:cubicBezTo>
                <a:cubicBezTo>
                  <a:pt x="640" y="189"/>
                  <a:pt x="571" y="120"/>
                  <a:pt x="486" y="120"/>
                </a:cubicBez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8" name="Freeform 6"/>
          <p:cNvSpPr>
            <a:spLocks noEditPoints="1"/>
          </p:cNvSpPr>
          <p:nvPr/>
        </p:nvSpPr>
        <p:spPr bwMode="auto">
          <a:xfrm>
            <a:off x="1013303" y="2623127"/>
            <a:ext cx="346290" cy="346288"/>
          </a:xfrm>
          <a:custGeom>
            <a:avLst/>
            <a:gdLst>
              <a:gd name="T0" fmla="*/ 548 w 800"/>
              <a:gd name="T1" fmla="*/ 338 h 800"/>
              <a:gd name="T2" fmla="*/ 353 w 800"/>
              <a:gd name="T3" fmla="*/ 533 h 800"/>
              <a:gd name="T4" fmla="*/ 251 w 800"/>
              <a:gd name="T5" fmla="*/ 431 h 800"/>
              <a:gd name="T6" fmla="*/ 251 w 800"/>
              <a:gd name="T7" fmla="*/ 384 h 800"/>
              <a:gd name="T8" fmla="*/ 298 w 800"/>
              <a:gd name="T9" fmla="*/ 384 h 800"/>
              <a:gd name="T10" fmla="*/ 353 w 800"/>
              <a:gd name="T11" fmla="*/ 439 h 800"/>
              <a:gd name="T12" fmla="*/ 501 w 800"/>
              <a:gd name="T13" fmla="*/ 290 h 800"/>
              <a:gd name="T14" fmla="*/ 548 w 800"/>
              <a:gd name="T15" fmla="*/ 290 h 800"/>
              <a:gd name="T16" fmla="*/ 548 w 800"/>
              <a:gd name="T17" fmla="*/ 338 h 800"/>
              <a:gd name="T18" fmla="*/ 800 w 800"/>
              <a:gd name="T19" fmla="*/ 400 h 800"/>
              <a:gd name="T20" fmla="*/ 709 w 800"/>
              <a:gd name="T21" fmla="*/ 317 h 800"/>
              <a:gd name="T22" fmla="*/ 746 w 800"/>
              <a:gd name="T23" fmla="*/ 200 h 800"/>
              <a:gd name="T24" fmla="*/ 626 w 800"/>
              <a:gd name="T25" fmla="*/ 174 h 800"/>
              <a:gd name="T26" fmla="*/ 600 w 800"/>
              <a:gd name="T27" fmla="*/ 54 h 800"/>
              <a:gd name="T28" fmla="*/ 482 w 800"/>
              <a:gd name="T29" fmla="*/ 91 h 800"/>
              <a:gd name="T30" fmla="*/ 400 w 800"/>
              <a:gd name="T31" fmla="*/ 0 h 800"/>
              <a:gd name="T32" fmla="*/ 317 w 800"/>
              <a:gd name="T33" fmla="*/ 91 h 800"/>
              <a:gd name="T34" fmla="*/ 200 w 800"/>
              <a:gd name="T35" fmla="*/ 54 h 800"/>
              <a:gd name="T36" fmla="*/ 173 w 800"/>
              <a:gd name="T37" fmla="*/ 174 h 800"/>
              <a:gd name="T38" fmla="*/ 53 w 800"/>
              <a:gd name="T39" fmla="*/ 200 h 800"/>
              <a:gd name="T40" fmla="*/ 91 w 800"/>
              <a:gd name="T41" fmla="*/ 317 h 800"/>
              <a:gd name="T42" fmla="*/ 0 w 800"/>
              <a:gd name="T43" fmla="*/ 400 h 800"/>
              <a:gd name="T44" fmla="*/ 91 w 800"/>
              <a:gd name="T45" fmla="*/ 483 h 800"/>
              <a:gd name="T46" fmla="*/ 53 w 800"/>
              <a:gd name="T47" fmla="*/ 600 h 800"/>
              <a:gd name="T48" fmla="*/ 173 w 800"/>
              <a:gd name="T49" fmla="*/ 626 h 800"/>
              <a:gd name="T50" fmla="*/ 200 w 800"/>
              <a:gd name="T51" fmla="*/ 746 h 800"/>
              <a:gd name="T52" fmla="*/ 317 w 800"/>
              <a:gd name="T53" fmla="*/ 709 h 800"/>
              <a:gd name="T54" fmla="*/ 400 w 800"/>
              <a:gd name="T55" fmla="*/ 800 h 800"/>
              <a:gd name="T56" fmla="*/ 482 w 800"/>
              <a:gd name="T57" fmla="*/ 709 h 800"/>
              <a:gd name="T58" fmla="*/ 600 w 800"/>
              <a:gd name="T59" fmla="*/ 746 h 800"/>
              <a:gd name="T60" fmla="*/ 626 w 800"/>
              <a:gd name="T61" fmla="*/ 626 h 800"/>
              <a:gd name="T62" fmla="*/ 746 w 800"/>
              <a:gd name="T63" fmla="*/ 600 h 800"/>
              <a:gd name="T64" fmla="*/ 709 w 800"/>
              <a:gd name="T65" fmla="*/ 483 h 800"/>
              <a:gd name="T66" fmla="*/ 800 w 800"/>
              <a:gd name="T67" fmla="*/ 4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0" h="800">
                <a:moveTo>
                  <a:pt x="548" y="338"/>
                </a:moveTo>
                <a:lnTo>
                  <a:pt x="353" y="533"/>
                </a:lnTo>
                <a:lnTo>
                  <a:pt x="251" y="431"/>
                </a:lnTo>
                <a:cubicBezTo>
                  <a:pt x="238" y="418"/>
                  <a:pt x="238" y="397"/>
                  <a:pt x="251" y="384"/>
                </a:cubicBezTo>
                <a:cubicBezTo>
                  <a:pt x="264" y="371"/>
                  <a:pt x="285" y="371"/>
                  <a:pt x="298" y="384"/>
                </a:cubicBezTo>
                <a:lnTo>
                  <a:pt x="353" y="439"/>
                </a:lnTo>
                <a:lnTo>
                  <a:pt x="501" y="290"/>
                </a:lnTo>
                <a:cubicBezTo>
                  <a:pt x="514" y="277"/>
                  <a:pt x="535" y="277"/>
                  <a:pt x="548" y="290"/>
                </a:cubicBezTo>
                <a:cubicBezTo>
                  <a:pt x="561" y="304"/>
                  <a:pt x="561" y="325"/>
                  <a:pt x="548" y="338"/>
                </a:cubicBezTo>
                <a:moveTo>
                  <a:pt x="800" y="400"/>
                </a:moveTo>
                <a:lnTo>
                  <a:pt x="709" y="317"/>
                </a:lnTo>
                <a:lnTo>
                  <a:pt x="746" y="200"/>
                </a:lnTo>
                <a:lnTo>
                  <a:pt x="626" y="174"/>
                </a:lnTo>
                <a:lnTo>
                  <a:pt x="600" y="54"/>
                </a:lnTo>
                <a:lnTo>
                  <a:pt x="482" y="91"/>
                </a:lnTo>
                <a:lnTo>
                  <a:pt x="400" y="0"/>
                </a:lnTo>
                <a:lnTo>
                  <a:pt x="317" y="91"/>
                </a:lnTo>
                <a:lnTo>
                  <a:pt x="200" y="54"/>
                </a:lnTo>
                <a:lnTo>
                  <a:pt x="173" y="174"/>
                </a:lnTo>
                <a:lnTo>
                  <a:pt x="53" y="200"/>
                </a:lnTo>
                <a:lnTo>
                  <a:pt x="91" y="317"/>
                </a:lnTo>
                <a:lnTo>
                  <a:pt x="0" y="400"/>
                </a:lnTo>
                <a:lnTo>
                  <a:pt x="91" y="483"/>
                </a:lnTo>
                <a:lnTo>
                  <a:pt x="53" y="600"/>
                </a:lnTo>
                <a:lnTo>
                  <a:pt x="173" y="626"/>
                </a:lnTo>
                <a:lnTo>
                  <a:pt x="200" y="746"/>
                </a:lnTo>
                <a:lnTo>
                  <a:pt x="317" y="709"/>
                </a:lnTo>
                <a:lnTo>
                  <a:pt x="400" y="800"/>
                </a:lnTo>
                <a:lnTo>
                  <a:pt x="482" y="709"/>
                </a:lnTo>
                <a:lnTo>
                  <a:pt x="600" y="746"/>
                </a:lnTo>
                <a:lnTo>
                  <a:pt x="626" y="626"/>
                </a:lnTo>
                <a:lnTo>
                  <a:pt x="746" y="600"/>
                </a:lnTo>
                <a:lnTo>
                  <a:pt x="709" y="483"/>
                </a:lnTo>
                <a:lnTo>
                  <a:pt x="800" y="400"/>
                </a:lnTo>
                <a:close/>
              </a:path>
            </a:pathLst>
          </a:custGeom>
          <a:solidFill>
            <a:schemeClr val="bg1"/>
          </a:solidFill>
          <a:ln>
            <a:noFill/>
          </a:ln>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pitchFamily="34" charset="-128"/>
            </a:endParaRPr>
          </a:p>
        </p:txBody>
      </p:sp>
      <p:sp>
        <p:nvSpPr>
          <p:cNvPr id="19" name="TextBox 18"/>
          <p:cNvSpPr txBox="1"/>
          <p:nvPr/>
        </p:nvSpPr>
        <p:spPr>
          <a:xfrm>
            <a:off x="1500415" y="2584545"/>
            <a:ext cx="2323473" cy="461665"/>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Meet government and regulatory compliance</a:t>
            </a:r>
          </a:p>
        </p:txBody>
      </p:sp>
      <p:sp>
        <p:nvSpPr>
          <p:cNvPr id="20" name="TextBox 19"/>
          <p:cNvSpPr txBox="1"/>
          <p:nvPr/>
        </p:nvSpPr>
        <p:spPr>
          <a:xfrm>
            <a:off x="1500415" y="3272929"/>
            <a:ext cx="2323473" cy="461665"/>
          </a:xfrm>
          <a:prstGeom prst="rect">
            <a:avLst/>
          </a:prstGeom>
          <a:noFill/>
        </p:spPr>
        <p:txBody>
          <a:bodyPr wrap="square" rtlCol="0">
            <a:spAutoFit/>
          </a:bodyPr>
          <a:lstStyle/>
          <a:p>
            <a:pPr defTabSz="457086" fontAlgn="base">
              <a:spcBef>
                <a:spcPct val="0"/>
              </a:spcBef>
              <a:spcAft>
                <a:spcPct val="0"/>
              </a:spcAft>
            </a:pPr>
            <a:r>
              <a:rPr lang="en-US" sz="1200" dirty="0">
                <a:solidFill>
                  <a:srgbClr val="4D4D4C">
                    <a:lumMod val="75000"/>
                  </a:srgbClr>
                </a:solidFill>
                <a:ea typeface="ＭＳ Ｐゴシック" pitchFamily="34" charset="-128"/>
              </a:rPr>
              <a:t>Secure traffic directly accessing the Internet</a:t>
            </a:r>
          </a:p>
        </p:txBody>
      </p:sp>
      <p:sp>
        <p:nvSpPr>
          <p:cNvPr id="21" name="Freeform 20"/>
          <p:cNvSpPr>
            <a:spLocks noChangeAspect="1" noEditPoints="1"/>
          </p:cNvSpPr>
          <p:nvPr/>
        </p:nvSpPr>
        <p:spPr bwMode="auto">
          <a:xfrm>
            <a:off x="1025659" y="4007922"/>
            <a:ext cx="321576" cy="339568"/>
          </a:xfrm>
          <a:custGeom>
            <a:avLst/>
            <a:gdLst>
              <a:gd name="T0" fmla="*/ 1717 w 1741"/>
              <a:gd name="T1" fmla="*/ 292 h 1847"/>
              <a:gd name="T2" fmla="*/ 1604 w 1741"/>
              <a:gd name="T3" fmla="*/ 299 h 1847"/>
              <a:gd name="T4" fmla="*/ 1491 w 1741"/>
              <a:gd name="T5" fmla="*/ 294 h 1847"/>
              <a:gd name="T6" fmla="*/ 1393 w 1741"/>
              <a:gd name="T7" fmla="*/ 282 h 1847"/>
              <a:gd name="T8" fmla="*/ 1288 w 1741"/>
              <a:gd name="T9" fmla="*/ 259 h 1847"/>
              <a:gd name="T10" fmla="*/ 1179 w 1741"/>
              <a:gd name="T11" fmla="*/ 222 h 1847"/>
              <a:gd name="T12" fmla="*/ 1072 w 1741"/>
              <a:gd name="T13" fmla="*/ 169 h 1847"/>
              <a:gd name="T14" fmla="*/ 968 w 1741"/>
              <a:gd name="T15" fmla="*/ 97 h 1847"/>
              <a:gd name="T16" fmla="*/ 919 w 1741"/>
              <a:gd name="T17" fmla="*/ 53 h 1847"/>
              <a:gd name="T18" fmla="*/ 872 w 1741"/>
              <a:gd name="T19" fmla="*/ 3 h 1847"/>
              <a:gd name="T20" fmla="*/ 871 w 1741"/>
              <a:gd name="T21" fmla="*/ 1 h 1847"/>
              <a:gd name="T22" fmla="*/ 869 w 1741"/>
              <a:gd name="T23" fmla="*/ 3 h 1847"/>
              <a:gd name="T24" fmla="*/ 839 w 1741"/>
              <a:gd name="T25" fmla="*/ 36 h 1847"/>
              <a:gd name="T26" fmla="*/ 791 w 1741"/>
              <a:gd name="T27" fmla="*/ 83 h 1847"/>
              <a:gd name="T28" fmla="*/ 705 w 1741"/>
              <a:gd name="T29" fmla="*/ 148 h 1847"/>
              <a:gd name="T30" fmla="*/ 599 w 1741"/>
              <a:gd name="T31" fmla="*/ 207 h 1847"/>
              <a:gd name="T32" fmla="*/ 490 w 1741"/>
              <a:gd name="T33" fmla="*/ 249 h 1847"/>
              <a:gd name="T34" fmla="*/ 383 w 1741"/>
              <a:gd name="T35" fmla="*/ 276 h 1847"/>
              <a:gd name="T36" fmla="*/ 282 w 1741"/>
              <a:gd name="T37" fmla="*/ 291 h 1847"/>
              <a:gd name="T38" fmla="*/ 191 w 1741"/>
              <a:gd name="T39" fmla="*/ 299 h 1847"/>
              <a:gd name="T40" fmla="*/ 53 w 1741"/>
              <a:gd name="T41" fmla="*/ 295 h 1847"/>
              <a:gd name="T42" fmla="*/ 0 w 1741"/>
              <a:gd name="T43" fmla="*/ 289 h 1847"/>
              <a:gd name="T44" fmla="*/ 2 w 1741"/>
              <a:gd name="T45" fmla="*/ 413 h 1847"/>
              <a:gd name="T46" fmla="*/ 13 w 1741"/>
              <a:gd name="T47" fmla="*/ 548 h 1847"/>
              <a:gd name="T48" fmla="*/ 35 w 1741"/>
              <a:gd name="T49" fmla="*/ 719 h 1847"/>
              <a:gd name="T50" fmla="*/ 75 w 1741"/>
              <a:gd name="T51" fmla="*/ 911 h 1847"/>
              <a:gd name="T52" fmla="*/ 113 w 1741"/>
              <a:gd name="T53" fmla="*/ 1045 h 1847"/>
              <a:gd name="T54" fmla="*/ 149 w 1741"/>
              <a:gd name="T55" fmla="*/ 1147 h 1847"/>
              <a:gd name="T56" fmla="*/ 193 w 1741"/>
              <a:gd name="T57" fmla="*/ 1248 h 1847"/>
              <a:gd name="T58" fmla="*/ 244 w 1741"/>
              <a:gd name="T59" fmla="*/ 1346 h 1847"/>
              <a:gd name="T60" fmla="*/ 303 w 1741"/>
              <a:gd name="T61" fmla="*/ 1441 h 1847"/>
              <a:gd name="T62" fmla="*/ 372 w 1741"/>
              <a:gd name="T63" fmla="*/ 1531 h 1847"/>
              <a:gd name="T64" fmla="*/ 450 w 1741"/>
              <a:gd name="T65" fmla="*/ 1613 h 1847"/>
              <a:gd name="T66" fmla="*/ 538 w 1741"/>
              <a:gd name="T67" fmla="*/ 1688 h 1847"/>
              <a:gd name="T68" fmla="*/ 637 w 1741"/>
              <a:gd name="T69" fmla="*/ 1752 h 1847"/>
              <a:gd name="T70" fmla="*/ 747 w 1741"/>
              <a:gd name="T71" fmla="*/ 1805 h 1847"/>
              <a:gd name="T72" fmla="*/ 869 w 1741"/>
              <a:gd name="T73" fmla="*/ 1846 h 1847"/>
              <a:gd name="T74" fmla="*/ 871 w 1741"/>
              <a:gd name="T75" fmla="*/ 1847 h 1847"/>
              <a:gd name="T76" fmla="*/ 872 w 1741"/>
              <a:gd name="T77" fmla="*/ 1846 h 1847"/>
              <a:gd name="T78" fmla="*/ 956 w 1741"/>
              <a:gd name="T79" fmla="*/ 1820 h 1847"/>
              <a:gd name="T80" fmla="*/ 1070 w 1741"/>
              <a:gd name="T81" fmla="*/ 1771 h 1847"/>
              <a:gd name="T82" fmla="*/ 1172 w 1741"/>
              <a:gd name="T83" fmla="*/ 1710 h 1847"/>
              <a:gd name="T84" fmla="*/ 1264 w 1741"/>
              <a:gd name="T85" fmla="*/ 1639 h 1847"/>
              <a:gd name="T86" fmla="*/ 1345 w 1741"/>
              <a:gd name="T87" fmla="*/ 1559 h 1847"/>
              <a:gd name="T88" fmla="*/ 1417 w 1741"/>
              <a:gd name="T89" fmla="*/ 1472 h 1847"/>
              <a:gd name="T90" fmla="*/ 1479 w 1741"/>
              <a:gd name="T91" fmla="*/ 1379 h 1847"/>
              <a:gd name="T92" fmla="*/ 1533 w 1741"/>
              <a:gd name="T93" fmla="*/ 1281 h 1847"/>
              <a:gd name="T94" fmla="*/ 1579 w 1741"/>
              <a:gd name="T95" fmla="*/ 1181 h 1847"/>
              <a:gd name="T96" fmla="*/ 1618 w 1741"/>
              <a:gd name="T97" fmla="*/ 1079 h 1847"/>
              <a:gd name="T98" fmla="*/ 1649 w 1741"/>
              <a:gd name="T99" fmla="*/ 978 h 1847"/>
              <a:gd name="T100" fmla="*/ 1696 w 1741"/>
              <a:gd name="T101" fmla="*/ 781 h 1847"/>
              <a:gd name="T102" fmla="*/ 1724 w 1741"/>
              <a:gd name="T103" fmla="*/ 602 h 1847"/>
              <a:gd name="T104" fmla="*/ 1737 w 1741"/>
              <a:gd name="T105" fmla="*/ 454 h 1847"/>
              <a:gd name="T106" fmla="*/ 1741 w 1741"/>
              <a:gd name="T107" fmla="*/ 305 h 1847"/>
              <a:gd name="T108" fmla="*/ 1128 w 1741"/>
              <a:gd name="T109" fmla="*/ 1219 h 1847"/>
              <a:gd name="T110" fmla="*/ 682 w 1741"/>
              <a:gd name="T111" fmla="*/ 962 h 1847"/>
              <a:gd name="T112" fmla="*/ 864 w 1741"/>
              <a:gd name="T113" fmla="*/ 479 h 1847"/>
              <a:gd name="T114" fmla="*/ 1074 w 1741"/>
              <a:gd name="T115" fmla="*/ 950 h 1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1847">
                <a:moveTo>
                  <a:pt x="1741" y="289"/>
                </a:moveTo>
                <a:lnTo>
                  <a:pt x="1741" y="289"/>
                </a:lnTo>
                <a:lnTo>
                  <a:pt x="1717" y="292"/>
                </a:lnTo>
                <a:lnTo>
                  <a:pt x="1688" y="295"/>
                </a:lnTo>
                <a:lnTo>
                  <a:pt x="1650" y="297"/>
                </a:lnTo>
                <a:lnTo>
                  <a:pt x="1604" y="299"/>
                </a:lnTo>
                <a:lnTo>
                  <a:pt x="1550" y="299"/>
                </a:lnTo>
                <a:lnTo>
                  <a:pt x="1522" y="296"/>
                </a:lnTo>
                <a:lnTo>
                  <a:pt x="1491" y="294"/>
                </a:lnTo>
                <a:lnTo>
                  <a:pt x="1460" y="291"/>
                </a:lnTo>
                <a:lnTo>
                  <a:pt x="1427" y="287"/>
                </a:lnTo>
                <a:lnTo>
                  <a:pt x="1393" y="282"/>
                </a:lnTo>
                <a:lnTo>
                  <a:pt x="1359" y="276"/>
                </a:lnTo>
                <a:lnTo>
                  <a:pt x="1324" y="268"/>
                </a:lnTo>
                <a:lnTo>
                  <a:pt x="1288" y="259"/>
                </a:lnTo>
                <a:lnTo>
                  <a:pt x="1253" y="249"/>
                </a:lnTo>
                <a:lnTo>
                  <a:pt x="1216" y="236"/>
                </a:lnTo>
                <a:lnTo>
                  <a:pt x="1179" y="222"/>
                </a:lnTo>
                <a:lnTo>
                  <a:pt x="1143" y="207"/>
                </a:lnTo>
                <a:lnTo>
                  <a:pt x="1108" y="188"/>
                </a:lnTo>
                <a:lnTo>
                  <a:pt x="1072" y="169"/>
                </a:lnTo>
                <a:lnTo>
                  <a:pt x="1036" y="148"/>
                </a:lnTo>
                <a:lnTo>
                  <a:pt x="1002" y="123"/>
                </a:lnTo>
                <a:lnTo>
                  <a:pt x="968" y="97"/>
                </a:lnTo>
                <a:lnTo>
                  <a:pt x="952" y="83"/>
                </a:lnTo>
                <a:lnTo>
                  <a:pt x="935" y="68"/>
                </a:lnTo>
                <a:lnTo>
                  <a:pt x="919" y="53"/>
                </a:lnTo>
                <a:lnTo>
                  <a:pt x="903" y="36"/>
                </a:lnTo>
                <a:lnTo>
                  <a:pt x="888" y="20"/>
                </a:lnTo>
                <a:lnTo>
                  <a:pt x="872" y="3"/>
                </a:lnTo>
                <a:lnTo>
                  <a:pt x="872" y="0"/>
                </a:lnTo>
                <a:lnTo>
                  <a:pt x="872" y="0"/>
                </a:lnTo>
                <a:lnTo>
                  <a:pt x="871" y="1"/>
                </a:lnTo>
                <a:lnTo>
                  <a:pt x="871" y="1"/>
                </a:lnTo>
                <a:lnTo>
                  <a:pt x="869" y="0"/>
                </a:lnTo>
                <a:lnTo>
                  <a:pt x="869" y="3"/>
                </a:lnTo>
                <a:lnTo>
                  <a:pt x="869" y="3"/>
                </a:lnTo>
                <a:lnTo>
                  <a:pt x="854" y="20"/>
                </a:lnTo>
                <a:lnTo>
                  <a:pt x="839" y="36"/>
                </a:lnTo>
                <a:lnTo>
                  <a:pt x="823" y="53"/>
                </a:lnTo>
                <a:lnTo>
                  <a:pt x="807" y="68"/>
                </a:lnTo>
                <a:lnTo>
                  <a:pt x="791" y="83"/>
                </a:lnTo>
                <a:lnTo>
                  <a:pt x="774" y="97"/>
                </a:lnTo>
                <a:lnTo>
                  <a:pt x="740" y="123"/>
                </a:lnTo>
                <a:lnTo>
                  <a:pt x="705" y="148"/>
                </a:lnTo>
                <a:lnTo>
                  <a:pt x="670" y="169"/>
                </a:lnTo>
                <a:lnTo>
                  <a:pt x="635" y="188"/>
                </a:lnTo>
                <a:lnTo>
                  <a:pt x="599" y="207"/>
                </a:lnTo>
                <a:lnTo>
                  <a:pt x="562" y="222"/>
                </a:lnTo>
                <a:lnTo>
                  <a:pt x="525" y="236"/>
                </a:lnTo>
                <a:lnTo>
                  <a:pt x="490" y="249"/>
                </a:lnTo>
                <a:lnTo>
                  <a:pt x="454" y="259"/>
                </a:lnTo>
                <a:lnTo>
                  <a:pt x="418" y="268"/>
                </a:lnTo>
                <a:lnTo>
                  <a:pt x="383" y="276"/>
                </a:lnTo>
                <a:lnTo>
                  <a:pt x="349" y="282"/>
                </a:lnTo>
                <a:lnTo>
                  <a:pt x="315" y="287"/>
                </a:lnTo>
                <a:lnTo>
                  <a:pt x="282" y="291"/>
                </a:lnTo>
                <a:lnTo>
                  <a:pt x="250" y="294"/>
                </a:lnTo>
                <a:lnTo>
                  <a:pt x="221" y="296"/>
                </a:lnTo>
                <a:lnTo>
                  <a:pt x="191" y="299"/>
                </a:lnTo>
                <a:lnTo>
                  <a:pt x="138" y="299"/>
                </a:lnTo>
                <a:lnTo>
                  <a:pt x="91" y="297"/>
                </a:lnTo>
                <a:lnTo>
                  <a:pt x="53" y="295"/>
                </a:lnTo>
                <a:lnTo>
                  <a:pt x="25" y="292"/>
                </a:lnTo>
                <a:lnTo>
                  <a:pt x="0" y="289"/>
                </a:lnTo>
                <a:lnTo>
                  <a:pt x="0" y="289"/>
                </a:lnTo>
                <a:lnTo>
                  <a:pt x="0" y="305"/>
                </a:lnTo>
                <a:lnTo>
                  <a:pt x="0" y="346"/>
                </a:lnTo>
                <a:lnTo>
                  <a:pt x="2" y="413"/>
                </a:lnTo>
                <a:lnTo>
                  <a:pt x="4" y="454"/>
                </a:lnTo>
                <a:lnTo>
                  <a:pt x="8" y="498"/>
                </a:lnTo>
                <a:lnTo>
                  <a:pt x="13" y="548"/>
                </a:lnTo>
                <a:lnTo>
                  <a:pt x="19" y="602"/>
                </a:lnTo>
                <a:lnTo>
                  <a:pt x="26" y="659"/>
                </a:lnTo>
                <a:lnTo>
                  <a:pt x="35" y="719"/>
                </a:lnTo>
                <a:lnTo>
                  <a:pt x="46" y="781"/>
                </a:lnTo>
                <a:lnTo>
                  <a:pt x="58" y="845"/>
                </a:lnTo>
                <a:lnTo>
                  <a:pt x="75" y="911"/>
                </a:lnTo>
                <a:lnTo>
                  <a:pt x="92" y="978"/>
                </a:lnTo>
                <a:lnTo>
                  <a:pt x="102" y="1012"/>
                </a:lnTo>
                <a:lnTo>
                  <a:pt x="113" y="1045"/>
                </a:lnTo>
                <a:lnTo>
                  <a:pt x="125" y="1079"/>
                </a:lnTo>
                <a:lnTo>
                  <a:pt x="137" y="1114"/>
                </a:lnTo>
                <a:lnTo>
                  <a:pt x="149" y="1147"/>
                </a:lnTo>
                <a:lnTo>
                  <a:pt x="163" y="1181"/>
                </a:lnTo>
                <a:lnTo>
                  <a:pt x="178" y="1214"/>
                </a:lnTo>
                <a:lnTo>
                  <a:pt x="193" y="1248"/>
                </a:lnTo>
                <a:lnTo>
                  <a:pt x="209" y="1281"/>
                </a:lnTo>
                <a:lnTo>
                  <a:pt x="226" y="1314"/>
                </a:lnTo>
                <a:lnTo>
                  <a:pt x="244" y="1346"/>
                </a:lnTo>
                <a:lnTo>
                  <a:pt x="263" y="1379"/>
                </a:lnTo>
                <a:lnTo>
                  <a:pt x="283" y="1410"/>
                </a:lnTo>
                <a:lnTo>
                  <a:pt x="303" y="1441"/>
                </a:lnTo>
                <a:lnTo>
                  <a:pt x="326" y="1472"/>
                </a:lnTo>
                <a:lnTo>
                  <a:pt x="348" y="1501"/>
                </a:lnTo>
                <a:lnTo>
                  <a:pt x="372" y="1531"/>
                </a:lnTo>
                <a:lnTo>
                  <a:pt x="397" y="1559"/>
                </a:lnTo>
                <a:lnTo>
                  <a:pt x="422" y="1587"/>
                </a:lnTo>
                <a:lnTo>
                  <a:pt x="450" y="1613"/>
                </a:lnTo>
                <a:lnTo>
                  <a:pt x="478" y="1639"/>
                </a:lnTo>
                <a:lnTo>
                  <a:pt x="507" y="1663"/>
                </a:lnTo>
                <a:lnTo>
                  <a:pt x="538" y="1688"/>
                </a:lnTo>
                <a:lnTo>
                  <a:pt x="569" y="1710"/>
                </a:lnTo>
                <a:lnTo>
                  <a:pt x="603" y="1732"/>
                </a:lnTo>
                <a:lnTo>
                  <a:pt x="637" y="1752"/>
                </a:lnTo>
                <a:lnTo>
                  <a:pt x="672" y="1771"/>
                </a:lnTo>
                <a:lnTo>
                  <a:pt x="709" y="1789"/>
                </a:lnTo>
                <a:lnTo>
                  <a:pt x="747" y="1805"/>
                </a:lnTo>
                <a:lnTo>
                  <a:pt x="787" y="1820"/>
                </a:lnTo>
                <a:lnTo>
                  <a:pt x="827" y="1834"/>
                </a:lnTo>
                <a:lnTo>
                  <a:pt x="869" y="1846"/>
                </a:lnTo>
                <a:lnTo>
                  <a:pt x="869" y="1847"/>
                </a:lnTo>
                <a:lnTo>
                  <a:pt x="869" y="1847"/>
                </a:lnTo>
                <a:lnTo>
                  <a:pt x="871" y="1847"/>
                </a:lnTo>
                <a:lnTo>
                  <a:pt x="871" y="1847"/>
                </a:lnTo>
                <a:lnTo>
                  <a:pt x="872" y="1847"/>
                </a:lnTo>
                <a:lnTo>
                  <a:pt x="872" y="1846"/>
                </a:lnTo>
                <a:lnTo>
                  <a:pt x="872" y="1846"/>
                </a:lnTo>
                <a:lnTo>
                  <a:pt x="915" y="1834"/>
                </a:lnTo>
                <a:lnTo>
                  <a:pt x="956" y="1820"/>
                </a:lnTo>
                <a:lnTo>
                  <a:pt x="995" y="1805"/>
                </a:lnTo>
                <a:lnTo>
                  <a:pt x="1033" y="1789"/>
                </a:lnTo>
                <a:lnTo>
                  <a:pt x="1070" y="1771"/>
                </a:lnTo>
                <a:lnTo>
                  <a:pt x="1105" y="1752"/>
                </a:lnTo>
                <a:lnTo>
                  <a:pt x="1139" y="1732"/>
                </a:lnTo>
                <a:lnTo>
                  <a:pt x="1172" y="1710"/>
                </a:lnTo>
                <a:lnTo>
                  <a:pt x="1204" y="1688"/>
                </a:lnTo>
                <a:lnTo>
                  <a:pt x="1234" y="1663"/>
                </a:lnTo>
                <a:lnTo>
                  <a:pt x="1264" y="1639"/>
                </a:lnTo>
                <a:lnTo>
                  <a:pt x="1292" y="1613"/>
                </a:lnTo>
                <a:lnTo>
                  <a:pt x="1319" y="1587"/>
                </a:lnTo>
                <a:lnTo>
                  <a:pt x="1345" y="1559"/>
                </a:lnTo>
                <a:lnTo>
                  <a:pt x="1370" y="1531"/>
                </a:lnTo>
                <a:lnTo>
                  <a:pt x="1393" y="1501"/>
                </a:lnTo>
                <a:lnTo>
                  <a:pt x="1417" y="1472"/>
                </a:lnTo>
                <a:lnTo>
                  <a:pt x="1438" y="1441"/>
                </a:lnTo>
                <a:lnTo>
                  <a:pt x="1459" y="1410"/>
                </a:lnTo>
                <a:lnTo>
                  <a:pt x="1479" y="1379"/>
                </a:lnTo>
                <a:lnTo>
                  <a:pt x="1497" y="1346"/>
                </a:lnTo>
                <a:lnTo>
                  <a:pt x="1516" y="1314"/>
                </a:lnTo>
                <a:lnTo>
                  <a:pt x="1533" y="1281"/>
                </a:lnTo>
                <a:lnTo>
                  <a:pt x="1549" y="1248"/>
                </a:lnTo>
                <a:lnTo>
                  <a:pt x="1565" y="1214"/>
                </a:lnTo>
                <a:lnTo>
                  <a:pt x="1579" y="1181"/>
                </a:lnTo>
                <a:lnTo>
                  <a:pt x="1592" y="1147"/>
                </a:lnTo>
                <a:lnTo>
                  <a:pt x="1605" y="1114"/>
                </a:lnTo>
                <a:lnTo>
                  <a:pt x="1618" y="1079"/>
                </a:lnTo>
                <a:lnTo>
                  <a:pt x="1629" y="1045"/>
                </a:lnTo>
                <a:lnTo>
                  <a:pt x="1639" y="1012"/>
                </a:lnTo>
                <a:lnTo>
                  <a:pt x="1649" y="978"/>
                </a:lnTo>
                <a:lnTo>
                  <a:pt x="1668" y="911"/>
                </a:lnTo>
                <a:lnTo>
                  <a:pt x="1683" y="845"/>
                </a:lnTo>
                <a:lnTo>
                  <a:pt x="1696" y="781"/>
                </a:lnTo>
                <a:lnTo>
                  <a:pt x="1707" y="719"/>
                </a:lnTo>
                <a:lnTo>
                  <a:pt x="1717" y="659"/>
                </a:lnTo>
                <a:lnTo>
                  <a:pt x="1724" y="602"/>
                </a:lnTo>
                <a:lnTo>
                  <a:pt x="1730" y="548"/>
                </a:lnTo>
                <a:lnTo>
                  <a:pt x="1734" y="498"/>
                </a:lnTo>
                <a:lnTo>
                  <a:pt x="1737" y="454"/>
                </a:lnTo>
                <a:lnTo>
                  <a:pt x="1739" y="413"/>
                </a:lnTo>
                <a:lnTo>
                  <a:pt x="1741" y="346"/>
                </a:lnTo>
                <a:lnTo>
                  <a:pt x="1741" y="305"/>
                </a:lnTo>
                <a:lnTo>
                  <a:pt x="1741" y="289"/>
                </a:lnTo>
                <a:lnTo>
                  <a:pt x="1741" y="289"/>
                </a:lnTo>
                <a:close/>
                <a:moveTo>
                  <a:pt x="1128" y="1219"/>
                </a:moveTo>
                <a:lnTo>
                  <a:pt x="881" y="1098"/>
                </a:lnTo>
                <a:lnTo>
                  <a:pt x="643" y="1233"/>
                </a:lnTo>
                <a:lnTo>
                  <a:pt x="682" y="962"/>
                </a:lnTo>
                <a:lnTo>
                  <a:pt x="480" y="775"/>
                </a:lnTo>
                <a:lnTo>
                  <a:pt x="750" y="728"/>
                </a:lnTo>
                <a:lnTo>
                  <a:pt x="864" y="479"/>
                </a:lnTo>
                <a:lnTo>
                  <a:pt x="993" y="721"/>
                </a:lnTo>
                <a:lnTo>
                  <a:pt x="1265" y="752"/>
                </a:lnTo>
                <a:lnTo>
                  <a:pt x="1074" y="950"/>
                </a:lnTo>
                <a:lnTo>
                  <a:pt x="1128" y="1219"/>
                </a:lnTo>
                <a:close/>
              </a:path>
            </a:pathLst>
          </a:custGeom>
          <a:solidFill>
            <a:schemeClr val="bg1"/>
          </a:solidFill>
          <a:ln w="9525">
            <a:noFill/>
            <a:round/>
            <a:headEnd/>
            <a:tailEnd/>
          </a:ln>
          <a:effectLst/>
        </p:spPr>
        <p:txBody>
          <a:bodyPr vert="horz" wrap="square" lIns="51428" tIns="25715" rIns="51428" bIns="25715"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latin typeface="CiscoSansTT Light"/>
              <a:ea typeface="ＭＳ Ｐゴシック" pitchFamily="34" charset="-128"/>
              <a:cs typeface="CiscoSansTT Light"/>
            </a:endParaRPr>
          </a:p>
        </p:txBody>
      </p:sp>
      <p:sp>
        <p:nvSpPr>
          <p:cNvPr id="22" name="TextBox 21"/>
          <p:cNvSpPr txBox="1"/>
          <p:nvPr/>
        </p:nvSpPr>
        <p:spPr>
          <a:xfrm>
            <a:off x="1506983" y="4054124"/>
            <a:ext cx="2323473" cy="276999"/>
          </a:xfrm>
          <a:prstGeom prst="rect">
            <a:avLst/>
          </a:prstGeom>
          <a:noFill/>
        </p:spPr>
        <p:txBody>
          <a:bodyPr wrap="square" rtlCol="0">
            <a:spAutoFit/>
          </a:bodyPr>
          <a:lstStyle/>
          <a:p>
            <a:pPr defTabSz="457086" fontAlgn="base">
              <a:spcBef>
                <a:spcPct val="0"/>
              </a:spcBef>
              <a:spcAft>
                <a:spcPct val="0"/>
              </a:spcAft>
            </a:pPr>
            <a:r>
              <a:rPr lang="en-US" sz="1200">
                <a:solidFill>
                  <a:srgbClr val="4D4D4C">
                    <a:lumMod val="75000"/>
                  </a:srgbClr>
                </a:solidFill>
                <a:ea typeface="ＭＳ Ｐゴシック" pitchFamily="34" charset="-128"/>
              </a:rPr>
              <a:t>Comprehensive threat </a:t>
            </a:r>
            <a:r>
              <a:rPr lang="en-US" sz="1200" dirty="0">
                <a:solidFill>
                  <a:srgbClr val="4D4D4C">
                    <a:lumMod val="75000"/>
                  </a:srgbClr>
                </a:solidFill>
                <a:ea typeface="ＭＳ Ｐゴシック" pitchFamily="34" charset="-128"/>
              </a:rPr>
              <a:t>d</a:t>
            </a:r>
            <a:r>
              <a:rPr lang="en-US" sz="1200">
                <a:solidFill>
                  <a:srgbClr val="4D4D4C">
                    <a:lumMod val="75000"/>
                  </a:srgbClr>
                </a:solidFill>
                <a:ea typeface="ＭＳ Ｐゴシック" pitchFamily="34" charset="-128"/>
              </a:rPr>
              <a:t>efense</a:t>
            </a:r>
            <a:endParaRPr lang="en-US" sz="1200" dirty="0">
              <a:solidFill>
                <a:srgbClr val="4D4D4C">
                  <a:lumMod val="75000"/>
                </a:srgbClr>
              </a:solidFill>
              <a:ea typeface="ＭＳ Ｐゴシック" pitchFamily="34" charset="-128"/>
            </a:endParaRPr>
          </a:p>
        </p:txBody>
      </p:sp>
      <p:grpSp>
        <p:nvGrpSpPr>
          <p:cNvPr id="40" name="Group 39"/>
          <p:cNvGrpSpPr/>
          <p:nvPr/>
        </p:nvGrpSpPr>
        <p:grpSpPr>
          <a:xfrm>
            <a:off x="4397808" y="1231557"/>
            <a:ext cx="4352745" cy="1476493"/>
            <a:chOff x="4397762" y="1351005"/>
            <a:chExt cx="4353879" cy="1476877"/>
          </a:xfrm>
        </p:grpSpPr>
        <p:sp>
          <p:nvSpPr>
            <p:cNvPr id="55" name="Oval 54"/>
            <p:cNvSpPr/>
            <p:nvPr/>
          </p:nvSpPr>
          <p:spPr>
            <a:xfrm>
              <a:off x="6173453" y="1351005"/>
              <a:ext cx="683742" cy="683742"/>
            </a:xfrm>
            <a:prstGeom prst="ellipse">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56" name="TextBox 55"/>
            <p:cNvSpPr txBox="1"/>
            <p:nvPr/>
          </p:nvSpPr>
          <p:spPr>
            <a:xfrm>
              <a:off x="5776076" y="2089028"/>
              <a:ext cx="1489037"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239ACC"/>
                  </a:solidFill>
                  <a:ea typeface="ＭＳ Ｐゴシック" pitchFamily="34" charset="-128"/>
                </a:rPr>
                <a:t>Integrated, </a:t>
              </a:r>
              <a:br>
                <a:rPr lang="en-US" sz="1400" dirty="0">
                  <a:solidFill>
                    <a:srgbClr val="239ACC"/>
                  </a:solidFill>
                  <a:ea typeface="ＭＳ Ｐゴシック" pitchFamily="34" charset="-128"/>
                </a:rPr>
              </a:br>
              <a:r>
                <a:rPr lang="en-US" sz="1400" dirty="0">
                  <a:solidFill>
                    <a:srgbClr val="239ACC"/>
                  </a:solidFill>
                  <a:ea typeface="ＭＳ Ｐゴシック" pitchFamily="34" charset="-128"/>
                </a:rPr>
                <a:t>all-in-one security platform</a:t>
              </a:r>
            </a:p>
          </p:txBody>
        </p:sp>
        <p:sp>
          <p:nvSpPr>
            <p:cNvPr id="57" name="Oval 56"/>
            <p:cNvSpPr/>
            <p:nvPr/>
          </p:nvSpPr>
          <p:spPr>
            <a:xfrm>
              <a:off x="7575519" y="1351005"/>
              <a:ext cx="683742" cy="683742"/>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58" name="TextBox 57"/>
            <p:cNvSpPr txBox="1"/>
            <p:nvPr/>
          </p:nvSpPr>
          <p:spPr>
            <a:xfrm>
              <a:off x="7137071" y="2089028"/>
              <a:ext cx="1614570"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0B6B75"/>
                  </a:solidFill>
                  <a:ea typeface="ＭＳ Ｐゴシック" pitchFamily="34" charset="-128"/>
                </a:rPr>
                <a:t>Scalability without compromising performance</a:t>
              </a:r>
            </a:p>
          </p:txBody>
        </p:sp>
        <p:sp>
          <p:nvSpPr>
            <p:cNvPr id="59" name="TextBox 58"/>
            <p:cNvSpPr txBox="1"/>
            <p:nvPr/>
          </p:nvSpPr>
          <p:spPr>
            <a:xfrm>
              <a:off x="4397762" y="2089028"/>
              <a:ext cx="1430994" cy="738854"/>
            </a:xfrm>
            <a:prstGeom prst="rect">
              <a:avLst/>
            </a:prstGeom>
            <a:noFill/>
          </p:spPr>
          <p:txBody>
            <a:bodyPr wrap="square" lIns="91439" tIns="45719" rIns="91439" bIns="45719" rtlCol="0">
              <a:spAutoFit/>
            </a:bodyPr>
            <a:lstStyle/>
            <a:p>
              <a:pPr algn="ctr" defTabSz="457086" fontAlgn="base">
                <a:spcBef>
                  <a:spcPct val="0"/>
                </a:spcBef>
                <a:spcAft>
                  <a:spcPct val="0"/>
                </a:spcAft>
              </a:pPr>
              <a:r>
                <a:rPr lang="en-US" sz="1400" dirty="0">
                  <a:solidFill>
                    <a:srgbClr val="6CC04A"/>
                  </a:solidFill>
                  <a:ea typeface="ＭＳ Ｐゴシック" pitchFamily="34" charset="-128"/>
                </a:rPr>
                <a:t>Respond faster to threats and vulnerabilities</a:t>
              </a:r>
            </a:p>
          </p:txBody>
        </p:sp>
        <p:sp>
          <p:nvSpPr>
            <p:cNvPr id="60" name="Oval 59"/>
            <p:cNvSpPr/>
            <p:nvPr/>
          </p:nvSpPr>
          <p:spPr>
            <a:xfrm>
              <a:off x="4771388" y="1351005"/>
              <a:ext cx="683742" cy="683742"/>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grpSp>
      <p:grpSp>
        <p:nvGrpSpPr>
          <p:cNvPr id="32" name="Group 31"/>
          <p:cNvGrpSpPr>
            <a:grpSpLocks noChangeAspect="1"/>
          </p:cNvGrpSpPr>
          <p:nvPr/>
        </p:nvGrpSpPr>
        <p:grpSpPr>
          <a:xfrm>
            <a:off x="4905037" y="1374730"/>
            <a:ext cx="414914" cy="414914"/>
            <a:chOff x="10648950" y="2171700"/>
            <a:chExt cx="609600" cy="609600"/>
          </a:xfrm>
          <a:solidFill>
            <a:schemeClr val="bg1"/>
          </a:solidFill>
        </p:grpSpPr>
        <p:sp>
          <p:nvSpPr>
            <p:cNvPr id="33" name="Freeform 148"/>
            <p:cNvSpPr>
              <a:spLocks/>
            </p:cNvSpPr>
            <p:nvPr/>
          </p:nvSpPr>
          <p:spPr bwMode="auto">
            <a:xfrm>
              <a:off x="10648950" y="2171700"/>
              <a:ext cx="463550" cy="400050"/>
            </a:xfrm>
            <a:custGeom>
              <a:avLst/>
              <a:gdLst>
                <a:gd name="T0" fmla="*/ 400 w 608"/>
                <a:gd name="T1" fmla="*/ 0 h 527"/>
                <a:gd name="T2" fmla="*/ 0 w 608"/>
                <a:gd name="T3" fmla="*/ 134 h 527"/>
                <a:gd name="T4" fmla="*/ 151 w 608"/>
                <a:gd name="T5" fmla="*/ 527 h 527"/>
                <a:gd name="T6" fmla="*/ 608 w 608"/>
                <a:gd name="T7" fmla="*/ 70 h 527"/>
                <a:gd name="T8" fmla="*/ 400 w 608"/>
                <a:gd name="T9" fmla="*/ 0 h 527"/>
              </a:gdLst>
              <a:ahLst/>
              <a:cxnLst>
                <a:cxn ang="0">
                  <a:pos x="T0" y="T1"/>
                </a:cxn>
                <a:cxn ang="0">
                  <a:pos x="T2" y="T3"/>
                </a:cxn>
                <a:cxn ang="0">
                  <a:pos x="T4" y="T5"/>
                </a:cxn>
                <a:cxn ang="0">
                  <a:pos x="T6" y="T7"/>
                </a:cxn>
                <a:cxn ang="0">
                  <a:pos x="T8" y="T9"/>
                </a:cxn>
              </a:cxnLst>
              <a:rect l="0" t="0" r="r" b="b"/>
              <a:pathLst>
                <a:path w="608" h="527">
                  <a:moveTo>
                    <a:pt x="400" y="0"/>
                  </a:moveTo>
                  <a:lnTo>
                    <a:pt x="0" y="134"/>
                  </a:lnTo>
                  <a:cubicBezTo>
                    <a:pt x="0" y="134"/>
                    <a:pt x="14" y="315"/>
                    <a:pt x="151" y="527"/>
                  </a:cubicBezTo>
                  <a:lnTo>
                    <a:pt x="608" y="70"/>
                  </a:lnTo>
                  <a:lnTo>
                    <a:pt x="40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IN" sz="1799" dirty="0">
                <a:solidFill>
                  <a:srgbClr val="4D4D4C">
                    <a:lumMod val="75000"/>
                  </a:srgbClr>
                </a:solidFill>
                <a:ea typeface="ＭＳ Ｐゴシック" pitchFamily="34" charset="-128"/>
              </a:endParaRPr>
            </a:p>
          </p:txBody>
        </p:sp>
        <p:sp>
          <p:nvSpPr>
            <p:cNvPr id="34" name="Freeform 149"/>
            <p:cNvSpPr>
              <a:spLocks/>
            </p:cNvSpPr>
            <p:nvPr/>
          </p:nvSpPr>
          <p:spPr bwMode="auto">
            <a:xfrm>
              <a:off x="10795000" y="2241550"/>
              <a:ext cx="463550" cy="539750"/>
            </a:xfrm>
            <a:custGeom>
              <a:avLst/>
              <a:gdLst>
                <a:gd name="T0" fmla="*/ 489 w 610"/>
                <a:gd name="T1" fmla="*/ 0 h 707"/>
                <a:gd name="T2" fmla="*/ 0 w 610"/>
                <a:gd name="T3" fmla="*/ 490 h 707"/>
                <a:gd name="T4" fmla="*/ 127 w 610"/>
                <a:gd name="T5" fmla="*/ 635 h 707"/>
                <a:gd name="T6" fmla="*/ 137 w 610"/>
                <a:gd name="T7" fmla="*/ 644 h 707"/>
                <a:gd name="T8" fmla="*/ 151 w 610"/>
                <a:gd name="T9" fmla="*/ 657 h 707"/>
                <a:gd name="T10" fmla="*/ 168 w 610"/>
                <a:gd name="T11" fmla="*/ 672 h 707"/>
                <a:gd name="T12" fmla="*/ 179 w 610"/>
                <a:gd name="T13" fmla="*/ 682 h 707"/>
                <a:gd name="T14" fmla="*/ 210 w 610"/>
                <a:gd name="T15" fmla="*/ 707 h 707"/>
                <a:gd name="T16" fmla="*/ 242 w 610"/>
                <a:gd name="T17" fmla="*/ 681 h 707"/>
                <a:gd name="T18" fmla="*/ 266 w 610"/>
                <a:gd name="T19" fmla="*/ 660 h 707"/>
                <a:gd name="T20" fmla="*/ 270 w 610"/>
                <a:gd name="T21" fmla="*/ 656 h 707"/>
                <a:gd name="T22" fmla="*/ 610 w 610"/>
                <a:gd name="T23" fmla="*/ 41 h 707"/>
                <a:gd name="T24" fmla="*/ 489 w 610"/>
                <a:gd name="T25" fmla="*/ 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0" h="707">
                  <a:moveTo>
                    <a:pt x="489" y="0"/>
                  </a:moveTo>
                  <a:lnTo>
                    <a:pt x="0" y="490"/>
                  </a:lnTo>
                  <a:cubicBezTo>
                    <a:pt x="35" y="538"/>
                    <a:pt x="77" y="587"/>
                    <a:pt x="127" y="635"/>
                  </a:cubicBezTo>
                  <a:cubicBezTo>
                    <a:pt x="130" y="638"/>
                    <a:pt x="133" y="641"/>
                    <a:pt x="137" y="644"/>
                  </a:cubicBezTo>
                  <a:cubicBezTo>
                    <a:pt x="141" y="648"/>
                    <a:pt x="146" y="653"/>
                    <a:pt x="151" y="657"/>
                  </a:cubicBezTo>
                  <a:cubicBezTo>
                    <a:pt x="157" y="662"/>
                    <a:pt x="162" y="667"/>
                    <a:pt x="168" y="672"/>
                  </a:cubicBezTo>
                  <a:cubicBezTo>
                    <a:pt x="172" y="675"/>
                    <a:pt x="175" y="679"/>
                    <a:pt x="179" y="682"/>
                  </a:cubicBezTo>
                  <a:cubicBezTo>
                    <a:pt x="189" y="690"/>
                    <a:pt x="199" y="699"/>
                    <a:pt x="210" y="707"/>
                  </a:cubicBezTo>
                  <a:cubicBezTo>
                    <a:pt x="221" y="699"/>
                    <a:pt x="231" y="690"/>
                    <a:pt x="242" y="681"/>
                  </a:cubicBezTo>
                  <a:cubicBezTo>
                    <a:pt x="250" y="674"/>
                    <a:pt x="258" y="667"/>
                    <a:pt x="266" y="660"/>
                  </a:cubicBezTo>
                  <a:cubicBezTo>
                    <a:pt x="267" y="658"/>
                    <a:pt x="269" y="657"/>
                    <a:pt x="270" y="656"/>
                  </a:cubicBezTo>
                  <a:cubicBezTo>
                    <a:pt x="586" y="368"/>
                    <a:pt x="610" y="41"/>
                    <a:pt x="610" y="41"/>
                  </a:cubicBezTo>
                  <a:lnTo>
                    <a:pt x="489" y="0"/>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457086" fontAlgn="base">
                <a:spcBef>
                  <a:spcPct val="0"/>
                </a:spcBef>
                <a:spcAft>
                  <a:spcPct val="0"/>
                </a:spcAft>
              </a:pPr>
              <a:endParaRPr lang="en-IN" sz="1799" dirty="0">
                <a:solidFill>
                  <a:srgbClr val="4D4D4C">
                    <a:lumMod val="75000"/>
                  </a:srgbClr>
                </a:solidFill>
                <a:ea typeface="ＭＳ Ｐゴシック" pitchFamily="34" charset="-128"/>
              </a:endParaRPr>
            </a:p>
          </p:txBody>
        </p:sp>
      </p:grpSp>
      <p:cxnSp>
        <p:nvCxnSpPr>
          <p:cNvPr id="54" name="Straight Connector 53"/>
          <p:cNvCxnSpPr/>
          <p:nvPr/>
        </p:nvCxnSpPr>
        <p:spPr>
          <a:xfrm>
            <a:off x="4030463" y="1176522"/>
            <a:ext cx="0" cy="33218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Rounded Rectangle 123"/>
          <p:cNvSpPr>
            <a:spLocks noChangeAspect="1"/>
          </p:cNvSpPr>
          <p:nvPr/>
        </p:nvSpPr>
        <p:spPr>
          <a:xfrm>
            <a:off x="6338226" y="1340479"/>
            <a:ext cx="347032" cy="423214"/>
          </a:xfrm>
          <a:custGeom>
            <a:avLst/>
            <a:gdLst>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055980 h 2014807"/>
              <a:gd name="connsiteX12" fmla="*/ 1652127 w 1652127"/>
              <a:gd name="connsiteY12" fmla="*/ 1174923 h 2014807"/>
              <a:gd name="connsiteX13" fmla="*/ 1652127 w 1652127"/>
              <a:gd name="connsiteY13" fmla="*/ 1813380 h 2014807"/>
              <a:gd name="connsiteX14" fmla="*/ 1450700 w 1652127"/>
              <a:gd name="connsiteY14" fmla="*/ 2014807 h 2014807"/>
              <a:gd name="connsiteX15" fmla="*/ 201427 w 1652127"/>
              <a:gd name="connsiteY15" fmla="*/ 2014807 h 2014807"/>
              <a:gd name="connsiteX16" fmla="*/ 0 w 1652127"/>
              <a:gd name="connsiteY16" fmla="*/ 1813380 h 2014807"/>
              <a:gd name="connsiteX17" fmla="*/ 0 w 1652127"/>
              <a:gd name="connsiteY17" fmla="*/ 878792 h 2014807"/>
              <a:gd name="connsiteX18" fmla="*/ 167531 w 1652127"/>
              <a:gd name="connsiteY18" fmla="*/ 878792 h 2014807"/>
              <a:gd name="connsiteX19" fmla="*/ 167531 w 1652127"/>
              <a:gd name="connsiteY19" fmla="*/ 671884 h 2014807"/>
              <a:gd name="connsiteX20" fmla="*/ 839415 w 1652127"/>
              <a:gd name="connsiteY20"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174923 h 2014807"/>
              <a:gd name="connsiteX12" fmla="*/ 1652127 w 1652127"/>
              <a:gd name="connsiteY12" fmla="*/ 1813380 h 2014807"/>
              <a:gd name="connsiteX13" fmla="*/ 1450700 w 1652127"/>
              <a:gd name="connsiteY13" fmla="*/ 2014807 h 2014807"/>
              <a:gd name="connsiteX14" fmla="*/ 201427 w 1652127"/>
              <a:gd name="connsiteY14" fmla="*/ 2014807 h 2014807"/>
              <a:gd name="connsiteX15" fmla="*/ 0 w 1652127"/>
              <a:gd name="connsiteY15" fmla="*/ 1813380 h 2014807"/>
              <a:gd name="connsiteX16" fmla="*/ 0 w 1652127"/>
              <a:gd name="connsiteY16" fmla="*/ 878792 h 2014807"/>
              <a:gd name="connsiteX17" fmla="*/ 167531 w 1652127"/>
              <a:gd name="connsiteY17" fmla="*/ 878792 h 2014807"/>
              <a:gd name="connsiteX18" fmla="*/ 167531 w 1652127"/>
              <a:gd name="connsiteY18" fmla="*/ 671884 h 2014807"/>
              <a:gd name="connsiteX19" fmla="*/ 839415 w 1652127"/>
              <a:gd name="connsiteY19" fmla="*/ 0 h 2014807"/>
              <a:gd name="connsiteX0" fmla="*/ 839415 w 1652127"/>
              <a:gd name="connsiteY0" fmla="*/ 254729 h 2014807"/>
              <a:gd name="connsiteX1" fmla="*/ 422261 w 1652127"/>
              <a:gd name="connsiteY1" fmla="*/ 671883 h 2014807"/>
              <a:gd name="connsiteX2" fmla="*/ 422261 w 1652127"/>
              <a:gd name="connsiteY2" fmla="*/ 878792 h 2014807"/>
              <a:gd name="connsiteX3" fmla="*/ 1256569 w 1652127"/>
              <a:gd name="connsiteY3" fmla="*/ 878792 h 2014807"/>
              <a:gd name="connsiteX4" fmla="*/ 1256569 w 1652127"/>
              <a:gd name="connsiteY4" fmla="*/ 671884 h 2014807"/>
              <a:gd name="connsiteX5" fmla="*/ 839415 w 1652127"/>
              <a:gd name="connsiteY5" fmla="*/ 254730 h 2014807"/>
              <a:gd name="connsiteX6" fmla="*/ 839415 w 1652127"/>
              <a:gd name="connsiteY6" fmla="*/ 254729 h 2014807"/>
              <a:gd name="connsiteX7" fmla="*/ 839415 w 1652127"/>
              <a:gd name="connsiteY7" fmla="*/ 0 h 2014807"/>
              <a:gd name="connsiteX8" fmla="*/ 1511299 w 1652127"/>
              <a:gd name="connsiteY8" fmla="*/ 671884 h 2014807"/>
              <a:gd name="connsiteX9" fmla="*/ 1511299 w 1652127"/>
              <a:gd name="connsiteY9" fmla="*/ 878792 h 2014807"/>
              <a:gd name="connsiteX10" fmla="*/ 1652127 w 1652127"/>
              <a:gd name="connsiteY10" fmla="*/ 878792 h 2014807"/>
              <a:gd name="connsiteX11" fmla="*/ 1652127 w 1652127"/>
              <a:gd name="connsiteY11" fmla="*/ 1813380 h 2014807"/>
              <a:gd name="connsiteX12" fmla="*/ 1450700 w 1652127"/>
              <a:gd name="connsiteY12" fmla="*/ 2014807 h 2014807"/>
              <a:gd name="connsiteX13" fmla="*/ 201427 w 1652127"/>
              <a:gd name="connsiteY13" fmla="*/ 2014807 h 2014807"/>
              <a:gd name="connsiteX14" fmla="*/ 0 w 1652127"/>
              <a:gd name="connsiteY14" fmla="*/ 1813380 h 2014807"/>
              <a:gd name="connsiteX15" fmla="*/ 0 w 1652127"/>
              <a:gd name="connsiteY15" fmla="*/ 878792 h 2014807"/>
              <a:gd name="connsiteX16" fmla="*/ 167531 w 1652127"/>
              <a:gd name="connsiteY16" fmla="*/ 878792 h 2014807"/>
              <a:gd name="connsiteX17" fmla="*/ 167531 w 1652127"/>
              <a:gd name="connsiteY17" fmla="*/ 671884 h 2014807"/>
              <a:gd name="connsiteX18" fmla="*/ 839415 w 1652127"/>
              <a:gd name="connsiteY18" fmla="*/ 0 h 201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2127" h="2014807">
                <a:moveTo>
                  <a:pt x="839415" y="254729"/>
                </a:moveTo>
                <a:cubicBezTo>
                  <a:pt x="609027" y="254729"/>
                  <a:pt x="422261" y="441495"/>
                  <a:pt x="422261" y="671883"/>
                </a:cubicBezTo>
                <a:lnTo>
                  <a:pt x="422261" y="878792"/>
                </a:lnTo>
                <a:lnTo>
                  <a:pt x="1256569" y="878792"/>
                </a:lnTo>
                <a:lnTo>
                  <a:pt x="1256569" y="671884"/>
                </a:lnTo>
                <a:cubicBezTo>
                  <a:pt x="1256569" y="441496"/>
                  <a:pt x="1069803" y="254730"/>
                  <a:pt x="839415" y="254730"/>
                </a:cubicBezTo>
                <a:lnTo>
                  <a:pt x="839415" y="254729"/>
                </a:lnTo>
                <a:close/>
                <a:moveTo>
                  <a:pt x="839415" y="0"/>
                </a:moveTo>
                <a:cubicBezTo>
                  <a:pt x="1210486" y="0"/>
                  <a:pt x="1511299" y="300813"/>
                  <a:pt x="1511299" y="671884"/>
                </a:cubicBezTo>
                <a:lnTo>
                  <a:pt x="1511299" y="878792"/>
                </a:lnTo>
                <a:lnTo>
                  <a:pt x="1652127" y="878792"/>
                </a:lnTo>
                <a:lnTo>
                  <a:pt x="1652127" y="1813380"/>
                </a:lnTo>
                <a:cubicBezTo>
                  <a:pt x="1652127" y="1924625"/>
                  <a:pt x="1561945" y="2014807"/>
                  <a:pt x="1450700" y="2014807"/>
                </a:cubicBezTo>
                <a:lnTo>
                  <a:pt x="201427" y="2014807"/>
                </a:lnTo>
                <a:cubicBezTo>
                  <a:pt x="90182" y="2014807"/>
                  <a:pt x="0" y="1924625"/>
                  <a:pt x="0" y="1813380"/>
                </a:cubicBezTo>
                <a:lnTo>
                  <a:pt x="0" y="878792"/>
                </a:lnTo>
                <a:lnTo>
                  <a:pt x="167531" y="878792"/>
                </a:lnTo>
                <a:lnTo>
                  <a:pt x="167531" y="671884"/>
                </a:lnTo>
                <a:cubicBezTo>
                  <a:pt x="167531" y="300813"/>
                  <a:pt x="468344" y="0"/>
                  <a:pt x="839415" y="0"/>
                </a:cubicBezTo>
                <a:close/>
              </a:path>
            </a:pathLst>
          </a:custGeom>
          <a:solidFill>
            <a:schemeClr val="bg1"/>
          </a:solidFill>
          <a:ln>
            <a:noFill/>
          </a:ln>
        </p:spPr>
        <p:txBody>
          <a:bodyPr vert="horz" wrap="square" lIns="68568" tIns="34285" rIns="68568" bIns="34285" numCol="1" anchor="t" anchorCtr="0" compatLnSpc="1">
            <a:prstTxWarp prst="textNoShape">
              <a:avLst/>
            </a:prstTxWarp>
          </a:bodyPr>
          <a:lstStyle/>
          <a:p>
            <a:pPr defTabSz="457086" fontAlgn="base">
              <a:spcBef>
                <a:spcPct val="0"/>
              </a:spcBef>
              <a:spcAft>
                <a:spcPct val="0"/>
              </a:spcAft>
            </a:pPr>
            <a:endParaRPr lang="en-US" sz="1799" dirty="0">
              <a:solidFill>
                <a:srgbClr val="4D4D4C"/>
              </a:solidFill>
              <a:ea typeface="ＭＳ Ｐゴシック" charset="0"/>
              <a:cs typeface="ＭＳ Ｐゴシック" charset="0"/>
            </a:endParaRPr>
          </a:p>
        </p:txBody>
      </p:sp>
      <p:sp>
        <p:nvSpPr>
          <p:cNvPr id="76" name="Oval 11"/>
          <p:cNvSpPr/>
          <p:nvPr/>
        </p:nvSpPr>
        <p:spPr>
          <a:xfrm>
            <a:off x="7685809" y="1347292"/>
            <a:ext cx="471605" cy="471605"/>
          </a:xfrm>
          <a:custGeom>
            <a:avLst/>
            <a:gdLst/>
            <a:ahLst/>
            <a:cxnLst/>
            <a:rect l="l" t="t" r="r" b="b"/>
            <a:pathLst>
              <a:path w="1019070" h="1019070">
                <a:moveTo>
                  <a:pt x="517133" y="755176"/>
                </a:moveTo>
                <a:cubicBezTo>
                  <a:pt x="536497" y="755176"/>
                  <a:pt x="552195" y="770874"/>
                  <a:pt x="552195" y="790238"/>
                </a:cubicBezTo>
                <a:cubicBezTo>
                  <a:pt x="552195" y="809602"/>
                  <a:pt x="536497" y="825300"/>
                  <a:pt x="517133" y="825300"/>
                </a:cubicBezTo>
                <a:cubicBezTo>
                  <a:pt x="497769" y="825300"/>
                  <a:pt x="482071" y="809602"/>
                  <a:pt x="482071" y="790238"/>
                </a:cubicBezTo>
                <a:cubicBezTo>
                  <a:pt x="482071" y="770874"/>
                  <a:pt x="497769" y="755176"/>
                  <a:pt x="517133" y="755176"/>
                </a:cubicBezTo>
                <a:close/>
                <a:moveTo>
                  <a:pt x="516375" y="718512"/>
                </a:moveTo>
                <a:cubicBezTo>
                  <a:pt x="478602" y="718512"/>
                  <a:pt x="447981" y="749133"/>
                  <a:pt x="447981" y="786906"/>
                </a:cubicBezTo>
                <a:cubicBezTo>
                  <a:pt x="447981" y="824679"/>
                  <a:pt x="478602" y="855300"/>
                  <a:pt x="516375" y="855300"/>
                </a:cubicBezTo>
                <a:cubicBezTo>
                  <a:pt x="554148" y="855300"/>
                  <a:pt x="584769" y="824679"/>
                  <a:pt x="584769" y="786906"/>
                </a:cubicBezTo>
                <a:cubicBezTo>
                  <a:pt x="584769" y="749133"/>
                  <a:pt x="554148" y="718512"/>
                  <a:pt x="516375" y="718512"/>
                </a:cubicBezTo>
                <a:close/>
                <a:moveTo>
                  <a:pt x="200459" y="522808"/>
                </a:moveTo>
                <a:cubicBezTo>
                  <a:pt x="214773" y="522808"/>
                  <a:pt x="226377" y="534412"/>
                  <a:pt x="226377" y="548726"/>
                </a:cubicBezTo>
                <a:cubicBezTo>
                  <a:pt x="226377" y="563040"/>
                  <a:pt x="214773" y="574644"/>
                  <a:pt x="200459" y="574644"/>
                </a:cubicBezTo>
                <a:cubicBezTo>
                  <a:pt x="186145" y="574644"/>
                  <a:pt x="174541" y="563040"/>
                  <a:pt x="174541" y="548726"/>
                </a:cubicBezTo>
                <a:cubicBezTo>
                  <a:pt x="174541" y="534412"/>
                  <a:pt x="186145" y="522808"/>
                  <a:pt x="200459" y="522808"/>
                </a:cubicBezTo>
                <a:close/>
                <a:moveTo>
                  <a:pt x="814108" y="518206"/>
                </a:moveTo>
                <a:cubicBezTo>
                  <a:pt x="828422" y="518206"/>
                  <a:pt x="840026" y="529810"/>
                  <a:pt x="840026" y="544124"/>
                </a:cubicBezTo>
                <a:cubicBezTo>
                  <a:pt x="840026" y="558438"/>
                  <a:pt x="828422" y="570042"/>
                  <a:pt x="814108" y="570042"/>
                </a:cubicBezTo>
                <a:cubicBezTo>
                  <a:pt x="799794" y="570042"/>
                  <a:pt x="788190" y="558438"/>
                  <a:pt x="788190" y="544124"/>
                </a:cubicBezTo>
                <a:cubicBezTo>
                  <a:pt x="788190" y="529810"/>
                  <a:pt x="799794" y="518206"/>
                  <a:pt x="814108" y="518206"/>
                </a:cubicBezTo>
                <a:close/>
                <a:moveTo>
                  <a:pt x="801994" y="417016"/>
                </a:moveTo>
                <a:cubicBezTo>
                  <a:pt x="816308" y="417016"/>
                  <a:pt x="827912" y="428620"/>
                  <a:pt x="827912" y="442934"/>
                </a:cubicBezTo>
                <a:cubicBezTo>
                  <a:pt x="827912" y="457248"/>
                  <a:pt x="816308" y="468852"/>
                  <a:pt x="801994" y="468852"/>
                </a:cubicBezTo>
                <a:cubicBezTo>
                  <a:pt x="787680" y="468852"/>
                  <a:pt x="776076" y="457248"/>
                  <a:pt x="776076" y="442934"/>
                </a:cubicBezTo>
                <a:cubicBezTo>
                  <a:pt x="776076" y="428620"/>
                  <a:pt x="787680" y="417016"/>
                  <a:pt x="801994" y="417016"/>
                </a:cubicBezTo>
                <a:close/>
                <a:moveTo>
                  <a:pt x="207972" y="417016"/>
                </a:moveTo>
                <a:cubicBezTo>
                  <a:pt x="222286" y="417016"/>
                  <a:pt x="233890" y="428620"/>
                  <a:pt x="233890" y="442934"/>
                </a:cubicBezTo>
                <a:cubicBezTo>
                  <a:pt x="233890" y="457248"/>
                  <a:pt x="222286" y="468852"/>
                  <a:pt x="207972" y="468852"/>
                </a:cubicBezTo>
                <a:cubicBezTo>
                  <a:pt x="193658" y="468852"/>
                  <a:pt x="182054" y="457248"/>
                  <a:pt x="182054" y="442934"/>
                </a:cubicBezTo>
                <a:cubicBezTo>
                  <a:pt x="182054" y="428620"/>
                  <a:pt x="193658" y="417016"/>
                  <a:pt x="207972" y="417016"/>
                </a:cubicBezTo>
                <a:close/>
                <a:moveTo>
                  <a:pt x="782366" y="330222"/>
                </a:moveTo>
                <a:cubicBezTo>
                  <a:pt x="796680" y="330222"/>
                  <a:pt x="808284" y="341826"/>
                  <a:pt x="808284" y="356140"/>
                </a:cubicBezTo>
                <a:cubicBezTo>
                  <a:pt x="808284" y="370454"/>
                  <a:pt x="796680" y="382058"/>
                  <a:pt x="782366" y="382058"/>
                </a:cubicBezTo>
                <a:cubicBezTo>
                  <a:pt x="768052" y="382058"/>
                  <a:pt x="756448" y="370454"/>
                  <a:pt x="756448" y="356140"/>
                </a:cubicBezTo>
                <a:cubicBezTo>
                  <a:pt x="756448" y="341826"/>
                  <a:pt x="768052" y="330222"/>
                  <a:pt x="782366" y="330222"/>
                </a:cubicBezTo>
                <a:close/>
                <a:moveTo>
                  <a:pt x="245213" y="330222"/>
                </a:moveTo>
                <a:cubicBezTo>
                  <a:pt x="259527" y="330222"/>
                  <a:pt x="271131" y="341826"/>
                  <a:pt x="271131" y="356140"/>
                </a:cubicBezTo>
                <a:cubicBezTo>
                  <a:pt x="271131" y="370454"/>
                  <a:pt x="259527" y="382058"/>
                  <a:pt x="245213" y="382058"/>
                </a:cubicBezTo>
                <a:cubicBezTo>
                  <a:pt x="230899" y="382058"/>
                  <a:pt x="219295" y="370454"/>
                  <a:pt x="219295" y="356140"/>
                </a:cubicBezTo>
                <a:cubicBezTo>
                  <a:pt x="219295" y="341826"/>
                  <a:pt x="230899" y="330222"/>
                  <a:pt x="245213" y="330222"/>
                </a:cubicBezTo>
                <a:close/>
                <a:moveTo>
                  <a:pt x="308010" y="248612"/>
                </a:moveTo>
                <a:cubicBezTo>
                  <a:pt x="322324" y="248612"/>
                  <a:pt x="333928" y="260216"/>
                  <a:pt x="333928" y="274530"/>
                </a:cubicBezTo>
                <a:cubicBezTo>
                  <a:pt x="333928" y="288844"/>
                  <a:pt x="322324" y="300448"/>
                  <a:pt x="308010" y="300448"/>
                </a:cubicBezTo>
                <a:cubicBezTo>
                  <a:pt x="293696" y="300448"/>
                  <a:pt x="282092" y="288844"/>
                  <a:pt x="282092" y="274530"/>
                </a:cubicBezTo>
                <a:cubicBezTo>
                  <a:pt x="282092" y="260216"/>
                  <a:pt x="293696" y="248612"/>
                  <a:pt x="308010" y="248612"/>
                </a:cubicBezTo>
                <a:close/>
                <a:moveTo>
                  <a:pt x="712127" y="234806"/>
                </a:moveTo>
                <a:cubicBezTo>
                  <a:pt x="726441" y="234806"/>
                  <a:pt x="738045" y="246410"/>
                  <a:pt x="738045" y="260724"/>
                </a:cubicBezTo>
                <a:cubicBezTo>
                  <a:pt x="738045" y="275038"/>
                  <a:pt x="726441" y="286642"/>
                  <a:pt x="712127" y="286642"/>
                </a:cubicBezTo>
                <a:cubicBezTo>
                  <a:pt x="697813" y="286642"/>
                  <a:pt x="686209" y="275038"/>
                  <a:pt x="686209" y="260724"/>
                </a:cubicBezTo>
                <a:cubicBezTo>
                  <a:pt x="686209" y="246410"/>
                  <a:pt x="697813" y="234806"/>
                  <a:pt x="712127" y="234806"/>
                </a:cubicBezTo>
                <a:close/>
                <a:moveTo>
                  <a:pt x="619842" y="192920"/>
                </a:moveTo>
                <a:cubicBezTo>
                  <a:pt x="634156" y="192920"/>
                  <a:pt x="645760" y="204524"/>
                  <a:pt x="645760" y="218838"/>
                </a:cubicBezTo>
                <a:cubicBezTo>
                  <a:pt x="645760" y="233152"/>
                  <a:pt x="634156" y="244756"/>
                  <a:pt x="619842" y="244756"/>
                </a:cubicBezTo>
                <a:cubicBezTo>
                  <a:pt x="605528" y="244756"/>
                  <a:pt x="593924" y="233152"/>
                  <a:pt x="593924" y="218838"/>
                </a:cubicBezTo>
                <a:cubicBezTo>
                  <a:pt x="593924" y="204524"/>
                  <a:pt x="605528" y="192920"/>
                  <a:pt x="619842" y="192920"/>
                </a:cubicBezTo>
                <a:close/>
                <a:moveTo>
                  <a:pt x="392931" y="188318"/>
                </a:moveTo>
                <a:cubicBezTo>
                  <a:pt x="407245" y="188318"/>
                  <a:pt x="418849" y="199922"/>
                  <a:pt x="418849" y="214236"/>
                </a:cubicBezTo>
                <a:cubicBezTo>
                  <a:pt x="418849" y="228550"/>
                  <a:pt x="407245" y="240154"/>
                  <a:pt x="392931" y="240154"/>
                </a:cubicBezTo>
                <a:cubicBezTo>
                  <a:pt x="378617" y="240154"/>
                  <a:pt x="367013" y="228550"/>
                  <a:pt x="367013" y="214236"/>
                </a:cubicBezTo>
                <a:cubicBezTo>
                  <a:pt x="367013" y="199922"/>
                  <a:pt x="378617" y="188318"/>
                  <a:pt x="392931" y="188318"/>
                </a:cubicBezTo>
                <a:close/>
                <a:moveTo>
                  <a:pt x="504663" y="166155"/>
                </a:moveTo>
                <a:cubicBezTo>
                  <a:pt x="518977" y="166155"/>
                  <a:pt x="530581" y="177759"/>
                  <a:pt x="530581" y="192073"/>
                </a:cubicBezTo>
                <a:cubicBezTo>
                  <a:pt x="530581" y="206387"/>
                  <a:pt x="518977" y="217991"/>
                  <a:pt x="504663" y="217991"/>
                </a:cubicBezTo>
                <a:cubicBezTo>
                  <a:pt x="490349" y="217991"/>
                  <a:pt x="478745" y="206387"/>
                  <a:pt x="478745" y="192073"/>
                </a:cubicBezTo>
                <a:cubicBezTo>
                  <a:pt x="478745" y="177759"/>
                  <a:pt x="490349" y="166155"/>
                  <a:pt x="504663" y="166155"/>
                </a:cubicBezTo>
                <a:close/>
                <a:moveTo>
                  <a:pt x="494622" y="66612"/>
                </a:moveTo>
                <a:cubicBezTo>
                  <a:pt x="312699" y="72645"/>
                  <a:pt x="158950" y="186071"/>
                  <a:pt x="93446" y="344795"/>
                </a:cubicBezTo>
                <a:lnTo>
                  <a:pt x="74356" y="407754"/>
                </a:lnTo>
                <a:lnTo>
                  <a:pt x="70426" y="420182"/>
                </a:lnTo>
                <a:lnTo>
                  <a:pt x="70275" y="421216"/>
                </a:lnTo>
                <a:lnTo>
                  <a:pt x="68326" y="427645"/>
                </a:lnTo>
                <a:lnTo>
                  <a:pt x="66259" y="448602"/>
                </a:lnTo>
                <a:lnTo>
                  <a:pt x="61587" y="480460"/>
                </a:lnTo>
                <a:lnTo>
                  <a:pt x="61799" y="493828"/>
                </a:lnTo>
                <a:lnTo>
                  <a:pt x="59581" y="516319"/>
                </a:lnTo>
                <a:lnTo>
                  <a:pt x="62155" y="516319"/>
                </a:lnTo>
                <a:lnTo>
                  <a:pt x="62557" y="541715"/>
                </a:lnTo>
                <a:cubicBezTo>
                  <a:pt x="66536" y="582608"/>
                  <a:pt x="77239" y="623344"/>
                  <a:pt x="95040" y="662305"/>
                </a:cubicBezTo>
                <a:lnTo>
                  <a:pt x="166212" y="659752"/>
                </a:lnTo>
                <a:lnTo>
                  <a:pt x="447588" y="654940"/>
                </a:lnTo>
                <a:lnTo>
                  <a:pt x="383322" y="403620"/>
                </a:lnTo>
                <a:lnTo>
                  <a:pt x="570721" y="652833"/>
                </a:lnTo>
                <a:lnTo>
                  <a:pt x="860380" y="647879"/>
                </a:lnTo>
                <a:lnTo>
                  <a:pt x="860622" y="647076"/>
                </a:lnTo>
                <a:lnTo>
                  <a:pt x="932927" y="646755"/>
                </a:lnTo>
                <a:cubicBezTo>
                  <a:pt x="973468" y="547638"/>
                  <a:pt x="969243" y="439226"/>
                  <a:pt x="927073" y="346537"/>
                </a:cubicBezTo>
                <a:lnTo>
                  <a:pt x="918348" y="330865"/>
                </a:lnTo>
                <a:lnTo>
                  <a:pt x="913347" y="317607"/>
                </a:lnTo>
                <a:cubicBezTo>
                  <a:pt x="837471" y="163571"/>
                  <a:pt x="676545" y="60579"/>
                  <a:pt x="494622" y="66612"/>
                </a:cubicBezTo>
                <a:close/>
                <a:moveTo>
                  <a:pt x="509535" y="0"/>
                </a:moveTo>
                <a:cubicBezTo>
                  <a:pt x="790944" y="0"/>
                  <a:pt x="1019070" y="228127"/>
                  <a:pt x="1019070" y="509535"/>
                </a:cubicBezTo>
                <a:cubicBezTo>
                  <a:pt x="1019070" y="790944"/>
                  <a:pt x="790944" y="1019070"/>
                  <a:pt x="509535" y="1019070"/>
                </a:cubicBezTo>
                <a:cubicBezTo>
                  <a:pt x="228127" y="1019070"/>
                  <a:pt x="0" y="790944"/>
                  <a:pt x="0" y="509535"/>
                </a:cubicBezTo>
                <a:cubicBezTo>
                  <a:pt x="0" y="228127"/>
                  <a:pt x="228127" y="0"/>
                  <a:pt x="509535" y="0"/>
                </a:cubicBezTo>
                <a:close/>
              </a:path>
            </a:pathLst>
          </a:cu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lIns="91412" tIns="45706" rIns="91412" bIns="45706" rtlCol="0" anchor="ctr"/>
          <a:lstStyle/>
          <a:p>
            <a:pPr algn="ctr" defTabSz="457086" fontAlgn="base">
              <a:spcBef>
                <a:spcPct val="0"/>
              </a:spcBef>
              <a:spcAft>
                <a:spcPct val="0"/>
              </a:spcAft>
            </a:pPr>
            <a:endParaRPr lang="en-US" sz="1799" dirty="0">
              <a:solidFill>
                <a:srgbClr val="FFFFFF"/>
              </a:solidFill>
            </a:endParaRPr>
          </a:p>
        </p:txBody>
      </p:sp>
      <p:sp>
        <p:nvSpPr>
          <p:cNvPr id="37" name="Rectangle 36"/>
          <p:cNvSpPr/>
          <p:nvPr/>
        </p:nvSpPr>
        <p:spPr>
          <a:xfrm>
            <a:off x="4222454" y="3090607"/>
            <a:ext cx="4643909" cy="1557716"/>
          </a:xfrm>
          <a:prstGeom prst="rect">
            <a:avLst/>
          </a:prstGeom>
          <a:solidFill>
            <a:schemeClr val="tx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86" fontAlgn="base">
              <a:spcBef>
                <a:spcPct val="0"/>
              </a:spcBef>
              <a:spcAft>
                <a:spcPct val="0"/>
              </a:spcAft>
            </a:pPr>
            <a:endParaRPr lang="en-US" sz="1799" dirty="0">
              <a:solidFill>
                <a:srgbClr val="FFFFFF"/>
              </a:solidFill>
            </a:endParaRPr>
          </a:p>
        </p:txBody>
      </p:sp>
      <p:sp>
        <p:nvSpPr>
          <p:cNvPr id="38" name="Rectangle 37"/>
          <p:cNvSpPr/>
          <p:nvPr/>
        </p:nvSpPr>
        <p:spPr>
          <a:xfrm>
            <a:off x="4303762" y="3169714"/>
            <a:ext cx="4503962" cy="1384995"/>
          </a:xfrm>
          <a:prstGeom prst="rect">
            <a:avLst/>
          </a:prstGeom>
        </p:spPr>
        <p:txBody>
          <a:bodyPr wrap="square">
            <a:spAutoFit/>
          </a:bodyPr>
          <a:lstStyle/>
          <a:p>
            <a:pPr marL="58724" indent="-58724" defTabSz="457086" fontAlgn="base">
              <a:spcBef>
                <a:spcPct val="0"/>
              </a:spcBef>
              <a:spcAft>
                <a:spcPct val="0"/>
              </a:spcAft>
            </a:pPr>
            <a:r>
              <a:rPr lang="en-US" sz="1400" dirty="0">
                <a:solidFill>
                  <a:srgbClr val="515150"/>
                </a:solidFill>
                <a:ea typeface="ＭＳ Ｐゴシック" pitchFamily="34" charset="-128"/>
              </a:rPr>
              <a:t>“Having the entire security suite at our fingertips has given us agility to enhance our toolbox on the fly. It’s been easy to manage, and we don’t need to worry about whether to add security elements when we order routers or firewalls; they </a:t>
            </a:r>
            <a:br>
              <a:rPr lang="en-US" sz="1400" dirty="0">
                <a:solidFill>
                  <a:srgbClr val="515150"/>
                </a:solidFill>
                <a:ea typeface="ＭＳ Ｐゴシック" pitchFamily="34" charset="-128"/>
              </a:rPr>
            </a:br>
            <a:r>
              <a:rPr lang="en-US" sz="1400" dirty="0">
                <a:solidFill>
                  <a:srgbClr val="515150"/>
                </a:solidFill>
                <a:ea typeface="ＭＳ Ｐゴシック" pitchFamily="34" charset="-128"/>
              </a:rPr>
              <a:t>just come included.”</a:t>
            </a:r>
          </a:p>
        </p:txBody>
      </p:sp>
      <p:pic>
        <p:nvPicPr>
          <p:cNvPr id="43" name="Picture 4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88156" y="4248459"/>
            <a:ext cx="1418459" cy="247022"/>
          </a:xfrm>
          <a:prstGeom prst="rect">
            <a:avLst/>
          </a:prstGeom>
        </p:spPr>
      </p:pic>
    </p:spTree>
    <p:extLst>
      <p:ext uri="{BB962C8B-B14F-4D97-AF65-F5344CB8AC3E}">
        <p14:creationId xmlns:p14="http://schemas.microsoft.com/office/powerpoint/2010/main" val="988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ster layout">
  <a:themeElements>
    <a:clrScheme name="Cisco Live 2014">
      <a:dk1>
        <a:srgbClr val="000000"/>
      </a:dk1>
      <a:lt1>
        <a:srgbClr val="FFFFFF"/>
      </a:lt1>
      <a:dk2>
        <a:srgbClr val="9A9B9C"/>
      </a:dk2>
      <a:lt2>
        <a:srgbClr val="595959"/>
      </a:lt2>
      <a:accent1>
        <a:srgbClr val="016BA1"/>
      </a:accent1>
      <a:accent2>
        <a:srgbClr val="F37C20"/>
      </a:accent2>
      <a:accent3>
        <a:srgbClr val="6E3548"/>
      </a:accent3>
      <a:accent4>
        <a:srgbClr val="E44132"/>
      </a:accent4>
      <a:accent5>
        <a:srgbClr val="52A6C3"/>
      </a:accent5>
      <a:accent6>
        <a:srgbClr val="262749"/>
      </a:accent6>
      <a:hlink>
        <a:srgbClr val="F37C20"/>
      </a:hlink>
      <a:folHlink>
        <a:srgbClr val="6E3548"/>
      </a:folHlink>
    </a:clrScheme>
    <a:fontScheme name="Bullets-graphic element">
      <a:majorFont>
        <a:latin typeface="Arial"/>
        <a:ea typeface="Apple LiGothic Medium"/>
        <a:cs typeface="Apple LiGothic Medium"/>
      </a:majorFont>
      <a:minorFont>
        <a:latin typeface="Arial"/>
        <a:ea typeface="Apple LiGothic Medium"/>
        <a:cs typeface="Apple LiGothi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accent1"/>
          </a:solidFill>
          <a:prstDash val="solid"/>
          <a:round/>
          <a:headEnd type="none" w="med" len="med"/>
          <a:tailEnd type="none"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isco_FY15Q2">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8131</TotalTime>
  <Words>2569</Words>
  <Application>Microsoft Macintosh PowerPoint</Application>
  <PresentationFormat>On-screen Show (16:9)</PresentationFormat>
  <Paragraphs>601</Paragraphs>
  <Slides>35</Slides>
  <Notes>17</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35</vt:i4>
      </vt:variant>
    </vt:vector>
  </HeadingPairs>
  <TitlesOfParts>
    <vt:vector size="52" baseType="lpstr">
      <vt:lpstr>Apple LiGothic Medium</vt:lpstr>
      <vt:lpstr>Arial Narrow</vt:lpstr>
      <vt:lpstr>Broadway</vt:lpstr>
      <vt:lpstr>Calibri</vt:lpstr>
      <vt:lpstr>Ciscolight</vt:lpstr>
      <vt:lpstr>CiscoSans</vt:lpstr>
      <vt:lpstr>CiscoSans ExtraLight</vt:lpstr>
      <vt:lpstr>CiscoSans Thin</vt:lpstr>
      <vt:lpstr>CiscoSansTT Light</vt:lpstr>
      <vt:lpstr>Melo</vt:lpstr>
      <vt:lpstr>MS PGothic</vt:lpstr>
      <vt:lpstr>ＭＳ Ｐゴシック</vt:lpstr>
      <vt:lpstr>Wingdings</vt:lpstr>
      <vt:lpstr>Zapf Dingbats</vt:lpstr>
      <vt:lpstr>Arial</vt:lpstr>
      <vt:lpstr>Master layout</vt:lpstr>
      <vt:lpstr>Cisco_FY15Q2</vt:lpstr>
      <vt:lpstr>How to Deploy and Integrate Cisco SD-WAN Overview</vt:lpstr>
      <vt:lpstr>Agenda</vt:lpstr>
      <vt:lpstr>SD-WAN Deployment</vt:lpstr>
      <vt:lpstr> SD-WAN Service Delivery From Complexity to Simplicity and Automation</vt:lpstr>
      <vt:lpstr>Definition: ONUG* (Large Enterprise User Group) has specified 10 requirements for an SD-WAN</vt:lpstr>
      <vt:lpstr>SD-WAN Requirements, Visibility Make The Network Application-Aware  </vt:lpstr>
      <vt:lpstr>SD-WAN Requirements, Intelligent Path Control Increase Application Availability </vt:lpstr>
      <vt:lpstr>SD-WAN Requirements, WAN Optimization  Enhance the Application Experience</vt:lpstr>
      <vt:lpstr>SD-WAN Requirements, Secure Applications and Data Protect the Branch and WAN</vt:lpstr>
      <vt:lpstr>Customers Asking for a Turnkey Solution</vt:lpstr>
      <vt:lpstr>Components of a Managed SD-WAN Solution</vt:lpstr>
      <vt:lpstr>How do they use it – Service Provider</vt:lpstr>
      <vt:lpstr>How do they use it – Enterprise Consumer</vt:lpstr>
      <vt:lpstr>PowerPoint Presentation</vt:lpstr>
      <vt:lpstr>What is the target end point?</vt:lpstr>
      <vt:lpstr>Integration to existing systems</vt:lpstr>
      <vt:lpstr>Concept to Cash</vt:lpstr>
      <vt:lpstr>Delivering SD-WAN– Who does what?</vt:lpstr>
      <vt:lpstr>APIs and Standards</vt:lpstr>
      <vt:lpstr>What Is Cisco Virtual Managed Services?</vt:lpstr>
      <vt:lpstr>Functionality of the vMS platform</vt:lpstr>
      <vt:lpstr>Functional Architecture</vt:lpstr>
      <vt:lpstr>SD-WAN Service Customization</vt:lpstr>
      <vt:lpstr>Reality Around Service Provider Requirements</vt:lpstr>
      <vt:lpstr>Tenant Application  Classification</vt:lpstr>
      <vt:lpstr>Tenant Routing Policy</vt:lpstr>
      <vt:lpstr>Extending the Configuration of a Service Pack</vt:lpstr>
      <vt:lpstr>Combining features into offers via branch templates</vt:lpstr>
      <vt:lpstr>Creating a new branch template</vt:lpstr>
      <vt:lpstr>What is a branch template</vt:lpstr>
      <vt:lpstr>Summary of SD-WAN options for the Service Provider</vt:lpstr>
      <vt:lpstr>Comparing Service Delivery for Cisco SP SD-WAN Solutions</vt:lpstr>
      <vt:lpstr>Key Capabilities of Cisco’s Cloud Managed SD-WAN</vt:lpstr>
      <vt:lpstr>Demo</vt:lpstr>
      <vt:lpstr>PowerPoint Presentation</vt:lpstr>
    </vt:vector>
  </TitlesOfParts>
  <Manager/>
  <Company>Cisco</Company>
  <LinksUpToDate>false</LinksUpToDate>
  <SharedDoc>false</SharedDoc>
  <HyperlinkBase/>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SP-IWAN - Technical Overview</dc:title>
  <dc:subject>Performance Routing, pfr, iwan</dc:subject>
  <dc:creator>jbarozet</dc:creator>
  <cp:keywords>iwan sp-iwan pfrv3</cp:keywords>
  <dc:description/>
  <cp:lastModifiedBy>Microsoft Office User</cp:lastModifiedBy>
  <cp:revision>1482</cp:revision>
  <cp:lastPrinted>2014-01-17T00:50:53Z</cp:lastPrinted>
  <dcterms:created xsi:type="dcterms:W3CDTF">2013-12-15T19:08:49Z</dcterms:created>
  <dcterms:modified xsi:type="dcterms:W3CDTF">2017-02-08T15:26:34Z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wireilly</vt:lpwstr>
  </property>
  <property fmtid="{D5CDD505-2E9C-101B-9397-08002B2CF9AE}" pid="3" name="Offisync_ServerID">
    <vt:lpwstr>07841bbc-cd3c-4a76-827f-75a2226890f4</vt:lpwstr>
  </property>
  <property fmtid="{D5CDD505-2E9C-101B-9397-08002B2CF9AE}" pid="4" name="Offisync_UniqueId">
    <vt:lpwstr>69777</vt:lpwstr>
  </property>
  <property fmtid="{D5CDD505-2E9C-101B-9397-08002B2CF9AE}" pid="5" name="Offisync_UpdateToken">
    <vt:lpwstr>6</vt:lpwstr>
  </property>
  <property fmtid="{D5CDD505-2E9C-101B-9397-08002B2CF9AE}" pid="6" name="Offisync_ProviderInitializationData">
    <vt:lpwstr>https://cisco.jiveon.com</vt:lpwstr>
  </property>
  <property fmtid="{D5CDD505-2E9C-101B-9397-08002B2CF9AE}" pid="7" name="Jive_VersionGuid">
    <vt:lpwstr>09ff7fd2-053b-4254-a2ad-238ca2d6506e</vt:lpwstr>
  </property>
</Properties>
</file>