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15" r:id="rId2"/>
    <p:sldMasterId id="2147484063" r:id="rId3"/>
    <p:sldMasterId id="2147484110" r:id="rId4"/>
    <p:sldMasterId id="2147484125" r:id="rId5"/>
    <p:sldMasterId id="2147484146" r:id="rId6"/>
    <p:sldMasterId id="2147484198" r:id="rId7"/>
    <p:sldMasterId id="2147484266" r:id="rId8"/>
    <p:sldMasterId id="2147484306" r:id="rId9"/>
  </p:sldMasterIdLst>
  <p:notesMasterIdLst>
    <p:notesMasterId r:id="rId37"/>
  </p:notesMasterIdLst>
  <p:sldIdLst>
    <p:sldId id="283" r:id="rId10"/>
    <p:sldId id="284" r:id="rId11"/>
    <p:sldId id="282" r:id="rId12"/>
    <p:sldId id="278" r:id="rId13"/>
    <p:sldId id="280" r:id="rId14"/>
    <p:sldId id="281" r:id="rId15"/>
    <p:sldId id="347" r:id="rId16"/>
    <p:sldId id="285" r:id="rId17"/>
    <p:sldId id="286" r:id="rId18"/>
    <p:sldId id="316" r:id="rId19"/>
    <p:sldId id="293" r:id="rId20"/>
    <p:sldId id="295" r:id="rId21"/>
    <p:sldId id="348" r:id="rId22"/>
    <p:sldId id="289" r:id="rId23"/>
    <p:sldId id="353" r:id="rId24"/>
    <p:sldId id="354" r:id="rId25"/>
    <p:sldId id="341" r:id="rId26"/>
    <p:sldId id="342" r:id="rId27"/>
    <p:sldId id="349" r:id="rId28"/>
    <p:sldId id="355" r:id="rId29"/>
    <p:sldId id="358" r:id="rId30"/>
    <p:sldId id="350" r:id="rId31"/>
    <p:sldId id="359" r:id="rId32"/>
    <p:sldId id="361" r:id="rId33"/>
    <p:sldId id="351" r:id="rId34"/>
    <p:sldId id="352" r:id="rId35"/>
    <p:sldId id="266" r:id="rId3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4669"/>
  </p:normalViewPr>
  <p:slideViewPr>
    <p:cSldViewPr snapToGrid="0">
      <p:cViewPr varScale="1">
        <p:scale>
          <a:sx n="114" d="100"/>
          <a:sy n="114" d="100"/>
        </p:scale>
        <p:origin x="1146" y="96"/>
      </p:cViewPr>
      <p:guideLst>
        <p:guide pos="3144"/>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F7D81-E732-4D2C-8E01-4274338A5F25}" type="datetimeFigureOut">
              <a:rPr lang="en-US" smtClean="0"/>
              <a:t>6/20/2017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53866-4652-4373-9D80-DE60C4A5B78B}" type="slidenum">
              <a:rPr lang="en-US" smtClean="0"/>
              <a:t>‹#›</a:t>
            </a:fld>
            <a:endParaRPr lang="en-US"/>
          </a:p>
        </p:txBody>
      </p:sp>
    </p:spTree>
    <p:extLst>
      <p:ext uri="{BB962C8B-B14F-4D97-AF65-F5344CB8AC3E}">
        <p14:creationId xmlns:p14="http://schemas.microsoft.com/office/powerpoint/2010/main" val="377845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BBFF4-3870-4421-A2C2-2AEF7218825D}" type="slidenum">
              <a:rPr lang="en-US" smtClean="0">
                <a:solidFill>
                  <a:prstClr val="black"/>
                </a:solidFill>
              </a:rPr>
              <a:pPr/>
              <a:t>1</a:t>
            </a:fld>
            <a:endParaRPr lang="en-US" dirty="0">
              <a:solidFill>
                <a:prstClr val="black"/>
              </a:solidFill>
            </a:endParaRPr>
          </a:p>
        </p:txBody>
      </p:sp>
      <p:sp>
        <p:nvSpPr>
          <p:cNvPr id="8" name="Date Placeholder 7"/>
          <p:cNvSpPr>
            <a:spLocks noGrp="1"/>
          </p:cNvSpPr>
          <p:nvPr>
            <p:ph type="dt" idx="11"/>
          </p:nvPr>
        </p:nvSpPr>
        <p:spPr/>
        <p:txBody>
          <a:bodyPr/>
          <a:lstStyle/>
          <a:p>
            <a:fld id="{B2D04432-B487-40B4-BC93-C74D64CBFB22}" type="datetime1">
              <a:rPr lang="en-US" smtClean="0">
                <a:solidFill>
                  <a:prstClr val="black"/>
                </a:solidFill>
              </a:rPr>
              <a:pPr/>
              <a:t>6/20/2017</a:t>
            </a:fld>
            <a:endParaRPr lang="en-US" dirty="0">
              <a:solidFill>
                <a:prstClr val="black"/>
              </a:solidFill>
            </a:endParaRPr>
          </a:p>
        </p:txBody>
      </p:sp>
      <p:sp>
        <p:nvSpPr>
          <p:cNvPr id="9" name="Header Placeholder 8"/>
          <p:cNvSpPr>
            <a:spLocks noGrp="1"/>
          </p:cNvSpPr>
          <p:nvPr>
            <p:ph type="hdr" sz="quarter" idx="12"/>
          </p:nvPr>
        </p:nvSpPr>
        <p:spPr/>
        <p:txBody>
          <a:bodyPr/>
          <a:lstStyle/>
          <a:p>
            <a:r>
              <a:rPr lang="en-US" dirty="0">
                <a:solidFill>
                  <a:prstClr val="black"/>
                </a:solidFill>
              </a:rPr>
              <a:t>Cisco Live 2016</a:t>
            </a:r>
          </a:p>
        </p:txBody>
      </p:sp>
    </p:spTree>
    <p:extLst>
      <p:ext uri="{BB962C8B-B14F-4D97-AF65-F5344CB8AC3E}">
        <p14:creationId xmlns:p14="http://schemas.microsoft.com/office/powerpoint/2010/main" val="2145662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29B62-3B94-FE43-B9B8-D4C94DD5BF1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0592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solidFill>
                  <a:prstClr val="black"/>
                </a:solidFill>
              </a:rPr>
              <a:pPr/>
              <a:t>13</a:t>
            </a:fld>
            <a:endParaRPr lang="en-US" dirty="0">
              <a:solidFill>
                <a:prstClr val="black"/>
              </a:solidFill>
            </a:endParaRPr>
          </a:p>
        </p:txBody>
      </p:sp>
      <p:sp>
        <p:nvSpPr>
          <p:cNvPr id="8" name="Date Placeholder 7"/>
          <p:cNvSpPr>
            <a:spLocks noGrp="1"/>
          </p:cNvSpPr>
          <p:nvPr>
            <p:ph type="dt" idx="11"/>
          </p:nvPr>
        </p:nvSpPr>
        <p:spPr/>
        <p:txBody>
          <a:bodyPr/>
          <a:lstStyle/>
          <a:p>
            <a:fld id="{D459B775-32F5-4EF5-9B4A-D3C5B1E181E2}" type="datetime1">
              <a:rPr lang="en-US" smtClean="0">
                <a:solidFill>
                  <a:prstClr val="black"/>
                </a:solidFill>
              </a:rPr>
              <a:pPr/>
              <a:t>6/20/2017</a:t>
            </a:fld>
            <a:endParaRPr lang="en-US" dirty="0">
              <a:solidFill>
                <a:prstClr val="black"/>
              </a:solidFill>
            </a:endParaRPr>
          </a:p>
        </p:txBody>
      </p:sp>
      <p:sp>
        <p:nvSpPr>
          <p:cNvPr id="9" name="Header Placeholder 8"/>
          <p:cNvSpPr>
            <a:spLocks noGrp="1"/>
          </p:cNvSpPr>
          <p:nvPr>
            <p:ph type="hdr" sz="quarter" idx="12"/>
          </p:nvPr>
        </p:nvSpPr>
        <p:spPr/>
        <p:txBody>
          <a:bodyPr/>
          <a:lstStyle/>
          <a:p>
            <a:r>
              <a:rPr lang="en-US" dirty="0">
                <a:solidFill>
                  <a:prstClr val="black"/>
                </a:solidFill>
              </a:rPr>
              <a:t>Cisco Live 2016</a:t>
            </a:r>
          </a:p>
        </p:txBody>
      </p:sp>
    </p:spTree>
    <p:extLst>
      <p:ext uri="{BB962C8B-B14F-4D97-AF65-F5344CB8AC3E}">
        <p14:creationId xmlns:p14="http://schemas.microsoft.com/office/powerpoint/2010/main" val="117350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solidFill>
                  <a:prstClr val="black"/>
                </a:solidFill>
              </a:rPr>
              <a:pPr/>
              <a:t>19</a:t>
            </a:fld>
            <a:endParaRPr lang="en-US" dirty="0">
              <a:solidFill>
                <a:prstClr val="black"/>
              </a:solidFill>
            </a:endParaRPr>
          </a:p>
        </p:txBody>
      </p:sp>
      <p:sp>
        <p:nvSpPr>
          <p:cNvPr id="8" name="Date Placeholder 7"/>
          <p:cNvSpPr>
            <a:spLocks noGrp="1"/>
          </p:cNvSpPr>
          <p:nvPr>
            <p:ph type="dt" idx="11"/>
          </p:nvPr>
        </p:nvSpPr>
        <p:spPr/>
        <p:txBody>
          <a:bodyPr/>
          <a:lstStyle/>
          <a:p>
            <a:fld id="{D459B775-32F5-4EF5-9B4A-D3C5B1E181E2}" type="datetime1">
              <a:rPr lang="en-US" smtClean="0">
                <a:solidFill>
                  <a:prstClr val="black"/>
                </a:solidFill>
              </a:rPr>
              <a:pPr/>
              <a:t>6/20/2017</a:t>
            </a:fld>
            <a:endParaRPr lang="en-US" dirty="0">
              <a:solidFill>
                <a:prstClr val="black"/>
              </a:solidFill>
            </a:endParaRPr>
          </a:p>
        </p:txBody>
      </p:sp>
      <p:sp>
        <p:nvSpPr>
          <p:cNvPr id="9" name="Header Placeholder 8"/>
          <p:cNvSpPr>
            <a:spLocks noGrp="1"/>
          </p:cNvSpPr>
          <p:nvPr>
            <p:ph type="hdr" sz="quarter" idx="12"/>
          </p:nvPr>
        </p:nvSpPr>
        <p:spPr/>
        <p:txBody>
          <a:bodyPr/>
          <a:lstStyle/>
          <a:p>
            <a:r>
              <a:rPr lang="en-US" dirty="0">
                <a:solidFill>
                  <a:prstClr val="black"/>
                </a:solidFill>
              </a:rPr>
              <a:t>Cisco Live 2016</a:t>
            </a:r>
          </a:p>
        </p:txBody>
      </p:sp>
    </p:spTree>
    <p:extLst>
      <p:ext uri="{BB962C8B-B14F-4D97-AF65-F5344CB8AC3E}">
        <p14:creationId xmlns:p14="http://schemas.microsoft.com/office/powerpoint/2010/main" val="61391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ABCB5-E596-45FB-AE66-618A2F33F10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7542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solidFill>
                  <a:prstClr val="black"/>
                </a:solidFill>
              </a:rPr>
              <a:pPr/>
              <a:t>22</a:t>
            </a:fld>
            <a:endParaRPr lang="en-US" dirty="0">
              <a:solidFill>
                <a:prstClr val="black"/>
              </a:solidFill>
            </a:endParaRPr>
          </a:p>
        </p:txBody>
      </p:sp>
      <p:sp>
        <p:nvSpPr>
          <p:cNvPr id="8" name="Date Placeholder 7"/>
          <p:cNvSpPr>
            <a:spLocks noGrp="1"/>
          </p:cNvSpPr>
          <p:nvPr>
            <p:ph type="dt" idx="11"/>
          </p:nvPr>
        </p:nvSpPr>
        <p:spPr/>
        <p:txBody>
          <a:bodyPr/>
          <a:lstStyle/>
          <a:p>
            <a:fld id="{D459B775-32F5-4EF5-9B4A-D3C5B1E181E2}" type="datetime1">
              <a:rPr lang="en-US" smtClean="0">
                <a:solidFill>
                  <a:prstClr val="black"/>
                </a:solidFill>
              </a:rPr>
              <a:pPr/>
              <a:t>6/20/2017</a:t>
            </a:fld>
            <a:endParaRPr lang="en-US" dirty="0">
              <a:solidFill>
                <a:prstClr val="black"/>
              </a:solidFill>
            </a:endParaRPr>
          </a:p>
        </p:txBody>
      </p:sp>
      <p:sp>
        <p:nvSpPr>
          <p:cNvPr id="9" name="Header Placeholder 8"/>
          <p:cNvSpPr>
            <a:spLocks noGrp="1"/>
          </p:cNvSpPr>
          <p:nvPr>
            <p:ph type="hdr" sz="quarter" idx="12"/>
          </p:nvPr>
        </p:nvSpPr>
        <p:spPr/>
        <p:txBody>
          <a:bodyPr/>
          <a:lstStyle/>
          <a:p>
            <a:r>
              <a:rPr lang="en-US" dirty="0">
                <a:solidFill>
                  <a:prstClr val="black"/>
                </a:solidFill>
              </a:rPr>
              <a:t>Cisco Live 2016</a:t>
            </a:r>
          </a:p>
        </p:txBody>
      </p:sp>
    </p:spTree>
    <p:extLst>
      <p:ext uri="{BB962C8B-B14F-4D97-AF65-F5344CB8AC3E}">
        <p14:creationId xmlns:p14="http://schemas.microsoft.com/office/powerpoint/2010/main" val="167675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solidFill>
                  <a:prstClr val="black"/>
                </a:solidFill>
              </a:rPr>
              <a:pPr/>
              <a:t>25</a:t>
            </a:fld>
            <a:endParaRPr lang="en-US" dirty="0">
              <a:solidFill>
                <a:prstClr val="black"/>
              </a:solidFill>
            </a:endParaRPr>
          </a:p>
        </p:txBody>
      </p:sp>
      <p:sp>
        <p:nvSpPr>
          <p:cNvPr id="8" name="Date Placeholder 7"/>
          <p:cNvSpPr>
            <a:spLocks noGrp="1"/>
          </p:cNvSpPr>
          <p:nvPr>
            <p:ph type="dt" idx="11"/>
          </p:nvPr>
        </p:nvSpPr>
        <p:spPr/>
        <p:txBody>
          <a:bodyPr/>
          <a:lstStyle/>
          <a:p>
            <a:fld id="{D459B775-32F5-4EF5-9B4A-D3C5B1E181E2}" type="datetime1">
              <a:rPr lang="en-US" smtClean="0">
                <a:solidFill>
                  <a:prstClr val="black"/>
                </a:solidFill>
              </a:rPr>
              <a:pPr/>
              <a:t>6/20/2017</a:t>
            </a:fld>
            <a:endParaRPr lang="en-US" dirty="0">
              <a:solidFill>
                <a:prstClr val="black"/>
              </a:solidFill>
            </a:endParaRPr>
          </a:p>
        </p:txBody>
      </p:sp>
      <p:sp>
        <p:nvSpPr>
          <p:cNvPr id="9" name="Header Placeholder 8"/>
          <p:cNvSpPr>
            <a:spLocks noGrp="1"/>
          </p:cNvSpPr>
          <p:nvPr>
            <p:ph type="hdr" sz="quarter" idx="12"/>
          </p:nvPr>
        </p:nvSpPr>
        <p:spPr/>
        <p:txBody>
          <a:bodyPr/>
          <a:lstStyle/>
          <a:p>
            <a:r>
              <a:rPr lang="en-US" dirty="0">
                <a:solidFill>
                  <a:prstClr val="black"/>
                </a:solidFill>
              </a:rPr>
              <a:t>Cisco Live 2016</a:t>
            </a:r>
          </a:p>
        </p:txBody>
      </p:sp>
    </p:spTree>
    <p:extLst>
      <p:ext uri="{BB962C8B-B14F-4D97-AF65-F5344CB8AC3E}">
        <p14:creationId xmlns:p14="http://schemas.microsoft.com/office/powerpoint/2010/main" val="166402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solidFill>
                  <a:prstClr val="black"/>
                </a:solidFill>
              </a:rPr>
              <a:pPr/>
              <a:t>26</a:t>
            </a:fld>
            <a:endParaRPr lang="en-US" dirty="0">
              <a:solidFill>
                <a:prstClr val="black"/>
              </a:solidFill>
            </a:endParaRPr>
          </a:p>
        </p:txBody>
      </p:sp>
      <p:sp>
        <p:nvSpPr>
          <p:cNvPr id="8" name="Date Placeholder 7"/>
          <p:cNvSpPr>
            <a:spLocks noGrp="1"/>
          </p:cNvSpPr>
          <p:nvPr>
            <p:ph type="dt" idx="11"/>
          </p:nvPr>
        </p:nvSpPr>
        <p:spPr/>
        <p:txBody>
          <a:bodyPr/>
          <a:lstStyle/>
          <a:p>
            <a:fld id="{D459B775-32F5-4EF5-9B4A-D3C5B1E181E2}" type="datetime1">
              <a:rPr lang="en-US" smtClean="0">
                <a:solidFill>
                  <a:prstClr val="black"/>
                </a:solidFill>
              </a:rPr>
              <a:pPr/>
              <a:t>6/20/2017</a:t>
            </a:fld>
            <a:endParaRPr lang="en-US" dirty="0">
              <a:solidFill>
                <a:prstClr val="black"/>
              </a:solidFill>
            </a:endParaRPr>
          </a:p>
        </p:txBody>
      </p:sp>
      <p:sp>
        <p:nvSpPr>
          <p:cNvPr id="9" name="Header Placeholder 8"/>
          <p:cNvSpPr>
            <a:spLocks noGrp="1"/>
          </p:cNvSpPr>
          <p:nvPr>
            <p:ph type="hdr" sz="quarter" idx="12"/>
          </p:nvPr>
        </p:nvSpPr>
        <p:spPr/>
        <p:txBody>
          <a:bodyPr/>
          <a:lstStyle/>
          <a:p>
            <a:r>
              <a:rPr lang="en-US" dirty="0">
                <a:solidFill>
                  <a:prstClr val="black"/>
                </a:solidFill>
              </a:rPr>
              <a:t>Cisco Live 2016</a:t>
            </a:r>
          </a:p>
        </p:txBody>
      </p:sp>
    </p:spTree>
    <p:extLst>
      <p:ext uri="{BB962C8B-B14F-4D97-AF65-F5344CB8AC3E}">
        <p14:creationId xmlns:p14="http://schemas.microsoft.com/office/powerpoint/2010/main" val="28013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solidFill>
                  <a:prstClr val="black"/>
                </a:solidFill>
              </a:rPr>
              <a:pPr/>
              <a:t>2</a:t>
            </a:fld>
            <a:endParaRPr lang="en-US" dirty="0">
              <a:solidFill>
                <a:prstClr val="black"/>
              </a:solidFill>
            </a:endParaRPr>
          </a:p>
        </p:txBody>
      </p:sp>
      <p:sp>
        <p:nvSpPr>
          <p:cNvPr id="8" name="Date Placeholder 7"/>
          <p:cNvSpPr>
            <a:spLocks noGrp="1"/>
          </p:cNvSpPr>
          <p:nvPr>
            <p:ph type="dt" idx="11"/>
          </p:nvPr>
        </p:nvSpPr>
        <p:spPr/>
        <p:txBody>
          <a:bodyPr/>
          <a:lstStyle/>
          <a:p>
            <a:fld id="{D459B775-32F5-4EF5-9B4A-D3C5B1E181E2}" type="datetime1">
              <a:rPr lang="en-US" smtClean="0">
                <a:solidFill>
                  <a:prstClr val="black"/>
                </a:solidFill>
              </a:rPr>
              <a:pPr/>
              <a:t>6/20/2017</a:t>
            </a:fld>
            <a:endParaRPr lang="en-US" dirty="0">
              <a:solidFill>
                <a:prstClr val="black"/>
              </a:solidFill>
            </a:endParaRPr>
          </a:p>
        </p:txBody>
      </p:sp>
      <p:sp>
        <p:nvSpPr>
          <p:cNvPr id="9" name="Header Placeholder 8"/>
          <p:cNvSpPr>
            <a:spLocks noGrp="1"/>
          </p:cNvSpPr>
          <p:nvPr>
            <p:ph type="hdr" sz="quarter" idx="12"/>
          </p:nvPr>
        </p:nvSpPr>
        <p:spPr/>
        <p:txBody>
          <a:bodyPr/>
          <a:lstStyle/>
          <a:p>
            <a:r>
              <a:rPr lang="en-US" dirty="0">
                <a:solidFill>
                  <a:prstClr val="black"/>
                </a:solidFill>
              </a:rPr>
              <a:t>Cisco Live 2016</a:t>
            </a:r>
          </a:p>
        </p:txBody>
      </p:sp>
    </p:spTree>
    <p:extLst>
      <p:ext uri="{BB962C8B-B14F-4D97-AF65-F5344CB8AC3E}">
        <p14:creationId xmlns:p14="http://schemas.microsoft.com/office/powerpoint/2010/main" val="56503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custDataLst>
              <p:tags r:id="rId1"/>
            </p:custDataLst>
          </p:nvPr>
        </p:nvSpPr>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92309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64785-C631-4FCF-BAB2-D7F4D7CC3619}" type="slidenum">
              <a:rPr lang="en-US" smtClean="0"/>
              <a:t>4</a:t>
            </a:fld>
            <a:endParaRPr lang="en-US"/>
          </a:p>
        </p:txBody>
      </p:sp>
    </p:spTree>
    <p:extLst>
      <p:ext uri="{BB962C8B-B14F-4D97-AF65-F5344CB8AC3E}">
        <p14:creationId xmlns:p14="http://schemas.microsoft.com/office/powerpoint/2010/main" val="213965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64785-C631-4FCF-BAB2-D7F4D7CC3619}" type="slidenum">
              <a:rPr lang="en-US" smtClean="0"/>
              <a:t>5</a:t>
            </a:fld>
            <a:endParaRPr lang="en-US"/>
          </a:p>
        </p:txBody>
      </p:sp>
    </p:spTree>
    <p:extLst>
      <p:ext uri="{BB962C8B-B14F-4D97-AF65-F5344CB8AC3E}">
        <p14:creationId xmlns:p14="http://schemas.microsoft.com/office/powerpoint/2010/main" val="301367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38005-C9FE-421C-B26E-39E46AD9528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46619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solidFill>
                  <a:prstClr val="black"/>
                </a:solidFill>
              </a:rPr>
              <a:pPr/>
              <a:t>7</a:t>
            </a:fld>
            <a:endParaRPr lang="en-US" dirty="0">
              <a:solidFill>
                <a:prstClr val="black"/>
              </a:solidFill>
            </a:endParaRPr>
          </a:p>
        </p:txBody>
      </p:sp>
      <p:sp>
        <p:nvSpPr>
          <p:cNvPr id="8" name="Date Placeholder 7"/>
          <p:cNvSpPr>
            <a:spLocks noGrp="1"/>
          </p:cNvSpPr>
          <p:nvPr>
            <p:ph type="dt" idx="11"/>
          </p:nvPr>
        </p:nvSpPr>
        <p:spPr/>
        <p:txBody>
          <a:bodyPr/>
          <a:lstStyle/>
          <a:p>
            <a:fld id="{D459B775-32F5-4EF5-9B4A-D3C5B1E181E2}" type="datetime1">
              <a:rPr lang="en-US" smtClean="0">
                <a:solidFill>
                  <a:prstClr val="black"/>
                </a:solidFill>
              </a:rPr>
              <a:pPr/>
              <a:t>6/20/2017</a:t>
            </a:fld>
            <a:endParaRPr lang="en-US" dirty="0">
              <a:solidFill>
                <a:prstClr val="black"/>
              </a:solidFill>
            </a:endParaRPr>
          </a:p>
        </p:txBody>
      </p:sp>
      <p:sp>
        <p:nvSpPr>
          <p:cNvPr id="9" name="Header Placeholder 8"/>
          <p:cNvSpPr>
            <a:spLocks noGrp="1"/>
          </p:cNvSpPr>
          <p:nvPr>
            <p:ph type="hdr" sz="quarter" idx="12"/>
          </p:nvPr>
        </p:nvSpPr>
        <p:spPr/>
        <p:txBody>
          <a:bodyPr/>
          <a:lstStyle/>
          <a:p>
            <a:r>
              <a:rPr lang="en-US" dirty="0">
                <a:solidFill>
                  <a:prstClr val="black"/>
                </a:solidFill>
              </a:rPr>
              <a:t>Cisco Live 2016</a:t>
            </a:r>
          </a:p>
        </p:txBody>
      </p:sp>
    </p:spTree>
    <p:extLst>
      <p:ext uri="{BB962C8B-B14F-4D97-AF65-F5344CB8AC3E}">
        <p14:creationId xmlns:p14="http://schemas.microsoft.com/office/powerpoint/2010/main" val="204891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940" lvl="1" indent="0">
              <a:buNone/>
            </a:pPr>
            <a:r>
              <a:rPr lang="en-US" sz="1200" dirty="0" smtClean="0"/>
              <a:t>From Chuck / earnings announcement: </a:t>
            </a:r>
          </a:p>
          <a:p>
            <a:pPr marL="291940" lvl="1" indent="0">
              <a:buNone/>
            </a:pPr>
            <a:endParaRPr lang="en-US" sz="1200" dirty="0" smtClean="0"/>
          </a:p>
          <a:p>
            <a:pPr marL="291940" lvl="1" indent="0">
              <a:buNone/>
            </a:pPr>
            <a:r>
              <a:rPr lang="en-US" sz="1200" dirty="0" smtClean="0"/>
              <a:t>In our Next Generation Data Center Portfolio, our ACI data center switching portfolio revenue grew by 28 percent. We are seeing strong momentum, with customers choosing Cisco for the breadth of our private and hybrid cloud solutions. We are also the only company in the world to offer end-to-end visibility and security for 100G network build-outs.</a:t>
            </a:r>
          </a:p>
          <a:p>
            <a:pPr marL="291940" lvl="1" indent="0">
              <a:buNone/>
            </a:pPr>
            <a:endParaRPr lang="en-US" sz="1200" dirty="0" smtClean="0"/>
          </a:p>
          <a:p>
            <a:pPr marL="291940" lvl="1" indent="0">
              <a:buNone/>
            </a:pPr>
            <a:r>
              <a:rPr lang="en-US" sz="1200" dirty="0" smtClean="0"/>
              <a:t>Most comprehensive switching portfolio on the market</a:t>
            </a:r>
          </a:p>
          <a:p>
            <a:pPr marL="291940" lvl="1" indent="0">
              <a:buNone/>
            </a:pPr>
            <a:r>
              <a:rPr lang="en-US" sz="1200" dirty="0" smtClean="0"/>
              <a:t>Fast, Intelligent, secure and cost effective</a:t>
            </a:r>
          </a:p>
          <a:p>
            <a:pPr marL="291940" lvl="1" indent="0">
              <a:buNone/>
            </a:pPr>
            <a:endParaRPr lang="en-US" sz="1200" dirty="0" smtClean="0"/>
          </a:p>
          <a:p>
            <a:pPr marL="291940" lvl="1" indent="0">
              <a:buNone/>
            </a:pPr>
            <a:r>
              <a:rPr lang="en-US" sz="1200" dirty="0" smtClean="0"/>
              <a:t>Whether deploy programmable fabric, DevOps model or turn key solution with ACI.</a:t>
            </a:r>
          </a:p>
          <a:p>
            <a:pPr marL="291940" lvl="1" indent="0">
              <a:buNone/>
            </a:pPr>
            <a:endParaRPr lang="en-US" sz="1200" dirty="0" smtClean="0"/>
          </a:p>
          <a:p>
            <a:pPr marL="291940" lvl="1" indent="0">
              <a:buNone/>
            </a:pPr>
            <a:r>
              <a:rPr lang="en-US" sz="1200" dirty="0" smtClean="0"/>
              <a:t>Highlight: </a:t>
            </a:r>
          </a:p>
          <a:p>
            <a:pPr marL="291940" lvl="1" indent="0">
              <a:buNone/>
            </a:pPr>
            <a:r>
              <a:rPr lang="en-US" sz="1200" dirty="0" smtClean="0"/>
              <a:t>	64p 100G line rate routing in a single chip</a:t>
            </a:r>
          </a:p>
          <a:p>
            <a:pPr marL="291940" lvl="1" indent="0">
              <a:buNone/>
            </a:pPr>
            <a:r>
              <a:rPr lang="en-US" sz="1200" dirty="0" smtClean="0"/>
              <a:t>	Streaming</a:t>
            </a:r>
            <a:r>
              <a:rPr lang="en-US" sz="1200" baseline="0" dirty="0" smtClean="0"/>
              <a:t> analytics export off chip</a:t>
            </a:r>
          </a:p>
          <a:p>
            <a:pPr marL="291940" lvl="1" indent="0">
              <a:buNone/>
            </a:pPr>
            <a:r>
              <a:rPr lang="en-US" sz="1200" baseline="0" dirty="0" smtClean="0"/>
              <a:t>	Integrated line rate encryption</a:t>
            </a:r>
            <a:endParaRPr lang="en-US" sz="1200" dirty="0" smtClean="0"/>
          </a:p>
        </p:txBody>
      </p:sp>
      <p:sp>
        <p:nvSpPr>
          <p:cNvPr id="4" name="Header Placeholder 3"/>
          <p:cNvSpPr>
            <a:spLocks noGrp="1"/>
          </p:cNvSpPr>
          <p:nvPr>
            <p:ph type="hdr" sz="quarter" idx="10"/>
          </p:nvPr>
        </p:nvSpPr>
        <p:spPr/>
        <p:txBody>
          <a:bodyPr/>
          <a:lstStyle/>
          <a:p>
            <a:r>
              <a:rPr lang="en-US">
                <a:solidFill>
                  <a:prstClr val="black"/>
                </a:solidFill>
              </a:rPr>
              <a:t>Cisco Live 2016</a:t>
            </a:r>
            <a:endParaRPr lang="en-US" dirty="0">
              <a:solidFill>
                <a:prstClr val="black"/>
              </a:solidFill>
            </a:endParaRPr>
          </a:p>
        </p:txBody>
      </p:sp>
      <p:sp>
        <p:nvSpPr>
          <p:cNvPr id="5" name="Date Placeholder 4"/>
          <p:cNvSpPr>
            <a:spLocks noGrp="1"/>
          </p:cNvSpPr>
          <p:nvPr>
            <p:ph type="dt" idx="11"/>
          </p:nvPr>
        </p:nvSpPr>
        <p:spPr/>
        <p:txBody>
          <a:bodyPr/>
          <a:lstStyle/>
          <a:p>
            <a:fld id="{BA678A70-1ADF-49A4-B9C3-3E7AAF35E53B}" type="datetime1">
              <a:rPr lang="en-US" smtClean="0">
                <a:solidFill>
                  <a:prstClr val="black"/>
                </a:solidFill>
              </a:rPr>
              <a:pPr/>
              <a:t>6/20/2017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0ADFA4A4-C10A-49FC-AF1A-861163FEA0B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1141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Cisco Live 2016</a:t>
            </a:r>
            <a:endParaRPr lang="en-US" dirty="0">
              <a:solidFill>
                <a:prstClr val="black"/>
              </a:solidFill>
            </a:endParaRPr>
          </a:p>
        </p:txBody>
      </p:sp>
      <p:sp>
        <p:nvSpPr>
          <p:cNvPr id="5" name="Date Placeholder 4"/>
          <p:cNvSpPr>
            <a:spLocks noGrp="1"/>
          </p:cNvSpPr>
          <p:nvPr>
            <p:ph type="dt" idx="11"/>
          </p:nvPr>
        </p:nvSpPr>
        <p:spPr/>
        <p:txBody>
          <a:bodyPr/>
          <a:lstStyle/>
          <a:p>
            <a:fld id="{BA678A70-1ADF-49A4-B9C3-3E7AAF35E53B}" type="datetime1">
              <a:rPr lang="en-US" smtClean="0">
                <a:solidFill>
                  <a:prstClr val="black"/>
                </a:solidFill>
              </a:rPr>
              <a:pPr/>
              <a:t>6/20/2017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0ADFA4A4-C10A-49FC-AF1A-861163FEA0B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6724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4 Heavy Graphics">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8"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44"/>
            <a:r>
              <a:rPr lang="en-US" dirty="0">
                <a:ea typeface="ＭＳ Ｐゴシック" charset="0"/>
              </a:rPr>
              <a:t>Presentation ID</a:t>
            </a:r>
          </a:p>
        </p:txBody>
      </p:sp>
      <p:sp>
        <p:nvSpPr>
          <p:cNvPr id="6" name="Title 1"/>
          <p:cNvSpPr>
            <a:spLocks noGrp="1"/>
          </p:cNvSpPr>
          <p:nvPr>
            <p:ph type="title" hasCustomPrompt="1"/>
          </p:nvPr>
        </p:nvSpPr>
        <p:spPr>
          <a:xfrm>
            <a:off x="356616" y="155576"/>
            <a:ext cx="8513064" cy="434974"/>
          </a:xfrm>
        </p:spPr>
        <p:txBody>
          <a:bodyPr/>
          <a:lstStyle>
            <a:lvl1pPr marL="6251" indent="-6251" algn="l" defTabSz="457200" rtl="0" eaLnBrk="0" fontAlgn="base" hangingPunct="0">
              <a:lnSpc>
                <a:spcPct val="90000"/>
              </a:lnSpc>
              <a:spcBef>
                <a:spcPct val="0"/>
              </a:spcBef>
              <a:spcAft>
                <a:spcPct val="0"/>
              </a:spcAft>
              <a:defRPr lang="en-US" sz="2800" b="0" kern="1200" baseline="0" dirty="0">
                <a:solidFill>
                  <a:schemeClr val="tx1"/>
                </a:solidFill>
                <a:latin typeface="+mj-lt"/>
                <a:ea typeface="+mj-ea"/>
                <a:cs typeface="+mj-cs"/>
                <a:sym typeface="Arial" pitchFamily="34" charset="0"/>
              </a:defRPr>
            </a:lvl1pPr>
          </a:lstStyle>
          <a:p>
            <a:r>
              <a:rPr lang="en-US" dirty="0"/>
              <a:t>Slide Title</a:t>
            </a:r>
          </a:p>
        </p:txBody>
      </p:sp>
    </p:spTree>
    <p:extLst>
      <p:ext uri="{BB962C8B-B14F-4D97-AF65-F5344CB8AC3E}">
        <p14:creationId xmlns:p14="http://schemas.microsoft.com/office/powerpoint/2010/main" val="152035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a:xfrm>
            <a:off x="237743" y="1004812"/>
            <a:ext cx="8577072" cy="3724274"/>
          </a:xfrm>
          <a:prstGeom prst="rect">
            <a:avLst/>
          </a:prstGeom>
        </p:spPr>
        <p:txBody>
          <a:bodyPr lIns="68523" tIns="34277" rIns="68523" bIns="3427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52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Bulle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743" y="159126"/>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
        <p:nvSpPr>
          <p:cNvPr id="3"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44"/>
            <a:r>
              <a:rPr lang="en-US" dirty="0" smtClean="0">
                <a:latin typeface="Arial"/>
                <a:ea typeface="ＭＳ Ｐゴシック" charset="0"/>
              </a:rPr>
              <a:t>BRKACI-2003</a:t>
            </a:r>
            <a:endParaRPr dirty="0">
              <a:latin typeface="Arial"/>
              <a:ea typeface="ＭＳ Ｐゴシック" charset="0"/>
            </a:endParaRPr>
          </a:p>
        </p:txBody>
      </p:sp>
      <p:sp>
        <p:nvSpPr>
          <p:cNvPr id="4" name="Slide Number Placeholder 1"/>
          <p:cNvSpPr>
            <a:spLocks noGrp="1"/>
          </p:cNvSpPr>
          <p:nvPr>
            <p:ph type="sldNum" sz="quarter" idx="4"/>
          </p:nvPr>
        </p:nvSpPr>
        <p:spPr>
          <a:xfrm>
            <a:off x="8409709" y="4884995"/>
            <a:ext cx="359666" cy="274637"/>
          </a:xfrm>
          <a:prstGeom prst="rect">
            <a:avLst/>
          </a:prstGeom>
        </p:spPr>
        <p:txBody>
          <a:bodyPr vert="horz" lIns="91428" tIns="45714" rIns="91428" bIns="45714" rtlCol="0" anchor="ctr"/>
          <a:lstStyle>
            <a:lvl1pPr algn="r">
              <a:defRPr lang="en-US" sz="600" kern="1200" smtClean="0">
                <a:solidFill>
                  <a:srgbClr val="000000"/>
                </a:solidFill>
                <a:latin typeface="+mn-lt"/>
                <a:ea typeface="+mn-ea"/>
                <a:cs typeface="CiscoSans Thin"/>
              </a:defRPr>
            </a:lvl1pPr>
          </a:lstStyle>
          <a:p>
            <a:pPr defTabSz="457130" fontAlgn="base">
              <a:spcBef>
                <a:spcPct val="0"/>
              </a:spcBef>
              <a:spcAft>
                <a:spcPct val="0"/>
              </a:spcAft>
            </a:pPr>
            <a:fld id="{96A97DD0-5BE7-4856-A2A9-C42C6688E607}" type="slidenum">
              <a:rPr>
                <a:latin typeface="Arial"/>
                <a:ea typeface="Apple LiGothic Medium"/>
              </a:rPr>
              <a:pPr defTabSz="457130" fontAlgn="base">
                <a:spcBef>
                  <a:spcPct val="0"/>
                </a:spcBef>
                <a:spcAft>
                  <a:spcPct val="0"/>
                </a:spcAft>
              </a:pPr>
              <a:t>‹#›</a:t>
            </a:fld>
            <a:endParaRPr dirty="0">
              <a:latin typeface="Arial"/>
              <a:ea typeface="Apple LiGothic Medium"/>
            </a:endParaRPr>
          </a:p>
        </p:txBody>
      </p:sp>
    </p:spTree>
    <p:extLst>
      <p:ext uri="{BB962C8B-B14F-4D97-AF65-F5344CB8AC3E}">
        <p14:creationId xmlns:p14="http://schemas.microsoft.com/office/powerpoint/2010/main" val="61072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004809"/>
            <a:ext cx="4021116" cy="3724275"/>
          </a:xfrm>
        </p:spPr>
        <p:txBody>
          <a:bodyPr>
            <a:normAutofit/>
          </a:bodyPr>
          <a:lstStyle>
            <a:lvl1pPr>
              <a:lnSpc>
                <a:spcPct val="95000"/>
              </a:lnSpc>
              <a:spcBef>
                <a:spcPts val="1110"/>
              </a:spcBef>
              <a:defRPr sz="1350">
                <a:solidFill>
                  <a:srgbClr val="435153"/>
                </a:solidFill>
                <a:latin typeface="+mj-lt"/>
              </a:defRPr>
            </a:lvl1pPr>
            <a:lvl2pPr>
              <a:lnSpc>
                <a:spcPct val="95000"/>
              </a:lnSpc>
              <a:spcBef>
                <a:spcPts val="450"/>
              </a:spcBef>
              <a:defRPr sz="1050">
                <a:solidFill>
                  <a:srgbClr val="435153"/>
                </a:solidFill>
                <a:latin typeface="+mj-lt"/>
              </a:defRPr>
            </a:lvl2pPr>
            <a:lvl3pPr>
              <a:defRPr sz="900">
                <a:solidFill>
                  <a:srgbClr val="435153"/>
                </a:solidFill>
                <a:latin typeface="+mj-lt"/>
              </a:defRPr>
            </a:lvl3pPr>
            <a:lvl4pPr>
              <a:defRPr sz="825">
                <a:solidFill>
                  <a:srgbClr val="435153"/>
                </a:solidFill>
                <a:latin typeface="+mj-lt"/>
              </a:defRPr>
            </a:lvl4pPr>
            <a:lvl5pPr>
              <a:defRPr sz="825">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004809"/>
            <a:ext cx="4222440" cy="3724275"/>
          </a:xfrm>
        </p:spPr>
        <p:txBody>
          <a:bodyPr>
            <a:normAutofit/>
          </a:bodyPr>
          <a:lstStyle>
            <a:lvl1pPr>
              <a:lnSpc>
                <a:spcPct val="95000"/>
              </a:lnSpc>
              <a:spcBef>
                <a:spcPts val="1110"/>
              </a:spcBef>
              <a:defRPr sz="1350">
                <a:solidFill>
                  <a:srgbClr val="435153"/>
                </a:solidFill>
                <a:latin typeface="+mj-lt"/>
              </a:defRPr>
            </a:lvl1pPr>
            <a:lvl2pPr>
              <a:lnSpc>
                <a:spcPct val="95000"/>
              </a:lnSpc>
              <a:spcBef>
                <a:spcPts val="450"/>
              </a:spcBef>
              <a:defRPr sz="1050">
                <a:solidFill>
                  <a:srgbClr val="435153"/>
                </a:solidFill>
                <a:latin typeface="+mj-lt"/>
              </a:defRPr>
            </a:lvl2pPr>
            <a:lvl3pPr>
              <a:defRPr sz="900">
                <a:solidFill>
                  <a:srgbClr val="435153"/>
                </a:solidFill>
                <a:latin typeface="+mj-lt"/>
              </a:defRPr>
            </a:lvl3pPr>
            <a:lvl4pPr>
              <a:defRPr sz="825">
                <a:solidFill>
                  <a:srgbClr val="435153"/>
                </a:solidFill>
                <a:latin typeface="+mj-lt"/>
              </a:defRPr>
            </a:lvl4pPr>
            <a:lvl5pPr>
              <a:defRPr sz="825">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3" y="324161"/>
            <a:ext cx="8580923" cy="628650"/>
          </a:xfrm>
        </p:spPr>
        <p:txBody>
          <a:bodyPr/>
          <a:lstStyle>
            <a:lvl1pPr algn="l" defTabSz="685800" rtl="0" eaLnBrk="1" latinLnBrk="0" hangingPunct="1">
              <a:lnSpc>
                <a:spcPct val="80000"/>
              </a:lnSpc>
              <a:spcBef>
                <a:spcPct val="0"/>
              </a:spcBef>
              <a:buNone/>
              <a:defRPr lang="en-US" sz="2700" b="0" kern="1200" spc="-75"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GB" altLang="en-US" sz="3000" kern="1200" baseline="0" dirty="0">
                <a:solidFill>
                  <a:schemeClr val="bg2"/>
                </a:solidFill>
                <a:latin typeface="Arial" charset="0"/>
                <a:ea typeface="ＭＳ Ｐゴシック" charset="0"/>
                <a:cs typeface="Arial" charset="0"/>
              </a:defRPr>
            </a:lvl1pPr>
          </a:lstStyle>
          <a:p>
            <a:pPr lvl="0" algn="l" defTabSz="684213" rtl="0" eaLnBrk="1" fontAlgn="base" hangingPunct="1">
              <a:lnSpc>
                <a:spcPct val="80000"/>
              </a:lnSpc>
              <a:spcBef>
                <a:spcPct val="0"/>
              </a:spcBef>
              <a:spcAft>
                <a:spcPct val="0"/>
              </a:spcAft>
            </a:pPr>
            <a:r>
              <a:rPr lang="en-US" dirty="0"/>
              <a:t>Click to edit Master title style</a:t>
            </a:r>
            <a:endParaRPr lang="en-GB" dirty="0"/>
          </a:p>
        </p:txBody>
      </p:sp>
    </p:spTree>
    <p:extLst>
      <p:ext uri="{BB962C8B-B14F-4D97-AF65-F5344CB8AC3E}">
        <p14:creationId xmlns:p14="http://schemas.microsoft.com/office/powerpoint/2010/main" val="320269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825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049FD9"/>
            </a:gs>
            <a:gs pos="100000">
              <a:srgbClr val="004BAF"/>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3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er 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02"/>
            <a:ext cx="9144000" cy="5142895"/>
          </a:xfrm>
          <a:prstGeom prst="rect">
            <a:avLst/>
          </a:prstGeom>
        </p:spPr>
      </p:pic>
      <p:sp>
        <p:nvSpPr>
          <p:cNvPr id="2" name="Rectangle 2"/>
          <p:cNvSpPr>
            <a:spLocks noGrp="1" noChangeArrowheads="1"/>
          </p:cNvSpPr>
          <p:nvPr>
            <p:ph type="title" hasCustomPrompt="1"/>
          </p:nvPr>
        </p:nvSpPr>
        <p:spPr bwMode="white">
          <a:xfrm>
            <a:off x="336624" y="1489433"/>
            <a:ext cx="8416893" cy="1249508"/>
          </a:xfrm>
          <a:prstGeom prst="rect">
            <a:avLst/>
          </a:prstGeom>
          <a:noFill/>
          <a:ln w="12700">
            <a:noFill/>
            <a:miter lim="800000"/>
            <a:headEnd/>
            <a:tailEnd/>
          </a:ln>
          <a:effectLst/>
        </p:spPr>
        <p:txBody>
          <a:bodyPr lIns="91440" tIns="45720" rIns="91440" bIns="45720" anchor="b"/>
          <a:lstStyle>
            <a:lvl1pPr algn="l">
              <a:defRPr lang="en-US" sz="4000" i="0" kern="1200" dirty="0">
                <a:solidFill>
                  <a:schemeClr val="bg1"/>
                </a:solidFill>
                <a:latin typeface="+mn-lt"/>
                <a:ea typeface="+mn-ea"/>
                <a:cs typeface="+mn-cs"/>
                <a:sym typeface="Arial" pitchFamily="-107" charset="0"/>
              </a:defRPr>
            </a:lvl1pPr>
          </a:lstStyle>
          <a:p>
            <a:pPr lvl="0"/>
            <a:r>
              <a:rPr lang="en-US" dirty="0">
                <a:sym typeface="Arial" pitchFamily="-107" charset="0"/>
              </a:rPr>
              <a:t>Presentation Title</a:t>
            </a:r>
          </a:p>
        </p:txBody>
      </p:sp>
      <p:sp>
        <p:nvSpPr>
          <p:cNvPr id="9" name="Text Placeholder 8"/>
          <p:cNvSpPr>
            <a:spLocks noGrp="1"/>
          </p:cNvSpPr>
          <p:nvPr>
            <p:ph type="body" sz="quarter" idx="10" hasCustomPrompt="1"/>
          </p:nvPr>
        </p:nvSpPr>
        <p:spPr>
          <a:xfrm>
            <a:off x="352483" y="3376465"/>
            <a:ext cx="8416892" cy="336551"/>
          </a:xfrm>
        </p:spPr>
        <p:txBody>
          <a:bodyPr lIns="91440" tIns="45720" rIns="91440" bIns="45720" anchor="b"/>
          <a:lstStyle>
            <a:lvl1pPr marL="1785" indent="0" algn="l">
              <a:buNone/>
              <a:defRPr lang="en-US" sz="1600" kern="1200" dirty="0" smtClean="0">
                <a:solidFill>
                  <a:schemeClr val="bg1"/>
                </a:solidFill>
                <a:latin typeface="+mn-lt"/>
                <a:ea typeface="+mn-ea"/>
                <a:cs typeface="+mn-cs"/>
                <a:sym typeface="Arial" pitchFamily="34" charset="0"/>
              </a:defRPr>
            </a:lvl1pPr>
            <a:lvl2pPr marL="192881" indent="0">
              <a:buNone/>
              <a:defRPr/>
            </a:lvl2pPr>
            <a:lvl3pPr marL="386655" indent="0">
              <a:buNone/>
              <a:defRPr/>
            </a:lvl3pPr>
            <a:lvl4pPr marL="546497" indent="0">
              <a:buNone/>
              <a:defRPr/>
            </a:lvl4pPr>
            <a:lvl5pPr marL="706338" indent="0">
              <a:buNone/>
              <a:defRPr/>
            </a:lvl5pPr>
          </a:lstStyle>
          <a:p>
            <a:pPr lvl="0"/>
            <a:r>
              <a:rPr lang="en-US" dirty="0"/>
              <a:t>Presenter Name and Title</a:t>
            </a:r>
          </a:p>
        </p:txBody>
      </p:sp>
      <p:sp>
        <p:nvSpPr>
          <p:cNvPr id="4" name="Text Placeholder 3"/>
          <p:cNvSpPr>
            <a:spLocks noGrp="1"/>
          </p:cNvSpPr>
          <p:nvPr>
            <p:ph type="body" sz="quarter" idx="13" hasCustomPrompt="1"/>
          </p:nvPr>
        </p:nvSpPr>
        <p:spPr>
          <a:xfrm>
            <a:off x="352482" y="3722263"/>
            <a:ext cx="5221886" cy="250298"/>
          </a:xfrm>
        </p:spPr>
        <p:txBody>
          <a:bodyPr/>
          <a:lstStyle>
            <a:lvl1pPr marL="1785" indent="0">
              <a:buNone/>
              <a:defRPr sz="1200">
                <a:solidFill>
                  <a:schemeClr val="bg1"/>
                </a:solidFill>
              </a:defRPr>
            </a:lvl1pPr>
          </a:lstStyle>
          <a:p>
            <a:pPr lvl="0"/>
            <a:r>
              <a:rPr lang="en-US" dirty="0"/>
              <a:t>Session ID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02"/>
            <a:ext cx="9144000" cy="5142895"/>
          </a:xfrm>
          <a:prstGeom prst="rect">
            <a:avLst/>
          </a:prstGeom>
        </p:spPr>
      </p:pic>
      <p:sp>
        <p:nvSpPr>
          <p:cNvPr id="13" name="Rectangle 4"/>
          <p:cNvSpPr>
            <a:spLocks noChangeArrowheads="1"/>
          </p:cNvSpPr>
          <p:nvPr userDrawn="1"/>
        </p:nvSpPr>
        <p:spPr bwMode="ltGray">
          <a:xfrm>
            <a:off x="5985510" y="4946904"/>
            <a:ext cx="2472136" cy="154518"/>
          </a:xfrm>
          <a:prstGeom prst="rect">
            <a:avLst/>
          </a:prstGeom>
          <a:noFill/>
          <a:ln w="9525">
            <a:noFill/>
            <a:miter lim="800000"/>
            <a:headEnd/>
            <a:tailEnd/>
          </a:ln>
          <a:effectLst/>
        </p:spPr>
        <p:txBody>
          <a:bodyPr wrap="square" lIns="61586" tIns="30792" rIns="61586" bIns="30792" anchor="b">
            <a:spAutoFit/>
          </a:bodyPr>
          <a:lstStyle/>
          <a:p>
            <a:pPr algn="r" defTabSz="610744" fontAlgn="auto">
              <a:spcBef>
                <a:spcPts val="0"/>
              </a:spcBef>
              <a:spcAft>
                <a:spcPts val="0"/>
              </a:spcAft>
            </a:pPr>
            <a:r>
              <a:rPr lang="en-US" sz="600" dirty="0">
                <a:solidFill>
                  <a:srgbClr val="FFFFFF">
                    <a:alpha val="60000"/>
                  </a:srgbClr>
                </a:solidFill>
                <a:latin typeface="Arial"/>
                <a:ea typeface="Apple LiGothic Medium"/>
                <a:cs typeface="CiscoSans Thin"/>
              </a:rPr>
              <a:t>© 2017  Cisco and/or its affiliates. All rights reserved.   Cisco Public</a:t>
            </a:r>
          </a:p>
        </p:txBody>
      </p:sp>
      <p:sp>
        <p:nvSpPr>
          <p:cNvPr id="9"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chemeClr val="bg1">
                    <a:alpha val="60000"/>
                  </a:schemeClr>
                </a:solidFill>
                <a:latin typeface="+mn-lt"/>
                <a:ea typeface="+mn-ea"/>
                <a:cs typeface="CiscoSans Thin"/>
              </a:defRPr>
            </a:lvl1pPr>
          </a:lstStyle>
          <a:p>
            <a:fld id="{96A97DD0-5BE7-4856-A2A9-C42C6688E607}" type="slidenum">
              <a:rPr>
                <a:solidFill>
                  <a:srgbClr val="FFFFFF">
                    <a:alpha val="60000"/>
                  </a:srgbClr>
                </a:solidFill>
              </a:rPr>
              <a:pPr/>
              <a:t>‹#›</a:t>
            </a:fld>
            <a:endParaRPr dirty="0">
              <a:solidFill>
                <a:srgbClr val="FFFFFF">
                  <a:alpha val="60000"/>
                </a:srgbClr>
              </a:solidFill>
            </a:endParaRPr>
          </a:p>
        </p:txBody>
      </p:sp>
      <p:sp>
        <p:nvSpPr>
          <p:cNvPr id="10" name="Text Placeholder 3"/>
          <p:cNvSpPr>
            <a:spLocks noGrp="1"/>
          </p:cNvSpPr>
          <p:nvPr>
            <p:ph type="body" sz="quarter" idx="10" hasCustomPrompt="1"/>
          </p:nvPr>
        </p:nvSpPr>
        <p:spPr>
          <a:xfrm>
            <a:off x="303276" y="1347788"/>
            <a:ext cx="8277344" cy="2855608"/>
          </a:xfrm>
          <a:prstGeom prst="rect">
            <a:avLst/>
          </a:prstGeom>
        </p:spPr>
        <p:txBody>
          <a:bodyPr lIns="91420" tIns="45710" rIns="91420" bIns="45710">
            <a:noAutofit/>
          </a:bodyPr>
          <a:lstStyle>
            <a:lvl1pPr marL="280928" indent="-223792">
              <a:lnSpc>
                <a:spcPct val="95000"/>
              </a:lnSpc>
              <a:spcBef>
                <a:spcPts val="1110"/>
              </a:spcBef>
              <a:buClrTx/>
              <a:buSzPct val="80000"/>
              <a:buFont typeface="Arial"/>
              <a:buChar char="•"/>
              <a:defRPr sz="2000" b="0" i="0">
                <a:solidFill>
                  <a:schemeClr val="bg1"/>
                </a:solidFill>
                <a:latin typeface="+mn-lt"/>
                <a:cs typeface="CiscoSans ExtraLight"/>
              </a:defRPr>
            </a:lvl1pPr>
            <a:lvl2pPr marL="507895" indent="-215855">
              <a:lnSpc>
                <a:spcPct val="95000"/>
              </a:lnSpc>
              <a:spcBef>
                <a:spcPts val="450"/>
              </a:spcBef>
              <a:buClrTx/>
              <a:buSzPct val="80000"/>
              <a:buFont typeface="Arial"/>
              <a:buChar char="•"/>
              <a:defRPr sz="1800" b="0" i="0">
                <a:solidFill>
                  <a:schemeClr val="bg1"/>
                </a:solidFill>
                <a:latin typeface="+mn-lt"/>
                <a:cs typeface="CiscoSans ExtraLight"/>
              </a:defRPr>
            </a:lvl2pPr>
            <a:lvl3pPr marL="747558" indent="-171415">
              <a:buClrTx/>
              <a:buSzPct val="80000"/>
              <a:buFont typeface="Arial"/>
              <a:buChar char="•"/>
              <a:defRPr sz="1600" b="0" i="0">
                <a:solidFill>
                  <a:schemeClr val="bg1"/>
                </a:solidFill>
                <a:latin typeface="+mn-lt"/>
                <a:cs typeface="CiscoSans ExtraLight"/>
              </a:defRPr>
            </a:lvl3pPr>
            <a:lvl4pPr marL="911035" indent="-171415">
              <a:buClrTx/>
              <a:buSzPct val="80000"/>
              <a:buFont typeface="Arial"/>
              <a:buChar char="•"/>
              <a:defRPr sz="1400" b="0" i="0">
                <a:solidFill>
                  <a:schemeClr val="bg1"/>
                </a:solidFill>
                <a:latin typeface="+mn-lt"/>
                <a:cs typeface="CiscoSans ExtraLight"/>
              </a:defRPr>
            </a:lvl4pPr>
            <a:lvl5pPr marL="1082450" indent="-168240">
              <a:buClrTx/>
              <a:buSzPct val="80000"/>
              <a:buFont typeface="Arial"/>
              <a:buChar char="•"/>
              <a:defRPr sz="1200" b="0" i="0">
                <a:solidFill>
                  <a:schemeClr val="bg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Placeholder 5"/>
          <p:cNvSpPr>
            <a:spLocks noGrp="1"/>
          </p:cNvSpPr>
          <p:nvPr>
            <p:ph type="title"/>
          </p:nvPr>
        </p:nvSpPr>
        <p:spPr bwMode="auto">
          <a:xfrm>
            <a:off x="35661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a:solidFill>
                  <a:srgbClr val="FFFFFF"/>
                </a:solidFill>
              </a:defRPr>
            </a:lvl1pPr>
          </a:lstStyle>
          <a:p>
            <a:pPr lvl="0"/>
            <a:r>
              <a:rPr lang="en-US" smtClean="0"/>
              <a:t>Click to edit Master title style</a:t>
            </a:r>
            <a:endParaRPr lang="en-GB" dirty="0"/>
          </a:p>
        </p:txBody>
      </p:sp>
      <p:sp>
        <p:nvSpPr>
          <p:cNvPr id="14"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chemeClr val="bg1">
                    <a:alpha val="60000"/>
                  </a:schemeClr>
                </a:solidFill>
                <a:cs typeface="CiscoSans Thin"/>
              </a:defRPr>
            </a:lvl1pPr>
          </a:lstStyle>
          <a:p>
            <a:pPr defTabSz="610744"/>
            <a:r>
              <a:rPr>
                <a:solidFill>
                  <a:srgbClr val="FFFFFF">
                    <a:alpha val="60000"/>
                  </a:srgbClr>
                </a:solidFill>
                <a:ea typeface="ＭＳ Ｐゴシック" charset="0"/>
              </a:rPr>
              <a:t>Presentation ID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8"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44"/>
            <a:r>
              <a:rPr>
                <a:ea typeface="ＭＳ Ｐゴシック" charset="0"/>
              </a:rPr>
              <a:t>Presentation ID</a:t>
            </a:r>
          </a:p>
        </p:txBody>
      </p:sp>
      <p:sp>
        <p:nvSpPr>
          <p:cNvPr id="5" name="Title 1"/>
          <p:cNvSpPr>
            <a:spLocks noGrp="1"/>
          </p:cNvSpPr>
          <p:nvPr>
            <p:ph type="title" hasCustomPrompt="1"/>
          </p:nvPr>
        </p:nvSpPr>
        <p:spPr>
          <a:xfrm>
            <a:off x="356616" y="384048"/>
            <a:ext cx="8513064" cy="434974"/>
          </a:xfrm>
        </p:spPr>
        <p:txBody>
          <a:bodyPr/>
          <a:lstStyle>
            <a:lvl1pPr>
              <a:defRPr baseline="0">
                <a:solidFill>
                  <a:schemeClr val="tx1"/>
                </a:solidFill>
              </a:defRPr>
            </a:lvl1pPr>
          </a:lstStyle>
          <a:p>
            <a:r>
              <a:rPr lang="en-US" dirty="0"/>
              <a:t>Slide Title</a:t>
            </a:r>
          </a:p>
        </p:txBody>
      </p:sp>
      <p:sp>
        <p:nvSpPr>
          <p:cNvPr id="6" name="Text Placeholder 5"/>
          <p:cNvSpPr>
            <a:spLocks noGrp="1"/>
          </p:cNvSpPr>
          <p:nvPr>
            <p:ph type="body" sz="quarter" idx="12"/>
          </p:nvPr>
        </p:nvSpPr>
        <p:spPr>
          <a:xfrm>
            <a:off x="356616" y="822960"/>
            <a:ext cx="8513064" cy="381000"/>
          </a:xfrm>
        </p:spPr>
        <p:txBody>
          <a:bodyPr/>
          <a:lstStyle>
            <a:lvl1pPr marL="1785" indent="0">
              <a:buNone/>
              <a:defRPr>
                <a:solidFill>
                  <a:schemeClr val="tx1"/>
                </a:solidFill>
              </a:defRPr>
            </a:lvl1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7" y="341322"/>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850" tIns="60925" rIns="121850" bIns="60925" numCol="1" anchor="ctr" anchorCtr="0" compatLnSpc="1">
            <a:prstTxWarp prst="textNoShape">
              <a:avLst/>
            </a:prstTxWarp>
          </a:bodyPr>
          <a:lstStyle>
            <a:lvl1pPr>
              <a:lnSpc>
                <a:spcPct val="90000"/>
              </a:lnSpc>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7" y="1347788"/>
            <a:ext cx="8277344" cy="3168210"/>
          </a:xfrm>
          <a:prstGeom prst="rect">
            <a:avLst/>
          </a:prstGeom>
        </p:spPr>
        <p:txBody>
          <a:bodyPr lIns="91368" tIns="45684" rIns="91368" bIns="45684">
            <a:noAutofit/>
          </a:bodyPr>
          <a:lstStyle>
            <a:lvl1pPr marL="280752" indent="-223649">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587" indent="-215714">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101" indent="-171312">
              <a:buClr>
                <a:schemeClr val="tx1"/>
              </a:buClr>
              <a:buSzPct val="80000"/>
              <a:buFont typeface="Arial"/>
              <a:buChar char="•"/>
              <a:defRPr sz="1600" b="0" i="0">
                <a:solidFill>
                  <a:srgbClr val="676767"/>
                </a:solidFill>
                <a:latin typeface="+mn-lt"/>
                <a:cs typeface="CiscoSans ExtraLight"/>
              </a:defRPr>
            </a:lvl3pPr>
            <a:lvl4pPr marL="910469" indent="-171312">
              <a:buClr>
                <a:schemeClr val="tx1"/>
              </a:buClr>
              <a:buSzPct val="80000"/>
              <a:buFont typeface="Arial"/>
              <a:buChar char="•"/>
              <a:defRPr sz="1400" b="0" i="0">
                <a:solidFill>
                  <a:srgbClr val="676767"/>
                </a:solidFill>
                <a:latin typeface="+mn-lt"/>
                <a:cs typeface="CiscoSans ExtraLight"/>
              </a:defRPr>
            </a:lvl4pPr>
            <a:lvl5pPr marL="1081775" indent="-168138">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9" y="341330"/>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72" tIns="45686" rIns="91372" bIns="45686"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2017  Cisco and/or its affiliates. All rights reserved.   </a:t>
            </a:r>
          </a:p>
        </p:txBody>
      </p:sp>
    </p:spTree>
  </p:cSld>
  <p:clrMap bg1="lt1" tx1="dk1" bg2="lt2" tx2="dk2" accent1="accent1" accent2="accent2" accent3="accent3" accent4="accent4" accent5="accent5" accent6="accent6" hlink="hlink" folHlink="folHlink"/>
  <p:sldLayoutIdLst>
    <p:sldLayoutId id="2147484109" r:id="rId1"/>
  </p:sldLayoutIdLst>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pic>
        <p:nvPicPr>
          <p:cNvPr id="102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7679" y="4802382"/>
            <a:ext cx="42418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ltGray">
          <a:xfrm>
            <a:off x="8515707" y="4919453"/>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8" name="Rectangle 4"/>
          <p:cNvSpPr>
            <a:spLocks noChangeArrowheads="1"/>
          </p:cNvSpPr>
          <p:nvPr/>
        </p:nvSpPr>
        <p:spPr bwMode="ltGray">
          <a:xfrm>
            <a:off x="5286375" y="4917739"/>
            <a:ext cx="3167715" cy="154518"/>
          </a:xfrm>
          <a:prstGeom prst="rect">
            <a:avLst/>
          </a:prstGeom>
          <a:noFill/>
          <a:ln w="9525">
            <a:noFill/>
            <a:miter lim="800000"/>
            <a:headEnd/>
            <a:tailEnd/>
          </a:ln>
          <a:effectLst/>
        </p:spPr>
        <p:txBody>
          <a:bodyPr wrap="square" lIns="61586" tIns="30792" rIns="61586" bIns="30792" anchor="b">
            <a:spAutoFit/>
          </a:bodyPr>
          <a:lstStyle/>
          <a:p>
            <a:pPr algn="r" defTabSz="610744" rtl="0" fontAlgn="auto">
              <a:spcBef>
                <a:spcPts val="0"/>
              </a:spcBef>
              <a:spcAft>
                <a:spcPts val="0"/>
              </a:spcAft>
              <a:defRPr/>
            </a:pPr>
            <a:r>
              <a:rPr lang="en-US" sz="600" kern="1200" dirty="0" smtClean="0">
                <a:solidFill>
                  <a:srgbClr val="000000">
                    <a:alpha val="25000"/>
                  </a:srgbClr>
                </a:solidFill>
                <a:latin typeface="+mn-lt"/>
                <a:ea typeface="+mn-ea"/>
                <a:cs typeface="CiscoSans Thin"/>
              </a:rPr>
              <a:t>C97-738493-00 </a:t>
            </a:r>
            <a:r>
              <a:rPr lang="en-US" sz="600" kern="1200" dirty="0">
                <a:solidFill>
                  <a:srgbClr val="000000">
                    <a:alpha val="25000"/>
                  </a:srgbClr>
                </a:solidFill>
                <a:latin typeface="+mn-lt"/>
                <a:ea typeface="+mn-ea"/>
                <a:cs typeface="CiscoSans Thin"/>
              </a:rPr>
              <a:t>© </a:t>
            </a:r>
            <a:r>
              <a:rPr lang="en-US" sz="600" kern="1200" dirty="0" smtClean="0">
                <a:solidFill>
                  <a:srgbClr val="000000">
                    <a:alpha val="25000"/>
                  </a:srgbClr>
                </a:solidFill>
                <a:latin typeface="+mn-lt"/>
                <a:ea typeface="+mn-ea"/>
                <a:cs typeface="CiscoSans Thin"/>
              </a:rPr>
              <a:t>2017  </a:t>
            </a:r>
            <a:r>
              <a:rPr lang="en-US" sz="600" kern="1200" dirty="0">
                <a:solidFill>
                  <a:srgbClr val="000000">
                    <a:alpha val="25000"/>
                  </a:srgbClr>
                </a:solidFill>
                <a:latin typeface="+mn-lt"/>
                <a:ea typeface="+mn-ea"/>
                <a:cs typeface="CiscoSans Thin"/>
              </a:rPr>
              <a:t>Cisco and/or its affiliates. All rights reserved.   </a:t>
            </a:r>
          </a:p>
        </p:txBody>
      </p:sp>
    </p:spTree>
    <p:extLst>
      <p:ext uri="{BB962C8B-B14F-4D97-AF65-F5344CB8AC3E}">
        <p14:creationId xmlns:p14="http://schemas.microsoft.com/office/powerpoint/2010/main" val="2151014336"/>
      </p:ext>
    </p:extLst>
  </p:cSld>
  <p:clrMap bg1="lt1" tx1="dk1" bg2="lt2" tx2="dk2" accent1="accent1" accent2="accent2" accent3="accent3" accent4="accent4" accent5="accent5" accent6="accent6" hlink="hlink" folHlink="folHlink"/>
  <p:sldLayoutIdLst>
    <p:sldLayoutId id="2147484031" r:id="rId1"/>
    <p:sldLayoutId id="2147484055" r:id="rId2"/>
    <p:sldLayoutId id="214748405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4213" rtl="0" eaLnBrk="1" fontAlgn="base" hangingPunct="1">
        <a:lnSpc>
          <a:spcPct val="80000"/>
        </a:lnSpc>
        <a:spcBef>
          <a:spcPct val="0"/>
        </a:spcBef>
        <a:spcAft>
          <a:spcPct val="0"/>
        </a:spcAft>
        <a:defRPr lang="en-GB" altLang="en-US" sz="3000" kern="1200" baseline="0" dirty="0" smtClean="0">
          <a:solidFill>
            <a:schemeClr val="bg2"/>
          </a:solidFill>
          <a:latin typeface="Arial" charset="0"/>
          <a:ea typeface="ＭＳ Ｐゴシック" charset="0"/>
          <a:cs typeface="Arial"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pic>
        <p:nvPicPr>
          <p:cNvPr id="102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679" y="4802382"/>
            <a:ext cx="42418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ltGray">
          <a:xfrm>
            <a:off x="8515707" y="4919453"/>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cs typeface="CiscoSans Thin"/>
              </a:rPr>
              <a:pPr algn="r" defTabSz="610744" fontAlgn="auto">
                <a:spcBef>
                  <a:spcPts val="0"/>
                </a:spcBef>
                <a:spcAft>
                  <a:spcPts val="0"/>
                </a:spcAft>
                <a:defRPr/>
              </a:pPr>
              <a:t>‹#›</a:t>
            </a:fld>
            <a:endParaRPr lang="en-US" sz="600" dirty="0">
              <a:solidFill>
                <a:srgbClr val="000000">
                  <a:alpha val="25000"/>
                </a:srgbClr>
              </a:solidFill>
              <a:latin typeface="Arial"/>
              <a:cs typeface="CiscoSans Thin"/>
            </a:endParaRPr>
          </a:p>
        </p:txBody>
      </p:sp>
      <p:sp>
        <p:nvSpPr>
          <p:cNvPr id="8" name="Rectangle 4"/>
          <p:cNvSpPr>
            <a:spLocks noChangeArrowheads="1"/>
          </p:cNvSpPr>
          <p:nvPr/>
        </p:nvSpPr>
        <p:spPr bwMode="ltGray">
          <a:xfrm>
            <a:off x="5286375" y="4917739"/>
            <a:ext cx="3167715" cy="154518"/>
          </a:xfrm>
          <a:prstGeom prst="rect">
            <a:avLst/>
          </a:prstGeom>
          <a:noFill/>
          <a:ln w="9525">
            <a:noFill/>
            <a:miter lim="800000"/>
            <a:headEnd/>
            <a:tailEnd/>
          </a:ln>
          <a:effectLst/>
        </p:spPr>
        <p:txBody>
          <a:bodyPr wrap="square" lIns="61586" tIns="30792" rIns="61586" bIns="30792" anchor="b">
            <a:spAutoFit/>
          </a:bodyPr>
          <a:lstStyle/>
          <a:p>
            <a:pPr algn="r" defTabSz="610744" fontAlgn="auto">
              <a:spcBef>
                <a:spcPts val="0"/>
              </a:spcBef>
              <a:spcAft>
                <a:spcPts val="0"/>
              </a:spcAft>
              <a:defRPr/>
            </a:pPr>
            <a:r>
              <a:rPr lang="en-US" sz="600" dirty="0" smtClean="0">
                <a:solidFill>
                  <a:srgbClr val="000000">
                    <a:alpha val="25000"/>
                  </a:srgbClr>
                </a:solidFill>
                <a:latin typeface="Arial"/>
                <a:cs typeface="CiscoSans Thin"/>
              </a:rPr>
              <a:t>C97-738493-00 </a:t>
            </a:r>
            <a:r>
              <a:rPr lang="en-US" sz="600" dirty="0">
                <a:solidFill>
                  <a:srgbClr val="000000">
                    <a:alpha val="25000"/>
                  </a:srgbClr>
                </a:solidFill>
                <a:latin typeface="Arial"/>
                <a:cs typeface="CiscoSans Thin"/>
              </a:rPr>
              <a:t>© </a:t>
            </a:r>
            <a:r>
              <a:rPr lang="en-US" sz="600" dirty="0" smtClean="0">
                <a:solidFill>
                  <a:srgbClr val="000000">
                    <a:alpha val="25000"/>
                  </a:srgbClr>
                </a:solidFill>
                <a:latin typeface="Arial"/>
                <a:cs typeface="CiscoSans Thin"/>
              </a:rPr>
              <a:t>2017  </a:t>
            </a:r>
            <a:r>
              <a:rPr lang="en-US" sz="600" dirty="0">
                <a:solidFill>
                  <a:srgbClr val="000000">
                    <a:alpha val="25000"/>
                  </a:srgbClr>
                </a:solidFill>
                <a:latin typeface="Arial"/>
                <a:cs typeface="CiscoSans Thin"/>
              </a:rPr>
              <a:t>Cisco and/or its affiliates. All rights reserved.   </a:t>
            </a:r>
          </a:p>
        </p:txBody>
      </p:sp>
    </p:spTree>
    <p:extLst>
      <p:ext uri="{BB962C8B-B14F-4D97-AF65-F5344CB8AC3E}">
        <p14:creationId xmlns:p14="http://schemas.microsoft.com/office/powerpoint/2010/main" val="426614019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4213" rtl="0" eaLnBrk="1" fontAlgn="base" hangingPunct="1">
        <a:lnSpc>
          <a:spcPct val="80000"/>
        </a:lnSpc>
        <a:spcBef>
          <a:spcPct val="0"/>
        </a:spcBef>
        <a:spcAft>
          <a:spcPct val="0"/>
        </a:spcAft>
        <a:defRPr lang="en-GB" altLang="en-US" sz="3000" kern="1200" baseline="0" dirty="0" smtClean="0">
          <a:solidFill>
            <a:schemeClr val="bg2"/>
          </a:solidFill>
          <a:latin typeface="Arial" charset="0"/>
          <a:ea typeface="ＭＳ Ｐゴシック" charset="0"/>
          <a:cs typeface="Arial"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44" fontAlgn="auto">
              <a:spcBef>
                <a:spcPts val="0"/>
              </a:spcBef>
              <a:spcAft>
                <a:spcPts val="0"/>
              </a:spcAft>
            </a:pPr>
            <a:r>
              <a:rPr>
                <a:latin typeface="Arial"/>
              </a:rPr>
              <a:t>Presentation ID</a:t>
            </a:r>
          </a:p>
        </p:txBody>
      </p:sp>
      <p:sp>
        <p:nvSpPr>
          <p:cNvPr id="1026" name="Rectangle 2"/>
          <p:cNvSpPr>
            <a:spLocks noGrp="1" noChangeArrowheads="1"/>
          </p:cNvSpPr>
          <p:nvPr userDrawn="1">
            <p:ph type="title"/>
          </p:nvPr>
        </p:nvSpPr>
        <p:spPr bwMode="auto">
          <a:xfrm>
            <a:off x="356616" y="217715"/>
            <a:ext cx="8513064" cy="765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sym typeface="Arial" pitchFamily="34" charset="0"/>
              </a:rPr>
              <a:t>Slide Title</a:t>
            </a:r>
          </a:p>
        </p:txBody>
      </p:sp>
      <p:sp>
        <p:nvSpPr>
          <p:cNvPr id="1027" name="Rectangle 3"/>
          <p:cNvSpPr>
            <a:spLocks noGrp="1" noChangeArrowheads="1"/>
          </p:cNvSpPr>
          <p:nvPr userDrawn="1">
            <p:ph type="body" idx="1"/>
          </p:nvPr>
        </p:nvSpPr>
        <p:spPr bwMode="auto">
          <a:xfrm>
            <a:off x="356616" y="1079426"/>
            <a:ext cx="8513064" cy="330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2"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9" name="Rectangle 4"/>
          <p:cNvSpPr>
            <a:spLocks noChangeArrowheads="1"/>
          </p:cNvSpPr>
          <p:nvPr userDrawn="1"/>
        </p:nvSpPr>
        <p:spPr bwMode="ltGray">
          <a:xfrm>
            <a:off x="5985510" y="4946904"/>
            <a:ext cx="2472136" cy="154518"/>
          </a:xfrm>
          <a:prstGeom prst="rect">
            <a:avLst/>
          </a:prstGeom>
          <a:noFill/>
          <a:ln w="9525">
            <a:noFill/>
            <a:miter lim="800000"/>
            <a:headEnd/>
            <a:tailEnd/>
          </a:ln>
          <a:effectLst/>
        </p:spPr>
        <p:txBody>
          <a:bodyPr wrap="square" lIns="61586" tIns="30792" rIns="61586" bIns="30792" anchor="b">
            <a:spAutoFit/>
          </a:bodyPr>
          <a:lstStyle/>
          <a:p>
            <a:pPr algn="r" defTabSz="610744" fontAlgn="auto">
              <a:spcBef>
                <a:spcPts val="0"/>
              </a:spcBef>
              <a:spcAft>
                <a:spcPts val="0"/>
              </a:spcAft>
            </a:pPr>
            <a:r>
              <a:rPr lang="en-US" sz="600" dirty="0">
                <a:solidFill>
                  <a:srgbClr val="000000"/>
                </a:solidFill>
                <a:latin typeface="Arial"/>
                <a:cs typeface="CiscoSans Thin"/>
              </a:rPr>
              <a:t>© 2017  Cisco and/or its affiliates. All rights reserved.   Cisco Public</a:t>
            </a:r>
          </a:p>
        </p:txBody>
      </p:sp>
      <p:sp>
        <p:nvSpPr>
          <p:cNvPr id="10" name="TextBox 9"/>
          <p:cNvSpPr txBox="1"/>
          <p:nvPr userDrawn="1"/>
        </p:nvSpPr>
        <p:spPr>
          <a:xfrm>
            <a:off x="1832717" y="4916756"/>
            <a:ext cx="3078087" cy="184666"/>
          </a:xfrm>
          <a:prstGeom prst="rect">
            <a:avLst/>
          </a:prstGeom>
          <a:noFill/>
        </p:spPr>
        <p:txBody>
          <a:bodyPr wrap="none" rtlCol="0">
            <a:spAutoFit/>
          </a:bodyPr>
          <a:lstStyle/>
          <a:p>
            <a:pPr defTabSz="685800" fontAlgn="auto">
              <a:spcBef>
                <a:spcPts val="0"/>
              </a:spcBef>
              <a:spcAft>
                <a:spcPts val="0"/>
              </a:spcAft>
            </a:pPr>
            <a:r>
              <a:rPr lang="en-US" sz="600" b="1" dirty="0">
                <a:solidFill>
                  <a:srgbClr val="FF0000"/>
                </a:solidFill>
                <a:latin typeface="Arial"/>
                <a:ea typeface=""/>
                <a:cs typeface=""/>
              </a:rPr>
              <a:t>Cisco Reserves the Right to Modify Roadmap Without External Communication</a:t>
            </a:r>
          </a:p>
        </p:txBody>
      </p:sp>
    </p:spTree>
    <p:extLst>
      <p:ext uri="{BB962C8B-B14F-4D97-AF65-F5344CB8AC3E}">
        <p14:creationId xmlns:p14="http://schemas.microsoft.com/office/powerpoint/2010/main" val="138625974"/>
      </p:ext>
    </p:extLst>
  </p:cSld>
  <p:clrMap bg1="lt1" tx1="dk1" bg2="lt2" tx2="dk2" accent1="accent1" accent2="accent2" accent3="accent3" accent4="accent4" accent5="accent5" accent6="accent6" hlink="hlink" folHlink="folHlink"/>
  <p:sldLayoutIdLst>
    <p:sldLayoutId id="2147484112" r:id="rId1"/>
    <p:sldLayoutId id="2147484114" r:id="rId2"/>
    <p:sldLayoutId id="2147484116" r:id="rId3"/>
    <p:sldLayoutId id="2147484119" r:id="rId4"/>
    <p:sldLayoutId id="2147484121" r:id="rId5"/>
    <p:sldLayoutId id="2147484122" r:id="rId6"/>
    <p:sldLayoutId id="2147484253" r:id="rId7"/>
    <p:sldLayoutId id="214748434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6251" indent="-6251" algn="l" rtl="0" eaLnBrk="1" fontAlgn="base" hangingPunct="1">
        <a:lnSpc>
          <a:spcPct val="90000"/>
        </a:lnSpc>
        <a:spcBef>
          <a:spcPct val="0"/>
        </a:spcBef>
        <a:spcAft>
          <a:spcPct val="0"/>
        </a:spcAft>
        <a:defRPr lang="en-US" sz="2800" b="0" kern="1200" dirty="0" smtClean="0">
          <a:solidFill>
            <a:schemeClr val="tx1"/>
          </a:solidFill>
          <a:latin typeface="+mj-lt"/>
          <a:ea typeface="+mj-ea"/>
          <a:cs typeface="+mj-cs"/>
          <a:sym typeface="Arial" pitchFamily="34" charset="0"/>
        </a:defRPr>
      </a:lvl1pPr>
      <a:lvl2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p:titleStyle>
    <p:bodyStyle>
      <a:lvl1pPr marL="187523" indent="-185738" algn="l" rtl="0" eaLnBrk="1" fontAlgn="base" hangingPunct="1">
        <a:lnSpc>
          <a:spcPct val="90000"/>
        </a:lnSpc>
        <a:spcBef>
          <a:spcPts val="1200"/>
        </a:spcBef>
        <a:spcAft>
          <a:spcPct val="0"/>
        </a:spcAft>
        <a:buClrTx/>
        <a:buSzPct val="80000"/>
        <a:buFont typeface="Arial" panose="020B0604020202020204" pitchFamily="34" charset="0"/>
        <a:buChar char="•"/>
        <a:defRPr sz="1800">
          <a:solidFill>
            <a:schemeClr val="tx1"/>
          </a:solidFill>
          <a:latin typeface="+mn-lt"/>
          <a:ea typeface="+mn-ea"/>
          <a:cs typeface="+mn-cs"/>
          <a:sym typeface="Arial" pitchFamily="34" charset="0"/>
        </a:defRPr>
      </a:lvl1pPr>
      <a:lvl2pPr marL="386656" indent="-193775" algn="l" rtl="0" eaLnBrk="1" fontAlgn="base" hangingPunct="1">
        <a:lnSpc>
          <a:spcPct val="90000"/>
        </a:lnSpc>
        <a:spcBef>
          <a:spcPts val="400"/>
        </a:spcBef>
        <a:spcAft>
          <a:spcPct val="0"/>
        </a:spcAft>
        <a:buClrTx/>
        <a:buSzPct val="80000"/>
        <a:buFont typeface="Arial" panose="020B0604020202020204" pitchFamily="34" charset="0"/>
        <a:buChar char="•"/>
        <a:defRPr sz="1600">
          <a:solidFill>
            <a:schemeClr val="tx1"/>
          </a:solidFill>
          <a:latin typeface="+mn-lt"/>
          <a:ea typeface="+mn-ea"/>
          <a:cs typeface="+mn-cs"/>
          <a:sym typeface="Arial" pitchFamily="34" charset="0"/>
        </a:defRPr>
      </a:lvl2pPr>
      <a:lvl3pPr marL="546497" indent="-159842" algn="l" rtl="0" eaLnBrk="1" fontAlgn="base" hangingPunct="1">
        <a:lnSpc>
          <a:spcPct val="90000"/>
        </a:lnSpc>
        <a:spcBef>
          <a:spcPts val="200"/>
        </a:spcBef>
        <a:spcAft>
          <a:spcPct val="0"/>
        </a:spcAft>
        <a:buClrTx/>
        <a:buSzPct val="80000"/>
        <a:buFont typeface="Arial" panose="020B0604020202020204" pitchFamily="34" charset="0"/>
        <a:buChar char="•"/>
        <a:defRPr sz="1400">
          <a:solidFill>
            <a:schemeClr val="tx1"/>
          </a:solidFill>
          <a:latin typeface="+mn-lt"/>
          <a:ea typeface="+mn-ea"/>
          <a:cs typeface="+mn-cs"/>
          <a:sym typeface="Arial" pitchFamily="34" charset="0"/>
        </a:defRPr>
      </a:lvl3pPr>
      <a:lvl4pPr marL="706339" indent="-159842" algn="l" rtl="0" eaLnBrk="1" fontAlgn="base" hangingPunct="1">
        <a:lnSpc>
          <a:spcPct val="90000"/>
        </a:lnSpc>
        <a:spcBef>
          <a:spcPts val="200"/>
        </a:spcBef>
        <a:spcAft>
          <a:spcPct val="0"/>
        </a:spcAft>
        <a:buClrTx/>
        <a:buSzPct val="80000"/>
        <a:buFont typeface="Arial" panose="020B0604020202020204" pitchFamily="34" charset="0"/>
        <a:buChar char="•"/>
        <a:defRPr sz="1400">
          <a:solidFill>
            <a:schemeClr val="tx1"/>
          </a:solidFill>
          <a:latin typeface="+mn-lt"/>
          <a:ea typeface="+mn-ea"/>
          <a:cs typeface="+mn-cs"/>
          <a:sym typeface="Arial" pitchFamily="34" charset="0"/>
        </a:defRPr>
      </a:lvl4pPr>
      <a:lvl5pPr marL="773311" indent="-66973" algn="l" rtl="0" eaLnBrk="1" fontAlgn="base" hangingPunct="1">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p:bodyStyle>
    <p:otherStyle>
      <a:defPPr>
        <a:defRPr lang="en-US"/>
      </a:defPPr>
      <a:lvl1pPr marL="0" algn="l" defTabSz="257175" rtl="0" eaLnBrk="1" latinLnBrk="0" hangingPunct="1">
        <a:defRPr sz="1000" kern="1200">
          <a:solidFill>
            <a:schemeClr val="tx1"/>
          </a:solidFill>
          <a:latin typeface="+mn-lt"/>
          <a:ea typeface="+mn-ea"/>
          <a:cs typeface="+mn-cs"/>
        </a:defRPr>
      </a:lvl1pPr>
      <a:lvl2pPr marL="257175" algn="l" defTabSz="257175" rtl="0" eaLnBrk="1" latinLnBrk="0" hangingPunct="1">
        <a:defRPr sz="1000" kern="1200">
          <a:solidFill>
            <a:schemeClr val="tx1"/>
          </a:solidFill>
          <a:latin typeface="+mn-lt"/>
          <a:ea typeface="+mn-ea"/>
          <a:cs typeface="+mn-cs"/>
        </a:defRPr>
      </a:lvl2pPr>
      <a:lvl3pPr marL="514350" algn="l" defTabSz="257175" rtl="0" eaLnBrk="1" latinLnBrk="0" hangingPunct="1">
        <a:defRPr sz="1000" kern="1200">
          <a:solidFill>
            <a:schemeClr val="tx1"/>
          </a:solidFill>
          <a:latin typeface="+mn-lt"/>
          <a:ea typeface="+mn-ea"/>
          <a:cs typeface="+mn-cs"/>
        </a:defRPr>
      </a:lvl3pPr>
      <a:lvl4pPr marL="771525" algn="l" defTabSz="257175" rtl="0" eaLnBrk="1" latinLnBrk="0" hangingPunct="1">
        <a:defRPr sz="1000" kern="1200">
          <a:solidFill>
            <a:schemeClr val="tx1"/>
          </a:solidFill>
          <a:latin typeface="+mn-lt"/>
          <a:ea typeface="+mn-ea"/>
          <a:cs typeface="+mn-cs"/>
        </a:defRPr>
      </a:lvl4pPr>
      <a:lvl5pPr marL="1028700" algn="l" defTabSz="257175" rtl="0" eaLnBrk="1" latinLnBrk="0" hangingPunct="1">
        <a:defRPr sz="1000" kern="1200">
          <a:solidFill>
            <a:schemeClr val="tx1"/>
          </a:solidFill>
          <a:latin typeface="+mn-lt"/>
          <a:ea typeface="+mn-ea"/>
          <a:cs typeface="+mn-cs"/>
        </a:defRPr>
      </a:lvl5pPr>
      <a:lvl6pPr marL="1285875" algn="l" defTabSz="257175" rtl="0" eaLnBrk="1" latinLnBrk="0" hangingPunct="1">
        <a:defRPr sz="1000" kern="1200">
          <a:solidFill>
            <a:schemeClr val="tx1"/>
          </a:solidFill>
          <a:latin typeface="+mn-lt"/>
          <a:ea typeface="+mn-ea"/>
          <a:cs typeface="+mn-cs"/>
        </a:defRPr>
      </a:lvl6pPr>
      <a:lvl7pPr marL="1543050" algn="l" defTabSz="257175" rtl="0" eaLnBrk="1" latinLnBrk="0" hangingPunct="1">
        <a:defRPr sz="1000" kern="1200">
          <a:solidFill>
            <a:schemeClr val="tx1"/>
          </a:solidFill>
          <a:latin typeface="+mn-lt"/>
          <a:ea typeface="+mn-ea"/>
          <a:cs typeface="+mn-cs"/>
        </a:defRPr>
      </a:lvl7pPr>
      <a:lvl8pPr marL="1800225" algn="l" defTabSz="257175" rtl="0" eaLnBrk="1" latinLnBrk="0" hangingPunct="1">
        <a:defRPr sz="1000" kern="1200">
          <a:solidFill>
            <a:schemeClr val="tx1"/>
          </a:solidFill>
          <a:latin typeface="+mn-lt"/>
          <a:ea typeface="+mn-ea"/>
          <a:cs typeface="+mn-cs"/>
        </a:defRPr>
      </a:lvl8pPr>
      <a:lvl9pPr marL="2057400" algn="l" defTabSz="257175" rtl="0" eaLnBrk="1" latinLnBrk="0" hangingPunct="1">
        <a:defRPr sz="10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Arial"/>
                <a:ea typeface=""/>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
                <a:cs typeface="CiscoSans Thin"/>
              </a:rPr>
              <a:t>© </a:t>
            </a:r>
            <a:r>
              <a:rPr lang="en-US" sz="600" dirty="0" smtClean="0">
                <a:solidFill>
                  <a:srgbClr val="000000">
                    <a:alpha val="25000"/>
                  </a:srgbClr>
                </a:solidFill>
                <a:latin typeface="Arial"/>
                <a:ea typeface=""/>
                <a:cs typeface="CiscoSans Thin"/>
              </a:rPr>
              <a:t>2016  </a:t>
            </a:r>
            <a:r>
              <a:rPr lang="en-US" sz="600" dirty="0">
                <a:solidFill>
                  <a:srgbClr val="000000">
                    <a:alpha val="25000"/>
                  </a:srgbClr>
                </a:solidFill>
                <a:latin typeface="Arial"/>
                <a:ea typeface=""/>
                <a:cs typeface="CiscoSans Thin"/>
              </a:rPr>
              <a:t>Cisco and/or its affiliates. All rights reserved.   </a:t>
            </a:r>
          </a:p>
        </p:txBody>
      </p:sp>
    </p:spTree>
    <p:extLst>
      <p:ext uri="{BB962C8B-B14F-4D97-AF65-F5344CB8AC3E}">
        <p14:creationId xmlns:p14="http://schemas.microsoft.com/office/powerpoint/2010/main" val="141192781"/>
      </p:ext>
    </p:extLst>
  </p:cSld>
  <p:clrMap bg1="lt1" tx1="dk1" bg2="lt2" tx2="dk2" accent1="accent1" accent2="accent2" accent3="accent3" accent4="accent4" accent5="accent5" accent6="accent6" hlink="hlink" folHlink="folHlink"/>
  <p:sldLayoutIdLst>
    <p:sldLayoutId id="2147484130" r:id="rId1"/>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391496" y="341314"/>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7630976" y="4836218"/>
            <a:ext cx="218953" cy="154518"/>
          </a:xfrm>
          <a:prstGeom prst="rect">
            <a:avLst/>
          </a:prstGeom>
          <a:noFill/>
          <a:ln w="9525" algn="ctr">
            <a:noFill/>
            <a:miter lim="800000"/>
            <a:headEnd/>
            <a:tailEnd/>
          </a:ln>
          <a:effectLst/>
        </p:spPr>
        <p:txBody>
          <a:bodyPr wrap="none" lIns="61586" tIns="30792" rIns="61586" bIns="30792" anchor="b">
            <a:spAutoFit/>
          </a:bodyPr>
          <a:lstStyle/>
          <a:p>
            <a:pPr algn="r" defTabSz="610729" fontAlgn="auto">
              <a:spcBef>
                <a:spcPts val="0"/>
              </a:spcBef>
              <a:spcAft>
                <a:spcPts val="0"/>
              </a:spcAft>
              <a:defRPr/>
            </a:pPr>
            <a:fld id="{B324BED3-5FD2-4549-B504-0E259AD55EFD}" type="slidenum">
              <a:rPr lang="en-US" sz="600">
                <a:solidFill>
                  <a:srgbClr val="000000">
                    <a:alpha val="25000"/>
                  </a:srgbClr>
                </a:solidFill>
                <a:latin typeface="Arial"/>
                <a:ea typeface=""/>
                <a:cs typeface="CiscoSans Thin"/>
              </a:rPr>
              <a:pPr algn="r" defTabSz="610729"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055744" y="4834965"/>
            <a:ext cx="2658018" cy="154518"/>
          </a:xfrm>
          <a:prstGeom prst="rect">
            <a:avLst/>
          </a:prstGeom>
          <a:noFill/>
          <a:ln w="9525">
            <a:noFill/>
            <a:miter lim="800000"/>
            <a:headEnd/>
            <a:tailEnd/>
          </a:ln>
          <a:effectLst/>
        </p:spPr>
        <p:txBody>
          <a:bodyPr lIns="61586" tIns="30792" rIns="61586" bIns="30792" anchor="b">
            <a:spAutoFit/>
          </a:bodyPr>
          <a:lstStyle/>
          <a:p>
            <a:pPr defTabSz="610729" fontAlgn="auto">
              <a:spcBef>
                <a:spcPts val="0"/>
              </a:spcBef>
              <a:spcAft>
                <a:spcPts val="0"/>
              </a:spcAft>
              <a:defRPr/>
            </a:pPr>
            <a:r>
              <a:rPr lang="en-US" sz="600" dirty="0">
                <a:solidFill>
                  <a:srgbClr val="000000">
                    <a:alpha val="25000"/>
                  </a:srgbClr>
                </a:solidFill>
                <a:latin typeface="Arial"/>
                <a:ea typeface=""/>
                <a:cs typeface="CiscoSans Thin"/>
              </a:rPr>
              <a:t>© 2016  Cisco and/or its affiliates. All rights reserved.   </a:t>
            </a:r>
          </a:p>
        </p:txBody>
      </p:sp>
      <p:pic>
        <p:nvPicPr>
          <p:cNvPr id="8" name="Picture 7"/>
          <p:cNvPicPr>
            <a:picLocks noChangeAspect="1"/>
          </p:cNvPicPr>
          <p:nvPr/>
        </p:nvPicPr>
        <p:blipFill>
          <a:blip r:embed="rId2"/>
          <a:stretch>
            <a:fillRect/>
          </a:stretch>
        </p:blipFill>
        <p:spPr>
          <a:xfrm>
            <a:off x="391495" y="4686672"/>
            <a:ext cx="573746" cy="302810"/>
          </a:xfrm>
          <a:prstGeom prst="rect">
            <a:avLst/>
          </a:prstGeom>
        </p:spPr>
      </p:pic>
    </p:spTree>
    <p:extLst>
      <p:ext uri="{BB962C8B-B14F-4D97-AF65-F5344CB8AC3E}">
        <p14:creationId xmlns:p14="http://schemas.microsoft.com/office/powerpoint/2010/main" val="19121746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4196" rtl="0" fontAlgn="base">
        <a:lnSpc>
          <a:spcPct val="80000"/>
        </a:lnSpc>
        <a:spcBef>
          <a:spcPct val="0"/>
        </a:spcBef>
        <a:spcAft>
          <a:spcPct val="0"/>
        </a:spcAft>
        <a:defRPr lang="en-US" sz="3200" b="0" i="0" kern="1200" dirty="0">
          <a:solidFill>
            <a:schemeClr val="accent1"/>
          </a:solidFill>
          <a:latin typeface="CiscoSansTT" charset="0"/>
          <a:ea typeface="CiscoSansTT" charset="0"/>
          <a:cs typeface="CiscoSansTT" charset="0"/>
        </a:defRPr>
      </a:lvl1pPr>
      <a:lvl2pPr algn="l" defTabSz="684196" rtl="0" fontAlgn="base">
        <a:lnSpc>
          <a:spcPct val="80000"/>
        </a:lnSpc>
        <a:spcBef>
          <a:spcPct val="0"/>
        </a:spcBef>
        <a:spcAft>
          <a:spcPct val="0"/>
        </a:spcAft>
        <a:defRPr sz="3200">
          <a:solidFill>
            <a:srgbClr val="676767"/>
          </a:solidFill>
          <a:latin typeface="Arial" charset="0"/>
          <a:ea typeface="ＭＳ Ｐゴシック" charset="0"/>
          <a:cs typeface="CiscoSans" charset="0"/>
        </a:defRPr>
      </a:lvl2pPr>
      <a:lvl3pPr algn="l" defTabSz="684196" rtl="0" fontAlgn="base">
        <a:lnSpc>
          <a:spcPct val="80000"/>
        </a:lnSpc>
        <a:spcBef>
          <a:spcPct val="0"/>
        </a:spcBef>
        <a:spcAft>
          <a:spcPct val="0"/>
        </a:spcAft>
        <a:defRPr sz="3200">
          <a:solidFill>
            <a:srgbClr val="676767"/>
          </a:solidFill>
          <a:latin typeface="Arial" charset="0"/>
          <a:ea typeface="ＭＳ Ｐゴシック" charset="0"/>
          <a:cs typeface="CiscoSans" charset="0"/>
        </a:defRPr>
      </a:lvl3pPr>
      <a:lvl4pPr algn="l" defTabSz="684196" rtl="0" fontAlgn="base">
        <a:lnSpc>
          <a:spcPct val="80000"/>
        </a:lnSpc>
        <a:spcBef>
          <a:spcPct val="0"/>
        </a:spcBef>
        <a:spcAft>
          <a:spcPct val="0"/>
        </a:spcAft>
        <a:defRPr sz="3200">
          <a:solidFill>
            <a:srgbClr val="676767"/>
          </a:solidFill>
          <a:latin typeface="Arial" charset="0"/>
          <a:ea typeface="ＭＳ Ｐゴシック" charset="0"/>
          <a:cs typeface="CiscoSans" charset="0"/>
        </a:defRPr>
      </a:lvl4pPr>
      <a:lvl5pPr algn="l" defTabSz="684196" rtl="0" fontAlgn="base">
        <a:lnSpc>
          <a:spcPct val="80000"/>
        </a:lnSpc>
        <a:spcBef>
          <a:spcPct val="0"/>
        </a:spcBef>
        <a:spcAft>
          <a:spcPct val="0"/>
        </a:spcAft>
        <a:defRPr sz="3200">
          <a:solidFill>
            <a:srgbClr val="676767"/>
          </a:solidFill>
          <a:latin typeface="Arial" charset="0"/>
          <a:ea typeface="ＭＳ Ｐゴシック" charset="0"/>
          <a:cs typeface="CiscoSans"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fontAlgn="base">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fontAlgn="base">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fontAlgn="base">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fontAlgn="base">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fontAlgn="base">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556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Arial"/>
                <a:ea typeface="ＭＳ Ｐゴシック" pitchFamily="34" charset="-128"/>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ＭＳ Ｐゴシック" pitchFamily="34" charset="-128"/>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ＭＳ Ｐゴシック" pitchFamily="34" charset="-128"/>
                <a:cs typeface="CiscoSans Thin"/>
              </a:rPr>
              <a:t>© </a:t>
            </a:r>
            <a:r>
              <a:rPr lang="en-US" sz="600" dirty="0" smtClean="0">
                <a:solidFill>
                  <a:srgbClr val="000000">
                    <a:alpha val="25000"/>
                  </a:srgbClr>
                </a:solidFill>
                <a:latin typeface="Arial"/>
                <a:ea typeface="ＭＳ Ｐゴシック" pitchFamily="34" charset="-128"/>
                <a:cs typeface="CiscoSans Thin"/>
              </a:rPr>
              <a:t>2016  </a:t>
            </a:r>
            <a:r>
              <a:rPr lang="en-US" sz="600" dirty="0">
                <a:solidFill>
                  <a:srgbClr val="000000">
                    <a:alpha val="25000"/>
                  </a:srgbClr>
                </a:solidFill>
                <a:latin typeface="Arial"/>
                <a:ea typeface="ＭＳ Ｐゴシック" pitchFamily="34" charset="-128"/>
                <a:cs typeface="CiscoSans Thin"/>
              </a:rPr>
              <a:t>Cisco and/or its affiliates. All rights reserved.   </a:t>
            </a:r>
          </a:p>
        </p:txBody>
      </p:sp>
      <p:pic>
        <p:nvPicPr>
          <p:cNvPr id="102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481091"/>
      </p:ext>
    </p:extLst>
  </p:cSld>
  <p:clrMap bg1="lt1" tx1="dk1" bg2="lt2" tx2="dk2" accent1="accent1" accent2="accent2" accent3="accent3" accent4="accent4" accent5="accent5" accent6="accent6" hlink="hlink" folHlink="folHlink"/>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ea typeface=""/>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
                <a:cs typeface="CiscoSans Thin"/>
              </a:rPr>
              <a:t>© 2014  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93864092"/>
      </p:ext>
    </p:extLst>
  </p:cSld>
  <p:clrMap bg1="lt1" tx1="dk1" bg2="lt2" tx2="dk2" accent1="accent1" accent2="accent2" accent3="accent3" accent4="accent4" accent5="accent5" accent6="accent6" hlink="hlink" folHlink="folHlink"/>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7" descr="segue texture.jpg"/>
          <p:cNvPicPr>
            <a:picLocks noChangeAspect="1"/>
          </p:cNvPicPr>
          <p:nvPr/>
        </p:nvPicPr>
        <p:blipFill>
          <a:blip r:embed="rId3">
            <a:extLst>
              <a:ext uri="{28A0092B-C50C-407E-A947-70E740481C1C}">
                <a14:useLocalDpi xmlns:a14="http://schemas.microsoft.com/office/drawing/2010/main" val="0"/>
              </a:ext>
            </a:extLst>
          </a:blip>
          <a:srcRect t="95236" r="2995"/>
          <a:stretch>
            <a:fillRect/>
          </a:stretch>
        </p:blipFill>
        <p:spPr bwMode="auto">
          <a:xfrm>
            <a:off x="333375" y="4786313"/>
            <a:ext cx="8477250" cy="12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30189" y="323850"/>
            <a:ext cx="8580437" cy="62865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4100" name="Text Placeholder 2"/>
          <p:cNvSpPr>
            <a:spLocks noGrp="1"/>
          </p:cNvSpPr>
          <p:nvPr>
            <p:ph type="body" idx="1"/>
          </p:nvPr>
        </p:nvSpPr>
        <p:spPr bwMode="auto">
          <a:xfrm>
            <a:off x="230189" y="1004888"/>
            <a:ext cx="85804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4"/>
          <p:cNvSpPr>
            <a:spLocks noChangeArrowheads="1"/>
          </p:cNvSpPr>
          <p:nvPr/>
        </p:nvSpPr>
        <p:spPr bwMode="ltGray">
          <a:xfrm>
            <a:off x="265113" y="4939430"/>
            <a:ext cx="3421062"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a:defRPr sz="3000" b="1">
                <a:solidFill>
                  <a:schemeClr val="tx1"/>
                </a:solidFill>
                <a:latin typeface="Arial" pitchFamily="34" charset="0"/>
                <a:ea typeface="ＭＳ Ｐゴシック" pitchFamily="34" charset="-128"/>
              </a:defRPr>
            </a:lvl1pPr>
            <a:lvl2pPr marL="742950" indent="-285750" defTabSz="814388">
              <a:defRPr sz="3000" b="1">
                <a:solidFill>
                  <a:schemeClr val="tx1"/>
                </a:solidFill>
                <a:latin typeface="Arial" pitchFamily="34" charset="0"/>
                <a:ea typeface="ＭＳ Ｐゴシック" pitchFamily="34" charset="-128"/>
              </a:defRPr>
            </a:lvl2pPr>
            <a:lvl3pPr marL="1143000" indent="-228600" defTabSz="814388">
              <a:defRPr sz="3000" b="1">
                <a:solidFill>
                  <a:schemeClr val="tx1"/>
                </a:solidFill>
                <a:latin typeface="Arial" pitchFamily="34" charset="0"/>
                <a:ea typeface="ＭＳ Ｐゴシック" pitchFamily="34" charset="-128"/>
              </a:defRPr>
            </a:lvl3pPr>
            <a:lvl4pPr marL="1600200" indent="-228600" defTabSz="814388">
              <a:defRPr sz="3000" b="1">
                <a:solidFill>
                  <a:schemeClr val="tx1"/>
                </a:solidFill>
                <a:latin typeface="Arial" pitchFamily="34" charset="0"/>
                <a:ea typeface="ＭＳ Ｐゴシック" pitchFamily="34" charset="-128"/>
              </a:defRPr>
            </a:lvl4pPr>
            <a:lvl5pPr marL="2057400" indent="-228600" defTabSz="814388">
              <a:defRPr sz="3000" b="1">
                <a:solidFill>
                  <a:schemeClr val="tx1"/>
                </a:solidFill>
                <a:latin typeface="Arial" pitchFamily="34" charset="0"/>
                <a:ea typeface="ＭＳ Ｐゴシック" pitchFamily="34" charset="-128"/>
              </a:defRPr>
            </a:lvl5pPr>
            <a:lvl6pPr marL="25146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6pPr>
            <a:lvl7pPr marL="29718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7pPr>
            <a:lvl8pPr marL="34290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8pPr>
            <a:lvl9pPr marL="38862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9pPr>
          </a:lstStyle>
          <a:p>
            <a:pPr eaLnBrk="0" hangingPunct="0"/>
            <a:r>
              <a:rPr lang="en-US" altLang="en-US" sz="450" dirty="0" smtClean="0">
                <a:solidFill>
                  <a:srgbClr val="C0C0C0"/>
                </a:solidFill>
                <a:cs typeface=""/>
              </a:rPr>
              <a:t>© 2010 Cisco and/or its affiliates. All rights reserved.</a:t>
            </a:r>
          </a:p>
        </p:txBody>
      </p:sp>
      <p:sp>
        <p:nvSpPr>
          <p:cNvPr id="4102" name="Rectangle 5"/>
          <p:cNvSpPr>
            <a:spLocks noChangeArrowheads="1"/>
          </p:cNvSpPr>
          <p:nvPr/>
        </p:nvSpPr>
        <p:spPr bwMode="ltGray">
          <a:xfrm>
            <a:off x="7944738" y="4938239"/>
            <a:ext cx="630938"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a:defRPr sz="3000" b="1">
                <a:solidFill>
                  <a:schemeClr val="tx1"/>
                </a:solidFill>
                <a:latin typeface="Arial" pitchFamily="34" charset="0"/>
                <a:ea typeface="ＭＳ Ｐゴシック" pitchFamily="34" charset="-128"/>
              </a:defRPr>
            </a:lvl1pPr>
            <a:lvl2pPr marL="742950" indent="-285750" defTabSz="814388">
              <a:defRPr sz="3000" b="1">
                <a:solidFill>
                  <a:schemeClr val="tx1"/>
                </a:solidFill>
                <a:latin typeface="Arial" pitchFamily="34" charset="0"/>
                <a:ea typeface="ＭＳ Ｐゴシック" pitchFamily="34" charset="-128"/>
              </a:defRPr>
            </a:lvl2pPr>
            <a:lvl3pPr marL="1143000" indent="-228600" defTabSz="814388">
              <a:defRPr sz="3000" b="1">
                <a:solidFill>
                  <a:schemeClr val="tx1"/>
                </a:solidFill>
                <a:latin typeface="Arial" pitchFamily="34" charset="0"/>
                <a:ea typeface="ＭＳ Ｐゴシック" pitchFamily="34" charset="-128"/>
              </a:defRPr>
            </a:lvl3pPr>
            <a:lvl4pPr marL="1600200" indent="-228600" defTabSz="814388">
              <a:defRPr sz="3000" b="1">
                <a:solidFill>
                  <a:schemeClr val="tx1"/>
                </a:solidFill>
                <a:latin typeface="Arial" pitchFamily="34" charset="0"/>
                <a:ea typeface="ＭＳ Ｐゴシック" pitchFamily="34" charset="-128"/>
              </a:defRPr>
            </a:lvl4pPr>
            <a:lvl5pPr marL="2057400" indent="-228600" defTabSz="814388">
              <a:defRPr sz="3000" b="1">
                <a:solidFill>
                  <a:schemeClr val="tx1"/>
                </a:solidFill>
                <a:latin typeface="Arial" pitchFamily="34" charset="0"/>
                <a:ea typeface="ＭＳ Ｐゴシック" pitchFamily="34" charset="-128"/>
              </a:defRPr>
            </a:lvl5pPr>
            <a:lvl6pPr marL="25146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6pPr>
            <a:lvl7pPr marL="29718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7pPr>
            <a:lvl8pPr marL="34290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8pPr>
            <a:lvl9pPr marL="38862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9pPr>
          </a:lstStyle>
          <a:p>
            <a:pPr algn="r" eaLnBrk="0" hangingPunct="0"/>
            <a:r>
              <a:rPr lang="en-US" altLang="en-US" sz="450" dirty="0" smtClean="0">
                <a:solidFill>
                  <a:srgbClr val="C0C0C0"/>
                </a:solidFill>
                <a:cs typeface=""/>
              </a:rPr>
              <a:t>Cisco Confidential</a:t>
            </a:r>
          </a:p>
        </p:txBody>
      </p:sp>
      <p:sp>
        <p:nvSpPr>
          <p:cNvPr id="4103" name="Rectangle 7"/>
          <p:cNvSpPr>
            <a:spLocks noChangeArrowheads="1"/>
          </p:cNvSpPr>
          <p:nvPr/>
        </p:nvSpPr>
        <p:spPr bwMode="ltGray">
          <a:xfrm>
            <a:off x="868714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a:defRPr sz="3000" b="1">
                <a:solidFill>
                  <a:schemeClr val="tx1"/>
                </a:solidFill>
                <a:latin typeface="Arial" pitchFamily="34" charset="0"/>
                <a:ea typeface="ＭＳ Ｐゴシック" pitchFamily="34" charset="-128"/>
              </a:defRPr>
            </a:lvl1pPr>
            <a:lvl2pPr marL="742950" indent="-285750" defTabSz="814388">
              <a:defRPr sz="3000" b="1">
                <a:solidFill>
                  <a:schemeClr val="tx1"/>
                </a:solidFill>
                <a:latin typeface="Arial" pitchFamily="34" charset="0"/>
                <a:ea typeface="ＭＳ Ｐゴシック" pitchFamily="34" charset="-128"/>
              </a:defRPr>
            </a:lvl2pPr>
            <a:lvl3pPr marL="1143000" indent="-228600" defTabSz="814388">
              <a:defRPr sz="3000" b="1">
                <a:solidFill>
                  <a:schemeClr val="tx1"/>
                </a:solidFill>
                <a:latin typeface="Arial" pitchFamily="34" charset="0"/>
                <a:ea typeface="ＭＳ Ｐゴシック" pitchFamily="34" charset="-128"/>
              </a:defRPr>
            </a:lvl3pPr>
            <a:lvl4pPr marL="1600200" indent="-228600" defTabSz="814388">
              <a:defRPr sz="3000" b="1">
                <a:solidFill>
                  <a:schemeClr val="tx1"/>
                </a:solidFill>
                <a:latin typeface="Arial" pitchFamily="34" charset="0"/>
                <a:ea typeface="ＭＳ Ｐゴシック" pitchFamily="34" charset="-128"/>
              </a:defRPr>
            </a:lvl4pPr>
            <a:lvl5pPr marL="2057400" indent="-228600" defTabSz="814388">
              <a:defRPr sz="3000" b="1">
                <a:solidFill>
                  <a:schemeClr val="tx1"/>
                </a:solidFill>
                <a:latin typeface="Arial" pitchFamily="34" charset="0"/>
                <a:ea typeface="ＭＳ Ｐゴシック" pitchFamily="34" charset="-128"/>
              </a:defRPr>
            </a:lvl5pPr>
            <a:lvl6pPr marL="25146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6pPr>
            <a:lvl7pPr marL="29718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7pPr>
            <a:lvl8pPr marL="34290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8pPr>
            <a:lvl9pPr marL="3886200" indent="-228600" defTabSz="814388" eaLnBrk="0" fontAlgn="base" hangingPunct="0">
              <a:lnSpc>
                <a:spcPct val="90000"/>
              </a:lnSpc>
              <a:spcBef>
                <a:spcPct val="0"/>
              </a:spcBef>
              <a:spcAft>
                <a:spcPct val="0"/>
              </a:spcAft>
              <a:defRPr sz="3000" b="1">
                <a:solidFill>
                  <a:schemeClr val="tx1"/>
                </a:solidFill>
                <a:latin typeface="Arial" pitchFamily="34" charset="0"/>
                <a:ea typeface="ＭＳ Ｐゴシック" pitchFamily="34" charset="-128"/>
              </a:defRPr>
            </a:lvl9pPr>
          </a:lstStyle>
          <a:p>
            <a:pPr algn="r" eaLnBrk="0" hangingPunct="0"/>
            <a:fld id="{5B7D3086-1533-4339-8EE3-90CE5286A00F}" type="slidenum">
              <a:rPr lang="en-US" altLang="en-US" sz="450" smtClean="0">
                <a:solidFill>
                  <a:srgbClr val="C0C0C0"/>
                </a:solidFill>
                <a:cs typeface=""/>
              </a:rPr>
              <a:pPr algn="r" eaLnBrk="0" hangingPunct="0"/>
              <a:t>‹#›</a:t>
            </a:fld>
            <a:endParaRPr lang="en-US" altLang="en-US" sz="450" dirty="0" smtClean="0">
              <a:solidFill>
                <a:srgbClr val="C0C0C0"/>
              </a:solidFill>
              <a:cs typeface=""/>
            </a:endParaRPr>
          </a:p>
        </p:txBody>
      </p:sp>
    </p:spTree>
    <p:extLst>
      <p:ext uri="{BB962C8B-B14F-4D97-AF65-F5344CB8AC3E}">
        <p14:creationId xmlns:p14="http://schemas.microsoft.com/office/powerpoint/2010/main" val="1581366871"/>
      </p:ext>
    </p:extLst>
  </p:cSld>
  <p:clrMap bg1="lt1" tx1="dk1" bg2="lt2" tx2="dk2" accent1="accent1" accent2="accent2" accent3="accent3" accent4="accent4" accent5="accent5" accent6="accent6" hlink="hlink" folHlink="folHlink"/>
  <p:sldLayoutIdLst>
    <p:sldLayoutId id="2147484313" r:id="rId1"/>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2700" kern="1200" spc="-75" dirty="0">
          <a:gradFill>
            <a:gsLst>
              <a:gs pos="0">
                <a:schemeClr val="tx1"/>
              </a:gs>
              <a:gs pos="44000">
                <a:srgbClr val="01BBBB"/>
              </a:gs>
              <a:gs pos="100000">
                <a:schemeClr val="accent4"/>
              </a:gs>
            </a:gsLst>
            <a:lin ang="4800000" scaled="0"/>
          </a:gradFill>
          <a:latin typeface="+mj-lt"/>
          <a:ea typeface="ＭＳ Ｐゴシック" charset="-128"/>
          <a:cs typeface="ＭＳ Ｐゴシック" charset="-128"/>
        </a:defRPr>
      </a:lvl1pPr>
      <a:lvl2pPr algn="l" rtl="0" eaLnBrk="0" fontAlgn="base" hangingPunct="0">
        <a:lnSpc>
          <a:spcPct val="80000"/>
        </a:lnSpc>
        <a:spcBef>
          <a:spcPct val="0"/>
        </a:spcBef>
        <a:spcAft>
          <a:spcPct val="0"/>
        </a:spcAft>
        <a:defRPr sz="2700">
          <a:solidFill>
            <a:schemeClr val="tx1"/>
          </a:solidFill>
          <a:latin typeface="Arial" charset="0"/>
          <a:ea typeface="ＭＳ Ｐゴシック" charset="-128"/>
          <a:cs typeface="ＭＳ Ｐゴシック" charset="-128"/>
        </a:defRPr>
      </a:lvl2pPr>
      <a:lvl3pPr algn="l" rtl="0" eaLnBrk="0" fontAlgn="base" hangingPunct="0">
        <a:lnSpc>
          <a:spcPct val="80000"/>
        </a:lnSpc>
        <a:spcBef>
          <a:spcPct val="0"/>
        </a:spcBef>
        <a:spcAft>
          <a:spcPct val="0"/>
        </a:spcAft>
        <a:defRPr sz="2700">
          <a:solidFill>
            <a:schemeClr val="tx1"/>
          </a:solidFill>
          <a:latin typeface="Arial" charset="0"/>
          <a:ea typeface="ＭＳ Ｐゴシック" charset="-128"/>
          <a:cs typeface="ＭＳ Ｐゴシック" charset="-128"/>
        </a:defRPr>
      </a:lvl3pPr>
      <a:lvl4pPr algn="l" rtl="0" eaLnBrk="0" fontAlgn="base" hangingPunct="0">
        <a:lnSpc>
          <a:spcPct val="80000"/>
        </a:lnSpc>
        <a:spcBef>
          <a:spcPct val="0"/>
        </a:spcBef>
        <a:spcAft>
          <a:spcPct val="0"/>
        </a:spcAft>
        <a:defRPr sz="2700">
          <a:solidFill>
            <a:schemeClr val="tx1"/>
          </a:solidFill>
          <a:latin typeface="Arial" charset="0"/>
          <a:ea typeface="ＭＳ Ｐゴシック" charset="-128"/>
          <a:cs typeface="ＭＳ Ｐゴシック" charset="-128"/>
        </a:defRPr>
      </a:lvl4pPr>
      <a:lvl5pPr algn="l" rtl="0" eaLnBrk="0" fontAlgn="base" hangingPunct="0">
        <a:lnSpc>
          <a:spcPct val="80000"/>
        </a:lnSpc>
        <a:spcBef>
          <a:spcPct val="0"/>
        </a:spcBef>
        <a:spcAft>
          <a:spcPct val="0"/>
        </a:spcAft>
        <a:defRPr sz="2700">
          <a:solidFill>
            <a:schemeClr val="tx1"/>
          </a:solidFill>
          <a:latin typeface="Arial" charset="0"/>
          <a:ea typeface="ＭＳ Ｐゴシック" charset="-128"/>
          <a:cs typeface="ＭＳ Ｐゴシック" charset="-128"/>
        </a:defRPr>
      </a:lvl5pPr>
      <a:lvl6pPr marL="342900" algn="l" rtl="0" fontAlgn="base">
        <a:lnSpc>
          <a:spcPct val="80000"/>
        </a:lnSpc>
        <a:spcBef>
          <a:spcPct val="0"/>
        </a:spcBef>
        <a:spcAft>
          <a:spcPct val="0"/>
        </a:spcAft>
        <a:defRPr sz="2700">
          <a:solidFill>
            <a:schemeClr val="tx1"/>
          </a:solidFill>
          <a:latin typeface="Arial" charset="0"/>
        </a:defRPr>
      </a:lvl6pPr>
      <a:lvl7pPr marL="685800" algn="l" rtl="0" fontAlgn="base">
        <a:lnSpc>
          <a:spcPct val="80000"/>
        </a:lnSpc>
        <a:spcBef>
          <a:spcPct val="0"/>
        </a:spcBef>
        <a:spcAft>
          <a:spcPct val="0"/>
        </a:spcAft>
        <a:defRPr sz="2700">
          <a:solidFill>
            <a:schemeClr val="tx1"/>
          </a:solidFill>
          <a:latin typeface="Arial" charset="0"/>
        </a:defRPr>
      </a:lvl7pPr>
      <a:lvl8pPr marL="1028700" algn="l" rtl="0" fontAlgn="base">
        <a:lnSpc>
          <a:spcPct val="80000"/>
        </a:lnSpc>
        <a:spcBef>
          <a:spcPct val="0"/>
        </a:spcBef>
        <a:spcAft>
          <a:spcPct val="0"/>
        </a:spcAft>
        <a:defRPr sz="2700">
          <a:solidFill>
            <a:schemeClr val="tx1"/>
          </a:solidFill>
          <a:latin typeface="Arial" charset="0"/>
        </a:defRPr>
      </a:lvl8pPr>
      <a:lvl9pPr marL="1371600" algn="l" rtl="0" fontAlgn="base">
        <a:lnSpc>
          <a:spcPct val="80000"/>
        </a:lnSpc>
        <a:spcBef>
          <a:spcPct val="0"/>
        </a:spcBef>
        <a:spcAft>
          <a:spcPct val="0"/>
        </a:spcAft>
        <a:defRPr sz="2700">
          <a:solidFill>
            <a:schemeClr val="tx1"/>
          </a:solidFill>
          <a:latin typeface="Arial" charset="0"/>
        </a:defRPr>
      </a:lvl9pPr>
    </p:titleStyle>
    <p:bodyStyle>
      <a:lvl1pPr marL="171450" indent="-171450" algn="l" rtl="0" eaLnBrk="0" fontAlgn="base" hangingPunct="0">
        <a:lnSpc>
          <a:spcPct val="95000"/>
        </a:lnSpc>
        <a:spcBef>
          <a:spcPts val="1079"/>
        </a:spcBef>
        <a:spcAft>
          <a:spcPct val="0"/>
        </a:spcAft>
        <a:buClr>
          <a:schemeClr val="tx2"/>
        </a:buClr>
        <a:buSzPct val="90000"/>
        <a:buFont typeface="Arial" pitchFamily="34" charset="0"/>
        <a:buChar char="•"/>
        <a:defRPr lang="en-US" sz="1500" kern="1200" dirty="0">
          <a:solidFill>
            <a:srgbClr val="546568"/>
          </a:solidFill>
          <a:latin typeface="+mj-lt"/>
          <a:ea typeface="ＭＳ Ｐゴシック" charset="-128"/>
          <a:cs typeface="ＭＳ Ｐゴシック" charset="-128"/>
        </a:defRPr>
      </a:lvl1pPr>
      <a:lvl2pPr marL="304800" indent="38100" algn="l" rtl="0" eaLnBrk="0" fontAlgn="base" hangingPunct="0">
        <a:lnSpc>
          <a:spcPct val="95000"/>
        </a:lnSpc>
        <a:spcBef>
          <a:spcPts val="629"/>
        </a:spcBef>
        <a:spcAft>
          <a:spcPct val="0"/>
        </a:spcAft>
        <a:buClr>
          <a:schemeClr val="tx2"/>
        </a:buClr>
        <a:defRPr lang="en-US" kern="1200" dirty="0">
          <a:solidFill>
            <a:srgbClr val="546568"/>
          </a:solidFill>
          <a:latin typeface="+mj-lt"/>
          <a:ea typeface="ＭＳ Ｐゴシック" charset="-128"/>
          <a:cs typeface="+mn-cs"/>
        </a:defRPr>
      </a:lvl2pPr>
      <a:lvl3pPr marL="428625" indent="-1191" algn="l" rtl="0" eaLnBrk="0" fontAlgn="base" hangingPunct="0">
        <a:lnSpc>
          <a:spcPct val="95000"/>
        </a:lnSpc>
        <a:spcBef>
          <a:spcPts val="629"/>
        </a:spcBef>
        <a:spcAft>
          <a:spcPct val="0"/>
        </a:spcAft>
        <a:buFont typeface="Arial" pitchFamily="34" charset="0"/>
        <a:defRPr lang="en-US" sz="1200" kern="1200" dirty="0">
          <a:solidFill>
            <a:srgbClr val="546568"/>
          </a:solidFill>
          <a:latin typeface="+mj-lt"/>
          <a:ea typeface="ＭＳ Ｐゴシック" charset="-128"/>
          <a:cs typeface="+mn-cs"/>
        </a:defRPr>
      </a:lvl3pPr>
      <a:lvl4pPr marL="516731" indent="511969" algn="l" rtl="0" eaLnBrk="0" fontAlgn="base" hangingPunct="0">
        <a:lnSpc>
          <a:spcPct val="95000"/>
        </a:lnSpc>
        <a:spcBef>
          <a:spcPts val="629"/>
        </a:spcBef>
        <a:spcAft>
          <a:spcPct val="0"/>
        </a:spcAft>
        <a:buFont typeface="Arial" pitchFamily="34" charset="0"/>
        <a:defRPr lang="en-US" sz="1050" kern="1200" dirty="0">
          <a:solidFill>
            <a:srgbClr val="546568"/>
          </a:solidFill>
          <a:latin typeface="+mj-lt"/>
          <a:ea typeface="ＭＳ Ｐゴシック" charset="-128"/>
          <a:cs typeface="+mn-cs"/>
        </a:defRPr>
      </a:lvl4pPr>
      <a:lvl5pPr marL="601266" indent="770335" algn="l" rtl="0" eaLnBrk="0" fontAlgn="base" hangingPunct="0">
        <a:lnSpc>
          <a:spcPct val="95000"/>
        </a:lnSpc>
        <a:spcBef>
          <a:spcPts val="629"/>
        </a:spcBef>
        <a:spcAft>
          <a:spcPct val="0"/>
        </a:spcAft>
        <a:buFont typeface="Arial" pitchFamily="34" charset="0"/>
        <a:defRPr lang="en-US" sz="1050" kern="1200" dirty="0">
          <a:solidFill>
            <a:srgbClr val="546568"/>
          </a:solidFill>
          <a:latin typeface="+mj-lt"/>
          <a:ea typeface="ＭＳ Ｐゴシック"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jpe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98.png"/><Relationship Id="rId5" Type="http://schemas.openxmlformats.org/officeDocument/2006/relationships/slideLayout" Target="../slideLayouts/slideLayout8.xml"/><Relationship Id="rId4"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109.emf"/><Relationship Id="rId3" Type="http://schemas.openxmlformats.org/officeDocument/2006/relationships/image" Target="../media/image105.jpeg"/><Relationship Id="rId7" Type="http://schemas.microsoft.com/office/2007/relationships/hdphoto" Target="../media/hdphoto11.wdp"/><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1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wmf"/><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7.png"/><Relationship Id="rId26" Type="http://schemas.openxmlformats.org/officeDocument/2006/relationships/image" Target="../media/image24.png"/><Relationship Id="rId39" Type="http://schemas.openxmlformats.org/officeDocument/2006/relationships/image" Target="../media/image36.png"/><Relationship Id="rId21" Type="http://schemas.openxmlformats.org/officeDocument/2006/relationships/image" Target="../media/image20.png"/><Relationship Id="rId34" Type="http://schemas.openxmlformats.org/officeDocument/2006/relationships/image" Target="../media/image31.emf"/><Relationship Id="rId42" Type="http://schemas.openxmlformats.org/officeDocument/2006/relationships/image" Target="../media/image39.jpeg"/><Relationship Id="rId47" Type="http://schemas.openxmlformats.org/officeDocument/2006/relationships/image" Target="../media/image44.png"/><Relationship Id="rId50" Type="http://schemas.openxmlformats.org/officeDocument/2006/relationships/image" Target="../media/image47.png"/><Relationship Id="rId55" Type="http://schemas.openxmlformats.org/officeDocument/2006/relationships/image" Target="../media/image51.jpeg"/><Relationship Id="rId63" Type="http://schemas.openxmlformats.org/officeDocument/2006/relationships/image" Target="../media/image59.png"/><Relationship Id="rId7" Type="http://schemas.openxmlformats.org/officeDocument/2006/relationships/image" Target="../media/image9.png"/><Relationship Id="rId2" Type="http://schemas.openxmlformats.org/officeDocument/2006/relationships/tags" Target="../tags/tag3.xml"/><Relationship Id="rId16" Type="http://schemas.openxmlformats.org/officeDocument/2006/relationships/image" Target="../media/image15.png"/><Relationship Id="rId29"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8.emf"/><Relationship Id="rId11" Type="http://schemas.microsoft.com/office/2007/relationships/hdphoto" Target="../media/hdphoto2.wdp"/><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4.png"/><Relationship Id="rId40" Type="http://schemas.openxmlformats.org/officeDocument/2006/relationships/image" Target="../media/image37.png"/><Relationship Id="rId45" Type="http://schemas.openxmlformats.org/officeDocument/2006/relationships/image" Target="../media/image42.png"/><Relationship Id="rId53" Type="http://schemas.openxmlformats.org/officeDocument/2006/relationships/image" Target="../media/image50.png"/><Relationship Id="rId58" Type="http://schemas.openxmlformats.org/officeDocument/2006/relationships/image" Target="../media/image54.jpeg"/><Relationship Id="rId66" Type="http://schemas.openxmlformats.org/officeDocument/2006/relationships/image" Target="../media/image62.png"/><Relationship Id="rId5" Type="http://schemas.openxmlformats.org/officeDocument/2006/relationships/oleObject" Target="../embeddings/oleObject1.bin"/><Relationship Id="rId15" Type="http://schemas.microsoft.com/office/2007/relationships/hdphoto" Target="../media/hdphoto3.wdp"/><Relationship Id="rId23" Type="http://schemas.microsoft.com/office/2007/relationships/hdphoto" Target="../media/hdphoto4.wdp"/><Relationship Id="rId28" Type="http://schemas.openxmlformats.org/officeDocument/2006/relationships/image" Target="../media/image26.png"/><Relationship Id="rId36" Type="http://schemas.openxmlformats.org/officeDocument/2006/relationships/image" Target="../media/image33.png"/><Relationship Id="rId49" Type="http://schemas.openxmlformats.org/officeDocument/2006/relationships/image" Target="../media/image46.png"/><Relationship Id="rId57" Type="http://schemas.openxmlformats.org/officeDocument/2006/relationships/image" Target="../media/image53.png"/><Relationship Id="rId61" Type="http://schemas.openxmlformats.org/officeDocument/2006/relationships/image" Target="../media/image57.png"/><Relationship Id="rId10" Type="http://schemas.openxmlformats.org/officeDocument/2006/relationships/image" Target="../media/image11.png"/><Relationship Id="rId19" Type="http://schemas.openxmlformats.org/officeDocument/2006/relationships/image" Target="../media/image18.jpeg"/><Relationship Id="rId31" Type="http://schemas.openxmlformats.org/officeDocument/2006/relationships/image" Target="../media/image29.png"/><Relationship Id="rId44" Type="http://schemas.openxmlformats.org/officeDocument/2006/relationships/image" Target="../media/image41.png"/><Relationship Id="rId52" Type="http://schemas.openxmlformats.org/officeDocument/2006/relationships/image" Target="../media/image49.png"/><Relationship Id="rId60" Type="http://schemas.openxmlformats.org/officeDocument/2006/relationships/image" Target="../media/image56.jpeg"/><Relationship Id="rId65" Type="http://schemas.openxmlformats.org/officeDocument/2006/relationships/image" Target="../media/image61.png"/><Relationship Id="rId4" Type="http://schemas.openxmlformats.org/officeDocument/2006/relationships/notesSlide" Target="../notesSlides/notesSlide3.xml"/><Relationship Id="rId9" Type="http://schemas.openxmlformats.org/officeDocument/2006/relationships/image" Target="../media/image10.png"/><Relationship Id="rId14" Type="http://schemas.openxmlformats.org/officeDocument/2006/relationships/image" Target="../media/image14.png"/><Relationship Id="rId22" Type="http://schemas.openxmlformats.org/officeDocument/2006/relationships/image" Target="../media/image21.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2.emf"/><Relationship Id="rId43" Type="http://schemas.openxmlformats.org/officeDocument/2006/relationships/image" Target="../media/image40.png"/><Relationship Id="rId48" Type="http://schemas.openxmlformats.org/officeDocument/2006/relationships/image" Target="../media/image45.jpeg"/><Relationship Id="rId56" Type="http://schemas.openxmlformats.org/officeDocument/2006/relationships/image" Target="../media/image52.jpeg"/><Relationship Id="rId64" Type="http://schemas.openxmlformats.org/officeDocument/2006/relationships/image" Target="../media/image60.jpeg"/><Relationship Id="rId8" Type="http://schemas.microsoft.com/office/2007/relationships/hdphoto" Target="../media/hdphoto1.wdp"/><Relationship Id="rId51" Type="http://schemas.openxmlformats.org/officeDocument/2006/relationships/image" Target="../media/image48.png"/><Relationship Id="rId3" Type="http://schemas.openxmlformats.org/officeDocument/2006/relationships/slideLayout" Target="../slideLayouts/slideLayout1.xml"/><Relationship Id="rId12" Type="http://schemas.openxmlformats.org/officeDocument/2006/relationships/image" Target="../media/image12.emf"/><Relationship Id="rId17" Type="http://schemas.openxmlformats.org/officeDocument/2006/relationships/image" Target="../media/image16.png"/><Relationship Id="rId25" Type="http://schemas.openxmlformats.org/officeDocument/2006/relationships/image" Target="../media/image23.png"/><Relationship Id="rId33" Type="http://schemas.microsoft.com/office/2007/relationships/hdphoto" Target="../media/hdphoto5.wdp"/><Relationship Id="rId38" Type="http://schemas.openxmlformats.org/officeDocument/2006/relationships/image" Target="../media/image35.png"/><Relationship Id="rId46" Type="http://schemas.openxmlformats.org/officeDocument/2006/relationships/image" Target="../media/image43.png"/><Relationship Id="rId59" Type="http://schemas.openxmlformats.org/officeDocument/2006/relationships/image" Target="../media/image55.jpeg"/><Relationship Id="rId67" Type="http://schemas.openxmlformats.org/officeDocument/2006/relationships/image" Target="../media/image63.tiff"/><Relationship Id="rId20" Type="http://schemas.openxmlformats.org/officeDocument/2006/relationships/image" Target="../media/image19.png"/><Relationship Id="rId41" Type="http://schemas.openxmlformats.org/officeDocument/2006/relationships/image" Target="../media/image38.png"/><Relationship Id="rId54" Type="http://schemas.microsoft.com/office/2007/relationships/hdphoto" Target="../media/hdphoto6.wdp"/><Relationship Id="rId62"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7.emf"/><Relationship Id="rId5" Type="http://schemas.openxmlformats.org/officeDocument/2006/relationships/image" Target="../media/image66.png"/><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microsoft.com/office/2007/relationships/hdphoto" Target="../media/hdphoto8.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9.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8.png"/><Relationship Id="rId9" Type="http://schemas.microsoft.com/office/2007/relationships/hdphoto" Target="../media/hdphoto9.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Centric Infrastructure</a:t>
            </a:r>
            <a:r>
              <a:rPr lang="en-US" dirty="0"/>
              <a:t/>
            </a:r>
            <a:br>
              <a:rPr lang="en-US" dirty="0"/>
            </a:br>
            <a:r>
              <a:rPr lang="en-US" dirty="0" smtClean="0"/>
              <a:t>Review and Update</a:t>
            </a:r>
            <a:endParaRPr lang="en-US" dirty="0"/>
          </a:p>
        </p:txBody>
      </p:sp>
      <p:sp>
        <p:nvSpPr>
          <p:cNvPr id="25" name="Text Placeholder 24"/>
          <p:cNvSpPr>
            <a:spLocks noGrp="1"/>
          </p:cNvSpPr>
          <p:nvPr>
            <p:ph type="body" sz="quarter" idx="10"/>
          </p:nvPr>
        </p:nvSpPr>
        <p:spPr/>
        <p:txBody>
          <a:bodyPr/>
          <a:lstStyle/>
          <a:p>
            <a:r>
              <a:rPr lang="en-US" dirty="0" smtClean="0"/>
              <a:t>Phil Lowden (</a:t>
            </a:r>
            <a:r>
              <a:rPr lang="en-US" dirty="0" err="1" smtClean="0"/>
              <a:t>plowden@cisco.com</a:t>
            </a:r>
            <a:r>
              <a:rPr lang="en-US" dirty="0" smtClean="0"/>
              <a:t>)</a:t>
            </a:r>
            <a:endParaRPr lang="en-US" dirty="0"/>
          </a:p>
        </p:txBody>
      </p:sp>
      <p:sp>
        <p:nvSpPr>
          <p:cNvPr id="3" name="Content Placeholder 2"/>
          <p:cNvSpPr>
            <a:spLocks noGrp="1"/>
          </p:cNvSpPr>
          <p:nvPr>
            <p:ph type="body" sz="quarter" idx="13"/>
          </p:nvPr>
        </p:nvSpPr>
        <p:spPr/>
        <p:txBody>
          <a:bodyPr/>
          <a:lstStyle/>
          <a:p>
            <a:r>
              <a:rPr lang="en-US" dirty="0" smtClean="0"/>
              <a:t>Consulting Systems Engineer</a:t>
            </a:r>
          </a:p>
          <a:p>
            <a:r>
              <a:rPr lang="en-US" dirty="0" smtClean="0"/>
              <a:t>June 20, 2017</a:t>
            </a:r>
            <a:endParaRPr lang="en-US" dirty="0"/>
          </a:p>
        </p:txBody>
      </p:sp>
    </p:spTree>
    <p:extLst>
      <p:ext uri="{BB962C8B-B14F-4D97-AF65-F5344CB8AC3E}">
        <p14:creationId xmlns:p14="http://schemas.microsoft.com/office/powerpoint/2010/main" val="201447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 And FX Series Cloud Scale Switches</a:t>
            </a:r>
            <a:endParaRPr lang="en-US" dirty="0"/>
          </a:p>
        </p:txBody>
      </p:sp>
      <p:sp>
        <p:nvSpPr>
          <p:cNvPr id="5" name="Pentagon 4"/>
          <p:cNvSpPr/>
          <p:nvPr/>
        </p:nvSpPr>
        <p:spPr>
          <a:xfrm>
            <a:off x="2409673" y="2780895"/>
            <a:ext cx="6429037" cy="1439716"/>
          </a:xfrm>
          <a:prstGeom prst="homePlat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6" name="Pentagon 5"/>
          <p:cNvSpPr/>
          <p:nvPr/>
        </p:nvSpPr>
        <p:spPr>
          <a:xfrm>
            <a:off x="4751035" y="1023891"/>
            <a:ext cx="4299831" cy="1576863"/>
          </a:xfrm>
          <a:prstGeom prst="homePlat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 name="TextBox 6"/>
          <p:cNvSpPr txBox="1"/>
          <p:nvPr/>
        </p:nvSpPr>
        <p:spPr>
          <a:xfrm>
            <a:off x="3126645" y="2785258"/>
            <a:ext cx="5233592" cy="1477328"/>
          </a:xfrm>
          <a:prstGeom prst="rect">
            <a:avLst/>
          </a:prstGeom>
          <a:noFill/>
        </p:spPr>
        <p:txBody>
          <a:bodyPr wrap="square" rtlCol="0">
            <a:spAutoFit/>
          </a:bodyPr>
          <a:lstStyle/>
          <a:p>
            <a:r>
              <a:rPr lang="en-US" dirty="0" smtClean="0">
                <a:solidFill>
                  <a:srgbClr val="39393B"/>
                </a:solidFill>
                <a:latin typeface="Arial"/>
                <a:ea typeface="ＭＳ Ｐゴシック" pitchFamily="34" charset="-128"/>
                <a:cs typeface=""/>
              </a:rPr>
              <a:t>EX</a:t>
            </a:r>
            <a:r>
              <a:rPr lang="en-US" dirty="0">
                <a:solidFill>
                  <a:srgbClr val="39393B"/>
                </a:solidFill>
                <a:latin typeface="Arial"/>
                <a:ea typeface="ＭＳ Ｐゴシック" pitchFamily="34" charset="-128"/>
                <a:cs typeface=""/>
              </a:rPr>
              <a:t> </a:t>
            </a:r>
            <a:r>
              <a:rPr lang="en-US" dirty="0" smtClean="0">
                <a:solidFill>
                  <a:srgbClr val="39393B"/>
                </a:solidFill>
                <a:latin typeface="Arial"/>
                <a:ea typeface="ＭＳ Ｐゴシック" pitchFamily="34" charset="-128"/>
                <a:cs typeface=""/>
              </a:rPr>
              <a:t>Cloud Scale</a:t>
            </a:r>
          </a:p>
          <a:p>
            <a:pPr marL="285750" indent="-285750">
              <a:buFont typeface="Arial"/>
              <a:buChar char="•"/>
            </a:pPr>
            <a:r>
              <a:rPr lang="en-US" dirty="0" smtClean="0">
                <a:solidFill>
                  <a:srgbClr val="39393B"/>
                </a:solidFill>
                <a:latin typeface="Arial"/>
                <a:ea typeface="ＭＳ Ｐゴシック" pitchFamily="34" charset="-128"/>
                <a:cs typeface=""/>
              </a:rPr>
              <a:t>ACI &amp; NX-OS</a:t>
            </a:r>
          </a:p>
          <a:p>
            <a:pPr marL="285750" indent="-285750">
              <a:buFont typeface="Arial"/>
              <a:buChar char="•"/>
            </a:pPr>
            <a:r>
              <a:rPr lang="en-US" dirty="0" smtClean="0">
                <a:solidFill>
                  <a:srgbClr val="39393B"/>
                </a:solidFill>
                <a:latin typeface="Arial"/>
                <a:ea typeface="ＭＳ Ｐゴシック" pitchFamily="34" charset="-128"/>
                <a:cs typeface=""/>
              </a:rPr>
              <a:t>10/25/40/100G</a:t>
            </a:r>
          </a:p>
          <a:p>
            <a:pPr marL="285750" indent="-285750">
              <a:buFont typeface="Arial"/>
              <a:buChar char="•"/>
            </a:pPr>
            <a:r>
              <a:rPr lang="en-US" dirty="0" err="1" smtClean="0">
                <a:solidFill>
                  <a:srgbClr val="39393B"/>
                </a:solidFill>
                <a:latin typeface="Arial"/>
                <a:ea typeface="ＭＳ Ｐゴシック" pitchFamily="34" charset="-128"/>
                <a:cs typeface=""/>
              </a:rPr>
              <a:t>Tetration</a:t>
            </a:r>
            <a:r>
              <a:rPr lang="en-US" dirty="0" smtClean="0">
                <a:solidFill>
                  <a:srgbClr val="39393B"/>
                </a:solidFill>
                <a:latin typeface="Arial"/>
                <a:ea typeface="ＭＳ Ｐゴシック" pitchFamily="34" charset="-128"/>
                <a:cs typeface=""/>
              </a:rPr>
              <a:t> Hardware Sensor</a:t>
            </a:r>
          </a:p>
          <a:p>
            <a:pPr marL="285750" indent="-285750">
              <a:buFont typeface="Arial"/>
              <a:buChar char="•"/>
            </a:pPr>
            <a:r>
              <a:rPr lang="en-US" dirty="0" smtClean="0">
                <a:solidFill>
                  <a:srgbClr val="39393B"/>
                </a:solidFill>
                <a:latin typeface="Arial"/>
                <a:ea typeface="ＭＳ Ｐゴシック" pitchFamily="34" charset="-128"/>
                <a:cs typeface=""/>
              </a:rPr>
              <a:t>Support for N2000 (FEX)</a:t>
            </a:r>
            <a:endParaRPr lang="en-US" dirty="0">
              <a:solidFill>
                <a:srgbClr val="39393B"/>
              </a:solidFill>
              <a:latin typeface="Arial"/>
              <a:ea typeface="ＭＳ Ｐゴシック" pitchFamily="34" charset="-128"/>
              <a:cs typeface=""/>
            </a:endParaRPr>
          </a:p>
        </p:txBody>
      </p:sp>
      <p:sp>
        <p:nvSpPr>
          <p:cNvPr id="9" name="TextBox 8"/>
          <p:cNvSpPr txBox="1"/>
          <p:nvPr/>
        </p:nvSpPr>
        <p:spPr>
          <a:xfrm>
            <a:off x="4898857" y="1094422"/>
            <a:ext cx="3884397" cy="1477328"/>
          </a:xfrm>
          <a:prstGeom prst="rect">
            <a:avLst/>
          </a:prstGeom>
          <a:noFill/>
        </p:spPr>
        <p:txBody>
          <a:bodyPr wrap="none" rtlCol="0">
            <a:spAutoFit/>
          </a:bodyPr>
          <a:lstStyle/>
          <a:p>
            <a:r>
              <a:rPr lang="en-US" dirty="0" smtClean="0">
                <a:solidFill>
                  <a:srgbClr val="39393B"/>
                </a:solidFill>
                <a:latin typeface="Arial"/>
                <a:ea typeface="ＭＳ Ｐゴシック" pitchFamily="34" charset="-128"/>
                <a:cs typeface=""/>
              </a:rPr>
              <a:t>FX Cloud Scale Enhancement </a:t>
            </a:r>
          </a:p>
          <a:p>
            <a:pPr marL="285750" indent="-285750">
              <a:buFont typeface="Arial"/>
              <a:buChar char="•"/>
            </a:pPr>
            <a:r>
              <a:rPr lang="en-US" dirty="0" smtClean="0">
                <a:solidFill>
                  <a:srgbClr val="39393B"/>
                </a:solidFill>
                <a:latin typeface="Arial"/>
                <a:ea typeface="ＭＳ Ｐゴシック" pitchFamily="34" charset="-128"/>
                <a:cs typeface=""/>
              </a:rPr>
              <a:t>Line Rate Encryption (MACSEC) </a:t>
            </a:r>
          </a:p>
          <a:p>
            <a:pPr marL="285750" indent="-285750">
              <a:buFont typeface="Arial"/>
              <a:buChar char="•"/>
            </a:pPr>
            <a:r>
              <a:rPr lang="en-US" dirty="0" smtClean="0">
                <a:solidFill>
                  <a:srgbClr val="39393B"/>
                </a:solidFill>
                <a:latin typeface="Arial"/>
                <a:ea typeface="ＭＳ Ｐゴシック" pitchFamily="34" charset="-128"/>
                <a:cs typeface=""/>
              </a:rPr>
              <a:t>Unified Ports (25GbE &amp; 32G FC) </a:t>
            </a:r>
          </a:p>
          <a:p>
            <a:pPr marL="285750" indent="-285750">
              <a:buFont typeface="Arial"/>
              <a:buChar char="•"/>
            </a:pPr>
            <a:r>
              <a:rPr lang="en-US" dirty="0" smtClean="0">
                <a:solidFill>
                  <a:srgbClr val="39393B"/>
                </a:solidFill>
                <a:latin typeface="Arial"/>
                <a:ea typeface="ＭＳ Ｐゴシック" pitchFamily="34" charset="-128"/>
                <a:cs typeface=""/>
              </a:rPr>
              <a:t>25G Reed Solomon Forward </a:t>
            </a:r>
            <a:br>
              <a:rPr lang="en-US" dirty="0" smtClean="0">
                <a:solidFill>
                  <a:srgbClr val="39393B"/>
                </a:solidFill>
                <a:latin typeface="Arial"/>
                <a:ea typeface="ＭＳ Ｐゴシック" pitchFamily="34" charset="-128"/>
                <a:cs typeface=""/>
              </a:rPr>
            </a:br>
            <a:r>
              <a:rPr lang="en-US" dirty="0" smtClean="0">
                <a:solidFill>
                  <a:srgbClr val="39393B"/>
                </a:solidFill>
                <a:latin typeface="Arial"/>
                <a:ea typeface="ＭＳ Ｐゴシック" pitchFamily="34" charset="-128"/>
                <a:cs typeface=""/>
              </a:rPr>
              <a:t>Error Correction</a:t>
            </a:r>
            <a:endParaRPr lang="en-US" dirty="0">
              <a:solidFill>
                <a:srgbClr val="39393B"/>
              </a:solidFill>
              <a:latin typeface="Arial"/>
              <a:ea typeface="ＭＳ Ｐゴシック" pitchFamily="34" charset="-128"/>
              <a:cs typeface=""/>
            </a:endParaRPr>
          </a:p>
        </p:txBody>
      </p:sp>
      <p:sp>
        <p:nvSpPr>
          <p:cNvPr id="8" name="Oval 7"/>
          <p:cNvSpPr/>
          <p:nvPr/>
        </p:nvSpPr>
        <p:spPr>
          <a:xfrm flipV="1">
            <a:off x="145600" y="1023891"/>
            <a:ext cx="2876702" cy="2876702"/>
          </a:xfrm>
          <a:prstGeom prst="ellipse">
            <a:avLst/>
          </a:prstGeom>
          <a:solidFill>
            <a:schemeClr val="bg1"/>
          </a:solidFill>
          <a:ln w="9525" cap="flat" cmpd="sng" algn="ctr">
            <a:solidFill>
              <a:schemeClr val="tx2">
                <a:lumMod val="10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0"/>
          <p:cNvGrpSpPr/>
          <p:nvPr/>
        </p:nvGrpSpPr>
        <p:grpSpPr>
          <a:xfrm>
            <a:off x="261868" y="1819090"/>
            <a:ext cx="2567472" cy="1492340"/>
            <a:chOff x="547950" y="2121314"/>
            <a:chExt cx="2997481" cy="1742283"/>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7950" y="2816173"/>
              <a:ext cx="1479600" cy="265176"/>
            </a:xfrm>
            <a:prstGeom prst="rect">
              <a:avLst/>
            </a:prstGeom>
          </p:spPr>
        </p:pic>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193" y="2658990"/>
              <a:ext cx="1459239" cy="256032"/>
            </a:xfrm>
            <a:prstGeom prst="rect">
              <a:avLst/>
            </a:prstGeom>
          </p:spPr>
        </p:pic>
        <p:grpSp>
          <p:nvGrpSpPr>
            <p:cNvPr id="14" name="Group 13"/>
            <p:cNvGrpSpPr/>
            <p:nvPr/>
          </p:nvGrpSpPr>
          <p:grpSpPr>
            <a:xfrm>
              <a:off x="1923304" y="2121314"/>
              <a:ext cx="1622127" cy="1742283"/>
              <a:chOff x="5293466" y="554296"/>
              <a:chExt cx="2433614" cy="2254537"/>
            </a:xfrm>
          </p:grpSpPr>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8122" y="554296"/>
                <a:ext cx="1718958" cy="2148698"/>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1336" y="1279488"/>
                <a:ext cx="1047770" cy="1517585"/>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3466" y="1783404"/>
                <a:ext cx="991755" cy="1025429"/>
              </a:xfrm>
              <a:prstGeom prst="rect">
                <a:avLst/>
              </a:prstGeom>
            </p:spPr>
          </p:pic>
        </p:grpSp>
      </p:grpSp>
      <p:sp>
        <p:nvSpPr>
          <p:cNvPr id="20" name="TextBox 19"/>
          <p:cNvSpPr txBox="1"/>
          <p:nvPr/>
        </p:nvSpPr>
        <p:spPr>
          <a:xfrm>
            <a:off x="394437" y="1930453"/>
            <a:ext cx="1000595" cy="430887"/>
          </a:xfrm>
          <a:prstGeom prst="rect">
            <a:avLst/>
          </a:prstGeom>
          <a:noFill/>
        </p:spPr>
        <p:txBody>
          <a:bodyPr wrap="none" rtlCol="0">
            <a:spAutoFit/>
          </a:bodyPr>
          <a:lstStyle/>
          <a:p>
            <a:pPr algn="ctr"/>
            <a:r>
              <a:rPr lang="en-US" sz="1100" b="1" dirty="0">
                <a:solidFill>
                  <a:srgbClr val="58585B"/>
                </a:solidFill>
                <a:latin typeface="Arial"/>
              </a:rPr>
              <a:t>Nexus </a:t>
            </a:r>
            <a:r>
              <a:rPr lang="en-US" sz="1100" b="1" dirty="0" smtClean="0">
                <a:solidFill>
                  <a:srgbClr val="58585B"/>
                </a:solidFill>
                <a:latin typeface="Arial"/>
              </a:rPr>
              <a:t>9300 </a:t>
            </a:r>
          </a:p>
          <a:p>
            <a:pPr algn="ctr"/>
            <a:r>
              <a:rPr lang="en-US" sz="1100" b="1" dirty="0" smtClean="0">
                <a:solidFill>
                  <a:srgbClr val="58585B"/>
                </a:solidFill>
                <a:latin typeface="Arial"/>
              </a:rPr>
              <a:t>EX/FX</a:t>
            </a:r>
            <a:endParaRPr lang="en-US" sz="1100" b="1" dirty="0">
              <a:solidFill>
                <a:srgbClr val="58585B"/>
              </a:solidFill>
              <a:latin typeface="Arial"/>
            </a:endParaRPr>
          </a:p>
        </p:txBody>
      </p:sp>
      <p:sp>
        <p:nvSpPr>
          <p:cNvPr id="21" name="TextBox 20"/>
          <p:cNvSpPr txBox="1"/>
          <p:nvPr/>
        </p:nvSpPr>
        <p:spPr>
          <a:xfrm>
            <a:off x="1784907" y="1470689"/>
            <a:ext cx="1040670" cy="430887"/>
          </a:xfrm>
          <a:prstGeom prst="rect">
            <a:avLst/>
          </a:prstGeom>
          <a:noFill/>
        </p:spPr>
        <p:txBody>
          <a:bodyPr wrap="none" rtlCol="0">
            <a:spAutoFit/>
          </a:bodyPr>
          <a:lstStyle/>
          <a:p>
            <a:pPr algn="ctr"/>
            <a:r>
              <a:rPr lang="en-US" sz="1100" b="1" dirty="0">
                <a:solidFill>
                  <a:srgbClr val="58585B"/>
                </a:solidFill>
                <a:latin typeface="Arial"/>
              </a:rPr>
              <a:t>Nexus </a:t>
            </a:r>
            <a:r>
              <a:rPr lang="en-US" sz="1100" b="1" dirty="0" smtClean="0">
                <a:solidFill>
                  <a:srgbClr val="58585B"/>
                </a:solidFill>
                <a:latin typeface="Arial"/>
              </a:rPr>
              <a:t>9500</a:t>
            </a:r>
          </a:p>
          <a:p>
            <a:pPr algn="ctr" defTabSz="457178" fontAlgn="auto">
              <a:spcBef>
                <a:spcPts val="0"/>
              </a:spcBef>
              <a:spcAft>
                <a:spcPts val="0"/>
              </a:spcAft>
            </a:pPr>
            <a:r>
              <a:rPr lang="en-US" sz="1100" b="1" dirty="0" smtClean="0">
                <a:solidFill>
                  <a:srgbClr val="000000"/>
                </a:solidFill>
                <a:latin typeface="Arial"/>
                <a:ea typeface=""/>
                <a:cs typeface=""/>
              </a:rPr>
              <a:t>X9700 EX/FX</a:t>
            </a:r>
            <a:endParaRPr lang="en-US" sz="1100" b="1" dirty="0">
              <a:solidFill>
                <a:srgbClr val="000000"/>
              </a:solidFill>
              <a:latin typeface="Arial"/>
              <a:ea typeface=""/>
              <a:cs typeface=""/>
            </a:endParaRPr>
          </a:p>
        </p:txBody>
      </p:sp>
    </p:spTree>
    <p:extLst>
      <p:ext uri="{BB962C8B-B14F-4D97-AF65-F5344CB8AC3E}">
        <p14:creationId xmlns:p14="http://schemas.microsoft.com/office/powerpoint/2010/main" val="18898171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1136233"/>
            <a:ext cx="4550833" cy="363579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dirty="0" smtClean="0">
              <a:solidFill>
                <a:srgbClr val="FFFFFF"/>
              </a:solidFill>
            </a:endParaRPr>
          </a:p>
        </p:txBody>
      </p:sp>
      <p:sp>
        <p:nvSpPr>
          <p:cNvPr id="42" name="Title 28"/>
          <p:cNvSpPr>
            <a:spLocks noGrp="1"/>
          </p:cNvSpPr>
          <p:nvPr>
            <p:ph type="title"/>
          </p:nvPr>
        </p:nvSpPr>
        <p:spPr>
          <a:xfrm>
            <a:off x="437769" y="341336"/>
            <a:ext cx="8345488" cy="731837"/>
          </a:xfrm>
        </p:spPr>
        <p:txBody>
          <a:bodyPr/>
          <a:lstStyle/>
          <a:p>
            <a:r>
              <a:rPr lang="en-US" dirty="0" smtClean="0"/>
              <a:t>Cisco Nexus 9000 Platform Switches</a:t>
            </a:r>
            <a:br>
              <a:rPr lang="en-US" dirty="0" smtClean="0"/>
            </a:br>
            <a:r>
              <a:rPr lang="en-US" sz="2025" dirty="0">
                <a:solidFill>
                  <a:schemeClr val="tx2"/>
                </a:solidFill>
              </a:rPr>
              <a:t>Density in DC Optimized Footprint </a:t>
            </a:r>
          </a:p>
        </p:txBody>
      </p:sp>
      <p:grpSp>
        <p:nvGrpSpPr>
          <p:cNvPr id="2" name="Group 1"/>
          <p:cNvGrpSpPr/>
          <p:nvPr/>
        </p:nvGrpSpPr>
        <p:grpSpPr>
          <a:xfrm>
            <a:off x="314114" y="1109571"/>
            <a:ext cx="3945660" cy="2449546"/>
            <a:chOff x="1097280" y="1204816"/>
            <a:chExt cx="3945660" cy="2449546"/>
          </a:xfrm>
        </p:grpSpPr>
        <p:pic>
          <p:nvPicPr>
            <p:cNvPr id="46" name="Picture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4171" y="1637209"/>
              <a:ext cx="1390507" cy="1738133"/>
            </a:xfrm>
            <a:prstGeom prst="rect">
              <a:avLst/>
            </a:prstGeom>
          </p:spPr>
        </p:pic>
        <p:cxnSp>
          <p:nvCxnSpPr>
            <p:cNvPr id="47" name="Straight Arrow Connector 46"/>
            <p:cNvCxnSpPr/>
            <p:nvPr/>
          </p:nvCxnSpPr>
          <p:spPr bwMode="auto">
            <a:xfrm>
              <a:off x="3844093" y="1682053"/>
              <a:ext cx="0" cy="1644302"/>
            </a:xfrm>
            <a:prstGeom prst="straightConnector1">
              <a:avLst/>
            </a:prstGeom>
            <a:solidFill>
              <a:srgbClr val="0183B7"/>
            </a:solidFill>
            <a:ln w="19050" cap="flat" cmpd="sng" algn="ctr">
              <a:solidFill>
                <a:schemeClr val="bg1">
                  <a:lumMod val="65000"/>
                </a:schemeClr>
              </a:solidFill>
              <a:prstDash val="solid"/>
              <a:round/>
              <a:headEnd type="triangle" w="med" len="med"/>
              <a:tailEnd type="triangle"/>
            </a:ln>
            <a:effectLst/>
          </p:spPr>
        </p:cxnSp>
        <p:sp>
          <p:nvSpPr>
            <p:cNvPr id="48" name="Text Box 47"/>
            <p:cNvSpPr txBox="1">
              <a:spLocks noChangeArrowheads="1"/>
            </p:cNvSpPr>
            <p:nvPr/>
          </p:nvSpPr>
          <p:spPr bwMode="auto">
            <a:xfrm rot="16200000">
              <a:off x="3442894" y="2735361"/>
              <a:ext cx="572319" cy="15004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175" algn="ctr">
                  <a:solidFill>
                    <a:srgbClr val="EFB525"/>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Ctr="1">
              <a:spAutoFit/>
            </a:bodyPr>
            <a:lstStyle/>
            <a:p>
              <a:pPr defTabSz="685800" fontAlgn="auto">
                <a:spcBef>
                  <a:spcPts val="0"/>
                </a:spcBef>
                <a:spcAft>
                  <a:spcPts val="0"/>
                </a:spcAft>
              </a:pPr>
              <a:r>
                <a:rPr lang="en-US" sz="975" b="1" dirty="0">
                  <a:solidFill>
                    <a:srgbClr val="FFFFFF">
                      <a:lumMod val="65000"/>
                    </a:srgbClr>
                  </a:solidFill>
                  <a:latin typeface="Arial"/>
                  <a:ea typeface="ＭＳ Ｐゴシック" pitchFamily="34" charset="-128"/>
                  <a:cs typeface="Apple LiGothic Medium"/>
                </a:rPr>
                <a:t>21 RU</a:t>
              </a:r>
            </a:p>
          </p:txBody>
        </p:sp>
        <p:sp>
          <p:nvSpPr>
            <p:cNvPr id="49" name="TextBox 48"/>
            <p:cNvSpPr txBox="1"/>
            <p:nvPr/>
          </p:nvSpPr>
          <p:spPr>
            <a:xfrm>
              <a:off x="2876387" y="2111520"/>
              <a:ext cx="485881" cy="230760"/>
            </a:xfrm>
            <a:prstGeom prst="rect">
              <a:avLst/>
            </a:prstGeom>
            <a:noFill/>
          </p:spPr>
          <p:txBody>
            <a:bodyPr wrap="none" lIns="91366" tIns="45684" rIns="91366" bIns="45684" rtlCol="0" anchor="b">
              <a:spAutoFit/>
            </a:bodyPr>
            <a:lstStyle/>
            <a:p>
              <a:pPr algn="ctr" defTabSz="685800" fontAlgn="auto">
                <a:spcBef>
                  <a:spcPts val="0"/>
                </a:spcBef>
                <a:spcAft>
                  <a:spcPts val="0"/>
                </a:spcAft>
              </a:pPr>
              <a:r>
                <a:rPr lang="en-US" sz="900" dirty="0">
                  <a:solidFill>
                    <a:srgbClr val="676767">
                      <a:lumMod val="50000"/>
                    </a:srgbClr>
                  </a:solidFill>
                  <a:latin typeface="Arial"/>
                  <a:ea typeface="ＭＳ Ｐゴシック" pitchFamily="34" charset="-128"/>
                  <a:cs typeface="Apple LiGothic Medium"/>
                </a:rPr>
                <a:t>8-Slot</a:t>
              </a:r>
            </a:p>
          </p:txBody>
        </p:sp>
        <p:sp>
          <p:nvSpPr>
            <p:cNvPr id="50" name="TextBox 49"/>
            <p:cNvSpPr txBox="1"/>
            <p:nvPr/>
          </p:nvSpPr>
          <p:spPr>
            <a:xfrm>
              <a:off x="2335108" y="1204816"/>
              <a:ext cx="1425242" cy="265385"/>
            </a:xfrm>
            <a:prstGeom prst="rect">
              <a:avLst/>
            </a:prstGeom>
            <a:noFill/>
          </p:spPr>
          <p:txBody>
            <a:bodyPr wrap="none" lIns="91366" tIns="45684" rIns="91366" bIns="45684" rtlCol="0">
              <a:spAutoFit/>
            </a:bodyPr>
            <a:lstStyle/>
            <a:p>
              <a:pPr algn="ctr" defTabSz="685800" fontAlgn="auto">
                <a:spcBef>
                  <a:spcPts val="0"/>
                </a:spcBef>
                <a:spcAft>
                  <a:spcPts val="0"/>
                </a:spcAft>
              </a:pPr>
              <a:r>
                <a:rPr lang="en-US" sz="1125" dirty="0">
                  <a:solidFill>
                    <a:srgbClr val="A6A6A6"/>
                  </a:solidFill>
                  <a:latin typeface="Arial"/>
                  <a:ea typeface="ＭＳ Ｐゴシック" pitchFamily="34" charset="-128"/>
                  <a:cs typeface="Apple LiGothic Medium"/>
                </a:rPr>
                <a:t>Cisco Nexus</a:t>
              </a:r>
              <a:r>
                <a:rPr lang="en-US" sz="1125" baseline="30000" dirty="0">
                  <a:solidFill>
                    <a:srgbClr val="A6A6A6"/>
                  </a:solidFill>
                  <a:latin typeface="Arial"/>
                  <a:ea typeface="ＭＳ Ｐゴシック" pitchFamily="34" charset="-128"/>
                  <a:cs typeface="Arial"/>
                </a:rPr>
                <a:t>®</a:t>
              </a:r>
              <a:r>
                <a:rPr lang="en-US" sz="1125" dirty="0">
                  <a:solidFill>
                    <a:srgbClr val="A6A6A6"/>
                  </a:solidFill>
                  <a:latin typeface="Arial"/>
                  <a:ea typeface="Apple LiGothic Medium"/>
                  <a:cs typeface="Apple LiGothic Medium"/>
                </a:rPr>
                <a:t> </a:t>
              </a:r>
              <a:r>
                <a:rPr lang="en-US" sz="1125" dirty="0">
                  <a:solidFill>
                    <a:srgbClr val="A6A6A6"/>
                  </a:solidFill>
                  <a:latin typeface="Arial"/>
                  <a:ea typeface="ＭＳ Ｐゴシック" pitchFamily="34" charset="-128"/>
                  <a:cs typeface="Apple LiGothic Medium"/>
                </a:rPr>
                <a:t>9500</a:t>
              </a:r>
            </a:p>
          </p:txBody>
        </p:sp>
        <p:sp>
          <p:nvSpPr>
            <p:cNvPr id="51" name="TextBox 50"/>
            <p:cNvSpPr txBox="1"/>
            <p:nvPr/>
          </p:nvSpPr>
          <p:spPr>
            <a:xfrm>
              <a:off x="1625399" y="2497336"/>
              <a:ext cx="485881" cy="230760"/>
            </a:xfrm>
            <a:prstGeom prst="rect">
              <a:avLst/>
            </a:prstGeom>
            <a:noFill/>
          </p:spPr>
          <p:txBody>
            <a:bodyPr wrap="none" lIns="91366" tIns="45684" rIns="91366" bIns="45684" rtlCol="0" anchor="b">
              <a:spAutoFit/>
            </a:bodyPr>
            <a:lstStyle/>
            <a:p>
              <a:pPr algn="ctr" defTabSz="685800" fontAlgn="auto">
                <a:spcBef>
                  <a:spcPts val="0"/>
                </a:spcBef>
                <a:spcAft>
                  <a:spcPts val="0"/>
                </a:spcAft>
              </a:pPr>
              <a:r>
                <a:rPr lang="en-US" sz="900" dirty="0">
                  <a:solidFill>
                    <a:srgbClr val="676767">
                      <a:lumMod val="50000"/>
                    </a:srgbClr>
                  </a:solidFill>
                  <a:latin typeface="Arial"/>
                  <a:ea typeface="ＭＳ Ｐゴシック" pitchFamily="34" charset="-128"/>
                  <a:cs typeface="Apple LiGothic Medium"/>
                </a:rPr>
                <a:t>4-Slot</a:t>
              </a:r>
            </a:p>
          </p:txBody>
        </p:sp>
        <p:pic>
          <p:nvPicPr>
            <p:cNvPr id="55" name="Picture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539" y="2195178"/>
              <a:ext cx="847566" cy="1227611"/>
            </a:xfrm>
            <a:prstGeom prst="rect">
              <a:avLst/>
            </a:prstGeom>
          </p:spPr>
        </p:pic>
        <p:pic>
          <p:nvPicPr>
            <p:cNvPr id="56" name="Picture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7209" y="2593295"/>
              <a:ext cx="802254" cy="829494"/>
            </a:xfrm>
            <a:prstGeom prst="rect">
              <a:avLst/>
            </a:prstGeom>
          </p:spPr>
        </p:pic>
        <p:sp>
          <p:nvSpPr>
            <p:cNvPr id="57" name="Rectangle 56"/>
            <p:cNvSpPr/>
            <p:nvPr/>
          </p:nvSpPr>
          <p:spPr>
            <a:xfrm>
              <a:off x="3849834" y="3405012"/>
              <a:ext cx="931932" cy="242372"/>
            </a:xfrm>
            <a:prstGeom prst="rect">
              <a:avLst/>
            </a:prstGeom>
          </p:spPr>
          <p:txBody>
            <a:bodyPr wrap="none" lIns="68553" tIns="34289" rIns="68553" bIns="34289">
              <a:spAutoFit/>
            </a:bodyPr>
            <a:lstStyle/>
            <a:p>
              <a:pPr algn="ctr" defTabSz="685800" fontAlgn="auto">
                <a:spcBef>
                  <a:spcPts val="0"/>
                </a:spcBef>
                <a:spcAft>
                  <a:spcPts val="0"/>
                </a:spcAft>
              </a:pPr>
              <a:r>
                <a:rPr lang="en-US" sz="1125" b="1" dirty="0">
                  <a:solidFill>
                    <a:srgbClr val="676767"/>
                  </a:solidFill>
                  <a:latin typeface="Arial"/>
                  <a:ea typeface="Apple LiGothic Medium"/>
                  <a:cs typeface="Apple LiGothic Medium"/>
                </a:rPr>
                <a:t>Nexus 9516</a:t>
              </a:r>
            </a:p>
          </p:txBody>
        </p:sp>
        <p:cxnSp>
          <p:nvCxnSpPr>
            <p:cNvPr id="58" name="Straight Connector 57"/>
            <p:cNvCxnSpPr/>
            <p:nvPr/>
          </p:nvCxnSpPr>
          <p:spPr>
            <a:xfrm>
              <a:off x="1097280" y="1465447"/>
              <a:ext cx="39456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054565" y="1462518"/>
              <a:ext cx="550002" cy="230760"/>
            </a:xfrm>
            <a:prstGeom prst="rect">
              <a:avLst/>
            </a:prstGeom>
            <a:noFill/>
          </p:spPr>
          <p:txBody>
            <a:bodyPr wrap="none" lIns="91366" tIns="45684" rIns="91366" bIns="45684" rtlCol="0" anchor="b">
              <a:spAutoFit/>
            </a:bodyPr>
            <a:lstStyle/>
            <a:p>
              <a:pPr algn="ctr" defTabSz="685800" fontAlgn="auto">
                <a:spcBef>
                  <a:spcPts val="0"/>
                </a:spcBef>
                <a:spcAft>
                  <a:spcPts val="0"/>
                </a:spcAft>
              </a:pPr>
              <a:r>
                <a:rPr lang="en-US" sz="900" dirty="0">
                  <a:solidFill>
                    <a:srgbClr val="676767">
                      <a:lumMod val="50000"/>
                    </a:srgbClr>
                  </a:solidFill>
                  <a:latin typeface="Arial"/>
                  <a:ea typeface="ＭＳ Ｐゴシック" pitchFamily="34" charset="-128"/>
                  <a:cs typeface="Apple LiGothic Medium"/>
                </a:rPr>
                <a:t>16-Slot</a:t>
              </a:r>
            </a:p>
          </p:txBody>
        </p:sp>
        <p:sp>
          <p:nvSpPr>
            <p:cNvPr id="60" name="Rectangle 59"/>
            <p:cNvSpPr/>
            <p:nvPr/>
          </p:nvSpPr>
          <p:spPr>
            <a:xfrm>
              <a:off x="2665667" y="3396007"/>
              <a:ext cx="931932" cy="242372"/>
            </a:xfrm>
            <a:prstGeom prst="rect">
              <a:avLst/>
            </a:prstGeom>
          </p:spPr>
          <p:txBody>
            <a:bodyPr wrap="none" lIns="68553" tIns="34289" rIns="68553" bIns="34289">
              <a:spAutoFit/>
            </a:bodyPr>
            <a:lstStyle/>
            <a:p>
              <a:pPr algn="ctr" defTabSz="685800" fontAlgn="auto">
                <a:spcBef>
                  <a:spcPts val="0"/>
                </a:spcBef>
                <a:spcAft>
                  <a:spcPts val="0"/>
                </a:spcAft>
              </a:pPr>
              <a:r>
                <a:rPr lang="en-US" sz="1125" b="1" dirty="0">
                  <a:solidFill>
                    <a:srgbClr val="676767"/>
                  </a:solidFill>
                  <a:latin typeface="Arial"/>
                  <a:ea typeface="Apple LiGothic Medium"/>
                  <a:cs typeface="Apple LiGothic Medium"/>
                </a:rPr>
                <a:t>Nexus 9508</a:t>
              </a:r>
            </a:p>
          </p:txBody>
        </p:sp>
        <p:sp>
          <p:nvSpPr>
            <p:cNvPr id="61" name="Rectangle 60"/>
            <p:cNvSpPr/>
            <p:nvPr/>
          </p:nvSpPr>
          <p:spPr>
            <a:xfrm>
              <a:off x="1402370" y="3411990"/>
              <a:ext cx="931932" cy="242372"/>
            </a:xfrm>
            <a:prstGeom prst="rect">
              <a:avLst/>
            </a:prstGeom>
          </p:spPr>
          <p:txBody>
            <a:bodyPr wrap="none" lIns="68553" tIns="34289" rIns="68553" bIns="34289">
              <a:spAutoFit/>
            </a:bodyPr>
            <a:lstStyle/>
            <a:p>
              <a:pPr algn="ctr" defTabSz="685800" fontAlgn="auto">
                <a:spcBef>
                  <a:spcPts val="0"/>
                </a:spcBef>
                <a:spcAft>
                  <a:spcPts val="0"/>
                </a:spcAft>
              </a:pPr>
              <a:r>
                <a:rPr lang="en-US" sz="1125" b="1" dirty="0">
                  <a:solidFill>
                    <a:srgbClr val="676767"/>
                  </a:solidFill>
                  <a:latin typeface="Arial"/>
                  <a:ea typeface="Apple LiGothic Medium"/>
                  <a:cs typeface="Apple LiGothic Medium"/>
                </a:rPr>
                <a:t>Nexus 9504</a:t>
              </a:r>
            </a:p>
          </p:txBody>
        </p:sp>
        <p:cxnSp>
          <p:nvCxnSpPr>
            <p:cNvPr id="63" name="Straight Arrow Connector 62"/>
            <p:cNvCxnSpPr/>
            <p:nvPr/>
          </p:nvCxnSpPr>
          <p:spPr bwMode="auto">
            <a:xfrm>
              <a:off x="2681125" y="2285728"/>
              <a:ext cx="0" cy="1031620"/>
            </a:xfrm>
            <a:prstGeom prst="straightConnector1">
              <a:avLst/>
            </a:prstGeom>
            <a:solidFill>
              <a:srgbClr val="0183B7"/>
            </a:solidFill>
            <a:ln w="19050" cap="flat" cmpd="sng" algn="ctr">
              <a:solidFill>
                <a:schemeClr val="bg1">
                  <a:lumMod val="65000"/>
                </a:schemeClr>
              </a:solidFill>
              <a:prstDash val="solid"/>
              <a:round/>
              <a:headEnd type="triangle" w="med" len="med"/>
              <a:tailEnd type="triangle"/>
            </a:ln>
            <a:effectLst/>
          </p:spPr>
        </p:cxnSp>
        <p:cxnSp>
          <p:nvCxnSpPr>
            <p:cNvPr id="64" name="Straight Arrow Connector 63"/>
            <p:cNvCxnSpPr/>
            <p:nvPr/>
          </p:nvCxnSpPr>
          <p:spPr bwMode="auto">
            <a:xfrm>
              <a:off x="1429424" y="2682714"/>
              <a:ext cx="0" cy="650620"/>
            </a:xfrm>
            <a:prstGeom prst="straightConnector1">
              <a:avLst/>
            </a:prstGeom>
            <a:solidFill>
              <a:srgbClr val="0183B7"/>
            </a:solidFill>
            <a:ln w="19050" cap="flat" cmpd="sng" algn="ctr">
              <a:solidFill>
                <a:schemeClr val="bg1">
                  <a:lumMod val="65000"/>
                </a:schemeClr>
              </a:solidFill>
              <a:prstDash val="solid"/>
              <a:round/>
              <a:headEnd type="triangle" w="med" len="med"/>
              <a:tailEnd type="triangle"/>
            </a:ln>
            <a:effectLst/>
          </p:spPr>
        </p:cxnSp>
        <p:sp>
          <p:nvSpPr>
            <p:cNvPr id="65" name="Text Box 47"/>
            <p:cNvSpPr txBox="1">
              <a:spLocks noChangeArrowheads="1"/>
            </p:cNvSpPr>
            <p:nvPr/>
          </p:nvSpPr>
          <p:spPr bwMode="auto">
            <a:xfrm rot="16200000">
              <a:off x="1028226" y="2742339"/>
              <a:ext cx="572319" cy="15004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175" algn="ctr">
                  <a:solidFill>
                    <a:srgbClr val="EFB525"/>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Ctr="1">
              <a:spAutoFit/>
            </a:bodyPr>
            <a:lstStyle/>
            <a:p>
              <a:pPr defTabSz="685800" fontAlgn="auto">
                <a:spcBef>
                  <a:spcPts val="0"/>
                </a:spcBef>
                <a:spcAft>
                  <a:spcPts val="0"/>
                </a:spcAft>
              </a:pPr>
              <a:r>
                <a:rPr lang="en-US" sz="975" b="1" dirty="0">
                  <a:solidFill>
                    <a:srgbClr val="FFFFFF">
                      <a:lumMod val="65000"/>
                    </a:srgbClr>
                  </a:solidFill>
                  <a:latin typeface="Arial"/>
                  <a:ea typeface="ＭＳ Ｐゴシック" pitchFamily="34" charset="-128"/>
                  <a:cs typeface="Apple LiGothic Medium"/>
                </a:rPr>
                <a:t>7 RU</a:t>
              </a:r>
            </a:p>
          </p:txBody>
        </p:sp>
        <p:sp>
          <p:nvSpPr>
            <p:cNvPr id="40" name="Text Box 47"/>
            <p:cNvSpPr txBox="1">
              <a:spLocks noChangeArrowheads="1"/>
            </p:cNvSpPr>
            <p:nvPr/>
          </p:nvSpPr>
          <p:spPr bwMode="auto">
            <a:xfrm rot="16200000">
              <a:off x="2323480" y="2492583"/>
              <a:ext cx="572319" cy="15004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175" algn="ctr">
                  <a:solidFill>
                    <a:srgbClr val="EFB525"/>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Ctr="1">
              <a:spAutoFit/>
            </a:bodyPr>
            <a:lstStyle/>
            <a:p>
              <a:pPr defTabSz="685800" fontAlgn="auto">
                <a:spcBef>
                  <a:spcPts val="0"/>
                </a:spcBef>
                <a:spcAft>
                  <a:spcPts val="0"/>
                </a:spcAft>
              </a:pPr>
              <a:r>
                <a:rPr lang="en-US" sz="975" b="1" dirty="0">
                  <a:solidFill>
                    <a:srgbClr val="FFFFFF">
                      <a:lumMod val="65000"/>
                    </a:srgbClr>
                  </a:solidFill>
                  <a:latin typeface="Arial"/>
                  <a:ea typeface="ＭＳ Ｐゴシック" pitchFamily="34" charset="-128"/>
                  <a:cs typeface="Apple LiGothic Medium"/>
                </a:rPr>
                <a:t>7 RU</a:t>
              </a:r>
            </a:p>
          </p:txBody>
        </p:sp>
      </p:grpSp>
      <p:sp>
        <p:nvSpPr>
          <p:cNvPr id="41" name="Rectangle 40"/>
          <p:cNvSpPr/>
          <p:nvPr/>
        </p:nvSpPr>
        <p:spPr>
          <a:xfrm>
            <a:off x="1740756" y="4033896"/>
            <a:ext cx="1222567" cy="443196"/>
          </a:xfrm>
          <a:prstGeom prst="rect">
            <a:avLst/>
          </a:prstGeom>
          <a:noFill/>
        </p:spPr>
        <p:txBody>
          <a:bodyPr wrap="square" lIns="68565" tIns="34289" rIns="68565" bIns="34289" rtlCol="0">
            <a:spAutoFit/>
          </a:bodyPr>
          <a:lstStyle/>
          <a:p>
            <a:pPr defTabSz="685800" fontAlgn="auto">
              <a:lnSpc>
                <a:spcPct val="90000"/>
              </a:lnSpc>
              <a:spcBef>
                <a:spcPts val="300"/>
              </a:spcBef>
              <a:spcAft>
                <a:spcPts val="0"/>
              </a:spcAft>
            </a:pPr>
            <a:r>
              <a:rPr lang="en-US" sz="1200" b="1" dirty="0">
                <a:solidFill>
                  <a:srgbClr val="A6A6A6"/>
                </a:solidFill>
                <a:latin typeface="Arial"/>
                <a:ea typeface="Apple LiGothic Medium"/>
                <a:cs typeface="Apple LiGothic Medium"/>
              </a:rPr>
              <a:t>32p 40/</a:t>
            </a:r>
            <a:r>
              <a:rPr lang="en-US" sz="1200" b="1" dirty="0" smtClean="0">
                <a:solidFill>
                  <a:srgbClr val="A6A6A6"/>
                </a:solidFill>
                <a:latin typeface="Arial"/>
                <a:ea typeface="Apple LiGothic Medium"/>
                <a:cs typeface="Apple LiGothic Medium"/>
              </a:rPr>
              <a:t>100G</a:t>
            </a:r>
          </a:p>
          <a:p>
            <a:pPr defTabSz="685800" fontAlgn="auto">
              <a:lnSpc>
                <a:spcPct val="90000"/>
              </a:lnSpc>
              <a:spcBef>
                <a:spcPts val="300"/>
              </a:spcBef>
              <a:spcAft>
                <a:spcPts val="0"/>
              </a:spcAft>
            </a:pPr>
            <a:r>
              <a:rPr lang="en-US" sz="1200" b="1" dirty="0" smtClean="0">
                <a:solidFill>
                  <a:srgbClr val="A6A6A6"/>
                </a:solidFill>
                <a:latin typeface="Arial"/>
                <a:ea typeface="Apple LiGothic Medium"/>
                <a:cs typeface="Apple LiGothic Medium"/>
              </a:rPr>
              <a:t>32p 40/100G</a:t>
            </a:r>
            <a:endParaRPr lang="en-US" sz="1200" b="1" dirty="0">
              <a:solidFill>
                <a:srgbClr val="A6A6A6"/>
              </a:solidFill>
              <a:latin typeface="Arial"/>
              <a:ea typeface="Apple LiGothic Medium"/>
              <a:cs typeface="Apple LiGothic Medium"/>
            </a:endParaRPr>
          </a:p>
        </p:txBody>
      </p:sp>
      <p:sp>
        <p:nvSpPr>
          <p:cNvPr id="43" name="TextBox 42"/>
          <p:cNvSpPr txBox="1"/>
          <p:nvPr/>
        </p:nvSpPr>
        <p:spPr>
          <a:xfrm>
            <a:off x="1813952" y="4361007"/>
            <a:ext cx="1197524" cy="461620"/>
          </a:xfrm>
          <a:prstGeom prst="rect">
            <a:avLst/>
          </a:prstGeom>
          <a:noFill/>
        </p:spPr>
        <p:txBody>
          <a:bodyPr wrap="square" lIns="91396" tIns="45698" rIns="91396" bIns="45698" rtlCol="0">
            <a:spAutoFit/>
          </a:bodyPr>
          <a:lstStyle/>
          <a:p>
            <a:pPr defTabSz="685800" fontAlgn="auto">
              <a:spcBef>
                <a:spcPts val="0"/>
              </a:spcBef>
              <a:spcAft>
                <a:spcPts val="0"/>
              </a:spcAft>
            </a:pPr>
            <a:r>
              <a:rPr lang="en-US" sz="1200" b="1" dirty="0">
                <a:solidFill>
                  <a:srgbClr val="2968AF"/>
                </a:solidFill>
                <a:latin typeface="Arial"/>
                <a:ea typeface=""/>
                <a:cs typeface=""/>
              </a:rPr>
              <a:t>X9732C-</a:t>
            </a:r>
            <a:r>
              <a:rPr lang="en-US" sz="1200" b="1" dirty="0" smtClean="0">
                <a:solidFill>
                  <a:srgbClr val="2968AF"/>
                </a:solidFill>
                <a:latin typeface="Arial"/>
                <a:ea typeface=""/>
                <a:cs typeface=""/>
              </a:rPr>
              <a:t>EX</a:t>
            </a:r>
          </a:p>
          <a:p>
            <a:pPr defTabSz="685800" fontAlgn="auto">
              <a:spcBef>
                <a:spcPts val="0"/>
              </a:spcBef>
              <a:spcAft>
                <a:spcPts val="0"/>
              </a:spcAft>
            </a:pPr>
            <a:r>
              <a:rPr lang="en-US" sz="1200" b="1" dirty="0" smtClean="0">
                <a:solidFill>
                  <a:srgbClr val="93AFE7"/>
                </a:solidFill>
                <a:latin typeface="Arial"/>
                <a:ea typeface=""/>
                <a:cs typeface=""/>
              </a:rPr>
              <a:t>X9736C-EX*</a:t>
            </a:r>
            <a:endParaRPr lang="en-US" sz="1200" dirty="0">
              <a:solidFill>
                <a:srgbClr val="93AFE7"/>
              </a:solidFill>
              <a:latin typeface="Arial"/>
              <a:ea typeface=""/>
              <a:cs typeface=""/>
            </a:endParaRPr>
          </a:p>
        </p:txBody>
      </p:sp>
      <p:pic>
        <p:nvPicPr>
          <p:cNvPr id="44" name="Picture 4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92701" y="3564586"/>
            <a:ext cx="1418586" cy="543075"/>
          </a:xfrm>
          <a:prstGeom prst="rect">
            <a:avLst/>
          </a:prstGeom>
        </p:spPr>
      </p:pic>
      <p:grpSp>
        <p:nvGrpSpPr>
          <p:cNvPr id="45" name="Group 44"/>
          <p:cNvGrpSpPr/>
          <p:nvPr/>
        </p:nvGrpSpPr>
        <p:grpSpPr>
          <a:xfrm>
            <a:off x="2980258" y="3455022"/>
            <a:ext cx="1527455" cy="1292978"/>
            <a:chOff x="7095004" y="1196380"/>
            <a:chExt cx="1527455" cy="1292978"/>
          </a:xfrm>
        </p:grpSpPr>
        <p:sp>
          <p:nvSpPr>
            <p:cNvPr id="77" name="TextBox 76"/>
            <p:cNvSpPr txBox="1"/>
            <p:nvPr/>
          </p:nvSpPr>
          <p:spPr>
            <a:xfrm>
              <a:off x="7973163" y="1196380"/>
              <a:ext cx="627335" cy="219289"/>
            </a:xfrm>
            <a:prstGeom prst="rect">
              <a:avLst/>
            </a:prstGeom>
            <a:noFill/>
          </p:spPr>
          <p:txBody>
            <a:bodyPr wrap="none" lIns="91438" tIns="45719" rIns="91438" bIns="45719" rtlCol="0">
              <a:spAutoFit/>
            </a:bodyPr>
            <a:lstStyle>
              <a:defPPr>
                <a:defRPr lang="en-US"/>
              </a:defPPr>
              <a:lvl1pPr>
                <a:lnSpc>
                  <a:spcPct val="90000"/>
                </a:lnSpc>
                <a:spcBef>
                  <a:spcPts val="800"/>
                </a:spcBef>
                <a:defRPr sz="1200" b="1">
                  <a:solidFill>
                    <a:srgbClr val="CB6623"/>
                  </a:solidFill>
                </a:defRPr>
              </a:lvl1pPr>
            </a:lstStyle>
            <a:p>
              <a:pPr defTabSz="685800" fontAlgn="auto">
                <a:spcAft>
                  <a:spcPts val="0"/>
                </a:spcAft>
              </a:pPr>
              <a:r>
                <a:rPr lang="en-US" sz="900" dirty="0" smtClean="0">
                  <a:latin typeface="Arial"/>
                  <a:ea typeface=""/>
                  <a:cs typeface=""/>
                </a:rPr>
                <a:t>Q3CY17</a:t>
              </a:r>
              <a:endParaRPr lang="en-US" sz="900" dirty="0">
                <a:latin typeface="Arial"/>
                <a:ea typeface=""/>
                <a:cs typeface=""/>
              </a:endParaRPr>
            </a:p>
          </p:txBody>
        </p:sp>
        <p:sp>
          <p:nvSpPr>
            <p:cNvPr id="78" name="Rectangle 77"/>
            <p:cNvSpPr/>
            <p:nvPr/>
          </p:nvSpPr>
          <p:spPr>
            <a:xfrm>
              <a:off x="7215670" y="1856171"/>
              <a:ext cx="1259417" cy="404724"/>
            </a:xfrm>
            <a:prstGeom prst="rect">
              <a:avLst/>
            </a:prstGeom>
            <a:noFill/>
          </p:spPr>
          <p:txBody>
            <a:bodyPr wrap="square" lIns="68565" tIns="34289" rIns="68565" bIns="34289" rtlCol="0">
              <a:spAutoFit/>
            </a:bodyPr>
            <a:lstStyle/>
            <a:p>
              <a:pPr algn="ctr" defTabSz="685800" fontAlgn="auto">
                <a:lnSpc>
                  <a:spcPct val="90000"/>
                </a:lnSpc>
                <a:spcBef>
                  <a:spcPts val="300"/>
                </a:spcBef>
                <a:spcAft>
                  <a:spcPts val="0"/>
                </a:spcAft>
              </a:pPr>
              <a:r>
                <a:rPr lang="en-US" sz="1200" b="1" dirty="0">
                  <a:solidFill>
                    <a:srgbClr val="A6A6A6"/>
                  </a:solidFill>
                  <a:latin typeface="Arial"/>
                  <a:ea typeface="Apple LiGothic Medium"/>
                  <a:cs typeface="Apple LiGothic Medium"/>
                </a:rPr>
                <a:t>36p 40/100G</a:t>
              </a:r>
              <a:br>
                <a:rPr lang="en-US" sz="1200" b="1" dirty="0">
                  <a:solidFill>
                    <a:srgbClr val="A6A6A6"/>
                  </a:solidFill>
                  <a:latin typeface="Arial"/>
                  <a:ea typeface="Apple LiGothic Medium"/>
                  <a:cs typeface="Apple LiGothic Medium"/>
                </a:rPr>
              </a:br>
              <a:r>
                <a:rPr lang="en-US" sz="1200" b="1" dirty="0">
                  <a:solidFill>
                    <a:srgbClr val="A6A6A6"/>
                  </a:solidFill>
                  <a:latin typeface="Arial"/>
                  <a:ea typeface="Apple LiGothic Medium"/>
                  <a:cs typeface="Apple LiGothic Medium"/>
                </a:rPr>
                <a:t>MACSEC</a:t>
              </a:r>
            </a:p>
          </p:txBody>
        </p:sp>
        <p:pic>
          <p:nvPicPr>
            <p:cNvPr id="79" name="Picture 7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95004" y="1346249"/>
              <a:ext cx="1527455" cy="584753"/>
            </a:xfrm>
            <a:prstGeom prst="rect">
              <a:avLst/>
            </a:prstGeom>
          </p:spPr>
        </p:pic>
        <p:sp>
          <p:nvSpPr>
            <p:cNvPr id="80" name="TextBox 79"/>
            <p:cNvSpPr txBox="1"/>
            <p:nvPr/>
          </p:nvSpPr>
          <p:spPr>
            <a:xfrm>
              <a:off x="7306335" y="2212404"/>
              <a:ext cx="1197524" cy="276954"/>
            </a:xfrm>
            <a:prstGeom prst="rect">
              <a:avLst/>
            </a:prstGeom>
            <a:noFill/>
          </p:spPr>
          <p:txBody>
            <a:bodyPr wrap="square" lIns="91396" tIns="45698" rIns="91396" bIns="45698" rtlCol="0">
              <a:spAutoFit/>
            </a:bodyPr>
            <a:lstStyle/>
            <a:p>
              <a:pPr defTabSz="685800" fontAlgn="auto">
                <a:spcBef>
                  <a:spcPts val="0"/>
                </a:spcBef>
                <a:spcAft>
                  <a:spcPts val="0"/>
                </a:spcAft>
              </a:pPr>
              <a:r>
                <a:rPr lang="en-US" sz="1200" b="1" dirty="0">
                  <a:solidFill>
                    <a:srgbClr val="214794">
                      <a:lumMod val="40000"/>
                      <a:lumOff val="60000"/>
                    </a:srgbClr>
                  </a:solidFill>
                  <a:latin typeface="Arial"/>
                  <a:ea typeface=""/>
                  <a:cs typeface=""/>
                </a:rPr>
                <a:t>X9736C-FX</a:t>
              </a:r>
              <a:endParaRPr lang="en-US" sz="1200" dirty="0">
                <a:solidFill>
                  <a:srgbClr val="214794">
                    <a:lumMod val="40000"/>
                    <a:lumOff val="60000"/>
                  </a:srgbClr>
                </a:solidFill>
                <a:latin typeface="Arial"/>
                <a:ea typeface=""/>
                <a:cs typeface=""/>
              </a:endParaRPr>
            </a:p>
          </p:txBody>
        </p:sp>
      </p:grpSp>
      <p:pic>
        <p:nvPicPr>
          <p:cNvPr id="84" name="Picture 8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4081" y="3667267"/>
            <a:ext cx="1534583" cy="492204"/>
          </a:xfrm>
          <a:prstGeom prst="rect">
            <a:avLst/>
          </a:prstGeom>
        </p:spPr>
      </p:pic>
      <p:sp>
        <p:nvSpPr>
          <p:cNvPr id="85" name="Rectangle 84"/>
          <p:cNvSpPr/>
          <p:nvPr/>
        </p:nvSpPr>
        <p:spPr>
          <a:xfrm>
            <a:off x="119406" y="4110524"/>
            <a:ext cx="1626844" cy="443196"/>
          </a:xfrm>
          <a:prstGeom prst="rect">
            <a:avLst/>
          </a:prstGeom>
          <a:noFill/>
        </p:spPr>
        <p:txBody>
          <a:bodyPr wrap="square" lIns="68565" tIns="34289" rIns="68565" bIns="34289" rtlCol="0">
            <a:spAutoFit/>
          </a:bodyPr>
          <a:lstStyle/>
          <a:p>
            <a:pPr algn="ctr" defTabSz="685800" fontAlgn="auto">
              <a:lnSpc>
                <a:spcPct val="90000"/>
              </a:lnSpc>
              <a:spcBef>
                <a:spcPts val="300"/>
              </a:spcBef>
              <a:spcAft>
                <a:spcPts val="0"/>
              </a:spcAft>
            </a:pPr>
            <a:r>
              <a:rPr lang="en-US" sz="1200" b="1" dirty="0">
                <a:solidFill>
                  <a:srgbClr val="A6A6A6"/>
                </a:solidFill>
                <a:latin typeface="Arial"/>
                <a:ea typeface="Apple LiGothic Medium"/>
                <a:cs typeface="Apple LiGothic Medium"/>
              </a:rPr>
              <a:t>48p 10/25G &amp; </a:t>
            </a:r>
          </a:p>
          <a:p>
            <a:pPr algn="ctr" defTabSz="685800" fontAlgn="auto">
              <a:lnSpc>
                <a:spcPct val="90000"/>
              </a:lnSpc>
              <a:spcBef>
                <a:spcPts val="300"/>
              </a:spcBef>
              <a:spcAft>
                <a:spcPts val="0"/>
              </a:spcAft>
            </a:pPr>
            <a:r>
              <a:rPr lang="en-US" sz="1200" b="1" dirty="0">
                <a:solidFill>
                  <a:srgbClr val="A6A6A6"/>
                </a:solidFill>
                <a:latin typeface="Arial"/>
                <a:ea typeface="Apple LiGothic Medium"/>
                <a:cs typeface="Apple LiGothic Medium"/>
              </a:rPr>
              <a:t>4p 40/100G</a:t>
            </a:r>
          </a:p>
        </p:txBody>
      </p:sp>
      <p:sp>
        <p:nvSpPr>
          <p:cNvPr id="86" name="TextBox 85"/>
          <p:cNvSpPr txBox="1"/>
          <p:nvPr/>
        </p:nvSpPr>
        <p:spPr>
          <a:xfrm>
            <a:off x="388684" y="4454526"/>
            <a:ext cx="1414733" cy="276954"/>
          </a:xfrm>
          <a:prstGeom prst="rect">
            <a:avLst/>
          </a:prstGeom>
          <a:noFill/>
        </p:spPr>
        <p:txBody>
          <a:bodyPr wrap="square" lIns="91396" tIns="45698" rIns="91396" bIns="45698" rtlCol="0">
            <a:spAutoFit/>
          </a:bodyPr>
          <a:lstStyle/>
          <a:p>
            <a:pPr defTabSz="685800" fontAlgn="auto">
              <a:spcBef>
                <a:spcPts val="0"/>
              </a:spcBef>
              <a:spcAft>
                <a:spcPts val="0"/>
              </a:spcAft>
            </a:pPr>
            <a:r>
              <a:rPr lang="en-US" sz="1200" b="1" dirty="0" smtClean="0">
                <a:solidFill>
                  <a:srgbClr val="2968AF"/>
                </a:solidFill>
                <a:latin typeface="Arial"/>
                <a:ea typeface=""/>
                <a:cs typeface=""/>
              </a:rPr>
              <a:t>X97160YC-EX</a:t>
            </a:r>
            <a:endParaRPr lang="en-US" sz="1200" dirty="0">
              <a:solidFill>
                <a:srgbClr val="676767"/>
              </a:solidFill>
              <a:latin typeface="Arial"/>
              <a:ea typeface=""/>
              <a:cs typeface=""/>
            </a:endParaRPr>
          </a:p>
        </p:txBody>
      </p:sp>
      <p:sp>
        <p:nvSpPr>
          <p:cNvPr id="87" name="Rectangle 86"/>
          <p:cNvSpPr/>
          <p:nvPr/>
        </p:nvSpPr>
        <p:spPr>
          <a:xfrm>
            <a:off x="4741334" y="1132418"/>
            <a:ext cx="4275666" cy="363427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62" tIns="45681" rIns="91362" bIns="45681" rtlCol="0" anchor="ctr"/>
          <a:lstStyle/>
          <a:p>
            <a:pPr algn="ctr" defTabSz="685800" fontAlgn="auto">
              <a:spcBef>
                <a:spcPts val="0"/>
              </a:spcBef>
              <a:spcAft>
                <a:spcPts val="0"/>
              </a:spcAft>
            </a:pPr>
            <a:endParaRPr lang="en-US" sz="1350" dirty="0" smtClean="0">
              <a:solidFill>
                <a:srgbClr val="FFFFFF"/>
              </a:solidFill>
            </a:endParaRPr>
          </a:p>
        </p:txBody>
      </p:sp>
      <p:pic>
        <p:nvPicPr>
          <p:cNvPr id="88" name="Picture 8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285108" y="1606791"/>
            <a:ext cx="1357108" cy="361808"/>
          </a:xfrm>
          <a:prstGeom prst="rect">
            <a:avLst/>
          </a:prstGeom>
        </p:spPr>
      </p:pic>
      <p:pic>
        <p:nvPicPr>
          <p:cNvPr id="89" name="Picture 8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306097" y="2322303"/>
            <a:ext cx="1332420" cy="335070"/>
          </a:xfrm>
          <a:prstGeom prst="rect">
            <a:avLst/>
          </a:prstGeom>
        </p:spPr>
      </p:pic>
      <p:sp>
        <p:nvSpPr>
          <p:cNvPr id="90" name="TextBox 5"/>
          <p:cNvSpPr txBox="1"/>
          <p:nvPr/>
        </p:nvSpPr>
        <p:spPr>
          <a:xfrm>
            <a:off x="6717630" y="2284973"/>
            <a:ext cx="2446028" cy="530858"/>
          </a:xfrm>
          <a:prstGeom prst="rect">
            <a:avLst/>
          </a:prstGeom>
          <a:noFill/>
        </p:spPr>
        <p:txBody>
          <a:bodyPr wrap="square" lIns="68468" tIns="34262" rIns="68468" bIns="34262"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4498" fontAlgn="auto">
              <a:spcBef>
                <a:spcPts val="0"/>
              </a:spcBef>
              <a:spcAft>
                <a:spcPts val="0"/>
              </a:spcAft>
            </a:pPr>
            <a:r>
              <a:rPr lang="en-US" sz="1200" b="1" dirty="0">
                <a:solidFill>
                  <a:srgbClr val="A6A6A6"/>
                </a:solidFill>
              </a:rPr>
              <a:t>48p 1/10GT + 6p 40/100G QSFP</a:t>
            </a:r>
          </a:p>
          <a:p>
            <a:pPr defTabSz="684498" fontAlgn="auto">
              <a:spcBef>
                <a:spcPts val="0"/>
              </a:spcBef>
              <a:spcAft>
                <a:spcPts val="0"/>
              </a:spcAft>
            </a:pPr>
            <a:r>
              <a:rPr lang="en-US" sz="900" dirty="0">
                <a:solidFill>
                  <a:srgbClr val="000090"/>
                </a:solidFill>
              </a:rPr>
              <a:t>Nexus 93108TC-</a:t>
            </a:r>
            <a:r>
              <a:rPr lang="en-US" sz="900" dirty="0" smtClean="0">
                <a:solidFill>
                  <a:srgbClr val="000090"/>
                </a:solidFill>
              </a:rPr>
              <a:t>EX</a:t>
            </a:r>
          </a:p>
          <a:p>
            <a:pPr defTabSz="684498" fontAlgn="auto">
              <a:spcBef>
                <a:spcPts val="0"/>
              </a:spcBef>
              <a:spcAft>
                <a:spcPts val="0"/>
              </a:spcAft>
            </a:pPr>
            <a:r>
              <a:rPr lang="en-US" sz="900" dirty="0" smtClean="0">
                <a:solidFill>
                  <a:srgbClr val="93AFE7"/>
                </a:solidFill>
              </a:rPr>
              <a:t>Nexus 93108TC-FX</a:t>
            </a:r>
            <a:endParaRPr lang="en-US" sz="900" dirty="0">
              <a:solidFill>
                <a:srgbClr val="93AFE7"/>
              </a:solidFill>
            </a:endParaRPr>
          </a:p>
        </p:txBody>
      </p:sp>
      <p:sp>
        <p:nvSpPr>
          <p:cNvPr id="91" name="TextBox 5"/>
          <p:cNvSpPr txBox="1"/>
          <p:nvPr/>
        </p:nvSpPr>
        <p:spPr>
          <a:xfrm>
            <a:off x="6717667" y="1503670"/>
            <a:ext cx="2262883" cy="715524"/>
          </a:xfrm>
          <a:prstGeom prst="rect">
            <a:avLst/>
          </a:prstGeom>
          <a:noFill/>
        </p:spPr>
        <p:txBody>
          <a:bodyPr wrap="square" lIns="68468" tIns="34262" rIns="68468" bIns="34262"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4498" fontAlgn="auto">
              <a:spcBef>
                <a:spcPts val="0"/>
              </a:spcBef>
              <a:spcAft>
                <a:spcPts val="0"/>
              </a:spcAft>
            </a:pPr>
            <a:r>
              <a:rPr lang="en-US" sz="1200" b="1" dirty="0">
                <a:solidFill>
                  <a:srgbClr val="A6A6A6"/>
                </a:solidFill>
              </a:rPr>
              <a:t>48p 10/25G SFP + 6p 40/100G QSFP</a:t>
            </a:r>
          </a:p>
          <a:p>
            <a:pPr defTabSz="684498" fontAlgn="auto">
              <a:spcBef>
                <a:spcPts val="0"/>
              </a:spcBef>
              <a:spcAft>
                <a:spcPts val="0"/>
              </a:spcAft>
            </a:pPr>
            <a:r>
              <a:rPr lang="en-US" sz="900" dirty="0">
                <a:solidFill>
                  <a:srgbClr val="000090"/>
                </a:solidFill>
              </a:rPr>
              <a:t>Nexus 93180YC-</a:t>
            </a:r>
            <a:r>
              <a:rPr lang="en-US" sz="900" dirty="0" smtClean="0">
                <a:solidFill>
                  <a:srgbClr val="000090"/>
                </a:solidFill>
              </a:rPr>
              <a:t>EX</a:t>
            </a:r>
          </a:p>
          <a:p>
            <a:pPr defTabSz="684498" fontAlgn="auto">
              <a:spcBef>
                <a:spcPts val="0"/>
              </a:spcBef>
              <a:spcAft>
                <a:spcPts val="0"/>
              </a:spcAft>
            </a:pPr>
            <a:r>
              <a:rPr lang="en-US" sz="900" dirty="0" smtClean="0">
                <a:solidFill>
                  <a:srgbClr val="93AFE7"/>
                </a:solidFill>
              </a:rPr>
              <a:t>Nexus 93180YC-FX</a:t>
            </a:r>
            <a:endParaRPr lang="en-US" sz="900" dirty="0">
              <a:solidFill>
                <a:srgbClr val="93AFE7"/>
              </a:solidFill>
            </a:endParaRPr>
          </a:p>
        </p:txBody>
      </p:sp>
      <p:pic>
        <p:nvPicPr>
          <p:cNvPr id="92" name="Picture 9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90661" y="3717606"/>
            <a:ext cx="1337380" cy="342345"/>
          </a:xfrm>
          <a:prstGeom prst="rect">
            <a:avLst/>
          </a:prstGeom>
        </p:spPr>
      </p:pic>
      <p:sp>
        <p:nvSpPr>
          <p:cNvPr id="93" name="Rectangle 92"/>
          <p:cNvSpPr/>
          <p:nvPr/>
        </p:nvSpPr>
        <p:spPr>
          <a:xfrm>
            <a:off x="6723498" y="3428196"/>
            <a:ext cx="2399339" cy="692497"/>
          </a:xfrm>
          <a:prstGeom prst="rect">
            <a:avLst/>
          </a:prstGeom>
        </p:spPr>
        <p:txBody>
          <a:bodyPr wrap="square" lIns="91394" tIns="45697" rIns="91394" bIns="45697">
            <a:spAutoFit/>
          </a:bodyPr>
          <a:lstStyle/>
          <a:p>
            <a:pPr defTabSz="684498" fontAlgn="auto">
              <a:spcBef>
                <a:spcPts val="0"/>
              </a:spcBef>
              <a:spcAft>
                <a:spcPts val="0"/>
              </a:spcAft>
            </a:pPr>
            <a:r>
              <a:rPr lang="en-US" sz="1200" b="1" dirty="0">
                <a:solidFill>
                  <a:srgbClr val="A6A6A6"/>
                </a:solidFill>
                <a:latin typeface="Arial"/>
                <a:ea typeface="Apple LiGothic Medium"/>
                <a:cs typeface="Apple LiGothic Medium"/>
              </a:rPr>
              <a:t>32p QSFP </a:t>
            </a:r>
            <a:endParaRPr lang="en-US" sz="1200" b="1" dirty="0" smtClean="0">
              <a:solidFill>
                <a:srgbClr val="A6A6A6"/>
              </a:solidFill>
              <a:latin typeface="Arial"/>
              <a:ea typeface="Apple LiGothic Medium"/>
              <a:cs typeface="Apple LiGothic Medium"/>
            </a:endParaRPr>
          </a:p>
          <a:p>
            <a:pPr defTabSz="684498" fontAlgn="auto">
              <a:spcBef>
                <a:spcPts val="0"/>
              </a:spcBef>
              <a:spcAft>
                <a:spcPts val="0"/>
              </a:spcAft>
            </a:pPr>
            <a:r>
              <a:rPr lang="en-US" sz="900" dirty="0" smtClean="0">
                <a:solidFill>
                  <a:srgbClr val="676767"/>
                </a:solidFill>
                <a:latin typeface="Arial"/>
                <a:ea typeface="Apple LiGothic Medium"/>
                <a:cs typeface="Apple LiGothic Medium"/>
              </a:rPr>
              <a:t>32p </a:t>
            </a:r>
            <a:r>
              <a:rPr lang="en-US" sz="900" dirty="0">
                <a:solidFill>
                  <a:srgbClr val="676767"/>
                </a:solidFill>
                <a:latin typeface="Arial"/>
                <a:ea typeface="Apple LiGothic Medium"/>
                <a:cs typeface="Apple LiGothic Medium"/>
              </a:rPr>
              <a:t>40/50G | 24p 40G + 6p 100G</a:t>
            </a:r>
            <a:br>
              <a:rPr lang="en-US" sz="900" dirty="0">
                <a:solidFill>
                  <a:srgbClr val="676767"/>
                </a:solidFill>
                <a:latin typeface="Arial"/>
                <a:ea typeface="Apple LiGothic Medium"/>
                <a:cs typeface="Apple LiGothic Medium"/>
              </a:rPr>
            </a:br>
            <a:r>
              <a:rPr lang="en-US" sz="900" dirty="0">
                <a:solidFill>
                  <a:srgbClr val="676767"/>
                </a:solidFill>
                <a:latin typeface="Arial"/>
                <a:ea typeface="Apple LiGothic Medium"/>
                <a:cs typeface="Apple LiGothic Medium"/>
              </a:rPr>
              <a:t>28p 40G + 4p 100G | 18p 100G</a:t>
            </a:r>
          </a:p>
          <a:p>
            <a:pPr defTabSz="684498" fontAlgn="auto">
              <a:spcBef>
                <a:spcPts val="0"/>
              </a:spcBef>
              <a:spcAft>
                <a:spcPts val="0"/>
              </a:spcAft>
            </a:pPr>
            <a:r>
              <a:rPr lang="en-US" sz="900" dirty="0">
                <a:solidFill>
                  <a:srgbClr val="000090"/>
                </a:solidFill>
                <a:latin typeface="Arial"/>
                <a:ea typeface="Apple LiGothic Medium"/>
                <a:cs typeface="Apple LiGothic Medium"/>
              </a:rPr>
              <a:t>Nexus 93180LC-EX</a:t>
            </a:r>
          </a:p>
        </p:txBody>
      </p:sp>
      <p:pic>
        <p:nvPicPr>
          <p:cNvPr id="94" name="Picture 9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85108" y="4375458"/>
            <a:ext cx="1357108" cy="307612"/>
          </a:xfrm>
          <a:prstGeom prst="rect">
            <a:avLst/>
          </a:prstGeom>
        </p:spPr>
      </p:pic>
      <p:sp>
        <p:nvSpPr>
          <p:cNvPr id="95" name="Rectangle 94"/>
          <p:cNvSpPr/>
          <p:nvPr/>
        </p:nvSpPr>
        <p:spPr>
          <a:xfrm>
            <a:off x="6723498" y="4187843"/>
            <a:ext cx="2272339" cy="553951"/>
          </a:xfrm>
          <a:prstGeom prst="rect">
            <a:avLst/>
          </a:prstGeom>
        </p:spPr>
        <p:txBody>
          <a:bodyPr wrap="square" lIns="91394" tIns="45697" rIns="91394" bIns="45697">
            <a:spAutoFit/>
          </a:bodyPr>
          <a:lstStyle/>
          <a:p>
            <a:pPr defTabSz="684498" fontAlgn="auto">
              <a:spcBef>
                <a:spcPts val="0"/>
              </a:spcBef>
              <a:spcAft>
                <a:spcPts val="0"/>
              </a:spcAft>
            </a:pPr>
            <a:r>
              <a:rPr lang="en-US" sz="1200" b="1" dirty="0">
                <a:solidFill>
                  <a:srgbClr val="A6A6A6"/>
                </a:solidFill>
                <a:latin typeface="Arial"/>
                <a:ea typeface="Apple LiGothic Medium"/>
                <a:cs typeface="Apple LiGothic Medium"/>
              </a:rPr>
              <a:t>64p QSFP </a:t>
            </a:r>
            <a:endParaRPr lang="en-US" sz="1200" b="1" dirty="0" smtClean="0">
              <a:solidFill>
                <a:srgbClr val="A6A6A6"/>
              </a:solidFill>
              <a:latin typeface="Arial"/>
              <a:ea typeface="Apple LiGothic Medium"/>
              <a:cs typeface="Apple LiGothic Medium"/>
            </a:endParaRPr>
          </a:p>
          <a:p>
            <a:pPr defTabSz="684498" fontAlgn="auto">
              <a:spcBef>
                <a:spcPts val="0"/>
              </a:spcBef>
              <a:spcAft>
                <a:spcPts val="0"/>
              </a:spcAft>
            </a:pPr>
            <a:r>
              <a:rPr lang="en-US" sz="900" dirty="0" smtClean="0">
                <a:solidFill>
                  <a:srgbClr val="676767"/>
                </a:solidFill>
                <a:latin typeface="Arial"/>
                <a:ea typeface="Apple LiGothic Medium"/>
                <a:cs typeface="Apple LiGothic Medium"/>
              </a:rPr>
              <a:t>64p 40/100G</a:t>
            </a:r>
            <a:r>
              <a:rPr lang="en-US" sz="900" dirty="0">
                <a:solidFill>
                  <a:srgbClr val="676767"/>
                </a:solidFill>
                <a:latin typeface="Arial"/>
                <a:ea typeface="Apple LiGothic Medium"/>
                <a:cs typeface="Apple LiGothic Medium"/>
              </a:rPr>
              <a:t/>
            </a:r>
            <a:br>
              <a:rPr lang="en-US" sz="900" dirty="0">
                <a:solidFill>
                  <a:srgbClr val="676767"/>
                </a:solidFill>
                <a:latin typeface="Arial"/>
                <a:ea typeface="Apple LiGothic Medium"/>
                <a:cs typeface="Apple LiGothic Medium"/>
              </a:rPr>
            </a:br>
            <a:r>
              <a:rPr lang="en-US" sz="900" dirty="0">
                <a:solidFill>
                  <a:srgbClr val="93AFE7"/>
                </a:solidFill>
                <a:latin typeface="Arial"/>
                <a:ea typeface="Apple LiGothic Medium"/>
                <a:cs typeface="Apple LiGothic Medium"/>
              </a:rPr>
              <a:t>Nexus 9364C</a:t>
            </a:r>
          </a:p>
        </p:txBody>
      </p:sp>
      <p:sp>
        <p:nvSpPr>
          <p:cNvPr id="96" name="TextBox 95"/>
          <p:cNvSpPr txBox="1"/>
          <p:nvPr/>
        </p:nvSpPr>
        <p:spPr>
          <a:xfrm rot="16200000">
            <a:off x="4715618" y="4360523"/>
            <a:ext cx="622315" cy="276954"/>
          </a:xfrm>
          <a:prstGeom prst="rect">
            <a:avLst/>
          </a:prstGeom>
          <a:noFill/>
        </p:spPr>
        <p:txBody>
          <a:bodyPr wrap="square" lIns="91396" tIns="45698" rIns="91396" bIns="45698" rtlCol="0">
            <a:spAutoFit/>
          </a:bodyPr>
          <a:lstStyle/>
          <a:p>
            <a:pPr defTabSz="685800" fontAlgn="auto">
              <a:spcBef>
                <a:spcPts val="0"/>
              </a:spcBef>
              <a:spcAft>
                <a:spcPts val="0"/>
              </a:spcAft>
            </a:pPr>
            <a:r>
              <a:rPr lang="en-US" sz="1200" b="1" dirty="0" smtClean="0">
                <a:solidFill>
                  <a:srgbClr val="2968AF"/>
                </a:solidFill>
                <a:latin typeface="Arial"/>
                <a:ea typeface=""/>
                <a:cs typeface=""/>
              </a:rPr>
              <a:t>100G</a:t>
            </a:r>
            <a:endParaRPr lang="en-US" sz="1200" dirty="0">
              <a:solidFill>
                <a:srgbClr val="676767"/>
              </a:solidFill>
              <a:latin typeface="Arial"/>
              <a:ea typeface=""/>
              <a:cs typeface=""/>
            </a:endParaRPr>
          </a:p>
        </p:txBody>
      </p:sp>
      <p:sp>
        <p:nvSpPr>
          <p:cNvPr id="97" name="TextBox 96"/>
          <p:cNvSpPr txBox="1"/>
          <p:nvPr/>
        </p:nvSpPr>
        <p:spPr>
          <a:xfrm rot="16200000">
            <a:off x="4647493" y="3712393"/>
            <a:ext cx="759104" cy="276954"/>
          </a:xfrm>
          <a:prstGeom prst="rect">
            <a:avLst/>
          </a:prstGeom>
          <a:noFill/>
        </p:spPr>
        <p:txBody>
          <a:bodyPr wrap="square" lIns="91396" tIns="45698" rIns="91396" bIns="45698" rtlCol="0">
            <a:spAutoFit/>
          </a:bodyPr>
          <a:lstStyle/>
          <a:p>
            <a:pPr defTabSz="685800" fontAlgn="auto">
              <a:spcBef>
                <a:spcPts val="0"/>
              </a:spcBef>
              <a:spcAft>
                <a:spcPts val="0"/>
              </a:spcAft>
            </a:pPr>
            <a:r>
              <a:rPr lang="en-US" sz="1200" b="1" dirty="0" smtClean="0">
                <a:solidFill>
                  <a:srgbClr val="2968AF"/>
                </a:solidFill>
                <a:latin typeface="Arial"/>
                <a:ea typeface=""/>
                <a:cs typeface=""/>
              </a:rPr>
              <a:t>40/50G</a:t>
            </a:r>
            <a:endParaRPr lang="en-US" sz="1200" dirty="0">
              <a:solidFill>
                <a:srgbClr val="676767"/>
              </a:solidFill>
              <a:latin typeface="Arial"/>
              <a:ea typeface=""/>
              <a:cs typeface=""/>
            </a:endParaRPr>
          </a:p>
        </p:txBody>
      </p:sp>
      <p:sp>
        <p:nvSpPr>
          <p:cNvPr id="98" name="TextBox 97"/>
          <p:cNvSpPr txBox="1"/>
          <p:nvPr/>
        </p:nvSpPr>
        <p:spPr>
          <a:xfrm rot="16200000">
            <a:off x="4715887" y="2320961"/>
            <a:ext cx="622315" cy="276954"/>
          </a:xfrm>
          <a:prstGeom prst="rect">
            <a:avLst/>
          </a:prstGeom>
          <a:noFill/>
        </p:spPr>
        <p:txBody>
          <a:bodyPr wrap="square" lIns="91396" tIns="45698" rIns="91396" bIns="45698" rtlCol="0">
            <a:spAutoFit/>
          </a:bodyPr>
          <a:lstStyle/>
          <a:p>
            <a:pPr defTabSz="685800" fontAlgn="auto">
              <a:spcBef>
                <a:spcPts val="0"/>
              </a:spcBef>
              <a:spcAft>
                <a:spcPts val="0"/>
              </a:spcAft>
            </a:pPr>
            <a:r>
              <a:rPr lang="en-US" sz="1200" b="1" dirty="0" smtClean="0">
                <a:solidFill>
                  <a:srgbClr val="2968AF"/>
                </a:solidFill>
                <a:latin typeface="Arial"/>
                <a:ea typeface=""/>
                <a:cs typeface=""/>
              </a:rPr>
              <a:t>10GT</a:t>
            </a:r>
            <a:endParaRPr lang="en-US" sz="1200" dirty="0">
              <a:solidFill>
                <a:srgbClr val="676767"/>
              </a:solidFill>
              <a:latin typeface="Arial"/>
              <a:ea typeface=""/>
              <a:cs typeface=""/>
            </a:endParaRPr>
          </a:p>
        </p:txBody>
      </p:sp>
      <p:sp>
        <p:nvSpPr>
          <p:cNvPr id="99" name="TextBox 98"/>
          <p:cNvSpPr txBox="1"/>
          <p:nvPr/>
        </p:nvSpPr>
        <p:spPr>
          <a:xfrm rot="16200000">
            <a:off x="4702064" y="1604017"/>
            <a:ext cx="622315" cy="276954"/>
          </a:xfrm>
          <a:prstGeom prst="rect">
            <a:avLst/>
          </a:prstGeom>
          <a:noFill/>
        </p:spPr>
        <p:txBody>
          <a:bodyPr wrap="square" lIns="91396" tIns="45698" rIns="91396" bIns="45698" rtlCol="0">
            <a:spAutoFit/>
          </a:bodyPr>
          <a:lstStyle/>
          <a:p>
            <a:pPr defTabSz="685800" fontAlgn="auto">
              <a:spcBef>
                <a:spcPts val="0"/>
              </a:spcBef>
              <a:spcAft>
                <a:spcPts val="0"/>
              </a:spcAft>
            </a:pPr>
            <a:r>
              <a:rPr lang="en-US" sz="1200" b="1" dirty="0" smtClean="0">
                <a:solidFill>
                  <a:srgbClr val="2968AF"/>
                </a:solidFill>
                <a:latin typeface="Arial"/>
                <a:ea typeface=""/>
                <a:cs typeface=""/>
              </a:rPr>
              <a:t>25G</a:t>
            </a:r>
            <a:endParaRPr lang="en-US" sz="1200" dirty="0">
              <a:solidFill>
                <a:srgbClr val="676767"/>
              </a:solidFill>
              <a:latin typeface="Arial"/>
              <a:ea typeface=""/>
              <a:cs typeface=""/>
            </a:endParaRPr>
          </a:p>
        </p:txBody>
      </p:sp>
      <p:sp>
        <p:nvSpPr>
          <p:cNvPr id="100" name="TextBox 99"/>
          <p:cNvSpPr txBox="1"/>
          <p:nvPr/>
        </p:nvSpPr>
        <p:spPr>
          <a:xfrm>
            <a:off x="6159462" y="1113807"/>
            <a:ext cx="1426171" cy="265385"/>
          </a:xfrm>
          <a:prstGeom prst="rect">
            <a:avLst/>
          </a:prstGeom>
          <a:noFill/>
        </p:spPr>
        <p:txBody>
          <a:bodyPr wrap="none" lIns="91366" tIns="45684" rIns="91366" bIns="45684" rtlCol="0">
            <a:spAutoFit/>
          </a:bodyPr>
          <a:lstStyle/>
          <a:p>
            <a:pPr algn="ctr" defTabSz="685800" fontAlgn="auto">
              <a:spcBef>
                <a:spcPts val="0"/>
              </a:spcBef>
              <a:spcAft>
                <a:spcPts val="0"/>
              </a:spcAft>
            </a:pPr>
            <a:r>
              <a:rPr lang="en-US" sz="1125" dirty="0">
                <a:solidFill>
                  <a:srgbClr val="A6A6A6"/>
                </a:solidFill>
                <a:latin typeface="Arial"/>
                <a:ea typeface="ＭＳ Ｐゴシック" pitchFamily="34" charset="-128"/>
                <a:cs typeface="Apple LiGothic Medium"/>
              </a:rPr>
              <a:t>Cisco Nexus</a:t>
            </a:r>
            <a:r>
              <a:rPr lang="en-US" sz="1125" baseline="30000" dirty="0">
                <a:solidFill>
                  <a:srgbClr val="A6A6A6"/>
                </a:solidFill>
                <a:latin typeface="Arial"/>
                <a:ea typeface="ＭＳ Ｐゴシック" pitchFamily="34" charset="-128"/>
                <a:cs typeface="Arial"/>
              </a:rPr>
              <a:t>®</a:t>
            </a:r>
            <a:r>
              <a:rPr lang="en-US" sz="1125" dirty="0">
                <a:solidFill>
                  <a:srgbClr val="A6A6A6"/>
                </a:solidFill>
                <a:latin typeface="Arial"/>
                <a:ea typeface="Apple LiGothic Medium"/>
                <a:cs typeface="Apple LiGothic Medium"/>
              </a:rPr>
              <a:t> </a:t>
            </a:r>
            <a:r>
              <a:rPr lang="en-US" sz="1125" dirty="0" smtClean="0">
                <a:solidFill>
                  <a:srgbClr val="A6A6A6"/>
                </a:solidFill>
                <a:latin typeface="Arial"/>
                <a:ea typeface="ＭＳ Ｐゴシック" pitchFamily="34" charset="-128"/>
                <a:cs typeface="Apple LiGothic Medium"/>
              </a:rPr>
              <a:t>9300</a:t>
            </a:r>
            <a:endParaRPr lang="en-US" sz="1125" dirty="0">
              <a:solidFill>
                <a:srgbClr val="A6A6A6"/>
              </a:solidFill>
              <a:latin typeface="Arial"/>
              <a:ea typeface="ＭＳ Ｐゴシック" pitchFamily="34" charset="-128"/>
              <a:cs typeface="Apple LiGothic Medium"/>
            </a:endParaRPr>
          </a:p>
        </p:txBody>
      </p:sp>
      <p:cxnSp>
        <p:nvCxnSpPr>
          <p:cNvPr id="101" name="Straight Connector 100"/>
          <p:cNvCxnSpPr/>
          <p:nvPr/>
        </p:nvCxnSpPr>
        <p:spPr>
          <a:xfrm>
            <a:off x="4922098" y="1374438"/>
            <a:ext cx="39456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011067" y="4147168"/>
            <a:ext cx="627335" cy="219289"/>
          </a:xfrm>
          <a:prstGeom prst="rect">
            <a:avLst/>
          </a:prstGeom>
          <a:noFill/>
        </p:spPr>
        <p:txBody>
          <a:bodyPr wrap="none" lIns="91438" tIns="45719" rIns="91438" bIns="45719" rtlCol="0">
            <a:spAutoFit/>
          </a:bodyPr>
          <a:lstStyle>
            <a:defPPr>
              <a:defRPr lang="en-US"/>
            </a:defPPr>
            <a:lvl1pPr>
              <a:lnSpc>
                <a:spcPct val="90000"/>
              </a:lnSpc>
              <a:spcBef>
                <a:spcPts val="800"/>
              </a:spcBef>
              <a:defRPr sz="1200" b="1">
                <a:solidFill>
                  <a:srgbClr val="CB6623"/>
                </a:solidFill>
              </a:defRPr>
            </a:lvl1pPr>
          </a:lstStyle>
          <a:p>
            <a:pPr defTabSz="685800" fontAlgn="auto">
              <a:spcAft>
                <a:spcPts val="0"/>
              </a:spcAft>
            </a:pPr>
            <a:r>
              <a:rPr lang="en-US" sz="900" dirty="0" smtClean="0">
                <a:latin typeface="Arial"/>
                <a:ea typeface=""/>
                <a:cs typeface=""/>
              </a:rPr>
              <a:t>Q3CY17</a:t>
            </a:r>
            <a:endParaRPr lang="en-US" sz="900" dirty="0">
              <a:latin typeface="Arial"/>
              <a:ea typeface=""/>
              <a:cs typeface=""/>
            </a:endParaRPr>
          </a:p>
        </p:txBody>
      </p:sp>
      <p:sp>
        <p:nvSpPr>
          <p:cNvPr id="103" name="TextBox 102"/>
          <p:cNvSpPr txBox="1"/>
          <p:nvPr/>
        </p:nvSpPr>
        <p:spPr>
          <a:xfrm>
            <a:off x="7888550" y="1992412"/>
            <a:ext cx="627335" cy="219289"/>
          </a:xfrm>
          <a:prstGeom prst="rect">
            <a:avLst/>
          </a:prstGeom>
          <a:noFill/>
        </p:spPr>
        <p:txBody>
          <a:bodyPr wrap="none" lIns="91438" tIns="45719" rIns="91438" bIns="45719" rtlCol="0">
            <a:spAutoFit/>
          </a:bodyPr>
          <a:lstStyle>
            <a:defPPr>
              <a:defRPr lang="en-US"/>
            </a:defPPr>
            <a:lvl1pPr>
              <a:lnSpc>
                <a:spcPct val="90000"/>
              </a:lnSpc>
              <a:spcBef>
                <a:spcPts val="800"/>
              </a:spcBef>
              <a:defRPr sz="1200" b="1">
                <a:solidFill>
                  <a:srgbClr val="CB6623"/>
                </a:solidFill>
              </a:defRPr>
            </a:lvl1pPr>
          </a:lstStyle>
          <a:p>
            <a:pPr defTabSz="685800" fontAlgn="auto">
              <a:spcAft>
                <a:spcPts val="0"/>
              </a:spcAft>
            </a:pPr>
            <a:r>
              <a:rPr lang="en-US" sz="900" dirty="0" smtClean="0">
                <a:latin typeface="Arial"/>
                <a:ea typeface=""/>
                <a:cs typeface=""/>
              </a:rPr>
              <a:t>Q3CY17</a:t>
            </a:r>
            <a:endParaRPr lang="en-US" sz="900" dirty="0">
              <a:latin typeface="Arial"/>
              <a:ea typeface=""/>
              <a:cs typeface=""/>
            </a:endParaRPr>
          </a:p>
        </p:txBody>
      </p:sp>
      <p:sp>
        <p:nvSpPr>
          <p:cNvPr id="104" name="TextBox 103"/>
          <p:cNvSpPr txBox="1"/>
          <p:nvPr/>
        </p:nvSpPr>
        <p:spPr>
          <a:xfrm>
            <a:off x="7903366" y="2599895"/>
            <a:ext cx="627335" cy="219289"/>
          </a:xfrm>
          <a:prstGeom prst="rect">
            <a:avLst/>
          </a:prstGeom>
          <a:noFill/>
        </p:spPr>
        <p:txBody>
          <a:bodyPr wrap="none" lIns="91438" tIns="45719" rIns="91438" bIns="45719" rtlCol="0">
            <a:spAutoFit/>
          </a:bodyPr>
          <a:lstStyle>
            <a:defPPr>
              <a:defRPr lang="en-US"/>
            </a:defPPr>
            <a:lvl1pPr>
              <a:lnSpc>
                <a:spcPct val="90000"/>
              </a:lnSpc>
              <a:spcBef>
                <a:spcPts val="800"/>
              </a:spcBef>
              <a:defRPr sz="1200" b="1">
                <a:solidFill>
                  <a:srgbClr val="CB6623"/>
                </a:solidFill>
              </a:defRPr>
            </a:lvl1pPr>
          </a:lstStyle>
          <a:p>
            <a:pPr defTabSz="685800" fontAlgn="auto">
              <a:spcAft>
                <a:spcPts val="0"/>
              </a:spcAft>
            </a:pPr>
            <a:r>
              <a:rPr lang="en-US" sz="900" dirty="0" smtClean="0">
                <a:latin typeface="Arial"/>
                <a:ea typeface=""/>
                <a:cs typeface=""/>
              </a:rPr>
              <a:t>Q3CY17</a:t>
            </a:r>
            <a:endParaRPr lang="en-US" sz="900" dirty="0">
              <a:latin typeface="Arial"/>
              <a:ea typeface=""/>
              <a:cs typeface=""/>
            </a:endParaRPr>
          </a:p>
        </p:txBody>
      </p:sp>
      <p:pic>
        <p:nvPicPr>
          <p:cNvPr id="105" name="Picture 104" descr="image004.jpe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64169" y="2841471"/>
            <a:ext cx="1392747" cy="565643"/>
          </a:xfrm>
          <a:prstGeom prst="rect">
            <a:avLst/>
          </a:prstGeom>
        </p:spPr>
      </p:pic>
      <p:sp>
        <p:nvSpPr>
          <p:cNvPr id="106" name="TextBox 105"/>
          <p:cNvSpPr txBox="1"/>
          <p:nvPr/>
        </p:nvSpPr>
        <p:spPr>
          <a:xfrm rot="16200000">
            <a:off x="4522283" y="2921100"/>
            <a:ext cx="1017991" cy="276954"/>
          </a:xfrm>
          <a:prstGeom prst="rect">
            <a:avLst/>
          </a:prstGeom>
          <a:noFill/>
        </p:spPr>
        <p:txBody>
          <a:bodyPr wrap="square" lIns="91396" tIns="45698" rIns="91396" bIns="45698" rtlCol="0">
            <a:spAutoFit/>
          </a:bodyPr>
          <a:lstStyle/>
          <a:p>
            <a:pPr defTabSz="685800" fontAlgn="auto">
              <a:spcBef>
                <a:spcPts val="0"/>
              </a:spcBef>
              <a:spcAft>
                <a:spcPts val="0"/>
              </a:spcAft>
            </a:pPr>
            <a:r>
              <a:rPr lang="en-US" sz="1200" b="1" dirty="0" smtClean="0">
                <a:solidFill>
                  <a:srgbClr val="2968AF"/>
                </a:solidFill>
                <a:latin typeface="Arial"/>
                <a:ea typeface=""/>
                <a:cs typeface=""/>
              </a:rPr>
              <a:t>100M/ 1GT</a:t>
            </a:r>
            <a:endParaRPr lang="en-US" sz="1200" dirty="0">
              <a:solidFill>
                <a:srgbClr val="676767"/>
              </a:solidFill>
              <a:latin typeface="Arial"/>
              <a:ea typeface=""/>
              <a:cs typeface=""/>
            </a:endParaRPr>
          </a:p>
        </p:txBody>
      </p:sp>
      <p:sp>
        <p:nvSpPr>
          <p:cNvPr id="107" name="TextBox 5"/>
          <p:cNvSpPr txBox="1"/>
          <p:nvPr/>
        </p:nvSpPr>
        <p:spPr>
          <a:xfrm>
            <a:off x="6721865" y="2860705"/>
            <a:ext cx="2446028" cy="577024"/>
          </a:xfrm>
          <a:prstGeom prst="rect">
            <a:avLst/>
          </a:prstGeom>
          <a:noFill/>
        </p:spPr>
        <p:txBody>
          <a:bodyPr wrap="square" lIns="68468" tIns="34262" rIns="68468" bIns="34262"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4498" fontAlgn="auto">
              <a:spcBef>
                <a:spcPts val="0"/>
              </a:spcBef>
              <a:spcAft>
                <a:spcPts val="0"/>
              </a:spcAft>
            </a:pPr>
            <a:r>
              <a:rPr lang="en-US" sz="1200" b="1" dirty="0">
                <a:solidFill>
                  <a:srgbClr val="A6A6A6"/>
                </a:solidFill>
              </a:rPr>
              <a:t>48p </a:t>
            </a:r>
            <a:r>
              <a:rPr lang="en-US" sz="1200" b="1" dirty="0" smtClean="0">
                <a:solidFill>
                  <a:srgbClr val="A6A6A6"/>
                </a:solidFill>
              </a:rPr>
              <a:t>100M/1GT </a:t>
            </a:r>
            <a:r>
              <a:rPr lang="en-US" sz="1200" b="1" dirty="0">
                <a:solidFill>
                  <a:srgbClr val="A6A6A6"/>
                </a:solidFill>
              </a:rPr>
              <a:t>+ </a:t>
            </a:r>
            <a:r>
              <a:rPr lang="en-US" sz="1200" b="1" dirty="0" smtClean="0">
                <a:solidFill>
                  <a:srgbClr val="A6A6A6"/>
                </a:solidFill>
              </a:rPr>
              <a:t>4p 10/25G SFP + 2p 40/100G QSFP</a:t>
            </a:r>
            <a:endParaRPr lang="en-US" sz="1200" b="1" dirty="0">
              <a:solidFill>
                <a:srgbClr val="A6A6A6"/>
              </a:solidFill>
            </a:endParaRPr>
          </a:p>
          <a:p>
            <a:pPr defTabSz="684498" fontAlgn="auto">
              <a:spcBef>
                <a:spcPts val="0"/>
              </a:spcBef>
              <a:spcAft>
                <a:spcPts val="0"/>
              </a:spcAft>
            </a:pPr>
            <a:r>
              <a:rPr lang="en-US" sz="900" dirty="0">
                <a:solidFill>
                  <a:srgbClr val="93AFE7"/>
                </a:solidFill>
              </a:rPr>
              <a:t>Nexus </a:t>
            </a:r>
            <a:r>
              <a:rPr lang="en-US" sz="900" dirty="0" smtClean="0">
                <a:solidFill>
                  <a:srgbClr val="93AFE7"/>
                </a:solidFill>
              </a:rPr>
              <a:t>9348GC-FXP</a:t>
            </a:r>
          </a:p>
        </p:txBody>
      </p:sp>
      <p:sp>
        <p:nvSpPr>
          <p:cNvPr id="108" name="TextBox 107"/>
          <p:cNvSpPr txBox="1"/>
          <p:nvPr/>
        </p:nvSpPr>
        <p:spPr>
          <a:xfrm>
            <a:off x="7897021" y="3207378"/>
            <a:ext cx="627335" cy="219289"/>
          </a:xfrm>
          <a:prstGeom prst="rect">
            <a:avLst/>
          </a:prstGeom>
          <a:noFill/>
        </p:spPr>
        <p:txBody>
          <a:bodyPr wrap="none" lIns="91438" tIns="45719" rIns="91438" bIns="45719" rtlCol="0">
            <a:spAutoFit/>
          </a:bodyPr>
          <a:lstStyle>
            <a:defPPr>
              <a:defRPr lang="en-US"/>
            </a:defPPr>
            <a:lvl1pPr>
              <a:lnSpc>
                <a:spcPct val="90000"/>
              </a:lnSpc>
              <a:spcBef>
                <a:spcPts val="800"/>
              </a:spcBef>
              <a:defRPr sz="1200" b="1">
                <a:solidFill>
                  <a:srgbClr val="CB6623"/>
                </a:solidFill>
              </a:defRPr>
            </a:lvl1pPr>
          </a:lstStyle>
          <a:p>
            <a:pPr defTabSz="685800" fontAlgn="auto">
              <a:spcAft>
                <a:spcPts val="0"/>
              </a:spcAft>
            </a:pPr>
            <a:r>
              <a:rPr lang="en-US" sz="900" dirty="0" smtClean="0">
                <a:latin typeface="Arial"/>
                <a:ea typeface=""/>
                <a:cs typeface=""/>
              </a:rPr>
              <a:t>Q3CY17</a:t>
            </a:r>
            <a:endParaRPr lang="en-US" sz="900" dirty="0">
              <a:latin typeface="Arial"/>
              <a:ea typeface=""/>
              <a:cs typeface=""/>
            </a:endParaRPr>
          </a:p>
        </p:txBody>
      </p:sp>
      <p:sp>
        <p:nvSpPr>
          <p:cNvPr id="3" name="TextBox 2"/>
          <p:cNvSpPr txBox="1"/>
          <p:nvPr/>
        </p:nvSpPr>
        <p:spPr>
          <a:xfrm>
            <a:off x="8167108" y="4709581"/>
            <a:ext cx="902811" cy="219291"/>
          </a:xfrm>
          <a:prstGeom prst="rect">
            <a:avLst/>
          </a:prstGeom>
          <a:noFill/>
        </p:spPr>
        <p:txBody>
          <a:bodyPr wrap="none" rtlCol="0">
            <a:spAutoFit/>
          </a:bodyPr>
          <a:lstStyle/>
          <a:p>
            <a:pPr defTabSz="685800" fontAlgn="auto">
              <a:lnSpc>
                <a:spcPct val="90000"/>
              </a:lnSpc>
              <a:spcBef>
                <a:spcPts val="600"/>
              </a:spcBef>
              <a:spcAft>
                <a:spcPts val="0"/>
              </a:spcAft>
            </a:pPr>
            <a:r>
              <a:rPr lang="en-US" sz="900" dirty="0" smtClean="0">
                <a:solidFill>
                  <a:srgbClr val="676767"/>
                </a:solidFill>
                <a:latin typeface="Arial"/>
                <a:ea typeface="Apple LiGothic Medium"/>
                <a:cs typeface="Apple LiGothic Medium"/>
              </a:rPr>
              <a:t>* NX-OS Only</a:t>
            </a:r>
          </a:p>
        </p:txBody>
      </p:sp>
    </p:spTree>
    <p:extLst>
      <p:ext uri="{BB962C8B-B14F-4D97-AF65-F5344CB8AC3E}">
        <p14:creationId xmlns:p14="http://schemas.microsoft.com/office/powerpoint/2010/main" val="14432765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81809" y="2406296"/>
            <a:ext cx="3849142" cy="872475"/>
          </a:xfrm>
          <a:prstGeom prst="rect">
            <a:avLst/>
          </a:prstGeom>
        </p:spPr>
      </p:pic>
      <p:sp>
        <p:nvSpPr>
          <p:cNvPr id="4" name="Freeform 7"/>
          <p:cNvSpPr>
            <a:spLocks/>
          </p:cNvSpPr>
          <p:nvPr/>
        </p:nvSpPr>
        <p:spPr bwMode="auto">
          <a:xfrm>
            <a:off x="3502597" y="2938071"/>
            <a:ext cx="3238500" cy="1993900"/>
          </a:xfrm>
          <a:custGeom>
            <a:avLst/>
            <a:gdLst/>
            <a:ahLst/>
            <a:cxnLst>
              <a:cxn ang="0">
                <a:pos x="2037" y="99"/>
              </a:cxn>
              <a:cxn ang="0">
                <a:pos x="913" y="0"/>
              </a:cxn>
              <a:cxn ang="0">
                <a:pos x="8" y="120"/>
              </a:cxn>
              <a:cxn ang="0">
                <a:pos x="0" y="778"/>
              </a:cxn>
              <a:cxn ang="0">
                <a:pos x="1336" y="1256"/>
              </a:cxn>
              <a:cxn ang="0">
                <a:pos x="2040" y="722"/>
              </a:cxn>
              <a:cxn ang="0">
                <a:pos x="2037" y="99"/>
              </a:cxn>
            </a:cxnLst>
            <a:rect l="0" t="0" r="r" b="b"/>
            <a:pathLst>
              <a:path w="2040" h="1256">
                <a:moveTo>
                  <a:pt x="2037" y="99"/>
                </a:moveTo>
                <a:lnTo>
                  <a:pt x="913" y="0"/>
                </a:lnTo>
                <a:lnTo>
                  <a:pt x="8" y="120"/>
                </a:lnTo>
                <a:lnTo>
                  <a:pt x="0" y="778"/>
                </a:lnTo>
                <a:lnTo>
                  <a:pt x="1336" y="1256"/>
                </a:lnTo>
                <a:lnTo>
                  <a:pt x="2040" y="722"/>
                </a:lnTo>
                <a:lnTo>
                  <a:pt x="2037" y="99"/>
                </a:lnTo>
                <a:close/>
              </a:path>
            </a:pathLst>
          </a:custGeom>
          <a:noFill/>
          <a:ln w="5">
            <a:noFill/>
            <a:prstDash val="solid"/>
            <a:round/>
            <a:headEnd/>
            <a:tailEnd/>
          </a:ln>
        </p:spPr>
        <p:txBody>
          <a:bodyPr vert="horz" wrap="square" lIns="91422" tIns="45712" rIns="91422" bIns="45712" numCol="1" anchor="t" anchorCtr="0" compatLnSpc="1">
            <a:prstTxWarp prst="textNoShape">
              <a:avLst/>
            </a:prstTxWarp>
          </a:bodyPr>
          <a:lstStyle/>
          <a:p>
            <a:pPr algn="ctr" defTabSz="914181" fontAlgn="auto">
              <a:spcBef>
                <a:spcPts val="0"/>
              </a:spcBef>
              <a:spcAft>
                <a:spcPts val="0"/>
              </a:spcAft>
            </a:pPr>
            <a:endParaRPr lang="en-US" dirty="0">
              <a:solidFill>
                <a:srgbClr val="FFFFFF"/>
              </a:solidFill>
              <a:latin typeface="Arial"/>
              <a:ea typeface="Apple LiGothic Medium"/>
              <a:cs typeface="Apple LiGothic Medium"/>
            </a:endParaRPr>
          </a:p>
        </p:txBody>
      </p:sp>
      <p:cxnSp>
        <p:nvCxnSpPr>
          <p:cNvPr id="31" name="Elbow Connector 30"/>
          <p:cNvCxnSpPr/>
          <p:nvPr/>
        </p:nvCxnSpPr>
        <p:spPr>
          <a:xfrm>
            <a:off x="2547863" y="1421301"/>
            <a:ext cx="914400" cy="777630"/>
          </a:xfrm>
          <a:prstGeom prst="bentConnector3">
            <a:avLst>
              <a:gd name="adj1" fmla="val 102083"/>
            </a:avLst>
          </a:prstGeom>
          <a:noFill/>
          <a:ln w="19050" cap="flat" cmpd="sng" algn="ctr">
            <a:solidFill>
              <a:srgbClr val="0070C0"/>
            </a:solidFill>
            <a:prstDash val="sysDot"/>
            <a:tailEnd type="oval"/>
          </a:ln>
          <a:effectLst/>
        </p:spPr>
      </p:cxnSp>
      <p:grpSp>
        <p:nvGrpSpPr>
          <p:cNvPr id="15" name="Group 14"/>
          <p:cNvGrpSpPr/>
          <p:nvPr/>
        </p:nvGrpSpPr>
        <p:grpSpPr>
          <a:xfrm>
            <a:off x="5040197" y="790181"/>
            <a:ext cx="4123845" cy="1647117"/>
            <a:chOff x="5955739" y="1447211"/>
            <a:chExt cx="5622758" cy="1013156"/>
          </a:xfrm>
        </p:grpSpPr>
        <p:sp>
          <p:nvSpPr>
            <p:cNvPr id="28" name="TextBox 27"/>
            <p:cNvSpPr txBox="1"/>
            <p:nvPr>
              <p:custDataLst>
                <p:tags r:id="rId4"/>
              </p:custDataLst>
            </p:nvPr>
          </p:nvSpPr>
          <p:spPr>
            <a:xfrm>
              <a:off x="7348933" y="1447211"/>
              <a:ext cx="4229564" cy="976871"/>
            </a:xfrm>
            <a:prstGeom prst="rect">
              <a:avLst/>
            </a:prstGeom>
            <a:noFill/>
          </p:spPr>
          <p:txBody>
            <a:bodyPr wrap="square" rtlCol="0">
              <a:spAutoFit/>
            </a:bodyPr>
            <a:lstStyle/>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100G line rate MACSEC and VTEP-VTEP overlay encryption on 16 ports</a:t>
              </a:r>
              <a:r>
                <a:rPr lang="en-US" sz="1200" dirty="0">
                  <a:solidFill>
                    <a:srgbClr val="FF0000"/>
                  </a:solidFill>
                  <a:latin typeface="Arial"/>
                  <a:ea typeface="Apple LiGothic Medium"/>
                  <a:cs typeface="Apple LiGothic Medium"/>
                </a:rPr>
                <a:t>* </a:t>
              </a:r>
            </a:p>
            <a:p>
              <a:pPr defTabSz="914181" fontAlgn="auto">
                <a:lnSpc>
                  <a:spcPct val="90000"/>
                </a:lnSpc>
                <a:spcBef>
                  <a:spcPts val="0"/>
                </a:spcBef>
                <a:spcAft>
                  <a:spcPts val="0"/>
                </a:spcAft>
              </a:pPr>
              <a:endParaRPr lang="en-US" sz="1200" dirty="0">
                <a:solidFill>
                  <a:srgbClr val="6E3548"/>
                </a:solidFill>
                <a:latin typeface="Arial"/>
                <a:ea typeface="Apple LiGothic Medium"/>
                <a:cs typeface="Apple LiGothic Medium"/>
              </a:endParaRPr>
            </a:p>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40 MB buffer w/ smart buffer feature</a:t>
              </a:r>
            </a:p>
            <a:p>
              <a:pPr defTabSz="914181" fontAlgn="auto">
                <a:lnSpc>
                  <a:spcPct val="90000"/>
                </a:lnSpc>
                <a:spcBef>
                  <a:spcPts val="0"/>
                </a:spcBef>
                <a:spcAft>
                  <a:spcPts val="0"/>
                </a:spcAft>
              </a:pPr>
              <a:endParaRPr lang="en-US" sz="1200" dirty="0">
                <a:solidFill>
                  <a:srgbClr val="6E3548"/>
                </a:solidFill>
                <a:latin typeface="Arial"/>
                <a:ea typeface="Apple LiGothic Medium"/>
                <a:cs typeface="Apple LiGothic Medium"/>
              </a:endParaRPr>
            </a:p>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Flexible TCAM templates</a:t>
              </a:r>
            </a:p>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1M+ IPv4 routes</a:t>
              </a:r>
            </a:p>
            <a:p>
              <a:pPr defTabSz="914181" fontAlgn="auto">
                <a:lnSpc>
                  <a:spcPct val="90000"/>
                </a:lnSpc>
                <a:spcBef>
                  <a:spcPts val="0"/>
                </a:spcBef>
                <a:spcAft>
                  <a:spcPts val="0"/>
                </a:spcAft>
              </a:pPr>
              <a:endParaRPr lang="en-US" sz="1200" dirty="0">
                <a:solidFill>
                  <a:srgbClr val="6E3548"/>
                </a:solidFill>
                <a:latin typeface="Arial"/>
                <a:ea typeface="Apple LiGothic Medium"/>
                <a:cs typeface="Apple LiGothic Medium"/>
              </a:endParaRPr>
            </a:p>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VXLAN Routing</a:t>
              </a:r>
            </a:p>
          </p:txBody>
        </p:sp>
        <p:cxnSp>
          <p:nvCxnSpPr>
            <p:cNvPr id="29" name="Elbow Connector 71"/>
            <p:cNvCxnSpPr/>
            <p:nvPr/>
          </p:nvCxnSpPr>
          <p:spPr>
            <a:xfrm flipH="1">
              <a:off x="5955739" y="1838857"/>
              <a:ext cx="1337566" cy="621510"/>
            </a:xfrm>
            <a:prstGeom prst="straightConnector1">
              <a:avLst/>
            </a:prstGeom>
            <a:noFill/>
            <a:ln w="19050" cap="flat" cmpd="sng" algn="ctr">
              <a:solidFill>
                <a:srgbClr val="0070C0"/>
              </a:solidFill>
              <a:prstDash val="sysDot"/>
              <a:tailEnd type="oval"/>
            </a:ln>
            <a:effectLst/>
          </p:spPr>
        </p:cxnSp>
      </p:grpSp>
      <p:sp>
        <p:nvSpPr>
          <p:cNvPr id="24" name="TextBox 23"/>
          <p:cNvSpPr txBox="1"/>
          <p:nvPr>
            <p:custDataLst>
              <p:tags r:id="rId1"/>
            </p:custDataLst>
          </p:nvPr>
        </p:nvSpPr>
        <p:spPr>
          <a:xfrm>
            <a:off x="6093337" y="3491611"/>
            <a:ext cx="2828360" cy="1421914"/>
          </a:xfrm>
          <a:prstGeom prst="rect">
            <a:avLst/>
          </a:prstGeom>
          <a:noFill/>
        </p:spPr>
        <p:txBody>
          <a:bodyPr wrap="square" lIns="91426" tIns="45713" rIns="91426" bIns="45713" rtlCol="0">
            <a:spAutoFit/>
          </a:bodyPr>
          <a:lstStyle/>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QSFP28 Connector, Pin compatible with 40G QSFP+</a:t>
            </a:r>
          </a:p>
          <a:p>
            <a:pPr defTabSz="914181" fontAlgn="auto">
              <a:lnSpc>
                <a:spcPct val="90000"/>
              </a:lnSpc>
              <a:spcBef>
                <a:spcPts val="0"/>
              </a:spcBef>
              <a:spcAft>
                <a:spcPts val="0"/>
              </a:spcAft>
            </a:pPr>
            <a:endParaRPr lang="en-US" sz="1200" dirty="0">
              <a:solidFill>
                <a:srgbClr val="6E3548"/>
              </a:solidFill>
              <a:latin typeface="Arial"/>
              <a:ea typeface="Apple LiGothic Medium"/>
              <a:cs typeface="Apple LiGothic Medium"/>
            </a:endParaRPr>
          </a:p>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Flexible Speed 64 ports with 1,10,25,40,50,100G</a:t>
            </a:r>
          </a:p>
          <a:p>
            <a:pPr defTabSz="914181" fontAlgn="auto">
              <a:lnSpc>
                <a:spcPct val="90000"/>
              </a:lnSpc>
              <a:spcBef>
                <a:spcPts val="0"/>
              </a:spcBef>
              <a:spcAft>
                <a:spcPts val="0"/>
              </a:spcAft>
            </a:pPr>
            <a:endParaRPr lang="en-US" sz="1200" dirty="0">
              <a:solidFill>
                <a:srgbClr val="6E3548"/>
              </a:solidFill>
              <a:latin typeface="Arial"/>
              <a:ea typeface="Apple LiGothic Medium"/>
              <a:cs typeface="Apple LiGothic Medium"/>
            </a:endParaRPr>
          </a:p>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6.4 T full feature L2/3 ASIC </a:t>
            </a:r>
          </a:p>
          <a:p>
            <a:pPr algn="ctr" defTabSz="914181" fontAlgn="auto">
              <a:lnSpc>
                <a:spcPct val="90000"/>
              </a:lnSpc>
              <a:spcBef>
                <a:spcPts val="0"/>
              </a:spcBef>
              <a:spcAft>
                <a:spcPts val="0"/>
              </a:spcAft>
            </a:pPr>
            <a:endParaRPr lang="en-US" sz="1200" dirty="0">
              <a:solidFill>
                <a:srgbClr val="6E3548"/>
              </a:solidFill>
              <a:latin typeface="Arial"/>
              <a:ea typeface="Apple LiGothic Medium"/>
              <a:cs typeface="Apple LiGothic Medium"/>
            </a:endParaRPr>
          </a:p>
        </p:txBody>
      </p:sp>
      <p:cxnSp>
        <p:nvCxnSpPr>
          <p:cNvPr id="25" name="Elbow Connector 24"/>
          <p:cNvCxnSpPr>
            <a:endCxn id="10" idx="4"/>
          </p:cNvCxnSpPr>
          <p:nvPr/>
        </p:nvCxnSpPr>
        <p:spPr>
          <a:xfrm flipH="1" flipV="1">
            <a:off x="4719250" y="3439398"/>
            <a:ext cx="1374086" cy="319112"/>
          </a:xfrm>
          <a:prstGeom prst="straightConnector1">
            <a:avLst/>
          </a:prstGeom>
          <a:noFill/>
          <a:ln w="19050" cap="flat" cmpd="sng" algn="ctr">
            <a:solidFill>
              <a:srgbClr val="0070C0"/>
            </a:solidFill>
            <a:prstDash val="sysDot"/>
            <a:tailEnd type="oval"/>
          </a:ln>
          <a:effectLst/>
        </p:spPr>
      </p:cxnSp>
      <p:grpSp>
        <p:nvGrpSpPr>
          <p:cNvPr id="18" name="Group 17"/>
          <p:cNvGrpSpPr/>
          <p:nvPr/>
        </p:nvGrpSpPr>
        <p:grpSpPr>
          <a:xfrm>
            <a:off x="357891" y="3310604"/>
            <a:ext cx="3144706" cy="961534"/>
            <a:chOff x="1347388" y="4447247"/>
            <a:chExt cx="3144706" cy="961534"/>
          </a:xfrm>
        </p:grpSpPr>
        <p:sp>
          <p:nvSpPr>
            <p:cNvPr id="22" name="TextBox 21"/>
            <p:cNvSpPr txBox="1"/>
            <p:nvPr>
              <p:custDataLst>
                <p:tags r:id="rId3"/>
              </p:custDataLst>
            </p:nvPr>
          </p:nvSpPr>
          <p:spPr>
            <a:xfrm>
              <a:off x="1347388" y="4984049"/>
              <a:ext cx="3038843" cy="424732"/>
            </a:xfrm>
            <a:prstGeom prst="rect">
              <a:avLst/>
            </a:prstGeom>
            <a:noFill/>
          </p:spPr>
          <p:txBody>
            <a:bodyPr wrap="square" rtlCol="0">
              <a:spAutoFit/>
            </a:bodyPr>
            <a:lstStyle/>
            <a:p>
              <a:pPr defTabSz="914181" fontAlgn="auto">
                <a:lnSpc>
                  <a:spcPct val="90000"/>
                </a:lnSpc>
                <a:spcBef>
                  <a:spcPts val="0"/>
                </a:spcBef>
                <a:spcAft>
                  <a:spcPts val="0"/>
                </a:spcAft>
              </a:pPr>
              <a:r>
                <a:rPr lang="en-US" sz="1200" b="1" dirty="0">
                  <a:solidFill>
                    <a:srgbClr val="F26122">
                      <a:lumMod val="75000"/>
                    </a:srgbClr>
                  </a:solidFill>
                  <a:latin typeface="Arial"/>
                  <a:ea typeface="Apple LiGothic Medium"/>
                  <a:cs typeface="Apple LiGothic Medium"/>
                </a:rPr>
                <a:t>Supported in ACI (Spine mode only!) and NX-OS mode </a:t>
              </a:r>
            </a:p>
          </p:txBody>
        </p:sp>
        <p:cxnSp>
          <p:nvCxnSpPr>
            <p:cNvPr id="23" name="Elbow Connector 22"/>
            <p:cNvCxnSpPr/>
            <p:nvPr/>
          </p:nvCxnSpPr>
          <p:spPr>
            <a:xfrm flipV="1">
              <a:off x="3053311" y="4447247"/>
              <a:ext cx="1438783" cy="426637"/>
            </a:xfrm>
            <a:prstGeom prst="straightConnector1">
              <a:avLst/>
            </a:prstGeom>
            <a:noFill/>
            <a:ln w="19050" cap="flat" cmpd="sng" algn="ctr">
              <a:solidFill>
                <a:srgbClr val="0070C0"/>
              </a:solidFill>
              <a:prstDash val="sysDot"/>
              <a:tailEnd type="oval"/>
            </a:ln>
            <a:effectLst/>
          </p:spPr>
        </p:cxnSp>
      </p:grpSp>
      <p:sp>
        <p:nvSpPr>
          <p:cNvPr id="7" name="Oval 6"/>
          <p:cNvSpPr/>
          <p:nvPr/>
        </p:nvSpPr>
        <p:spPr>
          <a:xfrm>
            <a:off x="3396735" y="2133405"/>
            <a:ext cx="131056" cy="131056"/>
          </a:xfrm>
          <a:prstGeom prst="ellipse">
            <a:avLst/>
          </a:prstGeom>
          <a:solidFill>
            <a:srgbClr val="0096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181" fontAlgn="auto">
              <a:spcBef>
                <a:spcPts val="0"/>
              </a:spcBef>
              <a:spcAft>
                <a:spcPts val="0"/>
              </a:spcAft>
            </a:pPr>
            <a:endParaRPr lang="en-US" dirty="0">
              <a:solidFill>
                <a:srgbClr val="FFFFFF"/>
              </a:solidFill>
            </a:endParaRPr>
          </a:p>
        </p:txBody>
      </p:sp>
      <p:sp>
        <p:nvSpPr>
          <p:cNvPr id="8" name="Oval 7"/>
          <p:cNvSpPr/>
          <p:nvPr/>
        </p:nvSpPr>
        <p:spPr>
          <a:xfrm>
            <a:off x="4909137" y="2432390"/>
            <a:ext cx="131056" cy="131056"/>
          </a:xfrm>
          <a:prstGeom prst="ellipse">
            <a:avLst/>
          </a:prstGeom>
          <a:solidFill>
            <a:srgbClr val="0096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181" fontAlgn="auto">
              <a:spcBef>
                <a:spcPts val="0"/>
              </a:spcBef>
              <a:spcAft>
                <a:spcPts val="0"/>
              </a:spcAft>
            </a:pPr>
            <a:endParaRPr lang="en-US" dirty="0">
              <a:solidFill>
                <a:srgbClr val="FFFFFF"/>
              </a:solidFill>
            </a:endParaRPr>
          </a:p>
        </p:txBody>
      </p:sp>
      <p:sp>
        <p:nvSpPr>
          <p:cNvPr id="10" name="Oval 9"/>
          <p:cNvSpPr/>
          <p:nvPr/>
        </p:nvSpPr>
        <p:spPr>
          <a:xfrm>
            <a:off x="4653722" y="3308342"/>
            <a:ext cx="131056" cy="131056"/>
          </a:xfrm>
          <a:prstGeom prst="ellipse">
            <a:avLst/>
          </a:prstGeom>
          <a:solidFill>
            <a:srgbClr val="0096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181" fontAlgn="auto">
              <a:spcBef>
                <a:spcPts val="0"/>
              </a:spcBef>
              <a:spcAft>
                <a:spcPts val="0"/>
              </a:spcAft>
            </a:pPr>
            <a:endParaRPr lang="en-US" dirty="0">
              <a:solidFill>
                <a:srgbClr val="FFFFFF"/>
              </a:solidFill>
            </a:endParaRPr>
          </a:p>
        </p:txBody>
      </p:sp>
      <p:sp>
        <p:nvSpPr>
          <p:cNvPr id="13" name="Oval 12"/>
          <p:cNvSpPr/>
          <p:nvPr/>
        </p:nvSpPr>
        <p:spPr>
          <a:xfrm>
            <a:off x="3410052" y="3221550"/>
            <a:ext cx="131056" cy="131056"/>
          </a:xfrm>
          <a:prstGeom prst="ellipse">
            <a:avLst/>
          </a:prstGeom>
          <a:solidFill>
            <a:srgbClr val="0096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defTabSz="914181" fontAlgn="auto">
              <a:spcBef>
                <a:spcPts val="0"/>
              </a:spcBef>
              <a:spcAft>
                <a:spcPts val="0"/>
              </a:spcAft>
            </a:pPr>
            <a:endParaRPr lang="en-US" dirty="0">
              <a:solidFill>
                <a:srgbClr val="FFFFFF"/>
              </a:solidFill>
            </a:endParaRPr>
          </a:p>
        </p:txBody>
      </p:sp>
      <p:sp>
        <p:nvSpPr>
          <p:cNvPr id="33" name="Title 1"/>
          <p:cNvSpPr txBox="1">
            <a:spLocks/>
          </p:cNvSpPr>
          <p:nvPr/>
        </p:nvSpPr>
        <p:spPr bwMode="auto">
          <a:xfrm>
            <a:off x="194685" y="167845"/>
            <a:ext cx="7162816"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96" tIns="45698" rIns="91396" bIns="45698" numCol="1" anchor="ctr" anchorCtr="0" compatLnSpc="1">
            <a:prstTxWarp prst="textNoShape">
              <a:avLst/>
            </a:prstTxWarp>
          </a:bodyPr>
          <a:lstStyle>
            <a:lvl1pPr defTabSz="683975" eaLnBrk="1" hangingPunct="1">
              <a:lnSpc>
                <a:spcPct val="80000"/>
              </a:lnSpc>
              <a:defRPr lang="en-US" sz="3200" dirty="0">
                <a:solidFill>
                  <a:srgbClr val="676767"/>
                </a:solidFill>
                <a:latin typeface="+mj-lt"/>
                <a:cs typeface="CiscoSans"/>
              </a:defRPr>
            </a:lvl1pPr>
            <a:lvl2pPr defTabSz="683975" eaLnBrk="1" hangingPunct="1">
              <a:lnSpc>
                <a:spcPct val="80000"/>
              </a:lnSpc>
              <a:defRPr sz="3200">
                <a:solidFill>
                  <a:srgbClr val="676767"/>
                </a:solidFill>
              </a:defRPr>
            </a:lvl2pPr>
            <a:lvl3pPr defTabSz="683975" eaLnBrk="1" hangingPunct="1">
              <a:lnSpc>
                <a:spcPct val="80000"/>
              </a:lnSpc>
              <a:defRPr sz="3200">
                <a:solidFill>
                  <a:srgbClr val="676767"/>
                </a:solidFill>
              </a:defRPr>
            </a:lvl3pPr>
            <a:lvl4pPr defTabSz="683975" eaLnBrk="1" hangingPunct="1">
              <a:lnSpc>
                <a:spcPct val="80000"/>
              </a:lnSpc>
              <a:defRPr sz="3200">
                <a:solidFill>
                  <a:srgbClr val="676767"/>
                </a:solidFill>
              </a:defRPr>
            </a:lvl4pPr>
            <a:lvl5pPr defTabSz="683975" eaLnBrk="1" hangingPunct="1">
              <a:lnSpc>
                <a:spcPct val="80000"/>
              </a:lnSpc>
              <a:defRPr sz="3200">
                <a:solidFill>
                  <a:srgbClr val="676767"/>
                </a:solidFill>
              </a:defRPr>
            </a:lvl5pPr>
            <a:lvl6pPr marL="457034" defTabSz="683975" fontAlgn="base">
              <a:lnSpc>
                <a:spcPct val="80000"/>
              </a:lnSpc>
              <a:spcBef>
                <a:spcPct val="0"/>
              </a:spcBef>
              <a:spcAft>
                <a:spcPct val="0"/>
              </a:spcAft>
              <a:defRPr sz="3200">
                <a:solidFill>
                  <a:srgbClr val="676767"/>
                </a:solidFill>
              </a:defRPr>
            </a:lvl6pPr>
            <a:lvl7pPr marL="914085" defTabSz="683975" fontAlgn="base">
              <a:lnSpc>
                <a:spcPct val="80000"/>
              </a:lnSpc>
              <a:spcBef>
                <a:spcPct val="0"/>
              </a:spcBef>
              <a:spcAft>
                <a:spcPct val="0"/>
              </a:spcAft>
              <a:defRPr sz="3200">
                <a:solidFill>
                  <a:srgbClr val="676767"/>
                </a:solidFill>
              </a:defRPr>
            </a:lvl7pPr>
            <a:lvl8pPr marL="1371124" defTabSz="683975" fontAlgn="base">
              <a:lnSpc>
                <a:spcPct val="80000"/>
              </a:lnSpc>
              <a:spcBef>
                <a:spcPct val="0"/>
              </a:spcBef>
              <a:spcAft>
                <a:spcPct val="0"/>
              </a:spcAft>
              <a:defRPr sz="3200">
                <a:solidFill>
                  <a:srgbClr val="676767"/>
                </a:solidFill>
              </a:defRPr>
            </a:lvl8pPr>
            <a:lvl9pPr marL="1828169" defTabSz="683975" fontAlgn="base">
              <a:lnSpc>
                <a:spcPct val="80000"/>
              </a:lnSpc>
              <a:spcBef>
                <a:spcPct val="0"/>
              </a:spcBef>
              <a:spcAft>
                <a:spcPct val="0"/>
              </a:spcAft>
              <a:defRPr sz="3200">
                <a:solidFill>
                  <a:srgbClr val="676767"/>
                </a:solidFill>
              </a:defRPr>
            </a:lvl9pPr>
          </a:lstStyle>
          <a:p>
            <a:pPr fontAlgn="auto">
              <a:spcBef>
                <a:spcPts val="0"/>
              </a:spcBef>
              <a:spcAft>
                <a:spcPts val="0"/>
              </a:spcAft>
            </a:pPr>
            <a:r>
              <a:rPr>
                <a:ea typeface="Apple LiGothic Medium"/>
              </a:rPr>
              <a:t>Nexus 9364C 64p 40/100G  </a:t>
            </a:r>
          </a:p>
          <a:p>
            <a:pPr fontAlgn="auto">
              <a:spcBef>
                <a:spcPts val="0"/>
              </a:spcBef>
              <a:spcAft>
                <a:spcPts val="0"/>
              </a:spcAft>
            </a:pPr>
            <a:r>
              <a:rPr sz="2000">
                <a:solidFill>
                  <a:srgbClr val="A6A6A6"/>
                </a:solidFill>
                <a:ea typeface="Apple LiGothic Medium"/>
              </a:rPr>
              <a:t>Aggregation and ACI Spine</a:t>
            </a:r>
          </a:p>
        </p:txBody>
      </p:sp>
      <p:sp>
        <p:nvSpPr>
          <p:cNvPr id="2" name="TextBox 1"/>
          <p:cNvSpPr txBox="1"/>
          <p:nvPr/>
        </p:nvSpPr>
        <p:spPr>
          <a:xfrm>
            <a:off x="8346784" y="4400408"/>
            <a:ext cx="679966" cy="276985"/>
          </a:xfrm>
          <a:prstGeom prst="rect">
            <a:avLst/>
          </a:prstGeom>
          <a:noFill/>
        </p:spPr>
        <p:txBody>
          <a:bodyPr wrap="none" lIns="91426" tIns="45713" rIns="91426" bIns="45713" rtlCol="0">
            <a:spAutoFit/>
          </a:bodyPr>
          <a:lstStyle/>
          <a:p>
            <a:pPr defTabSz="685800" fontAlgn="auto">
              <a:spcBef>
                <a:spcPts val="0"/>
              </a:spcBef>
              <a:spcAft>
                <a:spcPts val="0"/>
              </a:spcAft>
            </a:pPr>
            <a:r>
              <a:rPr lang="en-US" sz="1200" dirty="0">
                <a:solidFill>
                  <a:srgbClr val="595959">
                    <a:lumMod val="50000"/>
                  </a:srgbClr>
                </a:solidFill>
                <a:latin typeface="Arial"/>
                <a:ea typeface="Apple LiGothic Medium"/>
                <a:cs typeface="Apple LiGothic Medium"/>
              </a:rPr>
              <a:t>* future</a:t>
            </a:r>
          </a:p>
        </p:txBody>
      </p:sp>
      <p:sp>
        <p:nvSpPr>
          <p:cNvPr id="26" name="32-Point Star 25"/>
          <p:cNvSpPr/>
          <p:nvPr/>
        </p:nvSpPr>
        <p:spPr>
          <a:xfrm>
            <a:off x="7786550" y="140815"/>
            <a:ext cx="617220" cy="617220"/>
          </a:xfrm>
          <a:prstGeom prst="star32">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auto">
              <a:spcBef>
                <a:spcPts val="0"/>
              </a:spcBef>
              <a:spcAft>
                <a:spcPts val="0"/>
              </a:spcAft>
            </a:pPr>
            <a:endParaRPr lang="en-US" dirty="0">
              <a:solidFill>
                <a:srgbClr val="FFFFFF"/>
              </a:solidFill>
            </a:endParaRPr>
          </a:p>
        </p:txBody>
      </p:sp>
      <p:sp>
        <p:nvSpPr>
          <p:cNvPr id="27" name="TextBox 26"/>
          <p:cNvSpPr txBox="1"/>
          <p:nvPr/>
        </p:nvSpPr>
        <p:spPr>
          <a:xfrm>
            <a:off x="7739841" y="314038"/>
            <a:ext cx="718730" cy="238525"/>
          </a:xfrm>
          <a:prstGeom prst="rect">
            <a:avLst/>
          </a:prstGeom>
          <a:noFill/>
        </p:spPr>
        <p:txBody>
          <a:bodyPr wrap="none" lIns="68577" tIns="34289" rIns="68577" bIns="34289" rtlCol="0" anchor="ctr">
            <a:spAutoFit/>
          </a:bodyPr>
          <a:lstStyle/>
          <a:p>
            <a:pPr algn="ctr" defTabSz="685800" fontAlgn="auto">
              <a:spcBef>
                <a:spcPts val="0"/>
              </a:spcBef>
              <a:spcAft>
                <a:spcPts val="0"/>
              </a:spcAft>
            </a:pPr>
            <a:r>
              <a:rPr lang="en-US" sz="1100" b="1" dirty="0" smtClean="0">
                <a:solidFill>
                  <a:srgbClr val="FF6600"/>
                </a:solidFill>
                <a:latin typeface="Arial"/>
                <a:ea typeface="Apple LiGothic Medium"/>
                <a:cs typeface="Apple LiGothic Medium"/>
              </a:rPr>
              <a:t>Q3’CY17</a:t>
            </a:r>
            <a:endParaRPr lang="en-US" sz="1100" b="1" dirty="0">
              <a:solidFill>
                <a:srgbClr val="FF6600"/>
              </a:solidFill>
              <a:latin typeface="Arial"/>
              <a:ea typeface="Apple LiGothic Medium"/>
              <a:cs typeface="Apple LiGothic Medium"/>
            </a:endParaRPr>
          </a:p>
        </p:txBody>
      </p:sp>
      <p:sp>
        <p:nvSpPr>
          <p:cNvPr id="34" name="TextBox 33"/>
          <p:cNvSpPr txBox="1"/>
          <p:nvPr>
            <p:custDataLst>
              <p:tags r:id="rId2"/>
            </p:custDataLst>
          </p:nvPr>
        </p:nvSpPr>
        <p:spPr>
          <a:xfrm>
            <a:off x="357892" y="1138455"/>
            <a:ext cx="2828360" cy="1421914"/>
          </a:xfrm>
          <a:prstGeom prst="rect">
            <a:avLst/>
          </a:prstGeom>
          <a:noFill/>
        </p:spPr>
        <p:txBody>
          <a:bodyPr wrap="square" lIns="91426" tIns="45713" rIns="91426" bIns="45713" rtlCol="0">
            <a:spAutoFit/>
          </a:bodyPr>
          <a:lstStyle/>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Ideal for space constrained fabrics</a:t>
            </a:r>
          </a:p>
          <a:p>
            <a:pPr defTabSz="914181" fontAlgn="auto">
              <a:lnSpc>
                <a:spcPct val="90000"/>
              </a:lnSpc>
              <a:spcBef>
                <a:spcPts val="0"/>
              </a:spcBef>
              <a:spcAft>
                <a:spcPts val="0"/>
              </a:spcAft>
            </a:pPr>
            <a:endParaRPr lang="en-US" sz="1200" dirty="0">
              <a:solidFill>
                <a:srgbClr val="6E3548"/>
              </a:solidFill>
              <a:latin typeface="Arial"/>
              <a:ea typeface="Apple LiGothic Medium"/>
              <a:cs typeface="Apple LiGothic Medium"/>
            </a:endParaRPr>
          </a:p>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Support for mixed 1</a:t>
            </a:r>
            <a:r>
              <a:rPr lang="en-US" sz="1200" baseline="30000" dirty="0">
                <a:solidFill>
                  <a:srgbClr val="6E3548"/>
                </a:solidFill>
                <a:latin typeface="Arial"/>
                <a:ea typeface="Apple LiGothic Medium"/>
                <a:cs typeface="Apple LiGothic Medium"/>
              </a:rPr>
              <a:t>st</a:t>
            </a:r>
            <a:r>
              <a:rPr lang="en-US" sz="1200" dirty="0">
                <a:solidFill>
                  <a:srgbClr val="6E3548"/>
                </a:solidFill>
                <a:latin typeface="Arial"/>
                <a:ea typeface="Apple LiGothic Medium"/>
                <a:cs typeface="Apple LiGothic Medium"/>
              </a:rPr>
              <a:t> &amp; 2</a:t>
            </a:r>
            <a:r>
              <a:rPr lang="en-US" sz="1200" baseline="30000" dirty="0">
                <a:solidFill>
                  <a:srgbClr val="6E3548"/>
                </a:solidFill>
                <a:latin typeface="Arial"/>
                <a:ea typeface="Apple LiGothic Medium"/>
                <a:cs typeface="Apple LiGothic Medium"/>
              </a:rPr>
              <a:t>nd</a:t>
            </a:r>
            <a:r>
              <a:rPr lang="en-US" sz="1200" dirty="0">
                <a:solidFill>
                  <a:srgbClr val="6E3548"/>
                </a:solidFill>
                <a:latin typeface="Arial"/>
                <a:ea typeface="Apple LiGothic Medium"/>
                <a:cs typeface="Apple LiGothic Medium"/>
              </a:rPr>
              <a:t> gen ACI leaf designs</a:t>
            </a:r>
          </a:p>
          <a:p>
            <a:pPr defTabSz="914181" fontAlgn="auto">
              <a:lnSpc>
                <a:spcPct val="90000"/>
              </a:lnSpc>
              <a:spcBef>
                <a:spcPts val="0"/>
              </a:spcBef>
              <a:spcAft>
                <a:spcPts val="0"/>
              </a:spcAft>
            </a:pPr>
            <a:endParaRPr lang="en-US" sz="1200" dirty="0">
              <a:solidFill>
                <a:srgbClr val="6E3548"/>
              </a:solidFill>
              <a:latin typeface="Arial"/>
              <a:ea typeface="Apple LiGothic Medium"/>
              <a:cs typeface="Apple LiGothic Medium"/>
            </a:endParaRPr>
          </a:p>
          <a:p>
            <a:pPr defTabSz="914181" fontAlgn="auto">
              <a:lnSpc>
                <a:spcPct val="90000"/>
              </a:lnSpc>
              <a:spcBef>
                <a:spcPts val="0"/>
              </a:spcBef>
              <a:spcAft>
                <a:spcPts val="0"/>
              </a:spcAft>
            </a:pPr>
            <a:r>
              <a:rPr lang="en-US" sz="1200" dirty="0">
                <a:solidFill>
                  <a:srgbClr val="6E3548"/>
                </a:solidFill>
                <a:latin typeface="Arial"/>
                <a:ea typeface="Apple LiGothic Medium"/>
                <a:cs typeface="Apple LiGothic Medium"/>
              </a:rPr>
              <a:t>Support for  mixed 40/100G fabrics speed designs</a:t>
            </a:r>
          </a:p>
          <a:p>
            <a:pPr defTabSz="914181" fontAlgn="auto">
              <a:lnSpc>
                <a:spcPct val="90000"/>
              </a:lnSpc>
              <a:spcBef>
                <a:spcPts val="0"/>
              </a:spcBef>
              <a:spcAft>
                <a:spcPts val="0"/>
              </a:spcAft>
            </a:pPr>
            <a:endParaRPr lang="en-US" sz="1200" dirty="0">
              <a:solidFill>
                <a:srgbClr val="6E3548"/>
              </a:solidFill>
              <a:latin typeface="Arial"/>
              <a:ea typeface="Apple LiGothic Medium"/>
              <a:cs typeface="Apple LiGothic Medium"/>
            </a:endParaRPr>
          </a:p>
        </p:txBody>
      </p:sp>
      <p:sp>
        <p:nvSpPr>
          <p:cNvPr id="30" name="TextBox 29"/>
          <p:cNvSpPr txBox="1"/>
          <p:nvPr/>
        </p:nvSpPr>
        <p:spPr>
          <a:xfrm>
            <a:off x="357891" y="4449663"/>
            <a:ext cx="2875039" cy="216982"/>
          </a:xfrm>
          <a:prstGeom prst="rect">
            <a:avLst/>
          </a:prstGeom>
          <a:noFill/>
        </p:spPr>
        <p:txBody>
          <a:bodyPr wrap="square" rtlCol="0">
            <a:spAutoFit/>
          </a:bodyPr>
          <a:lstStyle/>
          <a:p>
            <a:pPr defTabSz="685800" fontAlgn="auto">
              <a:lnSpc>
                <a:spcPct val="90000"/>
              </a:lnSpc>
              <a:spcBef>
                <a:spcPts val="600"/>
              </a:spcBef>
              <a:spcAft>
                <a:spcPts val="0"/>
              </a:spcAft>
            </a:pPr>
            <a:r>
              <a:rPr lang="en-US" sz="900" dirty="0">
                <a:solidFill>
                  <a:srgbClr val="FF0000"/>
                </a:solidFill>
                <a:latin typeface="Arial"/>
                <a:ea typeface="Apple LiGothic Medium"/>
                <a:cs typeface="Apple LiGothic Medium"/>
              </a:rPr>
              <a:t>Note: Roadmap, 16 ports of MACSEC is supported</a:t>
            </a:r>
          </a:p>
        </p:txBody>
      </p:sp>
    </p:spTree>
    <p:extLst>
      <p:ext uri="{BB962C8B-B14F-4D97-AF65-F5344CB8AC3E}">
        <p14:creationId xmlns:p14="http://schemas.microsoft.com/office/powerpoint/2010/main" val="180507296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6A97DD0-5BE7-4856-A2A9-C42C6688E607}" type="slidenum">
              <a:rPr>
                <a:solidFill>
                  <a:srgbClr val="FFFFFF">
                    <a:alpha val="60000"/>
                  </a:srgbClr>
                </a:solidFill>
              </a:rPr>
              <a:pPr/>
              <a:t>13</a:t>
            </a:fld>
            <a:endParaRPr dirty="0">
              <a:solidFill>
                <a:srgbClr val="FFFFFF">
                  <a:alpha val="60000"/>
                </a:srgbClr>
              </a:solidFill>
            </a:endParaRPr>
          </a:p>
        </p:txBody>
      </p:sp>
      <p:sp>
        <p:nvSpPr>
          <p:cNvPr id="10" name="Title 9"/>
          <p:cNvSpPr>
            <a:spLocks noGrp="1"/>
          </p:cNvSpPr>
          <p:nvPr>
            <p:ph type="title"/>
          </p:nvPr>
        </p:nvSpPr>
        <p:spPr>
          <a:xfrm>
            <a:off x="423887" y="1983846"/>
            <a:ext cx="8345488" cy="731837"/>
          </a:xfrm>
        </p:spPr>
        <p:txBody>
          <a:bodyPr/>
          <a:lstStyle/>
          <a:p>
            <a:pPr algn="ctr"/>
            <a:r>
              <a:rPr lang="en-US" dirty="0"/>
              <a:t>Analytics and Automation</a:t>
            </a:r>
          </a:p>
        </p:txBody>
      </p:sp>
      <p:sp>
        <p:nvSpPr>
          <p:cNvPr id="4" name="Footer Placeholder 3"/>
          <p:cNvSpPr>
            <a:spLocks noGrp="1"/>
          </p:cNvSpPr>
          <p:nvPr>
            <p:ph type="ftr" sz="quarter" idx="3"/>
          </p:nvPr>
        </p:nvSpPr>
        <p:spPr/>
        <p:txBody>
          <a:bodyPr/>
          <a:lstStyle/>
          <a:p>
            <a:r>
              <a:rPr>
                <a:solidFill>
                  <a:srgbClr val="FFFFFF">
                    <a:alpha val="60000"/>
                  </a:srgbClr>
                </a:solidFill>
              </a:rPr>
              <a:t>Presentation ID</a:t>
            </a:r>
          </a:p>
        </p:txBody>
      </p:sp>
    </p:spTree>
    <p:extLst>
      <p:ext uri="{BB962C8B-B14F-4D97-AF65-F5344CB8AC3E}">
        <p14:creationId xmlns:p14="http://schemas.microsoft.com/office/powerpoint/2010/main" val="11559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4387" y="1234092"/>
            <a:ext cx="8277344" cy="3168210"/>
          </a:xfrm>
        </p:spPr>
        <p:txBody>
          <a:bodyPr/>
          <a:lstStyle/>
          <a:p>
            <a:r>
              <a:rPr lang="en-US" sz="1800" dirty="0" smtClean="0"/>
              <a:t>Innovations</a:t>
            </a:r>
          </a:p>
          <a:p>
            <a:pPr lvl="1"/>
            <a:r>
              <a:rPr lang="en-US" sz="1600" dirty="0" smtClean="0"/>
              <a:t>Tetration Analytics hardware sensors – Flow Table</a:t>
            </a:r>
          </a:p>
          <a:p>
            <a:pPr lvl="1"/>
            <a:r>
              <a:rPr lang="en-US" sz="1600" dirty="0" smtClean="0"/>
              <a:t>“Smart Buffers” – Data Plane Policy + Approximate Fair Drop (“elephant trap”)</a:t>
            </a:r>
          </a:p>
          <a:p>
            <a:pPr lvl="1"/>
            <a:r>
              <a:rPr lang="en-US" sz="1600" dirty="0" smtClean="0"/>
              <a:t>Visibility / </a:t>
            </a:r>
            <a:r>
              <a:rPr lang="en-US" sz="1600" dirty="0"/>
              <a:t>T</a:t>
            </a:r>
            <a:r>
              <a:rPr lang="en-US" sz="1600" dirty="0" smtClean="0"/>
              <a:t>roubleshooting / Embedded Logic Analyzer Module (ELAM)</a:t>
            </a:r>
          </a:p>
          <a:p>
            <a:pPr lvl="1"/>
            <a:r>
              <a:rPr lang="en-US" sz="1600" dirty="0" smtClean="0"/>
              <a:t>Streaming Statistics Telemetry (SSX)</a:t>
            </a:r>
          </a:p>
          <a:p>
            <a:pPr lvl="1"/>
            <a:r>
              <a:rPr lang="en-US" sz="1600" dirty="0" smtClean="0"/>
              <a:t>Encryption</a:t>
            </a:r>
          </a:p>
          <a:p>
            <a:r>
              <a:rPr lang="en-US" sz="1800" dirty="0" smtClean="0"/>
              <a:t>Tight integration between hardware / software / legacy support</a:t>
            </a:r>
          </a:p>
          <a:p>
            <a:pPr lvl="1"/>
            <a:r>
              <a:rPr lang="en-US" sz="1600" dirty="0" smtClean="0"/>
              <a:t>Closely aligns hardware designs with strategic software innovations/directions</a:t>
            </a:r>
          </a:p>
          <a:p>
            <a:pPr lvl="1"/>
            <a:r>
              <a:rPr lang="en-US" sz="1600" dirty="0" smtClean="0"/>
              <a:t>Not burdened by 3</a:t>
            </a:r>
            <a:r>
              <a:rPr lang="en-US" sz="1600" baseline="30000" dirty="0" smtClean="0"/>
              <a:t>rd</a:t>
            </a:r>
            <a:r>
              <a:rPr lang="en-US" sz="1600" dirty="0" smtClean="0"/>
              <a:t>-party SDK limitations</a:t>
            </a:r>
          </a:p>
          <a:p>
            <a:pPr lvl="1"/>
            <a:r>
              <a:rPr lang="en-US" sz="1600" dirty="0" smtClean="0"/>
              <a:t>No concerns around sharing intellectual property</a:t>
            </a:r>
          </a:p>
          <a:p>
            <a:pPr lvl="1"/>
            <a:endParaRPr lang="en-US" sz="1600" dirty="0"/>
          </a:p>
        </p:txBody>
      </p:sp>
      <p:sp>
        <p:nvSpPr>
          <p:cNvPr id="3" name="Title 2"/>
          <p:cNvSpPr>
            <a:spLocks noGrp="1"/>
          </p:cNvSpPr>
          <p:nvPr>
            <p:ph type="title"/>
          </p:nvPr>
        </p:nvSpPr>
        <p:spPr/>
        <p:txBody>
          <a:bodyPr/>
          <a:lstStyle/>
          <a:p>
            <a:r>
              <a:rPr lang="en-US" dirty="0" smtClean="0"/>
              <a:t>Why Cloud Scale Silicon?</a:t>
            </a:r>
            <a:endParaRPr lang="en-US" dirty="0"/>
          </a:p>
        </p:txBody>
      </p:sp>
      <p:grpSp>
        <p:nvGrpSpPr>
          <p:cNvPr id="71" name="Group 70"/>
          <p:cNvGrpSpPr/>
          <p:nvPr/>
        </p:nvGrpSpPr>
        <p:grpSpPr>
          <a:xfrm>
            <a:off x="7415267" y="106084"/>
            <a:ext cx="1255086" cy="1255088"/>
            <a:chOff x="7415267" y="106084"/>
            <a:chExt cx="1255086" cy="1255088"/>
          </a:xfrm>
        </p:grpSpPr>
        <p:sp>
          <p:nvSpPr>
            <p:cNvPr id="5" name="Rounded Rectangle 4"/>
            <p:cNvSpPr/>
            <p:nvPr/>
          </p:nvSpPr>
          <p:spPr>
            <a:xfrm rot="21013487">
              <a:off x="7543976" y="234420"/>
              <a:ext cx="998304" cy="998304"/>
            </a:xfrm>
            <a:prstGeom prst="roundRect">
              <a:avLst/>
            </a:prstGeom>
            <a:solidFill>
              <a:srgbClr val="264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smtClean="0">
                <a:solidFill>
                  <a:srgbClr val="FFFFFF"/>
                </a:solidFill>
              </a:endParaRPr>
            </a:p>
          </p:txBody>
        </p:sp>
        <p:sp>
          <p:nvSpPr>
            <p:cNvPr id="6" name="Rounded Rectangle 5"/>
            <p:cNvSpPr/>
            <p:nvPr/>
          </p:nvSpPr>
          <p:spPr>
            <a:xfrm rot="21013487">
              <a:off x="7726497" y="416215"/>
              <a:ext cx="632555" cy="630588"/>
            </a:xfrm>
            <a:prstGeom prst="roundRect">
              <a:avLst/>
            </a:prstGeom>
            <a:solidFill>
              <a:srgbClr val="375E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smtClean="0">
                <a:solidFill>
                  <a:srgbClr val="FFFFFF"/>
                </a:solidFill>
              </a:endParaRPr>
            </a:p>
          </p:txBody>
        </p:sp>
        <p:sp>
          <p:nvSpPr>
            <p:cNvPr id="7" name="Rounded Rectangle 6"/>
            <p:cNvSpPr/>
            <p:nvPr/>
          </p:nvSpPr>
          <p:spPr>
            <a:xfrm rot="21013487">
              <a:off x="7826396" y="514372"/>
              <a:ext cx="432757" cy="434275"/>
            </a:xfrm>
            <a:prstGeom prst="roundRect">
              <a:avLst/>
            </a:prstGeom>
            <a:solidFill>
              <a:srgbClr val="6CB9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smtClean="0">
                <a:solidFill>
                  <a:srgbClr val="FFFFFF"/>
                </a:solidFill>
              </a:endParaRPr>
            </a:p>
          </p:txBody>
        </p:sp>
        <p:cxnSp>
          <p:nvCxnSpPr>
            <p:cNvPr id="8" name="Straight Connector 7"/>
            <p:cNvCxnSpPr/>
            <p:nvPr/>
          </p:nvCxnSpPr>
          <p:spPr>
            <a:xfrm rot="21013487">
              <a:off x="7641365" y="213371"/>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21013487">
              <a:off x="7745153" y="195490"/>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21013487">
              <a:off x="7848943" y="177609"/>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21013487">
              <a:off x="7952730" y="159728"/>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21013487">
              <a:off x="8056520" y="141846"/>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21013487">
              <a:off x="8160308" y="123965"/>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21013487">
              <a:off x="8264096" y="106084"/>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21013487">
              <a:off x="7821524" y="1259076"/>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21013487">
              <a:off x="7925312" y="1241194"/>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1013487">
              <a:off x="8029101" y="1223313"/>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21013487">
              <a:off x="8132889" y="1205432"/>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21013487">
              <a:off x="8236679" y="1187551"/>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21013487">
              <a:off x="8340467" y="1169670"/>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21013487">
              <a:off x="8444254" y="1151789"/>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4813487">
              <a:off x="8512017" y="281135"/>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4813487">
              <a:off x="8529899" y="384924"/>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4813487">
              <a:off x="8547780" y="488712"/>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4813487">
              <a:off x="8565661" y="592502"/>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4813487">
              <a:off x="8583542" y="696291"/>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4813487">
              <a:off x="8601424" y="800079"/>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4813487">
              <a:off x="8619305" y="903867"/>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4813487">
              <a:off x="7466315" y="461293"/>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4813487">
              <a:off x="7484196" y="565082"/>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4813487">
              <a:off x="7502077" y="668870"/>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4813487">
              <a:off x="7519959" y="772660"/>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4813487">
              <a:off x="7537840" y="876450"/>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4813487">
              <a:off x="7555721" y="980237"/>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4813487">
              <a:off x="7573602" y="1084025"/>
              <a:ext cx="0" cy="102096"/>
            </a:xfrm>
            <a:prstGeom prst="line">
              <a:avLst/>
            </a:prstGeom>
            <a:ln w="63500" cap="rnd">
              <a:solidFill>
                <a:srgbClr val="467788"/>
              </a:solidFill>
            </a:ln>
          </p:spPr>
          <p:style>
            <a:lnRef idx="1">
              <a:schemeClr val="accent1"/>
            </a:lnRef>
            <a:fillRef idx="0">
              <a:schemeClr val="accent1"/>
            </a:fillRef>
            <a:effectRef idx="0">
              <a:schemeClr val="accent1"/>
            </a:effectRef>
            <a:fontRef idx="minor">
              <a:schemeClr val="tx1"/>
            </a:fontRef>
          </p:style>
        </p:cxnSp>
        <p:sp>
          <p:nvSpPr>
            <p:cNvPr id="36" name="Freeform 5"/>
            <p:cNvSpPr>
              <a:spLocks noEditPoints="1"/>
            </p:cNvSpPr>
            <p:nvPr/>
          </p:nvSpPr>
          <p:spPr bwMode="auto">
            <a:xfrm rot="21013487">
              <a:off x="7708117" y="551949"/>
              <a:ext cx="681763" cy="361233"/>
            </a:xfrm>
            <a:custGeom>
              <a:avLst/>
              <a:gdLst>
                <a:gd name="T0" fmla="*/ 939 w 960"/>
                <a:gd name="T1" fmla="*/ 136 h 506"/>
                <a:gd name="T2" fmla="*/ 939 w 960"/>
                <a:gd name="T3" fmla="*/ 221 h 506"/>
                <a:gd name="T4" fmla="*/ 845 w 960"/>
                <a:gd name="T5" fmla="*/ 99 h 506"/>
                <a:gd name="T6" fmla="*/ 803 w 960"/>
                <a:gd name="T7" fmla="*/ 99 h 506"/>
                <a:gd name="T8" fmla="*/ 845 w 960"/>
                <a:gd name="T9" fmla="*/ 201 h 506"/>
                <a:gd name="T10" fmla="*/ 730 w 960"/>
                <a:gd name="T11" fmla="*/ 21 h 506"/>
                <a:gd name="T12" fmla="*/ 689 w 960"/>
                <a:gd name="T13" fmla="*/ 242 h 506"/>
                <a:gd name="T14" fmla="*/ 730 w 960"/>
                <a:gd name="T15" fmla="*/ 21 h 506"/>
                <a:gd name="T16" fmla="*/ 595 w 960"/>
                <a:gd name="T17" fmla="*/ 78 h 506"/>
                <a:gd name="T18" fmla="*/ 595 w 960"/>
                <a:gd name="T19" fmla="*/ 221 h 506"/>
                <a:gd name="T20" fmla="*/ 501 w 960"/>
                <a:gd name="T21" fmla="*/ 157 h 506"/>
                <a:gd name="T22" fmla="*/ 459 w 960"/>
                <a:gd name="T23" fmla="*/ 157 h 506"/>
                <a:gd name="T24" fmla="*/ 501 w 960"/>
                <a:gd name="T25" fmla="*/ 201 h 506"/>
                <a:gd name="T26" fmla="*/ 386 w 960"/>
                <a:gd name="T27" fmla="*/ 99 h 506"/>
                <a:gd name="T28" fmla="*/ 344 w 960"/>
                <a:gd name="T29" fmla="*/ 201 h 506"/>
                <a:gd name="T30" fmla="*/ 386 w 960"/>
                <a:gd name="T31" fmla="*/ 99 h 506"/>
                <a:gd name="T32" fmla="*/ 250 w 960"/>
                <a:gd name="T33" fmla="*/ 0 h 506"/>
                <a:gd name="T34" fmla="*/ 250 w 960"/>
                <a:gd name="T35" fmla="*/ 263 h 506"/>
                <a:gd name="T36" fmla="*/ 157 w 960"/>
                <a:gd name="T37" fmla="*/ 99 h 506"/>
                <a:gd name="T38" fmla="*/ 115 w 960"/>
                <a:gd name="T39" fmla="*/ 99 h 506"/>
                <a:gd name="T40" fmla="*/ 157 w 960"/>
                <a:gd name="T41" fmla="*/ 201 h 506"/>
                <a:gd name="T42" fmla="*/ 42 w 960"/>
                <a:gd name="T43" fmla="*/ 157 h 506"/>
                <a:gd name="T44" fmla="*/ 0 w 960"/>
                <a:gd name="T45" fmla="*/ 201 h 506"/>
                <a:gd name="T46" fmla="*/ 42 w 960"/>
                <a:gd name="T47" fmla="*/ 157 h 506"/>
                <a:gd name="T48" fmla="*/ 432 w 960"/>
                <a:gd name="T49" fmla="*/ 333 h 506"/>
                <a:gd name="T50" fmla="*/ 422 w 960"/>
                <a:gd name="T51" fmla="*/ 437 h 506"/>
                <a:gd name="T52" fmla="*/ 370 w 960"/>
                <a:gd name="T53" fmla="*/ 463 h 506"/>
                <a:gd name="T54" fmla="*/ 485 w 960"/>
                <a:gd name="T55" fmla="*/ 450 h 506"/>
                <a:gd name="T56" fmla="*/ 414 w 960"/>
                <a:gd name="T57" fmla="*/ 382 h 506"/>
                <a:gd name="T58" fmla="*/ 473 w 960"/>
                <a:gd name="T59" fmla="*/ 338 h 506"/>
                <a:gd name="T60" fmla="*/ 785 w 960"/>
                <a:gd name="T61" fmla="*/ 333 h 506"/>
                <a:gd name="T62" fmla="*/ 874 w 960"/>
                <a:gd name="T63" fmla="*/ 419 h 506"/>
                <a:gd name="T64" fmla="*/ 829 w 960"/>
                <a:gd name="T65" fmla="*/ 419 h 506"/>
                <a:gd name="T66" fmla="*/ 785 w 960"/>
                <a:gd name="T67" fmla="*/ 376 h 506"/>
                <a:gd name="T68" fmla="*/ 175 w 960"/>
                <a:gd name="T69" fmla="*/ 333 h 506"/>
                <a:gd name="T70" fmla="*/ 214 w 960"/>
                <a:gd name="T71" fmla="*/ 500 h 506"/>
                <a:gd name="T72" fmla="*/ 132 w 960"/>
                <a:gd name="T73" fmla="*/ 419 h 506"/>
                <a:gd name="T74" fmla="*/ 214 w 960"/>
                <a:gd name="T75" fmla="*/ 339 h 506"/>
                <a:gd name="T76" fmla="*/ 615 w 960"/>
                <a:gd name="T77" fmla="*/ 333 h 506"/>
                <a:gd name="T78" fmla="*/ 653 w 960"/>
                <a:gd name="T79" fmla="*/ 500 h 506"/>
                <a:gd name="T80" fmla="*/ 571 w 960"/>
                <a:gd name="T81" fmla="*/ 419 h 506"/>
                <a:gd name="T82" fmla="*/ 653 w 960"/>
                <a:gd name="T83" fmla="*/ 339 h 506"/>
                <a:gd name="T84" fmla="*/ 271 w 960"/>
                <a:gd name="T85" fmla="*/ 503 h 506"/>
                <a:gd name="T86" fmla="*/ 314 w 960"/>
                <a:gd name="T87" fmla="*/ 50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0" h="506">
                  <a:moveTo>
                    <a:pt x="960" y="157"/>
                  </a:moveTo>
                  <a:lnTo>
                    <a:pt x="960" y="157"/>
                  </a:lnTo>
                  <a:cubicBezTo>
                    <a:pt x="960" y="145"/>
                    <a:pt x="951" y="136"/>
                    <a:pt x="939" y="136"/>
                  </a:cubicBezTo>
                  <a:cubicBezTo>
                    <a:pt x="928" y="136"/>
                    <a:pt x="918" y="145"/>
                    <a:pt x="918" y="157"/>
                  </a:cubicBezTo>
                  <a:lnTo>
                    <a:pt x="918" y="201"/>
                  </a:lnTo>
                  <a:cubicBezTo>
                    <a:pt x="918" y="212"/>
                    <a:pt x="928" y="221"/>
                    <a:pt x="939" y="221"/>
                  </a:cubicBezTo>
                  <a:cubicBezTo>
                    <a:pt x="951" y="221"/>
                    <a:pt x="960" y="212"/>
                    <a:pt x="960" y="201"/>
                  </a:cubicBezTo>
                  <a:lnTo>
                    <a:pt x="960" y="157"/>
                  </a:lnTo>
                  <a:close/>
                  <a:moveTo>
                    <a:pt x="845" y="99"/>
                  </a:moveTo>
                  <a:lnTo>
                    <a:pt x="845" y="99"/>
                  </a:lnTo>
                  <a:cubicBezTo>
                    <a:pt x="845" y="88"/>
                    <a:pt x="836" y="78"/>
                    <a:pt x="824" y="78"/>
                  </a:cubicBezTo>
                  <a:cubicBezTo>
                    <a:pt x="813" y="78"/>
                    <a:pt x="803" y="88"/>
                    <a:pt x="803" y="99"/>
                  </a:cubicBezTo>
                  <a:lnTo>
                    <a:pt x="803" y="201"/>
                  </a:lnTo>
                  <a:cubicBezTo>
                    <a:pt x="803" y="212"/>
                    <a:pt x="813" y="221"/>
                    <a:pt x="824" y="221"/>
                  </a:cubicBezTo>
                  <a:cubicBezTo>
                    <a:pt x="836" y="221"/>
                    <a:pt x="845" y="212"/>
                    <a:pt x="845" y="201"/>
                  </a:cubicBezTo>
                  <a:lnTo>
                    <a:pt x="845" y="99"/>
                  </a:lnTo>
                  <a:close/>
                  <a:moveTo>
                    <a:pt x="730" y="21"/>
                  </a:moveTo>
                  <a:lnTo>
                    <a:pt x="730" y="21"/>
                  </a:lnTo>
                  <a:cubicBezTo>
                    <a:pt x="730" y="9"/>
                    <a:pt x="721" y="0"/>
                    <a:pt x="710" y="0"/>
                  </a:cubicBezTo>
                  <a:cubicBezTo>
                    <a:pt x="698" y="0"/>
                    <a:pt x="689" y="9"/>
                    <a:pt x="689" y="21"/>
                  </a:cubicBezTo>
                  <a:lnTo>
                    <a:pt x="689" y="242"/>
                  </a:lnTo>
                  <a:cubicBezTo>
                    <a:pt x="689" y="254"/>
                    <a:pt x="698" y="263"/>
                    <a:pt x="710" y="263"/>
                  </a:cubicBezTo>
                  <a:cubicBezTo>
                    <a:pt x="721" y="263"/>
                    <a:pt x="730" y="254"/>
                    <a:pt x="730" y="242"/>
                  </a:cubicBezTo>
                  <a:lnTo>
                    <a:pt x="730" y="21"/>
                  </a:lnTo>
                  <a:close/>
                  <a:moveTo>
                    <a:pt x="616" y="99"/>
                  </a:moveTo>
                  <a:lnTo>
                    <a:pt x="616" y="99"/>
                  </a:lnTo>
                  <a:cubicBezTo>
                    <a:pt x="616" y="88"/>
                    <a:pt x="606" y="78"/>
                    <a:pt x="595" y="78"/>
                  </a:cubicBezTo>
                  <a:cubicBezTo>
                    <a:pt x="583" y="78"/>
                    <a:pt x="574" y="88"/>
                    <a:pt x="574" y="99"/>
                  </a:cubicBezTo>
                  <a:lnTo>
                    <a:pt x="574" y="201"/>
                  </a:lnTo>
                  <a:cubicBezTo>
                    <a:pt x="574" y="212"/>
                    <a:pt x="583" y="221"/>
                    <a:pt x="595" y="221"/>
                  </a:cubicBezTo>
                  <a:cubicBezTo>
                    <a:pt x="606" y="221"/>
                    <a:pt x="616" y="212"/>
                    <a:pt x="616" y="201"/>
                  </a:cubicBezTo>
                  <a:lnTo>
                    <a:pt x="616" y="99"/>
                  </a:lnTo>
                  <a:close/>
                  <a:moveTo>
                    <a:pt x="501" y="157"/>
                  </a:moveTo>
                  <a:lnTo>
                    <a:pt x="501" y="157"/>
                  </a:lnTo>
                  <a:cubicBezTo>
                    <a:pt x="501" y="145"/>
                    <a:pt x="491" y="136"/>
                    <a:pt x="480" y="136"/>
                  </a:cubicBezTo>
                  <a:cubicBezTo>
                    <a:pt x="469" y="136"/>
                    <a:pt x="459" y="145"/>
                    <a:pt x="459" y="157"/>
                  </a:cubicBezTo>
                  <a:lnTo>
                    <a:pt x="459" y="201"/>
                  </a:lnTo>
                  <a:cubicBezTo>
                    <a:pt x="459" y="212"/>
                    <a:pt x="469" y="221"/>
                    <a:pt x="480" y="221"/>
                  </a:cubicBezTo>
                  <a:cubicBezTo>
                    <a:pt x="491" y="221"/>
                    <a:pt x="501" y="212"/>
                    <a:pt x="501" y="201"/>
                  </a:cubicBezTo>
                  <a:lnTo>
                    <a:pt x="501" y="157"/>
                  </a:lnTo>
                  <a:close/>
                  <a:moveTo>
                    <a:pt x="386" y="99"/>
                  </a:moveTo>
                  <a:lnTo>
                    <a:pt x="386" y="99"/>
                  </a:lnTo>
                  <a:cubicBezTo>
                    <a:pt x="386" y="88"/>
                    <a:pt x="377" y="78"/>
                    <a:pt x="365" y="78"/>
                  </a:cubicBezTo>
                  <a:cubicBezTo>
                    <a:pt x="354" y="78"/>
                    <a:pt x="344" y="88"/>
                    <a:pt x="344" y="99"/>
                  </a:cubicBezTo>
                  <a:lnTo>
                    <a:pt x="344" y="201"/>
                  </a:lnTo>
                  <a:cubicBezTo>
                    <a:pt x="344" y="212"/>
                    <a:pt x="354" y="221"/>
                    <a:pt x="365" y="221"/>
                  </a:cubicBezTo>
                  <a:cubicBezTo>
                    <a:pt x="377" y="221"/>
                    <a:pt x="386" y="212"/>
                    <a:pt x="386" y="201"/>
                  </a:cubicBezTo>
                  <a:lnTo>
                    <a:pt x="386" y="99"/>
                  </a:lnTo>
                  <a:close/>
                  <a:moveTo>
                    <a:pt x="271" y="21"/>
                  </a:moveTo>
                  <a:lnTo>
                    <a:pt x="271" y="21"/>
                  </a:lnTo>
                  <a:cubicBezTo>
                    <a:pt x="271" y="9"/>
                    <a:pt x="262" y="0"/>
                    <a:pt x="250" y="0"/>
                  </a:cubicBezTo>
                  <a:cubicBezTo>
                    <a:pt x="239" y="0"/>
                    <a:pt x="230" y="9"/>
                    <a:pt x="230" y="21"/>
                  </a:cubicBezTo>
                  <a:lnTo>
                    <a:pt x="230" y="242"/>
                  </a:lnTo>
                  <a:cubicBezTo>
                    <a:pt x="230" y="254"/>
                    <a:pt x="239" y="263"/>
                    <a:pt x="250" y="263"/>
                  </a:cubicBezTo>
                  <a:cubicBezTo>
                    <a:pt x="262" y="263"/>
                    <a:pt x="271" y="254"/>
                    <a:pt x="271" y="242"/>
                  </a:cubicBezTo>
                  <a:lnTo>
                    <a:pt x="271" y="21"/>
                  </a:lnTo>
                  <a:close/>
                  <a:moveTo>
                    <a:pt x="157" y="99"/>
                  </a:moveTo>
                  <a:lnTo>
                    <a:pt x="157" y="99"/>
                  </a:lnTo>
                  <a:cubicBezTo>
                    <a:pt x="157" y="88"/>
                    <a:pt x="147" y="78"/>
                    <a:pt x="136" y="78"/>
                  </a:cubicBezTo>
                  <a:cubicBezTo>
                    <a:pt x="124" y="78"/>
                    <a:pt x="115" y="88"/>
                    <a:pt x="115" y="99"/>
                  </a:cubicBezTo>
                  <a:lnTo>
                    <a:pt x="115" y="201"/>
                  </a:lnTo>
                  <a:cubicBezTo>
                    <a:pt x="115" y="212"/>
                    <a:pt x="124" y="221"/>
                    <a:pt x="136" y="221"/>
                  </a:cubicBezTo>
                  <a:cubicBezTo>
                    <a:pt x="147" y="221"/>
                    <a:pt x="157" y="212"/>
                    <a:pt x="157" y="201"/>
                  </a:cubicBezTo>
                  <a:lnTo>
                    <a:pt x="157" y="99"/>
                  </a:lnTo>
                  <a:close/>
                  <a:moveTo>
                    <a:pt x="42" y="157"/>
                  </a:moveTo>
                  <a:lnTo>
                    <a:pt x="42" y="157"/>
                  </a:lnTo>
                  <a:cubicBezTo>
                    <a:pt x="42" y="145"/>
                    <a:pt x="32" y="136"/>
                    <a:pt x="21" y="136"/>
                  </a:cubicBezTo>
                  <a:cubicBezTo>
                    <a:pt x="9" y="136"/>
                    <a:pt x="0" y="145"/>
                    <a:pt x="0" y="157"/>
                  </a:cubicBezTo>
                  <a:lnTo>
                    <a:pt x="0" y="201"/>
                  </a:lnTo>
                  <a:cubicBezTo>
                    <a:pt x="0" y="212"/>
                    <a:pt x="9" y="221"/>
                    <a:pt x="21" y="221"/>
                  </a:cubicBezTo>
                  <a:cubicBezTo>
                    <a:pt x="32" y="221"/>
                    <a:pt x="42" y="212"/>
                    <a:pt x="42" y="201"/>
                  </a:cubicBezTo>
                  <a:lnTo>
                    <a:pt x="42" y="157"/>
                  </a:lnTo>
                  <a:close/>
                  <a:moveTo>
                    <a:pt x="473" y="338"/>
                  </a:moveTo>
                  <a:lnTo>
                    <a:pt x="473" y="338"/>
                  </a:lnTo>
                  <a:cubicBezTo>
                    <a:pt x="472" y="338"/>
                    <a:pt x="453" y="333"/>
                    <a:pt x="432" y="333"/>
                  </a:cubicBezTo>
                  <a:cubicBezTo>
                    <a:pt x="393" y="333"/>
                    <a:pt x="370" y="354"/>
                    <a:pt x="370" y="385"/>
                  </a:cubicBezTo>
                  <a:cubicBezTo>
                    <a:pt x="370" y="413"/>
                    <a:pt x="390" y="426"/>
                    <a:pt x="413" y="434"/>
                  </a:cubicBezTo>
                  <a:cubicBezTo>
                    <a:pt x="416" y="435"/>
                    <a:pt x="419" y="436"/>
                    <a:pt x="422" y="437"/>
                  </a:cubicBezTo>
                  <a:cubicBezTo>
                    <a:pt x="432" y="440"/>
                    <a:pt x="441" y="445"/>
                    <a:pt x="441" y="453"/>
                  </a:cubicBezTo>
                  <a:cubicBezTo>
                    <a:pt x="441" y="463"/>
                    <a:pt x="431" y="469"/>
                    <a:pt x="410" y="469"/>
                  </a:cubicBezTo>
                  <a:cubicBezTo>
                    <a:pt x="392" y="469"/>
                    <a:pt x="374" y="464"/>
                    <a:pt x="370" y="463"/>
                  </a:cubicBezTo>
                  <a:lnTo>
                    <a:pt x="370" y="501"/>
                  </a:lnTo>
                  <a:cubicBezTo>
                    <a:pt x="373" y="502"/>
                    <a:pt x="393" y="506"/>
                    <a:pt x="416" y="506"/>
                  </a:cubicBezTo>
                  <a:cubicBezTo>
                    <a:pt x="448" y="506"/>
                    <a:pt x="485" y="492"/>
                    <a:pt x="485" y="450"/>
                  </a:cubicBezTo>
                  <a:cubicBezTo>
                    <a:pt x="485" y="429"/>
                    <a:pt x="472" y="411"/>
                    <a:pt x="445" y="402"/>
                  </a:cubicBezTo>
                  <a:lnTo>
                    <a:pt x="434" y="398"/>
                  </a:lnTo>
                  <a:cubicBezTo>
                    <a:pt x="427" y="396"/>
                    <a:pt x="414" y="393"/>
                    <a:pt x="414" y="382"/>
                  </a:cubicBezTo>
                  <a:cubicBezTo>
                    <a:pt x="414" y="374"/>
                    <a:pt x="423" y="369"/>
                    <a:pt x="440" y="369"/>
                  </a:cubicBezTo>
                  <a:cubicBezTo>
                    <a:pt x="455" y="369"/>
                    <a:pt x="473" y="374"/>
                    <a:pt x="473" y="374"/>
                  </a:cubicBezTo>
                  <a:lnTo>
                    <a:pt x="473" y="338"/>
                  </a:lnTo>
                  <a:close/>
                  <a:moveTo>
                    <a:pt x="874" y="419"/>
                  </a:moveTo>
                  <a:lnTo>
                    <a:pt x="874" y="419"/>
                  </a:lnTo>
                  <a:cubicBezTo>
                    <a:pt x="874" y="372"/>
                    <a:pt x="837" y="333"/>
                    <a:pt x="785" y="333"/>
                  </a:cubicBezTo>
                  <a:cubicBezTo>
                    <a:pt x="734" y="333"/>
                    <a:pt x="697" y="372"/>
                    <a:pt x="697" y="419"/>
                  </a:cubicBezTo>
                  <a:cubicBezTo>
                    <a:pt x="697" y="467"/>
                    <a:pt x="734" y="506"/>
                    <a:pt x="785" y="506"/>
                  </a:cubicBezTo>
                  <a:cubicBezTo>
                    <a:pt x="837" y="506"/>
                    <a:pt x="874" y="467"/>
                    <a:pt x="874" y="419"/>
                  </a:cubicBezTo>
                  <a:close/>
                  <a:moveTo>
                    <a:pt x="785" y="376"/>
                  </a:moveTo>
                  <a:lnTo>
                    <a:pt x="785" y="376"/>
                  </a:lnTo>
                  <a:cubicBezTo>
                    <a:pt x="810" y="376"/>
                    <a:pt x="829" y="395"/>
                    <a:pt x="829" y="419"/>
                  </a:cubicBezTo>
                  <a:cubicBezTo>
                    <a:pt x="829" y="444"/>
                    <a:pt x="810" y="463"/>
                    <a:pt x="785" y="463"/>
                  </a:cubicBezTo>
                  <a:cubicBezTo>
                    <a:pt x="760" y="463"/>
                    <a:pt x="742" y="444"/>
                    <a:pt x="742" y="419"/>
                  </a:cubicBezTo>
                  <a:cubicBezTo>
                    <a:pt x="742" y="395"/>
                    <a:pt x="760" y="376"/>
                    <a:pt x="785" y="376"/>
                  </a:cubicBezTo>
                  <a:close/>
                  <a:moveTo>
                    <a:pt x="214" y="339"/>
                  </a:moveTo>
                  <a:lnTo>
                    <a:pt x="214" y="339"/>
                  </a:lnTo>
                  <a:cubicBezTo>
                    <a:pt x="210" y="338"/>
                    <a:pt x="195" y="333"/>
                    <a:pt x="175" y="333"/>
                  </a:cubicBezTo>
                  <a:cubicBezTo>
                    <a:pt x="124" y="333"/>
                    <a:pt x="86" y="370"/>
                    <a:pt x="86" y="419"/>
                  </a:cubicBezTo>
                  <a:cubicBezTo>
                    <a:pt x="86" y="473"/>
                    <a:pt x="128" y="506"/>
                    <a:pt x="175" y="506"/>
                  </a:cubicBezTo>
                  <a:cubicBezTo>
                    <a:pt x="194" y="506"/>
                    <a:pt x="208" y="501"/>
                    <a:pt x="214" y="500"/>
                  </a:cubicBezTo>
                  <a:lnTo>
                    <a:pt x="214" y="455"/>
                  </a:lnTo>
                  <a:cubicBezTo>
                    <a:pt x="212" y="456"/>
                    <a:pt x="198" y="464"/>
                    <a:pt x="178" y="464"/>
                  </a:cubicBezTo>
                  <a:cubicBezTo>
                    <a:pt x="150" y="464"/>
                    <a:pt x="132" y="444"/>
                    <a:pt x="132" y="419"/>
                  </a:cubicBezTo>
                  <a:cubicBezTo>
                    <a:pt x="132" y="394"/>
                    <a:pt x="151" y="375"/>
                    <a:pt x="178" y="375"/>
                  </a:cubicBezTo>
                  <a:cubicBezTo>
                    <a:pt x="198" y="375"/>
                    <a:pt x="212" y="383"/>
                    <a:pt x="214" y="384"/>
                  </a:cubicBezTo>
                  <a:lnTo>
                    <a:pt x="214" y="339"/>
                  </a:lnTo>
                  <a:close/>
                  <a:moveTo>
                    <a:pt x="653" y="339"/>
                  </a:moveTo>
                  <a:lnTo>
                    <a:pt x="653" y="339"/>
                  </a:lnTo>
                  <a:cubicBezTo>
                    <a:pt x="649" y="338"/>
                    <a:pt x="634" y="333"/>
                    <a:pt x="615" y="333"/>
                  </a:cubicBezTo>
                  <a:cubicBezTo>
                    <a:pt x="563" y="333"/>
                    <a:pt x="526" y="370"/>
                    <a:pt x="526" y="419"/>
                  </a:cubicBezTo>
                  <a:cubicBezTo>
                    <a:pt x="526" y="473"/>
                    <a:pt x="567" y="506"/>
                    <a:pt x="615" y="506"/>
                  </a:cubicBezTo>
                  <a:cubicBezTo>
                    <a:pt x="633" y="506"/>
                    <a:pt x="648" y="501"/>
                    <a:pt x="653" y="500"/>
                  </a:cubicBezTo>
                  <a:lnTo>
                    <a:pt x="653" y="455"/>
                  </a:lnTo>
                  <a:cubicBezTo>
                    <a:pt x="651" y="456"/>
                    <a:pt x="637" y="464"/>
                    <a:pt x="618" y="464"/>
                  </a:cubicBezTo>
                  <a:cubicBezTo>
                    <a:pt x="590" y="464"/>
                    <a:pt x="571" y="444"/>
                    <a:pt x="571" y="419"/>
                  </a:cubicBezTo>
                  <a:cubicBezTo>
                    <a:pt x="571" y="394"/>
                    <a:pt x="590" y="375"/>
                    <a:pt x="618" y="375"/>
                  </a:cubicBezTo>
                  <a:cubicBezTo>
                    <a:pt x="638" y="375"/>
                    <a:pt x="651" y="383"/>
                    <a:pt x="653" y="384"/>
                  </a:cubicBezTo>
                  <a:lnTo>
                    <a:pt x="653" y="339"/>
                  </a:lnTo>
                  <a:close/>
                  <a:moveTo>
                    <a:pt x="314" y="503"/>
                  </a:moveTo>
                  <a:lnTo>
                    <a:pt x="314" y="503"/>
                  </a:lnTo>
                  <a:lnTo>
                    <a:pt x="271" y="503"/>
                  </a:lnTo>
                  <a:lnTo>
                    <a:pt x="271" y="336"/>
                  </a:lnTo>
                  <a:lnTo>
                    <a:pt x="314" y="336"/>
                  </a:lnTo>
                  <a:lnTo>
                    <a:pt x="314" y="503"/>
                  </a:lnTo>
                  <a:close/>
                </a:path>
              </a:pathLst>
            </a:custGeom>
            <a:solidFill>
              <a:schemeClr val="accent2">
                <a:lumMod val="20000"/>
                <a:lumOff val="80000"/>
              </a:schemeClr>
            </a:solidFill>
            <a:ln w="0">
              <a:noFill/>
              <a:prstDash val="solid"/>
              <a:round/>
              <a:headEnd/>
              <a:tailEnd/>
            </a:ln>
          </p:spPr>
          <p:txBody>
            <a:bodyPr vert="horz" wrap="square" lIns="68573" tIns="34289" rIns="68573" bIns="34289" numCol="1" anchor="t" anchorCtr="0" compatLnSpc="1">
              <a:prstTxWarp prst="textNoShape">
                <a:avLst/>
              </a:prstTxWarp>
            </a:bodyPr>
            <a:lstStyle/>
            <a:p>
              <a:pPr defTabSz="685800" fontAlgn="auto">
                <a:spcBef>
                  <a:spcPts val="0"/>
                </a:spcBef>
                <a:spcAft>
                  <a:spcPts val="0"/>
                </a:spcAft>
              </a:pPr>
              <a:endParaRPr lang="en-US" sz="1350" dirty="0">
                <a:solidFill>
                  <a:srgbClr val="676767"/>
                </a:solidFill>
                <a:latin typeface="Arial"/>
                <a:ea typeface="Apple LiGothic Medium"/>
                <a:cs typeface="Apple LiGothic Medium"/>
              </a:endParaRPr>
            </a:p>
          </p:txBody>
        </p:sp>
      </p:grpSp>
    </p:spTree>
    <p:extLst>
      <p:ext uri="{BB962C8B-B14F-4D97-AF65-F5344CB8AC3E}">
        <p14:creationId xmlns:p14="http://schemas.microsoft.com/office/powerpoint/2010/main" val="1051121510"/>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Tetration: Real-Time Analytics</a:t>
            </a:r>
            <a:endParaRPr lang="en-US" dirty="0"/>
          </a:p>
        </p:txBody>
      </p:sp>
      <p:grpSp>
        <p:nvGrpSpPr>
          <p:cNvPr id="34" name="Group 33"/>
          <p:cNvGrpSpPr/>
          <p:nvPr/>
        </p:nvGrpSpPr>
        <p:grpSpPr>
          <a:xfrm>
            <a:off x="782793" y="1250179"/>
            <a:ext cx="5095862" cy="1174173"/>
            <a:chOff x="782793" y="1250179"/>
            <a:chExt cx="5095862" cy="1174173"/>
          </a:xfrm>
        </p:grpSpPr>
        <p:sp>
          <p:nvSpPr>
            <p:cNvPr id="162" name="Freeform 161"/>
            <p:cNvSpPr/>
            <p:nvPr/>
          </p:nvSpPr>
          <p:spPr>
            <a:xfrm rot="16200000" flipH="1" flipV="1">
              <a:off x="1013199" y="1375291"/>
              <a:ext cx="732261" cy="1193074"/>
            </a:xfrm>
            <a:custGeom>
              <a:avLst/>
              <a:gdLst>
                <a:gd name="connsiteX0" fmla="*/ 1127414 w 1127414"/>
                <a:gd name="connsiteY0" fmla="*/ 426027 h 426027"/>
                <a:gd name="connsiteX1" fmla="*/ 0 w 1127414"/>
                <a:gd name="connsiteY1" fmla="*/ 426027 h 426027"/>
                <a:gd name="connsiteX2" fmla="*/ 0 w 1127414"/>
                <a:gd name="connsiteY2" fmla="*/ 0 h 426027"/>
              </a:gdLst>
              <a:ahLst/>
              <a:cxnLst>
                <a:cxn ang="0">
                  <a:pos x="connsiteX0" y="connsiteY0"/>
                </a:cxn>
                <a:cxn ang="0">
                  <a:pos x="connsiteX1" y="connsiteY1"/>
                </a:cxn>
                <a:cxn ang="0">
                  <a:pos x="connsiteX2" y="connsiteY2"/>
                </a:cxn>
              </a:cxnLst>
              <a:rect l="l" t="t" r="r" b="b"/>
              <a:pathLst>
                <a:path w="1127414" h="426027">
                  <a:moveTo>
                    <a:pt x="1127414" y="426027"/>
                  </a:moveTo>
                  <a:lnTo>
                    <a:pt x="0" y="426027"/>
                  </a:lnTo>
                  <a:lnTo>
                    <a:pt x="0" y="0"/>
                  </a:lnTo>
                </a:path>
              </a:pathLst>
            </a:custGeom>
            <a:noFill/>
            <a:ln>
              <a:solidFill>
                <a:schemeClr val="tx1">
                  <a:lumMod val="60000"/>
                  <a:lumOff val="40000"/>
                </a:schemeClr>
              </a:solidFill>
              <a:headEnd type="oval"/>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4" name="Straight Connector 63"/>
            <p:cNvCxnSpPr/>
            <p:nvPr/>
          </p:nvCxnSpPr>
          <p:spPr>
            <a:xfrm flipH="1">
              <a:off x="1937195" y="2251831"/>
              <a:ext cx="394146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036925" y="1368444"/>
              <a:ext cx="2543579" cy="646331"/>
            </a:xfrm>
            <a:prstGeom prst="rect">
              <a:avLst/>
            </a:prstGeom>
            <a:noFill/>
          </p:spPr>
          <p:txBody>
            <a:bodyPr wrap="square" rtlCol="0">
              <a:spAutoFit/>
            </a:bodyPr>
            <a:lstStyle/>
            <a:p>
              <a:r>
                <a:rPr lang="en-US" dirty="0" smtClean="0">
                  <a:solidFill>
                    <a:srgbClr val="39393B"/>
                  </a:solidFill>
                </a:rPr>
                <a:t>Long-term Forensics and Auditing</a:t>
              </a:r>
              <a:endParaRPr lang="en-US" dirty="0">
                <a:solidFill>
                  <a:srgbClr val="39393B"/>
                </a:solidFill>
              </a:endParaRPr>
            </a:p>
          </p:txBody>
        </p:sp>
        <p:sp>
          <p:nvSpPr>
            <p:cNvPr id="21" name="Oval 20"/>
            <p:cNvSpPr/>
            <p:nvPr/>
          </p:nvSpPr>
          <p:spPr>
            <a:xfrm>
              <a:off x="2090499" y="1250179"/>
              <a:ext cx="764596" cy="76459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27" name="Group 126"/>
            <p:cNvGrpSpPr/>
            <p:nvPr/>
          </p:nvGrpSpPr>
          <p:grpSpPr>
            <a:xfrm rot="1800000">
              <a:off x="2239897" y="1402054"/>
              <a:ext cx="246063" cy="451644"/>
              <a:chOff x="5324768" y="1032461"/>
              <a:chExt cx="246063" cy="451644"/>
            </a:xfrm>
            <a:solidFill>
              <a:schemeClr val="bg1"/>
            </a:solidFill>
            <a:effectLst/>
          </p:grpSpPr>
          <p:sp>
            <p:nvSpPr>
              <p:cNvPr id="128" name="Freeform 6"/>
              <p:cNvSpPr>
                <a:spLocks noEditPoints="1"/>
              </p:cNvSpPr>
              <p:nvPr/>
            </p:nvSpPr>
            <p:spPr bwMode="auto">
              <a:xfrm>
                <a:off x="5324768" y="1032461"/>
                <a:ext cx="246063" cy="246063"/>
              </a:xfrm>
              <a:custGeom>
                <a:avLst/>
                <a:gdLst/>
                <a:ahLst/>
                <a:cxnLst>
                  <a:cxn ang="0">
                    <a:pos x="107" y="0"/>
                  </a:cxn>
                  <a:cxn ang="0">
                    <a:pos x="0" y="107"/>
                  </a:cxn>
                  <a:cxn ang="0">
                    <a:pos x="107" y="214"/>
                  </a:cxn>
                  <a:cxn ang="0">
                    <a:pos x="214" y="107"/>
                  </a:cxn>
                  <a:cxn ang="0">
                    <a:pos x="107" y="0"/>
                  </a:cxn>
                  <a:cxn ang="0">
                    <a:pos x="107" y="184"/>
                  </a:cxn>
                  <a:cxn ang="0">
                    <a:pos x="31" y="107"/>
                  </a:cxn>
                  <a:cxn ang="0">
                    <a:pos x="107" y="31"/>
                  </a:cxn>
                  <a:cxn ang="0">
                    <a:pos x="184" y="107"/>
                  </a:cxn>
                  <a:cxn ang="0">
                    <a:pos x="107" y="184"/>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84"/>
                    </a:moveTo>
                    <a:cubicBezTo>
                      <a:pt x="65" y="184"/>
                      <a:pt x="31" y="149"/>
                      <a:pt x="31" y="107"/>
                    </a:cubicBezTo>
                    <a:cubicBezTo>
                      <a:pt x="31" y="65"/>
                      <a:pt x="65" y="31"/>
                      <a:pt x="107" y="31"/>
                    </a:cubicBezTo>
                    <a:cubicBezTo>
                      <a:pt x="149" y="31"/>
                      <a:pt x="184" y="65"/>
                      <a:pt x="184" y="107"/>
                    </a:cubicBezTo>
                    <a:cubicBezTo>
                      <a:pt x="184" y="149"/>
                      <a:pt x="149" y="184"/>
                      <a:pt x="107" y="1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29" name="Freeform 7"/>
              <p:cNvSpPr>
                <a:spLocks/>
              </p:cNvSpPr>
              <p:nvPr/>
            </p:nvSpPr>
            <p:spPr bwMode="auto">
              <a:xfrm rot="20700000">
                <a:off x="5364164" y="1090405"/>
                <a:ext cx="88900" cy="87313"/>
              </a:xfrm>
              <a:custGeom>
                <a:avLst/>
                <a:gdLst/>
                <a:ahLst/>
                <a:cxnLst>
                  <a:cxn ang="0">
                    <a:pos x="72" y="0"/>
                  </a:cxn>
                  <a:cxn ang="0">
                    <a:pos x="72" y="0"/>
                  </a:cxn>
                  <a:cxn ang="0">
                    <a:pos x="0" y="71"/>
                  </a:cxn>
                  <a:cxn ang="0">
                    <a:pos x="0" y="71"/>
                  </a:cxn>
                  <a:cxn ang="0">
                    <a:pos x="0" y="71"/>
                  </a:cxn>
                  <a:cxn ang="0">
                    <a:pos x="0" y="71"/>
                  </a:cxn>
                  <a:cxn ang="0">
                    <a:pos x="0" y="71"/>
                  </a:cxn>
                  <a:cxn ang="0">
                    <a:pos x="6" y="77"/>
                  </a:cxn>
                  <a:cxn ang="0">
                    <a:pos x="11" y="71"/>
                  </a:cxn>
                  <a:cxn ang="0">
                    <a:pos x="12" y="71"/>
                  </a:cxn>
                  <a:cxn ang="0">
                    <a:pos x="72" y="11"/>
                  </a:cxn>
                  <a:cxn ang="0">
                    <a:pos x="72" y="11"/>
                  </a:cxn>
                  <a:cxn ang="0">
                    <a:pos x="77" y="6"/>
                  </a:cxn>
                  <a:cxn ang="0">
                    <a:pos x="72" y="0"/>
                  </a:cxn>
                </a:cxnLst>
                <a:rect l="0" t="0" r="r" b="b"/>
                <a:pathLst>
                  <a:path w="77" h="77">
                    <a:moveTo>
                      <a:pt x="72" y="0"/>
                    </a:moveTo>
                    <a:cubicBezTo>
                      <a:pt x="72" y="0"/>
                      <a:pt x="72" y="0"/>
                      <a:pt x="72" y="0"/>
                    </a:cubicBezTo>
                    <a:cubicBezTo>
                      <a:pt x="33" y="2"/>
                      <a:pt x="3" y="33"/>
                      <a:pt x="0" y="71"/>
                    </a:cubicBezTo>
                    <a:cubicBezTo>
                      <a:pt x="0" y="71"/>
                      <a:pt x="0" y="71"/>
                      <a:pt x="0" y="71"/>
                    </a:cubicBezTo>
                    <a:cubicBezTo>
                      <a:pt x="0" y="71"/>
                      <a:pt x="0" y="71"/>
                      <a:pt x="0" y="71"/>
                    </a:cubicBezTo>
                    <a:cubicBezTo>
                      <a:pt x="0" y="71"/>
                      <a:pt x="0" y="71"/>
                      <a:pt x="0" y="71"/>
                    </a:cubicBezTo>
                    <a:cubicBezTo>
                      <a:pt x="0" y="71"/>
                      <a:pt x="0" y="71"/>
                      <a:pt x="0" y="71"/>
                    </a:cubicBezTo>
                    <a:cubicBezTo>
                      <a:pt x="0" y="74"/>
                      <a:pt x="3" y="77"/>
                      <a:pt x="6" y="77"/>
                    </a:cubicBezTo>
                    <a:cubicBezTo>
                      <a:pt x="9" y="77"/>
                      <a:pt x="11" y="74"/>
                      <a:pt x="11" y="71"/>
                    </a:cubicBezTo>
                    <a:cubicBezTo>
                      <a:pt x="12" y="71"/>
                      <a:pt x="12" y="71"/>
                      <a:pt x="12" y="71"/>
                    </a:cubicBezTo>
                    <a:cubicBezTo>
                      <a:pt x="14" y="39"/>
                      <a:pt x="40" y="14"/>
                      <a:pt x="72" y="11"/>
                    </a:cubicBezTo>
                    <a:cubicBezTo>
                      <a:pt x="72" y="11"/>
                      <a:pt x="72" y="11"/>
                      <a:pt x="72" y="11"/>
                    </a:cubicBezTo>
                    <a:cubicBezTo>
                      <a:pt x="75" y="11"/>
                      <a:pt x="77" y="9"/>
                      <a:pt x="77" y="6"/>
                    </a:cubicBezTo>
                    <a:cubicBezTo>
                      <a:pt x="77" y="3"/>
                      <a:pt x="75" y="0"/>
                      <a:pt x="7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30" name="Freeform 8"/>
              <p:cNvSpPr>
                <a:spLocks/>
              </p:cNvSpPr>
              <p:nvPr/>
            </p:nvSpPr>
            <p:spPr bwMode="auto">
              <a:xfrm rot="18900000">
                <a:off x="5362074" y="1312655"/>
                <a:ext cx="171450" cy="171450"/>
              </a:xfrm>
              <a:custGeom>
                <a:avLst/>
                <a:gdLst/>
                <a:ahLst/>
                <a:cxnLst>
                  <a:cxn ang="0">
                    <a:pos x="107" y="0"/>
                  </a:cxn>
                  <a:cxn ang="0">
                    <a:pos x="12" y="92"/>
                  </a:cxn>
                  <a:cxn ang="0">
                    <a:pos x="12" y="135"/>
                  </a:cxn>
                  <a:cxn ang="0">
                    <a:pos x="55" y="136"/>
                  </a:cxn>
                  <a:cxn ang="0">
                    <a:pos x="150" y="44"/>
                  </a:cxn>
                  <a:cxn ang="0">
                    <a:pos x="107" y="0"/>
                  </a:cxn>
                </a:cxnLst>
                <a:rect l="0" t="0" r="r" b="b"/>
                <a:pathLst>
                  <a:path w="150" h="148">
                    <a:moveTo>
                      <a:pt x="107" y="0"/>
                    </a:moveTo>
                    <a:cubicBezTo>
                      <a:pt x="12" y="92"/>
                      <a:pt x="12" y="92"/>
                      <a:pt x="12" y="92"/>
                    </a:cubicBezTo>
                    <a:cubicBezTo>
                      <a:pt x="0" y="104"/>
                      <a:pt x="0" y="123"/>
                      <a:pt x="12" y="135"/>
                    </a:cubicBezTo>
                    <a:cubicBezTo>
                      <a:pt x="23" y="147"/>
                      <a:pt x="43" y="148"/>
                      <a:pt x="55" y="136"/>
                    </a:cubicBezTo>
                    <a:cubicBezTo>
                      <a:pt x="150" y="44"/>
                      <a:pt x="150" y="44"/>
                      <a:pt x="150" y="44"/>
                    </a:cubicBezTo>
                    <a:lnTo>
                      <a:pt x="10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31" name="Freeform 5"/>
              <p:cNvSpPr>
                <a:spLocks/>
              </p:cNvSpPr>
              <p:nvPr/>
            </p:nvSpPr>
            <p:spPr bwMode="auto">
              <a:xfrm rot="18900000">
                <a:off x="5409699" y="1248362"/>
                <a:ext cx="76200" cy="74613"/>
              </a:xfrm>
              <a:custGeom>
                <a:avLst/>
                <a:gdLst/>
                <a:ahLst/>
                <a:cxnLst>
                  <a:cxn ang="0">
                    <a:pos x="48" y="18"/>
                  </a:cxn>
                  <a:cxn ang="0">
                    <a:pos x="18" y="47"/>
                  </a:cxn>
                  <a:cxn ang="0">
                    <a:pos x="0" y="30"/>
                  </a:cxn>
                  <a:cxn ang="0">
                    <a:pos x="31" y="0"/>
                  </a:cxn>
                  <a:cxn ang="0">
                    <a:pos x="48" y="18"/>
                  </a:cxn>
                </a:cxnLst>
                <a:rect l="0" t="0" r="r" b="b"/>
                <a:pathLst>
                  <a:path w="48" h="47">
                    <a:moveTo>
                      <a:pt x="48" y="18"/>
                    </a:moveTo>
                    <a:lnTo>
                      <a:pt x="18" y="47"/>
                    </a:lnTo>
                    <a:lnTo>
                      <a:pt x="0" y="30"/>
                    </a:lnTo>
                    <a:lnTo>
                      <a:pt x="31" y="0"/>
                    </a:lnTo>
                    <a:lnTo>
                      <a:pt x="4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grpSp>
        <p:sp>
          <p:nvSpPr>
            <p:cNvPr id="132" name="Freeform 86"/>
            <p:cNvSpPr>
              <a:spLocks/>
            </p:cNvSpPr>
            <p:nvPr/>
          </p:nvSpPr>
          <p:spPr bwMode="auto">
            <a:xfrm>
              <a:off x="2365333" y="1461193"/>
              <a:ext cx="387405" cy="181252"/>
            </a:xfrm>
            <a:custGeom>
              <a:avLst/>
              <a:gdLst/>
              <a:ahLst/>
              <a:cxnLst>
                <a:cxn ang="0">
                  <a:pos x="668" y="266"/>
                </a:cxn>
                <a:cxn ang="0">
                  <a:pos x="574" y="354"/>
                </a:cxn>
                <a:cxn ang="0">
                  <a:pos x="477" y="193"/>
                </a:cxn>
                <a:cxn ang="0">
                  <a:pos x="392" y="432"/>
                </a:cxn>
                <a:cxn ang="0">
                  <a:pos x="281" y="359"/>
                </a:cxn>
                <a:cxn ang="0">
                  <a:pos x="241" y="441"/>
                </a:cxn>
                <a:cxn ang="0">
                  <a:pos x="120" y="205"/>
                </a:cxn>
                <a:cxn ang="0">
                  <a:pos x="42" y="333"/>
                </a:cxn>
                <a:cxn ang="0">
                  <a:pos x="0" y="307"/>
                </a:cxn>
                <a:cxn ang="0">
                  <a:pos x="123" y="108"/>
                </a:cxn>
                <a:cxn ang="0">
                  <a:pos x="238" y="333"/>
                </a:cxn>
                <a:cxn ang="0">
                  <a:pos x="260" y="290"/>
                </a:cxn>
                <a:cxn ang="0">
                  <a:pos x="368" y="359"/>
                </a:cxn>
                <a:cxn ang="0">
                  <a:pos x="465" y="85"/>
                </a:cxn>
                <a:cxn ang="0">
                  <a:pos x="586" y="281"/>
                </a:cxn>
                <a:cxn ang="0">
                  <a:pos x="692" y="181"/>
                </a:cxn>
                <a:cxn ang="0">
                  <a:pos x="734" y="323"/>
                </a:cxn>
                <a:cxn ang="0">
                  <a:pos x="907" y="0"/>
                </a:cxn>
                <a:cxn ang="0">
                  <a:pos x="949" y="21"/>
                </a:cxn>
                <a:cxn ang="0">
                  <a:pos x="723" y="444"/>
                </a:cxn>
                <a:cxn ang="0">
                  <a:pos x="668" y="266"/>
                </a:cxn>
                <a:cxn ang="0">
                  <a:pos x="668" y="266"/>
                </a:cxn>
              </a:cxnLst>
              <a:rect l="0" t="0" r="r" b="b"/>
              <a:pathLst>
                <a:path w="949" h="444">
                  <a:moveTo>
                    <a:pt x="668" y="266"/>
                  </a:moveTo>
                  <a:lnTo>
                    <a:pt x="574" y="354"/>
                  </a:lnTo>
                  <a:lnTo>
                    <a:pt x="477" y="193"/>
                  </a:lnTo>
                  <a:lnTo>
                    <a:pt x="392" y="432"/>
                  </a:lnTo>
                  <a:lnTo>
                    <a:pt x="281" y="359"/>
                  </a:lnTo>
                  <a:lnTo>
                    <a:pt x="241" y="441"/>
                  </a:lnTo>
                  <a:lnTo>
                    <a:pt x="120" y="205"/>
                  </a:lnTo>
                  <a:lnTo>
                    <a:pt x="42" y="333"/>
                  </a:lnTo>
                  <a:lnTo>
                    <a:pt x="0" y="307"/>
                  </a:lnTo>
                  <a:lnTo>
                    <a:pt x="123" y="108"/>
                  </a:lnTo>
                  <a:lnTo>
                    <a:pt x="238" y="333"/>
                  </a:lnTo>
                  <a:lnTo>
                    <a:pt x="260" y="290"/>
                  </a:lnTo>
                  <a:lnTo>
                    <a:pt x="368" y="359"/>
                  </a:lnTo>
                  <a:lnTo>
                    <a:pt x="465" y="85"/>
                  </a:lnTo>
                  <a:lnTo>
                    <a:pt x="586" y="281"/>
                  </a:lnTo>
                  <a:lnTo>
                    <a:pt x="692" y="181"/>
                  </a:lnTo>
                  <a:lnTo>
                    <a:pt x="734" y="323"/>
                  </a:lnTo>
                  <a:lnTo>
                    <a:pt x="907" y="0"/>
                  </a:lnTo>
                  <a:lnTo>
                    <a:pt x="949" y="21"/>
                  </a:lnTo>
                  <a:lnTo>
                    <a:pt x="723" y="444"/>
                  </a:lnTo>
                  <a:lnTo>
                    <a:pt x="668" y="266"/>
                  </a:lnTo>
                  <a:lnTo>
                    <a:pt x="668" y="2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cxnSp>
          <p:nvCxnSpPr>
            <p:cNvPr id="29" name="Straight Arrow Connector 28"/>
            <p:cNvCxnSpPr/>
            <p:nvPr/>
          </p:nvCxnSpPr>
          <p:spPr>
            <a:xfrm flipV="1">
              <a:off x="4045541" y="2083377"/>
              <a:ext cx="0" cy="340975"/>
            </a:xfrm>
            <a:prstGeom prst="straightConnector1">
              <a:avLst/>
            </a:prstGeom>
            <a:noFill/>
            <a:ln>
              <a:solidFill>
                <a:schemeClr val="tx1">
                  <a:lumMod val="60000"/>
                  <a:lumOff val="40000"/>
                </a:schemeClr>
              </a:solidFill>
              <a:headEnd type="oval"/>
              <a:tailEnd type="arrow"/>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36" name="Group 35"/>
          <p:cNvGrpSpPr/>
          <p:nvPr/>
        </p:nvGrpSpPr>
        <p:grpSpPr>
          <a:xfrm>
            <a:off x="5171781" y="1554378"/>
            <a:ext cx="3892992" cy="2869581"/>
            <a:chOff x="5171781" y="1554378"/>
            <a:chExt cx="3892992" cy="2869581"/>
          </a:xfrm>
        </p:grpSpPr>
        <p:sp>
          <p:nvSpPr>
            <p:cNvPr id="193" name="Freeform 192"/>
            <p:cNvSpPr/>
            <p:nvPr/>
          </p:nvSpPr>
          <p:spPr>
            <a:xfrm rot="5400000">
              <a:off x="4646305" y="2079854"/>
              <a:ext cx="2869581" cy="1818629"/>
            </a:xfrm>
            <a:custGeom>
              <a:avLst/>
              <a:gdLst>
                <a:gd name="connsiteX0" fmla="*/ 0 w 2869581"/>
                <a:gd name="connsiteY0" fmla="*/ 2544041 h 2544041"/>
                <a:gd name="connsiteX1" fmla="*/ 153200 w 2869581"/>
                <a:gd name="connsiteY1" fmla="*/ 2422658 h 2544041"/>
                <a:gd name="connsiteX2" fmla="*/ 908618 w 2869581"/>
                <a:gd name="connsiteY2" fmla="*/ 1038278 h 2544041"/>
                <a:gd name="connsiteX3" fmla="*/ 909409 w 2869581"/>
                <a:gd name="connsiteY3" fmla="*/ 1024631 h 2544041"/>
                <a:gd name="connsiteX4" fmla="*/ 260940 w 2869581"/>
                <a:gd name="connsiteY4" fmla="*/ 1024631 h 2544041"/>
                <a:gd name="connsiteX5" fmla="*/ 1434791 w 2869581"/>
                <a:gd name="connsiteY5" fmla="*/ 0 h 2544041"/>
                <a:gd name="connsiteX6" fmla="*/ 2608641 w 2869581"/>
                <a:gd name="connsiteY6" fmla="*/ 1024631 h 2544041"/>
                <a:gd name="connsiteX7" fmla="*/ 1960173 w 2869581"/>
                <a:gd name="connsiteY7" fmla="*/ 1024631 h 2544041"/>
                <a:gd name="connsiteX8" fmla="*/ 1960963 w 2869581"/>
                <a:gd name="connsiteY8" fmla="*/ 1038278 h 2544041"/>
                <a:gd name="connsiteX9" fmla="*/ 2716381 w 2869581"/>
                <a:gd name="connsiteY9" fmla="*/ 2422658 h 2544041"/>
                <a:gd name="connsiteX10" fmla="*/ 2869581 w 2869581"/>
                <a:gd name="connsiteY10" fmla="*/ 2544041 h 25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9581" h="2544041">
                  <a:moveTo>
                    <a:pt x="0" y="2544041"/>
                  </a:moveTo>
                  <a:lnTo>
                    <a:pt x="153200" y="2422658"/>
                  </a:lnTo>
                  <a:cubicBezTo>
                    <a:pt x="568922" y="2060249"/>
                    <a:pt x="845876" y="1576866"/>
                    <a:pt x="908618" y="1038278"/>
                  </a:cubicBezTo>
                  <a:lnTo>
                    <a:pt x="909409" y="1024631"/>
                  </a:lnTo>
                  <a:lnTo>
                    <a:pt x="260940" y="1024631"/>
                  </a:lnTo>
                  <a:lnTo>
                    <a:pt x="1434791" y="0"/>
                  </a:lnTo>
                  <a:lnTo>
                    <a:pt x="2608641" y="1024631"/>
                  </a:lnTo>
                  <a:lnTo>
                    <a:pt x="1960173" y="1024631"/>
                  </a:lnTo>
                  <a:lnTo>
                    <a:pt x="1960963" y="1038278"/>
                  </a:lnTo>
                  <a:cubicBezTo>
                    <a:pt x="2023706" y="1576866"/>
                    <a:pt x="2300659" y="2060249"/>
                    <a:pt x="2716381" y="2422658"/>
                  </a:cubicBezTo>
                  <a:lnTo>
                    <a:pt x="2869581" y="2544041"/>
                  </a:lnTo>
                  <a:close/>
                </a:path>
              </a:pathLst>
            </a:custGeom>
            <a:gradFill>
              <a:gsLst>
                <a:gs pos="0">
                  <a:schemeClr val="accent1">
                    <a:lumMod val="5000"/>
                    <a:lumOff val="95000"/>
                    <a:alpha val="0"/>
                  </a:schemeClr>
                </a:gs>
                <a:gs pos="100000">
                  <a:schemeClr val="accent5">
                    <a:alpha val="8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2" name="TextBox 71"/>
            <p:cNvSpPr txBox="1"/>
            <p:nvPr/>
          </p:nvSpPr>
          <p:spPr>
            <a:xfrm>
              <a:off x="7463958" y="1808166"/>
              <a:ext cx="1600815" cy="384711"/>
            </a:xfrm>
            <a:prstGeom prst="rect">
              <a:avLst/>
            </a:prstGeom>
            <a:noFill/>
          </p:spPr>
          <p:txBody>
            <a:bodyPr wrap="square" lIns="68574" tIns="45715" rIns="91430" bIns="45715" rtlCol="0" anchor="ctr">
              <a:spAutoFit/>
            </a:bodyPr>
            <a:lstStyle/>
            <a:p>
              <a:pPr defTabSz="456890">
                <a:lnSpc>
                  <a:spcPct val="95000"/>
                </a:lnSpc>
                <a:spcAft>
                  <a:spcPts val="450"/>
                </a:spcAft>
                <a:buClr>
                  <a:srgbClr val="676767"/>
                </a:buClr>
                <a:defRPr/>
              </a:pPr>
              <a:r>
                <a:rPr lang="en-US" sz="1000" dirty="0" smtClean="0">
                  <a:solidFill>
                    <a:srgbClr val="676767"/>
                  </a:solidFill>
                  <a:latin typeface="Arial"/>
                  <a:cs typeface="FontAwesome"/>
                </a:rPr>
                <a:t>Application</a:t>
              </a:r>
              <a:br>
                <a:rPr lang="en-US" sz="1000" dirty="0" smtClean="0">
                  <a:solidFill>
                    <a:srgbClr val="676767"/>
                  </a:solidFill>
                  <a:latin typeface="Arial"/>
                  <a:cs typeface="FontAwesome"/>
                </a:rPr>
              </a:br>
              <a:r>
                <a:rPr lang="en-US" sz="1000" dirty="0" smtClean="0">
                  <a:solidFill>
                    <a:srgbClr val="676767"/>
                  </a:solidFill>
                  <a:latin typeface="Arial"/>
                  <a:cs typeface="FontAwesome"/>
                </a:rPr>
                <a:t>Dependency </a:t>
              </a:r>
              <a:r>
                <a:rPr lang="en-US" sz="1000" dirty="0">
                  <a:solidFill>
                    <a:srgbClr val="676767"/>
                  </a:solidFill>
                  <a:latin typeface="Arial"/>
                  <a:cs typeface="FontAwesome"/>
                </a:rPr>
                <a:t>M</a:t>
              </a:r>
              <a:r>
                <a:rPr lang="en-US" sz="1000" dirty="0" smtClean="0">
                  <a:solidFill>
                    <a:srgbClr val="676767"/>
                  </a:solidFill>
                  <a:latin typeface="Arial"/>
                  <a:cs typeface="FontAwesome"/>
                </a:rPr>
                <a:t>apping</a:t>
              </a:r>
              <a:endParaRPr lang="en-US" sz="1000" dirty="0">
                <a:solidFill>
                  <a:srgbClr val="676767"/>
                </a:solidFill>
                <a:latin typeface="Arial"/>
                <a:cs typeface="FontAwesome"/>
              </a:endParaRPr>
            </a:p>
          </p:txBody>
        </p:sp>
        <p:sp>
          <p:nvSpPr>
            <p:cNvPr id="73" name="TextBox 72"/>
            <p:cNvSpPr txBox="1"/>
            <p:nvPr/>
          </p:nvSpPr>
          <p:spPr>
            <a:xfrm>
              <a:off x="7463959" y="2303659"/>
              <a:ext cx="1600814" cy="384711"/>
            </a:xfrm>
            <a:prstGeom prst="rect">
              <a:avLst/>
            </a:prstGeom>
            <a:noFill/>
          </p:spPr>
          <p:txBody>
            <a:bodyPr wrap="square" lIns="68574" tIns="45715" rIns="91430" bIns="45715" rtlCol="0" anchor="ctr">
              <a:spAutoFit/>
            </a:bodyPr>
            <a:lstStyle>
              <a:defPPr>
                <a:defRPr lang="en-US"/>
              </a:defPPr>
              <a:lvl1pPr algn="just">
                <a:defRPr sz="1600" b="1"/>
              </a:lvl1pPr>
            </a:lstStyle>
            <a:p>
              <a:pPr algn="l" defTabSz="456890">
                <a:lnSpc>
                  <a:spcPct val="95000"/>
                </a:lnSpc>
                <a:spcAft>
                  <a:spcPts val="450"/>
                </a:spcAft>
                <a:buClr>
                  <a:srgbClr val="676767"/>
                </a:buClr>
                <a:defRPr/>
              </a:pPr>
              <a:r>
                <a:rPr lang="en-US" sz="1000" b="0" dirty="0">
                  <a:solidFill>
                    <a:srgbClr val="676767"/>
                  </a:solidFill>
                  <a:latin typeface="Arial"/>
                  <a:cs typeface="FontAwesome"/>
                </a:rPr>
                <a:t>Automated </a:t>
              </a:r>
              <a:r>
                <a:rPr lang="en-US" sz="1000" b="0" dirty="0" smtClean="0">
                  <a:solidFill>
                    <a:srgbClr val="676767"/>
                  </a:solidFill>
                  <a:latin typeface="Arial"/>
                  <a:cs typeface="FontAwesome"/>
                </a:rPr>
                <a:t>Whitelist </a:t>
              </a:r>
              <a:r>
                <a:rPr lang="en-US" sz="1000" b="0" dirty="0">
                  <a:solidFill>
                    <a:srgbClr val="676767"/>
                  </a:solidFill>
                  <a:latin typeface="Arial"/>
                  <a:cs typeface="FontAwesome"/>
                </a:rPr>
                <a:t>P</a:t>
              </a:r>
              <a:r>
                <a:rPr lang="en-US" sz="1000" b="0" dirty="0" smtClean="0">
                  <a:solidFill>
                    <a:srgbClr val="676767"/>
                  </a:solidFill>
                  <a:latin typeface="Arial"/>
                  <a:cs typeface="FontAwesome"/>
                </a:rPr>
                <a:t>olicy </a:t>
              </a:r>
              <a:r>
                <a:rPr lang="en-US" sz="1000" b="0" dirty="0">
                  <a:solidFill>
                    <a:srgbClr val="676767"/>
                  </a:solidFill>
                  <a:latin typeface="Arial"/>
                  <a:cs typeface="FontAwesome"/>
                </a:rPr>
                <a:t>G</a:t>
              </a:r>
              <a:r>
                <a:rPr lang="en-US" sz="1000" b="0" dirty="0" smtClean="0">
                  <a:solidFill>
                    <a:srgbClr val="676767"/>
                  </a:solidFill>
                  <a:latin typeface="Arial"/>
                  <a:cs typeface="FontAwesome"/>
                </a:rPr>
                <a:t>eneration</a:t>
              </a:r>
              <a:endParaRPr lang="en-US" sz="1000" b="0" dirty="0">
                <a:solidFill>
                  <a:srgbClr val="676767"/>
                </a:solidFill>
                <a:latin typeface="Arial"/>
                <a:cs typeface="FontAwesome"/>
              </a:endParaRPr>
            </a:p>
          </p:txBody>
        </p:sp>
        <p:sp>
          <p:nvSpPr>
            <p:cNvPr id="74" name="TextBox 73"/>
            <p:cNvSpPr txBox="1"/>
            <p:nvPr/>
          </p:nvSpPr>
          <p:spPr>
            <a:xfrm>
              <a:off x="7463959" y="2783885"/>
              <a:ext cx="1326765" cy="384711"/>
            </a:xfrm>
            <a:prstGeom prst="rect">
              <a:avLst/>
            </a:prstGeom>
            <a:noFill/>
          </p:spPr>
          <p:txBody>
            <a:bodyPr wrap="square" lIns="68574" tIns="45715" rIns="91430" bIns="45715" rtlCol="0" anchor="ctr">
              <a:spAutoFit/>
            </a:bodyPr>
            <a:lstStyle/>
            <a:p>
              <a:pPr defTabSz="456890">
                <a:lnSpc>
                  <a:spcPct val="95000"/>
                </a:lnSpc>
                <a:spcAft>
                  <a:spcPts val="450"/>
                </a:spcAft>
                <a:buClr>
                  <a:srgbClr val="676767"/>
                </a:buClr>
                <a:defRPr/>
              </a:pPr>
              <a:r>
                <a:rPr lang="en-US" sz="1000" dirty="0">
                  <a:solidFill>
                    <a:srgbClr val="676767"/>
                  </a:solidFill>
                  <a:latin typeface="Arial"/>
                  <a:cs typeface="FontAwesome"/>
                </a:rPr>
                <a:t>Policy Compliance and </a:t>
              </a:r>
              <a:r>
                <a:rPr lang="en-US" sz="1000" dirty="0" smtClean="0">
                  <a:solidFill>
                    <a:srgbClr val="676767"/>
                  </a:solidFill>
                  <a:latin typeface="Arial"/>
                  <a:cs typeface="FontAwesome"/>
                </a:rPr>
                <a:t>Auditability</a:t>
              </a:r>
              <a:endParaRPr lang="en-US" sz="1000" dirty="0">
                <a:solidFill>
                  <a:srgbClr val="676767"/>
                </a:solidFill>
                <a:latin typeface="Arial"/>
                <a:cs typeface="FontAwesome"/>
              </a:endParaRPr>
            </a:p>
          </p:txBody>
        </p:sp>
        <p:sp>
          <p:nvSpPr>
            <p:cNvPr id="75" name="TextBox 74"/>
            <p:cNvSpPr txBox="1"/>
            <p:nvPr/>
          </p:nvSpPr>
          <p:spPr>
            <a:xfrm>
              <a:off x="7463958" y="3261501"/>
              <a:ext cx="1496906" cy="384711"/>
            </a:xfrm>
            <a:prstGeom prst="rect">
              <a:avLst/>
            </a:prstGeom>
            <a:noFill/>
          </p:spPr>
          <p:txBody>
            <a:bodyPr wrap="square" lIns="68574" tIns="45715" rIns="91430" bIns="45715" rtlCol="0" anchor="ctr">
              <a:spAutoFit/>
            </a:bodyPr>
            <a:lstStyle>
              <a:defPPr>
                <a:defRPr lang="en-US"/>
              </a:defPPr>
              <a:lvl1pPr algn="just">
                <a:defRPr sz="1600" b="1"/>
              </a:lvl1pPr>
            </a:lstStyle>
            <a:p>
              <a:pPr algn="l" defTabSz="456890">
                <a:lnSpc>
                  <a:spcPct val="95000"/>
                </a:lnSpc>
                <a:spcAft>
                  <a:spcPts val="450"/>
                </a:spcAft>
                <a:buClr>
                  <a:srgbClr val="676767"/>
                </a:buClr>
                <a:defRPr/>
              </a:pPr>
              <a:r>
                <a:rPr lang="en-US" sz="1000" b="0" dirty="0">
                  <a:solidFill>
                    <a:srgbClr val="676767"/>
                  </a:solidFill>
                  <a:latin typeface="Arial"/>
                  <a:cs typeface="FontAwesome"/>
                </a:rPr>
                <a:t>Policy Simulation and </a:t>
              </a:r>
              <a:r>
                <a:rPr lang="en-US" sz="1000" b="0" dirty="0" smtClean="0">
                  <a:solidFill>
                    <a:srgbClr val="676767"/>
                  </a:solidFill>
                  <a:latin typeface="Arial"/>
                  <a:cs typeface="FontAwesome"/>
                </a:rPr>
                <a:t>Impact </a:t>
              </a:r>
              <a:r>
                <a:rPr lang="en-US" sz="1000" b="0" dirty="0">
                  <a:solidFill>
                    <a:srgbClr val="676767"/>
                  </a:solidFill>
                  <a:latin typeface="Arial"/>
                  <a:cs typeface="FontAwesome"/>
                </a:rPr>
                <a:t>A</a:t>
              </a:r>
              <a:r>
                <a:rPr lang="en-US" sz="1000" b="0" dirty="0" smtClean="0">
                  <a:solidFill>
                    <a:srgbClr val="676767"/>
                  </a:solidFill>
                  <a:latin typeface="Arial"/>
                  <a:cs typeface="FontAwesome"/>
                </a:rPr>
                <a:t>ssessment</a:t>
              </a:r>
              <a:endParaRPr lang="en-US" sz="1000" b="0" dirty="0">
                <a:solidFill>
                  <a:srgbClr val="676767"/>
                </a:solidFill>
                <a:latin typeface="Arial"/>
                <a:cs typeface="FontAwesome"/>
              </a:endParaRPr>
            </a:p>
          </p:txBody>
        </p:sp>
        <p:sp>
          <p:nvSpPr>
            <p:cNvPr id="76" name="TextBox 75"/>
            <p:cNvSpPr txBox="1"/>
            <p:nvPr/>
          </p:nvSpPr>
          <p:spPr>
            <a:xfrm>
              <a:off x="7463228" y="3741179"/>
              <a:ext cx="1601545" cy="384711"/>
            </a:xfrm>
            <a:prstGeom prst="rect">
              <a:avLst/>
            </a:prstGeom>
            <a:noFill/>
          </p:spPr>
          <p:txBody>
            <a:bodyPr wrap="square" lIns="68574" tIns="45715" rIns="91430" bIns="45715" rtlCol="0" anchor="ctr">
              <a:spAutoFit/>
            </a:bodyPr>
            <a:lstStyle>
              <a:defPPr>
                <a:defRPr lang="en-US"/>
              </a:defPPr>
              <a:lvl1pPr algn="just">
                <a:defRPr sz="1600" b="1"/>
              </a:lvl1pPr>
            </a:lstStyle>
            <a:p>
              <a:pPr algn="l" defTabSz="456890">
                <a:lnSpc>
                  <a:spcPct val="95000"/>
                </a:lnSpc>
                <a:spcAft>
                  <a:spcPts val="450"/>
                </a:spcAft>
                <a:buClr>
                  <a:srgbClr val="676767"/>
                </a:buClr>
                <a:defRPr/>
              </a:pPr>
              <a:r>
                <a:rPr lang="en-US" sz="1000" b="0" dirty="0">
                  <a:solidFill>
                    <a:srgbClr val="676767"/>
                  </a:solidFill>
                  <a:latin typeface="Arial"/>
                  <a:cs typeface="FontAwesome"/>
                </a:rPr>
                <a:t>Forensics (</a:t>
              </a:r>
              <a:r>
                <a:rPr lang="en-US" sz="1000" b="0" dirty="0" smtClean="0">
                  <a:solidFill>
                    <a:srgbClr val="676767"/>
                  </a:solidFill>
                  <a:latin typeface="Arial"/>
                  <a:cs typeface="FontAwesome"/>
                </a:rPr>
                <a:t>example: </a:t>
              </a:r>
              <a:r>
                <a:rPr lang="en-US" sz="1000" b="0" dirty="0">
                  <a:solidFill>
                    <a:srgbClr val="676767"/>
                  </a:solidFill>
                  <a:latin typeface="Arial"/>
                  <a:cs typeface="FontAwesome"/>
                </a:rPr>
                <a:t>flow search and flow anomaly)</a:t>
              </a:r>
            </a:p>
          </p:txBody>
        </p:sp>
        <p:sp>
          <p:nvSpPr>
            <p:cNvPr id="164" name="Oval 163"/>
            <p:cNvSpPr/>
            <p:nvPr/>
          </p:nvSpPr>
          <p:spPr>
            <a:xfrm>
              <a:off x="7036159" y="1826677"/>
              <a:ext cx="392266" cy="39226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5" name="Oval 164"/>
            <p:cNvSpPr/>
            <p:nvPr/>
          </p:nvSpPr>
          <p:spPr>
            <a:xfrm>
              <a:off x="7036159" y="2315654"/>
              <a:ext cx="392266" cy="39226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6" name="Oval 165"/>
            <p:cNvSpPr/>
            <p:nvPr/>
          </p:nvSpPr>
          <p:spPr>
            <a:xfrm>
              <a:off x="7036159" y="2789364"/>
              <a:ext cx="392266" cy="39226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7" name="Oval 166"/>
            <p:cNvSpPr/>
            <p:nvPr/>
          </p:nvSpPr>
          <p:spPr>
            <a:xfrm>
              <a:off x="7036159" y="3260464"/>
              <a:ext cx="392266" cy="39226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8" name="Oval 167"/>
            <p:cNvSpPr/>
            <p:nvPr/>
          </p:nvSpPr>
          <p:spPr>
            <a:xfrm>
              <a:off x="7036159" y="3733624"/>
              <a:ext cx="392266" cy="39226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9" name="Freeform 18"/>
            <p:cNvSpPr>
              <a:spLocks noChangeAspect="1" noEditPoints="1"/>
            </p:cNvSpPr>
            <p:nvPr/>
          </p:nvSpPr>
          <p:spPr bwMode="auto">
            <a:xfrm>
              <a:off x="7126020" y="1948213"/>
              <a:ext cx="201922" cy="140981"/>
            </a:xfrm>
            <a:custGeom>
              <a:avLst/>
              <a:gdLst>
                <a:gd name="T0" fmla="*/ 885 w 1591"/>
                <a:gd name="T1" fmla="*/ 606 h 1109"/>
                <a:gd name="T2" fmla="*/ 493 w 1591"/>
                <a:gd name="T3" fmla="*/ 606 h 1109"/>
                <a:gd name="T4" fmla="*/ 483 w 1591"/>
                <a:gd name="T5" fmla="*/ 592 h 1109"/>
                <a:gd name="T6" fmla="*/ 424 w 1591"/>
                <a:gd name="T7" fmla="*/ 501 h 1109"/>
                <a:gd name="T8" fmla="*/ 310 w 1591"/>
                <a:gd name="T9" fmla="*/ 842 h 1109"/>
                <a:gd name="T10" fmla="*/ 147 w 1591"/>
                <a:gd name="T11" fmla="*/ 606 h 1109"/>
                <a:gd name="T12" fmla="*/ 0 w 1591"/>
                <a:gd name="T13" fmla="*/ 606 h 1109"/>
                <a:gd name="T14" fmla="*/ 0 w 1591"/>
                <a:gd name="T15" fmla="*/ 502 h 1109"/>
                <a:gd name="T16" fmla="*/ 201 w 1591"/>
                <a:gd name="T17" fmla="*/ 502 h 1109"/>
                <a:gd name="T18" fmla="*/ 278 w 1591"/>
                <a:gd name="T19" fmla="*/ 612 h 1109"/>
                <a:gd name="T20" fmla="*/ 394 w 1591"/>
                <a:gd name="T21" fmla="*/ 265 h 1109"/>
                <a:gd name="T22" fmla="*/ 497 w 1591"/>
                <a:gd name="T23" fmla="*/ 424 h 1109"/>
                <a:gd name="T24" fmla="*/ 549 w 1591"/>
                <a:gd name="T25" fmla="*/ 502 h 1109"/>
                <a:gd name="T26" fmla="*/ 885 w 1591"/>
                <a:gd name="T27" fmla="*/ 502 h 1109"/>
                <a:gd name="T28" fmla="*/ 904 w 1591"/>
                <a:gd name="T29" fmla="*/ 464 h 1109"/>
                <a:gd name="T30" fmla="*/ 923 w 1591"/>
                <a:gd name="T31" fmla="*/ 441 h 1109"/>
                <a:gd name="T32" fmla="*/ 940 w 1591"/>
                <a:gd name="T33" fmla="*/ 426 h 1109"/>
                <a:gd name="T34" fmla="*/ 1036 w 1591"/>
                <a:gd name="T35" fmla="*/ 394 h 1109"/>
                <a:gd name="T36" fmla="*/ 1157 w 1591"/>
                <a:gd name="T37" fmla="*/ 448 h 1109"/>
                <a:gd name="T38" fmla="*/ 1196 w 1591"/>
                <a:gd name="T39" fmla="*/ 554 h 1109"/>
                <a:gd name="T40" fmla="*/ 1036 w 1591"/>
                <a:gd name="T41" fmla="*/ 714 h 1109"/>
                <a:gd name="T42" fmla="*/ 940 w 1591"/>
                <a:gd name="T43" fmla="*/ 682 h 1109"/>
                <a:gd name="T44" fmla="*/ 904 w 1591"/>
                <a:gd name="T45" fmla="*/ 644 h 1109"/>
                <a:gd name="T46" fmla="*/ 885 w 1591"/>
                <a:gd name="T47" fmla="*/ 606 h 1109"/>
                <a:gd name="T48" fmla="*/ 1036 w 1591"/>
                <a:gd name="T49" fmla="*/ 809 h 1109"/>
                <a:gd name="T50" fmla="*/ 816 w 1591"/>
                <a:gd name="T51" fmla="*/ 682 h 1109"/>
                <a:gd name="T52" fmla="*/ 701 w 1591"/>
                <a:gd name="T53" fmla="*/ 682 h 1109"/>
                <a:gd name="T54" fmla="*/ 1036 w 1591"/>
                <a:gd name="T55" fmla="*/ 913 h 1109"/>
                <a:gd name="T56" fmla="*/ 1396 w 1591"/>
                <a:gd name="T57" fmla="*/ 554 h 1109"/>
                <a:gd name="T58" fmla="*/ 1036 w 1591"/>
                <a:gd name="T59" fmla="*/ 195 h 1109"/>
                <a:gd name="T60" fmla="*/ 701 w 1591"/>
                <a:gd name="T61" fmla="*/ 426 h 1109"/>
                <a:gd name="T62" fmla="*/ 816 w 1591"/>
                <a:gd name="T63" fmla="*/ 426 h 1109"/>
                <a:gd name="T64" fmla="*/ 1036 w 1591"/>
                <a:gd name="T65" fmla="*/ 299 h 1109"/>
                <a:gd name="T66" fmla="*/ 1292 w 1591"/>
                <a:gd name="T67" fmla="*/ 554 h 1109"/>
                <a:gd name="T68" fmla="*/ 1036 w 1591"/>
                <a:gd name="T69" fmla="*/ 809 h 1109"/>
                <a:gd name="T70" fmla="*/ 1036 w 1591"/>
                <a:gd name="T71" fmla="*/ 0 h 1109"/>
                <a:gd name="T72" fmla="*/ 528 w 1591"/>
                <a:gd name="T73" fmla="*/ 332 h 1109"/>
                <a:gd name="T74" fmla="*/ 590 w 1591"/>
                <a:gd name="T75" fmla="*/ 426 h 1109"/>
                <a:gd name="T76" fmla="*/ 605 w 1591"/>
                <a:gd name="T77" fmla="*/ 426 h 1109"/>
                <a:gd name="T78" fmla="*/ 1036 w 1591"/>
                <a:gd name="T79" fmla="*/ 104 h 1109"/>
                <a:gd name="T80" fmla="*/ 1487 w 1591"/>
                <a:gd name="T81" fmla="*/ 554 h 1109"/>
                <a:gd name="T82" fmla="*/ 1036 w 1591"/>
                <a:gd name="T83" fmla="*/ 1005 h 1109"/>
                <a:gd name="T84" fmla="*/ 605 w 1591"/>
                <a:gd name="T85" fmla="*/ 682 h 1109"/>
                <a:gd name="T86" fmla="*/ 497 w 1591"/>
                <a:gd name="T87" fmla="*/ 682 h 1109"/>
                <a:gd name="T88" fmla="*/ 1036 w 1591"/>
                <a:gd name="T89" fmla="*/ 1109 h 1109"/>
                <a:gd name="T90" fmla="*/ 1591 w 1591"/>
                <a:gd name="T91" fmla="*/ 554 h 1109"/>
                <a:gd name="T92" fmla="*/ 1036 w 1591"/>
                <a:gd name="T93"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1" h="1109">
                  <a:moveTo>
                    <a:pt x="885" y="606"/>
                  </a:moveTo>
                  <a:cubicBezTo>
                    <a:pt x="493" y="606"/>
                    <a:pt x="493" y="606"/>
                    <a:pt x="493" y="606"/>
                  </a:cubicBezTo>
                  <a:cubicBezTo>
                    <a:pt x="483" y="592"/>
                    <a:pt x="483" y="592"/>
                    <a:pt x="483" y="592"/>
                  </a:cubicBezTo>
                  <a:cubicBezTo>
                    <a:pt x="424" y="501"/>
                    <a:pt x="424" y="501"/>
                    <a:pt x="424" y="501"/>
                  </a:cubicBezTo>
                  <a:cubicBezTo>
                    <a:pt x="310" y="842"/>
                    <a:pt x="310" y="842"/>
                    <a:pt x="310" y="842"/>
                  </a:cubicBezTo>
                  <a:cubicBezTo>
                    <a:pt x="147" y="606"/>
                    <a:pt x="147" y="606"/>
                    <a:pt x="147" y="606"/>
                  </a:cubicBezTo>
                  <a:cubicBezTo>
                    <a:pt x="0" y="606"/>
                    <a:pt x="0" y="606"/>
                    <a:pt x="0" y="606"/>
                  </a:cubicBezTo>
                  <a:cubicBezTo>
                    <a:pt x="0" y="502"/>
                    <a:pt x="0" y="502"/>
                    <a:pt x="0" y="502"/>
                  </a:cubicBezTo>
                  <a:cubicBezTo>
                    <a:pt x="201" y="502"/>
                    <a:pt x="201" y="502"/>
                    <a:pt x="201" y="502"/>
                  </a:cubicBezTo>
                  <a:cubicBezTo>
                    <a:pt x="278" y="612"/>
                    <a:pt x="278" y="612"/>
                    <a:pt x="278" y="612"/>
                  </a:cubicBezTo>
                  <a:cubicBezTo>
                    <a:pt x="394" y="265"/>
                    <a:pt x="394" y="265"/>
                    <a:pt x="394" y="265"/>
                  </a:cubicBezTo>
                  <a:cubicBezTo>
                    <a:pt x="497" y="424"/>
                    <a:pt x="497" y="424"/>
                    <a:pt x="497" y="424"/>
                  </a:cubicBezTo>
                  <a:cubicBezTo>
                    <a:pt x="549" y="502"/>
                    <a:pt x="549" y="502"/>
                    <a:pt x="549" y="502"/>
                  </a:cubicBezTo>
                  <a:cubicBezTo>
                    <a:pt x="885" y="502"/>
                    <a:pt x="885" y="502"/>
                    <a:pt x="885" y="502"/>
                  </a:cubicBezTo>
                  <a:cubicBezTo>
                    <a:pt x="890" y="488"/>
                    <a:pt x="896" y="476"/>
                    <a:pt x="904" y="464"/>
                  </a:cubicBezTo>
                  <a:cubicBezTo>
                    <a:pt x="910" y="456"/>
                    <a:pt x="916" y="448"/>
                    <a:pt x="923" y="441"/>
                  </a:cubicBezTo>
                  <a:cubicBezTo>
                    <a:pt x="929" y="436"/>
                    <a:pt x="934" y="431"/>
                    <a:pt x="940" y="426"/>
                  </a:cubicBezTo>
                  <a:cubicBezTo>
                    <a:pt x="967" y="406"/>
                    <a:pt x="1000" y="394"/>
                    <a:pt x="1036" y="394"/>
                  </a:cubicBezTo>
                  <a:cubicBezTo>
                    <a:pt x="1084" y="394"/>
                    <a:pt x="1127" y="415"/>
                    <a:pt x="1157" y="448"/>
                  </a:cubicBezTo>
                  <a:cubicBezTo>
                    <a:pt x="1181" y="477"/>
                    <a:pt x="1196" y="514"/>
                    <a:pt x="1196" y="554"/>
                  </a:cubicBezTo>
                  <a:cubicBezTo>
                    <a:pt x="1196" y="642"/>
                    <a:pt x="1125" y="714"/>
                    <a:pt x="1036" y="714"/>
                  </a:cubicBezTo>
                  <a:cubicBezTo>
                    <a:pt x="1000" y="714"/>
                    <a:pt x="967" y="702"/>
                    <a:pt x="940" y="682"/>
                  </a:cubicBezTo>
                  <a:cubicBezTo>
                    <a:pt x="926" y="671"/>
                    <a:pt x="914" y="659"/>
                    <a:pt x="904" y="644"/>
                  </a:cubicBezTo>
                  <a:cubicBezTo>
                    <a:pt x="896" y="632"/>
                    <a:pt x="890" y="620"/>
                    <a:pt x="885" y="606"/>
                  </a:cubicBezTo>
                  <a:close/>
                  <a:moveTo>
                    <a:pt x="1036" y="809"/>
                  </a:moveTo>
                  <a:cubicBezTo>
                    <a:pt x="942" y="809"/>
                    <a:pt x="860" y="758"/>
                    <a:pt x="816" y="682"/>
                  </a:cubicBezTo>
                  <a:cubicBezTo>
                    <a:pt x="701" y="682"/>
                    <a:pt x="701" y="682"/>
                    <a:pt x="701" y="682"/>
                  </a:cubicBezTo>
                  <a:cubicBezTo>
                    <a:pt x="753" y="817"/>
                    <a:pt x="884" y="913"/>
                    <a:pt x="1036" y="913"/>
                  </a:cubicBezTo>
                  <a:cubicBezTo>
                    <a:pt x="1234" y="913"/>
                    <a:pt x="1396" y="752"/>
                    <a:pt x="1396" y="554"/>
                  </a:cubicBezTo>
                  <a:cubicBezTo>
                    <a:pt x="1396" y="356"/>
                    <a:pt x="1234" y="195"/>
                    <a:pt x="1036" y="195"/>
                  </a:cubicBezTo>
                  <a:cubicBezTo>
                    <a:pt x="884" y="195"/>
                    <a:pt x="753" y="291"/>
                    <a:pt x="701" y="426"/>
                  </a:cubicBezTo>
                  <a:cubicBezTo>
                    <a:pt x="816" y="426"/>
                    <a:pt x="816" y="426"/>
                    <a:pt x="816" y="426"/>
                  </a:cubicBezTo>
                  <a:cubicBezTo>
                    <a:pt x="860" y="350"/>
                    <a:pt x="942" y="299"/>
                    <a:pt x="1036" y="299"/>
                  </a:cubicBezTo>
                  <a:cubicBezTo>
                    <a:pt x="1177" y="299"/>
                    <a:pt x="1292" y="413"/>
                    <a:pt x="1292" y="554"/>
                  </a:cubicBezTo>
                  <a:cubicBezTo>
                    <a:pt x="1292" y="695"/>
                    <a:pt x="1177" y="809"/>
                    <a:pt x="1036" y="809"/>
                  </a:cubicBezTo>
                  <a:close/>
                  <a:moveTo>
                    <a:pt x="1036" y="0"/>
                  </a:moveTo>
                  <a:cubicBezTo>
                    <a:pt x="810" y="0"/>
                    <a:pt x="614" y="136"/>
                    <a:pt x="528" y="332"/>
                  </a:cubicBezTo>
                  <a:cubicBezTo>
                    <a:pt x="590" y="426"/>
                    <a:pt x="590" y="426"/>
                    <a:pt x="590" y="426"/>
                  </a:cubicBezTo>
                  <a:cubicBezTo>
                    <a:pt x="605" y="426"/>
                    <a:pt x="605" y="426"/>
                    <a:pt x="605" y="426"/>
                  </a:cubicBezTo>
                  <a:cubicBezTo>
                    <a:pt x="660" y="240"/>
                    <a:pt x="833" y="104"/>
                    <a:pt x="1036" y="104"/>
                  </a:cubicBezTo>
                  <a:cubicBezTo>
                    <a:pt x="1285" y="104"/>
                    <a:pt x="1487" y="306"/>
                    <a:pt x="1487" y="554"/>
                  </a:cubicBezTo>
                  <a:cubicBezTo>
                    <a:pt x="1487" y="802"/>
                    <a:pt x="1285" y="1005"/>
                    <a:pt x="1036" y="1005"/>
                  </a:cubicBezTo>
                  <a:cubicBezTo>
                    <a:pt x="833" y="1005"/>
                    <a:pt x="660" y="868"/>
                    <a:pt x="605" y="682"/>
                  </a:cubicBezTo>
                  <a:cubicBezTo>
                    <a:pt x="497" y="682"/>
                    <a:pt x="497" y="682"/>
                    <a:pt x="497" y="682"/>
                  </a:cubicBezTo>
                  <a:cubicBezTo>
                    <a:pt x="555" y="926"/>
                    <a:pt x="775" y="1109"/>
                    <a:pt x="1036" y="1109"/>
                  </a:cubicBezTo>
                  <a:cubicBezTo>
                    <a:pt x="1342" y="1109"/>
                    <a:pt x="1591" y="860"/>
                    <a:pt x="1591" y="554"/>
                  </a:cubicBezTo>
                  <a:cubicBezTo>
                    <a:pt x="1591" y="248"/>
                    <a:pt x="1342" y="0"/>
                    <a:pt x="1036" y="0"/>
                  </a:cubicBezTo>
                  <a:close/>
                </a:path>
              </a:pathLst>
            </a:custGeom>
            <a:solidFill>
              <a:schemeClr val="bg2"/>
            </a:solidFill>
            <a:ln>
              <a:noFill/>
            </a:ln>
          </p:spPr>
          <p:txBody>
            <a:bodyPr vert="horz" wrap="square" lIns="68574" tIns="34289" rIns="68574" bIns="34289" numCol="1" anchor="t" anchorCtr="0" compatLnSpc="1">
              <a:prstTxWarp prst="textNoShape">
                <a:avLst/>
              </a:prstTxWarp>
            </a:bodyPr>
            <a:lstStyle/>
            <a:p>
              <a:pPr defTabSz="1031523" fontAlgn="auto">
                <a:spcBef>
                  <a:spcPts val="0"/>
                </a:spcBef>
                <a:spcAft>
                  <a:spcPts val="0"/>
                </a:spcAft>
              </a:pPr>
              <a:endParaRPr lang="en-US">
                <a:solidFill>
                  <a:srgbClr val="262626"/>
                </a:solidFill>
                <a:latin typeface="Roboto Condensed"/>
                <a:ea typeface=""/>
                <a:cs typeface="FontAwesome"/>
              </a:endParaRPr>
            </a:p>
          </p:txBody>
        </p:sp>
        <p:sp>
          <p:nvSpPr>
            <p:cNvPr id="170" name="Freeform 41"/>
            <p:cNvSpPr>
              <a:spLocks noChangeAspect="1" noEditPoints="1"/>
            </p:cNvSpPr>
            <p:nvPr/>
          </p:nvSpPr>
          <p:spPr bwMode="auto">
            <a:xfrm>
              <a:off x="7153023" y="2412164"/>
              <a:ext cx="148899" cy="198094"/>
            </a:xfrm>
            <a:custGeom>
              <a:avLst/>
              <a:gdLst>
                <a:gd name="T0" fmla="*/ 692 w 1085"/>
                <a:gd name="T1" fmla="*/ 0 h 1445"/>
                <a:gd name="T2" fmla="*/ 695 w 1085"/>
                <a:gd name="T3" fmla="*/ 316 h 1445"/>
                <a:gd name="T4" fmla="*/ 692 w 1085"/>
                <a:gd name="T5" fmla="*/ 0 h 1445"/>
                <a:gd name="T6" fmla="*/ 1081 w 1085"/>
                <a:gd name="T7" fmla="*/ 381 h 1445"/>
                <a:gd name="T8" fmla="*/ 1043 w 1085"/>
                <a:gd name="T9" fmla="*/ 1445 h 1445"/>
                <a:gd name="T10" fmla="*/ 0 w 1085"/>
                <a:gd name="T11" fmla="*/ 1406 h 1445"/>
                <a:gd name="T12" fmla="*/ 38 w 1085"/>
                <a:gd name="T13" fmla="*/ 0 h 1445"/>
                <a:gd name="T14" fmla="*/ 623 w 1085"/>
                <a:gd name="T15" fmla="*/ 314 h 1445"/>
                <a:gd name="T16" fmla="*/ 1081 w 1085"/>
                <a:gd name="T17" fmla="*/ 381 h 1445"/>
                <a:gd name="T18" fmla="*/ 903 w 1085"/>
                <a:gd name="T19" fmla="*/ 889 h 1445"/>
                <a:gd name="T20" fmla="*/ 878 w 1085"/>
                <a:gd name="T21" fmla="*/ 822 h 1445"/>
                <a:gd name="T22" fmla="*/ 774 w 1085"/>
                <a:gd name="T23" fmla="*/ 733 h 1445"/>
                <a:gd name="T24" fmla="*/ 796 w 1085"/>
                <a:gd name="T25" fmla="*/ 667 h 1445"/>
                <a:gd name="T26" fmla="*/ 734 w 1085"/>
                <a:gd name="T27" fmla="*/ 631 h 1445"/>
                <a:gd name="T28" fmla="*/ 597 w 1085"/>
                <a:gd name="T29" fmla="*/ 630 h 1445"/>
                <a:gd name="T30" fmla="*/ 570 w 1085"/>
                <a:gd name="T31" fmla="*/ 565 h 1445"/>
                <a:gd name="T32" fmla="*/ 500 w 1085"/>
                <a:gd name="T33" fmla="*/ 577 h 1445"/>
                <a:gd name="T34" fmla="*/ 394 w 1085"/>
                <a:gd name="T35" fmla="*/ 664 h 1445"/>
                <a:gd name="T36" fmla="*/ 333 w 1085"/>
                <a:gd name="T37" fmla="*/ 631 h 1445"/>
                <a:gd name="T38" fmla="*/ 287 w 1085"/>
                <a:gd name="T39" fmla="*/ 686 h 1445"/>
                <a:gd name="T40" fmla="*/ 261 w 1085"/>
                <a:gd name="T41" fmla="*/ 821 h 1445"/>
                <a:gd name="T42" fmla="*/ 193 w 1085"/>
                <a:gd name="T43" fmla="*/ 835 h 1445"/>
                <a:gd name="T44" fmla="*/ 194 w 1085"/>
                <a:gd name="T45" fmla="*/ 906 h 1445"/>
                <a:gd name="T46" fmla="*/ 261 w 1085"/>
                <a:gd name="T47" fmla="*/ 1026 h 1445"/>
                <a:gd name="T48" fmla="*/ 218 w 1085"/>
                <a:gd name="T49" fmla="*/ 1081 h 1445"/>
                <a:gd name="T50" fmla="*/ 264 w 1085"/>
                <a:gd name="T51" fmla="*/ 1135 h 1445"/>
                <a:gd name="T52" fmla="*/ 392 w 1085"/>
                <a:gd name="T53" fmla="*/ 1184 h 1445"/>
                <a:gd name="T54" fmla="*/ 395 w 1085"/>
                <a:gd name="T55" fmla="*/ 1253 h 1445"/>
                <a:gd name="T56" fmla="*/ 465 w 1085"/>
                <a:gd name="T57" fmla="*/ 1265 h 1445"/>
                <a:gd name="T58" fmla="*/ 544 w 1085"/>
                <a:gd name="T59" fmla="*/ 1225 h 1445"/>
                <a:gd name="T60" fmla="*/ 622 w 1085"/>
                <a:gd name="T61" fmla="*/ 1265 h 1445"/>
                <a:gd name="T62" fmla="*/ 692 w 1085"/>
                <a:gd name="T63" fmla="*/ 1253 h 1445"/>
                <a:gd name="T64" fmla="*/ 694 w 1085"/>
                <a:gd name="T65" fmla="*/ 1184 h 1445"/>
                <a:gd name="T66" fmla="*/ 822 w 1085"/>
                <a:gd name="T67" fmla="*/ 1135 h 1445"/>
                <a:gd name="T68" fmla="*/ 868 w 1085"/>
                <a:gd name="T69" fmla="*/ 1081 h 1445"/>
                <a:gd name="T70" fmla="*/ 826 w 1085"/>
                <a:gd name="T71" fmla="*/ 1026 h 1445"/>
                <a:gd name="T72" fmla="*/ 892 w 1085"/>
                <a:gd name="T73" fmla="*/ 906 h 1445"/>
                <a:gd name="T74" fmla="*/ 368 w 1085"/>
                <a:gd name="T75" fmla="*/ 919 h 1445"/>
                <a:gd name="T76" fmla="*/ 713 w 1085"/>
                <a:gd name="T77" fmla="*/ 93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5" h="1445">
                  <a:moveTo>
                    <a:pt x="692" y="0"/>
                  </a:moveTo>
                  <a:cubicBezTo>
                    <a:pt x="692" y="0"/>
                    <a:pt x="692" y="0"/>
                    <a:pt x="692" y="0"/>
                  </a:cubicBezTo>
                  <a:cubicBezTo>
                    <a:pt x="1085" y="316"/>
                    <a:pt x="1085" y="316"/>
                    <a:pt x="1085" y="316"/>
                  </a:cubicBezTo>
                  <a:cubicBezTo>
                    <a:pt x="1085" y="316"/>
                    <a:pt x="1085" y="316"/>
                    <a:pt x="695" y="316"/>
                  </a:cubicBezTo>
                  <a:cubicBezTo>
                    <a:pt x="694" y="316"/>
                    <a:pt x="692" y="315"/>
                    <a:pt x="692" y="314"/>
                  </a:cubicBezTo>
                  <a:cubicBezTo>
                    <a:pt x="692" y="314"/>
                    <a:pt x="692" y="314"/>
                    <a:pt x="692" y="0"/>
                  </a:cubicBezTo>
                  <a:close/>
                  <a:moveTo>
                    <a:pt x="1081" y="381"/>
                  </a:moveTo>
                  <a:cubicBezTo>
                    <a:pt x="1081" y="381"/>
                    <a:pt x="1081" y="381"/>
                    <a:pt x="1081" y="381"/>
                  </a:cubicBezTo>
                  <a:cubicBezTo>
                    <a:pt x="1081" y="1406"/>
                    <a:pt x="1081" y="1406"/>
                    <a:pt x="1081" y="1406"/>
                  </a:cubicBezTo>
                  <a:cubicBezTo>
                    <a:pt x="1081" y="1427"/>
                    <a:pt x="1064" y="1445"/>
                    <a:pt x="1043" y="1445"/>
                  </a:cubicBezTo>
                  <a:cubicBezTo>
                    <a:pt x="1043" y="1445"/>
                    <a:pt x="1043" y="1445"/>
                    <a:pt x="38" y="1445"/>
                  </a:cubicBezTo>
                  <a:cubicBezTo>
                    <a:pt x="18" y="1445"/>
                    <a:pt x="0" y="1427"/>
                    <a:pt x="0" y="1406"/>
                  </a:cubicBezTo>
                  <a:cubicBezTo>
                    <a:pt x="0" y="1406"/>
                    <a:pt x="0" y="1406"/>
                    <a:pt x="0" y="39"/>
                  </a:cubicBezTo>
                  <a:cubicBezTo>
                    <a:pt x="0" y="17"/>
                    <a:pt x="18" y="0"/>
                    <a:pt x="38" y="0"/>
                  </a:cubicBezTo>
                  <a:cubicBezTo>
                    <a:pt x="38" y="0"/>
                    <a:pt x="38" y="0"/>
                    <a:pt x="623" y="0"/>
                  </a:cubicBezTo>
                  <a:cubicBezTo>
                    <a:pt x="623" y="0"/>
                    <a:pt x="623" y="0"/>
                    <a:pt x="623" y="314"/>
                  </a:cubicBezTo>
                  <a:cubicBezTo>
                    <a:pt x="623" y="351"/>
                    <a:pt x="654" y="381"/>
                    <a:pt x="692" y="381"/>
                  </a:cubicBezTo>
                  <a:cubicBezTo>
                    <a:pt x="692" y="381"/>
                    <a:pt x="692" y="381"/>
                    <a:pt x="1081" y="381"/>
                  </a:cubicBezTo>
                  <a:close/>
                  <a:moveTo>
                    <a:pt x="892" y="906"/>
                  </a:moveTo>
                  <a:cubicBezTo>
                    <a:pt x="899" y="904"/>
                    <a:pt x="903" y="897"/>
                    <a:pt x="903" y="889"/>
                  </a:cubicBezTo>
                  <a:cubicBezTo>
                    <a:pt x="903" y="889"/>
                    <a:pt x="903" y="889"/>
                    <a:pt x="893" y="835"/>
                  </a:cubicBezTo>
                  <a:cubicBezTo>
                    <a:pt x="891" y="828"/>
                    <a:pt x="885" y="822"/>
                    <a:pt x="878" y="822"/>
                  </a:cubicBezTo>
                  <a:cubicBezTo>
                    <a:pt x="878" y="822"/>
                    <a:pt x="878" y="822"/>
                    <a:pt x="826" y="821"/>
                  </a:cubicBezTo>
                  <a:cubicBezTo>
                    <a:pt x="814" y="788"/>
                    <a:pt x="796" y="759"/>
                    <a:pt x="774" y="733"/>
                  </a:cubicBezTo>
                  <a:cubicBezTo>
                    <a:pt x="774" y="733"/>
                    <a:pt x="774" y="733"/>
                    <a:pt x="799" y="686"/>
                  </a:cubicBezTo>
                  <a:cubicBezTo>
                    <a:pt x="803" y="680"/>
                    <a:pt x="802" y="672"/>
                    <a:pt x="796" y="667"/>
                  </a:cubicBezTo>
                  <a:cubicBezTo>
                    <a:pt x="796" y="667"/>
                    <a:pt x="796" y="667"/>
                    <a:pt x="754" y="631"/>
                  </a:cubicBezTo>
                  <a:cubicBezTo>
                    <a:pt x="748" y="627"/>
                    <a:pt x="740" y="626"/>
                    <a:pt x="734" y="631"/>
                  </a:cubicBezTo>
                  <a:cubicBezTo>
                    <a:pt x="734" y="631"/>
                    <a:pt x="734" y="631"/>
                    <a:pt x="693" y="664"/>
                  </a:cubicBezTo>
                  <a:cubicBezTo>
                    <a:pt x="663" y="648"/>
                    <a:pt x="631" y="636"/>
                    <a:pt x="597" y="630"/>
                  </a:cubicBezTo>
                  <a:cubicBezTo>
                    <a:pt x="597" y="630"/>
                    <a:pt x="597" y="630"/>
                    <a:pt x="586" y="577"/>
                  </a:cubicBezTo>
                  <a:cubicBezTo>
                    <a:pt x="585" y="571"/>
                    <a:pt x="578" y="565"/>
                    <a:pt x="570" y="565"/>
                  </a:cubicBezTo>
                  <a:cubicBezTo>
                    <a:pt x="570" y="565"/>
                    <a:pt x="570" y="565"/>
                    <a:pt x="516" y="565"/>
                  </a:cubicBezTo>
                  <a:cubicBezTo>
                    <a:pt x="509" y="565"/>
                    <a:pt x="502" y="571"/>
                    <a:pt x="500" y="577"/>
                  </a:cubicBezTo>
                  <a:cubicBezTo>
                    <a:pt x="500" y="577"/>
                    <a:pt x="500" y="577"/>
                    <a:pt x="490" y="630"/>
                  </a:cubicBezTo>
                  <a:cubicBezTo>
                    <a:pt x="455" y="636"/>
                    <a:pt x="424" y="648"/>
                    <a:pt x="394" y="664"/>
                  </a:cubicBezTo>
                  <a:cubicBezTo>
                    <a:pt x="394" y="664"/>
                    <a:pt x="394" y="664"/>
                    <a:pt x="353" y="631"/>
                  </a:cubicBezTo>
                  <a:cubicBezTo>
                    <a:pt x="347" y="626"/>
                    <a:pt x="339" y="627"/>
                    <a:pt x="333" y="631"/>
                  </a:cubicBezTo>
                  <a:cubicBezTo>
                    <a:pt x="333" y="631"/>
                    <a:pt x="333" y="631"/>
                    <a:pt x="291" y="667"/>
                  </a:cubicBezTo>
                  <a:cubicBezTo>
                    <a:pt x="285" y="672"/>
                    <a:pt x="284" y="680"/>
                    <a:pt x="287" y="686"/>
                  </a:cubicBezTo>
                  <a:cubicBezTo>
                    <a:pt x="287" y="686"/>
                    <a:pt x="287" y="686"/>
                    <a:pt x="312" y="733"/>
                  </a:cubicBezTo>
                  <a:cubicBezTo>
                    <a:pt x="291" y="759"/>
                    <a:pt x="273" y="788"/>
                    <a:pt x="261" y="821"/>
                  </a:cubicBezTo>
                  <a:cubicBezTo>
                    <a:pt x="261" y="821"/>
                    <a:pt x="261" y="821"/>
                    <a:pt x="209" y="822"/>
                  </a:cubicBezTo>
                  <a:cubicBezTo>
                    <a:pt x="201" y="822"/>
                    <a:pt x="195" y="828"/>
                    <a:pt x="193" y="835"/>
                  </a:cubicBezTo>
                  <a:cubicBezTo>
                    <a:pt x="193" y="835"/>
                    <a:pt x="193" y="835"/>
                    <a:pt x="184" y="889"/>
                  </a:cubicBezTo>
                  <a:cubicBezTo>
                    <a:pt x="183" y="897"/>
                    <a:pt x="187" y="904"/>
                    <a:pt x="194" y="906"/>
                  </a:cubicBezTo>
                  <a:cubicBezTo>
                    <a:pt x="194" y="906"/>
                    <a:pt x="194" y="906"/>
                    <a:pt x="243" y="926"/>
                  </a:cubicBezTo>
                  <a:cubicBezTo>
                    <a:pt x="243" y="961"/>
                    <a:pt x="249" y="995"/>
                    <a:pt x="261" y="1026"/>
                  </a:cubicBezTo>
                  <a:cubicBezTo>
                    <a:pt x="261" y="1026"/>
                    <a:pt x="261" y="1026"/>
                    <a:pt x="221" y="1062"/>
                  </a:cubicBezTo>
                  <a:cubicBezTo>
                    <a:pt x="215" y="1067"/>
                    <a:pt x="214" y="1074"/>
                    <a:pt x="218" y="1081"/>
                  </a:cubicBezTo>
                  <a:cubicBezTo>
                    <a:pt x="218" y="1081"/>
                    <a:pt x="218" y="1081"/>
                    <a:pt x="245" y="1128"/>
                  </a:cubicBezTo>
                  <a:cubicBezTo>
                    <a:pt x="249" y="1135"/>
                    <a:pt x="257" y="1138"/>
                    <a:pt x="264" y="1135"/>
                  </a:cubicBezTo>
                  <a:cubicBezTo>
                    <a:pt x="264" y="1135"/>
                    <a:pt x="264" y="1135"/>
                    <a:pt x="314" y="1119"/>
                  </a:cubicBezTo>
                  <a:cubicBezTo>
                    <a:pt x="336" y="1145"/>
                    <a:pt x="362" y="1167"/>
                    <a:pt x="392" y="1184"/>
                  </a:cubicBezTo>
                  <a:cubicBezTo>
                    <a:pt x="392" y="1184"/>
                    <a:pt x="392" y="1184"/>
                    <a:pt x="384" y="1236"/>
                  </a:cubicBezTo>
                  <a:cubicBezTo>
                    <a:pt x="383" y="1244"/>
                    <a:pt x="388" y="1251"/>
                    <a:pt x="395" y="1253"/>
                  </a:cubicBezTo>
                  <a:cubicBezTo>
                    <a:pt x="395" y="1253"/>
                    <a:pt x="395" y="1253"/>
                    <a:pt x="446" y="1272"/>
                  </a:cubicBezTo>
                  <a:cubicBezTo>
                    <a:pt x="453" y="1275"/>
                    <a:pt x="461" y="1272"/>
                    <a:pt x="465" y="1265"/>
                  </a:cubicBezTo>
                  <a:cubicBezTo>
                    <a:pt x="465" y="1265"/>
                    <a:pt x="465" y="1265"/>
                    <a:pt x="492" y="1221"/>
                  </a:cubicBezTo>
                  <a:cubicBezTo>
                    <a:pt x="509" y="1223"/>
                    <a:pt x="526" y="1225"/>
                    <a:pt x="544" y="1225"/>
                  </a:cubicBezTo>
                  <a:cubicBezTo>
                    <a:pt x="561" y="1225"/>
                    <a:pt x="578" y="1223"/>
                    <a:pt x="594" y="1221"/>
                  </a:cubicBezTo>
                  <a:cubicBezTo>
                    <a:pt x="594" y="1221"/>
                    <a:pt x="594" y="1221"/>
                    <a:pt x="622" y="1265"/>
                  </a:cubicBezTo>
                  <a:cubicBezTo>
                    <a:pt x="626" y="1272"/>
                    <a:pt x="634" y="1275"/>
                    <a:pt x="640" y="1272"/>
                  </a:cubicBezTo>
                  <a:cubicBezTo>
                    <a:pt x="640" y="1272"/>
                    <a:pt x="640" y="1272"/>
                    <a:pt x="692" y="1253"/>
                  </a:cubicBezTo>
                  <a:cubicBezTo>
                    <a:pt x="699" y="1251"/>
                    <a:pt x="703" y="1244"/>
                    <a:pt x="702" y="1236"/>
                  </a:cubicBezTo>
                  <a:cubicBezTo>
                    <a:pt x="702" y="1236"/>
                    <a:pt x="702" y="1236"/>
                    <a:pt x="694" y="1184"/>
                  </a:cubicBezTo>
                  <a:cubicBezTo>
                    <a:pt x="724" y="1167"/>
                    <a:pt x="750" y="1145"/>
                    <a:pt x="772" y="1119"/>
                  </a:cubicBezTo>
                  <a:cubicBezTo>
                    <a:pt x="772" y="1119"/>
                    <a:pt x="772" y="1119"/>
                    <a:pt x="822" y="1135"/>
                  </a:cubicBezTo>
                  <a:cubicBezTo>
                    <a:pt x="830" y="1138"/>
                    <a:pt x="838" y="1135"/>
                    <a:pt x="841" y="1128"/>
                  </a:cubicBezTo>
                  <a:cubicBezTo>
                    <a:pt x="841" y="1128"/>
                    <a:pt x="841" y="1128"/>
                    <a:pt x="868" y="1081"/>
                  </a:cubicBezTo>
                  <a:cubicBezTo>
                    <a:pt x="873" y="1074"/>
                    <a:pt x="871" y="1067"/>
                    <a:pt x="865" y="1062"/>
                  </a:cubicBezTo>
                  <a:cubicBezTo>
                    <a:pt x="865" y="1062"/>
                    <a:pt x="865" y="1062"/>
                    <a:pt x="826" y="1026"/>
                  </a:cubicBezTo>
                  <a:cubicBezTo>
                    <a:pt x="838" y="995"/>
                    <a:pt x="844" y="961"/>
                    <a:pt x="844" y="926"/>
                  </a:cubicBezTo>
                  <a:cubicBezTo>
                    <a:pt x="844" y="926"/>
                    <a:pt x="844" y="926"/>
                    <a:pt x="892" y="906"/>
                  </a:cubicBezTo>
                  <a:close/>
                  <a:moveTo>
                    <a:pt x="535" y="753"/>
                  </a:moveTo>
                  <a:cubicBezTo>
                    <a:pt x="444" y="755"/>
                    <a:pt x="371" y="829"/>
                    <a:pt x="368" y="919"/>
                  </a:cubicBezTo>
                  <a:cubicBezTo>
                    <a:pt x="365" y="1019"/>
                    <a:pt x="446" y="1101"/>
                    <a:pt x="546" y="1097"/>
                  </a:cubicBezTo>
                  <a:cubicBezTo>
                    <a:pt x="637" y="1095"/>
                    <a:pt x="711" y="1021"/>
                    <a:pt x="713" y="931"/>
                  </a:cubicBezTo>
                  <a:cubicBezTo>
                    <a:pt x="717" y="831"/>
                    <a:pt x="635" y="749"/>
                    <a:pt x="535" y="753"/>
                  </a:cubicBezTo>
                  <a:close/>
                </a:path>
              </a:pathLst>
            </a:custGeom>
            <a:solidFill>
              <a:schemeClr val="bg2"/>
            </a:solidFill>
            <a:ln>
              <a:noFill/>
            </a:ln>
          </p:spPr>
          <p:txBody>
            <a:bodyPr vert="horz" wrap="square" lIns="68574" tIns="34289" rIns="68574" bIns="34289" numCol="1" anchor="t" anchorCtr="0" compatLnSpc="1">
              <a:prstTxWarp prst="textNoShape">
                <a:avLst/>
              </a:prstTxWarp>
            </a:bodyPr>
            <a:lstStyle/>
            <a:p>
              <a:pPr defTabSz="1031523" fontAlgn="auto">
                <a:spcBef>
                  <a:spcPts val="0"/>
                </a:spcBef>
                <a:spcAft>
                  <a:spcPts val="0"/>
                </a:spcAft>
              </a:pPr>
              <a:endParaRPr lang="en-US">
                <a:solidFill>
                  <a:srgbClr val="262626"/>
                </a:solidFill>
                <a:latin typeface="Roboto Condensed"/>
                <a:ea typeface=""/>
                <a:cs typeface="FontAwesome"/>
              </a:endParaRPr>
            </a:p>
          </p:txBody>
        </p:sp>
        <p:grpSp>
          <p:nvGrpSpPr>
            <p:cNvPr id="171" name="Group 8"/>
            <p:cNvGrpSpPr>
              <a:grpSpLocks noChangeAspect="1"/>
            </p:cNvGrpSpPr>
            <p:nvPr/>
          </p:nvGrpSpPr>
          <p:grpSpPr bwMode="auto">
            <a:xfrm>
              <a:off x="7147149" y="2843496"/>
              <a:ext cx="234518" cy="253599"/>
              <a:chOff x="1896" y="60"/>
              <a:chExt cx="3884" cy="4200"/>
            </a:xfrm>
            <a:solidFill>
              <a:schemeClr val="bg2"/>
            </a:solidFill>
          </p:grpSpPr>
          <p:sp>
            <p:nvSpPr>
              <p:cNvPr id="172" name="Freeform 9"/>
              <p:cNvSpPr>
                <a:spLocks noEditPoints="1"/>
              </p:cNvSpPr>
              <p:nvPr/>
            </p:nvSpPr>
            <p:spPr bwMode="auto">
              <a:xfrm>
                <a:off x="3642" y="1380"/>
                <a:ext cx="2138" cy="2140"/>
              </a:xfrm>
              <a:custGeom>
                <a:avLst/>
                <a:gdLst>
                  <a:gd name="T0" fmla="*/ 451 w 903"/>
                  <a:gd name="T1" fmla="*/ 0 h 904"/>
                  <a:gd name="T2" fmla="*/ 0 w 903"/>
                  <a:gd name="T3" fmla="*/ 452 h 904"/>
                  <a:gd name="T4" fmla="*/ 451 w 903"/>
                  <a:gd name="T5" fmla="*/ 904 h 904"/>
                  <a:gd name="T6" fmla="*/ 903 w 903"/>
                  <a:gd name="T7" fmla="*/ 452 h 904"/>
                  <a:gd name="T8" fmla="*/ 451 w 903"/>
                  <a:gd name="T9" fmla="*/ 0 h 904"/>
                  <a:gd name="T10" fmla="*/ 442 w 903"/>
                  <a:gd name="T11" fmla="*/ 534 h 904"/>
                  <a:gd name="T12" fmla="*/ 256 w 903"/>
                  <a:gd name="T13" fmla="*/ 762 h 904"/>
                  <a:gd name="T14" fmla="*/ 116 w 903"/>
                  <a:gd name="T15" fmla="*/ 533 h 904"/>
                  <a:gd name="T16" fmla="*/ 292 w 903"/>
                  <a:gd name="T17" fmla="*/ 606 h 904"/>
                  <a:gd name="T18" fmla="*/ 728 w 903"/>
                  <a:gd name="T19" fmla="*/ 176 h 904"/>
                  <a:gd name="T20" fmla="*/ 746 w 903"/>
                  <a:gd name="T21" fmla="*/ 203 h 904"/>
                  <a:gd name="T22" fmla="*/ 442 w 903"/>
                  <a:gd name="T23" fmla="*/ 53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3" h="904">
                    <a:moveTo>
                      <a:pt x="451" y="0"/>
                    </a:moveTo>
                    <a:cubicBezTo>
                      <a:pt x="202" y="0"/>
                      <a:pt x="0" y="202"/>
                      <a:pt x="0" y="452"/>
                    </a:cubicBezTo>
                    <a:cubicBezTo>
                      <a:pt x="0" y="701"/>
                      <a:pt x="202" y="904"/>
                      <a:pt x="451" y="904"/>
                    </a:cubicBezTo>
                    <a:cubicBezTo>
                      <a:pt x="701" y="904"/>
                      <a:pt x="903" y="701"/>
                      <a:pt x="903" y="452"/>
                    </a:cubicBezTo>
                    <a:cubicBezTo>
                      <a:pt x="903" y="202"/>
                      <a:pt x="701" y="0"/>
                      <a:pt x="451" y="0"/>
                    </a:cubicBezTo>
                    <a:close/>
                    <a:moveTo>
                      <a:pt x="442" y="534"/>
                    </a:moveTo>
                    <a:cubicBezTo>
                      <a:pt x="380" y="627"/>
                      <a:pt x="355" y="708"/>
                      <a:pt x="256" y="762"/>
                    </a:cubicBezTo>
                    <a:cubicBezTo>
                      <a:pt x="241" y="680"/>
                      <a:pt x="190" y="574"/>
                      <a:pt x="116" y="533"/>
                    </a:cubicBezTo>
                    <a:cubicBezTo>
                      <a:pt x="201" y="446"/>
                      <a:pt x="267" y="507"/>
                      <a:pt x="292" y="606"/>
                    </a:cubicBezTo>
                    <a:cubicBezTo>
                      <a:pt x="409" y="439"/>
                      <a:pt x="550" y="279"/>
                      <a:pt x="728" y="176"/>
                    </a:cubicBezTo>
                    <a:cubicBezTo>
                      <a:pt x="735" y="182"/>
                      <a:pt x="741" y="195"/>
                      <a:pt x="746" y="203"/>
                    </a:cubicBezTo>
                    <a:cubicBezTo>
                      <a:pt x="628" y="294"/>
                      <a:pt x="525" y="409"/>
                      <a:pt x="442" y="5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1523" fontAlgn="auto">
                  <a:spcBef>
                    <a:spcPts val="0"/>
                  </a:spcBef>
                  <a:spcAft>
                    <a:spcPts val="0"/>
                  </a:spcAft>
                </a:pPr>
                <a:endParaRPr lang="en-US">
                  <a:solidFill>
                    <a:srgbClr val="262626"/>
                  </a:solidFill>
                  <a:latin typeface="Roboto Condensed"/>
                  <a:ea typeface=""/>
                  <a:cs typeface="FontAwesome"/>
                </a:endParaRPr>
              </a:p>
            </p:txBody>
          </p:sp>
          <p:sp>
            <p:nvSpPr>
              <p:cNvPr id="173" name="Freeform 10"/>
              <p:cNvSpPr>
                <a:spLocks noEditPoints="1"/>
              </p:cNvSpPr>
              <p:nvPr/>
            </p:nvSpPr>
            <p:spPr bwMode="auto">
              <a:xfrm>
                <a:off x="1896" y="60"/>
                <a:ext cx="3017" cy="4200"/>
              </a:xfrm>
              <a:custGeom>
                <a:avLst/>
                <a:gdLst>
                  <a:gd name="T0" fmla="*/ 1274 w 1275"/>
                  <a:gd name="T1" fmla="*/ 1584 h 1775"/>
                  <a:gd name="T2" fmla="*/ 1235 w 1275"/>
                  <a:gd name="T3" fmla="*/ 1492 h 1775"/>
                  <a:gd name="T4" fmla="*/ 1132 w 1275"/>
                  <a:gd name="T5" fmla="*/ 1489 h 1775"/>
                  <a:gd name="T6" fmla="*/ 1096 w 1275"/>
                  <a:gd name="T7" fmla="*/ 1560 h 1775"/>
                  <a:gd name="T8" fmla="*/ 1096 w 1275"/>
                  <a:gd name="T9" fmla="*/ 1578 h 1775"/>
                  <a:gd name="T10" fmla="*/ 1092 w 1275"/>
                  <a:gd name="T11" fmla="*/ 1581 h 1775"/>
                  <a:gd name="T12" fmla="*/ 1026 w 1275"/>
                  <a:gd name="T13" fmla="*/ 1581 h 1775"/>
                  <a:gd name="T14" fmla="*/ 876 w 1275"/>
                  <a:gd name="T15" fmla="*/ 1581 h 1775"/>
                  <a:gd name="T16" fmla="*/ 702 w 1275"/>
                  <a:gd name="T17" fmla="*/ 1581 h 1775"/>
                  <a:gd name="T18" fmla="*/ 526 w 1275"/>
                  <a:gd name="T19" fmla="*/ 1581 h 1775"/>
                  <a:gd name="T20" fmla="*/ 361 w 1275"/>
                  <a:gd name="T21" fmla="*/ 1581 h 1775"/>
                  <a:gd name="T22" fmla="*/ 193 w 1275"/>
                  <a:gd name="T23" fmla="*/ 1581 h 1775"/>
                  <a:gd name="T24" fmla="*/ 178 w 1275"/>
                  <a:gd name="T25" fmla="*/ 1580 h 1775"/>
                  <a:gd name="T26" fmla="*/ 178 w 1275"/>
                  <a:gd name="T27" fmla="*/ 376 h 1775"/>
                  <a:gd name="T28" fmla="*/ 180 w 1275"/>
                  <a:gd name="T29" fmla="*/ 353 h 1775"/>
                  <a:gd name="T30" fmla="*/ 278 w 1275"/>
                  <a:gd name="T31" fmla="*/ 353 h 1775"/>
                  <a:gd name="T32" fmla="*/ 305 w 1275"/>
                  <a:gd name="T33" fmla="*/ 353 h 1775"/>
                  <a:gd name="T34" fmla="*/ 309 w 1275"/>
                  <a:gd name="T35" fmla="*/ 369 h 1775"/>
                  <a:gd name="T36" fmla="*/ 346 w 1275"/>
                  <a:gd name="T37" fmla="*/ 418 h 1775"/>
                  <a:gd name="T38" fmla="*/ 399 w 1275"/>
                  <a:gd name="T39" fmla="*/ 445 h 1775"/>
                  <a:gd name="T40" fmla="*/ 483 w 1275"/>
                  <a:gd name="T41" fmla="*/ 454 h 1775"/>
                  <a:gd name="T42" fmla="*/ 858 w 1275"/>
                  <a:gd name="T43" fmla="*/ 451 h 1775"/>
                  <a:gd name="T44" fmla="*/ 962 w 1275"/>
                  <a:gd name="T45" fmla="*/ 387 h 1775"/>
                  <a:gd name="T46" fmla="*/ 975 w 1275"/>
                  <a:gd name="T47" fmla="*/ 358 h 1775"/>
                  <a:gd name="T48" fmla="*/ 978 w 1275"/>
                  <a:gd name="T49" fmla="*/ 353 h 1775"/>
                  <a:gd name="T50" fmla="*/ 1096 w 1275"/>
                  <a:gd name="T51" fmla="*/ 354 h 1775"/>
                  <a:gd name="T52" fmla="*/ 1135 w 1275"/>
                  <a:gd name="T53" fmla="*/ 527 h 1775"/>
                  <a:gd name="T54" fmla="*/ 1206 w 1275"/>
                  <a:gd name="T55" fmla="*/ 522 h 1775"/>
                  <a:gd name="T56" fmla="*/ 1274 w 1275"/>
                  <a:gd name="T57" fmla="*/ 530 h 1775"/>
                  <a:gd name="T58" fmla="*/ 1269 w 1275"/>
                  <a:gd name="T59" fmla="*/ 161 h 1775"/>
                  <a:gd name="T60" fmla="*/ 806 w 1275"/>
                  <a:gd name="T61" fmla="*/ 157 h 1775"/>
                  <a:gd name="T62" fmla="*/ 800 w 1275"/>
                  <a:gd name="T63" fmla="*/ 118 h 1775"/>
                  <a:gd name="T64" fmla="*/ 784 w 1275"/>
                  <a:gd name="T65" fmla="*/ 81 h 1775"/>
                  <a:gd name="T66" fmla="*/ 757 w 1275"/>
                  <a:gd name="T67" fmla="*/ 49 h 1775"/>
                  <a:gd name="T68" fmla="*/ 739 w 1275"/>
                  <a:gd name="T69" fmla="*/ 34 h 1775"/>
                  <a:gd name="T70" fmla="*/ 703 w 1275"/>
                  <a:gd name="T71" fmla="*/ 13 h 1775"/>
                  <a:gd name="T72" fmla="*/ 662 w 1275"/>
                  <a:gd name="T73" fmla="*/ 2 h 1775"/>
                  <a:gd name="T74" fmla="*/ 614 w 1275"/>
                  <a:gd name="T75" fmla="*/ 2 h 1775"/>
                  <a:gd name="T76" fmla="*/ 551 w 1275"/>
                  <a:gd name="T77" fmla="*/ 23 h 1775"/>
                  <a:gd name="T78" fmla="*/ 476 w 1275"/>
                  <a:gd name="T79" fmla="*/ 112 h 1775"/>
                  <a:gd name="T80" fmla="*/ 468 w 1275"/>
                  <a:gd name="T81" fmla="*/ 144 h 1775"/>
                  <a:gd name="T82" fmla="*/ 1 w 1275"/>
                  <a:gd name="T83" fmla="*/ 161 h 1775"/>
                  <a:gd name="T84" fmla="*/ 0 w 1275"/>
                  <a:gd name="T85" fmla="*/ 1771 h 1775"/>
                  <a:gd name="T86" fmla="*/ 38 w 1275"/>
                  <a:gd name="T87" fmla="*/ 1774 h 1775"/>
                  <a:gd name="T88" fmla="*/ 203 w 1275"/>
                  <a:gd name="T89" fmla="*/ 1774 h 1775"/>
                  <a:gd name="T90" fmla="*/ 454 w 1275"/>
                  <a:gd name="T91" fmla="*/ 1774 h 1775"/>
                  <a:gd name="T92" fmla="*/ 738 w 1275"/>
                  <a:gd name="T93" fmla="*/ 1774 h 1775"/>
                  <a:gd name="T94" fmla="*/ 1003 w 1275"/>
                  <a:gd name="T95" fmla="*/ 1774 h 1775"/>
                  <a:gd name="T96" fmla="*/ 1199 w 1275"/>
                  <a:gd name="T97" fmla="*/ 1774 h 1775"/>
                  <a:gd name="T98" fmla="*/ 1269 w 1275"/>
                  <a:gd name="T99" fmla="*/ 1774 h 1775"/>
                  <a:gd name="T100" fmla="*/ 1274 w 1275"/>
                  <a:gd name="T101" fmla="*/ 1771 h 1775"/>
                  <a:gd name="T102" fmla="*/ 573 w 1275"/>
                  <a:gd name="T103" fmla="*/ 140 h 1775"/>
                  <a:gd name="T104" fmla="*/ 608 w 1275"/>
                  <a:gd name="T105" fmla="*/ 101 h 1775"/>
                  <a:gd name="T106" fmla="*/ 637 w 1275"/>
                  <a:gd name="T107" fmla="*/ 93 h 1775"/>
                  <a:gd name="T108" fmla="*/ 684 w 1275"/>
                  <a:gd name="T109" fmla="*/ 110 h 1775"/>
                  <a:gd name="T110" fmla="*/ 705 w 1275"/>
                  <a:gd name="T111" fmla="*/ 167 h 1775"/>
                  <a:gd name="T112" fmla="*/ 691 w 1275"/>
                  <a:gd name="T113" fmla="*/ 205 h 1775"/>
                  <a:gd name="T114" fmla="*/ 666 w 1275"/>
                  <a:gd name="T115" fmla="*/ 223 h 1775"/>
                  <a:gd name="T116" fmla="*/ 636 w 1275"/>
                  <a:gd name="T117" fmla="*/ 227 h 1775"/>
                  <a:gd name="T118" fmla="*/ 573 w 1275"/>
                  <a:gd name="T119" fmla="*/ 181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5" h="1775">
                    <a:moveTo>
                      <a:pt x="1274" y="1679"/>
                    </a:moveTo>
                    <a:cubicBezTo>
                      <a:pt x="1274" y="1647"/>
                      <a:pt x="1274" y="1616"/>
                      <a:pt x="1274" y="1584"/>
                    </a:cubicBezTo>
                    <a:cubicBezTo>
                      <a:pt x="1274" y="1553"/>
                      <a:pt x="1274" y="1521"/>
                      <a:pt x="1274" y="1489"/>
                    </a:cubicBezTo>
                    <a:cubicBezTo>
                      <a:pt x="1261" y="1489"/>
                      <a:pt x="1248" y="1490"/>
                      <a:pt x="1235" y="1492"/>
                    </a:cubicBezTo>
                    <a:cubicBezTo>
                      <a:pt x="1211" y="1496"/>
                      <a:pt x="1189" y="1498"/>
                      <a:pt x="1165" y="1495"/>
                    </a:cubicBezTo>
                    <a:cubicBezTo>
                      <a:pt x="1154" y="1493"/>
                      <a:pt x="1143" y="1491"/>
                      <a:pt x="1132" y="1489"/>
                    </a:cubicBezTo>
                    <a:cubicBezTo>
                      <a:pt x="1120" y="1486"/>
                      <a:pt x="1108" y="1483"/>
                      <a:pt x="1096" y="1480"/>
                    </a:cubicBezTo>
                    <a:cubicBezTo>
                      <a:pt x="1096" y="1507"/>
                      <a:pt x="1096" y="1533"/>
                      <a:pt x="1096" y="1560"/>
                    </a:cubicBezTo>
                    <a:cubicBezTo>
                      <a:pt x="1096" y="1564"/>
                      <a:pt x="1096" y="1567"/>
                      <a:pt x="1096" y="1571"/>
                    </a:cubicBezTo>
                    <a:cubicBezTo>
                      <a:pt x="1096" y="1573"/>
                      <a:pt x="1096" y="1575"/>
                      <a:pt x="1096" y="1578"/>
                    </a:cubicBezTo>
                    <a:cubicBezTo>
                      <a:pt x="1096" y="1578"/>
                      <a:pt x="1096" y="1580"/>
                      <a:pt x="1096" y="1581"/>
                    </a:cubicBezTo>
                    <a:cubicBezTo>
                      <a:pt x="1095" y="1581"/>
                      <a:pt x="1092" y="1581"/>
                      <a:pt x="1092" y="1581"/>
                    </a:cubicBezTo>
                    <a:cubicBezTo>
                      <a:pt x="1088" y="1581"/>
                      <a:pt x="1085" y="1581"/>
                      <a:pt x="1082" y="1581"/>
                    </a:cubicBezTo>
                    <a:cubicBezTo>
                      <a:pt x="1063" y="1581"/>
                      <a:pt x="1045" y="1581"/>
                      <a:pt x="1026" y="1581"/>
                    </a:cubicBezTo>
                    <a:cubicBezTo>
                      <a:pt x="1001" y="1581"/>
                      <a:pt x="976" y="1581"/>
                      <a:pt x="951" y="1581"/>
                    </a:cubicBezTo>
                    <a:cubicBezTo>
                      <a:pt x="926" y="1581"/>
                      <a:pt x="901" y="1581"/>
                      <a:pt x="876" y="1581"/>
                    </a:cubicBezTo>
                    <a:cubicBezTo>
                      <a:pt x="841" y="1581"/>
                      <a:pt x="806" y="1581"/>
                      <a:pt x="770" y="1581"/>
                    </a:cubicBezTo>
                    <a:cubicBezTo>
                      <a:pt x="747" y="1581"/>
                      <a:pt x="725" y="1581"/>
                      <a:pt x="702" y="1581"/>
                    </a:cubicBezTo>
                    <a:cubicBezTo>
                      <a:pt x="671" y="1581"/>
                      <a:pt x="641" y="1581"/>
                      <a:pt x="610" y="1581"/>
                    </a:cubicBezTo>
                    <a:cubicBezTo>
                      <a:pt x="582" y="1581"/>
                      <a:pt x="554" y="1581"/>
                      <a:pt x="526" y="1581"/>
                    </a:cubicBezTo>
                    <a:cubicBezTo>
                      <a:pt x="500" y="1581"/>
                      <a:pt x="474" y="1581"/>
                      <a:pt x="449" y="1581"/>
                    </a:cubicBezTo>
                    <a:cubicBezTo>
                      <a:pt x="419" y="1581"/>
                      <a:pt x="390" y="1581"/>
                      <a:pt x="361" y="1581"/>
                    </a:cubicBezTo>
                    <a:cubicBezTo>
                      <a:pt x="335" y="1581"/>
                      <a:pt x="310" y="1581"/>
                      <a:pt x="285" y="1581"/>
                    </a:cubicBezTo>
                    <a:cubicBezTo>
                      <a:pt x="254" y="1581"/>
                      <a:pt x="224" y="1581"/>
                      <a:pt x="193" y="1581"/>
                    </a:cubicBezTo>
                    <a:cubicBezTo>
                      <a:pt x="190" y="1581"/>
                      <a:pt x="186" y="1581"/>
                      <a:pt x="183" y="1581"/>
                    </a:cubicBezTo>
                    <a:cubicBezTo>
                      <a:pt x="182" y="1581"/>
                      <a:pt x="179" y="1581"/>
                      <a:pt x="178" y="1580"/>
                    </a:cubicBezTo>
                    <a:cubicBezTo>
                      <a:pt x="178" y="1580"/>
                      <a:pt x="178" y="1576"/>
                      <a:pt x="178" y="1575"/>
                    </a:cubicBezTo>
                    <a:cubicBezTo>
                      <a:pt x="178" y="376"/>
                      <a:pt x="178" y="376"/>
                      <a:pt x="178" y="376"/>
                    </a:cubicBezTo>
                    <a:cubicBezTo>
                      <a:pt x="178" y="370"/>
                      <a:pt x="178" y="363"/>
                      <a:pt x="178" y="357"/>
                    </a:cubicBezTo>
                    <a:cubicBezTo>
                      <a:pt x="178" y="354"/>
                      <a:pt x="177" y="353"/>
                      <a:pt x="180" y="353"/>
                    </a:cubicBezTo>
                    <a:cubicBezTo>
                      <a:pt x="184" y="353"/>
                      <a:pt x="188" y="353"/>
                      <a:pt x="192" y="353"/>
                    </a:cubicBezTo>
                    <a:cubicBezTo>
                      <a:pt x="221" y="353"/>
                      <a:pt x="249" y="353"/>
                      <a:pt x="278" y="353"/>
                    </a:cubicBezTo>
                    <a:cubicBezTo>
                      <a:pt x="285" y="353"/>
                      <a:pt x="293" y="353"/>
                      <a:pt x="300" y="353"/>
                    </a:cubicBezTo>
                    <a:cubicBezTo>
                      <a:pt x="301" y="353"/>
                      <a:pt x="303" y="353"/>
                      <a:pt x="305" y="353"/>
                    </a:cubicBezTo>
                    <a:cubicBezTo>
                      <a:pt x="306" y="354"/>
                      <a:pt x="306" y="354"/>
                      <a:pt x="306" y="355"/>
                    </a:cubicBezTo>
                    <a:cubicBezTo>
                      <a:pt x="307" y="360"/>
                      <a:pt x="308" y="364"/>
                      <a:pt x="309" y="369"/>
                    </a:cubicBezTo>
                    <a:cubicBezTo>
                      <a:pt x="313" y="381"/>
                      <a:pt x="321" y="393"/>
                      <a:pt x="330" y="402"/>
                    </a:cubicBezTo>
                    <a:cubicBezTo>
                      <a:pt x="335" y="408"/>
                      <a:pt x="340" y="413"/>
                      <a:pt x="346" y="418"/>
                    </a:cubicBezTo>
                    <a:cubicBezTo>
                      <a:pt x="351" y="423"/>
                      <a:pt x="358" y="426"/>
                      <a:pt x="364" y="429"/>
                    </a:cubicBezTo>
                    <a:cubicBezTo>
                      <a:pt x="375" y="436"/>
                      <a:pt x="387" y="442"/>
                      <a:pt x="399" y="445"/>
                    </a:cubicBezTo>
                    <a:cubicBezTo>
                      <a:pt x="412" y="449"/>
                      <a:pt x="426" y="452"/>
                      <a:pt x="439" y="453"/>
                    </a:cubicBezTo>
                    <a:cubicBezTo>
                      <a:pt x="454" y="454"/>
                      <a:pt x="469" y="454"/>
                      <a:pt x="483" y="454"/>
                    </a:cubicBezTo>
                    <a:cubicBezTo>
                      <a:pt x="821" y="454"/>
                      <a:pt x="821" y="454"/>
                      <a:pt x="821" y="454"/>
                    </a:cubicBezTo>
                    <a:cubicBezTo>
                      <a:pt x="834" y="454"/>
                      <a:pt x="846" y="453"/>
                      <a:pt x="858" y="451"/>
                    </a:cubicBezTo>
                    <a:cubicBezTo>
                      <a:pt x="872" y="449"/>
                      <a:pt x="885" y="444"/>
                      <a:pt x="898" y="439"/>
                    </a:cubicBezTo>
                    <a:cubicBezTo>
                      <a:pt x="923" y="429"/>
                      <a:pt x="947" y="409"/>
                      <a:pt x="962" y="387"/>
                    </a:cubicBezTo>
                    <a:cubicBezTo>
                      <a:pt x="965" y="382"/>
                      <a:pt x="968" y="376"/>
                      <a:pt x="971" y="370"/>
                    </a:cubicBezTo>
                    <a:cubicBezTo>
                      <a:pt x="972" y="366"/>
                      <a:pt x="973" y="362"/>
                      <a:pt x="975" y="358"/>
                    </a:cubicBezTo>
                    <a:cubicBezTo>
                      <a:pt x="975" y="357"/>
                      <a:pt x="975" y="354"/>
                      <a:pt x="976" y="353"/>
                    </a:cubicBezTo>
                    <a:cubicBezTo>
                      <a:pt x="977" y="353"/>
                      <a:pt x="977" y="353"/>
                      <a:pt x="978" y="353"/>
                    </a:cubicBezTo>
                    <a:cubicBezTo>
                      <a:pt x="1094" y="353"/>
                      <a:pt x="1094" y="353"/>
                      <a:pt x="1094" y="353"/>
                    </a:cubicBezTo>
                    <a:cubicBezTo>
                      <a:pt x="1096" y="354"/>
                      <a:pt x="1095" y="353"/>
                      <a:pt x="1096" y="354"/>
                    </a:cubicBezTo>
                    <a:cubicBezTo>
                      <a:pt x="1096" y="530"/>
                      <a:pt x="1096" y="530"/>
                      <a:pt x="1096" y="530"/>
                    </a:cubicBezTo>
                    <a:cubicBezTo>
                      <a:pt x="1109" y="529"/>
                      <a:pt x="1122" y="528"/>
                      <a:pt x="1135" y="527"/>
                    </a:cubicBezTo>
                    <a:cubicBezTo>
                      <a:pt x="1148" y="525"/>
                      <a:pt x="1160" y="524"/>
                      <a:pt x="1172" y="523"/>
                    </a:cubicBezTo>
                    <a:cubicBezTo>
                      <a:pt x="1183" y="521"/>
                      <a:pt x="1195" y="522"/>
                      <a:pt x="1206" y="522"/>
                    </a:cubicBezTo>
                    <a:cubicBezTo>
                      <a:pt x="1218" y="523"/>
                      <a:pt x="1229" y="525"/>
                      <a:pt x="1241" y="527"/>
                    </a:cubicBezTo>
                    <a:cubicBezTo>
                      <a:pt x="1252" y="528"/>
                      <a:pt x="1263" y="529"/>
                      <a:pt x="1274" y="530"/>
                    </a:cubicBezTo>
                    <a:cubicBezTo>
                      <a:pt x="1274" y="161"/>
                      <a:pt x="1274" y="161"/>
                      <a:pt x="1274" y="161"/>
                    </a:cubicBezTo>
                    <a:cubicBezTo>
                      <a:pt x="1273" y="160"/>
                      <a:pt x="1269" y="161"/>
                      <a:pt x="1269" y="161"/>
                    </a:cubicBezTo>
                    <a:cubicBezTo>
                      <a:pt x="807" y="161"/>
                      <a:pt x="807" y="161"/>
                      <a:pt x="807" y="161"/>
                    </a:cubicBezTo>
                    <a:cubicBezTo>
                      <a:pt x="806" y="160"/>
                      <a:pt x="806" y="158"/>
                      <a:pt x="806" y="157"/>
                    </a:cubicBezTo>
                    <a:cubicBezTo>
                      <a:pt x="806" y="151"/>
                      <a:pt x="806" y="146"/>
                      <a:pt x="805" y="140"/>
                    </a:cubicBezTo>
                    <a:cubicBezTo>
                      <a:pt x="805" y="133"/>
                      <a:pt x="803" y="125"/>
                      <a:pt x="800" y="118"/>
                    </a:cubicBezTo>
                    <a:cubicBezTo>
                      <a:pt x="797" y="109"/>
                      <a:pt x="794" y="101"/>
                      <a:pt x="790" y="92"/>
                    </a:cubicBezTo>
                    <a:cubicBezTo>
                      <a:pt x="788" y="89"/>
                      <a:pt x="786" y="85"/>
                      <a:pt x="784" y="81"/>
                    </a:cubicBezTo>
                    <a:cubicBezTo>
                      <a:pt x="781" y="77"/>
                      <a:pt x="777" y="73"/>
                      <a:pt x="774" y="68"/>
                    </a:cubicBezTo>
                    <a:cubicBezTo>
                      <a:pt x="769" y="61"/>
                      <a:pt x="763" y="55"/>
                      <a:pt x="757" y="49"/>
                    </a:cubicBezTo>
                    <a:cubicBezTo>
                      <a:pt x="754" y="46"/>
                      <a:pt x="751" y="43"/>
                      <a:pt x="747" y="40"/>
                    </a:cubicBezTo>
                    <a:cubicBezTo>
                      <a:pt x="745" y="38"/>
                      <a:pt x="742" y="36"/>
                      <a:pt x="739" y="34"/>
                    </a:cubicBezTo>
                    <a:cubicBezTo>
                      <a:pt x="731" y="29"/>
                      <a:pt x="724" y="24"/>
                      <a:pt x="715" y="20"/>
                    </a:cubicBezTo>
                    <a:cubicBezTo>
                      <a:pt x="711" y="18"/>
                      <a:pt x="707" y="15"/>
                      <a:pt x="703" y="13"/>
                    </a:cubicBezTo>
                    <a:cubicBezTo>
                      <a:pt x="698" y="12"/>
                      <a:pt x="693" y="10"/>
                      <a:pt x="689" y="9"/>
                    </a:cubicBezTo>
                    <a:cubicBezTo>
                      <a:pt x="680" y="6"/>
                      <a:pt x="671" y="4"/>
                      <a:pt x="662" y="2"/>
                    </a:cubicBezTo>
                    <a:cubicBezTo>
                      <a:pt x="654" y="0"/>
                      <a:pt x="645" y="1"/>
                      <a:pt x="637" y="0"/>
                    </a:cubicBezTo>
                    <a:cubicBezTo>
                      <a:pt x="630" y="1"/>
                      <a:pt x="622" y="1"/>
                      <a:pt x="614" y="2"/>
                    </a:cubicBezTo>
                    <a:cubicBezTo>
                      <a:pt x="607" y="3"/>
                      <a:pt x="599" y="4"/>
                      <a:pt x="592" y="6"/>
                    </a:cubicBezTo>
                    <a:cubicBezTo>
                      <a:pt x="578" y="10"/>
                      <a:pt x="564" y="16"/>
                      <a:pt x="551" y="23"/>
                    </a:cubicBezTo>
                    <a:cubicBezTo>
                      <a:pt x="524" y="39"/>
                      <a:pt x="501" y="62"/>
                      <a:pt x="486" y="90"/>
                    </a:cubicBezTo>
                    <a:cubicBezTo>
                      <a:pt x="482" y="97"/>
                      <a:pt x="479" y="104"/>
                      <a:pt x="476" y="112"/>
                    </a:cubicBezTo>
                    <a:cubicBezTo>
                      <a:pt x="473" y="120"/>
                      <a:pt x="471" y="128"/>
                      <a:pt x="469" y="136"/>
                    </a:cubicBezTo>
                    <a:cubicBezTo>
                      <a:pt x="469" y="139"/>
                      <a:pt x="469" y="141"/>
                      <a:pt x="468" y="144"/>
                    </a:cubicBezTo>
                    <a:cubicBezTo>
                      <a:pt x="468" y="149"/>
                      <a:pt x="469" y="156"/>
                      <a:pt x="467" y="161"/>
                    </a:cubicBezTo>
                    <a:cubicBezTo>
                      <a:pt x="1" y="161"/>
                      <a:pt x="1" y="161"/>
                      <a:pt x="1" y="161"/>
                    </a:cubicBezTo>
                    <a:cubicBezTo>
                      <a:pt x="0" y="161"/>
                      <a:pt x="0" y="164"/>
                      <a:pt x="0" y="166"/>
                    </a:cubicBezTo>
                    <a:cubicBezTo>
                      <a:pt x="0" y="1771"/>
                      <a:pt x="0" y="1771"/>
                      <a:pt x="0" y="1771"/>
                    </a:cubicBezTo>
                    <a:cubicBezTo>
                      <a:pt x="0" y="1774"/>
                      <a:pt x="0" y="1774"/>
                      <a:pt x="3" y="1774"/>
                    </a:cubicBezTo>
                    <a:cubicBezTo>
                      <a:pt x="15" y="1774"/>
                      <a:pt x="26" y="1774"/>
                      <a:pt x="38" y="1774"/>
                    </a:cubicBezTo>
                    <a:cubicBezTo>
                      <a:pt x="61" y="1774"/>
                      <a:pt x="84" y="1774"/>
                      <a:pt x="107" y="1774"/>
                    </a:cubicBezTo>
                    <a:cubicBezTo>
                      <a:pt x="139" y="1774"/>
                      <a:pt x="171" y="1774"/>
                      <a:pt x="203" y="1774"/>
                    </a:cubicBezTo>
                    <a:cubicBezTo>
                      <a:pt x="242" y="1774"/>
                      <a:pt x="282" y="1774"/>
                      <a:pt x="321" y="1774"/>
                    </a:cubicBezTo>
                    <a:cubicBezTo>
                      <a:pt x="365" y="1774"/>
                      <a:pt x="410" y="1774"/>
                      <a:pt x="454" y="1774"/>
                    </a:cubicBezTo>
                    <a:cubicBezTo>
                      <a:pt x="501" y="1774"/>
                      <a:pt x="548" y="1774"/>
                      <a:pt x="595" y="1774"/>
                    </a:cubicBezTo>
                    <a:cubicBezTo>
                      <a:pt x="642" y="1774"/>
                      <a:pt x="690" y="1774"/>
                      <a:pt x="738" y="1774"/>
                    </a:cubicBezTo>
                    <a:cubicBezTo>
                      <a:pt x="784" y="1774"/>
                      <a:pt x="830" y="1774"/>
                      <a:pt x="876" y="1774"/>
                    </a:cubicBezTo>
                    <a:cubicBezTo>
                      <a:pt x="918" y="1774"/>
                      <a:pt x="961" y="1774"/>
                      <a:pt x="1003" y="1774"/>
                    </a:cubicBezTo>
                    <a:cubicBezTo>
                      <a:pt x="1040" y="1774"/>
                      <a:pt x="1077" y="1774"/>
                      <a:pt x="1113" y="1774"/>
                    </a:cubicBezTo>
                    <a:cubicBezTo>
                      <a:pt x="1142" y="1774"/>
                      <a:pt x="1171" y="1774"/>
                      <a:pt x="1199" y="1774"/>
                    </a:cubicBezTo>
                    <a:cubicBezTo>
                      <a:pt x="1218" y="1774"/>
                      <a:pt x="1237" y="1774"/>
                      <a:pt x="1255" y="1774"/>
                    </a:cubicBezTo>
                    <a:cubicBezTo>
                      <a:pt x="1260" y="1774"/>
                      <a:pt x="1265" y="1774"/>
                      <a:pt x="1269" y="1774"/>
                    </a:cubicBezTo>
                    <a:cubicBezTo>
                      <a:pt x="1270" y="1774"/>
                      <a:pt x="1272" y="1775"/>
                      <a:pt x="1273" y="1774"/>
                    </a:cubicBezTo>
                    <a:cubicBezTo>
                      <a:pt x="1275" y="1774"/>
                      <a:pt x="1274" y="1774"/>
                      <a:pt x="1274" y="1771"/>
                    </a:cubicBezTo>
                    <a:cubicBezTo>
                      <a:pt x="1274" y="1740"/>
                      <a:pt x="1274" y="1710"/>
                      <a:pt x="1274" y="1679"/>
                    </a:cubicBezTo>
                    <a:close/>
                    <a:moveTo>
                      <a:pt x="573" y="140"/>
                    </a:moveTo>
                    <a:cubicBezTo>
                      <a:pt x="579" y="128"/>
                      <a:pt x="586" y="116"/>
                      <a:pt x="598" y="108"/>
                    </a:cubicBezTo>
                    <a:cubicBezTo>
                      <a:pt x="601" y="106"/>
                      <a:pt x="605" y="103"/>
                      <a:pt x="608" y="101"/>
                    </a:cubicBezTo>
                    <a:cubicBezTo>
                      <a:pt x="611" y="99"/>
                      <a:pt x="614" y="98"/>
                      <a:pt x="617" y="97"/>
                    </a:cubicBezTo>
                    <a:cubicBezTo>
                      <a:pt x="624" y="94"/>
                      <a:pt x="631" y="94"/>
                      <a:pt x="637" y="93"/>
                    </a:cubicBezTo>
                    <a:cubicBezTo>
                      <a:pt x="641" y="93"/>
                      <a:pt x="645" y="93"/>
                      <a:pt x="649" y="94"/>
                    </a:cubicBezTo>
                    <a:cubicBezTo>
                      <a:pt x="661" y="96"/>
                      <a:pt x="674" y="102"/>
                      <a:pt x="684" y="110"/>
                    </a:cubicBezTo>
                    <a:cubicBezTo>
                      <a:pt x="694" y="120"/>
                      <a:pt x="701" y="134"/>
                      <a:pt x="704" y="148"/>
                    </a:cubicBezTo>
                    <a:cubicBezTo>
                      <a:pt x="705" y="154"/>
                      <a:pt x="705" y="161"/>
                      <a:pt x="705" y="167"/>
                    </a:cubicBezTo>
                    <a:cubicBezTo>
                      <a:pt x="704" y="174"/>
                      <a:pt x="703" y="182"/>
                      <a:pt x="701" y="188"/>
                    </a:cubicBezTo>
                    <a:cubicBezTo>
                      <a:pt x="699" y="194"/>
                      <a:pt x="695" y="200"/>
                      <a:pt x="691" y="205"/>
                    </a:cubicBezTo>
                    <a:cubicBezTo>
                      <a:pt x="687" y="210"/>
                      <a:pt x="682" y="214"/>
                      <a:pt x="676" y="218"/>
                    </a:cubicBezTo>
                    <a:cubicBezTo>
                      <a:pt x="673" y="219"/>
                      <a:pt x="669" y="221"/>
                      <a:pt x="666" y="223"/>
                    </a:cubicBezTo>
                    <a:cubicBezTo>
                      <a:pt x="662" y="224"/>
                      <a:pt x="658" y="224"/>
                      <a:pt x="654" y="225"/>
                    </a:cubicBezTo>
                    <a:cubicBezTo>
                      <a:pt x="648" y="227"/>
                      <a:pt x="642" y="227"/>
                      <a:pt x="636" y="227"/>
                    </a:cubicBezTo>
                    <a:cubicBezTo>
                      <a:pt x="621" y="226"/>
                      <a:pt x="607" y="222"/>
                      <a:pt x="595" y="213"/>
                    </a:cubicBezTo>
                    <a:cubicBezTo>
                      <a:pt x="584" y="205"/>
                      <a:pt x="576" y="194"/>
                      <a:pt x="573" y="181"/>
                    </a:cubicBezTo>
                    <a:cubicBezTo>
                      <a:pt x="569" y="167"/>
                      <a:pt x="568" y="153"/>
                      <a:pt x="57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1523" fontAlgn="auto">
                  <a:spcBef>
                    <a:spcPts val="0"/>
                  </a:spcBef>
                  <a:spcAft>
                    <a:spcPts val="0"/>
                  </a:spcAft>
                </a:pPr>
                <a:endParaRPr lang="en-US">
                  <a:solidFill>
                    <a:srgbClr val="262626"/>
                  </a:solidFill>
                  <a:latin typeface="Roboto Condensed"/>
                  <a:ea typeface=""/>
                  <a:cs typeface="FontAwesome"/>
                </a:endParaRPr>
              </a:p>
            </p:txBody>
          </p:sp>
          <p:sp>
            <p:nvSpPr>
              <p:cNvPr id="174" name="Freeform 11"/>
              <p:cNvSpPr>
                <a:spLocks noEditPoints="1"/>
              </p:cNvSpPr>
              <p:nvPr/>
            </p:nvSpPr>
            <p:spPr bwMode="auto">
              <a:xfrm>
                <a:off x="2620" y="2947"/>
                <a:ext cx="532" cy="532"/>
              </a:xfrm>
              <a:custGeom>
                <a:avLst/>
                <a:gdLst>
                  <a:gd name="T0" fmla="*/ 0 w 532"/>
                  <a:gd name="T1" fmla="*/ 532 h 532"/>
                  <a:gd name="T2" fmla="*/ 532 w 532"/>
                  <a:gd name="T3" fmla="*/ 532 h 532"/>
                  <a:gd name="T4" fmla="*/ 532 w 532"/>
                  <a:gd name="T5" fmla="*/ 0 h 532"/>
                  <a:gd name="T6" fmla="*/ 0 w 532"/>
                  <a:gd name="T7" fmla="*/ 0 h 532"/>
                  <a:gd name="T8" fmla="*/ 0 w 532"/>
                  <a:gd name="T9" fmla="*/ 532 h 532"/>
                  <a:gd name="T10" fmla="*/ 123 w 532"/>
                  <a:gd name="T11" fmla="*/ 123 h 532"/>
                  <a:gd name="T12" fmla="*/ 409 w 532"/>
                  <a:gd name="T13" fmla="*/ 123 h 532"/>
                  <a:gd name="T14" fmla="*/ 409 w 532"/>
                  <a:gd name="T15" fmla="*/ 409 h 532"/>
                  <a:gd name="T16" fmla="*/ 123 w 532"/>
                  <a:gd name="T17" fmla="*/ 409 h 532"/>
                  <a:gd name="T18" fmla="*/ 123 w 532"/>
                  <a:gd name="T19" fmla="*/ 12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532">
                    <a:moveTo>
                      <a:pt x="0" y="532"/>
                    </a:moveTo>
                    <a:lnTo>
                      <a:pt x="532" y="532"/>
                    </a:lnTo>
                    <a:lnTo>
                      <a:pt x="532" y="0"/>
                    </a:lnTo>
                    <a:lnTo>
                      <a:pt x="0" y="0"/>
                    </a:lnTo>
                    <a:lnTo>
                      <a:pt x="0" y="532"/>
                    </a:lnTo>
                    <a:close/>
                    <a:moveTo>
                      <a:pt x="123" y="123"/>
                    </a:moveTo>
                    <a:lnTo>
                      <a:pt x="409" y="123"/>
                    </a:lnTo>
                    <a:lnTo>
                      <a:pt x="409" y="409"/>
                    </a:lnTo>
                    <a:lnTo>
                      <a:pt x="123" y="409"/>
                    </a:lnTo>
                    <a:lnTo>
                      <a:pt x="123"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1523" fontAlgn="auto">
                  <a:spcBef>
                    <a:spcPts val="0"/>
                  </a:spcBef>
                  <a:spcAft>
                    <a:spcPts val="0"/>
                  </a:spcAft>
                </a:pPr>
                <a:endParaRPr lang="en-US">
                  <a:solidFill>
                    <a:srgbClr val="262626"/>
                  </a:solidFill>
                  <a:latin typeface="Roboto Condensed"/>
                  <a:ea typeface=""/>
                  <a:cs typeface="FontAwesome"/>
                </a:endParaRPr>
              </a:p>
            </p:txBody>
          </p:sp>
          <p:sp>
            <p:nvSpPr>
              <p:cNvPr id="175" name="Freeform 12"/>
              <p:cNvSpPr>
                <a:spLocks noEditPoints="1"/>
              </p:cNvSpPr>
              <p:nvPr/>
            </p:nvSpPr>
            <p:spPr bwMode="auto">
              <a:xfrm>
                <a:off x="2620" y="2192"/>
                <a:ext cx="532" cy="530"/>
              </a:xfrm>
              <a:custGeom>
                <a:avLst/>
                <a:gdLst>
                  <a:gd name="T0" fmla="*/ 532 w 532"/>
                  <a:gd name="T1" fmla="*/ 0 h 530"/>
                  <a:gd name="T2" fmla="*/ 0 w 532"/>
                  <a:gd name="T3" fmla="*/ 0 h 530"/>
                  <a:gd name="T4" fmla="*/ 0 w 532"/>
                  <a:gd name="T5" fmla="*/ 530 h 530"/>
                  <a:gd name="T6" fmla="*/ 532 w 532"/>
                  <a:gd name="T7" fmla="*/ 530 h 530"/>
                  <a:gd name="T8" fmla="*/ 532 w 532"/>
                  <a:gd name="T9" fmla="*/ 0 h 530"/>
                  <a:gd name="T10" fmla="*/ 409 w 532"/>
                  <a:gd name="T11" fmla="*/ 407 h 530"/>
                  <a:gd name="T12" fmla="*/ 123 w 532"/>
                  <a:gd name="T13" fmla="*/ 407 h 530"/>
                  <a:gd name="T14" fmla="*/ 123 w 532"/>
                  <a:gd name="T15" fmla="*/ 123 h 530"/>
                  <a:gd name="T16" fmla="*/ 409 w 532"/>
                  <a:gd name="T17" fmla="*/ 123 h 530"/>
                  <a:gd name="T18" fmla="*/ 409 w 532"/>
                  <a:gd name="T19" fmla="*/ 40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530">
                    <a:moveTo>
                      <a:pt x="532" y="0"/>
                    </a:moveTo>
                    <a:lnTo>
                      <a:pt x="0" y="0"/>
                    </a:lnTo>
                    <a:lnTo>
                      <a:pt x="0" y="530"/>
                    </a:lnTo>
                    <a:lnTo>
                      <a:pt x="532" y="530"/>
                    </a:lnTo>
                    <a:lnTo>
                      <a:pt x="532" y="0"/>
                    </a:lnTo>
                    <a:close/>
                    <a:moveTo>
                      <a:pt x="409" y="407"/>
                    </a:moveTo>
                    <a:lnTo>
                      <a:pt x="123" y="407"/>
                    </a:lnTo>
                    <a:lnTo>
                      <a:pt x="123" y="123"/>
                    </a:lnTo>
                    <a:lnTo>
                      <a:pt x="409" y="123"/>
                    </a:lnTo>
                    <a:lnTo>
                      <a:pt x="409"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1523" fontAlgn="auto">
                  <a:spcBef>
                    <a:spcPts val="0"/>
                  </a:spcBef>
                  <a:spcAft>
                    <a:spcPts val="0"/>
                  </a:spcAft>
                </a:pPr>
                <a:endParaRPr lang="en-US">
                  <a:solidFill>
                    <a:srgbClr val="262626"/>
                  </a:solidFill>
                  <a:latin typeface="Roboto Condensed"/>
                  <a:ea typeface=""/>
                  <a:cs typeface="FontAwesome"/>
                </a:endParaRPr>
              </a:p>
            </p:txBody>
          </p:sp>
          <p:sp>
            <p:nvSpPr>
              <p:cNvPr id="176" name="Freeform 13"/>
              <p:cNvSpPr>
                <a:spLocks noEditPoints="1"/>
              </p:cNvSpPr>
              <p:nvPr/>
            </p:nvSpPr>
            <p:spPr bwMode="auto">
              <a:xfrm>
                <a:off x="2620" y="1437"/>
                <a:ext cx="532" cy="530"/>
              </a:xfrm>
              <a:custGeom>
                <a:avLst/>
                <a:gdLst>
                  <a:gd name="T0" fmla="*/ 532 w 532"/>
                  <a:gd name="T1" fmla="*/ 0 h 530"/>
                  <a:gd name="T2" fmla="*/ 0 w 532"/>
                  <a:gd name="T3" fmla="*/ 0 h 530"/>
                  <a:gd name="T4" fmla="*/ 0 w 532"/>
                  <a:gd name="T5" fmla="*/ 530 h 530"/>
                  <a:gd name="T6" fmla="*/ 532 w 532"/>
                  <a:gd name="T7" fmla="*/ 530 h 530"/>
                  <a:gd name="T8" fmla="*/ 532 w 532"/>
                  <a:gd name="T9" fmla="*/ 0 h 530"/>
                  <a:gd name="T10" fmla="*/ 409 w 532"/>
                  <a:gd name="T11" fmla="*/ 407 h 530"/>
                  <a:gd name="T12" fmla="*/ 123 w 532"/>
                  <a:gd name="T13" fmla="*/ 407 h 530"/>
                  <a:gd name="T14" fmla="*/ 123 w 532"/>
                  <a:gd name="T15" fmla="*/ 123 h 530"/>
                  <a:gd name="T16" fmla="*/ 409 w 532"/>
                  <a:gd name="T17" fmla="*/ 123 h 530"/>
                  <a:gd name="T18" fmla="*/ 409 w 532"/>
                  <a:gd name="T19" fmla="*/ 40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530">
                    <a:moveTo>
                      <a:pt x="532" y="0"/>
                    </a:moveTo>
                    <a:lnTo>
                      <a:pt x="0" y="0"/>
                    </a:lnTo>
                    <a:lnTo>
                      <a:pt x="0" y="530"/>
                    </a:lnTo>
                    <a:lnTo>
                      <a:pt x="532" y="530"/>
                    </a:lnTo>
                    <a:lnTo>
                      <a:pt x="532" y="0"/>
                    </a:lnTo>
                    <a:close/>
                    <a:moveTo>
                      <a:pt x="409" y="407"/>
                    </a:moveTo>
                    <a:lnTo>
                      <a:pt x="123" y="407"/>
                    </a:lnTo>
                    <a:lnTo>
                      <a:pt x="123" y="123"/>
                    </a:lnTo>
                    <a:lnTo>
                      <a:pt x="409" y="123"/>
                    </a:lnTo>
                    <a:lnTo>
                      <a:pt x="409"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1523" fontAlgn="auto">
                  <a:spcBef>
                    <a:spcPts val="0"/>
                  </a:spcBef>
                  <a:spcAft>
                    <a:spcPts val="0"/>
                  </a:spcAft>
                </a:pPr>
                <a:endParaRPr lang="en-US">
                  <a:solidFill>
                    <a:srgbClr val="262626"/>
                  </a:solidFill>
                  <a:latin typeface="Roboto Condensed"/>
                  <a:ea typeface=""/>
                  <a:cs typeface="FontAwesome"/>
                </a:endParaRPr>
              </a:p>
            </p:txBody>
          </p:sp>
        </p:grpSp>
        <p:grpSp>
          <p:nvGrpSpPr>
            <p:cNvPr id="177" name="Group 176"/>
            <p:cNvGrpSpPr/>
            <p:nvPr/>
          </p:nvGrpSpPr>
          <p:grpSpPr>
            <a:xfrm rot="1800000">
              <a:off x="7170242" y="3807441"/>
              <a:ext cx="131199" cy="240813"/>
              <a:chOff x="5324768" y="1032461"/>
              <a:chExt cx="246063" cy="451644"/>
            </a:xfrm>
            <a:solidFill>
              <a:schemeClr val="bg1"/>
            </a:solidFill>
            <a:effectLst/>
          </p:grpSpPr>
          <p:sp>
            <p:nvSpPr>
              <p:cNvPr id="178" name="Freeform 6"/>
              <p:cNvSpPr>
                <a:spLocks noEditPoints="1"/>
              </p:cNvSpPr>
              <p:nvPr/>
            </p:nvSpPr>
            <p:spPr bwMode="auto">
              <a:xfrm>
                <a:off x="5324768" y="1032461"/>
                <a:ext cx="246063" cy="246063"/>
              </a:xfrm>
              <a:custGeom>
                <a:avLst/>
                <a:gdLst/>
                <a:ahLst/>
                <a:cxnLst>
                  <a:cxn ang="0">
                    <a:pos x="107" y="0"/>
                  </a:cxn>
                  <a:cxn ang="0">
                    <a:pos x="0" y="107"/>
                  </a:cxn>
                  <a:cxn ang="0">
                    <a:pos x="107" y="214"/>
                  </a:cxn>
                  <a:cxn ang="0">
                    <a:pos x="214" y="107"/>
                  </a:cxn>
                  <a:cxn ang="0">
                    <a:pos x="107" y="0"/>
                  </a:cxn>
                  <a:cxn ang="0">
                    <a:pos x="107" y="184"/>
                  </a:cxn>
                  <a:cxn ang="0">
                    <a:pos x="31" y="107"/>
                  </a:cxn>
                  <a:cxn ang="0">
                    <a:pos x="107" y="31"/>
                  </a:cxn>
                  <a:cxn ang="0">
                    <a:pos x="184" y="107"/>
                  </a:cxn>
                  <a:cxn ang="0">
                    <a:pos x="107" y="184"/>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84"/>
                    </a:moveTo>
                    <a:cubicBezTo>
                      <a:pt x="65" y="184"/>
                      <a:pt x="31" y="149"/>
                      <a:pt x="31" y="107"/>
                    </a:cubicBezTo>
                    <a:cubicBezTo>
                      <a:pt x="31" y="65"/>
                      <a:pt x="65" y="31"/>
                      <a:pt x="107" y="31"/>
                    </a:cubicBezTo>
                    <a:cubicBezTo>
                      <a:pt x="149" y="31"/>
                      <a:pt x="184" y="65"/>
                      <a:pt x="184" y="107"/>
                    </a:cubicBezTo>
                    <a:cubicBezTo>
                      <a:pt x="184" y="149"/>
                      <a:pt x="149" y="184"/>
                      <a:pt x="107" y="1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79" name="Freeform 7"/>
              <p:cNvSpPr>
                <a:spLocks/>
              </p:cNvSpPr>
              <p:nvPr/>
            </p:nvSpPr>
            <p:spPr bwMode="auto">
              <a:xfrm rot="20700000">
                <a:off x="5364164" y="1090405"/>
                <a:ext cx="88900" cy="87313"/>
              </a:xfrm>
              <a:custGeom>
                <a:avLst/>
                <a:gdLst/>
                <a:ahLst/>
                <a:cxnLst>
                  <a:cxn ang="0">
                    <a:pos x="72" y="0"/>
                  </a:cxn>
                  <a:cxn ang="0">
                    <a:pos x="72" y="0"/>
                  </a:cxn>
                  <a:cxn ang="0">
                    <a:pos x="0" y="71"/>
                  </a:cxn>
                  <a:cxn ang="0">
                    <a:pos x="0" y="71"/>
                  </a:cxn>
                  <a:cxn ang="0">
                    <a:pos x="0" y="71"/>
                  </a:cxn>
                  <a:cxn ang="0">
                    <a:pos x="0" y="71"/>
                  </a:cxn>
                  <a:cxn ang="0">
                    <a:pos x="0" y="71"/>
                  </a:cxn>
                  <a:cxn ang="0">
                    <a:pos x="6" y="77"/>
                  </a:cxn>
                  <a:cxn ang="0">
                    <a:pos x="11" y="71"/>
                  </a:cxn>
                  <a:cxn ang="0">
                    <a:pos x="12" y="71"/>
                  </a:cxn>
                  <a:cxn ang="0">
                    <a:pos x="72" y="11"/>
                  </a:cxn>
                  <a:cxn ang="0">
                    <a:pos x="72" y="11"/>
                  </a:cxn>
                  <a:cxn ang="0">
                    <a:pos x="77" y="6"/>
                  </a:cxn>
                  <a:cxn ang="0">
                    <a:pos x="72" y="0"/>
                  </a:cxn>
                </a:cxnLst>
                <a:rect l="0" t="0" r="r" b="b"/>
                <a:pathLst>
                  <a:path w="77" h="77">
                    <a:moveTo>
                      <a:pt x="72" y="0"/>
                    </a:moveTo>
                    <a:cubicBezTo>
                      <a:pt x="72" y="0"/>
                      <a:pt x="72" y="0"/>
                      <a:pt x="72" y="0"/>
                    </a:cubicBezTo>
                    <a:cubicBezTo>
                      <a:pt x="33" y="2"/>
                      <a:pt x="3" y="33"/>
                      <a:pt x="0" y="71"/>
                    </a:cubicBezTo>
                    <a:cubicBezTo>
                      <a:pt x="0" y="71"/>
                      <a:pt x="0" y="71"/>
                      <a:pt x="0" y="71"/>
                    </a:cubicBezTo>
                    <a:cubicBezTo>
                      <a:pt x="0" y="71"/>
                      <a:pt x="0" y="71"/>
                      <a:pt x="0" y="71"/>
                    </a:cubicBezTo>
                    <a:cubicBezTo>
                      <a:pt x="0" y="71"/>
                      <a:pt x="0" y="71"/>
                      <a:pt x="0" y="71"/>
                    </a:cubicBezTo>
                    <a:cubicBezTo>
                      <a:pt x="0" y="71"/>
                      <a:pt x="0" y="71"/>
                      <a:pt x="0" y="71"/>
                    </a:cubicBezTo>
                    <a:cubicBezTo>
                      <a:pt x="0" y="74"/>
                      <a:pt x="3" y="77"/>
                      <a:pt x="6" y="77"/>
                    </a:cubicBezTo>
                    <a:cubicBezTo>
                      <a:pt x="9" y="77"/>
                      <a:pt x="11" y="74"/>
                      <a:pt x="11" y="71"/>
                    </a:cubicBezTo>
                    <a:cubicBezTo>
                      <a:pt x="12" y="71"/>
                      <a:pt x="12" y="71"/>
                      <a:pt x="12" y="71"/>
                    </a:cubicBezTo>
                    <a:cubicBezTo>
                      <a:pt x="14" y="39"/>
                      <a:pt x="40" y="14"/>
                      <a:pt x="72" y="11"/>
                    </a:cubicBezTo>
                    <a:cubicBezTo>
                      <a:pt x="72" y="11"/>
                      <a:pt x="72" y="11"/>
                      <a:pt x="72" y="11"/>
                    </a:cubicBezTo>
                    <a:cubicBezTo>
                      <a:pt x="75" y="11"/>
                      <a:pt x="77" y="9"/>
                      <a:pt x="77" y="6"/>
                    </a:cubicBezTo>
                    <a:cubicBezTo>
                      <a:pt x="77" y="3"/>
                      <a:pt x="75" y="0"/>
                      <a:pt x="7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80" name="Freeform 8"/>
              <p:cNvSpPr>
                <a:spLocks/>
              </p:cNvSpPr>
              <p:nvPr/>
            </p:nvSpPr>
            <p:spPr bwMode="auto">
              <a:xfrm rot="18900000">
                <a:off x="5362074" y="1312655"/>
                <a:ext cx="171450" cy="171450"/>
              </a:xfrm>
              <a:custGeom>
                <a:avLst/>
                <a:gdLst/>
                <a:ahLst/>
                <a:cxnLst>
                  <a:cxn ang="0">
                    <a:pos x="107" y="0"/>
                  </a:cxn>
                  <a:cxn ang="0">
                    <a:pos x="12" y="92"/>
                  </a:cxn>
                  <a:cxn ang="0">
                    <a:pos x="12" y="135"/>
                  </a:cxn>
                  <a:cxn ang="0">
                    <a:pos x="55" y="136"/>
                  </a:cxn>
                  <a:cxn ang="0">
                    <a:pos x="150" y="44"/>
                  </a:cxn>
                  <a:cxn ang="0">
                    <a:pos x="107" y="0"/>
                  </a:cxn>
                </a:cxnLst>
                <a:rect l="0" t="0" r="r" b="b"/>
                <a:pathLst>
                  <a:path w="150" h="148">
                    <a:moveTo>
                      <a:pt x="107" y="0"/>
                    </a:moveTo>
                    <a:cubicBezTo>
                      <a:pt x="12" y="92"/>
                      <a:pt x="12" y="92"/>
                      <a:pt x="12" y="92"/>
                    </a:cubicBezTo>
                    <a:cubicBezTo>
                      <a:pt x="0" y="104"/>
                      <a:pt x="0" y="123"/>
                      <a:pt x="12" y="135"/>
                    </a:cubicBezTo>
                    <a:cubicBezTo>
                      <a:pt x="23" y="147"/>
                      <a:pt x="43" y="148"/>
                      <a:pt x="55" y="136"/>
                    </a:cubicBezTo>
                    <a:cubicBezTo>
                      <a:pt x="150" y="44"/>
                      <a:pt x="150" y="44"/>
                      <a:pt x="150" y="44"/>
                    </a:cubicBezTo>
                    <a:lnTo>
                      <a:pt x="10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81" name="Freeform 5"/>
              <p:cNvSpPr>
                <a:spLocks/>
              </p:cNvSpPr>
              <p:nvPr/>
            </p:nvSpPr>
            <p:spPr bwMode="auto">
              <a:xfrm rot="18900000">
                <a:off x="5409699" y="1248362"/>
                <a:ext cx="76200" cy="74613"/>
              </a:xfrm>
              <a:custGeom>
                <a:avLst/>
                <a:gdLst/>
                <a:ahLst/>
                <a:cxnLst>
                  <a:cxn ang="0">
                    <a:pos x="48" y="18"/>
                  </a:cxn>
                  <a:cxn ang="0">
                    <a:pos x="18" y="47"/>
                  </a:cxn>
                  <a:cxn ang="0">
                    <a:pos x="0" y="30"/>
                  </a:cxn>
                  <a:cxn ang="0">
                    <a:pos x="31" y="0"/>
                  </a:cxn>
                  <a:cxn ang="0">
                    <a:pos x="48" y="18"/>
                  </a:cxn>
                </a:cxnLst>
                <a:rect l="0" t="0" r="r" b="b"/>
                <a:pathLst>
                  <a:path w="48" h="47">
                    <a:moveTo>
                      <a:pt x="48" y="18"/>
                    </a:moveTo>
                    <a:lnTo>
                      <a:pt x="18" y="47"/>
                    </a:lnTo>
                    <a:lnTo>
                      <a:pt x="0" y="30"/>
                    </a:lnTo>
                    <a:lnTo>
                      <a:pt x="31" y="0"/>
                    </a:lnTo>
                    <a:lnTo>
                      <a:pt x="4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grpSp>
        <p:grpSp>
          <p:nvGrpSpPr>
            <p:cNvPr id="182" name="Group 262"/>
            <p:cNvGrpSpPr>
              <a:grpSpLocks noChangeAspect="1"/>
            </p:cNvGrpSpPr>
            <p:nvPr/>
          </p:nvGrpSpPr>
          <p:grpSpPr>
            <a:xfrm flipH="1">
              <a:off x="7157539" y="3350387"/>
              <a:ext cx="144535" cy="195235"/>
              <a:chOff x="12665075" y="1385886"/>
              <a:chExt cx="606427" cy="819149"/>
            </a:xfrm>
            <a:solidFill>
              <a:schemeClr val="bg1"/>
            </a:solidFill>
          </p:grpSpPr>
          <p:sp>
            <p:nvSpPr>
              <p:cNvPr id="183" name="Freeform 39"/>
              <p:cNvSpPr>
                <a:spLocks noEditPoints="1"/>
              </p:cNvSpPr>
              <p:nvPr/>
            </p:nvSpPr>
            <p:spPr bwMode="auto">
              <a:xfrm>
                <a:off x="12665075" y="1389060"/>
                <a:ext cx="606425" cy="815975"/>
              </a:xfrm>
              <a:custGeom>
                <a:avLst/>
                <a:gdLst/>
                <a:ahLst/>
                <a:cxnLst>
                  <a:cxn ang="0">
                    <a:pos x="0" y="514"/>
                  </a:cxn>
                  <a:cxn ang="0">
                    <a:pos x="0" y="6"/>
                  </a:cxn>
                  <a:cxn ang="0">
                    <a:pos x="0" y="0"/>
                  </a:cxn>
                  <a:cxn ang="0">
                    <a:pos x="288" y="0"/>
                  </a:cxn>
                  <a:cxn ang="0">
                    <a:pos x="382" y="92"/>
                  </a:cxn>
                  <a:cxn ang="0">
                    <a:pos x="382" y="514"/>
                  </a:cxn>
                  <a:cxn ang="0">
                    <a:pos x="0" y="514"/>
                  </a:cxn>
                  <a:cxn ang="0">
                    <a:pos x="0" y="514"/>
                  </a:cxn>
                  <a:cxn ang="0">
                    <a:pos x="12" y="502"/>
                  </a:cxn>
                  <a:cxn ang="0">
                    <a:pos x="370" y="502"/>
                  </a:cxn>
                  <a:cxn ang="0">
                    <a:pos x="370" y="98"/>
                  </a:cxn>
                  <a:cxn ang="0">
                    <a:pos x="284" y="12"/>
                  </a:cxn>
                  <a:cxn ang="0">
                    <a:pos x="12" y="12"/>
                  </a:cxn>
                  <a:cxn ang="0">
                    <a:pos x="12" y="502"/>
                  </a:cxn>
                  <a:cxn ang="0">
                    <a:pos x="12" y="502"/>
                  </a:cxn>
                </a:cxnLst>
                <a:rect l="0" t="0" r="r" b="b"/>
                <a:pathLst>
                  <a:path w="382" h="514">
                    <a:moveTo>
                      <a:pt x="0" y="514"/>
                    </a:moveTo>
                    <a:lnTo>
                      <a:pt x="0" y="6"/>
                    </a:lnTo>
                    <a:lnTo>
                      <a:pt x="0" y="0"/>
                    </a:lnTo>
                    <a:lnTo>
                      <a:pt x="288" y="0"/>
                    </a:lnTo>
                    <a:lnTo>
                      <a:pt x="382" y="92"/>
                    </a:lnTo>
                    <a:lnTo>
                      <a:pt x="382" y="514"/>
                    </a:lnTo>
                    <a:lnTo>
                      <a:pt x="0" y="514"/>
                    </a:lnTo>
                    <a:lnTo>
                      <a:pt x="0" y="514"/>
                    </a:lnTo>
                    <a:close/>
                    <a:moveTo>
                      <a:pt x="12" y="502"/>
                    </a:moveTo>
                    <a:lnTo>
                      <a:pt x="370" y="502"/>
                    </a:lnTo>
                    <a:lnTo>
                      <a:pt x="370" y="98"/>
                    </a:lnTo>
                    <a:lnTo>
                      <a:pt x="284" y="12"/>
                    </a:lnTo>
                    <a:lnTo>
                      <a:pt x="12" y="12"/>
                    </a:lnTo>
                    <a:lnTo>
                      <a:pt x="12" y="502"/>
                    </a:lnTo>
                    <a:lnTo>
                      <a:pt x="12" y="5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C4D4F"/>
                  </a:solidFill>
                </a:endParaRPr>
              </a:p>
            </p:txBody>
          </p:sp>
          <p:sp>
            <p:nvSpPr>
              <p:cNvPr id="184" name="Freeform 40"/>
              <p:cNvSpPr>
                <a:spLocks noEditPoints="1"/>
              </p:cNvSpPr>
              <p:nvPr/>
            </p:nvSpPr>
            <p:spPr bwMode="auto">
              <a:xfrm>
                <a:off x="12750801" y="1547811"/>
                <a:ext cx="444500" cy="539750"/>
              </a:xfrm>
              <a:custGeom>
                <a:avLst/>
                <a:gdLst/>
                <a:ahLst/>
                <a:cxnLst>
                  <a:cxn ang="0">
                    <a:pos x="0" y="322"/>
                  </a:cxn>
                  <a:cxn ang="0">
                    <a:pos x="280" y="322"/>
                  </a:cxn>
                  <a:cxn ang="0">
                    <a:pos x="280" y="340"/>
                  </a:cxn>
                  <a:cxn ang="0">
                    <a:pos x="0" y="340"/>
                  </a:cxn>
                  <a:cxn ang="0">
                    <a:pos x="0" y="322"/>
                  </a:cxn>
                  <a:cxn ang="0">
                    <a:pos x="0" y="322"/>
                  </a:cxn>
                  <a:cxn ang="0">
                    <a:pos x="0" y="268"/>
                  </a:cxn>
                  <a:cxn ang="0">
                    <a:pos x="280" y="268"/>
                  </a:cxn>
                  <a:cxn ang="0">
                    <a:pos x="280" y="286"/>
                  </a:cxn>
                  <a:cxn ang="0">
                    <a:pos x="0" y="286"/>
                  </a:cxn>
                  <a:cxn ang="0">
                    <a:pos x="0" y="268"/>
                  </a:cxn>
                  <a:cxn ang="0">
                    <a:pos x="0" y="268"/>
                  </a:cxn>
                  <a:cxn ang="0">
                    <a:pos x="0" y="214"/>
                  </a:cxn>
                  <a:cxn ang="0">
                    <a:pos x="280" y="214"/>
                  </a:cxn>
                  <a:cxn ang="0">
                    <a:pos x="280" y="234"/>
                  </a:cxn>
                  <a:cxn ang="0">
                    <a:pos x="0" y="234"/>
                  </a:cxn>
                  <a:cxn ang="0">
                    <a:pos x="0" y="214"/>
                  </a:cxn>
                  <a:cxn ang="0">
                    <a:pos x="0" y="214"/>
                  </a:cxn>
                  <a:cxn ang="0">
                    <a:pos x="0" y="160"/>
                  </a:cxn>
                  <a:cxn ang="0">
                    <a:pos x="280" y="160"/>
                  </a:cxn>
                  <a:cxn ang="0">
                    <a:pos x="280" y="180"/>
                  </a:cxn>
                  <a:cxn ang="0">
                    <a:pos x="0" y="180"/>
                  </a:cxn>
                  <a:cxn ang="0">
                    <a:pos x="0" y="160"/>
                  </a:cxn>
                  <a:cxn ang="0">
                    <a:pos x="0" y="160"/>
                  </a:cxn>
                  <a:cxn ang="0">
                    <a:pos x="0" y="106"/>
                  </a:cxn>
                  <a:cxn ang="0">
                    <a:pos x="280" y="106"/>
                  </a:cxn>
                  <a:cxn ang="0">
                    <a:pos x="280" y="126"/>
                  </a:cxn>
                  <a:cxn ang="0">
                    <a:pos x="0" y="126"/>
                  </a:cxn>
                  <a:cxn ang="0">
                    <a:pos x="0" y="106"/>
                  </a:cxn>
                  <a:cxn ang="0">
                    <a:pos x="0" y="106"/>
                  </a:cxn>
                  <a:cxn ang="0">
                    <a:pos x="0" y="52"/>
                  </a:cxn>
                  <a:cxn ang="0">
                    <a:pos x="280" y="52"/>
                  </a:cxn>
                  <a:cxn ang="0">
                    <a:pos x="280" y="72"/>
                  </a:cxn>
                  <a:cxn ang="0">
                    <a:pos x="0" y="72"/>
                  </a:cxn>
                  <a:cxn ang="0">
                    <a:pos x="0" y="52"/>
                  </a:cxn>
                  <a:cxn ang="0">
                    <a:pos x="0" y="52"/>
                  </a:cxn>
                  <a:cxn ang="0">
                    <a:pos x="0" y="0"/>
                  </a:cxn>
                  <a:cxn ang="0">
                    <a:pos x="206" y="0"/>
                  </a:cxn>
                  <a:cxn ang="0">
                    <a:pos x="206" y="18"/>
                  </a:cxn>
                  <a:cxn ang="0">
                    <a:pos x="0" y="18"/>
                  </a:cxn>
                  <a:cxn ang="0">
                    <a:pos x="0" y="0"/>
                  </a:cxn>
                  <a:cxn ang="0">
                    <a:pos x="0" y="0"/>
                  </a:cxn>
                </a:cxnLst>
                <a:rect l="0" t="0" r="r" b="b"/>
                <a:pathLst>
                  <a:path w="280" h="340">
                    <a:moveTo>
                      <a:pt x="0" y="322"/>
                    </a:moveTo>
                    <a:lnTo>
                      <a:pt x="280" y="322"/>
                    </a:lnTo>
                    <a:lnTo>
                      <a:pt x="280" y="340"/>
                    </a:lnTo>
                    <a:lnTo>
                      <a:pt x="0" y="340"/>
                    </a:lnTo>
                    <a:lnTo>
                      <a:pt x="0" y="322"/>
                    </a:lnTo>
                    <a:lnTo>
                      <a:pt x="0" y="322"/>
                    </a:lnTo>
                    <a:close/>
                    <a:moveTo>
                      <a:pt x="0" y="268"/>
                    </a:moveTo>
                    <a:lnTo>
                      <a:pt x="280" y="268"/>
                    </a:lnTo>
                    <a:lnTo>
                      <a:pt x="280" y="286"/>
                    </a:lnTo>
                    <a:lnTo>
                      <a:pt x="0" y="286"/>
                    </a:lnTo>
                    <a:lnTo>
                      <a:pt x="0" y="268"/>
                    </a:lnTo>
                    <a:lnTo>
                      <a:pt x="0" y="268"/>
                    </a:lnTo>
                    <a:close/>
                    <a:moveTo>
                      <a:pt x="0" y="214"/>
                    </a:moveTo>
                    <a:lnTo>
                      <a:pt x="280" y="214"/>
                    </a:lnTo>
                    <a:lnTo>
                      <a:pt x="280" y="234"/>
                    </a:lnTo>
                    <a:lnTo>
                      <a:pt x="0" y="234"/>
                    </a:lnTo>
                    <a:lnTo>
                      <a:pt x="0" y="214"/>
                    </a:lnTo>
                    <a:lnTo>
                      <a:pt x="0" y="214"/>
                    </a:lnTo>
                    <a:close/>
                    <a:moveTo>
                      <a:pt x="0" y="160"/>
                    </a:moveTo>
                    <a:lnTo>
                      <a:pt x="280" y="160"/>
                    </a:lnTo>
                    <a:lnTo>
                      <a:pt x="280" y="180"/>
                    </a:lnTo>
                    <a:lnTo>
                      <a:pt x="0" y="180"/>
                    </a:lnTo>
                    <a:lnTo>
                      <a:pt x="0" y="160"/>
                    </a:lnTo>
                    <a:lnTo>
                      <a:pt x="0" y="160"/>
                    </a:lnTo>
                    <a:close/>
                    <a:moveTo>
                      <a:pt x="0" y="106"/>
                    </a:moveTo>
                    <a:lnTo>
                      <a:pt x="280" y="106"/>
                    </a:lnTo>
                    <a:lnTo>
                      <a:pt x="280" y="126"/>
                    </a:lnTo>
                    <a:lnTo>
                      <a:pt x="0" y="126"/>
                    </a:lnTo>
                    <a:lnTo>
                      <a:pt x="0" y="106"/>
                    </a:lnTo>
                    <a:lnTo>
                      <a:pt x="0" y="106"/>
                    </a:lnTo>
                    <a:close/>
                    <a:moveTo>
                      <a:pt x="0" y="52"/>
                    </a:moveTo>
                    <a:lnTo>
                      <a:pt x="280" y="52"/>
                    </a:lnTo>
                    <a:lnTo>
                      <a:pt x="280" y="72"/>
                    </a:lnTo>
                    <a:lnTo>
                      <a:pt x="0" y="72"/>
                    </a:lnTo>
                    <a:lnTo>
                      <a:pt x="0" y="52"/>
                    </a:lnTo>
                    <a:lnTo>
                      <a:pt x="0" y="52"/>
                    </a:lnTo>
                    <a:close/>
                    <a:moveTo>
                      <a:pt x="0" y="0"/>
                    </a:moveTo>
                    <a:lnTo>
                      <a:pt x="206" y="0"/>
                    </a:lnTo>
                    <a:lnTo>
                      <a:pt x="206" y="18"/>
                    </a:lnTo>
                    <a:lnTo>
                      <a:pt x="0" y="18"/>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C4D4F"/>
                  </a:solidFill>
                </a:endParaRPr>
              </a:p>
            </p:txBody>
          </p:sp>
          <p:sp>
            <p:nvSpPr>
              <p:cNvPr id="185" name="Freeform 41"/>
              <p:cNvSpPr>
                <a:spLocks/>
              </p:cNvSpPr>
              <p:nvPr/>
            </p:nvSpPr>
            <p:spPr bwMode="auto">
              <a:xfrm>
                <a:off x="13109577" y="1385886"/>
                <a:ext cx="161925" cy="161925"/>
              </a:xfrm>
              <a:custGeom>
                <a:avLst/>
                <a:gdLst/>
                <a:ahLst/>
                <a:cxnLst>
                  <a:cxn ang="0">
                    <a:pos x="0" y="0"/>
                  </a:cxn>
                  <a:cxn ang="0">
                    <a:pos x="0" y="102"/>
                  </a:cxn>
                  <a:cxn ang="0">
                    <a:pos x="102" y="102"/>
                  </a:cxn>
                  <a:cxn ang="0">
                    <a:pos x="0" y="0"/>
                  </a:cxn>
                  <a:cxn ang="0">
                    <a:pos x="0" y="0"/>
                  </a:cxn>
                </a:cxnLst>
                <a:rect l="0" t="0" r="r" b="b"/>
                <a:pathLst>
                  <a:path w="102" h="102">
                    <a:moveTo>
                      <a:pt x="0" y="0"/>
                    </a:moveTo>
                    <a:lnTo>
                      <a:pt x="0" y="102"/>
                    </a:lnTo>
                    <a:lnTo>
                      <a:pt x="102" y="102"/>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C4D4F"/>
                  </a:solidFill>
                </a:endParaRPr>
              </a:p>
            </p:txBody>
          </p:sp>
          <p:sp>
            <p:nvSpPr>
              <p:cNvPr id="186" name="Freeform 42"/>
              <p:cNvSpPr>
                <a:spLocks noEditPoints="1"/>
              </p:cNvSpPr>
              <p:nvPr/>
            </p:nvSpPr>
            <p:spPr bwMode="auto">
              <a:xfrm>
                <a:off x="12665075" y="1389060"/>
                <a:ext cx="606425" cy="815975"/>
              </a:xfrm>
              <a:custGeom>
                <a:avLst/>
                <a:gdLst/>
                <a:ahLst/>
                <a:cxnLst>
                  <a:cxn ang="0">
                    <a:pos x="0" y="514"/>
                  </a:cxn>
                  <a:cxn ang="0">
                    <a:pos x="0" y="6"/>
                  </a:cxn>
                  <a:cxn ang="0">
                    <a:pos x="0" y="0"/>
                  </a:cxn>
                  <a:cxn ang="0">
                    <a:pos x="288" y="0"/>
                  </a:cxn>
                  <a:cxn ang="0">
                    <a:pos x="382" y="92"/>
                  </a:cxn>
                  <a:cxn ang="0">
                    <a:pos x="382" y="514"/>
                  </a:cxn>
                  <a:cxn ang="0">
                    <a:pos x="0" y="514"/>
                  </a:cxn>
                  <a:cxn ang="0">
                    <a:pos x="0" y="514"/>
                  </a:cxn>
                  <a:cxn ang="0">
                    <a:pos x="12" y="502"/>
                  </a:cxn>
                  <a:cxn ang="0">
                    <a:pos x="370" y="502"/>
                  </a:cxn>
                  <a:cxn ang="0">
                    <a:pos x="370" y="98"/>
                  </a:cxn>
                  <a:cxn ang="0">
                    <a:pos x="284" y="12"/>
                  </a:cxn>
                  <a:cxn ang="0">
                    <a:pos x="12" y="12"/>
                  </a:cxn>
                  <a:cxn ang="0">
                    <a:pos x="12" y="502"/>
                  </a:cxn>
                  <a:cxn ang="0">
                    <a:pos x="12" y="502"/>
                  </a:cxn>
                </a:cxnLst>
                <a:rect l="0" t="0" r="r" b="b"/>
                <a:pathLst>
                  <a:path w="382" h="514">
                    <a:moveTo>
                      <a:pt x="0" y="514"/>
                    </a:moveTo>
                    <a:lnTo>
                      <a:pt x="0" y="6"/>
                    </a:lnTo>
                    <a:lnTo>
                      <a:pt x="0" y="0"/>
                    </a:lnTo>
                    <a:lnTo>
                      <a:pt x="288" y="0"/>
                    </a:lnTo>
                    <a:lnTo>
                      <a:pt x="382" y="92"/>
                    </a:lnTo>
                    <a:lnTo>
                      <a:pt x="382" y="514"/>
                    </a:lnTo>
                    <a:lnTo>
                      <a:pt x="0" y="514"/>
                    </a:lnTo>
                    <a:lnTo>
                      <a:pt x="0" y="514"/>
                    </a:lnTo>
                    <a:close/>
                    <a:moveTo>
                      <a:pt x="12" y="502"/>
                    </a:moveTo>
                    <a:lnTo>
                      <a:pt x="370" y="502"/>
                    </a:lnTo>
                    <a:lnTo>
                      <a:pt x="370" y="98"/>
                    </a:lnTo>
                    <a:lnTo>
                      <a:pt x="284" y="12"/>
                    </a:lnTo>
                    <a:lnTo>
                      <a:pt x="12" y="12"/>
                    </a:lnTo>
                    <a:lnTo>
                      <a:pt x="12" y="502"/>
                    </a:lnTo>
                    <a:lnTo>
                      <a:pt x="12" y="502"/>
                    </a:lnTo>
                    <a:close/>
                  </a:path>
                </a:pathLst>
              </a:custGeom>
              <a:grpFill/>
              <a:ln w="19050" cap="flat" cmpd="sng">
                <a:noFill/>
                <a:prstDash val="solid"/>
                <a:round/>
                <a:headEnd type="none" w="med" len="med"/>
                <a:tailEnd type="none" w="med" len="med"/>
              </a:ln>
              <a:effectLst/>
            </p:spPr>
            <p:txBody>
              <a:bodyPr/>
              <a:lstStyle/>
              <a:p>
                <a:pPr defTabSz="1190625"/>
                <a:endParaRPr lang="en-US" smtClean="0">
                  <a:solidFill>
                    <a:srgbClr val="4C4D4F"/>
                  </a:solidFill>
                </a:endParaRPr>
              </a:p>
            </p:txBody>
          </p:sp>
          <p:sp>
            <p:nvSpPr>
              <p:cNvPr id="187" name="Freeform 43"/>
              <p:cNvSpPr>
                <a:spLocks noEditPoints="1"/>
              </p:cNvSpPr>
              <p:nvPr/>
            </p:nvSpPr>
            <p:spPr bwMode="auto">
              <a:xfrm>
                <a:off x="12750807" y="1547811"/>
                <a:ext cx="444500" cy="539750"/>
              </a:xfrm>
              <a:custGeom>
                <a:avLst/>
                <a:gdLst/>
                <a:ahLst/>
                <a:cxnLst>
                  <a:cxn ang="0">
                    <a:pos x="0" y="322"/>
                  </a:cxn>
                  <a:cxn ang="0">
                    <a:pos x="280" y="322"/>
                  </a:cxn>
                  <a:cxn ang="0">
                    <a:pos x="280" y="340"/>
                  </a:cxn>
                  <a:cxn ang="0">
                    <a:pos x="0" y="340"/>
                  </a:cxn>
                  <a:cxn ang="0">
                    <a:pos x="0" y="322"/>
                  </a:cxn>
                  <a:cxn ang="0">
                    <a:pos x="0" y="322"/>
                  </a:cxn>
                  <a:cxn ang="0">
                    <a:pos x="0" y="268"/>
                  </a:cxn>
                  <a:cxn ang="0">
                    <a:pos x="280" y="268"/>
                  </a:cxn>
                  <a:cxn ang="0">
                    <a:pos x="280" y="286"/>
                  </a:cxn>
                  <a:cxn ang="0">
                    <a:pos x="0" y="286"/>
                  </a:cxn>
                  <a:cxn ang="0">
                    <a:pos x="0" y="268"/>
                  </a:cxn>
                  <a:cxn ang="0">
                    <a:pos x="0" y="268"/>
                  </a:cxn>
                  <a:cxn ang="0">
                    <a:pos x="0" y="214"/>
                  </a:cxn>
                  <a:cxn ang="0">
                    <a:pos x="280" y="214"/>
                  </a:cxn>
                  <a:cxn ang="0">
                    <a:pos x="280" y="234"/>
                  </a:cxn>
                  <a:cxn ang="0">
                    <a:pos x="0" y="234"/>
                  </a:cxn>
                  <a:cxn ang="0">
                    <a:pos x="0" y="214"/>
                  </a:cxn>
                  <a:cxn ang="0">
                    <a:pos x="0" y="214"/>
                  </a:cxn>
                  <a:cxn ang="0">
                    <a:pos x="0" y="160"/>
                  </a:cxn>
                  <a:cxn ang="0">
                    <a:pos x="280" y="160"/>
                  </a:cxn>
                  <a:cxn ang="0">
                    <a:pos x="280" y="180"/>
                  </a:cxn>
                  <a:cxn ang="0">
                    <a:pos x="0" y="180"/>
                  </a:cxn>
                  <a:cxn ang="0">
                    <a:pos x="0" y="160"/>
                  </a:cxn>
                  <a:cxn ang="0">
                    <a:pos x="0" y="160"/>
                  </a:cxn>
                  <a:cxn ang="0">
                    <a:pos x="0" y="106"/>
                  </a:cxn>
                  <a:cxn ang="0">
                    <a:pos x="280" y="106"/>
                  </a:cxn>
                  <a:cxn ang="0">
                    <a:pos x="280" y="126"/>
                  </a:cxn>
                  <a:cxn ang="0">
                    <a:pos x="0" y="126"/>
                  </a:cxn>
                  <a:cxn ang="0">
                    <a:pos x="0" y="106"/>
                  </a:cxn>
                  <a:cxn ang="0">
                    <a:pos x="0" y="106"/>
                  </a:cxn>
                  <a:cxn ang="0">
                    <a:pos x="0" y="52"/>
                  </a:cxn>
                  <a:cxn ang="0">
                    <a:pos x="280" y="52"/>
                  </a:cxn>
                  <a:cxn ang="0">
                    <a:pos x="280" y="72"/>
                  </a:cxn>
                  <a:cxn ang="0">
                    <a:pos x="0" y="72"/>
                  </a:cxn>
                  <a:cxn ang="0">
                    <a:pos x="0" y="52"/>
                  </a:cxn>
                  <a:cxn ang="0">
                    <a:pos x="0" y="52"/>
                  </a:cxn>
                  <a:cxn ang="0">
                    <a:pos x="0" y="0"/>
                  </a:cxn>
                  <a:cxn ang="0">
                    <a:pos x="206" y="0"/>
                  </a:cxn>
                  <a:cxn ang="0">
                    <a:pos x="206" y="18"/>
                  </a:cxn>
                  <a:cxn ang="0">
                    <a:pos x="0" y="18"/>
                  </a:cxn>
                  <a:cxn ang="0">
                    <a:pos x="0" y="0"/>
                  </a:cxn>
                  <a:cxn ang="0">
                    <a:pos x="0" y="0"/>
                  </a:cxn>
                </a:cxnLst>
                <a:rect l="0" t="0" r="r" b="b"/>
                <a:pathLst>
                  <a:path w="280" h="340">
                    <a:moveTo>
                      <a:pt x="0" y="322"/>
                    </a:moveTo>
                    <a:lnTo>
                      <a:pt x="280" y="322"/>
                    </a:lnTo>
                    <a:lnTo>
                      <a:pt x="280" y="340"/>
                    </a:lnTo>
                    <a:lnTo>
                      <a:pt x="0" y="340"/>
                    </a:lnTo>
                    <a:lnTo>
                      <a:pt x="0" y="322"/>
                    </a:lnTo>
                    <a:lnTo>
                      <a:pt x="0" y="322"/>
                    </a:lnTo>
                    <a:close/>
                    <a:moveTo>
                      <a:pt x="0" y="268"/>
                    </a:moveTo>
                    <a:lnTo>
                      <a:pt x="280" y="268"/>
                    </a:lnTo>
                    <a:lnTo>
                      <a:pt x="280" y="286"/>
                    </a:lnTo>
                    <a:lnTo>
                      <a:pt x="0" y="286"/>
                    </a:lnTo>
                    <a:lnTo>
                      <a:pt x="0" y="268"/>
                    </a:lnTo>
                    <a:lnTo>
                      <a:pt x="0" y="268"/>
                    </a:lnTo>
                    <a:close/>
                    <a:moveTo>
                      <a:pt x="0" y="214"/>
                    </a:moveTo>
                    <a:lnTo>
                      <a:pt x="280" y="214"/>
                    </a:lnTo>
                    <a:lnTo>
                      <a:pt x="280" y="234"/>
                    </a:lnTo>
                    <a:lnTo>
                      <a:pt x="0" y="234"/>
                    </a:lnTo>
                    <a:lnTo>
                      <a:pt x="0" y="214"/>
                    </a:lnTo>
                    <a:lnTo>
                      <a:pt x="0" y="214"/>
                    </a:lnTo>
                    <a:close/>
                    <a:moveTo>
                      <a:pt x="0" y="160"/>
                    </a:moveTo>
                    <a:lnTo>
                      <a:pt x="280" y="160"/>
                    </a:lnTo>
                    <a:lnTo>
                      <a:pt x="280" y="180"/>
                    </a:lnTo>
                    <a:lnTo>
                      <a:pt x="0" y="180"/>
                    </a:lnTo>
                    <a:lnTo>
                      <a:pt x="0" y="160"/>
                    </a:lnTo>
                    <a:lnTo>
                      <a:pt x="0" y="160"/>
                    </a:lnTo>
                    <a:close/>
                    <a:moveTo>
                      <a:pt x="0" y="106"/>
                    </a:moveTo>
                    <a:lnTo>
                      <a:pt x="280" y="106"/>
                    </a:lnTo>
                    <a:lnTo>
                      <a:pt x="280" y="126"/>
                    </a:lnTo>
                    <a:lnTo>
                      <a:pt x="0" y="126"/>
                    </a:lnTo>
                    <a:lnTo>
                      <a:pt x="0" y="106"/>
                    </a:lnTo>
                    <a:lnTo>
                      <a:pt x="0" y="106"/>
                    </a:lnTo>
                    <a:close/>
                    <a:moveTo>
                      <a:pt x="0" y="52"/>
                    </a:moveTo>
                    <a:lnTo>
                      <a:pt x="280" y="52"/>
                    </a:lnTo>
                    <a:lnTo>
                      <a:pt x="280" y="72"/>
                    </a:lnTo>
                    <a:lnTo>
                      <a:pt x="0" y="72"/>
                    </a:lnTo>
                    <a:lnTo>
                      <a:pt x="0" y="52"/>
                    </a:lnTo>
                    <a:lnTo>
                      <a:pt x="0" y="52"/>
                    </a:lnTo>
                    <a:close/>
                    <a:moveTo>
                      <a:pt x="0" y="0"/>
                    </a:moveTo>
                    <a:lnTo>
                      <a:pt x="206" y="0"/>
                    </a:lnTo>
                    <a:lnTo>
                      <a:pt x="206" y="18"/>
                    </a:lnTo>
                    <a:lnTo>
                      <a:pt x="0" y="18"/>
                    </a:lnTo>
                    <a:lnTo>
                      <a:pt x="0" y="0"/>
                    </a:lnTo>
                    <a:lnTo>
                      <a:pt x="0" y="0"/>
                    </a:lnTo>
                    <a:close/>
                  </a:path>
                </a:pathLst>
              </a:custGeom>
              <a:grpFill/>
              <a:ln w="19050" cap="flat" cmpd="sng">
                <a:noFill/>
                <a:prstDash val="solid"/>
                <a:round/>
                <a:headEnd type="none" w="med" len="med"/>
                <a:tailEnd type="none" w="med" len="med"/>
              </a:ln>
              <a:effectLst/>
            </p:spPr>
            <p:txBody>
              <a:bodyPr/>
              <a:lstStyle/>
              <a:p>
                <a:pPr defTabSz="1190625"/>
                <a:endParaRPr lang="en-US" smtClean="0">
                  <a:solidFill>
                    <a:srgbClr val="4C4D4F"/>
                  </a:solidFill>
                </a:endParaRPr>
              </a:p>
            </p:txBody>
          </p:sp>
          <p:sp>
            <p:nvSpPr>
              <p:cNvPr id="188" name="Freeform 44"/>
              <p:cNvSpPr>
                <a:spLocks/>
              </p:cNvSpPr>
              <p:nvPr/>
            </p:nvSpPr>
            <p:spPr bwMode="auto">
              <a:xfrm>
                <a:off x="13109575" y="1385888"/>
                <a:ext cx="161925" cy="161925"/>
              </a:xfrm>
              <a:custGeom>
                <a:avLst/>
                <a:gdLst/>
                <a:ahLst/>
                <a:cxnLst>
                  <a:cxn ang="0">
                    <a:pos x="0" y="0"/>
                  </a:cxn>
                  <a:cxn ang="0">
                    <a:pos x="0" y="102"/>
                  </a:cxn>
                  <a:cxn ang="0">
                    <a:pos x="102" y="102"/>
                  </a:cxn>
                  <a:cxn ang="0">
                    <a:pos x="0" y="0"/>
                  </a:cxn>
                  <a:cxn ang="0">
                    <a:pos x="0" y="0"/>
                  </a:cxn>
                </a:cxnLst>
                <a:rect l="0" t="0" r="r" b="b"/>
                <a:pathLst>
                  <a:path w="102" h="102">
                    <a:moveTo>
                      <a:pt x="0" y="0"/>
                    </a:moveTo>
                    <a:lnTo>
                      <a:pt x="0" y="102"/>
                    </a:lnTo>
                    <a:lnTo>
                      <a:pt x="102" y="102"/>
                    </a:lnTo>
                    <a:lnTo>
                      <a:pt x="0" y="0"/>
                    </a:lnTo>
                    <a:lnTo>
                      <a:pt x="0" y="0"/>
                    </a:lnTo>
                    <a:close/>
                  </a:path>
                </a:pathLst>
              </a:custGeom>
              <a:grpFill/>
              <a:ln w="19050" cap="flat" cmpd="sng">
                <a:noFill/>
                <a:prstDash val="solid"/>
                <a:round/>
                <a:headEnd type="none" w="med" len="med"/>
                <a:tailEnd type="none" w="med" len="med"/>
              </a:ln>
              <a:effectLst/>
            </p:spPr>
            <p:txBody>
              <a:bodyPr/>
              <a:lstStyle/>
              <a:p>
                <a:pPr defTabSz="1190625"/>
                <a:endParaRPr lang="en-US" smtClean="0">
                  <a:solidFill>
                    <a:srgbClr val="4C4D4F"/>
                  </a:solidFill>
                </a:endParaRPr>
              </a:p>
            </p:txBody>
          </p:sp>
        </p:grpSp>
      </p:grpSp>
      <p:grpSp>
        <p:nvGrpSpPr>
          <p:cNvPr id="35" name="Group 34"/>
          <p:cNvGrpSpPr/>
          <p:nvPr/>
        </p:nvGrpSpPr>
        <p:grpSpPr>
          <a:xfrm>
            <a:off x="155312" y="2166459"/>
            <a:ext cx="6319798" cy="1387895"/>
            <a:chOff x="155312" y="2166459"/>
            <a:chExt cx="6319798" cy="1387895"/>
          </a:xfrm>
        </p:grpSpPr>
        <p:grpSp>
          <p:nvGrpSpPr>
            <p:cNvPr id="33" name="Group 32"/>
            <p:cNvGrpSpPr/>
            <p:nvPr/>
          </p:nvGrpSpPr>
          <p:grpSpPr>
            <a:xfrm>
              <a:off x="155312" y="2166459"/>
              <a:ext cx="6319798" cy="1387895"/>
              <a:chOff x="155312" y="2166459"/>
              <a:chExt cx="6319798" cy="1387895"/>
            </a:xfrm>
          </p:grpSpPr>
          <p:cxnSp>
            <p:nvCxnSpPr>
              <p:cNvPr id="26" name="Straight Arrow Connector 25"/>
              <p:cNvCxnSpPr/>
              <p:nvPr/>
            </p:nvCxnSpPr>
            <p:spPr>
              <a:xfrm>
                <a:off x="1160980" y="2873768"/>
                <a:ext cx="814887" cy="0"/>
              </a:xfrm>
              <a:prstGeom prst="straightConnector1">
                <a:avLst/>
              </a:prstGeom>
              <a:noFill/>
              <a:ln>
                <a:solidFill>
                  <a:schemeClr val="tx1">
                    <a:lumMod val="60000"/>
                    <a:lumOff val="40000"/>
                  </a:schemeClr>
                </a:solidFill>
                <a:headEnd type="oval"/>
                <a:tailEnd type="arrow"/>
              </a:ln>
              <a:effectLst/>
            </p:spPr>
            <p:style>
              <a:lnRef idx="2">
                <a:schemeClr val="accent1">
                  <a:shade val="50000"/>
                </a:schemeClr>
              </a:lnRef>
              <a:fillRef idx="1">
                <a:schemeClr val="accent1"/>
              </a:fillRef>
              <a:effectRef idx="0">
                <a:schemeClr val="accent1"/>
              </a:effectRef>
              <a:fontRef idx="minor">
                <a:schemeClr val="lt1"/>
              </a:fontRef>
            </p:style>
          </p:cxnSp>
          <p:sp>
            <p:nvSpPr>
              <p:cNvPr id="93" name="TextBox 92"/>
              <p:cNvSpPr txBox="1"/>
              <p:nvPr/>
            </p:nvSpPr>
            <p:spPr>
              <a:xfrm>
                <a:off x="3036925" y="2490220"/>
                <a:ext cx="3438185" cy="646331"/>
              </a:xfrm>
              <a:prstGeom prst="rect">
                <a:avLst/>
              </a:prstGeom>
              <a:noFill/>
            </p:spPr>
            <p:txBody>
              <a:bodyPr wrap="square" rtlCol="0">
                <a:spAutoFit/>
              </a:bodyPr>
              <a:lstStyle/>
              <a:p>
                <a:r>
                  <a:rPr lang="en-US" dirty="0" smtClean="0">
                    <a:solidFill>
                      <a:srgbClr val="39393B"/>
                    </a:solidFill>
                  </a:rPr>
                  <a:t>Real-time analytics: </a:t>
                </a:r>
                <a:br>
                  <a:rPr lang="en-US" dirty="0" smtClean="0">
                    <a:solidFill>
                      <a:srgbClr val="39393B"/>
                    </a:solidFill>
                  </a:rPr>
                </a:br>
                <a:r>
                  <a:rPr lang="en-US" dirty="0" smtClean="0">
                    <a:solidFill>
                      <a:srgbClr val="39393B"/>
                    </a:solidFill>
                  </a:rPr>
                  <a:t>&lt;= 10 Minute Actionable Insight</a:t>
                </a:r>
                <a:endParaRPr lang="en-US" dirty="0">
                  <a:solidFill>
                    <a:srgbClr val="39393B"/>
                  </a:solidFill>
                </a:endParaRPr>
              </a:p>
            </p:txBody>
          </p:sp>
          <p:sp>
            <p:nvSpPr>
              <p:cNvPr id="95" name="Oval 94"/>
              <p:cNvSpPr/>
              <p:nvPr/>
            </p:nvSpPr>
            <p:spPr>
              <a:xfrm>
                <a:off x="2090499" y="2424352"/>
                <a:ext cx="764596" cy="76459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98" name="Freeform 9"/>
              <p:cNvSpPr>
                <a:spLocks noEditPoints="1"/>
              </p:cNvSpPr>
              <p:nvPr/>
            </p:nvSpPr>
            <p:spPr bwMode="auto">
              <a:xfrm>
                <a:off x="2280489" y="2637422"/>
                <a:ext cx="384616" cy="328066"/>
              </a:xfrm>
              <a:custGeom>
                <a:avLst/>
                <a:gdLst/>
                <a:ahLst/>
                <a:cxnLst>
                  <a:cxn ang="0">
                    <a:pos x="442" y="333"/>
                  </a:cxn>
                  <a:cxn ang="0">
                    <a:pos x="252" y="19"/>
                  </a:cxn>
                  <a:cxn ang="0">
                    <a:pos x="223" y="0"/>
                  </a:cxn>
                  <a:cxn ang="0">
                    <a:pos x="194" y="19"/>
                  </a:cxn>
                  <a:cxn ang="0">
                    <a:pos x="6" y="333"/>
                  </a:cxn>
                  <a:cxn ang="0">
                    <a:pos x="0" y="354"/>
                  </a:cxn>
                  <a:cxn ang="0">
                    <a:pos x="10" y="375"/>
                  </a:cxn>
                  <a:cxn ang="0">
                    <a:pos x="34" y="383"/>
                  </a:cxn>
                  <a:cxn ang="0">
                    <a:pos x="414" y="383"/>
                  </a:cxn>
                  <a:cxn ang="0">
                    <a:pos x="439" y="375"/>
                  </a:cxn>
                  <a:cxn ang="0">
                    <a:pos x="449" y="354"/>
                  </a:cxn>
                  <a:cxn ang="0">
                    <a:pos x="442" y="333"/>
                  </a:cxn>
                  <a:cxn ang="0">
                    <a:pos x="426" y="360"/>
                  </a:cxn>
                  <a:cxn ang="0">
                    <a:pos x="414" y="363"/>
                  </a:cxn>
                  <a:cxn ang="0">
                    <a:pos x="34" y="363"/>
                  </a:cxn>
                  <a:cxn ang="0">
                    <a:pos x="23" y="360"/>
                  </a:cxn>
                  <a:cxn ang="0">
                    <a:pos x="20" y="354"/>
                  </a:cxn>
                  <a:cxn ang="0">
                    <a:pos x="24" y="343"/>
                  </a:cxn>
                  <a:cxn ang="0">
                    <a:pos x="211" y="29"/>
                  </a:cxn>
                  <a:cxn ang="0">
                    <a:pos x="223" y="20"/>
                  </a:cxn>
                  <a:cxn ang="0">
                    <a:pos x="235" y="29"/>
                  </a:cxn>
                  <a:cxn ang="0">
                    <a:pos x="425" y="344"/>
                  </a:cxn>
                  <a:cxn ang="0">
                    <a:pos x="429" y="354"/>
                  </a:cxn>
                  <a:cxn ang="0">
                    <a:pos x="426" y="360"/>
                  </a:cxn>
                  <a:cxn ang="0">
                    <a:pos x="205" y="336"/>
                  </a:cxn>
                  <a:cxn ang="0">
                    <a:pos x="243" y="336"/>
                  </a:cxn>
                  <a:cxn ang="0">
                    <a:pos x="243" y="294"/>
                  </a:cxn>
                  <a:cxn ang="0">
                    <a:pos x="205" y="294"/>
                  </a:cxn>
                  <a:cxn ang="0">
                    <a:pos x="205" y="336"/>
                  </a:cxn>
                  <a:cxn ang="0">
                    <a:pos x="209" y="271"/>
                  </a:cxn>
                  <a:cxn ang="0">
                    <a:pos x="240" y="271"/>
                  </a:cxn>
                  <a:cxn ang="0">
                    <a:pos x="249" y="107"/>
                  </a:cxn>
                  <a:cxn ang="0">
                    <a:pos x="200" y="107"/>
                  </a:cxn>
                  <a:cxn ang="0">
                    <a:pos x="209" y="271"/>
                  </a:cxn>
                </a:cxnLst>
                <a:rect l="0" t="0" r="r" b="b"/>
                <a:pathLst>
                  <a:path w="449" h="383">
                    <a:moveTo>
                      <a:pt x="442" y="333"/>
                    </a:moveTo>
                    <a:cubicBezTo>
                      <a:pt x="252" y="19"/>
                      <a:pt x="252" y="19"/>
                      <a:pt x="252" y="19"/>
                    </a:cubicBezTo>
                    <a:cubicBezTo>
                      <a:pt x="245" y="7"/>
                      <a:pt x="235" y="0"/>
                      <a:pt x="223" y="0"/>
                    </a:cubicBezTo>
                    <a:cubicBezTo>
                      <a:pt x="211" y="0"/>
                      <a:pt x="201" y="7"/>
                      <a:pt x="194" y="19"/>
                    </a:cubicBezTo>
                    <a:cubicBezTo>
                      <a:pt x="6" y="333"/>
                      <a:pt x="6" y="333"/>
                      <a:pt x="6" y="333"/>
                    </a:cubicBezTo>
                    <a:cubicBezTo>
                      <a:pt x="2" y="340"/>
                      <a:pt x="0" y="347"/>
                      <a:pt x="0" y="354"/>
                    </a:cubicBezTo>
                    <a:cubicBezTo>
                      <a:pt x="0" y="362"/>
                      <a:pt x="4" y="370"/>
                      <a:pt x="10" y="375"/>
                    </a:cubicBezTo>
                    <a:cubicBezTo>
                      <a:pt x="17" y="380"/>
                      <a:pt x="25" y="383"/>
                      <a:pt x="34" y="383"/>
                    </a:cubicBezTo>
                    <a:cubicBezTo>
                      <a:pt x="414" y="383"/>
                      <a:pt x="414" y="383"/>
                      <a:pt x="414" y="383"/>
                    </a:cubicBezTo>
                    <a:cubicBezTo>
                      <a:pt x="424" y="383"/>
                      <a:pt x="432" y="380"/>
                      <a:pt x="439" y="375"/>
                    </a:cubicBezTo>
                    <a:cubicBezTo>
                      <a:pt x="445" y="370"/>
                      <a:pt x="449" y="362"/>
                      <a:pt x="449" y="354"/>
                    </a:cubicBezTo>
                    <a:cubicBezTo>
                      <a:pt x="449" y="347"/>
                      <a:pt x="446" y="340"/>
                      <a:pt x="442" y="333"/>
                    </a:cubicBezTo>
                    <a:close/>
                    <a:moveTo>
                      <a:pt x="426" y="360"/>
                    </a:moveTo>
                    <a:cubicBezTo>
                      <a:pt x="424" y="361"/>
                      <a:pt x="421" y="363"/>
                      <a:pt x="414" y="363"/>
                    </a:cubicBezTo>
                    <a:cubicBezTo>
                      <a:pt x="34" y="363"/>
                      <a:pt x="34" y="363"/>
                      <a:pt x="34" y="363"/>
                    </a:cubicBezTo>
                    <a:cubicBezTo>
                      <a:pt x="28" y="363"/>
                      <a:pt x="25" y="361"/>
                      <a:pt x="23" y="360"/>
                    </a:cubicBezTo>
                    <a:cubicBezTo>
                      <a:pt x="21" y="358"/>
                      <a:pt x="20" y="357"/>
                      <a:pt x="20" y="354"/>
                    </a:cubicBezTo>
                    <a:cubicBezTo>
                      <a:pt x="20" y="351"/>
                      <a:pt x="21" y="348"/>
                      <a:pt x="24" y="343"/>
                    </a:cubicBezTo>
                    <a:cubicBezTo>
                      <a:pt x="211" y="29"/>
                      <a:pt x="211" y="29"/>
                      <a:pt x="211" y="29"/>
                    </a:cubicBezTo>
                    <a:cubicBezTo>
                      <a:pt x="216" y="22"/>
                      <a:pt x="220" y="20"/>
                      <a:pt x="223" y="20"/>
                    </a:cubicBezTo>
                    <a:cubicBezTo>
                      <a:pt x="226" y="20"/>
                      <a:pt x="230" y="22"/>
                      <a:pt x="235" y="29"/>
                    </a:cubicBezTo>
                    <a:cubicBezTo>
                      <a:pt x="425" y="344"/>
                      <a:pt x="425" y="344"/>
                      <a:pt x="425" y="344"/>
                    </a:cubicBezTo>
                    <a:cubicBezTo>
                      <a:pt x="428" y="348"/>
                      <a:pt x="429" y="352"/>
                      <a:pt x="429" y="354"/>
                    </a:cubicBezTo>
                    <a:cubicBezTo>
                      <a:pt x="429" y="357"/>
                      <a:pt x="428" y="358"/>
                      <a:pt x="426" y="360"/>
                    </a:cubicBezTo>
                    <a:close/>
                    <a:moveTo>
                      <a:pt x="205" y="336"/>
                    </a:moveTo>
                    <a:cubicBezTo>
                      <a:pt x="243" y="336"/>
                      <a:pt x="243" y="336"/>
                      <a:pt x="243" y="336"/>
                    </a:cubicBezTo>
                    <a:cubicBezTo>
                      <a:pt x="243" y="294"/>
                      <a:pt x="243" y="294"/>
                      <a:pt x="243" y="294"/>
                    </a:cubicBezTo>
                    <a:cubicBezTo>
                      <a:pt x="205" y="294"/>
                      <a:pt x="205" y="294"/>
                      <a:pt x="205" y="294"/>
                    </a:cubicBezTo>
                    <a:lnTo>
                      <a:pt x="205" y="336"/>
                    </a:lnTo>
                    <a:close/>
                    <a:moveTo>
                      <a:pt x="209" y="271"/>
                    </a:moveTo>
                    <a:cubicBezTo>
                      <a:pt x="240" y="271"/>
                      <a:pt x="240" y="271"/>
                      <a:pt x="240" y="271"/>
                    </a:cubicBezTo>
                    <a:cubicBezTo>
                      <a:pt x="249" y="107"/>
                      <a:pt x="249" y="107"/>
                      <a:pt x="249" y="107"/>
                    </a:cubicBezTo>
                    <a:cubicBezTo>
                      <a:pt x="200" y="107"/>
                      <a:pt x="200" y="107"/>
                      <a:pt x="200" y="107"/>
                    </a:cubicBezTo>
                    <a:lnTo>
                      <a:pt x="209" y="27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grpSp>
            <p:nvGrpSpPr>
              <p:cNvPr id="22" name="Group 21"/>
              <p:cNvGrpSpPr/>
              <p:nvPr/>
            </p:nvGrpSpPr>
            <p:grpSpPr>
              <a:xfrm>
                <a:off x="155312" y="2166459"/>
                <a:ext cx="1323674" cy="1323674"/>
                <a:chOff x="639192" y="2424352"/>
                <a:chExt cx="764596" cy="764596"/>
              </a:xfrm>
            </p:grpSpPr>
            <p:sp>
              <p:nvSpPr>
                <p:cNvPr id="125" name="Oval 124"/>
                <p:cNvSpPr/>
                <p:nvPr/>
              </p:nvSpPr>
              <p:spPr>
                <a:xfrm>
                  <a:off x="639192" y="2424352"/>
                  <a:ext cx="764596" cy="764596"/>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26" name="Freeform 22"/>
                <p:cNvSpPr>
                  <a:spLocks noEditPoints="1"/>
                </p:cNvSpPr>
                <p:nvPr/>
              </p:nvSpPr>
              <p:spPr bwMode="auto">
                <a:xfrm>
                  <a:off x="843474" y="2649681"/>
                  <a:ext cx="376624" cy="341927"/>
                </a:xfrm>
                <a:custGeom>
                  <a:avLst/>
                  <a:gdLst>
                    <a:gd name="T0" fmla="*/ 28 w 399"/>
                    <a:gd name="T1" fmla="*/ 1 h 362"/>
                    <a:gd name="T2" fmla="*/ 33 w 399"/>
                    <a:gd name="T3" fmla="*/ 69 h 362"/>
                    <a:gd name="T4" fmla="*/ 21 w 399"/>
                    <a:gd name="T5" fmla="*/ 15 h 362"/>
                    <a:gd name="T6" fmla="*/ 6 w 399"/>
                    <a:gd name="T7" fmla="*/ 13 h 362"/>
                    <a:gd name="T8" fmla="*/ 83 w 399"/>
                    <a:gd name="T9" fmla="*/ 70 h 362"/>
                    <a:gd name="T10" fmla="*/ 93 w 399"/>
                    <a:gd name="T11" fmla="*/ 35 h 362"/>
                    <a:gd name="T12" fmla="*/ 128 w 399"/>
                    <a:gd name="T13" fmla="*/ 20 h 362"/>
                    <a:gd name="T14" fmla="*/ 137 w 399"/>
                    <a:gd name="T15" fmla="*/ 55 h 362"/>
                    <a:gd name="T16" fmla="*/ 144 w 399"/>
                    <a:gd name="T17" fmla="*/ 1 h 362"/>
                    <a:gd name="T18" fmla="*/ 123 w 399"/>
                    <a:gd name="T19" fmla="*/ 18 h 362"/>
                    <a:gd name="T20" fmla="*/ 195 w 399"/>
                    <a:gd name="T21" fmla="*/ 15 h 362"/>
                    <a:gd name="T22" fmla="*/ 211 w 399"/>
                    <a:gd name="T23" fmla="*/ 5 h 362"/>
                    <a:gd name="T24" fmla="*/ 183 w 399"/>
                    <a:gd name="T25" fmla="*/ 8 h 362"/>
                    <a:gd name="T26" fmla="*/ 267 w 399"/>
                    <a:gd name="T27" fmla="*/ 25 h 362"/>
                    <a:gd name="T28" fmla="*/ 249 w 399"/>
                    <a:gd name="T29" fmla="*/ 21 h 362"/>
                    <a:gd name="T30" fmla="*/ 399 w 399"/>
                    <a:gd name="T31" fmla="*/ 35 h 362"/>
                    <a:gd name="T32" fmla="*/ 374 w 399"/>
                    <a:gd name="T33" fmla="*/ 58 h 362"/>
                    <a:gd name="T34" fmla="*/ 7 w 399"/>
                    <a:gd name="T35" fmla="*/ 143 h 362"/>
                    <a:gd name="T36" fmla="*/ 21 w 399"/>
                    <a:gd name="T37" fmla="*/ 145 h 362"/>
                    <a:gd name="T38" fmla="*/ 37 w 399"/>
                    <a:gd name="T39" fmla="*/ 191 h 362"/>
                    <a:gd name="T40" fmla="*/ 20 w 399"/>
                    <a:gd name="T41" fmla="*/ 128 h 362"/>
                    <a:gd name="T42" fmla="*/ 83 w 399"/>
                    <a:gd name="T43" fmla="*/ 196 h 362"/>
                    <a:gd name="T44" fmla="*/ 74 w 399"/>
                    <a:gd name="T45" fmla="*/ 161 h 362"/>
                    <a:gd name="T46" fmla="*/ 94 w 399"/>
                    <a:gd name="T47" fmla="*/ 128 h 362"/>
                    <a:gd name="T48" fmla="*/ 165 w 399"/>
                    <a:gd name="T49" fmla="*/ 178 h 362"/>
                    <a:gd name="T50" fmla="*/ 207 w 399"/>
                    <a:gd name="T51" fmla="*/ 127 h 362"/>
                    <a:gd name="T52" fmla="*/ 180 w 399"/>
                    <a:gd name="T53" fmla="*/ 139 h 362"/>
                    <a:gd name="T54" fmla="*/ 195 w 399"/>
                    <a:gd name="T55" fmla="*/ 141 h 362"/>
                    <a:gd name="T56" fmla="*/ 207 w 399"/>
                    <a:gd name="T57" fmla="*/ 195 h 362"/>
                    <a:gd name="T58" fmla="*/ 283 w 399"/>
                    <a:gd name="T59" fmla="*/ 160 h 362"/>
                    <a:gd name="T60" fmla="*/ 283 w 399"/>
                    <a:gd name="T61" fmla="*/ 160 h 362"/>
                    <a:gd name="T62" fmla="*/ 258 w 399"/>
                    <a:gd name="T63" fmla="*/ 184 h 362"/>
                    <a:gd name="T64" fmla="*/ 366 w 399"/>
                    <a:gd name="T65" fmla="*/ 144 h 362"/>
                    <a:gd name="T66" fmla="*/ 366 w 399"/>
                    <a:gd name="T67" fmla="*/ 176 h 362"/>
                    <a:gd name="T68" fmla="*/ 374 w 399"/>
                    <a:gd name="T69" fmla="*/ 125 h 362"/>
                    <a:gd name="T70" fmla="*/ 26 w 399"/>
                    <a:gd name="T71" fmla="*/ 251 h 362"/>
                    <a:gd name="T72" fmla="*/ 16 w 399"/>
                    <a:gd name="T73" fmla="*/ 286 h 362"/>
                    <a:gd name="T74" fmla="*/ 141 w 399"/>
                    <a:gd name="T75" fmla="*/ 320 h 362"/>
                    <a:gd name="T76" fmla="*/ 137 w 399"/>
                    <a:gd name="T77" fmla="*/ 311 h 362"/>
                    <a:gd name="T78" fmla="*/ 174 w 399"/>
                    <a:gd name="T79" fmla="*/ 285 h 362"/>
                    <a:gd name="T80" fmla="*/ 209 w 399"/>
                    <a:gd name="T81" fmla="*/ 295 h 362"/>
                    <a:gd name="T82" fmla="*/ 265 w 399"/>
                    <a:gd name="T83" fmla="*/ 320 h 362"/>
                    <a:gd name="T84" fmla="*/ 253 w 399"/>
                    <a:gd name="T85" fmla="*/ 316 h 362"/>
                    <a:gd name="T86" fmla="*/ 311 w 399"/>
                    <a:gd name="T87" fmla="*/ 316 h 362"/>
                    <a:gd name="T88" fmla="*/ 327 w 399"/>
                    <a:gd name="T89" fmla="*/ 256 h 362"/>
                    <a:gd name="T90" fmla="*/ 373 w 399"/>
                    <a:gd name="T91" fmla="*/ 321 h 362"/>
                    <a:gd name="T92" fmla="*/ 383 w 399"/>
                    <a:gd name="T93" fmla="*/ 286 h 362"/>
                    <a:gd name="T94" fmla="*/ 383 w 399"/>
                    <a:gd name="T95" fmla="*/ 286 h 362"/>
                    <a:gd name="T96" fmla="*/ 71 w 399"/>
                    <a:gd name="T97" fmla="*/ 354 h 362"/>
                    <a:gd name="T98" fmla="*/ 125 w 399"/>
                    <a:gd name="T99" fmla="*/ 223 h 362"/>
                    <a:gd name="T100" fmla="*/ 315 w 399"/>
                    <a:gd name="T101" fmla="*/ 245 h 362"/>
                    <a:gd name="T102" fmla="*/ 170 w 399"/>
                    <a:gd name="T103" fmla="*/ 100 h 362"/>
                    <a:gd name="T104" fmla="*/ 312 w 399"/>
                    <a:gd name="T105" fmla="*/ 158 h 362"/>
                    <a:gd name="T106" fmla="*/ 311 w 399"/>
                    <a:gd name="T107" fmla="*/ 15 h 362"/>
                    <a:gd name="T108" fmla="*/ 327 w 399"/>
                    <a:gd name="T109" fmla="*/ 61 h 362"/>
                    <a:gd name="T110" fmla="*/ 310 w 399"/>
                    <a:gd name="T111" fmla="*/ 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9" h="362">
                      <a:moveTo>
                        <a:pt x="6" y="13"/>
                      </a:moveTo>
                      <a:cubicBezTo>
                        <a:pt x="6" y="11"/>
                        <a:pt x="7" y="9"/>
                        <a:pt x="9" y="8"/>
                      </a:cubicBezTo>
                      <a:cubicBezTo>
                        <a:pt x="20" y="3"/>
                        <a:pt x="20" y="3"/>
                        <a:pt x="20" y="3"/>
                      </a:cubicBezTo>
                      <a:cubicBezTo>
                        <a:pt x="22" y="2"/>
                        <a:pt x="25" y="1"/>
                        <a:pt x="28" y="1"/>
                      </a:cubicBezTo>
                      <a:cubicBezTo>
                        <a:pt x="33" y="1"/>
                        <a:pt x="33" y="1"/>
                        <a:pt x="33" y="1"/>
                      </a:cubicBezTo>
                      <a:cubicBezTo>
                        <a:pt x="35" y="1"/>
                        <a:pt x="37" y="3"/>
                        <a:pt x="37" y="5"/>
                      </a:cubicBezTo>
                      <a:cubicBezTo>
                        <a:pt x="37" y="65"/>
                        <a:pt x="37" y="65"/>
                        <a:pt x="37" y="65"/>
                      </a:cubicBezTo>
                      <a:cubicBezTo>
                        <a:pt x="37" y="67"/>
                        <a:pt x="35" y="69"/>
                        <a:pt x="33" y="69"/>
                      </a:cubicBezTo>
                      <a:cubicBezTo>
                        <a:pt x="25" y="69"/>
                        <a:pt x="25" y="69"/>
                        <a:pt x="25" y="69"/>
                      </a:cubicBezTo>
                      <a:cubicBezTo>
                        <a:pt x="23" y="69"/>
                        <a:pt x="21" y="67"/>
                        <a:pt x="21" y="65"/>
                      </a:cubicBezTo>
                      <a:cubicBezTo>
                        <a:pt x="21" y="19"/>
                        <a:pt x="21" y="19"/>
                        <a:pt x="21" y="19"/>
                      </a:cubicBezTo>
                      <a:cubicBezTo>
                        <a:pt x="21" y="17"/>
                        <a:pt x="21" y="15"/>
                        <a:pt x="21" y="15"/>
                      </a:cubicBezTo>
                      <a:cubicBezTo>
                        <a:pt x="21" y="15"/>
                        <a:pt x="19" y="16"/>
                        <a:pt x="18" y="17"/>
                      </a:cubicBezTo>
                      <a:cubicBezTo>
                        <a:pt x="12" y="20"/>
                        <a:pt x="12" y="20"/>
                        <a:pt x="12" y="20"/>
                      </a:cubicBezTo>
                      <a:cubicBezTo>
                        <a:pt x="10" y="21"/>
                        <a:pt x="8" y="20"/>
                        <a:pt x="7" y="18"/>
                      </a:cubicBezTo>
                      <a:lnTo>
                        <a:pt x="6" y="13"/>
                      </a:lnTo>
                      <a:close/>
                      <a:moveTo>
                        <a:pt x="58" y="35"/>
                      </a:moveTo>
                      <a:cubicBezTo>
                        <a:pt x="58" y="16"/>
                        <a:pt x="66" y="0"/>
                        <a:pt x="84" y="0"/>
                      </a:cubicBezTo>
                      <a:cubicBezTo>
                        <a:pt x="102" y="0"/>
                        <a:pt x="109" y="16"/>
                        <a:pt x="109" y="35"/>
                      </a:cubicBezTo>
                      <a:cubicBezTo>
                        <a:pt x="109" y="56"/>
                        <a:pt x="101" y="70"/>
                        <a:pt x="83" y="70"/>
                      </a:cubicBezTo>
                      <a:cubicBezTo>
                        <a:pt x="66" y="70"/>
                        <a:pt x="58" y="55"/>
                        <a:pt x="58" y="35"/>
                      </a:cubicBezTo>
                      <a:close/>
                      <a:moveTo>
                        <a:pt x="74" y="35"/>
                      </a:moveTo>
                      <a:cubicBezTo>
                        <a:pt x="74" y="51"/>
                        <a:pt x="78" y="58"/>
                        <a:pt x="84" y="58"/>
                      </a:cubicBezTo>
                      <a:cubicBezTo>
                        <a:pt x="90" y="58"/>
                        <a:pt x="93" y="51"/>
                        <a:pt x="93" y="35"/>
                      </a:cubicBezTo>
                      <a:cubicBezTo>
                        <a:pt x="93" y="20"/>
                        <a:pt x="90" y="12"/>
                        <a:pt x="84" y="12"/>
                      </a:cubicBezTo>
                      <a:cubicBezTo>
                        <a:pt x="78" y="12"/>
                        <a:pt x="74" y="20"/>
                        <a:pt x="74" y="35"/>
                      </a:cubicBezTo>
                      <a:close/>
                      <a:moveTo>
                        <a:pt x="123" y="18"/>
                      </a:moveTo>
                      <a:cubicBezTo>
                        <a:pt x="124" y="20"/>
                        <a:pt x="126" y="21"/>
                        <a:pt x="128" y="20"/>
                      </a:cubicBezTo>
                      <a:cubicBezTo>
                        <a:pt x="134" y="17"/>
                        <a:pt x="134" y="17"/>
                        <a:pt x="134" y="17"/>
                      </a:cubicBezTo>
                      <a:cubicBezTo>
                        <a:pt x="135" y="16"/>
                        <a:pt x="137" y="15"/>
                        <a:pt x="137" y="15"/>
                      </a:cubicBezTo>
                      <a:cubicBezTo>
                        <a:pt x="137" y="15"/>
                        <a:pt x="137" y="17"/>
                        <a:pt x="137" y="19"/>
                      </a:cubicBezTo>
                      <a:cubicBezTo>
                        <a:pt x="137" y="55"/>
                        <a:pt x="137" y="55"/>
                        <a:pt x="137" y="55"/>
                      </a:cubicBezTo>
                      <a:cubicBezTo>
                        <a:pt x="142" y="50"/>
                        <a:pt x="147" y="46"/>
                        <a:pt x="153" y="43"/>
                      </a:cubicBezTo>
                      <a:cubicBezTo>
                        <a:pt x="153" y="5"/>
                        <a:pt x="153" y="5"/>
                        <a:pt x="153" y="5"/>
                      </a:cubicBezTo>
                      <a:cubicBezTo>
                        <a:pt x="153" y="3"/>
                        <a:pt x="151" y="1"/>
                        <a:pt x="149" y="1"/>
                      </a:cubicBezTo>
                      <a:cubicBezTo>
                        <a:pt x="144" y="1"/>
                        <a:pt x="144" y="1"/>
                        <a:pt x="144" y="1"/>
                      </a:cubicBezTo>
                      <a:cubicBezTo>
                        <a:pt x="141" y="1"/>
                        <a:pt x="138" y="2"/>
                        <a:pt x="136" y="3"/>
                      </a:cubicBezTo>
                      <a:cubicBezTo>
                        <a:pt x="125" y="8"/>
                        <a:pt x="125" y="8"/>
                        <a:pt x="125" y="8"/>
                      </a:cubicBezTo>
                      <a:cubicBezTo>
                        <a:pt x="123" y="9"/>
                        <a:pt x="122" y="11"/>
                        <a:pt x="122" y="13"/>
                      </a:cubicBezTo>
                      <a:lnTo>
                        <a:pt x="123" y="18"/>
                      </a:lnTo>
                      <a:close/>
                      <a:moveTo>
                        <a:pt x="181" y="18"/>
                      </a:moveTo>
                      <a:cubicBezTo>
                        <a:pt x="182" y="20"/>
                        <a:pt x="184" y="21"/>
                        <a:pt x="186" y="20"/>
                      </a:cubicBezTo>
                      <a:cubicBezTo>
                        <a:pt x="192" y="17"/>
                        <a:pt x="192" y="17"/>
                        <a:pt x="192" y="17"/>
                      </a:cubicBezTo>
                      <a:cubicBezTo>
                        <a:pt x="194" y="16"/>
                        <a:pt x="195" y="15"/>
                        <a:pt x="195" y="15"/>
                      </a:cubicBezTo>
                      <a:cubicBezTo>
                        <a:pt x="195" y="15"/>
                        <a:pt x="195" y="17"/>
                        <a:pt x="195" y="19"/>
                      </a:cubicBezTo>
                      <a:cubicBezTo>
                        <a:pt x="195" y="24"/>
                        <a:pt x="195" y="24"/>
                        <a:pt x="195" y="24"/>
                      </a:cubicBezTo>
                      <a:cubicBezTo>
                        <a:pt x="200" y="23"/>
                        <a:pt x="206" y="22"/>
                        <a:pt x="211" y="21"/>
                      </a:cubicBezTo>
                      <a:cubicBezTo>
                        <a:pt x="211" y="5"/>
                        <a:pt x="211" y="5"/>
                        <a:pt x="211" y="5"/>
                      </a:cubicBezTo>
                      <a:cubicBezTo>
                        <a:pt x="211" y="3"/>
                        <a:pt x="209" y="1"/>
                        <a:pt x="207" y="1"/>
                      </a:cubicBezTo>
                      <a:cubicBezTo>
                        <a:pt x="202" y="1"/>
                        <a:pt x="202" y="1"/>
                        <a:pt x="202" y="1"/>
                      </a:cubicBezTo>
                      <a:cubicBezTo>
                        <a:pt x="199" y="1"/>
                        <a:pt x="196" y="2"/>
                        <a:pt x="194" y="3"/>
                      </a:cubicBezTo>
                      <a:cubicBezTo>
                        <a:pt x="183" y="8"/>
                        <a:pt x="183" y="8"/>
                        <a:pt x="183" y="8"/>
                      </a:cubicBezTo>
                      <a:cubicBezTo>
                        <a:pt x="181" y="9"/>
                        <a:pt x="180" y="11"/>
                        <a:pt x="180" y="13"/>
                      </a:cubicBezTo>
                      <a:lnTo>
                        <a:pt x="181" y="18"/>
                      </a:lnTo>
                      <a:close/>
                      <a:moveTo>
                        <a:pt x="258" y="12"/>
                      </a:moveTo>
                      <a:cubicBezTo>
                        <a:pt x="263" y="12"/>
                        <a:pt x="266" y="17"/>
                        <a:pt x="267" y="25"/>
                      </a:cubicBezTo>
                      <a:cubicBezTo>
                        <a:pt x="272" y="27"/>
                        <a:pt x="278" y="29"/>
                        <a:pt x="283" y="31"/>
                      </a:cubicBezTo>
                      <a:cubicBezTo>
                        <a:pt x="282" y="14"/>
                        <a:pt x="275" y="0"/>
                        <a:pt x="258" y="0"/>
                      </a:cubicBezTo>
                      <a:cubicBezTo>
                        <a:pt x="245" y="0"/>
                        <a:pt x="237" y="8"/>
                        <a:pt x="234" y="20"/>
                      </a:cubicBezTo>
                      <a:cubicBezTo>
                        <a:pt x="239" y="20"/>
                        <a:pt x="244" y="21"/>
                        <a:pt x="249" y="21"/>
                      </a:cubicBezTo>
                      <a:cubicBezTo>
                        <a:pt x="251" y="15"/>
                        <a:pt x="254" y="12"/>
                        <a:pt x="258" y="12"/>
                      </a:cubicBezTo>
                      <a:close/>
                      <a:moveTo>
                        <a:pt x="348" y="35"/>
                      </a:moveTo>
                      <a:cubicBezTo>
                        <a:pt x="348" y="16"/>
                        <a:pt x="356" y="0"/>
                        <a:pt x="374" y="0"/>
                      </a:cubicBezTo>
                      <a:cubicBezTo>
                        <a:pt x="392" y="0"/>
                        <a:pt x="399" y="16"/>
                        <a:pt x="399" y="35"/>
                      </a:cubicBezTo>
                      <a:cubicBezTo>
                        <a:pt x="399" y="56"/>
                        <a:pt x="391" y="70"/>
                        <a:pt x="373" y="70"/>
                      </a:cubicBezTo>
                      <a:cubicBezTo>
                        <a:pt x="356" y="70"/>
                        <a:pt x="348" y="55"/>
                        <a:pt x="348" y="35"/>
                      </a:cubicBezTo>
                      <a:close/>
                      <a:moveTo>
                        <a:pt x="364" y="35"/>
                      </a:moveTo>
                      <a:cubicBezTo>
                        <a:pt x="364" y="51"/>
                        <a:pt x="368" y="58"/>
                        <a:pt x="374" y="58"/>
                      </a:cubicBezTo>
                      <a:cubicBezTo>
                        <a:pt x="380" y="58"/>
                        <a:pt x="383" y="51"/>
                        <a:pt x="383" y="35"/>
                      </a:cubicBezTo>
                      <a:cubicBezTo>
                        <a:pt x="383" y="20"/>
                        <a:pt x="380" y="12"/>
                        <a:pt x="374" y="12"/>
                      </a:cubicBezTo>
                      <a:cubicBezTo>
                        <a:pt x="368" y="12"/>
                        <a:pt x="364" y="20"/>
                        <a:pt x="364" y="35"/>
                      </a:cubicBezTo>
                      <a:close/>
                      <a:moveTo>
                        <a:pt x="7" y="143"/>
                      </a:moveTo>
                      <a:cubicBezTo>
                        <a:pt x="8" y="145"/>
                        <a:pt x="10" y="146"/>
                        <a:pt x="12" y="145"/>
                      </a:cubicBezTo>
                      <a:cubicBezTo>
                        <a:pt x="18" y="142"/>
                        <a:pt x="18" y="142"/>
                        <a:pt x="18" y="142"/>
                      </a:cubicBezTo>
                      <a:cubicBezTo>
                        <a:pt x="19" y="142"/>
                        <a:pt x="21" y="141"/>
                        <a:pt x="21" y="141"/>
                      </a:cubicBezTo>
                      <a:cubicBezTo>
                        <a:pt x="21" y="141"/>
                        <a:pt x="21" y="143"/>
                        <a:pt x="21" y="145"/>
                      </a:cubicBezTo>
                      <a:cubicBezTo>
                        <a:pt x="21" y="191"/>
                        <a:pt x="21" y="191"/>
                        <a:pt x="21" y="191"/>
                      </a:cubicBezTo>
                      <a:cubicBezTo>
                        <a:pt x="21" y="193"/>
                        <a:pt x="23" y="195"/>
                        <a:pt x="25" y="195"/>
                      </a:cubicBezTo>
                      <a:cubicBezTo>
                        <a:pt x="33" y="195"/>
                        <a:pt x="33" y="195"/>
                        <a:pt x="33" y="195"/>
                      </a:cubicBezTo>
                      <a:cubicBezTo>
                        <a:pt x="35" y="195"/>
                        <a:pt x="37" y="193"/>
                        <a:pt x="37" y="191"/>
                      </a:cubicBezTo>
                      <a:cubicBezTo>
                        <a:pt x="37" y="131"/>
                        <a:pt x="37" y="131"/>
                        <a:pt x="37" y="131"/>
                      </a:cubicBezTo>
                      <a:cubicBezTo>
                        <a:pt x="37" y="128"/>
                        <a:pt x="35" y="127"/>
                        <a:pt x="33" y="127"/>
                      </a:cubicBezTo>
                      <a:cubicBezTo>
                        <a:pt x="28" y="127"/>
                        <a:pt x="28" y="127"/>
                        <a:pt x="28" y="127"/>
                      </a:cubicBezTo>
                      <a:cubicBezTo>
                        <a:pt x="25" y="127"/>
                        <a:pt x="22" y="127"/>
                        <a:pt x="20" y="128"/>
                      </a:cubicBezTo>
                      <a:cubicBezTo>
                        <a:pt x="9" y="133"/>
                        <a:pt x="9" y="133"/>
                        <a:pt x="9" y="133"/>
                      </a:cubicBezTo>
                      <a:cubicBezTo>
                        <a:pt x="7" y="134"/>
                        <a:pt x="6" y="137"/>
                        <a:pt x="6" y="139"/>
                      </a:cubicBezTo>
                      <a:lnTo>
                        <a:pt x="7" y="143"/>
                      </a:lnTo>
                      <a:close/>
                      <a:moveTo>
                        <a:pt x="83" y="196"/>
                      </a:moveTo>
                      <a:cubicBezTo>
                        <a:pt x="88" y="196"/>
                        <a:pt x="92" y="195"/>
                        <a:pt x="95" y="193"/>
                      </a:cubicBezTo>
                      <a:cubicBezTo>
                        <a:pt x="94" y="187"/>
                        <a:pt x="92" y="181"/>
                        <a:pt x="92" y="175"/>
                      </a:cubicBezTo>
                      <a:cubicBezTo>
                        <a:pt x="90" y="181"/>
                        <a:pt x="88" y="184"/>
                        <a:pt x="84" y="184"/>
                      </a:cubicBezTo>
                      <a:cubicBezTo>
                        <a:pt x="78" y="184"/>
                        <a:pt x="74" y="176"/>
                        <a:pt x="74" y="161"/>
                      </a:cubicBezTo>
                      <a:cubicBezTo>
                        <a:pt x="74" y="145"/>
                        <a:pt x="78" y="138"/>
                        <a:pt x="84" y="138"/>
                      </a:cubicBezTo>
                      <a:cubicBezTo>
                        <a:pt x="87" y="138"/>
                        <a:pt x="90" y="140"/>
                        <a:pt x="91" y="144"/>
                      </a:cubicBezTo>
                      <a:cubicBezTo>
                        <a:pt x="91" y="144"/>
                        <a:pt x="91" y="144"/>
                        <a:pt x="91" y="143"/>
                      </a:cubicBezTo>
                      <a:cubicBezTo>
                        <a:pt x="92" y="138"/>
                        <a:pt x="93" y="133"/>
                        <a:pt x="94" y="128"/>
                      </a:cubicBezTo>
                      <a:cubicBezTo>
                        <a:pt x="91" y="126"/>
                        <a:pt x="88" y="125"/>
                        <a:pt x="84" y="125"/>
                      </a:cubicBezTo>
                      <a:cubicBezTo>
                        <a:pt x="66" y="125"/>
                        <a:pt x="58" y="141"/>
                        <a:pt x="58" y="161"/>
                      </a:cubicBezTo>
                      <a:cubicBezTo>
                        <a:pt x="58" y="180"/>
                        <a:pt x="66" y="196"/>
                        <a:pt x="83" y="196"/>
                      </a:cubicBezTo>
                      <a:close/>
                      <a:moveTo>
                        <a:pt x="165" y="178"/>
                      </a:moveTo>
                      <a:cubicBezTo>
                        <a:pt x="166" y="173"/>
                        <a:pt x="167" y="167"/>
                        <a:pt x="167" y="160"/>
                      </a:cubicBezTo>
                      <a:cubicBezTo>
                        <a:pt x="167" y="153"/>
                        <a:pt x="166" y="147"/>
                        <a:pt x="164" y="141"/>
                      </a:cubicBezTo>
                      <a:cubicBezTo>
                        <a:pt x="161" y="153"/>
                        <a:pt x="161" y="166"/>
                        <a:pt x="165" y="178"/>
                      </a:cubicBezTo>
                      <a:close/>
                      <a:moveTo>
                        <a:pt x="207" y="127"/>
                      </a:moveTo>
                      <a:cubicBezTo>
                        <a:pt x="202" y="127"/>
                        <a:pt x="202" y="127"/>
                        <a:pt x="202" y="127"/>
                      </a:cubicBezTo>
                      <a:cubicBezTo>
                        <a:pt x="199" y="127"/>
                        <a:pt x="196" y="127"/>
                        <a:pt x="194" y="128"/>
                      </a:cubicBezTo>
                      <a:cubicBezTo>
                        <a:pt x="183" y="133"/>
                        <a:pt x="183" y="133"/>
                        <a:pt x="183" y="133"/>
                      </a:cubicBezTo>
                      <a:cubicBezTo>
                        <a:pt x="181" y="134"/>
                        <a:pt x="180" y="137"/>
                        <a:pt x="180" y="139"/>
                      </a:cubicBezTo>
                      <a:cubicBezTo>
                        <a:pt x="181" y="143"/>
                        <a:pt x="181" y="143"/>
                        <a:pt x="181" y="143"/>
                      </a:cubicBezTo>
                      <a:cubicBezTo>
                        <a:pt x="182" y="145"/>
                        <a:pt x="184" y="146"/>
                        <a:pt x="186" y="145"/>
                      </a:cubicBezTo>
                      <a:cubicBezTo>
                        <a:pt x="192" y="142"/>
                        <a:pt x="192" y="142"/>
                        <a:pt x="192" y="142"/>
                      </a:cubicBezTo>
                      <a:cubicBezTo>
                        <a:pt x="194" y="142"/>
                        <a:pt x="195" y="141"/>
                        <a:pt x="195" y="141"/>
                      </a:cubicBezTo>
                      <a:cubicBezTo>
                        <a:pt x="195" y="141"/>
                        <a:pt x="195" y="143"/>
                        <a:pt x="195" y="145"/>
                      </a:cubicBezTo>
                      <a:cubicBezTo>
                        <a:pt x="195" y="191"/>
                        <a:pt x="195" y="191"/>
                        <a:pt x="195" y="191"/>
                      </a:cubicBezTo>
                      <a:cubicBezTo>
                        <a:pt x="195" y="193"/>
                        <a:pt x="197" y="195"/>
                        <a:pt x="199" y="195"/>
                      </a:cubicBezTo>
                      <a:cubicBezTo>
                        <a:pt x="207" y="195"/>
                        <a:pt x="207" y="195"/>
                        <a:pt x="207" y="195"/>
                      </a:cubicBezTo>
                      <a:cubicBezTo>
                        <a:pt x="209" y="195"/>
                        <a:pt x="211" y="193"/>
                        <a:pt x="211" y="191"/>
                      </a:cubicBezTo>
                      <a:cubicBezTo>
                        <a:pt x="211" y="131"/>
                        <a:pt x="211" y="131"/>
                        <a:pt x="211" y="131"/>
                      </a:cubicBezTo>
                      <a:cubicBezTo>
                        <a:pt x="211" y="128"/>
                        <a:pt x="209" y="127"/>
                        <a:pt x="207" y="127"/>
                      </a:cubicBezTo>
                      <a:close/>
                      <a:moveTo>
                        <a:pt x="283" y="160"/>
                      </a:moveTo>
                      <a:cubicBezTo>
                        <a:pt x="283" y="181"/>
                        <a:pt x="275" y="196"/>
                        <a:pt x="257" y="196"/>
                      </a:cubicBezTo>
                      <a:cubicBezTo>
                        <a:pt x="240" y="196"/>
                        <a:pt x="232" y="180"/>
                        <a:pt x="232" y="161"/>
                      </a:cubicBezTo>
                      <a:cubicBezTo>
                        <a:pt x="232" y="141"/>
                        <a:pt x="240" y="125"/>
                        <a:pt x="258" y="125"/>
                      </a:cubicBezTo>
                      <a:cubicBezTo>
                        <a:pt x="276" y="125"/>
                        <a:pt x="283" y="142"/>
                        <a:pt x="283" y="160"/>
                      </a:cubicBezTo>
                      <a:close/>
                      <a:moveTo>
                        <a:pt x="267" y="160"/>
                      </a:moveTo>
                      <a:cubicBezTo>
                        <a:pt x="267" y="145"/>
                        <a:pt x="264" y="138"/>
                        <a:pt x="258" y="138"/>
                      </a:cubicBezTo>
                      <a:cubicBezTo>
                        <a:pt x="252" y="138"/>
                        <a:pt x="248" y="145"/>
                        <a:pt x="248" y="161"/>
                      </a:cubicBezTo>
                      <a:cubicBezTo>
                        <a:pt x="248" y="176"/>
                        <a:pt x="252" y="184"/>
                        <a:pt x="258" y="184"/>
                      </a:cubicBezTo>
                      <a:cubicBezTo>
                        <a:pt x="264" y="184"/>
                        <a:pt x="267" y="176"/>
                        <a:pt x="267" y="160"/>
                      </a:cubicBezTo>
                      <a:close/>
                      <a:moveTo>
                        <a:pt x="374" y="125"/>
                      </a:moveTo>
                      <a:cubicBezTo>
                        <a:pt x="370" y="125"/>
                        <a:pt x="367" y="126"/>
                        <a:pt x="364" y="128"/>
                      </a:cubicBezTo>
                      <a:cubicBezTo>
                        <a:pt x="365" y="133"/>
                        <a:pt x="366" y="139"/>
                        <a:pt x="366" y="144"/>
                      </a:cubicBezTo>
                      <a:cubicBezTo>
                        <a:pt x="368" y="140"/>
                        <a:pt x="371" y="138"/>
                        <a:pt x="374" y="138"/>
                      </a:cubicBezTo>
                      <a:cubicBezTo>
                        <a:pt x="380" y="138"/>
                        <a:pt x="383" y="145"/>
                        <a:pt x="383" y="160"/>
                      </a:cubicBezTo>
                      <a:cubicBezTo>
                        <a:pt x="383" y="176"/>
                        <a:pt x="380" y="184"/>
                        <a:pt x="374" y="184"/>
                      </a:cubicBezTo>
                      <a:cubicBezTo>
                        <a:pt x="370" y="184"/>
                        <a:pt x="368" y="181"/>
                        <a:pt x="366" y="176"/>
                      </a:cubicBezTo>
                      <a:cubicBezTo>
                        <a:pt x="365" y="182"/>
                        <a:pt x="364" y="188"/>
                        <a:pt x="363" y="193"/>
                      </a:cubicBezTo>
                      <a:cubicBezTo>
                        <a:pt x="366" y="195"/>
                        <a:pt x="369" y="196"/>
                        <a:pt x="373" y="196"/>
                      </a:cubicBezTo>
                      <a:cubicBezTo>
                        <a:pt x="391" y="196"/>
                        <a:pt x="399" y="181"/>
                        <a:pt x="399" y="160"/>
                      </a:cubicBezTo>
                      <a:cubicBezTo>
                        <a:pt x="399" y="142"/>
                        <a:pt x="392" y="125"/>
                        <a:pt x="374" y="125"/>
                      </a:cubicBezTo>
                      <a:close/>
                      <a:moveTo>
                        <a:pt x="35" y="286"/>
                      </a:moveTo>
                      <a:cubicBezTo>
                        <a:pt x="35" y="288"/>
                        <a:pt x="35" y="289"/>
                        <a:pt x="35" y="291"/>
                      </a:cubicBezTo>
                      <a:cubicBezTo>
                        <a:pt x="50" y="275"/>
                        <a:pt x="50" y="275"/>
                        <a:pt x="50" y="275"/>
                      </a:cubicBezTo>
                      <a:cubicBezTo>
                        <a:pt x="48" y="261"/>
                        <a:pt x="41" y="251"/>
                        <a:pt x="26" y="251"/>
                      </a:cubicBezTo>
                      <a:cubicBezTo>
                        <a:pt x="8" y="251"/>
                        <a:pt x="0" y="266"/>
                        <a:pt x="0" y="286"/>
                      </a:cubicBezTo>
                      <a:cubicBezTo>
                        <a:pt x="0" y="300"/>
                        <a:pt x="4" y="312"/>
                        <a:pt x="13" y="318"/>
                      </a:cubicBezTo>
                      <a:cubicBezTo>
                        <a:pt x="14" y="313"/>
                        <a:pt x="17" y="309"/>
                        <a:pt x="20" y="306"/>
                      </a:cubicBezTo>
                      <a:cubicBezTo>
                        <a:pt x="17" y="302"/>
                        <a:pt x="16" y="296"/>
                        <a:pt x="16" y="286"/>
                      </a:cubicBezTo>
                      <a:cubicBezTo>
                        <a:pt x="16" y="270"/>
                        <a:pt x="20" y="263"/>
                        <a:pt x="26" y="263"/>
                      </a:cubicBezTo>
                      <a:cubicBezTo>
                        <a:pt x="32" y="263"/>
                        <a:pt x="35" y="271"/>
                        <a:pt x="35" y="286"/>
                      </a:cubicBezTo>
                      <a:close/>
                      <a:moveTo>
                        <a:pt x="137" y="316"/>
                      </a:moveTo>
                      <a:cubicBezTo>
                        <a:pt x="137" y="318"/>
                        <a:pt x="139" y="320"/>
                        <a:pt x="141" y="320"/>
                      </a:cubicBezTo>
                      <a:cubicBezTo>
                        <a:pt x="149" y="320"/>
                        <a:pt x="149" y="320"/>
                        <a:pt x="149" y="320"/>
                      </a:cubicBezTo>
                      <a:cubicBezTo>
                        <a:pt x="151" y="320"/>
                        <a:pt x="153" y="318"/>
                        <a:pt x="153" y="316"/>
                      </a:cubicBezTo>
                      <a:cubicBezTo>
                        <a:pt x="153" y="296"/>
                        <a:pt x="153" y="296"/>
                        <a:pt x="153" y="296"/>
                      </a:cubicBezTo>
                      <a:cubicBezTo>
                        <a:pt x="137" y="311"/>
                        <a:pt x="137" y="311"/>
                        <a:pt x="137" y="311"/>
                      </a:cubicBezTo>
                      <a:lnTo>
                        <a:pt x="137" y="316"/>
                      </a:lnTo>
                      <a:close/>
                      <a:moveTo>
                        <a:pt x="200" y="309"/>
                      </a:moveTo>
                      <a:cubicBezTo>
                        <a:pt x="194" y="309"/>
                        <a:pt x="191" y="303"/>
                        <a:pt x="190" y="291"/>
                      </a:cubicBezTo>
                      <a:cubicBezTo>
                        <a:pt x="185" y="289"/>
                        <a:pt x="179" y="287"/>
                        <a:pt x="174" y="285"/>
                      </a:cubicBezTo>
                      <a:cubicBezTo>
                        <a:pt x="174" y="285"/>
                        <a:pt x="174" y="286"/>
                        <a:pt x="174" y="286"/>
                      </a:cubicBezTo>
                      <a:cubicBezTo>
                        <a:pt x="174" y="305"/>
                        <a:pt x="182" y="321"/>
                        <a:pt x="199" y="321"/>
                      </a:cubicBezTo>
                      <a:cubicBezTo>
                        <a:pt x="214" y="321"/>
                        <a:pt x="222" y="311"/>
                        <a:pt x="224" y="296"/>
                      </a:cubicBezTo>
                      <a:cubicBezTo>
                        <a:pt x="219" y="296"/>
                        <a:pt x="214" y="296"/>
                        <a:pt x="209" y="295"/>
                      </a:cubicBezTo>
                      <a:cubicBezTo>
                        <a:pt x="208" y="304"/>
                        <a:pt x="205" y="309"/>
                        <a:pt x="200" y="309"/>
                      </a:cubicBezTo>
                      <a:close/>
                      <a:moveTo>
                        <a:pt x="253" y="316"/>
                      </a:moveTo>
                      <a:cubicBezTo>
                        <a:pt x="253" y="318"/>
                        <a:pt x="255" y="320"/>
                        <a:pt x="257" y="320"/>
                      </a:cubicBezTo>
                      <a:cubicBezTo>
                        <a:pt x="265" y="320"/>
                        <a:pt x="265" y="320"/>
                        <a:pt x="265" y="320"/>
                      </a:cubicBezTo>
                      <a:cubicBezTo>
                        <a:pt x="267" y="320"/>
                        <a:pt x="269" y="318"/>
                        <a:pt x="269" y="316"/>
                      </a:cubicBezTo>
                      <a:cubicBezTo>
                        <a:pt x="269" y="291"/>
                        <a:pt x="269" y="291"/>
                        <a:pt x="269" y="291"/>
                      </a:cubicBezTo>
                      <a:cubicBezTo>
                        <a:pt x="264" y="292"/>
                        <a:pt x="259" y="293"/>
                        <a:pt x="253" y="294"/>
                      </a:cubicBezTo>
                      <a:lnTo>
                        <a:pt x="253" y="316"/>
                      </a:lnTo>
                      <a:close/>
                      <a:moveTo>
                        <a:pt x="327" y="256"/>
                      </a:moveTo>
                      <a:cubicBezTo>
                        <a:pt x="322" y="261"/>
                        <a:pt x="317" y="265"/>
                        <a:pt x="311" y="269"/>
                      </a:cubicBezTo>
                      <a:cubicBezTo>
                        <a:pt x="311" y="269"/>
                        <a:pt x="311" y="270"/>
                        <a:pt x="311" y="270"/>
                      </a:cubicBezTo>
                      <a:cubicBezTo>
                        <a:pt x="311" y="316"/>
                        <a:pt x="311" y="316"/>
                        <a:pt x="311" y="316"/>
                      </a:cubicBezTo>
                      <a:cubicBezTo>
                        <a:pt x="311" y="318"/>
                        <a:pt x="313" y="320"/>
                        <a:pt x="315" y="320"/>
                      </a:cubicBezTo>
                      <a:cubicBezTo>
                        <a:pt x="323" y="320"/>
                        <a:pt x="323" y="320"/>
                        <a:pt x="323" y="320"/>
                      </a:cubicBezTo>
                      <a:cubicBezTo>
                        <a:pt x="325" y="320"/>
                        <a:pt x="327" y="318"/>
                        <a:pt x="327" y="316"/>
                      </a:cubicBezTo>
                      <a:cubicBezTo>
                        <a:pt x="327" y="256"/>
                        <a:pt x="327" y="256"/>
                        <a:pt x="327" y="256"/>
                      </a:cubicBezTo>
                      <a:cubicBezTo>
                        <a:pt x="327" y="256"/>
                        <a:pt x="327" y="256"/>
                        <a:pt x="327" y="256"/>
                      </a:cubicBezTo>
                      <a:cubicBezTo>
                        <a:pt x="327" y="256"/>
                        <a:pt x="327" y="256"/>
                        <a:pt x="327" y="256"/>
                      </a:cubicBezTo>
                      <a:close/>
                      <a:moveTo>
                        <a:pt x="399" y="286"/>
                      </a:moveTo>
                      <a:cubicBezTo>
                        <a:pt x="399" y="307"/>
                        <a:pt x="391" y="321"/>
                        <a:pt x="373" y="321"/>
                      </a:cubicBezTo>
                      <a:cubicBezTo>
                        <a:pt x="356" y="321"/>
                        <a:pt x="348" y="305"/>
                        <a:pt x="348" y="286"/>
                      </a:cubicBezTo>
                      <a:cubicBezTo>
                        <a:pt x="348" y="266"/>
                        <a:pt x="356" y="251"/>
                        <a:pt x="374" y="251"/>
                      </a:cubicBezTo>
                      <a:cubicBezTo>
                        <a:pt x="392" y="251"/>
                        <a:pt x="399" y="267"/>
                        <a:pt x="399" y="286"/>
                      </a:cubicBezTo>
                      <a:close/>
                      <a:moveTo>
                        <a:pt x="383" y="286"/>
                      </a:moveTo>
                      <a:cubicBezTo>
                        <a:pt x="383" y="271"/>
                        <a:pt x="380" y="263"/>
                        <a:pt x="374" y="263"/>
                      </a:cubicBezTo>
                      <a:cubicBezTo>
                        <a:pt x="368" y="263"/>
                        <a:pt x="364" y="270"/>
                        <a:pt x="364" y="286"/>
                      </a:cubicBezTo>
                      <a:cubicBezTo>
                        <a:pt x="364" y="302"/>
                        <a:pt x="368" y="309"/>
                        <a:pt x="374" y="309"/>
                      </a:cubicBezTo>
                      <a:cubicBezTo>
                        <a:pt x="380" y="309"/>
                        <a:pt x="383" y="301"/>
                        <a:pt x="383" y="286"/>
                      </a:cubicBezTo>
                      <a:close/>
                      <a:moveTo>
                        <a:pt x="315" y="245"/>
                      </a:moveTo>
                      <a:cubicBezTo>
                        <a:pt x="291" y="268"/>
                        <a:pt x="260" y="280"/>
                        <a:pt x="229" y="280"/>
                      </a:cubicBezTo>
                      <a:cubicBezTo>
                        <a:pt x="206" y="280"/>
                        <a:pt x="184" y="274"/>
                        <a:pt x="164" y="262"/>
                      </a:cubicBezTo>
                      <a:cubicBezTo>
                        <a:pt x="71" y="354"/>
                        <a:pt x="71" y="354"/>
                        <a:pt x="71" y="354"/>
                      </a:cubicBezTo>
                      <a:cubicBezTo>
                        <a:pt x="64" y="362"/>
                        <a:pt x="51" y="362"/>
                        <a:pt x="43" y="354"/>
                      </a:cubicBezTo>
                      <a:cubicBezTo>
                        <a:pt x="33" y="344"/>
                        <a:pt x="33" y="344"/>
                        <a:pt x="33" y="344"/>
                      </a:cubicBezTo>
                      <a:cubicBezTo>
                        <a:pt x="25" y="336"/>
                        <a:pt x="25" y="323"/>
                        <a:pt x="33" y="316"/>
                      </a:cubicBezTo>
                      <a:cubicBezTo>
                        <a:pt x="125" y="223"/>
                        <a:pt x="125" y="223"/>
                        <a:pt x="125" y="223"/>
                      </a:cubicBezTo>
                      <a:cubicBezTo>
                        <a:pt x="96" y="176"/>
                        <a:pt x="101" y="113"/>
                        <a:pt x="142" y="72"/>
                      </a:cubicBezTo>
                      <a:cubicBezTo>
                        <a:pt x="166" y="48"/>
                        <a:pt x="198" y="36"/>
                        <a:pt x="229" y="36"/>
                      </a:cubicBezTo>
                      <a:cubicBezTo>
                        <a:pt x="260" y="36"/>
                        <a:pt x="291" y="48"/>
                        <a:pt x="315" y="72"/>
                      </a:cubicBezTo>
                      <a:cubicBezTo>
                        <a:pt x="363" y="119"/>
                        <a:pt x="363" y="197"/>
                        <a:pt x="315" y="245"/>
                      </a:cubicBezTo>
                      <a:close/>
                      <a:moveTo>
                        <a:pt x="312" y="158"/>
                      </a:moveTo>
                      <a:cubicBezTo>
                        <a:pt x="312" y="136"/>
                        <a:pt x="303" y="115"/>
                        <a:pt x="287" y="100"/>
                      </a:cubicBezTo>
                      <a:cubicBezTo>
                        <a:pt x="272" y="84"/>
                        <a:pt x="251" y="75"/>
                        <a:pt x="229" y="75"/>
                      </a:cubicBezTo>
                      <a:cubicBezTo>
                        <a:pt x="207" y="75"/>
                        <a:pt x="186" y="84"/>
                        <a:pt x="170" y="100"/>
                      </a:cubicBezTo>
                      <a:cubicBezTo>
                        <a:pt x="138" y="132"/>
                        <a:pt x="138" y="184"/>
                        <a:pt x="170" y="217"/>
                      </a:cubicBezTo>
                      <a:cubicBezTo>
                        <a:pt x="186" y="232"/>
                        <a:pt x="207" y="241"/>
                        <a:pt x="229" y="241"/>
                      </a:cubicBezTo>
                      <a:cubicBezTo>
                        <a:pt x="251" y="241"/>
                        <a:pt x="272" y="232"/>
                        <a:pt x="287" y="217"/>
                      </a:cubicBezTo>
                      <a:cubicBezTo>
                        <a:pt x="303" y="201"/>
                        <a:pt x="312" y="180"/>
                        <a:pt x="312" y="158"/>
                      </a:cubicBezTo>
                      <a:close/>
                      <a:moveTo>
                        <a:pt x="297" y="18"/>
                      </a:moveTo>
                      <a:cubicBezTo>
                        <a:pt x="298" y="20"/>
                        <a:pt x="300" y="21"/>
                        <a:pt x="302" y="20"/>
                      </a:cubicBezTo>
                      <a:cubicBezTo>
                        <a:pt x="308" y="17"/>
                        <a:pt x="308" y="17"/>
                        <a:pt x="308" y="17"/>
                      </a:cubicBezTo>
                      <a:cubicBezTo>
                        <a:pt x="310" y="16"/>
                        <a:pt x="311" y="15"/>
                        <a:pt x="311" y="15"/>
                      </a:cubicBezTo>
                      <a:cubicBezTo>
                        <a:pt x="311" y="15"/>
                        <a:pt x="311" y="17"/>
                        <a:pt x="311" y="19"/>
                      </a:cubicBezTo>
                      <a:cubicBezTo>
                        <a:pt x="311" y="47"/>
                        <a:pt x="311" y="47"/>
                        <a:pt x="311" y="47"/>
                      </a:cubicBezTo>
                      <a:cubicBezTo>
                        <a:pt x="317" y="51"/>
                        <a:pt x="322" y="56"/>
                        <a:pt x="327" y="60"/>
                      </a:cubicBezTo>
                      <a:cubicBezTo>
                        <a:pt x="327" y="60"/>
                        <a:pt x="327" y="60"/>
                        <a:pt x="327" y="61"/>
                      </a:cubicBezTo>
                      <a:cubicBezTo>
                        <a:pt x="327" y="5"/>
                        <a:pt x="327" y="5"/>
                        <a:pt x="327" y="5"/>
                      </a:cubicBezTo>
                      <a:cubicBezTo>
                        <a:pt x="327" y="3"/>
                        <a:pt x="325" y="1"/>
                        <a:pt x="323" y="1"/>
                      </a:cubicBezTo>
                      <a:cubicBezTo>
                        <a:pt x="318" y="1"/>
                        <a:pt x="318" y="1"/>
                        <a:pt x="318" y="1"/>
                      </a:cubicBezTo>
                      <a:cubicBezTo>
                        <a:pt x="315" y="1"/>
                        <a:pt x="312" y="2"/>
                        <a:pt x="310" y="3"/>
                      </a:cubicBezTo>
                      <a:cubicBezTo>
                        <a:pt x="299" y="8"/>
                        <a:pt x="299" y="8"/>
                        <a:pt x="299" y="8"/>
                      </a:cubicBezTo>
                      <a:cubicBezTo>
                        <a:pt x="297" y="9"/>
                        <a:pt x="296" y="11"/>
                        <a:pt x="296" y="13"/>
                      </a:cubicBezTo>
                      <a:lnTo>
                        <a:pt x="297" y="18"/>
                      </a:lnTo>
                      <a:close/>
                    </a:path>
                  </a:pathLst>
                </a:custGeom>
                <a:solidFill>
                  <a:schemeClr val="bg1"/>
                </a:solidFill>
                <a:ln w="25400" cap="flat" cmpd="sng" algn="ctr">
                  <a:noFill/>
                  <a:prstDash val="solid"/>
                </a:ln>
                <a:effectLst/>
              </p:spPr>
              <p:txBody>
                <a:bodyPr lIns="91420" tIns="45710" rIns="91420" bIns="45710" anchor="ctr"/>
                <a:lstStyle/>
                <a:p>
                  <a:pPr algn="ctr" defTabSz="902646">
                    <a:defRPr/>
                  </a:pPr>
                  <a:endParaRPr lang="en-US" sz="2400" kern="0" dirty="0">
                    <a:solidFill>
                      <a:srgbClr val="0096D6"/>
                    </a:solidFill>
                    <a:cs typeface="Arial"/>
                  </a:endParaRPr>
                </a:p>
              </p:txBody>
            </p:sp>
          </p:grpSp>
          <p:cxnSp>
            <p:nvCxnSpPr>
              <p:cNvPr id="163" name="Straight Arrow Connector 162"/>
              <p:cNvCxnSpPr/>
              <p:nvPr/>
            </p:nvCxnSpPr>
            <p:spPr>
              <a:xfrm flipV="1">
                <a:off x="4045541" y="3213379"/>
                <a:ext cx="0" cy="340975"/>
              </a:xfrm>
              <a:prstGeom prst="straightConnector1">
                <a:avLst/>
              </a:prstGeom>
              <a:noFill/>
              <a:ln>
                <a:solidFill>
                  <a:schemeClr val="tx1">
                    <a:lumMod val="60000"/>
                    <a:lumOff val="40000"/>
                  </a:schemeClr>
                </a:solidFill>
                <a:headEnd type="oval"/>
                <a:tailEnd type="arrow"/>
              </a:ln>
              <a:effectLst/>
            </p:spPr>
            <p:style>
              <a:lnRef idx="2">
                <a:schemeClr val="accent1">
                  <a:shade val="50000"/>
                </a:schemeClr>
              </a:lnRef>
              <a:fillRef idx="1">
                <a:schemeClr val="accent1"/>
              </a:fillRef>
              <a:effectRef idx="0">
                <a:schemeClr val="accent1"/>
              </a:effectRef>
              <a:fontRef idx="minor">
                <a:schemeClr val="lt1"/>
              </a:fontRef>
            </p:style>
          </p:cxnSp>
        </p:grpSp>
        <p:cxnSp>
          <p:nvCxnSpPr>
            <p:cNvPr id="194" name="Straight Connector 193"/>
            <p:cNvCxnSpPr/>
            <p:nvPr/>
          </p:nvCxnSpPr>
          <p:spPr>
            <a:xfrm flipH="1">
              <a:off x="1945515" y="3372317"/>
              <a:ext cx="394146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848453" y="3490133"/>
            <a:ext cx="4442275" cy="881595"/>
            <a:chOff x="848453" y="3490133"/>
            <a:chExt cx="4442275" cy="881595"/>
          </a:xfrm>
        </p:grpSpPr>
        <p:sp>
          <p:nvSpPr>
            <p:cNvPr id="92" name="TextBox 91"/>
            <p:cNvSpPr txBox="1"/>
            <p:nvPr/>
          </p:nvSpPr>
          <p:spPr>
            <a:xfrm>
              <a:off x="3036925" y="3590678"/>
              <a:ext cx="2253803" cy="646331"/>
            </a:xfrm>
            <a:prstGeom prst="rect">
              <a:avLst/>
            </a:prstGeom>
            <a:noFill/>
          </p:spPr>
          <p:txBody>
            <a:bodyPr wrap="square" rtlCol="0">
              <a:spAutoFit/>
            </a:bodyPr>
            <a:lstStyle/>
            <a:p>
              <a:r>
                <a:rPr lang="en-US" dirty="0" smtClean="0">
                  <a:solidFill>
                    <a:srgbClr val="39393B"/>
                  </a:solidFill>
                </a:rPr>
                <a:t>Pervasive Sensors: Network </a:t>
              </a:r>
              <a:r>
                <a:rPr lang="en-US" b="1" dirty="0" smtClean="0">
                  <a:solidFill>
                    <a:srgbClr val="ABC333"/>
                  </a:solidFill>
                </a:rPr>
                <a:t>and</a:t>
              </a:r>
              <a:r>
                <a:rPr lang="en-US" b="1" dirty="0" smtClean="0">
                  <a:solidFill>
                    <a:srgbClr val="39393B"/>
                  </a:solidFill>
                </a:rPr>
                <a:t> </a:t>
              </a:r>
              <a:r>
                <a:rPr lang="en-US" dirty="0" smtClean="0">
                  <a:solidFill>
                    <a:srgbClr val="39393B"/>
                  </a:solidFill>
                </a:rPr>
                <a:t>Host</a:t>
              </a:r>
              <a:endParaRPr lang="en-US" dirty="0">
                <a:solidFill>
                  <a:srgbClr val="39393B"/>
                </a:solidFill>
              </a:endParaRPr>
            </a:p>
          </p:txBody>
        </p:sp>
        <p:sp>
          <p:nvSpPr>
            <p:cNvPr id="134" name="TextBox 133"/>
            <p:cNvSpPr txBox="1"/>
            <p:nvPr/>
          </p:nvSpPr>
          <p:spPr>
            <a:xfrm>
              <a:off x="2438736" y="3636679"/>
              <a:ext cx="700925" cy="246221"/>
            </a:xfrm>
            <a:prstGeom prst="rect">
              <a:avLst/>
            </a:prstGeom>
            <a:noFill/>
            <a:ln>
              <a:noFill/>
            </a:ln>
          </p:spPr>
          <p:txBody>
            <a:bodyPr wrap="square" rtlCol="0">
              <a:spAutoFit/>
            </a:bodyPr>
            <a:lstStyle/>
            <a:p>
              <a:pPr algn="ctr" defTabSz="1031523" fontAlgn="auto">
                <a:spcBef>
                  <a:spcPts val="0"/>
                </a:spcBef>
                <a:spcAft>
                  <a:spcPts val="0"/>
                </a:spcAft>
              </a:pPr>
              <a:r>
                <a:rPr lang="en-US" sz="1000" dirty="0">
                  <a:solidFill>
                    <a:srgbClr val="7F739A">
                      <a:lumMod val="50000"/>
                    </a:srgbClr>
                  </a:solidFill>
                  <a:latin typeface="Arial"/>
                  <a:ea typeface=""/>
                  <a:cs typeface="Arial Black"/>
                </a:rPr>
                <a:t>NX-OS</a:t>
              </a:r>
            </a:p>
          </p:txBody>
        </p:sp>
        <p:grpSp>
          <p:nvGrpSpPr>
            <p:cNvPr id="139" name="Group 138"/>
            <p:cNvGrpSpPr/>
            <p:nvPr/>
          </p:nvGrpSpPr>
          <p:grpSpPr>
            <a:xfrm>
              <a:off x="2446220" y="4102290"/>
              <a:ext cx="167169" cy="269438"/>
              <a:chOff x="9250369" y="754161"/>
              <a:chExt cx="404812" cy="652463"/>
            </a:xfrm>
            <a:solidFill>
              <a:schemeClr val="tx1">
                <a:lumMod val="60000"/>
                <a:lumOff val="40000"/>
              </a:schemeClr>
            </a:solidFill>
          </p:grpSpPr>
          <p:sp>
            <p:nvSpPr>
              <p:cNvPr id="140" name="Freeform 6"/>
              <p:cNvSpPr>
                <a:spLocks noEditPoints="1"/>
              </p:cNvSpPr>
              <p:nvPr/>
            </p:nvSpPr>
            <p:spPr bwMode="auto">
              <a:xfrm>
                <a:off x="9250369" y="754161"/>
                <a:ext cx="404812" cy="652463"/>
              </a:xfrm>
              <a:custGeom>
                <a:avLst/>
                <a:gdLst>
                  <a:gd name="T0" fmla="*/ 102 w 108"/>
                  <a:gd name="T1" fmla="*/ 0 h 174"/>
                  <a:gd name="T2" fmla="*/ 7 w 108"/>
                  <a:gd name="T3" fmla="*/ 0 h 174"/>
                  <a:gd name="T4" fmla="*/ 0 w 108"/>
                  <a:gd name="T5" fmla="*/ 7 h 174"/>
                  <a:gd name="T6" fmla="*/ 0 w 108"/>
                  <a:gd name="T7" fmla="*/ 167 h 174"/>
                  <a:gd name="T8" fmla="*/ 7 w 108"/>
                  <a:gd name="T9" fmla="*/ 174 h 174"/>
                  <a:gd name="T10" fmla="*/ 102 w 108"/>
                  <a:gd name="T11" fmla="*/ 174 h 174"/>
                  <a:gd name="T12" fmla="*/ 107 w 108"/>
                  <a:gd name="T13" fmla="*/ 171 h 174"/>
                  <a:gd name="T14" fmla="*/ 107 w 108"/>
                  <a:gd name="T15" fmla="*/ 171 h 174"/>
                  <a:gd name="T16" fmla="*/ 107 w 108"/>
                  <a:gd name="T17" fmla="*/ 171 h 174"/>
                  <a:gd name="T18" fmla="*/ 108 w 108"/>
                  <a:gd name="T19" fmla="*/ 168 h 174"/>
                  <a:gd name="T20" fmla="*/ 108 w 108"/>
                  <a:gd name="T21" fmla="*/ 6 h 174"/>
                  <a:gd name="T22" fmla="*/ 102 w 108"/>
                  <a:gd name="T23" fmla="*/ 0 h 174"/>
                  <a:gd name="T24" fmla="*/ 103 w 108"/>
                  <a:gd name="T25" fmla="*/ 122 h 174"/>
                  <a:gd name="T26" fmla="*/ 99 w 108"/>
                  <a:gd name="T27" fmla="*/ 126 h 174"/>
                  <a:gd name="T28" fmla="*/ 10 w 108"/>
                  <a:gd name="T29" fmla="*/ 126 h 174"/>
                  <a:gd name="T30" fmla="*/ 6 w 108"/>
                  <a:gd name="T31" fmla="*/ 122 h 174"/>
                  <a:gd name="T32" fmla="*/ 6 w 108"/>
                  <a:gd name="T33" fmla="*/ 110 h 174"/>
                  <a:gd name="T34" fmla="*/ 10 w 108"/>
                  <a:gd name="T35" fmla="*/ 106 h 174"/>
                  <a:gd name="T36" fmla="*/ 99 w 108"/>
                  <a:gd name="T37" fmla="*/ 106 h 174"/>
                  <a:gd name="T38" fmla="*/ 103 w 108"/>
                  <a:gd name="T39" fmla="*/ 110 h 174"/>
                  <a:gd name="T40" fmla="*/ 103 w 108"/>
                  <a:gd name="T41" fmla="*/ 122 h 174"/>
                  <a:gd name="T42" fmla="*/ 103 w 108"/>
                  <a:gd name="T43" fmla="*/ 98 h 174"/>
                  <a:gd name="T44" fmla="*/ 99 w 108"/>
                  <a:gd name="T45" fmla="*/ 102 h 174"/>
                  <a:gd name="T46" fmla="*/ 10 w 108"/>
                  <a:gd name="T47" fmla="*/ 102 h 174"/>
                  <a:gd name="T48" fmla="*/ 6 w 108"/>
                  <a:gd name="T49" fmla="*/ 98 h 174"/>
                  <a:gd name="T50" fmla="*/ 6 w 108"/>
                  <a:gd name="T51" fmla="*/ 85 h 174"/>
                  <a:gd name="T52" fmla="*/ 10 w 108"/>
                  <a:gd name="T53" fmla="*/ 82 h 174"/>
                  <a:gd name="T54" fmla="*/ 99 w 108"/>
                  <a:gd name="T55" fmla="*/ 82 h 174"/>
                  <a:gd name="T56" fmla="*/ 103 w 108"/>
                  <a:gd name="T57" fmla="*/ 85 h 174"/>
                  <a:gd name="T58" fmla="*/ 103 w 108"/>
                  <a:gd name="T59" fmla="*/ 98 h 174"/>
                  <a:gd name="T60" fmla="*/ 103 w 108"/>
                  <a:gd name="T61" fmla="*/ 74 h 174"/>
                  <a:gd name="T62" fmla="*/ 99 w 108"/>
                  <a:gd name="T63" fmla="*/ 77 h 174"/>
                  <a:gd name="T64" fmla="*/ 10 w 108"/>
                  <a:gd name="T65" fmla="*/ 77 h 174"/>
                  <a:gd name="T66" fmla="*/ 6 w 108"/>
                  <a:gd name="T67" fmla="*/ 74 h 174"/>
                  <a:gd name="T68" fmla="*/ 6 w 108"/>
                  <a:gd name="T69" fmla="*/ 61 h 174"/>
                  <a:gd name="T70" fmla="*/ 10 w 108"/>
                  <a:gd name="T71" fmla="*/ 58 h 174"/>
                  <a:gd name="T72" fmla="*/ 99 w 108"/>
                  <a:gd name="T73" fmla="*/ 58 h 174"/>
                  <a:gd name="T74" fmla="*/ 103 w 108"/>
                  <a:gd name="T75" fmla="*/ 61 h 174"/>
                  <a:gd name="T76" fmla="*/ 103 w 108"/>
                  <a:gd name="T77" fmla="*/ 74 h 174"/>
                  <a:gd name="T78" fmla="*/ 103 w 108"/>
                  <a:gd name="T79" fmla="*/ 50 h 174"/>
                  <a:gd name="T80" fmla="*/ 99 w 108"/>
                  <a:gd name="T81" fmla="*/ 53 h 174"/>
                  <a:gd name="T82" fmla="*/ 10 w 108"/>
                  <a:gd name="T83" fmla="*/ 53 h 174"/>
                  <a:gd name="T84" fmla="*/ 6 w 108"/>
                  <a:gd name="T85" fmla="*/ 50 h 174"/>
                  <a:gd name="T86" fmla="*/ 6 w 108"/>
                  <a:gd name="T87" fmla="*/ 37 h 174"/>
                  <a:gd name="T88" fmla="*/ 10 w 108"/>
                  <a:gd name="T89" fmla="*/ 33 h 174"/>
                  <a:gd name="T90" fmla="*/ 99 w 108"/>
                  <a:gd name="T91" fmla="*/ 33 h 174"/>
                  <a:gd name="T92" fmla="*/ 103 w 108"/>
                  <a:gd name="T93" fmla="*/ 37 h 174"/>
                  <a:gd name="T94" fmla="*/ 103 w 108"/>
                  <a:gd name="T95" fmla="*/ 50 h 174"/>
                  <a:gd name="T96" fmla="*/ 103 w 108"/>
                  <a:gd name="T97" fmla="*/ 25 h 174"/>
                  <a:gd name="T98" fmla="*/ 99 w 108"/>
                  <a:gd name="T99" fmla="*/ 29 h 174"/>
                  <a:gd name="T100" fmla="*/ 10 w 108"/>
                  <a:gd name="T101" fmla="*/ 29 h 174"/>
                  <a:gd name="T102" fmla="*/ 6 w 108"/>
                  <a:gd name="T103" fmla="*/ 25 h 174"/>
                  <a:gd name="T104" fmla="*/ 6 w 108"/>
                  <a:gd name="T105" fmla="*/ 13 h 174"/>
                  <a:gd name="T106" fmla="*/ 10 w 108"/>
                  <a:gd name="T107" fmla="*/ 9 h 174"/>
                  <a:gd name="T108" fmla="*/ 99 w 108"/>
                  <a:gd name="T109" fmla="*/ 9 h 174"/>
                  <a:gd name="T110" fmla="*/ 103 w 108"/>
                  <a:gd name="T111" fmla="*/ 13 h 174"/>
                  <a:gd name="T112" fmla="*/ 103 w 108"/>
                  <a:gd name="T113" fmla="*/ 2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 h="174">
                    <a:moveTo>
                      <a:pt x="102" y="0"/>
                    </a:moveTo>
                    <a:cubicBezTo>
                      <a:pt x="7" y="0"/>
                      <a:pt x="7" y="0"/>
                      <a:pt x="7" y="0"/>
                    </a:cubicBezTo>
                    <a:cubicBezTo>
                      <a:pt x="3" y="0"/>
                      <a:pt x="1" y="3"/>
                      <a:pt x="0" y="7"/>
                    </a:cubicBezTo>
                    <a:cubicBezTo>
                      <a:pt x="0" y="167"/>
                      <a:pt x="0" y="167"/>
                      <a:pt x="0" y="167"/>
                    </a:cubicBezTo>
                    <a:cubicBezTo>
                      <a:pt x="1" y="171"/>
                      <a:pt x="3" y="174"/>
                      <a:pt x="7" y="174"/>
                    </a:cubicBezTo>
                    <a:cubicBezTo>
                      <a:pt x="102" y="174"/>
                      <a:pt x="102" y="174"/>
                      <a:pt x="102" y="174"/>
                    </a:cubicBezTo>
                    <a:cubicBezTo>
                      <a:pt x="104" y="174"/>
                      <a:pt x="106" y="173"/>
                      <a:pt x="107" y="171"/>
                    </a:cubicBezTo>
                    <a:cubicBezTo>
                      <a:pt x="107" y="171"/>
                      <a:pt x="107" y="171"/>
                      <a:pt x="107" y="171"/>
                    </a:cubicBezTo>
                    <a:cubicBezTo>
                      <a:pt x="107" y="171"/>
                      <a:pt x="107" y="171"/>
                      <a:pt x="107" y="171"/>
                    </a:cubicBezTo>
                    <a:cubicBezTo>
                      <a:pt x="108" y="170"/>
                      <a:pt x="108" y="169"/>
                      <a:pt x="108" y="168"/>
                    </a:cubicBezTo>
                    <a:cubicBezTo>
                      <a:pt x="108" y="6"/>
                      <a:pt x="108" y="6"/>
                      <a:pt x="108" y="6"/>
                    </a:cubicBezTo>
                    <a:cubicBezTo>
                      <a:pt x="108" y="3"/>
                      <a:pt x="105" y="0"/>
                      <a:pt x="102" y="0"/>
                    </a:cubicBezTo>
                    <a:close/>
                    <a:moveTo>
                      <a:pt x="103" y="122"/>
                    </a:moveTo>
                    <a:cubicBezTo>
                      <a:pt x="103" y="124"/>
                      <a:pt x="101" y="126"/>
                      <a:pt x="99" y="126"/>
                    </a:cubicBezTo>
                    <a:cubicBezTo>
                      <a:pt x="10" y="126"/>
                      <a:pt x="10" y="126"/>
                      <a:pt x="10" y="126"/>
                    </a:cubicBezTo>
                    <a:cubicBezTo>
                      <a:pt x="8" y="126"/>
                      <a:pt x="6" y="124"/>
                      <a:pt x="6" y="122"/>
                    </a:cubicBezTo>
                    <a:cubicBezTo>
                      <a:pt x="6" y="110"/>
                      <a:pt x="6" y="110"/>
                      <a:pt x="6" y="110"/>
                    </a:cubicBezTo>
                    <a:cubicBezTo>
                      <a:pt x="6" y="108"/>
                      <a:pt x="8" y="106"/>
                      <a:pt x="10" y="106"/>
                    </a:cubicBezTo>
                    <a:cubicBezTo>
                      <a:pt x="99" y="106"/>
                      <a:pt x="99" y="106"/>
                      <a:pt x="99" y="106"/>
                    </a:cubicBezTo>
                    <a:cubicBezTo>
                      <a:pt x="101" y="106"/>
                      <a:pt x="103" y="108"/>
                      <a:pt x="103" y="110"/>
                    </a:cubicBezTo>
                    <a:lnTo>
                      <a:pt x="103" y="122"/>
                    </a:lnTo>
                    <a:close/>
                    <a:moveTo>
                      <a:pt x="103" y="98"/>
                    </a:moveTo>
                    <a:cubicBezTo>
                      <a:pt x="103" y="100"/>
                      <a:pt x="101" y="102"/>
                      <a:pt x="99" y="102"/>
                    </a:cubicBezTo>
                    <a:cubicBezTo>
                      <a:pt x="10" y="102"/>
                      <a:pt x="10" y="102"/>
                      <a:pt x="10" y="102"/>
                    </a:cubicBezTo>
                    <a:cubicBezTo>
                      <a:pt x="8" y="102"/>
                      <a:pt x="6" y="100"/>
                      <a:pt x="6" y="98"/>
                    </a:cubicBezTo>
                    <a:cubicBezTo>
                      <a:pt x="6" y="85"/>
                      <a:pt x="6" y="85"/>
                      <a:pt x="6" y="85"/>
                    </a:cubicBezTo>
                    <a:cubicBezTo>
                      <a:pt x="6" y="83"/>
                      <a:pt x="8" y="82"/>
                      <a:pt x="10" y="82"/>
                    </a:cubicBezTo>
                    <a:cubicBezTo>
                      <a:pt x="99" y="82"/>
                      <a:pt x="99" y="82"/>
                      <a:pt x="99" y="82"/>
                    </a:cubicBezTo>
                    <a:cubicBezTo>
                      <a:pt x="101" y="82"/>
                      <a:pt x="103" y="83"/>
                      <a:pt x="103" y="85"/>
                    </a:cubicBezTo>
                    <a:lnTo>
                      <a:pt x="103" y="98"/>
                    </a:lnTo>
                    <a:close/>
                    <a:moveTo>
                      <a:pt x="103" y="74"/>
                    </a:moveTo>
                    <a:cubicBezTo>
                      <a:pt x="103" y="76"/>
                      <a:pt x="101" y="77"/>
                      <a:pt x="99" y="77"/>
                    </a:cubicBezTo>
                    <a:cubicBezTo>
                      <a:pt x="10" y="77"/>
                      <a:pt x="10" y="77"/>
                      <a:pt x="10" y="77"/>
                    </a:cubicBezTo>
                    <a:cubicBezTo>
                      <a:pt x="8" y="77"/>
                      <a:pt x="6" y="76"/>
                      <a:pt x="6" y="74"/>
                    </a:cubicBezTo>
                    <a:cubicBezTo>
                      <a:pt x="6" y="61"/>
                      <a:pt x="6" y="61"/>
                      <a:pt x="6" y="61"/>
                    </a:cubicBezTo>
                    <a:cubicBezTo>
                      <a:pt x="6" y="59"/>
                      <a:pt x="8" y="58"/>
                      <a:pt x="10" y="58"/>
                    </a:cubicBezTo>
                    <a:cubicBezTo>
                      <a:pt x="99" y="58"/>
                      <a:pt x="99" y="58"/>
                      <a:pt x="99" y="58"/>
                    </a:cubicBezTo>
                    <a:cubicBezTo>
                      <a:pt x="101" y="58"/>
                      <a:pt x="103" y="59"/>
                      <a:pt x="103" y="61"/>
                    </a:cubicBezTo>
                    <a:lnTo>
                      <a:pt x="103" y="74"/>
                    </a:lnTo>
                    <a:close/>
                    <a:moveTo>
                      <a:pt x="103" y="50"/>
                    </a:moveTo>
                    <a:cubicBezTo>
                      <a:pt x="103" y="52"/>
                      <a:pt x="101" y="53"/>
                      <a:pt x="99" y="53"/>
                    </a:cubicBezTo>
                    <a:cubicBezTo>
                      <a:pt x="10" y="53"/>
                      <a:pt x="10" y="53"/>
                      <a:pt x="10" y="53"/>
                    </a:cubicBezTo>
                    <a:cubicBezTo>
                      <a:pt x="8" y="53"/>
                      <a:pt x="6" y="52"/>
                      <a:pt x="6" y="50"/>
                    </a:cubicBezTo>
                    <a:cubicBezTo>
                      <a:pt x="6" y="37"/>
                      <a:pt x="6" y="37"/>
                      <a:pt x="6" y="37"/>
                    </a:cubicBezTo>
                    <a:cubicBezTo>
                      <a:pt x="6" y="35"/>
                      <a:pt x="8" y="33"/>
                      <a:pt x="10" y="33"/>
                    </a:cubicBezTo>
                    <a:cubicBezTo>
                      <a:pt x="99" y="33"/>
                      <a:pt x="99" y="33"/>
                      <a:pt x="99" y="33"/>
                    </a:cubicBezTo>
                    <a:cubicBezTo>
                      <a:pt x="101" y="33"/>
                      <a:pt x="103" y="35"/>
                      <a:pt x="103" y="37"/>
                    </a:cubicBezTo>
                    <a:lnTo>
                      <a:pt x="103" y="50"/>
                    </a:lnTo>
                    <a:close/>
                    <a:moveTo>
                      <a:pt x="103" y="25"/>
                    </a:moveTo>
                    <a:cubicBezTo>
                      <a:pt x="103" y="27"/>
                      <a:pt x="101" y="29"/>
                      <a:pt x="99" y="29"/>
                    </a:cubicBezTo>
                    <a:cubicBezTo>
                      <a:pt x="10" y="29"/>
                      <a:pt x="10" y="29"/>
                      <a:pt x="10" y="29"/>
                    </a:cubicBezTo>
                    <a:cubicBezTo>
                      <a:pt x="8" y="29"/>
                      <a:pt x="6" y="27"/>
                      <a:pt x="6" y="25"/>
                    </a:cubicBezTo>
                    <a:cubicBezTo>
                      <a:pt x="6" y="13"/>
                      <a:pt x="6" y="13"/>
                      <a:pt x="6" y="13"/>
                    </a:cubicBezTo>
                    <a:cubicBezTo>
                      <a:pt x="6" y="11"/>
                      <a:pt x="8" y="9"/>
                      <a:pt x="10" y="9"/>
                    </a:cubicBezTo>
                    <a:cubicBezTo>
                      <a:pt x="99" y="9"/>
                      <a:pt x="99" y="9"/>
                      <a:pt x="99" y="9"/>
                    </a:cubicBezTo>
                    <a:cubicBezTo>
                      <a:pt x="101" y="9"/>
                      <a:pt x="103" y="11"/>
                      <a:pt x="103" y="13"/>
                    </a:cubicBezTo>
                    <a:lnTo>
                      <a:pt x="10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41" name="Oval 7"/>
              <p:cNvSpPr>
                <a:spLocks noChangeArrowheads="1"/>
              </p:cNvSpPr>
              <p:nvPr/>
            </p:nvSpPr>
            <p:spPr bwMode="auto">
              <a:xfrm>
                <a:off x="9580563" y="1174849"/>
                <a:ext cx="30162"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42" name="Oval 8"/>
              <p:cNvSpPr>
                <a:spLocks noChangeArrowheads="1"/>
              </p:cNvSpPr>
              <p:nvPr/>
            </p:nvSpPr>
            <p:spPr bwMode="auto">
              <a:xfrm>
                <a:off x="9494838" y="1174849"/>
                <a:ext cx="2540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43" name="Oval 9"/>
              <p:cNvSpPr>
                <a:spLocks noChangeArrowheads="1"/>
              </p:cNvSpPr>
              <p:nvPr/>
            </p:nvSpPr>
            <p:spPr bwMode="auto">
              <a:xfrm>
                <a:off x="9299575" y="1174849"/>
                <a:ext cx="2540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44" name="Oval 10"/>
              <p:cNvSpPr>
                <a:spLocks noChangeArrowheads="1"/>
              </p:cNvSpPr>
              <p:nvPr/>
            </p:nvSpPr>
            <p:spPr bwMode="auto">
              <a:xfrm>
                <a:off x="9539288" y="1174849"/>
                <a:ext cx="2540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45" name="Oval 11"/>
              <p:cNvSpPr>
                <a:spLocks noChangeArrowheads="1"/>
              </p:cNvSpPr>
              <p:nvPr/>
            </p:nvSpPr>
            <p:spPr bwMode="auto">
              <a:xfrm>
                <a:off x="9494838" y="811311"/>
                <a:ext cx="2540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46" name="Oval 12"/>
              <p:cNvSpPr>
                <a:spLocks noChangeArrowheads="1"/>
              </p:cNvSpPr>
              <p:nvPr/>
            </p:nvSpPr>
            <p:spPr bwMode="auto">
              <a:xfrm>
                <a:off x="9539288" y="811311"/>
                <a:ext cx="2540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47" name="Oval 13"/>
              <p:cNvSpPr>
                <a:spLocks noChangeArrowheads="1"/>
              </p:cNvSpPr>
              <p:nvPr/>
            </p:nvSpPr>
            <p:spPr bwMode="auto">
              <a:xfrm>
                <a:off x="9299575" y="904974"/>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48" name="Oval 14"/>
              <p:cNvSpPr>
                <a:spLocks noChangeArrowheads="1"/>
              </p:cNvSpPr>
              <p:nvPr/>
            </p:nvSpPr>
            <p:spPr bwMode="auto">
              <a:xfrm>
                <a:off x="9580563" y="995461"/>
                <a:ext cx="30162"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49" name="Oval 15"/>
              <p:cNvSpPr>
                <a:spLocks noChangeArrowheads="1"/>
              </p:cNvSpPr>
              <p:nvPr/>
            </p:nvSpPr>
            <p:spPr bwMode="auto">
              <a:xfrm>
                <a:off x="9539288" y="904974"/>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0" name="Oval 16"/>
              <p:cNvSpPr>
                <a:spLocks noChangeArrowheads="1"/>
              </p:cNvSpPr>
              <p:nvPr/>
            </p:nvSpPr>
            <p:spPr bwMode="auto">
              <a:xfrm>
                <a:off x="9299575" y="811311"/>
                <a:ext cx="2540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1" name="Oval 17"/>
              <p:cNvSpPr>
                <a:spLocks noChangeArrowheads="1"/>
              </p:cNvSpPr>
              <p:nvPr/>
            </p:nvSpPr>
            <p:spPr bwMode="auto">
              <a:xfrm>
                <a:off x="9494838" y="904974"/>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2" name="Oval 18"/>
              <p:cNvSpPr>
                <a:spLocks noChangeArrowheads="1"/>
              </p:cNvSpPr>
              <p:nvPr/>
            </p:nvSpPr>
            <p:spPr bwMode="auto">
              <a:xfrm>
                <a:off x="9580563" y="904974"/>
                <a:ext cx="30162"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3" name="Oval 19"/>
              <p:cNvSpPr>
                <a:spLocks noChangeArrowheads="1"/>
              </p:cNvSpPr>
              <p:nvPr/>
            </p:nvSpPr>
            <p:spPr bwMode="auto">
              <a:xfrm>
                <a:off x="9539288" y="995461"/>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4" name="Oval 20"/>
              <p:cNvSpPr>
                <a:spLocks noChangeArrowheads="1"/>
              </p:cNvSpPr>
              <p:nvPr/>
            </p:nvSpPr>
            <p:spPr bwMode="auto">
              <a:xfrm>
                <a:off x="9580563" y="811311"/>
                <a:ext cx="30162"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5" name="Oval 21"/>
              <p:cNvSpPr>
                <a:spLocks noChangeArrowheads="1"/>
              </p:cNvSpPr>
              <p:nvPr/>
            </p:nvSpPr>
            <p:spPr bwMode="auto">
              <a:xfrm>
                <a:off x="9494838" y="1084361"/>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6" name="Oval 22"/>
              <p:cNvSpPr>
                <a:spLocks noChangeArrowheads="1"/>
              </p:cNvSpPr>
              <p:nvPr/>
            </p:nvSpPr>
            <p:spPr bwMode="auto">
              <a:xfrm>
                <a:off x="9299575" y="1084361"/>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7" name="Oval 23"/>
              <p:cNvSpPr>
                <a:spLocks noChangeArrowheads="1"/>
              </p:cNvSpPr>
              <p:nvPr/>
            </p:nvSpPr>
            <p:spPr bwMode="auto">
              <a:xfrm>
                <a:off x="9580563" y="1084361"/>
                <a:ext cx="30162"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8" name="Oval 24"/>
              <p:cNvSpPr>
                <a:spLocks noChangeArrowheads="1"/>
              </p:cNvSpPr>
              <p:nvPr/>
            </p:nvSpPr>
            <p:spPr bwMode="auto">
              <a:xfrm>
                <a:off x="9539288" y="1084361"/>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59" name="Oval 25"/>
              <p:cNvSpPr>
                <a:spLocks noChangeArrowheads="1"/>
              </p:cNvSpPr>
              <p:nvPr/>
            </p:nvSpPr>
            <p:spPr bwMode="auto">
              <a:xfrm>
                <a:off x="9494838" y="995461"/>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sp>
            <p:nvSpPr>
              <p:cNvPr id="160" name="Oval 26"/>
              <p:cNvSpPr>
                <a:spLocks noChangeArrowheads="1"/>
              </p:cNvSpPr>
              <p:nvPr/>
            </p:nvSpPr>
            <p:spPr bwMode="auto">
              <a:xfrm>
                <a:off x="9299575" y="995461"/>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9393B"/>
                  </a:solidFill>
                </a:endParaRPr>
              </a:p>
            </p:txBody>
          </p:sp>
        </p:grpSp>
        <p:pic>
          <p:nvPicPr>
            <p:cNvPr id="161" name="Picture 160"/>
            <p:cNvPicPr>
              <a:picLocks noChangeAspect="1"/>
            </p:cNvPicPr>
            <p:nvPr/>
          </p:nvPicPr>
          <p:blipFill rotWithShape="1">
            <a:blip r:embed="rId2">
              <a:duotone>
                <a:prstClr val="black"/>
                <a:schemeClr val="accent4">
                  <a:tint val="45000"/>
                  <a:satMod val="400000"/>
                </a:schemeClr>
              </a:duotone>
            </a:blip>
            <a:srcRect r="57848"/>
            <a:stretch/>
          </p:blipFill>
          <p:spPr>
            <a:xfrm>
              <a:off x="2669654" y="4138346"/>
              <a:ext cx="356221" cy="201977"/>
            </a:xfrm>
            <a:prstGeom prst="rect">
              <a:avLst/>
            </a:prstGeom>
          </p:spPr>
        </p:pic>
        <p:sp>
          <p:nvSpPr>
            <p:cNvPr id="24" name="Freeform 23"/>
            <p:cNvSpPr/>
            <p:nvPr/>
          </p:nvSpPr>
          <p:spPr>
            <a:xfrm>
              <a:off x="848453" y="3584864"/>
              <a:ext cx="1127414" cy="426027"/>
            </a:xfrm>
            <a:custGeom>
              <a:avLst/>
              <a:gdLst>
                <a:gd name="connsiteX0" fmla="*/ 1127414 w 1127414"/>
                <a:gd name="connsiteY0" fmla="*/ 426027 h 426027"/>
                <a:gd name="connsiteX1" fmla="*/ 0 w 1127414"/>
                <a:gd name="connsiteY1" fmla="*/ 426027 h 426027"/>
                <a:gd name="connsiteX2" fmla="*/ 0 w 1127414"/>
                <a:gd name="connsiteY2" fmla="*/ 0 h 426027"/>
              </a:gdLst>
              <a:ahLst/>
              <a:cxnLst>
                <a:cxn ang="0">
                  <a:pos x="connsiteX0" y="connsiteY0"/>
                </a:cxn>
                <a:cxn ang="0">
                  <a:pos x="connsiteX1" y="connsiteY1"/>
                </a:cxn>
                <a:cxn ang="0">
                  <a:pos x="connsiteX2" y="connsiteY2"/>
                </a:cxn>
              </a:cxnLst>
              <a:rect l="l" t="t" r="r" b="b"/>
              <a:pathLst>
                <a:path w="1127414" h="426027">
                  <a:moveTo>
                    <a:pt x="1127414" y="426027"/>
                  </a:moveTo>
                  <a:lnTo>
                    <a:pt x="0" y="426027"/>
                  </a:lnTo>
                  <a:lnTo>
                    <a:pt x="0" y="0"/>
                  </a:lnTo>
                </a:path>
              </a:pathLst>
            </a:custGeom>
            <a:noFill/>
            <a:ln>
              <a:solidFill>
                <a:schemeClr val="tx1">
                  <a:lumMod val="60000"/>
                  <a:lumOff val="40000"/>
                </a:schemeClr>
              </a:solidFill>
              <a:headEnd type="oval"/>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0" name="Picture 99"/>
            <p:cNvPicPr>
              <a:picLocks noChangeAspect="1"/>
            </p:cNvPicPr>
            <p:nvPr/>
          </p:nvPicPr>
          <p:blipFill>
            <a:blip r:embed="rId3">
              <a:duotone>
                <a:prstClr val="black"/>
                <a:schemeClr val="accent4">
                  <a:tint val="45000"/>
                  <a:satMod val="400000"/>
                </a:schemeClr>
              </a:duotone>
            </a:blip>
            <a:stretch>
              <a:fillRect/>
            </a:stretch>
          </p:blipFill>
          <p:spPr>
            <a:xfrm>
              <a:off x="2038443" y="4108215"/>
              <a:ext cx="251188" cy="257588"/>
            </a:xfrm>
            <a:prstGeom prst="rect">
              <a:avLst/>
            </a:prstGeom>
          </p:spPr>
        </p:pic>
        <p:pic>
          <p:nvPicPr>
            <p:cNvPr id="215" name="Picture 214"/>
            <p:cNvPicPr>
              <a:picLocks noChangeAspect="1"/>
            </p:cNvPicPr>
            <p:nvPr/>
          </p:nvPicPr>
          <p:blipFill>
            <a:blip r:embed="rId4"/>
            <a:stretch>
              <a:fillRect/>
            </a:stretch>
          </p:blipFill>
          <p:spPr>
            <a:xfrm>
              <a:off x="2013735" y="3490133"/>
              <a:ext cx="465048" cy="465048"/>
            </a:xfrm>
            <a:prstGeom prst="rect">
              <a:avLst/>
            </a:prstGeom>
          </p:spPr>
        </p:pic>
      </p:grpSp>
    </p:spTree>
    <p:extLst>
      <p:ext uri="{BB962C8B-B14F-4D97-AF65-F5344CB8AC3E}">
        <p14:creationId xmlns:p14="http://schemas.microsoft.com/office/powerpoint/2010/main" val="15256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 the Migration to ACI or Cloud Center (</a:t>
            </a:r>
            <a:r>
              <a:rPr lang="en-US" dirty="0" err="1" smtClean="0"/>
              <a:t>CliQr</a:t>
            </a:r>
            <a:r>
              <a:rPr lang="en-US" dirty="0" smtClean="0"/>
              <a:t>)</a:t>
            </a:r>
            <a:endParaRPr lang="en-US" dirty="0"/>
          </a:p>
        </p:txBody>
      </p:sp>
      <p:grpSp>
        <p:nvGrpSpPr>
          <p:cNvPr id="65" name="Group 64"/>
          <p:cNvGrpSpPr/>
          <p:nvPr/>
        </p:nvGrpSpPr>
        <p:grpSpPr>
          <a:xfrm>
            <a:off x="1557823" y="3761329"/>
            <a:ext cx="2332146" cy="871320"/>
            <a:chOff x="4488497" y="2891963"/>
            <a:chExt cx="4293349" cy="1604051"/>
          </a:xfrm>
        </p:grpSpPr>
        <p:cxnSp>
          <p:nvCxnSpPr>
            <p:cNvPr id="68" name="Straight Connector 67"/>
            <p:cNvCxnSpPr>
              <a:stCxn id="88" idx="2"/>
              <a:endCxn id="84" idx="0"/>
            </p:cNvCxnSpPr>
            <p:nvPr/>
          </p:nvCxnSpPr>
          <p:spPr>
            <a:xfrm>
              <a:off x="5478319" y="3562555"/>
              <a:ext cx="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8" idx="2"/>
              <a:endCxn id="85" idx="0"/>
            </p:cNvCxnSpPr>
            <p:nvPr/>
          </p:nvCxnSpPr>
          <p:spPr>
            <a:xfrm>
              <a:off x="5478319"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8" idx="2"/>
              <a:endCxn id="86" idx="0"/>
            </p:cNvCxnSpPr>
            <p:nvPr/>
          </p:nvCxnSpPr>
          <p:spPr>
            <a:xfrm>
              <a:off x="5478319" y="3562555"/>
              <a:ext cx="1527957"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88" idx="2"/>
              <a:endCxn id="87" idx="0"/>
            </p:cNvCxnSpPr>
            <p:nvPr/>
          </p:nvCxnSpPr>
          <p:spPr>
            <a:xfrm>
              <a:off x="5478319" y="3562555"/>
              <a:ext cx="2291936"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91" idx="2"/>
              <a:endCxn id="87" idx="0"/>
            </p:cNvCxnSpPr>
            <p:nvPr/>
          </p:nvCxnSpPr>
          <p:spPr>
            <a:xfrm>
              <a:off x="7770255" y="3562555"/>
              <a:ext cx="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91" idx="2"/>
              <a:endCxn id="86" idx="0"/>
            </p:cNvCxnSpPr>
            <p:nvPr/>
          </p:nvCxnSpPr>
          <p:spPr>
            <a:xfrm flipH="1">
              <a:off x="7006276"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1" idx="2"/>
              <a:endCxn id="85" idx="0"/>
            </p:cNvCxnSpPr>
            <p:nvPr/>
          </p:nvCxnSpPr>
          <p:spPr>
            <a:xfrm flipH="1">
              <a:off x="6242297" y="3562555"/>
              <a:ext cx="1527957"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91" idx="2"/>
              <a:endCxn id="84" idx="0"/>
            </p:cNvCxnSpPr>
            <p:nvPr/>
          </p:nvCxnSpPr>
          <p:spPr>
            <a:xfrm flipH="1">
              <a:off x="5478319" y="3562555"/>
              <a:ext cx="2291936"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89" idx="2"/>
              <a:endCxn id="84" idx="0"/>
            </p:cNvCxnSpPr>
            <p:nvPr/>
          </p:nvCxnSpPr>
          <p:spPr>
            <a:xfrm flipH="1">
              <a:off x="5478319"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89" idx="2"/>
              <a:endCxn id="85" idx="0"/>
            </p:cNvCxnSpPr>
            <p:nvPr/>
          </p:nvCxnSpPr>
          <p:spPr>
            <a:xfrm>
              <a:off x="6242297" y="3562555"/>
              <a:ext cx="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9" idx="2"/>
              <a:endCxn id="86" idx="0"/>
            </p:cNvCxnSpPr>
            <p:nvPr/>
          </p:nvCxnSpPr>
          <p:spPr>
            <a:xfrm>
              <a:off x="6242297"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9" idx="2"/>
              <a:endCxn id="87" idx="0"/>
            </p:cNvCxnSpPr>
            <p:nvPr/>
          </p:nvCxnSpPr>
          <p:spPr>
            <a:xfrm>
              <a:off x="6242297" y="3562555"/>
              <a:ext cx="1527957"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0" idx="2"/>
              <a:endCxn id="87" idx="0"/>
            </p:cNvCxnSpPr>
            <p:nvPr/>
          </p:nvCxnSpPr>
          <p:spPr>
            <a:xfrm>
              <a:off x="7006276"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90" idx="2"/>
              <a:endCxn id="86" idx="0"/>
            </p:cNvCxnSpPr>
            <p:nvPr/>
          </p:nvCxnSpPr>
          <p:spPr>
            <a:xfrm>
              <a:off x="7006276" y="3562555"/>
              <a:ext cx="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90" idx="2"/>
              <a:endCxn id="85" idx="0"/>
            </p:cNvCxnSpPr>
            <p:nvPr/>
          </p:nvCxnSpPr>
          <p:spPr>
            <a:xfrm flipH="1">
              <a:off x="6242297"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90" idx="2"/>
              <a:endCxn id="84" idx="0"/>
            </p:cNvCxnSpPr>
            <p:nvPr/>
          </p:nvCxnSpPr>
          <p:spPr>
            <a:xfrm flipH="1">
              <a:off x="5478319" y="3562555"/>
              <a:ext cx="1527957"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4" name="Picture 3" descr="C:\Users\rmuta\Desktop\leaf.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17840"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C:\Users\rmuta\Desktop\leaf.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81819"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3" descr="C:\Users\rmuta\Desktop\leaf.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45797"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Users\rmuta\Desktop\leaf.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09776"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C:\Users\rmuta\Desktop\spin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48321" y="2891963"/>
              <a:ext cx="459993" cy="67059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C:\Users\rmuta\Desktop\spin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12300" y="2891963"/>
              <a:ext cx="459993" cy="67059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C:\Users\rmuta\Desktop\spin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76279" y="2891963"/>
              <a:ext cx="459993" cy="67059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C:\Users\rmuta\Desktop\spin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40257" y="2891963"/>
              <a:ext cx="459993" cy="67059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 descr="C:\Users\rmuta\Desktop\leaf.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60890"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descr="C:\Users\rmuta\Desktop\leaf.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88497" y="4357462"/>
              <a:ext cx="520956" cy="138552"/>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Connector 96"/>
            <p:cNvCxnSpPr>
              <a:stCxn id="93" idx="0"/>
              <a:endCxn id="88" idx="2"/>
            </p:cNvCxnSpPr>
            <p:nvPr/>
          </p:nvCxnSpPr>
          <p:spPr>
            <a:xfrm flipV="1">
              <a:off x="4748975" y="3562555"/>
              <a:ext cx="729343"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3" idx="0"/>
              <a:endCxn id="89" idx="2"/>
            </p:cNvCxnSpPr>
            <p:nvPr/>
          </p:nvCxnSpPr>
          <p:spPr>
            <a:xfrm flipV="1">
              <a:off x="4748975" y="3562555"/>
              <a:ext cx="1493322"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3" idx="0"/>
              <a:endCxn id="90" idx="2"/>
            </p:cNvCxnSpPr>
            <p:nvPr/>
          </p:nvCxnSpPr>
          <p:spPr>
            <a:xfrm flipV="1">
              <a:off x="4748975" y="3562555"/>
              <a:ext cx="2257301"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93" idx="0"/>
              <a:endCxn id="91" idx="2"/>
            </p:cNvCxnSpPr>
            <p:nvPr/>
          </p:nvCxnSpPr>
          <p:spPr>
            <a:xfrm flipV="1">
              <a:off x="4748975" y="3562555"/>
              <a:ext cx="30212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8" idx="2"/>
              <a:endCxn id="92" idx="0"/>
            </p:cNvCxnSpPr>
            <p:nvPr/>
          </p:nvCxnSpPr>
          <p:spPr>
            <a:xfrm>
              <a:off x="5478318" y="3562555"/>
              <a:ext cx="304305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89" idx="2"/>
              <a:endCxn id="92" idx="0"/>
            </p:cNvCxnSpPr>
            <p:nvPr/>
          </p:nvCxnSpPr>
          <p:spPr>
            <a:xfrm>
              <a:off x="6242297" y="3562555"/>
              <a:ext cx="2279071"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0" idx="2"/>
              <a:endCxn id="92" idx="0"/>
            </p:cNvCxnSpPr>
            <p:nvPr/>
          </p:nvCxnSpPr>
          <p:spPr>
            <a:xfrm>
              <a:off x="7006276" y="3562555"/>
              <a:ext cx="1515092"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91" idx="2"/>
              <a:endCxn id="92" idx="0"/>
            </p:cNvCxnSpPr>
            <p:nvPr/>
          </p:nvCxnSpPr>
          <p:spPr>
            <a:xfrm>
              <a:off x="7770254" y="3562555"/>
              <a:ext cx="751114"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51" name="Rectangle 150"/>
          <p:cNvSpPr/>
          <p:nvPr/>
        </p:nvSpPr>
        <p:spPr>
          <a:xfrm>
            <a:off x="5215849" y="1623527"/>
            <a:ext cx="3021543" cy="646331"/>
          </a:xfrm>
          <a:prstGeom prst="rect">
            <a:avLst/>
          </a:prstGeom>
        </p:spPr>
        <p:txBody>
          <a:bodyPr wrap="square">
            <a:spAutoFit/>
          </a:bodyPr>
          <a:lstStyle/>
          <a:p>
            <a:r>
              <a:rPr lang="en-US" dirty="0" smtClean="0"/>
              <a:t>App Level Policy Enforcement / Visibility</a:t>
            </a:r>
            <a:endParaRPr lang="en-US" dirty="0"/>
          </a:p>
        </p:txBody>
      </p:sp>
      <p:sp>
        <p:nvSpPr>
          <p:cNvPr id="152" name="Rectangle 151"/>
          <p:cNvSpPr/>
          <p:nvPr/>
        </p:nvSpPr>
        <p:spPr>
          <a:xfrm>
            <a:off x="5215849" y="2524010"/>
            <a:ext cx="3021543" cy="369332"/>
          </a:xfrm>
          <a:prstGeom prst="rect">
            <a:avLst/>
          </a:prstGeom>
        </p:spPr>
        <p:txBody>
          <a:bodyPr wrap="square">
            <a:spAutoFit/>
          </a:bodyPr>
          <a:lstStyle/>
          <a:p>
            <a:r>
              <a:rPr lang="en-US" dirty="0" smtClean="0"/>
              <a:t>Self-documenting Network</a:t>
            </a:r>
            <a:endParaRPr lang="en-US" dirty="0"/>
          </a:p>
        </p:txBody>
      </p:sp>
      <p:sp>
        <p:nvSpPr>
          <p:cNvPr id="153" name="Rectangle 152"/>
          <p:cNvSpPr/>
          <p:nvPr/>
        </p:nvSpPr>
        <p:spPr>
          <a:xfrm>
            <a:off x="5215849" y="3187368"/>
            <a:ext cx="3021543" cy="646331"/>
          </a:xfrm>
          <a:prstGeom prst="rect">
            <a:avLst/>
          </a:prstGeom>
        </p:spPr>
        <p:txBody>
          <a:bodyPr wrap="square">
            <a:spAutoFit/>
          </a:bodyPr>
          <a:lstStyle/>
          <a:p>
            <a:r>
              <a:rPr lang="en-US" dirty="0" smtClean="0"/>
              <a:t>Real-time Change Notification</a:t>
            </a:r>
            <a:endParaRPr lang="en-US" dirty="0"/>
          </a:p>
        </p:txBody>
      </p:sp>
      <p:cxnSp>
        <p:nvCxnSpPr>
          <p:cNvPr id="154" name="Straight Connector 153"/>
          <p:cNvCxnSpPr/>
          <p:nvPr/>
        </p:nvCxnSpPr>
        <p:spPr>
          <a:xfrm>
            <a:off x="5215849" y="2379104"/>
            <a:ext cx="3292519"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215849" y="3049318"/>
            <a:ext cx="3292519"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089960" y="2262829"/>
            <a:ext cx="1175334" cy="117533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6" name="Freeform 81"/>
          <p:cNvSpPr>
            <a:spLocks noEditPoints="1"/>
          </p:cNvSpPr>
          <p:nvPr/>
        </p:nvSpPr>
        <p:spPr bwMode="auto">
          <a:xfrm>
            <a:off x="2284743" y="2393296"/>
            <a:ext cx="782228" cy="918960"/>
          </a:xfrm>
          <a:custGeom>
            <a:avLst/>
            <a:gdLst/>
            <a:ahLst/>
            <a:cxnLst>
              <a:cxn ang="0">
                <a:pos x="51" y="106"/>
              </a:cxn>
              <a:cxn ang="0">
                <a:pos x="82" y="128"/>
              </a:cxn>
              <a:cxn ang="0">
                <a:pos x="90" y="123"/>
              </a:cxn>
              <a:cxn ang="0">
                <a:pos x="89" y="93"/>
              </a:cxn>
              <a:cxn ang="0">
                <a:pos x="129" y="85"/>
              </a:cxn>
              <a:cxn ang="0">
                <a:pos x="183" y="109"/>
              </a:cxn>
              <a:cxn ang="0">
                <a:pos x="134" y="52"/>
              </a:cxn>
              <a:cxn ang="0">
                <a:pos x="88" y="38"/>
              </a:cxn>
              <a:cxn ang="0">
                <a:pos x="87" y="9"/>
              </a:cxn>
              <a:cxn ang="0">
                <a:pos x="79" y="3"/>
              </a:cxn>
              <a:cxn ang="0">
                <a:pos x="49" y="27"/>
              </a:cxn>
              <a:cxn ang="0">
                <a:pos x="34" y="38"/>
              </a:cxn>
              <a:cxn ang="0">
                <a:pos x="4" y="62"/>
              </a:cxn>
              <a:cxn ang="0">
                <a:pos x="5" y="73"/>
              </a:cxn>
              <a:cxn ang="0">
                <a:pos x="36" y="95"/>
              </a:cxn>
              <a:cxn ang="0">
                <a:pos x="51" y="106"/>
              </a:cxn>
              <a:cxn ang="0">
                <a:pos x="202" y="168"/>
              </a:cxn>
              <a:cxn ang="0">
                <a:pos x="171" y="145"/>
              </a:cxn>
              <a:cxn ang="0">
                <a:pos x="155" y="134"/>
              </a:cxn>
              <a:cxn ang="0">
                <a:pos x="124" y="112"/>
              </a:cxn>
              <a:cxn ang="0">
                <a:pos x="117" y="118"/>
              </a:cxn>
              <a:cxn ang="0">
                <a:pos x="117" y="148"/>
              </a:cxn>
              <a:cxn ang="0">
                <a:pos x="77" y="156"/>
              </a:cxn>
              <a:cxn ang="0">
                <a:pos x="23" y="132"/>
              </a:cxn>
              <a:cxn ang="0">
                <a:pos x="72" y="189"/>
              </a:cxn>
              <a:cxn ang="0">
                <a:pos x="119" y="203"/>
              </a:cxn>
              <a:cxn ang="0">
                <a:pos x="119" y="232"/>
              </a:cxn>
              <a:cxn ang="0">
                <a:pos x="127" y="238"/>
              </a:cxn>
              <a:cxn ang="0">
                <a:pos x="157" y="214"/>
              </a:cxn>
              <a:cxn ang="0">
                <a:pos x="172" y="202"/>
              </a:cxn>
              <a:cxn ang="0">
                <a:pos x="202" y="179"/>
              </a:cxn>
              <a:cxn ang="0">
                <a:pos x="202" y="168"/>
              </a:cxn>
            </a:cxnLst>
            <a:rect l="0" t="0" r="r" b="b"/>
            <a:pathLst>
              <a:path w="206" h="241">
                <a:moveTo>
                  <a:pt x="51" y="106"/>
                </a:moveTo>
                <a:cubicBezTo>
                  <a:pt x="82" y="128"/>
                  <a:pt x="82" y="128"/>
                  <a:pt x="82" y="128"/>
                </a:cubicBezTo>
                <a:cubicBezTo>
                  <a:pt x="86" y="131"/>
                  <a:pt x="90" y="129"/>
                  <a:pt x="90" y="123"/>
                </a:cubicBezTo>
                <a:cubicBezTo>
                  <a:pt x="89" y="93"/>
                  <a:pt x="89" y="93"/>
                  <a:pt x="89" y="93"/>
                </a:cubicBezTo>
                <a:cubicBezTo>
                  <a:pt x="102" y="88"/>
                  <a:pt x="116" y="86"/>
                  <a:pt x="129" y="85"/>
                </a:cubicBezTo>
                <a:cubicBezTo>
                  <a:pt x="149" y="84"/>
                  <a:pt x="170" y="89"/>
                  <a:pt x="183" y="109"/>
                </a:cubicBezTo>
                <a:cubicBezTo>
                  <a:pt x="180" y="84"/>
                  <a:pt x="158" y="62"/>
                  <a:pt x="134" y="52"/>
                </a:cubicBezTo>
                <a:cubicBezTo>
                  <a:pt x="119" y="45"/>
                  <a:pt x="104" y="41"/>
                  <a:pt x="88" y="38"/>
                </a:cubicBezTo>
                <a:cubicBezTo>
                  <a:pt x="87" y="9"/>
                  <a:pt x="87" y="9"/>
                  <a:pt x="87" y="9"/>
                </a:cubicBezTo>
                <a:cubicBezTo>
                  <a:pt x="87" y="2"/>
                  <a:pt x="83" y="0"/>
                  <a:pt x="79" y="3"/>
                </a:cubicBezTo>
                <a:cubicBezTo>
                  <a:pt x="49" y="27"/>
                  <a:pt x="49" y="27"/>
                  <a:pt x="49" y="27"/>
                </a:cubicBezTo>
                <a:cubicBezTo>
                  <a:pt x="45" y="30"/>
                  <a:pt x="38" y="35"/>
                  <a:pt x="34" y="38"/>
                </a:cubicBezTo>
                <a:cubicBezTo>
                  <a:pt x="4" y="62"/>
                  <a:pt x="4" y="62"/>
                  <a:pt x="4" y="62"/>
                </a:cubicBezTo>
                <a:cubicBezTo>
                  <a:pt x="0" y="65"/>
                  <a:pt x="0" y="70"/>
                  <a:pt x="5" y="73"/>
                </a:cubicBezTo>
                <a:cubicBezTo>
                  <a:pt x="36" y="95"/>
                  <a:pt x="36" y="95"/>
                  <a:pt x="36" y="95"/>
                </a:cubicBezTo>
                <a:cubicBezTo>
                  <a:pt x="40" y="98"/>
                  <a:pt x="47" y="103"/>
                  <a:pt x="51" y="106"/>
                </a:cubicBezTo>
                <a:close/>
                <a:moveTo>
                  <a:pt x="202" y="168"/>
                </a:moveTo>
                <a:cubicBezTo>
                  <a:pt x="171" y="145"/>
                  <a:pt x="171" y="145"/>
                  <a:pt x="171" y="145"/>
                </a:cubicBezTo>
                <a:cubicBezTo>
                  <a:pt x="166" y="142"/>
                  <a:pt x="159" y="137"/>
                  <a:pt x="155" y="134"/>
                </a:cubicBezTo>
                <a:cubicBezTo>
                  <a:pt x="124" y="112"/>
                  <a:pt x="124" y="112"/>
                  <a:pt x="124" y="112"/>
                </a:cubicBezTo>
                <a:cubicBezTo>
                  <a:pt x="120" y="109"/>
                  <a:pt x="117" y="112"/>
                  <a:pt x="117" y="118"/>
                </a:cubicBezTo>
                <a:cubicBezTo>
                  <a:pt x="117" y="148"/>
                  <a:pt x="117" y="148"/>
                  <a:pt x="117" y="148"/>
                </a:cubicBezTo>
                <a:cubicBezTo>
                  <a:pt x="104" y="152"/>
                  <a:pt x="90" y="155"/>
                  <a:pt x="77" y="156"/>
                </a:cubicBezTo>
                <a:cubicBezTo>
                  <a:pt x="57" y="157"/>
                  <a:pt x="36" y="152"/>
                  <a:pt x="23" y="132"/>
                </a:cubicBezTo>
                <a:cubicBezTo>
                  <a:pt x="26" y="157"/>
                  <a:pt x="48" y="179"/>
                  <a:pt x="72" y="189"/>
                </a:cubicBezTo>
                <a:cubicBezTo>
                  <a:pt x="88" y="195"/>
                  <a:pt x="103" y="200"/>
                  <a:pt x="119" y="203"/>
                </a:cubicBezTo>
                <a:cubicBezTo>
                  <a:pt x="119" y="232"/>
                  <a:pt x="119" y="232"/>
                  <a:pt x="119" y="232"/>
                </a:cubicBezTo>
                <a:cubicBezTo>
                  <a:pt x="120" y="239"/>
                  <a:pt x="123" y="241"/>
                  <a:pt x="127" y="238"/>
                </a:cubicBezTo>
                <a:cubicBezTo>
                  <a:pt x="157" y="214"/>
                  <a:pt x="157" y="214"/>
                  <a:pt x="157" y="214"/>
                </a:cubicBezTo>
                <a:cubicBezTo>
                  <a:pt x="161" y="211"/>
                  <a:pt x="168" y="206"/>
                  <a:pt x="172" y="202"/>
                </a:cubicBezTo>
                <a:cubicBezTo>
                  <a:pt x="202" y="179"/>
                  <a:pt x="202" y="179"/>
                  <a:pt x="202" y="179"/>
                </a:cubicBezTo>
                <a:cubicBezTo>
                  <a:pt x="206" y="176"/>
                  <a:pt x="206" y="171"/>
                  <a:pt x="202" y="168"/>
                </a:cubicBez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TextBox 156"/>
          <p:cNvSpPr txBox="1"/>
          <p:nvPr/>
        </p:nvSpPr>
        <p:spPr>
          <a:xfrm>
            <a:off x="2236985" y="2516612"/>
            <a:ext cx="837127" cy="646331"/>
          </a:xfrm>
          <a:prstGeom prst="rect">
            <a:avLst/>
          </a:prstGeom>
          <a:noFill/>
        </p:spPr>
        <p:txBody>
          <a:bodyPr wrap="square" rtlCol="0">
            <a:spAutoFit/>
          </a:bodyPr>
          <a:lstStyle/>
          <a:p>
            <a:pPr algn="ctr"/>
            <a:r>
              <a:rPr lang="en-US" b="1" dirty="0" smtClean="0">
                <a:solidFill>
                  <a:schemeClr val="bg2"/>
                </a:solidFill>
              </a:rPr>
              <a:t>Real Time</a:t>
            </a:r>
            <a:endParaRPr lang="en-US" b="1" dirty="0">
              <a:solidFill>
                <a:schemeClr val="bg2"/>
              </a:solidFill>
            </a:endParaRPr>
          </a:p>
        </p:txBody>
      </p:sp>
      <p:sp>
        <p:nvSpPr>
          <p:cNvPr id="19" name="Freeform 18"/>
          <p:cNvSpPr/>
          <p:nvPr/>
        </p:nvSpPr>
        <p:spPr>
          <a:xfrm>
            <a:off x="1520311" y="2443277"/>
            <a:ext cx="264968" cy="1615786"/>
          </a:xfrm>
          <a:custGeom>
            <a:avLst/>
            <a:gdLst>
              <a:gd name="connsiteX0" fmla="*/ 264968 w 264968"/>
              <a:gd name="connsiteY0" fmla="*/ 1615786 h 1615786"/>
              <a:gd name="connsiteX1" fmla="*/ 0 w 264968"/>
              <a:gd name="connsiteY1" fmla="*/ 1615786 h 1615786"/>
              <a:gd name="connsiteX2" fmla="*/ 0 w 264968"/>
              <a:gd name="connsiteY2" fmla="*/ 0 h 1615786"/>
            </a:gdLst>
            <a:ahLst/>
            <a:cxnLst>
              <a:cxn ang="0">
                <a:pos x="connsiteX0" y="connsiteY0"/>
              </a:cxn>
              <a:cxn ang="0">
                <a:pos x="connsiteX1" y="connsiteY1"/>
              </a:cxn>
              <a:cxn ang="0">
                <a:pos x="connsiteX2" y="connsiteY2"/>
              </a:cxn>
            </a:cxnLst>
            <a:rect l="l" t="t" r="r" b="b"/>
            <a:pathLst>
              <a:path w="264968" h="1615786">
                <a:moveTo>
                  <a:pt x="264968" y="1615786"/>
                </a:moveTo>
                <a:lnTo>
                  <a:pt x="0" y="1615786"/>
                </a:lnTo>
                <a:lnTo>
                  <a:pt x="0" y="0"/>
                </a:lnTo>
              </a:path>
            </a:pathLst>
          </a:custGeom>
          <a:noFill/>
          <a:ln>
            <a:solidFill>
              <a:schemeClr val="tx2"/>
            </a:solidFill>
            <a:headEnd type="oval"/>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flipH="1">
            <a:off x="3615993" y="2443277"/>
            <a:ext cx="264968" cy="1615786"/>
          </a:xfrm>
          <a:custGeom>
            <a:avLst/>
            <a:gdLst>
              <a:gd name="connsiteX0" fmla="*/ 264968 w 264968"/>
              <a:gd name="connsiteY0" fmla="*/ 1615786 h 1615786"/>
              <a:gd name="connsiteX1" fmla="*/ 0 w 264968"/>
              <a:gd name="connsiteY1" fmla="*/ 1615786 h 1615786"/>
              <a:gd name="connsiteX2" fmla="*/ 0 w 264968"/>
              <a:gd name="connsiteY2" fmla="*/ 0 h 1615786"/>
            </a:gdLst>
            <a:ahLst/>
            <a:cxnLst>
              <a:cxn ang="0">
                <a:pos x="connsiteX0" y="connsiteY0"/>
              </a:cxn>
              <a:cxn ang="0">
                <a:pos x="connsiteX1" y="connsiteY1"/>
              </a:cxn>
              <a:cxn ang="0">
                <a:pos x="connsiteX2" y="connsiteY2"/>
              </a:cxn>
            </a:cxnLst>
            <a:rect l="l" t="t" r="r" b="b"/>
            <a:pathLst>
              <a:path w="264968" h="1615786">
                <a:moveTo>
                  <a:pt x="264968" y="1615786"/>
                </a:moveTo>
                <a:lnTo>
                  <a:pt x="0" y="1615786"/>
                </a:lnTo>
                <a:lnTo>
                  <a:pt x="0" y="0"/>
                </a:lnTo>
              </a:path>
            </a:pathLst>
          </a:custGeom>
          <a:noFill/>
          <a:ln>
            <a:solidFill>
              <a:schemeClr val="tx2"/>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2145723" y="1874322"/>
            <a:ext cx="1069815" cy="0"/>
          </a:xfrm>
          <a:prstGeom prst="line">
            <a:avLst/>
          </a:prstGeom>
          <a:noFill/>
          <a:ln>
            <a:solidFill>
              <a:schemeClr val="tx2"/>
            </a:solidFill>
            <a:headEnd type="arrow"/>
            <a:tailEnd type="arrow"/>
          </a:ln>
          <a:effectLst/>
        </p:spPr>
        <p:style>
          <a:lnRef idx="2">
            <a:schemeClr val="accent1">
              <a:shade val="50000"/>
            </a:schemeClr>
          </a:lnRef>
          <a:fillRef idx="1">
            <a:schemeClr val="accent1"/>
          </a:fillRef>
          <a:effectRef idx="0">
            <a:schemeClr val="accent1"/>
          </a:effectRef>
          <a:fontRef idx="minor">
            <a:schemeClr val="lt1"/>
          </a:fontRef>
        </p:style>
      </p:cxnSp>
      <p:sp>
        <p:nvSpPr>
          <p:cNvPr id="58" name="Rectangle 57"/>
          <p:cNvSpPr/>
          <p:nvPr/>
        </p:nvSpPr>
        <p:spPr>
          <a:xfrm>
            <a:off x="902834" y="3115447"/>
            <a:ext cx="562975" cy="307777"/>
          </a:xfrm>
          <a:prstGeom prst="rect">
            <a:avLst/>
          </a:prstGeom>
        </p:spPr>
        <p:txBody>
          <a:bodyPr wrap="none">
            <a:spAutoFit/>
          </a:bodyPr>
          <a:lstStyle/>
          <a:p>
            <a:pPr algn="ctr"/>
            <a:r>
              <a:rPr lang="en-US" sz="1400" dirty="0">
                <a:solidFill>
                  <a:schemeClr val="tx2"/>
                </a:solidFill>
              </a:rPr>
              <a:t>Data</a:t>
            </a:r>
          </a:p>
        </p:txBody>
      </p:sp>
      <p:sp>
        <p:nvSpPr>
          <p:cNvPr id="159" name="Rectangle 158"/>
          <p:cNvSpPr/>
          <p:nvPr/>
        </p:nvSpPr>
        <p:spPr>
          <a:xfrm>
            <a:off x="3899428" y="3013244"/>
            <a:ext cx="841897" cy="523220"/>
          </a:xfrm>
          <a:prstGeom prst="rect">
            <a:avLst/>
          </a:prstGeom>
        </p:spPr>
        <p:txBody>
          <a:bodyPr wrap="none">
            <a:spAutoFit/>
          </a:bodyPr>
          <a:lstStyle/>
          <a:p>
            <a:pPr algn="ctr"/>
            <a:r>
              <a:rPr lang="en-US" sz="1400" dirty="0" smtClean="0">
                <a:solidFill>
                  <a:schemeClr val="tx2"/>
                </a:solidFill>
              </a:rPr>
              <a:t>Network</a:t>
            </a:r>
            <a:br>
              <a:rPr lang="en-US" sz="1400" dirty="0" smtClean="0">
                <a:solidFill>
                  <a:schemeClr val="tx2"/>
                </a:solidFill>
              </a:rPr>
            </a:br>
            <a:r>
              <a:rPr lang="en-US" sz="1400" dirty="0" smtClean="0">
                <a:solidFill>
                  <a:schemeClr val="tx2"/>
                </a:solidFill>
              </a:rPr>
              <a:t>Policy </a:t>
            </a:r>
            <a:endParaRPr lang="en-US" sz="1400" dirty="0">
              <a:solidFill>
                <a:schemeClr val="tx2"/>
              </a:solidFill>
            </a:endParaRPr>
          </a:p>
        </p:txBody>
      </p:sp>
      <p:sp>
        <p:nvSpPr>
          <p:cNvPr id="160" name="Rectangle 159"/>
          <p:cNvSpPr/>
          <p:nvPr/>
        </p:nvSpPr>
        <p:spPr>
          <a:xfrm>
            <a:off x="2150713" y="1482837"/>
            <a:ext cx="1032655" cy="307777"/>
          </a:xfrm>
          <a:prstGeom prst="rect">
            <a:avLst/>
          </a:prstGeom>
        </p:spPr>
        <p:txBody>
          <a:bodyPr wrap="none">
            <a:spAutoFit/>
          </a:bodyPr>
          <a:lstStyle/>
          <a:p>
            <a:pPr algn="ctr"/>
            <a:r>
              <a:rPr lang="en-US" sz="1400" dirty="0" smtClean="0">
                <a:solidFill>
                  <a:schemeClr val="tx2"/>
                </a:solidFill>
              </a:rPr>
              <a:t>App Policy</a:t>
            </a:r>
            <a:endParaRPr lang="en-US" sz="1400" dirty="0">
              <a:solidFill>
                <a:schemeClr val="tx2"/>
              </a:solidFill>
            </a:endParaRPr>
          </a:p>
        </p:txBody>
      </p:sp>
      <p:sp>
        <p:nvSpPr>
          <p:cNvPr id="59" name="Oval 58"/>
          <p:cNvSpPr/>
          <p:nvPr/>
        </p:nvSpPr>
        <p:spPr>
          <a:xfrm>
            <a:off x="1065125" y="1407900"/>
            <a:ext cx="985396" cy="98539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0" name="TextBox 59"/>
          <p:cNvSpPr txBox="1"/>
          <p:nvPr/>
        </p:nvSpPr>
        <p:spPr>
          <a:xfrm>
            <a:off x="1189648" y="1554367"/>
            <a:ext cx="748923" cy="707886"/>
          </a:xfrm>
          <a:prstGeom prst="rect">
            <a:avLst/>
          </a:prstGeom>
          <a:noFill/>
        </p:spPr>
        <p:txBody>
          <a:bodyPr wrap="none" rtlCol="0">
            <a:spAutoFit/>
          </a:bodyPr>
          <a:lstStyle/>
          <a:p>
            <a:r>
              <a:rPr lang="en-US" sz="1000" dirty="0" smtClean="0">
                <a:gradFill>
                  <a:gsLst>
                    <a:gs pos="0">
                      <a:schemeClr val="accent4"/>
                    </a:gs>
                    <a:gs pos="100000">
                      <a:schemeClr val="accent4">
                        <a:lumMod val="50000"/>
                      </a:schemeClr>
                    </a:gs>
                  </a:gsLst>
                  <a:lin ang="5400000" scaled="0"/>
                </a:gradFill>
              </a:rPr>
              <a:t>10101101</a:t>
            </a:r>
          </a:p>
          <a:p>
            <a:r>
              <a:rPr lang="en-US" sz="1000" dirty="0" smtClean="0">
                <a:gradFill>
                  <a:gsLst>
                    <a:gs pos="0">
                      <a:schemeClr val="accent4"/>
                    </a:gs>
                    <a:gs pos="100000">
                      <a:schemeClr val="accent4">
                        <a:lumMod val="50000"/>
                      </a:schemeClr>
                    </a:gs>
                  </a:gsLst>
                  <a:lin ang="5400000" scaled="0"/>
                </a:gradFill>
              </a:rPr>
              <a:t>01010011</a:t>
            </a:r>
          </a:p>
          <a:p>
            <a:r>
              <a:rPr lang="en-US" sz="1000" dirty="0" smtClean="0">
                <a:gradFill>
                  <a:gsLst>
                    <a:gs pos="0">
                      <a:schemeClr val="accent4"/>
                    </a:gs>
                    <a:gs pos="100000">
                      <a:schemeClr val="accent4">
                        <a:lumMod val="50000"/>
                      </a:schemeClr>
                    </a:gs>
                  </a:gsLst>
                  <a:lin ang="5400000" scaled="0"/>
                </a:gradFill>
              </a:rPr>
              <a:t>10101010</a:t>
            </a:r>
          </a:p>
          <a:p>
            <a:r>
              <a:rPr lang="en-US" sz="1000" dirty="0" smtClean="0">
                <a:gradFill>
                  <a:gsLst>
                    <a:gs pos="0">
                      <a:schemeClr val="accent4"/>
                    </a:gs>
                    <a:gs pos="100000">
                      <a:schemeClr val="accent4">
                        <a:lumMod val="50000"/>
                      </a:schemeClr>
                    </a:gs>
                  </a:gsLst>
                  <a:lin ang="5400000" scaled="0"/>
                </a:gradFill>
              </a:rPr>
              <a:t>10001011</a:t>
            </a:r>
            <a:endParaRPr lang="en-US" sz="1000" dirty="0">
              <a:gradFill>
                <a:gsLst>
                  <a:gs pos="0">
                    <a:schemeClr val="accent4"/>
                  </a:gs>
                  <a:gs pos="100000">
                    <a:schemeClr val="accent4">
                      <a:lumMod val="50000"/>
                    </a:schemeClr>
                  </a:gs>
                </a:gsLst>
                <a:lin ang="5400000" scaled="0"/>
              </a:gradFill>
            </a:endParaRPr>
          </a:p>
        </p:txBody>
      </p:sp>
      <p:sp>
        <p:nvSpPr>
          <p:cNvPr id="161" name="Rectangle 160"/>
          <p:cNvSpPr/>
          <p:nvPr/>
        </p:nvSpPr>
        <p:spPr>
          <a:xfrm>
            <a:off x="1052618" y="1712739"/>
            <a:ext cx="992708" cy="323165"/>
          </a:xfrm>
          <a:prstGeom prst="rect">
            <a:avLst/>
          </a:prstGeom>
        </p:spPr>
        <p:txBody>
          <a:bodyPr wrap="none">
            <a:spAutoFit/>
          </a:bodyPr>
          <a:lstStyle/>
          <a:p>
            <a:pPr algn="ctr"/>
            <a:r>
              <a:rPr lang="en-US" sz="1500" b="1" dirty="0" err="1">
                <a:ln w="17780" cmpd="sng">
                  <a:noFill/>
                  <a:prstDash val="solid"/>
                  <a:miter lim="800000"/>
                </a:ln>
                <a:solidFill>
                  <a:schemeClr val="bg2"/>
                </a:solidFill>
              </a:rPr>
              <a:t>Tetration</a:t>
            </a:r>
            <a:endParaRPr lang="en-US" sz="1500" b="1" dirty="0">
              <a:ln w="17780" cmpd="sng">
                <a:noFill/>
                <a:prstDash val="solid"/>
                <a:miter lim="800000"/>
              </a:ln>
              <a:solidFill>
                <a:schemeClr val="bg2"/>
              </a:solidFill>
            </a:endParaRPr>
          </a:p>
        </p:txBody>
      </p:sp>
      <p:pic>
        <p:nvPicPr>
          <p:cNvPr id="3" name="Picture 2"/>
          <p:cNvPicPr>
            <a:picLocks noChangeAspect="1"/>
          </p:cNvPicPr>
          <p:nvPr/>
        </p:nvPicPr>
        <p:blipFill>
          <a:blip r:embed="rId4"/>
          <a:stretch>
            <a:fillRect/>
          </a:stretch>
        </p:blipFill>
        <p:spPr>
          <a:xfrm>
            <a:off x="3373422" y="1303572"/>
            <a:ext cx="1033093" cy="1033093"/>
          </a:xfrm>
          <a:prstGeom prst="rect">
            <a:avLst/>
          </a:prstGeom>
        </p:spPr>
      </p:pic>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031" y="908217"/>
            <a:ext cx="776475" cy="728508"/>
          </a:xfrm>
          <a:prstGeom prst="rect">
            <a:avLst/>
          </a:prstGeom>
        </p:spPr>
      </p:pic>
    </p:spTree>
    <p:extLst>
      <p:ext uri="{BB962C8B-B14F-4D97-AF65-F5344CB8AC3E}">
        <p14:creationId xmlns:p14="http://schemas.microsoft.com/office/powerpoint/2010/main" val="66793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52400" y="57150"/>
            <a:ext cx="8915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877" tIns="60939" rIns="121877" bIns="60939" numCol="1" anchor="ctr" anchorCtr="0" compatLnSpc="1">
            <a:prstTxWarp prst="textNoShape">
              <a:avLst/>
            </a:prstTxWarp>
          </a:bodyPr>
          <a:lstStyle>
            <a:lvl1pPr algn="l" defTabSz="912124" rtl="0" eaLnBrk="1" fontAlgn="base" hangingPunct="1">
              <a:lnSpc>
                <a:spcPct val="80000"/>
              </a:lnSpc>
              <a:spcBef>
                <a:spcPct val="0"/>
              </a:spcBef>
              <a:spcAft>
                <a:spcPct val="0"/>
              </a:spcAft>
              <a:defRPr lang="en-US" sz="4300" kern="1200" baseline="0">
                <a:solidFill>
                  <a:schemeClr val="tx2"/>
                </a:solidFill>
                <a:latin typeface="+mj-lt"/>
                <a:ea typeface="ＭＳ Ｐゴシック" charset="0"/>
                <a:cs typeface="CiscoSans"/>
              </a:defRPr>
            </a:lvl1pPr>
            <a:lvl2pPr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cs typeface="CiscoSans" pitchFamily="34" charset="0"/>
              </a:defRPr>
            </a:lvl2pPr>
            <a:lvl3pPr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cs typeface="CiscoSans" pitchFamily="34" charset="0"/>
              </a:defRPr>
            </a:lvl3pPr>
            <a:lvl4pPr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cs typeface="CiscoSans" pitchFamily="34" charset="0"/>
              </a:defRPr>
            </a:lvl4pPr>
            <a:lvl5pPr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cs typeface="CiscoSans" pitchFamily="34" charset="0"/>
              </a:defRPr>
            </a:lvl5pPr>
            <a:lvl6pPr marL="609493"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defRPr>
            </a:lvl6pPr>
            <a:lvl7pPr marL="1218987"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defRPr>
            </a:lvl7pPr>
            <a:lvl8pPr marL="1828480"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defRPr>
            </a:lvl8pPr>
            <a:lvl9pPr marL="2437973"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defRPr>
            </a:lvl9pPr>
          </a:lstStyle>
          <a:p>
            <a:pPr>
              <a:defRPr/>
            </a:pPr>
            <a:r>
              <a:rPr sz="2600" dirty="0" smtClean="0">
                <a:solidFill>
                  <a:srgbClr val="58585B"/>
                </a:solidFill>
              </a:rPr>
              <a:t>Upgrading QSFP Optics from 40G to 100G</a:t>
            </a:r>
            <a:endParaRPr sz="2600" dirty="0">
              <a:solidFill>
                <a:srgbClr val="58585B"/>
              </a:solidFill>
            </a:endParaRPr>
          </a:p>
        </p:txBody>
      </p:sp>
      <p:graphicFrame>
        <p:nvGraphicFramePr>
          <p:cNvPr id="2" name="Table 1"/>
          <p:cNvGraphicFramePr>
            <a:graphicFrameLocks noGrp="1"/>
          </p:cNvGraphicFramePr>
          <p:nvPr>
            <p:extLst/>
          </p:nvPr>
        </p:nvGraphicFramePr>
        <p:xfrm>
          <a:off x="1018040" y="1244472"/>
          <a:ext cx="7504116" cy="2438097"/>
        </p:xfrm>
        <a:graphic>
          <a:graphicData uri="http://schemas.openxmlformats.org/drawingml/2006/table">
            <a:tbl>
              <a:tblPr firstRow="1" bandRow="1">
                <a:tableStyleId>{5C22544A-7EE6-4342-B048-85BDC9FD1C3A}</a:tableStyleId>
              </a:tblPr>
              <a:tblGrid>
                <a:gridCol w="1486938">
                  <a:extLst>
                    <a:ext uri="{9D8B030D-6E8A-4147-A177-3AD203B41FA5}">
                      <a16:colId xmlns:a16="http://schemas.microsoft.com/office/drawing/2014/main" val="20000"/>
                    </a:ext>
                  </a:extLst>
                </a:gridCol>
                <a:gridCol w="1199850">
                  <a:extLst>
                    <a:ext uri="{9D8B030D-6E8A-4147-A177-3AD203B41FA5}">
                      <a16:colId xmlns:a16="http://schemas.microsoft.com/office/drawing/2014/main" val="20001"/>
                    </a:ext>
                  </a:extLst>
                </a:gridCol>
                <a:gridCol w="1565652">
                  <a:extLst>
                    <a:ext uri="{9D8B030D-6E8A-4147-A177-3AD203B41FA5}">
                      <a16:colId xmlns:a16="http://schemas.microsoft.com/office/drawing/2014/main" val="20002"/>
                    </a:ext>
                  </a:extLst>
                </a:gridCol>
                <a:gridCol w="691376">
                  <a:extLst>
                    <a:ext uri="{9D8B030D-6E8A-4147-A177-3AD203B41FA5}">
                      <a16:colId xmlns:a16="http://schemas.microsoft.com/office/drawing/2014/main" val="20003"/>
                    </a:ext>
                  </a:extLst>
                </a:gridCol>
                <a:gridCol w="806605">
                  <a:extLst>
                    <a:ext uri="{9D8B030D-6E8A-4147-A177-3AD203B41FA5}">
                      <a16:colId xmlns:a16="http://schemas.microsoft.com/office/drawing/2014/main" val="20004"/>
                    </a:ext>
                  </a:extLst>
                </a:gridCol>
                <a:gridCol w="1753695">
                  <a:extLst>
                    <a:ext uri="{9D8B030D-6E8A-4147-A177-3AD203B41FA5}">
                      <a16:colId xmlns:a16="http://schemas.microsoft.com/office/drawing/2014/main" val="20005"/>
                    </a:ext>
                  </a:extLst>
                </a:gridCol>
              </a:tblGrid>
              <a:tr h="326789">
                <a:tc>
                  <a:txBody>
                    <a:bodyPr/>
                    <a:lstStyle/>
                    <a:p>
                      <a:pPr algn="l"/>
                      <a:r>
                        <a:rPr lang="en-US" sz="1600" dirty="0" smtClean="0">
                          <a:solidFill>
                            <a:schemeClr val="bg1"/>
                          </a:solidFill>
                        </a:rPr>
                        <a:t>Connector/ Fiber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l"/>
                      <a:r>
                        <a:rPr lang="en-US" sz="1600" dirty="0" smtClean="0">
                          <a:solidFill>
                            <a:schemeClr val="bg1"/>
                          </a:solidFill>
                        </a:rPr>
                        <a:t>Reach</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600" dirty="0" smtClean="0">
                          <a:solidFill>
                            <a:schemeClr val="tx1"/>
                          </a:solidFill>
                        </a:rPr>
                        <a:t>40G PID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smtClean="0">
                          <a:solidFill>
                            <a:schemeClr val="tx1"/>
                          </a:solidFill>
                        </a:rPr>
                        <a:t>Price </a:t>
                      </a:r>
                      <a:br>
                        <a:rPr lang="en-US" sz="1600" dirty="0" smtClean="0">
                          <a:solidFill>
                            <a:schemeClr val="tx1"/>
                          </a:solidFill>
                        </a:rPr>
                      </a:br>
                      <a:r>
                        <a:rPr lang="en-US" sz="1600" dirty="0" smtClean="0">
                          <a:solidFill>
                            <a:schemeClr val="tx1"/>
                          </a:solidFill>
                        </a:rPr>
                        <a:t>(US List)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tx1"/>
                          </a:solidFill>
                        </a:rPr>
                        <a:t>100G PID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6789">
                <a:tc>
                  <a:txBody>
                    <a:bodyPr/>
                    <a:lstStyle/>
                    <a:p>
                      <a:pPr algn="l"/>
                      <a:r>
                        <a:rPr lang="en-US" sz="1050" dirty="0" smtClean="0">
                          <a:solidFill>
                            <a:schemeClr val="tx1"/>
                          </a:solidFill>
                        </a:rPr>
                        <a:t>QSFP</a:t>
                      </a:r>
                      <a:r>
                        <a:rPr lang="en-US" sz="1050" baseline="0" dirty="0" smtClean="0">
                          <a:solidFill>
                            <a:schemeClr val="tx1"/>
                          </a:solidFill>
                        </a:rPr>
                        <a:t> cable</a:t>
                      </a:r>
                      <a:endParaRPr 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050" dirty="0" smtClean="0">
                          <a:solidFill>
                            <a:schemeClr val="tx1"/>
                          </a:solidFill>
                        </a:rPr>
                        <a:t>3m</a:t>
                      </a:r>
                      <a:endParaRPr 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chemeClr val="tx1"/>
                          </a:solidFill>
                        </a:rPr>
                        <a:t>QSFP-H40G-CU3M</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$250</a:t>
                      </a:r>
                      <a:endParaRPr lang="en-US" sz="12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t>$325</a:t>
                      </a:r>
                      <a:endParaRPr lang="en-US" sz="12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smtClean="0">
                          <a:solidFill>
                            <a:schemeClr val="tx1"/>
                          </a:solidFill>
                        </a:rPr>
                        <a:t>QSFP-100G-CU3M</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3047">
                <a:tc>
                  <a:txBody>
                    <a:bodyPr/>
                    <a:lstStyle/>
                    <a:p>
                      <a:pPr algn="l"/>
                      <a:r>
                        <a:rPr lang="en-US" sz="1050" dirty="0" smtClean="0">
                          <a:solidFill>
                            <a:schemeClr val="tx1"/>
                          </a:solidFill>
                        </a:rPr>
                        <a:t>MPO-12, 8</a:t>
                      </a:r>
                      <a:r>
                        <a:rPr lang="en-US" sz="1050" baseline="0" dirty="0" smtClean="0">
                          <a:solidFill>
                            <a:schemeClr val="tx1"/>
                          </a:solidFill>
                        </a:rPr>
                        <a:t> Fiber</a:t>
                      </a:r>
                      <a:endParaRPr 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DFFD"/>
                    </a:solidFill>
                  </a:tcPr>
                </a:tc>
                <a:tc>
                  <a:txBody>
                    <a:bodyPr/>
                    <a:lstStyle/>
                    <a:p>
                      <a:pPr algn="l"/>
                      <a:r>
                        <a:rPr lang="en-US" sz="1050" baseline="0" dirty="0" smtClean="0">
                          <a:solidFill>
                            <a:schemeClr val="tx1"/>
                          </a:solidFill>
                        </a:rPr>
                        <a:t>&lt;100m MMF</a:t>
                      </a:r>
                      <a:endParaRPr 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DFFD"/>
                    </a:solidFill>
                  </a:tcPr>
                </a:tc>
                <a:tc>
                  <a:txBody>
                    <a:bodyPr/>
                    <a:lstStyle/>
                    <a:p>
                      <a:pPr algn="ctr"/>
                      <a:r>
                        <a:rPr lang="en-US" sz="1200" dirty="0" smtClean="0">
                          <a:solidFill>
                            <a:schemeClr val="tx1"/>
                          </a:solidFill>
                        </a:rPr>
                        <a:t>QSFP-40G-SR4-S</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$1,690</a:t>
                      </a:r>
                      <a:endParaRPr lang="en-US" sz="12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t>$1,995</a:t>
                      </a:r>
                      <a:endParaRPr lang="en-US" sz="12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smtClean="0">
                          <a:solidFill>
                            <a:schemeClr val="tx1"/>
                          </a:solidFill>
                        </a:rPr>
                        <a:t>QSFP-100G-SR4-S</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3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MPO-12, 8</a:t>
                      </a:r>
                      <a:r>
                        <a:rPr lang="en-US" sz="1050" baseline="0" dirty="0" smtClean="0">
                          <a:solidFill>
                            <a:schemeClr val="tx1"/>
                          </a:solidFill>
                        </a:rPr>
                        <a:t> Fiber</a:t>
                      </a:r>
                      <a:endParaRPr lang="en-US"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1050" baseline="0" dirty="0" smtClean="0">
                          <a:solidFill>
                            <a:schemeClr val="tx1"/>
                          </a:solidFill>
                        </a:rPr>
                        <a:t>&lt; 500m SMF</a:t>
                      </a:r>
                      <a:endParaRPr 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smtClean="0">
                          <a:solidFill>
                            <a:schemeClr val="tx1"/>
                          </a:solidFill>
                        </a:rPr>
                        <a:t>QSFP-4X10G-LR-S</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$5,995</a:t>
                      </a:r>
                      <a:endParaRPr lang="en-US" sz="12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smtClean="0">
                          <a:solidFill>
                            <a:srgbClr val="00B050"/>
                          </a:solidFill>
                        </a:rPr>
                        <a:t>$1,995</a:t>
                      </a:r>
                      <a:endParaRPr lang="en-US" sz="1200" b="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smtClean="0">
                          <a:solidFill>
                            <a:schemeClr val="tx1"/>
                          </a:solidFill>
                        </a:rPr>
                        <a:t>QSFP-100G-PSM4-S</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3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Duplex, 2</a:t>
                      </a:r>
                      <a:r>
                        <a:rPr lang="en-US" sz="1050" baseline="0" dirty="0" smtClean="0">
                          <a:solidFill>
                            <a:schemeClr val="tx1"/>
                          </a:solidFill>
                        </a:rPr>
                        <a:t> Fiber</a:t>
                      </a:r>
                      <a:endParaRPr lang="en-US"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DFF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rPr>
                        <a:t>&lt; 100m MMF</a:t>
                      </a:r>
                      <a:endParaRPr lang="en-US"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DFFD"/>
                    </a:solidFill>
                  </a:tcPr>
                </a:tc>
                <a:tc>
                  <a:txBody>
                    <a:bodyPr/>
                    <a:lstStyle/>
                    <a:p>
                      <a:pPr algn="ctr"/>
                      <a:r>
                        <a:rPr lang="en-US" sz="1200" dirty="0" smtClean="0">
                          <a:solidFill>
                            <a:schemeClr val="tx1"/>
                          </a:solidFill>
                        </a:rPr>
                        <a:t>QSFP-40G-SR-BD</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$1,095</a:t>
                      </a:r>
                      <a:endParaRPr lang="en-US" sz="12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t>TBD</a:t>
                      </a:r>
                      <a:endParaRPr lang="en-US" sz="12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smtClean="0">
                          <a:solidFill>
                            <a:schemeClr val="tx1"/>
                          </a:solidFill>
                        </a:rPr>
                        <a:t>TBD (mid</a:t>
                      </a:r>
                      <a:r>
                        <a:rPr lang="en-US" sz="1200" baseline="0" dirty="0" smtClean="0">
                          <a:solidFill>
                            <a:schemeClr val="tx1"/>
                          </a:solidFill>
                        </a:rPr>
                        <a:t> CY17)</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3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Duplex, 2</a:t>
                      </a:r>
                      <a:r>
                        <a:rPr lang="en-US" sz="1050" baseline="0" dirty="0" smtClean="0">
                          <a:solidFill>
                            <a:schemeClr val="tx1"/>
                          </a:solidFill>
                        </a:rPr>
                        <a:t> Fiber</a:t>
                      </a:r>
                      <a:endParaRPr lang="en-US"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rPr>
                        <a:t>&lt; 500m SMF</a:t>
                      </a:r>
                      <a:endParaRPr lang="en-US"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smtClean="0">
                          <a:solidFill>
                            <a:schemeClr val="tx1"/>
                          </a:solidFill>
                        </a:rPr>
                        <a:t>WSP-40GLR4L</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$5,995</a:t>
                      </a:r>
                      <a:endParaRPr lang="en-US" sz="12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smtClean="0">
                          <a:solidFill>
                            <a:srgbClr val="00B050"/>
                          </a:solidFill>
                        </a:rPr>
                        <a:t>&lt;$4,500</a:t>
                      </a:r>
                      <a:endParaRPr lang="en-US" sz="1200" b="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smtClean="0">
                          <a:solidFill>
                            <a:schemeClr val="tx1"/>
                          </a:solidFill>
                        </a:rPr>
                        <a:t>QSFP-100G-SM-SR</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4768202" y="4313076"/>
            <a:ext cx="2811566" cy="584776"/>
          </a:xfrm>
          <a:prstGeom prst="rect">
            <a:avLst/>
          </a:prstGeom>
          <a:noFill/>
        </p:spPr>
        <p:txBody>
          <a:bodyPr wrap="square" rtlCol="0">
            <a:spAutoFit/>
          </a:bodyPr>
          <a:lstStyle/>
          <a:p>
            <a:pPr algn="ctr" defTabSz="685800" fontAlgn="auto">
              <a:spcBef>
                <a:spcPts val="0"/>
              </a:spcBef>
              <a:spcAft>
                <a:spcPts val="0"/>
              </a:spcAft>
            </a:pPr>
            <a:r>
              <a:rPr lang="en-US" sz="1600" b="1" i="1" dirty="0" smtClean="0">
                <a:solidFill>
                  <a:srgbClr val="00B050"/>
                </a:solidFill>
                <a:latin typeface="Arial"/>
                <a:ea typeface="Apple LiGothic Medium"/>
                <a:cs typeface="Apple LiGothic Medium"/>
              </a:rPr>
              <a:t>Attractively priced 100G optics/ cabling </a:t>
            </a:r>
            <a:endParaRPr lang="en-US" sz="1600" b="1" i="1" dirty="0">
              <a:solidFill>
                <a:srgbClr val="00B050"/>
              </a:solidFill>
              <a:latin typeface="Arial"/>
              <a:ea typeface="Apple LiGothic Medium"/>
              <a:cs typeface="Apple LiGothic Medium"/>
            </a:endParaRPr>
          </a:p>
        </p:txBody>
      </p:sp>
      <p:sp>
        <p:nvSpPr>
          <p:cNvPr id="5" name="Rectangle 4"/>
          <p:cNvSpPr/>
          <p:nvPr/>
        </p:nvSpPr>
        <p:spPr>
          <a:xfrm>
            <a:off x="7696200" y="751114"/>
            <a:ext cx="11430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900" dirty="0" smtClean="0">
                <a:solidFill>
                  <a:srgbClr val="676767"/>
                </a:solidFill>
              </a:rPr>
              <a:t>Single-Mode Fiber</a:t>
            </a:r>
            <a:endParaRPr lang="en-US" sz="900" dirty="0">
              <a:solidFill>
                <a:srgbClr val="676767"/>
              </a:solidFill>
            </a:endParaRPr>
          </a:p>
        </p:txBody>
      </p:sp>
      <p:sp>
        <p:nvSpPr>
          <p:cNvPr id="14" name="Rectangle 13"/>
          <p:cNvSpPr/>
          <p:nvPr/>
        </p:nvSpPr>
        <p:spPr>
          <a:xfrm>
            <a:off x="7696200" y="438150"/>
            <a:ext cx="1143000" cy="228600"/>
          </a:xfrm>
          <a:prstGeom prst="rect">
            <a:avLst/>
          </a:prstGeom>
          <a:solidFill>
            <a:srgbClr val="8DDFFD"/>
          </a:solidFill>
          <a:ln>
            <a:solidFill>
              <a:srgbClr val="8DDF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900" dirty="0" smtClean="0">
                <a:solidFill>
                  <a:srgbClr val="676767"/>
                </a:solidFill>
              </a:rPr>
              <a:t>Multimode Fiber</a:t>
            </a:r>
            <a:endParaRPr lang="en-US" sz="900" dirty="0">
              <a:solidFill>
                <a:srgbClr val="676767"/>
              </a:solidFill>
            </a:endParaRPr>
          </a:p>
        </p:txBody>
      </p:sp>
      <p:sp>
        <p:nvSpPr>
          <p:cNvPr id="15" name="Rectangle 14"/>
          <p:cNvSpPr/>
          <p:nvPr/>
        </p:nvSpPr>
        <p:spPr>
          <a:xfrm>
            <a:off x="7696200" y="133350"/>
            <a:ext cx="11430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900" dirty="0" smtClean="0">
                <a:solidFill>
                  <a:srgbClr val="676767"/>
                </a:solidFill>
              </a:rPr>
              <a:t>Direct-attach copper</a:t>
            </a:r>
            <a:endParaRPr lang="en-US" sz="900" dirty="0">
              <a:solidFill>
                <a:srgbClr val="676767"/>
              </a:solidFill>
            </a:endParaRPr>
          </a:p>
        </p:txBody>
      </p:sp>
      <p:sp>
        <p:nvSpPr>
          <p:cNvPr id="6" name="Rectangle 5"/>
          <p:cNvSpPr/>
          <p:nvPr/>
        </p:nvSpPr>
        <p:spPr bwMode="auto">
          <a:xfrm>
            <a:off x="5982301" y="2183363"/>
            <a:ext cx="776649" cy="776773"/>
          </a:xfrm>
          <a:prstGeom prst="rect">
            <a:avLst/>
          </a:prstGeom>
          <a:noFill/>
          <a:ln w="76200" cap="flat">
            <a:solidFill>
              <a:srgbClr val="0000FF"/>
            </a:solidFill>
            <a:miter lim="800000"/>
            <a:headEnd type="none" w="med" len="med"/>
            <a:tailEnd type="none" w="med" len="med"/>
          </a:ln>
        </p:spPr>
        <p:txBody>
          <a:bodyPr lIns="91440" tIns="45720" rIns="91440" bIns="45720" rtlCol="0" anchor="ctr"/>
          <a:lstStyle/>
          <a:p>
            <a:pPr algn="ctr" defTabSz="514350" fontAlgn="auto">
              <a:spcBef>
                <a:spcPts val="0"/>
              </a:spcBef>
              <a:spcAft>
                <a:spcPts val="0"/>
              </a:spcAft>
            </a:pPr>
            <a:endParaRPr lang="en-US" sz="1400" dirty="0" err="1" smtClean="0">
              <a:solidFill>
                <a:srgbClr val="FFFFFF"/>
              </a:solidFill>
              <a:latin typeface="Arial"/>
              <a:ea typeface="Arial" pitchFamily="-107" charset="0"/>
              <a:cs typeface="Arial" pitchFamily="-107" charset="0"/>
              <a:sym typeface="Arial" pitchFamily="-107" charset="0"/>
            </a:endParaRPr>
          </a:p>
        </p:txBody>
      </p:sp>
      <p:sp>
        <p:nvSpPr>
          <p:cNvPr id="7" name="Curved Right Arrow 6"/>
          <p:cNvSpPr/>
          <p:nvPr/>
        </p:nvSpPr>
        <p:spPr bwMode="auto">
          <a:xfrm rot="16200000">
            <a:off x="5850893" y="3640104"/>
            <a:ext cx="304800" cy="881743"/>
          </a:xfrm>
          <a:prstGeom prst="curvedRightArrow">
            <a:avLst>
              <a:gd name="adj1" fmla="val 50000"/>
              <a:gd name="adj2" fmla="val 95121"/>
              <a:gd name="adj3" fmla="val 25000"/>
            </a:avLst>
          </a:prstGeom>
          <a:solidFill>
            <a:schemeClr val="accent3"/>
          </a:solidFill>
          <a:ln w="12700" cap="flat">
            <a:noFill/>
            <a:miter lim="800000"/>
            <a:headEnd type="none" w="med" len="med"/>
            <a:tailEnd type="none" w="med" len="med"/>
          </a:ln>
        </p:spPr>
        <p:txBody>
          <a:bodyPr lIns="91440" tIns="45720" rIns="91440" bIns="45720" rtlCol="0" anchor="ctr"/>
          <a:lstStyle/>
          <a:p>
            <a:pPr algn="ctr" defTabSz="514350" fontAlgn="auto">
              <a:spcBef>
                <a:spcPts val="0"/>
              </a:spcBef>
              <a:spcAft>
                <a:spcPts val="0"/>
              </a:spcAft>
            </a:pPr>
            <a:endParaRPr lang="en-US" sz="1400" dirty="0" err="1" smtClean="0">
              <a:solidFill>
                <a:srgbClr val="FFFFFF"/>
              </a:solidFill>
              <a:latin typeface="Arial"/>
              <a:ea typeface="Arial" pitchFamily="-107" charset="0"/>
              <a:cs typeface="Arial" pitchFamily="-107" charset="0"/>
              <a:sym typeface="Arial" pitchFamily="-107" charset="0"/>
            </a:endParaRPr>
          </a:p>
        </p:txBody>
      </p:sp>
    </p:spTree>
    <p:extLst>
      <p:ext uri="{BB962C8B-B14F-4D97-AF65-F5344CB8AC3E}">
        <p14:creationId xmlns:p14="http://schemas.microsoft.com/office/powerpoint/2010/main" val="38640886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52400" y="57150"/>
            <a:ext cx="8915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877" tIns="60939" rIns="121877" bIns="60939" numCol="1" anchor="ctr" anchorCtr="0" compatLnSpc="1">
            <a:prstTxWarp prst="textNoShape">
              <a:avLst/>
            </a:prstTxWarp>
          </a:bodyPr>
          <a:lstStyle>
            <a:lvl1pPr algn="l" defTabSz="912124" rtl="0" eaLnBrk="1" fontAlgn="base" hangingPunct="1">
              <a:lnSpc>
                <a:spcPct val="80000"/>
              </a:lnSpc>
              <a:spcBef>
                <a:spcPct val="0"/>
              </a:spcBef>
              <a:spcAft>
                <a:spcPct val="0"/>
              </a:spcAft>
              <a:defRPr lang="en-US" sz="4300" kern="1200" baseline="0">
                <a:solidFill>
                  <a:schemeClr val="tx2"/>
                </a:solidFill>
                <a:latin typeface="+mj-lt"/>
                <a:ea typeface="ＭＳ Ｐゴシック" charset="0"/>
                <a:cs typeface="CiscoSans"/>
              </a:defRPr>
            </a:lvl1pPr>
            <a:lvl2pPr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cs typeface="CiscoSans" pitchFamily="34" charset="0"/>
              </a:defRPr>
            </a:lvl2pPr>
            <a:lvl3pPr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cs typeface="CiscoSans" pitchFamily="34" charset="0"/>
              </a:defRPr>
            </a:lvl3pPr>
            <a:lvl4pPr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cs typeface="CiscoSans" pitchFamily="34" charset="0"/>
              </a:defRPr>
            </a:lvl4pPr>
            <a:lvl5pPr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cs typeface="CiscoSans" pitchFamily="34" charset="0"/>
              </a:defRPr>
            </a:lvl5pPr>
            <a:lvl6pPr marL="609493"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defRPr>
            </a:lvl6pPr>
            <a:lvl7pPr marL="1218987"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defRPr>
            </a:lvl7pPr>
            <a:lvl8pPr marL="1828480"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defRPr>
            </a:lvl8pPr>
            <a:lvl9pPr marL="2437973" algn="l" defTabSz="912124" rtl="0" eaLnBrk="1" fontAlgn="base" hangingPunct="1">
              <a:lnSpc>
                <a:spcPct val="80000"/>
              </a:lnSpc>
              <a:spcBef>
                <a:spcPct val="0"/>
              </a:spcBef>
              <a:spcAft>
                <a:spcPct val="0"/>
              </a:spcAft>
              <a:defRPr sz="4300">
                <a:solidFill>
                  <a:srgbClr val="676767"/>
                </a:solidFill>
                <a:latin typeface="Arial" charset="0"/>
                <a:ea typeface="ＭＳ Ｐゴシック" charset="0"/>
              </a:defRPr>
            </a:lvl9pPr>
          </a:lstStyle>
          <a:p>
            <a:pPr>
              <a:defRPr/>
            </a:pPr>
            <a:r>
              <a:rPr sz="2800" dirty="0">
                <a:solidFill>
                  <a:srgbClr val="58585B"/>
                </a:solidFill>
              </a:rPr>
              <a:t>S</a:t>
            </a:r>
            <a:r>
              <a:rPr sz="2800" dirty="0" smtClean="0">
                <a:solidFill>
                  <a:srgbClr val="58585B"/>
                </a:solidFill>
              </a:rPr>
              <a:t>ingle-mode fiber </a:t>
            </a:r>
            <a:r>
              <a:rPr sz="2800" dirty="0">
                <a:solidFill>
                  <a:srgbClr val="58585B"/>
                </a:solidFill>
              </a:rPr>
              <a:t>for short-reach 100G links</a:t>
            </a:r>
          </a:p>
        </p:txBody>
      </p:sp>
      <p:sp>
        <p:nvSpPr>
          <p:cNvPr id="10" name="Content Placeholder 2"/>
          <p:cNvSpPr txBox="1">
            <a:spLocks/>
          </p:cNvSpPr>
          <p:nvPr/>
        </p:nvSpPr>
        <p:spPr>
          <a:xfrm>
            <a:off x="254620" y="3924300"/>
            <a:ext cx="7543800" cy="457200"/>
          </a:xfrm>
          <a:prstGeom prst="rect">
            <a:avLst/>
          </a:prstGeom>
        </p:spPr>
        <p:txBody>
          <a:bodyPr/>
          <a:lstStyle>
            <a:lvl1pPr marL="226444" indent="-226444" algn="l" defTabSz="912124"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283" indent="-287816" algn="l" defTabSz="912124" rtl="0" eaLnBrk="1" fontAlgn="base" hangingPunct="1">
              <a:lnSpc>
                <a:spcPct val="95000"/>
              </a:lnSpc>
              <a:spcBef>
                <a:spcPts val="800"/>
              </a:spcBef>
              <a:spcAft>
                <a:spcPct val="0"/>
              </a:spcAft>
              <a:buClr>
                <a:schemeClr val="tx2"/>
              </a:buClr>
              <a:buFont typeface="Arial" charset="0"/>
              <a:buChar char="•"/>
              <a:defRPr lang="en-US" sz="1900" kern="1200" dirty="0">
                <a:solidFill>
                  <a:schemeClr val="tx1"/>
                </a:solidFill>
                <a:latin typeface="+mn-lt"/>
                <a:ea typeface="ＭＳ Ｐゴシック" charset="0"/>
                <a:cs typeface="CiscoSans"/>
              </a:defRPr>
            </a:lvl2pPr>
            <a:lvl3pPr marL="575633" indent="-226444" algn="l" defTabSz="912124"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867" indent="-226444" algn="l" defTabSz="912124" rtl="0" eaLnBrk="1" fontAlgn="base" hangingPunct="1">
              <a:lnSpc>
                <a:spcPct val="95000"/>
              </a:lnSpc>
              <a:spcBef>
                <a:spcPts val="833"/>
              </a:spcBef>
              <a:spcAft>
                <a:spcPct val="0"/>
              </a:spcAft>
              <a:buFont typeface="Arial" charset="0"/>
              <a:buChar char="•"/>
              <a:defRPr lang="en-US" sz="1500" kern="1200" dirty="0">
                <a:solidFill>
                  <a:schemeClr val="tx1"/>
                </a:solidFill>
                <a:latin typeface="+mn-lt"/>
                <a:ea typeface="ＭＳ Ｐゴシック" charset="0"/>
                <a:cs typeface="CiscoSans"/>
              </a:defRPr>
            </a:lvl4pPr>
            <a:lvl5pPr marL="766099" indent="-226444" algn="l" defTabSz="912124" rtl="0" eaLnBrk="1" fontAlgn="base" hangingPunct="1">
              <a:lnSpc>
                <a:spcPct val="95000"/>
              </a:lnSpc>
              <a:spcBef>
                <a:spcPts val="833"/>
              </a:spcBef>
              <a:spcAft>
                <a:spcPct val="0"/>
              </a:spcAft>
              <a:buFont typeface="Arial" charset="0"/>
              <a:buChar char="•"/>
              <a:defRPr lang="en-US" sz="1500" kern="1200" dirty="0">
                <a:solidFill>
                  <a:schemeClr val="tx1"/>
                </a:solidFill>
                <a:latin typeface="+mn-lt"/>
                <a:ea typeface="ＭＳ Ｐゴシック" charset="0"/>
                <a:cs typeface="CiscoSans"/>
              </a:defRPr>
            </a:lvl5pPr>
            <a:lvl6pPr marL="1151606" indent="-228553" algn="l" defTabSz="914209"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574" indent="-228523" algn="l" defTabSz="914209"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199733" indent="0" algn="l" defTabSz="914209" rtl="0" eaLnBrk="1" latinLnBrk="0" hangingPunct="1">
              <a:spcBef>
                <a:spcPct val="20000"/>
              </a:spcBef>
              <a:buFont typeface="Arial" pitchFamily="34" charset="0"/>
              <a:buNone/>
              <a:defRPr sz="2000" kern="1200">
                <a:solidFill>
                  <a:schemeClr val="tx1"/>
                </a:solidFill>
                <a:latin typeface="+mn-lt"/>
                <a:ea typeface="+mn-ea"/>
                <a:cs typeface="+mn-cs"/>
              </a:defRPr>
            </a:lvl8pPr>
            <a:lvl9pPr marL="3885391" indent="-228553" algn="l" defTabSz="91420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58585B"/>
              </a:buClr>
              <a:buFont typeface="Arial" charset="0"/>
              <a:buNone/>
              <a:defRPr/>
            </a:pPr>
            <a:r>
              <a:rPr sz="1600" b="1" i="1" smtClean="0">
                <a:solidFill>
                  <a:srgbClr val="00B050"/>
                </a:solidFill>
              </a:rPr>
              <a:t>Same price for single-mode and multimode short-reach optics!</a:t>
            </a:r>
          </a:p>
        </p:txBody>
      </p:sp>
      <p:graphicFrame>
        <p:nvGraphicFramePr>
          <p:cNvPr id="11" name="Table 10"/>
          <p:cNvGraphicFramePr>
            <a:graphicFrameLocks noGrp="1"/>
          </p:cNvGraphicFramePr>
          <p:nvPr>
            <p:extLst/>
          </p:nvPr>
        </p:nvGraphicFramePr>
        <p:xfrm>
          <a:off x="152400" y="1276349"/>
          <a:ext cx="6934200" cy="2553950"/>
        </p:xfrm>
        <a:graphic>
          <a:graphicData uri="http://schemas.openxmlformats.org/drawingml/2006/table">
            <a:tbl>
              <a:tblPr firstRow="1" bandRow="1"/>
              <a:tblGrid>
                <a:gridCol w="2141679">
                  <a:extLst>
                    <a:ext uri="{9D8B030D-6E8A-4147-A177-3AD203B41FA5}">
                      <a16:colId xmlns:a16="http://schemas.microsoft.com/office/drawing/2014/main" val="20000"/>
                    </a:ext>
                  </a:extLst>
                </a:gridCol>
                <a:gridCol w="2371440">
                  <a:extLst>
                    <a:ext uri="{9D8B030D-6E8A-4147-A177-3AD203B41FA5}">
                      <a16:colId xmlns:a16="http://schemas.microsoft.com/office/drawing/2014/main" val="20001"/>
                    </a:ext>
                  </a:extLst>
                </a:gridCol>
                <a:gridCol w="2421081">
                  <a:extLst>
                    <a:ext uri="{9D8B030D-6E8A-4147-A177-3AD203B41FA5}">
                      <a16:colId xmlns:a16="http://schemas.microsoft.com/office/drawing/2014/main" val="20002"/>
                    </a:ext>
                  </a:extLst>
                </a:gridCol>
              </a:tblGrid>
              <a:tr h="44660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400" dirty="0"/>
                    </a:p>
                  </a:txBody>
                  <a:tcPr anchor="ctr">
                    <a:lnL w="12700" cmpd="sng">
                      <a:solidFill>
                        <a:srgbClr val="FFFFFF"/>
                      </a:solidFill>
                    </a:lnL>
                    <a:lnR w="12700" cap="flat" cmpd="sng" algn="ctr">
                      <a:solidFill>
                        <a:srgbClr val="58585B"/>
                      </a:solidFill>
                      <a:prstDash val="solid"/>
                      <a:round/>
                      <a:headEnd type="none" w="med" len="med"/>
                      <a:tailEnd type="none" w="med" len="med"/>
                    </a:lnR>
                    <a:lnT w="12700" cmpd="sng">
                      <a:solidFill>
                        <a:srgbClr val="FFFFFF"/>
                      </a:solidFill>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smtClean="0">
                          <a:solidFill>
                            <a:schemeClr val="tx1"/>
                          </a:solidFill>
                        </a:rPr>
                        <a:t>Cisco QSFP-100G-SR4-S</a:t>
                      </a:r>
                      <a:endParaRPr lang="en-US" sz="1400" dirty="0">
                        <a:solidFill>
                          <a:schemeClr val="tx1"/>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049FD9">
                        <a:lumMod val="40000"/>
                        <a:lumOff val="6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smtClean="0">
                          <a:solidFill>
                            <a:schemeClr val="tx1"/>
                          </a:solidFill>
                        </a:rPr>
                        <a:t>Cisco QSFP-100G-PSM4-S</a:t>
                      </a:r>
                      <a:endParaRPr lang="en-US" sz="1400" dirty="0">
                        <a:solidFill>
                          <a:schemeClr val="tx1"/>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441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solidFill>
                            <a:schemeClr val="tx1"/>
                          </a:solidFill>
                        </a:rPr>
                        <a:t>Price</a:t>
                      </a:r>
                      <a:endParaRPr lang="en-US" sz="1400" dirty="0">
                        <a:solidFill>
                          <a:schemeClr val="tx1"/>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0" dirty="0" smtClean="0">
                          <a:solidFill>
                            <a:schemeClr val="tx1"/>
                          </a:solidFill>
                        </a:rPr>
                        <a:t>$1,995</a:t>
                      </a:r>
                      <a:endParaRPr lang="en-US" sz="1400" b="0" dirty="0">
                        <a:solidFill>
                          <a:schemeClr val="tx1"/>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8DDFF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solidFill>
                            <a:srgbClr val="00B050"/>
                          </a:solidFill>
                        </a:rPr>
                        <a:t>$1,995</a:t>
                      </a:r>
                      <a:endParaRPr lang="en-US" sz="1400" b="1" dirty="0">
                        <a:solidFill>
                          <a:srgbClr val="00B05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3441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solidFill>
                            <a:schemeClr val="tx1"/>
                          </a:solidFill>
                        </a:rPr>
                        <a:t>Fiber type</a:t>
                      </a:r>
                      <a:endParaRPr lang="en-US" sz="1400" dirty="0">
                        <a:solidFill>
                          <a:schemeClr val="tx1"/>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rgbClr val="000000"/>
                          </a:solidFill>
                        </a:rPr>
                        <a:t>Multimode</a:t>
                      </a:r>
                      <a:endParaRPr lang="en-US" sz="1400" dirty="0">
                        <a:solidFill>
                          <a:srgbClr val="00000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049FD9">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solidFill>
                            <a:srgbClr val="00B050"/>
                          </a:solidFill>
                        </a:rPr>
                        <a:t>Single-Mode</a:t>
                      </a:r>
                      <a:endParaRPr lang="en-US" sz="1400" b="1" dirty="0">
                        <a:solidFill>
                          <a:srgbClr val="00B05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3441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solidFill>
                            <a:schemeClr val="tx1"/>
                          </a:solidFill>
                        </a:rPr>
                        <a:t>Connector type</a:t>
                      </a:r>
                      <a:endParaRPr lang="en-US" sz="1400" dirty="0">
                        <a:solidFill>
                          <a:schemeClr val="tx1"/>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rgbClr val="000000"/>
                          </a:solidFill>
                        </a:rPr>
                        <a:t>MPO-12</a:t>
                      </a:r>
                      <a:endParaRPr lang="en-US" sz="1400" dirty="0">
                        <a:solidFill>
                          <a:srgbClr val="00000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049FD9">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rgbClr val="000000"/>
                          </a:solidFill>
                        </a:rPr>
                        <a:t>MPO-12</a:t>
                      </a:r>
                      <a:endParaRPr lang="en-US" sz="1400" dirty="0">
                        <a:solidFill>
                          <a:srgbClr val="00000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3441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solidFill>
                            <a:schemeClr val="tx1"/>
                          </a:solidFill>
                        </a:rPr>
                        <a:t>100G</a:t>
                      </a:r>
                      <a:r>
                        <a:rPr lang="en-US" sz="1400" baseline="0" dirty="0" smtClean="0">
                          <a:solidFill>
                            <a:schemeClr val="tx1"/>
                          </a:solidFill>
                        </a:rPr>
                        <a:t> links support</a:t>
                      </a:r>
                      <a:endParaRPr lang="en-US" sz="1400" dirty="0">
                        <a:solidFill>
                          <a:schemeClr val="tx1"/>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rgbClr val="000000"/>
                          </a:solidFill>
                        </a:rPr>
                        <a:t>Yes</a:t>
                      </a:r>
                      <a:endParaRPr lang="en-US" sz="1400" dirty="0">
                        <a:solidFill>
                          <a:srgbClr val="00000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049FD9">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rgbClr val="000000"/>
                          </a:solidFill>
                        </a:rPr>
                        <a:t>Yes</a:t>
                      </a:r>
                      <a:endParaRPr lang="en-US" sz="1400" dirty="0">
                        <a:solidFill>
                          <a:srgbClr val="00000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4"/>
                  </a:ext>
                </a:extLst>
              </a:tr>
              <a:tr h="3865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4x25G breakout support</a:t>
                      </a: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rgbClr val="000000"/>
                          </a:solidFill>
                        </a:rPr>
                        <a:t>Yes</a:t>
                      </a:r>
                      <a:endParaRPr lang="en-US" sz="1400" dirty="0">
                        <a:solidFill>
                          <a:srgbClr val="00000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049FD9">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rgbClr val="000000"/>
                          </a:solidFill>
                        </a:rPr>
                        <a:t>Yes</a:t>
                      </a:r>
                      <a:endParaRPr lang="en-US" sz="1400" dirty="0">
                        <a:solidFill>
                          <a:srgbClr val="00000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3441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solidFill>
                            <a:schemeClr val="tx1"/>
                          </a:solidFill>
                        </a:rPr>
                        <a:t>Reach</a:t>
                      </a:r>
                      <a:endParaRPr lang="en-US" sz="1400" dirty="0">
                        <a:solidFill>
                          <a:schemeClr val="tx1"/>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rgbClr val="000000"/>
                          </a:solidFill>
                        </a:rPr>
                        <a:t>100m</a:t>
                      </a:r>
                      <a:endParaRPr lang="en-US" sz="1400" dirty="0">
                        <a:solidFill>
                          <a:srgbClr val="00000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049FD9">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solidFill>
                            <a:srgbClr val="00B050"/>
                          </a:solidFill>
                        </a:rPr>
                        <a:t>500m</a:t>
                      </a:r>
                      <a:endParaRPr lang="en-US" sz="1400" b="1" dirty="0">
                        <a:solidFill>
                          <a:srgbClr val="00B050"/>
                        </a:solidFill>
                      </a:endParaRPr>
                    </a:p>
                  </a:txBody>
                  <a:tcPr anchor="ct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6"/>
                  </a:ext>
                </a:extLst>
              </a:tr>
            </a:tbl>
          </a:graphicData>
        </a:graphic>
      </p:graphicFrame>
      <p:pic>
        <p:nvPicPr>
          <p:cNvPr id="12" name="Picture 11" descr="4x10G LR whit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5200" y="1123950"/>
            <a:ext cx="1554480" cy="1422654"/>
          </a:xfrm>
          <a:prstGeom prst="rect">
            <a:avLst/>
          </a:prstGeom>
        </p:spPr>
      </p:pic>
      <p:pic>
        <p:nvPicPr>
          <p:cNvPr id="1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11628" y="3028950"/>
            <a:ext cx="1756172" cy="1123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1275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6A97DD0-5BE7-4856-A2A9-C42C6688E607}" type="slidenum">
              <a:rPr>
                <a:solidFill>
                  <a:srgbClr val="FFFFFF">
                    <a:alpha val="60000"/>
                  </a:srgbClr>
                </a:solidFill>
              </a:rPr>
              <a:pPr/>
              <a:t>19</a:t>
            </a:fld>
            <a:endParaRPr dirty="0">
              <a:solidFill>
                <a:srgbClr val="FFFFFF">
                  <a:alpha val="60000"/>
                </a:srgbClr>
              </a:solidFill>
            </a:endParaRPr>
          </a:p>
        </p:txBody>
      </p:sp>
      <p:sp>
        <p:nvSpPr>
          <p:cNvPr id="10" name="Title 9"/>
          <p:cNvSpPr>
            <a:spLocks noGrp="1"/>
          </p:cNvSpPr>
          <p:nvPr>
            <p:ph type="title"/>
          </p:nvPr>
        </p:nvSpPr>
        <p:spPr>
          <a:xfrm>
            <a:off x="423887" y="1983846"/>
            <a:ext cx="8345488" cy="731837"/>
          </a:xfrm>
        </p:spPr>
        <p:txBody>
          <a:bodyPr/>
          <a:lstStyle/>
          <a:p>
            <a:pPr algn="ctr"/>
            <a:r>
              <a:rPr lang="en-US" dirty="0" smtClean="0"/>
              <a:t>VMware Partnership</a:t>
            </a:r>
            <a:endParaRPr lang="en-US" dirty="0"/>
          </a:p>
        </p:txBody>
      </p:sp>
      <p:sp>
        <p:nvSpPr>
          <p:cNvPr id="4" name="Footer Placeholder 3"/>
          <p:cNvSpPr>
            <a:spLocks noGrp="1"/>
          </p:cNvSpPr>
          <p:nvPr>
            <p:ph type="ftr" sz="quarter" idx="3"/>
          </p:nvPr>
        </p:nvSpPr>
        <p:spPr/>
        <p:txBody>
          <a:bodyPr/>
          <a:lstStyle/>
          <a:p>
            <a:r>
              <a:rPr>
                <a:solidFill>
                  <a:srgbClr val="FFFFFF">
                    <a:alpha val="60000"/>
                  </a:srgbClr>
                </a:solidFill>
              </a:rPr>
              <a:t>Presentation ID</a:t>
            </a:r>
          </a:p>
        </p:txBody>
      </p:sp>
    </p:spTree>
    <p:extLst>
      <p:ext uri="{BB962C8B-B14F-4D97-AF65-F5344CB8AC3E}">
        <p14:creationId xmlns:p14="http://schemas.microsoft.com/office/powerpoint/2010/main" val="66228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6A97DD0-5BE7-4856-A2A9-C42C6688E607}" type="slidenum">
              <a:rPr>
                <a:solidFill>
                  <a:srgbClr val="FFFFFF">
                    <a:alpha val="60000"/>
                  </a:srgbClr>
                </a:solidFill>
              </a:rPr>
              <a:pPr/>
              <a:t>2</a:t>
            </a:fld>
            <a:endParaRPr dirty="0">
              <a:solidFill>
                <a:srgbClr val="FFFFFF">
                  <a:alpha val="60000"/>
                </a:srgbClr>
              </a:solidFill>
            </a:endParaRPr>
          </a:p>
        </p:txBody>
      </p:sp>
      <p:sp>
        <p:nvSpPr>
          <p:cNvPr id="3" name="Content Placeholder 2"/>
          <p:cNvSpPr>
            <a:spLocks noGrp="1"/>
          </p:cNvSpPr>
          <p:nvPr>
            <p:ph type="body" sz="quarter" idx="10"/>
          </p:nvPr>
        </p:nvSpPr>
        <p:spPr>
          <a:xfrm>
            <a:off x="424760" y="1073150"/>
            <a:ext cx="8277344" cy="2855608"/>
          </a:xfrm>
        </p:spPr>
        <p:txBody>
          <a:bodyPr/>
          <a:lstStyle/>
          <a:p>
            <a:r>
              <a:rPr lang="en-US" dirty="0" smtClean="0"/>
              <a:t>Review of ACI</a:t>
            </a:r>
          </a:p>
          <a:p>
            <a:r>
              <a:rPr lang="en-US" dirty="0"/>
              <a:t>Nexus </a:t>
            </a:r>
            <a:r>
              <a:rPr lang="en-US" dirty="0" smtClean="0"/>
              <a:t>Cloud Scale Portfolio</a:t>
            </a:r>
          </a:p>
          <a:p>
            <a:r>
              <a:rPr lang="en-US" dirty="0" smtClean="0"/>
              <a:t>Analytics and Automation</a:t>
            </a:r>
          </a:p>
          <a:p>
            <a:r>
              <a:rPr lang="en-US" dirty="0" smtClean="0"/>
              <a:t>VMware Partnership</a:t>
            </a:r>
          </a:p>
          <a:p>
            <a:r>
              <a:rPr lang="en-US" dirty="0" smtClean="0"/>
              <a:t>Forthcoming Innovations</a:t>
            </a:r>
          </a:p>
          <a:p>
            <a:r>
              <a:rPr lang="en-US" dirty="0" smtClean="0"/>
              <a:t>Wrap Up</a:t>
            </a:r>
            <a:endParaRPr lang="en-US" dirty="0"/>
          </a:p>
        </p:txBody>
      </p:sp>
      <p:sp>
        <p:nvSpPr>
          <p:cNvPr id="10" name="Title 9"/>
          <p:cNvSpPr>
            <a:spLocks noGrp="1"/>
          </p:cNvSpPr>
          <p:nvPr>
            <p:ph type="title"/>
          </p:nvPr>
        </p:nvSpPr>
        <p:spPr/>
        <p:txBody>
          <a:bodyPr/>
          <a:lstStyle/>
          <a:p>
            <a:r>
              <a:rPr lang="en-US" dirty="0"/>
              <a:t>Agenda</a:t>
            </a:r>
          </a:p>
        </p:txBody>
      </p:sp>
      <p:sp>
        <p:nvSpPr>
          <p:cNvPr id="4" name="Footer Placeholder 3"/>
          <p:cNvSpPr>
            <a:spLocks noGrp="1"/>
          </p:cNvSpPr>
          <p:nvPr>
            <p:ph type="ftr" sz="quarter" idx="3"/>
          </p:nvPr>
        </p:nvSpPr>
        <p:spPr/>
        <p:txBody>
          <a:bodyPr/>
          <a:lstStyle/>
          <a:p>
            <a:r>
              <a:rPr>
                <a:solidFill>
                  <a:srgbClr val="FFFFFF">
                    <a:alpha val="60000"/>
                  </a:srgbClr>
                </a:solidFill>
              </a:rPr>
              <a:t>Presentation ID</a:t>
            </a:r>
          </a:p>
        </p:txBody>
      </p:sp>
    </p:spTree>
    <p:extLst>
      <p:ext uri="{BB962C8B-B14F-4D97-AF65-F5344CB8AC3E}">
        <p14:creationId xmlns:p14="http://schemas.microsoft.com/office/powerpoint/2010/main" val="160818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srcRect t="1" b="11111"/>
          <a:stretch/>
        </p:blipFill>
        <p:spPr bwMode="auto">
          <a:xfrm>
            <a:off x="0" y="-1"/>
            <a:ext cx="9144000" cy="4572001"/>
          </a:xfrm>
          <a:prstGeom prst="rect">
            <a:avLst/>
          </a:prstGeom>
          <a:noFill/>
        </p:spPr>
      </p:pic>
      <p:sp>
        <p:nvSpPr>
          <p:cNvPr id="2" name="TextBox 1"/>
          <p:cNvSpPr txBox="1"/>
          <p:nvPr/>
        </p:nvSpPr>
        <p:spPr>
          <a:xfrm>
            <a:off x="2895600" y="3162300"/>
            <a:ext cx="139700" cy="127000"/>
          </a:xfrm>
          <a:prstGeom prst="rect">
            <a:avLst/>
          </a:prstGeom>
          <a:noFill/>
        </p:spPr>
        <p:txBody>
          <a:bodyPr wrap="none" lIns="0" tIns="0" rIns="0" rtlCol="0">
            <a:spAutoFit/>
          </a:bodyPr>
          <a:lstStyle/>
          <a:p>
            <a:pPr>
              <a:lnSpc>
                <a:spcPts val="1000"/>
              </a:lnSpc>
              <a:tabLst/>
            </a:pPr>
            <a:r>
              <a:rPr lang="en-US" altLang="zh-CN" sz="900" b="1" dirty="0" smtClean="0">
                <a:solidFill>
                  <a:srgbClr val="FFFFFF"/>
                </a:solidFill>
                <a:latin typeface="Arial Narrow" pitchFamily="18" charset="0"/>
                <a:cs typeface="Arial Narrow" pitchFamily="18" charset="0"/>
              </a:rPr>
              <a:t>L/B</a:t>
            </a:r>
          </a:p>
        </p:txBody>
      </p:sp>
      <p:sp>
        <p:nvSpPr>
          <p:cNvPr id="3" name="TextBox 1"/>
          <p:cNvSpPr txBox="1"/>
          <p:nvPr/>
        </p:nvSpPr>
        <p:spPr>
          <a:xfrm>
            <a:off x="3568700" y="3048000"/>
            <a:ext cx="177800" cy="228600"/>
          </a:xfrm>
          <a:prstGeom prst="rect">
            <a:avLst/>
          </a:prstGeom>
          <a:noFill/>
        </p:spPr>
        <p:txBody>
          <a:bodyPr wrap="none" lIns="0" tIns="0" rIns="0" rtlCol="0">
            <a:spAutoFit/>
          </a:bodyPr>
          <a:lstStyle/>
          <a:p>
            <a:pPr>
              <a:lnSpc>
                <a:spcPts val="900"/>
              </a:lnSpc>
              <a:tabLst/>
            </a:pPr>
            <a:r>
              <a:rPr lang="en-US" altLang="zh-CN" sz="804" b="1" dirty="0" smtClean="0">
                <a:solidFill>
                  <a:srgbClr val="FFFFFF"/>
                </a:solidFill>
                <a:latin typeface="Arial Narrow" pitchFamily="18" charset="0"/>
                <a:cs typeface="Arial Narrow" pitchFamily="18" charset="0"/>
              </a:rPr>
              <a:t>EPG</a:t>
            </a:r>
          </a:p>
          <a:p>
            <a:pPr>
              <a:lnSpc>
                <a:spcPts val="900"/>
              </a:lnSpc>
              <a:tabLst/>
            </a:pPr>
            <a:r>
              <a:rPr lang="en-US" altLang="zh-CN" sz="804" b="1" dirty="0" smtClean="0">
                <a:solidFill>
                  <a:srgbClr val="FFFFFF"/>
                </a:solidFill>
                <a:latin typeface="Arial Narrow" pitchFamily="18" charset="0"/>
                <a:cs typeface="Arial Narrow" pitchFamily="18" charset="0"/>
              </a:rPr>
              <a:t>APP</a:t>
            </a:r>
          </a:p>
        </p:txBody>
      </p:sp>
      <p:sp>
        <p:nvSpPr>
          <p:cNvPr id="4" name="TextBox 1"/>
          <p:cNvSpPr txBox="1"/>
          <p:nvPr/>
        </p:nvSpPr>
        <p:spPr>
          <a:xfrm>
            <a:off x="4330700" y="3048000"/>
            <a:ext cx="165100" cy="228600"/>
          </a:xfrm>
          <a:prstGeom prst="rect">
            <a:avLst/>
          </a:prstGeom>
          <a:noFill/>
        </p:spPr>
        <p:txBody>
          <a:bodyPr wrap="none" lIns="0" tIns="0" rIns="0" rtlCol="0">
            <a:spAutoFit/>
          </a:bodyPr>
          <a:lstStyle/>
          <a:p>
            <a:pPr>
              <a:lnSpc>
                <a:spcPts val="900"/>
              </a:lnSpc>
              <a:tabLst>
                <a:tab pos="25400" algn="l"/>
              </a:tabLst>
            </a:pPr>
            <a:r>
              <a:rPr lang="en-US" altLang="zh-CN" sz="804" b="1" dirty="0" smtClean="0">
                <a:solidFill>
                  <a:srgbClr val="FFFFFF"/>
                </a:solidFill>
                <a:latin typeface="Arial Narrow" pitchFamily="18" charset="0"/>
                <a:cs typeface="Arial Narrow" pitchFamily="18" charset="0"/>
              </a:rPr>
              <a:t>EPG</a:t>
            </a:r>
          </a:p>
          <a:p>
            <a:pPr>
              <a:lnSpc>
                <a:spcPts val="900"/>
              </a:lnSpc>
              <a:tabLst>
                <a:tab pos="25400" algn="l"/>
              </a:tabLst>
            </a:pPr>
            <a:r>
              <a:rPr lang="en-US" altLang="zh-CN" dirty="0" smtClean="0"/>
              <a:t>	</a:t>
            </a:r>
            <a:r>
              <a:rPr lang="en-US" altLang="zh-CN" sz="804" b="1" dirty="0" smtClean="0">
                <a:solidFill>
                  <a:srgbClr val="FFFFFF"/>
                </a:solidFill>
                <a:latin typeface="Arial Narrow" pitchFamily="18" charset="0"/>
                <a:cs typeface="Arial Narrow" pitchFamily="18" charset="0"/>
              </a:rPr>
              <a:t>DB</a:t>
            </a:r>
          </a:p>
        </p:txBody>
      </p:sp>
      <p:sp>
        <p:nvSpPr>
          <p:cNvPr id="5" name="TextBox 1"/>
          <p:cNvSpPr txBox="1"/>
          <p:nvPr/>
        </p:nvSpPr>
        <p:spPr>
          <a:xfrm>
            <a:off x="1485900" y="3175000"/>
            <a:ext cx="152400" cy="114300"/>
          </a:xfrm>
          <a:prstGeom prst="rect">
            <a:avLst/>
          </a:prstGeom>
          <a:noFill/>
        </p:spPr>
        <p:txBody>
          <a:bodyPr wrap="none" lIns="0" tIns="0" rIns="0" rtlCol="0">
            <a:spAutoFit/>
          </a:bodyPr>
          <a:lstStyle/>
          <a:p>
            <a:pPr>
              <a:lnSpc>
                <a:spcPts val="900"/>
              </a:lnSpc>
              <a:tabLst/>
            </a:pPr>
            <a:r>
              <a:rPr lang="en-US" altLang="zh-CN" sz="804" b="1" dirty="0" smtClean="0">
                <a:solidFill>
                  <a:srgbClr val="FFFFFF"/>
                </a:solidFill>
                <a:latin typeface="Arial Narrow" pitchFamily="18" charset="0"/>
                <a:cs typeface="Arial Narrow" pitchFamily="18" charset="0"/>
              </a:rPr>
              <a:t>F/W</a:t>
            </a:r>
          </a:p>
        </p:txBody>
      </p:sp>
      <p:sp>
        <p:nvSpPr>
          <p:cNvPr id="6" name="TextBox 1"/>
          <p:cNvSpPr txBox="1"/>
          <p:nvPr/>
        </p:nvSpPr>
        <p:spPr>
          <a:xfrm>
            <a:off x="2184400" y="3048000"/>
            <a:ext cx="190500" cy="228600"/>
          </a:xfrm>
          <a:prstGeom prst="rect">
            <a:avLst/>
          </a:prstGeom>
          <a:noFill/>
        </p:spPr>
        <p:txBody>
          <a:bodyPr wrap="none" lIns="0" tIns="0" rIns="0" rtlCol="0">
            <a:spAutoFit/>
          </a:bodyPr>
          <a:lstStyle/>
          <a:p>
            <a:pPr>
              <a:lnSpc>
                <a:spcPts val="900"/>
              </a:lnSpc>
              <a:tabLst/>
            </a:pPr>
            <a:r>
              <a:rPr lang="en-US" altLang="zh-CN" sz="804" b="1" dirty="0" smtClean="0">
                <a:solidFill>
                  <a:srgbClr val="FFFFFF"/>
                </a:solidFill>
                <a:latin typeface="Arial Narrow" pitchFamily="18" charset="0"/>
                <a:cs typeface="Arial Narrow" pitchFamily="18" charset="0"/>
              </a:rPr>
              <a:t>EPG</a:t>
            </a:r>
          </a:p>
          <a:p>
            <a:pPr>
              <a:lnSpc>
                <a:spcPts val="900"/>
              </a:lnSpc>
              <a:tabLst/>
            </a:pPr>
            <a:r>
              <a:rPr lang="en-US" altLang="zh-CN" sz="806" b="1" dirty="0" smtClean="0">
                <a:solidFill>
                  <a:srgbClr val="FFFFFF"/>
                </a:solidFill>
                <a:latin typeface="Arial Narrow" pitchFamily="18" charset="0"/>
                <a:cs typeface="Arial Narrow" pitchFamily="18" charset="0"/>
              </a:rPr>
              <a:t>WEB</a:t>
            </a:r>
          </a:p>
        </p:txBody>
      </p:sp>
      <p:sp>
        <p:nvSpPr>
          <p:cNvPr id="7" name="TextBox 1"/>
          <p:cNvSpPr txBox="1"/>
          <p:nvPr/>
        </p:nvSpPr>
        <p:spPr>
          <a:xfrm>
            <a:off x="1371600" y="4343400"/>
            <a:ext cx="203200" cy="127000"/>
          </a:xfrm>
          <a:prstGeom prst="rect">
            <a:avLst/>
          </a:prstGeom>
          <a:noFill/>
        </p:spPr>
        <p:txBody>
          <a:bodyPr wrap="none" lIns="0" tIns="0" rIns="0" rtlCol="0">
            <a:spAutoFit/>
          </a:bodyPr>
          <a:lstStyle/>
          <a:p>
            <a:pPr>
              <a:lnSpc>
                <a:spcPts val="1000"/>
              </a:lnSpc>
              <a:tabLst/>
            </a:pPr>
            <a:r>
              <a:rPr lang="en-US" altLang="zh-CN" sz="1104" dirty="0" smtClean="0">
                <a:solidFill>
                  <a:srgbClr val="FFFFFF"/>
                </a:solidFill>
                <a:latin typeface="Times New Roman" pitchFamily="18" charset="0"/>
                <a:cs typeface="Times New Roman" pitchFamily="18" charset="0"/>
              </a:rPr>
              <a:t>VM</a:t>
            </a:r>
          </a:p>
        </p:txBody>
      </p:sp>
      <p:sp>
        <p:nvSpPr>
          <p:cNvPr id="8" name="TextBox 1"/>
          <p:cNvSpPr txBox="1"/>
          <p:nvPr/>
        </p:nvSpPr>
        <p:spPr>
          <a:xfrm>
            <a:off x="2336800" y="4343400"/>
            <a:ext cx="203200" cy="127000"/>
          </a:xfrm>
          <a:prstGeom prst="rect">
            <a:avLst/>
          </a:prstGeom>
          <a:noFill/>
        </p:spPr>
        <p:txBody>
          <a:bodyPr wrap="none" lIns="0" tIns="0" rIns="0" rtlCol="0">
            <a:spAutoFit/>
          </a:bodyPr>
          <a:lstStyle/>
          <a:p>
            <a:pPr>
              <a:lnSpc>
                <a:spcPts val="1000"/>
              </a:lnSpc>
              <a:tabLst/>
            </a:pPr>
            <a:r>
              <a:rPr lang="en-US" altLang="zh-CN" sz="1104" dirty="0" smtClean="0">
                <a:solidFill>
                  <a:srgbClr val="FFFFFF"/>
                </a:solidFill>
                <a:latin typeface="Times New Roman" pitchFamily="18" charset="0"/>
                <a:cs typeface="Times New Roman" pitchFamily="18" charset="0"/>
              </a:rPr>
              <a:t>VM</a:t>
            </a:r>
          </a:p>
        </p:txBody>
      </p:sp>
      <p:sp>
        <p:nvSpPr>
          <p:cNvPr id="9" name="TextBox 1"/>
          <p:cNvSpPr txBox="1"/>
          <p:nvPr/>
        </p:nvSpPr>
        <p:spPr>
          <a:xfrm>
            <a:off x="3340100" y="4343400"/>
            <a:ext cx="203200" cy="127000"/>
          </a:xfrm>
          <a:prstGeom prst="rect">
            <a:avLst/>
          </a:prstGeom>
          <a:noFill/>
        </p:spPr>
        <p:txBody>
          <a:bodyPr wrap="none" lIns="0" tIns="0" rIns="0" rtlCol="0">
            <a:spAutoFit/>
          </a:bodyPr>
          <a:lstStyle/>
          <a:p>
            <a:pPr>
              <a:lnSpc>
                <a:spcPts val="1000"/>
              </a:lnSpc>
              <a:tabLst/>
            </a:pPr>
            <a:r>
              <a:rPr lang="en-US" altLang="zh-CN" sz="1104" dirty="0" smtClean="0">
                <a:solidFill>
                  <a:srgbClr val="FFFFFF"/>
                </a:solidFill>
                <a:latin typeface="Times New Roman" pitchFamily="18" charset="0"/>
                <a:cs typeface="Times New Roman" pitchFamily="18" charset="0"/>
              </a:rPr>
              <a:t>VM</a:t>
            </a:r>
          </a:p>
        </p:txBody>
      </p:sp>
      <p:sp>
        <p:nvSpPr>
          <p:cNvPr id="10" name="TextBox 1"/>
          <p:cNvSpPr txBox="1"/>
          <p:nvPr/>
        </p:nvSpPr>
        <p:spPr>
          <a:xfrm>
            <a:off x="762000" y="3746500"/>
            <a:ext cx="571500" cy="76200"/>
          </a:xfrm>
          <a:prstGeom prst="rect">
            <a:avLst/>
          </a:prstGeom>
          <a:noFill/>
        </p:spPr>
        <p:txBody>
          <a:bodyPr wrap="none" lIns="0" tIns="0" rIns="0" rtlCol="0">
            <a:spAutoFit/>
          </a:bodyPr>
          <a:lstStyle/>
          <a:p>
            <a:pPr>
              <a:lnSpc>
                <a:spcPts val="600"/>
              </a:lnSpc>
              <a:tabLst/>
            </a:pPr>
            <a:r>
              <a:rPr lang="en-US" altLang="zh-CN" sz="600" b="1" dirty="0" smtClean="0">
                <a:solidFill>
                  <a:srgbClr val="FFFFFF"/>
                </a:solidFill>
                <a:latin typeface="Arial Narrow" pitchFamily="18" charset="0"/>
                <a:cs typeface="Arial Narrow" pitchFamily="18" charset="0"/>
              </a:rPr>
              <a:t>WEB</a:t>
            </a:r>
            <a:r>
              <a:rPr lang="en-US" altLang="zh-CN" sz="600" dirty="0" smtClean="0">
                <a:latin typeface="Times New Roman" pitchFamily="18" charset="0"/>
                <a:cs typeface="Times New Roman" pitchFamily="18" charset="0"/>
              </a:rPr>
              <a:t> </a:t>
            </a:r>
            <a:r>
              <a:rPr lang="en-US" altLang="zh-CN" sz="600" b="1" dirty="0" smtClean="0">
                <a:solidFill>
                  <a:srgbClr val="FFFFFF"/>
                </a:solidFill>
                <a:latin typeface="Arial Narrow" pitchFamily="18" charset="0"/>
                <a:cs typeface="Arial Narrow" pitchFamily="18" charset="0"/>
              </a:rPr>
              <a:t>PORT</a:t>
            </a:r>
            <a:r>
              <a:rPr lang="en-US" altLang="zh-CN" sz="600" dirty="0" smtClean="0">
                <a:latin typeface="Times New Roman" pitchFamily="18" charset="0"/>
                <a:cs typeface="Times New Roman" pitchFamily="18" charset="0"/>
              </a:rPr>
              <a:t> </a:t>
            </a:r>
            <a:r>
              <a:rPr lang="en-US" altLang="zh-CN" sz="600" b="1" dirty="0" smtClean="0">
                <a:solidFill>
                  <a:srgbClr val="FFFFFF"/>
                </a:solidFill>
                <a:latin typeface="Arial Narrow" pitchFamily="18" charset="0"/>
                <a:cs typeface="Arial Narrow" pitchFamily="18" charset="0"/>
              </a:rPr>
              <a:t>GROUP</a:t>
            </a:r>
          </a:p>
        </p:txBody>
      </p:sp>
      <p:sp>
        <p:nvSpPr>
          <p:cNvPr id="11" name="TextBox 1"/>
          <p:cNvSpPr txBox="1"/>
          <p:nvPr/>
        </p:nvSpPr>
        <p:spPr>
          <a:xfrm>
            <a:off x="2374900" y="3746500"/>
            <a:ext cx="558800" cy="76200"/>
          </a:xfrm>
          <a:prstGeom prst="rect">
            <a:avLst/>
          </a:prstGeom>
          <a:noFill/>
        </p:spPr>
        <p:txBody>
          <a:bodyPr wrap="none" lIns="0" tIns="0" rIns="0" rtlCol="0">
            <a:spAutoFit/>
          </a:bodyPr>
          <a:lstStyle/>
          <a:p>
            <a:pPr>
              <a:lnSpc>
                <a:spcPts val="600"/>
              </a:lnSpc>
              <a:tabLst/>
            </a:pPr>
            <a:r>
              <a:rPr lang="en-US" altLang="zh-CN" sz="600" b="1" dirty="0" smtClean="0">
                <a:solidFill>
                  <a:srgbClr val="FFFFFF"/>
                </a:solidFill>
                <a:latin typeface="Arial Narrow" pitchFamily="18" charset="0"/>
                <a:cs typeface="Arial Narrow" pitchFamily="18" charset="0"/>
              </a:rPr>
              <a:t>APP</a:t>
            </a:r>
            <a:r>
              <a:rPr lang="en-US" altLang="zh-CN" sz="600" dirty="0" smtClean="0">
                <a:latin typeface="Times New Roman" pitchFamily="18" charset="0"/>
                <a:cs typeface="Times New Roman" pitchFamily="18" charset="0"/>
              </a:rPr>
              <a:t> </a:t>
            </a:r>
            <a:r>
              <a:rPr lang="en-US" altLang="zh-CN" sz="600" b="1" dirty="0" smtClean="0">
                <a:solidFill>
                  <a:srgbClr val="FFFFFF"/>
                </a:solidFill>
                <a:latin typeface="Arial Narrow" pitchFamily="18" charset="0"/>
                <a:cs typeface="Arial Narrow" pitchFamily="18" charset="0"/>
              </a:rPr>
              <a:t>PORT</a:t>
            </a:r>
            <a:r>
              <a:rPr lang="en-US" altLang="zh-CN" sz="600" dirty="0" smtClean="0">
                <a:latin typeface="Times New Roman" pitchFamily="18" charset="0"/>
                <a:cs typeface="Times New Roman" pitchFamily="18" charset="0"/>
              </a:rPr>
              <a:t> </a:t>
            </a:r>
            <a:r>
              <a:rPr lang="en-US" altLang="zh-CN" sz="600" b="1" dirty="0" smtClean="0">
                <a:solidFill>
                  <a:srgbClr val="FFFFFF"/>
                </a:solidFill>
                <a:latin typeface="Arial Narrow" pitchFamily="18" charset="0"/>
                <a:cs typeface="Arial Narrow" pitchFamily="18" charset="0"/>
              </a:rPr>
              <a:t>GROUP</a:t>
            </a:r>
          </a:p>
        </p:txBody>
      </p:sp>
      <p:sp>
        <p:nvSpPr>
          <p:cNvPr id="12" name="TextBox 1"/>
          <p:cNvSpPr txBox="1"/>
          <p:nvPr/>
        </p:nvSpPr>
        <p:spPr>
          <a:xfrm>
            <a:off x="3949700" y="3746500"/>
            <a:ext cx="520700" cy="76200"/>
          </a:xfrm>
          <a:prstGeom prst="rect">
            <a:avLst/>
          </a:prstGeom>
          <a:noFill/>
        </p:spPr>
        <p:txBody>
          <a:bodyPr wrap="none" lIns="0" tIns="0" rIns="0" rtlCol="0">
            <a:spAutoFit/>
          </a:bodyPr>
          <a:lstStyle/>
          <a:p>
            <a:pPr>
              <a:lnSpc>
                <a:spcPts val="600"/>
              </a:lnSpc>
              <a:tabLst/>
            </a:pPr>
            <a:r>
              <a:rPr lang="en-US" altLang="zh-CN" sz="600" b="1" dirty="0" smtClean="0">
                <a:solidFill>
                  <a:srgbClr val="FFFFFF"/>
                </a:solidFill>
                <a:latin typeface="Arial Narrow" pitchFamily="18" charset="0"/>
                <a:cs typeface="Arial Narrow" pitchFamily="18" charset="0"/>
              </a:rPr>
              <a:t>DB</a:t>
            </a:r>
            <a:r>
              <a:rPr lang="en-US" altLang="zh-CN" sz="600" dirty="0" smtClean="0">
                <a:latin typeface="Times New Roman" pitchFamily="18" charset="0"/>
                <a:cs typeface="Times New Roman" pitchFamily="18" charset="0"/>
              </a:rPr>
              <a:t> </a:t>
            </a:r>
            <a:r>
              <a:rPr lang="en-US" altLang="zh-CN" sz="600" b="1" dirty="0" smtClean="0">
                <a:solidFill>
                  <a:srgbClr val="FFFFFF"/>
                </a:solidFill>
                <a:latin typeface="Arial Narrow" pitchFamily="18" charset="0"/>
                <a:cs typeface="Arial Narrow" pitchFamily="18" charset="0"/>
              </a:rPr>
              <a:t>PORT</a:t>
            </a:r>
            <a:r>
              <a:rPr lang="en-US" altLang="zh-CN" sz="600" dirty="0" smtClean="0">
                <a:latin typeface="Times New Roman" pitchFamily="18" charset="0"/>
                <a:cs typeface="Times New Roman" pitchFamily="18" charset="0"/>
              </a:rPr>
              <a:t> </a:t>
            </a:r>
            <a:r>
              <a:rPr lang="en-US" altLang="zh-CN" sz="600" b="1" dirty="0" smtClean="0">
                <a:solidFill>
                  <a:srgbClr val="FFFFFF"/>
                </a:solidFill>
                <a:latin typeface="Arial Narrow" pitchFamily="18" charset="0"/>
                <a:cs typeface="Arial Narrow" pitchFamily="18" charset="0"/>
              </a:rPr>
              <a:t>GROUP</a:t>
            </a:r>
          </a:p>
        </p:txBody>
      </p:sp>
      <p:sp>
        <p:nvSpPr>
          <p:cNvPr id="13" name="TextBox 1"/>
          <p:cNvSpPr txBox="1"/>
          <p:nvPr/>
        </p:nvSpPr>
        <p:spPr>
          <a:xfrm>
            <a:off x="444500" y="609600"/>
            <a:ext cx="4876800" cy="317500"/>
          </a:xfrm>
          <a:prstGeom prst="rect">
            <a:avLst/>
          </a:prstGeom>
          <a:noFill/>
        </p:spPr>
        <p:txBody>
          <a:bodyPr wrap="none" lIns="0" tIns="0" rIns="0" rtlCol="0">
            <a:spAutoFit/>
          </a:bodyPr>
          <a:lstStyle/>
          <a:p>
            <a:pPr>
              <a:lnSpc>
                <a:spcPts val="2500"/>
              </a:lnSpc>
              <a:tabLst/>
            </a:pPr>
            <a:r>
              <a:rPr lang="en-US" altLang="zh-CN" sz="2796" dirty="0" smtClean="0">
                <a:solidFill>
                  <a:srgbClr val="676767"/>
                </a:solidFill>
                <a:latin typeface="Times New Roman" pitchFamily="18" charset="0"/>
                <a:cs typeface="Times New Roman" pitchFamily="18" charset="0"/>
              </a:rPr>
              <a:t>Hypervisor</a:t>
            </a:r>
            <a:r>
              <a:rPr lang="en-US" altLang="zh-CN" sz="2796" dirty="0" smtClean="0">
                <a:latin typeface="Times New Roman" pitchFamily="18" charset="0"/>
                <a:cs typeface="Times New Roman" pitchFamily="18" charset="0"/>
              </a:rPr>
              <a:t> </a:t>
            </a:r>
            <a:r>
              <a:rPr lang="en-US" altLang="zh-CN" sz="2796" dirty="0" smtClean="0">
                <a:solidFill>
                  <a:srgbClr val="676767"/>
                </a:solidFill>
                <a:latin typeface="Times New Roman" pitchFamily="18" charset="0"/>
                <a:cs typeface="Times New Roman" pitchFamily="18" charset="0"/>
              </a:rPr>
              <a:t>Integration</a:t>
            </a:r>
            <a:r>
              <a:rPr lang="en-US" altLang="zh-CN" sz="2796" dirty="0" smtClean="0">
                <a:latin typeface="Times New Roman" pitchFamily="18" charset="0"/>
                <a:cs typeface="Times New Roman" pitchFamily="18" charset="0"/>
              </a:rPr>
              <a:t> </a:t>
            </a:r>
            <a:r>
              <a:rPr lang="en-US" altLang="zh-CN" sz="2796" dirty="0" smtClean="0">
                <a:solidFill>
                  <a:srgbClr val="676767"/>
                </a:solidFill>
                <a:latin typeface="Times New Roman" pitchFamily="18" charset="0"/>
                <a:cs typeface="Times New Roman" pitchFamily="18" charset="0"/>
              </a:rPr>
              <a:t>with</a:t>
            </a:r>
            <a:r>
              <a:rPr lang="en-US" altLang="zh-CN" sz="2796" dirty="0" smtClean="0">
                <a:latin typeface="Times New Roman" pitchFamily="18" charset="0"/>
                <a:cs typeface="Times New Roman" pitchFamily="18" charset="0"/>
              </a:rPr>
              <a:t> </a:t>
            </a:r>
            <a:r>
              <a:rPr lang="en-US" altLang="zh-CN" sz="2796" dirty="0" smtClean="0">
                <a:solidFill>
                  <a:srgbClr val="676767"/>
                </a:solidFill>
                <a:latin typeface="Times New Roman" pitchFamily="18" charset="0"/>
                <a:cs typeface="Times New Roman" pitchFamily="18" charset="0"/>
              </a:rPr>
              <a:t>ACI</a:t>
            </a:r>
          </a:p>
        </p:txBody>
      </p:sp>
      <p:sp>
        <p:nvSpPr>
          <p:cNvPr id="14" name="TextBox 1"/>
          <p:cNvSpPr txBox="1"/>
          <p:nvPr/>
        </p:nvSpPr>
        <p:spPr>
          <a:xfrm>
            <a:off x="1511300" y="1320800"/>
            <a:ext cx="2120900" cy="1739900"/>
          </a:xfrm>
          <a:prstGeom prst="rect">
            <a:avLst/>
          </a:prstGeom>
          <a:noFill/>
        </p:spPr>
        <p:txBody>
          <a:bodyPr wrap="none" lIns="0" tIns="0" rIns="0" rtlCol="0">
            <a:spAutoFit/>
          </a:bodyPr>
          <a:lstStyle/>
          <a:p>
            <a:pPr>
              <a:lnSpc>
                <a:spcPts val="1100"/>
              </a:lnSpc>
              <a:tabLst>
                <a:tab pos="825500" algn="l"/>
              </a:tabLst>
            </a:pPr>
            <a:r>
              <a:rPr lang="en-US" altLang="zh-CN" dirty="0" smtClean="0"/>
              <a:t>	</a:t>
            </a:r>
            <a:r>
              <a:rPr lang="en-US" altLang="zh-CN" sz="1200" b="1" dirty="0" smtClean="0">
                <a:solidFill>
                  <a:srgbClr val="5E460A"/>
                </a:solidFill>
                <a:latin typeface="Times New Roman" pitchFamily="18" charset="0"/>
                <a:cs typeface="Times New Roman" pitchFamily="18" charset="0"/>
              </a:rPr>
              <a:t>APIC</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600"/>
              </a:lnSpc>
              <a:tabLst>
                <a:tab pos="825500" algn="l"/>
              </a:tabLst>
            </a:pPr>
            <a:r>
              <a:rPr lang="en-US" altLang="zh-CN" sz="1404" dirty="0" smtClean="0">
                <a:solidFill>
                  <a:srgbClr val="7F7F7F"/>
                </a:solidFill>
                <a:latin typeface="Times New Roman" pitchFamily="18" charset="0"/>
                <a:cs typeface="Times New Roman" pitchFamily="18" charset="0"/>
              </a:rPr>
              <a:t>Application</a:t>
            </a:r>
            <a:r>
              <a:rPr lang="en-US" altLang="zh-CN" sz="1404" dirty="0" smtClean="0">
                <a:latin typeface="Times New Roman" pitchFamily="18" charset="0"/>
                <a:cs typeface="Times New Roman" pitchFamily="18" charset="0"/>
              </a:rPr>
              <a:t> </a:t>
            </a:r>
            <a:r>
              <a:rPr lang="en-US" altLang="zh-CN" sz="1404" dirty="0" smtClean="0">
                <a:solidFill>
                  <a:srgbClr val="7F7F7F"/>
                </a:solidFill>
                <a:latin typeface="Times New Roman" pitchFamily="18" charset="0"/>
                <a:cs typeface="Times New Roman" pitchFamily="18" charset="0"/>
              </a:rPr>
              <a:t>Network</a:t>
            </a:r>
            <a:r>
              <a:rPr lang="en-US" altLang="zh-CN" sz="1404" dirty="0" smtClean="0">
                <a:latin typeface="Times New Roman" pitchFamily="18" charset="0"/>
                <a:cs typeface="Times New Roman" pitchFamily="18" charset="0"/>
              </a:rPr>
              <a:t> </a:t>
            </a:r>
            <a:r>
              <a:rPr lang="en-US" altLang="zh-CN" sz="1404" dirty="0" smtClean="0">
                <a:solidFill>
                  <a:srgbClr val="7F7F7F"/>
                </a:solidFill>
                <a:latin typeface="Times New Roman" pitchFamily="18" charset="0"/>
                <a:cs typeface="Times New Roman" pitchFamily="18" charset="0"/>
              </a:rPr>
              <a:t>Profile</a:t>
            </a:r>
          </a:p>
        </p:txBody>
      </p:sp>
      <p:sp>
        <p:nvSpPr>
          <p:cNvPr id="15" name="TextBox 1"/>
          <p:cNvSpPr txBox="1"/>
          <p:nvPr/>
        </p:nvSpPr>
        <p:spPr>
          <a:xfrm>
            <a:off x="5041900" y="1143000"/>
            <a:ext cx="3835400" cy="1892300"/>
          </a:xfrm>
          <a:prstGeom prst="rect">
            <a:avLst/>
          </a:prstGeom>
          <a:noFill/>
        </p:spPr>
        <p:txBody>
          <a:bodyPr wrap="none" lIns="0" tIns="0" rIns="0" rtlCol="0">
            <a:spAutoFit/>
          </a:bodyPr>
          <a:lstStyle/>
          <a:p>
            <a:pPr>
              <a:lnSpc>
                <a:spcPts val="1400"/>
              </a:lnSpc>
              <a:tabLst>
                <a:tab pos="228600" algn="l"/>
              </a:tabLst>
            </a:pPr>
            <a:r>
              <a:rPr lang="en-US" altLang="zh-CN" sz="1260" dirty="0" smtClean="0">
                <a:solidFill>
                  <a:srgbClr val="00A3DE"/>
                </a:solidFill>
                <a:latin typeface="Wingdings" pitchFamily="18" charset="0"/>
                <a:cs typeface="Wingdings" pitchFamily="18" charset="0"/>
              </a:rPr>
              <a:t></a:t>
            </a:r>
            <a:r>
              <a:rPr lang="en-US" altLang="zh-CN" sz="1404" dirty="0" smtClean="0">
                <a:latin typeface="Times New Roman" pitchFamily="18" charset="0"/>
                <a:cs typeface="Times New Roman" pitchFamily="18" charset="0"/>
              </a:rPr>
              <a:t>    </a:t>
            </a:r>
            <a:r>
              <a:rPr lang="en-US" altLang="zh-CN" sz="1404" dirty="0" smtClean="0">
                <a:solidFill>
                  <a:srgbClr val="434343"/>
                </a:solidFill>
                <a:latin typeface="Times New Roman" pitchFamily="18" charset="0"/>
                <a:cs typeface="Times New Roman" pitchFamily="18" charset="0"/>
              </a:rPr>
              <a:t>Relationship</a:t>
            </a:r>
            <a:r>
              <a:rPr lang="en-US" altLang="zh-CN" sz="1404" dirty="0" smtClean="0">
                <a:latin typeface="Times New Roman" pitchFamily="18" charset="0"/>
                <a:cs typeface="Times New Roman" pitchFamily="18" charset="0"/>
              </a:rPr>
              <a:t> </a:t>
            </a:r>
            <a:r>
              <a:rPr lang="en-US" altLang="zh-CN" sz="1404" dirty="0" smtClean="0">
                <a:solidFill>
                  <a:srgbClr val="434343"/>
                </a:solidFill>
                <a:latin typeface="Times New Roman" pitchFamily="18" charset="0"/>
                <a:cs typeface="Times New Roman" pitchFamily="18" charset="0"/>
              </a:rPr>
              <a:t>is</a:t>
            </a:r>
            <a:r>
              <a:rPr lang="en-US" altLang="zh-CN" sz="1404" dirty="0" smtClean="0">
                <a:latin typeface="Times New Roman" pitchFamily="18" charset="0"/>
                <a:cs typeface="Times New Roman" pitchFamily="18" charset="0"/>
              </a:rPr>
              <a:t> </a:t>
            </a:r>
            <a:r>
              <a:rPr lang="en-US" altLang="zh-CN" sz="1404" dirty="0" smtClean="0">
                <a:solidFill>
                  <a:srgbClr val="434343"/>
                </a:solidFill>
                <a:latin typeface="Times New Roman" pitchFamily="18" charset="0"/>
                <a:cs typeface="Times New Roman" pitchFamily="18" charset="0"/>
              </a:rPr>
              <a:t>formed</a:t>
            </a:r>
            <a:r>
              <a:rPr lang="en-US" altLang="zh-CN" sz="1404" dirty="0" smtClean="0">
                <a:latin typeface="Times New Roman" pitchFamily="18" charset="0"/>
                <a:cs typeface="Times New Roman" pitchFamily="18" charset="0"/>
              </a:rPr>
              <a:t> </a:t>
            </a:r>
            <a:r>
              <a:rPr lang="en-US" altLang="zh-CN" sz="1404" dirty="0" smtClean="0">
                <a:solidFill>
                  <a:srgbClr val="434343"/>
                </a:solidFill>
                <a:latin typeface="Times New Roman" pitchFamily="18" charset="0"/>
                <a:cs typeface="Times New Roman" pitchFamily="18" charset="0"/>
              </a:rPr>
              <a:t>between</a:t>
            </a:r>
            <a:r>
              <a:rPr lang="en-US" altLang="zh-CN" sz="1404" dirty="0" smtClean="0">
                <a:latin typeface="Times New Roman" pitchFamily="18" charset="0"/>
                <a:cs typeface="Times New Roman" pitchFamily="18" charset="0"/>
              </a:rPr>
              <a:t> </a:t>
            </a:r>
            <a:r>
              <a:rPr lang="en-US" altLang="zh-CN" sz="1404" dirty="0" smtClean="0">
                <a:solidFill>
                  <a:srgbClr val="434343"/>
                </a:solidFill>
                <a:latin typeface="Times New Roman" pitchFamily="18" charset="0"/>
                <a:cs typeface="Times New Roman" pitchFamily="18" charset="0"/>
              </a:rPr>
              <a:t>APIC</a:t>
            </a:r>
            <a:r>
              <a:rPr lang="en-US" altLang="zh-CN" sz="1404" dirty="0" smtClean="0">
                <a:latin typeface="Times New Roman" pitchFamily="18" charset="0"/>
                <a:cs typeface="Times New Roman" pitchFamily="18" charset="0"/>
              </a:rPr>
              <a:t> </a:t>
            </a:r>
            <a:r>
              <a:rPr lang="en-US" altLang="zh-CN" sz="1404" dirty="0" smtClean="0">
                <a:solidFill>
                  <a:srgbClr val="434343"/>
                </a:solidFill>
                <a:latin typeface="Times New Roman" pitchFamily="18" charset="0"/>
                <a:cs typeface="Times New Roman" pitchFamily="18" charset="0"/>
              </a:rPr>
              <a:t>and</a:t>
            </a:r>
          </a:p>
          <a:p>
            <a:pPr>
              <a:lnSpc>
                <a:spcPts val="1600"/>
              </a:lnSpc>
              <a:tabLst>
                <a:tab pos="228600" algn="l"/>
              </a:tabLst>
            </a:pPr>
            <a:r>
              <a:rPr lang="en-US" altLang="zh-CN" dirty="0" smtClean="0"/>
              <a:t>	</a:t>
            </a:r>
            <a:r>
              <a:rPr lang="en-US" altLang="zh-CN" sz="1406" dirty="0" smtClean="0">
                <a:solidFill>
                  <a:srgbClr val="434343"/>
                </a:solidFill>
                <a:latin typeface="Times New Roman" pitchFamily="18" charset="0"/>
                <a:cs typeface="Times New Roman" pitchFamily="18" charset="0"/>
              </a:rPr>
              <a:t>Virtual</a:t>
            </a:r>
            <a:r>
              <a:rPr lang="en-US" altLang="zh-CN" sz="1406" dirty="0" smtClean="0">
                <a:latin typeface="Times New Roman" pitchFamily="18" charset="0"/>
                <a:cs typeface="Times New Roman" pitchFamily="18" charset="0"/>
              </a:rPr>
              <a:t> </a:t>
            </a:r>
            <a:r>
              <a:rPr lang="en-US" altLang="zh-CN" sz="1406" dirty="0" smtClean="0">
                <a:solidFill>
                  <a:srgbClr val="434343"/>
                </a:solidFill>
                <a:latin typeface="Times New Roman" pitchFamily="18" charset="0"/>
                <a:cs typeface="Times New Roman" pitchFamily="18" charset="0"/>
              </a:rPr>
              <a:t>Machine</a:t>
            </a:r>
            <a:r>
              <a:rPr lang="en-US" altLang="zh-CN" sz="1406" dirty="0" smtClean="0">
                <a:latin typeface="Times New Roman" pitchFamily="18" charset="0"/>
                <a:cs typeface="Times New Roman" pitchFamily="18" charset="0"/>
              </a:rPr>
              <a:t> </a:t>
            </a:r>
            <a:r>
              <a:rPr lang="en-US" altLang="zh-CN" sz="1406" dirty="0" smtClean="0">
                <a:solidFill>
                  <a:srgbClr val="434343"/>
                </a:solidFill>
                <a:latin typeface="Times New Roman" pitchFamily="18" charset="0"/>
                <a:cs typeface="Times New Roman" pitchFamily="18" charset="0"/>
              </a:rPr>
              <a:t>Manager</a:t>
            </a:r>
            <a:r>
              <a:rPr lang="en-US" altLang="zh-CN" sz="1406" dirty="0" smtClean="0">
                <a:latin typeface="Times New Roman" pitchFamily="18" charset="0"/>
                <a:cs typeface="Times New Roman" pitchFamily="18" charset="0"/>
              </a:rPr>
              <a:t> </a:t>
            </a:r>
            <a:r>
              <a:rPr lang="en-US" altLang="zh-CN" sz="1406" dirty="0" smtClean="0">
                <a:solidFill>
                  <a:srgbClr val="434343"/>
                </a:solidFill>
                <a:latin typeface="Times New Roman" pitchFamily="18" charset="0"/>
                <a:cs typeface="Times New Roman" pitchFamily="18" charset="0"/>
              </a:rPr>
              <a:t>(VMM)</a:t>
            </a:r>
          </a:p>
          <a:p>
            <a:pPr>
              <a:lnSpc>
                <a:spcPts val="2200"/>
              </a:lnSpc>
              <a:tabLst>
                <a:tab pos="228600" algn="l"/>
              </a:tabLst>
            </a:pPr>
            <a:r>
              <a:rPr lang="en-US" altLang="zh-CN" sz="1260" dirty="0" smtClean="0">
                <a:solidFill>
                  <a:srgbClr val="00A3DE"/>
                </a:solidFill>
                <a:latin typeface="Wingdings" pitchFamily="18" charset="0"/>
                <a:cs typeface="Wingdings" pitchFamily="18" charset="0"/>
              </a:rPr>
              <a: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ACI</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Fabric</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implements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policy</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on</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Virtual</a:t>
            </a:r>
          </a:p>
          <a:p>
            <a:pPr>
              <a:lnSpc>
                <a:spcPts val="1600"/>
              </a:lnSpc>
              <a:tabLst>
                <a:tab pos="228600" algn="l"/>
              </a:tabLst>
            </a:pPr>
            <a:r>
              <a:rPr lang="en-US" altLang="zh-CN" dirty="0" smtClean="0"/>
              <a:t>	</a:t>
            </a:r>
            <a:r>
              <a:rPr lang="en-US" altLang="zh-CN" sz="1404" dirty="0" smtClean="0">
                <a:solidFill>
                  <a:srgbClr val="000000"/>
                </a:solidFill>
                <a:latin typeface="Times New Roman" pitchFamily="18" charset="0"/>
                <a:cs typeface="Times New Roman" pitchFamily="18" charset="0"/>
              </a:rPr>
              <a:t>Networks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by</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mapping</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Endpoints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to</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EPGs</a:t>
            </a:r>
          </a:p>
          <a:p>
            <a:pPr>
              <a:lnSpc>
                <a:spcPts val="2200"/>
              </a:lnSpc>
              <a:tabLst>
                <a:tab pos="228600" algn="l"/>
              </a:tabLst>
            </a:pPr>
            <a:r>
              <a:rPr lang="en-US" altLang="zh-CN" sz="1260" dirty="0" smtClean="0">
                <a:solidFill>
                  <a:srgbClr val="00A3DE"/>
                </a:solidFill>
                <a:latin typeface="Wingdings" pitchFamily="18" charset="0"/>
                <a:cs typeface="Wingdings" pitchFamily="18" charset="0"/>
              </a:rPr>
              <a: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Endpoints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in</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a</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Virtualized</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environment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are</a:t>
            </a:r>
          </a:p>
          <a:p>
            <a:pPr>
              <a:lnSpc>
                <a:spcPts val="1600"/>
              </a:lnSpc>
              <a:tabLst>
                <a:tab pos="228600" algn="l"/>
              </a:tabLst>
            </a:pPr>
            <a:r>
              <a:rPr lang="en-US" altLang="zh-CN" dirty="0" smtClean="0"/>
              <a:t>	</a:t>
            </a:r>
            <a:r>
              <a:rPr lang="en-US" altLang="zh-CN" sz="1404" dirty="0" smtClean="0">
                <a:solidFill>
                  <a:srgbClr val="000000"/>
                </a:solidFill>
                <a:latin typeface="Times New Roman" pitchFamily="18" charset="0"/>
                <a:cs typeface="Times New Roman" pitchFamily="18" charset="0"/>
              </a:rPr>
              <a:t>represented</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as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the</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vNICs</a:t>
            </a:r>
          </a:p>
          <a:p>
            <a:pPr>
              <a:lnSpc>
                <a:spcPts val="2200"/>
              </a:lnSpc>
              <a:tabLst>
                <a:tab pos="228600" algn="l"/>
              </a:tabLst>
            </a:pPr>
            <a:r>
              <a:rPr lang="en-US" altLang="zh-CN" sz="1260" dirty="0" smtClean="0">
                <a:solidFill>
                  <a:srgbClr val="00A3DE"/>
                </a:solidFill>
                <a:latin typeface="Wingdings" pitchFamily="18" charset="0"/>
                <a:cs typeface="Wingdings" pitchFamily="18" charset="0"/>
              </a:rPr>
              <a: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VMM</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applies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network</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configuration</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by</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placing</a:t>
            </a:r>
          </a:p>
          <a:p>
            <a:pPr>
              <a:lnSpc>
                <a:spcPts val="1600"/>
              </a:lnSpc>
              <a:tabLst>
                <a:tab pos="228600" algn="l"/>
              </a:tabLst>
            </a:pPr>
            <a:r>
              <a:rPr lang="en-US" altLang="zh-CN" dirty="0" smtClean="0"/>
              <a:t>	</a:t>
            </a:r>
            <a:r>
              <a:rPr lang="en-US" altLang="zh-CN" sz="1404" dirty="0" smtClean="0">
                <a:solidFill>
                  <a:srgbClr val="000000"/>
                </a:solidFill>
                <a:latin typeface="Times New Roman" pitchFamily="18" charset="0"/>
                <a:cs typeface="Times New Roman" pitchFamily="18" charset="0"/>
              </a:rPr>
              <a:t>vNICs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into:</a:t>
            </a:r>
          </a:p>
        </p:txBody>
      </p:sp>
      <p:sp>
        <p:nvSpPr>
          <p:cNvPr id="16" name="TextBox 1"/>
          <p:cNvSpPr txBox="1"/>
          <p:nvPr/>
        </p:nvSpPr>
        <p:spPr>
          <a:xfrm>
            <a:off x="5448300" y="3098800"/>
            <a:ext cx="1981200" cy="177800"/>
          </a:xfrm>
          <a:prstGeom prst="rect">
            <a:avLst/>
          </a:prstGeom>
          <a:noFill/>
        </p:spPr>
        <p:txBody>
          <a:bodyPr wrap="none" lIns="0" tIns="0" rIns="0" rtlCol="0">
            <a:spAutoFit/>
          </a:bodyPr>
          <a:lstStyle/>
          <a:p>
            <a:pPr>
              <a:lnSpc>
                <a:spcPts val="1400"/>
              </a:lnSpc>
              <a:tabLst/>
            </a:pPr>
            <a:r>
              <a:rPr lang="en-US" altLang="zh-CN" sz="1260" dirty="0" smtClean="0">
                <a:solidFill>
                  <a:srgbClr val="00A3DE"/>
                </a:solidFill>
                <a:latin typeface="Wingdings" pitchFamily="18" charset="0"/>
                <a:cs typeface="Wingdings" pitchFamily="18" charset="0"/>
              </a:rPr>
              <a: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Port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Groups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(VMWare),</a:t>
            </a:r>
          </a:p>
        </p:txBody>
      </p:sp>
      <p:sp>
        <p:nvSpPr>
          <p:cNvPr id="17" name="TextBox 1"/>
          <p:cNvSpPr txBox="1"/>
          <p:nvPr/>
        </p:nvSpPr>
        <p:spPr>
          <a:xfrm>
            <a:off x="5448300" y="3390900"/>
            <a:ext cx="1993900" cy="177800"/>
          </a:xfrm>
          <a:prstGeom prst="rect">
            <a:avLst/>
          </a:prstGeom>
          <a:noFill/>
        </p:spPr>
        <p:txBody>
          <a:bodyPr wrap="none" lIns="0" tIns="0" rIns="0" rtlCol="0">
            <a:spAutoFit/>
          </a:bodyPr>
          <a:lstStyle/>
          <a:p>
            <a:pPr>
              <a:lnSpc>
                <a:spcPts val="1400"/>
              </a:lnSpc>
              <a:tabLst/>
            </a:pPr>
            <a:r>
              <a:rPr lang="en-US" altLang="zh-CN" sz="1260" dirty="0" smtClean="0">
                <a:solidFill>
                  <a:srgbClr val="00A3DE"/>
                </a:solidFill>
                <a:latin typeface="Wingdings" pitchFamily="18" charset="0"/>
                <a:cs typeface="Wingdings" pitchFamily="18" charset="0"/>
              </a:rPr>
              <a: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VM</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Networks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(Hyper-V)</a:t>
            </a:r>
          </a:p>
        </p:txBody>
      </p:sp>
      <p:sp>
        <p:nvSpPr>
          <p:cNvPr id="18" name="TextBox 1"/>
          <p:cNvSpPr txBox="1"/>
          <p:nvPr/>
        </p:nvSpPr>
        <p:spPr>
          <a:xfrm>
            <a:off x="5448300" y="3683000"/>
            <a:ext cx="1905000" cy="177800"/>
          </a:xfrm>
          <a:prstGeom prst="rect">
            <a:avLst/>
          </a:prstGeom>
          <a:noFill/>
        </p:spPr>
        <p:txBody>
          <a:bodyPr wrap="none" lIns="0" tIns="0" rIns="0" rtlCol="0">
            <a:spAutoFit/>
          </a:bodyPr>
          <a:lstStyle/>
          <a:p>
            <a:pPr>
              <a:lnSpc>
                <a:spcPts val="1400"/>
              </a:lnSpc>
              <a:tabLst/>
            </a:pPr>
            <a:r>
              <a:rPr lang="en-US" altLang="zh-CN" sz="1260" dirty="0" smtClean="0">
                <a:solidFill>
                  <a:srgbClr val="00A3DE"/>
                </a:solidFill>
                <a:latin typeface="Wingdings" pitchFamily="18" charset="0"/>
                <a:cs typeface="Wingdings" pitchFamily="18" charset="0"/>
              </a:rPr>
              <a: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Networks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(OpenStack)</a:t>
            </a:r>
          </a:p>
        </p:txBody>
      </p:sp>
      <p:sp>
        <p:nvSpPr>
          <p:cNvPr id="19" name="TextBox 1"/>
          <p:cNvSpPr txBox="1"/>
          <p:nvPr/>
        </p:nvSpPr>
        <p:spPr>
          <a:xfrm>
            <a:off x="5041900" y="3962400"/>
            <a:ext cx="3352800" cy="177800"/>
          </a:xfrm>
          <a:prstGeom prst="rect">
            <a:avLst/>
          </a:prstGeom>
          <a:noFill/>
        </p:spPr>
        <p:txBody>
          <a:bodyPr wrap="none" lIns="0" tIns="0" rIns="0" rtlCol="0">
            <a:spAutoFit/>
          </a:bodyPr>
          <a:lstStyle/>
          <a:p>
            <a:pPr>
              <a:lnSpc>
                <a:spcPts val="1400"/>
              </a:lnSpc>
              <a:tabLst/>
            </a:pPr>
            <a:r>
              <a:rPr lang="en-US" altLang="zh-CN" sz="1260" dirty="0" smtClean="0">
                <a:solidFill>
                  <a:srgbClr val="00A3DE"/>
                </a:solidFill>
                <a:latin typeface="Wingdings" pitchFamily="18" charset="0"/>
                <a:cs typeface="Wingdings" pitchFamily="18" charset="0"/>
              </a:rPr>
              <a: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EPGs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are</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exposed</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to</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the</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VMM</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as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a</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1:1</a:t>
            </a:r>
          </a:p>
        </p:txBody>
      </p:sp>
      <p:sp>
        <p:nvSpPr>
          <p:cNvPr id="20" name="TextBox 1"/>
          <p:cNvSpPr txBox="1"/>
          <p:nvPr/>
        </p:nvSpPr>
        <p:spPr>
          <a:xfrm>
            <a:off x="5270500" y="4203700"/>
            <a:ext cx="3238500" cy="368300"/>
          </a:xfrm>
          <a:prstGeom prst="rect">
            <a:avLst/>
          </a:prstGeom>
          <a:noFill/>
        </p:spPr>
        <p:txBody>
          <a:bodyPr wrap="none" lIns="0" tIns="0" rIns="0" rtlCol="0">
            <a:spAutoFit/>
          </a:bodyPr>
          <a:lstStyle/>
          <a:p>
            <a:pPr>
              <a:lnSpc>
                <a:spcPts val="1200"/>
              </a:lnSpc>
              <a:tabLst/>
            </a:pPr>
            <a:r>
              <a:rPr lang="en-US" altLang="zh-CN" sz="1404" dirty="0" smtClean="0">
                <a:solidFill>
                  <a:srgbClr val="000000"/>
                </a:solidFill>
                <a:latin typeface="Times New Roman" pitchFamily="18" charset="0"/>
                <a:cs typeface="Times New Roman" pitchFamily="18" charset="0"/>
              </a:rPr>
              <a:t>mapping</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to</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Port</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Groups,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VM</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Networks</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or</a:t>
            </a:r>
          </a:p>
          <a:p>
            <a:pPr>
              <a:lnSpc>
                <a:spcPts val="1600"/>
              </a:lnSpc>
              <a:tabLst/>
            </a:pPr>
            <a:r>
              <a:rPr lang="en-US" altLang="zh-CN" sz="1404" dirty="0" smtClean="0">
                <a:solidFill>
                  <a:srgbClr val="000000"/>
                </a:solidFill>
                <a:latin typeface="Times New Roman" pitchFamily="18" charset="0"/>
                <a:cs typeface="Times New Roman" pitchFamily="18" charset="0"/>
              </a:rPr>
              <a:t>OpenStack</a:t>
            </a:r>
            <a:r>
              <a:rPr lang="en-US" altLang="zh-CN" sz="1404" dirty="0" smtClean="0">
                <a:latin typeface="Times New Roman" pitchFamily="18" charset="0"/>
                <a:cs typeface="Times New Roman" pitchFamily="18" charset="0"/>
              </a:rPr>
              <a:t> </a:t>
            </a:r>
            <a:r>
              <a:rPr lang="en-US" altLang="zh-CN" sz="1404" dirty="0" smtClean="0">
                <a:solidFill>
                  <a:srgbClr val="000000"/>
                </a:solidFill>
                <a:latin typeface="Times New Roman" pitchFamily="18" charset="0"/>
                <a:cs typeface="Times New Roman" pitchFamily="18" charset="0"/>
              </a:rPr>
              <a:t>Networking.</a:t>
            </a:r>
          </a:p>
        </p:txBody>
      </p:sp>
      <p:sp>
        <p:nvSpPr>
          <p:cNvPr id="21" name="TextBox 1"/>
          <p:cNvSpPr txBox="1"/>
          <p:nvPr/>
        </p:nvSpPr>
        <p:spPr>
          <a:xfrm>
            <a:off x="8585200" y="4775200"/>
            <a:ext cx="76200" cy="63500"/>
          </a:xfrm>
          <a:prstGeom prst="rect">
            <a:avLst/>
          </a:prstGeom>
          <a:noFill/>
        </p:spPr>
        <p:txBody>
          <a:bodyPr wrap="none" lIns="0" tIns="0" rIns="0" rtlCol="0">
            <a:spAutoFit/>
          </a:bodyPr>
          <a:lstStyle/>
          <a:p>
            <a:pPr>
              <a:lnSpc>
                <a:spcPts val="500"/>
              </a:lnSpc>
              <a:tabLst/>
            </a:pPr>
            <a:r>
              <a:rPr lang="en-US" altLang="zh-CN" sz="600" dirty="0" smtClean="0">
                <a:solidFill>
                  <a:srgbClr val="BFBFBF"/>
                </a:solidFill>
                <a:latin typeface="Times New Roman" pitchFamily="18" charset="0"/>
                <a:cs typeface="Times New Roman" pitchFamily="18" charset="0"/>
              </a:rPr>
              <a:t>27</a:t>
            </a:r>
          </a:p>
        </p:txBody>
      </p:sp>
    </p:spTree>
    <p:extLst>
      <p:ext uri="{BB962C8B-B14F-4D97-AF65-F5344CB8AC3E}">
        <p14:creationId xmlns:p14="http://schemas.microsoft.com/office/powerpoint/2010/main" val="518491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Virtual Switch with OpFlex in ACI Fabric</a:t>
            </a:r>
            <a:endParaRPr lang="en-US" dirty="0"/>
          </a:p>
        </p:txBody>
      </p:sp>
      <p:sp>
        <p:nvSpPr>
          <p:cNvPr id="12" name="Rectangle 11"/>
          <p:cNvSpPr/>
          <p:nvPr/>
        </p:nvSpPr>
        <p:spPr>
          <a:xfrm>
            <a:off x="4268022" y="2933677"/>
            <a:ext cx="738061" cy="30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p>
            <a:pPr defTabSz="685800" fontAlgn="auto">
              <a:spcBef>
                <a:spcPts val="0"/>
              </a:spcBef>
              <a:spcAft>
                <a:spcPts val="0"/>
              </a:spcAft>
            </a:pPr>
            <a:r>
              <a:rPr lang="en-US" sz="1050" b="1" dirty="0">
                <a:solidFill>
                  <a:prstClr val="black"/>
                </a:solidFill>
              </a:rPr>
              <a:t>OpFlex</a:t>
            </a:r>
          </a:p>
        </p:txBody>
      </p:sp>
      <p:sp>
        <p:nvSpPr>
          <p:cNvPr id="13" name="Up-Down Arrow 12"/>
          <p:cNvSpPr/>
          <p:nvPr/>
        </p:nvSpPr>
        <p:spPr>
          <a:xfrm>
            <a:off x="4785921" y="2749824"/>
            <a:ext cx="255883" cy="534779"/>
          </a:xfrm>
          <a:prstGeom prst="upDown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p>
            <a:pPr algn="ctr" defTabSz="685800" fontAlgn="auto">
              <a:spcBef>
                <a:spcPts val="0"/>
              </a:spcBef>
              <a:spcAft>
                <a:spcPts val="0"/>
              </a:spcAft>
            </a:pPr>
            <a:endParaRPr lang="en-US" dirty="0">
              <a:solidFill>
                <a:prstClr val="black"/>
              </a:solidFill>
            </a:endParaRPr>
          </a:p>
        </p:txBody>
      </p:sp>
      <p:sp>
        <p:nvSpPr>
          <p:cNvPr id="22" name="AutoShape 115"/>
          <p:cNvSpPr>
            <a:spLocks noChangeArrowheads="1"/>
          </p:cNvSpPr>
          <p:nvPr/>
        </p:nvSpPr>
        <p:spPr bwMode="gray">
          <a:xfrm flipH="1">
            <a:off x="5190964" y="3849854"/>
            <a:ext cx="699110" cy="364854"/>
          </a:xfrm>
          <a:prstGeom prst="rect">
            <a:avLst/>
          </a:prstGeom>
          <a:noFill/>
          <a:ln w="12700">
            <a:noFill/>
            <a:miter lim="800000"/>
            <a:headEnd/>
            <a:tailEnd/>
          </a:ln>
          <a:effectLst/>
        </p:spPr>
        <p:txBody>
          <a:bodyPr wrap="none" lIns="41082" tIns="20540" rIns="41082" bIns="20540" anchor="ctr"/>
          <a:lstStyle/>
          <a:p>
            <a:pPr defTabSz="458154" fontAlgn="auto">
              <a:spcBef>
                <a:spcPts val="0"/>
              </a:spcBef>
              <a:spcAft>
                <a:spcPts val="0"/>
              </a:spcAft>
              <a:defRPr/>
            </a:pPr>
            <a:r>
              <a:rPr lang="en-US" sz="1050" b="1" dirty="0">
                <a:solidFill>
                  <a:prstClr val="black"/>
                </a:solidFill>
                <a:latin typeface="Arial"/>
                <a:ea typeface="Arial" charset="0"/>
                <a:cs typeface="Arial" charset="0"/>
              </a:rPr>
              <a:t>AVS</a:t>
            </a:r>
          </a:p>
        </p:txBody>
      </p:sp>
      <p:grpSp>
        <p:nvGrpSpPr>
          <p:cNvPr id="35" name="Group 34"/>
          <p:cNvGrpSpPr/>
          <p:nvPr/>
        </p:nvGrpSpPr>
        <p:grpSpPr>
          <a:xfrm>
            <a:off x="6563890" y="1375842"/>
            <a:ext cx="1163852" cy="502063"/>
            <a:chOff x="6063882" y="3004816"/>
            <a:chExt cx="1551802" cy="669417"/>
          </a:xfrm>
        </p:grpSpPr>
        <p:sp>
          <p:nvSpPr>
            <p:cNvPr id="36" name="Rounded Rectangle 35"/>
            <p:cNvSpPr/>
            <p:nvPr/>
          </p:nvSpPr>
          <p:spPr>
            <a:xfrm>
              <a:off x="6063882" y="3267616"/>
              <a:ext cx="1551802" cy="406617"/>
            </a:xfrm>
            <a:prstGeom prst="roundRect">
              <a:avLst/>
            </a:prstGeom>
            <a:solidFill>
              <a:schemeClr val="bg1"/>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210" fontAlgn="auto">
                <a:spcBef>
                  <a:spcPts val="0"/>
                </a:spcBef>
                <a:spcAft>
                  <a:spcPts val="0"/>
                </a:spcAft>
              </a:pPr>
              <a:endParaRPr lang="en-US" dirty="0" smtClean="0">
                <a:solidFill>
                  <a:prstClr val="black"/>
                </a:solidFill>
              </a:endParaRPr>
            </a:p>
          </p:txBody>
        </p:sp>
        <p:sp>
          <p:nvSpPr>
            <p:cNvPr id="37" name="TextBox 36"/>
            <p:cNvSpPr txBox="1"/>
            <p:nvPr/>
          </p:nvSpPr>
          <p:spPr>
            <a:xfrm>
              <a:off x="6860348" y="3352800"/>
              <a:ext cx="675826" cy="261611"/>
            </a:xfrm>
            <a:prstGeom prst="rect">
              <a:avLst/>
            </a:prstGeom>
            <a:noFill/>
          </p:spPr>
          <p:txBody>
            <a:bodyPr wrap="none" rtlCol="0">
              <a:spAutoFit/>
            </a:bodyPr>
            <a:lstStyle/>
            <a:p>
              <a:pPr defTabSz="257210" fontAlgn="auto">
                <a:spcBef>
                  <a:spcPts val="0"/>
                </a:spcBef>
                <a:spcAft>
                  <a:spcPts val="0"/>
                </a:spcAft>
              </a:pPr>
              <a:r>
                <a:rPr lang="en-US" sz="675" b="1" dirty="0">
                  <a:solidFill>
                    <a:prstClr val="black"/>
                  </a:solidFill>
                  <a:latin typeface="Arial"/>
                  <a:ea typeface=""/>
                  <a:cs typeface=""/>
                </a:rPr>
                <a:t>vCenter</a:t>
              </a:r>
            </a:p>
          </p:txBody>
        </p:sp>
        <p:pic>
          <p:nvPicPr>
            <p:cNvPr id="38" name="Picture 16" descr="http://www.vmware.com/files/images/vmrc/VMware_logo_gry_RGB_300dp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91" r="11108" b="10025"/>
            <a:stretch/>
          </p:blipFill>
          <p:spPr bwMode="auto">
            <a:xfrm>
              <a:off x="6125934" y="3335278"/>
              <a:ext cx="764287" cy="29705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172200" y="3004816"/>
              <a:ext cx="1238088" cy="271784"/>
            </a:xfrm>
            <a:prstGeom prst="rect">
              <a:avLst/>
            </a:prstGeom>
          </p:spPr>
          <p:txBody>
            <a:bodyPr vert="horz" lIns="61722" tIns="34290" rIns="61722" bIns="34290" rtlCol="0" anchor="b" anchorCtr="0">
              <a:noAutofit/>
            </a:bodyPr>
            <a:lstStyle>
              <a:defPPr>
                <a:defRPr lang="en-US"/>
              </a:defPPr>
              <a:lvl1pPr algn="ctr">
                <a:lnSpc>
                  <a:spcPct val="80000"/>
                </a:lnSpc>
                <a:spcBef>
                  <a:spcPct val="0"/>
                </a:spcBef>
                <a:buNone/>
                <a:defRPr b="1" spc="-100" baseline="0">
                  <a:solidFill>
                    <a:schemeClr val="accent6">
                      <a:lumMod val="40000"/>
                      <a:lumOff val="60000"/>
                    </a:schemeClr>
                  </a:solidFill>
                  <a:effectLst>
                    <a:outerShdw blurRad="177800" algn="ctr" rotWithShape="0">
                      <a:schemeClr val="accent6">
                        <a:lumMod val="40000"/>
                        <a:lumOff val="60000"/>
                        <a:alpha val="50000"/>
                      </a:schemeClr>
                    </a:outerShdw>
                  </a:effectLst>
                </a:defRPr>
              </a:lvl1pPr>
            </a:lstStyle>
            <a:p>
              <a:pPr defTabSz="257210" fontAlgn="auto">
                <a:spcAft>
                  <a:spcPts val="0"/>
                </a:spcAft>
              </a:pPr>
              <a:r>
                <a:rPr lang="en-US" sz="675" dirty="0">
                  <a:solidFill>
                    <a:prstClr val="black"/>
                  </a:solidFill>
                  <a:effectLst/>
                  <a:latin typeface="Arial"/>
                  <a:ea typeface=""/>
                  <a:cs typeface=""/>
                </a:rPr>
                <a:t>Hypervisor Manager</a:t>
              </a:r>
            </a:p>
          </p:txBody>
        </p:sp>
      </p:grpSp>
      <p:sp>
        <p:nvSpPr>
          <p:cNvPr id="40" name="Up-Down Arrow 39"/>
          <p:cNvSpPr/>
          <p:nvPr/>
        </p:nvSpPr>
        <p:spPr>
          <a:xfrm rot="2474436">
            <a:off x="4946706" y="1675731"/>
            <a:ext cx="255883" cy="883262"/>
          </a:xfrm>
          <a:prstGeom prst="upDown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p>
            <a:pPr algn="ctr" defTabSz="685800" fontAlgn="auto">
              <a:spcBef>
                <a:spcPts val="0"/>
              </a:spcBef>
              <a:spcAft>
                <a:spcPts val="0"/>
              </a:spcAft>
            </a:pPr>
            <a:endParaRPr lang="en-US" dirty="0">
              <a:solidFill>
                <a:prstClr val="black"/>
              </a:solidFill>
            </a:endParaRPr>
          </a:p>
        </p:txBody>
      </p:sp>
      <p:sp>
        <p:nvSpPr>
          <p:cNvPr id="41" name="Up-Down Arrow 40"/>
          <p:cNvSpPr/>
          <p:nvPr/>
        </p:nvSpPr>
        <p:spPr>
          <a:xfrm rot="6660000">
            <a:off x="6116412" y="1448296"/>
            <a:ext cx="255883" cy="507311"/>
          </a:xfrm>
          <a:prstGeom prst="upDown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p>
            <a:pPr algn="ctr" defTabSz="685800" fontAlgn="auto">
              <a:spcBef>
                <a:spcPts val="0"/>
              </a:spcBef>
              <a:spcAft>
                <a:spcPts val="0"/>
              </a:spcAft>
            </a:pPr>
            <a:endParaRPr lang="en-US" dirty="0">
              <a:solidFill>
                <a:prstClr val="black"/>
              </a:solidFill>
            </a:endParaRPr>
          </a:p>
        </p:txBody>
      </p:sp>
      <p:sp>
        <p:nvSpPr>
          <p:cNvPr id="66" name="Text Placeholder 65"/>
          <p:cNvSpPr>
            <a:spLocks noGrp="1"/>
          </p:cNvSpPr>
          <p:nvPr>
            <p:ph type="body" sz="quarter" idx="10"/>
          </p:nvPr>
        </p:nvSpPr>
        <p:spPr>
          <a:xfrm>
            <a:off x="1301326" y="1028700"/>
            <a:ext cx="2812496" cy="3724275"/>
          </a:xfrm>
        </p:spPr>
        <p:txBody>
          <a:bodyPr vert="horz" wrap="square" lIns="51442" tIns="25721" rIns="51442" bIns="25721" numCol="1" anchor="t" anchorCtr="0" compatLnSpc="1">
            <a:prstTxWarp prst="textNoShape">
              <a:avLst/>
            </a:prstTxWarp>
            <a:normAutofit/>
          </a:bodyPr>
          <a:lstStyle/>
          <a:p>
            <a:pPr marL="96454" indent="-96454">
              <a:buFont typeface="Arial"/>
              <a:buChar char="•"/>
            </a:pPr>
            <a:r>
              <a:rPr lang="en-US" dirty="0">
                <a:solidFill>
                  <a:srgbClr val="000000"/>
                </a:solidFill>
              </a:rPr>
              <a:t>AVS virtual switch implements OpFlex protocol</a:t>
            </a:r>
          </a:p>
          <a:p>
            <a:pPr marL="96454" indent="-96454">
              <a:buFont typeface="Arial"/>
              <a:buChar char="•"/>
            </a:pPr>
            <a:r>
              <a:rPr lang="en-US" dirty="0">
                <a:solidFill>
                  <a:srgbClr val="000000"/>
                </a:solidFill>
              </a:rPr>
              <a:t>Network policy communicated  from APIC to AVS through N9K using OpFlex</a:t>
            </a:r>
          </a:p>
          <a:p>
            <a:pPr marL="96454" indent="-96454">
              <a:buFont typeface="Arial"/>
              <a:buChar char="•"/>
            </a:pPr>
            <a:r>
              <a:rPr lang="en-US" dirty="0">
                <a:solidFill>
                  <a:srgbClr val="000000"/>
                </a:solidFill>
              </a:rPr>
              <a:t>Increased control plane scale through APIC cluster and leaf node</a:t>
            </a:r>
          </a:p>
          <a:p>
            <a:pPr marL="96454" indent="-96454">
              <a:buFont typeface="Arial"/>
              <a:buChar char="•"/>
            </a:pPr>
            <a:r>
              <a:rPr lang="en-US" dirty="0">
                <a:solidFill>
                  <a:srgbClr val="000000"/>
                </a:solidFill>
              </a:rPr>
              <a:t>APIC communicates with vCenter server for port group creation</a:t>
            </a:r>
          </a:p>
        </p:txBody>
      </p:sp>
      <p:pic>
        <p:nvPicPr>
          <p:cNvPr id="48" name="Picture 47" descr="To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179" y="2491267"/>
            <a:ext cx="1393364" cy="228463"/>
          </a:xfrm>
          <a:prstGeom prst="rect">
            <a:avLst/>
          </a:prstGeom>
        </p:spPr>
      </p:pic>
      <p:grpSp>
        <p:nvGrpSpPr>
          <p:cNvPr id="49" name="Group 48"/>
          <p:cNvGrpSpPr/>
          <p:nvPr/>
        </p:nvGrpSpPr>
        <p:grpSpPr>
          <a:xfrm>
            <a:off x="5074648" y="1064310"/>
            <a:ext cx="988255" cy="778828"/>
            <a:chOff x="7951067" y="1733731"/>
            <a:chExt cx="1066800" cy="762000"/>
          </a:xfrm>
        </p:grpSpPr>
        <p:pic>
          <p:nvPicPr>
            <p:cNvPr id="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1067" y="1733731"/>
              <a:ext cx="60746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1803" y="1809931"/>
              <a:ext cx="60746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0403" y="1886131"/>
              <a:ext cx="60746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a:off x="5756469" y="3405709"/>
            <a:ext cx="1402197" cy="1095327"/>
            <a:chOff x="5411655" y="4379469"/>
            <a:chExt cx="2492145" cy="1460436"/>
          </a:xfrm>
        </p:grpSpPr>
        <p:pic>
          <p:nvPicPr>
            <p:cNvPr id="55"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5000"/>
                      </a14:imgEffect>
                    </a14:imgLayer>
                  </a14:imgProps>
                </a:ext>
              </a:extLst>
            </a:blip>
            <a:srcRect/>
            <a:stretch>
              <a:fillRect/>
            </a:stretch>
          </p:blipFill>
          <p:spPr bwMode="gray">
            <a:xfrm>
              <a:off x="5740845" y="5607272"/>
              <a:ext cx="1701506" cy="232633"/>
            </a:xfrm>
            <a:prstGeom prst="rect">
              <a:avLst/>
            </a:prstGeom>
            <a:noFill/>
            <a:ln w="9525">
              <a:noFill/>
              <a:miter lim="800000"/>
              <a:headEnd/>
              <a:tailEnd/>
            </a:ln>
            <a:effectLst/>
          </p:spPr>
        </p:pic>
        <p:pic>
          <p:nvPicPr>
            <p:cNvPr id="56" name="Picture 218"/>
            <p:cNvPicPr>
              <a:picLocks noChangeAspect="1" noChangeArrowheads="1"/>
            </p:cNvPicPr>
            <p:nvPr/>
          </p:nvPicPr>
          <p:blipFill>
            <a:blip r:embed="rId8" cstate="print"/>
            <a:srcRect/>
            <a:stretch>
              <a:fillRect/>
            </a:stretch>
          </p:blipFill>
          <p:spPr bwMode="gray">
            <a:xfrm>
              <a:off x="6118204" y="5046838"/>
              <a:ext cx="1166166" cy="582673"/>
            </a:xfrm>
            <a:prstGeom prst="rect">
              <a:avLst/>
            </a:prstGeom>
            <a:noFill/>
            <a:ln w="9525" algn="ctr">
              <a:noFill/>
              <a:miter lim="800000"/>
              <a:headEnd/>
              <a:tailEnd/>
            </a:ln>
          </p:spPr>
        </p:pic>
        <p:grpSp>
          <p:nvGrpSpPr>
            <p:cNvPr id="57" name="Group 70"/>
            <p:cNvGrpSpPr/>
            <p:nvPr/>
          </p:nvGrpSpPr>
          <p:grpSpPr bwMode="gray">
            <a:xfrm>
              <a:off x="6068124" y="4379469"/>
              <a:ext cx="586025" cy="694470"/>
              <a:chOff x="4144721" y="2698768"/>
              <a:chExt cx="439633" cy="694470"/>
            </a:xfrm>
          </p:grpSpPr>
          <p:sp>
            <p:nvSpPr>
              <p:cNvPr id="84" name="Line 7"/>
              <p:cNvSpPr>
                <a:spLocks noChangeShapeType="1"/>
              </p:cNvSpPr>
              <p:nvPr/>
            </p:nvSpPr>
            <p:spPr bwMode="gray">
              <a:xfrm>
                <a:off x="4321289" y="2945230"/>
                <a:ext cx="181204" cy="408252"/>
              </a:xfrm>
              <a:prstGeom prst="line">
                <a:avLst/>
              </a:prstGeom>
              <a:noFill/>
              <a:ln w="19050">
                <a:solidFill>
                  <a:schemeClr val="bg1">
                    <a:lumMod val="50000"/>
                  </a:schemeClr>
                </a:solidFill>
                <a:round/>
                <a:headEnd/>
                <a:tailEnd/>
              </a:ln>
            </p:spPr>
            <p:txBody>
              <a:bodyPr lIns="61593" tIns="30796" rIns="61593" bIns="30796" anchor="ctr">
                <a:spAutoFit/>
              </a:bodyPr>
              <a:lstStyle/>
              <a:p>
                <a:pPr defTabSz="685800" fontAlgn="auto">
                  <a:spcBef>
                    <a:spcPts val="0"/>
                  </a:spcBef>
                  <a:spcAft>
                    <a:spcPts val="0"/>
                  </a:spcAft>
                </a:pPr>
                <a:endParaRPr lang="en-US" sz="825" b="1" dirty="0">
                  <a:solidFill>
                    <a:prstClr val="black"/>
                  </a:solidFill>
                  <a:latin typeface="Arial"/>
                  <a:ea typeface=""/>
                  <a:cs typeface=""/>
                </a:endParaRPr>
              </a:p>
            </p:txBody>
          </p:sp>
          <p:sp>
            <p:nvSpPr>
              <p:cNvPr id="85" name="Rounded Rectangle 6"/>
              <p:cNvSpPr>
                <a:spLocks noChangeAspect="1"/>
              </p:cNvSpPr>
              <p:nvPr/>
            </p:nvSpPr>
            <p:spPr bwMode="gray">
              <a:xfrm>
                <a:off x="414472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r>
                  <a:rPr lang="en-US" sz="600" b="1" dirty="0">
                    <a:solidFill>
                      <a:prstClr val="black">
                        <a:lumMod val="50000"/>
                      </a:prstClr>
                    </a:solidFill>
                    <a:latin typeface="Arial"/>
                    <a:ea typeface="MS PGothic" pitchFamily="34" charset="-128"/>
                    <a:cs typeface=""/>
                  </a:rPr>
                  <a:t>VM</a:t>
                </a:r>
              </a:p>
            </p:txBody>
          </p:sp>
          <p:sp>
            <p:nvSpPr>
              <p:cNvPr id="86" name="Rounded Rectangle 85"/>
              <p:cNvSpPr>
                <a:spLocks noChangeAspect="1"/>
              </p:cNvSpPr>
              <p:nvPr/>
            </p:nvSpPr>
            <p:spPr bwMode="gray">
              <a:xfrm>
                <a:off x="4428635" y="3237519"/>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endParaRPr lang="en-US" sz="600" b="1" dirty="0">
                  <a:solidFill>
                    <a:srgbClr val="1F497D"/>
                  </a:solidFill>
                  <a:effectLst>
                    <a:outerShdw blurRad="38100" dist="38100" dir="2700000" algn="tl">
                      <a:srgbClr val="000000"/>
                    </a:outerShdw>
                  </a:effectLst>
                  <a:latin typeface="Arial"/>
                  <a:ea typeface="MS PGothic" pitchFamily="34" charset="-128"/>
                  <a:cs typeface=""/>
                </a:endParaRPr>
              </a:p>
            </p:txBody>
          </p:sp>
        </p:grpSp>
        <p:grpSp>
          <p:nvGrpSpPr>
            <p:cNvPr id="58" name="Group 74"/>
            <p:cNvGrpSpPr/>
            <p:nvPr/>
          </p:nvGrpSpPr>
          <p:grpSpPr bwMode="gray">
            <a:xfrm>
              <a:off x="5411655" y="4379469"/>
              <a:ext cx="987062" cy="694470"/>
              <a:chOff x="3652242" y="2698768"/>
              <a:chExt cx="740489" cy="694470"/>
            </a:xfrm>
          </p:grpSpPr>
          <p:sp>
            <p:nvSpPr>
              <p:cNvPr id="81" name="Line 6"/>
              <p:cNvSpPr>
                <a:spLocks noChangeShapeType="1"/>
              </p:cNvSpPr>
              <p:nvPr/>
            </p:nvSpPr>
            <p:spPr bwMode="gray">
              <a:xfrm>
                <a:off x="3851496" y="2957883"/>
                <a:ext cx="469793" cy="408252"/>
              </a:xfrm>
              <a:prstGeom prst="line">
                <a:avLst/>
              </a:prstGeom>
              <a:noFill/>
              <a:ln w="19050">
                <a:solidFill>
                  <a:schemeClr val="bg1">
                    <a:lumMod val="50000"/>
                  </a:schemeClr>
                </a:solidFill>
                <a:round/>
                <a:headEnd/>
                <a:tailEnd/>
              </a:ln>
            </p:spPr>
            <p:txBody>
              <a:bodyPr lIns="61593" tIns="30796" rIns="61593" bIns="30796" anchor="ctr">
                <a:spAutoFit/>
              </a:bodyPr>
              <a:lstStyle/>
              <a:p>
                <a:pPr defTabSz="685800" fontAlgn="auto">
                  <a:spcBef>
                    <a:spcPts val="0"/>
                  </a:spcBef>
                  <a:spcAft>
                    <a:spcPts val="0"/>
                  </a:spcAft>
                </a:pPr>
                <a:endParaRPr lang="en-US" sz="825" b="1" dirty="0">
                  <a:solidFill>
                    <a:prstClr val="black"/>
                  </a:solidFill>
                  <a:latin typeface="Arial"/>
                  <a:ea typeface=""/>
                  <a:cs typeface=""/>
                </a:endParaRPr>
              </a:p>
            </p:txBody>
          </p:sp>
          <p:sp>
            <p:nvSpPr>
              <p:cNvPr id="82" name="Rounded Rectangle 6"/>
              <p:cNvSpPr>
                <a:spLocks noChangeAspect="1"/>
              </p:cNvSpPr>
              <p:nvPr/>
            </p:nvSpPr>
            <p:spPr bwMode="gray">
              <a:xfrm>
                <a:off x="3652242"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r>
                  <a:rPr lang="en-US" sz="600" b="1" dirty="0">
                    <a:solidFill>
                      <a:prstClr val="black">
                        <a:lumMod val="50000"/>
                      </a:prstClr>
                    </a:solidFill>
                    <a:latin typeface="Arial"/>
                    <a:ea typeface="MS PGothic" pitchFamily="34" charset="-128"/>
                    <a:cs typeface=""/>
                  </a:rPr>
                  <a:t>VM</a:t>
                </a:r>
              </a:p>
            </p:txBody>
          </p:sp>
          <p:sp>
            <p:nvSpPr>
              <p:cNvPr id="83" name="Rounded Rectangle 82"/>
              <p:cNvSpPr>
                <a:spLocks noChangeAspect="1"/>
              </p:cNvSpPr>
              <p:nvPr/>
            </p:nvSpPr>
            <p:spPr bwMode="gray">
              <a:xfrm>
                <a:off x="4237012" y="3237519"/>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endParaRPr lang="en-US" sz="600" b="1" dirty="0">
                  <a:solidFill>
                    <a:srgbClr val="1F497D"/>
                  </a:solidFill>
                  <a:effectLst>
                    <a:outerShdw blurRad="38100" dist="38100" dir="2700000" algn="tl">
                      <a:srgbClr val="000000"/>
                    </a:outerShdw>
                  </a:effectLst>
                  <a:latin typeface="Arial"/>
                  <a:ea typeface="MS PGothic" pitchFamily="34" charset="-128"/>
                  <a:cs typeface=""/>
                </a:endParaRPr>
              </a:p>
            </p:txBody>
          </p:sp>
        </p:grpSp>
        <p:grpSp>
          <p:nvGrpSpPr>
            <p:cNvPr id="59" name="Group 78"/>
            <p:cNvGrpSpPr/>
            <p:nvPr/>
          </p:nvGrpSpPr>
          <p:grpSpPr bwMode="gray">
            <a:xfrm>
              <a:off x="6702008" y="4379469"/>
              <a:ext cx="545325" cy="694470"/>
              <a:chOff x="4620258" y="2698768"/>
              <a:chExt cx="409100" cy="694470"/>
            </a:xfrm>
          </p:grpSpPr>
          <p:sp>
            <p:nvSpPr>
              <p:cNvPr id="64" name="Line 11"/>
              <p:cNvSpPr>
                <a:spLocks noChangeShapeType="1"/>
              </p:cNvSpPr>
              <p:nvPr/>
            </p:nvSpPr>
            <p:spPr bwMode="gray">
              <a:xfrm flipH="1">
                <a:off x="4693409" y="2998570"/>
                <a:ext cx="119078" cy="342556"/>
              </a:xfrm>
              <a:prstGeom prst="line">
                <a:avLst/>
              </a:prstGeom>
              <a:noFill/>
              <a:ln w="19050">
                <a:solidFill>
                  <a:schemeClr val="bg1">
                    <a:lumMod val="50000"/>
                  </a:schemeClr>
                </a:solidFill>
                <a:round/>
                <a:headEnd/>
                <a:tailEnd/>
              </a:ln>
            </p:spPr>
            <p:txBody>
              <a:bodyPr lIns="61593" tIns="30796" rIns="61593" bIns="30796" anchor="ctr">
                <a:spAutoFit/>
              </a:bodyPr>
              <a:lstStyle/>
              <a:p>
                <a:pPr defTabSz="685800" fontAlgn="auto">
                  <a:spcBef>
                    <a:spcPts val="0"/>
                  </a:spcBef>
                  <a:spcAft>
                    <a:spcPts val="0"/>
                  </a:spcAft>
                </a:pPr>
                <a:endParaRPr lang="en-US" sz="825" b="1" dirty="0">
                  <a:solidFill>
                    <a:prstClr val="black"/>
                  </a:solidFill>
                  <a:latin typeface="Arial"/>
                  <a:ea typeface=""/>
                  <a:cs typeface=""/>
                </a:endParaRPr>
              </a:p>
            </p:txBody>
          </p:sp>
          <p:sp>
            <p:nvSpPr>
              <p:cNvPr id="65" name="Rounded Rectangle 6"/>
              <p:cNvSpPr>
                <a:spLocks noChangeAspect="1"/>
              </p:cNvSpPr>
              <p:nvPr/>
            </p:nvSpPr>
            <p:spPr bwMode="gray">
              <a:xfrm>
                <a:off x="463720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r>
                  <a:rPr lang="en-US" sz="600" b="1" dirty="0">
                    <a:solidFill>
                      <a:prstClr val="black">
                        <a:lumMod val="50000"/>
                      </a:prstClr>
                    </a:solidFill>
                    <a:latin typeface="Arial"/>
                    <a:ea typeface="MS PGothic" pitchFamily="34" charset="-128"/>
                    <a:cs typeface=""/>
                  </a:rPr>
                  <a:t>VM</a:t>
                </a:r>
              </a:p>
            </p:txBody>
          </p:sp>
          <p:sp>
            <p:nvSpPr>
              <p:cNvPr id="80" name="Rounded Rectangle 79"/>
              <p:cNvSpPr>
                <a:spLocks noChangeAspect="1"/>
              </p:cNvSpPr>
              <p:nvPr/>
            </p:nvSpPr>
            <p:spPr bwMode="gray">
              <a:xfrm>
                <a:off x="4620258" y="3237519"/>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endParaRPr lang="en-US" sz="600" b="1" dirty="0">
                  <a:solidFill>
                    <a:srgbClr val="1F497D"/>
                  </a:solidFill>
                  <a:effectLst>
                    <a:outerShdw blurRad="38100" dist="38100" dir="2700000" algn="tl">
                      <a:srgbClr val="000000"/>
                    </a:outerShdw>
                  </a:effectLst>
                  <a:latin typeface="Arial"/>
                  <a:ea typeface="MS PGothic" pitchFamily="34" charset="-128"/>
                  <a:cs typeface=""/>
                </a:endParaRPr>
              </a:p>
            </p:txBody>
          </p:sp>
        </p:grpSp>
        <p:grpSp>
          <p:nvGrpSpPr>
            <p:cNvPr id="60" name="Group 82"/>
            <p:cNvGrpSpPr/>
            <p:nvPr/>
          </p:nvGrpSpPr>
          <p:grpSpPr bwMode="gray">
            <a:xfrm>
              <a:off x="6955704" y="4379469"/>
              <a:ext cx="948096" cy="694470"/>
              <a:chOff x="4810581" y="2698768"/>
              <a:chExt cx="711257" cy="694470"/>
            </a:xfrm>
          </p:grpSpPr>
          <p:sp>
            <p:nvSpPr>
              <p:cNvPr id="61" name="Line 10"/>
              <p:cNvSpPr>
                <a:spLocks noChangeShapeType="1"/>
              </p:cNvSpPr>
              <p:nvPr/>
            </p:nvSpPr>
            <p:spPr bwMode="gray">
              <a:xfrm flipH="1">
                <a:off x="4852889" y="2964052"/>
                <a:ext cx="474491" cy="402083"/>
              </a:xfrm>
              <a:prstGeom prst="line">
                <a:avLst/>
              </a:prstGeom>
              <a:noFill/>
              <a:ln w="19050">
                <a:solidFill>
                  <a:schemeClr val="bg1">
                    <a:lumMod val="50000"/>
                  </a:schemeClr>
                </a:solidFill>
                <a:round/>
                <a:headEnd/>
                <a:tailEnd/>
              </a:ln>
            </p:spPr>
            <p:txBody>
              <a:bodyPr wrap="square" lIns="61593" tIns="30796" rIns="61593" bIns="30796" anchor="ctr">
                <a:spAutoFit/>
              </a:bodyPr>
              <a:lstStyle/>
              <a:p>
                <a:pPr defTabSz="685800" fontAlgn="auto">
                  <a:spcBef>
                    <a:spcPts val="0"/>
                  </a:spcBef>
                  <a:spcAft>
                    <a:spcPts val="0"/>
                  </a:spcAft>
                </a:pPr>
                <a:endParaRPr lang="en-US" sz="825" b="1" dirty="0">
                  <a:solidFill>
                    <a:prstClr val="black"/>
                  </a:solidFill>
                  <a:latin typeface="Arial"/>
                  <a:ea typeface=""/>
                  <a:cs typeface=""/>
                </a:endParaRPr>
              </a:p>
            </p:txBody>
          </p:sp>
          <p:sp>
            <p:nvSpPr>
              <p:cNvPr id="62" name="Rounded Rectangle 61"/>
              <p:cNvSpPr>
                <a:spLocks noChangeAspect="1"/>
              </p:cNvSpPr>
              <p:nvPr/>
            </p:nvSpPr>
            <p:spPr bwMode="gray">
              <a:xfrm>
                <a:off x="4810581" y="3237519"/>
                <a:ext cx="154422" cy="15571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endParaRPr lang="en-US" sz="600" b="1" dirty="0">
                  <a:solidFill>
                    <a:srgbClr val="1F497D"/>
                  </a:solidFill>
                  <a:effectLst>
                    <a:outerShdw blurRad="38100" dist="38100" dir="2700000" algn="tl">
                      <a:srgbClr val="000000"/>
                    </a:outerShdw>
                  </a:effectLst>
                  <a:latin typeface="Arial"/>
                  <a:ea typeface="MS PGothic" pitchFamily="34" charset="-128"/>
                  <a:cs typeface=""/>
                </a:endParaRPr>
              </a:p>
            </p:txBody>
          </p:sp>
          <p:sp>
            <p:nvSpPr>
              <p:cNvPr id="63" name="Rounded Rectangle 6"/>
              <p:cNvSpPr>
                <a:spLocks noChangeAspect="1"/>
              </p:cNvSpPr>
              <p:nvPr/>
            </p:nvSpPr>
            <p:spPr bwMode="gray">
              <a:xfrm>
                <a:off x="512968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r>
                  <a:rPr lang="en-US" sz="600" b="1" dirty="0">
                    <a:solidFill>
                      <a:prstClr val="black">
                        <a:lumMod val="50000"/>
                      </a:prstClr>
                    </a:solidFill>
                    <a:latin typeface="Arial"/>
                    <a:ea typeface="MS PGothic" pitchFamily="34" charset="-128"/>
                    <a:cs typeface=""/>
                  </a:rPr>
                  <a:t>VM</a:t>
                </a:r>
              </a:p>
            </p:txBody>
          </p:sp>
        </p:grpSp>
      </p:grpSp>
      <p:grpSp>
        <p:nvGrpSpPr>
          <p:cNvPr id="2" name="Group 1"/>
          <p:cNvGrpSpPr/>
          <p:nvPr/>
        </p:nvGrpSpPr>
        <p:grpSpPr>
          <a:xfrm>
            <a:off x="4113821" y="3405709"/>
            <a:ext cx="1402197" cy="1095327"/>
            <a:chOff x="5411655" y="4379469"/>
            <a:chExt cx="2492145" cy="1460436"/>
          </a:xfrm>
        </p:grpSpPr>
        <p:pic>
          <p:nvPicPr>
            <p:cNvPr id="16"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5000"/>
                      </a14:imgEffect>
                    </a14:imgLayer>
                  </a14:imgProps>
                </a:ext>
              </a:extLst>
            </a:blip>
            <a:srcRect/>
            <a:stretch>
              <a:fillRect/>
            </a:stretch>
          </p:blipFill>
          <p:spPr bwMode="gray">
            <a:xfrm>
              <a:off x="5740845" y="5607272"/>
              <a:ext cx="1701506" cy="232633"/>
            </a:xfrm>
            <a:prstGeom prst="rect">
              <a:avLst/>
            </a:prstGeom>
            <a:noFill/>
            <a:ln w="9525">
              <a:noFill/>
              <a:miter lim="800000"/>
              <a:headEnd/>
              <a:tailEnd/>
            </a:ln>
            <a:effectLst/>
          </p:spPr>
        </p:pic>
        <p:pic>
          <p:nvPicPr>
            <p:cNvPr id="17" name="Picture 218"/>
            <p:cNvPicPr>
              <a:picLocks noChangeAspect="1" noChangeArrowheads="1"/>
            </p:cNvPicPr>
            <p:nvPr/>
          </p:nvPicPr>
          <p:blipFill>
            <a:blip r:embed="rId8" cstate="print"/>
            <a:srcRect/>
            <a:stretch>
              <a:fillRect/>
            </a:stretch>
          </p:blipFill>
          <p:spPr bwMode="gray">
            <a:xfrm>
              <a:off x="6118204" y="5046838"/>
              <a:ext cx="1166166" cy="582673"/>
            </a:xfrm>
            <a:prstGeom prst="rect">
              <a:avLst/>
            </a:prstGeom>
            <a:noFill/>
            <a:ln w="9525" algn="ctr">
              <a:noFill/>
              <a:miter lim="800000"/>
              <a:headEnd/>
              <a:tailEnd/>
            </a:ln>
          </p:spPr>
        </p:pic>
        <p:grpSp>
          <p:nvGrpSpPr>
            <p:cNvPr id="18" name="Group 70"/>
            <p:cNvGrpSpPr/>
            <p:nvPr/>
          </p:nvGrpSpPr>
          <p:grpSpPr bwMode="gray">
            <a:xfrm>
              <a:off x="6068124" y="4379469"/>
              <a:ext cx="586025" cy="694470"/>
              <a:chOff x="4144721" y="2698768"/>
              <a:chExt cx="439633" cy="694470"/>
            </a:xfrm>
          </p:grpSpPr>
          <p:sp>
            <p:nvSpPr>
              <p:cNvPr id="32" name="Line 7"/>
              <p:cNvSpPr>
                <a:spLocks noChangeShapeType="1"/>
              </p:cNvSpPr>
              <p:nvPr/>
            </p:nvSpPr>
            <p:spPr bwMode="gray">
              <a:xfrm>
                <a:off x="4321289" y="2945230"/>
                <a:ext cx="181204" cy="408252"/>
              </a:xfrm>
              <a:prstGeom prst="line">
                <a:avLst/>
              </a:prstGeom>
              <a:noFill/>
              <a:ln w="19050">
                <a:solidFill>
                  <a:schemeClr val="bg1">
                    <a:lumMod val="50000"/>
                  </a:schemeClr>
                </a:solidFill>
                <a:round/>
                <a:headEnd/>
                <a:tailEnd/>
              </a:ln>
            </p:spPr>
            <p:txBody>
              <a:bodyPr lIns="61593" tIns="30796" rIns="61593" bIns="30796" anchor="ctr">
                <a:spAutoFit/>
              </a:bodyPr>
              <a:lstStyle/>
              <a:p>
                <a:pPr defTabSz="685800" fontAlgn="auto">
                  <a:spcBef>
                    <a:spcPts val="0"/>
                  </a:spcBef>
                  <a:spcAft>
                    <a:spcPts val="0"/>
                  </a:spcAft>
                </a:pPr>
                <a:endParaRPr lang="en-US" sz="825" b="1" dirty="0">
                  <a:solidFill>
                    <a:prstClr val="black"/>
                  </a:solidFill>
                  <a:latin typeface="Arial"/>
                  <a:ea typeface=""/>
                  <a:cs typeface=""/>
                </a:endParaRPr>
              </a:p>
            </p:txBody>
          </p:sp>
          <p:sp>
            <p:nvSpPr>
              <p:cNvPr id="33" name="Rounded Rectangle 6"/>
              <p:cNvSpPr>
                <a:spLocks noChangeAspect="1"/>
              </p:cNvSpPr>
              <p:nvPr/>
            </p:nvSpPr>
            <p:spPr bwMode="gray">
              <a:xfrm>
                <a:off x="414472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r>
                  <a:rPr lang="en-US" sz="600" b="1" dirty="0">
                    <a:solidFill>
                      <a:prstClr val="black">
                        <a:lumMod val="50000"/>
                      </a:prstClr>
                    </a:solidFill>
                    <a:latin typeface="Arial"/>
                    <a:ea typeface="MS PGothic" pitchFamily="34" charset="-128"/>
                    <a:cs typeface=""/>
                  </a:rPr>
                  <a:t>VM</a:t>
                </a:r>
              </a:p>
            </p:txBody>
          </p:sp>
          <p:sp>
            <p:nvSpPr>
              <p:cNvPr id="34" name="Rounded Rectangle 33"/>
              <p:cNvSpPr>
                <a:spLocks noChangeAspect="1"/>
              </p:cNvSpPr>
              <p:nvPr/>
            </p:nvSpPr>
            <p:spPr bwMode="gray">
              <a:xfrm>
                <a:off x="4428635" y="3237519"/>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endParaRPr lang="en-US" sz="600" b="1" dirty="0">
                  <a:solidFill>
                    <a:srgbClr val="1F497D"/>
                  </a:solidFill>
                  <a:effectLst>
                    <a:outerShdw blurRad="38100" dist="38100" dir="2700000" algn="tl">
                      <a:srgbClr val="000000"/>
                    </a:outerShdw>
                  </a:effectLst>
                  <a:latin typeface="Arial"/>
                  <a:ea typeface="MS PGothic" pitchFamily="34" charset="-128"/>
                  <a:cs typeface=""/>
                </a:endParaRPr>
              </a:p>
            </p:txBody>
          </p:sp>
        </p:grpSp>
        <p:grpSp>
          <p:nvGrpSpPr>
            <p:cNvPr id="19" name="Group 74"/>
            <p:cNvGrpSpPr/>
            <p:nvPr/>
          </p:nvGrpSpPr>
          <p:grpSpPr bwMode="gray">
            <a:xfrm>
              <a:off x="5411655" y="4379469"/>
              <a:ext cx="987062" cy="694470"/>
              <a:chOff x="3652242" y="2698768"/>
              <a:chExt cx="740489" cy="694470"/>
            </a:xfrm>
          </p:grpSpPr>
          <p:sp>
            <p:nvSpPr>
              <p:cNvPr id="29" name="Line 6"/>
              <p:cNvSpPr>
                <a:spLocks noChangeShapeType="1"/>
              </p:cNvSpPr>
              <p:nvPr/>
            </p:nvSpPr>
            <p:spPr bwMode="gray">
              <a:xfrm>
                <a:off x="3851496" y="2957883"/>
                <a:ext cx="469793" cy="408252"/>
              </a:xfrm>
              <a:prstGeom prst="line">
                <a:avLst/>
              </a:prstGeom>
              <a:noFill/>
              <a:ln w="19050">
                <a:solidFill>
                  <a:schemeClr val="bg1">
                    <a:lumMod val="50000"/>
                  </a:schemeClr>
                </a:solidFill>
                <a:round/>
                <a:headEnd/>
                <a:tailEnd/>
              </a:ln>
            </p:spPr>
            <p:txBody>
              <a:bodyPr lIns="61593" tIns="30796" rIns="61593" bIns="30796" anchor="ctr">
                <a:spAutoFit/>
              </a:bodyPr>
              <a:lstStyle/>
              <a:p>
                <a:pPr defTabSz="685800" fontAlgn="auto">
                  <a:spcBef>
                    <a:spcPts val="0"/>
                  </a:spcBef>
                  <a:spcAft>
                    <a:spcPts val="0"/>
                  </a:spcAft>
                </a:pPr>
                <a:endParaRPr lang="en-US" sz="825" b="1" dirty="0">
                  <a:solidFill>
                    <a:prstClr val="black"/>
                  </a:solidFill>
                  <a:latin typeface="Arial"/>
                  <a:ea typeface=""/>
                  <a:cs typeface=""/>
                </a:endParaRPr>
              </a:p>
            </p:txBody>
          </p:sp>
          <p:sp>
            <p:nvSpPr>
              <p:cNvPr id="30" name="Rounded Rectangle 6"/>
              <p:cNvSpPr>
                <a:spLocks noChangeAspect="1"/>
              </p:cNvSpPr>
              <p:nvPr/>
            </p:nvSpPr>
            <p:spPr bwMode="gray">
              <a:xfrm>
                <a:off x="3652242"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r>
                  <a:rPr lang="en-US" sz="600" b="1" dirty="0">
                    <a:solidFill>
                      <a:prstClr val="black">
                        <a:lumMod val="50000"/>
                      </a:prstClr>
                    </a:solidFill>
                    <a:latin typeface="Arial"/>
                    <a:ea typeface="MS PGothic" pitchFamily="34" charset="-128"/>
                    <a:cs typeface=""/>
                  </a:rPr>
                  <a:t>VM</a:t>
                </a:r>
              </a:p>
            </p:txBody>
          </p:sp>
          <p:sp>
            <p:nvSpPr>
              <p:cNvPr id="31" name="Rounded Rectangle 30"/>
              <p:cNvSpPr>
                <a:spLocks noChangeAspect="1"/>
              </p:cNvSpPr>
              <p:nvPr/>
            </p:nvSpPr>
            <p:spPr bwMode="gray">
              <a:xfrm>
                <a:off x="4237012" y="3237519"/>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endParaRPr lang="en-US" sz="600" b="1" dirty="0">
                  <a:solidFill>
                    <a:srgbClr val="1F497D"/>
                  </a:solidFill>
                  <a:effectLst>
                    <a:outerShdw blurRad="38100" dist="38100" dir="2700000" algn="tl">
                      <a:srgbClr val="000000"/>
                    </a:outerShdw>
                  </a:effectLst>
                  <a:latin typeface="Arial"/>
                  <a:ea typeface="MS PGothic" pitchFamily="34" charset="-128"/>
                  <a:cs typeface=""/>
                </a:endParaRPr>
              </a:p>
            </p:txBody>
          </p:sp>
        </p:grpSp>
        <p:grpSp>
          <p:nvGrpSpPr>
            <p:cNvPr id="20" name="Group 78"/>
            <p:cNvGrpSpPr/>
            <p:nvPr/>
          </p:nvGrpSpPr>
          <p:grpSpPr bwMode="gray">
            <a:xfrm>
              <a:off x="6702008" y="4379469"/>
              <a:ext cx="545325" cy="694470"/>
              <a:chOff x="4620258" y="2698768"/>
              <a:chExt cx="409100" cy="694470"/>
            </a:xfrm>
          </p:grpSpPr>
          <p:sp>
            <p:nvSpPr>
              <p:cNvPr id="26" name="Line 11"/>
              <p:cNvSpPr>
                <a:spLocks noChangeShapeType="1"/>
              </p:cNvSpPr>
              <p:nvPr/>
            </p:nvSpPr>
            <p:spPr bwMode="gray">
              <a:xfrm flipH="1">
                <a:off x="4693409" y="2998570"/>
                <a:ext cx="119078" cy="342556"/>
              </a:xfrm>
              <a:prstGeom prst="line">
                <a:avLst/>
              </a:prstGeom>
              <a:noFill/>
              <a:ln w="19050">
                <a:solidFill>
                  <a:schemeClr val="bg1">
                    <a:lumMod val="50000"/>
                  </a:schemeClr>
                </a:solidFill>
                <a:round/>
                <a:headEnd/>
                <a:tailEnd/>
              </a:ln>
            </p:spPr>
            <p:txBody>
              <a:bodyPr lIns="61593" tIns="30796" rIns="61593" bIns="30796" anchor="ctr">
                <a:spAutoFit/>
              </a:bodyPr>
              <a:lstStyle/>
              <a:p>
                <a:pPr defTabSz="685800" fontAlgn="auto">
                  <a:spcBef>
                    <a:spcPts val="0"/>
                  </a:spcBef>
                  <a:spcAft>
                    <a:spcPts val="0"/>
                  </a:spcAft>
                </a:pPr>
                <a:endParaRPr lang="en-US" sz="825" b="1" dirty="0">
                  <a:solidFill>
                    <a:prstClr val="black"/>
                  </a:solidFill>
                  <a:latin typeface="Arial"/>
                  <a:ea typeface=""/>
                  <a:cs typeface=""/>
                </a:endParaRPr>
              </a:p>
            </p:txBody>
          </p:sp>
          <p:sp>
            <p:nvSpPr>
              <p:cNvPr id="27" name="Rounded Rectangle 6"/>
              <p:cNvSpPr>
                <a:spLocks noChangeAspect="1"/>
              </p:cNvSpPr>
              <p:nvPr/>
            </p:nvSpPr>
            <p:spPr bwMode="gray">
              <a:xfrm>
                <a:off x="463720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r>
                  <a:rPr lang="en-US" sz="600" b="1" dirty="0">
                    <a:solidFill>
                      <a:prstClr val="black">
                        <a:lumMod val="50000"/>
                      </a:prstClr>
                    </a:solidFill>
                    <a:latin typeface="Arial"/>
                    <a:ea typeface="MS PGothic" pitchFamily="34" charset="-128"/>
                    <a:cs typeface=""/>
                  </a:rPr>
                  <a:t>VM</a:t>
                </a:r>
              </a:p>
            </p:txBody>
          </p:sp>
          <p:sp>
            <p:nvSpPr>
              <p:cNvPr id="28" name="Rounded Rectangle 27"/>
              <p:cNvSpPr>
                <a:spLocks noChangeAspect="1"/>
              </p:cNvSpPr>
              <p:nvPr/>
            </p:nvSpPr>
            <p:spPr bwMode="gray">
              <a:xfrm>
                <a:off x="4620258" y="3237519"/>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endParaRPr lang="en-US" sz="600" b="1" dirty="0">
                  <a:solidFill>
                    <a:srgbClr val="1F497D"/>
                  </a:solidFill>
                  <a:effectLst>
                    <a:outerShdw blurRad="38100" dist="38100" dir="2700000" algn="tl">
                      <a:srgbClr val="000000"/>
                    </a:outerShdw>
                  </a:effectLst>
                  <a:latin typeface="Arial"/>
                  <a:ea typeface="MS PGothic" pitchFamily="34" charset="-128"/>
                  <a:cs typeface=""/>
                </a:endParaRPr>
              </a:p>
            </p:txBody>
          </p:sp>
        </p:grpSp>
        <p:grpSp>
          <p:nvGrpSpPr>
            <p:cNvPr id="21" name="Group 82"/>
            <p:cNvGrpSpPr/>
            <p:nvPr/>
          </p:nvGrpSpPr>
          <p:grpSpPr bwMode="gray">
            <a:xfrm>
              <a:off x="6955704" y="4379469"/>
              <a:ext cx="948096" cy="694470"/>
              <a:chOff x="4810581" y="2698768"/>
              <a:chExt cx="711257" cy="694470"/>
            </a:xfrm>
          </p:grpSpPr>
          <p:sp>
            <p:nvSpPr>
              <p:cNvPr id="23" name="Line 10"/>
              <p:cNvSpPr>
                <a:spLocks noChangeShapeType="1"/>
              </p:cNvSpPr>
              <p:nvPr/>
            </p:nvSpPr>
            <p:spPr bwMode="gray">
              <a:xfrm flipH="1">
                <a:off x="4852889" y="2964052"/>
                <a:ext cx="474491" cy="402083"/>
              </a:xfrm>
              <a:prstGeom prst="line">
                <a:avLst/>
              </a:prstGeom>
              <a:noFill/>
              <a:ln w="19050">
                <a:solidFill>
                  <a:schemeClr val="bg1">
                    <a:lumMod val="50000"/>
                  </a:schemeClr>
                </a:solidFill>
                <a:round/>
                <a:headEnd/>
                <a:tailEnd/>
              </a:ln>
            </p:spPr>
            <p:txBody>
              <a:bodyPr wrap="square" lIns="61593" tIns="30796" rIns="61593" bIns="30796" anchor="ctr">
                <a:spAutoFit/>
              </a:bodyPr>
              <a:lstStyle/>
              <a:p>
                <a:pPr defTabSz="685800" fontAlgn="auto">
                  <a:spcBef>
                    <a:spcPts val="0"/>
                  </a:spcBef>
                  <a:spcAft>
                    <a:spcPts val="0"/>
                  </a:spcAft>
                </a:pPr>
                <a:endParaRPr lang="en-US" sz="825" b="1" dirty="0">
                  <a:solidFill>
                    <a:prstClr val="black"/>
                  </a:solidFill>
                  <a:latin typeface="Arial"/>
                  <a:ea typeface=""/>
                  <a:cs typeface=""/>
                </a:endParaRPr>
              </a:p>
            </p:txBody>
          </p:sp>
          <p:sp>
            <p:nvSpPr>
              <p:cNvPr id="24" name="Rounded Rectangle 23"/>
              <p:cNvSpPr>
                <a:spLocks noChangeAspect="1"/>
              </p:cNvSpPr>
              <p:nvPr/>
            </p:nvSpPr>
            <p:spPr bwMode="gray">
              <a:xfrm>
                <a:off x="4810581" y="3237519"/>
                <a:ext cx="154422" cy="15571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endParaRPr lang="en-US" sz="600" b="1" dirty="0">
                  <a:solidFill>
                    <a:srgbClr val="1F497D"/>
                  </a:solidFill>
                  <a:effectLst>
                    <a:outerShdw blurRad="38100" dist="38100" dir="2700000" algn="tl">
                      <a:srgbClr val="000000"/>
                    </a:outerShdw>
                  </a:effectLst>
                  <a:latin typeface="Arial"/>
                  <a:ea typeface="MS PGothic" pitchFamily="34" charset="-128"/>
                  <a:cs typeface=""/>
                </a:endParaRPr>
              </a:p>
            </p:txBody>
          </p:sp>
          <p:sp>
            <p:nvSpPr>
              <p:cNvPr id="25" name="Rounded Rectangle 6"/>
              <p:cNvSpPr>
                <a:spLocks noChangeAspect="1"/>
              </p:cNvSpPr>
              <p:nvPr/>
            </p:nvSpPr>
            <p:spPr bwMode="gray">
              <a:xfrm>
                <a:off x="512968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61593" tIns="30796" rIns="61593" bIns="30796" anchor="ctr"/>
              <a:lstStyle/>
              <a:p>
                <a:pPr algn="ctr" defTabSz="685800" fontAlgn="auto">
                  <a:spcBef>
                    <a:spcPts val="0"/>
                  </a:spcBef>
                  <a:spcAft>
                    <a:spcPts val="0"/>
                  </a:spcAft>
                </a:pPr>
                <a:r>
                  <a:rPr lang="en-US" sz="600" b="1" dirty="0">
                    <a:solidFill>
                      <a:prstClr val="black">
                        <a:lumMod val="50000"/>
                      </a:prstClr>
                    </a:solidFill>
                    <a:latin typeface="Arial"/>
                    <a:ea typeface="MS PGothic" pitchFamily="34" charset="-128"/>
                    <a:cs typeface=""/>
                  </a:rPr>
                  <a:t>VM</a:t>
                </a:r>
              </a:p>
            </p:txBody>
          </p:sp>
        </p:grpSp>
      </p:grpSp>
      <p:pic>
        <p:nvPicPr>
          <p:cNvPr id="88" name="Picture 87" descr="To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0886" y="2491267"/>
            <a:ext cx="1393364" cy="228463"/>
          </a:xfrm>
          <a:prstGeom prst="rect">
            <a:avLst/>
          </a:prstGeom>
        </p:spPr>
      </p:pic>
      <p:sp>
        <p:nvSpPr>
          <p:cNvPr id="89" name="Up-Down Arrow 88"/>
          <p:cNvSpPr/>
          <p:nvPr/>
        </p:nvSpPr>
        <p:spPr>
          <a:xfrm>
            <a:off x="6292419" y="2818769"/>
            <a:ext cx="255883" cy="534779"/>
          </a:xfrm>
          <a:prstGeom prst="upDown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p>
            <a:pPr algn="ctr" defTabSz="685800" fontAlgn="auto">
              <a:spcBef>
                <a:spcPts val="0"/>
              </a:spcBef>
              <a:spcAft>
                <a:spcPts val="0"/>
              </a:spcAft>
            </a:pPr>
            <a:endParaRPr lang="en-US" dirty="0">
              <a:solidFill>
                <a:prstClr val="black"/>
              </a:solidFill>
            </a:endParaRPr>
          </a:p>
        </p:txBody>
      </p:sp>
      <p:sp>
        <p:nvSpPr>
          <p:cNvPr id="90" name="Up-Down Arrow 89"/>
          <p:cNvSpPr/>
          <p:nvPr/>
        </p:nvSpPr>
        <p:spPr>
          <a:xfrm rot="18674436">
            <a:off x="6015893" y="1760915"/>
            <a:ext cx="341088" cy="662619"/>
          </a:xfrm>
          <a:prstGeom prst="upDown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p>
            <a:pPr algn="ctr" defTabSz="685800" fontAlgn="auto">
              <a:spcBef>
                <a:spcPts val="0"/>
              </a:spcBef>
              <a:spcAft>
                <a:spcPts val="0"/>
              </a:spcAft>
            </a:pPr>
            <a:endParaRPr lang="en-US" dirty="0">
              <a:solidFill>
                <a:prstClr val="black"/>
              </a:solidFill>
            </a:endParaRPr>
          </a:p>
        </p:txBody>
      </p:sp>
      <p:sp>
        <p:nvSpPr>
          <p:cNvPr id="91" name="Rectangle 90"/>
          <p:cNvSpPr/>
          <p:nvPr/>
        </p:nvSpPr>
        <p:spPr>
          <a:xfrm>
            <a:off x="4550335" y="1877905"/>
            <a:ext cx="738061" cy="30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p>
            <a:pPr defTabSz="685800" fontAlgn="auto">
              <a:spcBef>
                <a:spcPts val="0"/>
              </a:spcBef>
              <a:spcAft>
                <a:spcPts val="0"/>
              </a:spcAft>
            </a:pPr>
            <a:r>
              <a:rPr lang="en-US" sz="1050" b="1" dirty="0">
                <a:solidFill>
                  <a:prstClr val="black"/>
                </a:solidFill>
              </a:rPr>
              <a:t>OpFlex</a:t>
            </a:r>
          </a:p>
        </p:txBody>
      </p:sp>
      <p:sp>
        <p:nvSpPr>
          <p:cNvPr id="92" name="Rectangle 91"/>
          <p:cNvSpPr/>
          <p:nvPr/>
        </p:nvSpPr>
        <p:spPr>
          <a:xfrm>
            <a:off x="6314102" y="1934625"/>
            <a:ext cx="738061" cy="30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p>
            <a:pPr defTabSz="685800" fontAlgn="auto">
              <a:spcBef>
                <a:spcPts val="0"/>
              </a:spcBef>
              <a:spcAft>
                <a:spcPts val="0"/>
              </a:spcAft>
            </a:pPr>
            <a:r>
              <a:rPr lang="en-US" sz="1050" b="1" dirty="0">
                <a:solidFill>
                  <a:prstClr val="black"/>
                </a:solidFill>
              </a:rPr>
              <a:t>OpFlex</a:t>
            </a:r>
          </a:p>
        </p:txBody>
      </p:sp>
      <p:sp>
        <p:nvSpPr>
          <p:cNvPr id="93" name="Rectangle 92"/>
          <p:cNvSpPr/>
          <p:nvPr/>
        </p:nvSpPr>
        <p:spPr>
          <a:xfrm>
            <a:off x="6563892" y="2933677"/>
            <a:ext cx="738061" cy="30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p>
            <a:pPr defTabSz="685800" fontAlgn="auto">
              <a:spcBef>
                <a:spcPts val="0"/>
              </a:spcBef>
              <a:spcAft>
                <a:spcPts val="0"/>
              </a:spcAft>
            </a:pPr>
            <a:r>
              <a:rPr lang="en-US" sz="1050" b="1" dirty="0">
                <a:solidFill>
                  <a:prstClr val="black"/>
                </a:solidFill>
              </a:rPr>
              <a:t>OpFlex</a:t>
            </a:r>
          </a:p>
        </p:txBody>
      </p:sp>
      <p:sp>
        <p:nvSpPr>
          <p:cNvPr id="67" name="AutoShape 115"/>
          <p:cNvSpPr>
            <a:spLocks noChangeArrowheads="1"/>
          </p:cNvSpPr>
          <p:nvPr/>
        </p:nvSpPr>
        <p:spPr bwMode="gray">
          <a:xfrm flipH="1">
            <a:off x="6778415" y="3865794"/>
            <a:ext cx="699110" cy="364854"/>
          </a:xfrm>
          <a:prstGeom prst="rect">
            <a:avLst/>
          </a:prstGeom>
          <a:noFill/>
          <a:ln w="12700">
            <a:noFill/>
            <a:miter lim="800000"/>
            <a:headEnd/>
            <a:tailEnd/>
          </a:ln>
          <a:effectLst/>
        </p:spPr>
        <p:txBody>
          <a:bodyPr wrap="none" lIns="41082" tIns="20540" rIns="41082" bIns="20540" anchor="ctr"/>
          <a:lstStyle/>
          <a:p>
            <a:pPr defTabSz="458154" fontAlgn="auto">
              <a:spcBef>
                <a:spcPts val="0"/>
              </a:spcBef>
              <a:spcAft>
                <a:spcPts val="0"/>
              </a:spcAft>
              <a:defRPr/>
            </a:pPr>
            <a:r>
              <a:rPr lang="en-US" sz="1050" b="1" dirty="0">
                <a:solidFill>
                  <a:prstClr val="black"/>
                </a:solidFill>
                <a:latin typeface="Arial"/>
                <a:ea typeface="Arial" charset="0"/>
                <a:cs typeface="Arial" charset="0"/>
              </a:rPr>
              <a:t>AVS</a:t>
            </a:r>
          </a:p>
        </p:txBody>
      </p:sp>
    </p:spTree>
    <p:extLst>
      <p:ext uri="{BB962C8B-B14F-4D97-AF65-F5344CB8AC3E}">
        <p14:creationId xmlns:p14="http://schemas.microsoft.com/office/powerpoint/2010/main" val="77538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6A97DD0-5BE7-4856-A2A9-C42C6688E607}" type="slidenum">
              <a:rPr>
                <a:solidFill>
                  <a:srgbClr val="FFFFFF">
                    <a:alpha val="60000"/>
                  </a:srgbClr>
                </a:solidFill>
              </a:rPr>
              <a:pPr/>
              <a:t>22</a:t>
            </a:fld>
            <a:endParaRPr dirty="0">
              <a:solidFill>
                <a:srgbClr val="FFFFFF">
                  <a:alpha val="60000"/>
                </a:srgbClr>
              </a:solidFill>
            </a:endParaRPr>
          </a:p>
        </p:txBody>
      </p:sp>
      <p:sp>
        <p:nvSpPr>
          <p:cNvPr id="10" name="Title 9"/>
          <p:cNvSpPr>
            <a:spLocks noGrp="1"/>
          </p:cNvSpPr>
          <p:nvPr>
            <p:ph type="title"/>
          </p:nvPr>
        </p:nvSpPr>
        <p:spPr>
          <a:xfrm>
            <a:off x="423887" y="1983846"/>
            <a:ext cx="8345488" cy="731837"/>
          </a:xfrm>
        </p:spPr>
        <p:txBody>
          <a:bodyPr/>
          <a:lstStyle/>
          <a:p>
            <a:pPr algn="ctr"/>
            <a:r>
              <a:rPr lang="en-US" dirty="0"/>
              <a:t>Forthcoming Innovations</a:t>
            </a:r>
          </a:p>
        </p:txBody>
      </p:sp>
      <p:sp>
        <p:nvSpPr>
          <p:cNvPr id="4" name="Footer Placeholder 3"/>
          <p:cNvSpPr>
            <a:spLocks noGrp="1"/>
          </p:cNvSpPr>
          <p:nvPr>
            <p:ph type="ftr" sz="quarter" idx="3"/>
          </p:nvPr>
        </p:nvSpPr>
        <p:spPr/>
        <p:txBody>
          <a:bodyPr/>
          <a:lstStyle/>
          <a:p>
            <a:r>
              <a:rPr>
                <a:solidFill>
                  <a:srgbClr val="FFFFFF">
                    <a:alpha val="60000"/>
                  </a:srgbClr>
                </a:solidFill>
              </a:rPr>
              <a:t>Presentation ID</a:t>
            </a:r>
          </a:p>
        </p:txBody>
      </p:sp>
    </p:spTree>
    <p:extLst>
      <p:ext uri="{BB962C8B-B14F-4D97-AF65-F5344CB8AC3E}">
        <p14:creationId xmlns:p14="http://schemas.microsoft.com/office/powerpoint/2010/main" val="158193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6" y="1138535"/>
            <a:ext cx="8582751" cy="3674180"/>
          </a:xfrm>
        </p:spPr>
        <p:txBody>
          <a:bodyPr/>
          <a:lstStyle/>
          <a:p>
            <a:pPr>
              <a:buFont typeface="Wingdings" charset="2"/>
              <a:buChar char="§"/>
            </a:pPr>
            <a:r>
              <a:rPr lang="en-US" dirty="0" smtClean="0">
                <a:solidFill>
                  <a:srgbClr val="214794"/>
                </a:solidFill>
              </a:rPr>
              <a:t>Pod</a:t>
            </a:r>
            <a:r>
              <a:rPr lang="en-US" dirty="0" smtClean="0"/>
              <a:t>: a Leaf-Spine network sharing common control plane (ISIS, COOP, MP-BGP, </a:t>
            </a:r>
            <a:r>
              <a:rPr lang="is-IS" dirty="0" smtClean="0"/>
              <a:t>…)</a:t>
            </a:r>
          </a:p>
          <a:p>
            <a:pPr marL="523766" lvl="2" indent="0">
              <a:spcBef>
                <a:spcPts val="600"/>
              </a:spcBef>
              <a:buNone/>
            </a:pPr>
            <a:r>
              <a:rPr lang="is-IS" dirty="0" smtClean="0"/>
              <a:t>Pod == Availability Zone</a:t>
            </a:r>
            <a:endParaRPr lang="en-US" dirty="0" smtClean="0"/>
          </a:p>
          <a:p>
            <a:pPr>
              <a:buFont typeface="Wingdings" charset="2"/>
              <a:buChar char="§"/>
            </a:pPr>
            <a:r>
              <a:rPr lang="en-US" dirty="0" smtClean="0">
                <a:solidFill>
                  <a:srgbClr val="214794"/>
                </a:solidFill>
              </a:rPr>
              <a:t>Fabric</a:t>
            </a:r>
            <a:r>
              <a:rPr lang="en-US" dirty="0" smtClean="0"/>
              <a:t>: scope of an APIC Cluster, can be one or more connected Pods </a:t>
            </a:r>
            <a:endParaRPr lang="en-US" dirty="0"/>
          </a:p>
          <a:p>
            <a:pPr marL="523766" lvl="2" indent="0">
              <a:spcBef>
                <a:spcPts val="600"/>
              </a:spcBef>
              <a:buNone/>
            </a:pPr>
            <a:r>
              <a:rPr lang="en-US" dirty="0" smtClean="0"/>
              <a:t>Fabric == Region</a:t>
            </a:r>
          </a:p>
          <a:p>
            <a:pPr>
              <a:buFont typeface="Wingdings" charset="2"/>
              <a:buChar char="§"/>
            </a:pPr>
            <a:r>
              <a:rPr lang="en-US" dirty="0" smtClean="0">
                <a:solidFill>
                  <a:srgbClr val="214794"/>
                </a:solidFill>
              </a:rPr>
              <a:t>Multi-Pod</a:t>
            </a:r>
            <a:r>
              <a:rPr lang="en-US" dirty="0" smtClean="0"/>
              <a:t>: </a:t>
            </a:r>
            <a:r>
              <a:rPr lang="en-US" dirty="0"/>
              <a:t>s</a:t>
            </a:r>
            <a:r>
              <a:rPr lang="en-US" dirty="0" smtClean="0"/>
              <a:t>ingle APIC Cluster with multiple leaf spine networks </a:t>
            </a:r>
          </a:p>
          <a:p>
            <a:pPr marL="523766" lvl="2" indent="0">
              <a:spcBef>
                <a:spcPts val="600"/>
              </a:spcBef>
              <a:buNone/>
            </a:pPr>
            <a:r>
              <a:rPr lang="en-US" dirty="0" smtClean="0"/>
              <a:t>Multi-Pod == Multiple Availability Zones within a Single Region (Fabric)</a:t>
            </a:r>
          </a:p>
          <a:p>
            <a:pPr>
              <a:buFont typeface="Wingdings" charset="2"/>
              <a:buChar char="§"/>
            </a:pPr>
            <a:r>
              <a:rPr lang="en-US" dirty="0" smtClean="0">
                <a:solidFill>
                  <a:srgbClr val="214794"/>
                </a:solidFill>
              </a:rPr>
              <a:t>Multi-Site</a:t>
            </a:r>
            <a:r>
              <a:rPr lang="en-US" dirty="0" smtClean="0"/>
              <a:t>: multiple APIC Clusters (Fabrics) + associated Pods</a:t>
            </a:r>
          </a:p>
          <a:p>
            <a:pPr marL="523766" lvl="2" indent="0">
              <a:spcBef>
                <a:spcPts val="600"/>
              </a:spcBef>
              <a:buNone/>
            </a:pPr>
            <a:r>
              <a:rPr lang="en-US" dirty="0" smtClean="0"/>
              <a:t>Multi-Pod and Multi-Site can be complementary designs</a:t>
            </a:r>
          </a:p>
        </p:txBody>
      </p:sp>
      <p:sp>
        <p:nvSpPr>
          <p:cNvPr id="3" name="Title 2"/>
          <p:cNvSpPr>
            <a:spLocks noGrp="1"/>
          </p:cNvSpPr>
          <p:nvPr>
            <p:ph type="title"/>
          </p:nvPr>
        </p:nvSpPr>
        <p:spPr>
          <a:xfrm>
            <a:off x="259742" y="219015"/>
            <a:ext cx="8659976" cy="728782"/>
          </a:xfrm>
        </p:spPr>
        <p:txBody>
          <a:bodyPr/>
          <a:lstStyle/>
          <a:p>
            <a:r>
              <a:rPr lang="en-US" dirty="0" smtClean="0"/>
              <a:t>Terminology</a:t>
            </a:r>
            <a:endParaRPr lang="en-US" dirty="0"/>
          </a:p>
        </p:txBody>
      </p:sp>
      <p:sp>
        <p:nvSpPr>
          <p:cNvPr id="7" name="Footer Placeholder 2"/>
          <p:cNvSpPr>
            <a:spLocks noGrp="1"/>
          </p:cNvSpPr>
          <p:nvPr>
            <p:ph type="ftr" sz="quarter" idx="4294967295"/>
          </p:nvPr>
        </p:nvSpPr>
        <p:spPr>
          <a:xfrm>
            <a:off x="5222533" y="4946904"/>
            <a:ext cx="716863" cy="154518"/>
          </a:xfrm>
          <a:prstGeom prst="rect">
            <a:avLst/>
          </a:prstGeom>
        </p:spPr>
        <p:txBody>
          <a:bodyPr/>
          <a:lstStyle/>
          <a:p>
            <a:pPr defTabSz="610744"/>
            <a:r>
              <a:rPr lang="de-DE" dirty="0" smtClean="0">
                <a:latin typeface="Arial"/>
                <a:ea typeface="ＭＳ Ｐゴシック" charset="0"/>
              </a:rPr>
              <a:t>BRKACI-2003</a:t>
            </a:r>
            <a:endParaRPr lang="de-DE" dirty="0">
              <a:latin typeface="Arial"/>
              <a:ea typeface="ＭＳ Ｐゴシック" charset="0"/>
            </a:endParaRPr>
          </a:p>
        </p:txBody>
      </p:sp>
      <p:sp>
        <p:nvSpPr>
          <p:cNvPr id="6" name="Slide Number Placeholder 3"/>
          <p:cNvSpPr>
            <a:spLocks noGrp="1"/>
          </p:cNvSpPr>
          <p:nvPr>
            <p:ph type="sldNum" sz="quarter" idx="4294967295"/>
          </p:nvPr>
        </p:nvSpPr>
        <p:spPr>
          <a:xfrm>
            <a:off x="8409709" y="4884995"/>
            <a:ext cx="359666" cy="274637"/>
          </a:xfrm>
          <a:prstGeom prst="rect">
            <a:avLst/>
          </a:prstGeom>
        </p:spPr>
        <p:txBody>
          <a:bodyPr/>
          <a:lstStyle/>
          <a:p>
            <a:pPr defTabSz="457130" fontAlgn="base">
              <a:spcBef>
                <a:spcPct val="0"/>
              </a:spcBef>
              <a:spcAft>
                <a:spcPct val="0"/>
              </a:spcAft>
            </a:pPr>
            <a:fld id="{96A97DD0-5BE7-4856-A2A9-C42C6688E607}" type="slidenum">
              <a:rPr lang="uk-UA">
                <a:latin typeface="Arial"/>
                <a:ea typeface="Apple LiGothic Medium"/>
              </a:rPr>
              <a:pPr defTabSz="457130" fontAlgn="base">
                <a:spcBef>
                  <a:spcPct val="0"/>
                </a:spcBef>
                <a:spcAft>
                  <a:spcPct val="0"/>
                </a:spcAft>
              </a:pPr>
              <a:t>23</a:t>
            </a:fld>
            <a:endParaRPr lang="uk-UA" dirty="0">
              <a:latin typeface="Arial"/>
              <a:ea typeface="Apple LiGothic Medium"/>
            </a:endParaRPr>
          </a:p>
        </p:txBody>
      </p:sp>
    </p:spTree>
    <p:extLst>
      <p:ext uri="{BB962C8B-B14F-4D97-AF65-F5344CB8AC3E}">
        <p14:creationId xmlns:p14="http://schemas.microsoft.com/office/powerpoint/2010/main" val="115375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919" y="941389"/>
          <a:ext cx="9144000" cy="41783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35831">
                <a:tc>
                  <a:txBody>
                    <a:bodyPr/>
                    <a:lstStyle/>
                    <a:p>
                      <a:pPr algn="ctr"/>
                      <a:r>
                        <a:rPr lang="en-US" sz="1400" dirty="0" smtClean="0">
                          <a:solidFill>
                            <a:schemeClr val="lt1"/>
                          </a:solidFill>
                        </a:rPr>
                        <a:t>Single APIC</a:t>
                      </a:r>
                      <a:r>
                        <a:rPr lang="en-US" sz="1400" baseline="0" dirty="0" smtClean="0">
                          <a:solidFill>
                            <a:schemeClr val="lt1"/>
                          </a:solidFill>
                        </a:rPr>
                        <a:t> Cluster/</a:t>
                      </a:r>
                      <a:r>
                        <a:rPr lang="en-US" sz="1400" dirty="0" smtClean="0">
                          <a:solidFill>
                            <a:schemeClr val="lt1"/>
                          </a:solidFill>
                        </a:rPr>
                        <a:t>Single Fabric</a:t>
                      </a:r>
                      <a:endParaRPr lang="en-US" sz="1400" dirty="0">
                        <a:solidFill>
                          <a:schemeClr val="lt1"/>
                        </a:solidFill>
                      </a:endParaRPr>
                    </a:p>
                  </a:txBody>
                  <a:tcPr marT="45706" marB="45706">
                    <a:solidFill>
                      <a:srgbClr val="214794"/>
                    </a:solidFill>
                  </a:tcPr>
                </a:tc>
                <a:tc>
                  <a:txBody>
                    <a:bodyPr/>
                    <a:lstStyle/>
                    <a:p>
                      <a:pPr algn="ctr"/>
                      <a:r>
                        <a:rPr lang="en-US" sz="1400" dirty="0" smtClean="0">
                          <a:solidFill>
                            <a:schemeClr val="lt1"/>
                          </a:solidFill>
                        </a:rPr>
                        <a:t>Multiple APIC</a:t>
                      </a:r>
                      <a:r>
                        <a:rPr lang="en-US" sz="1400" baseline="0" dirty="0" smtClean="0">
                          <a:solidFill>
                            <a:schemeClr val="lt1"/>
                          </a:solidFill>
                        </a:rPr>
                        <a:t> Clusters</a:t>
                      </a:r>
                      <a:r>
                        <a:rPr lang="en-US" sz="1400" dirty="0" smtClean="0">
                          <a:solidFill>
                            <a:schemeClr val="lt1"/>
                          </a:solidFill>
                        </a:rPr>
                        <a:t>/Multiple</a:t>
                      </a:r>
                      <a:r>
                        <a:rPr lang="en-US" sz="1400" baseline="0" dirty="0" smtClean="0">
                          <a:solidFill>
                            <a:schemeClr val="lt1"/>
                          </a:solidFill>
                        </a:rPr>
                        <a:t> Fabrics</a:t>
                      </a:r>
                      <a:endParaRPr lang="en-US" sz="1400" dirty="0">
                        <a:solidFill>
                          <a:schemeClr val="lt1"/>
                        </a:solidFill>
                      </a:endParaRPr>
                    </a:p>
                  </a:txBody>
                  <a:tcPr marT="45706" marB="45706">
                    <a:solidFill>
                      <a:srgbClr val="214794"/>
                    </a:solidFill>
                  </a:tcPr>
                </a:tc>
                <a:extLst>
                  <a:ext uri="{0D108BD9-81ED-4DB2-BD59-A6C34878D82A}">
                    <a16:rowId xmlns:a16="http://schemas.microsoft.com/office/drawing/2014/main" val="10000"/>
                  </a:ext>
                </a:extLst>
              </a:tr>
              <a:tr h="2096582">
                <a:tc>
                  <a:txBody>
                    <a:bodyPr/>
                    <a:lstStyle/>
                    <a:p>
                      <a:pPr algn="ctr"/>
                      <a:endParaRPr lang="en-US" sz="1400" dirty="0"/>
                    </a:p>
                  </a:txBody>
                  <a:tcPr marT="45706" marB="45706"/>
                </a:tc>
                <a:tc>
                  <a:txBody>
                    <a:bodyPr/>
                    <a:lstStyle/>
                    <a:p>
                      <a:pPr algn="ctr"/>
                      <a:endParaRPr lang="en-US" sz="1400" dirty="0"/>
                    </a:p>
                  </a:txBody>
                  <a:tcPr marT="45706" marB="45706"/>
                </a:tc>
                <a:extLst>
                  <a:ext uri="{0D108BD9-81ED-4DB2-BD59-A6C34878D82A}">
                    <a16:rowId xmlns:a16="http://schemas.microsoft.com/office/drawing/2014/main" val="10001"/>
                  </a:ext>
                </a:extLst>
              </a:tr>
              <a:tr h="1745887">
                <a:tc>
                  <a:txBody>
                    <a:bodyPr/>
                    <a:lstStyle/>
                    <a:p>
                      <a:pPr algn="ctr"/>
                      <a:endParaRPr lang="en-US" sz="1400" dirty="0"/>
                    </a:p>
                  </a:txBody>
                  <a:tcPr marT="45706" marB="45706"/>
                </a:tc>
                <a:tc>
                  <a:txBody>
                    <a:bodyPr/>
                    <a:lstStyle/>
                    <a:p>
                      <a:pPr algn="ctr"/>
                      <a:endParaRPr lang="en-US" sz="1400" dirty="0"/>
                    </a:p>
                  </a:txBody>
                  <a:tcPr marT="45706" marB="45706"/>
                </a:tc>
                <a:extLst>
                  <a:ext uri="{0D108BD9-81ED-4DB2-BD59-A6C34878D82A}">
                    <a16:rowId xmlns:a16="http://schemas.microsoft.com/office/drawing/2014/main" val="10002"/>
                  </a:ext>
                </a:extLst>
              </a:tr>
            </a:tbl>
          </a:graphicData>
        </a:graphic>
      </p:graphicFrame>
      <p:cxnSp>
        <p:nvCxnSpPr>
          <p:cNvPr id="530" name="Straight Connector 529"/>
          <p:cNvCxnSpPr/>
          <p:nvPr/>
        </p:nvCxnSpPr>
        <p:spPr bwMode="auto">
          <a:xfrm flipH="1">
            <a:off x="4563145" y="952499"/>
            <a:ext cx="8855" cy="4187952"/>
          </a:xfrm>
          <a:prstGeom prst="line">
            <a:avLst/>
          </a:prstGeom>
          <a:solidFill>
            <a:srgbClr val="0183B7"/>
          </a:solidFill>
          <a:ln w="28575" cap="flat" cmpd="sng" algn="ctr">
            <a:solidFill>
              <a:srgbClr val="214794"/>
            </a:solidFill>
            <a:prstDash val="solid"/>
            <a:round/>
            <a:headEnd type="none" w="med" len="med"/>
            <a:tailEnd type="none" w="med" len="med"/>
          </a:ln>
          <a:effectLst/>
        </p:spPr>
      </p:cxnSp>
      <p:sp>
        <p:nvSpPr>
          <p:cNvPr id="645" name="Title 1"/>
          <p:cNvSpPr txBox="1">
            <a:spLocks/>
          </p:cNvSpPr>
          <p:nvPr/>
        </p:nvSpPr>
        <p:spPr bwMode="auto">
          <a:xfrm>
            <a:off x="259743" y="159126"/>
            <a:ext cx="8659976" cy="728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28" tIns="45714" rIns="91428" bIns="45714" numCol="1" anchor="t" anchorCtr="0" compatLnSpc="1">
            <a:prstTxWarp prst="textNoShape">
              <a:avLst/>
            </a:prstTxWarp>
            <a:noAutofit/>
          </a:bodyPr>
          <a:lstStyle>
            <a:lvl1pPr marL="6251" indent="-6251" algn="l" rtl="0" eaLnBrk="1" fontAlgn="base" hangingPunct="1">
              <a:lnSpc>
                <a:spcPct val="90000"/>
              </a:lnSpc>
              <a:spcBef>
                <a:spcPct val="0"/>
              </a:spcBef>
              <a:spcAft>
                <a:spcPct val="0"/>
              </a:spcAft>
              <a:defRPr lang="en-US" sz="2500" b="0" i="0" kern="1200" spc="0" baseline="0">
                <a:solidFill>
                  <a:srgbClr val="00A2BF"/>
                </a:solidFill>
                <a:latin typeface="+mj-lt"/>
                <a:ea typeface="+mj-ea"/>
                <a:cs typeface="CiscoSans Thin"/>
                <a:sym typeface="Arial" pitchFamily="34" charset="0"/>
              </a:defRPr>
            </a:lvl1pPr>
            <a:lvl2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390"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523"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659"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798"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a:lstStyle>
          <a:p>
            <a:pPr defTabSz="685698"/>
            <a:r>
              <a:rPr sz="2400" dirty="0">
                <a:solidFill>
                  <a:srgbClr val="676767"/>
                </a:solidFill>
                <a:latin typeface="Arial"/>
                <a:ea typeface="Apple LiGothic Medium"/>
              </a:rPr>
              <a:t>Interconnecting ACI </a:t>
            </a:r>
            <a:r>
              <a:rPr sz="2400" dirty="0" smtClean="0">
                <a:solidFill>
                  <a:srgbClr val="676767"/>
                </a:solidFill>
                <a:latin typeface="Arial"/>
                <a:ea typeface="Apple LiGothic Medium"/>
              </a:rPr>
              <a:t>Networks</a:t>
            </a:r>
            <a:r>
              <a:rPr dirty="0" smtClean="0">
                <a:solidFill>
                  <a:srgbClr val="214794"/>
                </a:solidFill>
                <a:latin typeface="Arial"/>
                <a:ea typeface="Apple LiGothic Medium"/>
              </a:rPr>
              <a:t/>
            </a:r>
            <a:br>
              <a:rPr dirty="0" smtClean="0">
                <a:solidFill>
                  <a:srgbClr val="214794"/>
                </a:solidFill>
                <a:latin typeface="Arial"/>
                <a:ea typeface="Apple LiGothic Medium"/>
              </a:rPr>
            </a:br>
            <a:r>
              <a:rPr sz="2000" dirty="0" smtClean="0">
                <a:solidFill>
                  <a:srgbClr val="676767"/>
                </a:solidFill>
                <a:latin typeface="Arial"/>
                <a:ea typeface="Apple LiGothic Medium"/>
              </a:rPr>
              <a:t>Deployment Options</a:t>
            </a:r>
            <a:endParaRPr sz="2000" kern="0" dirty="0">
              <a:solidFill>
                <a:srgbClr val="676767"/>
              </a:solidFill>
              <a:latin typeface="Arial"/>
              <a:ea typeface="Apple LiGothic Medium"/>
              <a:cs typeface="Apple LiGothic Medium" charset="0"/>
            </a:endParaRPr>
          </a:p>
        </p:txBody>
      </p:sp>
      <p:grpSp>
        <p:nvGrpSpPr>
          <p:cNvPr id="3" name="Group 2"/>
          <p:cNvGrpSpPr/>
          <p:nvPr/>
        </p:nvGrpSpPr>
        <p:grpSpPr>
          <a:xfrm>
            <a:off x="88896" y="3113279"/>
            <a:ext cx="4402138" cy="1975827"/>
            <a:chOff x="88896" y="3113279"/>
            <a:chExt cx="4402138" cy="1975827"/>
          </a:xfrm>
        </p:grpSpPr>
        <p:sp>
          <p:nvSpPr>
            <p:cNvPr id="227" name="Down Arrow 226"/>
            <p:cNvSpPr/>
            <p:nvPr/>
          </p:nvSpPr>
          <p:spPr>
            <a:xfrm>
              <a:off x="2178139" y="3113279"/>
              <a:ext cx="287338" cy="374399"/>
            </a:xfrm>
            <a:prstGeom prst="downArrow">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defTabSz="456991">
                <a:defRPr/>
              </a:pPr>
              <a:endParaRPr lang="en-US" sz="1400" dirty="0">
                <a:solidFill>
                  <a:srgbClr val="FFFFFF"/>
                </a:solidFill>
                <a:latin typeface="Arial"/>
                <a:ea typeface="Apple LiGothic Medium"/>
                <a:cs typeface="Apple LiGothic Medium"/>
              </a:endParaRPr>
            </a:p>
          </p:txBody>
        </p:sp>
        <p:grpSp>
          <p:nvGrpSpPr>
            <p:cNvPr id="228" name="Group 227"/>
            <p:cNvGrpSpPr/>
            <p:nvPr/>
          </p:nvGrpSpPr>
          <p:grpSpPr>
            <a:xfrm>
              <a:off x="88896" y="3379789"/>
              <a:ext cx="4402138" cy="1709317"/>
              <a:chOff x="152400" y="3379788"/>
              <a:chExt cx="4402138" cy="1709317"/>
            </a:xfrm>
          </p:grpSpPr>
          <p:grpSp>
            <p:nvGrpSpPr>
              <p:cNvPr id="229" name="Group 228"/>
              <p:cNvGrpSpPr>
                <a:grpSpLocks/>
              </p:cNvGrpSpPr>
              <p:nvPr/>
            </p:nvGrpSpPr>
            <p:grpSpPr bwMode="auto">
              <a:xfrm>
                <a:off x="152400" y="3379788"/>
                <a:ext cx="4402138" cy="1709317"/>
                <a:chOff x="126305" y="3242732"/>
                <a:chExt cx="4403360" cy="1710270"/>
              </a:xfrm>
            </p:grpSpPr>
            <p:grpSp>
              <p:nvGrpSpPr>
                <p:cNvPr id="232" name="Group 327"/>
                <p:cNvGrpSpPr>
                  <a:grpSpLocks/>
                </p:cNvGrpSpPr>
                <p:nvPr/>
              </p:nvGrpSpPr>
              <p:grpSpPr bwMode="auto">
                <a:xfrm>
                  <a:off x="126305" y="3598530"/>
                  <a:ext cx="4403360" cy="1354472"/>
                  <a:chOff x="126305" y="3598529"/>
                  <a:chExt cx="4403360" cy="1354472"/>
                </a:xfrm>
              </p:grpSpPr>
              <p:sp>
                <p:nvSpPr>
                  <p:cNvPr id="234" name="Rounded Rectangle 329"/>
                  <p:cNvSpPr>
                    <a:spLocks noChangeArrowheads="1"/>
                  </p:cNvSpPr>
                  <p:nvPr/>
                </p:nvSpPr>
                <p:spPr bwMode="auto">
                  <a:xfrm>
                    <a:off x="2927002" y="3986018"/>
                    <a:ext cx="1602663" cy="966983"/>
                  </a:xfrm>
                  <a:prstGeom prst="roundRect">
                    <a:avLst>
                      <a:gd name="adj" fmla="val 4898"/>
                    </a:avLst>
                  </a:prstGeom>
                  <a:solidFill>
                    <a:srgbClr val="E7E7E8"/>
                  </a:solidFill>
                  <a:ln w="9525">
                    <a:solidFill>
                      <a:srgbClr val="000000"/>
                    </a:solidFill>
                    <a:round/>
                    <a:headEnd/>
                    <a:tailEnd/>
                  </a:ln>
                </p:spPr>
                <p:txBody>
                  <a:bodyPr lIns="91421" tIns="45710" rIns="91421" bIns="45710"/>
                  <a:lstStyle/>
                  <a:p>
                    <a:pPr defTabSz="455594"/>
                    <a:endParaRPr lang="en-US" sz="1400">
                      <a:solidFill>
                        <a:srgbClr val="0096D6"/>
                      </a:solidFill>
                      <a:latin typeface="Arial"/>
                      <a:ea typeface="Apple LiGothic Medium"/>
                      <a:cs typeface="Apple LiGothic Medium" charset="0"/>
                    </a:endParaRPr>
                  </a:p>
                </p:txBody>
              </p:sp>
              <p:sp>
                <p:nvSpPr>
                  <p:cNvPr id="235" name="Rounded Rectangle 330"/>
                  <p:cNvSpPr>
                    <a:spLocks noChangeArrowheads="1"/>
                  </p:cNvSpPr>
                  <p:nvPr/>
                </p:nvSpPr>
                <p:spPr bwMode="auto">
                  <a:xfrm>
                    <a:off x="201542" y="3954826"/>
                    <a:ext cx="1556074" cy="984807"/>
                  </a:xfrm>
                  <a:prstGeom prst="roundRect">
                    <a:avLst>
                      <a:gd name="adj" fmla="val 4898"/>
                    </a:avLst>
                  </a:prstGeom>
                  <a:solidFill>
                    <a:srgbClr val="E7E7E8"/>
                  </a:solidFill>
                  <a:ln w="9525">
                    <a:solidFill>
                      <a:srgbClr val="000000"/>
                    </a:solidFill>
                    <a:round/>
                    <a:headEnd/>
                    <a:tailEnd/>
                  </a:ln>
                </p:spPr>
                <p:txBody>
                  <a:bodyPr lIns="91421" tIns="45710" rIns="91421" bIns="45710"/>
                  <a:lstStyle/>
                  <a:p>
                    <a:pPr defTabSz="455594"/>
                    <a:endParaRPr lang="en-US" sz="1400">
                      <a:solidFill>
                        <a:srgbClr val="0096D6"/>
                      </a:solidFill>
                      <a:latin typeface="Arial"/>
                      <a:ea typeface="Apple LiGothic Medium"/>
                      <a:cs typeface="Apple LiGothic Medium" charset="0"/>
                    </a:endParaRPr>
                  </a:p>
                </p:txBody>
              </p:sp>
              <p:pic>
                <p:nvPicPr>
                  <p:cNvPr id="237" name="Picture 332" descr="Cortina8Fro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256" y="4073958"/>
                    <a:ext cx="175355" cy="176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8" name="Picture 333" descr="Cortina8Fro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680" y="4076802"/>
                    <a:ext cx="175355" cy="176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9" name="Picture 334" descr="Cortina8Fro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104" y="4076802"/>
                    <a:ext cx="175355" cy="176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0" name="Picture 335" descr="Cortina8Fro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28" y="4073958"/>
                    <a:ext cx="175355" cy="176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1" name="Picture 336"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84" y="4529929"/>
                    <a:ext cx="220258" cy="33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2" name="Picture 337"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124" y="4530537"/>
                    <a:ext cx="220258" cy="33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 name="Picture 338"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2761" y="4529929"/>
                    <a:ext cx="220258" cy="33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4" name="Picture 339"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400" y="4530537"/>
                    <a:ext cx="220258" cy="33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45" name="Straight Connector 244"/>
                  <p:cNvCxnSpPr>
                    <a:endCxn id="237" idx="2"/>
                  </p:cNvCxnSpPr>
                  <p:nvPr/>
                </p:nvCxnSpPr>
                <p:spPr>
                  <a:xfrm flipV="1">
                    <a:off x="380375" y="4249767"/>
                    <a:ext cx="220724" cy="27955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46" name="Straight Connector 245"/>
                  <p:cNvCxnSpPr>
                    <a:endCxn id="238" idx="2"/>
                  </p:cNvCxnSpPr>
                  <p:nvPr/>
                </p:nvCxnSpPr>
                <p:spPr>
                  <a:xfrm flipV="1">
                    <a:off x="380375" y="4252944"/>
                    <a:ext cx="493850" cy="27637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47" name="Straight Connector 246"/>
                  <p:cNvCxnSpPr>
                    <a:endCxn id="239" idx="2"/>
                  </p:cNvCxnSpPr>
                  <p:nvPr/>
                </p:nvCxnSpPr>
                <p:spPr>
                  <a:xfrm flipV="1">
                    <a:off x="380375" y="4252944"/>
                    <a:ext cx="766976" cy="27637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48" name="Straight Connector 247"/>
                  <p:cNvCxnSpPr>
                    <a:endCxn id="240" idx="2"/>
                  </p:cNvCxnSpPr>
                  <p:nvPr/>
                </p:nvCxnSpPr>
                <p:spPr>
                  <a:xfrm flipV="1">
                    <a:off x="380375" y="4249767"/>
                    <a:ext cx="1040102" cy="27955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49" name="Straight Connector 248"/>
                  <p:cNvCxnSpPr>
                    <a:endCxn id="237" idx="2"/>
                  </p:cNvCxnSpPr>
                  <p:nvPr/>
                </p:nvCxnSpPr>
                <p:spPr>
                  <a:xfrm flipH="1" flipV="1">
                    <a:off x="601099" y="4249767"/>
                    <a:ext cx="30170" cy="27955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0" name="Straight Connector 249"/>
                  <p:cNvCxnSpPr>
                    <a:endCxn id="238" idx="2"/>
                  </p:cNvCxnSpPr>
                  <p:nvPr/>
                </p:nvCxnSpPr>
                <p:spPr>
                  <a:xfrm flipV="1">
                    <a:off x="631270" y="4252944"/>
                    <a:ext cx="242955" cy="27637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1" name="Straight Connector 250"/>
                  <p:cNvCxnSpPr>
                    <a:endCxn id="239" idx="2"/>
                  </p:cNvCxnSpPr>
                  <p:nvPr/>
                </p:nvCxnSpPr>
                <p:spPr>
                  <a:xfrm flipV="1">
                    <a:off x="631270" y="4252944"/>
                    <a:ext cx="516081" cy="27637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2" name="Straight Connector 251"/>
                  <p:cNvCxnSpPr>
                    <a:endCxn id="240" idx="2"/>
                  </p:cNvCxnSpPr>
                  <p:nvPr/>
                </p:nvCxnSpPr>
                <p:spPr>
                  <a:xfrm flipV="1">
                    <a:off x="631270" y="4249767"/>
                    <a:ext cx="789207" cy="27955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3" name="Straight Connector 252"/>
                  <p:cNvCxnSpPr>
                    <a:stCxn id="241" idx="0"/>
                    <a:endCxn id="237" idx="2"/>
                  </p:cNvCxnSpPr>
                  <p:nvPr/>
                </p:nvCxnSpPr>
                <p:spPr>
                  <a:xfrm flipH="1" flipV="1">
                    <a:off x="601099" y="4249767"/>
                    <a:ext cx="281065" cy="27955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4" name="Straight Connector 253"/>
                  <p:cNvCxnSpPr>
                    <a:stCxn id="241" idx="0"/>
                    <a:endCxn id="238" idx="2"/>
                  </p:cNvCxnSpPr>
                  <p:nvPr/>
                </p:nvCxnSpPr>
                <p:spPr>
                  <a:xfrm flipH="1" flipV="1">
                    <a:off x="874225" y="4252944"/>
                    <a:ext cx="7939" cy="27637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5" name="Straight Connector 254"/>
                  <p:cNvCxnSpPr>
                    <a:stCxn id="242" idx="0"/>
                    <a:endCxn id="238" idx="2"/>
                  </p:cNvCxnSpPr>
                  <p:nvPr/>
                </p:nvCxnSpPr>
                <p:spPr>
                  <a:xfrm flipH="1" flipV="1">
                    <a:off x="874225" y="4252944"/>
                    <a:ext cx="257246" cy="27796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6" name="Straight Connector 255"/>
                  <p:cNvCxnSpPr>
                    <a:stCxn id="243" idx="0"/>
                    <a:endCxn id="238" idx="2"/>
                  </p:cNvCxnSpPr>
                  <p:nvPr/>
                </p:nvCxnSpPr>
                <p:spPr>
                  <a:xfrm flipH="1" flipV="1">
                    <a:off x="874225" y="4252944"/>
                    <a:ext cx="508141" cy="27637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7" name="Straight Connector 256"/>
                  <p:cNvCxnSpPr>
                    <a:stCxn id="244" idx="0"/>
                    <a:endCxn id="238" idx="2"/>
                  </p:cNvCxnSpPr>
                  <p:nvPr/>
                </p:nvCxnSpPr>
                <p:spPr>
                  <a:xfrm flipH="1" flipV="1">
                    <a:off x="874225" y="4252944"/>
                    <a:ext cx="759036" cy="27796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8" name="Straight Connector 257"/>
                  <p:cNvCxnSpPr>
                    <a:stCxn id="242" idx="0"/>
                    <a:endCxn id="237" idx="2"/>
                  </p:cNvCxnSpPr>
                  <p:nvPr/>
                </p:nvCxnSpPr>
                <p:spPr>
                  <a:xfrm flipH="1" flipV="1">
                    <a:off x="601099" y="4249767"/>
                    <a:ext cx="530372" cy="281144"/>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59" name="Straight Connector 258"/>
                  <p:cNvCxnSpPr>
                    <a:stCxn id="241" idx="0"/>
                    <a:endCxn id="239" idx="2"/>
                  </p:cNvCxnSpPr>
                  <p:nvPr/>
                </p:nvCxnSpPr>
                <p:spPr>
                  <a:xfrm flipV="1">
                    <a:off x="882165" y="4252944"/>
                    <a:ext cx="265187" cy="27637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60" name="Straight Connector 259"/>
                  <p:cNvCxnSpPr>
                    <a:stCxn id="241" idx="0"/>
                    <a:endCxn id="240" idx="2"/>
                  </p:cNvCxnSpPr>
                  <p:nvPr/>
                </p:nvCxnSpPr>
                <p:spPr>
                  <a:xfrm flipV="1">
                    <a:off x="882165" y="4249767"/>
                    <a:ext cx="538312" cy="27955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61" name="Straight Connector 260"/>
                  <p:cNvCxnSpPr>
                    <a:stCxn id="243" idx="0"/>
                    <a:endCxn id="237" idx="2"/>
                  </p:cNvCxnSpPr>
                  <p:nvPr/>
                </p:nvCxnSpPr>
                <p:spPr>
                  <a:xfrm flipH="1" flipV="1">
                    <a:off x="601099" y="4249767"/>
                    <a:ext cx="781267" cy="27955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62" name="Straight Connector 261"/>
                  <p:cNvCxnSpPr>
                    <a:stCxn id="244" idx="0"/>
                    <a:endCxn id="239" idx="2"/>
                  </p:cNvCxnSpPr>
                  <p:nvPr/>
                </p:nvCxnSpPr>
                <p:spPr>
                  <a:xfrm flipH="1" flipV="1">
                    <a:off x="1147351" y="4252944"/>
                    <a:ext cx="485910" cy="27796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63" name="Straight Connector 262"/>
                  <p:cNvCxnSpPr>
                    <a:stCxn id="244" idx="0"/>
                    <a:endCxn id="240" idx="2"/>
                  </p:cNvCxnSpPr>
                  <p:nvPr/>
                </p:nvCxnSpPr>
                <p:spPr>
                  <a:xfrm flipH="1" flipV="1">
                    <a:off x="1420477" y="4249767"/>
                    <a:ext cx="212784" cy="281144"/>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64" name="Straight Connector 263"/>
                  <p:cNvCxnSpPr>
                    <a:stCxn id="244" idx="0"/>
                    <a:endCxn id="237" idx="2"/>
                  </p:cNvCxnSpPr>
                  <p:nvPr/>
                </p:nvCxnSpPr>
                <p:spPr>
                  <a:xfrm flipH="1" flipV="1">
                    <a:off x="601099" y="4249767"/>
                    <a:ext cx="1032162" cy="281144"/>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65" name="Straight Connector 264"/>
                  <p:cNvCxnSpPr>
                    <a:stCxn id="242" idx="0"/>
                    <a:endCxn id="239" idx="2"/>
                  </p:cNvCxnSpPr>
                  <p:nvPr/>
                </p:nvCxnSpPr>
                <p:spPr>
                  <a:xfrm flipV="1">
                    <a:off x="1131472" y="4252944"/>
                    <a:ext cx="15879" cy="27796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66" name="Straight Connector 265"/>
                  <p:cNvCxnSpPr>
                    <a:stCxn id="242" idx="0"/>
                    <a:endCxn id="240" idx="2"/>
                  </p:cNvCxnSpPr>
                  <p:nvPr/>
                </p:nvCxnSpPr>
                <p:spPr>
                  <a:xfrm flipV="1">
                    <a:off x="1131472" y="4249767"/>
                    <a:ext cx="289005" cy="281144"/>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67" name="Straight Connector 266"/>
                  <p:cNvCxnSpPr>
                    <a:stCxn id="243" idx="0"/>
                    <a:endCxn id="239" idx="2"/>
                  </p:cNvCxnSpPr>
                  <p:nvPr/>
                </p:nvCxnSpPr>
                <p:spPr>
                  <a:xfrm flipH="1" flipV="1">
                    <a:off x="1147351" y="4252944"/>
                    <a:ext cx="235015" cy="27637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68" name="Straight Connector 267"/>
                  <p:cNvCxnSpPr>
                    <a:stCxn id="243" idx="0"/>
                    <a:endCxn id="240" idx="2"/>
                  </p:cNvCxnSpPr>
                  <p:nvPr/>
                </p:nvCxnSpPr>
                <p:spPr>
                  <a:xfrm flipV="1">
                    <a:off x="1382366" y="4249767"/>
                    <a:ext cx="38111" cy="27955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pic>
                <p:nvPicPr>
                  <p:cNvPr id="269" name="Picture 364"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46" y="4524928"/>
                    <a:ext cx="220258" cy="33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0" name="Picture 365"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577" y="4528230"/>
                    <a:ext cx="220258" cy="33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1" name="Group 366"/>
                  <p:cNvGrpSpPr>
                    <a:grpSpLocks/>
                  </p:cNvGrpSpPr>
                  <p:nvPr/>
                </p:nvGrpSpPr>
                <p:grpSpPr bwMode="auto">
                  <a:xfrm>
                    <a:off x="3056578" y="4068349"/>
                    <a:ext cx="1363320" cy="490241"/>
                    <a:chOff x="3980503" y="2090050"/>
                    <a:chExt cx="4559300" cy="2260600"/>
                  </a:xfrm>
                </p:grpSpPr>
                <p:pic>
                  <p:nvPicPr>
                    <p:cNvPr id="307" name="Picture 405" descr="Cortina8Fro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5003" y="2090050"/>
                      <a:ext cx="586434"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 name="Picture 406" descr="Cortina8Fro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9403" y="2103166"/>
                      <a:ext cx="586434"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 name="Picture 407" descr="Cortina8Fro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3803" y="2103166"/>
                      <a:ext cx="586434"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0" name="Picture 408" descr="Cortina8Fro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8203" y="2090050"/>
                      <a:ext cx="586434"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 name="Picture 409"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8603" y="4192646"/>
                      <a:ext cx="736600" cy="155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2" name="Picture 410"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803" y="4195448"/>
                      <a:ext cx="736600" cy="155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3" name="Picture 411"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003" y="4192646"/>
                      <a:ext cx="736600" cy="155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4" name="Picture 412"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203" y="4195448"/>
                      <a:ext cx="736600" cy="155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15" name="Straight Connector 314"/>
                    <p:cNvCxnSpPr>
                      <a:endCxn id="307" idx="2"/>
                    </p:cNvCxnSpPr>
                    <p:nvPr/>
                  </p:nvCxnSpPr>
                  <p:spPr>
                    <a:xfrm flipV="1">
                      <a:off x="3978757" y="2904630"/>
                      <a:ext cx="738156" cy="1281765"/>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16" name="Straight Connector 315"/>
                    <p:cNvCxnSpPr>
                      <a:endCxn id="308" idx="2"/>
                    </p:cNvCxnSpPr>
                    <p:nvPr/>
                  </p:nvCxnSpPr>
                  <p:spPr>
                    <a:xfrm flipV="1">
                      <a:off x="3978757" y="2919278"/>
                      <a:ext cx="1651560" cy="126711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17" name="Straight Connector 316"/>
                    <p:cNvCxnSpPr>
                      <a:endCxn id="309" idx="2"/>
                    </p:cNvCxnSpPr>
                    <p:nvPr/>
                  </p:nvCxnSpPr>
                  <p:spPr>
                    <a:xfrm flipV="1">
                      <a:off x="3978757" y="2919278"/>
                      <a:ext cx="2570277" cy="126711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18" name="Straight Connector 317"/>
                    <p:cNvCxnSpPr>
                      <a:endCxn id="310" idx="2"/>
                    </p:cNvCxnSpPr>
                    <p:nvPr/>
                  </p:nvCxnSpPr>
                  <p:spPr>
                    <a:xfrm flipV="1">
                      <a:off x="3978757" y="2904630"/>
                      <a:ext cx="3483681" cy="1281765"/>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19" name="Straight Connector 318"/>
                    <p:cNvCxnSpPr>
                      <a:endCxn id="307" idx="2"/>
                    </p:cNvCxnSpPr>
                    <p:nvPr/>
                  </p:nvCxnSpPr>
                  <p:spPr>
                    <a:xfrm flipH="1" flipV="1">
                      <a:off x="4716913" y="2904630"/>
                      <a:ext cx="100901" cy="1281765"/>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0" name="Straight Connector 319"/>
                    <p:cNvCxnSpPr>
                      <a:endCxn id="308" idx="2"/>
                    </p:cNvCxnSpPr>
                    <p:nvPr/>
                  </p:nvCxnSpPr>
                  <p:spPr>
                    <a:xfrm flipV="1">
                      <a:off x="4817814" y="2919278"/>
                      <a:ext cx="812503" cy="126711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1" name="Straight Connector 320"/>
                    <p:cNvCxnSpPr>
                      <a:endCxn id="309" idx="2"/>
                    </p:cNvCxnSpPr>
                    <p:nvPr/>
                  </p:nvCxnSpPr>
                  <p:spPr>
                    <a:xfrm flipV="1">
                      <a:off x="4817814" y="2919278"/>
                      <a:ext cx="1731219" cy="126711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2" name="Straight Connector 321"/>
                    <p:cNvCxnSpPr>
                      <a:endCxn id="310" idx="2"/>
                    </p:cNvCxnSpPr>
                    <p:nvPr/>
                  </p:nvCxnSpPr>
                  <p:spPr>
                    <a:xfrm flipV="1">
                      <a:off x="4817814" y="2904630"/>
                      <a:ext cx="2644624" cy="1281765"/>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3" name="Straight Connector 322"/>
                    <p:cNvCxnSpPr>
                      <a:stCxn id="311" idx="0"/>
                      <a:endCxn id="307" idx="2"/>
                    </p:cNvCxnSpPr>
                    <p:nvPr/>
                  </p:nvCxnSpPr>
                  <p:spPr>
                    <a:xfrm flipH="1" flipV="1">
                      <a:off x="4716913" y="2904630"/>
                      <a:ext cx="939958" cy="1281765"/>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4" name="Straight Connector 323"/>
                    <p:cNvCxnSpPr>
                      <a:stCxn id="311" idx="0"/>
                      <a:endCxn id="308" idx="2"/>
                    </p:cNvCxnSpPr>
                    <p:nvPr/>
                  </p:nvCxnSpPr>
                  <p:spPr>
                    <a:xfrm flipH="1" flipV="1">
                      <a:off x="5630317" y="2919278"/>
                      <a:ext cx="26554" cy="126711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5" name="Straight Connector 324"/>
                    <p:cNvCxnSpPr>
                      <a:stCxn id="312" idx="0"/>
                      <a:endCxn id="308" idx="2"/>
                    </p:cNvCxnSpPr>
                    <p:nvPr/>
                  </p:nvCxnSpPr>
                  <p:spPr>
                    <a:xfrm flipH="1" flipV="1">
                      <a:off x="5630317" y="2919278"/>
                      <a:ext cx="865611" cy="127443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6" name="Straight Connector 325"/>
                    <p:cNvCxnSpPr>
                      <a:stCxn id="313" idx="0"/>
                      <a:endCxn id="308" idx="2"/>
                    </p:cNvCxnSpPr>
                    <p:nvPr/>
                  </p:nvCxnSpPr>
                  <p:spPr>
                    <a:xfrm flipH="1" flipV="1">
                      <a:off x="5630317" y="2919278"/>
                      <a:ext cx="1704669" cy="126711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7" name="Straight Connector 326"/>
                    <p:cNvCxnSpPr>
                      <a:stCxn id="314" idx="0"/>
                      <a:endCxn id="308" idx="2"/>
                    </p:cNvCxnSpPr>
                    <p:nvPr/>
                  </p:nvCxnSpPr>
                  <p:spPr>
                    <a:xfrm flipH="1" flipV="1">
                      <a:off x="5630317" y="2919278"/>
                      <a:ext cx="2543726" cy="127443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8" name="Straight Connector 327"/>
                    <p:cNvCxnSpPr>
                      <a:stCxn id="312" idx="0"/>
                      <a:endCxn id="307" idx="2"/>
                    </p:cNvCxnSpPr>
                    <p:nvPr/>
                  </p:nvCxnSpPr>
                  <p:spPr>
                    <a:xfrm flipH="1" flipV="1">
                      <a:off x="4716913" y="2904630"/>
                      <a:ext cx="1779016" cy="1289088"/>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29" name="Straight Connector 328"/>
                    <p:cNvCxnSpPr>
                      <a:stCxn id="311" idx="0"/>
                      <a:endCxn id="309" idx="2"/>
                    </p:cNvCxnSpPr>
                    <p:nvPr/>
                  </p:nvCxnSpPr>
                  <p:spPr>
                    <a:xfrm flipV="1">
                      <a:off x="5656871" y="2919278"/>
                      <a:ext cx="892162" cy="126711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30" name="Straight Connector 329"/>
                    <p:cNvCxnSpPr>
                      <a:stCxn id="311" idx="0"/>
                      <a:endCxn id="310" idx="2"/>
                    </p:cNvCxnSpPr>
                    <p:nvPr/>
                  </p:nvCxnSpPr>
                  <p:spPr>
                    <a:xfrm flipV="1">
                      <a:off x="5656871" y="2904630"/>
                      <a:ext cx="1805566" cy="1281765"/>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31" name="Straight Connector 330"/>
                    <p:cNvCxnSpPr>
                      <a:stCxn id="313" idx="0"/>
                      <a:endCxn id="307" idx="2"/>
                    </p:cNvCxnSpPr>
                    <p:nvPr/>
                  </p:nvCxnSpPr>
                  <p:spPr>
                    <a:xfrm flipH="1" flipV="1">
                      <a:off x="4716913" y="2904630"/>
                      <a:ext cx="2618073" cy="1281765"/>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32" name="Straight Connector 331"/>
                    <p:cNvCxnSpPr>
                      <a:stCxn id="314" idx="0"/>
                      <a:endCxn id="309" idx="2"/>
                    </p:cNvCxnSpPr>
                    <p:nvPr/>
                  </p:nvCxnSpPr>
                  <p:spPr>
                    <a:xfrm flipH="1" flipV="1">
                      <a:off x="6549034" y="2919278"/>
                      <a:ext cx="1625010" cy="127443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33" name="Straight Connector 332"/>
                    <p:cNvCxnSpPr>
                      <a:stCxn id="314" idx="0"/>
                      <a:endCxn id="310" idx="2"/>
                    </p:cNvCxnSpPr>
                    <p:nvPr/>
                  </p:nvCxnSpPr>
                  <p:spPr>
                    <a:xfrm flipH="1" flipV="1">
                      <a:off x="7462438" y="2904630"/>
                      <a:ext cx="711606" cy="1289088"/>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34" name="Straight Connector 333"/>
                    <p:cNvCxnSpPr>
                      <a:stCxn id="314" idx="0"/>
                      <a:endCxn id="307" idx="2"/>
                    </p:cNvCxnSpPr>
                    <p:nvPr/>
                  </p:nvCxnSpPr>
                  <p:spPr>
                    <a:xfrm flipH="1" flipV="1">
                      <a:off x="4716913" y="2904630"/>
                      <a:ext cx="3457130" cy="1289088"/>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35" name="Straight Connector 334"/>
                    <p:cNvCxnSpPr>
                      <a:stCxn id="312" idx="0"/>
                      <a:endCxn id="309" idx="2"/>
                    </p:cNvCxnSpPr>
                    <p:nvPr/>
                  </p:nvCxnSpPr>
                  <p:spPr>
                    <a:xfrm flipV="1">
                      <a:off x="6495929" y="2919278"/>
                      <a:ext cx="53105" cy="1274439"/>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36" name="Straight Connector 335"/>
                    <p:cNvCxnSpPr>
                      <a:stCxn id="312" idx="0"/>
                      <a:endCxn id="310" idx="2"/>
                    </p:cNvCxnSpPr>
                    <p:nvPr/>
                  </p:nvCxnSpPr>
                  <p:spPr>
                    <a:xfrm flipV="1">
                      <a:off x="6495929" y="2904630"/>
                      <a:ext cx="966509" cy="1289088"/>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37" name="Straight Connector 336"/>
                    <p:cNvCxnSpPr>
                      <a:stCxn id="313" idx="0"/>
                      <a:endCxn id="309" idx="2"/>
                    </p:cNvCxnSpPr>
                    <p:nvPr/>
                  </p:nvCxnSpPr>
                  <p:spPr>
                    <a:xfrm flipH="1" flipV="1">
                      <a:off x="6549034" y="2919278"/>
                      <a:ext cx="785952" cy="1267117"/>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38" name="Straight Connector 337"/>
                    <p:cNvCxnSpPr>
                      <a:stCxn id="313" idx="0"/>
                      <a:endCxn id="310" idx="2"/>
                    </p:cNvCxnSpPr>
                    <p:nvPr/>
                  </p:nvCxnSpPr>
                  <p:spPr>
                    <a:xfrm flipV="1">
                      <a:off x="7334986" y="2904630"/>
                      <a:ext cx="127452" cy="1281765"/>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grpSp>
              <p:pic>
                <p:nvPicPr>
                  <p:cNvPr id="272" name="Picture 367"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088" y="4519320"/>
                    <a:ext cx="220258" cy="33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3" name="Picture 368" descr="To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5817" y="4522621"/>
                    <a:ext cx="220258" cy="33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4" name="TextBox 273"/>
                  <p:cNvSpPr txBox="1"/>
                  <p:nvPr/>
                </p:nvSpPr>
                <p:spPr>
                  <a:xfrm>
                    <a:off x="126305" y="3697009"/>
                    <a:ext cx="822553" cy="307864"/>
                  </a:xfrm>
                  <a:prstGeom prst="rect">
                    <a:avLst/>
                  </a:prstGeom>
                  <a:noFill/>
                </p:spPr>
                <p:txBody>
                  <a:bodyPr lIns="121836" tIns="60918" rIns="121836" bIns="60918">
                    <a:spAutoFit/>
                  </a:bodyPr>
                  <a:lstStyle/>
                  <a:p>
                    <a:pPr algn="ctr" defTabSz="608962">
                      <a:defRPr/>
                    </a:pPr>
                    <a:r>
                      <a:rPr lang="en-US" sz="1200" b="1" kern="0" dirty="0">
                        <a:solidFill>
                          <a:srgbClr val="016BA1"/>
                        </a:solidFill>
                        <a:latin typeface="Arial"/>
                        <a:ea typeface="Apple LiGothic Medium"/>
                        <a:cs typeface="Apple LiGothic Medium"/>
                      </a:rPr>
                      <a:t>Pod ‘A’</a:t>
                    </a:r>
                  </a:p>
                </p:txBody>
              </p:sp>
              <p:sp>
                <p:nvSpPr>
                  <p:cNvPr id="275" name="TextBox 274"/>
                  <p:cNvSpPr txBox="1"/>
                  <p:nvPr/>
                </p:nvSpPr>
                <p:spPr>
                  <a:xfrm>
                    <a:off x="3622950" y="3755779"/>
                    <a:ext cx="865428" cy="307864"/>
                  </a:xfrm>
                  <a:prstGeom prst="rect">
                    <a:avLst/>
                  </a:prstGeom>
                  <a:noFill/>
                </p:spPr>
                <p:txBody>
                  <a:bodyPr lIns="121836" tIns="60918" rIns="121836" bIns="60918">
                    <a:spAutoFit/>
                  </a:bodyPr>
                  <a:lstStyle/>
                  <a:p>
                    <a:pPr algn="ctr" defTabSz="608962">
                      <a:defRPr/>
                    </a:pPr>
                    <a:r>
                      <a:rPr lang="en-US" sz="1200" b="1" kern="0" dirty="0">
                        <a:solidFill>
                          <a:srgbClr val="0183B7"/>
                        </a:solidFill>
                        <a:latin typeface="Arial"/>
                        <a:ea typeface="Apple LiGothic Medium"/>
                        <a:cs typeface="Apple LiGothic Medium"/>
                      </a:rPr>
                      <a:t>Pod ‘n’</a:t>
                    </a:r>
                  </a:p>
                </p:txBody>
              </p:sp>
              <p:pic>
                <p:nvPicPr>
                  <p:cNvPr id="277" name="Picture 150" descr="ICON_VM_basic_label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267" y="4592130"/>
                    <a:ext cx="124799" cy="123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8" name="Picture 130" descr="File Server_Updated20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281" y="4597558"/>
                    <a:ext cx="145970" cy="171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9" name="Picture 150" descr="ICON_VM_basic_label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370" y="4597920"/>
                    <a:ext cx="124799" cy="123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0" name="Picture 150" descr="ICON_VM_basic_label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057" y="4587167"/>
                    <a:ext cx="124799" cy="123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1" name="Picture 150" descr="ICON_VM_basic_label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1160" y="4592957"/>
                    <a:ext cx="124799" cy="123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2" name="Picture 130" descr="File Server_Updated20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2316" y="4604115"/>
                    <a:ext cx="145970" cy="171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85" name="Straight Connector 284"/>
                  <p:cNvCxnSpPr>
                    <a:endCxn id="240" idx="0"/>
                  </p:cNvCxnSpPr>
                  <p:nvPr/>
                </p:nvCxnSpPr>
                <p:spPr>
                  <a:xfrm flipH="1">
                    <a:off x="1420477" y="3743072"/>
                    <a:ext cx="709809" cy="330384"/>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86" name="Straight Connector 285"/>
                  <p:cNvCxnSpPr>
                    <a:endCxn id="239" idx="0"/>
                  </p:cNvCxnSpPr>
                  <p:nvPr/>
                </p:nvCxnSpPr>
                <p:spPr>
                  <a:xfrm flipH="1">
                    <a:off x="1147351" y="3743072"/>
                    <a:ext cx="1317991" cy="333561"/>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87" name="Straight Connector 286"/>
                  <p:cNvCxnSpPr>
                    <a:endCxn id="239" idx="0"/>
                  </p:cNvCxnSpPr>
                  <p:nvPr/>
                </p:nvCxnSpPr>
                <p:spPr>
                  <a:xfrm flipH="1">
                    <a:off x="1147351" y="3743072"/>
                    <a:ext cx="982935" cy="333561"/>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88" name="Straight Connector 287"/>
                  <p:cNvCxnSpPr>
                    <a:endCxn id="240" idx="0"/>
                  </p:cNvCxnSpPr>
                  <p:nvPr/>
                </p:nvCxnSpPr>
                <p:spPr>
                  <a:xfrm flipH="1">
                    <a:off x="1420477" y="3743072"/>
                    <a:ext cx="1044865" cy="330384"/>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89" name="Straight Connector 288"/>
                  <p:cNvCxnSpPr>
                    <a:endCxn id="309" idx="0"/>
                  </p:cNvCxnSpPr>
                  <p:nvPr/>
                </p:nvCxnSpPr>
                <p:spPr>
                  <a:xfrm>
                    <a:off x="2130286" y="3743072"/>
                    <a:ext cx="1694333" cy="32879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0" name="Straight Connector 289"/>
                  <p:cNvCxnSpPr>
                    <a:endCxn id="310" idx="0"/>
                  </p:cNvCxnSpPr>
                  <p:nvPr/>
                </p:nvCxnSpPr>
                <p:spPr>
                  <a:xfrm>
                    <a:off x="2130286" y="3743072"/>
                    <a:ext cx="1967459" cy="325620"/>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1" name="Straight Connector 290"/>
                  <p:cNvCxnSpPr>
                    <a:endCxn id="307" idx="0"/>
                  </p:cNvCxnSpPr>
                  <p:nvPr/>
                </p:nvCxnSpPr>
                <p:spPr>
                  <a:xfrm>
                    <a:off x="2465342" y="3743072"/>
                    <a:ext cx="811437" cy="325620"/>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2" name="Straight Connector 291"/>
                  <p:cNvCxnSpPr>
                    <a:endCxn id="308" idx="0"/>
                  </p:cNvCxnSpPr>
                  <p:nvPr/>
                </p:nvCxnSpPr>
                <p:spPr>
                  <a:xfrm>
                    <a:off x="2465342" y="3743072"/>
                    <a:ext cx="1084563" cy="32879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3" name="Straight Connector 292"/>
                  <p:cNvCxnSpPr>
                    <a:endCxn id="238" idx="0"/>
                  </p:cNvCxnSpPr>
                  <p:nvPr/>
                </p:nvCxnSpPr>
                <p:spPr>
                  <a:xfrm flipH="1">
                    <a:off x="874225" y="3743072"/>
                    <a:ext cx="1256061" cy="333561"/>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4" name="Straight Connector 293"/>
                  <p:cNvCxnSpPr>
                    <a:endCxn id="238" idx="0"/>
                  </p:cNvCxnSpPr>
                  <p:nvPr/>
                </p:nvCxnSpPr>
                <p:spPr>
                  <a:xfrm flipH="1">
                    <a:off x="874225" y="3743072"/>
                    <a:ext cx="1591117" cy="333561"/>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5" name="Straight Connector 294"/>
                  <p:cNvCxnSpPr>
                    <a:endCxn id="237" idx="0"/>
                  </p:cNvCxnSpPr>
                  <p:nvPr/>
                </p:nvCxnSpPr>
                <p:spPr>
                  <a:xfrm flipH="1">
                    <a:off x="601099" y="3743072"/>
                    <a:ext cx="1529186" cy="330384"/>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6" name="Straight Connector 295"/>
                  <p:cNvCxnSpPr>
                    <a:endCxn id="237" idx="0"/>
                  </p:cNvCxnSpPr>
                  <p:nvPr/>
                </p:nvCxnSpPr>
                <p:spPr>
                  <a:xfrm flipH="1">
                    <a:off x="601099" y="3743072"/>
                    <a:ext cx="1864242" cy="330384"/>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7" name="Straight Connector 296"/>
                  <p:cNvCxnSpPr>
                    <a:endCxn id="310" idx="0"/>
                  </p:cNvCxnSpPr>
                  <p:nvPr/>
                </p:nvCxnSpPr>
                <p:spPr>
                  <a:xfrm>
                    <a:off x="2465342" y="3743072"/>
                    <a:ext cx="1632403" cy="325620"/>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8" name="Straight Connector 297"/>
                  <p:cNvCxnSpPr>
                    <a:endCxn id="307" idx="0"/>
                  </p:cNvCxnSpPr>
                  <p:nvPr/>
                </p:nvCxnSpPr>
                <p:spPr>
                  <a:xfrm>
                    <a:off x="2130286" y="3743072"/>
                    <a:ext cx="1146493" cy="325620"/>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299" name="Straight Connector 298"/>
                  <p:cNvCxnSpPr>
                    <a:endCxn id="309" idx="0"/>
                  </p:cNvCxnSpPr>
                  <p:nvPr/>
                </p:nvCxnSpPr>
                <p:spPr>
                  <a:xfrm>
                    <a:off x="2465342" y="3743072"/>
                    <a:ext cx="1359277" cy="32879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cxnSp>
                <p:nvCxnSpPr>
                  <p:cNvPr id="300" name="Straight Connector 299"/>
                  <p:cNvCxnSpPr>
                    <a:endCxn id="308" idx="0"/>
                  </p:cNvCxnSpPr>
                  <p:nvPr/>
                </p:nvCxnSpPr>
                <p:spPr>
                  <a:xfrm>
                    <a:off x="2130286" y="3743072"/>
                    <a:ext cx="1419619" cy="328796"/>
                  </a:xfrm>
                  <a:prstGeom prst="line">
                    <a:avLst/>
                  </a:prstGeom>
                  <a:noFill/>
                  <a:ln w="9525" cap="flat" cmpd="sng" algn="ctr">
                    <a:solidFill>
                      <a:srgbClr val="33828D">
                        <a:shade val="95000"/>
                        <a:satMod val="105000"/>
                      </a:srgbClr>
                    </a:solidFill>
                    <a:prstDash val="solid"/>
                  </a:ln>
                  <a:effectLst>
                    <a:outerShdw blurRad="50800" dist="38100" dir="5400000" algn="t" rotWithShape="0">
                      <a:prstClr val="black">
                        <a:alpha val="40000"/>
                      </a:prstClr>
                    </a:outerShdw>
                  </a:effectLst>
                </p:spPr>
              </p:cxnSp>
              <p:sp>
                <p:nvSpPr>
                  <p:cNvPr id="306" name="Left-Right Arrow 305"/>
                  <p:cNvSpPr/>
                  <p:nvPr/>
                </p:nvSpPr>
                <p:spPr>
                  <a:xfrm>
                    <a:off x="1774587" y="4072905"/>
                    <a:ext cx="1089327" cy="216020"/>
                  </a:xfrm>
                  <a:prstGeom prst="leftRightArrow">
                    <a:avLst/>
                  </a:prstGeom>
                  <a:solidFill>
                    <a:srgbClr val="33828D"/>
                  </a:solidFill>
                  <a:ln w="9525" cap="flat" cmpd="sng" algn="ctr">
                    <a:solidFill>
                      <a:srgbClr val="3CBBB9"/>
                    </a:solidFill>
                    <a:prstDash val="solid"/>
                  </a:ln>
                  <a:effectLst>
                    <a:outerShdw blurRad="40000" dist="23000" dir="5400000" rotWithShape="0">
                      <a:srgbClr val="000000">
                        <a:alpha val="35000"/>
                      </a:srgbClr>
                    </a:outerShdw>
                  </a:effectLst>
                </p:spPr>
                <p:txBody>
                  <a:bodyPr lIns="91425" tIns="45712" rIns="91425" bIns="45712" anchor="ctr"/>
                  <a:lstStyle/>
                  <a:p>
                    <a:pPr algn="ctr" defTabSz="914173">
                      <a:defRPr/>
                    </a:pPr>
                    <a:r>
                      <a:rPr lang="en-US" sz="800" kern="0" dirty="0">
                        <a:solidFill>
                          <a:srgbClr val="000405"/>
                        </a:solidFill>
                        <a:latin typeface="Arial"/>
                        <a:ea typeface="Apple LiGothic Medium"/>
                        <a:cs typeface="Apple LiGothic Medium"/>
                      </a:rPr>
                      <a:t>MP-BGP - EVPN</a:t>
                    </a:r>
                  </a:p>
                </p:txBody>
              </p:sp>
              <p:sp>
                <p:nvSpPr>
                  <p:cNvPr id="236" name="Cloud 235"/>
                  <p:cNvSpPr/>
                  <p:nvPr/>
                </p:nvSpPr>
                <p:spPr>
                  <a:xfrm>
                    <a:off x="1906387" y="3598529"/>
                    <a:ext cx="790795" cy="382800"/>
                  </a:xfrm>
                  <a:prstGeom prst="cloud">
                    <a:avLst/>
                  </a:prstGeom>
                  <a:solidFill>
                    <a:srgbClr val="000000">
                      <a:lumMod val="20000"/>
                      <a:lumOff val="80000"/>
                    </a:srgbClr>
                  </a:solidFill>
                  <a:ln w="25400" cap="flat" cmpd="sng" algn="ctr">
                    <a:solidFill>
                      <a:srgbClr val="FFFFFF">
                        <a:lumMod val="65000"/>
                      </a:srgbClr>
                    </a:solidFill>
                    <a:prstDash val="solid"/>
                  </a:ln>
                  <a:effectLst>
                    <a:outerShdw blurRad="76200" dist="50800" dir="5400000" algn="ctr" rotWithShape="0">
                      <a:srgbClr val="000000">
                        <a:alpha val="27000"/>
                      </a:srgbClr>
                    </a:outerShdw>
                  </a:effectLst>
                </p:spPr>
                <p:txBody>
                  <a:bodyPr lIns="121799" tIns="60899" rIns="121799" bIns="60899" anchor="ctr"/>
                  <a:lstStyle/>
                  <a:p>
                    <a:pPr algn="ctr" defTabSz="608962">
                      <a:defRPr/>
                    </a:pPr>
                    <a:endParaRPr lang="en-US" sz="1900" kern="0" dirty="0">
                      <a:solidFill>
                        <a:srgbClr val="0183B7"/>
                      </a:solidFill>
                      <a:latin typeface="Arial"/>
                      <a:ea typeface="Apple LiGothic Medium"/>
                      <a:cs typeface="Apple LiGothic Medium"/>
                    </a:endParaRPr>
                  </a:p>
                </p:txBody>
              </p:sp>
            </p:grpSp>
            <p:sp>
              <p:nvSpPr>
                <p:cNvPr id="233" name="TextBox 328"/>
                <p:cNvSpPr txBox="1">
                  <a:spLocks noChangeArrowheads="1"/>
                </p:cNvSpPr>
                <p:nvPr/>
              </p:nvSpPr>
              <p:spPr bwMode="auto">
                <a:xfrm>
                  <a:off x="1105929" y="3242732"/>
                  <a:ext cx="2410302" cy="307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1" tIns="45710" rIns="91421" bIns="4571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456991"/>
                  <a:r>
                    <a:rPr lang="en-US" sz="1400" dirty="0">
                      <a:solidFill>
                        <a:srgbClr val="EA8E06"/>
                      </a:solidFill>
                    </a:rPr>
                    <a:t>Multi-Pod </a:t>
                  </a:r>
                  <a:r>
                    <a:rPr lang="en-US" sz="1400" dirty="0" smtClean="0">
                      <a:solidFill>
                        <a:srgbClr val="EA8E06"/>
                      </a:solidFill>
                    </a:rPr>
                    <a:t>(from 2.0 release)</a:t>
                  </a:r>
                  <a:endParaRPr lang="en-US" sz="1400" dirty="0">
                    <a:solidFill>
                      <a:srgbClr val="EA8E06"/>
                    </a:solidFill>
                  </a:endParaRPr>
                </a:p>
              </p:txBody>
            </p:sp>
          </p:grpSp>
          <p:sp>
            <p:nvSpPr>
              <p:cNvPr id="231" name="TextBox 517"/>
              <p:cNvSpPr txBox="1">
                <a:spLocks noChangeArrowheads="1"/>
              </p:cNvSpPr>
              <p:nvPr/>
            </p:nvSpPr>
            <p:spPr bwMode="auto">
              <a:xfrm>
                <a:off x="1967548" y="4324864"/>
                <a:ext cx="76754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456991"/>
                <a:r>
                  <a:rPr lang="is-IS" sz="1600" b="1" dirty="0">
                    <a:solidFill>
                      <a:srgbClr val="003366"/>
                    </a:solidFill>
                  </a:rPr>
                  <a:t>…</a:t>
                </a:r>
                <a:endParaRPr lang="en-US" sz="1600" b="1" dirty="0">
                  <a:solidFill>
                    <a:srgbClr val="003366"/>
                  </a:solidFill>
                </a:endParaRPr>
              </a:p>
            </p:txBody>
          </p:sp>
          <p:sp>
            <p:nvSpPr>
              <p:cNvPr id="230" name="TextBox 512"/>
              <p:cNvSpPr txBox="1">
                <a:spLocks noChangeArrowheads="1"/>
              </p:cNvSpPr>
              <p:nvPr/>
            </p:nvSpPr>
            <p:spPr bwMode="auto">
              <a:xfrm>
                <a:off x="2151112" y="3785953"/>
                <a:ext cx="3415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456991"/>
                <a:r>
                  <a:rPr lang="en-US" sz="1100" dirty="0" smtClean="0">
                    <a:solidFill>
                      <a:srgbClr val="000000"/>
                    </a:solidFill>
                  </a:rPr>
                  <a:t>L3</a:t>
                </a:r>
                <a:endParaRPr lang="en-US" sz="1100" dirty="0">
                  <a:solidFill>
                    <a:srgbClr val="000000"/>
                  </a:solidFill>
                </a:endParaRPr>
              </a:p>
            </p:txBody>
          </p:sp>
        </p:grpSp>
        <p:grpSp>
          <p:nvGrpSpPr>
            <p:cNvPr id="656" name="Group 655"/>
            <p:cNvGrpSpPr/>
            <p:nvPr/>
          </p:nvGrpSpPr>
          <p:grpSpPr>
            <a:xfrm>
              <a:off x="1269173" y="4790585"/>
              <a:ext cx="2007733" cy="276914"/>
              <a:chOff x="6567486" y="495154"/>
              <a:chExt cx="2007733" cy="276914"/>
            </a:xfrm>
          </p:grpSpPr>
          <p:grpSp>
            <p:nvGrpSpPr>
              <p:cNvPr id="647" name="Group 646"/>
              <p:cNvGrpSpPr/>
              <p:nvPr/>
            </p:nvGrpSpPr>
            <p:grpSpPr>
              <a:xfrm>
                <a:off x="6567486" y="528138"/>
                <a:ext cx="2007733" cy="227687"/>
                <a:chOff x="2768111" y="4632687"/>
                <a:chExt cx="2007733" cy="227687"/>
              </a:xfrm>
            </p:grpSpPr>
            <p:sp>
              <p:nvSpPr>
                <p:cNvPr id="648" name="Rounded Rectangle 647"/>
                <p:cNvSpPr/>
                <p:nvPr/>
              </p:nvSpPr>
              <p:spPr>
                <a:xfrm>
                  <a:off x="2768111" y="4632687"/>
                  <a:ext cx="2007733" cy="221504"/>
                </a:xfrm>
                <a:prstGeom prst="roundRect">
                  <a:avLst/>
                </a:prstGeom>
                <a:solidFill>
                  <a:srgbClr val="3CBBB9">
                    <a:lumMod val="40000"/>
                    <a:lumOff val="60000"/>
                    <a:alpha val="32000"/>
                  </a:srgbClr>
                </a:solidFill>
                <a:ln w="12700" cap="flat" cmpd="sng" algn="ctr">
                  <a:solidFill>
                    <a:srgbClr val="33828D"/>
                  </a:solidFill>
                  <a:prstDash val="solid"/>
                </a:ln>
                <a:effectLst>
                  <a:outerShdw blurRad="76200" dist="50800" dir="5400000" algn="ctr" rotWithShape="0">
                    <a:srgbClr val="000000">
                      <a:alpha val="27000"/>
                    </a:srgbClr>
                  </a:outerShdw>
                </a:effectLst>
              </p:spPr>
              <p:txBody>
                <a:bodyPr lIns="91436" tIns="45718" rIns="91436" bIns="45718" rtlCol="0" anchor="ctr"/>
                <a:lstStyle/>
                <a:p>
                  <a:pPr algn="ctr" defTabSz="914362" fontAlgn="base">
                    <a:spcBef>
                      <a:spcPct val="0"/>
                    </a:spcBef>
                    <a:spcAft>
                      <a:spcPct val="0"/>
                    </a:spcAft>
                    <a:defRPr/>
                  </a:pPr>
                  <a:endParaRPr lang="en-US" kern="0" dirty="0" smtClean="0">
                    <a:solidFill>
                      <a:srgbClr val="FFFFFF"/>
                    </a:solidFill>
                    <a:latin typeface="CiscoSansTT Light"/>
                    <a:ea typeface="ＭＳ Ｐゴシック" charset="0"/>
                    <a:cs typeface="ＭＳ Ｐゴシック" charset="0"/>
                  </a:endParaRPr>
                </a:p>
              </p:txBody>
            </p:sp>
            <p:pic>
              <p:nvPicPr>
                <p:cNvPr id="649"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460389" y="4651737"/>
                  <a:ext cx="282506" cy="208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50" name="Group 649"/>
                <p:cNvGrpSpPr/>
                <p:nvPr/>
              </p:nvGrpSpPr>
              <p:grpSpPr>
                <a:xfrm>
                  <a:off x="2779213" y="4651737"/>
                  <a:ext cx="354062" cy="207660"/>
                  <a:chOff x="2313441" y="4477563"/>
                  <a:chExt cx="698524" cy="483188"/>
                </a:xfrm>
              </p:grpSpPr>
              <p:pic>
                <p:nvPicPr>
                  <p:cNvPr id="651"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13441" y="4477563"/>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2"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05728" y="4531249"/>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
            <p:nvSpPr>
              <p:cNvPr id="654" name="TextBox 653"/>
              <p:cNvSpPr txBox="1"/>
              <p:nvPr/>
            </p:nvSpPr>
            <p:spPr bwMode="auto">
              <a:xfrm>
                <a:off x="6996542" y="495154"/>
                <a:ext cx="1214438" cy="276914"/>
              </a:xfrm>
              <a:prstGeom prst="rect">
                <a:avLst/>
              </a:prstGeom>
              <a:noFill/>
            </p:spPr>
            <p:txBody>
              <a:bodyPr lIns="121836" tIns="60918" rIns="121836" bIns="60918">
                <a:spAutoFit/>
              </a:bodyPr>
              <a:lstStyle/>
              <a:p>
                <a:pPr algn="ctr" defTabSz="608962">
                  <a:defRPr/>
                </a:pPr>
                <a:r>
                  <a:rPr lang="en-US" sz="1000" kern="0" dirty="0">
                    <a:solidFill>
                      <a:srgbClr val="33828D"/>
                    </a:solidFill>
                    <a:latin typeface="Arial"/>
                    <a:ea typeface="Apple LiGothic Medium"/>
                    <a:cs typeface="Apple LiGothic Medium"/>
                  </a:rPr>
                  <a:t>APIC Cluster</a:t>
                </a:r>
              </a:p>
            </p:txBody>
          </p:sp>
        </p:grpSp>
      </p:grpSp>
      <p:grpSp>
        <p:nvGrpSpPr>
          <p:cNvPr id="2" name="Group 1"/>
          <p:cNvGrpSpPr/>
          <p:nvPr/>
        </p:nvGrpSpPr>
        <p:grpSpPr>
          <a:xfrm>
            <a:off x="737038" y="1287464"/>
            <a:ext cx="3167062" cy="1795462"/>
            <a:chOff x="737038" y="1287464"/>
            <a:chExt cx="3167062" cy="1795462"/>
          </a:xfrm>
        </p:grpSpPr>
        <p:grpSp>
          <p:nvGrpSpPr>
            <p:cNvPr id="6" name="Group 5"/>
            <p:cNvGrpSpPr>
              <a:grpSpLocks/>
            </p:cNvGrpSpPr>
            <p:nvPr/>
          </p:nvGrpSpPr>
          <p:grpSpPr bwMode="auto">
            <a:xfrm>
              <a:off x="737038" y="1287464"/>
              <a:ext cx="3167062" cy="1795462"/>
              <a:chOff x="712170" y="1151467"/>
              <a:chExt cx="3166535" cy="1794937"/>
            </a:xfrm>
          </p:grpSpPr>
          <p:grpSp>
            <p:nvGrpSpPr>
              <p:cNvPr id="7" name="Group 6"/>
              <p:cNvGrpSpPr>
                <a:grpSpLocks/>
              </p:cNvGrpSpPr>
              <p:nvPr/>
            </p:nvGrpSpPr>
            <p:grpSpPr bwMode="auto">
              <a:xfrm>
                <a:off x="712170" y="1556233"/>
                <a:ext cx="3166535" cy="1390171"/>
                <a:chOff x="46897" y="642457"/>
                <a:chExt cx="8525934" cy="2921993"/>
              </a:xfrm>
            </p:grpSpPr>
            <p:sp>
              <p:nvSpPr>
                <p:cNvPr id="13" name="Rounded Rectangle 12"/>
                <p:cNvSpPr>
                  <a:spLocks noChangeArrowheads="1"/>
                </p:cNvSpPr>
                <p:nvPr/>
              </p:nvSpPr>
              <p:spPr bwMode="auto">
                <a:xfrm>
                  <a:off x="46897" y="770468"/>
                  <a:ext cx="8525934" cy="2793982"/>
                </a:xfrm>
                <a:prstGeom prst="roundRect">
                  <a:avLst>
                    <a:gd name="adj" fmla="val 4898"/>
                  </a:avLst>
                </a:prstGeom>
                <a:solidFill>
                  <a:schemeClr val="accent3">
                    <a:lumMod val="20000"/>
                    <a:lumOff val="80000"/>
                  </a:schemeClr>
                </a:solidFill>
                <a:ln w="9525">
                  <a:solidFill>
                    <a:srgbClr val="000000"/>
                  </a:solidFill>
                  <a:round/>
                  <a:headEnd/>
                  <a:tailEnd/>
                </a:ln>
              </p:spPr>
              <p:txBody>
                <a:bodyPr lIns="91436" tIns="45718" rIns="91436" bIns="45718"/>
                <a:lstStyle/>
                <a:p>
                  <a:pPr defTabSz="455594"/>
                  <a:endParaRPr lang="en-US" sz="1400">
                    <a:solidFill>
                      <a:srgbClr val="0096D6"/>
                    </a:solidFill>
                    <a:latin typeface="Arial"/>
                    <a:ea typeface="Apple LiGothic Medium"/>
                    <a:cs typeface="Apple LiGothic Medium" charset="0"/>
                  </a:endParaRPr>
                </a:p>
              </p:txBody>
            </p:sp>
            <p:sp>
              <p:nvSpPr>
                <p:cNvPr id="14" name="Rounded Rectangle 13"/>
                <p:cNvSpPr>
                  <a:spLocks noChangeArrowheads="1"/>
                </p:cNvSpPr>
                <p:nvPr/>
              </p:nvSpPr>
              <p:spPr bwMode="auto">
                <a:xfrm>
                  <a:off x="231971" y="1134532"/>
                  <a:ext cx="3662696" cy="2362201"/>
                </a:xfrm>
                <a:prstGeom prst="roundRect">
                  <a:avLst>
                    <a:gd name="adj" fmla="val 4898"/>
                  </a:avLst>
                </a:prstGeom>
                <a:solidFill>
                  <a:srgbClr val="E7E7E8"/>
                </a:solidFill>
                <a:ln w="9525">
                  <a:solidFill>
                    <a:srgbClr val="000000"/>
                  </a:solidFill>
                  <a:round/>
                  <a:headEnd/>
                  <a:tailEnd/>
                </a:ln>
              </p:spPr>
              <p:txBody>
                <a:bodyPr lIns="91436" tIns="45718" rIns="91436" bIns="45718"/>
                <a:lstStyle/>
                <a:p>
                  <a:pPr defTabSz="455594"/>
                  <a:endParaRPr lang="en-US" sz="1400">
                    <a:solidFill>
                      <a:srgbClr val="0096D6"/>
                    </a:solidFill>
                    <a:latin typeface="Arial"/>
                    <a:ea typeface="Apple LiGothic Medium"/>
                    <a:cs typeface="Apple LiGothic Medium" charset="0"/>
                  </a:endParaRPr>
                </a:p>
              </p:txBody>
            </p:sp>
            <p:pic>
              <p:nvPicPr>
                <p:cNvPr id="15" name="Picture 1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1113888" y="3253656"/>
                  <a:ext cx="448317" cy="10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reeform 15"/>
                <p:cNvSpPr>
                  <a:spLocks/>
                </p:cNvSpPr>
                <p:nvPr/>
              </p:nvSpPr>
              <p:spPr bwMode="auto">
                <a:xfrm>
                  <a:off x="678219" y="2470312"/>
                  <a:ext cx="401723" cy="787245"/>
                </a:xfrm>
                <a:custGeom>
                  <a:avLst/>
                  <a:gdLst>
                    <a:gd name="T0" fmla="*/ 0 w 338"/>
                    <a:gd name="T1" fmla="*/ 508 h 508"/>
                    <a:gd name="T2" fmla="*/ 338 w 338"/>
                    <a:gd name="T3" fmla="*/ 0 h 508"/>
                    <a:gd name="T4" fmla="*/ 0 w 338"/>
                    <a:gd name="T5" fmla="*/ 508 h 508"/>
                  </a:gdLst>
                  <a:ahLst/>
                  <a:cxnLst>
                    <a:cxn ang="0">
                      <a:pos x="T0" y="T1"/>
                    </a:cxn>
                    <a:cxn ang="0">
                      <a:pos x="T2" y="T3"/>
                    </a:cxn>
                    <a:cxn ang="0">
                      <a:pos x="T4" y="T5"/>
                    </a:cxn>
                  </a:cxnLst>
                  <a:rect l="0" t="0" r="r" b="b"/>
                  <a:pathLst>
                    <a:path w="338" h="508">
                      <a:moveTo>
                        <a:pt x="0" y="508"/>
                      </a:moveTo>
                      <a:lnTo>
                        <a:pt x="338" y="0"/>
                      </a:lnTo>
                      <a:lnTo>
                        <a:pt x="0"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17" name="Freeform 16"/>
                <p:cNvSpPr>
                  <a:spLocks/>
                </p:cNvSpPr>
                <p:nvPr/>
              </p:nvSpPr>
              <p:spPr bwMode="auto">
                <a:xfrm>
                  <a:off x="678219" y="2466978"/>
                  <a:ext cx="1589798" cy="790580"/>
                </a:xfrm>
                <a:custGeom>
                  <a:avLst/>
                  <a:gdLst>
                    <a:gd name="T0" fmla="*/ 0 w 1347"/>
                    <a:gd name="T1" fmla="*/ 510 h 510"/>
                    <a:gd name="T2" fmla="*/ 1347 w 1347"/>
                    <a:gd name="T3" fmla="*/ 0 h 510"/>
                    <a:gd name="T4" fmla="*/ 0 w 1347"/>
                    <a:gd name="T5" fmla="*/ 510 h 510"/>
                  </a:gdLst>
                  <a:ahLst/>
                  <a:cxnLst>
                    <a:cxn ang="0">
                      <a:pos x="T0" y="T1"/>
                    </a:cxn>
                    <a:cxn ang="0">
                      <a:pos x="T2" y="T3"/>
                    </a:cxn>
                    <a:cxn ang="0">
                      <a:pos x="T4" y="T5"/>
                    </a:cxn>
                  </a:cxnLst>
                  <a:rect l="0" t="0" r="r" b="b"/>
                  <a:pathLst>
                    <a:path w="1347" h="510">
                      <a:moveTo>
                        <a:pt x="0" y="510"/>
                      </a:moveTo>
                      <a:lnTo>
                        <a:pt x="1347" y="0"/>
                      </a:lnTo>
                      <a:lnTo>
                        <a:pt x="0"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18" name="Freeform 17"/>
                <p:cNvSpPr>
                  <a:spLocks/>
                </p:cNvSpPr>
                <p:nvPr/>
              </p:nvSpPr>
              <p:spPr bwMode="auto">
                <a:xfrm>
                  <a:off x="1079943" y="2470312"/>
                  <a:ext cx="85473" cy="780574"/>
                </a:xfrm>
                <a:custGeom>
                  <a:avLst/>
                  <a:gdLst>
                    <a:gd name="T0" fmla="*/ 75 w 75"/>
                    <a:gd name="T1" fmla="*/ 505 h 505"/>
                    <a:gd name="T2" fmla="*/ 0 w 75"/>
                    <a:gd name="T3" fmla="*/ 0 h 505"/>
                    <a:gd name="T4" fmla="*/ 75 w 75"/>
                    <a:gd name="T5" fmla="*/ 505 h 505"/>
                  </a:gdLst>
                  <a:ahLst/>
                  <a:cxnLst>
                    <a:cxn ang="0">
                      <a:pos x="T0" y="T1"/>
                    </a:cxn>
                    <a:cxn ang="0">
                      <a:pos x="T2" y="T3"/>
                    </a:cxn>
                    <a:cxn ang="0">
                      <a:pos x="T4" y="T5"/>
                    </a:cxn>
                  </a:cxnLst>
                  <a:rect l="0" t="0" r="r" b="b"/>
                  <a:pathLst>
                    <a:path w="75" h="505">
                      <a:moveTo>
                        <a:pt x="75" y="505"/>
                      </a:moveTo>
                      <a:lnTo>
                        <a:pt x="0" y="0"/>
                      </a:lnTo>
                      <a:lnTo>
                        <a:pt x="75" y="505"/>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19" name="Freeform 18"/>
                <p:cNvSpPr>
                  <a:spLocks/>
                </p:cNvSpPr>
                <p:nvPr/>
              </p:nvSpPr>
              <p:spPr bwMode="auto">
                <a:xfrm>
                  <a:off x="1079943" y="2470312"/>
                  <a:ext cx="85473" cy="780574"/>
                </a:xfrm>
                <a:custGeom>
                  <a:avLst/>
                  <a:gdLst>
                    <a:gd name="T0" fmla="*/ 75 w 75"/>
                    <a:gd name="T1" fmla="*/ 505 h 505"/>
                    <a:gd name="T2" fmla="*/ 0 w 75"/>
                    <a:gd name="T3" fmla="*/ 0 h 505"/>
                    <a:gd name="T4" fmla="*/ 75 w 75"/>
                    <a:gd name="T5" fmla="*/ 505 h 505"/>
                  </a:gdLst>
                  <a:ahLst/>
                  <a:cxnLst>
                    <a:cxn ang="0">
                      <a:pos x="T0" y="T1"/>
                    </a:cxn>
                    <a:cxn ang="0">
                      <a:pos x="T2" y="T3"/>
                    </a:cxn>
                    <a:cxn ang="0">
                      <a:pos x="T4" y="T5"/>
                    </a:cxn>
                  </a:cxnLst>
                  <a:rect l="0" t="0" r="r" b="b"/>
                  <a:pathLst>
                    <a:path w="75" h="505">
                      <a:moveTo>
                        <a:pt x="75" y="505"/>
                      </a:moveTo>
                      <a:lnTo>
                        <a:pt x="0" y="0"/>
                      </a:lnTo>
                      <a:lnTo>
                        <a:pt x="75" y="50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0" name="Freeform 19"/>
                <p:cNvSpPr>
                  <a:spLocks/>
                </p:cNvSpPr>
                <p:nvPr/>
              </p:nvSpPr>
              <p:spPr bwMode="auto">
                <a:xfrm>
                  <a:off x="1165416" y="2466978"/>
                  <a:ext cx="508566" cy="783908"/>
                </a:xfrm>
                <a:custGeom>
                  <a:avLst/>
                  <a:gdLst>
                    <a:gd name="T0" fmla="*/ 0 w 430"/>
                    <a:gd name="T1" fmla="*/ 507 h 507"/>
                    <a:gd name="T2" fmla="*/ 430 w 430"/>
                    <a:gd name="T3" fmla="*/ 0 h 507"/>
                    <a:gd name="T4" fmla="*/ 0 w 430"/>
                    <a:gd name="T5" fmla="*/ 507 h 507"/>
                  </a:gdLst>
                  <a:ahLst/>
                  <a:cxnLst>
                    <a:cxn ang="0">
                      <a:pos x="T0" y="T1"/>
                    </a:cxn>
                    <a:cxn ang="0">
                      <a:pos x="T2" y="T3"/>
                    </a:cxn>
                    <a:cxn ang="0">
                      <a:pos x="T4" y="T5"/>
                    </a:cxn>
                  </a:cxnLst>
                  <a:rect l="0" t="0" r="r" b="b"/>
                  <a:pathLst>
                    <a:path w="430" h="507">
                      <a:moveTo>
                        <a:pt x="0" y="507"/>
                      </a:moveTo>
                      <a:lnTo>
                        <a:pt x="430" y="0"/>
                      </a:lnTo>
                      <a:lnTo>
                        <a:pt x="0" y="507"/>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1" name="Freeform 20"/>
                <p:cNvSpPr>
                  <a:spLocks/>
                </p:cNvSpPr>
                <p:nvPr/>
              </p:nvSpPr>
              <p:spPr bwMode="auto">
                <a:xfrm>
                  <a:off x="1165416" y="2460306"/>
                  <a:ext cx="1709461" cy="790580"/>
                </a:xfrm>
                <a:custGeom>
                  <a:avLst/>
                  <a:gdLst>
                    <a:gd name="T0" fmla="*/ 0 w 1446"/>
                    <a:gd name="T1" fmla="*/ 512 h 512"/>
                    <a:gd name="T2" fmla="*/ 1446 w 1446"/>
                    <a:gd name="T3" fmla="*/ 0 h 512"/>
                    <a:gd name="T4" fmla="*/ 0 w 1446"/>
                    <a:gd name="T5" fmla="*/ 512 h 512"/>
                  </a:gdLst>
                  <a:ahLst/>
                  <a:cxnLst>
                    <a:cxn ang="0">
                      <a:pos x="T0" y="T1"/>
                    </a:cxn>
                    <a:cxn ang="0">
                      <a:pos x="T2" y="T3"/>
                    </a:cxn>
                    <a:cxn ang="0">
                      <a:pos x="T4" y="T5"/>
                    </a:cxn>
                  </a:cxnLst>
                  <a:rect l="0" t="0" r="r" b="b"/>
                  <a:pathLst>
                    <a:path w="1446" h="512">
                      <a:moveTo>
                        <a:pt x="0" y="512"/>
                      </a:moveTo>
                      <a:lnTo>
                        <a:pt x="1446" y="0"/>
                      </a:lnTo>
                      <a:lnTo>
                        <a:pt x="0" y="512"/>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2" name="Freeform 21"/>
                <p:cNvSpPr>
                  <a:spLocks/>
                </p:cNvSpPr>
                <p:nvPr/>
              </p:nvSpPr>
              <p:spPr bwMode="auto">
                <a:xfrm>
                  <a:off x="1165416" y="2460306"/>
                  <a:ext cx="1709461" cy="790580"/>
                </a:xfrm>
                <a:custGeom>
                  <a:avLst/>
                  <a:gdLst>
                    <a:gd name="T0" fmla="*/ 0 w 1446"/>
                    <a:gd name="T1" fmla="*/ 512 h 512"/>
                    <a:gd name="T2" fmla="*/ 1446 w 1446"/>
                    <a:gd name="T3" fmla="*/ 0 h 512"/>
                    <a:gd name="T4" fmla="*/ 0 w 1446"/>
                    <a:gd name="T5" fmla="*/ 512 h 512"/>
                  </a:gdLst>
                  <a:ahLst/>
                  <a:cxnLst>
                    <a:cxn ang="0">
                      <a:pos x="T0" y="T1"/>
                    </a:cxn>
                    <a:cxn ang="0">
                      <a:pos x="T2" y="T3"/>
                    </a:cxn>
                    <a:cxn ang="0">
                      <a:pos x="T4" y="T5"/>
                    </a:cxn>
                  </a:cxnLst>
                  <a:rect l="0" t="0" r="r" b="b"/>
                  <a:pathLst>
                    <a:path w="1446" h="512">
                      <a:moveTo>
                        <a:pt x="0" y="512"/>
                      </a:moveTo>
                      <a:lnTo>
                        <a:pt x="1446" y="0"/>
                      </a:lnTo>
                      <a:lnTo>
                        <a:pt x="0" y="512"/>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3" name="Freeform 22"/>
                <p:cNvSpPr>
                  <a:spLocks/>
                </p:cNvSpPr>
                <p:nvPr/>
              </p:nvSpPr>
              <p:spPr bwMode="auto">
                <a:xfrm>
                  <a:off x="1079943" y="2470312"/>
                  <a:ext cx="594039" cy="787245"/>
                </a:xfrm>
                <a:custGeom>
                  <a:avLst/>
                  <a:gdLst>
                    <a:gd name="T0" fmla="*/ 505 w 505"/>
                    <a:gd name="T1" fmla="*/ 508 h 508"/>
                    <a:gd name="T2" fmla="*/ 0 w 505"/>
                    <a:gd name="T3" fmla="*/ 0 h 508"/>
                    <a:gd name="T4" fmla="*/ 505 w 505"/>
                    <a:gd name="T5" fmla="*/ 508 h 508"/>
                  </a:gdLst>
                  <a:ahLst/>
                  <a:cxnLst>
                    <a:cxn ang="0">
                      <a:pos x="T0" y="T1"/>
                    </a:cxn>
                    <a:cxn ang="0">
                      <a:pos x="T2" y="T3"/>
                    </a:cxn>
                    <a:cxn ang="0">
                      <a:pos x="T4" y="T5"/>
                    </a:cxn>
                  </a:cxnLst>
                  <a:rect l="0" t="0" r="r" b="b"/>
                  <a:pathLst>
                    <a:path w="505" h="508">
                      <a:moveTo>
                        <a:pt x="505" y="508"/>
                      </a:moveTo>
                      <a:lnTo>
                        <a:pt x="0" y="0"/>
                      </a:lnTo>
                      <a:lnTo>
                        <a:pt x="505" y="508"/>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4" name="Freeform 23"/>
                <p:cNvSpPr>
                  <a:spLocks/>
                </p:cNvSpPr>
                <p:nvPr/>
              </p:nvSpPr>
              <p:spPr bwMode="auto">
                <a:xfrm>
                  <a:off x="1079943" y="2470312"/>
                  <a:ext cx="594039" cy="787245"/>
                </a:xfrm>
                <a:custGeom>
                  <a:avLst/>
                  <a:gdLst>
                    <a:gd name="T0" fmla="*/ 505 w 505"/>
                    <a:gd name="T1" fmla="*/ 508 h 508"/>
                    <a:gd name="T2" fmla="*/ 0 w 505"/>
                    <a:gd name="T3" fmla="*/ 0 h 508"/>
                    <a:gd name="T4" fmla="*/ 505 w 505"/>
                    <a:gd name="T5" fmla="*/ 508 h 508"/>
                  </a:gdLst>
                  <a:ahLst/>
                  <a:cxnLst>
                    <a:cxn ang="0">
                      <a:pos x="T0" y="T1"/>
                    </a:cxn>
                    <a:cxn ang="0">
                      <a:pos x="T2" y="T3"/>
                    </a:cxn>
                    <a:cxn ang="0">
                      <a:pos x="T4" y="T5"/>
                    </a:cxn>
                  </a:cxnLst>
                  <a:rect l="0" t="0" r="r" b="b"/>
                  <a:pathLst>
                    <a:path w="505" h="508">
                      <a:moveTo>
                        <a:pt x="505" y="508"/>
                      </a:moveTo>
                      <a:lnTo>
                        <a:pt x="0" y="0"/>
                      </a:lnTo>
                      <a:lnTo>
                        <a:pt x="505"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5" name="Freeform 24"/>
                <p:cNvSpPr>
                  <a:spLocks/>
                </p:cNvSpPr>
                <p:nvPr/>
              </p:nvSpPr>
              <p:spPr bwMode="auto">
                <a:xfrm>
                  <a:off x="1673982" y="2466978"/>
                  <a:ext cx="0" cy="790580"/>
                </a:xfrm>
                <a:custGeom>
                  <a:avLst/>
                  <a:gdLst>
                    <a:gd name="T0" fmla="*/ 510 h 510"/>
                    <a:gd name="T1" fmla="*/ 0 h 510"/>
                    <a:gd name="T2" fmla="*/ 510 h 510"/>
                  </a:gdLst>
                  <a:ahLst/>
                  <a:cxnLst>
                    <a:cxn ang="0">
                      <a:pos x="0" y="T0"/>
                    </a:cxn>
                    <a:cxn ang="0">
                      <a:pos x="0" y="T1"/>
                    </a:cxn>
                    <a:cxn ang="0">
                      <a:pos x="0" y="T2"/>
                    </a:cxn>
                  </a:cxnLst>
                  <a:rect l="0" t="0" r="r" b="b"/>
                  <a:pathLst>
                    <a:path h="510">
                      <a:moveTo>
                        <a:pt x="0" y="510"/>
                      </a:moveTo>
                      <a:lnTo>
                        <a:pt x="0" y="0"/>
                      </a:lnTo>
                      <a:lnTo>
                        <a:pt x="0"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6" name="Freeform 25"/>
                <p:cNvSpPr>
                  <a:spLocks/>
                </p:cNvSpPr>
                <p:nvPr/>
              </p:nvSpPr>
              <p:spPr bwMode="auto">
                <a:xfrm>
                  <a:off x="1673982" y="2466978"/>
                  <a:ext cx="0" cy="790580"/>
                </a:xfrm>
                <a:custGeom>
                  <a:avLst/>
                  <a:gdLst>
                    <a:gd name="T0" fmla="*/ 510 h 510"/>
                    <a:gd name="T1" fmla="*/ 0 h 510"/>
                    <a:gd name="T2" fmla="*/ 510 h 510"/>
                  </a:gdLst>
                  <a:ahLst/>
                  <a:cxnLst>
                    <a:cxn ang="0">
                      <a:pos x="0" y="T0"/>
                    </a:cxn>
                    <a:cxn ang="0">
                      <a:pos x="0" y="T1"/>
                    </a:cxn>
                    <a:cxn ang="0">
                      <a:pos x="0" y="T2"/>
                    </a:cxn>
                  </a:cxnLst>
                  <a:rect l="0" t="0" r="r" b="b"/>
                  <a:pathLst>
                    <a:path h="510">
                      <a:moveTo>
                        <a:pt x="0" y="510"/>
                      </a:moveTo>
                      <a:lnTo>
                        <a:pt x="0" y="0"/>
                      </a:lnTo>
                      <a:lnTo>
                        <a:pt x="0"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7" name="Freeform 26"/>
                <p:cNvSpPr>
                  <a:spLocks/>
                </p:cNvSpPr>
                <p:nvPr/>
              </p:nvSpPr>
              <p:spPr bwMode="auto">
                <a:xfrm>
                  <a:off x="1673982" y="2466978"/>
                  <a:ext cx="504291" cy="790580"/>
                </a:xfrm>
                <a:custGeom>
                  <a:avLst/>
                  <a:gdLst>
                    <a:gd name="T0" fmla="*/ 426 w 426"/>
                    <a:gd name="T1" fmla="*/ 510 h 510"/>
                    <a:gd name="T2" fmla="*/ 0 w 426"/>
                    <a:gd name="T3" fmla="*/ 0 h 510"/>
                    <a:gd name="T4" fmla="*/ 426 w 426"/>
                    <a:gd name="T5" fmla="*/ 510 h 510"/>
                  </a:gdLst>
                  <a:ahLst/>
                  <a:cxnLst>
                    <a:cxn ang="0">
                      <a:pos x="T0" y="T1"/>
                    </a:cxn>
                    <a:cxn ang="0">
                      <a:pos x="T2" y="T3"/>
                    </a:cxn>
                    <a:cxn ang="0">
                      <a:pos x="T4" y="T5"/>
                    </a:cxn>
                  </a:cxnLst>
                  <a:rect l="0" t="0" r="r" b="b"/>
                  <a:pathLst>
                    <a:path w="426" h="510">
                      <a:moveTo>
                        <a:pt x="426" y="510"/>
                      </a:moveTo>
                      <a:lnTo>
                        <a:pt x="0" y="0"/>
                      </a:lnTo>
                      <a:lnTo>
                        <a:pt x="426"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8" name="Freeform 27"/>
                <p:cNvSpPr>
                  <a:spLocks/>
                </p:cNvSpPr>
                <p:nvPr/>
              </p:nvSpPr>
              <p:spPr bwMode="auto">
                <a:xfrm>
                  <a:off x="1673982" y="2466978"/>
                  <a:ext cx="504291" cy="790580"/>
                </a:xfrm>
                <a:custGeom>
                  <a:avLst/>
                  <a:gdLst>
                    <a:gd name="T0" fmla="*/ 426 w 426"/>
                    <a:gd name="T1" fmla="*/ 510 h 510"/>
                    <a:gd name="T2" fmla="*/ 0 w 426"/>
                    <a:gd name="T3" fmla="*/ 0 h 510"/>
                    <a:gd name="T4" fmla="*/ 426 w 426"/>
                    <a:gd name="T5" fmla="*/ 510 h 510"/>
                  </a:gdLst>
                  <a:ahLst/>
                  <a:cxnLst>
                    <a:cxn ang="0">
                      <a:pos x="T0" y="T1"/>
                    </a:cxn>
                    <a:cxn ang="0">
                      <a:pos x="T2" y="T3"/>
                    </a:cxn>
                    <a:cxn ang="0">
                      <a:pos x="T4" y="T5"/>
                    </a:cxn>
                  </a:cxnLst>
                  <a:rect l="0" t="0" r="r" b="b"/>
                  <a:pathLst>
                    <a:path w="426" h="510">
                      <a:moveTo>
                        <a:pt x="426" y="510"/>
                      </a:moveTo>
                      <a:lnTo>
                        <a:pt x="0" y="0"/>
                      </a:lnTo>
                      <a:lnTo>
                        <a:pt x="426"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29" name="Freeform 28"/>
                <p:cNvSpPr>
                  <a:spLocks/>
                </p:cNvSpPr>
                <p:nvPr/>
              </p:nvSpPr>
              <p:spPr bwMode="auto">
                <a:xfrm>
                  <a:off x="1673982" y="2466978"/>
                  <a:ext cx="1004307" cy="790580"/>
                </a:xfrm>
                <a:custGeom>
                  <a:avLst/>
                  <a:gdLst>
                    <a:gd name="T0" fmla="*/ 851 w 851"/>
                    <a:gd name="T1" fmla="*/ 510 h 510"/>
                    <a:gd name="T2" fmla="*/ 0 w 851"/>
                    <a:gd name="T3" fmla="*/ 0 h 510"/>
                    <a:gd name="T4" fmla="*/ 851 w 851"/>
                    <a:gd name="T5" fmla="*/ 510 h 510"/>
                  </a:gdLst>
                  <a:ahLst/>
                  <a:cxnLst>
                    <a:cxn ang="0">
                      <a:pos x="T0" y="T1"/>
                    </a:cxn>
                    <a:cxn ang="0">
                      <a:pos x="T2" y="T3"/>
                    </a:cxn>
                    <a:cxn ang="0">
                      <a:pos x="T4" y="T5"/>
                    </a:cxn>
                  </a:cxnLst>
                  <a:rect l="0" t="0" r="r" b="b"/>
                  <a:pathLst>
                    <a:path w="851" h="510">
                      <a:moveTo>
                        <a:pt x="851" y="510"/>
                      </a:moveTo>
                      <a:lnTo>
                        <a:pt x="0" y="0"/>
                      </a:lnTo>
                      <a:lnTo>
                        <a:pt x="851"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0" name="Freeform 29"/>
                <p:cNvSpPr>
                  <a:spLocks/>
                </p:cNvSpPr>
                <p:nvPr/>
              </p:nvSpPr>
              <p:spPr bwMode="auto">
                <a:xfrm>
                  <a:off x="2447511" y="2386919"/>
                  <a:ext cx="782080" cy="870639"/>
                </a:xfrm>
                <a:custGeom>
                  <a:avLst/>
                  <a:gdLst>
                    <a:gd name="T0" fmla="*/ 1319 w 1319"/>
                    <a:gd name="T1" fmla="*/ 510 h 510"/>
                    <a:gd name="T2" fmla="*/ 0 w 1319"/>
                    <a:gd name="T3" fmla="*/ 0 h 510"/>
                    <a:gd name="T4" fmla="*/ 1319 w 1319"/>
                    <a:gd name="T5" fmla="*/ 510 h 510"/>
                  </a:gdLst>
                  <a:ahLst/>
                  <a:cxnLst>
                    <a:cxn ang="0">
                      <a:pos x="T0" y="T1"/>
                    </a:cxn>
                    <a:cxn ang="0">
                      <a:pos x="T2" y="T3"/>
                    </a:cxn>
                    <a:cxn ang="0">
                      <a:pos x="T4" y="T5"/>
                    </a:cxn>
                  </a:cxnLst>
                  <a:rect l="0" t="0" r="r" b="b"/>
                  <a:pathLst>
                    <a:path w="1319" h="510">
                      <a:moveTo>
                        <a:pt x="1319" y="510"/>
                      </a:moveTo>
                      <a:lnTo>
                        <a:pt x="0" y="0"/>
                      </a:lnTo>
                      <a:lnTo>
                        <a:pt x="1319"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1" name="Freeform 30"/>
                <p:cNvSpPr>
                  <a:spLocks/>
                </p:cNvSpPr>
                <p:nvPr/>
              </p:nvSpPr>
              <p:spPr bwMode="auto">
                <a:xfrm>
                  <a:off x="1079943" y="2470312"/>
                  <a:ext cx="1098330" cy="787245"/>
                </a:xfrm>
                <a:custGeom>
                  <a:avLst/>
                  <a:gdLst>
                    <a:gd name="T0" fmla="*/ 931 w 931"/>
                    <a:gd name="T1" fmla="*/ 508 h 508"/>
                    <a:gd name="T2" fmla="*/ 0 w 931"/>
                    <a:gd name="T3" fmla="*/ 0 h 508"/>
                    <a:gd name="T4" fmla="*/ 931 w 931"/>
                    <a:gd name="T5" fmla="*/ 508 h 508"/>
                  </a:gdLst>
                  <a:ahLst/>
                  <a:cxnLst>
                    <a:cxn ang="0">
                      <a:pos x="T0" y="T1"/>
                    </a:cxn>
                    <a:cxn ang="0">
                      <a:pos x="T2" y="T3"/>
                    </a:cxn>
                    <a:cxn ang="0">
                      <a:pos x="T4" y="T5"/>
                    </a:cxn>
                  </a:cxnLst>
                  <a:rect l="0" t="0" r="r" b="b"/>
                  <a:pathLst>
                    <a:path w="931" h="508">
                      <a:moveTo>
                        <a:pt x="931" y="508"/>
                      </a:moveTo>
                      <a:lnTo>
                        <a:pt x="0" y="0"/>
                      </a:lnTo>
                      <a:lnTo>
                        <a:pt x="931" y="508"/>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2" name="Freeform 31"/>
                <p:cNvSpPr>
                  <a:spLocks/>
                </p:cNvSpPr>
                <p:nvPr/>
              </p:nvSpPr>
              <p:spPr bwMode="auto">
                <a:xfrm>
                  <a:off x="1079943" y="2470312"/>
                  <a:ext cx="1098330" cy="787245"/>
                </a:xfrm>
                <a:custGeom>
                  <a:avLst/>
                  <a:gdLst>
                    <a:gd name="T0" fmla="*/ 931 w 931"/>
                    <a:gd name="T1" fmla="*/ 508 h 508"/>
                    <a:gd name="T2" fmla="*/ 0 w 931"/>
                    <a:gd name="T3" fmla="*/ 0 h 508"/>
                    <a:gd name="T4" fmla="*/ 931 w 931"/>
                    <a:gd name="T5" fmla="*/ 508 h 508"/>
                  </a:gdLst>
                  <a:ahLst/>
                  <a:cxnLst>
                    <a:cxn ang="0">
                      <a:pos x="T0" y="T1"/>
                    </a:cxn>
                    <a:cxn ang="0">
                      <a:pos x="T2" y="T3"/>
                    </a:cxn>
                    <a:cxn ang="0">
                      <a:pos x="T4" y="T5"/>
                    </a:cxn>
                  </a:cxnLst>
                  <a:rect l="0" t="0" r="r" b="b"/>
                  <a:pathLst>
                    <a:path w="931" h="508">
                      <a:moveTo>
                        <a:pt x="931" y="508"/>
                      </a:moveTo>
                      <a:lnTo>
                        <a:pt x="0" y="0"/>
                      </a:lnTo>
                      <a:lnTo>
                        <a:pt x="931"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33" name="Picture 3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2442592" y="1847857"/>
                  <a:ext cx="353935" cy="506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Freeform 33"/>
                <p:cNvSpPr>
                  <a:spLocks/>
                </p:cNvSpPr>
                <p:nvPr/>
              </p:nvSpPr>
              <p:spPr bwMode="auto">
                <a:xfrm>
                  <a:off x="1673982" y="2466978"/>
                  <a:ext cx="594036" cy="790580"/>
                </a:xfrm>
                <a:custGeom>
                  <a:avLst/>
                  <a:gdLst>
                    <a:gd name="T0" fmla="*/ 0 w 504"/>
                    <a:gd name="T1" fmla="*/ 510 h 510"/>
                    <a:gd name="T2" fmla="*/ 504 w 504"/>
                    <a:gd name="T3" fmla="*/ 0 h 510"/>
                    <a:gd name="T4" fmla="*/ 0 w 504"/>
                    <a:gd name="T5" fmla="*/ 510 h 510"/>
                  </a:gdLst>
                  <a:ahLst/>
                  <a:cxnLst>
                    <a:cxn ang="0">
                      <a:pos x="T0" y="T1"/>
                    </a:cxn>
                    <a:cxn ang="0">
                      <a:pos x="T2" y="T3"/>
                    </a:cxn>
                    <a:cxn ang="0">
                      <a:pos x="T4" y="T5"/>
                    </a:cxn>
                  </a:cxnLst>
                  <a:rect l="0" t="0" r="r" b="b"/>
                  <a:pathLst>
                    <a:path w="504" h="510">
                      <a:moveTo>
                        <a:pt x="0" y="510"/>
                      </a:moveTo>
                      <a:lnTo>
                        <a:pt x="504" y="0"/>
                      </a:lnTo>
                      <a:lnTo>
                        <a:pt x="0"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 name="Freeform 34"/>
                <p:cNvSpPr>
                  <a:spLocks/>
                </p:cNvSpPr>
                <p:nvPr/>
              </p:nvSpPr>
              <p:spPr bwMode="auto">
                <a:xfrm>
                  <a:off x="1673982" y="2466978"/>
                  <a:ext cx="594036" cy="790580"/>
                </a:xfrm>
                <a:custGeom>
                  <a:avLst/>
                  <a:gdLst>
                    <a:gd name="T0" fmla="*/ 0 w 504"/>
                    <a:gd name="T1" fmla="*/ 510 h 510"/>
                    <a:gd name="T2" fmla="*/ 504 w 504"/>
                    <a:gd name="T3" fmla="*/ 0 h 510"/>
                    <a:gd name="T4" fmla="*/ 0 w 504"/>
                    <a:gd name="T5" fmla="*/ 510 h 510"/>
                  </a:gdLst>
                  <a:ahLst/>
                  <a:cxnLst>
                    <a:cxn ang="0">
                      <a:pos x="T0" y="T1"/>
                    </a:cxn>
                    <a:cxn ang="0">
                      <a:pos x="T2" y="T3"/>
                    </a:cxn>
                    <a:cxn ang="0">
                      <a:pos x="T4" y="T5"/>
                    </a:cxn>
                  </a:cxnLst>
                  <a:rect l="0" t="0" r="r" b="b"/>
                  <a:pathLst>
                    <a:path w="504" h="510">
                      <a:moveTo>
                        <a:pt x="0" y="510"/>
                      </a:moveTo>
                      <a:lnTo>
                        <a:pt x="504" y="0"/>
                      </a:lnTo>
                      <a:lnTo>
                        <a:pt x="0"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 name="Freeform 35"/>
                <p:cNvSpPr>
                  <a:spLocks/>
                </p:cNvSpPr>
                <p:nvPr/>
              </p:nvSpPr>
              <p:spPr bwMode="auto">
                <a:xfrm>
                  <a:off x="1673982" y="2460306"/>
                  <a:ext cx="1200895" cy="797252"/>
                </a:xfrm>
                <a:custGeom>
                  <a:avLst/>
                  <a:gdLst>
                    <a:gd name="T0" fmla="*/ 0 w 1016"/>
                    <a:gd name="T1" fmla="*/ 515 h 515"/>
                    <a:gd name="T2" fmla="*/ 1016 w 1016"/>
                    <a:gd name="T3" fmla="*/ 0 h 515"/>
                    <a:gd name="T4" fmla="*/ 0 w 1016"/>
                    <a:gd name="T5" fmla="*/ 515 h 515"/>
                  </a:gdLst>
                  <a:ahLst/>
                  <a:cxnLst>
                    <a:cxn ang="0">
                      <a:pos x="T0" y="T1"/>
                    </a:cxn>
                    <a:cxn ang="0">
                      <a:pos x="T2" y="T3"/>
                    </a:cxn>
                    <a:cxn ang="0">
                      <a:pos x="T4" y="T5"/>
                    </a:cxn>
                  </a:cxnLst>
                  <a:rect l="0" t="0" r="r" b="b"/>
                  <a:pathLst>
                    <a:path w="1016" h="515">
                      <a:moveTo>
                        <a:pt x="0" y="515"/>
                      </a:moveTo>
                      <a:lnTo>
                        <a:pt x="1016" y="0"/>
                      </a:lnTo>
                      <a:lnTo>
                        <a:pt x="0" y="515"/>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 name="Freeform 36"/>
                <p:cNvSpPr>
                  <a:spLocks/>
                </p:cNvSpPr>
                <p:nvPr/>
              </p:nvSpPr>
              <p:spPr bwMode="auto">
                <a:xfrm>
                  <a:off x="2447511" y="2370239"/>
                  <a:ext cx="427365" cy="887319"/>
                </a:xfrm>
                <a:custGeom>
                  <a:avLst/>
                  <a:gdLst>
                    <a:gd name="T0" fmla="*/ 0 w 1016"/>
                    <a:gd name="T1" fmla="*/ 515 h 515"/>
                    <a:gd name="T2" fmla="*/ 1016 w 1016"/>
                    <a:gd name="T3" fmla="*/ 0 h 515"/>
                    <a:gd name="T4" fmla="*/ 0 w 1016"/>
                    <a:gd name="T5" fmla="*/ 515 h 515"/>
                  </a:gdLst>
                  <a:ahLst/>
                  <a:cxnLst>
                    <a:cxn ang="0">
                      <a:pos x="T0" y="T1"/>
                    </a:cxn>
                    <a:cxn ang="0">
                      <a:pos x="T2" y="T3"/>
                    </a:cxn>
                    <a:cxn ang="0">
                      <a:pos x="T4" y="T5"/>
                    </a:cxn>
                  </a:cxnLst>
                  <a:rect l="0" t="0" r="r" b="b"/>
                  <a:pathLst>
                    <a:path w="1016" h="515">
                      <a:moveTo>
                        <a:pt x="0" y="515"/>
                      </a:moveTo>
                      <a:lnTo>
                        <a:pt x="1016" y="0"/>
                      </a:lnTo>
                      <a:lnTo>
                        <a:pt x="0" y="51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8" name="Freeform 37"/>
                <p:cNvSpPr>
                  <a:spLocks/>
                </p:cNvSpPr>
                <p:nvPr/>
              </p:nvSpPr>
              <p:spPr bwMode="auto">
                <a:xfrm>
                  <a:off x="1079943" y="2470312"/>
                  <a:ext cx="1598346" cy="787245"/>
                </a:xfrm>
                <a:custGeom>
                  <a:avLst/>
                  <a:gdLst>
                    <a:gd name="T0" fmla="*/ 1356 w 1356"/>
                    <a:gd name="T1" fmla="*/ 508 h 508"/>
                    <a:gd name="T2" fmla="*/ 0 w 1356"/>
                    <a:gd name="T3" fmla="*/ 0 h 508"/>
                    <a:gd name="T4" fmla="*/ 1356 w 1356"/>
                    <a:gd name="T5" fmla="*/ 508 h 508"/>
                  </a:gdLst>
                  <a:ahLst/>
                  <a:cxnLst>
                    <a:cxn ang="0">
                      <a:pos x="T0" y="T1"/>
                    </a:cxn>
                    <a:cxn ang="0">
                      <a:pos x="T2" y="T3"/>
                    </a:cxn>
                    <a:cxn ang="0">
                      <a:pos x="T4" y="T5"/>
                    </a:cxn>
                  </a:cxnLst>
                  <a:rect l="0" t="0" r="r" b="b"/>
                  <a:pathLst>
                    <a:path w="1356" h="508">
                      <a:moveTo>
                        <a:pt x="1356" y="508"/>
                      </a:moveTo>
                      <a:lnTo>
                        <a:pt x="0" y="0"/>
                      </a:lnTo>
                      <a:lnTo>
                        <a:pt x="1356"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 name="Freeform 38"/>
                <p:cNvSpPr>
                  <a:spLocks/>
                </p:cNvSpPr>
                <p:nvPr/>
              </p:nvSpPr>
              <p:spPr bwMode="auto">
                <a:xfrm>
                  <a:off x="2874876" y="2460306"/>
                  <a:ext cx="354714" cy="797252"/>
                </a:xfrm>
                <a:custGeom>
                  <a:avLst/>
                  <a:gdLst>
                    <a:gd name="T0" fmla="*/ 303 w 303"/>
                    <a:gd name="T1" fmla="*/ 515 h 515"/>
                    <a:gd name="T2" fmla="*/ 0 w 303"/>
                    <a:gd name="T3" fmla="*/ 0 h 515"/>
                    <a:gd name="T4" fmla="*/ 303 w 303"/>
                    <a:gd name="T5" fmla="*/ 515 h 515"/>
                  </a:gdLst>
                  <a:ahLst/>
                  <a:cxnLst>
                    <a:cxn ang="0">
                      <a:pos x="T0" y="T1"/>
                    </a:cxn>
                    <a:cxn ang="0">
                      <a:pos x="T2" y="T3"/>
                    </a:cxn>
                    <a:cxn ang="0">
                      <a:pos x="T4" y="T5"/>
                    </a:cxn>
                  </a:cxnLst>
                  <a:rect l="0" t="0" r="r" b="b"/>
                  <a:pathLst>
                    <a:path w="303" h="515">
                      <a:moveTo>
                        <a:pt x="303" y="515"/>
                      </a:moveTo>
                      <a:lnTo>
                        <a:pt x="0" y="0"/>
                      </a:lnTo>
                      <a:lnTo>
                        <a:pt x="303" y="515"/>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 name="Freeform 39"/>
                <p:cNvSpPr>
                  <a:spLocks/>
                </p:cNvSpPr>
                <p:nvPr/>
              </p:nvSpPr>
              <p:spPr bwMode="auto">
                <a:xfrm>
                  <a:off x="2874876" y="2460306"/>
                  <a:ext cx="354714" cy="797252"/>
                </a:xfrm>
                <a:custGeom>
                  <a:avLst/>
                  <a:gdLst>
                    <a:gd name="T0" fmla="*/ 303 w 303"/>
                    <a:gd name="T1" fmla="*/ 515 h 515"/>
                    <a:gd name="T2" fmla="*/ 0 w 303"/>
                    <a:gd name="T3" fmla="*/ 0 h 515"/>
                    <a:gd name="T4" fmla="*/ 303 w 303"/>
                    <a:gd name="T5" fmla="*/ 515 h 515"/>
                  </a:gdLst>
                  <a:ahLst/>
                  <a:cxnLst>
                    <a:cxn ang="0">
                      <a:pos x="T0" y="T1"/>
                    </a:cxn>
                    <a:cxn ang="0">
                      <a:pos x="T2" y="T3"/>
                    </a:cxn>
                    <a:cxn ang="0">
                      <a:pos x="T4" y="T5"/>
                    </a:cxn>
                  </a:cxnLst>
                  <a:rect l="0" t="0" r="r" b="b"/>
                  <a:pathLst>
                    <a:path w="303" h="515">
                      <a:moveTo>
                        <a:pt x="303" y="515"/>
                      </a:moveTo>
                      <a:lnTo>
                        <a:pt x="0" y="0"/>
                      </a:lnTo>
                      <a:lnTo>
                        <a:pt x="303" y="51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1" name="Freeform 40"/>
                <p:cNvSpPr>
                  <a:spLocks/>
                </p:cNvSpPr>
                <p:nvPr/>
              </p:nvSpPr>
              <p:spPr bwMode="auto">
                <a:xfrm>
                  <a:off x="1844928" y="2363567"/>
                  <a:ext cx="1384663" cy="893990"/>
                </a:xfrm>
                <a:custGeom>
                  <a:avLst/>
                  <a:gdLst>
                    <a:gd name="T0" fmla="*/ 1824 w 1824"/>
                    <a:gd name="T1" fmla="*/ 508 h 508"/>
                    <a:gd name="T2" fmla="*/ 0 w 1824"/>
                    <a:gd name="T3" fmla="*/ 0 h 508"/>
                    <a:gd name="T4" fmla="*/ 1824 w 1824"/>
                    <a:gd name="T5" fmla="*/ 508 h 508"/>
                  </a:gdLst>
                  <a:ahLst/>
                  <a:cxnLst>
                    <a:cxn ang="0">
                      <a:pos x="T0" y="T1"/>
                    </a:cxn>
                    <a:cxn ang="0">
                      <a:pos x="T2" y="T3"/>
                    </a:cxn>
                    <a:cxn ang="0">
                      <a:pos x="T4" y="T5"/>
                    </a:cxn>
                  </a:cxnLst>
                  <a:rect l="0" t="0" r="r" b="b"/>
                  <a:pathLst>
                    <a:path w="1824" h="508">
                      <a:moveTo>
                        <a:pt x="1824" y="508"/>
                      </a:moveTo>
                      <a:lnTo>
                        <a:pt x="0" y="0"/>
                      </a:lnTo>
                      <a:lnTo>
                        <a:pt x="1824" y="508"/>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2" name="Freeform 41"/>
                <p:cNvSpPr>
                  <a:spLocks/>
                </p:cNvSpPr>
                <p:nvPr/>
              </p:nvSpPr>
              <p:spPr bwMode="auto">
                <a:xfrm>
                  <a:off x="1079943" y="2470312"/>
                  <a:ext cx="2149648" cy="787245"/>
                </a:xfrm>
                <a:custGeom>
                  <a:avLst/>
                  <a:gdLst>
                    <a:gd name="T0" fmla="*/ 1824 w 1824"/>
                    <a:gd name="T1" fmla="*/ 508 h 508"/>
                    <a:gd name="T2" fmla="*/ 0 w 1824"/>
                    <a:gd name="T3" fmla="*/ 0 h 508"/>
                    <a:gd name="T4" fmla="*/ 1824 w 1824"/>
                    <a:gd name="T5" fmla="*/ 508 h 508"/>
                  </a:gdLst>
                  <a:ahLst/>
                  <a:cxnLst>
                    <a:cxn ang="0">
                      <a:pos x="T0" y="T1"/>
                    </a:cxn>
                    <a:cxn ang="0">
                      <a:pos x="T2" y="T3"/>
                    </a:cxn>
                    <a:cxn ang="0">
                      <a:pos x="T4" y="T5"/>
                    </a:cxn>
                  </a:cxnLst>
                  <a:rect l="0" t="0" r="r" b="b"/>
                  <a:pathLst>
                    <a:path w="1824" h="508">
                      <a:moveTo>
                        <a:pt x="1824" y="508"/>
                      </a:moveTo>
                      <a:lnTo>
                        <a:pt x="0" y="0"/>
                      </a:lnTo>
                      <a:lnTo>
                        <a:pt x="1824"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 name="Freeform 42"/>
                <p:cNvSpPr>
                  <a:spLocks/>
                </p:cNvSpPr>
                <p:nvPr/>
              </p:nvSpPr>
              <p:spPr bwMode="auto">
                <a:xfrm>
                  <a:off x="2178273" y="2466978"/>
                  <a:ext cx="89745" cy="790580"/>
                </a:xfrm>
                <a:custGeom>
                  <a:avLst/>
                  <a:gdLst>
                    <a:gd name="T0" fmla="*/ 0 w 78"/>
                    <a:gd name="T1" fmla="*/ 510 h 510"/>
                    <a:gd name="T2" fmla="*/ 78 w 78"/>
                    <a:gd name="T3" fmla="*/ 0 h 510"/>
                    <a:gd name="T4" fmla="*/ 0 w 78"/>
                    <a:gd name="T5" fmla="*/ 510 h 510"/>
                  </a:gdLst>
                  <a:ahLst/>
                  <a:cxnLst>
                    <a:cxn ang="0">
                      <a:pos x="T0" y="T1"/>
                    </a:cxn>
                    <a:cxn ang="0">
                      <a:pos x="T2" y="T3"/>
                    </a:cxn>
                    <a:cxn ang="0">
                      <a:pos x="T4" y="T5"/>
                    </a:cxn>
                  </a:cxnLst>
                  <a:rect l="0" t="0" r="r" b="b"/>
                  <a:pathLst>
                    <a:path w="78" h="510">
                      <a:moveTo>
                        <a:pt x="0" y="510"/>
                      </a:moveTo>
                      <a:lnTo>
                        <a:pt x="78" y="0"/>
                      </a:lnTo>
                      <a:lnTo>
                        <a:pt x="0"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 name="Freeform 43"/>
                <p:cNvSpPr>
                  <a:spLocks/>
                </p:cNvSpPr>
                <p:nvPr/>
              </p:nvSpPr>
              <p:spPr bwMode="auto">
                <a:xfrm>
                  <a:off x="2178273" y="2466978"/>
                  <a:ext cx="89745" cy="790580"/>
                </a:xfrm>
                <a:custGeom>
                  <a:avLst/>
                  <a:gdLst>
                    <a:gd name="T0" fmla="*/ 0 w 78"/>
                    <a:gd name="T1" fmla="*/ 510 h 510"/>
                    <a:gd name="T2" fmla="*/ 78 w 78"/>
                    <a:gd name="T3" fmla="*/ 0 h 510"/>
                    <a:gd name="T4" fmla="*/ 0 w 78"/>
                    <a:gd name="T5" fmla="*/ 510 h 510"/>
                  </a:gdLst>
                  <a:ahLst/>
                  <a:cxnLst>
                    <a:cxn ang="0">
                      <a:pos x="T0" y="T1"/>
                    </a:cxn>
                    <a:cxn ang="0">
                      <a:pos x="T2" y="T3"/>
                    </a:cxn>
                    <a:cxn ang="0">
                      <a:pos x="T4" y="T5"/>
                    </a:cxn>
                  </a:cxnLst>
                  <a:rect l="0" t="0" r="r" b="b"/>
                  <a:pathLst>
                    <a:path w="78" h="510">
                      <a:moveTo>
                        <a:pt x="0" y="510"/>
                      </a:moveTo>
                      <a:lnTo>
                        <a:pt x="78" y="0"/>
                      </a:lnTo>
                      <a:lnTo>
                        <a:pt x="0"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 name="Freeform 44"/>
                <p:cNvSpPr>
                  <a:spLocks/>
                </p:cNvSpPr>
                <p:nvPr/>
              </p:nvSpPr>
              <p:spPr bwMode="auto">
                <a:xfrm>
                  <a:off x="2178273" y="2460306"/>
                  <a:ext cx="696604" cy="797252"/>
                </a:xfrm>
                <a:custGeom>
                  <a:avLst/>
                  <a:gdLst>
                    <a:gd name="T0" fmla="*/ 0 w 590"/>
                    <a:gd name="T1" fmla="*/ 515 h 515"/>
                    <a:gd name="T2" fmla="*/ 590 w 590"/>
                    <a:gd name="T3" fmla="*/ 0 h 515"/>
                    <a:gd name="T4" fmla="*/ 0 w 590"/>
                    <a:gd name="T5" fmla="*/ 515 h 515"/>
                  </a:gdLst>
                  <a:ahLst/>
                  <a:cxnLst>
                    <a:cxn ang="0">
                      <a:pos x="T0" y="T1"/>
                    </a:cxn>
                    <a:cxn ang="0">
                      <a:pos x="T2" y="T3"/>
                    </a:cxn>
                    <a:cxn ang="0">
                      <a:pos x="T4" y="T5"/>
                    </a:cxn>
                  </a:cxnLst>
                  <a:rect l="0" t="0" r="r" b="b"/>
                  <a:pathLst>
                    <a:path w="590" h="515">
                      <a:moveTo>
                        <a:pt x="0" y="515"/>
                      </a:moveTo>
                      <a:lnTo>
                        <a:pt x="590" y="0"/>
                      </a:lnTo>
                      <a:lnTo>
                        <a:pt x="0" y="51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6" name="Freeform 45"/>
                <p:cNvSpPr>
                  <a:spLocks/>
                </p:cNvSpPr>
                <p:nvPr/>
              </p:nvSpPr>
              <p:spPr bwMode="auto">
                <a:xfrm>
                  <a:off x="2268018" y="2466978"/>
                  <a:ext cx="410271" cy="790580"/>
                </a:xfrm>
                <a:custGeom>
                  <a:avLst/>
                  <a:gdLst>
                    <a:gd name="T0" fmla="*/ 347 w 347"/>
                    <a:gd name="T1" fmla="*/ 510 h 510"/>
                    <a:gd name="T2" fmla="*/ 0 w 347"/>
                    <a:gd name="T3" fmla="*/ 0 h 510"/>
                    <a:gd name="T4" fmla="*/ 347 w 347"/>
                    <a:gd name="T5" fmla="*/ 510 h 510"/>
                  </a:gdLst>
                  <a:ahLst/>
                  <a:cxnLst>
                    <a:cxn ang="0">
                      <a:pos x="T0" y="T1"/>
                    </a:cxn>
                    <a:cxn ang="0">
                      <a:pos x="T2" y="T3"/>
                    </a:cxn>
                    <a:cxn ang="0">
                      <a:pos x="T4" y="T5"/>
                    </a:cxn>
                  </a:cxnLst>
                  <a:rect l="0" t="0" r="r" b="b"/>
                  <a:pathLst>
                    <a:path w="347" h="510">
                      <a:moveTo>
                        <a:pt x="347" y="510"/>
                      </a:moveTo>
                      <a:lnTo>
                        <a:pt x="0" y="0"/>
                      </a:lnTo>
                      <a:lnTo>
                        <a:pt x="347"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 name="Freeform 46"/>
                <p:cNvSpPr>
                  <a:spLocks/>
                </p:cNvSpPr>
                <p:nvPr/>
              </p:nvSpPr>
              <p:spPr bwMode="auto">
                <a:xfrm>
                  <a:off x="2678288" y="2460306"/>
                  <a:ext cx="196588" cy="797252"/>
                </a:xfrm>
                <a:custGeom>
                  <a:avLst/>
                  <a:gdLst>
                    <a:gd name="T0" fmla="*/ 0 w 165"/>
                    <a:gd name="T1" fmla="*/ 515 h 515"/>
                    <a:gd name="T2" fmla="*/ 165 w 165"/>
                    <a:gd name="T3" fmla="*/ 0 h 515"/>
                    <a:gd name="T4" fmla="*/ 0 w 165"/>
                    <a:gd name="T5" fmla="*/ 515 h 515"/>
                  </a:gdLst>
                  <a:ahLst/>
                  <a:cxnLst>
                    <a:cxn ang="0">
                      <a:pos x="T0" y="T1"/>
                    </a:cxn>
                    <a:cxn ang="0">
                      <a:pos x="T2" y="T3"/>
                    </a:cxn>
                    <a:cxn ang="0">
                      <a:pos x="T4" y="T5"/>
                    </a:cxn>
                  </a:cxnLst>
                  <a:rect l="0" t="0" r="r" b="b"/>
                  <a:pathLst>
                    <a:path w="165" h="515">
                      <a:moveTo>
                        <a:pt x="0" y="515"/>
                      </a:moveTo>
                      <a:lnTo>
                        <a:pt x="165" y="0"/>
                      </a:lnTo>
                      <a:lnTo>
                        <a:pt x="0" y="51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48" name="Picture 4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1568582" y="1864790"/>
                  <a:ext cx="355114" cy="506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4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626638" y="3253656"/>
                  <a:ext cx="447137" cy="10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4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1618834" y="3252107"/>
                  <a:ext cx="447137" cy="100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5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2122602" y="3252107"/>
                  <a:ext cx="447137" cy="100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TextBox 51"/>
                <p:cNvSpPr txBox="1">
                  <a:spLocks noChangeArrowheads="1"/>
                </p:cNvSpPr>
                <p:nvPr/>
              </p:nvSpPr>
              <p:spPr bwMode="auto">
                <a:xfrm>
                  <a:off x="389624" y="1186348"/>
                  <a:ext cx="1325869" cy="582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456991"/>
                  <a:r>
                    <a:rPr lang="en-US" sz="1200" dirty="0" smtClean="0">
                      <a:solidFill>
                        <a:srgbClr val="0096D6"/>
                      </a:solidFill>
                    </a:rPr>
                    <a:t>DC1</a:t>
                  </a:r>
                  <a:endParaRPr lang="en-US" sz="1200" dirty="0">
                    <a:solidFill>
                      <a:srgbClr val="0096D6"/>
                    </a:solidFill>
                  </a:endParaRPr>
                </a:p>
              </p:txBody>
            </p:sp>
            <p:cxnSp>
              <p:nvCxnSpPr>
                <p:cNvPr id="53" name="Straight Connector 52"/>
                <p:cNvCxnSpPr>
                  <a:stCxn id="49" idx="2"/>
                  <a:endCxn id="48" idx="0"/>
                </p:cNvCxnSpPr>
                <p:nvPr/>
              </p:nvCxnSpPr>
              <p:spPr>
                <a:xfrm flipV="1">
                  <a:off x="849166" y="2370239"/>
                  <a:ext cx="897467" cy="883984"/>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9" idx="2"/>
                  <a:endCxn id="33" idx="0"/>
                </p:cNvCxnSpPr>
                <p:nvPr/>
              </p:nvCxnSpPr>
              <p:spPr>
                <a:xfrm flipV="1">
                  <a:off x="849166" y="2353561"/>
                  <a:ext cx="1769292" cy="900662"/>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15" idx="2"/>
                  <a:endCxn id="48" idx="0"/>
                </p:cNvCxnSpPr>
                <p:nvPr/>
              </p:nvCxnSpPr>
              <p:spPr>
                <a:xfrm flipV="1">
                  <a:off x="1336362" y="2370239"/>
                  <a:ext cx="410271" cy="883984"/>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5" idx="2"/>
                </p:cNvCxnSpPr>
                <p:nvPr/>
              </p:nvCxnSpPr>
              <p:spPr>
                <a:xfrm flipV="1">
                  <a:off x="1336362" y="2353561"/>
                  <a:ext cx="1294918" cy="900662"/>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0" idx="2"/>
                  <a:endCxn id="48" idx="0"/>
                </p:cNvCxnSpPr>
                <p:nvPr/>
              </p:nvCxnSpPr>
              <p:spPr>
                <a:xfrm flipH="1" flipV="1">
                  <a:off x="1746632" y="2370239"/>
                  <a:ext cx="94020" cy="880647"/>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50" idx="2"/>
                  <a:endCxn id="33" idx="0"/>
                </p:cNvCxnSpPr>
                <p:nvPr/>
              </p:nvCxnSpPr>
              <p:spPr>
                <a:xfrm flipV="1">
                  <a:off x="1840653" y="2353561"/>
                  <a:ext cx="777805" cy="897325"/>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1" idx="2"/>
                  <a:endCxn id="48" idx="0"/>
                </p:cNvCxnSpPr>
                <p:nvPr/>
              </p:nvCxnSpPr>
              <p:spPr>
                <a:xfrm flipH="1" flipV="1">
                  <a:off x="1746632" y="2370239"/>
                  <a:ext cx="598311" cy="880647"/>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1" idx="2"/>
                  <a:endCxn id="33" idx="0"/>
                </p:cNvCxnSpPr>
                <p:nvPr/>
              </p:nvCxnSpPr>
              <p:spPr>
                <a:xfrm flipV="1">
                  <a:off x="2344944" y="2353561"/>
                  <a:ext cx="273514" cy="897325"/>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9" idx="2"/>
                  <a:endCxn id="48" idx="0"/>
                </p:cNvCxnSpPr>
                <p:nvPr/>
              </p:nvCxnSpPr>
              <p:spPr>
                <a:xfrm flipH="1" flipV="1">
                  <a:off x="1746632" y="2370239"/>
                  <a:ext cx="1102602" cy="880647"/>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119" idx="2"/>
                  <a:endCxn id="33" idx="0"/>
                </p:cNvCxnSpPr>
                <p:nvPr/>
              </p:nvCxnSpPr>
              <p:spPr>
                <a:xfrm flipH="1" flipV="1">
                  <a:off x="2618457" y="2353561"/>
                  <a:ext cx="230777" cy="897325"/>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sp>
              <p:nvSpPr>
                <p:cNvPr id="63" name="Rounded Rectangle 62"/>
                <p:cNvSpPr>
                  <a:spLocks noChangeArrowheads="1"/>
                </p:cNvSpPr>
                <p:nvPr/>
              </p:nvSpPr>
              <p:spPr bwMode="auto">
                <a:xfrm>
                  <a:off x="4614334" y="1109133"/>
                  <a:ext cx="3776134" cy="2353734"/>
                </a:xfrm>
                <a:prstGeom prst="roundRect">
                  <a:avLst>
                    <a:gd name="adj" fmla="val 4898"/>
                  </a:avLst>
                </a:prstGeom>
                <a:solidFill>
                  <a:srgbClr val="E7E7E8"/>
                </a:solidFill>
                <a:ln w="9525">
                  <a:solidFill>
                    <a:srgbClr val="000000"/>
                  </a:solidFill>
                  <a:round/>
                  <a:headEnd/>
                  <a:tailEnd/>
                </a:ln>
              </p:spPr>
              <p:txBody>
                <a:bodyPr lIns="91436" tIns="45718" rIns="91436" bIns="45718"/>
                <a:lstStyle/>
                <a:p>
                  <a:pPr defTabSz="455594"/>
                  <a:endParaRPr lang="en-US" sz="1400">
                    <a:solidFill>
                      <a:srgbClr val="0096D6"/>
                    </a:solidFill>
                    <a:latin typeface="Arial"/>
                    <a:ea typeface="Apple LiGothic Medium"/>
                    <a:cs typeface="Apple LiGothic Medium" charset="0"/>
                  </a:endParaRPr>
                </a:p>
              </p:txBody>
            </p:sp>
            <p:pic>
              <p:nvPicPr>
                <p:cNvPr id="64" name="Picture 6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779021" y="3219790"/>
                  <a:ext cx="448317" cy="102238"/>
                </a:xfrm>
                <a:prstGeom prst="rect">
                  <a:avLst/>
                </a:prstGeom>
                <a:noFill/>
                <a:ln>
                  <a:noFill/>
                </a:ln>
                <a:effectLst>
                  <a:glow rad="228600">
                    <a:srgbClr val="8000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 name="Freeform 64"/>
                <p:cNvSpPr>
                  <a:spLocks/>
                </p:cNvSpPr>
                <p:nvPr/>
              </p:nvSpPr>
              <p:spPr bwMode="auto">
                <a:xfrm>
                  <a:off x="5345047" y="2436955"/>
                  <a:ext cx="397451" cy="787245"/>
                </a:xfrm>
                <a:custGeom>
                  <a:avLst/>
                  <a:gdLst>
                    <a:gd name="T0" fmla="*/ 0 w 338"/>
                    <a:gd name="T1" fmla="*/ 508 h 508"/>
                    <a:gd name="T2" fmla="*/ 338 w 338"/>
                    <a:gd name="T3" fmla="*/ 0 h 508"/>
                    <a:gd name="T4" fmla="*/ 0 w 338"/>
                    <a:gd name="T5" fmla="*/ 508 h 508"/>
                  </a:gdLst>
                  <a:ahLst/>
                  <a:cxnLst>
                    <a:cxn ang="0">
                      <a:pos x="T0" y="T1"/>
                    </a:cxn>
                    <a:cxn ang="0">
                      <a:pos x="T2" y="T3"/>
                    </a:cxn>
                    <a:cxn ang="0">
                      <a:pos x="T4" y="T5"/>
                    </a:cxn>
                  </a:cxnLst>
                  <a:rect l="0" t="0" r="r" b="b"/>
                  <a:pathLst>
                    <a:path w="338" h="508">
                      <a:moveTo>
                        <a:pt x="0" y="508"/>
                      </a:moveTo>
                      <a:lnTo>
                        <a:pt x="338" y="0"/>
                      </a:lnTo>
                      <a:lnTo>
                        <a:pt x="0"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66" name="Freeform 65"/>
                <p:cNvSpPr>
                  <a:spLocks/>
                </p:cNvSpPr>
                <p:nvPr/>
              </p:nvSpPr>
              <p:spPr bwMode="auto">
                <a:xfrm>
                  <a:off x="5345047" y="2433620"/>
                  <a:ext cx="1589798" cy="790580"/>
                </a:xfrm>
                <a:custGeom>
                  <a:avLst/>
                  <a:gdLst>
                    <a:gd name="T0" fmla="*/ 0 w 1347"/>
                    <a:gd name="T1" fmla="*/ 510 h 510"/>
                    <a:gd name="T2" fmla="*/ 1347 w 1347"/>
                    <a:gd name="T3" fmla="*/ 0 h 510"/>
                    <a:gd name="T4" fmla="*/ 0 w 1347"/>
                    <a:gd name="T5" fmla="*/ 510 h 510"/>
                  </a:gdLst>
                  <a:ahLst/>
                  <a:cxnLst>
                    <a:cxn ang="0">
                      <a:pos x="T0" y="T1"/>
                    </a:cxn>
                    <a:cxn ang="0">
                      <a:pos x="T2" y="T3"/>
                    </a:cxn>
                    <a:cxn ang="0">
                      <a:pos x="T4" y="T5"/>
                    </a:cxn>
                  </a:cxnLst>
                  <a:rect l="0" t="0" r="r" b="b"/>
                  <a:pathLst>
                    <a:path w="1347" h="510">
                      <a:moveTo>
                        <a:pt x="0" y="510"/>
                      </a:moveTo>
                      <a:lnTo>
                        <a:pt x="1347" y="0"/>
                      </a:lnTo>
                      <a:lnTo>
                        <a:pt x="0"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67" name="Freeform 66"/>
                <p:cNvSpPr>
                  <a:spLocks/>
                </p:cNvSpPr>
                <p:nvPr/>
              </p:nvSpPr>
              <p:spPr bwMode="auto">
                <a:xfrm>
                  <a:off x="5742498" y="2436955"/>
                  <a:ext cx="89745" cy="780574"/>
                </a:xfrm>
                <a:custGeom>
                  <a:avLst/>
                  <a:gdLst>
                    <a:gd name="T0" fmla="*/ 75 w 75"/>
                    <a:gd name="T1" fmla="*/ 505 h 505"/>
                    <a:gd name="T2" fmla="*/ 0 w 75"/>
                    <a:gd name="T3" fmla="*/ 0 h 505"/>
                    <a:gd name="T4" fmla="*/ 75 w 75"/>
                    <a:gd name="T5" fmla="*/ 505 h 505"/>
                  </a:gdLst>
                  <a:ahLst/>
                  <a:cxnLst>
                    <a:cxn ang="0">
                      <a:pos x="T0" y="T1"/>
                    </a:cxn>
                    <a:cxn ang="0">
                      <a:pos x="T2" y="T3"/>
                    </a:cxn>
                    <a:cxn ang="0">
                      <a:pos x="T4" y="T5"/>
                    </a:cxn>
                  </a:cxnLst>
                  <a:rect l="0" t="0" r="r" b="b"/>
                  <a:pathLst>
                    <a:path w="75" h="505">
                      <a:moveTo>
                        <a:pt x="75" y="505"/>
                      </a:moveTo>
                      <a:lnTo>
                        <a:pt x="0" y="0"/>
                      </a:lnTo>
                      <a:lnTo>
                        <a:pt x="75" y="505"/>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68" name="Freeform 67"/>
                <p:cNvSpPr>
                  <a:spLocks/>
                </p:cNvSpPr>
                <p:nvPr/>
              </p:nvSpPr>
              <p:spPr bwMode="auto">
                <a:xfrm>
                  <a:off x="5742498" y="2436955"/>
                  <a:ext cx="89745" cy="780574"/>
                </a:xfrm>
                <a:custGeom>
                  <a:avLst/>
                  <a:gdLst>
                    <a:gd name="T0" fmla="*/ 75 w 75"/>
                    <a:gd name="T1" fmla="*/ 505 h 505"/>
                    <a:gd name="T2" fmla="*/ 0 w 75"/>
                    <a:gd name="T3" fmla="*/ 0 h 505"/>
                    <a:gd name="T4" fmla="*/ 75 w 75"/>
                    <a:gd name="T5" fmla="*/ 505 h 505"/>
                  </a:gdLst>
                  <a:ahLst/>
                  <a:cxnLst>
                    <a:cxn ang="0">
                      <a:pos x="T0" y="T1"/>
                    </a:cxn>
                    <a:cxn ang="0">
                      <a:pos x="T2" y="T3"/>
                    </a:cxn>
                    <a:cxn ang="0">
                      <a:pos x="T4" y="T5"/>
                    </a:cxn>
                  </a:cxnLst>
                  <a:rect l="0" t="0" r="r" b="b"/>
                  <a:pathLst>
                    <a:path w="75" h="505">
                      <a:moveTo>
                        <a:pt x="75" y="505"/>
                      </a:moveTo>
                      <a:lnTo>
                        <a:pt x="0" y="0"/>
                      </a:lnTo>
                      <a:lnTo>
                        <a:pt x="75" y="50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69" name="Freeform 68"/>
                <p:cNvSpPr>
                  <a:spLocks/>
                </p:cNvSpPr>
                <p:nvPr/>
              </p:nvSpPr>
              <p:spPr bwMode="auto">
                <a:xfrm>
                  <a:off x="5832244" y="2433620"/>
                  <a:ext cx="508566" cy="783908"/>
                </a:xfrm>
                <a:custGeom>
                  <a:avLst/>
                  <a:gdLst>
                    <a:gd name="T0" fmla="*/ 0 w 430"/>
                    <a:gd name="T1" fmla="*/ 507 h 507"/>
                    <a:gd name="T2" fmla="*/ 430 w 430"/>
                    <a:gd name="T3" fmla="*/ 0 h 507"/>
                    <a:gd name="T4" fmla="*/ 0 w 430"/>
                    <a:gd name="T5" fmla="*/ 507 h 507"/>
                  </a:gdLst>
                  <a:ahLst/>
                  <a:cxnLst>
                    <a:cxn ang="0">
                      <a:pos x="T0" y="T1"/>
                    </a:cxn>
                    <a:cxn ang="0">
                      <a:pos x="T2" y="T3"/>
                    </a:cxn>
                    <a:cxn ang="0">
                      <a:pos x="T4" y="T5"/>
                    </a:cxn>
                  </a:cxnLst>
                  <a:rect l="0" t="0" r="r" b="b"/>
                  <a:pathLst>
                    <a:path w="430" h="507">
                      <a:moveTo>
                        <a:pt x="0" y="507"/>
                      </a:moveTo>
                      <a:lnTo>
                        <a:pt x="430" y="0"/>
                      </a:lnTo>
                      <a:lnTo>
                        <a:pt x="0" y="507"/>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0" name="Freeform 69"/>
                <p:cNvSpPr>
                  <a:spLocks/>
                </p:cNvSpPr>
                <p:nvPr/>
              </p:nvSpPr>
              <p:spPr bwMode="auto">
                <a:xfrm>
                  <a:off x="5832244" y="2426948"/>
                  <a:ext cx="1705188" cy="790580"/>
                </a:xfrm>
                <a:custGeom>
                  <a:avLst/>
                  <a:gdLst>
                    <a:gd name="T0" fmla="*/ 0 w 1446"/>
                    <a:gd name="T1" fmla="*/ 512 h 512"/>
                    <a:gd name="T2" fmla="*/ 1446 w 1446"/>
                    <a:gd name="T3" fmla="*/ 0 h 512"/>
                    <a:gd name="T4" fmla="*/ 0 w 1446"/>
                    <a:gd name="T5" fmla="*/ 512 h 512"/>
                  </a:gdLst>
                  <a:ahLst/>
                  <a:cxnLst>
                    <a:cxn ang="0">
                      <a:pos x="T0" y="T1"/>
                    </a:cxn>
                    <a:cxn ang="0">
                      <a:pos x="T2" y="T3"/>
                    </a:cxn>
                    <a:cxn ang="0">
                      <a:pos x="T4" y="T5"/>
                    </a:cxn>
                  </a:cxnLst>
                  <a:rect l="0" t="0" r="r" b="b"/>
                  <a:pathLst>
                    <a:path w="1446" h="512">
                      <a:moveTo>
                        <a:pt x="0" y="512"/>
                      </a:moveTo>
                      <a:lnTo>
                        <a:pt x="1446" y="0"/>
                      </a:lnTo>
                      <a:lnTo>
                        <a:pt x="0" y="512"/>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1" name="Freeform 70"/>
                <p:cNvSpPr>
                  <a:spLocks/>
                </p:cNvSpPr>
                <p:nvPr/>
              </p:nvSpPr>
              <p:spPr bwMode="auto">
                <a:xfrm>
                  <a:off x="5832244" y="2426948"/>
                  <a:ext cx="1705188" cy="790580"/>
                </a:xfrm>
                <a:custGeom>
                  <a:avLst/>
                  <a:gdLst>
                    <a:gd name="T0" fmla="*/ 0 w 1446"/>
                    <a:gd name="T1" fmla="*/ 512 h 512"/>
                    <a:gd name="T2" fmla="*/ 1446 w 1446"/>
                    <a:gd name="T3" fmla="*/ 0 h 512"/>
                    <a:gd name="T4" fmla="*/ 0 w 1446"/>
                    <a:gd name="T5" fmla="*/ 512 h 512"/>
                  </a:gdLst>
                  <a:ahLst/>
                  <a:cxnLst>
                    <a:cxn ang="0">
                      <a:pos x="T0" y="T1"/>
                    </a:cxn>
                    <a:cxn ang="0">
                      <a:pos x="T2" y="T3"/>
                    </a:cxn>
                    <a:cxn ang="0">
                      <a:pos x="T4" y="T5"/>
                    </a:cxn>
                  </a:cxnLst>
                  <a:rect l="0" t="0" r="r" b="b"/>
                  <a:pathLst>
                    <a:path w="1446" h="512">
                      <a:moveTo>
                        <a:pt x="0" y="512"/>
                      </a:moveTo>
                      <a:lnTo>
                        <a:pt x="1446" y="0"/>
                      </a:lnTo>
                      <a:lnTo>
                        <a:pt x="0" y="512"/>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2" name="Freeform 71"/>
                <p:cNvSpPr>
                  <a:spLocks/>
                </p:cNvSpPr>
                <p:nvPr/>
              </p:nvSpPr>
              <p:spPr bwMode="auto">
                <a:xfrm>
                  <a:off x="5742498" y="2436955"/>
                  <a:ext cx="598311" cy="787245"/>
                </a:xfrm>
                <a:custGeom>
                  <a:avLst/>
                  <a:gdLst>
                    <a:gd name="T0" fmla="*/ 505 w 505"/>
                    <a:gd name="T1" fmla="*/ 508 h 508"/>
                    <a:gd name="T2" fmla="*/ 0 w 505"/>
                    <a:gd name="T3" fmla="*/ 0 h 508"/>
                    <a:gd name="T4" fmla="*/ 505 w 505"/>
                    <a:gd name="T5" fmla="*/ 508 h 508"/>
                  </a:gdLst>
                  <a:ahLst/>
                  <a:cxnLst>
                    <a:cxn ang="0">
                      <a:pos x="T0" y="T1"/>
                    </a:cxn>
                    <a:cxn ang="0">
                      <a:pos x="T2" y="T3"/>
                    </a:cxn>
                    <a:cxn ang="0">
                      <a:pos x="T4" y="T5"/>
                    </a:cxn>
                  </a:cxnLst>
                  <a:rect l="0" t="0" r="r" b="b"/>
                  <a:pathLst>
                    <a:path w="505" h="508">
                      <a:moveTo>
                        <a:pt x="505" y="508"/>
                      </a:moveTo>
                      <a:lnTo>
                        <a:pt x="0" y="0"/>
                      </a:lnTo>
                      <a:lnTo>
                        <a:pt x="505" y="508"/>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3" name="Freeform 72"/>
                <p:cNvSpPr>
                  <a:spLocks/>
                </p:cNvSpPr>
                <p:nvPr/>
              </p:nvSpPr>
              <p:spPr bwMode="auto">
                <a:xfrm>
                  <a:off x="5742498" y="2436955"/>
                  <a:ext cx="598311" cy="787245"/>
                </a:xfrm>
                <a:custGeom>
                  <a:avLst/>
                  <a:gdLst>
                    <a:gd name="T0" fmla="*/ 505 w 505"/>
                    <a:gd name="T1" fmla="*/ 508 h 508"/>
                    <a:gd name="T2" fmla="*/ 0 w 505"/>
                    <a:gd name="T3" fmla="*/ 0 h 508"/>
                    <a:gd name="T4" fmla="*/ 505 w 505"/>
                    <a:gd name="T5" fmla="*/ 508 h 508"/>
                  </a:gdLst>
                  <a:ahLst/>
                  <a:cxnLst>
                    <a:cxn ang="0">
                      <a:pos x="T0" y="T1"/>
                    </a:cxn>
                    <a:cxn ang="0">
                      <a:pos x="T2" y="T3"/>
                    </a:cxn>
                    <a:cxn ang="0">
                      <a:pos x="T4" y="T5"/>
                    </a:cxn>
                  </a:cxnLst>
                  <a:rect l="0" t="0" r="r" b="b"/>
                  <a:pathLst>
                    <a:path w="505" h="508">
                      <a:moveTo>
                        <a:pt x="505" y="508"/>
                      </a:moveTo>
                      <a:lnTo>
                        <a:pt x="0" y="0"/>
                      </a:lnTo>
                      <a:lnTo>
                        <a:pt x="505"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4" name="Freeform 73"/>
                <p:cNvSpPr>
                  <a:spLocks/>
                </p:cNvSpPr>
                <p:nvPr/>
              </p:nvSpPr>
              <p:spPr bwMode="auto">
                <a:xfrm>
                  <a:off x="6340809" y="2433620"/>
                  <a:ext cx="0" cy="790580"/>
                </a:xfrm>
                <a:custGeom>
                  <a:avLst/>
                  <a:gdLst>
                    <a:gd name="T0" fmla="*/ 510 h 510"/>
                    <a:gd name="T1" fmla="*/ 0 h 510"/>
                    <a:gd name="T2" fmla="*/ 510 h 510"/>
                  </a:gdLst>
                  <a:ahLst/>
                  <a:cxnLst>
                    <a:cxn ang="0">
                      <a:pos x="0" y="T0"/>
                    </a:cxn>
                    <a:cxn ang="0">
                      <a:pos x="0" y="T1"/>
                    </a:cxn>
                    <a:cxn ang="0">
                      <a:pos x="0" y="T2"/>
                    </a:cxn>
                  </a:cxnLst>
                  <a:rect l="0" t="0" r="r" b="b"/>
                  <a:pathLst>
                    <a:path h="510">
                      <a:moveTo>
                        <a:pt x="0" y="510"/>
                      </a:moveTo>
                      <a:lnTo>
                        <a:pt x="0" y="0"/>
                      </a:lnTo>
                      <a:lnTo>
                        <a:pt x="0"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5" name="Freeform 74"/>
                <p:cNvSpPr>
                  <a:spLocks/>
                </p:cNvSpPr>
                <p:nvPr/>
              </p:nvSpPr>
              <p:spPr bwMode="auto">
                <a:xfrm>
                  <a:off x="6340809" y="2433620"/>
                  <a:ext cx="0" cy="790580"/>
                </a:xfrm>
                <a:custGeom>
                  <a:avLst/>
                  <a:gdLst>
                    <a:gd name="T0" fmla="*/ 510 h 510"/>
                    <a:gd name="T1" fmla="*/ 0 h 510"/>
                    <a:gd name="T2" fmla="*/ 510 h 510"/>
                  </a:gdLst>
                  <a:ahLst/>
                  <a:cxnLst>
                    <a:cxn ang="0">
                      <a:pos x="0" y="T0"/>
                    </a:cxn>
                    <a:cxn ang="0">
                      <a:pos x="0" y="T1"/>
                    </a:cxn>
                    <a:cxn ang="0">
                      <a:pos x="0" y="T2"/>
                    </a:cxn>
                  </a:cxnLst>
                  <a:rect l="0" t="0" r="r" b="b"/>
                  <a:pathLst>
                    <a:path h="510">
                      <a:moveTo>
                        <a:pt x="0" y="510"/>
                      </a:moveTo>
                      <a:lnTo>
                        <a:pt x="0" y="0"/>
                      </a:lnTo>
                      <a:lnTo>
                        <a:pt x="0"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6" name="Freeform 75"/>
                <p:cNvSpPr>
                  <a:spLocks/>
                </p:cNvSpPr>
                <p:nvPr/>
              </p:nvSpPr>
              <p:spPr bwMode="auto">
                <a:xfrm>
                  <a:off x="6340809" y="2433620"/>
                  <a:ext cx="500016" cy="790580"/>
                </a:xfrm>
                <a:custGeom>
                  <a:avLst/>
                  <a:gdLst>
                    <a:gd name="T0" fmla="*/ 426 w 426"/>
                    <a:gd name="T1" fmla="*/ 510 h 510"/>
                    <a:gd name="T2" fmla="*/ 0 w 426"/>
                    <a:gd name="T3" fmla="*/ 0 h 510"/>
                    <a:gd name="T4" fmla="*/ 426 w 426"/>
                    <a:gd name="T5" fmla="*/ 510 h 510"/>
                  </a:gdLst>
                  <a:ahLst/>
                  <a:cxnLst>
                    <a:cxn ang="0">
                      <a:pos x="T0" y="T1"/>
                    </a:cxn>
                    <a:cxn ang="0">
                      <a:pos x="T2" y="T3"/>
                    </a:cxn>
                    <a:cxn ang="0">
                      <a:pos x="T4" y="T5"/>
                    </a:cxn>
                  </a:cxnLst>
                  <a:rect l="0" t="0" r="r" b="b"/>
                  <a:pathLst>
                    <a:path w="426" h="510">
                      <a:moveTo>
                        <a:pt x="426" y="510"/>
                      </a:moveTo>
                      <a:lnTo>
                        <a:pt x="0" y="0"/>
                      </a:lnTo>
                      <a:lnTo>
                        <a:pt x="426"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7" name="Freeform 76"/>
                <p:cNvSpPr>
                  <a:spLocks/>
                </p:cNvSpPr>
                <p:nvPr/>
              </p:nvSpPr>
              <p:spPr bwMode="auto">
                <a:xfrm>
                  <a:off x="6340809" y="2433620"/>
                  <a:ext cx="500016" cy="790580"/>
                </a:xfrm>
                <a:custGeom>
                  <a:avLst/>
                  <a:gdLst>
                    <a:gd name="T0" fmla="*/ 426 w 426"/>
                    <a:gd name="T1" fmla="*/ 510 h 510"/>
                    <a:gd name="T2" fmla="*/ 0 w 426"/>
                    <a:gd name="T3" fmla="*/ 0 h 510"/>
                    <a:gd name="T4" fmla="*/ 426 w 426"/>
                    <a:gd name="T5" fmla="*/ 510 h 510"/>
                  </a:gdLst>
                  <a:ahLst/>
                  <a:cxnLst>
                    <a:cxn ang="0">
                      <a:pos x="T0" y="T1"/>
                    </a:cxn>
                    <a:cxn ang="0">
                      <a:pos x="T2" y="T3"/>
                    </a:cxn>
                    <a:cxn ang="0">
                      <a:pos x="T4" y="T5"/>
                    </a:cxn>
                  </a:cxnLst>
                  <a:rect l="0" t="0" r="r" b="b"/>
                  <a:pathLst>
                    <a:path w="426" h="510">
                      <a:moveTo>
                        <a:pt x="426" y="510"/>
                      </a:moveTo>
                      <a:lnTo>
                        <a:pt x="0" y="0"/>
                      </a:lnTo>
                      <a:lnTo>
                        <a:pt x="426"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8" name="Freeform 77"/>
                <p:cNvSpPr>
                  <a:spLocks/>
                </p:cNvSpPr>
                <p:nvPr/>
              </p:nvSpPr>
              <p:spPr bwMode="auto">
                <a:xfrm>
                  <a:off x="6340809" y="2433620"/>
                  <a:ext cx="1004307" cy="790580"/>
                </a:xfrm>
                <a:custGeom>
                  <a:avLst/>
                  <a:gdLst>
                    <a:gd name="T0" fmla="*/ 851 w 851"/>
                    <a:gd name="T1" fmla="*/ 510 h 510"/>
                    <a:gd name="T2" fmla="*/ 0 w 851"/>
                    <a:gd name="T3" fmla="*/ 0 h 510"/>
                    <a:gd name="T4" fmla="*/ 851 w 851"/>
                    <a:gd name="T5" fmla="*/ 510 h 510"/>
                  </a:gdLst>
                  <a:ahLst/>
                  <a:cxnLst>
                    <a:cxn ang="0">
                      <a:pos x="T0" y="T1"/>
                    </a:cxn>
                    <a:cxn ang="0">
                      <a:pos x="T2" y="T3"/>
                    </a:cxn>
                    <a:cxn ang="0">
                      <a:pos x="T4" y="T5"/>
                    </a:cxn>
                  </a:cxnLst>
                  <a:rect l="0" t="0" r="r" b="b"/>
                  <a:pathLst>
                    <a:path w="851" h="510">
                      <a:moveTo>
                        <a:pt x="851" y="510"/>
                      </a:moveTo>
                      <a:lnTo>
                        <a:pt x="0" y="0"/>
                      </a:lnTo>
                      <a:lnTo>
                        <a:pt x="851"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79" name="Freeform 78"/>
                <p:cNvSpPr>
                  <a:spLocks/>
                </p:cNvSpPr>
                <p:nvPr/>
              </p:nvSpPr>
              <p:spPr bwMode="auto">
                <a:xfrm>
                  <a:off x="7110067" y="2353561"/>
                  <a:ext cx="786352" cy="870639"/>
                </a:xfrm>
                <a:custGeom>
                  <a:avLst/>
                  <a:gdLst>
                    <a:gd name="T0" fmla="*/ 1319 w 1319"/>
                    <a:gd name="T1" fmla="*/ 510 h 510"/>
                    <a:gd name="T2" fmla="*/ 0 w 1319"/>
                    <a:gd name="T3" fmla="*/ 0 h 510"/>
                    <a:gd name="T4" fmla="*/ 1319 w 1319"/>
                    <a:gd name="T5" fmla="*/ 510 h 510"/>
                  </a:gdLst>
                  <a:ahLst/>
                  <a:cxnLst>
                    <a:cxn ang="0">
                      <a:pos x="T0" y="T1"/>
                    </a:cxn>
                    <a:cxn ang="0">
                      <a:pos x="T2" y="T3"/>
                    </a:cxn>
                    <a:cxn ang="0">
                      <a:pos x="T4" y="T5"/>
                    </a:cxn>
                  </a:cxnLst>
                  <a:rect l="0" t="0" r="r" b="b"/>
                  <a:pathLst>
                    <a:path w="1319" h="510">
                      <a:moveTo>
                        <a:pt x="1319" y="510"/>
                      </a:moveTo>
                      <a:lnTo>
                        <a:pt x="0" y="0"/>
                      </a:lnTo>
                      <a:lnTo>
                        <a:pt x="1319"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80" name="Freeform 79"/>
                <p:cNvSpPr>
                  <a:spLocks/>
                </p:cNvSpPr>
                <p:nvPr/>
              </p:nvSpPr>
              <p:spPr bwMode="auto">
                <a:xfrm>
                  <a:off x="5742498" y="2436955"/>
                  <a:ext cx="1098327" cy="787245"/>
                </a:xfrm>
                <a:custGeom>
                  <a:avLst/>
                  <a:gdLst>
                    <a:gd name="T0" fmla="*/ 931 w 931"/>
                    <a:gd name="T1" fmla="*/ 508 h 508"/>
                    <a:gd name="T2" fmla="*/ 0 w 931"/>
                    <a:gd name="T3" fmla="*/ 0 h 508"/>
                    <a:gd name="T4" fmla="*/ 931 w 931"/>
                    <a:gd name="T5" fmla="*/ 508 h 508"/>
                  </a:gdLst>
                  <a:ahLst/>
                  <a:cxnLst>
                    <a:cxn ang="0">
                      <a:pos x="T0" y="T1"/>
                    </a:cxn>
                    <a:cxn ang="0">
                      <a:pos x="T2" y="T3"/>
                    </a:cxn>
                    <a:cxn ang="0">
                      <a:pos x="T4" y="T5"/>
                    </a:cxn>
                  </a:cxnLst>
                  <a:rect l="0" t="0" r="r" b="b"/>
                  <a:pathLst>
                    <a:path w="931" h="508">
                      <a:moveTo>
                        <a:pt x="931" y="508"/>
                      </a:moveTo>
                      <a:lnTo>
                        <a:pt x="0" y="0"/>
                      </a:lnTo>
                      <a:lnTo>
                        <a:pt x="931" y="508"/>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81" name="Freeform 80"/>
                <p:cNvSpPr>
                  <a:spLocks/>
                </p:cNvSpPr>
                <p:nvPr/>
              </p:nvSpPr>
              <p:spPr bwMode="auto">
                <a:xfrm>
                  <a:off x="5742498" y="2436955"/>
                  <a:ext cx="1098327" cy="787245"/>
                </a:xfrm>
                <a:custGeom>
                  <a:avLst/>
                  <a:gdLst>
                    <a:gd name="T0" fmla="*/ 931 w 931"/>
                    <a:gd name="T1" fmla="*/ 508 h 508"/>
                    <a:gd name="T2" fmla="*/ 0 w 931"/>
                    <a:gd name="T3" fmla="*/ 0 h 508"/>
                    <a:gd name="T4" fmla="*/ 931 w 931"/>
                    <a:gd name="T5" fmla="*/ 508 h 508"/>
                  </a:gdLst>
                  <a:ahLst/>
                  <a:cxnLst>
                    <a:cxn ang="0">
                      <a:pos x="T0" y="T1"/>
                    </a:cxn>
                    <a:cxn ang="0">
                      <a:pos x="T2" y="T3"/>
                    </a:cxn>
                    <a:cxn ang="0">
                      <a:pos x="T4" y="T5"/>
                    </a:cxn>
                  </a:cxnLst>
                  <a:rect l="0" t="0" r="r" b="b"/>
                  <a:pathLst>
                    <a:path w="931" h="508">
                      <a:moveTo>
                        <a:pt x="931" y="508"/>
                      </a:moveTo>
                      <a:lnTo>
                        <a:pt x="0" y="0"/>
                      </a:lnTo>
                      <a:lnTo>
                        <a:pt x="931"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82" name="Picture 8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107725" y="1813991"/>
                  <a:ext cx="353935" cy="506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 name="Freeform 82"/>
                <p:cNvSpPr>
                  <a:spLocks/>
                </p:cNvSpPr>
                <p:nvPr/>
              </p:nvSpPr>
              <p:spPr bwMode="auto">
                <a:xfrm>
                  <a:off x="6340809" y="2433620"/>
                  <a:ext cx="594036" cy="790580"/>
                </a:xfrm>
                <a:custGeom>
                  <a:avLst/>
                  <a:gdLst>
                    <a:gd name="T0" fmla="*/ 0 w 504"/>
                    <a:gd name="T1" fmla="*/ 510 h 510"/>
                    <a:gd name="T2" fmla="*/ 504 w 504"/>
                    <a:gd name="T3" fmla="*/ 0 h 510"/>
                    <a:gd name="T4" fmla="*/ 0 w 504"/>
                    <a:gd name="T5" fmla="*/ 510 h 510"/>
                  </a:gdLst>
                  <a:ahLst/>
                  <a:cxnLst>
                    <a:cxn ang="0">
                      <a:pos x="T0" y="T1"/>
                    </a:cxn>
                    <a:cxn ang="0">
                      <a:pos x="T2" y="T3"/>
                    </a:cxn>
                    <a:cxn ang="0">
                      <a:pos x="T4" y="T5"/>
                    </a:cxn>
                  </a:cxnLst>
                  <a:rect l="0" t="0" r="r" b="b"/>
                  <a:pathLst>
                    <a:path w="504" h="510">
                      <a:moveTo>
                        <a:pt x="0" y="510"/>
                      </a:moveTo>
                      <a:lnTo>
                        <a:pt x="504" y="0"/>
                      </a:lnTo>
                      <a:lnTo>
                        <a:pt x="0"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84" name="Freeform 83"/>
                <p:cNvSpPr>
                  <a:spLocks/>
                </p:cNvSpPr>
                <p:nvPr/>
              </p:nvSpPr>
              <p:spPr bwMode="auto">
                <a:xfrm>
                  <a:off x="6340809" y="2433620"/>
                  <a:ext cx="594036" cy="790580"/>
                </a:xfrm>
                <a:custGeom>
                  <a:avLst/>
                  <a:gdLst>
                    <a:gd name="T0" fmla="*/ 0 w 504"/>
                    <a:gd name="T1" fmla="*/ 510 h 510"/>
                    <a:gd name="T2" fmla="*/ 504 w 504"/>
                    <a:gd name="T3" fmla="*/ 0 h 510"/>
                    <a:gd name="T4" fmla="*/ 0 w 504"/>
                    <a:gd name="T5" fmla="*/ 510 h 510"/>
                  </a:gdLst>
                  <a:ahLst/>
                  <a:cxnLst>
                    <a:cxn ang="0">
                      <a:pos x="T0" y="T1"/>
                    </a:cxn>
                    <a:cxn ang="0">
                      <a:pos x="T2" y="T3"/>
                    </a:cxn>
                    <a:cxn ang="0">
                      <a:pos x="T4" y="T5"/>
                    </a:cxn>
                  </a:cxnLst>
                  <a:rect l="0" t="0" r="r" b="b"/>
                  <a:pathLst>
                    <a:path w="504" h="510">
                      <a:moveTo>
                        <a:pt x="0" y="510"/>
                      </a:moveTo>
                      <a:lnTo>
                        <a:pt x="504" y="0"/>
                      </a:lnTo>
                      <a:lnTo>
                        <a:pt x="0"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85" name="Freeform 84"/>
                <p:cNvSpPr>
                  <a:spLocks/>
                </p:cNvSpPr>
                <p:nvPr/>
              </p:nvSpPr>
              <p:spPr bwMode="auto">
                <a:xfrm>
                  <a:off x="6340809" y="2426948"/>
                  <a:ext cx="1196623" cy="797252"/>
                </a:xfrm>
                <a:custGeom>
                  <a:avLst/>
                  <a:gdLst>
                    <a:gd name="T0" fmla="*/ 0 w 1016"/>
                    <a:gd name="T1" fmla="*/ 515 h 515"/>
                    <a:gd name="T2" fmla="*/ 1016 w 1016"/>
                    <a:gd name="T3" fmla="*/ 0 h 515"/>
                    <a:gd name="T4" fmla="*/ 0 w 1016"/>
                    <a:gd name="T5" fmla="*/ 515 h 515"/>
                  </a:gdLst>
                  <a:ahLst/>
                  <a:cxnLst>
                    <a:cxn ang="0">
                      <a:pos x="T0" y="T1"/>
                    </a:cxn>
                    <a:cxn ang="0">
                      <a:pos x="T2" y="T3"/>
                    </a:cxn>
                    <a:cxn ang="0">
                      <a:pos x="T4" y="T5"/>
                    </a:cxn>
                  </a:cxnLst>
                  <a:rect l="0" t="0" r="r" b="b"/>
                  <a:pathLst>
                    <a:path w="1016" h="515">
                      <a:moveTo>
                        <a:pt x="0" y="515"/>
                      </a:moveTo>
                      <a:lnTo>
                        <a:pt x="1016" y="0"/>
                      </a:lnTo>
                      <a:lnTo>
                        <a:pt x="0" y="515"/>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86" name="Freeform 85"/>
                <p:cNvSpPr>
                  <a:spLocks/>
                </p:cNvSpPr>
                <p:nvPr/>
              </p:nvSpPr>
              <p:spPr bwMode="auto">
                <a:xfrm>
                  <a:off x="7110067" y="2336881"/>
                  <a:ext cx="427365" cy="887319"/>
                </a:xfrm>
                <a:custGeom>
                  <a:avLst/>
                  <a:gdLst>
                    <a:gd name="T0" fmla="*/ 0 w 1016"/>
                    <a:gd name="T1" fmla="*/ 515 h 515"/>
                    <a:gd name="T2" fmla="*/ 1016 w 1016"/>
                    <a:gd name="T3" fmla="*/ 0 h 515"/>
                    <a:gd name="T4" fmla="*/ 0 w 1016"/>
                    <a:gd name="T5" fmla="*/ 515 h 515"/>
                  </a:gdLst>
                  <a:ahLst/>
                  <a:cxnLst>
                    <a:cxn ang="0">
                      <a:pos x="T0" y="T1"/>
                    </a:cxn>
                    <a:cxn ang="0">
                      <a:pos x="T2" y="T3"/>
                    </a:cxn>
                    <a:cxn ang="0">
                      <a:pos x="T4" y="T5"/>
                    </a:cxn>
                  </a:cxnLst>
                  <a:rect l="0" t="0" r="r" b="b"/>
                  <a:pathLst>
                    <a:path w="1016" h="515">
                      <a:moveTo>
                        <a:pt x="0" y="515"/>
                      </a:moveTo>
                      <a:lnTo>
                        <a:pt x="1016" y="0"/>
                      </a:lnTo>
                      <a:lnTo>
                        <a:pt x="0" y="51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87" name="Freeform 86"/>
                <p:cNvSpPr>
                  <a:spLocks/>
                </p:cNvSpPr>
                <p:nvPr/>
              </p:nvSpPr>
              <p:spPr bwMode="auto">
                <a:xfrm>
                  <a:off x="5742498" y="2436955"/>
                  <a:ext cx="1602618" cy="787245"/>
                </a:xfrm>
                <a:custGeom>
                  <a:avLst/>
                  <a:gdLst>
                    <a:gd name="T0" fmla="*/ 1356 w 1356"/>
                    <a:gd name="T1" fmla="*/ 508 h 508"/>
                    <a:gd name="T2" fmla="*/ 0 w 1356"/>
                    <a:gd name="T3" fmla="*/ 0 h 508"/>
                    <a:gd name="T4" fmla="*/ 1356 w 1356"/>
                    <a:gd name="T5" fmla="*/ 508 h 508"/>
                  </a:gdLst>
                  <a:ahLst/>
                  <a:cxnLst>
                    <a:cxn ang="0">
                      <a:pos x="T0" y="T1"/>
                    </a:cxn>
                    <a:cxn ang="0">
                      <a:pos x="T2" y="T3"/>
                    </a:cxn>
                    <a:cxn ang="0">
                      <a:pos x="T4" y="T5"/>
                    </a:cxn>
                  </a:cxnLst>
                  <a:rect l="0" t="0" r="r" b="b"/>
                  <a:pathLst>
                    <a:path w="1356" h="508">
                      <a:moveTo>
                        <a:pt x="1356" y="508"/>
                      </a:moveTo>
                      <a:lnTo>
                        <a:pt x="0" y="0"/>
                      </a:lnTo>
                      <a:lnTo>
                        <a:pt x="1356"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88" name="Freeform 87"/>
                <p:cNvSpPr>
                  <a:spLocks/>
                </p:cNvSpPr>
                <p:nvPr/>
              </p:nvSpPr>
              <p:spPr bwMode="auto">
                <a:xfrm>
                  <a:off x="7537432" y="2426948"/>
                  <a:ext cx="358987" cy="797252"/>
                </a:xfrm>
                <a:custGeom>
                  <a:avLst/>
                  <a:gdLst>
                    <a:gd name="T0" fmla="*/ 303 w 303"/>
                    <a:gd name="T1" fmla="*/ 515 h 515"/>
                    <a:gd name="T2" fmla="*/ 0 w 303"/>
                    <a:gd name="T3" fmla="*/ 0 h 515"/>
                    <a:gd name="T4" fmla="*/ 303 w 303"/>
                    <a:gd name="T5" fmla="*/ 515 h 515"/>
                  </a:gdLst>
                  <a:ahLst/>
                  <a:cxnLst>
                    <a:cxn ang="0">
                      <a:pos x="T0" y="T1"/>
                    </a:cxn>
                    <a:cxn ang="0">
                      <a:pos x="T2" y="T3"/>
                    </a:cxn>
                    <a:cxn ang="0">
                      <a:pos x="T4" y="T5"/>
                    </a:cxn>
                  </a:cxnLst>
                  <a:rect l="0" t="0" r="r" b="b"/>
                  <a:pathLst>
                    <a:path w="303" h="515">
                      <a:moveTo>
                        <a:pt x="303" y="515"/>
                      </a:moveTo>
                      <a:lnTo>
                        <a:pt x="0" y="0"/>
                      </a:lnTo>
                      <a:lnTo>
                        <a:pt x="303" y="515"/>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89" name="Freeform 88"/>
                <p:cNvSpPr>
                  <a:spLocks/>
                </p:cNvSpPr>
                <p:nvPr/>
              </p:nvSpPr>
              <p:spPr bwMode="auto">
                <a:xfrm>
                  <a:off x="7537432" y="2426948"/>
                  <a:ext cx="358987" cy="797252"/>
                </a:xfrm>
                <a:custGeom>
                  <a:avLst/>
                  <a:gdLst>
                    <a:gd name="T0" fmla="*/ 303 w 303"/>
                    <a:gd name="T1" fmla="*/ 515 h 515"/>
                    <a:gd name="T2" fmla="*/ 0 w 303"/>
                    <a:gd name="T3" fmla="*/ 0 h 515"/>
                    <a:gd name="T4" fmla="*/ 303 w 303"/>
                    <a:gd name="T5" fmla="*/ 515 h 515"/>
                  </a:gdLst>
                  <a:ahLst/>
                  <a:cxnLst>
                    <a:cxn ang="0">
                      <a:pos x="T0" y="T1"/>
                    </a:cxn>
                    <a:cxn ang="0">
                      <a:pos x="T2" y="T3"/>
                    </a:cxn>
                    <a:cxn ang="0">
                      <a:pos x="T4" y="T5"/>
                    </a:cxn>
                  </a:cxnLst>
                  <a:rect l="0" t="0" r="r" b="b"/>
                  <a:pathLst>
                    <a:path w="303" h="515">
                      <a:moveTo>
                        <a:pt x="303" y="515"/>
                      </a:moveTo>
                      <a:lnTo>
                        <a:pt x="0" y="0"/>
                      </a:lnTo>
                      <a:lnTo>
                        <a:pt x="303" y="51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90" name="Freeform 89"/>
                <p:cNvSpPr>
                  <a:spLocks/>
                </p:cNvSpPr>
                <p:nvPr/>
              </p:nvSpPr>
              <p:spPr bwMode="auto">
                <a:xfrm>
                  <a:off x="6511755" y="2330209"/>
                  <a:ext cx="1384663" cy="893990"/>
                </a:xfrm>
                <a:custGeom>
                  <a:avLst/>
                  <a:gdLst>
                    <a:gd name="T0" fmla="*/ 1824 w 1824"/>
                    <a:gd name="T1" fmla="*/ 508 h 508"/>
                    <a:gd name="T2" fmla="*/ 0 w 1824"/>
                    <a:gd name="T3" fmla="*/ 0 h 508"/>
                    <a:gd name="T4" fmla="*/ 1824 w 1824"/>
                    <a:gd name="T5" fmla="*/ 508 h 508"/>
                  </a:gdLst>
                  <a:ahLst/>
                  <a:cxnLst>
                    <a:cxn ang="0">
                      <a:pos x="T0" y="T1"/>
                    </a:cxn>
                    <a:cxn ang="0">
                      <a:pos x="T2" y="T3"/>
                    </a:cxn>
                    <a:cxn ang="0">
                      <a:pos x="T4" y="T5"/>
                    </a:cxn>
                  </a:cxnLst>
                  <a:rect l="0" t="0" r="r" b="b"/>
                  <a:pathLst>
                    <a:path w="1824" h="508">
                      <a:moveTo>
                        <a:pt x="1824" y="508"/>
                      </a:moveTo>
                      <a:lnTo>
                        <a:pt x="0" y="0"/>
                      </a:lnTo>
                      <a:lnTo>
                        <a:pt x="1824" y="508"/>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91" name="Freeform 90"/>
                <p:cNvSpPr>
                  <a:spLocks/>
                </p:cNvSpPr>
                <p:nvPr/>
              </p:nvSpPr>
              <p:spPr bwMode="auto">
                <a:xfrm>
                  <a:off x="5742498" y="2436955"/>
                  <a:ext cx="2153921" cy="787245"/>
                </a:xfrm>
                <a:custGeom>
                  <a:avLst/>
                  <a:gdLst>
                    <a:gd name="T0" fmla="*/ 1824 w 1824"/>
                    <a:gd name="T1" fmla="*/ 508 h 508"/>
                    <a:gd name="T2" fmla="*/ 0 w 1824"/>
                    <a:gd name="T3" fmla="*/ 0 h 508"/>
                    <a:gd name="T4" fmla="*/ 1824 w 1824"/>
                    <a:gd name="T5" fmla="*/ 508 h 508"/>
                  </a:gdLst>
                  <a:ahLst/>
                  <a:cxnLst>
                    <a:cxn ang="0">
                      <a:pos x="T0" y="T1"/>
                    </a:cxn>
                    <a:cxn ang="0">
                      <a:pos x="T2" y="T3"/>
                    </a:cxn>
                    <a:cxn ang="0">
                      <a:pos x="T4" y="T5"/>
                    </a:cxn>
                  </a:cxnLst>
                  <a:rect l="0" t="0" r="r" b="b"/>
                  <a:pathLst>
                    <a:path w="1824" h="508">
                      <a:moveTo>
                        <a:pt x="1824" y="508"/>
                      </a:moveTo>
                      <a:lnTo>
                        <a:pt x="0" y="0"/>
                      </a:lnTo>
                      <a:lnTo>
                        <a:pt x="1824" y="508"/>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92" name="Freeform 91"/>
                <p:cNvSpPr>
                  <a:spLocks/>
                </p:cNvSpPr>
                <p:nvPr/>
              </p:nvSpPr>
              <p:spPr bwMode="auto">
                <a:xfrm>
                  <a:off x="6840825" y="2433620"/>
                  <a:ext cx="94020" cy="790580"/>
                </a:xfrm>
                <a:custGeom>
                  <a:avLst/>
                  <a:gdLst>
                    <a:gd name="T0" fmla="*/ 0 w 78"/>
                    <a:gd name="T1" fmla="*/ 510 h 510"/>
                    <a:gd name="T2" fmla="*/ 78 w 78"/>
                    <a:gd name="T3" fmla="*/ 0 h 510"/>
                    <a:gd name="T4" fmla="*/ 0 w 78"/>
                    <a:gd name="T5" fmla="*/ 510 h 510"/>
                  </a:gdLst>
                  <a:ahLst/>
                  <a:cxnLst>
                    <a:cxn ang="0">
                      <a:pos x="T0" y="T1"/>
                    </a:cxn>
                    <a:cxn ang="0">
                      <a:pos x="T2" y="T3"/>
                    </a:cxn>
                    <a:cxn ang="0">
                      <a:pos x="T4" y="T5"/>
                    </a:cxn>
                  </a:cxnLst>
                  <a:rect l="0" t="0" r="r" b="b"/>
                  <a:pathLst>
                    <a:path w="78" h="510">
                      <a:moveTo>
                        <a:pt x="0" y="510"/>
                      </a:moveTo>
                      <a:lnTo>
                        <a:pt x="78" y="0"/>
                      </a:lnTo>
                      <a:lnTo>
                        <a:pt x="0" y="510"/>
                      </a:lnTo>
                      <a:close/>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93" name="Freeform 92"/>
                <p:cNvSpPr>
                  <a:spLocks/>
                </p:cNvSpPr>
                <p:nvPr/>
              </p:nvSpPr>
              <p:spPr bwMode="auto">
                <a:xfrm>
                  <a:off x="6840825" y="2433620"/>
                  <a:ext cx="94020" cy="790580"/>
                </a:xfrm>
                <a:custGeom>
                  <a:avLst/>
                  <a:gdLst>
                    <a:gd name="T0" fmla="*/ 0 w 78"/>
                    <a:gd name="T1" fmla="*/ 510 h 510"/>
                    <a:gd name="T2" fmla="*/ 78 w 78"/>
                    <a:gd name="T3" fmla="*/ 0 h 510"/>
                    <a:gd name="T4" fmla="*/ 0 w 78"/>
                    <a:gd name="T5" fmla="*/ 510 h 510"/>
                  </a:gdLst>
                  <a:ahLst/>
                  <a:cxnLst>
                    <a:cxn ang="0">
                      <a:pos x="T0" y="T1"/>
                    </a:cxn>
                    <a:cxn ang="0">
                      <a:pos x="T2" y="T3"/>
                    </a:cxn>
                    <a:cxn ang="0">
                      <a:pos x="T4" y="T5"/>
                    </a:cxn>
                  </a:cxnLst>
                  <a:rect l="0" t="0" r="r" b="b"/>
                  <a:pathLst>
                    <a:path w="78" h="510">
                      <a:moveTo>
                        <a:pt x="0" y="510"/>
                      </a:moveTo>
                      <a:lnTo>
                        <a:pt x="78" y="0"/>
                      </a:lnTo>
                      <a:lnTo>
                        <a:pt x="0"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94" name="Freeform 93"/>
                <p:cNvSpPr>
                  <a:spLocks/>
                </p:cNvSpPr>
                <p:nvPr/>
              </p:nvSpPr>
              <p:spPr bwMode="auto">
                <a:xfrm>
                  <a:off x="6840825" y="2426948"/>
                  <a:ext cx="696607" cy="797252"/>
                </a:xfrm>
                <a:custGeom>
                  <a:avLst/>
                  <a:gdLst>
                    <a:gd name="T0" fmla="*/ 0 w 590"/>
                    <a:gd name="T1" fmla="*/ 515 h 515"/>
                    <a:gd name="T2" fmla="*/ 590 w 590"/>
                    <a:gd name="T3" fmla="*/ 0 h 515"/>
                    <a:gd name="T4" fmla="*/ 0 w 590"/>
                    <a:gd name="T5" fmla="*/ 515 h 515"/>
                  </a:gdLst>
                  <a:ahLst/>
                  <a:cxnLst>
                    <a:cxn ang="0">
                      <a:pos x="T0" y="T1"/>
                    </a:cxn>
                    <a:cxn ang="0">
                      <a:pos x="T2" y="T3"/>
                    </a:cxn>
                    <a:cxn ang="0">
                      <a:pos x="T4" y="T5"/>
                    </a:cxn>
                  </a:cxnLst>
                  <a:rect l="0" t="0" r="r" b="b"/>
                  <a:pathLst>
                    <a:path w="590" h="515">
                      <a:moveTo>
                        <a:pt x="0" y="515"/>
                      </a:moveTo>
                      <a:lnTo>
                        <a:pt x="590" y="0"/>
                      </a:lnTo>
                      <a:lnTo>
                        <a:pt x="0" y="51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95" name="Freeform 94"/>
                <p:cNvSpPr>
                  <a:spLocks/>
                </p:cNvSpPr>
                <p:nvPr/>
              </p:nvSpPr>
              <p:spPr bwMode="auto">
                <a:xfrm>
                  <a:off x="6934846" y="2433620"/>
                  <a:ext cx="410271" cy="790580"/>
                </a:xfrm>
                <a:custGeom>
                  <a:avLst/>
                  <a:gdLst>
                    <a:gd name="T0" fmla="*/ 347 w 347"/>
                    <a:gd name="T1" fmla="*/ 510 h 510"/>
                    <a:gd name="T2" fmla="*/ 0 w 347"/>
                    <a:gd name="T3" fmla="*/ 0 h 510"/>
                    <a:gd name="T4" fmla="*/ 347 w 347"/>
                    <a:gd name="T5" fmla="*/ 510 h 510"/>
                  </a:gdLst>
                  <a:ahLst/>
                  <a:cxnLst>
                    <a:cxn ang="0">
                      <a:pos x="T0" y="T1"/>
                    </a:cxn>
                    <a:cxn ang="0">
                      <a:pos x="T2" y="T3"/>
                    </a:cxn>
                    <a:cxn ang="0">
                      <a:pos x="T4" y="T5"/>
                    </a:cxn>
                  </a:cxnLst>
                  <a:rect l="0" t="0" r="r" b="b"/>
                  <a:pathLst>
                    <a:path w="347" h="510">
                      <a:moveTo>
                        <a:pt x="347" y="510"/>
                      </a:moveTo>
                      <a:lnTo>
                        <a:pt x="0" y="0"/>
                      </a:lnTo>
                      <a:lnTo>
                        <a:pt x="347" y="510"/>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96" name="Freeform 95"/>
                <p:cNvSpPr>
                  <a:spLocks/>
                </p:cNvSpPr>
                <p:nvPr/>
              </p:nvSpPr>
              <p:spPr bwMode="auto">
                <a:xfrm>
                  <a:off x="7345116" y="2426948"/>
                  <a:ext cx="192316" cy="797252"/>
                </a:xfrm>
                <a:custGeom>
                  <a:avLst/>
                  <a:gdLst>
                    <a:gd name="T0" fmla="*/ 0 w 165"/>
                    <a:gd name="T1" fmla="*/ 515 h 515"/>
                    <a:gd name="T2" fmla="*/ 165 w 165"/>
                    <a:gd name="T3" fmla="*/ 0 h 515"/>
                    <a:gd name="T4" fmla="*/ 0 w 165"/>
                    <a:gd name="T5" fmla="*/ 515 h 515"/>
                  </a:gdLst>
                  <a:ahLst/>
                  <a:cxnLst>
                    <a:cxn ang="0">
                      <a:pos x="T0" y="T1"/>
                    </a:cxn>
                    <a:cxn ang="0">
                      <a:pos x="T2" y="T3"/>
                    </a:cxn>
                    <a:cxn ang="0">
                      <a:pos x="T4" y="T5"/>
                    </a:cxn>
                  </a:cxnLst>
                  <a:rect l="0" t="0" r="r" b="b"/>
                  <a:pathLst>
                    <a:path w="165" h="515">
                      <a:moveTo>
                        <a:pt x="0" y="515"/>
                      </a:moveTo>
                      <a:lnTo>
                        <a:pt x="165" y="0"/>
                      </a:lnTo>
                      <a:lnTo>
                        <a:pt x="0" y="515"/>
                      </a:lnTo>
                    </a:path>
                  </a:pathLst>
                </a:custGeom>
                <a:solidFill>
                  <a:schemeClr val="accent4">
                    <a:lumMod val="90000"/>
                  </a:schemeClr>
                </a:solidFill>
                <a:ln>
                  <a:no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97" name="Picture 9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6233715" y="1830924"/>
                  <a:ext cx="355114" cy="506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8" name="Picture 9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291771" y="3219790"/>
                  <a:ext cx="447137" cy="102238"/>
                </a:xfrm>
                <a:prstGeom prst="rect">
                  <a:avLst/>
                </a:prstGeom>
                <a:noFill/>
                <a:ln>
                  <a:noFill/>
                </a:ln>
                <a:effectLst>
                  <a:glow rad="228600">
                    <a:srgbClr val="8000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Picture 9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6283967" y="3218241"/>
                  <a:ext cx="447137" cy="100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Picture 9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6787735" y="3218241"/>
                  <a:ext cx="447137" cy="100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Picture 10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290322" y="3218241"/>
                  <a:ext cx="448317" cy="100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 name="TextBox 101"/>
                <p:cNvSpPr txBox="1">
                  <a:spLocks noChangeArrowheads="1"/>
                </p:cNvSpPr>
                <p:nvPr/>
              </p:nvSpPr>
              <p:spPr bwMode="auto">
                <a:xfrm>
                  <a:off x="6677053" y="1100820"/>
                  <a:ext cx="1756383" cy="582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456991"/>
                  <a:r>
                    <a:rPr lang="en-US" sz="1200" dirty="0" smtClean="0">
                      <a:solidFill>
                        <a:srgbClr val="0096D6"/>
                      </a:solidFill>
                    </a:rPr>
                    <a:t>DC2</a:t>
                  </a:r>
                  <a:endParaRPr lang="en-US" sz="1200" dirty="0">
                    <a:solidFill>
                      <a:srgbClr val="0096D6"/>
                    </a:solidFill>
                  </a:endParaRPr>
                </a:p>
              </p:txBody>
            </p:sp>
            <p:pic>
              <p:nvPicPr>
                <p:cNvPr id="103" name="Picture 10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815255" y="3209774"/>
                  <a:ext cx="448317" cy="100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4" name="Straight Connector 103"/>
                <p:cNvCxnSpPr>
                  <a:stCxn id="98" idx="2"/>
                  <a:endCxn id="97" idx="0"/>
                </p:cNvCxnSpPr>
                <p:nvPr/>
              </p:nvCxnSpPr>
              <p:spPr>
                <a:xfrm flipV="1">
                  <a:off x="5515993" y="2336881"/>
                  <a:ext cx="893195" cy="883984"/>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98" idx="2"/>
                  <a:endCxn id="82" idx="0"/>
                </p:cNvCxnSpPr>
                <p:nvPr/>
              </p:nvCxnSpPr>
              <p:spPr>
                <a:xfrm flipV="1">
                  <a:off x="5515993" y="2320203"/>
                  <a:ext cx="1769292" cy="900662"/>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64" idx="2"/>
                  <a:endCxn id="97" idx="0"/>
                </p:cNvCxnSpPr>
                <p:nvPr/>
              </p:nvCxnSpPr>
              <p:spPr>
                <a:xfrm flipV="1">
                  <a:off x="6003190" y="2336881"/>
                  <a:ext cx="405998" cy="883984"/>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64" idx="2"/>
                </p:cNvCxnSpPr>
                <p:nvPr/>
              </p:nvCxnSpPr>
              <p:spPr>
                <a:xfrm flipV="1">
                  <a:off x="6003190" y="2320203"/>
                  <a:ext cx="1294918" cy="900662"/>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99" idx="2"/>
                  <a:endCxn id="97" idx="0"/>
                </p:cNvCxnSpPr>
                <p:nvPr/>
              </p:nvCxnSpPr>
              <p:spPr>
                <a:xfrm flipH="1" flipV="1">
                  <a:off x="6409188" y="2336881"/>
                  <a:ext cx="98293" cy="880647"/>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99" idx="2"/>
                  <a:endCxn id="82" idx="0"/>
                </p:cNvCxnSpPr>
                <p:nvPr/>
              </p:nvCxnSpPr>
              <p:spPr>
                <a:xfrm flipV="1">
                  <a:off x="6507480" y="2320203"/>
                  <a:ext cx="777805" cy="897325"/>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100" idx="2"/>
                  <a:endCxn id="97" idx="0"/>
                </p:cNvCxnSpPr>
                <p:nvPr/>
              </p:nvCxnSpPr>
              <p:spPr>
                <a:xfrm flipH="1" flipV="1">
                  <a:off x="6409188" y="2336881"/>
                  <a:ext cx="602584" cy="880647"/>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00" idx="2"/>
                  <a:endCxn id="82" idx="0"/>
                </p:cNvCxnSpPr>
                <p:nvPr/>
              </p:nvCxnSpPr>
              <p:spPr>
                <a:xfrm flipV="1">
                  <a:off x="7011771" y="2320203"/>
                  <a:ext cx="273514" cy="897325"/>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101" idx="2"/>
                  <a:endCxn id="97" idx="0"/>
                </p:cNvCxnSpPr>
                <p:nvPr/>
              </p:nvCxnSpPr>
              <p:spPr>
                <a:xfrm flipH="1" flipV="1">
                  <a:off x="6409188" y="2336881"/>
                  <a:ext cx="1106874" cy="880647"/>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01" idx="2"/>
                  <a:endCxn id="82" idx="0"/>
                </p:cNvCxnSpPr>
                <p:nvPr/>
              </p:nvCxnSpPr>
              <p:spPr>
                <a:xfrm flipH="1" flipV="1">
                  <a:off x="7285285" y="2320203"/>
                  <a:ext cx="230777" cy="897325"/>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03" idx="2"/>
                  <a:endCxn id="97" idx="0"/>
                </p:cNvCxnSpPr>
                <p:nvPr/>
              </p:nvCxnSpPr>
              <p:spPr>
                <a:xfrm flipH="1" flipV="1">
                  <a:off x="6409188" y="2336881"/>
                  <a:ext cx="1628260" cy="873976"/>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03" idx="2"/>
                  <a:endCxn id="82" idx="0"/>
                </p:cNvCxnSpPr>
                <p:nvPr/>
              </p:nvCxnSpPr>
              <p:spPr>
                <a:xfrm flipH="1" flipV="1">
                  <a:off x="7285285" y="2320203"/>
                  <a:ext cx="752163" cy="890654"/>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2815045" y="2336881"/>
                  <a:ext cx="3628332" cy="930685"/>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64" idx="2"/>
                  <a:endCxn id="33" idx="0"/>
                </p:cNvCxnSpPr>
                <p:nvPr/>
              </p:nvCxnSpPr>
              <p:spPr>
                <a:xfrm flipH="1" flipV="1">
                  <a:off x="2618457" y="2353561"/>
                  <a:ext cx="3384732" cy="867304"/>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a:spLocks noChangeArrowheads="1"/>
                </p:cNvSpPr>
                <p:nvPr/>
              </p:nvSpPr>
              <p:spPr bwMode="auto">
                <a:xfrm>
                  <a:off x="3028886" y="642457"/>
                  <a:ext cx="3948639" cy="54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456991"/>
                  <a:r>
                    <a:rPr lang="en-US" sz="1100" dirty="0">
                      <a:solidFill>
                        <a:srgbClr val="0096D6"/>
                      </a:solidFill>
                    </a:rPr>
                    <a:t>ACI Fabric</a:t>
                  </a:r>
                </a:p>
              </p:txBody>
            </p:sp>
            <p:pic>
              <p:nvPicPr>
                <p:cNvPr id="119" name="Picture 11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2625189" y="3252107"/>
                  <a:ext cx="448317" cy="100689"/>
                </a:xfrm>
                <a:prstGeom prst="rect">
                  <a:avLst/>
                </a:prstGeom>
                <a:noFill/>
                <a:ln>
                  <a:noFill/>
                </a:ln>
                <a:effectLst>
                  <a:glow rad="228600">
                    <a:srgbClr val="8000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Picture 11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3150122" y="3243640"/>
                  <a:ext cx="448317" cy="100689"/>
                </a:xfrm>
                <a:prstGeom prst="rect">
                  <a:avLst/>
                </a:prstGeom>
                <a:noFill/>
                <a:ln>
                  <a:noFill/>
                </a:ln>
                <a:effectLst>
                  <a:glow rad="228600">
                    <a:srgbClr val="8000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1" name="Straight Connector 120"/>
                <p:cNvCxnSpPr>
                  <a:stCxn id="120" idx="2"/>
                  <a:endCxn id="48" idx="0"/>
                </p:cNvCxnSpPr>
                <p:nvPr/>
              </p:nvCxnSpPr>
              <p:spPr>
                <a:xfrm flipH="1" flipV="1">
                  <a:off x="1746632" y="2370239"/>
                  <a:ext cx="1628263" cy="873976"/>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20" idx="2"/>
                  <a:endCxn id="33" idx="0"/>
                </p:cNvCxnSpPr>
                <p:nvPr/>
              </p:nvCxnSpPr>
              <p:spPr>
                <a:xfrm flipH="1" flipV="1">
                  <a:off x="2618457" y="2353561"/>
                  <a:ext cx="756438" cy="890654"/>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98" idx="2"/>
                </p:cNvCxnSpPr>
                <p:nvPr/>
              </p:nvCxnSpPr>
              <p:spPr>
                <a:xfrm flipH="1" flipV="1">
                  <a:off x="1738085" y="2370239"/>
                  <a:ext cx="3777908" cy="850626"/>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120" idx="2"/>
                  <a:endCxn id="82" idx="0"/>
                </p:cNvCxnSpPr>
                <p:nvPr/>
              </p:nvCxnSpPr>
              <p:spPr>
                <a:xfrm flipV="1">
                  <a:off x="3374895" y="2320203"/>
                  <a:ext cx="3910390" cy="924011"/>
                </a:xfrm>
                <a:prstGeom prst="line">
                  <a:avLst/>
                </a:prstGeom>
                <a:ln w="12700" cmpd="sng">
                  <a:solidFill>
                    <a:srgbClr val="2F818C"/>
                  </a:solidFill>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a:spLocks noChangeArrowheads="1"/>
              </p:cNvSpPr>
              <p:nvPr/>
            </p:nvSpPr>
            <p:spPr bwMode="auto">
              <a:xfrm>
                <a:off x="1481666" y="1151467"/>
                <a:ext cx="1501571" cy="30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456991"/>
                <a:r>
                  <a:rPr lang="en-US" sz="1400" dirty="0">
                    <a:solidFill>
                      <a:srgbClr val="EA8E06"/>
                    </a:solidFill>
                  </a:rPr>
                  <a:t>Stretched Fabric</a:t>
                </a:r>
              </a:p>
            </p:txBody>
          </p:sp>
        </p:grpSp>
        <p:grpSp>
          <p:nvGrpSpPr>
            <p:cNvPr id="666" name="Group 665"/>
            <p:cNvGrpSpPr/>
            <p:nvPr/>
          </p:nvGrpSpPr>
          <p:grpSpPr>
            <a:xfrm>
              <a:off x="1554545" y="1915161"/>
              <a:ext cx="1396821" cy="276914"/>
              <a:chOff x="6495292" y="388991"/>
              <a:chExt cx="1396821" cy="276914"/>
            </a:xfrm>
          </p:grpSpPr>
          <p:grpSp>
            <p:nvGrpSpPr>
              <p:cNvPr id="658" name="Group 657"/>
              <p:cNvGrpSpPr/>
              <p:nvPr/>
            </p:nvGrpSpPr>
            <p:grpSpPr>
              <a:xfrm>
                <a:off x="6495292" y="414457"/>
                <a:ext cx="1396821" cy="226710"/>
                <a:chOff x="2768111" y="4632687"/>
                <a:chExt cx="1348592" cy="226710"/>
              </a:xfrm>
            </p:grpSpPr>
            <p:sp>
              <p:nvSpPr>
                <p:cNvPr id="660" name="Rounded Rectangle 659"/>
                <p:cNvSpPr/>
                <p:nvPr/>
              </p:nvSpPr>
              <p:spPr>
                <a:xfrm>
                  <a:off x="2768111" y="4632687"/>
                  <a:ext cx="1348592" cy="221504"/>
                </a:xfrm>
                <a:prstGeom prst="roundRect">
                  <a:avLst/>
                </a:prstGeom>
                <a:solidFill>
                  <a:srgbClr val="3CBBB9">
                    <a:lumMod val="40000"/>
                    <a:lumOff val="60000"/>
                    <a:alpha val="32000"/>
                  </a:srgbClr>
                </a:solidFill>
                <a:ln w="12700" cap="flat" cmpd="sng" algn="ctr">
                  <a:solidFill>
                    <a:srgbClr val="33828D"/>
                  </a:solidFill>
                  <a:prstDash val="solid"/>
                </a:ln>
                <a:effectLst>
                  <a:outerShdw blurRad="76200" dist="50800" dir="5400000" algn="ctr" rotWithShape="0">
                    <a:srgbClr val="000000">
                      <a:alpha val="27000"/>
                    </a:srgbClr>
                  </a:outerShdw>
                </a:effectLst>
              </p:spPr>
              <p:txBody>
                <a:bodyPr lIns="91436" tIns="45718" rIns="91436" bIns="45718" rtlCol="0" anchor="ctr"/>
                <a:lstStyle/>
                <a:p>
                  <a:pPr algn="ctr" defTabSz="914362" fontAlgn="base">
                    <a:spcBef>
                      <a:spcPct val="0"/>
                    </a:spcBef>
                    <a:spcAft>
                      <a:spcPct val="0"/>
                    </a:spcAft>
                    <a:defRPr/>
                  </a:pPr>
                  <a:endParaRPr lang="en-US" kern="0" dirty="0" smtClean="0">
                    <a:solidFill>
                      <a:srgbClr val="FFFFFF"/>
                    </a:solidFill>
                    <a:latin typeface="CiscoSansTT Light"/>
                    <a:ea typeface="ＭＳ Ｐゴシック" charset="0"/>
                    <a:cs typeface="ＭＳ Ｐゴシック" charset="0"/>
                  </a:endParaRPr>
                </a:p>
              </p:txBody>
            </p:sp>
            <p:pic>
              <p:nvPicPr>
                <p:cNvPr id="661"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23381" y="4645554"/>
                  <a:ext cx="282506" cy="208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62" name="Group 661"/>
                <p:cNvGrpSpPr/>
                <p:nvPr/>
              </p:nvGrpSpPr>
              <p:grpSpPr>
                <a:xfrm>
                  <a:off x="2779213" y="4651737"/>
                  <a:ext cx="354062" cy="207660"/>
                  <a:chOff x="2313441" y="4477563"/>
                  <a:chExt cx="698524" cy="483188"/>
                </a:xfrm>
              </p:grpSpPr>
              <p:pic>
                <p:nvPicPr>
                  <p:cNvPr id="663"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13441" y="4477563"/>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64"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05728" y="4531249"/>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
            <p:nvSpPr>
              <p:cNvPr id="659" name="TextBox 658"/>
              <p:cNvSpPr txBox="1"/>
              <p:nvPr/>
            </p:nvSpPr>
            <p:spPr bwMode="auto">
              <a:xfrm>
                <a:off x="6628622" y="388991"/>
                <a:ext cx="1214438" cy="276914"/>
              </a:xfrm>
              <a:prstGeom prst="rect">
                <a:avLst/>
              </a:prstGeom>
              <a:noFill/>
            </p:spPr>
            <p:txBody>
              <a:bodyPr lIns="121836" tIns="60918" rIns="121836" bIns="60918">
                <a:spAutoFit/>
              </a:bodyPr>
              <a:lstStyle/>
              <a:p>
                <a:pPr algn="ctr" defTabSz="608962">
                  <a:defRPr/>
                </a:pPr>
                <a:r>
                  <a:rPr lang="en-US" sz="1000" kern="0" dirty="0">
                    <a:solidFill>
                      <a:srgbClr val="33828D"/>
                    </a:solidFill>
                    <a:latin typeface="Arial"/>
                    <a:ea typeface="Apple LiGothic Medium"/>
                    <a:cs typeface="Apple LiGothic Medium"/>
                  </a:rPr>
                  <a:t>APIC Cluster</a:t>
                </a:r>
              </a:p>
            </p:txBody>
          </p:sp>
        </p:grpSp>
      </p:grpSp>
      <p:grpSp>
        <p:nvGrpSpPr>
          <p:cNvPr id="4" name="Group 3"/>
          <p:cNvGrpSpPr/>
          <p:nvPr/>
        </p:nvGrpSpPr>
        <p:grpSpPr>
          <a:xfrm>
            <a:off x="4751389" y="1304926"/>
            <a:ext cx="4135172" cy="1759445"/>
            <a:chOff x="4751389" y="1304926"/>
            <a:chExt cx="4135172" cy="1759445"/>
          </a:xfrm>
        </p:grpSpPr>
        <p:grpSp>
          <p:nvGrpSpPr>
            <p:cNvPr id="339" name="Group 338"/>
            <p:cNvGrpSpPr/>
            <p:nvPr/>
          </p:nvGrpSpPr>
          <p:grpSpPr>
            <a:xfrm>
              <a:off x="4751389" y="1304926"/>
              <a:ext cx="4135172" cy="1759445"/>
              <a:chOff x="4751388" y="1304925"/>
              <a:chExt cx="4135172" cy="1759445"/>
            </a:xfrm>
          </p:grpSpPr>
          <p:sp>
            <p:nvSpPr>
              <p:cNvPr id="340" name="Rounded Rectangle 129"/>
              <p:cNvSpPr>
                <a:spLocks noChangeArrowheads="1"/>
              </p:cNvSpPr>
              <p:nvPr/>
            </p:nvSpPr>
            <p:spPr bwMode="auto">
              <a:xfrm>
                <a:off x="4783493" y="1744975"/>
                <a:ext cx="1847467" cy="1026800"/>
              </a:xfrm>
              <a:prstGeom prst="roundRect">
                <a:avLst>
                  <a:gd name="adj" fmla="val 4898"/>
                </a:avLst>
              </a:prstGeom>
              <a:solidFill>
                <a:srgbClr val="E7E7E8"/>
              </a:solidFill>
              <a:ln w="9525">
                <a:solidFill>
                  <a:srgbClr val="000000"/>
                </a:solidFill>
                <a:round/>
                <a:headEnd/>
                <a:tailEnd/>
              </a:ln>
            </p:spPr>
            <p:txBody>
              <a:bodyPr lIns="91436" tIns="45718" rIns="91436" bIns="45718"/>
              <a:lstStyle/>
              <a:p>
                <a:pPr defTabSz="455594"/>
                <a:endParaRPr lang="en-US" sz="1400">
                  <a:solidFill>
                    <a:srgbClr val="0096D6"/>
                  </a:solidFill>
                  <a:latin typeface="Arial"/>
                  <a:ea typeface="Apple LiGothic Medium"/>
                  <a:cs typeface="Apple LiGothic Medium" charset="0"/>
                </a:endParaRPr>
              </a:p>
            </p:txBody>
          </p:sp>
          <p:pic>
            <p:nvPicPr>
              <p:cNvPr id="341" name="Picture 24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974813" y="2560809"/>
                <a:ext cx="236513" cy="41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2" name="Picture 24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094718" y="2560809"/>
                <a:ext cx="195806" cy="34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3" name="Freeform 342"/>
              <p:cNvSpPr>
                <a:spLocks/>
              </p:cNvSpPr>
              <p:nvPr/>
            </p:nvSpPr>
            <p:spPr bwMode="auto">
              <a:xfrm>
                <a:off x="4978400" y="2295525"/>
                <a:ext cx="174625" cy="266700"/>
              </a:xfrm>
              <a:custGeom>
                <a:avLst/>
                <a:gdLst>
                  <a:gd name="T0" fmla="*/ 0 w 338"/>
                  <a:gd name="T1" fmla="*/ 508 h 508"/>
                  <a:gd name="T2" fmla="*/ 338 w 338"/>
                  <a:gd name="T3" fmla="*/ 0 h 508"/>
                  <a:gd name="T4" fmla="*/ 0 w 338"/>
                  <a:gd name="T5" fmla="*/ 508 h 508"/>
                </a:gdLst>
                <a:ahLst/>
                <a:cxnLst>
                  <a:cxn ang="0">
                    <a:pos x="T0" y="T1"/>
                  </a:cxn>
                  <a:cxn ang="0">
                    <a:pos x="T2" y="T3"/>
                  </a:cxn>
                  <a:cxn ang="0">
                    <a:pos x="T4" y="T5"/>
                  </a:cxn>
                </a:cxnLst>
                <a:rect l="0" t="0" r="r" b="b"/>
                <a:pathLst>
                  <a:path w="338" h="508">
                    <a:moveTo>
                      <a:pt x="0" y="508"/>
                    </a:moveTo>
                    <a:lnTo>
                      <a:pt x="338" y="0"/>
                    </a:lnTo>
                    <a:lnTo>
                      <a:pt x="0"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44" name="Freeform 343"/>
              <p:cNvSpPr>
                <a:spLocks/>
              </p:cNvSpPr>
              <p:nvPr/>
            </p:nvSpPr>
            <p:spPr bwMode="auto">
              <a:xfrm>
                <a:off x="4978400" y="2295525"/>
                <a:ext cx="174625" cy="266700"/>
              </a:xfrm>
              <a:custGeom>
                <a:avLst/>
                <a:gdLst>
                  <a:gd name="T0" fmla="*/ 0 w 338"/>
                  <a:gd name="T1" fmla="*/ 508 h 508"/>
                  <a:gd name="T2" fmla="*/ 338 w 338"/>
                  <a:gd name="T3" fmla="*/ 0 h 508"/>
                  <a:gd name="T4" fmla="*/ 0 w 338"/>
                  <a:gd name="T5" fmla="*/ 508 h 508"/>
                </a:gdLst>
                <a:ahLst/>
                <a:cxnLst>
                  <a:cxn ang="0">
                    <a:pos x="T0" y="T1"/>
                  </a:cxn>
                  <a:cxn ang="0">
                    <a:pos x="T2" y="T3"/>
                  </a:cxn>
                  <a:cxn ang="0">
                    <a:pos x="T4" y="T5"/>
                  </a:cxn>
                </a:cxnLst>
                <a:rect l="0" t="0" r="r" b="b"/>
                <a:pathLst>
                  <a:path w="338" h="508">
                    <a:moveTo>
                      <a:pt x="0" y="508"/>
                    </a:moveTo>
                    <a:lnTo>
                      <a:pt x="338" y="0"/>
                    </a:lnTo>
                    <a:lnTo>
                      <a:pt x="0"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45" name="Freeform 344"/>
              <p:cNvSpPr>
                <a:spLocks/>
              </p:cNvSpPr>
              <p:nvPr/>
            </p:nvSpPr>
            <p:spPr bwMode="auto">
              <a:xfrm>
                <a:off x="4978400" y="2293938"/>
                <a:ext cx="176213" cy="268286"/>
              </a:xfrm>
              <a:custGeom>
                <a:avLst/>
                <a:gdLst>
                  <a:gd name="T0" fmla="*/ 7 w 344"/>
                  <a:gd name="T1" fmla="*/ 512 h 512"/>
                  <a:gd name="T2" fmla="*/ 344 w 344"/>
                  <a:gd name="T3" fmla="*/ 4 h 512"/>
                  <a:gd name="T4" fmla="*/ 337 w 344"/>
                  <a:gd name="T5" fmla="*/ 0 h 512"/>
                  <a:gd name="T6" fmla="*/ 0 w 344"/>
                  <a:gd name="T7" fmla="*/ 507 h 512"/>
                  <a:gd name="T8" fmla="*/ 7 w 344"/>
                  <a:gd name="T9" fmla="*/ 512 h 512"/>
                </a:gdLst>
                <a:ahLst/>
                <a:cxnLst>
                  <a:cxn ang="0">
                    <a:pos x="T0" y="T1"/>
                  </a:cxn>
                  <a:cxn ang="0">
                    <a:pos x="T2" y="T3"/>
                  </a:cxn>
                  <a:cxn ang="0">
                    <a:pos x="T4" y="T5"/>
                  </a:cxn>
                  <a:cxn ang="0">
                    <a:pos x="T6" y="T7"/>
                  </a:cxn>
                  <a:cxn ang="0">
                    <a:pos x="T8" y="T9"/>
                  </a:cxn>
                </a:cxnLst>
                <a:rect l="0" t="0" r="r" b="b"/>
                <a:pathLst>
                  <a:path w="344" h="512">
                    <a:moveTo>
                      <a:pt x="7" y="512"/>
                    </a:moveTo>
                    <a:lnTo>
                      <a:pt x="344" y="4"/>
                    </a:lnTo>
                    <a:lnTo>
                      <a:pt x="337" y="0"/>
                    </a:lnTo>
                    <a:lnTo>
                      <a:pt x="0" y="507"/>
                    </a:lnTo>
                    <a:lnTo>
                      <a:pt x="7" y="51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46" name="Freeform 345"/>
              <p:cNvSpPr>
                <a:spLocks/>
              </p:cNvSpPr>
              <p:nvPr/>
            </p:nvSpPr>
            <p:spPr bwMode="auto">
              <a:xfrm>
                <a:off x="4978400" y="2293938"/>
                <a:ext cx="434975" cy="268286"/>
              </a:xfrm>
              <a:custGeom>
                <a:avLst/>
                <a:gdLst>
                  <a:gd name="T0" fmla="*/ 0 w 843"/>
                  <a:gd name="T1" fmla="*/ 510 h 510"/>
                  <a:gd name="T2" fmla="*/ 843 w 843"/>
                  <a:gd name="T3" fmla="*/ 0 h 510"/>
                  <a:gd name="T4" fmla="*/ 0 w 843"/>
                  <a:gd name="T5" fmla="*/ 510 h 510"/>
                </a:gdLst>
                <a:ahLst/>
                <a:cxnLst>
                  <a:cxn ang="0">
                    <a:pos x="T0" y="T1"/>
                  </a:cxn>
                  <a:cxn ang="0">
                    <a:pos x="T2" y="T3"/>
                  </a:cxn>
                  <a:cxn ang="0">
                    <a:pos x="T4" y="T5"/>
                  </a:cxn>
                </a:cxnLst>
                <a:rect l="0" t="0" r="r" b="b"/>
                <a:pathLst>
                  <a:path w="843" h="510">
                    <a:moveTo>
                      <a:pt x="0" y="510"/>
                    </a:moveTo>
                    <a:lnTo>
                      <a:pt x="843"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47" name="Freeform 346"/>
              <p:cNvSpPr>
                <a:spLocks/>
              </p:cNvSpPr>
              <p:nvPr/>
            </p:nvSpPr>
            <p:spPr bwMode="auto">
              <a:xfrm>
                <a:off x="4978400" y="2293938"/>
                <a:ext cx="434975" cy="268286"/>
              </a:xfrm>
              <a:custGeom>
                <a:avLst/>
                <a:gdLst>
                  <a:gd name="T0" fmla="*/ 0 w 843"/>
                  <a:gd name="T1" fmla="*/ 510 h 510"/>
                  <a:gd name="T2" fmla="*/ 843 w 843"/>
                  <a:gd name="T3" fmla="*/ 0 h 510"/>
                  <a:gd name="T4" fmla="*/ 0 w 843"/>
                  <a:gd name="T5" fmla="*/ 510 h 510"/>
                </a:gdLst>
                <a:ahLst/>
                <a:cxnLst>
                  <a:cxn ang="0">
                    <a:pos x="T0" y="T1"/>
                  </a:cxn>
                  <a:cxn ang="0">
                    <a:pos x="T2" y="T3"/>
                  </a:cxn>
                  <a:cxn ang="0">
                    <a:pos x="T4" y="T5"/>
                  </a:cxn>
                </a:cxnLst>
                <a:rect l="0" t="0" r="r" b="b"/>
                <a:pathLst>
                  <a:path w="843" h="510">
                    <a:moveTo>
                      <a:pt x="0" y="510"/>
                    </a:moveTo>
                    <a:lnTo>
                      <a:pt x="843"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48" name="Freeform 347"/>
              <p:cNvSpPr>
                <a:spLocks/>
              </p:cNvSpPr>
              <p:nvPr/>
            </p:nvSpPr>
            <p:spPr bwMode="auto">
              <a:xfrm>
                <a:off x="4978400" y="2290763"/>
                <a:ext cx="434975" cy="273049"/>
              </a:xfrm>
              <a:custGeom>
                <a:avLst/>
                <a:gdLst>
                  <a:gd name="T0" fmla="*/ 4 w 845"/>
                  <a:gd name="T1" fmla="*/ 519 h 519"/>
                  <a:gd name="T2" fmla="*/ 845 w 845"/>
                  <a:gd name="T3" fmla="*/ 7 h 519"/>
                  <a:gd name="T4" fmla="*/ 843 w 845"/>
                  <a:gd name="T5" fmla="*/ 0 h 519"/>
                  <a:gd name="T6" fmla="*/ 0 w 845"/>
                  <a:gd name="T7" fmla="*/ 512 h 519"/>
                  <a:gd name="T8" fmla="*/ 4 w 845"/>
                  <a:gd name="T9" fmla="*/ 519 h 519"/>
                </a:gdLst>
                <a:ahLst/>
                <a:cxnLst>
                  <a:cxn ang="0">
                    <a:pos x="T0" y="T1"/>
                  </a:cxn>
                  <a:cxn ang="0">
                    <a:pos x="T2" y="T3"/>
                  </a:cxn>
                  <a:cxn ang="0">
                    <a:pos x="T4" y="T5"/>
                  </a:cxn>
                  <a:cxn ang="0">
                    <a:pos x="T6" y="T7"/>
                  </a:cxn>
                  <a:cxn ang="0">
                    <a:pos x="T8" y="T9"/>
                  </a:cxn>
                </a:cxnLst>
                <a:rect l="0" t="0" r="r" b="b"/>
                <a:pathLst>
                  <a:path w="845" h="519">
                    <a:moveTo>
                      <a:pt x="4" y="519"/>
                    </a:moveTo>
                    <a:lnTo>
                      <a:pt x="845" y="7"/>
                    </a:lnTo>
                    <a:lnTo>
                      <a:pt x="843" y="0"/>
                    </a:lnTo>
                    <a:lnTo>
                      <a:pt x="0" y="512"/>
                    </a:lnTo>
                    <a:lnTo>
                      <a:pt x="4" y="519"/>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49" name="Freeform 348"/>
              <p:cNvSpPr>
                <a:spLocks/>
              </p:cNvSpPr>
              <p:nvPr/>
            </p:nvSpPr>
            <p:spPr bwMode="auto">
              <a:xfrm>
                <a:off x="4978400" y="2293938"/>
                <a:ext cx="695325" cy="268286"/>
              </a:xfrm>
              <a:custGeom>
                <a:avLst/>
                <a:gdLst>
                  <a:gd name="T0" fmla="*/ 0 w 1347"/>
                  <a:gd name="T1" fmla="*/ 510 h 510"/>
                  <a:gd name="T2" fmla="*/ 1347 w 1347"/>
                  <a:gd name="T3" fmla="*/ 0 h 510"/>
                  <a:gd name="T4" fmla="*/ 0 w 1347"/>
                  <a:gd name="T5" fmla="*/ 510 h 510"/>
                </a:gdLst>
                <a:ahLst/>
                <a:cxnLst>
                  <a:cxn ang="0">
                    <a:pos x="T0" y="T1"/>
                  </a:cxn>
                  <a:cxn ang="0">
                    <a:pos x="T2" y="T3"/>
                  </a:cxn>
                  <a:cxn ang="0">
                    <a:pos x="T4" y="T5"/>
                  </a:cxn>
                </a:cxnLst>
                <a:rect l="0" t="0" r="r" b="b"/>
                <a:pathLst>
                  <a:path w="1347" h="510">
                    <a:moveTo>
                      <a:pt x="0" y="510"/>
                    </a:moveTo>
                    <a:lnTo>
                      <a:pt x="1347"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0" name="Freeform 349"/>
              <p:cNvSpPr>
                <a:spLocks/>
              </p:cNvSpPr>
              <p:nvPr/>
            </p:nvSpPr>
            <p:spPr bwMode="auto">
              <a:xfrm>
                <a:off x="4978400" y="2293938"/>
                <a:ext cx="695325" cy="268286"/>
              </a:xfrm>
              <a:custGeom>
                <a:avLst/>
                <a:gdLst>
                  <a:gd name="T0" fmla="*/ 0 w 1347"/>
                  <a:gd name="T1" fmla="*/ 510 h 510"/>
                  <a:gd name="T2" fmla="*/ 1347 w 1347"/>
                  <a:gd name="T3" fmla="*/ 0 h 510"/>
                  <a:gd name="T4" fmla="*/ 0 w 1347"/>
                  <a:gd name="T5" fmla="*/ 510 h 510"/>
                </a:gdLst>
                <a:ahLst/>
                <a:cxnLst>
                  <a:cxn ang="0">
                    <a:pos x="T0" y="T1"/>
                  </a:cxn>
                  <a:cxn ang="0">
                    <a:pos x="T2" y="T3"/>
                  </a:cxn>
                  <a:cxn ang="0">
                    <a:pos x="T4" y="T5"/>
                  </a:cxn>
                </a:cxnLst>
                <a:rect l="0" t="0" r="r" b="b"/>
                <a:pathLst>
                  <a:path w="1347" h="510">
                    <a:moveTo>
                      <a:pt x="0" y="510"/>
                    </a:moveTo>
                    <a:lnTo>
                      <a:pt x="1347"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1" name="Freeform 350"/>
              <p:cNvSpPr>
                <a:spLocks/>
              </p:cNvSpPr>
              <p:nvPr/>
            </p:nvSpPr>
            <p:spPr bwMode="auto">
              <a:xfrm>
                <a:off x="4978400" y="2290763"/>
                <a:ext cx="695325" cy="273049"/>
              </a:xfrm>
              <a:custGeom>
                <a:avLst/>
                <a:gdLst>
                  <a:gd name="T0" fmla="*/ 2 w 1347"/>
                  <a:gd name="T1" fmla="*/ 519 h 519"/>
                  <a:gd name="T2" fmla="*/ 1347 w 1347"/>
                  <a:gd name="T3" fmla="*/ 9 h 519"/>
                  <a:gd name="T4" fmla="*/ 1344 w 1347"/>
                  <a:gd name="T5" fmla="*/ 0 h 519"/>
                  <a:gd name="T6" fmla="*/ 0 w 1347"/>
                  <a:gd name="T7" fmla="*/ 510 h 519"/>
                  <a:gd name="T8" fmla="*/ 2 w 1347"/>
                  <a:gd name="T9" fmla="*/ 519 h 519"/>
                </a:gdLst>
                <a:ahLst/>
                <a:cxnLst>
                  <a:cxn ang="0">
                    <a:pos x="T0" y="T1"/>
                  </a:cxn>
                  <a:cxn ang="0">
                    <a:pos x="T2" y="T3"/>
                  </a:cxn>
                  <a:cxn ang="0">
                    <a:pos x="T4" y="T5"/>
                  </a:cxn>
                  <a:cxn ang="0">
                    <a:pos x="T6" y="T7"/>
                  </a:cxn>
                  <a:cxn ang="0">
                    <a:pos x="T8" y="T9"/>
                  </a:cxn>
                </a:cxnLst>
                <a:rect l="0" t="0" r="r" b="b"/>
                <a:pathLst>
                  <a:path w="1347" h="519">
                    <a:moveTo>
                      <a:pt x="2" y="519"/>
                    </a:moveTo>
                    <a:lnTo>
                      <a:pt x="1347" y="9"/>
                    </a:lnTo>
                    <a:lnTo>
                      <a:pt x="1344" y="0"/>
                    </a:lnTo>
                    <a:lnTo>
                      <a:pt x="0" y="510"/>
                    </a:lnTo>
                    <a:lnTo>
                      <a:pt x="2" y="519"/>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2" name="Freeform 351"/>
              <p:cNvSpPr>
                <a:spLocks/>
              </p:cNvSpPr>
              <p:nvPr/>
            </p:nvSpPr>
            <p:spPr bwMode="auto">
              <a:xfrm>
                <a:off x="4978400" y="2290763"/>
                <a:ext cx="958850" cy="271461"/>
              </a:xfrm>
              <a:custGeom>
                <a:avLst/>
                <a:gdLst>
                  <a:gd name="T0" fmla="*/ 0 w 1859"/>
                  <a:gd name="T1" fmla="*/ 515 h 515"/>
                  <a:gd name="T2" fmla="*/ 1859 w 1859"/>
                  <a:gd name="T3" fmla="*/ 0 h 515"/>
                  <a:gd name="T4" fmla="*/ 0 w 1859"/>
                  <a:gd name="T5" fmla="*/ 515 h 515"/>
                </a:gdLst>
                <a:ahLst/>
                <a:cxnLst>
                  <a:cxn ang="0">
                    <a:pos x="T0" y="T1"/>
                  </a:cxn>
                  <a:cxn ang="0">
                    <a:pos x="T2" y="T3"/>
                  </a:cxn>
                  <a:cxn ang="0">
                    <a:pos x="T4" y="T5"/>
                  </a:cxn>
                </a:cxnLst>
                <a:rect l="0" t="0" r="r" b="b"/>
                <a:pathLst>
                  <a:path w="1859" h="515">
                    <a:moveTo>
                      <a:pt x="0" y="515"/>
                    </a:moveTo>
                    <a:lnTo>
                      <a:pt x="1859" y="0"/>
                    </a:lnTo>
                    <a:lnTo>
                      <a:pt x="0"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3" name="Freeform 352"/>
              <p:cNvSpPr>
                <a:spLocks/>
              </p:cNvSpPr>
              <p:nvPr/>
            </p:nvSpPr>
            <p:spPr bwMode="auto">
              <a:xfrm>
                <a:off x="4978400" y="2290763"/>
                <a:ext cx="958850" cy="271461"/>
              </a:xfrm>
              <a:custGeom>
                <a:avLst/>
                <a:gdLst>
                  <a:gd name="T0" fmla="*/ 0 w 1859"/>
                  <a:gd name="T1" fmla="*/ 515 h 515"/>
                  <a:gd name="T2" fmla="*/ 1859 w 1859"/>
                  <a:gd name="T3" fmla="*/ 0 h 515"/>
                  <a:gd name="T4" fmla="*/ 0 w 1859"/>
                  <a:gd name="T5" fmla="*/ 515 h 515"/>
                </a:gdLst>
                <a:ahLst/>
                <a:cxnLst>
                  <a:cxn ang="0">
                    <a:pos x="T0" y="T1"/>
                  </a:cxn>
                  <a:cxn ang="0">
                    <a:pos x="T2" y="T3"/>
                  </a:cxn>
                  <a:cxn ang="0">
                    <a:pos x="T4" y="T5"/>
                  </a:cxn>
                </a:cxnLst>
                <a:rect l="0" t="0" r="r" b="b"/>
                <a:pathLst>
                  <a:path w="1859" h="515">
                    <a:moveTo>
                      <a:pt x="0" y="515"/>
                    </a:moveTo>
                    <a:lnTo>
                      <a:pt x="1859" y="0"/>
                    </a:lnTo>
                    <a:lnTo>
                      <a:pt x="0"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4" name="Freeform 353"/>
              <p:cNvSpPr>
                <a:spLocks/>
              </p:cNvSpPr>
              <p:nvPr/>
            </p:nvSpPr>
            <p:spPr bwMode="auto">
              <a:xfrm>
                <a:off x="4978400" y="2289175"/>
                <a:ext cx="958850" cy="274638"/>
              </a:xfrm>
              <a:custGeom>
                <a:avLst/>
                <a:gdLst>
                  <a:gd name="T0" fmla="*/ 2 w 1859"/>
                  <a:gd name="T1" fmla="*/ 524 h 524"/>
                  <a:gd name="T2" fmla="*/ 1859 w 1859"/>
                  <a:gd name="T3" fmla="*/ 7 h 524"/>
                  <a:gd name="T4" fmla="*/ 1857 w 1859"/>
                  <a:gd name="T5" fmla="*/ 0 h 524"/>
                  <a:gd name="T6" fmla="*/ 0 w 1859"/>
                  <a:gd name="T7" fmla="*/ 515 h 524"/>
                  <a:gd name="T8" fmla="*/ 2 w 1859"/>
                  <a:gd name="T9" fmla="*/ 524 h 524"/>
                </a:gdLst>
                <a:ahLst/>
                <a:cxnLst>
                  <a:cxn ang="0">
                    <a:pos x="T0" y="T1"/>
                  </a:cxn>
                  <a:cxn ang="0">
                    <a:pos x="T2" y="T3"/>
                  </a:cxn>
                  <a:cxn ang="0">
                    <a:pos x="T4" y="T5"/>
                  </a:cxn>
                  <a:cxn ang="0">
                    <a:pos x="T6" y="T7"/>
                  </a:cxn>
                  <a:cxn ang="0">
                    <a:pos x="T8" y="T9"/>
                  </a:cxn>
                </a:cxnLst>
                <a:rect l="0" t="0" r="r" b="b"/>
                <a:pathLst>
                  <a:path w="1859" h="524">
                    <a:moveTo>
                      <a:pt x="2" y="524"/>
                    </a:moveTo>
                    <a:lnTo>
                      <a:pt x="1859" y="7"/>
                    </a:lnTo>
                    <a:lnTo>
                      <a:pt x="1857" y="0"/>
                    </a:lnTo>
                    <a:lnTo>
                      <a:pt x="0" y="515"/>
                    </a:lnTo>
                    <a:lnTo>
                      <a:pt x="2" y="524"/>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5" name="Freeform 354"/>
              <p:cNvSpPr>
                <a:spLocks/>
              </p:cNvSpPr>
              <p:nvPr/>
            </p:nvSpPr>
            <p:spPr bwMode="auto">
              <a:xfrm>
                <a:off x="5153025" y="2295525"/>
                <a:ext cx="39688" cy="265112"/>
              </a:xfrm>
              <a:custGeom>
                <a:avLst/>
                <a:gdLst>
                  <a:gd name="T0" fmla="*/ 75 w 75"/>
                  <a:gd name="T1" fmla="*/ 505 h 505"/>
                  <a:gd name="T2" fmla="*/ 0 w 75"/>
                  <a:gd name="T3" fmla="*/ 0 h 505"/>
                  <a:gd name="T4" fmla="*/ 75 w 75"/>
                  <a:gd name="T5" fmla="*/ 505 h 505"/>
                </a:gdLst>
                <a:ahLst/>
                <a:cxnLst>
                  <a:cxn ang="0">
                    <a:pos x="T0" y="T1"/>
                  </a:cxn>
                  <a:cxn ang="0">
                    <a:pos x="T2" y="T3"/>
                  </a:cxn>
                  <a:cxn ang="0">
                    <a:pos x="T4" y="T5"/>
                  </a:cxn>
                </a:cxnLst>
                <a:rect l="0" t="0" r="r" b="b"/>
                <a:pathLst>
                  <a:path w="75" h="505">
                    <a:moveTo>
                      <a:pt x="75" y="505"/>
                    </a:moveTo>
                    <a:lnTo>
                      <a:pt x="0" y="0"/>
                    </a:lnTo>
                    <a:lnTo>
                      <a:pt x="75"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6" name="Freeform 355"/>
              <p:cNvSpPr>
                <a:spLocks/>
              </p:cNvSpPr>
              <p:nvPr/>
            </p:nvSpPr>
            <p:spPr bwMode="auto">
              <a:xfrm>
                <a:off x="5153025" y="2295525"/>
                <a:ext cx="39688" cy="265112"/>
              </a:xfrm>
              <a:custGeom>
                <a:avLst/>
                <a:gdLst>
                  <a:gd name="T0" fmla="*/ 75 w 75"/>
                  <a:gd name="T1" fmla="*/ 505 h 505"/>
                  <a:gd name="T2" fmla="*/ 0 w 75"/>
                  <a:gd name="T3" fmla="*/ 0 h 505"/>
                  <a:gd name="T4" fmla="*/ 75 w 75"/>
                  <a:gd name="T5" fmla="*/ 505 h 505"/>
                </a:gdLst>
                <a:ahLst/>
                <a:cxnLst>
                  <a:cxn ang="0">
                    <a:pos x="T0" y="T1"/>
                  </a:cxn>
                  <a:cxn ang="0">
                    <a:pos x="T2" y="T3"/>
                  </a:cxn>
                  <a:cxn ang="0">
                    <a:pos x="T4" y="T5"/>
                  </a:cxn>
                </a:cxnLst>
                <a:rect l="0" t="0" r="r" b="b"/>
                <a:pathLst>
                  <a:path w="75" h="505">
                    <a:moveTo>
                      <a:pt x="75" y="505"/>
                    </a:moveTo>
                    <a:lnTo>
                      <a:pt x="0" y="0"/>
                    </a:lnTo>
                    <a:lnTo>
                      <a:pt x="75" y="50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7" name="Freeform 356"/>
              <p:cNvSpPr>
                <a:spLocks/>
              </p:cNvSpPr>
              <p:nvPr/>
            </p:nvSpPr>
            <p:spPr bwMode="auto">
              <a:xfrm>
                <a:off x="5151438" y="2295525"/>
                <a:ext cx="42862" cy="266700"/>
              </a:xfrm>
              <a:custGeom>
                <a:avLst/>
                <a:gdLst>
                  <a:gd name="T0" fmla="*/ 85 w 85"/>
                  <a:gd name="T1" fmla="*/ 505 h 508"/>
                  <a:gd name="T2" fmla="*/ 9 w 85"/>
                  <a:gd name="T3" fmla="*/ 0 h 508"/>
                  <a:gd name="T4" fmla="*/ 0 w 85"/>
                  <a:gd name="T5" fmla="*/ 2 h 508"/>
                  <a:gd name="T6" fmla="*/ 78 w 85"/>
                  <a:gd name="T7" fmla="*/ 508 h 508"/>
                  <a:gd name="T8" fmla="*/ 85 w 85"/>
                  <a:gd name="T9" fmla="*/ 505 h 508"/>
                </a:gdLst>
                <a:ahLst/>
                <a:cxnLst>
                  <a:cxn ang="0">
                    <a:pos x="T0" y="T1"/>
                  </a:cxn>
                  <a:cxn ang="0">
                    <a:pos x="T2" y="T3"/>
                  </a:cxn>
                  <a:cxn ang="0">
                    <a:pos x="T4" y="T5"/>
                  </a:cxn>
                  <a:cxn ang="0">
                    <a:pos x="T6" y="T7"/>
                  </a:cxn>
                  <a:cxn ang="0">
                    <a:pos x="T8" y="T9"/>
                  </a:cxn>
                </a:cxnLst>
                <a:rect l="0" t="0" r="r" b="b"/>
                <a:pathLst>
                  <a:path w="85" h="508">
                    <a:moveTo>
                      <a:pt x="85" y="505"/>
                    </a:moveTo>
                    <a:lnTo>
                      <a:pt x="9" y="0"/>
                    </a:lnTo>
                    <a:lnTo>
                      <a:pt x="0" y="2"/>
                    </a:lnTo>
                    <a:lnTo>
                      <a:pt x="78" y="508"/>
                    </a:lnTo>
                    <a:lnTo>
                      <a:pt x="85"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8" name="Freeform 357"/>
              <p:cNvSpPr>
                <a:spLocks/>
              </p:cNvSpPr>
              <p:nvPr/>
            </p:nvSpPr>
            <p:spPr bwMode="auto">
              <a:xfrm>
                <a:off x="5192713" y="2293938"/>
                <a:ext cx="220662" cy="266700"/>
              </a:xfrm>
              <a:custGeom>
                <a:avLst/>
                <a:gdLst>
                  <a:gd name="T0" fmla="*/ 0 w 430"/>
                  <a:gd name="T1" fmla="*/ 507 h 507"/>
                  <a:gd name="T2" fmla="*/ 430 w 430"/>
                  <a:gd name="T3" fmla="*/ 0 h 507"/>
                  <a:gd name="T4" fmla="*/ 0 w 430"/>
                  <a:gd name="T5" fmla="*/ 507 h 507"/>
                </a:gdLst>
                <a:ahLst/>
                <a:cxnLst>
                  <a:cxn ang="0">
                    <a:pos x="T0" y="T1"/>
                  </a:cxn>
                  <a:cxn ang="0">
                    <a:pos x="T2" y="T3"/>
                  </a:cxn>
                  <a:cxn ang="0">
                    <a:pos x="T4" y="T5"/>
                  </a:cxn>
                </a:cxnLst>
                <a:rect l="0" t="0" r="r" b="b"/>
                <a:pathLst>
                  <a:path w="430" h="507">
                    <a:moveTo>
                      <a:pt x="0" y="507"/>
                    </a:moveTo>
                    <a:lnTo>
                      <a:pt x="430" y="0"/>
                    </a:lnTo>
                    <a:lnTo>
                      <a:pt x="0" y="507"/>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59" name="Freeform 358"/>
              <p:cNvSpPr>
                <a:spLocks/>
              </p:cNvSpPr>
              <p:nvPr/>
            </p:nvSpPr>
            <p:spPr bwMode="auto">
              <a:xfrm>
                <a:off x="5192713" y="2293938"/>
                <a:ext cx="220662" cy="266700"/>
              </a:xfrm>
              <a:custGeom>
                <a:avLst/>
                <a:gdLst>
                  <a:gd name="T0" fmla="*/ 0 w 430"/>
                  <a:gd name="T1" fmla="*/ 507 h 507"/>
                  <a:gd name="T2" fmla="*/ 430 w 430"/>
                  <a:gd name="T3" fmla="*/ 0 h 507"/>
                  <a:gd name="T4" fmla="*/ 0 w 430"/>
                  <a:gd name="T5" fmla="*/ 507 h 507"/>
                </a:gdLst>
                <a:ahLst/>
                <a:cxnLst>
                  <a:cxn ang="0">
                    <a:pos x="T0" y="T1"/>
                  </a:cxn>
                  <a:cxn ang="0">
                    <a:pos x="T2" y="T3"/>
                  </a:cxn>
                  <a:cxn ang="0">
                    <a:pos x="T4" y="T5"/>
                  </a:cxn>
                </a:cxnLst>
                <a:rect l="0" t="0" r="r" b="b"/>
                <a:pathLst>
                  <a:path w="430" h="507">
                    <a:moveTo>
                      <a:pt x="0" y="507"/>
                    </a:moveTo>
                    <a:lnTo>
                      <a:pt x="430" y="0"/>
                    </a:lnTo>
                    <a:lnTo>
                      <a:pt x="0" y="507"/>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0" name="Freeform 359"/>
              <p:cNvSpPr>
                <a:spLocks/>
              </p:cNvSpPr>
              <p:nvPr/>
            </p:nvSpPr>
            <p:spPr bwMode="auto">
              <a:xfrm>
                <a:off x="5191125" y="2292350"/>
                <a:ext cx="223838" cy="269875"/>
              </a:xfrm>
              <a:custGeom>
                <a:avLst/>
                <a:gdLst>
                  <a:gd name="T0" fmla="*/ 7 w 435"/>
                  <a:gd name="T1" fmla="*/ 513 h 513"/>
                  <a:gd name="T2" fmla="*/ 435 w 435"/>
                  <a:gd name="T3" fmla="*/ 5 h 513"/>
                  <a:gd name="T4" fmla="*/ 428 w 435"/>
                  <a:gd name="T5" fmla="*/ 0 h 513"/>
                  <a:gd name="T6" fmla="*/ 0 w 435"/>
                  <a:gd name="T7" fmla="*/ 508 h 513"/>
                  <a:gd name="T8" fmla="*/ 7 w 435"/>
                  <a:gd name="T9" fmla="*/ 513 h 513"/>
                </a:gdLst>
                <a:ahLst/>
                <a:cxnLst>
                  <a:cxn ang="0">
                    <a:pos x="T0" y="T1"/>
                  </a:cxn>
                  <a:cxn ang="0">
                    <a:pos x="T2" y="T3"/>
                  </a:cxn>
                  <a:cxn ang="0">
                    <a:pos x="T4" y="T5"/>
                  </a:cxn>
                  <a:cxn ang="0">
                    <a:pos x="T6" y="T7"/>
                  </a:cxn>
                  <a:cxn ang="0">
                    <a:pos x="T8" y="T9"/>
                  </a:cxn>
                </a:cxnLst>
                <a:rect l="0" t="0" r="r" b="b"/>
                <a:pathLst>
                  <a:path w="435" h="513">
                    <a:moveTo>
                      <a:pt x="7" y="513"/>
                    </a:moveTo>
                    <a:lnTo>
                      <a:pt x="435" y="5"/>
                    </a:lnTo>
                    <a:lnTo>
                      <a:pt x="428" y="0"/>
                    </a:lnTo>
                    <a:lnTo>
                      <a:pt x="0" y="508"/>
                    </a:lnTo>
                    <a:lnTo>
                      <a:pt x="7" y="513"/>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1" name="Freeform 360"/>
              <p:cNvSpPr>
                <a:spLocks/>
              </p:cNvSpPr>
              <p:nvPr/>
            </p:nvSpPr>
            <p:spPr bwMode="auto">
              <a:xfrm>
                <a:off x="5192713" y="2293938"/>
                <a:ext cx="481012" cy="266700"/>
              </a:xfrm>
              <a:custGeom>
                <a:avLst/>
                <a:gdLst>
                  <a:gd name="T0" fmla="*/ 0 w 934"/>
                  <a:gd name="T1" fmla="*/ 507 h 507"/>
                  <a:gd name="T2" fmla="*/ 934 w 934"/>
                  <a:gd name="T3" fmla="*/ 0 h 507"/>
                  <a:gd name="T4" fmla="*/ 0 w 934"/>
                  <a:gd name="T5" fmla="*/ 507 h 507"/>
                </a:gdLst>
                <a:ahLst/>
                <a:cxnLst>
                  <a:cxn ang="0">
                    <a:pos x="T0" y="T1"/>
                  </a:cxn>
                  <a:cxn ang="0">
                    <a:pos x="T2" y="T3"/>
                  </a:cxn>
                  <a:cxn ang="0">
                    <a:pos x="T4" y="T5"/>
                  </a:cxn>
                </a:cxnLst>
                <a:rect l="0" t="0" r="r" b="b"/>
                <a:pathLst>
                  <a:path w="934" h="507">
                    <a:moveTo>
                      <a:pt x="0" y="507"/>
                    </a:moveTo>
                    <a:lnTo>
                      <a:pt x="934" y="0"/>
                    </a:lnTo>
                    <a:lnTo>
                      <a:pt x="0" y="507"/>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2" name="Freeform 361"/>
              <p:cNvSpPr>
                <a:spLocks/>
              </p:cNvSpPr>
              <p:nvPr/>
            </p:nvSpPr>
            <p:spPr bwMode="auto">
              <a:xfrm>
                <a:off x="5192713" y="2293938"/>
                <a:ext cx="481012" cy="266700"/>
              </a:xfrm>
              <a:custGeom>
                <a:avLst/>
                <a:gdLst>
                  <a:gd name="T0" fmla="*/ 0 w 934"/>
                  <a:gd name="T1" fmla="*/ 507 h 507"/>
                  <a:gd name="T2" fmla="*/ 934 w 934"/>
                  <a:gd name="T3" fmla="*/ 0 h 507"/>
                  <a:gd name="T4" fmla="*/ 0 w 934"/>
                  <a:gd name="T5" fmla="*/ 507 h 507"/>
                </a:gdLst>
                <a:ahLst/>
                <a:cxnLst>
                  <a:cxn ang="0">
                    <a:pos x="T0" y="T1"/>
                  </a:cxn>
                  <a:cxn ang="0">
                    <a:pos x="T2" y="T3"/>
                  </a:cxn>
                  <a:cxn ang="0">
                    <a:pos x="T4" y="T5"/>
                  </a:cxn>
                </a:cxnLst>
                <a:rect l="0" t="0" r="r" b="b"/>
                <a:pathLst>
                  <a:path w="934" h="507">
                    <a:moveTo>
                      <a:pt x="0" y="507"/>
                    </a:moveTo>
                    <a:lnTo>
                      <a:pt x="934" y="0"/>
                    </a:lnTo>
                    <a:lnTo>
                      <a:pt x="0" y="507"/>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3" name="Freeform 362"/>
              <p:cNvSpPr>
                <a:spLocks/>
              </p:cNvSpPr>
              <p:nvPr/>
            </p:nvSpPr>
            <p:spPr bwMode="auto">
              <a:xfrm>
                <a:off x="5191125" y="2290763"/>
                <a:ext cx="484188" cy="271461"/>
              </a:xfrm>
              <a:custGeom>
                <a:avLst/>
                <a:gdLst>
                  <a:gd name="T0" fmla="*/ 5 w 938"/>
                  <a:gd name="T1" fmla="*/ 517 h 517"/>
                  <a:gd name="T2" fmla="*/ 938 w 938"/>
                  <a:gd name="T3" fmla="*/ 7 h 517"/>
                  <a:gd name="T4" fmla="*/ 933 w 938"/>
                  <a:gd name="T5" fmla="*/ 0 h 517"/>
                  <a:gd name="T6" fmla="*/ 0 w 938"/>
                  <a:gd name="T7" fmla="*/ 510 h 517"/>
                  <a:gd name="T8" fmla="*/ 5 w 938"/>
                  <a:gd name="T9" fmla="*/ 517 h 517"/>
                </a:gdLst>
                <a:ahLst/>
                <a:cxnLst>
                  <a:cxn ang="0">
                    <a:pos x="T0" y="T1"/>
                  </a:cxn>
                  <a:cxn ang="0">
                    <a:pos x="T2" y="T3"/>
                  </a:cxn>
                  <a:cxn ang="0">
                    <a:pos x="T4" y="T5"/>
                  </a:cxn>
                  <a:cxn ang="0">
                    <a:pos x="T6" y="T7"/>
                  </a:cxn>
                  <a:cxn ang="0">
                    <a:pos x="T8" y="T9"/>
                  </a:cxn>
                </a:cxnLst>
                <a:rect l="0" t="0" r="r" b="b"/>
                <a:pathLst>
                  <a:path w="938" h="517">
                    <a:moveTo>
                      <a:pt x="5" y="517"/>
                    </a:moveTo>
                    <a:lnTo>
                      <a:pt x="938" y="7"/>
                    </a:lnTo>
                    <a:lnTo>
                      <a:pt x="933" y="0"/>
                    </a:lnTo>
                    <a:lnTo>
                      <a:pt x="0" y="510"/>
                    </a:lnTo>
                    <a:lnTo>
                      <a:pt x="5" y="517"/>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4" name="Freeform 363"/>
              <p:cNvSpPr>
                <a:spLocks/>
              </p:cNvSpPr>
              <p:nvPr/>
            </p:nvSpPr>
            <p:spPr bwMode="auto">
              <a:xfrm>
                <a:off x="5192713" y="2290763"/>
                <a:ext cx="744537" cy="269875"/>
              </a:xfrm>
              <a:custGeom>
                <a:avLst/>
                <a:gdLst>
                  <a:gd name="T0" fmla="*/ 0 w 1446"/>
                  <a:gd name="T1" fmla="*/ 512 h 512"/>
                  <a:gd name="T2" fmla="*/ 1446 w 1446"/>
                  <a:gd name="T3" fmla="*/ 0 h 512"/>
                  <a:gd name="T4" fmla="*/ 0 w 1446"/>
                  <a:gd name="T5" fmla="*/ 512 h 512"/>
                </a:gdLst>
                <a:ahLst/>
                <a:cxnLst>
                  <a:cxn ang="0">
                    <a:pos x="T0" y="T1"/>
                  </a:cxn>
                  <a:cxn ang="0">
                    <a:pos x="T2" y="T3"/>
                  </a:cxn>
                  <a:cxn ang="0">
                    <a:pos x="T4" y="T5"/>
                  </a:cxn>
                </a:cxnLst>
                <a:rect l="0" t="0" r="r" b="b"/>
                <a:pathLst>
                  <a:path w="1446" h="512">
                    <a:moveTo>
                      <a:pt x="0" y="512"/>
                    </a:moveTo>
                    <a:lnTo>
                      <a:pt x="1446" y="0"/>
                    </a:lnTo>
                    <a:lnTo>
                      <a:pt x="0" y="51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5" name="Freeform 364"/>
              <p:cNvSpPr>
                <a:spLocks/>
              </p:cNvSpPr>
              <p:nvPr/>
            </p:nvSpPr>
            <p:spPr bwMode="auto">
              <a:xfrm>
                <a:off x="5192713" y="2290763"/>
                <a:ext cx="744537" cy="269875"/>
              </a:xfrm>
              <a:custGeom>
                <a:avLst/>
                <a:gdLst>
                  <a:gd name="T0" fmla="*/ 0 w 1446"/>
                  <a:gd name="T1" fmla="*/ 512 h 512"/>
                  <a:gd name="T2" fmla="*/ 1446 w 1446"/>
                  <a:gd name="T3" fmla="*/ 0 h 512"/>
                  <a:gd name="T4" fmla="*/ 0 w 1446"/>
                  <a:gd name="T5" fmla="*/ 512 h 512"/>
                </a:gdLst>
                <a:ahLst/>
                <a:cxnLst>
                  <a:cxn ang="0">
                    <a:pos x="T0" y="T1"/>
                  </a:cxn>
                  <a:cxn ang="0">
                    <a:pos x="T2" y="T3"/>
                  </a:cxn>
                  <a:cxn ang="0">
                    <a:pos x="T4" y="T5"/>
                  </a:cxn>
                </a:cxnLst>
                <a:rect l="0" t="0" r="r" b="b"/>
                <a:pathLst>
                  <a:path w="1446" h="512">
                    <a:moveTo>
                      <a:pt x="0" y="512"/>
                    </a:moveTo>
                    <a:lnTo>
                      <a:pt x="1446" y="0"/>
                    </a:lnTo>
                    <a:lnTo>
                      <a:pt x="0" y="512"/>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6" name="Freeform 365"/>
              <p:cNvSpPr>
                <a:spLocks/>
              </p:cNvSpPr>
              <p:nvPr/>
            </p:nvSpPr>
            <p:spPr bwMode="auto">
              <a:xfrm>
                <a:off x="5192713" y="2289175"/>
                <a:ext cx="744537" cy="273049"/>
              </a:xfrm>
              <a:custGeom>
                <a:avLst/>
                <a:gdLst>
                  <a:gd name="T0" fmla="*/ 3 w 1446"/>
                  <a:gd name="T1" fmla="*/ 522 h 522"/>
                  <a:gd name="T2" fmla="*/ 1446 w 1446"/>
                  <a:gd name="T3" fmla="*/ 7 h 522"/>
                  <a:gd name="T4" fmla="*/ 1444 w 1446"/>
                  <a:gd name="T5" fmla="*/ 0 h 522"/>
                  <a:gd name="T6" fmla="*/ 0 w 1446"/>
                  <a:gd name="T7" fmla="*/ 515 h 522"/>
                  <a:gd name="T8" fmla="*/ 3 w 1446"/>
                  <a:gd name="T9" fmla="*/ 522 h 522"/>
                </a:gdLst>
                <a:ahLst/>
                <a:cxnLst>
                  <a:cxn ang="0">
                    <a:pos x="T0" y="T1"/>
                  </a:cxn>
                  <a:cxn ang="0">
                    <a:pos x="T2" y="T3"/>
                  </a:cxn>
                  <a:cxn ang="0">
                    <a:pos x="T4" y="T5"/>
                  </a:cxn>
                  <a:cxn ang="0">
                    <a:pos x="T6" y="T7"/>
                  </a:cxn>
                  <a:cxn ang="0">
                    <a:pos x="T8" y="T9"/>
                  </a:cxn>
                </a:cxnLst>
                <a:rect l="0" t="0" r="r" b="b"/>
                <a:pathLst>
                  <a:path w="1446" h="522">
                    <a:moveTo>
                      <a:pt x="3" y="522"/>
                    </a:moveTo>
                    <a:lnTo>
                      <a:pt x="1446" y="7"/>
                    </a:lnTo>
                    <a:lnTo>
                      <a:pt x="1444" y="0"/>
                    </a:lnTo>
                    <a:lnTo>
                      <a:pt x="0" y="515"/>
                    </a:lnTo>
                    <a:lnTo>
                      <a:pt x="3" y="52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7" name="Freeform 366"/>
              <p:cNvSpPr>
                <a:spLocks/>
              </p:cNvSpPr>
              <p:nvPr/>
            </p:nvSpPr>
            <p:spPr bwMode="auto">
              <a:xfrm>
                <a:off x="5153025" y="2295525"/>
                <a:ext cx="260350" cy="266700"/>
              </a:xfrm>
              <a:custGeom>
                <a:avLst/>
                <a:gdLst>
                  <a:gd name="T0" fmla="*/ 505 w 505"/>
                  <a:gd name="T1" fmla="*/ 508 h 508"/>
                  <a:gd name="T2" fmla="*/ 0 w 505"/>
                  <a:gd name="T3" fmla="*/ 0 h 508"/>
                  <a:gd name="T4" fmla="*/ 505 w 505"/>
                  <a:gd name="T5" fmla="*/ 508 h 508"/>
                </a:gdLst>
                <a:ahLst/>
                <a:cxnLst>
                  <a:cxn ang="0">
                    <a:pos x="T0" y="T1"/>
                  </a:cxn>
                  <a:cxn ang="0">
                    <a:pos x="T2" y="T3"/>
                  </a:cxn>
                  <a:cxn ang="0">
                    <a:pos x="T4" y="T5"/>
                  </a:cxn>
                </a:cxnLst>
                <a:rect l="0" t="0" r="r" b="b"/>
                <a:pathLst>
                  <a:path w="505" h="508">
                    <a:moveTo>
                      <a:pt x="505" y="508"/>
                    </a:moveTo>
                    <a:lnTo>
                      <a:pt x="0" y="0"/>
                    </a:lnTo>
                    <a:lnTo>
                      <a:pt x="505"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8" name="Freeform 367"/>
              <p:cNvSpPr>
                <a:spLocks/>
              </p:cNvSpPr>
              <p:nvPr/>
            </p:nvSpPr>
            <p:spPr bwMode="auto">
              <a:xfrm>
                <a:off x="5153025" y="2295525"/>
                <a:ext cx="260350" cy="266700"/>
              </a:xfrm>
              <a:custGeom>
                <a:avLst/>
                <a:gdLst>
                  <a:gd name="T0" fmla="*/ 505 w 505"/>
                  <a:gd name="T1" fmla="*/ 508 h 508"/>
                  <a:gd name="T2" fmla="*/ 0 w 505"/>
                  <a:gd name="T3" fmla="*/ 0 h 508"/>
                  <a:gd name="T4" fmla="*/ 505 w 505"/>
                  <a:gd name="T5" fmla="*/ 508 h 508"/>
                </a:gdLst>
                <a:ahLst/>
                <a:cxnLst>
                  <a:cxn ang="0">
                    <a:pos x="T0" y="T1"/>
                  </a:cxn>
                  <a:cxn ang="0">
                    <a:pos x="T2" y="T3"/>
                  </a:cxn>
                  <a:cxn ang="0">
                    <a:pos x="T4" y="T5"/>
                  </a:cxn>
                </a:cxnLst>
                <a:rect l="0" t="0" r="r" b="b"/>
                <a:pathLst>
                  <a:path w="505" h="508">
                    <a:moveTo>
                      <a:pt x="505" y="508"/>
                    </a:moveTo>
                    <a:lnTo>
                      <a:pt x="0" y="0"/>
                    </a:lnTo>
                    <a:lnTo>
                      <a:pt x="505"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69" name="Freeform 368"/>
              <p:cNvSpPr>
                <a:spLocks/>
              </p:cNvSpPr>
              <p:nvPr/>
            </p:nvSpPr>
            <p:spPr bwMode="auto">
              <a:xfrm>
                <a:off x="5151438" y="2293938"/>
                <a:ext cx="263525" cy="268286"/>
              </a:xfrm>
              <a:custGeom>
                <a:avLst/>
                <a:gdLst>
                  <a:gd name="T0" fmla="*/ 511 w 511"/>
                  <a:gd name="T1" fmla="*/ 505 h 512"/>
                  <a:gd name="T2" fmla="*/ 5 w 511"/>
                  <a:gd name="T3" fmla="*/ 0 h 512"/>
                  <a:gd name="T4" fmla="*/ 0 w 511"/>
                  <a:gd name="T5" fmla="*/ 7 h 512"/>
                  <a:gd name="T6" fmla="*/ 504 w 511"/>
                  <a:gd name="T7" fmla="*/ 512 h 512"/>
                  <a:gd name="T8" fmla="*/ 511 w 511"/>
                  <a:gd name="T9" fmla="*/ 505 h 512"/>
                </a:gdLst>
                <a:ahLst/>
                <a:cxnLst>
                  <a:cxn ang="0">
                    <a:pos x="T0" y="T1"/>
                  </a:cxn>
                  <a:cxn ang="0">
                    <a:pos x="T2" y="T3"/>
                  </a:cxn>
                  <a:cxn ang="0">
                    <a:pos x="T4" y="T5"/>
                  </a:cxn>
                  <a:cxn ang="0">
                    <a:pos x="T6" y="T7"/>
                  </a:cxn>
                  <a:cxn ang="0">
                    <a:pos x="T8" y="T9"/>
                  </a:cxn>
                </a:cxnLst>
                <a:rect l="0" t="0" r="r" b="b"/>
                <a:pathLst>
                  <a:path w="511" h="512">
                    <a:moveTo>
                      <a:pt x="511" y="505"/>
                    </a:moveTo>
                    <a:lnTo>
                      <a:pt x="5" y="0"/>
                    </a:lnTo>
                    <a:lnTo>
                      <a:pt x="0" y="7"/>
                    </a:lnTo>
                    <a:lnTo>
                      <a:pt x="504" y="512"/>
                    </a:lnTo>
                    <a:lnTo>
                      <a:pt x="511"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0" name="Freeform 369"/>
              <p:cNvSpPr>
                <a:spLocks/>
              </p:cNvSpPr>
              <p:nvPr/>
            </p:nvSpPr>
            <p:spPr bwMode="auto">
              <a:xfrm>
                <a:off x="5413375" y="2293938"/>
                <a:ext cx="0" cy="268286"/>
              </a:xfrm>
              <a:custGeom>
                <a:avLst/>
                <a:gdLst>
                  <a:gd name="T0" fmla="*/ 510 h 510"/>
                  <a:gd name="T1" fmla="*/ 0 h 510"/>
                  <a:gd name="T2" fmla="*/ 510 h 510"/>
                </a:gdLst>
                <a:ahLst/>
                <a:cxnLst>
                  <a:cxn ang="0">
                    <a:pos x="0" y="T0"/>
                  </a:cxn>
                  <a:cxn ang="0">
                    <a:pos x="0" y="T1"/>
                  </a:cxn>
                  <a:cxn ang="0">
                    <a:pos x="0" y="T2"/>
                  </a:cxn>
                </a:cxnLst>
                <a:rect l="0" t="0" r="r" b="b"/>
                <a:pathLst>
                  <a:path h="510">
                    <a:moveTo>
                      <a:pt x="0" y="510"/>
                    </a:moveTo>
                    <a:lnTo>
                      <a:pt x="0"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1" name="Freeform 370"/>
              <p:cNvSpPr>
                <a:spLocks/>
              </p:cNvSpPr>
              <p:nvPr/>
            </p:nvSpPr>
            <p:spPr bwMode="auto">
              <a:xfrm>
                <a:off x="5413375" y="2293938"/>
                <a:ext cx="0" cy="268286"/>
              </a:xfrm>
              <a:custGeom>
                <a:avLst/>
                <a:gdLst>
                  <a:gd name="T0" fmla="*/ 510 h 510"/>
                  <a:gd name="T1" fmla="*/ 0 h 510"/>
                  <a:gd name="T2" fmla="*/ 510 h 510"/>
                </a:gdLst>
                <a:ahLst/>
                <a:cxnLst>
                  <a:cxn ang="0">
                    <a:pos x="0" y="T0"/>
                  </a:cxn>
                  <a:cxn ang="0">
                    <a:pos x="0" y="T1"/>
                  </a:cxn>
                  <a:cxn ang="0">
                    <a:pos x="0" y="T2"/>
                  </a:cxn>
                </a:cxnLst>
                <a:rect l="0" t="0" r="r" b="b"/>
                <a:pathLst>
                  <a:path h="510">
                    <a:moveTo>
                      <a:pt x="0" y="510"/>
                    </a:moveTo>
                    <a:lnTo>
                      <a:pt x="0"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2" name="Rectangle 371"/>
              <p:cNvSpPr>
                <a:spLocks noChangeArrowheads="1"/>
              </p:cNvSpPr>
              <p:nvPr/>
            </p:nvSpPr>
            <p:spPr bwMode="auto">
              <a:xfrm>
                <a:off x="5411788" y="2293938"/>
                <a:ext cx="3175" cy="268286"/>
              </a:xfrm>
              <a:prstGeom prst="rect">
                <a:avLst/>
              </a:pr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3" name="Freeform 372"/>
              <p:cNvSpPr>
                <a:spLocks/>
              </p:cNvSpPr>
              <p:nvPr/>
            </p:nvSpPr>
            <p:spPr bwMode="auto">
              <a:xfrm>
                <a:off x="5413375" y="2293938"/>
                <a:ext cx="220663" cy="268286"/>
              </a:xfrm>
              <a:custGeom>
                <a:avLst/>
                <a:gdLst>
                  <a:gd name="T0" fmla="*/ 426 w 426"/>
                  <a:gd name="T1" fmla="*/ 510 h 510"/>
                  <a:gd name="T2" fmla="*/ 0 w 426"/>
                  <a:gd name="T3" fmla="*/ 0 h 510"/>
                  <a:gd name="T4" fmla="*/ 426 w 426"/>
                  <a:gd name="T5" fmla="*/ 510 h 510"/>
                </a:gdLst>
                <a:ahLst/>
                <a:cxnLst>
                  <a:cxn ang="0">
                    <a:pos x="T0" y="T1"/>
                  </a:cxn>
                  <a:cxn ang="0">
                    <a:pos x="T2" y="T3"/>
                  </a:cxn>
                  <a:cxn ang="0">
                    <a:pos x="T4" y="T5"/>
                  </a:cxn>
                </a:cxnLst>
                <a:rect l="0" t="0" r="r" b="b"/>
                <a:pathLst>
                  <a:path w="426" h="510">
                    <a:moveTo>
                      <a:pt x="426" y="510"/>
                    </a:moveTo>
                    <a:lnTo>
                      <a:pt x="0" y="0"/>
                    </a:lnTo>
                    <a:lnTo>
                      <a:pt x="426"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4" name="Freeform 373"/>
              <p:cNvSpPr>
                <a:spLocks/>
              </p:cNvSpPr>
              <p:nvPr/>
            </p:nvSpPr>
            <p:spPr bwMode="auto">
              <a:xfrm>
                <a:off x="5413375" y="2293938"/>
                <a:ext cx="220663" cy="268286"/>
              </a:xfrm>
              <a:custGeom>
                <a:avLst/>
                <a:gdLst>
                  <a:gd name="T0" fmla="*/ 426 w 426"/>
                  <a:gd name="T1" fmla="*/ 510 h 510"/>
                  <a:gd name="T2" fmla="*/ 0 w 426"/>
                  <a:gd name="T3" fmla="*/ 0 h 510"/>
                  <a:gd name="T4" fmla="*/ 426 w 426"/>
                  <a:gd name="T5" fmla="*/ 510 h 510"/>
                </a:gdLst>
                <a:ahLst/>
                <a:cxnLst>
                  <a:cxn ang="0">
                    <a:pos x="T0" y="T1"/>
                  </a:cxn>
                  <a:cxn ang="0">
                    <a:pos x="T2" y="T3"/>
                  </a:cxn>
                  <a:cxn ang="0">
                    <a:pos x="T4" y="T5"/>
                  </a:cxn>
                </a:cxnLst>
                <a:rect l="0" t="0" r="r" b="b"/>
                <a:pathLst>
                  <a:path w="426" h="510">
                    <a:moveTo>
                      <a:pt x="426" y="510"/>
                    </a:moveTo>
                    <a:lnTo>
                      <a:pt x="0" y="0"/>
                    </a:lnTo>
                    <a:lnTo>
                      <a:pt x="426"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5" name="Freeform 374"/>
              <p:cNvSpPr>
                <a:spLocks/>
              </p:cNvSpPr>
              <p:nvPr/>
            </p:nvSpPr>
            <p:spPr bwMode="auto">
              <a:xfrm>
                <a:off x="5411788" y="2292350"/>
                <a:ext cx="222250" cy="269875"/>
              </a:xfrm>
              <a:custGeom>
                <a:avLst/>
                <a:gdLst>
                  <a:gd name="T0" fmla="*/ 432 w 432"/>
                  <a:gd name="T1" fmla="*/ 510 h 515"/>
                  <a:gd name="T2" fmla="*/ 7 w 432"/>
                  <a:gd name="T3" fmla="*/ 0 h 515"/>
                  <a:gd name="T4" fmla="*/ 0 w 432"/>
                  <a:gd name="T5" fmla="*/ 5 h 515"/>
                  <a:gd name="T6" fmla="*/ 427 w 432"/>
                  <a:gd name="T7" fmla="*/ 515 h 515"/>
                  <a:gd name="T8" fmla="*/ 432 w 432"/>
                  <a:gd name="T9" fmla="*/ 510 h 515"/>
                </a:gdLst>
                <a:ahLst/>
                <a:cxnLst>
                  <a:cxn ang="0">
                    <a:pos x="T0" y="T1"/>
                  </a:cxn>
                  <a:cxn ang="0">
                    <a:pos x="T2" y="T3"/>
                  </a:cxn>
                  <a:cxn ang="0">
                    <a:pos x="T4" y="T5"/>
                  </a:cxn>
                  <a:cxn ang="0">
                    <a:pos x="T6" y="T7"/>
                  </a:cxn>
                  <a:cxn ang="0">
                    <a:pos x="T8" y="T9"/>
                  </a:cxn>
                </a:cxnLst>
                <a:rect l="0" t="0" r="r" b="b"/>
                <a:pathLst>
                  <a:path w="432" h="515">
                    <a:moveTo>
                      <a:pt x="432" y="510"/>
                    </a:moveTo>
                    <a:lnTo>
                      <a:pt x="7" y="0"/>
                    </a:lnTo>
                    <a:lnTo>
                      <a:pt x="0" y="5"/>
                    </a:lnTo>
                    <a:lnTo>
                      <a:pt x="427" y="515"/>
                    </a:lnTo>
                    <a:lnTo>
                      <a:pt x="432"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6" name="Freeform 375"/>
              <p:cNvSpPr>
                <a:spLocks/>
              </p:cNvSpPr>
              <p:nvPr/>
            </p:nvSpPr>
            <p:spPr bwMode="auto">
              <a:xfrm>
                <a:off x="5413375" y="2293938"/>
                <a:ext cx="439738" cy="268286"/>
              </a:xfrm>
              <a:custGeom>
                <a:avLst/>
                <a:gdLst>
                  <a:gd name="T0" fmla="*/ 851 w 851"/>
                  <a:gd name="T1" fmla="*/ 510 h 510"/>
                  <a:gd name="T2" fmla="*/ 0 w 851"/>
                  <a:gd name="T3" fmla="*/ 0 h 510"/>
                  <a:gd name="T4" fmla="*/ 851 w 851"/>
                  <a:gd name="T5" fmla="*/ 510 h 510"/>
                </a:gdLst>
                <a:ahLst/>
                <a:cxnLst>
                  <a:cxn ang="0">
                    <a:pos x="T0" y="T1"/>
                  </a:cxn>
                  <a:cxn ang="0">
                    <a:pos x="T2" y="T3"/>
                  </a:cxn>
                  <a:cxn ang="0">
                    <a:pos x="T4" y="T5"/>
                  </a:cxn>
                </a:cxnLst>
                <a:rect l="0" t="0" r="r" b="b"/>
                <a:pathLst>
                  <a:path w="851" h="510">
                    <a:moveTo>
                      <a:pt x="851" y="510"/>
                    </a:moveTo>
                    <a:lnTo>
                      <a:pt x="0" y="0"/>
                    </a:lnTo>
                    <a:lnTo>
                      <a:pt x="851"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7" name="Freeform 376"/>
              <p:cNvSpPr>
                <a:spLocks/>
              </p:cNvSpPr>
              <p:nvPr/>
            </p:nvSpPr>
            <p:spPr bwMode="auto">
              <a:xfrm>
                <a:off x="5413375" y="2293938"/>
                <a:ext cx="439738" cy="268286"/>
              </a:xfrm>
              <a:custGeom>
                <a:avLst/>
                <a:gdLst>
                  <a:gd name="T0" fmla="*/ 851 w 851"/>
                  <a:gd name="T1" fmla="*/ 510 h 510"/>
                  <a:gd name="T2" fmla="*/ 0 w 851"/>
                  <a:gd name="T3" fmla="*/ 0 h 510"/>
                  <a:gd name="T4" fmla="*/ 851 w 851"/>
                  <a:gd name="T5" fmla="*/ 510 h 510"/>
                </a:gdLst>
                <a:ahLst/>
                <a:cxnLst>
                  <a:cxn ang="0">
                    <a:pos x="T0" y="T1"/>
                  </a:cxn>
                  <a:cxn ang="0">
                    <a:pos x="T2" y="T3"/>
                  </a:cxn>
                  <a:cxn ang="0">
                    <a:pos x="T4" y="T5"/>
                  </a:cxn>
                </a:cxnLst>
                <a:rect l="0" t="0" r="r" b="b"/>
                <a:pathLst>
                  <a:path w="851" h="510">
                    <a:moveTo>
                      <a:pt x="851" y="510"/>
                    </a:moveTo>
                    <a:lnTo>
                      <a:pt x="0" y="0"/>
                    </a:lnTo>
                    <a:lnTo>
                      <a:pt x="851"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8" name="Freeform 377"/>
              <p:cNvSpPr>
                <a:spLocks/>
              </p:cNvSpPr>
              <p:nvPr/>
            </p:nvSpPr>
            <p:spPr bwMode="auto">
              <a:xfrm>
                <a:off x="5413375" y="2290763"/>
                <a:ext cx="439738" cy="271461"/>
              </a:xfrm>
              <a:custGeom>
                <a:avLst/>
                <a:gdLst>
                  <a:gd name="T0" fmla="*/ 855 w 855"/>
                  <a:gd name="T1" fmla="*/ 510 h 517"/>
                  <a:gd name="T2" fmla="*/ 2 w 855"/>
                  <a:gd name="T3" fmla="*/ 0 h 517"/>
                  <a:gd name="T4" fmla="*/ 0 w 855"/>
                  <a:gd name="T5" fmla="*/ 7 h 517"/>
                  <a:gd name="T6" fmla="*/ 853 w 855"/>
                  <a:gd name="T7" fmla="*/ 517 h 517"/>
                  <a:gd name="T8" fmla="*/ 855 w 855"/>
                  <a:gd name="T9" fmla="*/ 510 h 517"/>
                </a:gdLst>
                <a:ahLst/>
                <a:cxnLst>
                  <a:cxn ang="0">
                    <a:pos x="T0" y="T1"/>
                  </a:cxn>
                  <a:cxn ang="0">
                    <a:pos x="T2" y="T3"/>
                  </a:cxn>
                  <a:cxn ang="0">
                    <a:pos x="T4" y="T5"/>
                  </a:cxn>
                  <a:cxn ang="0">
                    <a:pos x="T6" y="T7"/>
                  </a:cxn>
                  <a:cxn ang="0">
                    <a:pos x="T8" y="T9"/>
                  </a:cxn>
                </a:cxnLst>
                <a:rect l="0" t="0" r="r" b="b"/>
                <a:pathLst>
                  <a:path w="855" h="517">
                    <a:moveTo>
                      <a:pt x="855" y="510"/>
                    </a:moveTo>
                    <a:lnTo>
                      <a:pt x="2" y="0"/>
                    </a:lnTo>
                    <a:lnTo>
                      <a:pt x="0" y="7"/>
                    </a:lnTo>
                    <a:lnTo>
                      <a:pt x="853" y="517"/>
                    </a:lnTo>
                    <a:lnTo>
                      <a:pt x="855"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79" name="Freeform 378"/>
              <p:cNvSpPr>
                <a:spLocks/>
              </p:cNvSpPr>
              <p:nvPr/>
            </p:nvSpPr>
            <p:spPr bwMode="auto">
              <a:xfrm>
                <a:off x="5413375" y="2293938"/>
                <a:ext cx="681038" cy="268286"/>
              </a:xfrm>
              <a:custGeom>
                <a:avLst/>
                <a:gdLst>
                  <a:gd name="T0" fmla="*/ 1319 w 1319"/>
                  <a:gd name="T1" fmla="*/ 510 h 510"/>
                  <a:gd name="T2" fmla="*/ 0 w 1319"/>
                  <a:gd name="T3" fmla="*/ 0 h 510"/>
                  <a:gd name="T4" fmla="*/ 1319 w 1319"/>
                  <a:gd name="T5" fmla="*/ 510 h 510"/>
                </a:gdLst>
                <a:ahLst/>
                <a:cxnLst>
                  <a:cxn ang="0">
                    <a:pos x="T0" y="T1"/>
                  </a:cxn>
                  <a:cxn ang="0">
                    <a:pos x="T2" y="T3"/>
                  </a:cxn>
                  <a:cxn ang="0">
                    <a:pos x="T4" y="T5"/>
                  </a:cxn>
                </a:cxnLst>
                <a:rect l="0" t="0" r="r" b="b"/>
                <a:pathLst>
                  <a:path w="1319" h="510">
                    <a:moveTo>
                      <a:pt x="1319" y="510"/>
                    </a:moveTo>
                    <a:lnTo>
                      <a:pt x="0" y="0"/>
                    </a:lnTo>
                    <a:lnTo>
                      <a:pt x="1319"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80" name="Freeform 379"/>
              <p:cNvSpPr>
                <a:spLocks/>
              </p:cNvSpPr>
              <p:nvPr/>
            </p:nvSpPr>
            <p:spPr bwMode="auto">
              <a:xfrm>
                <a:off x="5413375" y="2293938"/>
                <a:ext cx="681038" cy="268286"/>
              </a:xfrm>
              <a:custGeom>
                <a:avLst/>
                <a:gdLst>
                  <a:gd name="T0" fmla="*/ 1319 w 1319"/>
                  <a:gd name="T1" fmla="*/ 510 h 510"/>
                  <a:gd name="T2" fmla="*/ 0 w 1319"/>
                  <a:gd name="T3" fmla="*/ 0 h 510"/>
                  <a:gd name="T4" fmla="*/ 1319 w 1319"/>
                  <a:gd name="T5" fmla="*/ 510 h 510"/>
                </a:gdLst>
                <a:ahLst/>
                <a:cxnLst>
                  <a:cxn ang="0">
                    <a:pos x="T0" y="T1"/>
                  </a:cxn>
                  <a:cxn ang="0">
                    <a:pos x="T2" y="T3"/>
                  </a:cxn>
                  <a:cxn ang="0">
                    <a:pos x="T4" y="T5"/>
                  </a:cxn>
                </a:cxnLst>
                <a:rect l="0" t="0" r="r" b="b"/>
                <a:pathLst>
                  <a:path w="1319" h="510">
                    <a:moveTo>
                      <a:pt x="1319" y="510"/>
                    </a:moveTo>
                    <a:lnTo>
                      <a:pt x="0" y="0"/>
                    </a:lnTo>
                    <a:lnTo>
                      <a:pt x="1319"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81" name="Freeform 380"/>
              <p:cNvSpPr>
                <a:spLocks/>
              </p:cNvSpPr>
              <p:nvPr/>
            </p:nvSpPr>
            <p:spPr bwMode="auto">
              <a:xfrm>
                <a:off x="5413375" y="2290763"/>
                <a:ext cx="681038" cy="273049"/>
              </a:xfrm>
              <a:custGeom>
                <a:avLst/>
                <a:gdLst>
                  <a:gd name="T0" fmla="*/ 1323 w 1323"/>
                  <a:gd name="T1" fmla="*/ 510 h 519"/>
                  <a:gd name="T2" fmla="*/ 2 w 1323"/>
                  <a:gd name="T3" fmla="*/ 0 h 519"/>
                  <a:gd name="T4" fmla="*/ 0 w 1323"/>
                  <a:gd name="T5" fmla="*/ 9 h 519"/>
                  <a:gd name="T6" fmla="*/ 1318 w 1323"/>
                  <a:gd name="T7" fmla="*/ 519 h 519"/>
                  <a:gd name="T8" fmla="*/ 1323 w 1323"/>
                  <a:gd name="T9" fmla="*/ 510 h 519"/>
                </a:gdLst>
                <a:ahLst/>
                <a:cxnLst>
                  <a:cxn ang="0">
                    <a:pos x="T0" y="T1"/>
                  </a:cxn>
                  <a:cxn ang="0">
                    <a:pos x="T2" y="T3"/>
                  </a:cxn>
                  <a:cxn ang="0">
                    <a:pos x="T4" y="T5"/>
                  </a:cxn>
                  <a:cxn ang="0">
                    <a:pos x="T6" y="T7"/>
                  </a:cxn>
                  <a:cxn ang="0">
                    <a:pos x="T8" y="T9"/>
                  </a:cxn>
                </a:cxnLst>
                <a:rect l="0" t="0" r="r" b="b"/>
                <a:pathLst>
                  <a:path w="1323" h="519">
                    <a:moveTo>
                      <a:pt x="1323" y="510"/>
                    </a:moveTo>
                    <a:lnTo>
                      <a:pt x="2" y="0"/>
                    </a:lnTo>
                    <a:lnTo>
                      <a:pt x="0" y="9"/>
                    </a:lnTo>
                    <a:lnTo>
                      <a:pt x="1318" y="519"/>
                    </a:lnTo>
                    <a:lnTo>
                      <a:pt x="1323"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82" name="Freeform 381"/>
              <p:cNvSpPr>
                <a:spLocks/>
              </p:cNvSpPr>
              <p:nvPr/>
            </p:nvSpPr>
            <p:spPr bwMode="auto">
              <a:xfrm>
                <a:off x="5153025" y="2295525"/>
                <a:ext cx="481013" cy="266700"/>
              </a:xfrm>
              <a:custGeom>
                <a:avLst/>
                <a:gdLst>
                  <a:gd name="T0" fmla="*/ 931 w 931"/>
                  <a:gd name="T1" fmla="*/ 508 h 508"/>
                  <a:gd name="T2" fmla="*/ 0 w 931"/>
                  <a:gd name="T3" fmla="*/ 0 h 508"/>
                  <a:gd name="T4" fmla="*/ 931 w 931"/>
                  <a:gd name="T5" fmla="*/ 508 h 508"/>
                </a:gdLst>
                <a:ahLst/>
                <a:cxnLst>
                  <a:cxn ang="0">
                    <a:pos x="T0" y="T1"/>
                  </a:cxn>
                  <a:cxn ang="0">
                    <a:pos x="T2" y="T3"/>
                  </a:cxn>
                  <a:cxn ang="0">
                    <a:pos x="T4" y="T5"/>
                  </a:cxn>
                </a:cxnLst>
                <a:rect l="0" t="0" r="r" b="b"/>
                <a:pathLst>
                  <a:path w="931" h="508">
                    <a:moveTo>
                      <a:pt x="931" y="508"/>
                    </a:moveTo>
                    <a:lnTo>
                      <a:pt x="0" y="0"/>
                    </a:lnTo>
                    <a:lnTo>
                      <a:pt x="931"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83" name="Freeform 382"/>
              <p:cNvSpPr>
                <a:spLocks/>
              </p:cNvSpPr>
              <p:nvPr/>
            </p:nvSpPr>
            <p:spPr bwMode="auto">
              <a:xfrm>
                <a:off x="5153025" y="2295525"/>
                <a:ext cx="481013" cy="266700"/>
              </a:xfrm>
              <a:custGeom>
                <a:avLst/>
                <a:gdLst>
                  <a:gd name="T0" fmla="*/ 931 w 931"/>
                  <a:gd name="T1" fmla="*/ 508 h 508"/>
                  <a:gd name="T2" fmla="*/ 0 w 931"/>
                  <a:gd name="T3" fmla="*/ 0 h 508"/>
                  <a:gd name="T4" fmla="*/ 931 w 931"/>
                  <a:gd name="T5" fmla="*/ 508 h 508"/>
                </a:gdLst>
                <a:ahLst/>
                <a:cxnLst>
                  <a:cxn ang="0">
                    <a:pos x="T0" y="T1"/>
                  </a:cxn>
                  <a:cxn ang="0">
                    <a:pos x="T2" y="T3"/>
                  </a:cxn>
                  <a:cxn ang="0">
                    <a:pos x="T4" y="T5"/>
                  </a:cxn>
                </a:cxnLst>
                <a:rect l="0" t="0" r="r" b="b"/>
                <a:pathLst>
                  <a:path w="931" h="508">
                    <a:moveTo>
                      <a:pt x="931" y="508"/>
                    </a:moveTo>
                    <a:lnTo>
                      <a:pt x="0" y="0"/>
                    </a:lnTo>
                    <a:lnTo>
                      <a:pt x="931"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84" name="Freeform 383"/>
              <p:cNvSpPr>
                <a:spLocks/>
              </p:cNvSpPr>
              <p:nvPr/>
            </p:nvSpPr>
            <p:spPr bwMode="auto">
              <a:xfrm>
                <a:off x="5151438" y="2293938"/>
                <a:ext cx="482600" cy="269875"/>
              </a:xfrm>
              <a:custGeom>
                <a:avLst/>
                <a:gdLst>
                  <a:gd name="T0" fmla="*/ 936 w 936"/>
                  <a:gd name="T1" fmla="*/ 507 h 514"/>
                  <a:gd name="T2" fmla="*/ 5 w 936"/>
                  <a:gd name="T3" fmla="*/ 0 h 514"/>
                  <a:gd name="T4" fmla="*/ 0 w 936"/>
                  <a:gd name="T5" fmla="*/ 7 h 514"/>
                  <a:gd name="T6" fmla="*/ 931 w 936"/>
                  <a:gd name="T7" fmla="*/ 514 h 514"/>
                  <a:gd name="T8" fmla="*/ 936 w 936"/>
                  <a:gd name="T9" fmla="*/ 507 h 514"/>
                </a:gdLst>
                <a:ahLst/>
                <a:cxnLst>
                  <a:cxn ang="0">
                    <a:pos x="T0" y="T1"/>
                  </a:cxn>
                  <a:cxn ang="0">
                    <a:pos x="T2" y="T3"/>
                  </a:cxn>
                  <a:cxn ang="0">
                    <a:pos x="T4" y="T5"/>
                  </a:cxn>
                  <a:cxn ang="0">
                    <a:pos x="T6" y="T7"/>
                  </a:cxn>
                  <a:cxn ang="0">
                    <a:pos x="T8" y="T9"/>
                  </a:cxn>
                </a:cxnLst>
                <a:rect l="0" t="0" r="r" b="b"/>
                <a:pathLst>
                  <a:path w="936" h="514">
                    <a:moveTo>
                      <a:pt x="936" y="507"/>
                    </a:moveTo>
                    <a:lnTo>
                      <a:pt x="5" y="0"/>
                    </a:lnTo>
                    <a:lnTo>
                      <a:pt x="0" y="7"/>
                    </a:lnTo>
                    <a:lnTo>
                      <a:pt x="931" y="514"/>
                    </a:lnTo>
                    <a:lnTo>
                      <a:pt x="936" y="507"/>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385" name="Picture 28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334837" y="2124559"/>
                <a:ext cx="154584" cy="17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6" name="Freeform 385"/>
              <p:cNvSpPr>
                <a:spLocks/>
              </p:cNvSpPr>
              <p:nvPr/>
            </p:nvSpPr>
            <p:spPr bwMode="auto">
              <a:xfrm>
                <a:off x="5413375" y="2293938"/>
                <a:ext cx="260350" cy="268286"/>
              </a:xfrm>
              <a:custGeom>
                <a:avLst/>
                <a:gdLst>
                  <a:gd name="T0" fmla="*/ 0 w 504"/>
                  <a:gd name="T1" fmla="*/ 510 h 510"/>
                  <a:gd name="T2" fmla="*/ 504 w 504"/>
                  <a:gd name="T3" fmla="*/ 0 h 510"/>
                  <a:gd name="T4" fmla="*/ 0 w 504"/>
                  <a:gd name="T5" fmla="*/ 510 h 510"/>
                </a:gdLst>
                <a:ahLst/>
                <a:cxnLst>
                  <a:cxn ang="0">
                    <a:pos x="T0" y="T1"/>
                  </a:cxn>
                  <a:cxn ang="0">
                    <a:pos x="T2" y="T3"/>
                  </a:cxn>
                  <a:cxn ang="0">
                    <a:pos x="T4" y="T5"/>
                  </a:cxn>
                </a:cxnLst>
                <a:rect l="0" t="0" r="r" b="b"/>
                <a:pathLst>
                  <a:path w="504" h="510">
                    <a:moveTo>
                      <a:pt x="0" y="510"/>
                    </a:moveTo>
                    <a:lnTo>
                      <a:pt x="504"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87" name="Freeform 386"/>
              <p:cNvSpPr>
                <a:spLocks/>
              </p:cNvSpPr>
              <p:nvPr/>
            </p:nvSpPr>
            <p:spPr bwMode="auto">
              <a:xfrm>
                <a:off x="5413375" y="2293938"/>
                <a:ext cx="260350" cy="268286"/>
              </a:xfrm>
              <a:custGeom>
                <a:avLst/>
                <a:gdLst>
                  <a:gd name="T0" fmla="*/ 0 w 504"/>
                  <a:gd name="T1" fmla="*/ 510 h 510"/>
                  <a:gd name="T2" fmla="*/ 504 w 504"/>
                  <a:gd name="T3" fmla="*/ 0 h 510"/>
                  <a:gd name="T4" fmla="*/ 0 w 504"/>
                  <a:gd name="T5" fmla="*/ 510 h 510"/>
                </a:gdLst>
                <a:ahLst/>
                <a:cxnLst>
                  <a:cxn ang="0">
                    <a:pos x="T0" y="T1"/>
                  </a:cxn>
                  <a:cxn ang="0">
                    <a:pos x="T2" y="T3"/>
                  </a:cxn>
                  <a:cxn ang="0">
                    <a:pos x="T4" y="T5"/>
                  </a:cxn>
                </a:cxnLst>
                <a:rect l="0" t="0" r="r" b="b"/>
                <a:pathLst>
                  <a:path w="504" h="510">
                    <a:moveTo>
                      <a:pt x="0" y="510"/>
                    </a:moveTo>
                    <a:lnTo>
                      <a:pt x="504"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88" name="Freeform 387"/>
              <p:cNvSpPr>
                <a:spLocks/>
              </p:cNvSpPr>
              <p:nvPr/>
            </p:nvSpPr>
            <p:spPr bwMode="auto">
              <a:xfrm>
                <a:off x="5411788" y="2292350"/>
                <a:ext cx="263525" cy="269875"/>
              </a:xfrm>
              <a:custGeom>
                <a:avLst/>
                <a:gdLst>
                  <a:gd name="T0" fmla="*/ 7 w 510"/>
                  <a:gd name="T1" fmla="*/ 515 h 515"/>
                  <a:gd name="T2" fmla="*/ 510 w 510"/>
                  <a:gd name="T3" fmla="*/ 5 h 515"/>
                  <a:gd name="T4" fmla="*/ 505 w 510"/>
                  <a:gd name="T5" fmla="*/ 0 h 515"/>
                  <a:gd name="T6" fmla="*/ 0 w 510"/>
                  <a:gd name="T7" fmla="*/ 508 h 515"/>
                  <a:gd name="T8" fmla="*/ 7 w 510"/>
                  <a:gd name="T9" fmla="*/ 515 h 515"/>
                </a:gdLst>
                <a:ahLst/>
                <a:cxnLst>
                  <a:cxn ang="0">
                    <a:pos x="T0" y="T1"/>
                  </a:cxn>
                  <a:cxn ang="0">
                    <a:pos x="T2" y="T3"/>
                  </a:cxn>
                  <a:cxn ang="0">
                    <a:pos x="T4" y="T5"/>
                  </a:cxn>
                  <a:cxn ang="0">
                    <a:pos x="T6" y="T7"/>
                  </a:cxn>
                  <a:cxn ang="0">
                    <a:pos x="T8" y="T9"/>
                  </a:cxn>
                </a:cxnLst>
                <a:rect l="0" t="0" r="r" b="b"/>
                <a:pathLst>
                  <a:path w="510" h="515">
                    <a:moveTo>
                      <a:pt x="7" y="515"/>
                    </a:moveTo>
                    <a:lnTo>
                      <a:pt x="510" y="5"/>
                    </a:lnTo>
                    <a:lnTo>
                      <a:pt x="505" y="0"/>
                    </a:lnTo>
                    <a:lnTo>
                      <a:pt x="0" y="508"/>
                    </a:lnTo>
                    <a:lnTo>
                      <a:pt x="7"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89" name="Freeform 388"/>
              <p:cNvSpPr>
                <a:spLocks/>
              </p:cNvSpPr>
              <p:nvPr/>
            </p:nvSpPr>
            <p:spPr bwMode="auto">
              <a:xfrm>
                <a:off x="5413375" y="2290763"/>
                <a:ext cx="523875" cy="271461"/>
              </a:xfrm>
              <a:custGeom>
                <a:avLst/>
                <a:gdLst>
                  <a:gd name="T0" fmla="*/ 0 w 1016"/>
                  <a:gd name="T1" fmla="*/ 515 h 515"/>
                  <a:gd name="T2" fmla="*/ 1016 w 1016"/>
                  <a:gd name="T3" fmla="*/ 0 h 515"/>
                  <a:gd name="T4" fmla="*/ 0 w 1016"/>
                  <a:gd name="T5" fmla="*/ 515 h 515"/>
                </a:gdLst>
                <a:ahLst/>
                <a:cxnLst>
                  <a:cxn ang="0">
                    <a:pos x="T0" y="T1"/>
                  </a:cxn>
                  <a:cxn ang="0">
                    <a:pos x="T2" y="T3"/>
                  </a:cxn>
                  <a:cxn ang="0">
                    <a:pos x="T4" y="T5"/>
                  </a:cxn>
                </a:cxnLst>
                <a:rect l="0" t="0" r="r" b="b"/>
                <a:pathLst>
                  <a:path w="1016" h="515">
                    <a:moveTo>
                      <a:pt x="0" y="515"/>
                    </a:moveTo>
                    <a:lnTo>
                      <a:pt x="1016" y="0"/>
                    </a:lnTo>
                    <a:lnTo>
                      <a:pt x="0"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0" name="Freeform 389"/>
              <p:cNvSpPr>
                <a:spLocks/>
              </p:cNvSpPr>
              <p:nvPr/>
            </p:nvSpPr>
            <p:spPr bwMode="auto">
              <a:xfrm>
                <a:off x="5413375" y="2290763"/>
                <a:ext cx="523875" cy="271461"/>
              </a:xfrm>
              <a:custGeom>
                <a:avLst/>
                <a:gdLst>
                  <a:gd name="T0" fmla="*/ 0 w 1016"/>
                  <a:gd name="T1" fmla="*/ 515 h 515"/>
                  <a:gd name="T2" fmla="*/ 1016 w 1016"/>
                  <a:gd name="T3" fmla="*/ 0 h 515"/>
                  <a:gd name="T4" fmla="*/ 0 w 1016"/>
                  <a:gd name="T5" fmla="*/ 515 h 515"/>
                </a:gdLst>
                <a:ahLst/>
                <a:cxnLst>
                  <a:cxn ang="0">
                    <a:pos x="T0" y="T1"/>
                  </a:cxn>
                  <a:cxn ang="0">
                    <a:pos x="T2" y="T3"/>
                  </a:cxn>
                  <a:cxn ang="0">
                    <a:pos x="T4" y="T5"/>
                  </a:cxn>
                </a:cxnLst>
                <a:rect l="0" t="0" r="r" b="b"/>
                <a:pathLst>
                  <a:path w="1016" h="515">
                    <a:moveTo>
                      <a:pt x="0" y="515"/>
                    </a:moveTo>
                    <a:lnTo>
                      <a:pt x="1016" y="0"/>
                    </a:lnTo>
                    <a:lnTo>
                      <a:pt x="0"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1" name="Freeform 390"/>
              <p:cNvSpPr>
                <a:spLocks/>
              </p:cNvSpPr>
              <p:nvPr/>
            </p:nvSpPr>
            <p:spPr bwMode="auto">
              <a:xfrm>
                <a:off x="5413375" y="2289175"/>
                <a:ext cx="523875" cy="273049"/>
              </a:xfrm>
              <a:custGeom>
                <a:avLst/>
                <a:gdLst>
                  <a:gd name="T0" fmla="*/ 2 w 1018"/>
                  <a:gd name="T1" fmla="*/ 522 h 522"/>
                  <a:gd name="T2" fmla="*/ 1018 w 1018"/>
                  <a:gd name="T3" fmla="*/ 7 h 522"/>
                  <a:gd name="T4" fmla="*/ 1016 w 1018"/>
                  <a:gd name="T5" fmla="*/ 0 h 522"/>
                  <a:gd name="T6" fmla="*/ 0 w 1018"/>
                  <a:gd name="T7" fmla="*/ 515 h 522"/>
                  <a:gd name="T8" fmla="*/ 2 w 1018"/>
                  <a:gd name="T9" fmla="*/ 522 h 522"/>
                </a:gdLst>
                <a:ahLst/>
                <a:cxnLst>
                  <a:cxn ang="0">
                    <a:pos x="T0" y="T1"/>
                  </a:cxn>
                  <a:cxn ang="0">
                    <a:pos x="T2" y="T3"/>
                  </a:cxn>
                  <a:cxn ang="0">
                    <a:pos x="T4" y="T5"/>
                  </a:cxn>
                  <a:cxn ang="0">
                    <a:pos x="T6" y="T7"/>
                  </a:cxn>
                  <a:cxn ang="0">
                    <a:pos x="T8" y="T9"/>
                  </a:cxn>
                </a:cxnLst>
                <a:rect l="0" t="0" r="r" b="b"/>
                <a:pathLst>
                  <a:path w="1018" h="522">
                    <a:moveTo>
                      <a:pt x="2" y="522"/>
                    </a:moveTo>
                    <a:lnTo>
                      <a:pt x="1018" y="7"/>
                    </a:lnTo>
                    <a:lnTo>
                      <a:pt x="1016" y="0"/>
                    </a:lnTo>
                    <a:lnTo>
                      <a:pt x="0" y="515"/>
                    </a:lnTo>
                    <a:lnTo>
                      <a:pt x="2" y="52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2" name="Freeform 391"/>
              <p:cNvSpPr>
                <a:spLocks/>
              </p:cNvSpPr>
              <p:nvPr/>
            </p:nvSpPr>
            <p:spPr bwMode="auto">
              <a:xfrm>
                <a:off x="5153025" y="2295525"/>
                <a:ext cx="700088" cy="266700"/>
              </a:xfrm>
              <a:custGeom>
                <a:avLst/>
                <a:gdLst>
                  <a:gd name="T0" fmla="*/ 1356 w 1356"/>
                  <a:gd name="T1" fmla="*/ 508 h 508"/>
                  <a:gd name="T2" fmla="*/ 0 w 1356"/>
                  <a:gd name="T3" fmla="*/ 0 h 508"/>
                  <a:gd name="T4" fmla="*/ 1356 w 1356"/>
                  <a:gd name="T5" fmla="*/ 508 h 508"/>
                </a:gdLst>
                <a:ahLst/>
                <a:cxnLst>
                  <a:cxn ang="0">
                    <a:pos x="T0" y="T1"/>
                  </a:cxn>
                  <a:cxn ang="0">
                    <a:pos x="T2" y="T3"/>
                  </a:cxn>
                  <a:cxn ang="0">
                    <a:pos x="T4" y="T5"/>
                  </a:cxn>
                </a:cxnLst>
                <a:rect l="0" t="0" r="r" b="b"/>
                <a:pathLst>
                  <a:path w="1356" h="508">
                    <a:moveTo>
                      <a:pt x="1356" y="508"/>
                    </a:moveTo>
                    <a:lnTo>
                      <a:pt x="0" y="0"/>
                    </a:lnTo>
                    <a:lnTo>
                      <a:pt x="1356"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3" name="Freeform 392"/>
              <p:cNvSpPr>
                <a:spLocks/>
              </p:cNvSpPr>
              <p:nvPr/>
            </p:nvSpPr>
            <p:spPr bwMode="auto">
              <a:xfrm>
                <a:off x="5153025" y="2295525"/>
                <a:ext cx="700088" cy="266700"/>
              </a:xfrm>
              <a:custGeom>
                <a:avLst/>
                <a:gdLst>
                  <a:gd name="T0" fmla="*/ 1356 w 1356"/>
                  <a:gd name="T1" fmla="*/ 508 h 508"/>
                  <a:gd name="T2" fmla="*/ 0 w 1356"/>
                  <a:gd name="T3" fmla="*/ 0 h 508"/>
                  <a:gd name="T4" fmla="*/ 1356 w 1356"/>
                  <a:gd name="T5" fmla="*/ 508 h 508"/>
                </a:gdLst>
                <a:ahLst/>
                <a:cxnLst>
                  <a:cxn ang="0">
                    <a:pos x="T0" y="T1"/>
                  </a:cxn>
                  <a:cxn ang="0">
                    <a:pos x="T2" y="T3"/>
                  </a:cxn>
                  <a:cxn ang="0">
                    <a:pos x="T4" y="T5"/>
                  </a:cxn>
                </a:cxnLst>
                <a:rect l="0" t="0" r="r" b="b"/>
                <a:pathLst>
                  <a:path w="1356" h="508">
                    <a:moveTo>
                      <a:pt x="1356" y="508"/>
                    </a:moveTo>
                    <a:lnTo>
                      <a:pt x="0" y="0"/>
                    </a:lnTo>
                    <a:lnTo>
                      <a:pt x="1356"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4" name="Freeform 393"/>
              <p:cNvSpPr>
                <a:spLocks/>
              </p:cNvSpPr>
              <p:nvPr/>
            </p:nvSpPr>
            <p:spPr bwMode="auto">
              <a:xfrm>
                <a:off x="5153025" y="2293938"/>
                <a:ext cx="700088" cy="268286"/>
              </a:xfrm>
              <a:custGeom>
                <a:avLst/>
                <a:gdLst>
                  <a:gd name="T0" fmla="*/ 1358 w 1358"/>
                  <a:gd name="T1" fmla="*/ 505 h 512"/>
                  <a:gd name="T2" fmla="*/ 2 w 1358"/>
                  <a:gd name="T3" fmla="*/ 0 h 512"/>
                  <a:gd name="T4" fmla="*/ 0 w 1358"/>
                  <a:gd name="T5" fmla="*/ 7 h 512"/>
                  <a:gd name="T6" fmla="*/ 1356 w 1358"/>
                  <a:gd name="T7" fmla="*/ 512 h 512"/>
                  <a:gd name="T8" fmla="*/ 1358 w 1358"/>
                  <a:gd name="T9" fmla="*/ 505 h 512"/>
                </a:gdLst>
                <a:ahLst/>
                <a:cxnLst>
                  <a:cxn ang="0">
                    <a:pos x="T0" y="T1"/>
                  </a:cxn>
                  <a:cxn ang="0">
                    <a:pos x="T2" y="T3"/>
                  </a:cxn>
                  <a:cxn ang="0">
                    <a:pos x="T4" y="T5"/>
                  </a:cxn>
                  <a:cxn ang="0">
                    <a:pos x="T6" y="T7"/>
                  </a:cxn>
                  <a:cxn ang="0">
                    <a:pos x="T8" y="T9"/>
                  </a:cxn>
                </a:cxnLst>
                <a:rect l="0" t="0" r="r" b="b"/>
                <a:pathLst>
                  <a:path w="1358" h="512">
                    <a:moveTo>
                      <a:pt x="1358" y="505"/>
                    </a:moveTo>
                    <a:lnTo>
                      <a:pt x="2" y="0"/>
                    </a:lnTo>
                    <a:lnTo>
                      <a:pt x="0" y="7"/>
                    </a:lnTo>
                    <a:lnTo>
                      <a:pt x="1356" y="512"/>
                    </a:lnTo>
                    <a:lnTo>
                      <a:pt x="1358"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5" name="Freeform 394"/>
              <p:cNvSpPr>
                <a:spLocks/>
              </p:cNvSpPr>
              <p:nvPr/>
            </p:nvSpPr>
            <p:spPr bwMode="auto">
              <a:xfrm>
                <a:off x="5673725" y="2293938"/>
                <a:ext cx="420688" cy="268286"/>
              </a:xfrm>
              <a:custGeom>
                <a:avLst/>
                <a:gdLst>
                  <a:gd name="T0" fmla="*/ 815 w 815"/>
                  <a:gd name="T1" fmla="*/ 510 h 510"/>
                  <a:gd name="T2" fmla="*/ 0 w 815"/>
                  <a:gd name="T3" fmla="*/ 0 h 510"/>
                  <a:gd name="T4" fmla="*/ 815 w 815"/>
                  <a:gd name="T5" fmla="*/ 510 h 510"/>
                </a:gdLst>
                <a:ahLst/>
                <a:cxnLst>
                  <a:cxn ang="0">
                    <a:pos x="T0" y="T1"/>
                  </a:cxn>
                  <a:cxn ang="0">
                    <a:pos x="T2" y="T3"/>
                  </a:cxn>
                  <a:cxn ang="0">
                    <a:pos x="T4" y="T5"/>
                  </a:cxn>
                </a:cxnLst>
                <a:rect l="0" t="0" r="r" b="b"/>
                <a:pathLst>
                  <a:path w="815" h="510">
                    <a:moveTo>
                      <a:pt x="815" y="510"/>
                    </a:moveTo>
                    <a:lnTo>
                      <a:pt x="0" y="0"/>
                    </a:lnTo>
                    <a:lnTo>
                      <a:pt x="815"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6" name="Freeform 395"/>
              <p:cNvSpPr>
                <a:spLocks/>
              </p:cNvSpPr>
              <p:nvPr/>
            </p:nvSpPr>
            <p:spPr bwMode="auto">
              <a:xfrm>
                <a:off x="5673725" y="2293938"/>
                <a:ext cx="420688" cy="268286"/>
              </a:xfrm>
              <a:custGeom>
                <a:avLst/>
                <a:gdLst>
                  <a:gd name="T0" fmla="*/ 815 w 815"/>
                  <a:gd name="T1" fmla="*/ 510 h 510"/>
                  <a:gd name="T2" fmla="*/ 0 w 815"/>
                  <a:gd name="T3" fmla="*/ 0 h 510"/>
                  <a:gd name="T4" fmla="*/ 815 w 815"/>
                  <a:gd name="T5" fmla="*/ 510 h 510"/>
                </a:gdLst>
                <a:ahLst/>
                <a:cxnLst>
                  <a:cxn ang="0">
                    <a:pos x="T0" y="T1"/>
                  </a:cxn>
                  <a:cxn ang="0">
                    <a:pos x="T2" y="T3"/>
                  </a:cxn>
                  <a:cxn ang="0">
                    <a:pos x="T4" y="T5"/>
                  </a:cxn>
                </a:cxnLst>
                <a:rect l="0" t="0" r="r" b="b"/>
                <a:pathLst>
                  <a:path w="815" h="510">
                    <a:moveTo>
                      <a:pt x="815" y="510"/>
                    </a:moveTo>
                    <a:lnTo>
                      <a:pt x="0" y="0"/>
                    </a:lnTo>
                    <a:lnTo>
                      <a:pt x="815"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7" name="Freeform 396"/>
              <p:cNvSpPr>
                <a:spLocks/>
              </p:cNvSpPr>
              <p:nvPr/>
            </p:nvSpPr>
            <p:spPr bwMode="auto">
              <a:xfrm>
                <a:off x="5672138" y="2290763"/>
                <a:ext cx="422275" cy="273049"/>
              </a:xfrm>
              <a:custGeom>
                <a:avLst/>
                <a:gdLst>
                  <a:gd name="T0" fmla="*/ 820 w 820"/>
                  <a:gd name="T1" fmla="*/ 512 h 519"/>
                  <a:gd name="T2" fmla="*/ 5 w 820"/>
                  <a:gd name="T3" fmla="*/ 0 h 519"/>
                  <a:gd name="T4" fmla="*/ 0 w 820"/>
                  <a:gd name="T5" fmla="*/ 7 h 519"/>
                  <a:gd name="T6" fmla="*/ 815 w 820"/>
                  <a:gd name="T7" fmla="*/ 519 h 519"/>
                  <a:gd name="T8" fmla="*/ 820 w 820"/>
                  <a:gd name="T9" fmla="*/ 512 h 519"/>
                </a:gdLst>
                <a:ahLst/>
                <a:cxnLst>
                  <a:cxn ang="0">
                    <a:pos x="T0" y="T1"/>
                  </a:cxn>
                  <a:cxn ang="0">
                    <a:pos x="T2" y="T3"/>
                  </a:cxn>
                  <a:cxn ang="0">
                    <a:pos x="T4" y="T5"/>
                  </a:cxn>
                  <a:cxn ang="0">
                    <a:pos x="T6" y="T7"/>
                  </a:cxn>
                  <a:cxn ang="0">
                    <a:pos x="T8" y="T9"/>
                  </a:cxn>
                </a:cxnLst>
                <a:rect l="0" t="0" r="r" b="b"/>
                <a:pathLst>
                  <a:path w="820" h="519">
                    <a:moveTo>
                      <a:pt x="820" y="512"/>
                    </a:moveTo>
                    <a:lnTo>
                      <a:pt x="5" y="0"/>
                    </a:lnTo>
                    <a:lnTo>
                      <a:pt x="0" y="7"/>
                    </a:lnTo>
                    <a:lnTo>
                      <a:pt x="815" y="519"/>
                    </a:lnTo>
                    <a:lnTo>
                      <a:pt x="820" y="51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8" name="Freeform 397"/>
              <p:cNvSpPr>
                <a:spLocks/>
              </p:cNvSpPr>
              <p:nvPr/>
            </p:nvSpPr>
            <p:spPr bwMode="auto">
              <a:xfrm>
                <a:off x="5937250" y="2290763"/>
                <a:ext cx="157163" cy="271461"/>
              </a:xfrm>
              <a:custGeom>
                <a:avLst/>
                <a:gdLst>
                  <a:gd name="T0" fmla="*/ 303 w 303"/>
                  <a:gd name="T1" fmla="*/ 515 h 515"/>
                  <a:gd name="T2" fmla="*/ 0 w 303"/>
                  <a:gd name="T3" fmla="*/ 0 h 515"/>
                  <a:gd name="T4" fmla="*/ 303 w 303"/>
                  <a:gd name="T5" fmla="*/ 515 h 515"/>
                </a:gdLst>
                <a:ahLst/>
                <a:cxnLst>
                  <a:cxn ang="0">
                    <a:pos x="T0" y="T1"/>
                  </a:cxn>
                  <a:cxn ang="0">
                    <a:pos x="T2" y="T3"/>
                  </a:cxn>
                  <a:cxn ang="0">
                    <a:pos x="T4" y="T5"/>
                  </a:cxn>
                </a:cxnLst>
                <a:rect l="0" t="0" r="r" b="b"/>
                <a:pathLst>
                  <a:path w="303" h="515">
                    <a:moveTo>
                      <a:pt x="303" y="515"/>
                    </a:moveTo>
                    <a:lnTo>
                      <a:pt x="0" y="0"/>
                    </a:lnTo>
                    <a:lnTo>
                      <a:pt x="303"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399" name="Freeform 398"/>
              <p:cNvSpPr>
                <a:spLocks/>
              </p:cNvSpPr>
              <p:nvPr/>
            </p:nvSpPr>
            <p:spPr bwMode="auto">
              <a:xfrm>
                <a:off x="5937250" y="2290763"/>
                <a:ext cx="157163" cy="271461"/>
              </a:xfrm>
              <a:custGeom>
                <a:avLst/>
                <a:gdLst>
                  <a:gd name="T0" fmla="*/ 303 w 303"/>
                  <a:gd name="T1" fmla="*/ 515 h 515"/>
                  <a:gd name="T2" fmla="*/ 0 w 303"/>
                  <a:gd name="T3" fmla="*/ 0 h 515"/>
                  <a:gd name="T4" fmla="*/ 303 w 303"/>
                  <a:gd name="T5" fmla="*/ 515 h 515"/>
                </a:gdLst>
                <a:ahLst/>
                <a:cxnLst>
                  <a:cxn ang="0">
                    <a:pos x="T0" y="T1"/>
                  </a:cxn>
                  <a:cxn ang="0">
                    <a:pos x="T2" y="T3"/>
                  </a:cxn>
                  <a:cxn ang="0">
                    <a:pos x="T4" y="T5"/>
                  </a:cxn>
                </a:cxnLst>
                <a:rect l="0" t="0" r="r" b="b"/>
                <a:pathLst>
                  <a:path w="303" h="515">
                    <a:moveTo>
                      <a:pt x="303" y="515"/>
                    </a:moveTo>
                    <a:lnTo>
                      <a:pt x="0" y="0"/>
                    </a:lnTo>
                    <a:lnTo>
                      <a:pt x="303"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0" name="Freeform 399"/>
              <p:cNvSpPr>
                <a:spLocks/>
              </p:cNvSpPr>
              <p:nvPr/>
            </p:nvSpPr>
            <p:spPr bwMode="auto">
              <a:xfrm>
                <a:off x="5935663" y="2289175"/>
                <a:ext cx="160337" cy="273049"/>
              </a:xfrm>
              <a:custGeom>
                <a:avLst/>
                <a:gdLst>
                  <a:gd name="T0" fmla="*/ 312 w 312"/>
                  <a:gd name="T1" fmla="*/ 515 h 520"/>
                  <a:gd name="T2" fmla="*/ 8 w 312"/>
                  <a:gd name="T3" fmla="*/ 0 h 520"/>
                  <a:gd name="T4" fmla="*/ 0 w 312"/>
                  <a:gd name="T5" fmla="*/ 3 h 520"/>
                  <a:gd name="T6" fmla="*/ 305 w 312"/>
                  <a:gd name="T7" fmla="*/ 520 h 520"/>
                  <a:gd name="T8" fmla="*/ 312 w 312"/>
                  <a:gd name="T9" fmla="*/ 515 h 520"/>
                </a:gdLst>
                <a:ahLst/>
                <a:cxnLst>
                  <a:cxn ang="0">
                    <a:pos x="T0" y="T1"/>
                  </a:cxn>
                  <a:cxn ang="0">
                    <a:pos x="T2" y="T3"/>
                  </a:cxn>
                  <a:cxn ang="0">
                    <a:pos x="T4" y="T5"/>
                  </a:cxn>
                  <a:cxn ang="0">
                    <a:pos x="T6" y="T7"/>
                  </a:cxn>
                  <a:cxn ang="0">
                    <a:pos x="T8" y="T9"/>
                  </a:cxn>
                </a:cxnLst>
                <a:rect l="0" t="0" r="r" b="b"/>
                <a:pathLst>
                  <a:path w="312" h="520">
                    <a:moveTo>
                      <a:pt x="312" y="515"/>
                    </a:moveTo>
                    <a:lnTo>
                      <a:pt x="8" y="0"/>
                    </a:lnTo>
                    <a:lnTo>
                      <a:pt x="0" y="3"/>
                    </a:lnTo>
                    <a:lnTo>
                      <a:pt x="305" y="520"/>
                    </a:lnTo>
                    <a:lnTo>
                      <a:pt x="312"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1" name="Freeform 400"/>
              <p:cNvSpPr>
                <a:spLocks/>
              </p:cNvSpPr>
              <p:nvPr/>
            </p:nvSpPr>
            <p:spPr bwMode="auto">
              <a:xfrm>
                <a:off x="5153025" y="2295525"/>
                <a:ext cx="941388" cy="266700"/>
              </a:xfrm>
              <a:custGeom>
                <a:avLst/>
                <a:gdLst>
                  <a:gd name="T0" fmla="*/ 1824 w 1824"/>
                  <a:gd name="T1" fmla="*/ 508 h 508"/>
                  <a:gd name="T2" fmla="*/ 0 w 1824"/>
                  <a:gd name="T3" fmla="*/ 0 h 508"/>
                  <a:gd name="T4" fmla="*/ 1824 w 1824"/>
                  <a:gd name="T5" fmla="*/ 508 h 508"/>
                </a:gdLst>
                <a:ahLst/>
                <a:cxnLst>
                  <a:cxn ang="0">
                    <a:pos x="T0" y="T1"/>
                  </a:cxn>
                  <a:cxn ang="0">
                    <a:pos x="T2" y="T3"/>
                  </a:cxn>
                  <a:cxn ang="0">
                    <a:pos x="T4" y="T5"/>
                  </a:cxn>
                </a:cxnLst>
                <a:rect l="0" t="0" r="r" b="b"/>
                <a:pathLst>
                  <a:path w="1824" h="508">
                    <a:moveTo>
                      <a:pt x="1824" y="508"/>
                    </a:moveTo>
                    <a:lnTo>
                      <a:pt x="0" y="0"/>
                    </a:lnTo>
                    <a:lnTo>
                      <a:pt x="1824"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2" name="Freeform 401"/>
              <p:cNvSpPr>
                <a:spLocks/>
              </p:cNvSpPr>
              <p:nvPr/>
            </p:nvSpPr>
            <p:spPr bwMode="auto">
              <a:xfrm>
                <a:off x="5153025" y="2295525"/>
                <a:ext cx="941388" cy="266700"/>
              </a:xfrm>
              <a:custGeom>
                <a:avLst/>
                <a:gdLst>
                  <a:gd name="T0" fmla="*/ 1824 w 1824"/>
                  <a:gd name="T1" fmla="*/ 508 h 508"/>
                  <a:gd name="T2" fmla="*/ 0 w 1824"/>
                  <a:gd name="T3" fmla="*/ 0 h 508"/>
                  <a:gd name="T4" fmla="*/ 1824 w 1824"/>
                  <a:gd name="T5" fmla="*/ 508 h 508"/>
                </a:gdLst>
                <a:ahLst/>
                <a:cxnLst>
                  <a:cxn ang="0">
                    <a:pos x="T0" y="T1"/>
                  </a:cxn>
                  <a:cxn ang="0">
                    <a:pos x="T2" y="T3"/>
                  </a:cxn>
                  <a:cxn ang="0">
                    <a:pos x="T4" y="T5"/>
                  </a:cxn>
                </a:cxnLst>
                <a:rect l="0" t="0" r="r" b="b"/>
                <a:pathLst>
                  <a:path w="1824" h="508">
                    <a:moveTo>
                      <a:pt x="1824" y="508"/>
                    </a:moveTo>
                    <a:lnTo>
                      <a:pt x="0" y="0"/>
                    </a:lnTo>
                    <a:lnTo>
                      <a:pt x="1824"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3" name="Freeform 402"/>
              <p:cNvSpPr>
                <a:spLocks/>
              </p:cNvSpPr>
              <p:nvPr/>
            </p:nvSpPr>
            <p:spPr bwMode="auto">
              <a:xfrm>
                <a:off x="5153025" y="2293938"/>
                <a:ext cx="941388" cy="269875"/>
              </a:xfrm>
              <a:custGeom>
                <a:avLst/>
                <a:gdLst>
                  <a:gd name="T0" fmla="*/ 1826 w 1826"/>
                  <a:gd name="T1" fmla="*/ 505 h 514"/>
                  <a:gd name="T2" fmla="*/ 2 w 1826"/>
                  <a:gd name="T3" fmla="*/ 0 h 514"/>
                  <a:gd name="T4" fmla="*/ 0 w 1826"/>
                  <a:gd name="T5" fmla="*/ 7 h 514"/>
                  <a:gd name="T6" fmla="*/ 1824 w 1826"/>
                  <a:gd name="T7" fmla="*/ 514 h 514"/>
                  <a:gd name="T8" fmla="*/ 1826 w 1826"/>
                  <a:gd name="T9" fmla="*/ 505 h 514"/>
                </a:gdLst>
                <a:ahLst/>
                <a:cxnLst>
                  <a:cxn ang="0">
                    <a:pos x="T0" y="T1"/>
                  </a:cxn>
                  <a:cxn ang="0">
                    <a:pos x="T2" y="T3"/>
                  </a:cxn>
                  <a:cxn ang="0">
                    <a:pos x="T4" y="T5"/>
                  </a:cxn>
                  <a:cxn ang="0">
                    <a:pos x="T6" y="T7"/>
                  </a:cxn>
                  <a:cxn ang="0">
                    <a:pos x="T8" y="T9"/>
                  </a:cxn>
                </a:cxnLst>
                <a:rect l="0" t="0" r="r" b="b"/>
                <a:pathLst>
                  <a:path w="1826" h="514">
                    <a:moveTo>
                      <a:pt x="1826" y="505"/>
                    </a:moveTo>
                    <a:lnTo>
                      <a:pt x="2" y="0"/>
                    </a:lnTo>
                    <a:lnTo>
                      <a:pt x="0" y="7"/>
                    </a:lnTo>
                    <a:lnTo>
                      <a:pt x="1824" y="514"/>
                    </a:lnTo>
                    <a:lnTo>
                      <a:pt x="1826"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4" name="Freeform 403"/>
              <p:cNvSpPr>
                <a:spLocks/>
              </p:cNvSpPr>
              <p:nvPr/>
            </p:nvSpPr>
            <p:spPr bwMode="auto">
              <a:xfrm>
                <a:off x="5634038" y="2293938"/>
                <a:ext cx="39687" cy="268286"/>
              </a:xfrm>
              <a:custGeom>
                <a:avLst/>
                <a:gdLst>
                  <a:gd name="T0" fmla="*/ 0 w 78"/>
                  <a:gd name="T1" fmla="*/ 510 h 510"/>
                  <a:gd name="T2" fmla="*/ 78 w 78"/>
                  <a:gd name="T3" fmla="*/ 0 h 510"/>
                  <a:gd name="T4" fmla="*/ 0 w 78"/>
                  <a:gd name="T5" fmla="*/ 510 h 510"/>
                </a:gdLst>
                <a:ahLst/>
                <a:cxnLst>
                  <a:cxn ang="0">
                    <a:pos x="T0" y="T1"/>
                  </a:cxn>
                  <a:cxn ang="0">
                    <a:pos x="T2" y="T3"/>
                  </a:cxn>
                  <a:cxn ang="0">
                    <a:pos x="T4" y="T5"/>
                  </a:cxn>
                </a:cxnLst>
                <a:rect l="0" t="0" r="r" b="b"/>
                <a:pathLst>
                  <a:path w="78" h="510">
                    <a:moveTo>
                      <a:pt x="0" y="510"/>
                    </a:moveTo>
                    <a:lnTo>
                      <a:pt x="78"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5" name="Freeform 404"/>
              <p:cNvSpPr>
                <a:spLocks/>
              </p:cNvSpPr>
              <p:nvPr/>
            </p:nvSpPr>
            <p:spPr bwMode="auto">
              <a:xfrm>
                <a:off x="5634038" y="2293938"/>
                <a:ext cx="39687" cy="268286"/>
              </a:xfrm>
              <a:custGeom>
                <a:avLst/>
                <a:gdLst>
                  <a:gd name="T0" fmla="*/ 0 w 78"/>
                  <a:gd name="T1" fmla="*/ 510 h 510"/>
                  <a:gd name="T2" fmla="*/ 78 w 78"/>
                  <a:gd name="T3" fmla="*/ 0 h 510"/>
                  <a:gd name="T4" fmla="*/ 0 w 78"/>
                  <a:gd name="T5" fmla="*/ 510 h 510"/>
                </a:gdLst>
                <a:ahLst/>
                <a:cxnLst>
                  <a:cxn ang="0">
                    <a:pos x="T0" y="T1"/>
                  </a:cxn>
                  <a:cxn ang="0">
                    <a:pos x="T2" y="T3"/>
                  </a:cxn>
                  <a:cxn ang="0">
                    <a:pos x="T4" y="T5"/>
                  </a:cxn>
                </a:cxnLst>
                <a:rect l="0" t="0" r="r" b="b"/>
                <a:pathLst>
                  <a:path w="78" h="510">
                    <a:moveTo>
                      <a:pt x="0" y="510"/>
                    </a:moveTo>
                    <a:lnTo>
                      <a:pt x="78"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6" name="Freeform 405"/>
              <p:cNvSpPr>
                <a:spLocks/>
              </p:cNvSpPr>
              <p:nvPr/>
            </p:nvSpPr>
            <p:spPr bwMode="auto">
              <a:xfrm>
                <a:off x="5630863" y="2293938"/>
                <a:ext cx="44450" cy="268286"/>
              </a:xfrm>
              <a:custGeom>
                <a:avLst/>
                <a:gdLst>
                  <a:gd name="T0" fmla="*/ 9 w 87"/>
                  <a:gd name="T1" fmla="*/ 510 h 510"/>
                  <a:gd name="T2" fmla="*/ 87 w 87"/>
                  <a:gd name="T3" fmla="*/ 0 h 510"/>
                  <a:gd name="T4" fmla="*/ 78 w 87"/>
                  <a:gd name="T5" fmla="*/ 0 h 510"/>
                  <a:gd name="T6" fmla="*/ 0 w 87"/>
                  <a:gd name="T7" fmla="*/ 510 h 510"/>
                  <a:gd name="T8" fmla="*/ 9 w 87"/>
                  <a:gd name="T9" fmla="*/ 510 h 510"/>
                </a:gdLst>
                <a:ahLst/>
                <a:cxnLst>
                  <a:cxn ang="0">
                    <a:pos x="T0" y="T1"/>
                  </a:cxn>
                  <a:cxn ang="0">
                    <a:pos x="T2" y="T3"/>
                  </a:cxn>
                  <a:cxn ang="0">
                    <a:pos x="T4" y="T5"/>
                  </a:cxn>
                  <a:cxn ang="0">
                    <a:pos x="T6" y="T7"/>
                  </a:cxn>
                  <a:cxn ang="0">
                    <a:pos x="T8" y="T9"/>
                  </a:cxn>
                </a:cxnLst>
                <a:rect l="0" t="0" r="r" b="b"/>
                <a:pathLst>
                  <a:path w="87" h="510">
                    <a:moveTo>
                      <a:pt x="9" y="510"/>
                    </a:moveTo>
                    <a:lnTo>
                      <a:pt x="87" y="0"/>
                    </a:lnTo>
                    <a:lnTo>
                      <a:pt x="78" y="0"/>
                    </a:lnTo>
                    <a:lnTo>
                      <a:pt x="0" y="510"/>
                    </a:lnTo>
                    <a:lnTo>
                      <a:pt x="9"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7" name="Freeform 406"/>
              <p:cNvSpPr>
                <a:spLocks/>
              </p:cNvSpPr>
              <p:nvPr/>
            </p:nvSpPr>
            <p:spPr bwMode="auto">
              <a:xfrm>
                <a:off x="5634038" y="2290763"/>
                <a:ext cx="303212" cy="271461"/>
              </a:xfrm>
              <a:custGeom>
                <a:avLst/>
                <a:gdLst>
                  <a:gd name="T0" fmla="*/ 0 w 590"/>
                  <a:gd name="T1" fmla="*/ 515 h 515"/>
                  <a:gd name="T2" fmla="*/ 590 w 590"/>
                  <a:gd name="T3" fmla="*/ 0 h 515"/>
                  <a:gd name="T4" fmla="*/ 0 w 590"/>
                  <a:gd name="T5" fmla="*/ 515 h 515"/>
                </a:gdLst>
                <a:ahLst/>
                <a:cxnLst>
                  <a:cxn ang="0">
                    <a:pos x="T0" y="T1"/>
                  </a:cxn>
                  <a:cxn ang="0">
                    <a:pos x="T2" y="T3"/>
                  </a:cxn>
                  <a:cxn ang="0">
                    <a:pos x="T4" y="T5"/>
                  </a:cxn>
                </a:cxnLst>
                <a:rect l="0" t="0" r="r" b="b"/>
                <a:pathLst>
                  <a:path w="590" h="515">
                    <a:moveTo>
                      <a:pt x="0" y="515"/>
                    </a:moveTo>
                    <a:lnTo>
                      <a:pt x="590" y="0"/>
                    </a:lnTo>
                    <a:lnTo>
                      <a:pt x="0"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8" name="Freeform 407"/>
              <p:cNvSpPr>
                <a:spLocks/>
              </p:cNvSpPr>
              <p:nvPr/>
            </p:nvSpPr>
            <p:spPr bwMode="auto">
              <a:xfrm>
                <a:off x="5634038" y="2290763"/>
                <a:ext cx="303212" cy="271461"/>
              </a:xfrm>
              <a:custGeom>
                <a:avLst/>
                <a:gdLst>
                  <a:gd name="T0" fmla="*/ 0 w 590"/>
                  <a:gd name="T1" fmla="*/ 515 h 515"/>
                  <a:gd name="T2" fmla="*/ 590 w 590"/>
                  <a:gd name="T3" fmla="*/ 0 h 515"/>
                  <a:gd name="T4" fmla="*/ 0 w 590"/>
                  <a:gd name="T5" fmla="*/ 515 h 515"/>
                </a:gdLst>
                <a:ahLst/>
                <a:cxnLst>
                  <a:cxn ang="0">
                    <a:pos x="T0" y="T1"/>
                  </a:cxn>
                  <a:cxn ang="0">
                    <a:pos x="T2" y="T3"/>
                  </a:cxn>
                  <a:cxn ang="0">
                    <a:pos x="T4" y="T5"/>
                  </a:cxn>
                </a:cxnLst>
                <a:rect l="0" t="0" r="r" b="b"/>
                <a:pathLst>
                  <a:path w="590" h="515">
                    <a:moveTo>
                      <a:pt x="0" y="515"/>
                    </a:moveTo>
                    <a:lnTo>
                      <a:pt x="590" y="0"/>
                    </a:lnTo>
                    <a:lnTo>
                      <a:pt x="0"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09" name="Freeform 408"/>
              <p:cNvSpPr>
                <a:spLocks/>
              </p:cNvSpPr>
              <p:nvPr/>
            </p:nvSpPr>
            <p:spPr bwMode="auto">
              <a:xfrm>
                <a:off x="5632450" y="2289175"/>
                <a:ext cx="306388" cy="273049"/>
              </a:xfrm>
              <a:custGeom>
                <a:avLst/>
                <a:gdLst>
                  <a:gd name="T0" fmla="*/ 5 w 596"/>
                  <a:gd name="T1" fmla="*/ 522 h 522"/>
                  <a:gd name="T2" fmla="*/ 596 w 596"/>
                  <a:gd name="T3" fmla="*/ 7 h 522"/>
                  <a:gd name="T4" fmla="*/ 591 w 596"/>
                  <a:gd name="T5" fmla="*/ 0 h 522"/>
                  <a:gd name="T6" fmla="*/ 0 w 596"/>
                  <a:gd name="T7" fmla="*/ 517 h 522"/>
                  <a:gd name="T8" fmla="*/ 5 w 596"/>
                  <a:gd name="T9" fmla="*/ 522 h 522"/>
                </a:gdLst>
                <a:ahLst/>
                <a:cxnLst>
                  <a:cxn ang="0">
                    <a:pos x="T0" y="T1"/>
                  </a:cxn>
                  <a:cxn ang="0">
                    <a:pos x="T2" y="T3"/>
                  </a:cxn>
                  <a:cxn ang="0">
                    <a:pos x="T4" y="T5"/>
                  </a:cxn>
                  <a:cxn ang="0">
                    <a:pos x="T6" y="T7"/>
                  </a:cxn>
                  <a:cxn ang="0">
                    <a:pos x="T8" y="T9"/>
                  </a:cxn>
                </a:cxnLst>
                <a:rect l="0" t="0" r="r" b="b"/>
                <a:pathLst>
                  <a:path w="596" h="522">
                    <a:moveTo>
                      <a:pt x="5" y="522"/>
                    </a:moveTo>
                    <a:lnTo>
                      <a:pt x="596" y="7"/>
                    </a:lnTo>
                    <a:lnTo>
                      <a:pt x="591" y="0"/>
                    </a:lnTo>
                    <a:lnTo>
                      <a:pt x="0" y="517"/>
                    </a:lnTo>
                    <a:lnTo>
                      <a:pt x="5" y="52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10" name="Freeform 409"/>
              <p:cNvSpPr>
                <a:spLocks/>
              </p:cNvSpPr>
              <p:nvPr/>
            </p:nvSpPr>
            <p:spPr bwMode="auto">
              <a:xfrm>
                <a:off x="5673725" y="2293938"/>
                <a:ext cx="179388" cy="268286"/>
              </a:xfrm>
              <a:custGeom>
                <a:avLst/>
                <a:gdLst>
                  <a:gd name="T0" fmla="*/ 347 w 347"/>
                  <a:gd name="T1" fmla="*/ 510 h 510"/>
                  <a:gd name="T2" fmla="*/ 0 w 347"/>
                  <a:gd name="T3" fmla="*/ 0 h 510"/>
                  <a:gd name="T4" fmla="*/ 347 w 347"/>
                  <a:gd name="T5" fmla="*/ 510 h 510"/>
                </a:gdLst>
                <a:ahLst/>
                <a:cxnLst>
                  <a:cxn ang="0">
                    <a:pos x="T0" y="T1"/>
                  </a:cxn>
                  <a:cxn ang="0">
                    <a:pos x="T2" y="T3"/>
                  </a:cxn>
                  <a:cxn ang="0">
                    <a:pos x="T4" y="T5"/>
                  </a:cxn>
                </a:cxnLst>
                <a:rect l="0" t="0" r="r" b="b"/>
                <a:pathLst>
                  <a:path w="347" h="510">
                    <a:moveTo>
                      <a:pt x="347" y="510"/>
                    </a:moveTo>
                    <a:lnTo>
                      <a:pt x="0" y="0"/>
                    </a:lnTo>
                    <a:lnTo>
                      <a:pt x="347"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11" name="Freeform 410"/>
              <p:cNvSpPr>
                <a:spLocks/>
              </p:cNvSpPr>
              <p:nvPr/>
            </p:nvSpPr>
            <p:spPr bwMode="auto">
              <a:xfrm>
                <a:off x="5673725" y="2293938"/>
                <a:ext cx="179388" cy="268286"/>
              </a:xfrm>
              <a:custGeom>
                <a:avLst/>
                <a:gdLst>
                  <a:gd name="T0" fmla="*/ 347 w 347"/>
                  <a:gd name="T1" fmla="*/ 510 h 510"/>
                  <a:gd name="T2" fmla="*/ 0 w 347"/>
                  <a:gd name="T3" fmla="*/ 0 h 510"/>
                  <a:gd name="T4" fmla="*/ 347 w 347"/>
                  <a:gd name="T5" fmla="*/ 510 h 510"/>
                </a:gdLst>
                <a:ahLst/>
                <a:cxnLst>
                  <a:cxn ang="0">
                    <a:pos x="T0" y="T1"/>
                  </a:cxn>
                  <a:cxn ang="0">
                    <a:pos x="T2" y="T3"/>
                  </a:cxn>
                  <a:cxn ang="0">
                    <a:pos x="T4" y="T5"/>
                  </a:cxn>
                </a:cxnLst>
                <a:rect l="0" t="0" r="r" b="b"/>
                <a:pathLst>
                  <a:path w="347" h="510">
                    <a:moveTo>
                      <a:pt x="347" y="510"/>
                    </a:moveTo>
                    <a:lnTo>
                      <a:pt x="0" y="0"/>
                    </a:lnTo>
                    <a:lnTo>
                      <a:pt x="347"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12" name="Freeform 411"/>
              <p:cNvSpPr>
                <a:spLocks/>
              </p:cNvSpPr>
              <p:nvPr/>
            </p:nvSpPr>
            <p:spPr bwMode="auto">
              <a:xfrm>
                <a:off x="5670550" y="2292350"/>
                <a:ext cx="184150" cy="269875"/>
              </a:xfrm>
              <a:custGeom>
                <a:avLst/>
                <a:gdLst>
                  <a:gd name="T0" fmla="*/ 357 w 357"/>
                  <a:gd name="T1" fmla="*/ 510 h 515"/>
                  <a:gd name="T2" fmla="*/ 7 w 357"/>
                  <a:gd name="T3" fmla="*/ 0 h 515"/>
                  <a:gd name="T4" fmla="*/ 0 w 357"/>
                  <a:gd name="T5" fmla="*/ 5 h 515"/>
                  <a:gd name="T6" fmla="*/ 349 w 357"/>
                  <a:gd name="T7" fmla="*/ 515 h 515"/>
                  <a:gd name="T8" fmla="*/ 357 w 357"/>
                  <a:gd name="T9" fmla="*/ 510 h 515"/>
                </a:gdLst>
                <a:ahLst/>
                <a:cxnLst>
                  <a:cxn ang="0">
                    <a:pos x="T0" y="T1"/>
                  </a:cxn>
                  <a:cxn ang="0">
                    <a:pos x="T2" y="T3"/>
                  </a:cxn>
                  <a:cxn ang="0">
                    <a:pos x="T4" y="T5"/>
                  </a:cxn>
                  <a:cxn ang="0">
                    <a:pos x="T6" y="T7"/>
                  </a:cxn>
                  <a:cxn ang="0">
                    <a:pos x="T8" y="T9"/>
                  </a:cxn>
                </a:cxnLst>
                <a:rect l="0" t="0" r="r" b="b"/>
                <a:pathLst>
                  <a:path w="357" h="515">
                    <a:moveTo>
                      <a:pt x="357" y="510"/>
                    </a:moveTo>
                    <a:lnTo>
                      <a:pt x="7" y="0"/>
                    </a:lnTo>
                    <a:lnTo>
                      <a:pt x="0" y="5"/>
                    </a:lnTo>
                    <a:lnTo>
                      <a:pt x="349" y="515"/>
                    </a:lnTo>
                    <a:lnTo>
                      <a:pt x="357"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413" name="Picture 31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595053" y="2124559"/>
                <a:ext cx="154584" cy="17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4" name="Freeform 413"/>
              <p:cNvSpPr>
                <a:spLocks/>
              </p:cNvSpPr>
              <p:nvPr/>
            </p:nvSpPr>
            <p:spPr bwMode="auto">
              <a:xfrm>
                <a:off x="5853113" y="2290763"/>
                <a:ext cx="84137" cy="271461"/>
              </a:xfrm>
              <a:custGeom>
                <a:avLst/>
                <a:gdLst>
                  <a:gd name="T0" fmla="*/ 0 w 165"/>
                  <a:gd name="T1" fmla="*/ 515 h 515"/>
                  <a:gd name="T2" fmla="*/ 165 w 165"/>
                  <a:gd name="T3" fmla="*/ 0 h 515"/>
                  <a:gd name="T4" fmla="*/ 0 w 165"/>
                  <a:gd name="T5" fmla="*/ 515 h 515"/>
                </a:gdLst>
                <a:ahLst/>
                <a:cxnLst>
                  <a:cxn ang="0">
                    <a:pos x="T0" y="T1"/>
                  </a:cxn>
                  <a:cxn ang="0">
                    <a:pos x="T2" y="T3"/>
                  </a:cxn>
                  <a:cxn ang="0">
                    <a:pos x="T4" y="T5"/>
                  </a:cxn>
                </a:cxnLst>
                <a:rect l="0" t="0" r="r" b="b"/>
                <a:pathLst>
                  <a:path w="165" h="515">
                    <a:moveTo>
                      <a:pt x="0" y="515"/>
                    </a:moveTo>
                    <a:lnTo>
                      <a:pt x="165" y="0"/>
                    </a:lnTo>
                    <a:lnTo>
                      <a:pt x="0"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15" name="Freeform 414"/>
              <p:cNvSpPr>
                <a:spLocks/>
              </p:cNvSpPr>
              <p:nvPr/>
            </p:nvSpPr>
            <p:spPr bwMode="auto">
              <a:xfrm>
                <a:off x="5853113" y="2290763"/>
                <a:ext cx="84137" cy="271461"/>
              </a:xfrm>
              <a:custGeom>
                <a:avLst/>
                <a:gdLst>
                  <a:gd name="T0" fmla="*/ 0 w 165"/>
                  <a:gd name="T1" fmla="*/ 515 h 515"/>
                  <a:gd name="T2" fmla="*/ 165 w 165"/>
                  <a:gd name="T3" fmla="*/ 0 h 515"/>
                  <a:gd name="T4" fmla="*/ 0 w 165"/>
                  <a:gd name="T5" fmla="*/ 515 h 515"/>
                </a:gdLst>
                <a:ahLst/>
                <a:cxnLst>
                  <a:cxn ang="0">
                    <a:pos x="T0" y="T1"/>
                  </a:cxn>
                  <a:cxn ang="0">
                    <a:pos x="T2" y="T3"/>
                  </a:cxn>
                  <a:cxn ang="0">
                    <a:pos x="T4" y="T5"/>
                  </a:cxn>
                </a:cxnLst>
                <a:rect l="0" t="0" r="r" b="b"/>
                <a:pathLst>
                  <a:path w="165" h="515">
                    <a:moveTo>
                      <a:pt x="0" y="515"/>
                    </a:moveTo>
                    <a:lnTo>
                      <a:pt x="165" y="0"/>
                    </a:lnTo>
                    <a:lnTo>
                      <a:pt x="0"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16" name="Freeform 415"/>
              <p:cNvSpPr>
                <a:spLocks/>
              </p:cNvSpPr>
              <p:nvPr/>
            </p:nvSpPr>
            <p:spPr bwMode="auto">
              <a:xfrm>
                <a:off x="5851525" y="2289175"/>
                <a:ext cx="87313" cy="273049"/>
              </a:xfrm>
              <a:custGeom>
                <a:avLst/>
                <a:gdLst>
                  <a:gd name="T0" fmla="*/ 8 w 171"/>
                  <a:gd name="T1" fmla="*/ 518 h 518"/>
                  <a:gd name="T2" fmla="*/ 171 w 171"/>
                  <a:gd name="T3" fmla="*/ 3 h 518"/>
                  <a:gd name="T4" fmla="*/ 163 w 171"/>
                  <a:gd name="T5" fmla="*/ 0 h 518"/>
                  <a:gd name="T6" fmla="*/ 0 w 171"/>
                  <a:gd name="T7" fmla="*/ 515 h 518"/>
                  <a:gd name="T8" fmla="*/ 8 w 171"/>
                  <a:gd name="T9" fmla="*/ 518 h 518"/>
                </a:gdLst>
                <a:ahLst/>
                <a:cxnLst>
                  <a:cxn ang="0">
                    <a:pos x="T0" y="T1"/>
                  </a:cxn>
                  <a:cxn ang="0">
                    <a:pos x="T2" y="T3"/>
                  </a:cxn>
                  <a:cxn ang="0">
                    <a:pos x="T4" y="T5"/>
                  </a:cxn>
                  <a:cxn ang="0">
                    <a:pos x="T6" y="T7"/>
                  </a:cxn>
                  <a:cxn ang="0">
                    <a:pos x="T8" y="T9"/>
                  </a:cxn>
                </a:cxnLst>
                <a:rect l="0" t="0" r="r" b="b"/>
                <a:pathLst>
                  <a:path w="171" h="518">
                    <a:moveTo>
                      <a:pt x="8" y="518"/>
                    </a:moveTo>
                    <a:lnTo>
                      <a:pt x="171" y="3"/>
                    </a:lnTo>
                    <a:lnTo>
                      <a:pt x="163" y="0"/>
                    </a:lnTo>
                    <a:lnTo>
                      <a:pt x="0" y="515"/>
                    </a:lnTo>
                    <a:lnTo>
                      <a:pt x="8" y="51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417" name="Picture 319"/>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075137" y="2124559"/>
                <a:ext cx="155098" cy="17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8" name="Picture 32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881908" y="2560809"/>
                <a:ext cx="195290" cy="34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 name="Picture 32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315257" y="2560284"/>
                <a:ext cx="195290" cy="34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 name="Picture 32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535281" y="2560284"/>
                <a:ext cx="195290" cy="34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1" name="Picture 32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754789" y="2560284"/>
                <a:ext cx="195806" cy="34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2" name="Picture 32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5859391" y="2124559"/>
                <a:ext cx="155098" cy="17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3" name="Rounded Rectangle 131"/>
              <p:cNvSpPr>
                <a:spLocks noChangeArrowheads="1"/>
              </p:cNvSpPr>
              <p:nvPr/>
            </p:nvSpPr>
            <p:spPr bwMode="auto">
              <a:xfrm>
                <a:off x="6950116" y="1753437"/>
                <a:ext cx="1847467" cy="1025340"/>
              </a:xfrm>
              <a:prstGeom prst="roundRect">
                <a:avLst>
                  <a:gd name="adj" fmla="val 4898"/>
                </a:avLst>
              </a:prstGeom>
              <a:solidFill>
                <a:srgbClr val="E7E7E8"/>
              </a:solidFill>
              <a:ln w="9525">
                <a:solidFill>
                  <a:srgbClr val="000000"/>
                </a:solidFill>
                <a:round/>
                <a:headEnd/>
                <a:tailEnd/>
              </a:ln>
            </p:spPr>
            <p:txBody>
              <a:bodyPr lIns="91436" tIns="45718" rIns="91436" bIns="45718"/>
              <a:lstStyle/>
              <a:p>
                <a:pPr defTabSz="455594"/>
                <a:endParaRPr lang="en-US" sz="1400">
                  <a:solidFill>
                    <a:srgbClr val="0096D6"/>
                  </a:solidFill>
                  <a:latin typeface="Arial"/>
                  <a:ea typeface="Apple LiGothic Medium"/>
                  <a:cs typeface="Apple LiGothic Medium" charset="0"/>
                </a:endParaRPr>
              </a:p>
            </p:txBody>
          </p:sp>
          <p:pic>
            <p:nvPicPr>
              <p:cNvPr id="424" name="Picture 16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8141435" y="2574107"/>
                <a:ext cx="236513" cy="41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5" name="Picture 16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261340" y="2574107"/>
                <a:ext cx="195806" cy="34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6" name="Freeform 425"/>
              <p:cNvSpPr>
                <a:spLocks/>
              </p:cNvSpPr>
              <p:nvPr/>
            </p:nvSpPr>
            <p:spPr bwMode="auto">
              <a:xfrm>
                <a:off x="7145338" y="2309811"/>
                <a:ext cx="174625" cy="266700"/>
              </a:xfrm>
              <a:custGeom>
                <a:avLst/>
                <a:gdLst>
                  <a:gd name="T0" fmla="*/ 0 w 338"/>
                  <a:gd name="T1" fmla="*/ 508 h 508"/>
                  <a:gd name="T2" fmla="*/ 338 w 338"/>
                  <a:gd name="T3" fmla="*/ 0 h 508"/>
                  <a:gd name="T4" fmla="*/ 0 w 338"/>
                  <a:gd name="T5" fmla="*/ 508 h 508"/>
                </a:gdLst>
                <a:ahLst/>
                <a:cxnLst>
                  <a:cxn ang="0">
                    <a:pos x="T0" y="T1"/>
                  </a:cxn>
                  <a:cxn ang="0">
                    <a:pos x="T2" y="T3"/>
                  </a:cxn>
                  <a:cxn ang="0">
                    <a:pos x="T4" y="T5"/>
                  </a:cxn>
                </a:cxnLst>
                <a:rect l="0" t="0" r="r" b="b"/>
                <a:pathLst>
                  <a:path w="338" h="508">
                    <a:moveTo>
                      <a:pt x="0" y="508"/>
                    </a:moveTo>
                    <a:lnTo>
                      <a:pt x="338" y="0"/>
                    </a:lnTo>
                    <a:lnTo>
                      <a:pt x="0"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27" name="Freeform 426"/>
              <p:cNvSpPr>
                <a:spLocks/>
              </p:cNvSpPr>
              <p:nvPr/>
            </p:nvSpPr>
            <p:spPr bwMode="auto">
              <a:xfrm>
                <a:off x="7145338" y="2309811"/>
                <a:ext cx="174625" cy="266700"/>
              </a:xfrm>
              <a:custGeom>
                <a:avLst/>
                <a:gdLst>
                  <a:gd name="T0" fmla="*/ 0 w 338"/>
                  <a:gd name="T1" fmla="*/ 508 h 508"/>
                  <a:gd name="T2" fmla="*/ 338 w 338"/>
                  <a:gd name="T3" fmla="*/ 0 h 508"/>
                  <a:gd name="T4" fmla="*/ 0 w 338"/>
                  <a:gd name="T5" fmla="*/ 508 h 508"/>
                </a:gdLst>
                <a:ahLst/>
                <a:cxnLst>
                  <a:cxn ang="0">
                    <a:pos x="T0" y="T1"/>
                  </a:cxn>
                  <a:cxn ang="0">
                    <a:pos x="T2" y="T3"/>
                  </a:cxn>
                  <a:cxn ang="0">
                    <a:pos x="T4" y="T5"/>
                  </a:cxn>
                </a:cxnLst>
                <a:rect l="0" t="0" r="r" b="b"/>
                <a:pathLst>
                  <a:path w="338" h="508">
                    <a:moveTo>
                      <a:pt x="0" y="508"/>
                    </a:moveTo>
                    <a:lnTo>
                      <a:pt x="338" y="0"/>
                    </a:lnTo>
                    <a:lnTo>
                      <a:pt x="0"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28" name="Freeform 427"/>
              <p:cNvSpPr>
                <a:spLocks/>
              </p:cNvSpPr>
              <p:nvPr/>
            </p:nvSpPr>
            <p:spPr bwMode="auto">
              <a:xfrm>
                <a:off x="7145338" y="2308224"/>
                <a:ext cx="176212" cy="268287"/>
              </a:xfrm>
              <a:custGeom>
                <a:avLst/>
                <a:gdLst>
                  <a:gd name="T0" fmla="*/ 7 w 344"/>
                  <a:gd name="T1" fmla="*/ 512 h 512"/>
                  <a:gd name="T2" fmla="*/ 344 w 344"/>
                  <a:gd name="T3" fmla="*/ 4 h 512"/>
                  <a:gd name="T4" fmla="*/ 337 w 344"/>
                  <a:gd name="T5" fmla="*/ 0 h 512"/>
                  <a:gd name="T6" fmla="*/ 0 w 344"/>
                  <a:gd name="T7" fmla="*/ 507 h 512"/>
                  <a:gd name="T8" fmla="*/ 7 w 344"/>
                  <a:gd name="T9" fmla="*/ 512 h 512"/>
                </a:gdLst>
                <a:ahLst/>
                <a:cxnLst>
                  <a:cxn ang="0">
                    <a:pos x="T0" y="T1"/>
                  </a:cxn>
                  <a:cxn ang="0">
                    <a:pos x="T2" y="T3"/>
                  </a:cxn>
                  <a:cxn ang="0">
                    <a:pos x="T4" y="T5"/>
                  </a:cxn>
                  <a:cxn ang="0">
                    <a:pos x="T6" y="T7"/>
                  </a:cxn>
                  <a:cxn ang="0">
                    <a:pos x="T8" y="T9"/>
                  </a:cxn>
                </a:cxnLst>
                <a:rect l="0" t="0" r="r" b="b"/>
                <a:pathLst>
                  <a:path w="344" h="512">
                    <a:moveTo>
                      <a:pt x="7" y="512"/>
                    </a:moveTo>
                    <a:lnTo>
                      <a:pt x="344" y="4"/>
                    </a:lnTo>
                    <a:lnTo>
                      <a:pt x="337" y="0"/>
                    </a:lnTo>
                    <a:lnTo>
                      <a:pt x="0" y="507"/>
                    </a:lnTo>
                    <a:lnTo>
                      <a:pt x="7" y="51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29" name="Freeform 428"/>
              <p:cNvSpPr>
                <a:spLocks/>
              </p:cNvSpPr>
              <p:nvPr/>
            </p:nvSpPr>
            <p:spPr bwMode="auto">
              <a:xfrm>
                <a:off x="7145338" y="2308224"/>
                <a:ext cx="434975" cy="268287"/>
              </a:xfrm>
              <a:custGeom>
                <a:avLst/>
                <a:gdLst>
                  <a:gd name="T0" fmla="*/ 0 w 843"/>
                  <a:gd name="T1" fmla="*/ 510 h 510"/>
                  <a:gd name="T2" fmla="*/ 843 w 843"/>
                  <a:gd name="T3" fmla="*/ 0 h 510"/>
                  <a:gd name="T4" fmla="*/ 0 w 843"/>
                  <a:gd name="T5" fmla="*/ 510 h 510"/>
                </a:gdLst>
                <a:ahLst/>
                <a:cxnLst>
                  <a:cxn ang="0">
                    <a:pos x="T0" y="T1"/>
                  </a:cxn>
                  <a:cxn ang="0">
                    <a:pos x="T2" y="T3"/>
                  </a:cxn>
                  <a:cxn ang="0">
                    <a:pos x="T4" y="T5"/>
                  </a:cxn>
                </a:cxnLst>
                <a:rect l="0" t="0" r="r" b="b"/>
                <a:pathLst>
                  <a:path w="843" h="510">
                    <a:moveTo>
                      <a:pt x="0" y="510"/>
                    </a:moveTo>
                    <a:lnTo>
                      <a:pt x="843"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0" name="Freeform 429"/>
              <p:cNvSpPr>
                <a:spLocks/>
              </p:cNvSpPr>
              <p:nvPr/>
            </p:nvSpPr>
            <p:spPr bwMode="auto">
              <a:xfrm>
                <a:off x="7145338" y="2308224"/>
                <a:ext cx="434975" cy="268287"/>
              </a:xfrm>
              <a:custGeom>
                <a:avLst/>
                <a:gdLst>
                  <a:gd name="T0" fmla="*/ 0 w 843"/>
                  <a:gd name="T1" fmla="*/ 510 h 510"/>
                  <a:gd name="T2" fmla="*/ 843 w 843"/>
                  <a:gd name="T3" fmla="*/ 0 h 510"/>
                  <a:gd name="T4" fmla="*/ 0 w 843"/>
                  <a:gd name="T5" fmla="*/ 510 h 510"/>
                </a:gdLst>
                <a:ahLst/>
                <a:cxnLst>
                  <a:cxn ang="0">
                    <a:pos x="T0" y="T1"/>
                  </a:cxn>
                  <a:cxn ang="0">
                    <a:pos x="T2" y="T3"/>
                  </a:cxn>
                  <a:cxn ang="0">
                    <a:pos x="T4" y="T5"/>
                  </a:cxn>
                </a:cxnLst>
                <a:rect l="0" t="0" r="r" b="b"/>
                <a:pathLst>
                  <a:path w="843" h="510">
                    <a:moveTo>
                      <a:pt x="0" y="510"/>
                    </a:moveTo>
                    <a:lnTo>
                      <a:pt x="843"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1" name="Freeform 430"/>
              <p:cNvSpPr>
                <a:spLocks/>
              </p:cNvSpPr>
              <p:nvPr/>
            </p:nvSpPr>
            <p:spPr bwMode="auto">
              <a:xfrm>
                <a:off x="7145338" y="2305048"/>
                <a:ext cx="434975" cy="273049"/>
              </a:xfrm>
              <a:custGeom>
                <a:avLst/>
                <a:gdLst>
                  <a:gd name="T0" fmla="*/ 4 w 845"/>
                  <a:gd name="T1" fmla="*/ 519 h 519"/>
                  <a:gd name="T2" fmla="*/ 845 w 845"/>
                  <a:gd name="T3" fmla="*/ 7 h 519"/>
                  <a:gd name="T4" fmla="*/ 843 w 845"/>
                  <a:gd name="T5" fmla="*/ 0 h 519"/>
                  <a:gd name="T6" fmla="*/ 0 w 845"/>
                  <a:gd name="T7" fmla="*/ 512 h 519"/>
                  <a:gd name="T8" fmla="*/ 4 w 845"/>
                  <a:gd name="T9" fmla="*/ 519 h 519"/>
                </a:gdLst>
                <a:ahLst/>
                <a:cxnLst>
                  <a:cxn ang="0">
                    <a:pos x="T0" y="T1"/>
                  </a:cxn>
                  <a:cxn ang="0">
                    <a:pos x="T2" y="T3"/>
                  </a:cxn>
                  <a:cxn ang="0">
                    <a:pos x="T4" y="T5"/>
                  </a:cxn>
                  <a:cxn ang="0">
                    <a:pos x="T6" y="T7"/>
                  </a:cxn>
                  <a:cxn ang="0">
                    <a:pos x="T8" y="T9"/>
                  </a:cxn>
                </a:cxnLst>
                <a:rect l="0" t="0" r="r" b="b"/>
                <a:pathLst>
                  <a:path w="845" h="519">
                    <a:moveTo>
                      <a:pt x="4" y="519"/>
                    </a:moveTo>
                    <a:lnTo>
                      <a:pt x="845" y="7"/>
                    </a:lnTo>
                    <a:lnTo>
                      <a:pt x="843" y="0"/>
                    </a:lnTo>
                    <a:lnTo>
                      <a:pt x="0" y="512"/>
                    </a:lnTo>
                    <a:lnTo>
                      <a:pt x="4" y="519"/>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2" name="Freeform 431"/>
              <p:cNvSpPr>
                <a:spLocks/>
              </p:cNvSpPr>
              <p:nvPr/>
            </p:nvSpPr>
            <p:spPr bwMode="auto">
              <a:xfrm>
                <a:off x="7145338" y="2308224"/>
                <a:ext cx="693737" cy="268287"/>
              </a:xfrm>
              <a:custGeom>
                <a:avLst/>
                <a:gdLst>
                  <a:gd name="T0" fmla="*/ 0 w 1347"/>
                  <a:gd name="T1" fmla="*/ 510 h 510"/>
                  <a:gd name="T2" fmla="*/ 1347 w 1347"/>
                  <a:gd name="T3" fmla="*/ 0 h 510"/>
                  <a:gd name="T4" fmla="*/ 0 w 1347"/>
                  <a:gd name="T5" fmla="*/ 510 h 510"/>
                </a:gdLst>
                <a:ahLst/>
                <a:cxnLst>
                  <a:cxn ang="0">
                    <a:pos x="T0" y="T1"/>
                  </a:cxn>
                  <a:cxn ang="0">
                    <a:pos x="T2" y="T3"/>
                  </a:cxn>
                  <a:cxn ang="0">
                    <a:pos x="T4" y="T5"/>
                  </a:cxn>
                </a:cxnLst>
                <a:rect l="0" t="0" r="r" b="b"/>
                <a:pathLst>
                  <a:path w="1347" h="510">
                    <a:moveTo>
                      <a:pt x="0" y="510"/>
                    </a:moveTo>
                    <a:lnTo>
                      <a:pt x="1347"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3" name="Freeform 432"/>
              <p:cNvSpPr>
                <a:spLocks/>
              </p:cNvSpPr>
              <p:nvPr/>
            </p:nvSpPr>
            <p:spPr bwMode="auto">
              <a:xfrm>
                <a:off x="7145338" y="2308224"/>
                <a:ext cx="693737" cy="268287"/>
              </a:xfrm>
              <a:custGeom>
                <a:avLst/>
                <a:gdLst>
                  <a:gd name="T0" fmla="*/ 0 w 1347"/>
                  <a:gd name="T1" fmla="*/ 510 h 510"/>
                  <a:gd name="T2" fmla="*/ 1347 w 1347"/>
                  <a:gd name="T3" fmla="*/ 0 h 510"/>
                  <a:gd name="T4" fmla="*/ 0 w 1347"/>
                  <a:gd name="T5" fmla="*/ 510 h 510"/>
                </a:gdLst>
                <a:ahLst/>
                <a:cxnLst>
                  <a:cxn ang="0">
                    <a:pos x="T0" y="T1"/>
                  </a:cxn>
                  <a:cxn ang="0">
                    <a:pos x="T2" y="T3"/>
                  </a:cxn>
                  <a:cxn ang="0">
                    <a:pos x="T4" y="T5"/>
                  </a:cxn>
                </a:cxnLst>
                <a:rect l="0" t="0" r="r" b="b"/>
                <a:pathLst>
                  <a:path w="1347" h="510">
                    <a:moveTo>
                      <a:pt x="0" y="510"/>
                    </a:moveTo>
                    <a:lnTo>
                      <a:pt x="1347"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4" name="Freeform 433"/>
              <p:cNvSpPr>
                <a:spLocks/>
              </p:cNvSpPr>
              <p:nvPr/>
            </p:nvSpPr>
            <p:spPr bwMode="auto">
              <a:xfrm>
                <a:off x="7145338" y="2305048"/>
                <a:ext cx="693737" cy="273049"/>
              </a:xfrm>
              <a:custGeom>
                <a:avLst/>
                <a:gdLst>
                  <a:gd name="T0" fmla="*/ 2 w 1347"/>
                  <a:gd name="T1" fmla="*/ 519 h 519"/>
                  <a:gd name="T2" fmla="*/ 1347 w 1347"/>
                  <a:gd name="T3" fmla="*/ 9 h 519"/>
                  <a:gd name="T4" fmla="*/ 1344 w 1347"/>
                  <a:gd name="T5" fmla="*/ 0 h 519"/>
                  <a:gd name="T6" fmla="*/ 0 w 1347"/>
                  <a:gd name="T7" fmla="*/ 510 h 519"/>
                  <a:gd name="T8" fmla="*/ 2 w 1347"/>
                  <a:gd name="T9" fmla="*/ 519 h 519"/>
                </a:gdLst>
                <a:ahLst/>
                <a:cxnLst>
                  <a:cxn ang="0">
                    <a:pos x="T0" y="T1"/>
                  </a:cxn>
                  <a:cxn ang="0">
                    <a:pos x="T2" y="T3"/>
                  </a:cxn>
                  <a:cxn ang="0">
                    <a:pos x="T4" y="T5"/>
                  </a:cxn>
                  <a:cxn ang="0">
                    <a:pos x="T6" y="T7"/>
                  </a:cxn>
                  <a:cxn ang="0">
                    <a:pos x="T8" y="T9"/>
                  </a:cxn>
                </a:cxnLst>
                <a:rect l="0" t="0" r="r" b="b"/>
                <a:pathLst>
                  <a:path w="1347" h="519">
                    <a:moveTo>
                      <a:pt x="2" y="519"/>
                    </a:moveTo>
                    <a:lnTo>
                      <a:pt x="1347" y="9"/>
                    </a:lnTo>
                    <a:lnTo>
                      <a:pt x="1344" y="0"/>
                    </a:lnTo>
                    <a:lnTo>
                      <a:pt x="0" y="510"/>
                    </a:lnTo>
                    <a:lnTo>
                      <a:pt x="2" y="519"/>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5" name="Freeform 434"/>
              <p:cNvSpPr>
                <a:spLocks/>
              </p:cNvSpPr>
              <p:nvPr/>
            </p:nvSpPr>
            <p:spPr bwMode="auto">
              <a:xfrm>
                <a:off x="7145338" y="2305048"/>
                <a:ext cx="957262" cy="271462"/>
              </a:xfrm>
              <a:custGeom>
                <a:avLst/>
                <a:gdLst>
                  <a:gd name="T0" fmla="*/ 0 w 1859"/>
                  <a:gd name="T1" fmla="*/ 515 h 515"/>
                  <a:gd name="T2" fmla="*/ 1859 w 1859"/>
                  <a:gd name="T3" fmla="*/ 0 h 515"/>
                  <a:gd name="T4" fmla="*/ 0 w 1859"/>
                  <a:gd name="T5" fmla="*/ 515 h 515"/>
                </a:gdLst>
                <a:ahLst/>
                <a:cxnLst>
                  <a:cxn ang="0">
                    <a:pos x="T0" y="T1"/>
                  </a:cxn>
                  <a:cxn ang="0">
                    <a:pos x="T2" y="T3"/>
                  </a:cxn>
                  <a:cxn ang="0">
                    <a:pos x="T4" y="T5"/>
                  </a:cxn>
                </a:cxnLst>
                <a:rect l="0" t="0" r="r" b="b"/>
                <a:pathLst>
                  <a:path w="1859" h="515">
                    <a:moveTo>
                      <a:pt x="0" y="515"/>
                    </a:moveTo>
                    <a:lnTo>
                      <a:pt x="1859" y="0"/>
                    </a:lnTo>
                    <a:lnTo>
                      <a:pt x="0"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6" name="Freeform 435"/>
              <p:cNvSpPr>
                <a:spLocks/>
              </p:cNvSpPr>
              <p:nvPr/>
            </p:nvSpPr>
            <p:spPr bwMode="auto">
              <a:xfrm>
                <a:off x="7145338" y="2305048"/>
                <a:ext cx="957262" cy="271462"/>
              </a:xfrm>
              <a:custGeom>
                <a:avLst/>
                <a:gdLst>
                  <a:gd name="T0" fmla="*/ 0 w 1859"/>
                  <a:gd name="T1" fmla="*/ 515 h 515"/>
                  <a:gd name="T2" fmla="*/ 1859 w 1859"/>
                  <a:gd name="T3" fmla="*/ 0 h 515"/>
                  <a:gd name="T4" fmla="*/ 0 w 1859"/>
                  <a:gd name="T5" fmla="*/ 515 h 515"/>
                </a:gdLst>
                <a:ahLst/>
                <a:cxnLst>
                  <a:cxn ang="0">
                    <a:pos x="T0" y="T1"/>
                  </a:cxn>
                  <a:cxn ang="0">
                    <a:pos x="T2" y="T3"/>
                  </a:cxn>
                  <a:cxn ang="0">
                    <a:pos x="T4" y="T5"/>
                  </a:cxn>
                </a:cxnLst>
                <a:rect l="0" t="0" r="r" b="b"/>
                <a:pathLst>
                  <a:path w="1859" h="515">
                    <a:moveTo>
                      <a:pt x="0" y="515"/>
                    </a:moveTo>
                    <a:lnTo>
                      <a:pt x="1859" y="0"/>
                    </a:lnTo>
                    <a:lnTo>
                      <a:pt x="0"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7" name="Freeform 436"/>
              <p:cNvSpPr>
                <a:spLocks/>
              </p:cNvSpPr>
              <p:nvPr/>
            </p:nvSpPr>
            <p:spPr bwMode="auto">
              <a:xfrm>
                <a:off x="7145338" y="2303462"/>
                <a:ext cx="957262" cy="274636"/>
              </a:xfrm>
              <a:custGeom>
                <a:avLst/>
                <a:gdLst>
                  <a:gd name="T0" fmla="*/ 2 w 1859"/>
                  <a:gd name="T1" fmla="*/ 524 h 524"/>
                  <a:gd name="T2" fmla="*/ 1859 w 1859"/>
                  <a:gd name="T3" fmla="*/ 7 h 524"/>
                  <a:gd name="T4" fmla="*/ 1857 w 1859"/>
                  <a:gd name="T5" fmla="*/ 0 h 524"/>
                  <a:gd name="T6" fmla="*/ 0 w 1859"/>
                  <a:gd name="T7" fmla="*/ 515 h 524"/>
                  <a:gd name="T8" fmla="*/ 2 w 1859"/>
                  <a:gd name="T9" fmla="*/ 524 h 524"/>
                </a:gdLst>
                <a:ahLst/>
                <a:cxnLst>
                  <a:cxn ang="0">
                    <a:pos x="T0" y="T1"/>
                  </a:cxn>
                  <a:cxn ang="0">
                    <a:pos x="T2" y="T3"/>
                  </a:cxn>
                  <a:cxn ang="0">
                    <a:pos x="T4" y="T5"/>
                  </a:cxn>
                  <a:cxn ang="0">
                    <a:pos x="T6" y="T7"/>
                  </a:cxn>
                  <a:cxn ang="0">
                    <a:pos x="T8" y="T9"/>
                  </a:cxn>
                </a:cxnLst>
                <a:rect l="0" t="0" r="r" b="b"/>
                <a:pathLst>
                  <a:path w="1859" h="524">
                    <a:moveTo>
                      <a:pt x="2" y="524"/>
                    </a:moveTo>
                    <a:lnTo>
                      <a:pt x="1859" y="7"/>
                    </a:lnTo>
                    <a:lnTo>
                      <a:pt x="1857" y="0"/>
                    </a:lnTo>
                    <a:lnTo>
                      <a:pt x="0" y="515"/>
                    </a:lnTo>
                    <a:lnTo>
                      <a:pt x="2" y="524"/>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8" name="Freeform 437"/>
              <p:cNvSpPr>
                <a:spLocks/>
              </p:cNvSpPr>
              <p:nvPr/>
            </p:nvSpPr>
            <p:spPr bwMode="auto">
              <a:xfrm>
                <a:off x="7319963" y="2309811"/>
                <a:ext cx="38100" cy="265112"/>
              </a:xfrm>
              <a:custGeom>
                <a:avLst/>
                <a:gdLst>
                  <a:gd name="T0" fmla="*/ 75 w 75"/>
                  <a:gd name="T1" fmla="*/ 505 h 505"/>
                  <a:gd name="T2" fmla="*/ 0 w 75"/>
                  <a:gd name="T3" fmla="*/ 0 h 505"/>
                  <a:gd name="T4" fmla="*/ 75 w 75"/>
                  <a:gd name="T5" fmla="*/ 505 h 505"/>
                </a:gdLst>
                <a:ahLst/>
                <a:cxnLst>
                  <a:cxn ang="0">
                    <a:pos x="T0" y="T1"/>
                  </a:cxn>
                  <a:cxn ang="0">
                    <a:pos x="T2" y="T3"/>
                  </a:cxn>
                  <a:cxn ang="0">
                    <a:pos x="T4" y="T5"/>
                  </a:cxn>
                </a:cxnLst>
                <a:rect l="0" t="0" r="r" b="b"/>
                <a:pathLst>
                  <a:path w="75" h="505">
                    <a:moveTo>
                      <a:pt x="75" y="505"/>
                    </a:moveTo>
                    <a:lnTo>
                      <a:pt x="0" y="0"/>
                    </a:lnTo>
                    <a:lnTo>
                      <a:pt x="75"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39" name="Freeform 438"/>
              <p:cNvSpPr>
                <a:spLocks/>
              </p:cNvSpPr>
              <p:nvPr/>
            </p:nvSpPr>
            <p:spPr bwMode="auto">
              <a:xfrm>
                <a:off x="7319963" y="2309811"/>
                <a:ext cx="38100" cy="265112"/>
              </a:xfrm>
              <a:custGeom>
                <a:avLst/>
                <a:gdLst>
                  <a:gd name="T0" fmla="*/ 75 w 75"/>
                  <a:gd name="T1" fmla="*/ 505 h 505"/>
                  <a:gd name="T2" fmla="*/ 0 w 75"/>
                  <a:gd name="T3" fmla="*/ 0 h 505"/>
                  <a:gd name="T4" fmla="*/ 75 w 75"/>
                  <a:gd name="T5" fmla="*/ 505 h 505"/>
                </a:gdLst>
                <a:ahLst/>
                <a:cxnLst>
                  <a:cxn ang="0">
                    <a:pos x="T0" y="T1"/>
                  </a:cxn>
                  <a:cxn ang="0">
                    <a:pos x="T2" y="T3"/>
                  </a:cxn>
                  <a:cxn ang="0">
                    <a:pos x="T4" y="T5"/>
                  </a:cxn>
                </a:cxnLst>
                <a:rect l="0" t="0" r="r" b="b"/>
                <a:pathLst>
                  <a:path w="75" h="505">
                    <a:moveTo>
                      <a:pt x="75" y="505"/>
                    </a:moveTo>
                    <a:lnTo>
                      <a:pt x="0" y="0"/>
                    </a:lnTo>
                    <a:lnTo>
                      <a:pt x="75" y="50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0" name="Freeform 439"/>
              <p:cNvSpPr>
                <a:spLocks/>
              </p:cNvSpPr>
              <p:nvPr/>
            </p:nvSpPr>
            <p:spPr bwMode="auto">
              <a:xfrm>
                <a:off x="7316788" y="2309811"/>
                <a:ext cx="44450" cy="266700"/>
              </a:xfrm>
              <a:custGeom>
                <a:avLst/>
                <a:gdLst>
                  <a:gd name="T0" fmla="*/ 85 w 85"/>
                  <a:gd name="T1" fmla="*/ 505 h 508"/>
                  <a:gd name="T2" fmla="*/ 9 w 85"/>
                  <a:gd name="T3" fmla="*/ 0 h 508"/>
                  <a:gd name="T4" fmla="*/ 0 w 85"/>
                  <a:gd name="T5" fmla="*/ 2 h 508"/>
                  <a:gd name="T6" fmla="*/ 78 w 85"/>
                  <a:gd name="T7" fmla="*/ 508 h 508"/>
                  <a:gd name="T8" fmla="*/ 85 w 85"/>
                  <a:gd name="T9" fmla="*/ 505 h 508"/>
                </a:gdLst>
                <a:ahLst/>
                <a:cxnLst>
                  <a:cxn ang="0">
                    <a:pos x="T0" y="T1"/>
                  </a:cxn>
                  <a:cxn ang="0">
                    <a:pos x="T2" y="T3"/>
                  </a:cxn>
                  <a:cxn ang="0">
                    <a:pos x="T4" y="T5"/>
                  </a:cxn>
                  <a:cxn ang="0">
                    <a:pos x="T6" y="T7"/>
                  </a:cxn>
                  <a:cxn ang="0">
                    <a:pos x="T8" y="T9"/>
                  </a:cxn>
                </a:cxnLst>
                <a:rect l="0" t="0" r="r" b="b"/>
                <a:pathLst>
                  <a:path w="85" h="508">
                    <a:moveTo>
                      <a:pt x="85" y="505"/>
                    </a:moveTo>
                    <a:lnTo>
                      <a:pt x="9" y="0"/>
                    </a:lnTo>
                    <a:lnTo>
                      <a:pt x="0" y="2"/>
                    </a:lnTo>
                    <a:lnTo>
                      <a:pt x="78" y="508"/>
                    </a:lnTo>
                    <a:lnTo>
                      <a:pt x="85"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1" name="Freeform 440"/>
              <p:cNvSpPr>
                <a:spLocks/>
              </p:cNvSpPr>
              <p:nvPr/>
            </p:nvSpPr>
            <p:spPr bwMode="auto">
              <a:xfrm>
                <a:off x="7358063" y="2308224"/>
                <a:ext cx="222250" cy="266700"/>
              </a:xfrm>
              <a:custGeom>
                <a:avLst/>
                <a:gdLst>
                  <a:gd name="T0" fmla="*/ 0 w 430"/>
                  <a:gd name="T1" fmla="*/ 507 h 507"/>
                  <a:gd name="T2" fmla="*/ 430 w 430"/>
                  <a:gd name="T3" fmla="*/ 0 h 507"/>
                  <a:gd name="T4" fmla="*/ 0 w 430"/>
                  <a:gd name="T5" fmla="*/ 507 h 507"/>
                </a:gdLst>
                <a:ahLst/>
                <a:cxnLst>
                  <a:cxn ang="0">
                    <a:pos x="T0" y="T1"/>
                  </a:cxn>
                  <a:cxn ang="0">
                    <a:pos x="T2" y="T3"/>
                  </a:cxn>
                  <a:cxn ang="0">
                    <a:pos x="T4" y="T5"/>
                  </a:cxn>
                </a:cxnLst>
                <a:rect l="0" t="0" r="r" b="b"/>
                <a:pathLst>
                  <a:path w="430" h="507">
                    <a:moveTo>
                      <a:pt x="0" y="507"/>
                    </a:moveTo>
                    <a:lnTo>
                      <a:pt x="430" y="0"/>
                    </a:lnTo>
                    <a:lnTo>
                      <a:pt x="0" y="507"/>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2" name="Freeform 441"/>
              <p:cNvSpPr>
                <a:spLocks/>
              </p:cNvSpPr>
              <p:nvPr/>
            </p:nvSpPr>
            <p:spPr bwMode="auto">
              <a:xfrm>
                <a:off x="7358063" y="2308224"/>
                <a:ext cx="222250" cy="266700"/>
              </a:xfrm>
              <a:custGeom>
                <a:avLst/>
                <a:gdLst>
                  <a:gd name="T0" fmla="*/ 0 w 430"/>
                  <a:gd name="T1" fmla="*/ 507 h 507"/>
                  <a:gd name="T2" fmla="*/ 430 w 430"/>
                  <a:gd name="T3" fmla="*/ 0 h 507"/>
                  <a:gd name="T4" fmla="*/ 0 w 430"/>
                  <a:gd name="T5" fmla="*/ 507 h 507"/>
                </a:gdLst>
                <a:ahLst/>
                <a:cxnLst>
                  <a:cxn ang="0">
                    <a:pos x="T0" y="T1"/>
                  </a:cxn>
                  <a:cxn ang="0">
                    <a:pos x="T2" y="T3"/>
                  </a:cxn>
                  <a:cxn ang="0">
                    <a:pos x="T4" y="T5"/>
                  </a:cxn>
                </a:cxnLst>
                <a:rect l="0" t="0" r="r" b="b"/>
                <a:pathLst>
                  <a:path w="430" h="507">
                    <a:moveTo>
                      <a:pt x="0" y="507"/>
                    </a:moveTo>
                    <a:lnTo>
                      <a:pt x="430" y="0"/>
                    </a:lnTo>
                    <a:lnTo>
                      <a:pt x="0" y="507"/>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3" name="Freeform 442"/>
              <p:cNvSpPr>
                <a:spLocks/>
              </p:cNvSpPr>
              <p:nvPr/>
            </p:nvSpPr>
            <p:spPr bwMode="auto">
              <a:xfrm>
                <a:off x="7358063" y="2306637"/>
                <a:ext cx="223837" cy="269875"/>
              </a:xfrm>
              <a:custGeom>
                <a:avLst/>
                <a:gdLst>
                  <a:gd name="T0" fmla="*/ 7 w 435"/>
                  <a:gd name="T1" fmla="*/ 513 h 513"/>
                  <a:gd name="T2" fmla="*/ 435 w 435"/>
                  <a:gd name="T3" fmla="*/ 5 h 513"/>
                  <a:gd name="T4" fmla="*/ 428 w 435"/>
                  <a:gd name="T5" fmla="*/ 0 h 513"/>
                  <a:gd name="T6" fmla="*/ 0 w 435"/>
                  <a:gd name="T7" fmla="*/ 508 h 513"/>
                  <a:gd name="T8" fmla="*/ 7 w 435"/>
                  <a:gd name="T9" fmla="*/ 513 h 513"/>
                </a:gdLst>
                <a:ahLst/>
                <a:cxnLst>
                  <a:cxn ang="0">
                    <a:pos x="T0" y="T1"/>
                  </a:cxn>
                  <a:cxn ang="0">
                    <a:pos x="T2" y="T3"/>
                  </a:cxn>
                  <a:cxn ang="0">
                    <a:pos x="T4" y="T5"/>
                  </a:cxn>
                  <a:cxn ang="0">
                    <a:pos x="T6" y="T7"/>
                  </a:cxn>
                  <a:cxn ang="0">
                    <a:pos x="T8" y="T9"/>
                  </a:cxn>
                </a:cxnLst>
                <a:rect l="0" t="0" r="r" b="b"/>
                <a:pathLst>
                  <a:path w="435" h="513">
                    <a:moveTo>
                      <a:pt x="7" y="513"/>
                    </a:moveTo>
                    <a:lnTo>
                      <a:pt x="435" y="5"/>
                    </a:lnTo>
                    <a:lnTo>
                      <a:pt x="428" y="0"/>
                    </a:lnTo>
                    <a:lnTo>
                      <a:pt x="0" y="508"/>
                    </a:lnTo>
                    <a:lnTo>
                      <a:pt x="7" y="513"/>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4" name="Freeform 443"/>
              <p:cNvSpPr>
                <a:spLocks/>
              </p:cNvSpPr>
              <p:nvPr/>
            </p:nvSpPr>
            <p:spPr bwMode="auto">
              <a:xfrm>
                <a:off x="7358063" y="2308224"/>
                <a:ext cx="481012" cy="266700"/>
              </a:xfrm>
              <a:custGeom>
                <a:avLst/>
                <a:gdLst>
                  <a:gd name="T0" fmla="*/ 0 w 934"/>
                  <a:gd name="T1" fmla="*/ 507 h 507"/>
                  <a:gd name="T2" fmla="*/ 934 w 934"/>
                  <a:gd name="T3" fmla="*/ 0 h 507"/>
                  <a:gd name="T4" fmla="*/ 0 w 934"/>
                  <a:gd name="T5" fmla="*/ 507 h 507"/>
                </a:gdLst>
                <a:ahLst/>
                <a:cxnLst>
                  <a:cxn ang="0">
                    <a:pos x="T0" y="T1"/>
                  </a:cxn>
                  <a:cxn ang="0">
                    <a:pos x="T2" y="T3"/>
                  </a:cxn>
                  <a:cxn ang="0">
                    <a:pos x="T4" y="T5"/>
                  </a:cxn>
                </a:cxnLst>
                <a:rect l="0" t="0" r="r" b="b"/>
                <a:pathLst>
                  <a:path w="934" h="507">
                    <a:moveTo>
                      <a:pt x="0" y="507"/>
                    </a:moveTo>
                    <a:lnTo>
                      <a:pt x="934" y="0"/>
                    </a:lnTo>
                    <a:lnTo>
                      <a:pt x="0" y="507"/>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5" name="Freeform 444"/>
              <p:cNvSpPr>
                <a:spLocks/>
              </p:cNvSpPr>
              <p:nvPr/>
            </p:nvSpPr>
            <p:spPr bwMode="auto">
              <a:xfrm>
                <a:off x="7358063" y="2308224"/>
                <a:ext cx="481012" cy="266700"/>
              </a:xfrm>
              <a:custGeom>
                <a:avLst/>
                <a:gdLst>
                  <a:gd name="T0" fmla="*/ 0 w 934"/>
                  <a:gd name="T1" fmla="*/ 507 h 507"/>
                  <a:gd name="T2" fmla="*/ 934 w 934"/>
                  <a:gd name="T3" fmla="*/ 0 h 507"/>
                  <a:gd name="T4" fmla="*/ 0 w 934"/>
                  <a:gd name="T5" fmla="*/ 507 h 507"/>
                </a:gdLst>
                <a:ahLst/>
                <a:cxnLst>
                  <a:cxn ang="0">
                    <a:pos x="T0" y="T1"/>
                  </a:cxn>
                  <a:cxn ang="0">
                    <a:pos x="T2" y="T3"/>
                  </a:cxn>
                  <a:cxn ang="0">
                    <a:pos x="T4" y="T5"/>
                  </a:cxn>
                </a:cxnLst>
                <a:rect l="0" t="0" r="r" b="b"/>
                <a:pathLst>
                  <a:path w="934" h="507">
                    <a:moveTo>
                      <a:pt x="0" y="507"/>
                    </a:moveTo>
                    <a:lnTo>
                      <a:pt x="934" y="0"/>
                    </a:lnTo>
                    <a:lnTo>
                      <a:pt x="0" y="507"/>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6" name="Freeform 445"/>
              <p:cNvSpPr>
                <a:spLocks/>
              </p:cNvSpPr>
              <p:nvPr/>
            </p:nvSpPr>
            <p:spPr bwMode="auto">
              <a:xfrm>
                <a:off x="7358063" y="2305048"/>
                <a:ext cx="482600" cy="271462"/>
              </a:xfrm>
              <a:custGeom>
                <a:avLst/>
                <a:gdLst>
                  <a:gd name="T0" fmla="*/ 5 w 938"/>
                  <a:gd name="T1" fmla="*/ 517 h 517"/>
                  <a:gd name="T2" fmla="*/ 938 w 938"/>
                  <a:gd name="T3" fmla="*/ 7 h 517"/>
                  <a:gd name="T4" fmla="*/ 933 w 938"/>
                  <a:gd name="T5" fmla="*/ 0 h 517"/>
                  <a:gd name="T6" fmla="*/ 0 w 938"/>
                  <a:gd name="T7" fmla="*/ 510 h 517"/>
                  <a:gd name="T8" fmla="*/ 5 w 938"/>
                  <a:gd name="T9" fmla="*/ 517 h 517"/>
                </a:gdLst>
                <a:ahLst/>
                <a:cxnLst>
                  <a:cxn ang="0">
                    <a:pos x="T0" y="T1"/>
                  </a:cxn>
                  <a:cxn ang="0">
                    <a:pos x="T2" y="T3"/>
                  </a:cxn>
                  <a:cxn ang="0">
                    <a:pos x="T4" y="T5"/>
                  </a:cxn>
                  <a:cxn ang="0">
                    <a:pos x="T6" y="T7"/>
                  </a:cxn>
                  <a:cxn ang="0">
                    <a:pos x="T8" y="T9"/>
                  </a:cxn>
                </a:cxnLst>
                <a:rect l="0" t="0" r="r" b="b"/>
                <a:pathLst>
                  <a:path w="938" h="517">
                    <a:moveTo>
                      <a:pt x="5" y="517"/>
                    </a:moveTo>
                    <a:lnTo>
                      <a:pt x="938" y="7"/>
                    </a:lnTo>
                    <a:lnTo>
                      <a:pt x="933" y="0"/>
                    </a:lnTo>
                    <a:lnTo>
                      <a:pt x="0" y="510"/>
                    </a:lnTo>
                    <a:lnTo>
                      <a:pt x="5" y="517"/>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7" name="Freeform 446"/>
              <p:cNvSpPr>
                <a:spLocks/>
              </p:cNvSpPr>
              <p:nvPr/>
            </p:nvSpPr>
            <p:spPr bwMode="auto">
              <a:xfrm>
                <a:off x="7358063" y="2305048"/>
                <a:ext cx="744537" cy="269875"/>
              </a:xfrm>
              <a:custGeom>
                <a:avLst/>
                <a:gdLst>
                  <a:gd name="T0" fmla="*/ 0 w 1446"/>
                  <a:gd name="T1" fmla="*/ 512 h 512"/>
                  <a:gd name="T2" fmla="*/ 1446 w 1446"/>
                  <a:gd name="T3" fmla="*/ 0 h 512"/>
                  <a:gd name="T4" fmla="*/ 0 w 1446"/>
                  <a:gd name="T5" fmla="*/ 512 h 512"/>
                </a:gdLst>
                <a:ahLst/>
                <a:cxnLst>
                  <a:cxn ang="0">
                    <a:pos x="T0" y="T1"/>
                  </a:cxn>
                  <a:cxn ang="0">
                    <a:pos x="T2" y="T3"/>
                  </a:cxn>
                  <a:cxn ang="0">
                    <a:pos x="T4" y="T5"/>
                  </a:cxn>
                </a:cxnLst>
                <a:rect l="0" t="0" r="r" b="b"/>
                <a:pathLst>
                  <a:path w="1446" h="512">
                    <a:moveTo>
                      <a:pt x="0" y="512"/>
                    </a:moveTo>
                    <a:lnTo>
                      <a:pt x="1446" y="0"/>
                    </a:lnTo>
                    <a:lnTo>
                      <a:pt x="0" y="51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8" name="Freeform 447"/>
              <p:cNvSpPr>
                <a:spLocks/>
              </p:cNvSpPr>
              <p:nvPr/>
            </p:nvSpPr>
            <p:spPr bwMode="auto">
              <a:xfrm>
                <a:off x="7358063" y="2305048"/>
                <a:ext cx="744537" cy="269875"/>
              </a:xfrm>
              <a:custGeom>
                <a:avLst/>
                <a:gdLst>
                  <a:gd name="T0" fmla="*/ 0 w 1446"/>
                  <a:gd name="T1" fmla="*/ 512 h 512"/>
                  <a:gd name="T2" fmla="*/ 1446 w 1446"/>
                  <a:gd name="T3" fmla="*/ 0 h 512"/>
                  <a:gd name="T4" fmla="*/ 0 w 1446"/>
                  <a:gd name="T5" fmla="*/ 512 h 512"/>
                </a:gdLst>
                <a:ahLst/>
                <a:cxnLst>
                  <a:cxn ang="0">
                    <a:pos x="T0" y="T1"/>
                  </a:cxn>
                  <a:cxn ang="0">
                    <a:pos x="T2" y="T3"/>
                  </a:cxn>
                  <a:cxn ang="0">
                    <a:pos x="T4" y="T5"/>
                  </a:cxn>
                </a:cxnLst>
                <a:rect l="0" t="0" r="r" b="b"/>
                <a:pathLst>
                  <a:path w="1446" h="512">
                    <a:moveTo>
                      <a:pt x="0" y="512"/>
                    </a:moveTo>
                    <a:lnTo>
                      <a:pt x="1446" y="0"/>
                    </a:lnTo>
                    <a:lnTo>
                      <a:pt x="0" y="512"/>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49" name="Freeform 448"/>
              <p:cNvSpPr>
                <a:spLocks/>
              </p:cNvSpPr>
              <p:nvPr/>
            </p:nvSpPr>
            <p:spPr bwMode="auto">
              <a:xfrm>
                <a:off x="7358063" y="2303462"/>
                <a:ext cx="744537" cy="273049"/>
              </a:xfrm>
              <a:custGeom>
                <a:avLst/>
                <a:gdLst>
                  <a:gd name="T0" fmla="*/ 3 w 1446"/>
                  <a:gd name="T1" fmla="*/ 522 h 522"/>
                  <a:gd name="T2" fmla="*/ 1446 w 1446"/>
                  <a:gd name="T3" fmla="*/ 7 h 522"/>
                  <a:gd name="T4" fmla="*/ 1444 w 1446"/>
                  <a:gd name="T5" fmla="*/ 0 h 522"/>
                  <a:gd name="T6" fmla="*/ 0 w 1446"/>
                  <a:gd name="T7" fmla="*/ 515 h 522"/>
                  <a:gd name="T8" fmla="*/ 3 w 1446"/>
                  <a:gd name="T9" fmla="*/ 522 h 522"/>
                </a:gdLst>
                <a:ahLst/>
                <a:cxnLst>
                  <a:cxn ang="0">
                    <a:pos x="T0" y="T1"/>
                  </a:cxn>
                  <a:cxn ang="0">
                    <a:pos x="T2" y="T3"/>
                  </a:cxn>
                  <a:cxn ang="0">
                    <a:pos x="T4" y="T5"/>
                  </a:cxn>
                  <a:cxn ang="0">
                    <a:pos x="T6" y="T7"/>
                  </a:cxn>
                  <a:cxn ang="0">
                    <a:pos x="T8" y="T9"/>
                  </a:cxn>
                </a:cxnLst>
                <a:rect l="0" t="0" r="r" b="b"/>
                <a:pathLst>
                  <a:path w="1446" h="522">
                    <a:moveTo>
                      <a:pt x="3" y="522"/>
                    </a:moveTo>
                    <a:lnTo>
                      <a:pt x="1446" y="7"/>
                    </a:lnTo>
                    <a:lnTo>
                      <a:pt x="1444" y="0"/>
                    </a:lnTo>
                    <a:lnTo>
                      <a:pt x="0" y="515"/>
                    </a:lnTo>
                    <a:lnTo>
                      <a:pt x="3" y="52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0" name="Freeform 449"/>
              <p:cNvSpPr>
                <a:spLocks/>
              </p:cNvSpPr>
              <p:nvPr/>
            </p:nvSpPr>
            <p:spPr bwMode="auto">
              <a:xfrm>
                <a:off x="7319963" y="2309811"/>
                <a:ext cx="260350" cy="266700"/>
              </a:xfrm>
              <a:custGeom>
                <a:avLst/>
                <a:gdLst>
                  <a:gd name="T0" fmla="*/ 505 w 505"/>
                  <a:gd name="T1" fmla="*/ 508 h 508"/>
                  <a:gd name="T2" fmla="*/ 0 w 505"/>
                  <a:gd name="T3" fmla="*/ 0 h 508"/>
                  <a:gd name="T4" fmla="*/ 505 w 505"/>
                  <a:gd name="T5" fmla="*/ 508 h 508"/>
                </a:gdLst>
                <a:ahLst/>
                <a:cxnLst>
                  <a:cxn ang="0">
                    <a:pos x="T0" y="T1"/>
                  </a:cxn>
                  <a:cxn ang="0">
                    <a:pos x="T2" y="T3"/>
                  </a:cxn>
                  <a:cxn ang="0">
                    <a:pos x="T4" y="T5"/>
                  </a:cxn>
                </a:cxnLst>
                <a:rect l="0" t="0" r="r" b="b"/>
                <a:pathLst>
                  <a:path w="505" h="508">
                    <a:moveTo>
                      <a:pt x="505" y="508"/>
                    </a:moveTo>
                    <a:lnTo>
                      <a:pt x="0" y="0"/>
                    </a:lnTo>
                    <a:lnTo>
                      <a:pt x="505"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1" name="Freeform 450"/>
              <p:cNvSpPr>
                <a:spLocks/>
              </p:cNvSpPr>
              <p:nvPr/>
            </p:nvSpPr>
            <p:spPr bwMode="auto">
              <a:xfrm>
                <a:off x="7319963" y="2309811"/>
                <a:ext cx="260350" cy="266700"/>
              </a:xfrm>
              <a:custGeom>
                <a:avLst/>
                <a:gdLst>
                  <a:gd name="T0" fmla="*/ 505 w 505"/>
                  <a:gd name="T1" fmla="*/ 508 h 508"/>
                  <a:gd name="T2" fmla="*/ 0 w 505"/>
                  <a:gd name="T3" fmla="*/ 0 h 508"/>
                  <a:gd name="T4" fmla="*/ 505 w 505"/>
                  <a:gd name="T5" fmla="*/ 508 h 508"/>
                </a:gdLst>
                <a:ahLst/>
                <a:cxnLst>
                  <a:cxn ang="0">
                    <a:pos x="T0" y="T1"/>
                  </a:cxn>
                  <a:cxn ang="0">
                    <a:pos x="T2" y="T3"/>
                  </a:cxn>
                  <a:cxn ang="0">
                    <a:pos x="T4" y="T5"/>
                  </a:cxn>
                </a:cxnLst>
                <a:rect l="0" t="0" r="r" b="b"/>
                <a:pathLst>
                  <a:path w="505" h="508">
                    <a:moveTo>
                      <a:pt x="505" y="508"/>
                    </a:moveTo>
                    <a:lnTo>
                      <a:pt x="0" y="0"/>
                    </a:lnTo>
                    <a:lnTo>
                      <a:pt x="505"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2" name="Freeform 451"/>
              <p:cNvSpPr>
                <a:spLocks/>
              </p:cNvSpPr>
              <p:nvPr/>
            </p:nvSpPr>
            <p:spPr bwMode="auto">
              <a:xfrm>
                <a:off x="7318375" y="2308224"/>
                <a:ext cx="263525" cy="268287"/>
              </a:xfrm>
              <a:custGeom>
                <a:avLst/>
                <a:gdLst>
                  <a:gd name="T0" fmla="*/ 511 w 511"/>
                  <a:gd name="T1" fmla="*/ 505 h 512"/>
                  <a:gd name="T2" fmla="*/ 5 w 511"/>
                  <a:gd name="T3" fmla="*/ 0 h 512"/>
                  <a:gd name="T4" fmla="*/ 0 w 511"/>
                  <a:gd name="T5" fmla="*/ 7 h 512"/>
                  <a:gd name="T6" fmla="*/ 504 w 511"/>
                  <a:gd name="T7" fmla="*/ 512 h 512"/>
                  <a:gd name="T8" fmla="*/ 511 w 511"/>
                  <a:gd name="T9" fmla="*/ 505 h 512"/>
                </a:gdLst>
                <a:ahLst/>
                <a:cxnLst>
                  <a:cxn ang="0">
                    <a:pos x="T0" y="T1"/>
                  </a:cxn>
                  <a:cxn ang="0">
                    <a:pos x="T2" y="T3"/>
                  </a:cxn>
                  <a:cxn ang="0">
                    <a:pos x="T4" y="T5"/>
                  </a:cxn>
                  <a:cxn ang="0">
                    <a:pos x="T6" y="T7"/>
                  </a:cxn>
                  <a:cxn ang="0">
                    <a:pos x="T8" y="T9"/>
                  </a:cxn>
                </a:cxnLst>
                <a:rect l="0" t="0" r="r" b="b"/>
                <a:pathLst>
                  <a:path w="511" h="512">
                    <a:moveTo>
                      <a:pt x="511" y="505"/>
                    </a:moveTo>
                    <a:lnTo>
                      <a:pt x="5" y="0"/>
                    </a:lnTo>
                    <a:lnTo>
                      <a:pt x="0" y="7"/>
                    </a:lnTo>
                    <a:lnTo>
                      <a:pt x="504" y="512"/>
                    </a:lnTo>
                    <a:lnTo>
                      <a:pt x="511"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3" name="Freeform 452"/>
              <p:cNvSpPr>
                <a:spLocks/>
              </p:cNvSpPr>
              <p:nvPr/>
            </p:nvSpPr>
            <p:spPr bwMode="auto">
              <a:xfrm>
                <a:off x="7580313" y="2308224"/>
                <a:ext cx="0" cy="268287"/>
              </a:xfrm>
              <a:custGeom>
                <a:avLst/>
                <a:gdLst>
                  <a:gd name="T0" fmla="*/ 510 h 510"/>
                  <a:gd name="T1" fmla="*/ 0 h 510"/>
                  <a:gd name="T2" fmla="*/ 510 h 510"/>
                </a:gdLst>
                <a:ahLst/>
                <a:cxnLst>
                  <a:cxn ang="0">
                    <a:pos x="0" y="T0"/>
                  </a:cxn>
                  <a:cxn ang="0">
                    <a:pos x="0" y="T1"/>
                  </a:cxn>
                  <a:cxn ang="0">
                    <a:pos x="0" y="T2"/>
                  </a:cxn>
                </a:cxnLst>
                <a:rect l="0" t="0" r="r" b="b"/>
                <a:pathLst>
                  <a:path h="510">
                    <a:moveTo>
                      <a:pt x="0" y="510"/>
                    </a:moveTo>
                    <a:lnTo>
                      <a:pt x="0"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4" name="Freeform 453"/>
              <p:cNvSpPr>
                <a:spLocks/>
              </p:cNvSpPr>
              <p:nvPr/>
            </p:nvSpPr>
            <p:spPr bwMode="auto">
              <a:xfrm>
                <a:off x="7580313" y="2308224"/>
                <a:ext cx="0" cy="268287"/>
              </a:xfrm>
              <a:custGeom>
                <a:avLst/>
                <a:gdLst>
                  <a:gd name="T0" fmla="*/ 510 h 510"/>
                  <a:gd name="T1" fmla="*/ 0 h 510"/>
                  <a:gd name="T2" fmla="*/ 510 h 510"/>
                </a:gdLst>
                <a:ahLst/>
                <a:cxnLst>
                  <a:cxn ang="0">
                    <a:pos x="0" y="T0"/>
                  </a:cxn>
                  <a:cxn ang="0">
                    <a:pos x="0" y="T1"/>
                  </a:cxn>
                  <a:cxn ang="0">
                    <a:pos x="0" y="T2"/>
                  </a:cxn>
                </a:cxnLst>
                <a:rect l="0" t="0" r="r" b="b"/>
                <a:pathLst>
                  <a:path h="510">
                    <a:moveTo>
                      <a:pt x="0" y="510"/>
                    </a:moveTo>
                    <a:lnTo>
                      <a:pt x="0"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5" name="Rectangle 454"/>
              <p:cNvSpPr>
                <a:spLocks noChangeArrowheads="1"/>
              </p:cNvSpPr>
              <p:nvPr/>
            </p:nvSpPr>
            <p:spPr bwMode="auto">
              <a:xfrm>
                <a:off x="7578725" y="2308224"/>
                <a:ext cx="3175" cy="268287"/>
              </a:xfrm>
              <a:prstGeom prst="rect">
                <a:avLst/>
              </a:pr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6" name="Freeform 455"/>
              <p:cNvSpPr>
                <a:spLocks/>
              </p:cNvSpPr>
              <p:nvPr/>
            </p:nvSpPr>
            <p:spPr bwMode="auto">
              <a:xfrm>
                <a:off x="7580313" y="2308224"/>
                <a:ext cx="219075" cy="268287"/>
              </a:xfrm>
              <a:custGeom>
                <a:avLst/>
                <a:gdLst>
                  <a:gd name="T0" fmla="*/ 426 w 426"/>
                  <a:gd name="T1" fmla="*/ 510 h 510"/>
                  <a:gd name="T2" fmla="*/ 0 w 426"/>
                  <a:gd name="T3" fmla="*/ 0 h 510"/>
                  <a:gd name="T4" fmla="*/ 426 w 426"/>
                  <a:gd name="T5" fmla="*/ 510 h 510"/>
                </a:gdLst>
                <a:ahLst/>
                <a:cxnLst>
                  <a:cxn ang="0">
                    <a:pos x="T0" y="T1"/>
                  </a:cxn>
                  <a:cxn ang="0">
                    <a:pos x="T2" y="T3"/>
                  </a:cxn>
                  <a:cxn ang="0">
                    <a:pos x="T4" y="T5"/>
                  </a:cxn>
                </a:cxnLst>
                <a:rect l="0" t="0" r="r" b="b"/>
                <a:pathLst>
                  <a:path w="426" h="510">
                    <a:moveTo>
                      <a:pt x="426" y="510"/>
                    </a:moveTo>
                    <a:lnTo>
                      <a:pt x="0" y="0"/>
                    </a:lnTo>
                    <a:lnTo>
                      <a:pt x="426"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7" name="Freeform 456"/>
              <p:cNvSpPr>
                <a:spLocks/>
              </p:cNvSpPr>
              <p:nvPr/>
            </p:nvSpPr>
            <p:spPr bwMode="auto">
              <a:xfrm>
                <a:off x="7580313" y="2308224"/>
                <a:ext cx="219075" cy="268287"/>
              </a:xfrm>
              <a:custGeom>
                <a:avLst/>
                <a:gdLst>
                  <a:gd name="T0" fmla="*/ 426 w 426"/>
                  <a:gd name="T1" fmla="*/ 510 h 510"/>
                  <a:gd name="T2" fmla="*/ 0 w 426"/>
                  <a:gd name="T3" fmla="*/ 0 h 510"/>
                  <a:gd name="T4" fmla="*/ 426 w 426"/>
                  <a:gd name="T5" fmla="*/ 510 h 510"/>
                </a:gdLst>
                <a:ahLst/>
                <a:cxnLst>
                  <a:cxn ang="0">
                    <a:pos x="T0" y="T1"/>
                  </a:cxn>
                  <a:cxn ang="0">
                    <a:pos x="T2" y="T3"/>
                  </a:cxn>
                  <a:cxn ang="0">
                    <a:pos x="T4" y="T5"/>
                  </a:cxn>
                </a:cxnLst>
                <a:rect l="0" t="0" r="r" b="b"/>
                <a:pathLst>
                  <a:path w="426" h="510">
                    <a:moveTo>
                      <a:pt x="426" y="510"/>
                    </a:moveTo>
                    <a:lnTo>
                      <a:pt x="0" y="0"/>
                    </a:lnTo>
                    <a:lnTo>
                      <a:pt x="426"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8" name="Freeform 457"/>
              <p:cNvSpPr>
                <a:spLocks/>
              </p:cNvSpPr>
              <p:nvPr/>
            </p:nvSpPr>
            <p:spPr bwMode="auto">
              <a:xfrm>
                <a:off x="7578725" y="2306637"/>
                <a:ext cx="222250" cy="269875"/>
              </a:xfrm>
              <a:custGeom>
                <a:avLst/>
                <a:gdLst>
                  <a:gd name="T0" fmla="*/ 432 w 432"/>
                  <a:gd name="T1" fmla="*/ 510 h 515"/>
                  <a:gd name="T2" fmla="*/ 7 w 432"/>
                  <a:gd name="T3" fmla="*/ 0 h 515"/>
                  <a:gd name="T4" fmla="*/ 0 w 432"/>
                  <a:gd name="T5" fmla="*/ 5 h 515"/>
                  <a:gd name="T6" fmla="*/ 427 w 432"/>
                  <a:gd name="T7" fmla="*/ 515 h 515"/>
                  <a:gd name="T8" fmla="*/ 432 w 432"/>
                  <a:gd name="T9" fmla="*/ 510 h 515"/>
                </a:gdLst>
                <a:ahLst/>
                <a:cxnLst>
                  <a:cxn ang="0">
                    <a:pos x="T0" y="T1"/>
                  </a:cxn>
                  <a:cxn ang="0">
                    <a:pos x="T2" y="T3"/>
                  </a:cxn>
                  <a:cxn ang="0">
                    <a:pos x="T4" y="T5"/>
                  </a:cxn>
                  <a:cxn ang="0">
                    <a:pos x="T6" y="T7"/>
                  </a:cxn>
                  <a:cxn ang="0">
                    <a:pos x="T8" y="T9"/>
                  </a:cxn>
                </a:cxnLst>
                <a:rect l="0" t="0" r="r" b="b"/>
                <a:pathLst>
                  <a:path w="432" h="515">
                    <a:moveTo>
                      <a:pt x="432" y="510"/>
                    </a:moveTo>
                    <a:lnTo>
                      <a:pt x="7" y="0"/>
                    </a:lnTo>
                    <a:lnTo>
                      <a:pt x="0" y="5"/>
                    </a:lnTo>
                    <a:lnTo>
                      <a:pt x="427" y="515"/>
                    </a:lnTo>
                    <a:lnTo>
                      <a:pt x="432"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59" name="Freeform 458"/>
              <p:cNvSpPr>
                <a:spLocks/>
              </p:cNvSpPr>
              <p:nvPr/>
            </p:nvSpPr>
            <p:spPr bwMode="auto">
              <a:xfrm>
                <a:off x="7580313" y="2308224"/>
                <a:ext cx="438150" cy="268287"/>
              </a:xfrm>
              <a:custGeom>
                <a:avLst/>
                <a:gdLst>
                  <a:gd name="T0" fmla="*/ 851 w 851"/>
                  <a:gd name="T1" fmla="*/ 510 h 510"/>
                  <a:gd name="T2" fmla="*/ 0 w 851"/>
                  <a:gd name="T3" fmla="*/ 0 h 510"/>
                  <a:gd name="T4" fmla="*/ 851 w 851"/>
                  <a:gd name="T5" fmla="*/ 510 h 510"/>
                </a:gdLst>
                <a:ahLst/>
                <a:cxnLst>
                  <a:cxn ang="0">
                    <a:pos x="T0" y="T1"/>
                  </a:cxn>
                  <a:cxn ang="0">
                    <a:pos x="T2" y="T3"/>
                  </a:cxn>
                  <a:cxn ang="0">
                    <a:pos x="T4" y="T5"/>
                  </a:cxn>
                </a:cxnLst>
                <a:rect l="0" t="0" r="r" b="b"/>
                <a:pathLst>
                  <a:path w="851" h="510">
                    <a:moveTo>
                      <a:pt x="851" y="510"/>
                    </a:moveTo>
                    <a:lnTo>
                      <a:pt x="0" y="0"/>
                    </a:lnTo>
                    <a:lnTo>
                      <a:pt x="851"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60" name="Freeform 459"/>
              <p:cNvSpPr>
                <a:spLocks/>
              </p:cNvSpPr>
              <p:nvPr/>
            </p:nvSpPr>
            <p:spPr bwMode="auto">
              <a:xfrm>
                <a:off x="7580313" y="2308224"/>
                <a:ext cx="438150" cy="268287"/>
              </a:xfrm>
              <a:custGeom>
                <a:avLst/>
                <a:gdLst>
                  <a:gd name="T0" fmla="*/ 851 w 851"/>
                  <a:gd name="T1" fmla="*/ 510 h 510"/>
                  <a:gd name="T2" fmla="*/ 0 w 851"/>
                  <a:gd name="T3" fmla="*/ 0 h 510"/>
                  <a:gd name="T4" fmla="*/ 851 w 851"/>
                  <a:gd name="T5" fmla="*/ 510 h 510"/>
                </a:gdLst>
                <a:ahLst/>
                <a:cxnLst>
                  <a:cxn ang="0">
                    <a:pos x="T0" y="T1"/>
                  </a:cxn>
                  <a:cxn ang="0">
                    <a:pos x="T2" y="T3"/>
                  </a:cxn>
                  <a:cxn ang="0">
                    <a:pos x="T4" y="T5"/>
                  </a:cxn>
                </a:cxnLst>
                <a:rect l="0" t="0" r="r" b="b"/>
                <a:pathLst>
                  <a:path w="851" h="510">
                    <a:moveTo>
                      <a:pt x="851" y="510"/>
                    </a:moveTo>
                    <a:lnTo>
                      <a:pt x="0" y="0"/>
                    </a:lnTo>
                    <a:lnTo>
                      <a:pt x="851"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61" name="Freeform 460"/>
              <p:cNvSpPr>
                <a:spLocks/>
              </p:cNvSpPr>
              <p:nvPr/>
            </p:nvSpPr>
            <p:spPr bwMode="auto">
              <a:xfrm>
                <a:off x="7578725" y="2305048"/>
                <a:ext cx="441325" cy="271462"/>
              </a:xfrm>
              <a:custGeom>
                <a:avLst/>
                <a:gdLst>
                  <a:gd name="T0" fmla="*/ 855 w 855"/>
                  <a:gd name="T1" fmla="*/ 510 h 517"/>
                  <a:gd name="T2" fmla="*/ 2 w 855"/>
                  <a:gd name="T3" fmla="*/ 0 h 517"/>
                  <a:gd name="T4" fmla="*/ 0 w 855"/>
                  <a:gd name="T5" fmla="*/ 7 h 517"/>
                  <a:gd name="T6" fmla="*/ 853 w 855"/>
                  <a:gd name="T7" fmla="*/ 517 h 517"/>
                  <a:gd name="T8" fmla="*/ 855 w 855"/>
                  <a:gd name="T9" fmla="*/ 510 h 517"/>
                </a:gdLst>
                <a:ahLst/>
                <a:cxnLst>
                  <a:cxn ang="0">
                    <a:pos x="T0" y="T1"/>
                  </a:cxn>
                  <a:cxn ang="0">
                    <a:pos x="T2" y="T3"/>
                  </a:cxn>
                  <a:cxn ang="0">
                    <a:pos x="T4" y="T5"/>
                  </a:cxn>
                  <a:cxn ang="0">
                    <a:pos x="T6" y="T7"/>
                  </a:cxn>
                  <a:cxn ang="0">
                    <a:pos x="T8" y="T9"/>
                  </a:cxn>
                </a:cxnLst>
                <a:rect l="0" t="0" r="r" b="b"/>
                <a:pathLst>
                  <a:path w="855" h="517">
                    <a:moveTo>
                      <a:pt x="855" y="510"/>
                    </a:moveTo>
                    <a:lnTo>
                      <a:pt x="2" y="0"/>
                    </a:lnTo>
                    <a:lnTo>
                      <a:pt x="0" y="7"/>
                    </a:lnTo>
                    <a:lnTo>
                      <a:pt x="853" y="517"/>
                    </a:lnTo>
                    <a:lnTo>
                      <a:pt x="855"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62" name="Freeform 461"/>
              <p:cNvSpPr>
                <a:spLocks/>
              </p:cNvSpPr>
              <p:nvPr/>
            </p:nvSpPr>
            <p:spPr bwMode="auto">
              <a:xfrm>
                <a:off x="7580313" y="2308224"/>
                <a:ext cx="679450" cy="268287"/>
              </a:xfrm>
              <a:custGeom>
                <a:avLst/>
                <a:gdLst>
                  <a:gd name="T0" fmla="*/ 1319 w 1319"/>
                  <a:gd name="T1" fmla="*/ 510 h 510"/>
                  <a:gd name="T2" fmla="*/ 0 w 1319"/>
                  <a:gd name="T3" fmla="*/ 0 h 510"/>
                  <a:gd name="T4" fmla="*/ 1319 w 1319"/>
                  <a:gd name="T5" fmla="*/ 510 h 510"/>
                </a:gdLst>
                <a:ahLst/>
                <a:cxnLst>
                  <a:cxn ang="0">
                    <a:pos x="T0" y="T1"/>
                  </a:cxn>
                  <a:cxn ang="0">
                    <a:pos x="T2" y="T3"/>
                  </a:cxn>
                  <a:cxn ang="0">
                    <a:pos x="T4" y="T5"/>
                  </a:cxn>
                </a:cxnLst>
                <a:rect l="0" t="0" r="r" b="b"/>
                <a:pathLst>
                  <a:path w="1319" h="510">
                    <a:moveTo>
                      <a:pt x="1319" y="510"/>
                    </a:moveTo>
                    <a:lnTo>
                      <a:pt x="0" y="0"/>
                    </a:lnTo>
                    <a:lnTo>
                      <a:pt x="1319"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63" name="Freeform 462"/>
              <p:cNvSpPr>
                <a:spLocks/>
              </p:cNvSpPr>
              <p:nvPr/>
            </p:nvSpPr>
            <p:spPr bwMode="auto">
              <a:xfrm>
                <a:off x="7580313" y="2308224"/>
                <a:ext cx="679450" cy="268287"/>
              </a:xfrm>
              <a:custGeom>
                <a:avLst/>
                <a:gdLst>
                  <a:gd name="T0" fmla="*/ 1319 w 1319"/>
                  <a:gd name="T1" fmla="*/ 510 h 510"/>
                  <a:gd name="T2" fmla="*/ 0 w 1319"/>
                  <a:gd name="T3" fmla="*/ 0 h 510"/>
                  <a:gd name="T4" fmla="*/ 1319 w 1319"/>
                  <a:gd name="T5" fmla="*/ 510 h 510"/>
                </a:gdLst>
                <a:ahLst/>
                <a:cxnLst>
                  <a:cxn ang="0">
                    <a:pos x="T0" y="T1"/>
                  </a:cxn>
                  <a:cxn ang="0">
                    <a:pos x="T2" y="T3"/>
                  </a:cxn>
                  <a:cxn ang="0">
                    <a:pos x="T4" y="T5"/>
                  </a:cxn>
                </a:cxnLst>
                <a:rect l="0" t="0" r="r" b="b"/>
                <a:pathLst>
                  <a:path w="1319" h="510">
                    <a:moveTo>
                      <a:pt x="1319" y="510"/>
                    </a:moveTo>
                    <a:lnTo>
                      <a:pt x="0" y="0"/>
                    </a:lnTo>
                    <a:lnTo>
                      <a:pt x="1319"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64" name="Freeform 463"/>
              <p:cNvSpPr>
                <a:spLocks/>
              </p:cNvSpPr>
              <p:nvPr/>
            </p:nvSpPr>
            <p:spPr bwMode="auto">
              <a:xfrm>
                <a:off x="7578725" y="2305048"/>
                <a:ext cx="681038" cy="273049"/>
              </a:xfrm>
              <a:custGeom>
                <a:avLst/>
                <a:gdLst>
                  <a:gd name="T0" fmla="*/ 1323 w 1323"/>
                  <a:gd name="T1" fmla="*/ 510 h 519"/>
                  <a:gd name="T2" fmla="*/ 2 w 1323"/>
                  <a:gd name="T3" fmla="*/ 0 h 519"/>
                  <a:gd name="T4" fmla="*/ 0 w 1323"/>
                  <a:gd name="T5" fmla="*/ 9 h 519"/>
                  <a:gd name="T6" fmla="*/ 1318 w 1323"/>
                  <a:gd name="T7" fmla="*/ 519 h 519"/>
                  <a:gd name="T8" fmla="*/ 1323 w 1323"/>
                  <a:gd name="T9" fmla="*/ 510 h 519"/>
                </a:gdLst>
                <a:ahLst/>
                <a:cxnLst>
                  <a:cxn ang="0">
                    <a:pos x="T0" y="T1"/>
                  </a:cxn>
                  <a:cxn ang="0">
                    <a:pos x="T2" y="T3"/>
                  </a:cxn>
                  <a:cxn ang="0">
                    <a:pos x="T4" y="T5"/>
                  </a:cxn>
                  <a:cxn ang="0">
                    <a:pos x="T6" y="T7"/>
                  </a:cxn>
                  <a:cxn ang="0">
                    <a:pos x="T8" y="T9"/>
                  </a:cxn>
                </a:cxnLst>
                <a:rect l="0" t="0" r="r" b="b"/>
                <a:pathLst>
                  <a:path w="1323" h="519">
                    <a:moveTo>
                      <a:pt x="1323" y="510"/>
                    </a:moveTo>
                    <a:lnTo>
                      <a:pt x="2" y="0"/>
                    </a:lnTo>
                    <a:lnTo>
                      <a:pt x="0" y="9"/>
                    </a:lnTo>
                    <a:lnTo>
                      <a:pt x="1318" y="519"/>
                    </a:lnTo>
                    <a:lnTo>
                      <a:pt x="1323"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65" name="Freeform 464"/>
              <p:cNvSpPr>
                <a:spLocks/>
              </p:cNvSpPr>
              <p:nvPr/>
            </p:nvSpPr>
            <p:spPr bwMode="auto">
              <a:xfrm>
                <a:off x="7319963" y="2309811"/>
                <a:ext cx="479425" cy="266700"/>
              </a:xfrm>
              <a:custGeom>
                <a:avLst/>
                <a:gdLst>
                  <a:gd name="T0" fmla="*/ 931 w 931"/>
                  <a:gd name="T1" fmla="*/ 508 h 508"/>
                  <a:gd name="T2" fmla="*/ 0 w 931"/>
                  <a:gd name="T3" fmla="*/ 0 h 508"/>
                  <a:gd name="T4" fmla="*/ 931 w 931"/>
                  <a:gd name="T5" fmla="*/ 508 h 508"/>
                </a:gdLst>
                <a:ahLst/>
                <a:cxnLst>
                  <a:cxn ang="0">
                    <a:pos x="T0" y="T1"/>
                  </a:cxn>
                  <a:cxn ang="0">
                    <a:pos x="T2" y="T3"/>
                  </a:cxn>
                  <a:cxn ang="0">
                    <a:pos x="T4" y="T5"/>
                  </a:cxn>
                </a:cxnLst>
                <a:rect l="0" t="0" r="r" b="b"/>
                <a:pathLst>
                  <a:path w="931" h="508">
                    <a:moveTo>
                      <a:pt x="931" y="508"/>
                    </a:moveTo>
                    <a:lnTo>
                      <a:pt x="0" y="0"/>
                    </a:lnTo>
                    <a:lnTo>
                      <a:pt x="931"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66" name="Freeform 465"/>
              <p:cNvSpPr>
                <a:spLocks/>
              </p:cNvSpPr>
              <p:nvPr/>
            </p:nvSpPr>
            <p:spPr bwMode="auto">
              <a:xfrm>
                <a:off x="7319963" y="2309811"/>
                <a:ext cx="479425" cy="266700"/>
              </a:xfrm>
              <a:custGeom>
                <a:avLst/>
                <a:gdLst>
                  <a:gd name="T0" fmla="*/ 931 w 931"/>
                  <a:gd name="T1" fmla="*/ 508 h 508"/>
                  <a:gd name="T2" fmla="*/ 0 w 931"/>
                  <a:gd name="T3" fmla="*/ 0 h 508"/>
                  <a:gd name="T4" fmla="*/ 931 w 931"/>
                  <a:gd name="T5" fmla="*/ 508 h 508"/>
                </a:gdLst>
                <a:ahLst/>
                <a:cxnLst>
                  <a:cxn ang="0">
                    <a:pos x="T0" y="T1"/>
                  </a:cxn>
                  <a:cxn ang="0">
                    <a:pos x="T2" y="T3"/>
                  </a:cxn>
                  <a:cxn ang="0">
                    <a:pos x="T4" y="T5"/>
                  </a:cxn>
                </a:cxnLst>
                <a:rect l="0" t="0" r="r" b="b"/>
                <a:pathLst>
                  <a:path w="931" h="508">
                    <a:moveTo>
                      <a:pt x="931" y="508"/>
                    </a:moveTo>
                    <a:lnTo>
                      <a:pt x="0" y="0"/>
                    </a:lnTo>
                    <a:lnTo>
                      <a:pt x="931"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67" name="Freeform 466"/>
              <p:cNvSpPr>
                <a:spLocks/>
              </p:cNvSpPr>
              <p:nvPr/>
            </p:nvSpPr>
            <p:spPr bwMode="auto">
              <a:xfrm>
                <a:off x="7318375" y="2308224"/>
                <a:ext cx="482600" cy="269875"/>
              </a:xfrm>
              <a:custGeom>
                <a:avLst/>
                <a:gdLst>
                  <a:gd name="T0" fmla="*/ 936 w 936"/>
                  <a:gd name="T1" fmla="*/ 507 h 514"/>
                  <a:gd name="T2" fmla="*/ 5 w 936"/>
                  <a:gd name="T3" fmla="*/ 0 h 514"/>
                  <a:gd name="T4" fmla="*/ 0 w 936"/>
                  <a:gd name="T5" fmla="*/ 7 h 514"/>
                  <a:gd name="T6" fmla="*/ 931 w 936"/>
                  <a:gd name="T7" fmla="*/ 514 h 514"/>
                  <a:gd name="T8" fmla="*/ 936 w 936"/>
                  <a:gd name="T9" fmla="*/ 507 h 514"/>
                </a:gdLst>
                <a:ahLst/>
                <a:cxnLst>
                  <a:cxn ang="0">
                    <a:pos x="T0" y="T1"/>
                  </a:cxn>
                  <a:cxn ang="0">
                    <a:pos x="T2" y="T3"/>
                  </a:cxn>
                  <a:cxn ang="0">
                    <a:pos x="T4" y="T5"/>
                  </a:cxn>
                  <a:cxn ang="0">
                    <a:pos x="T6" y="T7"/>
                  </a:cxn>
                  <a:cxn ang="0">
                    <a:pos x="T8" y="T9"/>
                  </a:cxn>
                </a:cxnLst>
                <a:rect l="0" t="0" r="r" b="b"/>
                <a:pathLst>
                  <a:path w="936" h="514">
                    <a:moveTo>
                      <a:pt x="936" y="507"/>
                    </a:moveTo>
                    <a:lnTo>
                      <a:pt x="5" y="0"/>
                    </a:lnTo>
                    <a:lnTo>
                      <a:pt x="0" y="7"/>
                    </a:lnTo>
                    <a:lnTo>
                      <a:pt x="931" y="514"/>
                    </a:lnTo>
                    <a:lnTo>
                      <a:pt x="936" y="507"/>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468" name="Picture 20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501459" y="2137857"/>
                <a:ext cx="154584" cy="17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9" name="Freeform 468"/>
              <p:cNvSpPr>
                <a:spLocks/>
              </p:cNvSpPr>
              <p:nvPr/>
            </p:nvSpPr>
            <p:spPr bwMode="auto">
              <a:xfrm>
                <a:off x="7580313" y="2308224"/>
                <a:ext cx="258762" cy="268287"/>
              </a:xfrm>
              <a:custGeom>
                <a:avLst/>
                <a:gdLst>
                  <a:gd name="T0" fmla="*/ 0 w 504"/>
                  <a:gd name="T1" fmla="*/ 510 h 510"/>
                  <a:gd name="T2" fmla="*/ 504 w 504"/>
                  <a:gd name="T3" fmla="*/ 0 h 510"/>
                  <a:gd name="T4" fmla="*/ 0 w 504"/>
                  <a:gd name="T5" fmla="*/ 510 h 510"/>
                </a:gdLst>
                <a:ahLst/>
                <a:cxnLst>
                  <a:cxn ang="0">
                    <a:pos x="T0" y="T1"/>
                  </a:cxn>
                  <a:cxn ang="0">
                    <a:pos x="T2" y="T3"/>
                  </a:cxn>
                  <a:cxn ang="0">
                    <a:pos x="T4" y="T5"/>
                  </a:cxn>
                </a:cxnLst>
                <a:rect l="0" t="0" r="r" b="b"/>
                <a:pathLst>
                  <a:path w="504" h="510">
                    <a:moveTo>
                      <a:pt x="0" y="510"/>
                    </a:moveTo>
                    <a:lnTo>
                      <a:pt x="504"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0" name="Freeform 469"/>
              <p:cNvSpPr>
                <a:spLocks/>
              </p:cNvSpPr>
              <p:nvPr/>
            </p:nvSpPr>
            <p:spPr bwMode="auto">
              <a:xfrm>
                <a:off x="7580313" y="2308224"/>
                <a:ext cx="258762" cy="268287"/>
              </a:xfrm>
              <a:custGeom>
                <a:avLst/>
                <a:gdLst>
                  <a:gd name="T0" fmla="*/ 0 w 504"/>
                  <a:gd name="T1" fmla="*/ 510 h 510"/>
                  <a:gd name="T2" fmla="*/ 504 w 504"/>
                  <a:gd name="T3" fmla="*/ 0 h 510"/>
                  <a:gd name="T4" fmla="*/ 0 w 504"/>
                  <a:gd name="T5" fmla="*/ 510 h 510"/>
                </a:gdLst>
                <a:ahLst/>
                <a:cxnLst>
                  <a:cxn ang="0">
                    <a:pos x="T0" y="T1"/>
                  </a:cxn>
                  <a:cxn ang="0">
                    <a:pos x="T2" y="T3"/>
                  </a:cxn>
                  <a:cxn ang="0">
                    <a:pos x="T4" y="T5"/>
                  </a:cxn>
                </a:cxnLst>
                <a:rect l="0" t="0" r="r" b="b"/>
                <a:pathLst>
                  <a:path w="504" h="510">
                    <a:moveTo>
                      <a:pt x="0" y="510"/>
                    </a:moveTo>
                    <a:lnTo>
                      <a:pt x="504"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1" name="Freeform 470"/>
              <p:cNvSpPr>
                <a:spLocks/>
              </p:cNvSpPr>
              <p:nvPr/>
            </p:nvSpPr>
            <p:spPr bwMode="auto">
              <a:xfrm>
                <a:off x="7578725" y="2306637"/>
                <a:ext cx="261938" cy="269875"/>
              </a:xfrm>
              <a:custGeom>
                <a:avLst/>
                <a:gdLst>
                  <a:gd name="T0" fmla="*/ 7 w 510"/>
                  <a:gd name="T1" fmla="*/ 515 h 515"/>
                  <a:gd name="T2" fmla="*/ 510 w 510"/>
                  <a:gd name="T3" fmla="*/ 5 h 515"/>
                  <a:gd name="T4" fmla="*/ 505 w 510"/>
                  <a:gd name="T5" fmla="*/ 0 h 515"/>
                  <a:gd name="T6" fmla="*/ 0 w 510"/>
                  <a:gd name="T7" fmla="*/ 508 h 515"/>
                  <a:gd name="T8" fmla="*/ 7 w 510"/>
                  <a:gd name="T9" fmla="*/ 515 h 515"/>
                </a:gdLst>
                <a:ahLst/>
                <a:cxnLst>
                  <a:cxn ang="0">
                    <a:pos x="T0" y="T1"/>
                  </a:cxn>
                  <a:cxn ang="0">
                    <a:pos x="T2" y="T3"/>
                  </a:cxn>
                  <a:cxn ang="0">
                    <a:pos x="T4" y="T5"/>
                  </a:cxn>
                  <a:cxn ang="0">
                    <a:pos x="T6" y="T7"/>
                  </a:cxn>
                  <a:cxn ang="0">
                    <a:pos x="T8" y="T9"/>
                  </a:cxn>
                </a:cxnLst>
                <a:rect l="0" t="0" r="r" b="b"/>
                <a:pathLst>
                  <a:path w="510" h="515">
                    <a:moveTo>
                      <a:pt x="7" y="515"/>
                    </a:moveTo>
                    <a:lnTo>
                      <a:pt x="510" y="5"/>
                    </a:lnTo>
                    <a:lnTo>
                      <a:pt x="505" y="0"/>
                    </a:lnTo>
                    <a:lnTo>
                      <a:pt x="0" y="508"/>
                    </a:lnTo>
                    <a:lnTo>
                      <a:pt x="7"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2" name="Freeform 471"/>
              <p:cNvSpPr>
                <a:spLocks/>
              </p:cNvSpPr>
              <p:nvPr/>
            </p:nvSpPr>
            <p:spPr bwMode="auto">
              <a:xfrm>
                <a:off x="7580313" y="2305048"/>
                <a:ext cx="522287" cy="271462"/>
              </a:xfrm>
              <a:custGeom>
                <a:avLst/>
                <a:gdLst>
                  <a:gd name="T0" fmla="*/ 0 w 1016"/>
                  <a:gd name="T1" fmla="*/ 515 h 515"/>
                  <a:gd name="T2" fmla="*/ 1016 w 1016"/>
                  <a:gd name="T3" fmla="*/ 0 h 515"/>
                  <a:gd name="T4" fmla="*/ 0 w 1016"/>
                  <a:gd name="T5" fmla="*/ 515 h 515"/>
                </a:gdLst>
                <a:ahLst/>
                <a:cxnLst>
                  <a:cxn ang="0">
                    <a:pos x="T0" y="T1"/>
                  </a:cxn>
                  <a:cxn ang="0">
                    <a:pos x="T2" y="T3"/>
                  </a:cxn>
                  <a:cxn ang="0">
                    <a:pos x="T4" y="T5"/>
                  </a:cxn>
                </a:cxnLst>
                <a:rect l="0" t="0" r="r" b="b"/>
                <a:pathLst>
                  <a:path w="1016" h="515">
                    <a:moveTo>
                      <a:pt x="0" y="515"/>
                    </a:moveTo>
                    <a:lnTo>
                      <a:pt x="1016" y="0"/>
                    </a:lnTo>
                    <a:lnTo>
                      <a:pt x="0"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3" name="Freeform 472"/>
              <p:cNvSpPr>
                <a:spLocks/>
              </p:cNvSpPr>
              <p:nvPr/>
            </p:nvSpPr>
            <p:spPr bwMode="auto">
              <a:xfrm>
                <a:off x="7580313" y="2305048"/>
                <a:ext cx="522287" cy="271462"/>
              </a:xfrm>
              <a:custGeom>
                <a:avLst/>
                <a:gdLst>
                  <a:gd name="T0" fmla="*/ 0 w 1016"/>
                  <a:gd name="T1" fmla="*/ 515 h 515"/>
                  <a:gd name="T2" fmla="*/ 1016 w 1016"/>
                  <a:gd name="T3" fmla="*/ 0 h 515"/>
                  <a:gd name="T4" fmla="*/ 0 w 1016"/>
                  <a:gd name="T5" fmla="*/ 515 h 515"/>
                </a:gdLst>
                <a:ahLst/>
                <a:cxnLst>
                  <a:cxn ang="0">
                    <a:pos x="T0" y="T1"/>
                  </a:cxn>
                  <a:cxn ang="0">
                    <a:pos x="T2" y="T3"/>
                  </a:cxn>
                  <a:cxn ang="0">
                    <a:pos x="T4" y="T5"/>
                  </a:cxn>
                </a:cxnLst>
                <a:rect l="0" t="0" r="r" b="b"/>
                <a:pathLst>
                  <a:path w="1016" h="515">
                    <a:moveTo>
                      <a:pt x="0" y="515"/>
                    </a:moveTo>
                    <a:lnTo>
                      <a:pt x="1016" y="0"/>
                    </a:lnTo>
                    <a:lnTo>
                      <a:pt x="0"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4" name="Freeform 473"/>
              <p:cNvSpPr>
                <a:spLocks/>
              </p:cNvSpPr>
              <p:nvPr/>
            </p:nvSpPr>
            <p:spPr bwMode="auto">
              <a:xfrm>
                <a:off x="7578725" y="2303462"/>
                <a:ext cx="523875" cy="273049"/>
              </a:xfrm>
              <a:custGeom>
                <a:avLst/>
                <a:gdLst>
                  <a:gd name="T0" fmla="*/ 2 w 1018"/>
                  <a:gd name="T1" fmla="*/ 522 h 522"/>
                  <a:gd name="T2" fmla="*/ 1018 w 1018"/>
                  <a:gd name="T3" fmla="*/ 7 h 522"/>
                  <a:gd name="T4" fmla="*/ 1016 w 1018"/>
                  <a:gd name="T5" fmla="*/ 0 h 522"/>
                  <a:gd name="T6" fmla="*/ 0 w 1018"/>
                  <a:gd name="T7" fmla="*/ 515 h 522"/>
                  <a:gd name="T8" fmla="*/ 2 w 1018"/>
                  <a:gd name="T9" fmla="*/ 522 h 522"/>
                </a:gdLst>
                <a:ahLst/>
                <a:cxnLst>
                  <a:cxn ang="0">
                    <a:pos x="T0" y="T1"/>
                  </a:cxn>
                  <a:cxn ang="0">
                    <a:pos x="T2" y="T3"/>
                  </a:cxn>
                  <a:cxn ang="0">
                    <a:pos x="T4" y="T5"/>
                  </a:cxn>
                  <a:cxn ang="0">
                    <a:pos x="T6" y="T7"/>
                  </a:cxn>
                  <a:cxn ang="0">
                    <a:pos x="T8" y="T9"/>
                  </a:cxn>
                </a:cxnLst>
                <a:rect l="0" t="0" r="r" b="b"/>
                <a:pathLst>
                  <a:path w="1018" h="522">
                    <a:moveTo>
                      <a:pt x="2" y="522"/>
                    </a:moveTo>
                    <a:lnTo>
                      <a:pt x="1018" y="7"/>
                    </a:lnTo>
                    <a:lnTo>
                      <a:pt x="1016" y="0"/>
                    </a:lnTo>
                    <a:lnTo>
                      <a:pt x="0" y="515"/>
                    </a:lnTo>
                    <a:lnTo>
                      <a:pt x="2" y="52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5" name="Freeform 474"/>
              <p:cNvSpPr>
                <a:spLocks/>
              </p:cNvSpPr>
              <p:nvPr/>
            </p:nvSpPr>
            <p:spPr bwMode="auto">
              <a:xfrm>
                <a:off x="7319963" y="2309811"/>
                <a:ext cx="698500" cy="266700"/>
              </a:xfrm>
              <a:custGeom>
                <a:avLst/>
                <a:gdLst>
                  <a:gd name="T0" fmla="*/ 1356 w 1356"/>
                  <a:gd name="T1" fmla="*/ 508 h 508"/>
                  <a:gd name="T2" fmla="*/ 0 w 1356"/>
                  <a:gd name="T3" fmla="*/ 0 h 508"/>
                  <a:gd name="T4" fmla="*/ 1356 w 1356"/>
                  <a:gd name="T5" fmla="*/ 508 h 508"/>
                </a:gdLst>
                <a:ahLst/>
                <a:cxnLst>
                  <a:cxn ang="0">
                    <a:pos x="T0" y="T1"/>
                  </a:cxn>
                  <a:cxn ang="0">
                    <a:pos x="T2" y="T3"/>
                  </a:cxn>
                  <a:cxn ang="0">
                    <a:pos x="T4" y="T5"/>
                  </a:cxn>
                </a:cxnLst>
                <a:rect l="0" t="0" r="r" b="b"/>
                <a:pathLst>
                  <a:path w="1356" h="508">
                    <a:moveTo>
                      <a:pt x="1356" y="508"/>
                    </a:moveTo>
                    <a:lnTo>
                      <a:pt x="0" y="0"/>
                    </a:lnTo>
                    <a:lnTo>
                      <a:pt x="1356"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6" name="Freeform 475"/>
              <p:cNvSpPr>
                <a:spLocks/>
              </p:cNvSpPr>
              <p:nvPr/>
            </p:nvSpPr>
            <p:spPr bwMode="auto">
              <a:xfrm>
                <a:off x="7319963" y="2309811"/>
                <a:ext cx="698500" cy="266700"/>
              </a:xfrm>
              <a:custGeom>
                <a:avLst/>
                <a:gdLst>
                  <a:gd name="T0" fmla="*/ 1356 w 1356"/>
                  <a:gd name="T1" fmla="*/ 508 h 508"/>
                  <a:gd name="T2" fmla="*/ 0 w 1356"/>
                  <a:gd name="T3" fmla="*/ 0 h 508"/>
                  <a:gd name="T4" fmla="*/ 1356 w 1356"/>
                  <a:gd name="T5" fmla="*/ 508 h 508"/>
                </a:gdLst>
                <a:ahLst/>
                <a:cxnLst>
                  <a:cxn ang="0">
                    <a:pos x="T0" y="T1"/>
                  </a:cxn>
                  <a:cxn ang="0">
                    <a:pos x="T2" y="T3"/>
                  </a:cxn>
                  <a:cxn ang="0">
                    <a:pos x="T4" y="T5"/>
                  </a:cxn>
                </a:cxnLst>
                <a:rect l="0" t="0" r="r" b="b"/>
                <a:pathLst>
                  <a:path w="1356" h="508">
                    <a:moveTo>
                      <a:pt x="1356" y="508"/>
                    </a:moveTo>
                    <a:lnTo>
                      <a:pt x="0" y="0"/>
                    </a:lnTo>
                    <a:lnTo>
                      <a:pt x="1356"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7" name="Freeform 476"/>
              <p:cNvSpPr>
                <a:spLocks/>
              </p:cNvSpPr>
              <p:nvPr/>
            </p:nvSpPr>
            <p:spPr bwMode="auto">
              <a:xfrm>
                <a:off x="7319963" y="2308224"/>
                <a:ext cx="700087" cy="268287"/>
              </a:xfrm>
              <a:custGeom>
                <a:avLst/>
                <a:gdLst>
                  <a:gd name="T0" fmla="*/ 1358 w 1358"/>
                  <a:gd name="T1" fmla="*/ 505 h 512"/>
                  <a:gd name="T2" fmla="*/ 2 w 1358"/>
                  <a:gd name="T3" fmla="*/ 0 h 512"/>
                  <a:gd name="T4" fmla="*/ 0 w 1358"/>
                  <a:gd name="T5" fmla="*/ 7 h 512"/>
                  <a:gd name="T6" fmla="*/ 1356 w 1358"/>
                  <a:gd name="T7" fmla="*/ 512 h 512"/>
                  <a:gd name="T8" fmla="*/ 1358 w 1358"/>
                  <a:gd name="T9" fmla="*/ 505 h 512"/>
                </a:gdLst>
                <a:ahLst/>
                <a:cxnLst>
                  <a:cxn ang="0">
                    <a:pos x="T0" y="T1"/>
                  </a:cxn>
                  <a:cxn ang="0">
                    <a:pos x="T2" y="T3"/>
                  </a:cxn>
                  <a:cxn ang="0">
                    <a:pos x="T4" y="T5"/>
                  </a:cxn>
                  <a:cxn ang="0">
                    <a:pos x="T6" y="T7"/>
                  </a:cxn>
                  <a:cxn ang="0">
                    <a:pos x="T8" y="T9"/>
                  </a:cxn>
                </a:cxnLst>
                <a:rect l="0" t="0" r="r" b="b"/>
                <a:pathLst>
                  <a:path w="1358" h="512">
                    <a:moveTo>
                      <a:pt x="1358" y="505"/>
                    </a:moveTo>
                    <a:lnTo>
                      <a:pt x="2" y="0"/>
                    </a:lnTo>
                    <a:lnTo>
                      <a:pt x="0" y="7"/>
                    </a:lnTo>
                    <a:lnTo>
                      <a:pt x="1356" y="512"/>
                    </a:lnTo>
                    <a:lnTo>
                      <a:pt x="1358"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8" name="Freeform 477"/>
              <p:cNvSpPr>
                <a:spLocks/>
              </p:cNvSpPr>
              <p:nvPr/>
            </p:nvSpPr>
            <p:spPr bwMode="auto">
              <a:xfrm>
                <a:off x="7839075" y="2308224"/>
                <a:ext cx="420688" cy="268287"/>
              </a:xfrm>
              <a:custGeom>
                <a:avLst/>
                <a:gdLst>
                  <a:gd name="T0" fmla="*/ 815 w 815"/>
                  <a:gd name="T1" fmla="*/ 510 h 510"/>
                  <a:gd name="T2" fmla="*/ 0 w 815"/>
                  <a:gd name="T3" fmla="*/ 0 h 510"/>
                  <a:gd name="T4" fmla="*/ 815 w 815"/>
                  <a:gd name="T5" fmla="*/ 510 h 510"/>
                </a:gdLst>
                <a:ahLst/>
                <a:cxnLst>
                  <a:cxn ang="0">
                    <a:pos x="T0" y="T1"/>
                  </a:cxn>
                  <a:cxn ang="0">
                    <a:pos x="T2" y="T3"/>
                  </a:cxn>
                  <a:cxn ang="0">
                    <a:pos x="T4" y="T5"/>
                  </a:cxn>
                </a:cxnLst>
                <a:rect l="0" t="0" r="r" b="b"/>
                <a:pathLst>
                  <a:path w="815" h="510">
                    <a:moveTo>
                      <a:pt x="815" y="510"/>
                    </a:moveTo>
                    <a:lnTo>
                      <a:pt x="0" y="0"/>
                    </a:lnTo>
                    <a:lnTo>
                      <a:pt x="815"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79" name="Freeform 478"/>
              <p:cNvSpPr>
                <a:spLocks/>
              </p:cNvSpPr>
              <p:nvPr/>
            </p:nvSpPr>
            <p:spPr bwMode="auto">
              <a:xfrm>
                <a:off x="7839075" y="2308224"/>
                <a:ext cx="420688" cy="268287"/>
              </a:xfrm>
              <a:custGeom>
                <a:avLst/>
                <a:gdLst>
                  <a:gd name="T0" fmla="*/ 815 w 815"/>
                  <a:gd name="T1" fmla="*/ 510 h 510"/>
                  <a:gd name="T2" fmla="*/ 0 w 815"/>
                  <a:gd name="T3" fmla="*/ 0 h 510"/>
                  <a:gd name="T4" fmla="*/ 815 w 815"/>
                  <a:gd name="T5" fmla="*/ 510 h 510"/>
                </a:gdLst>
                <a:ahLst/>
                <a:cxnLst>
                  <a:cxn ang="0">
                    <a:pos x="T0" y="T1"/>
                  </a:cxn>
                  <a:cxn ang="0">
                    <a:pos x="T2" y="T3"/>
                  </a:cxn>
                  <a:cxn ang="0">
                    <a:pos x="T4" y="T5"/>
                  </a:cxn>
                </a:cxnLst>
                <a:rect l="0" t="0" r="r" b="b"/>
                <a:pathLst>
                  <a:path w="815" h="510">
                    <a:moveTo>
                      <a:pt x="815" y="510"/>
                    </a:moveTo>
                    <a:lnTo>
                      <a:pt x="0" y="0"/>
                    </a:lnTo>
                    <a:lnTo>
                      <a:pt x="815"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0" name="Freeform 479"/>
              <p:cNvSpPr>
                <a:spLocks/>
              </p:cNvSpPr>
              <p:nvPr/>
            </p:nvSpPr>
            <p:spPr bwMode="auto">
              <a:xfrm>
                <a:off x="7837488" y="2305048"/>
                <a:ext cx="422275" cy="273049"/>
              </a:xfrm>
              <a:custGeom>
                <a:avLst/>
                <a:gdLst>
                  <a:gd name="T0" fmla="*/ 820 w 820"/>
                  <a:gd name="T1" fmla="*/ 512 h 519"/>
                  <a:gd name="T2" fmla="*/ 5 w 820"/>
                  <a:gd name="T3" fmla="*/ 0 h 519"/>
                  <a:gd name="T4" fmla="*/ 0 w 820"/>
                  <a:gd name="T5" fmla="*/ 7 h 519"/>
                  <a:gd name="T6" fmla="*/ 815 w 820"/>
                  <a:gd name="T7" fmla="*/ 519 h 519"/>
                  <a:gd name="T8" fmla="*/ 820 w 820"/>
                  <a:gd name="T9" fmla="*/ 512 h 519"/>
                </a:gdLst>
                <a:ahLst/>
                <a:cxnLst>
                  <a:cxn ang="0">
                    <a:pos x="T0" y="T1"/>
                  </a:cxn>
                  <a:cxn ang="0">
                    <a:pos x="T2" y="T3"/>
                  </a:cxn>
                  <a:cxn ang="0">
                    <a:pos x="T4" y="T5"/>
                  </a:cxn>
                  <a:cxn ang="0">
                    <a:pos x="T6" y="T7"/>
                  </a:cxn>
                  <a:cxn ang="0">
                    <a:pos x="T8" y="T9"/>
                  </a:cxn>
                </a:cxnLst>
                <a:rect l="0" t="0" r="r" b="b"/>
                <a:pathLst>
                  <a:path w="820" h="519">
                    <a:moveTo>
                      <a:pt x="820" y="512"/>
                    </a:moveTo>
                    <a:lnTo>
                      <a:pt x="5" y="0"/>
                    </a:lnTo>
                    <a:lnTo>
                      <a:pt x="0" y="7"/>
                    </a:lnTo>
                    <a:lnTo>
                      <a:pt x="815" y="519"/>
                    </a:lnTo>
                    <a:lnTo>
                      <a:pt x="820" y="51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1" name="Freeform 480"/>
              <p:cNvSpPr>
                <a:spLocks/>
              </p:cNvSpPr>
              <p:nvPr/>
            </p:nvSpPr>
            <p:spPr bwMode="auto">
              <a:xfrm>
                <a:off x="8102600" y="2305048"/>
                <a:ext cx="157163" cy="271462"/>
              </a:xfrm>
              <a:custGeom>
                <a:avLst/>
                <a:gdLst>
                  <a:gd name="T0" fmla="*/ 303 w 303"/>
                  <a:gd name="T1" fmla="*/ 515 h 515"/>
                  <a:gd name="T2" fmla="*/ 0 w 303"/>
                  <a:gd name="T3" fmla="*/ 0 h 515"/>
                  <a:gd name="T4" fmla="*/ 303 w 303"/>
                  <a:gd name="T5" fmla="*/ 515 h 515"/>
                </a:gdLst>
                <a:ahLst/>
                <a:cxnLst>
                  <a:cxn ang="0">
                    <a:pos x="T0" y="T1"/>
                  </a:cxn>
                  <a:cxn ang="0">
                    <a:pos x="T2" y="T3"/>
                  </a:cxn>
                  <a:cxn ang="0">
                    <a:pos x="T4" y="T5"/>
                  </a:cxn>
                </a:cxnLst>
                <a:rect l="0" t="0" r="r" b="b"/>
                <a:pathLst>
                  <a:path w="303" h="515">
                    <a:moveTo>
                      <a:pt x="303" y="515"/>
                    </a:moveTo>
                    <a:lnTo>
                      <a:pt x="0" y="0"/>
                    </a:lnTo>
                    <a:lnTo>
                      <a:pt x="303"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2" name="Freeform 481"/>
              <p:cNvSpPr>
                <a:spLocks/>
              </p:cNvSpPr>
              <p:nvPr/>
            </p:nvSpPr>
            <p:spPr bwMode="auto">
              <a:xfrm>
                <a:off x="8102600" y="2305048"/>
                <a:ext cx="157163" cy="271462"/>
              </a:xfrm>
              <a:custGeom>
                <a:avLst/>
                <a:gdLst>
                  <a:gd name="T0" fmla="*/ 303 w 303"/>
                  <a:gd name="T1" fmla="*/ 515 h 515"/>
                  <a:gd name="T2" fmla="*/ 0 w 303"/>
                  <a:gd name="T3" fmla="*/ 0 h 515"/>
                  <a:gd name="T4" fmla="*/ 303 w 303"/>
                  <a:gd name="T5" fmla="*/ 515 h 515"/>
                </a:gdLst>
                <a:ahLst/>
                <a:cxnLst>
                  <a:cxn ang="0">
                    <a:pos x="T0" y="T1"/>
                  </a:cxn>
                  <a:cxn ang="0">
                    <a:pos x="T2" y="T3"/>
                  </a:cxn>
                  <a:cxn ang="0">
                    <a:pos x="T4" y="T5"/>
                  </a:cxn>
                </a:cxnLst>
                <a:rect l="0" t="0" r="r" b="b"/>
                <a:pathLst>
                  <a:path w="303" h="515">
                    <a:moveTo>
                      <a:pt x="303" y="515"/>
                    </a:moveTo>
                    <a:lnTo>
                      <a:pt x="0" y="0"/>
                    </a:lnTo>
                    <a:lnTo>
                      <a:pt x="303"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3" name="Freeform 482"/>
              <p:cNvSpPr>
                <a:spLocks/>
              </p:cNvSpPr>
              <p:nvPr/>
            </p:nvSpPr>
            <p:spPr bwMode="auto">
              <a:xfrm>
                <a:off x="8101013" y="2303462"/>
                <a:ext cx="160337" cy="273049"/>
              </a:xfrm>
              <a:custGeom>
                <a:avLst/>
                <a:gdLst>
                  <a:gd name="T0" fmla="*/ 312 w 312"/>
                  <a:gd name="T1" fmla="*/ 515 h 520"/>
                  <a:gd name="T2" fmla="*/ 8 w 312"/>
                  <a:gd name="T3" fmla="*/ 0 h 520"/>
                  <a:gd name="T4" fmla="*/ 0 w 312"/>
                  <a:gd name="T5" fmla="*/ 3 h 520"/>
                  <a:gd name="T6" fmla="*/ 305 w 312"/>
                  <a:gd name="T7" fmla="*/ 520 h 520"/>
                  <a:gd name="T8" fmla="*/ 312 w 312"/>
                  <a:gd name="T9" fmla="*/ 515 h 520"/>
                </a:gdLst>
                <a:ahLst/>
                <a:cxnLst>
                  <a:cxn ang="0">
                    <a:pos x="T0" y="T1"/>
                  </a:cxn>
                  <a:cxn ang="0">
                    <a:pos x="T2" y="T3"/>
                  </a:cxn>
                  <a:cxn ang="0">
                    <a:pos x="T4" y="T5"/>
                  </a:cxn>
                  <a:cxn ang="0">
                    <a:pos x="T6" y="T7"/>
                  </a:cxn>
                  <a:cxn ang="0">
                    <a:pos x="T8" y="T9"/>
                  </a:cxn>
                </a:cxnLst>
                <a:rect l="0" t="0" r="r" b="b"/>
                <a:pathLst>
                  <a:path w="312" h="520">
                    <a:moveTo>
                      <a:pt x="312" y="515"/>
                    </a:moveTo>
                    <a:lnTo>
                      <a:pt x="8" y="0"/>
                    </a:lnTo>
                    <a:lnTo>
                      <a:pt x="0" y="3"/>
                    </a:lnTo>
                    <a:lnTo>
                      <a:pt x="305" y="520"/>
                    </a:lnTo>
                    <a:lnTo>
                      <a:pt x="312"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4" name="Freeform 483"/>
              <p:cNvSpPr>
                <a:spLocks/>
              </p:cNvSpPr>
              <p:nvPr/>
            </p:nvSpPr>
            <p:spPr bwMode="auto">
              <a:xfrm>
                <a:off x="7319963" y="2309811"/>
                <a:ext cx="939800" cy="266700"/>
              </a:xfrm>
              <a:custGeom>
                <a:avLst/>
                <a:gdLst>
                  <a:gd name="T0" fmla="*/ 1824 w 1824"/>
                  <a:gd name="T1" fmla="*/ 508 h 508"/>
                  <a:gd name="T2" fmla="*/ 0 w 1824"/>
                  <a:gd name="T3" fmla="*/ 0 h 508"/>
                  <a:gd name="T4" fmla="*/ 1824 w 1824"/>
                  <a:gd name="T5" fmla="*/ 508 h 508"/>
                </a:gdLst>
                <a:ahLst/>
                <a:cxnLst>
                  <a:cxn ang="0">
                    <a:pos x="T0" y="T1"/>
                  </a:cxn>
                  <a:cxn ang="0">
                    <a:pos x="T2" y="T3"/>
                  </a:cxn>
                  <a:cxn ang="0">
                    <a:pos x="T4" y="T5"/>
                  </a:cxn>
                </a:cxnLst>
                <a:rect l="0" t="0" r="r" b="b"/>
                <a:pathLst>
                  <a:path w="1824" h="508">
                    <a:moveTo>
                      <a:pt x="1824" y="508"/>
                    </a:moveTo>
                    <a:lnTo>
                      <a:pt x="0" y="0"/>
                    </a:lnTo>
                    <a:lnTo>
                      <a:pt x="1824" y="50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5" name="Freeform 484"/>
              <p:cNvSpPr>
                <a:spLocks/>
              </p:cNvSpPr>
              <p:nvPr/>
            </p:nvSpPr>
            <p:spPr bwMode="auto">
              <a:xfrm>
                <a:off x="7319963" y="2309811"/>
                <a:ext cx="939800" cy="266700"/>
              </a:xfrm>
              <a:custGeom>
                <a:avLst/>
                <a:gdLst>
                  <a:gd name="T0" fmla="*/ 1824 w 1824"/>
                  <a:gd name="T1" fmla="*/ 508 h 508"/>
                  <a:gd name="T2" fmla="*/ 0 w 1824"/>
                  <a:gd name="T3" fmla="*/ 0 h 508"/>
                  <a:gd name="T4" fmla="*/ 1824 w 1824"/>
                  <a:gd name="T5" fmla="*/ 508 h 508"/>
                </a:gdLst>
                <a:ahLst/>
                <a:cxnLst>
                  <a:cxn ang="0">
                    <a:pos x="T0" y="T1"/>
                  </a:cxn>
                  <a:cxn ang="0">
                    <a:pos x="T2" y="T3"/>
                  </a:cxn>
                  <a:cxn ang="0">
                    <a:pos x="T4" y="T5"/>
                  </a:cxn>
                </a:cxnLst>
                <a:rect l="0" t="0" r="r" b="b"/>
                <a:pathLst>
                  <a:path w="1824" h="508">
                    <a:moveTo>
                      <a:pt x="1824" y="508"/>
                    </a:moveTo>
                    <a:lnTo>
                      <a:pt x="0" y="0"/>
                    </a:lnTo>
                    <a:lnTo>
                      <a:pt x="1824" y="508"/>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6" name="Freeform 485"/>
              <p:cNvSpPr>
                <a:spLocks/>
              </p:cNvSpPr>
              <p:nvPr/>
            </p:nvSpPr>
            <p:spPr bwMode="auto">
              <a:xfrm>
                <a:off x="7319963" y="2308224"/>
                <a:ext cx="939800" cy="269875"/>
              </a:xfrm>
              <a:custGeom>
                <a:avLst/>
                <a:gdLst>
                  <a:gd name="T0" fmla="*/ 1826 w 1826"/>
                  <a:gd name="T1" fmla="*/ 505 h 514"/>
                  <a:gd name="T2" fmla="*/ 2 w 1826"/>
                  <a:gd name="T3" fmla="*/ 0 h 514"/>
                  <a:gd name="T4" fmla="*/ 0 w 1826"/>
                  <a:gd name="T5" fmla="*/ 7 h 514"/>
                  <a:gd name="T6" fmla="*/ 1824 w 1826"/>
                  <a:gd name="T7" fmla="*/ 514 h 514"/>
                  <a:gd name="T8" fmla="*/ 1826 w 1826"/>
                  <a:gd name="T9" fmla="*/ 505 h 514"/>
                </a:gdLst>
                <a:ahLst/>
                <a:cxnLst>
                  <a:cxn ang="0">
                    <a:pos x="T0" y="T1"/>
                  </a:cxn>
                  <a:cxn ang="0">
                    <a:pos x="T2" y="T3"/>
                  </a:cxn>
                  <a:cxn ang="0">
                    <a:pos x="T4" y="T5"/>
                  </a:cxn>
                  <a:cxn ang="0">
                    <a:pos x="T6" y="T7"/>
                  </a:cxn>
                  <a:cxn ang="0">
                    <a:pos x="T8" y="T9"/>
                  </a:cxn>
                </a:cxnLst>
                <a:rect l="0" t="0" r="r" b="b"/>
                <a:pathLst>
                  <a:path w="1826" h="514">
                    <a:moveTo>
                      <a:pt x="1826" y="505"/>
                    </a:moveTo>
                    <a:lnTo>
                      <a:pt x="2" y="0"/>
                    </a:lnTo>
                    <a:lnTo>
                      <a:pt x="0" y="7"/>
                    </a:lnTo>
                    <a:lnTo>
                      <a:pt x="1824" y="514"/>
                    </a:lnTo>
                    <a:lnTo>
                      <a:pt x="1826" y="50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7" name="Freeform 486"/>
              <p:cNvSpPr>
                <a:spLocks/>
              </p:cNvSpPr>
              <p:nvPr/>
            </p:nvSpPr>
            <p:spPr bwMode="auto">
              <a:xfrm>
                <a:off x="7799388" y="2308224"/>
                <a:ext cx="39687" cy="268287"/>
              </a:xfrm>
              <a:custGeom>
                <a:avLst/>
                <a:gdLst>
                  <a:gd name="T0" fmla="*/ 0 w 78"/>
                  <a:gd name="T1" fmla="*/ 510 h 510"/>
                  <a:gd name="T2" fmla="*/ 78 w 78"/>
                  <a:gd name="T3" fmla="*/ 0 h 510"/>
                  <a:gd name="T4" fmla="*/ 0 w 78"/>
                  <a:gd name="T5" fmla="*/ 510 h 510"/>
                </a:gdLst>
                <a:ahLst/>
                <a:cxnLst>
                  <a:cxn ang="0">
                    <a:pos x="T0" y="T1"/>
                  </a:cxn>
                  <a:cxn ang="0">
                    <a:pos x="T2" y="T3"/>
                  </a:cxn>
                  <a:cxn ang="0">
                    <a:pos x="T4" y="T5"/>
                  </a:cxn>
                </a:cxnLst>
                <a:rect l="0" t="0" r="r" b="b"/>
                <a:pathLst>
                  <a:path w="78" h="510">
                    <a:moveTo>
                      <a:pt x="0" y="510"/>
                    </a:moveTo>
                    <a:lnTo>
                      <a:pt x="78" y="0"/>
                    </a:lnTo>
                    <a:lnTo>
                      <a:pt x="0"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8" name="Freeform 487"/>
              <p:cNvSpPr>
                <a:spLocks/>
              </p:cNvSpPr>
              <p:nvPr/>
            </p:nvSpPr>
            <p:spPr bwMode="auto">
              <a:xfrm>
                <a:off x="7799388" y="2308224"/>
                <a:ext cx="39687" cy="268287"/>
              </a:xfrm>
              <a:custGeom>
                <a:avLst/>
                <a:gdLst>
                  <a:gd name="T0" fmla="*/ 0 w 78"/>
                  <a:gd name="T1" fmla="*/ 510 h 510"/>
                  <a:gd name="T2" fmla="*/ 78 w 78"/>
                  <a:gd name="T3" fmla="*/ 0 h 510"/>
                  <a:gd name="T4" fmla="*/ 0 w 78"/>
                  <a:gd name="T5" fmla="*/ 510 h 510"/>
                </a:gdLst>
                <a:ahLst/>
                <a:cxnLst>
                  <a:cxn ang="0">
                    <a:pos x="T0" y="T1"/>
                  </a:cxn>
                  <a:cxn ang="0">
                    <a:pos x="T2" y="T3"/>
                  </a:cxn>
                  <a:cxn ang="0">
                    <a:pos x="T4" y="T5"/>
                  </a:cxn>
                </a:cxnLst>
                <a:rect l="0" t="0" r="r" b="b"/>
                <a:pathLst>
                  <a:path w="78" h="510">
                    <a:moveTo>
                      <a:pt x="0" y="510"/>
                    </a:moveTo>
                    <a:lnTo>
                      <a:pt x="78" y="0"/>
                    </a:lnTo>
                    <a:lnTo>
                      <a:pt x="0"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89" name="Freeform 488"/>
              <p:cNvSpPr>
                <a:spLocks/>
              </p:cNvSpPr>
              <p:nvPr/>
            </p:nvSpPr>
            <p:spPr bwMode="auto">
              <a:xfrm>
                <a:off x="7796213" y="2308224"/>
                <a:ext cx="46037" cy="268287"/>
              </a:xfrm>
              <a:custGeom>
                <a:avLst/>
                <a:gdLst>
                  <a:gd name="T0" fmla="*/ 9 w 87"/>
                  <a:gd name="T1" fmla="*/ 510 h 510"/>
                  <a:gd name="T2" fmla="*/ 87 w 87"/>
                  <a:gd name="T3" fmla="*/ 0 h 510"/>
                  <a:gd name="T4" fmla="*/ 78 w 87"/>
                  <a:gd name="T5" fmla="*/ 0 h 510"/>
                  <a:gd name="T6" fmla="*/ 0 w 87"/>
                  <a:gd name="T7" fmla="*/ 510 h 510"/>
                  <a:gd name="T8" fmla="*/ 9 w 87"/>
                  <a:gd name="T9" fmla="*/ 510 h 510"/>
                </a:gdLst>
                <a:ahLst/>
                <a:cxnLst>
                  <a:cxn ang="0">
                    <a:pos x="T0" y="T1"/>
                  </a:cxn>
                  <a:cxn ang="0">
                    <a:pos x="T2" y="T3"/>
                  </a:cxn>
                  <a:cxn ang="0">
                    <a:pos x="T4" y="T5"/>
                  </a:cxn>
                  <a:cxn ang="0">
                    <a:pos x="T6" y="T7"/>
                  </a:cxn>
                  <a:cxn ang="0">
                    <a:pos x="T8" y="T9"/>
                  </a:cxn>
                </a:cxnLst>
                <a:rect l="0" t="0" r="r" b="b"/>
                <a:pathLst>
                  <a:path w="87" h="510">
                    <a:moveTo>
                      <a:pt x="9" y="510"/>
                    </a:moveTo>
                    <a:lnTo>
                      <a:pt x="87" y="0"/>
                    </a:lnTo>
                    <a:lnTo>
                      <a:pt x="78" y="0"/>
                    </a:lnTo>
                    <a:lnTo>
                      <a:pt x="0" y="510"/>
                    </a:lnTo>
                    <a:lnTo>
                      <a:pt x="9"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90" name="Freeform 489"/>
              <p:cNvSpPr>
                <a:spLocks/>
              </p:cNvSpPr>
              <p:nvPr/>
            </p:nvSpPr>
            <p:spPr bwMode="auto">
              <a:xfrm>
                <a:off x="7799388" y="2305048"/>
                <a:ext cx="303212" cy="271462"/>
              </a:xfrm>
              <a:custGeom>
                <a:avLst/>
                <a:gdLst>
                  <a:gd name="T0" fmla="*/ 0 w 590"/>
                  <a:gd name="T1" fmla="*/ 515 h 515"/>
                  <a:gd name="T2" fmla="*/ 590 w 590"/>
                  <a:gd name="T3" fmla="*/ 0 h 515"/>
                  <a:gd name="T4" fmla="*/ 0 w 590"/>
                  <a:gd name="T5" fmla="*/ 515 h 515"/>
                </a:gdLst>
                <a:ahLst/>
                <a:cxnLst>
                  <a:cxn ang="0">
                    <a:pos x="T0" y="T1"/>
                  </a:cxn>
                  <a:cxn ang="0">
                    <a:pos x="T2" y="T3"/>
                  </a:cxn>
                  <a:cxn ang="0">
                    <a:pos x="T4" y="T5"/>
                  </a:cxn>
                </a:cxnLst>
                <a:rect l="0" t="0" r="r" b="b"/>
                <a:pathLst>
                  <a:path w="590" h="515">
                    <a:moveTo>
                      <a:pt x="0" y="515"/>
                    </a:moveTo>
                    <a:lnTo>
                      <a:pt x="590" y="0"/>
                    </a:lnTo>
                    <a:lnTo>
                      <a:pt x="0"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91" name="Freeform 490"/>
              <p:cNvSpPr>
                <a:spLocks/>
              </p:cNvSpPr>
              <p:nvPr/>
            </p:nvSpPr>
            <p:spPr bwMode="auto">
              <a:xfrm>
                <a:off x="7799388" y="2305048"/>
                <a:ext cx="303212" cy="271462"/>
              </a:xfrm>
              <a:custGeom>
                <a:avLst/>
                <a:gdLst>
                  <a:gd name="T0" fmla="*/ 0 w 590"/>
                  <a:gd name="T1" fmla="*/ 515 h 515"/>
                  <a:gd name="T2" fmla="*/ 590 w 590"/>
                  <a:gd name="T3" fmla="*/ 0 h 515"/>
                  <a:gd name="T4" fmla="*/ 0 w 590"/>
                  <a:gd name="T5" fmla="*/ 515 h 515"/>
                </a:gdLst>
                <a:ahLst/>
                <a:cxnLst>
                  <a:cxn ang="0">
                    <a:pos x="T0" y="T1"/>
                  </a:cxn>
                  <a:cxn ang="0">
                    <a:pos x="T2" y="T3"/>
                  </a:cxn>
                  <a:cxn ang="0">
                    <a:pos x="T4" y="T5"/>
                  </a:cxn>
                </a:cxnLst>
                <a:rect l="0" t="0" r="r" b="b"/>
                <a:pathLst>
                  <a:path w="590" h="515">
                    <a:moveTo>
                      <a:pt x="0" y="515"/>
                    </a:moveTo>
                    <a:lnTo>
                      <a:pt x="590" y="0"/>
                    </a:lnTo>
                    <a:lnTo>
                      <a:pt x="0"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92" name="Freeform 491"/>
              <p:cNvSpPr>
                <a:spLocks/>
              </p:cNvSpPr>
              <p:nvPr/>
            </p:nvSpPr>
            <p:spPr bwMode="auto">
              <a:xfrm>
                <a:off x="7797800" y="2303462"/>
                <a:ext cx="306388" cy="273049"/>
              </a:xfrm>
              <a:custGeom>
                <a:avLst/>
                <a:gdLst>
                  <a:gd name="T0" fmla="*/ 5 w 596"/>
                  <a:gd name="T1" fmla="*/ 522 h 522"/>
                  <a:gd name="T2" fmla="*/ 596 w 596"/>
                  <a:gd name="T3" fmla="*/ 7 h 522"/>
                  <a:gd name="T4" fmla="*/ 591 w 596"/>
                  <a:gd name="T5" fmla="*/ 0 h 522"/>
                  <a:gd name="T6" fmla="*/ 0 w 596"/>
                  <a:gd name="T7" fmla="*/ 517 h 522"/>
                  <a:gd name="T8" fmla="*/ 5 w 596"/>
                  <a:gd name="T9" fmla="*/ 522 h 522"/>
                </a:gdLst>
                <a:ahLst/>
                <a:cxnLst>
                  <a:cxn ang="0">
                    <a:pos x="T0" y="T1"/>
                  </a:cxn>
                  <a:cxn ang="0">
                    <a:pos x="T2" y="T3"/>
                  </a:cxn>
                  <a:cxn ang="0">
                    <a:pos x="T4" y="T5"/>
                  </a:cxn>
                  <a:cxn ang="0">
                    <a:pos x="T6" y="T7"/>
                  </a:cxn>
                  <a:cxn ang="0">
                    <a:pos x="T8" y="T9"/>
                  </a:cxn>
                </a:cxnLst>
                <a:rect l="0" t="0" r="r" b="b"/>
                <a:pathLst>
                  <a:path w="596" h="522">
                    <a:moveTo>
                      <a:pt x="5" y="522"/>
                    </a:moveTo>
                    <a:lnTo>
                      <a:pt x="596" y="7"/>
                    </a:lnTo>
                    <a:lnTo>
                      <a:pt x="591" y="0"/>
                    </a:lnTo>
                    <a:lnTo>
                      <a:pt x="0" y="517"/>
                    </a:lnTo>
                    <a:lnTo>
                      <a:pt x="5" y="522"/>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93" name="Freeform 492"/>
              <p:cNvSpPr>
                <a:spLocks/>
              </p:cNvSpPr>
              <p:nvPr/>
            </p:nvSpPr>
            <p:spPr bwMode="auto">
              <a:xfrm>
                <a:off x="7839075" y="2308224"/>
                <a:ext cx="179388" cy="268287"/>
              </a:xfrm>
              <a:custGeom>
                <a:avLst/>
                <a:gdLst>
                  <a:gd name="T0" fmla="*/ 347 w 347"/>
                  <a:gd name="T1" fmla="*/ 510 h 510"/>
                  <a:gd name="T2" fmla="*/ 0 w 347"/>
                  <a:gd name="T3" fmla="*/ 0 h 510"/>
                  <a:gd name="T4" fmla="*/ 347 w 347"/>
                  <a:gd name="T5" fmla="*/ 510 h 510"/>
                </a:gdLst>
                <a:ahLst/>
                <a:cxnLst>
                  <a:cxn ang="0">
                    <a:pos x="T0" y="T1"/>
                  </a:cxn>
                  <a:cxn ang="0">
                    <a:pos x="T2" y="T3"/>
                  </a:cxn>
                  <a:cxn ang="0">
                    <a:pos x="T4" y="T5"/>
                  </a:cxn>
                </a:cxnLst>
                <a:rect l="0" t="0" r="r" b="b"/>
                <a:pathLst>
                  <a:path w="347" h="510">
                    <a:moveTo>
                      <a:pt x="347" y="510"/>
                    </a:moveTo>
                    <a:lnTo>
                      <a:pt x="0" y="0"/>
                    </a:lnTo>
                    <a:lnTo>
                      <a:pt x="347"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94" name="Freeform 493"/>
              <p:cNvSpPr>
                <a:spLocks/>
              </p:cNvSpPr>
              <p:nvPr/>
            </p:nvSpPr>
            <p:spPr bwMode="auto">
              <a:xfrm>
                <a:off x="7839075" y="2308224"/>
                <a:ext cx="179388" cy="268287"/>
              </a:xfrm>
              <a:custGeom>
                <a:avLst/>
                <a:gdLst>
                  <a:gd name="T0" fmla="*/ 347 w 347"/>
                  <a:gd name="T1" fmla="*/ 510 h 510"/>
                  <a:gd name="T2" fmla="*/ 0 w 347"/>
                  <a:gd name="T3" fmla="*/ 0 h 510"/>
                  <a:gd name="T4" fmla="*/ 347 w 347"/>
                  <a:gd name="T5" fmla="*/ 510 h 510"/>
                </a:gdLst>
                <a:ahLst/>
                <a:cxnLst>
                  <a:cxn ang="0">
                    <a:pos x="T0" y="T1"/>
                  </a:cxn>
                  <a:cxn ang="0">
                    <a:pos x="T2" y="T3"/>
                  </a:cxn>
                  <a:cxn ang="0">
                    <a:pos x="T4" y="T5"/>
                  </a:cxn>
                </a:cxnLst>
                <a:rect l="0" t="0" r="r" b="b"/>
                <a:pathLst>
                  <a:path w="347" h="510">
                    <a:moveTo>
                      <a:pt x="347" y="510"/>
                    </a:moveTo>
                    <a:lnTo>
                      <a:pt x="0" y="0"/>
                    </a:lnTo>
                    <a:lnTo>
                      <a:pt x="347" y="510"/>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95" name="Freeform 494"/>
              <p:cNvSpPr>
                <a:spLocks/>
              </p:cNvSpPr>
              <p:nvPr/>
            </p:nvSpPr>
            <p:spPr bwMode="auto">
              <a:xfrm>
                <a:off x="7837488" y="2306637"/>
                <a:ext cx="184150" cy="269875"/>
              </a:xfrm>
              <a:custGeom>
                <a:avLst/>
                <a:gdLst>
                  <a:gd name="T0" fmla="*/ 357 w 357"/>
                  <a:gd name="T1" fmla="*/ 510 h 515"/>
                  <a:gd name="T2" fmla="*/ 7 w 357"/>
                  <a:gd name="T3" fmla="*/ 0 h 515"/>
                  <a:gd name="T4" fmla="*/ 0 w 357"/>
                  <a:gd name="T5" fmla="*/ 5 h 515"/>
                  <a:gd name="T6" fmla="*/ 349 w 357"/>
                  <a:gd name="T7" fmla="*/ 515 h 515"/>
                  <a:gd name="T8" fmla="*/ 357 w 357"/>
                  <a:gd name="T9" fmla="*/ 510 h 515"/>
                </a:gdLst>
                <a:ahLst/>
                <a:cxnLst>
                  <a:cxn ang="0">
                    <a:pos x="T0" y="T1"/>
                  </a:cxn>
                  <a:cxn ang="0">
                    <a:pos x="T2" y="T3"/>
                  </a:cxn>
                  <a:cxn ang="0">
                    <a:pos x="T4" y="T5"/>
                  </a:cxn>
                  <a:cxn ang="0">
                    <a:pos x="T6" y="T7"/>
                  </a:cxn>
                  <a:cxn ang="0">
                    <a:pos x="T8" y="T9"/>
                  </a:cxn>
                </a:cxnLst>
                <a:rect l="0" t="0" r="r" b="b"/>
                <a:pathLst>
                  <a:path w="357" h="515">
                    <a:moveTo>
                      <a:pt x="357" y="510"/>
                    </a:moveTo>
                    <a:lnTo>
                      <a:pt x="7" y="0"/>
                    </a:lnTo>
                    <a:lnTo>
                      <a:pt x="0" y="5"/>
                    </a:lnTo>
                    <a:lnTo>
                      <a:pt x="349" y="515"/>
                    </a:lnTo>
                    <a:lnTo>
                      <a:pt x="357" y="510"/>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496" name="Picture 233"/>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761675" y="2137857"/>
                <a:ext cx="154584" cy="17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7" name="Freeform 496"/>
              <p:cNvSpPr>
                <a:spLocks/>
              </p:cNvSpPr>
              <p:nvPr/>
            </p:nvSpPr>
            <p:spPr bwMode="auto">
              <a:xfrm>
                <a:off x="8018463" y="2305048"/>
                <a:ext cx="84137" cy="271462"/>
              </a:xfrm>
              <a:custGeom>
                <a:avLst/>
                <a:gdLst>
                  <a:gd name="T0" fmla="*/ 0 w 165"/>
                  <a:gd name="T1" fmla="*/ 515 h 515"/>
                  <a:gd name="T2" fmla="*/ 165 w 165"/>
                  <a:gd name="T3" fmla="*/ 0 h 515"/>
                  <a:gd name="T4" fmla="*/ 0 w 165"/>
                  <a:gd name="T5" fmla="*/ 515 h 515"/>
                </a:gdLst>
                <a:ahLst/>
                <a:cxnLst>
                  <a:cxn ang="0">
                    <a:pos x="T0" y="T1"/>
                  </a:cxn>
                  <a:cxn ang="0">
                    <a:pos x="T2" y="T3"/>
                  </a:cxn>
                  <a:cxn ang="0">
                    <a:pos x="T4" y="T5"/>
                  </a:cxn>
                </a:cxnLst>
                <a:rect l="0" t="0" r="r" b="b"/>
                <a:pathLst>
                  <a:path w="165" h="515">
                    <a:moveTo>
                      <a:pt x="0" y="515"/>
                    </a:moveTo>
                    <a:lnTo>
                      <a:pt x="165" y="0"/>
                    </a:lnTo>
                    <a:lnTo>
                      <a:pt x="0" y="515"/>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98" name="Freeform 497"/>
              <p:cNvSpPr>
                <a:spLocks/>
              </p:cNvSpPr>
              <p:nvPr/>
            </p:nvSpPr>
            <p:spPr bwMode="auto">
              <a:xfrm>
                <a:off x="8018463" y="2305048"/>
                <a:ext cx="84137" cy="271462"/>
              </a:xfrm>
              <a:custGeom>
                <a:avLst/>
                <a:gdLst>
                  <a:gd name="T0" fmla="*/ 0 w 165"/>
                  <a:gd name="T1" fmla="*/ 515 h 515"/>
                  <a:gd name="T2" fmla="*/ 165 w 165"/>
                  <a:gd name="T3" fmla="*/ 0 h 515"/>
                  <a:gd name="T4" fmla="*/ 0 w 165"/>
                  <a:gd name="T5" fmla="*/ 515 h 515"/>
                </a:gdLst>
                <a:ahLst/>
                <a:cxnLst>
                  <a:cxn ang="0">
                    <a:pos x="T0" y="T1"/>
                  </a:cxn>
                  <a:cxn ang="0">
                    <a:pos x="T2" y="T3"/>
                  </a:cxn>
                  <a:cxn ang="0">
                    <a:pos x="T4" y="T5"/>
                  </a:cxn>
                </a:cxnLst>
                <a:rect l="0" t="0" r="r" b="b"/>
                <a:pathLst>
                  <a:path w="165" h="515">
                    <a:moveTo>
                      <a:pt x="0" y="515"/>
                    </a:moveTo>
                    <a:lnTo>
                      <a:pt x="165" y="0"/>
                    </a:lnTo>
                    <a:lnTo>
                      <a:pt x="0" y="515"/>
                    </a:lnTo>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sp>
            <p:nvSpPr>
              <p:cNvPr id="499" name="Freeform 498"/>
              <p:cNvSpPr>
                <a:spLocks/>
              </p:cNvSpPr>
              <p:nvPr/>
            </p:nvSpPr>
            <p:spPr bwMode="auto">
              <a:xfrm>
                <a:off x="8016875" y="2303462"/>
                <a:ext cx="87313" cy="273049"/>
              </a:xfrm>
              <a:custGeom>
                <a:avLst/>
                <a:gdLst>
                  <a:gd name="T0" fmla="*/ 8 w 171"/>
                  <a:gd name="T1" fmla="*/ 518 h 518"/>
                  <a:gd name="T2" fmla="*/ 171 w 171"/>
                  <a:gd name="T3" fmla="*/ 3 h 518"/>
                  <a:gd name="T4" fmla="*/ 163 w 171"/>
                  <a:gd name="T5" fmla="*/ 0 h 518"/>
                  <a:gd name="T6" fmla="*/ 0 w 171"/>
                  <a:gd name="T7" fmla="*/ 515 h 518"/>
                  <a:gd name="T8" fmla="*/ 8 w 171"/>
                  <a:gd name="T9" fmla="*/ 518 h 518"/>
                </a:gdLst>
                <a:ahLst/>
                <a:cxnLst>
                  <a:cxn ang="0">
                    <a:pos x="T0" y="T1"/>
                  </a:cxn>
                  <a:cxn ang="0">
                    <a:pos x="T2" y="T3"/>
                  </a:cxn>
                  <a:cxn ang="0">
                    <a:pos x="T4" y="T5"/>
                  </a:cxn>
                  <a:cxn ang="0">
                    <a:pos x="T6" y="T7"/>
                  </a:cxn>
                  <a:cxn ang="0">
                    <a:pos x="T8" y="T9"/>
                  </a:cxn>
                </a:cxnLst>
                <a:rect l="0" t="0" r="r" b="b"/>
                <a:pathLst>
                  <a:path w="171" h="518">
                    <a:moveTo>
                      <a:pt x="8" y="518"/>
                    </a:moveTo>
                    <a:lnTo>
                      <a:pt x="171" y="3"/>
                    </a:lnTo>
                    <a:lnTo>
                      <a:pt x="163" y="0"/>
                    </a:lnTo>
                    <a:lnTo>
                      <a:pt x="0" y="515"/>
                    </a:lnTo>
                    <a:lnTo>
                      <a:pt x="8" y="518"/>
                    </a:lnTo>
                    <a:close/>
                  </a:path>
                </a:pathLst>
              </a:custGeom>
              <a:solidFill>
                <a:schemeClr val="accent4">
                  <a:lumMod val="90000"/>
                </a:schemeClr>
              </a:solidFill>
              <a:ln w="6350" cmpd="sng">
                <a:solidFill>
                  <a:srgbClr val="2F818C"/>
                </a:solidFill>
              </a:ln>
              <a:extLst/>
            </p:spPr>
            <p:txBody>
              <a:bodyPr/>
              <a:lstStyle>
                <a:defPPr>
                  <a:defRPr lang="en-US"/>
                </a:defPPr>
                <a:lvl1pPr marL="0" algn="l" defTabSz="456953" rtl="0" eaLnBrk="1" latinLnBrk="0" hangingPunct="1">
                  <a:defRPr sz="1800" kern="1200">
                    <a:solidFill>
                      <a:schemeClr val="tx1"/>
                    </a:solidFill>
                    <a:latin typeface="+mn-lt"/>
                    <a:ea typeface="+mn-ea"/>
                    <a:cs typeface="+mn-cs"/>
                  </a:defRPr>
                </a:lvl1pPr>
                <a:lvl2pPr marL="456953" algn="l" defTabSz="456953" rtl="0" eaLnBrk="1" latinLnBrk="0" hangingPunct="1">
                  <a:defRPr sz="1800" kern="1200">
                    <a:solidFill>
                      <a:schemeClr val="tx1"/>
                    </a:solidFill>
                    <a:latin typeface="+mn-lt"/>
                    <a:ea typeface="+mn-ea"/>
                    <a:cs typeface="+mn-cs"/>
                  </a:defRPr>
                </a:lvl2pPr>
                <a:lvl3pPr marL="913906" algn="l" defTabSz="456953" rtl="0" eaLnBrk="1" latinLnBrk="0" hangingPunct="1">
                  <a:defRPr sz="1800" kern="1200">
                    <a:solidFill>
                      <a:schemeClr val="tx1"/>
                    </a:solidFill>
                    <a:latin typeface="+mn-lt"/>
                    <a:ea typeface="+mn-ea"/>
                    <a:cs typeface="+mn-cs"/>
                  </a:defRPr>
                </a:lvl3pPr>
                <a:lvl4pPr marL="1370859" algn="l" defTabSz="456953" rtl="0" eaLnBrk="1" latinLnBrk="0" hangingPunct="1">
                  <a:defRPr sz="1800" kern="1200">
                    <a:solidFill>
                      <a:schemeClr val="tx1"/>
                    </a:solidFill>
                    <a:latin typeface="+mn-lt"/>
                    <a:ea typeface="+mn-ea"/>
                    <a:cs typeface="+mn-cs"/>
                  </a:defRPr>
                </a:lvl4pPr>
                <a:lvl5pPr marL="1827808" algn="l" defTabSz="456953" rtl="0" eaLnBrk="1" latinLnBrk="0" hangingPunct="1">
                  <a:defRPr sz="1800" kern="1200">
                    <a:solidFill>
                      <a:schemeClr val="tx1"/>
                    </a:solidFill>
                    <a:latin typeface="+mn-lt"/>
                    <a:ea typeface="+mn-ea"/>
                    <a:cs typeface="+mn-cs"/>
                  </a:defRPr>
                </a:lvl5pPr>
                <a:lvl6pPr marL="2284756" algn="l" defTabSz="456953" rtl="0" eaLnBrk="1" latinLnBrk="0" hangingPunct="1">
                  <a:defRPr sz="1800" kern="1200">
                    <a:solidFill>
                      <a:schemeClr val="tx1"/>
                    </a:solidFill>
                    <a:latin typeface="+mn-lt"/>
                    <a:ea typeface="+mn-ea"/>
                    <a:cs typeface="+mn-cs"/>
                  </a:defRPr>
                </a:lvl6pPr>
                <a:lvl7pPr marL="2741718" algn="l" defTabSz="456953" rtl="0" eaLnBrk="1" latinLnBrk="0" hangingPunct="1">
                  <a:defRPr sz="1800" kern="1200">
                    <a:solidFill>
                      <a:schemeClr val="tx1"/>
                    </a:solidFill>
                    <a:latin typeface="+mn-lt"/>
                    <a:ea typeface="+mn-ea"/>
                    <a:cs typeface="+mn-cs"/>
                  </a:defRPr>
                </a:lvl7pPr>
                <a:lvl8pPr marL="3198665" algn="l" defTabSz="456953" rtl="0" eaLnBrk="1" latinLnBrk="0" hangingPunct="1">
                  <a:defRPr sz="1800" kern="1200">
                    <a:solidFill>
                      <a:schemeClr val="tx1"/>
                    </a:solidFill>
                    <a:latin typeface="+mn-lt"/>
                    <a:ea typeface="+mn-ea"/>
                    <a:cs typeface="+mn-cs"/>
                  </a:defRPr>
                </a:lvl8pPr>
                <a:lvl9pPr marL="3655615" algn="l" defTabSz="456953" rtl="0" eaLnBrk="1" latinLnBrk="0" hangingPunct="1">
                  <a:defRPr sz="1800" kern="1200">
                    <a:solidFill>
                      <a:schemeClr val="tx1"/>
                    </a:solidFill>
                    <a:latin typeface="+mn-lt"/>
                    <a:ea typeface="+mn-ea"/>
                    <a:cs typeface="+mn-cs"/>
                  </a:defRPr>
                </a:lvl9pPr>
              </a:lstStyle>
              <a:p>
                <a:pPr>
                  <a:defRPr/>
                </a:pPr>
                <a:endParaRPr lang="en-US">
                  <a:solidFill>
                    <a:srgbClr val="0096D6"/>
                  </a:solidFill>
                  <a:latin typeface="Arial"/>
                  <a:ea typeface="Apple LiGothic Medium"/>
                  <a:cs typeface="Apple LiGothic Medium"/>
                </a:endParaRPr>
              </a:p>
            </p:txBody>
          </p:sp>
          <p:pic>
            <p:nvPicPr>
              <p:cNvPr id="500" name="Picture 23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241759" y="2137857"/>
                <a:ext cx="155098" cy="17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 name="Picture 23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048530" y="2574107"/>
                <a:ext cx="195290" cy="34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2" name="Picture 23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481879" y="2573582"/>
                <a:ext cx="195290" cy="34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3" name="Picture 24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701903" y="2573582"/>
                <a:ext cx="195290" cy="34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4" name="Picture 24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921411" y="2573582"/>
                <a:ext cx="195806" cy="34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5" name="Picture 24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8026013" y="2137857"/>
                <a:ext cx="155098" cy="17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06" name="Straight Connector 505"/>
              <p:cNvCxnSpPr/>
              <p:nvPr/>
            </p:nvCxnSpPr>
            <p:spPr bwMode="auto">
              <a:xfrm>
                <a:off x="6148388" y="2593974"/>
                <a:ext cx="4762" cy="173038"/>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bwMode="auto">
              <a:xfrm flipV="1">
                <a:off x="6148388" y="2762249"/>
                <a:ext cx="1012825" cy="952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bwMode="auto">
              <a:xfrm flipH="1">
                <a:off x="7161213" y="2603499"/>
                <a:ext cx="4762" cy="16827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bwMode="auto">
              <a:xfrm flipH="1">
                <a:off x="5862638" y="2593974"/>
                <a:ext cx="0" cy="23495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bwMode="auto">
              <a:xfrm flipV="1">
                <a:off x="5859463" y="2824162"/>
                <a:ext cx="1490662" cy="14287"/>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511" name="Straight Connector 510"/>
              <p:cNvCxnSpPr/>
              <p:nvPr/>
            </p:nvCxnSpPr>
            <p:spPr bwMode="auto">
              <a:xfrm flipH="1">
                <a:off x="7346950" y="2608262"/>
                <a:ext cx="0" cy="215900"/>
              </a:xfrm>
              <a:prstGeom prst="line">
                <a:avLst/>
              </a:prstGeom>
              <a:ln w="12700" cmpd="sng"/>
            </p:spPr>
            <p:style>
              <a:lnRef idx="2">
                <a:schemeClr val="accent1"/>
              </a:lnRef>
              <a:fillRef idx="0">
                <a:schemeClr val="accent1"/>
              </a:fillRef>
              <a:effectRef idx="1">
                <a:schemeClr val="accent1"/>
              </a:effectRef>
              <a:fontRef idx="minor">
                <a:schemeClr val="tx1"/>
              </a:fontRef>
            </p:style>
          </p:cxnSp>
          <p:pic>
            <p:nvPicPr>
              <p:cNvPr id="512" name="Picture 150" descr="ICON_VM_basic_label_Q30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3238" y="2619706"/>
                <a:ext cx="170982" cy="159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 name="Picture 150" descr="ICON_VM_basic_label_Q30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16879" y="2604194"/>
                <a:ext cx="170982" cy="159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 name="Picture 150" descr="ICON_VM_basic_label_Q30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34823" y="2623733"/>
                <a:ext cx="170982" cy="159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5" name="TextBox 143"/>
              <p:cNvSpPr txBox="1">
                <a:spLocks noChangeArrowheads="1"/>
              </p:cNvSpPr>
              <p:nvPr/>
            </p:nvSpPr>
            <p:spPr bwMode="auto">
              <a:xfrm>
                <a:off x="7905166" y="1717732"/>
                <a:ext cx="981394" cy="261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456991"/>
                <a:r>
                  <a:rPr lang="en-US" sz="1100" dirty="0">
                    <a:solidFill>
                      <a:srgbClr val="0096D6"/>
                    </a:solidFill>
                  </a:rPr>
                  <a:t>ACI Fabric 2</a:t>
                </a:r>
              </a:p>
            </p:txBody>
          </p:sp>
          <p:sp>
            <p:nvSpPr>
              <p:cNvPr id="516" name="TextBox 144"/>
              <p:cNvSpPr txBox="1">
                <a:spLocks noChangeArrowheads="1"/>
              </p:cNvSpPr>
              <p:nvPr/>
            </p:nvSpPr>
            <p:spPr bwMode="auto">
              <a:xfrm>
                <a:off x="4751388" y="1710205"/>
                <a:ext cx="981394" cy="261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456991"/>
                <a:r>
                  <a:rPr lang="en-US" sz="1100" dirty="0" smtClean="0">
                    <a:solidFill>
                      <a:srgbClr val="0096D6"/>
                    </a:solidFill>
                  </a:rPr>
                  <a:t>ACI Fabric 1</a:t>
                </a:r>
                <a:endParaRPr lang="en-US" sz="1100" dirty="0">
                  <a:solidFill>
                    <a:srgbClr val="0096D6"/>
                  </a:solidFill>
                </a:endParaRPr>
              </a:p>
            </p:txBody>
          </p:sp>
          <p:sp>
            <p:nvSpPr>
              <p:cNvPr id="517" name="TextBox 147"/>
              <p:cNvSpPr txBox="1">
                <a:spLocks noChangeArrowheads="1"/>
              </p:cNvSpPr>
              <p:nvPr/>
            </p:nvSpPr>
            <p:spPr bwMode="auto">
              <a:xfrm>
                <a:off x="5478906" y="1304925"/>
                <a:ext cx="281871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456991"/>
                <a:r>
                  <a:rPr lang="en-US" sz="1400" dirty="0" smtClean="0">
                    <a:solidFill>
                      <a:srgbClr val="EA8E06"/>
                    </a:solidFill>
                  </a:rPr>
                  <a:t>Multi-Fabric (with L2 </a:t>
                </a:r>
                <a:r>
                  <a:rPr lang="en-US" sz="1400" dirty="0">
                    <a:solidFill>
                      <a:srgbClr val="EA8E06"/>
                    </a:solidFill>
                  </a:rPr>
                  <a:t>and L3 </a:t>
                </a:r>
                <a:r>
                  <a:rPr lang="en-US" sz="1400" dirty="0" smtClean="0">
                    <a:solidFill>
                      <a:srgbClr val="EA8E06"/>
                    </a:solidFill>
                  </a:rPr>
                  <a:t>DCI)</a:t>
                </a:r>
                <a:endParaRPr lang="en-US" sz="1400" dirty="0">
                  <a:solidFill>
                    <a:srgbClr val="EA8E06"/>
                  </a:solidFill>
                </a:endParaRPr>
              </a:p>
            </p:txBody>
          </p:sp>
          <p:sp>
            <p:nvSpPr>
              <p:cNvPr id="518" name="Cloud 517"/>
              <p:cNvSpPr/>
              <p:nvPr/>
            </p:nvSpPr>
            <p:spPr bwMode="auto">
              <a:xfrm>
                <a:off x="6227763" y="2687637"/>
                <a:ext cx="738187" cy="339725"/>
              </a:xfrm>
              <a:prstGeom prst="cloud">
                <a:avLst/>
              </a:prstGeom>
              <a:solidFill>
                <a:srgbClr val="000000">
                  <a:lumMod val="20000"/>
                  <a:lumOff val="80000"/>
                </a:srgbClr>
              </a:solidFill>
              <a:ln w="25400" cap="flat" cmpd="sng" algn="ctr">
                <a:solidFill>
                  <a:srgbClr val="FFFFFF">
                    <a:lumMod val="65000"/>
                  </a:srgbClr>
                </a:solidFill>
                <a:prstDash val="solid"/>
              </a:ln>
              <a:effectLst>
                <a:outerShdw blurRad="76200" dist="50800" dir="5400000" algn="ctr" rotWithShape="0">
                  <a:srgbClr val="000000">
                    <a:alpha val="27000"/>
                  </a:srgbClr>
                </a:outerShdw>
              </a:effectLst>
            </p:spPr>
            <p:txBody>
              <a:bodyPr lIns="121819" tIns="60909" rIns="121819" bIns="60909" anchor="ctr"/>
              <a:lstStyle/>
              <a:p>
                <a:pPr algn="ctr" defTabSz="608962">
                  <a:defRPr/>
                </a:pPr>
                <a:endParaRPr lang="en-US" sz="900" kern="0" dirty="0">
                  <a:solidFill>
                    <a:srgbClr val="0183B7"/>
                  </a:solidFill>
                  <a:latin typeface="Arial"/>
                  <a:ea typeface="Apple LiGothic Medium"/>
                  <a:cs typeface="Apple LiGothic Medium"/>
                </a:endParaRPr>
              </a:p>
            </p:txBody>
          </p:sp>
          <p:sp>
            <p:nvSpPr>
              <p:cNvPr id="519" name="TextBox 126"/>
              <p:cNvSpPr txBox="1">
                <a:spLocks noChangeArrowheads="1"/>
              </p:cNvSpPr>
              <p:nvPr/>
            </p:nvSpPr>
            <p:spPr bwMode="auto">
              <a:xfrm>
                <a:off x="6292723" y="2664260"/>
                <a:ext cx="6372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456991"/>
                <a:r>
                  <a:rPr lang="en-US" sz="1000" dirty="0">
                    <a:solidFill>
                      <a:srgbClr val="0096D6"/>
                    </a:solidFill>
                  </a:rPr>
                  <a:t>L2/</a:t>
                </a:r>
                <a:r>
                  <a:rPr lang="en-US" sz="1000" dirty="0" smtClean="0">
                    <a:solidFill>
                      <a:srgbClr val="0096D6"/>
                    </a:solidFill>
                  </a:rPr>
                  <a:t>L3 DCI</a:t>
                </a:r>
                <a:endParaRPr lang="en-US" sz="1000" dirty="0">
                  <a:solidFill>
                    <a:srgbClr val="0096D6"/>
                  </a:solidFill>
                </a:endParaRPr>
              </a:p>
            </p:txBody>
          </p:sp>
          <p:pic>
            <p:nvPicPr>
              <p:cNvPr id="520" name="Picture 130" descr="File Server_Updated20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6340" y="2630315"/>
                <a:ext cx="121436" cy="146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76" name="Group 675"/>
            <p:cNvGrpSpPr/>
            <p:nvPr/>
          </p:nvGrpSpPr>
          <p:grpSpPr>
            <a:xfrm>
              <a:off x="5995228" y="1781526"/>
              <a:ext cx="567219" cy="227687"/>
              <a:chOff x="6382898" y="275696"/>
              <a:chExt cx="567219" cy="227687"/>
            </a:xfrm>
          </p:grpSpPr>
          <p:grpSp>
            <p:nvGrpSpPr>
              <p:cNvPr id="668" name="Group 667"/>
              <p:cNvGrpSpPr/>
              <p:nvPr/>
            </p:nvGrpSpPr>
            <p:grpSpPr>
              <a:xfrm>
                <a:off x="6382898" y="275696"/>
                <a:ext cx="567219" cy="221504"/>
                <a:chOff x="2768111" y="4632687"/>
                <a:chExt cx="567219" cy="221504"/>
              </a:xfrm>
            </p:grpSpPr>
            <p:sp>
              <p:nvSpPr>
                <p:cNvPr id="670" name="Rounded Rectangle 669"/>
                <p:cNvSpPr/>
                <p:nvPr/>
              </p:nvSpPr>
              <p:spPr>
                <a:xfrm>
                  <a:off x="2768111" y="4632687"/>
                  <a:ext cx="567219" cy="221504"/>
                </a:xfrm>
                <a:prstGeom prst="roundRect">
                  <a:avLst/>
                </a:prstGeom>
                <a:solidFill>
                  <a:srgbClr val="3CBBB9">
                    <a:lumMod val="40000"/>
                    <a:lumOff val="60000"/>
                    <a:alpha val="32000"/>
                  </a:srgbClr>
                </a:solidFill>
                <a:ln w="12700" cap="flat" cmpd="sng" algn="ctr">
                  <a:solidFill>
                    <a:srgbClr val="33828D"/>
                  </a:solidFill>
                  <a:prstDash val="solid"/>
                </a:ln>
                <a:effectLst>
                  <a:outerShdw blurRad="76200" dist="50800" dir="5400000" algn="ctr" rotWithShape="0">
                    <a:srgbClr val="000000">
                      <a:alpha val="27000"/>
                    </a:srgbClr>
                  </a:outerShdw>
                </a:effectLst>
              </p:spPr>
              <p:txBody>
                <a:bodyPr lIns="91436" tIns="45718" rIns="91436" bIns="45718" rtlCol="0" anchor="ctr"/>
                <a:lstStyle/>
                <a:p>
                  <a:pPr algn="ctr" defTabSz="914362" fontAlgn="base">
                    <a:spcBef>
                      <a:spcPct val="0"/>
                    </a:spcBef>
                    <a:spcAft>
                      <a:spcPct val="0"/>
                    </a:spcAft>
                    <a:defRPr/>
                  </a:pPr>
                  <a:endParaRPr lang="en-US" kern="0" dirty="0" smtClean="0">
                    <a:solidFill>
                      <a:srgbClr val="FFFFFF"/>
                    </a:solidFill>
                    <a:latin typeface="CiscoSansTT Light"/>
                    <a:ea typeface="ＭＳ Ｐゴシック" charset="0"/>
                    <a:cs typeface="ＭＳ Ｐゴシック" charset="0"/>
                  </a:endParaRPr>
                </a:p>
              </p:txBody>
            </p:sp>
            <p:grpSp>
              <p:nvGrpSpPr>
                <p:cNvPr id="672" name="Group 671"/>
                <p:cNvGrpSpPr/>
                <p:nvPr/>
              </p:nvGrpSpPr>
              <p:grpSpPr>
                <a:xfrm>
                  <a:off x="2795706" y="4643487"/>
                  <a:ext cx="378803" cy="207660"/>
                  <a:chOff x="2345981" y="4458376"/>
                  <a:chExt cx="747336" cy="483189"/>
                </a:xfrm>
              </p:grpSpPr>
              <p:pic>
                <p:nvPicPr>
                  <p:cNvPr id="673"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45981" y="4458376"/>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74"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87080" y="4512063"/>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675"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53806" y="318796"/>
                <a:ext cx="256597" cy="18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677" name="Group 676"/>
            <p:cNvGrpSpPr/>
            <p:nvPr/>
          </p:nvGrpSpPr>
          <p:grpSpPr>
            <a:xfrm>
              <a:off x="6995052" y="1792326"/>
              <a:ext cx="567219" cy="227687"/>
              <a:chOff x="6382898" y="275696"/>
              <a:chExt cx="567219" cy="227687"/>
            </a:xfrm>
          </p:grpSpPr>
          <p:grpSp>
            <p:nvGrpSpPr>
              <p:cNvPr id="678" name="Group 677"/>
              <p:cNvGrpSpPr/>
              <p:nvPr/>
            </p:nvGrpSpPr>
            <p:grpSpPr>
              <a:xfrm>
                <a:off x="6382898" y="275696"/>
                <a:ext cx="567219" cy="221504"/>
                <a:chOff x="2768111" y="4632687"/>
                <a:chExt cx="567219" cy="221504"/>
              </a:xfrm>
            </p:grpSpPr>
            <p:sp>
              <p:nvSpPr>
                <p:cNvPr id="680" name="Rounded Rectangle 679"/>
                <p:cNvSpPr/>
                <p:nvPr/>
              </p:nvSpPr>
              <p:spPr>
                <a:xfrm>
                  <a:off x="2768111" y="4632687"/>
                  <a:ext cx="567219" cy="221504"/>
                </a:xfrm>
                <a:prstGeom prst="roundRect">
                  <a:avLst/>
                </a:prstGeom>
                <a:solidFill>
                  <a:srgbClr val="3CBBB9">
                    <a:lumMod val="40000"/>
                    <a:lumOff val="60000"/>
                    <a:alpha val="32000"/>
                  </a:srgbClr>
                </a:solidFill>
                <a:ln w="12700" cap="flat" cmpd="sng" algn="ctr">
                  <a:solidFill>
                    <a:srgbClr val="33828D"/>
                  </a:solidFill>
                  <a:prstDash val="solid"/>
                </a:ln>
                <a:effectLst>
                  <a:outerShdw blurRad="76200" dist="50800" dir="5400000" algn="ctr" rotWithShape="0">
                    <a:srgbClr val="000000">
                      <a:alpha val="27000"/>
                    </a:srgbClr>
                  </a:outerShdw>
                </a:effectLst>
              </p:spPr>
              <p:txBody>
                <a:bodyPr lIns="91436" tIns="45718" rIns="91436" bIns="45718" rtlCol="0" anchor="ctr"/>
                <a:lstStyle/>
                <a:p>
                  <a:pPr algn="ctr" defTabSz="914362" fontAlgn="base">
                    <a:spcBef>
                      <a:spcPct val="0"/>
                    </a:spcBef>
                    <a:spcAft>
                      <a:spcPct val="0"/>
                    </a:spcAft>
                    <a:defRPr/>
                  </a:pPr>
                  <a:endParaRPr lang="en-US" kern="0" dirty="0" smtClean="0">
                    <a:solidFill>
                      <a:srgbClr val="FFFFFF"/>
                    </a:solidFill>
                    <a:latin typeface="CiscoSansTT Light"/>
                    <a:ea typeface="ＭＳ Ｐゴシック" charset="0"/>
                    <a:cs typeface="ＭＳ Ｐゴシック" charset="0"/>
                  </a:endParaRPr>
                </a:p>
              </p:txBody>
            </p:sp>
            <p:grpSp>
              <p:nvGrpSpPr>
                <p:cNvPr id="681" name="Group 680"/>
                <p:cNvGrpSpPr/>
                <p:nvPr/>
              </p:nvGrpSpPr>
              <p:grpSpPr>
                <a:xfrm>
                  <a:off x="2795706" y="4643487"/>
                  <a:ext cx="378803" cy="207660"/>
                  <a:chOff x="2345981" y="4458376"/>
                  <a:chExt cx="747336" cy="483189"/>
                </a:xfrm>
              </p:grpSpPr>
              <p:pic>
                <p:nvPicPr>
                  <p:cNvPr id="682"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45981" y="4458376"/>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83"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87080" y="4512063"/>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679"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53806" y="318796"/>
                <a:ext cx="256597" cy="18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8" name="Group 7"/>
          <p:cNvGrpSpPr/>
          <p:nvPr/>
        </p:nvGrpSpPr>
        <p:grpSpPr>
          <a:xfrm>
            <a:off x="4674053" y="3113279"/>
            <a:ext cx="4592370" cy="1977114"/>
            <a:chOff x="4674053" y="3113279"/>
            <a:chExt cx="4592370" cy="1977114"/>
          </a:xfrm>
        </p:grpSpPr>
        <p:sp>
          <p:nvSpPr>
            <p:cNvPr id="125" name="Down Arrow 124"/>
            <p:cNvSpPr/>
            <p:nvPr/>
          </p:nvSpPr>
          <p:spPr>
            <a:xfrm>
              <a:off x="6692900" y="3113279"/>
              <a:ext cx="287338" cy="374399"/>
            </a:xfrm>
            <a:prstGeom prst="downArrow">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defTabSz="456991">
                <a:defRPr/>
              </a:pPr>
              <a:endParaRPr lang="en-US" sz="1400" dirty="0">
                <a:solidFill>
                  <a:srgbClr val="FFFFFF"/>
                </a:solidFill>
                <a:latin typeface="Arial"/>
                <a:ea typeface="Apple LiGothic Medium"/>
                <a:cs typeface="Apple LiGothic Medium"/>
              </a:endParaRPr>
            </a:p>
          </p:txBody>
        </p:sp>
        <p:grpSp>
          <p:nvGrpSpPr>
            <p:cNvPr id="540" name="Group 539"/>
            <p:cNvGrpSpPr/>
            <p:nvPr/>
          </p:nvGrpSpPr>
          <p:grpSpPr>
            <a:xfrm>
              <a:off x="4674053" y="3405189"/>
              <a:ext cx="4592370" cy="1685204"/>
              <a:chOff x="4674053" y="3405189"/>
              <a:chExt cx="4592370" cy="1685204"/>
            </a:xfrm>
          </p:grpSpPr>
          <p:sp>
            <p:nvSpPr>
              <p:cNvPr id="542" name="Rounded Rectangle 441"/>
              <p:cNvSpPr>
                <a:spLocks noChangeArrowheads="1"/>
              </p:cNvSpPr>
              <p:nvPr/>
            </p:nvSpPr>
            <p:spPr bwMode="auto">
              <a:xfrm>
                <a:off x="7355318" y="4111270"/>
                <a:ext cx="1593421" cy="829163"/>
              </a:xfrm>
              <a:prstGeom prst="roundRect">
                <a:avLst>
                  <a:gd name="adj" fmla="val 4898"/>
                </a:avLst>
              </a:prstGeom>
              <a:solidFill>
                <a:srgbClr val="E7E7E8"/>
              </a:solidFill>
              <a:ln w="9525">
                <a:solidFill>
                  <a:srgbClr val="000000"/>
                </a:solidFill>
                <a:round/>
                <a:headEnd/>
                <a:tailEnd/>
              </a:ln>
            </p:spPr>
            <p:txBody>
              <a:bodyPr lIns="91432" tIns="45716" rIns="91432" bIns="45716"/>
              <a:lstStyle/>
              <a:p>
                <a:pPr defTabSz="455594"/>
                <a:endParaRPr lang="en-US" sz="1400">
                  <a:solidFill>
                    <a:srgbClr val="000000"/>
                  </a:solidFill>
                  <a:latin typeface="Arial"/>
                  <a:ea typeface="Apple LiGothic Medium"/>
                  <a:cs typeface="Apple LiGothic Medium" charset="0"/>
                </a:endParaRPr>
              </a:p>
            </p:txBody>
          </p:sp>
          <p:sp>
            <p:nvSpPr>
              <p:cNvPr id="543" name="Rounded Rectangle 442"/>
              <p:cNvSpPr>
                <a:spLocks noChangeArrowheads="1"/>
              </p:cNvSpPr>
              <p:nvPr/>
            </p:nvSpPr>
            <p:spPr bwMode="auto">
              <a:xfrm>
                <a:off x="4749803" y="4111270"/>
                <a:ext cx="1593421" cy="868647"/>
              </a:xfrm>
              <a:prstGeom prst="roundRect">
                <a:avLst>
                  <a:gd name="adj" fmla="val 4898"/>
                </a:avLst>
              </a:prstGeom>
              <a:solidFill>
                <a:srgbClr val="E7E7E8"/>
              </a:solidFill>
              <a:ln w="9525">
                <a:solidFill>
                  <a:srgbClr val="000000"/>
                </a:solidFill>
                <a:round/>
                <a:headEnd/>
                <a:tailEnd/>
              </a:ln>
            </p:spPr>
            <p:txBody>
              <a:bodyPr lIns="91432" tIns="45716" rIns="91432" bIns="45716"/>
              <a:lstStyle/>
              <a:p>
                <a:pPr defTabSz="455594"/>
                <a:endParaRPr lang="en-US" sz="1400">
                  <a:solidFill>
                    <a:srgbClr val="000000"/>
                  </a:solidFill>
                  <a:latin typeface="Arial"/>
                  <a:ea typeface="Apple LiGothic Medium"/>
                  <a:cs typeface="Apple LiGothic Medium" charset="0"/>
                </a:endParaRPr>
              </a:p>
            </p:txBody>
          </p:sp>
          <p:sp>
            <p:nvSpPr>
              <p:cNvPr id="544" name="Cloud 543"/>
              <p:cNvSpPr/>
              <p:nvPr/>
            </p:nvSpPr>
            <p:spPr bwMode="auto">
              <a:xfrm>
                <a:off x="6442077" y="3795713"/>
                <a:ext cx="749300" cy="371475"/>
              </a:xfrm>
              <a:prstGeom prst="cloud">
                <a:avLst/>
              </a:prstGeom>
              <a:solidFill>
                <a:srgbClr val="000000">
                  <a:lumMod val="20000"/>
                  <a:lumOff val="80000"/>
                </a:srgbClr>
              </a:solidFill>
              <a:ln w="25400" cap="flat" cmpd="sng" algn="ctr">
                <a:solidFill>
                  <a:srgbClr val="FFFFFF">
                    <a:lumMod val="65000"/>
                  </a:srgbClr>
                </a:solidFill>
                <a:prstDash val="solid"/>
              </a:ln>
              <a:effectLst>
                <a:outerShdw blurRad="76200" dist="50800" dir="5400000" algn="ctr" rotWithShape="0">
                  <a:srgbClr val="000000">
                    <a:alpha val="27000"/>
                  </a:srgbClr>
                </a:outerShdw>
              </a:effectLst>
            </p:spPr>
            <p:txBody>
              <a:bodyPr lIns="91436" tIns="45718" rIns="91436" bIns="45718" anchor="ctr"/>
              <a:lstStyle/>
              <a:p>
                <a:pPr algn="ctr" defTabSz="914173">
                  <a:defRPr/>
                </a:pPr>
                <a:r>
                  <a:rPr lang="en-US" sz="1000" kern="0" dirty="0" smtClean="0">
                    <a:solidFill>
                      <a:srgbClr val="373752"/>
                    </a:solidFill>
                    <a:latin typeface="Arial"/>
                    <a:ea typeface="Apple LiGothic Medium"/>
                    <a:cs typeface="Apple LiGothic Medium"/>
                  </a:rPr>
                  <a:t>L3</a:t>
                </a:r>
                <a:endParaRPr lang="en-US" sz="1400" kern="0" dirty="0">
                  <a:solidFill>
                    <a:srgbClr val="373752"/>
                  </a:solidFill>
                  <a:latin typeface="Arial"/>
                  <a:ea typeface="Apple LiGothic Medium"/>
                  <a:cs typeface="Apple LiGothic Medium"/>
                </a:endParaRPr>
              </a:p>
            </p:txBody>
          </p:sp>
          <p:pic>
            <p:nvPicPr>
              <p:cNvPr id="545" name="Picture 444" descr="Cortina8Fron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13982" y="4179908"/>
                <a:ext cx="166013" cy="17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6" name="Picture 445" descr="Cortina8Fron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72839" y="4182674"/>
                <a:ext cx="166013" cy="17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7" name="Picture 446" descr="Cortina8Fron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31696" y="4182674"/>
                <a:ext cx="166013" cy="17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8" name="Picture 447" descr="Cortina8Fron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90553" y="4179908"/>
                <a:ext cx="166013" cy="17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9" name="Picture 448"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58457" y="4623230"/>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0" name="Picture 449"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95743" y="4623821"/>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1" name="Picture 450"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33029" y="4623230"/>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2" name="Picture 451"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70314" y="4623821"/>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53" name="Straight Connector 452"/>
              <p:cNvCxnSpPr>
                <a:cxnSpLocks noChangeShapeType="1"/>
                <a:endCxn id="545" idx="2"/>
              </p:cNvCxnSpPr>
              <p:nvPr/>
            </p:nvCxnSpPr>
            <p:spPr bwMode="auto">
              <a:xfrm flipV="1">
                <a:off x="4988148" y="4351282"/>
                <a:ext cx="208840" cy="271356"/>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54" name="Straight Connector 453"/>
              <p:cNvCxnSpPr>
                <a:cxnSpLocks noChangeShapeType="1"/>
                <a:endCxn id="546" idx="2"/>
              </p:cNvCxnSpPr>
              <p:nvPr/>
            </p:nvCxnSpPr>
            <p:spPr bwMode="auto">
              <a:xfrm flipV="1">
                <a:off x="4988148" y="4354048"/>
                <a:ext cx="467697" cy="268590"/>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55" name="Straight Connector 454"/>
              <p:cNvCxnSpPr>
                <a:cxnSpLocks noChangeShapeType="1"/>
                <a:endCxn id="547" idx="2"/>
              </p:cNvCxnSpPr>
              <p:nvPr/>
            </p:nvCxnSpPr>
            <p:spPr bwMode="auto">
              <a:xfrm flipV="1">
                <a:off x="4988148" y="4354048"/>
                <a:ext cx="726554" cy="268590"/>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56" name="Straight Connector 455"/>
              <p:cNvCxnSpPr>
                <a:cxnSpLocks noChangeShapeType="1"/>
                <a:endCxn id="548" idx="2"/>
              </p:cNvCxnSpPr>
              <p:nvPr/>
            </p:nvCxnSpPr>
            <p:spPr bwMode="auto">
              <a:xfrm flipV="1">
                <a:off x="4988149" y="4351282"/>
                <a:ext cx="985411" cy="271356"/>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57" name="Straight Connector 456"/>
              <p:cNvCxnSpPr>
                <a:cxnSpLocks noChangeShapeType="1"/>
                <a:endCxn id="545" idx="2"/>
              </p:cNvCxnSpPr>
              <p:nvPr/>
            </p:nvCxnSpPr>
            <p:spPr bwMode="auto">
              <a:xfrm flipH="1" flipV="1">
                <a:off x="5196988" y="4351283"/>
                <a:ext cx="28446"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58" name="Straight Connector 457"/>
              <p:cNvCxnSpPr>
                <a:cxnSpLocks noChangeShapeType="1"/>
                <a:endCxn id="546" idx="2"/>
              </p:cNvCxnSpPr>
              <p:nvPr/>
            </p:nvCxnSpPr>
            <p:spPr bwMode="auto">
              <a:xfrm flipV="1">
                <a:off x="5225434" y="4354049"/>
                <a:ext cx="230412"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59" name="Straight Connector 458"/>
              <p:cNvCxnSpPr>
                <a:cxnSpLocks noChangeShapeType="1"/>
                <a:endCxn id="547" idx="2"/>
              </p:cNvCxnSpPr>
              <p:nvPr/>
            </p:nvCxnSpPr>
            <p:spPr bwMode="auto">
              <a:xfrm flipV="1">
                <a:off x="5225434" y="4354049"/>
                <a:ext cx="489268"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0" name="Straight Connector 459"/>
              <p:cNvCxnSpPr>
                <a:cxnSpLocks noChangeShapeType="1"/>
                <a:endCxn id="548" idx="2"/>
              </p:cNvCxnSpPr>
              <p:nvPr/>
            </p:nvCxnSpPr>
            <p:spPr bwMode="auto">
              <a:xfrm flipV="1">
                <a:off x="5225434" y="4351283"/>
                <a:ext cx="748126"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1" name="Straight Connector 460"/>
              <p:cNvCxnSpPr>
                <a:cxnSpLocks noChangeShapeType="1"/>
                <a:stCxn id="549" idx="0"/>
                <a:endCxn id="545" idx="2"/>
              </p:cNvCxnSpPr>
              <p:nvPr/>
            </p:nvCxnSpPr>
            <p:spPr bwMode="auto">
              <a:xfrm flipH="1" flipV="1">
                <a:off x="5196988" y="4351283"/>
                <a:ext cx="265731"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2" name="Straight Connector 461"/>
              <p:cNvCxnSpPr>
                <a:cxnSpLocks noChangeShapeType="1"/>
                <a:stCxn id="549" idx="0"/>
                <a:endCxn id="546" idx="2"/>
              </p:cNvCxnSpPr>
              <p:nvPr/>
            </p:nvCxnSpPr>
            <p:spPr bwMode="auto">
              <a:xfrm flipH="1" flipV="1">
                <a:off x="5455846" y="4354049"/>
                <a:ext cx="6874"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3" name="Straight Connector 462"/>
              <p:cNvCxnSpPr>
                <a:cxnSpLocks noChangeShapeType="1"/>
                <a:stCxn id="550" idx="0"/>
                <a:endCxn id="546" idx="2"/>
              </p:cNvCxnSpPr>
              <p:nvPr/>
            </p:nvCxnSpPr>
            <p:spPr bwMode="auto">
              <a:xfrm flipH="1" flipV="1">
                <a:off x="5455845" y="4354048"/>
                <a:ext cx="244160" cy="269772"/>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4" name="Straight Connector 463"/>
              <p:cNvCxnSpPr>
                <a:cxnSpLocks noChangeShapeType="1"/>
                <a:stCxn id="551" idx="0"/>
                <a:endCxn id="546" idx="2"/>
              </p:cNvCxnSpPr>
              <p:nvPr/>
            </p:nvCxnSpPr>
            <p:spPr bwMode="auto">
              <a:xfrm flipH="1" flipV="1">
                <a:off x="5455846" y="4354049"/>
                <a:ext cx="481446"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5" name="Straight Connector 464"/>
              <p:cNvCxnSpPr>
                <a:cxnSpLocks noChangeShapeType="1"/>
                <a:stCxn id="552" idx="0"/>
                <a:endCxn id="546" idx="2"/>
              </p:cNvCxnSpPr>
              <p:nvPr/>
            </p:nvCxnSpPr>
            <p:spPr bwMode="auto">
              <a:xfrm flipH="1" flipV="1">
                <a:off x="5455845" y="4354048"/>
                <a:ext cx="718731" cy="269772"/>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6" name="Straight Connector 465"/>
              <p:cNvCxnSpPr>
                <a:cxnSpLocks noChangeShapeType="1"/>
                <a:stCxn id="550" idx="0"/>
                <a:endCxn id="545" idx="2"/>
              </p:cNvCxnSpPr>
              <p:nvPr/>
            </p:nvCxnSpPr>
            <p:spPr bwMode="auto">
              <a:xfrm flipH="1" flipV="1">
                <a:off x="5196989" y="4351283"/>
                <a:ext cx="503017" cy="27253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7" name="Straight Connector 466"/>
              <p:cNvCxnSpPr>
                <a:cxnSpLocks noChangeShapeType="1"/>
                <a:stCxn id="549" idx="0"/>
                <a:endCxn id="547" idx="2"/>
              </p:cNvCxnSpPr>
              <p:nvPr/>
            </p:nvCxnSpPr>
            <p:spPr bwMode="auto">
              <a:xfrm flipV="1">
                <a:off x="5462719" y="4354049"/>
                <a:ext cx="251983"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8" name="Straight Connector 467"/>
              <p:cNvCxnSpPr>
                <a:cxnSpLocks noChangeShapeType="1"/>
                <a:stCxn id="549" idx="0"/>
                <a:endCxn id="548" idx="2"/>
              </p:cNvCxnSpPr>
              <p:nvPr/>
            </p:nvCxnSpPr>
            <p:spPr bwMode="auto">
              <a:xfrm flipV="1">
                <a:off x="5462719" y="4351283"/>
                <a:ext cx="510840"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69" name="Straight Connector 468"/>
              <p:cNvCxnSpPr>
                <a:cxnSpLocks noChangeShapeType="1"/>
                <a:stCxn id="551" idx="0"/>
                <a:endCxn id="545" idx="2"/>
              </p:cNvCxnSpPr>
              <p:nvPr/>
            </p:nvCxnSpPr>
            <p:spPr bwMode="auto">
              <a:xfrm flipH="1" flipV="1">
                <a:off x="5196988" y="4351283"/>
                <a:ext cx="740303"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70" name="Straight Connector 469"/>
              <p:cNvCxnSpPr>
                <a:cxnSpLocks noChangeShapeType="1"/>
                <a:stCxn id="552" idx="0"/>
                <a:endCxn id="547" idx="2"/>
              </p:cNvCxnSpPr>
              <p:nvPr/>
            </p:nvCxnSpPr>
            <p:spPr bwMode="auto">
              <a:xfrm flipH="1" flipV="1">
                <a:off x="5714702" y="4354048"/>
                <a:ext cx="459874" cy="269772"/>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71" name="Straight Connector 470"/>
              <p:cNvCxnSpPr>
                <a:cxnSpLocks noChangeShapeType="1"/>
                <a:stCxn id="552" idx="0"/>
                <a:endCxn id="548" idx="2"/>
              </p:cNvCxnSpPr>
              <p:nvPr/>
            </p:nvCxnSpPr>
            <p:spPr bwMode="auto">
              <a:xfrm flipH="1" flipV="1">
                <a:off x="5973560" y="4351283"/>
                <a:ext cx="201017" cy="27253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72" name="Straight Connector 471"/>
              <p:cNvCxnSpPr>
                <a:cxnSpLocks noChangeShapeType="1"/>
                <a:stCxn id="552" idx="0"/>
                <a:endCxn id="545" idx="2"/>
              </p:cNvCxnSpPr>
              <p:nvPr/>
            </p:nvCxnSpPr>
            <p:spPr bwMode="auto">
              <a:xfrm flipH="1" flipV="1">
                <a:off x="5196988" y="4351283"/>
                <a:ext cx="977588" cy="27253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73" name="Straight Connector 472"/>
              <p:cNvCxnSpPr>
                <a:cxnSpLocks noChangeShapeType="1"/>
                <a:stCxn id="550" idx="0"/>
                <a:endCxn id="547" idx="2"/>
              </p:cNvCxnSpPr>
              <p:nvPr/>
            </p:nvCxnSpPr>
            <p:spPr bwMode="auto">
              <a:xfrm flipV="1">
                <a:off x="5700006" y="4354048"/>
                <a:ext cx="14697" cy="269772"/>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74" name="Straight Connector 473"/>
              <p:cNvCxnSpPr>
                <a:cxnSpLocks noChangeShapeType="1"/>
                <a:stCxn id="550" idx="0"/>
                <a:endCxn id="548" idx="2"/>
              </p:cNvCxnSpPr>
              <p:nvPr/>
            </p:nvCxnSpPr>
            <p:spPr bwMode="auto">
              <a:xfrm flipV="1">
                <a:off x="5700005" y="4351283"/>
                <a:ext cx="273554" cy="27253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75" name="Straight Connector 474"/>
              <p:cNvCxnSpPr>
                <a:cxnSpLocks noChangeShapeType="1"/>
                <a:stCxn id="551" idx="0"/>
                <a:endCxn id="547" idx="2"/>
              </p:cNvCxnSpPr>
              <p:nvPr/>
            </p:nvCxnSpPr>
            <p:spPr bwMode="auto">
              <a:xfrm flipH="1" flipV="1">
                <a:off x="5714702" y="4354049"/>
                <a:ext cx="222588"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76" name="Straight Connector 475"/>
              <p:cNvCxnSpPr>
                <a:cxnSpLocks noChangeShapeType="1"/>
                <a:stCxn id="551" idx="0"/>
                <a:endCxn id="548" idx="2"/>
              </p:cNvCxnSpPr>
              <p:nvPr/>
            </p:nvCxnSpPr>
            <p:spPr bwMode="auto">
              <a:xfrm flipV="1">
                <a:off x="5937291" y="4351283"/>
                <a:ext cx="36269"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pic>
            <p:nvPicPr>
              <p:cNvPr id="577" name="Picture 476"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21172" y="4618368"/>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8" name="Picture 477"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83287" y="4621578"/>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9" name="Picture 478" descr="Cortina8Fron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47648" y="4174456"/>
                <a:ext cx="166013" cy="17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0" name="Picture 479" descr="Cortina8Fron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6505" y="4177222"/>
                <a:ext cx="166013" cy="17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1" name="Picture 480" descr="Cortina8Fron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65362" y="4177222"/>
                <a:ext cx="166013" cy="17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2" name="Picture 481" descr="Cortina8Fron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24219" y="4174456"/>
                <a:ext cx="166013" cy="17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 name="Picture 482"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92123" y="4617777"/>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4" name="Picture 483"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29409" y="4618368"/>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5" name="Picture 484"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66695" y="4617777"/>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6" name="Picture 485"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03980" y="4618368"/>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87" name="Straight Connector 486"/>
              <p:cNvCxnSpPr>
                <a:cxnSpLocks noChangeShapeType="1"/>
                <a:endCxn id="579" idx="2"/>
              </p:cNvCxnSpPr>
              <p:nvPr/>
            </p:nvCxnSpPr>
            <p:spPr bwMode="auto">
              <a:xfrm flipV="1">
                <a:off x="7521815" y="4345830"/>
                <a:ext cx="208840" cy="271356"/>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88" name="Straight Connector 487"/>
              <p:cNvCxnSpPr>
                <a:cxnSpLocks noChangeShapeType="1"/>
                <a:endCxn id="580" idx="2"/>
              </p:cNvCxnSpPr>
              <p:nvPr/>
            </p:nvCxnSpPr>
            <p:spPr bwMode="auto">
              <a:xfrm flipV="1">
                <a:off x="7521814" y="4348595"/>
                <a:ext cx="467697" cy="268590"/>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89" name="Straight Connector 488"/>
              <p:cNvCxnSpPr>
                <a:cxnSpLocks noChangeShapeType="1"/>
                <a:endCxn id="581" idx="2"/>
              </p:cNvCxnSpPr>
              <p:nvPr/>
            </p:nvCxnSpPr>
            <p:spPr bwMode="auto">
              <a:xfrm flipV="1">
                <a:off x="7521814" y="4348595"/>
                <a:ext cx="726554" cy="268590"/>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0" name="Straight Connector 489"/>
              <p:cNvCxnSpPr>
                <a:cxnSpLocks noChangeShapeType="1"/>
                <a:endCxn id="582" idx="2"/>
              </p:cNvCxnSpPr>
              <p:nvPr/>
            </p:nvCxnSpPr>
            <p:spPr bwMode="auto">
              <a:xfrm flipV="1">
                <a:off x="7521815" y="4345830"/>
                <a:ext cx="985411" cy="271356"/>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1" name="Straight Connector 490"/>
              <p:cNvCxnSpPr>
                <a:cxnSpLocks noChangeShapeType="1"/>
                <a:endCxn id="579" idx="2"/>
              </p:cNvCxnSpPr>
              <p:nvPr/>
            </p:nvCxnSpPr>
            <p:spPr bwMode="auto">
              <a:xfrm flipH="1" flipV="1">
                <a:off x="7730654" y="4345831"/>
                <a:ext cx="28446"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2" name="Straight Connector 491"/>
              <p:cNvCxnSpPr>
                <a:cxnSpLocks noChangeShapeType="1"/>
                <a:endCxn id="580" idx="2"/>
              </p:cNvCxnSpPr>
              <p:nvPr/>
            </p:nvCxnSpPr>
            <p:spPr bwMode="auto">
              <a:xfrm flipV="1">
                <a:off x="7759100" y="4348595"/>
                <a:ext cx="230412"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3" name="Straight Connector 492"/>
              <p:cNvCxnSpPr>
                <a:cxnSpLocks noChangeShapeType="1"/>
                <a:endCxn id="581" idx="2"/>
              </p:cNvCxnSpPr>
              <p:nvPr/>
            </p:nvCxnSpPr>
            <p:spPr bwMode="auto">
              <a:xfrm flipV="1">
                <a:off x="7759101" y="4348595"/>
                <a:ext cx="489268"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4" name="Straight Connector 493"/>
              <p:cNvCxnSpPr>
                <a:cxnSpLocks noChangeShapeType="1"/>
                <a:endCxn id="582" idx="2"/>
              </p:cNvCxnSpPr>
              <p:nvPr/>
            </p:nvCxnSpPr>
            <p:spPr bwMode="auto">
              <a:xfrm flipV="1">
                <a:off x="7759100" y="4345831"/>
                <a:ext cx="748126"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5" name="Straight Connector 494"/>
              <p:cNvCxnSpPr>
                <a:cxnSpLocks noChangeShapeType="1"/>
                <a:stCxn id="583" idx="0"/>
                <a:endCxn id="579" idx="2"/>
              </p:cNvCxnSpPr>
              <p:nvPr/>
            </p:nvCxnSpPr>
            <p:spPr bwMode="auto">
              <a:xfrm flipH="1" flipV="1">
                <a:off x="7730655" y="4345831"/>
                <a:ext cx="265731"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6" name="Straight Connector 495"/>
              <p:cNvCxnSpPr>
                <a:cxnSpLocks noChangeShapeType="1"/>
                <a:stCxn id="583" idx="0"/>
                <a:endCxn id="580" idx="2"/>
              </p:cNvCxnSpPr>
              <p:nvPr/>
            </p:nvCxnSpPr>
            <p:spPr bwMode="auto">
              <a:xfrm flipH="1" flipV="1">
                <a:off x="7989511" y="4348595"/>
                <a:ext cx="6874"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7" name="Straight Connector 496"/>
              <p:cNvCxnSpPr>
                <a:cxnSpLocks noChangeShapeType="1"/>
                <a:stCxn id="584" idx="0"/>
                <a:endCxn id="580" idx="2"/>
              </p:cNvCxnSpPr>
              <p:nvPr/>
            </p:nvCxnSpPr>
            <p:spPr bwMode="auto">
              <a:xfrm flipH="1" flipV="1">
                <a:off x="7989511" y="4348595"/>
                <a:ext cx="244160" cy="269772"/>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8" name="Straight Connector 497"/>
              <p:cNvCxnSpPr>
                <a:cxnSpLocks noChangeShapeType="1"/>
                <a:stCxn id="585" idx="0"/>
                <a:endCxn id="580" idx="2"/>
              </p:cNvCxnSpPr>
              <p:nvPr/>
            </p:nvCxnSpPr>
            <p:spPr bwMode="auto">
              <a:xfrm flipH="1" flipV="1">
                <a:off x="7989511" y="4348595"/>
                <a:ext cx="481446"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599" name="Straight Connector 498"/>
              <p:cNvCxnSpPr>
                <a:cxnSpLocks noChangeShapeType="1"/>
                <a:stCxn id="586" idx="0"/>
                <a:endCxn id="580" idx="2"/>
              </p:cNvCxnSpPr>
              <p:nvPr/>
            </p:nvCxnSpPr>
            <p:spPr bwMode="auto">
              <a:xfrm flipH="1" flipV="1">
                <a:off x="7989511" y="4348595"/>
                <a:ext cx="718731" cy="269772"/>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0" name="Straight Connector 499"/>
              <p:cNvCxnSpPr>
                <a:cxnSpLocks noChangeShapeType="1"/>
                <a:stCxn id="584" idx="0"/>
                <a:endCxn id="579" idx="2"/>
              </p:cNvCxnSpPr>
              <p:nvPr/>
            </p:nvCxnSpPr>
            <p:spPr bwMode="auto">
              <a:xfrm flipH="1" flipV="1">
                <a:off x="7730655" y="4345831"/>
                <a:ext cx="503017" cy="27253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1" name="Straight Connector 500"/>
              <p:cNvCxnSpPr>
                <a:cxnSpLocks noChangeShapeType="1"/>
                <a:stCxn id="583" idx="0"/>
                <a:endCxn id="581" idx="2"/>
              </p:cNvCxnSpPr>
              <p:nvPr/>
            </p:nvCxnSpPr>
            <p:spPr bwMode="auto">
              <a:xfrm flipV="1">
                <a:off x="7996386" y="4348595"/>
                <a:ext cx="251983"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2" name="Straight Connector 501"/>
              <p:cNvCxnSpPr>
                <a:cxnSpLocks noChangeShapeType="1"/>
                <a:stCxn id="583" idx="0"/>
                <a:endCxn id="582" idx="2"/>
              </p:cNvCxnSpPr>
              <p:nvPr/>
            </p:nvCxnSpPr>
            <p:spPr bwMode="auto">
              <a:xfrm flipV="1">
                <a:off x="7996385" y="4345831"/>
                <a:ext cx="510840"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3" name="Straight Connector 502"/>
              <p:cNvCxnSpPr>
                <a:cxnSpLocks noChangeShapeType="1"/>
                <a:stCxn id="585" idx="0"/>
                <a:endCxn id="579" idx="2"/>
              </p:cNvCxnSpPr>
              <p:nvPr/>
            </p:nvCxnSpPr>
            <p:spPr bwMode="auto">
              <a:xfrm flipH="1" flipV="1">
                <a:off x="7730655" y="4345831"/>
                <a:ext cx="740303"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4" name="Straight Connector 503"/>
              <p:cNvCxnSpPr>
                <a:cxnSpLocks noChangeShapeType="1"/>
                <a:stCxn id="586" idx="0"/>
                <a:endCxn id="581" idx="2"/>
              </p:cNvCxnSpPr>
              <p:nvPr/>
            </p:nvCxnSpPr>
            <p:spPr bwMode="auto">
              <a:xfrm flipH="1" flipV="1">
                <a:off x="8248368" y="4348595"/>
                <a:ext cx="459874" cy="269772"/>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5" name="Straight Connector 504"/>
              <p:cNvCxnSpPr>
                <a:cxnSpLocks noChangeShapeType="1"/>
                <a:stCxn id="586" idx="0"/>
                <a:endCxn id="582" idx="2"/>
              </p:cNvCxnSpPr>
              <p:nvPr/>
            </p:nvCxnSpPr>
            <p:spPr bwMode="auto">
              <a:xfrm flipH="1" flipV="1">
                <a:off x="8507226" y="4345831"/>
                <a:ext cx="201017" cy="27253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6" name="Straight Connector 505"/>
              <p:cNvCxnSpPr>
                <a:cxnSpLocks noChangeShapeType="1"/>
                <a:stCxn id="586" idx="0"/>
                <a:endCxn id="579" idx="2"/>
              </p:cNvCxnSpPr>
              <p:nvPr/>
            </p:nvCxnSpPr>
            <p:spPr bwMode="auto">
              <a:xfrm flipH="1" flipV="1">
                <a:off x="7730655" y="4345831"/>
                <a:ext cx="977588" cy="27253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7" name="Straight Connector 506"/>
              <p:cNvCxnSpPr>
                <a:cxnSpLocks noChangeShapeType="1"/>
                <a:stCxn id="584" idx="0"/>
                <a:endCxn id="581" idx="2"/>
              </p:cNvCxnSpPr>
              <p:nvPr/>
            </p:nvCxnSpPr>
            <p:spPr bwMode="auto">
              <a:xfrm flipV="1">
                <a:off x="8233672" y="4348595"/>
                <a:ext cx="14697" cy="269772"/>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8" name="Straight Connector 507"/>
              <p:cNvCxnSpPr>
                <a:cxnSpLocks noChangeShapeType="1"/>
                <a:stCxn id="584" idx="0"/>
                <a:endCxn id="582" idx="2"/>
              </p:cNvCxnSpPr>
              <p:nvPr/>
            </p:nvCxnSpPr>
            <p:spPr bwMode="auto">
              <a:xfrm flipV="1">
                <a:off x="8233671" y="4345831"/>
                <a:ext cx="273554" cy="27253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09" name="Straight Connector 508"/>
              <p:cNvCxnSpPr>
                <a:cxnSpLocks noChangeShapeType="1"/>
                <a:stCxn id="585" idx="0"/>
                <a:endCxn id="581" idx="2"/>
              </p:cNvCxnSpPr>
              <p:nvPr/>
            </p:nvCxnSpPr>
            <p:spPr bwMode="auto">
              <a:xfrm flipH="1" flipV="1">
                <a:off x="8248368" y="4348595"/>
                <a:ext cx="222588" cy="269181"/>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cxnSp>
            <p:nvCxnSpPr>
              <p:cNvPr id="610" name="Straight Connector 509"/>
              <p:cNvCxnSpPr>
                <a:cxnSpLocks noChangeShapeType="1"/>
                <a:stCxn id="585" idx="0"/>
                <a:endCxn id="582" idx="2"/>
              </p:cNvCxnSpPr>
              <p:nvPr/>
            </p:nvCxnSpPr>
            <p:spPr bwMode="auto">
              <a:xfrm flipV="1">
                <a:off x="8470956" y="4345831"/>
                <a:ext cx="36269" cy="271947"/>
              </a:xfrm>
              <a:prstGeom prst="line">
                <a:avLst/>
              </a:prstGeom>
              <a:noFill/>
              <a:ln w="9525">
                <a:solidFill>
                  <a:srgbClr val="2F818C"/>
                </a:solidFill>
                <a:round/>
                <a:headEnd/>
                <a:tailEnd/>
              </a:ln>
              <a:extLst>
                <a:ext uri="{909E8E84-426E-40dd-AFC4-6F175D3DCCD1}">
                  <a14:hiddenFill xmlns:a14="http://schemas.microsoft.com/office/drawing/2010/main" xmlns="">
                    <a:noFill/>
                  </a14:hiddenFill>
                </a:ext>
              </a:extLst>
            </p:spPr>
          </p:cxnSp>
          <p:pic>
            <p:nvPicPr>
              <p:cNvPr id="611" name="Picture 510"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54838" y="4612915"/>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2" name="Picture 511" descr="ToR1.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16953" y="4616125"/>
                <a:ext cx="208524" cy="32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13" name="Straight Connector 612"/>
              <p:cNvCxnSpPr>
                <a:stCxn id="580" idx="0"/>
                <a:endCxn id="544" idx="0"/>
              </p:cNvCxnSpPr>
              <p:nvPr/>
            </p:nvCxnSpPr>
            <p:spPr bwMode="auto">
              <a:xfrm flipH="1" flipV="1">
                <a:off x="7191378" y="3981451"/>
                <a:ext cx="798513" cy="195263"/>
              </a:xfrm>
              <a:prstGeom prst="line">
                <a:avLst/>
              </a:prstGeom>
              <a:noFill/>
              <a:ln w="12700" cap="flat" cmpd="sng" algn="ctr">
                <a:solidFill>
                  <a:srgbClr val="272A48"/>
                </a:solidFill>
                <a:prstDash val="solid"/>
              </a:ln>
              <a:effectLst>
                <a:outerShdw blurRad="40000" dist="20000" dir="5400000" rotWithShape="0">
                  <a:srgbClr val="000000">
                    <a:alpha val="38000"/>
                  </a:srgbClr>
                </a:outerShdw>
              </a:effectLst>
            </p:spPr>
          </p:cxnSp>
          <p:cxnSp>
            <p:nvCxnSpPr>
              <p:cNvPr id="614" name="Straight Connector 613"/>
              <p:cNvCxnSpPr>
                <a:stCxn id="579" idx="0"/>
                <a:endCxn id="544" idx="0"/>
              </p:cNvCxnSpPr>
              <p:nvPr/>
            </p:nvCxnSpPr>
            <p:spPr bwMode="auto">
              <a:xfrm flipH="1" flipV="1">
                <a:off x="7191378" y="3981450"/>
                <a:ext cx="539750" cy="192088"/>
              </a:xfrm>
              <a:prstGeom prst="line">
                <a:avLst/>
              </a:prstGeom>
              <a:noFill/>
              <a:ln w="12700" cap="flat" cmpd="sng" algn="ctr">
                <a:solidFill>
                  <a:srgbClr val="272A48"/>
                </a:solidFill>
                <a:prstDash val="solid"/>
              </a:ln>
              <a:effectLst>
                <a:outerShdw blurRad="40000" dist="20000" dir="5400000" rotWithShape="0">
                  <a:srgbClr val="000000">
                    <a:alpha val="38000"/>
                  </a:srgbClr>
                </a:outerShdw>
              </a:effectLst>
            </p:spPr>
          </p:cxnSp>
          <p:cxnSp>
            <p:nvCxnSpPr>
              <p:cNvPr id="615" name="Straight Connector 614"/>
              <p:cNvCxnSpPr>
                <a:stCxn id="544" idx="2"/>
                <a:endCxn id="547" idx="0"/>
              </p:cNvCxnSpPr>
              <p:nvPr/>
            </p:nvCxnSpPr>
            <p:spPr bwMode="auto">
              <a:xfrm flipH="1">
                <a:off x="5715002" y="3981451"/>
                <a:ext cx="730250" cy="200025"/>
              </a:xfrm>
              <a:prstGeom prst="line">
                <a:avLst/>
              </a:prstGeom>
              <a:noFill/>
              <a:ln w="12700" cap="flat" cmpd="sng" algn="ctr">
                <a:solidFill>
                  <a:srgbClr val="272A48"/>
                </a:solidFill>
                <a:prstDash val="solid"/>
              </a:ln>
              <a:effectLst>
                <a:outerShdw blurRad="40000" dist="20000" dir="5400000" rotWithShape="0">
                  <a:srgbClr val="000000">
                    <a:alpha val="38000"/>
                  </a:srgbClr>
                </a:outerShdw>
              </a:effectLst>
            </p:spPr>
          </p:cxnSp>
          <p:cxnSp>
            <p:nvCxnSpPr>
              <p:cNvPr id="616" name="Straight Connector 615"/>
              <p:cNvCxnSpPr>
                <a:stCxn id="544" idx="2"/>
                <a:endCxn id="548" idx="0"/>
              </p:cNvCxnSpPr>
              <p:nvPr/>
            </p:nvCxnSpPr>
            <p:spPr bwMode="auto">
              <a:xfrm flipH="1">
                <a:off x="5973765" y="3981450"/>
                <a:ext cx="471487" cy="198438"/>
              </a:xfrm>
              <a:prstGeom prst="line">
                <a:avLst/>
              </a:prstGeom>
              <a:noFill/>
              <a:ln w="12700" cap="flat" cmpd="sng" algn="ctr">
                <a:solidFill>
                  <a:srgbClr val="272A48"/>
                </a:solidFill>
                <a:prstDash val="solid"/>
              </a:ln>
              <a:effectLst>
                <a:outerShdw blurRad="40000" dist="20000" dir="5400000" rotWithShape="0">
                  <a:srgbClr val="000000">
                    <a:alpha val="38000"/>
                  </a:srgbClr>
                </a:outerShdw>
              </a:effectLst>
            </p:spPr>
          </p:cxnSp>
          <p:sp>
            <p:nvSpPr>
              <p:cNvPr id="617" name="TextBox 517"/>
              <p:cNvSpPr txBox="1">
                <a:spLocks noChangeArrowheads="1"/>
              </p:cNvSpPr>
              <p:nvPr/>
            </p:nvSpPr>
            <p:spPr bwMode="auto">
              <a:xfrm>
                <a:off x="4674053" y="3856539"/>
                <a:ext cx="767549" cy="265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456991"/>
                <a:r>
                  <a:rPr lang="en-US" sz="1100" b="1" dirty="0">
                    <a:solidFill>
                      <a:srgbClr val="003366"/>
                    </a:solidFill>
                  </a:rPr>
                  <a:t>Site ‘A’</a:t>
                </a:r>
              </a:p>
            </p:txBody>
          </p:sp>
          <p:sp>
            <p:nvSpPr>
              <p:cNvPr id="618" name="TextBox 518"/>
              <p:cNvSpPr txBox="1">
                <a:spLocks noChangeArrowheads="1"/>
              </p:cNvSpPr>
              <p:nvPr/>
            </p:nvSpPr>
            <p:spPr bwMode="auto">
              <a:xfrm>
                <a:off x="8117217" y="3856473"/>
                <a:ext cx="1149206" cy="265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456991"/>
                <a:r>
                  <a:rPr lang="en-US" sz="1100" b="1" dirty="0">
                    <a:solidFill>
                      <a:srgbClr val="003366"/>
                    </a:solidFill>
                  </a:rPr>
                  <a:t>Site ‘n’</a:t>
                </a:r>
              </a:p>
            </p:txBody>
          </p:sp>
          <p:pic>
            <p:nvPicPr>
              <p:cNvPr id="619" name="Picture 150" descr="ICON_VM_basic_label_Q30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86989" y="4697851"/>
                <a:ext cx="118151" cy="120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0" name="Picture 130" descr="File Server_Updated20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1801" y="4688983"/>
                <a:ext cx="138194" cy="166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1" name="Picture 150" descr="ICON_VM_basic_label_Q30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36668" y="4703479"/>
                <a:ext cx="118151" cy="120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2" name="Picture 150" descr="ICON_VM_basic_label_Q30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50558" y="4711888"/>
                <a:ext cx="118151" cy="120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3" name="Picture 150" descr="ICON_VM_basic_label_Q30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0237" y="4717516"/>
                <a:ext cx="118151" cy="120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 name="Picture 130" descr="File Server_Updated20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4916" y="4695358"/>
                <a:ext cx="138194" cy="166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5" name="Left-Right Arrow 624"/>
              <p:cNvSpPr/>
              <p:nvPr/>
            </p:nvSpPr>
            <p:spPr bwMode="auto">
              <a:xfrm>
                <a:off x="6303966" y="4394200"/>
                <a:ext cx="1090612" cy="215900"/>
              </a:xfrm>
              <a:prstGeom prst="leftRightArrow">
                <a:avLst/>
              </a:prstGeom>
              <a:solidFill>
                <a:srgbClr val="33828D"/>
              </a:solidFill>
              <a:ln w="9525" cap="flat" cmpd="sng" algn="ctr">
                <a:solidFill>
                  <a:srgbClr val="2F818C"/>
                </a:solidFill>
                <a:prstDash val="solid"/>
              </a:ln>
              <a:effectLst>
                <a:outerShdw blurRad="40000" dist="23000" dir="5400000" rotWithShape="0">
                  <a:srgbClr val="000000">
                    <a:alpha val="35000"/>
                  </a:srgbClr>
                </a:outerShdw>
              </a:effectLst>
            </p:spPr>
            <p:txBody>
              <a:bodyPr lIns="91436" tIns="45718" rIns="91436" bIns="45718" anchor="ctr"/>
              <a:lstStyle/>
              <a:p>
                <a:pPr algn="ctr" defTabSz="914173">
                  <a:defRPr/>
                </a:pPr>
                <a:r>
                  <a:rPr lang="en-US" sz="800" kern="0" dirty="0">
                    <a:solidFill>
                      <a:srgbClr val="000405"/>
                    </a:solidFill>
                    <a:latin typeface="Arial"/>
                    <a:ea typeface="Apple LiGothic Medium"/>
                    <a:cs typeface="Apple LiGothic Medium"/>
                  </a:rPr>
                  <a:t>MP-BGP - EVPN</a:t>
                </a:r>
              </a:p>
            </p:txBody>
          </p:sp>
          <p:cxnSp>
            <p:nvCxnSpPr>
              <p:cNvPr id="626" name="Straight Connector 625"/>
              <p:cNvCxnSpPr>
                <a:stCxn id="544" idx="2"/>
              </p:cNvCxnSpPr>
              <p:nvPr/>
            </p:nvCxnSpPr>
            <p:spPr bwMode="auto">
              <a:xfrm flipH="1">
                <a:off x="5457827" y="3981451"/>
                <a:ext cx="987425" cy="206375"/>
              </a:xfrm>
              <a:prstGeom prst="line">
                <a:avLst/>
              </a:prstGeom>
              <a:noFill/>
              <a:ln w="12700" cap="flat" cmpd="sng" algn="ctr">
                <a:solidFill>
                  <a:srgbClr val="272A48"/>
                </a:solidFill>
                <a:prstDash val="solid"/>
              </a:ln>
              <a:effectLst>
                <a:outerShdw blurRad="40000" dist="20000" dir="5400000" rotWithShape="0">
                  <a:srgbClr val="000000">
                    <a:alpha val="38000"/>
                  </a:srgbClr>
                </a:outerShdw>
              </a:effectLst>
            </p:spPr>
          </p:cxnSp>
          <p:cxnSp>
            <p:nvCxnSpPr>
              <p:cNvPr id="627" name="Straight Connector 626"/>
              <p:cNvCxnSpPr>
                <a:stCxn id="544" idx="2"/>
              </p:cNvCxnSpPr>
              <p:nvPr/>
            </p:nvCxnSpPr>
            <p:spPr bwMode="auto">
              <a:xfrm flipH="1">
                <a:off x="5195890" y="3981451"/>
                <a:ext cx="1249362" cy="200025"/>
              </a:xfrm>
              <a:prstGeom prst="line">
                <a:avLst/>
              </a:prstGeom>
              <a:noFill/>
              <a:ln w="12700" cap="flat" cmpd="sng" algn="ctr">
                <a:solidFill>
                  <a:srgbClr val="272A48"/>
                </a:solidFill>
                <a:prstDash val="solid"/>
              </a:ln>
              <a:effectLst>
                <a:outerShdw blurRad="40000" dist="20000" dir="5400000" rotWithShape="0">
                  <a:srgbClr val="000000">
                    <a:alpha val="38000"/>
                  </a:srgbClr>
                </a:outerShdw>
              </a:effectLst>
            </p:spPr>
          </p:cxnSp>
          <p:cxnSp>
            <p:nvCxnSpPr>
              <p:cNvPr id="628" name="Straight Connector 627"/>
              <p:cNvCxnSpPr>
                <a:stCxn id="581" idx="0"/>
              </p:cNvCxnSpPr>
              <p:nvPr/>
            </p:nvCxnSpPr>
            <p:spPr bwMode="auto">
              <a:xfrm flipH="1" flipV="1">
                <a:off x="7178677" y="3981451"/>
                <a:ext cx="1069975" cy="195263"/>
              </a:xfrm>
              <a:prstGeom prst="line">
                <a:avLst/>
              </a:prstGeom>
              <a:noFill/>
              <a:ln w="12700" cap="flat" cmpd="sng" algn="ctr">
                <a:solidFill>
                  <a:srgbClr val="272A48"/>
                </a:solidFill>
                <a:prstDash val="solid"/>
              </a:ln>
              <a:effectLst>
                <a:outerShdw blurRad="40000" dist="20000" dir="5400000" rotWithShape="0">
                  <a:srgbClr val="000000">
                    <a:alpha val="38000"/>
                  </a:srgbClr>
                </a:outerShdw>
              </a:effectLst>
            </p:spPr>
          </p:cxnSp>
          <p:cxnSp>
            <p:nvCxnSpPr>
              <p:cNvPr id="629" name="Straight Connector 628"/>
              <p:cNvCxnSpPr/>
              <p:nvPr/>
            </p:nvCxnSpPr>
            <p:spPr bwMode="auto">
              <a:xfrm flipH="1" flipV="1">
                <a:off x="7191378" y="3971926"/>
                <a:ext cx="1308100" cy="193675"/>
              </a:xfrm>
              <a:prstGeom prst="line">
                <a:avLst/>
              </a:prstGeom>
              <a:noFill/>
              <a:ln w="12700" cap="flat" cmpd="sng" algn="ctr">
                <a:solidFill>
                  <a:srgbClr val="272A48"/>
                </a:solidFill>
                <a:prstDash val="solid"/>
              </a:ln>
              <a:effectLst>
                <a:outerShdw blurRad="40000" dist="20000" dir="5400000" rotWithShape="0">
                  <a:srgbClr val="000000">
                    <a:alpha val="38000"/>
                  </a:srgbClr>
                </a:outerShdw>
              </a:effectLst>
            </p:spPr>
          </p:cxnSp>
          <p:sp>
            <p:nvSpPr>
              <p:cNvPr id="630" name="Freeform 629"/>
              <p:cNvSpPr/>
              <p:nvPr/>
            </p:nvSpPr>
            <p:spPr bwMode="auto">
              <a:xfrm>
                <a:off x="5502278" y="3905251"/>
                <a:ext cx="2801937" cy="842963"/>
              </a:xfrm>
              <a:custGeom>
                <a:avLst/>
                <a:gdLst>
                  <a:gd name="connsiteX0" fmla="*/ 72705 w 5719971"/>
                  <a:gd name="connsiteY0" fmla="*/ 1409488 h 1443354"/>
                  <a:gd name="connsiteX1" fmla="*/ 89638 w 5719971"/>
                  <a:gd name="connsiteY1" fmla="*/ 1053888 h 1443354"/>
                  <a:gd name="connsiteX2" fmla="*/ 961705 w 5719971"/>
                  <a:gd name="connsiteY2" fmla="*/ 418888 h 1443354"/>
                  <a:gd name="connsiteX3" fmla="*/ 2621171 w 5719971"/>
                  <a:gd name="connsiteY3" fmla="*/ 4021 h 1443354"/>
                  <a:gd name="connsiteX4" fmla="*/ 4627771 w 5719971"/>
                  <a:gd name="connsiteY4" fmla="*/ 664421 h 1443354"/>
                  <a:gd name="connsiteX5" fmla="*/ 5533705 w 5719971"/>
                  <a:gd name="connsiteY5" fmla="*/ 1248621 h 1443354"/>
                  <a:gd name="connsiteX6" fmla="*/ 5719971 w 5719971"/>
                  <a:gd name="connsiteY6" fmla="*/ 1443354 h 144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9971" h="1443354">
                    <a:moveTo>
                      <a:pt x="72705" y="1409488"/>
                    </a:moveTo>
                    <a:cubicBezTo>
                      <a:pt x="7088" y="1314238"/>
                      <a:pt x="-58529" y="1218988"/>
                      <a:pt x="89638" y="1053888"/>
                    </a:cubicBezTo>
                    <a:cubicBezTo>
                      <a:pt x="237805" y="888788"/>
                      <a:pt x="539783" y="593866"/>
                      <a:pt x="961705" y="418888"/>
                    </a:cubicBezTo>
                    <a:cubicBezTo>
                      <a:pt x="1383627" y="243910"/>
                      <a:pt x="2010160" y="-36901"/>
                      <a:pt x="2621171" y="4021"/>
                    </a:cubicBezTo>
                    <a:cubicBezTo>
                      <a:pt x="3232182" y="44943"/>
                      <a:pt x="4142349" y="456988"/>
                      <a:pt x="4627771" y="664421"/>
                    </a:cubicBezTo>
                    <a:cubicBezTo>
                      <a:pt x="5113193" y="871854"/>
                      <a:pt x="5351672" y="1118799"/>
                      <a:pt x="5533705" y="1248621"/>
                    </a:cubicBezTo>
                    <a:cubicBezTo>
                      <a:pt x="5715738" y="1378443"/>
                      <a:pt x="5719971" y="1443354"/>
                      <a:pt x="5719971" y="1443354"/>
                    </a:cubicBezTo>
                  </a:path>
                </a:pathLst>
              </a:custGeom>
              <a:noFill/>
              <a:ln w="25400" cap="flat" cmpd="sng" algn="ctr">
                <a:solidFill>
                  <a:srgbClr val="373752"/>
                </a:solidFill>
                <a:prstDash val="solid"/>
                <a:headEnd type="triangle"/>
                <a:tailEnd type="triangle"/>
              </a:ln>
              <a:effectLst>
                <a:outerShdw blurRad="40000" dist="20000" dir="5400000" rotWithShape="0">
                  <a:srgbClr val="000000">
                    <a:alpha val="38000"/>
                  </a:srgbClr>
                </a:outerShdw>
              </a:effectLst>
            </p:spPr>
            <p:txBody>
              <a:bodyPr lIns="91436" tIns="45718" rIns="91436" bIns="45718" anchor="ctr"/>
              <a:lstStyle/>
              <a:p>
                <a:pPr algn="ctr" defTabSz="914173">
                  <a:defRPr/>
                </a:pPr>
                <a:endParaRPr lang="en-US" sz="1400" kern="0">
                  <a:solidFill>
                    <a:srgbClr val="000000"/>
                  </a:solidFill>
                  <a:latin typeface="Arial"/>
                  <a:ea typeface="Apple LiGothic Medium"/>
                  <a:cs typeface="Apple LiGothic Medium"/>
                </a:endParaRPr>
              </a:p>
            </p:txBody>
          </p:sp>
          <p:sp>
            <p:nvSpPr>
              <p:cNvPr id="635" name="TextBox 440"/>
              <p:cNvSpPr txBox="1">
                <a:spLocks noChangeArrowheads="1"/>
              </p:cNvSpPr>
              <p:nvPr/>
            </p:nvSpPr>
            <p:spPr bwMode="auto">
              <a:xfrm>
                <a:off x="5961954" y="3405189"/>
                <a:ext cx="1790929" cy="307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456991"/>
                <a:r>
                  <a:rPr lang="en-US" sz="1400" dirty="0">
                    <a:solidFill>
                      <a:srgbClr val="EA8E06"/>
                    </a:solidFill>
                  </a:rPr>
                  <a:t>Multi-Site </a:t>
                </a:r>
                <a:r>
                  <a:rPr lang="en-US" sz="1400" dirty="0" smtClean="0">
                    <a:solidFill>
                      <a:srgbClr val="EA8E06"/>
                    </a:solidFill>
                  </a:rPr>
                  <a:t>(Q3CY17)</a:t>
                </a:r>
                <a:endParaRPr lang="en-US" sz="1400" dirty="0">
                  <a:solidFill>
                    <a:srgbClr val="EA8E06"/>
                  </a:solidFill>
                </a:endParaRPr>
              </a:p>
            </p:txBody>
          </p:sp>
          <p:sp>
            <p:nvSpPr>
              <p:cNvPr id="636" name="Rectangle 635"/>
              <p:cNvSpPr/>
              <p:nvPr/>
            </p:nvSpPr>
            <p:spPr>
              <a:xfrm>
                <a:off x="6567779" y="4825438"/>
                <a:ext cx="597156" cy="264955"/>
              </a:xfrm>
              <a:prstGeom prst="rect">
                <a:avLst/>
              </a:prstGeom>
              <a:solidFill>
                <a:srgbClr val="FF6600"/>
              </a:solidFill>
              <a:ln w="12700" cmpd="sng">
                <a:solidFill>
                  <a:srgbClr val="21479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dirty="0" smtClean="0">
                    <a:solidFill>
                      <a:srgbClr val="FFFFFF"/>
                    </a:solidFill>
                    <a:latin typeface="Arial"/>
                    <a:ea typeface="Apple LiGothic Medium"/>
                    <a:cs typeface="Apple LiGothic Medium"/>
                  </a:rPr>
                  <a:t>Multi-Site </a:t>
                </a:r>
              </a:p>
              <a:p>
                <a:pPr algn="ctr" fontAlgn="base">
                  <a:spcBef>
                    <a:spcPct val="0"/>
                  </a:spcBef>
                  <a:spcAft>
                    <a:spcPct val="0"/>
                  </a:spcAft>
                </a:pPr>
                <a:r>
                  <a:rPr lang="en-US" sz="700" dirty="0" smtClean="0">
                    <a:solidFill>
                      <a:srgbClr val="FFFFFF"/>
                    </a:solidFill>
                    <a:latin typeface="Arial"/>
                    <a:ea typeface="Apple LiGothic Medium"/>
                    <a:cs typeface="Apple LiGothic Medium"/>
                  </a:rPr>
                  <a:t>Controller</a:t>
                </a:r>
              </a:p>
            </p:txBody>
          </p:sp>
          <p:cxnSp>
            <p:nvCxnSpPr>
              <p:cNvPr id="637" name="Straight Arrow Connector 636"/>
              <p:cNvCxnSpPr>
                <a:stCxn id="636" idx="1"/>
              </p:cNvCxnSpPr>
              <p:nvPr/>
            </p:nvCxnSpPr>
            <p:spPr>
              <a:xfrm flipH="1" flipV="1">
                <a:off x="6227765" y="4818349"/>
                <a:ext cx="340014" cy="139567"/>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38" name="Straight Arrow Connector 637"/>
              <p:cNvCxnSpPr>
                <a:stCxn id="636" idx="3"/>
              </p:cNvCxnSpPr>
              <p:nvPr/>
            </p:nvCxnSpPr>
            <p:spPr>
              <a:xfrm flipV="1">
                <a:off x="7164935" y="4823976"/>
                <a:ext cx="356880" cy="13394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grpSp>
        <p:grpSp>
          <p:nvGrpSpPr>
            <p:cNvPr id="684" name="Group 683"/>
            <p:cNvGrpSpPr/>
            <p:nvPr/>
          </p:nvGrpSpPr>
          <p:grpSpPr>
            <a:xfrm>
              <a:off x="5732994" y="4712428"/>
              <a:ext cx="567219" cy="227687"/>
              <a:chOff x="6382898" y="275696"/>
              <a:chExt cx="567219" cy="227687"/>
            </a:xfrm>
          </p:grpSpPr>
          <p:grpSp>
            <p:nvGrpSpPr>
              <p:cNvPr id="685" name="Group 684"/>
              <p:cNvGrpSpPr/>
              <p:nvPr/>
            </p:nvGrpSpPr>
            <p:grpSpPr>
              <a:xfrm>
                <a:off x="6382898" y="275696"/>
                <a:ext cx="567219" cy="221504"/>
                <a:chOff x="2768111" y="4632687"/>
                <a:chExt cx="567219" cy="221504"/>
              </a:xfrm>
            </p:grpSpPr>
            <p:sp>
              <p:nvSpPr>
                <p:cNvPr id="687" name="Rounded Rectangle 686"/>
                <p:cNvSpPr/>
                <p:nvPr/>
              </p:nvSpPr>
              <p:spPr>
                <a:xfrm>
                  <a:off x="2768111" y="4632687"/>
                  <a:ext cx="567219" cy="221504"/>
                </a:xfrm>
                <a:prstGeom prst="roundRect">
                  <a:avLst/>
                </a:prstGeom>
                <a:solidFill>
                  <a:srgbClr val="3CBBB9">
                    <a:lumMod val="40000"/>
                    <a:lumOff val="60000"/>
                    <a:alpha val="32000"/>
                  </a:srgbClr>
                </a:solidFill>
                <a:ln w="12700" cap="flat" cmpd="sng" algn="ctr">
                  <a:solidFill>
                    <a:srgbClr val="33828D"/>
                  </a:solidFill>
                  <a:prstDash val="solid"/>
                </a:ln>
                <a:effectLst>
                  <a:outerShdw blurRad="76200" dist="50800" dir="5400000" algn="ctr" rotWithShape="0">
                    <a:srgbClr val="000000">
                      <a:alpha val="27000"/>
                    </a:srgbClr>
                  </a:outerShdw>
                </a:effectLst>
              </p:spPr>
              <p:txBody>
                <a:bodyPr lIns="91436" tIns="45718" rIns="91436" bIns="45718" rtlCol="0" anchor="ctr"/>
                <a:lstStyle/>
                <a:p>
                  <a:pPr algn="ctr" defTabSz="914362" fontAlgn="base">
                    <a:spcBef>
                      <a:spcPct val="0"/>
                    </a:spcBef>
                    <a:spcAft>
                      <a:spcPct val="0"/>
                    </a:spcAft>
                    <a:defRPr/>
                  </a:pPr>
                  <a:endParaRPr lang="en-US" kern="0" dirty="0" smtClean="0">
                    <a:solidFill>
                      <a:srgbClr val="FFFFFF"/>
                    </a:solidFill>
                    <a:latin typeface="CiscoSansTT Light"/>
                    <a:ea typeface="ＭＳ Ｐゴシック" charset="0"/>
                    <a:cs typeface="ＭＳ Ｐゴシック" charset="0"/>
                  </a:endParaRPr>
                </a:p>
              </p:txBody>
            </p:sp>
            <p:grpSp>
              <p:nvGrpSpPr>
                <p:cNvPr id="688" name="Group 687"/>
                <p:cNvGrpSpPr/>
                <p:nvPr/>
              </p:nvGrpSpPr>
              <p:grpSpPr>
                <a:xfrm>
                  <a:off x="2795706" y="4643487"/>
                  <a:ext cx="378803" cy="207660"/>
                  <a:chOff x="2345981" y="4458376"/>
                  <a:chExt cx="747336" cy="483189"/>
                </a:xfrm>
              </p:grpSpPr>
              <p:pic>
                <p:nvPicPr>
                  <p:cNvPr id="689"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45981" y="4458376"/>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90"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87080" y="4512063"/>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686"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53806" y="318796"/>
                <a:ext cx="256597" cy="18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691" name="Group 690"/>
            <p:cNvGrpSpPr/>
            <p:nvPr/>
          </p:nvGrpSpPr>
          <p:grpSpPr>
            <a:xfrm>
              <a:off x="7403897" y="4691117"/>
              <a:ext cx="567219" cy="227687"/>
              <a:chOff x="6382898" y="275696"/>
              <a:chExt cx="567219" cy="227687"/>
            </a:xfrm>
          </p:grpSpPr>
          <p:grpSp>
            <p:nvGrpSpPr>
              <p:cNvPr id="692" name="Group 691"/>
              <p:cNvGrpSpPr/>
              <p:nvPr/>
            </p:nvGrpSpPr>
            <p:grpSpPr>
              <a:xfrm>
                <a:off x="6382898" y="275696"/>
                <a:ext cx="567219" cy="221504"/>
                <a:chOff x="2768111" y="4632687"/>
                <a:chExt cx="567219" cy="221504"/>
              </a:xfrm>
            </p:grpSpPr>
            <p:sp>
              <p:nvSpPr>
                <p:cNvPr id="694" name="Rounded Rectangle 693"/>
                <p:cNvSpPr/>
                <p:nvPr/>
              </p:nvSpPr>
              <p:spPr>
                <a:xfrm>
                  <a:off x="2768111" y="4632687"/>
                  <a:ext cx="567219" cy="221504"/>
                </a:xfrm>
                <a:prstGeom prst="roundRect">
                  <a:avLst/>
                </a:prstGeom>
                <a:solidFill>
                  <a:srgbClr val="3CBBB9">
                    <a:lumMod val="40000"/>
                    <a:lumOff val="60000"/>
                    <a:alpha val="32000"/>
                  </a:srgbClr>
                </a:solidFill>
                <a:ln w="12700" cap="flat" cmpd="sng" algn="ctr">
                  <a:solidFill>
                    <a:srgbClr val="33828D"/>
                  </a:solidFill>
                  <a:prstDash val="solid"/>
                </a:ln>
                <a:effectLst>
                  <a:outerShdw blurRad="76200" dist="50800" dir="5400000" algn="ctr" rotWithShape="0">
                    <a:srgbClr val="000000">
                      <a:alpha val="27000"/>
                    </a:srgbClr>
                  </a:outerShdw>
                </a:effectLst>
              </p:spPr>
              <p:txBody>
                <a:bodyPr lIns="91436" tIns="45718" rIns="91436" bIns="45718" rtlCol="0" anchor="ctr"/>
                <a:lstStyle/>
                <a:p>
                  <a:pPr algn="ctr" defTabSz="914362" fontAlgn="base">
                    <a:spcBef>
                      <a:spcPct val="0"/>
                    </a:spcBef>
                    <a:spcAft>
                      <a:spcPct val="0"/>
                    </a:spcAft>
                    <a:defRPr/>
                  </a:pPr>
                  <a:endParaRPr lang="en-US" kern="0" dirty="0" smtClean="0">
                    <a:solidFill>
                      <a:srgbClr val="FFFFFF"/>
                    </a:solidFill>
                    <a:latin typeface="CiscoSansTT Light"/>
                    <a:ea typeface="ＭＳ Ｐゴシック" charset="0"/>
                    <a:cs typeface="ＭＳ Ｐゴシック" charset="0"/>
                  </a:endParaRPr>
                </a:p>
              </p:txBody>
            </p:sp>
            <p:grpSp>
              <p:nvGrpSpPr>
                <p:cNvPr id="695" name="Group 694"/>
                <p:cNvGrpSpPr/>
                <p:nvPr/>
              </p:nvGrpSpPr>
              <p:grpSpPr>
                <a:xfrm>
                  <a:off x="2795706" y="4643487"/>
                  <a:ext cx="378803" cy="207660"/>
                  <a:chOff x="2345981" y="4458376"/>
                  <a:chExt cx="747336" cy="483189"/>
                </a:xfrm>
              </p:grpSpPr>
              <p:pic>
                <p:nvPicPr>
                  <p:cNvPr id="696"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45981" y="4458376"/>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97"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87080" y="4512063"/>
                    <a:ext cx="506237" cy="42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693"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53806" y="318796"/>
                <a:ext cx="256597" cy="18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43167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6A97DD0-5BE7-4856-A2A9-C42C6688E607}" type="slidenum">
              <a:rPr>
                <a:solidFill>
                  <a:srgbClr val="FFFFFF">
                    <a:alpha val="60000"/>
                  </a:srgbClr>
                </a:solidFill>
              </a:rPr>
              <a:pPr/>
              <a:t>25</a:t>
            </a:fld>
            <a:endParaRPr dirty="0">
              <a:solidFill>
                <a:srgbClr val="FFFFFF">
                  <a:alpha val="60000"/>
                </a:srgbClr>
              </a:solidFill>
            </a:endParaRPr>
          </a:p>
        </p:txBody>
      </p:sp>
      <p:sp>
        <p:nvSpPr>
          <p:cNvPr id="10" name="Title 9"/>
          <p:cNvSpPr>
            <a:spLocks noGrp="1"/>
          </p:cNvSpPr>
          <p:nvPr>
            <p:ph type="title"/>
          </p:nvPr>
        </p:nvSpPr>
        <p:spPr>
          <a:xfrm>
            <a:off x="423887" y="1983846"/>
            <a:ext cx="8345488" cy="731837"/>
          </a:xfrm>
        </p:spPr>
        <p:txBody>
          <a:bodyPr/>
          <a:lstStyle/>
          <a:p>
            <a:pPr algn="ctr"/>
            <a:r>
              <a:rPr lang="en-US" dirty="0" smtClean="0"/>
              <a:t>Wrap Up</a:t>
            </a:r>
            <a:endParaRPr lang="en-US" dirty="0"/>
          </a:p>
        </p:txBody>
      </p:sp>
      <p:sp>
        <p:nvSpPr>
          <p:cNvPr id="4" name="Footer Placeholder 3"/>
          <p:cNvSpPr>
            <a:spLocks noGrp="1"/>
          </p:cNvSpPr>
          <p:nvPr>
            <p:ph type="ftr" sz="quarter" idx="3"/>
          </p:nvPr>
        </p:nvSpPr>
        <p:spPr/>
        <p:txBody>
          <a:bodyPr/>
          <a:lstStyle/>
          <a:p>
            <a:r>
              <a:rPr>
                <a:solidFill>
                  <a:srgbClr val="FFFFFF">
                    <a:alpha val="60000"/>
                  </a:srgbClr>
                </a:solidFill>
              </a:rPr>
              <a:t>Presentation ID</a:t>
            </a:r>
          </a:p>
        </p:txBody>
      </p:sp>
    </p:spTree>
    <p:extLst>
      <p:ext uri="{BB962C8B-B14F-4D97-AF65-F5344CB8AC3E}">
        <p14:creationId xmlns:p14="http://schemas.microsoft.com/office/powerpoint/2010/main" val="186520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6A97DD0-5BE7-4856-A2A9-C42C6688E607}" type="slidenum">
              <a:rPr>
                <a:solidFill>
                  <a:srgbClr val="FFFFFF">
                    <a:alpha val="60000"/>
                  </a:srgbClr>
                </a:solidFill>
              </a:rPr>
              <a:pPr/>
              <a:t>26</a:t>
            </a:fld>
            <a:endParaRPr dirty="0">
              <a:solidFill>
                <a:srgbClr val="FFFFFF">
                  <a:alpha val="60000"/>
                </a:srgbClr>
              </a:solidFill>
            </a:endParaRPr>
          </a:p>
        </p:txBody>
      </p:sp>
      <p:sp>
        <p:nvSpPr>
          <p:cNvPr id="3" name="Content Placeholder 2"/>
          <p:cNvSpPr>
            <a:spLocks noGrp="1"/>
          </p:cNvSpPr>
          <p:nvPr>
            <p:ph type="body" sz="quarter" idx="10"/>
          </p:nvPr>
        </p:nvSpPr>
        <p:spPr>
          <a:xfrm>
            <a:off x="424760" y="1073150"/>
            <a:ext cx="8277344" cy="2855608"/>
          </a:xfrm>
        </p:spPr>
        <p:txBody>
          <a:bodyPr/>
          <a:lstStyle/>
          <a:p>
            <a:r>
              <a:rPr lang="en-US" dirty="0" smtClean="0"/>
              <a:t>Review of ACI </a:t>
            </a:r>
            <a:r>
              <a:rPr lang="mr-IN" dirty="0" smtClean="0"/>
              <a:t>–</a:t>
            </a:r>
            <a:r>
              <a:rPr lang="en-US" dirty="0" smtClean="0"/>
              <a:t> Here to stay</a:t>
            </a:r>
          </a:p>
          <a:p>
            <a:r>
              <a:rPr lang="en-US" dirty="0"/>
              <a:t>Nexus </a:t>
            </a:r>
            <a:r>
              <a:rPr lang="en-US" dirty="0" smtClean="0"/>
              <a:t>Cloud Scale Portfolio - Architected for the future</a:t>
            </a:r>
          </a:p>
          <a:p>
            <a:r>
              <a:rPr lang="en-US" dirty="0" smtClean="0"/>
              <a:t>Analytics and Automation - </a:t>
            </a:r>
            <a:r>
              <a:rPr lang="en-US" dirty="0" err="1" smtClean="0"/>
              <a:t>Tetration</a:t>
            </a:r>
            <a:endParaRPr lang="en-US" dirty="0" smtClean="0"/>
          </a:p>
          <a:p>
            <a:r>
              <a:rPr lang="en-US" dirty="0" smtClean="0"/>
              <a:t>VMware Partnership </a:t>
            </a:r>
            <a:r>
              <a:rPr lang="mr-IN" dirty="0" smtClean="0"/>
              <a:t>–</a:t>
            </a:r>
            <a:r>
              <a:rPr lang="en-US" dirty="0" smtClean="0"/>
              <a:t> Cisco stands behind our customers</a:t>
            </a:r>
          </a:p>
          <a:p>
            <a:r>
              <a:rPr lang="en-US" dirty="0" smtClean="0"/>
              <a:t>Forthcoming Innovations </a:t>
            </a:r>
            <a:r>
              <a:rPr lang="mr-IN" dirty="0" smtClean="0"/>
              <a:t>–</a:t>
            </a:r>
            <a:r>
              <a:rPr lang="en-US" dirty="0" smtClean="0"/>
              <a:t> scaling and DC interconnect</a:t>
            </a:r>
            <a:endParaRPr lang="en-US" dirty="0"/>
          </a:p>
        </p:txBody>
      </p:sp>
      <p:sp>
        <p:nvSpPr>
          <p:cNvPr id="4" name="Footer Placeholder 3"/>
          <p:cNvSpPr>
            <a:spLocks noGrp="1"/>
          </p:cNvSpPr>
          <p:nvPr>
            <p:ph type="ftr" sz="quarter" idx="3"/>
          </p:nvPr>
        </p:nvSpPr>
        <p:spPr/>
        <p:txBody>
          <a:bodyPr/>
          <a:lstStyle/>
          <a:p>
            <a:r>
              <a:rPr>
                <a:solidFill>
                  <a:srgbClr val="FFFFFF">
                    <a:alpha val="60000"/>
                  </a:srgbClr>
                </a:solidFill>
              </a:rPr>
              <a:t>Presentation ID</a:t>
            </a:r>
          </a:p>
        </p:txBody>
      </p:sp>
    </p:spTree>
    <p:extLst>
      <p:ext uri="{BB962C8B-B14F-4D97-AF65-F5344CB8AC3E}">
        <p14:creationId xmlns:p14="http://schemas.microsoft.com/office/powerpoint/2010/main" val="92713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65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p:cNvCxnSpPr>
            <a:cxnSpLocks/>
          </p:cNvCxnSpPr>
          <p:nvPr/>
        </p:nvCxnSpPr>
        <p:spPr>
          <a:xfrm>
            <a:off x="510540" y="2907295"/>
            <a:ext cx="8204844" cy="0"/>
          </a:xfrm>
          <a:prstGeom prst="line">
            <a:avLst/>
          </a:prstGeom>
          <a:noFill/>
          <a:ln w="9525" cap="flat" cmpd="sng" algn="ctr">
            <a:solidFill>
              <a:schemeClr val="tx2">
                <a:lumMod val="10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Object 4"/>
          <p:cNvGraphicFramePr>
            <a:graphicFrameLocks noChangeAspect="1"/>
          </p:cNvGraphicFramePr>
          <p:nvPr>
            <p:custDataLst>
              <p:tags r:id="rId2"/>
            </p:custDataLst>
          </p:nvPr>
        </p:nvGraphicFramePr>
        <p:xfrm>
          <a:off x="1192" y="1193"/>
          <a:ext cx="1190" cy="1190"/>
        </p:xfrm>
        <a:graphic>
          <a:graphicData uri="http://schemas.openxmlformats.org/presentationml/2006/ole">
            <mc:AlternateContent xmlns:mc="http://schemas.openxmlformats.org/markup-compatibility/2006">
              <mc:Choice xmlns:v="urn:schemas-microsoft-com:vml" Requires="v">
                <p:oleObj spid="_x0000_s103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193"/>
                        <a:ext cx="1190" cy="1190"/>
                      </a:xfrm>
                      <a:prstGeom prst="rect">
                        <a:avLst/>
                      </a:prstGeom>
                    </p:spPr>
                  </p:pic>
                </p:oleObj>
              </mc:Fallback>
            </mc:AlternateContent>
          </a:graphicData>
        </a:graphic>
      </p:graphicFrame>
      <p:sp>
        <p:nvSpPr>
          <p:cNvPr id="2" name="Title 1"/>
          <p:cNvSpPr>
            <a:spLocks noGrp="1"/>
          </p:cNvSpPr>
          <p:nvPr>
            <p:ph type="title"/>
          </p:nvPr>
        </p:nvSpPr>
        <p:spPr>
          <a:xfrm>
            <a:off x="355736" y="258180"/>
            <a:ext cx="8513064" cy="434974"/>
          </a:xfrm>
        </p:spPr>
        <p:txBody>
          <a:bodyPr/>
          <a:lstStyle/>
          <a:p>
            <a:pPr algn="ctr"/>
            <a:r>
              <a:rPr lang="en-US" b="1" dirty="0" smtClean="0">
                <a:solidFill>
                  <a:schemeClr val="tx1">
                    <a:lumMod val="100000"/>
                  </a:schemeClr>
                </a:solidFill>
              </a:rPr>
              <a:t>Application </a:t>
            </a:r>
            <a:r>
              <a:rPr lang="en-US" b="1" smtClean="0">
                <a:solidFill>
                  <a:schemeClr val="tx1">
                    <a:lumMod val="100000"/>
                  </a:schemeClr>
                </a:solidFill>
              </a:rPr>
              <a:t>Centric Infrastructure</a:t>
            </a:r>
            <a:br>
              <a:rPr lang="en-US" b="1" smtClean="0">
                <a:solidFill>
                  <a:schemeClr val="tx1">
                    <a:lumMod val="100000"/>
                  </a:schemeClr>
                </a:solidFill>
              </a:rPr>
            </a:br>
            <a:r>
              <a:rPr lang="en-US" b="1" smtClean="0">
                <a:solidFill>
                  <a:schemeClr val="tx1">
                    <a:lumMod val="100000"/>
                  </a:schemeClr>
                </a:solidFill>
              </a:rPr>
              <a:t> Strong </a:t>
            </a:r>
            <a:r>
              <a:rPr lang="en-US" b="1" dirty="0" smtClean="0">
                <a:solidFill>
                  <a:schemeClr val="tx1">
                    <a:lumMod val="100000"/>
                  </a:schemeClr>
                </a:solidFill>
              </a:rPr>
              <a:t>Momentum in the Marketplace</a:t>
            </a:r>
            <a:endParaRPr lang="en-US" b="1" dirty="0">
              <a:solidFill>
                <a:schemeClr val="tx1">
                  <a:lumMod val="100000"/>
                </a:schemeClr>
              </a:solidFill>
            </a:endParaRPr>
          </a:p>
        </p:txBody>
      </p:sp>
      <p:sp>
        <p:nvSpPr>
          <p:cNvPr id="1937" name="TextBox 1936"/>
          <p:cNvSpPr txBox="1"/>
          <p:nvPr/>
        </p:nvSpPr>
        <p:spPr>
          <a:xfrm>
            <a:off x="3734912" y="2793443"/>
            <a:ext cx="1674176" cy="223138"/>
          </a:xfrm>
          <a:prstGeom prst="rect">
            <a:avLst/>
          </a:prstGeom>
          <a:solidFill>
            <a:schemeClr val="bg1"/>
          </a:solidFill>
        </p:spPr>
        <p:txBody>
          <a:bodyPr wrap="none" lIns="68580" tIns="34290" rIns="68580" bIns="34290" rtlCol="0" anchor="ctr">
            <a:spAutoFit/>
          </a:bodyPr>
          <a:lstStyle/>
          <a:p>
            <a:pPr algn="ctr"/>
            <a:r>
              <a:rPr lang="en-US" sz="1000" dirty="0">
                <a:solidFill>
                  <a:schemeClr val="bg2"/>
                </a:solidFill>
                <a:ea typeface="ＭＳ Ｐゴシック" charset="-128"/>
                <a:cs typeface="ＭＳ Ｐゴシック" charset="0"/>
              </a:rPr>
              <a:t>ECOSYSTEM PARTNERS</a:t>
            </a:r>
          </a:p>
        </p:txBody>
      </p:sp>
      <p:grpSp>
        <p:nvGrpSpPr>
          <p:cNvPr id="17" name="Group 16"/>
          <p:cNvGrpSpPr/>
          <p:nvPr/>
        </p:nvGrpSpPr>
        <p:grpSpPr>
          <a:xfrm>
            <a:off x="513394" y="4031212"/>
            <a:ext cx="8275006" cy="635177"/>
            <a:chOff x="513394" y="4030183"/>
            <a:chExt cx="8275006" cy="635177"/>
          </a:xfrm>
        </p:grpSpPr>
        <p:pic>
          <p:nvPicPr>
            <p:cNvPr id="408" name="Picture 10"/>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6247101" y="4118746"/>
              <a:ext cx="333988" cy="159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 name="Picture 2" descr="http://openstack-ci.github.io/publications/jenkins/graphics/openstack-cloud-software-vertical-larg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219" r="19329" b="18592"/>
            <a:stretch/>
          </p:blipFill>
          <p:spPr bwMode="auto">
            <a:xfrm>
              <a:off x="5037956" y="4046065"/>
              <a:ext cx="339540" cy="304694"/>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419" name="Picture 30"/>
            <p:cNvPicPr>
              <a:picLocks noChangeAspect="1" noChangeArrowheads="1"/>
            </p:cNvPicPr>
            <p:nvPr/>
          </p:nvPicPr>
          <p:blipFill>
            <a:blip r:embed="rId10" cstate="print">
              <a:biLevel thresh="2500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813073" y="4042946"/>
              <a:ext cx="537118" cy="310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2" name="Picture 4"/>
            <p:cNvPicPr>
              <a:picLocks noChangeAspect="1" noChangeArrowheads="1"/>
            </p:cNvPicPr>
            <p:nvPr/>
          </p:nvPicPr>
          <p:blipFill>
            <a:blip r:embed="rId12" cstate="print">
              <a:clrChange>
                <a:clrFrom>
                  <a:srgbClr val="000000"/>
                </a:clrFrom>
                <a:clrTo>
                  <a:srgbClr val="000000">
                    <a:alpha val="0"/>
                  </a:srgbClr>
                </a:clrTo>
              </a:clrChange>
              <a:lum bright="-100000"/>
              <a:extLst>
                <a:ext uri="{28A0092B-C50C-407E-A947-70E740481C1C}">
                  <a14:useLocalDpi xmlns:a14="http://schemas.microsoft.com/office/drawing/2010/main" val="0"/>
                </a:ext>
              </a:extLst>
            </a:blip>
            <a:srcRect/>
            <a:stretch>
              <a:fillRect/>
            </a:stretch>
          </p:blipFill>
          <p:spPr bwMode="auto">
            <a:xfrm>
              <a:off x="5609480" y="4113097"/>
              <a:ext cx="405637" cy="170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p:cNvPicPr>
            <p:nvPr/>
          </p:nvPicPr>
          <p:blipFill>
            <a:blip r:embed="rId13"/>
            <a:stretch>
              <a:fillRect/>
            </a:stretch>
          </p:blipFill>
          <p:spPr>
            <a:xfrm>
              <a:off x="3235651" y="4030183"/>
              <a:ext cx="672915" cy="336458"/>
            </a:xfrm>
            <a:prstGeom prst="rect">
              <a:avLst/>
            </a:prstGeom>
            <a:noFill/>
            <a:ln>
              <a:noFill/>
            </a:ln>
          </p:spPr>
        </p:pic>
        <p:pic>
          <p:nvPicPr>
            <p:cNvPr id="10" name="Picture 9"/>
            <p:cNvPicPr>
              <a:picLocks noChangeAspect="1"/>
            </p:cNvPicPr>
            <p:nvPr/>
          </p:nvPicPr>
          <p:blipFill>
            <a:blip r:embed="rId14">
              <a:duotone>
                <a:prstClr val="black"/>
                <a:srgbClr val="000000">
                  <a:tint val="45000"/>
                  <a:satMod val="400000"/>
                </a:srgbClr>
              </a:duotone>
              <a:extLst>
                <a:ext uri="{BEBA8EAE-BF5A-486C-A8C5-ECC9F3942E4B}">
                  <a14:imgProps xmlns:a14="http://schemas.microsoft.com/office/drawing/2010/main">
                    <a14:imgLayer r:embed="rId15">
                      <a14:imgEffect>
                        <a14:saturation sat="400000"/>
                      </a14:imgEffect>
                      <a14:imgEffect>
                        <a14:brightnessContrast bright="-100000"/>
                      </a14:imgEffect>
                    </a14:imgLayer>
                  </a14:imgProps>
                </a:ext>
              </a:extLst>
            </a:blip>
            <a:stretch>
              <a:fillRect/>
            </a:stretch>
          </p:blipFill>
          <p:spPr>
            <a:xfrm>
              <a:off x="513394" y="4114396"/>
              <a:ext cx="733478" cy="168033"/>
            </a:xfrm>
            <a:prstGeom prst="rect">
              <a:avLst/>
            </a:prstGeom>
          </p:spPr>
        </p:pic>
        <p:pic>
          <p:nvPicPr>
            <p:cNvPr id="12" name="Picture 11"/>
            <p:cNvPicPr>
              <a:picLocks noChangeAspect="1"/>
            </p:cNvPicPr>
            <p:nvPr/>
          </p:nvPicPr>
          <p:blipFill>
            <a:blip r:embed="rId16"/>
            <a:stretch>
              <a:fillRect/>
            </a:stretch>
          </p:blipFill>
          <p:spPr>
            <a:xfrm>
              <a:off x="2455218" y="4134655"/>
              <a:ext cx="548449" cy="127515"/>
            </a:xfrm>
            <a:prstGeom prst="rect">
              <a:avLst/>
            </a:prstGeom>
          </p:spPr>
        </p:pic>
        <p:pic>
          <p:nvPicPr>
            <p:cNvPr id="13" name="Picture 12"/>
            <p:cNvPicPr>
              <a:picLocks noChangeAspect="1"/>
            </p:cNvPicPr>
            <p:nvPr/>
          </p:nvPicPr>
          <p:blipFill>
            <a:blip r:embed="rId17"/>
            <a:stretch>
              <a:fillRect/>
            </a:stretch>
          </p:blipFill>
          <p:spPr>
            <a:xfrm>
              <a:off x="1478856" y="4104665"/>
              <a:ext cx="744378" cy="187494"/>
            </a:xfrm>
            <a:prstGeom prst="rect">
              <a:avLst/>
            </a:prstGeom>
            <a:noFill/>
            <a:ln>
              <a:noFill/>
            </a:ln>
          </p:spPr>
        </p:pic>
        <p:pic>
          <p:nvPicPr>
            <p:cNvPr id="14" name="Picture 13"/>
            <p:cNvPicPr>
              <a:picLocks noChangeAspect="1"/>
            </p:cNvPicPr>
            <p:nvPr/>
          </p:nvPicPr>
          <p:blipFill>
            <a:blip r:embed="rId18"/>
            <a:stretch>
              <a:fillRect/>
            </a:stretch>
          </p:blipFill>
          <p:spPr>
            <a:xfrm>
              <a:off x="2761665" y="4512124"/>
              <a:ext cx="665422" cy="153236"/>
            </a:xfrm>
            <a:prstGeom prst="rect">
              <a:avLst/>
            </a:prstGeom>
          </p:spPr>
        </p:pic>
        <p:pic>
          <p:nvPicPr>
            <p:cNvPr id="18" name="Picture 17" descr="catbird-logo_0.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82175" y="4095359"/>
              <a:ext cx="305903" cy="206106"/>
            </a:xfrm>
            <a:prstGeom prst="rect">
              <a:avLst/>
            </a:prstGeom>
            <a:noFill/>
            <a:ln>
              <a:noFill/>
            </a:ln>
          </p:spPr>
        </p:pic>
        <p:pic>
          <p:nvPicPr>
            <p:cNvPr id="1919" name="Picture 1918"/>
            <p:cNvPicPr>
              <a:picLocks noChangeAspect="1"/>
            </p:cNvPicPr>
            <p:nvPr/>
          </p:nvPicPr>
          <p:blipFill rotWithShape="1">
            <a:blip r:embed="rId20" cstate="print">
              <a:extLst>
                <a:ext uri="{28A0092B-C50C-407E-A947-70E740481C1C}">
                  <a14:useLocalDpi xmlns:a14="http://schemas.microsoft.com/office/drawing/2010/main" val="0"/>
                </a:ext>
              </a:extLst>
            </a:blip>
            <a:srcRect t="21627" b="30430"/>
            <a:stretch/>
          </p:blipFill>
          <p:spPr>
            <a:xfrm>
              <a:off x="8120067" y="4113246"/>
              <a:ext cx="668333" cy="170332"/>
            </a:xfrm>
            <a:prstGeom prst="rect">
              <a:avLst/>
            </a:prstGeom>
          </p:spPr>
        </p:pic>
      </p:grpSp>
      <p:grpSp>
        <p:nvGrpSpPr>
          <p:cNvPr id="22" name="Group 21"/>
          <p:cNvGrpSpPr/>
          <p:nvPr/>
        </p:nvGrpSpPr>
        <p:grpSpPr>
          <a:xfrm>
            <a:off x="5141049" y="3163119"/>
            <a:ext cx="681446" cy="83577"/>
            <a:chOff x="5700839" y="2996548"/>
            <a:chExt cx="841958" cy="103263"/>
          </a:xfrm>
        </p:grpSpPr>
        <p:sp>
          <p:nvSpPr>
            <p:cNvPr id="446" name="Freeform 37"/>
            <p:cNvSpPr>
              <a:spLocks noEditPoints="1"/>
            </p:cNvSpPr>
            <p:nvPr/>
          </p:nvSpPr>
          <p:spPr bwMode="auto">
            <a:xfrm>
              <a:off x="5935127" y="2996548"/>
              <a:ext cx="61545" cy="100969"/>
            </a:xfrm>
            <a:custGeom>
              <a:avLst/>
              <a:gdLst>
                <a:gd name="T0" fmla="*/ 28 w 55"/>
                <a:gd name="T1" fmla="*/ 83 h 93"/>
                <a:gd name="T2" fmla="*/ 44 w 55"/>
                <a:gd name="T3" fmla="*/ 60 h 93"/>
                <a:gd name="T4" fmla="*/ 44 w 55"/>
                <a:gd name="T5" fmla="*/ 36 h 93"/>
                <a:gd name="T6" fmla="*/ 28 w 55"/>
                <a:gd name="T7" fmla="*/ 36 h 93"/>
                <a:gd name="T8" fmla="*/ 11 w 55"/>
                <a:gd name="T9" fmla="*/ 60 h 93"/>
                <a:gd name="T10" fmla="*/ 28 w 55"/>
                <a:gd name="T11" fmla="*/ 83 h 93"/>
                <a:gd name="T12" fmla="*/ 44 w 55"/>
                <a:gd name="T13" fmla="*/ 25 h 93"/>
                <a:gd name="T14" fmla="*/ 44 w 55"/>
                <a:gd name="T15" fmla="*/ 0 h 93"/>
                <a:gd name="T16" fmla="*/ 55 w 55"/>
                <a:gd name="T17" fmla="*/ 0 h 93"/>
                <a:gd name="T18" fmla="*/ 55 w 55"/>
                <a:gd name="T19" fmla="*/ 93 h 93"/>
                <a:gd name="T20" fmla="*/ 44 w 55"/>
                <a:gd name="T21" fmla="*/ 93 h 93"/>
                <a:gd name="T22" fmla="*/ 44 w 55"/>
                <a:gd name="T23" fmla="*/ 84 h 93"/>
                <a:gd name="T24" fmla="*/ 24 w 55"/>
                <a:gd name="T25" fmla="*/ 93 h 93"/>
                <a:gd name="T26" fmla="*/ 0 w 55"/>
                <a:gd name="T27" fmla="*/ 59 h 93"/>
                <a:gd name="T28" fmla="*/ 24 w 55"/>
                <a:gd name="T29" fmla="*/ 25 h 93"/>
                <a:gd name="T30" fmla="*/ 44 w 55"/>
                <a:gd name="T31" fmla="*/ 2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93">
                  <a:moveTo>
                    <a:pt x="28" y="83"/>
                  </a:moveTo>
                  <a:cubicBezTo>
                    <a:pt x="42" y="83"/>
                    <a:pt x="44" y="78"/>
                    <a:pt x="44" y="60"/>
                  </a:cubicBezTo>
                  <a:cubicBezTo>
                    <a:pt x="44" y="53"/>
                    <a:pt x="44" y="39"/>
                    <a:pt x="44" y="36"/>
                  </a:cubicBezTo>
                  <a:cubicBezTo>
                    <a:pt x="44" y="35"/>
                    <a:pt x="37" y="36"/>
                    <a:pt x="28" y="36"/>
                  </a:cubicBezTo>
                  <a:cubicBezTo>
                    <a:pt x="14" y="36"/>
                    <a:pt x="11" y="38"/>
                    <a:pt x="11" y="60"/>
                  </a:cubicBezTo>
                  <a:cubicBezTo>
                    <a:pt x="11" y="81"/>
                    <a:pt x="15" y="83"/>
                    <a:pt x="28" y="83"/>
                  </a:cubicBezTo>
                  <a:close/>
                  <a:moveTo>
                    <a:pt x="44" y="25"/>
                  </a:moveTo>
                  <a:cubicBezTo>
                    <a:pt x="44" y="0"/>
                    <a:pt x="44" y="0"/>
                    <a:pt x="44" y="0"/>
                  </a:cubicBezTo>
                  <a:cubicBezTo>
                    <a:pt x="55" y="0"/>
                    <a:pt x="55" y="0"/>
                    <a:pt x="55" y="0"/>
                  </a:cubicBezTo>
                  <a:cubicBezTo>
                    <a:pt x="55" y="93"/>
                    <a:pt x="55" y="93"/>
                    <a:pt x="55" y="93"/>
                  </a:cubicBezTo>
                  <a:cubicBezTo>
                    <a:pt x="44" y="93"/>
                    <a:pt x="44" y="93"/>
                    <a:pt x="44" y="93"/>
                  </a:cubicBezTo>
                  <a:cubicBezTo>
                    <a:pt x="44" y="84"/>
                    <a:pt x="44" y="84"/>
                    <a:pt x="44" y="84"/>
                  </a:cubicBezTo>
                  <a:cubicBezTo>
                    <a:pt x="44" y="84"/>
                    <a:pt x="43" y="93"/>
                    <a:pt x="24" y="93"/>
                  </a:cubicBezTo>
                  <a:cubicBezTo>
                    <a:pt x="2" y="93"/>
                    <a:pt x="0" y="79"/>
                    <a:pt x="0" y="59"/>
                  </a:cubicBezTo>
                  <a:cubicBezTo>
                    <a:pt x="0" y="39"/>
                    <a:pt x="2" y="25"/>
                    <a:pt x="24" y="25"/>
                  </a:cubicBezTo>
                  <a:cubicBezTo>
                    <a:pt x="44" y="25"/>
                    <a:pt x="44" y="25"/>
                    <a:pt x="44" y="25"/>
                  </a:cubicBezTo>
                  <a:close/>
                </a:path>
              </a:pathLst>
            </a:custGeom>
            <a:solidFill>
              <a:schemeClr val="tx1">
                <a:lumMod val="10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47" name="Freeform 39"/>
            <p:cNvSpPr>
              <a:spLocks/>
            </p:cNvSpPr>
            <p:nvPr/>
          </p:nvSpPr>
          <p:spPr bwMode="auto">
            <a:xfrm>
              <a:off x="6353612" y="3022707"/>
              <a:ext cx="39599" cy="74809"/>
            </a:xfrm>
            <a:custGeom>
              <a:avLst/>
              <a:gdLst>
                <a:gd name="T0" fmla="*/ 0 w 35"/>
                <a:gd name="T1" fmla="*/ 69 h 69"/>
                <a:gd name="T2" fmla="*/ 0 w 35"/>
                <a:gd name="T3" fmla="*/ 18 h 69"/>
                <a:gd name="T4" fmla="*/ 21 w 35"/>
                <a:gd name="T5" fmla="*/ 1 h 69"/>
                <a:gd name="T6" fmla="*/ 35 w 35"/>
                <a:gd name="T7" fmla="*/ 1 h 69"/>
                <a:gd name="T8" fmla="*/ 35 w 35"/>
                <a:gd name="T9" fmla="*/ 11 h 69"/>
                <a:gd name="T10" fmla="*/ 10 w 35"/>
                <a:gd name="T11" fmla="*/ 11 h 69"/>
                <a:gd name="T12" fmla="*/ 10 w 35"/>
                <a:gd name="T13" fmla="*/ 69 h 69"/>
                <a:gd name="T14" fmla="*/ 0 w 35"/>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9">
                  <a:moveTo>
                    <a:pt x="0" y="69"/>
                  </a:moveTo>
                  <a:cubicBezTo>
                    <a:pt x="0" y="18"/>
                    <a:pt x="0" y="18"/>
                    <a:pt x="0" y="18"/>
                  </a:cubicBezTo>
                  <a:cubicBezTo>
                    <a:pt x="0" y="0"/>
                    <a:pt x="5" y="1"/>
                    <a:pt x="21" y="1"/>
                  </a:cubicBezTo>
                  <a:cubicBezTo>
                    <a:pt x="27" y="1"/>
                    <a:pt x="35" y="1"/>
                    <a:pt x="35" y="1"/>
                  </a:cubicBezTo>
                  <a:cubicBezTo>
                    <a:pt x="35" y="11"/>
                    <a:pt x="35" y="11"/>
                    <a:pt x="35" y="11"/>
                  </a:cubicBezTo>
                  <a:cubicBezTo>
                    <a:pt x="10" y="11"/>
                    <a:pt x="10" y="11"/>
                    <a:pt x="10" y="11"/>
                  </a:cubicBezTo>
                  <a:cubicBezTo>
                    <a:pt x="10" y="69"/>
                    <a:pt x="10" y="69"/>
                    <a:pt x="10" y="69"/>
                  </a:cubicBezTo>
                  <a:cubicBezTo>
                    <a:pt x="0" y="69"/>
                    <a:pt x="0" y="69"/>
                    <a:pt x="0" y="69"/>
                  </a:cubicBezTo>
                  <a:close/>
                </a:path>
              </a:pathLst>
            </a:custGeom>
            <a:solidFill>
              <a:schemeClr val="tx1">
                <a:lumMod val="10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48" name="Freeform 40"/>
            <p:cNvSpPr>
              <a:spLocks noEditPoints="1"/>
            </p:cNvSpPr>
            <p:nvPr/>
          </p:nvSpPr>
          <p:spPr bwMode="auto">
            <a:xfrm>
              <a:off x="5808918" y="3022707"/>
              <a:ext cx="58682" cy="74809"/>
            </a:xfrm>
            <a:custGeom>
              <a:avLst/>
              <a:gdLst>
                <a:gd name="T0" fmla="*/ 24 w 52"/>
                <a:gd name="T1" fmla="*/ 60 h 69"/>
                <a:gd name="T2" fmla="*/ 41 w 52"/>
                <a:gd name="T3" fmla="*/ 47 h 69"/>
                <a:gd name="T4" fmla="*/ 41 w 52"/>
                <a:gd name="T5" fmla="*/ 35 h 69"/>
                <a:gd name="T6" fmla="*/ 24 w 52"/>
                <a:gd name="T7" fmla="*/ 35 h 69"/>
                <a:gd name="T8" fmla="*/ 11 w 52"/>
                <a:gd name="T9" fmla="*/ 46 h 69"/>
                <a:gd name="T10" fmla="*/ 24 w 52"/>
                <a:gd name="T11" fmla="*/ 60 h 69"/>
                <a:gd name="T12" fmla="*/ 41 w 52"/>
                <a:gd name="T13" fmla="*/ 61 h 69"/>
                <a:gd name="T14" fmla="*/ 22 w 52"/>
                <a:gd name="T15" fmla="*/ 69 h 69"/>
                <a:gd name="T16" fmla="*/ 0 w 52"/>
                <a:gd name="T17" fmla="*/ 48 h 69"/>
                <a:gd name="T18" fmla="*/ 23 w 52"/>
                <a:gd name="T19" fmla="*/ 25 h 69"/>
                <a:gd name="T20" fmla="*/ 42 w 52"/>
                <a:gd name="T21" fmla="*/ 25 h 69"/>
                <a:gd name="T22" fmla="*/ 12 w 52"/>
                <a:gd name="T23" fmla="*/ 11 h 69"/>
                <a:gd name="T24" fmla="*/ 12 w 52"/>
                <a:gd name="T25" fmla="*/ 1 h 69"/>
                <a:gd name="T26" fmla="*/ 52 w 52"/>
                <a:gd name="T27" fmla="*/ 24 h 69"/>
                <a:gd name="T28" fmla="*/ 52 w 52"/>
                <a:gd name="T29" fmla="*/ 69 h 69"/>
                <a:gd name="T30" fmla="*/ 41 w 52"/>
                <a:gd name="T31" fmla="*/ 69 h 69"/>
                <a:gd name="T32" fmla="*/ 41 w 52"/>
                <a:gd name="T33"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9">
                  <a:moveTo>
                    <a:pt x="24" y="60"/>
                  </a:moveTo>
                  <a:cubicBezTo>
                    <a:pt x="33" y="60"/>
                    <a:pt x="41" y="59"/>
                    <a:pt x="41" y="47"/>
                  </a:cubicBezTo>
                  <a:cubicBezTo>
                    <a:pt x="41" y="35"/>
                    <a:pt x="41" y="35"/>
                    <a:pt x="41" y="35"/>
                  </a:cubicBezTo>
                  <a:cubicBezTo>
                    <a:pt x="41" y="35"/>
                    <a:pt x="32" y="35"/>
                    <a:pt x="24" y="35"/>
                  </a:cubicBezTo>
                  <a:cubicBezTo>
                    <a:pt x="15" y="35"/>
                    <a:pt x="11" y="35"/>
                    <a:pt x="11" y="46"/>
                  </a:cubicBezTo>
                  <a:cubicBezTo>
                    <a:pt x="11" y="59"/>
                    <a:pt x="15" y="60"/>
                    <a:pt x="24" y="60"/>
                  </a:cubicBezTo>
                  <a:close/>
                  <a:moveTo>
                    <a:pt x="41" y="61"/>
                  </a:moveTo>
                  <a:cubicBezTo>
                    <a:pt x="38" y="69"/>
                    <a:pt x="30" y="69"/>
                    <a:pt x="22" y="69"/>
                  </a:cubicBezTo>
                  <a:cubicBezTo>
                    <a:pt x="9" y="69"/>
                    <a:pt x="0" y="66"/>
                    <a:pt x="0" y="48"/>
                  </a:cubicBezTo>
                  <a:cubicBezTo>
                    <a:pt x="0" y="28"/>
                    <a:pt x="8" y="25"/>
                    <a:pt x="23" y="25"/>
                  </a:cubicBezTo>
                  <a:cubicBezTo>
                    <a:pt x="42" y="25"/>
                    <a:pt x="42" y="25"/>
                    <a:pt x="42" y="25"/>
                  </a:cubicBezTo>
                  <a:cubicBezTo>
                    <a:pt x="42" y="12"/>
                    <a:pt x="37" y="11"/>
                    <a:pt x="12" y="11"/>
                  </a:cubicBezTo>
                  <a:cubicBezTo>
                    <a:pt x="12" y="1"/>
                    <a:pt x="12" y="1"/>
                    <a:pt x="12" y="1"/>
                  </a:cubicBezTo>
                  <a:cubicBezTo>
                    <a:pt x="35" y="1"/>
                    <a:pt x="52" y="0"/>
                    <a:pt x="52" y="24"/>
                  </a:cubicBezTo>
                  <a:cubicBezTo>
                    <a:pt x="52" y="69"/>
                    <a:pt x="52" y="69"/>
                    <a:pt x="52" y="69"/>
                  </a:cubicBezTo>
                  <a:cubicBezTo>
                    <a:pt x="41" y="69"/>
                    <a:pt x="41" y="69"/>
                    <a:pt x="41" y="69"/>
                  </a:cubicBezTo>
                  <a:cubicBezTo>
                    <a:pt x="41" y="61"/>
                    <a:pt x="41" y="61"/>
                    <a:pt x="41" y="61"/>
                  </a:cubicBezTo>
                  <a:close/>
                </a:path>
              </a:pathLst>
            </a:custGeom>
            <a:solidFill>
              <a:schemeClr val="tx1">
                <a:lumMod val="100000"/>
              </a:schemeClr>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49" name="Freeform 41"/>
            <p:cNvSpPr>
              <a:spLocks noEditPoints="1"/>
            </p:cNvSpPr>
            <p:nvPr/>
          </p:nvSpPr>
          <p:spPr bwMode="auto">
            <a:xfrm>
              <a:off x="6228357" y="3022707"/>
              <a:ext cx="57728" cy="74809"/>
            </a:xfrm>
            <a:custGeom>
              <a:avLst/>
              <a:gdLst>
                <a:gd name="T0" fmla="*/ 24 w 51"/>
                <a:gd name="T1" fmla="*/ 60 h 69"/>
                <a:gd name="T2" fmla="*/ 41 w 51"/>
                <a:gd name="T3" fmla="*/ 47 h 69"/>
                <a:gd name="T4" fmla="*/ 41 w 51"/>
                <a:gd name="T5" fmla="*/ 35 h 69"/>
                <a:gd name="T6" fmla="*/ 24 w 51"/>
                <a:gd name="T7" fmla="*/ 35 h 69"/>
                <a:gd name="T8" fmla="*/ 10 w 51"/>
                <a:gd name="T9" fmla="*/ 46 h 69"/>
                <a:gd name="T10" fmla="*/ 24 w 51"/>
                <a:gd name="T11" fmla="*/ 60 h 69"/>
                <a:gd name="T12" fmla="*/ 41 w 51"/>
                <a:gd name="T13" fmla="*/ 61 h 69"/>
                <a:gd name="T14" fmla="*/ 22 w 51"/>
                <a:gd name="T15" fmla="*/ 69 h 69"/>
                <a:gd name="T16" fmla="*/ 0 w 51"/>
                <a:gd name="T17" fmla="*/ 48 h 69"/>
                <a:gd name="T18" fmla="*/ 22 w 51"/>
                <a:gd name="T19" fmla="*/ 25 h 69"/>
                <a:gd name="T20" fmla="*/ 41 w 51"/>
                <a:gd name="T21" fmla="*/ 25 h 69"/>
                <a:gd name="T22" fmla="*/ 11 w 51"/>
                <a:gd name="T23" fmla="*/ 11 h 69"/>
                <a:gd name="T24" fmla="*/ 11 w 51"/>
                <a:gd name="T25" fmla="*/ 1 h 69"/>
                <a:gd name="T26" fmla="*/ 51 w 51"/>
                <a:gd name="T27" fmla="*/ 24 h 69"/>
                <a:gd name="T28" fmla="*/ 51 w 51"/>
                <a:gd name="T29" fmla="*/ 69 h 69"/>
                <a:gd name="T30" fmla="*/ 41 w 51"/>
                <a:gd name="T31" fmla="*/ 69 h 69"/>
                <a:gd name="T32" fmla="*/ 41 w 51"/>
                <a:gd name="T33"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9">
                  <a:moveTo>
                    <a:pt x="24" y="60"/>
                  </a:moveTo>
                  <a:cubicBezTo>
                    <a:pt x="32" y="60"/>
                    <a:pt x="41" y="59"/>
                    <a:pt x="41" y="47"/>
                  </a:cubicBezTo>
                  <a:cubicBezTo>
                    <a:pt x="41" y="35"/>
                    <a:pt x="41" y="35"/>
                    <a:pt x="41" y="35"/>
                  </a:cubicBezTo>
                  <a:cubicBezTo>
                    <a:pt x="41" y="35"/>
                    <a:pt x="31" y="35"/>
                    <a:pt x="24" y="35"/>
                  </a:cubicBezTo>
                  <a:cubicBezTo>
                    <a:pt x="14" y="35"/>
                    <a:pt x="10" y="35"/>
                    <a:pt x="10" y="46"/>
                  </a:cubicBezTo>
                  <a:cubicBezTo>
                    <a:pt x="10" y="59"/>
                    <a:pt x="15" y="60"/>
                    <a:pt x="24" y="60"/>
                  </a:cubicBezTo>
                  <a:close/>
                  <a:moveTo>
                    <a:pt x="41" y="61"/>
                  </a:moveTo>
                  <a:cubicBezTo>
                    <a:pt x="37" y="69"/>
                    <a:pt x="29" y="69"/>
                    <a:pt x="22" y="69"/>
                  </a:cubicBezTo>
                  <a:cubicBezTo>
                    <a:pt x="9" y="69"/>
                    <a:pt x="0" y="66"/>
                    <a:pt x="0" y="48"/>
                  </a:cubicBezTo>
                  <a:cubicBezTo>
                    <a:pt x="0" y="28"/>
                    <a:pt x="8" y="25"/>
                    <a:pt x="22" y="25"/>
                  </a:cubicBezTo>
                  <a:cubicBezTo>
                    <a:pt x="41" y="25"/>
                    <a:pt x="41" y="25"/>
                    <a:pt x="41" y="25"/>
                  </a:cubicBezTo>
                  <a:cubicBezTo>
                    <a:pt x="41" y="12"/>
                    <a:pt x="37" y="11"/>
                    <a:pt x="11" y="11"/>
                  </a:cubicBezTo>
                  <a:cubicBezTo>
                    <a:pt x="11" y="1"/>
                    <a:pt x="11" y="1"/>
                    <a:pt x="11" y="1"/>
                  </a:cubicBezTo>
                  <a:cubicBezTo>
                    <a:pt x="35" y="1"/>
                    <a:pt x="51" y="0"/>
                    <a:pt x="51" y="24"/>
                  </a:cubicBezTo>
                  <a:cubicBezTo>
                    <a:pt x="51" y="69"/>
                    <a:pt x="51" y="69"/>
                    <a:pt x="51" y="69"/>
                  </a:cubicBezTo>
                  <a:cubicBezTo>
                    <a:pt x="41" y="69"/>
                    <a:pt x="41" y="69"/>
                    <a:pt x="41" y="69"/>
                  </a:cubicBezTo>
                  <a:cubicBezTo>
                    <a:pt x="41" y="61"/>
                    <a:pt x="41" y="61"/>
                    <a:pt x="41" y="61"/>
                  </a:cubicBezTo>
                  <a:close/>
                </a:path>
              </a:pathLst>
            </a:custGeom>
            <a:solidFill>
              <a:schemeClr val="tx1">
                <a:lumMod val="100000"/>
              </a:schemeClr>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50" name="Freeform 42"/>
            <p:cNvSpPr>
              <a:spLocks noEditPoints="1"/>
            </p:cNvSpPr>
            <p:nvPr/>
          </p:nvSpPr>
          <p:spPr bwMode="auto">
            <a:xfrm>
              <a:off x="6460738" y="3022707"/>
              <a:ext cx="82059" cy="77104"/>
            </a:xfrm>
            <a:custGeom>
              <a:avLst/>
              <a:gdLst>
                <a:gd name="T0" fmla="*/ 57 w 73"/>
                <a:gd name="T1" fmla="*/ 26 h 71"/>
                <a:gd name="T2" fmla="*/ 41 w 73"/>
                <a:gd name="T3" fmla="*/ 9 h 71"/>
                <a:gd name="T4" fmla="*/ 22 w 73"/>
                <a:gd name="T5" fmla="*/ 26 h 71"/>
                <a:gd name="T6" fmla="*/ 57 w 73"/>
                <a:gd name="T7" fmla="*/ 26 h 71"/>
                <a:gd name="T8" fmla="*/ 67 w 73"/>
                <a:gd name="T9" fmla="*/ 36 h 71"/>
                <a:gd name="T10" fmla="*/ 22 w 73"/>
                <a:gd name="T11" fmla="*/ 36 h 71"/>
                <a:gd name="T12" fmla="*/ 66 w 73"/>
                <a:gd name="T13" fmla="*/ 53 h 71"/>
                <a:gd name="T14" fmla="*/ 66 w 73"/>
                <a:gd name="T15" fmla="*/ 64 h 71"/>
                <a:gd name="T16" fmla="*/ 42 w 73"/>
                <a:gd name="T17" fmla="*/ 70 h 71"/>
                <a:gd name="T18" fmla="*/ 40 w 73"/>
                <a:gd name="T19" fmla="*/ 0 h 71"/>
                <a:gd name="T20" fmla="*/ 67 w 73"/>
                <a:gd name="T21"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1">
                  <a:moveTo>
                    <a:pt x="57" y="26"/>
                  </a:moveTo>
                  <a:cubicBezTo>
                    <a:pt x="57" y="20"/>
                    <a:pt x="55" y="9"/>
                    <a:pt x="41" y="9"/>
                  </a:cubicBezTo>
                  <a:cubicBezTo>
                    <a:pt x="27" y="9"/>
                    <a:pt x="23" y="21"/>
                    <a:pt x="22" y="26"/>
                  </a:cubicBezTo>
                  <a:cubicBezTo>
                    <a:pt x="57" y="26"/>
                    <a:pt x="57" y="26"/>
                    <a:pt x="57" y="26"/>
                  </a:cubicBezTo>
                  <a:close/>
                  <a:moveTo>
                    <a:pt x="67" y="36"/>
                  </a:moveTo>
                  <a:cubicBezTo>
                    <a:pt x="22" y="36"/>
                    <a:pt x="22" y="36"/>
                    <a:pt x="22" y="36"/>
                  </a:cubicBezTo>
                  <a:cubicBezTo>
                    <a:pt x="22" y="70"/>
                    <a:pt x="58" y="59"/>
                    <a:pt x="66" y="53"/>
                  </a:cubicBezTo>
                  <a:cubicBezTo>
                    <a:pt x="66" y="64"/>
                    <a:pt x="66" y="64"/>
                    <a:pt x="66" y="64"/>
                  </a:cubicBezTo>
                  <a:cubicBezTo>
                    <a:pt x="63" y="66"/>
                    <a:pt x="54" y="70"/>
                    <a:pt x="42" y="70"/>
                  </a:cubicBezTo>
                  <a:cubicBezTo>
                    <a:pt x="0" y="71"/>
                    <a:pt x="2" y="0"/>
                    <a:pt x="40" y="0"/>
                  </a:cubicBezTo>
                  <a:cubicBezTo>
                    <a:pt x="73" y="0"/>
                    <a:pt x="67" y="36"/>
                    <a:pt x="67" y="36"/>
                  </a:cubicBezTo>
                  <a:close/>
                </a:path>
              </a:pathLst>
            </a:custGeom>
            <a:solidFill>
              <a:schemeClr val="tx1">
                <a:lumMod val="100000"/>
              </a:schemeClr>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51" name="Freeform 43"/>
            <p:cNvSpPr>
              <a:spLocks/>
            </p:cNvSpPr>
            <p:nvPr/>
          </p:nvSpPr>
          <p:spPr bwMode="auto">
            <a:xfrm>
              <a:off x="5700839" y="3022707"/>
              <a:ext cx="40552" cy="74809"/>
            </a:xfrm>
            <a:custGeom>
              <a:avLst/>
              <a:gdLst>
                <a:gd name="T0" fmla="*/ 0 w 36"/>
                <a:gd name="T1" fmla="*/ 69 h 69"/>
                <a:gd name="T2" fmla="*/ 0 w 36"/>
                <a:gd name="T3" fmla="*/ 18 h 69"/>
                <a:gd name="T4" fmla="*/ 23 w 36"/>
                <a:gd name="T5" fmla="*/ 1 h 69"/>
                <a:gd name="T6" fmla="*/ 36 w 36"/>
                <a:gd name="T7" fmla="*/ 1 h 69"/>
                <a:gd name="T8" fmla="*/ 36 w 36"/>
                <a:gd name="T9" fmla="*/ 11 h 69"/>
                <a:gd name="T10" fmla="*/ 10 w 36"/>
                <a:gd name="T11" fmla="*/ 11 h 69"/>
                <a:gd name="T12" fmla="*/ 11 w 36"/>
                <a:gd name="T13" fmla="*/ 69 h 69"/>
                <a:gd name="T14" fmla="*/ 0 w 36"/>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9">
                  <a:moveTo>
                    <a:pt x="0" y="69"/>
                  </a:moveTo>
                  <a:cubicBezTo>
                    <a:pt x="0" y="18"/>
                    <a:pt x="0" y="18"/>
                    <a:pt x="0" y="18"/>
                  </a:cubicBezTo>
                  <a:cubicBezTo>
                    <a:pt x="0" y="0"/>
                    <a:pt x="5" y="1"/>
                    <a:pt x="23" y="1"/>
                  </a:cubicBezTo>
                  <a:cubicBezTo>
                    <a:pt x="28" y="1"/>
                    <a:pt x="36" y="1"/>
                    <a:pt x="36" y="1"/>
                  </a:cubicBezTo>
                  <a:cubicBezTo>
                    <a:pt x="36" y="11"/>
                    <a:pt x="36" y="11"/>
                    <a:pt x="36" y="11"/>
                  </a:cubicBezTo>
                  <a:cubicBezTo>
                    <a:pt x="10" y="11"/>
                    <a:pt x="10" y="11"/>
                    <a:pt x="10" y="11"/>
                  </a:cubicBezTo>
                  <a:cubicBezTo>
                    <a:pt x="11" y="69"/>
                    <a:pt x="11" y="69"/>
                    <a:pt x="11" y="69"/>
                  </a:cubicBezTo>
                  <a:cubicBezTo>
                    <a:pt x="0" y="69"/>
                    <a:pt x="0" y="69"/>
                    <a:pt x="0" y="69"/>
                  </a:cubicBezTo>
                  <a:close/>
                </a:path>
              </a:pathLst>
            </a:custGeom>
            <a:solidFill>
              <a:schemeClr val="tx1">
                <a:lumMod val="10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52" name="Freeform 44"/>
            <p:cNvSpPr>
              <a:spLocks/>
            </p:cNvSpPr>
            <p:nvPr/>
          </p:nvSpPr>
          <p:spPr bwMode="auto">
            <a:xfrm>
              <a:off x="6066366" y="3024085"/>
              <a:ext cx="94464" cy="73432"/>
            </a:xfrm>
            <a:custGeom>
              <a:avLst/>
              <a:gdLst>
                <a:gd name="T0" fmla="*/ 198 w 198"/>
                <a:gd name="T1" fmla="*/ 0 h 160"/>
                <a:gd name="T2" fmla="*/ 161 w 198"/>
                <a:gd name="T3" fmla="*/ 160 h 160"/>
                <a:gd name="T4" fmla="*/ 137 w 198"/>
                <a:gd name="T5" fmla="*/ 160 h 160"/>
                <a:gd name="T6" fmla="*/ 99 w 198"/>
                <a:gd name="T7" fmla="*/ 40 h 160"/>
                <a:gd name="T8" fmla="*/ 64 w 198"/>
                <a:gd name="T9" fmla="*/ 160 h 160"/>
                <a:gd name="T10" fmla="*/ 40 w 198"/>
                <a:gd name="T11" fmla="*/ 160 h 160"/>
                <a:gd name="T12" fmla="*/ 0 w 198"/>
                <a:gd name="T13" fmla="*/ 0 h 160"/>
                <a:gd name="T14" fmla="*/ 26 w 198"/>
                <a:gd name="T15" fmla="*/ 0 h 160"/>
                <a:gd name="T16" fmla="*/ 54 w 198"/>
                <a:gd name="T17" fmla="*/ 113 h 160"/>
                <a:gd name="T18" fmla="*/ 90 w 198"/>
                <a:gd name="T19" fmla="*/ 0 h 160"/>
                <a:gd name="T20" fmla="*/ 111 w 198"/>
                <a:gd name="T21" fmla="*/ 0 h 160"/>
                <a:gd name="T22" fmla="*/ 149 w 198"/>
                <a:gd name="T23" fmla="*/ 113 h 160"/>
                <a:gd name="T24" fmla="*/ 175 w 198"/>
                <a:gd name="T25" fmla="*/ 0 h 160"/>
                <a:gd name="T26" fmla="*/ 198 w 198"/>
                <a:gd name="T27" fmla="*/ 0 h 160"/>
                <a:gd name="T28" fmla="*/ 198 w 1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160">
                  <a:moveTo>
                    <a:pt x="198" y="0"/>
                  </a:moveTo>
                  <a:lnTo>
                    <a:pt x="161" y="160"/>
                  </a:lnTo>
                  <a:lnTo>
                    <a:pt x="137" y="160"/>
                  </a:lnTo>
                  <a:lnTo>
                    <a:pt x="99" y="40"/>
                  </a:lnTo>
                  <a:lnTo>
                    <a:pt x="64" y="160"/>
                  </a:lnTo>
                  <a:lnTo>
                    <a:pt x="40" y="160"/>
                  </a:lnTo>
                  <a:lnTo>
                    <a:pt x="0" y="0"/>
                  </a:lnTo>
                  <a:lnTo>
                    <a:pt x="26" y="0"/>
                  </a:lnTo>
                  <a:lnTo>
                    <a:pt x="54" y="113"/>
                  </a:lnTo>
                  <a:lnTo>
                    <a:pt x="90" y="0"/>
                  </a:lnTo>
                  <a:lnTo>
                    <a:pt x="111" y="0"/>
                  </a:lnTo>
                  <a:lnTo>
                    <a:pt x="149" y="113"/>
                  </a:lnTo>
                  <a:lnTo>
                    <a:pt x="175" y="0"/>
                  </a:lnTo>
                  <a:lnTo>
                    <a:pt x="198" y="0"/>
                  </a:lnTo>
                  <a:lnTo>
                    <a:pt x="198" y="0"/>
                  </a:lnTo>
                  <a:close/>
                </a:path>
              </a:pathLst>
            </a:custGeom>
            <a:solidFill>
              <a:schemeClr val="tx1">
                <a:lumMod val="10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grpSp>
      <p:pic>
        <p:nvPicPr>
          <p:cNvPr id="20" name="Picture 19"/>
          <p:cNvPicPr>
            <a:picLocks noChangeAspect="1"/>
          </p:cNvPicPr>
          <p:nvPr/>
        </p:nvPicPr>
        <p:blipFill>
          <a:blip r:embed="rId21"/>
          <a:stretch>
            <a:fillRect/>
          </a:stretch>
        </p:blipFill>
        <p:spPr>
          <a:xfrm>
            <a:off x="3348594" y="3100396"/>
            <a:ext cx="669338" cy="209022"/>
          </a:xfrm>
          <a:prstGeom prst="rect">
            <a:avLst/>
          </a:prstGeom>
          <a:noFill/>
          <a:ln>
            <a:noFill/>
          </a:ln>
        </p:spPr>
      </p:pic>
      <p:grpSp>
        <p:nvGrpSpPr>
          <p:cNvPr id="21" name="Group 20"/>
          <p:cNvGrpSpPr/>
          <p:nvPr/>
        </p:nvGrpSpPr>
        <p:grpSpPr>
          <a:xfrm>
            <a:off x="510725" y="3129438"/>
            <a:ext cx="580518" cy="150938"/>
            <a:chOff x="464193" y="2965183"/>
            <a:chExt cx="607248" cy="157888"/>
          </a:xfrm>
        </p:grpSpPr>
        <p:sp>
          <p:nvSpPr>
            <p:cNvPr id="1899" name="Freeform 57"/>
            <p:cNvSpPr>
              <a:spLocks noEditPoints="1"/>
            </p:cNvSpPr>
            <p:nvPr/>
          </p:nvSpPr>
          <p:spPr bwMode="auto">
            <a:xfrm>
              <a:off x="740812" y="2965183"/>
              <a:ext cx="304828" cy="157888"/>
            </a:xfrm>
            <a:custGeom>
              <a:avLst/>
              <a:gdLst>
                <a:gd name="T0" fmla="*/ 461 w 1230"/>
                <a:gd name="T1" fmla="*/ 343 h 632"/>
                <a:gd name="T2" fmla="*/ 455 w 1230"/>
                <a:gd name="T3" fmla="*/ 152 h 632"/>
                <a:gd name="T4" fmla="*/ 329 w 1230"/>
                <a:gd name="T5" fmla="*/ 18 h 632"/>
                <a:gd name="T6" fmla="*/ 146 w 1230"/>
                <a:gd name="T7" fmla="*/ 18 h 632"/>
                <a:gd name="T8" fmla="*/ 19 w 1230"/>
                <a:gd name="T9" fmla="*/ 151 h 632"/>
                <a:gd name="T10" fmla="*/ 17 w 1230"/>
                <a:gd name="T11" fmla="*/ 358 h 632"/>
                <a:gd name="T12" fmla="*/ 137 w 1230"/>
                <a:gd name="T13" fmla="*/ 492 h 632"/>
                <a:gd name="T14" fmla="*/ 237 w 1230"/>
                <a:gd name="T15" fmla="*/ 564 h 632"/>
                <a:gd name="T16" fmla="*/ 310 w 1230"/>
                <a:gd name="T17" fmla="*/ 625 h 632"/>
                <a:gd name="T18" fmla="*/ 421 w 1230"/>
                <a:gd name="T19" fmla="*/ 627 h 632"/>
                <a:gd name="T20" fmla="*/ 464 w 1230"/>
                <a:gd name="T21" fmla="*/ 610 h 632"/>
                <a:gd name="T22" fmla="*/ 432 w 1230"/>
                <a:gd name="T23" fmla="*/ 580 h 632"/>
                <a:gd name="T24" fmla="*/ 341 w 1230"/>
                <a:gd name="T25" fmla="*/ 555 h 632"/>
                <a:gd name="T26" fmla="*/ 376 w 1230"/>
                <a:gd name="T27" fmla="*/ 466 h 632"/>
                <a:gd name="T28" fmla="*/ 342 w 1230"/>
                <a:gd name="T29" fmla="*/ 409 h 632"/>
                <a:gd name="T30" fmla="*/ 298 w 1230"/>
                <a:gd name="T31" fmla="*/ 453 h 632"/>
                <a:gd name="T32" fmla="*/ 175 w 1230"/>
                <a:gd name="T33" fmla="*/ 453 h 632"/>
                <a:gd name="T34" fmla="*/ 105 w 1230"/>
                <a:gd name="T35" fmla="*/ 343 h 632"/>
                <a:gd name="T36" fmla="*/ 104 w 1230"/>
                <a:gd name="T37" fmla="*/ 176 h 632"/>
                <a:gd name="T38" fmla="*/ 172 w 1230"/>
                <a:gd name="T39" fmla="*/ 62 h 632"/>
                <a:gd name="T40" fmla="*/ 297 w 1230"/>
                <a:gd name="T41" fmla="*/ 59 h 632"/>
                <a:gd name="T42" fmla="*/ 368 w 1230"/>
                <a:gd name="T43" fmla="*/ 169 h 632"/>
                <a:gd name="T44" fmla="*/ 369 w 1230"/>
                <a:gd name="T45" fmla="*/ 342 h 632"/>
                <a:gd name="T46" fmla="*/ 680 w 1230"/>
                <a:gd name="T47" fmla="*/ 147 h 632"/>
                <a:gd name="T48" fmla="*/ 508 w 1230"/>
                <a:gd name="T49" fmla="*/ 331 h 632"/>
                <a:gd name="T50" fmla="*/ 558 w 1230"/>
                <a:gd name="T51" fmla="*/ 463 h 632"/>
                <a:gd name="T52" fmla="*/ 675 w 1230"/>
                <a:gd name="T53" fmla="*/ 512 h 632"/>
                <a:gd name="T54" fmla="*/ 803 w 1230"/>
                <a:gd name="T55" fmla="*/ 457 h 632"/>
                <a:gd name="T56" fmla="*/ 847 w 1230"/>
                <a:gd name="T57" fmla="*/ 326 h 632"/>
                <a:gd name="T58" fmla="*/ 680 w 1230"/>
                <a:gd name="T59" fmla="*/ 147 h 632"/>
                <a:gd name="T60" fmla="*/ 679 w 1230"/>
                <a:gd name="T61" fmla="*/ 472 h 632"/>
                <a:gd name="T62" fmla="*/ 614 w 1230"/>
                <a:gd name="T63" fmla="*/ 430 h 632"/>
                <a:gd name="T64" fmla="*/ 593 w 1230"/>
                <a:gd name="T65" fmla="*/ 325 h 632"/>
                <a:gd name="T66" fmla="*/ 611 w 1230"/>
                <a:gd name="T67" fmla="*/ 231 h 632"/>
                <a:gd name="T68" fmla="*/ 679 w 1230"/>
                <a:gd name="T69" fmla="*/ 188 h 632"/>
                <a:gd name="T70" fmla="*/ 743 w 1230"/>
                <a:gd name="T71" fmla="*/ 230 h 632"/>
                <a:gd name="T72" fmla="*/ 763 w 1230"/>
                <a:gd name="T73" fmla="*/ 327 h 632"/>
                <a:gd name="T74" fmla="*/ 1222 w 1230"/>
                <a:gd name="T75" fmla="*/ 311 h 632"/>
                <a:gd name="T76" fmla="*/ 1198 w 1230"/>
                <a:gd name="T77" fmla="*/ 271 h 632"/>
                <a:gd name="T78" fmla="*/ 1125 w 1230"/>
                <a:gd name="T79" fmla="*/ 224 h 632"/>
                <a:gd name="T80" fmla="*/ 1031 w 1230"/>
                <a:gd name="T81" fmla="*/ 185 h 632"/>
                <a:gd name="T82" fmla="*/ 979 w 1230"/>
                <a:gd name="T83" fmla="*/ 107 h 632"/>
                <a:gd name="T84" fmla="*/ 1048 w 1230"/>
                <a:gd name="T85" fmla="*/ 44 h 632"/>
                <a:gd name="T86" fmla="*/ 1128 w 1230"/>
                <a:gd name="T87" fmla="*/ 84 h 632"/>
                <a:gd name="T88" fmla="*/ 1167 w 1230"/>
                <a:gd name="T89" fmla="*/ 179 h 632"/>
                <a:gd name="T90" fmla="*/ 1210 w 1230"/>
                <a:gd name="T91" fmla="*/ 185 h 632"/>
                <a:gd name="T92" fmla="*/ 1169 w 1230"/>
                <a:gd name="T93" fmla="*/ 11 h 632"/>
                <a:gd name="T94" fmla="*/ 1114 w 1230"/>
                <a:gd name="T95" fmla="*/ 11 h 632"/>
                <a:gd name="T96" fmla="*/ 995 w 1230"/>
                <a:gd name="T97" fmla="*/ 10 h 632"/>
                <a:gd name="T98" fmla="*/ 913 w 1230"/>
                <a:gd name="T99" fmla="*/ 83 h 632"/>
                <a:gd name="T100" fmla="*/ 925 w 1230"/>
                <a:gd name="T101" fmla="*/ 219 h 632"/>
                <a:gd name="T102" fmla="*/ 1040 w 1230"/>
                <a:gd name="T103" fmla="*/ 289 h 632"/>
                <a:gd name="T104" fmla="*/ 1134 w 1230"/>
                <a:gd name="T105" fmla="*/ 343 h 632"/>
                <a:gd name="T106" fmla="*/ 1144 w 1230"/>
                <a:gd name="T107" fmla="*/ 424 h 632"/>
                <a:gd name="T108" fmla="*/ 1105 w 1230"/>
                <a:gd name="T109" fmla="*/ 462 h 632"/>
                <a:gd name="T110" fmla="*/ 1015 w 1230"/>
                <a:gd name="T111" fmla="*/ 457 h 632"/>
                <a:gd name="T112" fmla="*/ 948 w 1230"/>
                <a:gd name="T113" fmla="*/ 384 h 632"/>
                <a:gd name="T114" fmla="*/ 928 w 1230"/>
                <a:gd name="T115" fmla="*/ 325 h 632"/>
                <a:gd name="T116" fmla="*/ 893 w 1230"/>
                <a:gd name="T117" fmla="*/ 503 h 632"/>
                <a:gd name="T118" fmla="*/ 944 w 1230"/>
                <a:gd name="T119" fmla="*/ 481 h 632"/>
                <a:gd name="T120" fmla="*/ 1060 w 1230"/>
                <a:gd name="T121" fmla="*/ 512 h 632"/>
                <a:gd name="T122" fmla="*/ 1230 w 1230"/>
                <a:gd name="T123" fmla="*/ 36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0" h="632">
                  <a:moveTo>
                    <a:pt x="427" y="414"/>
                  </a:moveTo>
                  <a:cubicBezTo>
                    <a:pt x="441" y="393"/>
                    <a:pt x="453" y="369"/>
                    <a:pt x="461" y="343"/>
                  </a:cubicBezTo>
                  <a:cubicBezTo>
                    <a:pt x="469" y="317"/>
                    <a:pt x="473" y="288"/>
                    <a:pt x="473" y="258"/>
                  </a:cubicBezTo>
                  <a:cubicBezTo>
                    <a:pt x="473" y="219"/>
                    <a:pt x="467" y="184"/>
                    <a:pt x="455" y="152"/>
                  </a:cubicBezTo>
                  <a:cubicBezTo>
                    <a:pt x="443" y="120"/>
                    <a:pt x="425" y="93"/>
                    <a:pt x="404" y="70"/>
                  </a:cubicBezTo>
                  <a:cubicBezTo>
                    <a:pt x="383" y="48"/>
                    <a:pt x="358" y="30"/>
                    <a:pt x="329" y="18"/>
                  </a:cubicBezTo>
                  <a:cubicBezTo>
                    <a:pt x="300" y="6"/>
                    <a:pt x="269" y="0"/>
                    <a:pt x="237" y="0"/>
                  </a:cubicBezTo>
                  <a:cubicBezTo>
                    <a:pt x="205" y="0"/>
                    <a:pt x="175" y="6"/>
                    <a:pt x="146" y="18"/>
                  </a:cubicBezTo>
                  <a:cubicBezTo>
                    <a:pt x="118" y="30"/>
                    <a:pt x="92" y="47"/>
                    <a:pt x="70" y="70"/>
                  </a:cubicBezTo>
                  <a:cubicBezTo>
                    <a:pt x="49" y="93"/>
                    <a:pt x="31" y="120"/>
                    <a:pt x="19" y="151"/>
                  </a:cubicBezTo>
                  <a:cubicBezTo>
                    <a:pt x="7" y="182"/>
                    <a:pt x="0" y="218"/>
                    <a:pt x="0" y="258"/>
                  </a:cubicBezTo>
                  <a:cubicBezTo>
                    <a:pt x="0" y="294"/>
                    <a:pt x="6" y="327"/>
                    <a:pt x="17" y="358"/>
                  </a:cubicBezTo>
                  <a:cubicBezTo>
                    <a:pt x="28" y="389"/>
                    <a:pt x="44" y="416"/>
                    <a:pt x="65" y="439"/>
                  </a:cubicBezTo>
                  <a:cubicBezTo>
                    <a:pt x="85" y="461"/>
                    <a:pt x="109" y="479"/>
                    <a:pt x="137" y="492"/>
                  </a:cubicBezTo>
                  <a:cubicBezTo>
                    <a:pt x="163" y="504"/>
                    <a:pt x="192" y="511"/>
                    <a:pt x="223" y="513"/>
                  </a:cubicBezTo>
                  <a:cubicBezTo>
                    <a:pt x="225" y="532"/>
                    <a:pt x="230" y="550"/>
                    <a:pt x="237" y="564"/>
                  </a:cubicBezTo>
                  <a:cubicBezTo>
                    <a:pt x="246" y="579"/>
                    <a:pt x="256" y="592"/>
                    <a:pt x="268" y="603"/>
                  </a:cubicBezTo>
                  <a:cubicBezTo>
                    <a:pt x="281" y="613"/>
                    <a:pt x="295" y="620"/>
                    <a:pt x="310" y="625"/>
                  </a:cubicBezTo>
                  <a:cubicBezTo>
                    <a:pt x="325" y="629"/>
                    <a:pt x="340" y="632"/>
                    <a:pt x="356" y="632"/>
                  </a:cubicBezTo>
                  <a:cubicBezTo>
                    <a:pt x="383" y="632"/>
                    <a:pt x="405" y="630"/>
                    <a:pt x="421" y="627"/>
                  </a:cubicBezTo>
                  <a:cubicBezTo>
                    <a:pt x="465" y="616"/>
                    <a:pt x="465" y="616"/>
                    <a:pt x="465" y="616"/>
                  </a:cubicBezTo>
                  <a:cubicBezTo>
                    <a:pt x="464" y="610"/>
                    <a:pt x="464" y="610"/>
                    <a:pt x="464" y="610"/>
                  </a:cubicBezTo>
                  <a:cubicBezTo>
                    <a:pt x="464" y="575"/>
                    <a:pt x="464" y="575"/>
                    <a:pt x="464" y="575"/>
                  </a:cubicBezTo>
                  <a:cubicBezTo>
                    <a:pt x="432" y="580"/>
                    <a:pt x="432" y="580"/>
                    <a:pt x="432" y="580"/>
                  </a:cubicBezTo>
                  <a:cubicBezTo>
                    <a:pt x="423" y="581"/>
                    <a:pt x="409" y="581"/>
                    <a:pt x="391" y="581"/>
                  </a:cubicBezTo>
                  <a:cubicBezTo>
                    <a:pt x="373" y="581"/>
                    <a:pt x="357" y="573"/>
                    <a:pt x="341" y="555"/>
                  </a:cubicBezTo>
                  <a:cubicBezTo>
                    <a:pt x="325" y="538"/>
                    <a:pt x="318" y="519"/>
                    <a:pt x="316" y="498"/>
                  </a:cubicBezTo>
                  <a:cubicBezTo>
                    <a:pt x="338" y="490"/>
                    <a:pt x="359" y="479"/>
                    <a:pt x="376" y="466"/>
                  </a:cubicBezTo>
                  <a:cubicBezTo>
                    <a:pt x="396" y="451"/>
                    <a:pt x="413" y="433"/>
                    <a:pt x="427" y="414"/>
                  </a:cubicBezTo>
                  <a:moveTo>
                    <a:pt x="342" y="409"/>
                  </a:moveTo>
                  <a:cubicBezTo>
                    <a:pt x="342" y="409"/>
                    <a:pt x="342" y="409"/>
                    <a:pt x="342" y="409"/>
                  </a:cubicBezTo>
                  <a:cubicBezTo>
                    <a:pt x="331" y="428"/>
                    <a:pt x="316" y="443"/>
                    <a:pt x="298" y="453"/>
                  </a:cubicBezTo>
                  <a:cubicBezTo>
                    <a:pt x="280" y="464"/>
                    <a:pt x="259" y="469"/>
                    <a:pt x="237" y="469"/>
                  </a:cubicBezTo>
                  <a:cubicBezTo>
                    <a:pt x="213" y="469"/>
                    <a:pt x="192" y="464"/>
                    <a:pt x="175" y="453"/>
                  </a:cubicBezTo>
                  <a:cubicBezTo>
                    <a:pt x="157" y="443"/>
                    <a:pt x="143" y="428"/>
                    <a:pt x="131" y="410"/>
                  </a:cubicBezTo>
                  <a:cubicBezTo>
                    <a:pt x="119" y="390"/>
                    <a:pt x="110" y="368"/>
                    <a:pt x="105" y="343"/>
                  </a:cubicBezTo>
                  <a:cubicBezTo>
                    <a:pt x="99" y="318"/>
                    <a:pt x="96" y="289"/>
                    <a:pt x="96" y="257"/>
                  </a:cubicBezTo>
                  <a:cubicBezTo>
                    <a:pt x="96" y="229"/>
                    <a:pt x="99" y="201"/>
                    <a:pt x="104" y="176"/>
                  </a:cubicBezTo>
                  <a:cubicBezTo>
                    <a:pt x="110" y="150"/>
                    <a:pt x="118" y="127"/>
                    <a:pt x="129" y="109"/>
                  </a:cubicBezTo>
                  <a:cubicBezTo>
                    <a:pt x="140" y="89"/>
                    <a:pt x="154" y="73"/>
                    <a:pt x="172" y="62"/>
                  </a:cubicBezTo>
                  <a:cubicBezTo>
                    <a:pt x="190" y="50"/>
                    <a:pt x="211" y="44"/>
                    <a:pt x="237" y="44"/>
                  </a:cubicBezTo>
                  <a:cubicBezTo>
                    <a:pt x="259" y="44"/>
                    <a:pt x="279" y="50"/>
                    <a:pt x="297" y="59"/>
                  </a:cubicBezTo>
                  <a:cubicBezTo>
                    <a:pt x="314" y="69"/>
                    <a:pt x="329" y="84"/>
                    <a:pt x="341" y="102"/>
                  </a:cubicBezTo>
                  <a:cubicBezTo>
                    <a:pt x="352" y="120"/>
                    <a:pt x="361" y="143"/>
                    <a:pt x="368" y="169"/>
                  </a:cubicBezTo>
                  <a:cubicBezTo>
                    <a:pt x="374" y="196"/>
                    <a:pt x="377" y="225"/>
                    <a:pt x="377" y="257"/>
                  </a:cubicBezTo>
                  <a:cubicBezTo>
                    <a:pt x="377" y="288"/>
                    <a:pt x="374" y="317"/>
                    <a:pt x="369" y="342"/>
                  </a:cubicBezTo>
                  <a:cubicBezTo>
                    <a:pt x="363" y="367"/>
                    <a:pt x="354" y="389"/>
                    <a:pt x="342" y="409"/>
                  </a:cubicBezTo>
                  <a:close/>
                  <a:moveTo>
                    <a:pt x="680" y="147"/>
                  </a:moveTo>
                  <a:cubicBezTo>
                    <a:pt x="629" y="147"/>
                    <a:pt x="587" y="165"/>
                    <a:pt x="556" y="199"/>
                  </a:cubicBezTo>
                  <a:cubicBezTo>
                    <a:pt x="524" y="233"/>
                    <a:pt x="508" y="277"/>
                    <a:pt x="508" y="331"/>
                  </a:cubicBezTo>
                  <a:cubicBezTo>
                    <a:pt x="508" y="358"/>
                    <a:pt x="513" y="384"/>
                    <a:pt x="522" y="406"/>
                  </a:cubicBezTo>
                  <a:cubicBezTo>
                    <a:pt x="531" y="429"/>
                    <a:pt x="543" y="448"/>
                    <a:pt x="558" y="463"/>
                  </a:cubicBezTo>
                  <a:cubicBezTo>
                    <a:pt x="574" y="479"/>
                    <a:pt x="592" y="492"/>
                    <a:pt x="612" y="500"/>
                  </a:cubicBezTo>
                  <a:cubicBezTo>
                    <a:pt x="631" y="508"/>
                    <a:pt x="653" y="512"/>
                    <a:pt x="675" y="512"/>
                  </a:cubicBezTo>
                  <a:cubicBezTo>
                    <a:pt x="701" y="512"/>
                    <a:pt x="725" y="508"/>
                    <a:pt x="746" y="499"/>
                  </a:cubicBezTo>
                  <a:cubicBezTo>
                    <a:pt x="767" y="490"/>
                    <a:pt x="787" y="475"/>
                    <a:pt x="803" y="457"/>
                  </a:cubicBezTo>
                  <a:cubicBezTo>
                    <a:pt x="817" y="440"/>
                    <a:pt x="828" y="420"/>
                    <a:pt x="836" y="397"/>
                  </a:cubicBezTo>
                  <a:cubicBezTo>
                    <a:pt x="843" y="374"/>
                    <a:pt x="847" y="350"/>
                    <a:pt x="847" y="326"/>
                  </a:cubicBezTo>
                  <a:cubicBezTo>
                    <a:pt x="847" y="272"/>
                    <a:pt x="831" y="229"/>
                    <a:pt x="800" y="196"/>
                  </a:cubicBezTo>
                  <a:cubicBezTo>
                    <a:pt x="768" y="164"/>
                    <a:pt x="728" y="147"/>
                    <a:pt x="680" y="147"/>
                  </a:cubicBezTo>
                  <a:close/>
                  <a:moveTo>
                    <a:pt x="739" y="435"/>
                  </a:moveTo>
                  <a:cubicBezTo>
                    <a:pt x="724" y="460"/>
                    <a:pt x="704" y="472"/>
                    <a:pt x="679" y="472"/>
                  </a:cubicBezTo>
                  <a:cubicBezTo>
                    <a:pt x="664" y="472"/>
                    <a:pt x="651" y="468"/>
                    <a:pt x="640" y="461"/>
                  </a:cubicBezTo>
                  <a:cubicBezTo>
                    <a:pt x="630" y="454"/>
                    <a:pt x="621" y="443"/>
                    <a:pt x="614" y="430"/>
                  </a:cubicBezTo>
                  <a:cubicBezTo>
                    <a:pt x="607" y="416"/>
                    <a:pt x="601" y="401"/>
                    <a:pt x="598" y="383"/>
                  </a:cubicBezTo>
                  <a:cubicBezTo>
                    <a:pt x="595" y="366"/>
                    <a:pt x="593" y="346"/>
                    <a:pt x="593" y="325"/>
                  </a:cubicBezTo>
                  <a:cubicBezTo>
                    <a:pt x="593" y="309"/>
                    <a:pt x="594" y="293"/>
                    <a:pt x="597" y="276"/>
                  </a:cubicBezTo>
                  <a:cubicBezTo>
                    <a:pt x="600" y="259"/>
                    <a:pt x="605" y="244"/>
                    <a:pt x="611" y="231"/>
                  </a:cubicBezTo>
                  <a:cubicBezTo>
                    <a:pt x="619" y="218"/>
                    <a:pt x="628" y="207"/>
                    <a:pt x="639" y="199"/>
                  </a:cubicBezTo>
                  <a:cubicBezTo>
                    <a:pt x="650" y="191"/>
                    <a:pt x="663" y="188"/>
                    <a:pt x="679" y="188"/>
                  </a:cubicBezTo>
                  <a:cubicBezTo>
                    <a:pt x="694" y="188"/>
                    <a:pt x="707" y="191"/>
                    <a:pt x="717" y="199"/>
                  </a:cubicBezTo>
                  <a:cubicBezTo>
                    <a:pt x="728" y="206"/>
                    <a:pt x="737" y="217"/>
                    <a:pt x="743" y="230"/>
                  </a:cubicBezTo>
                  <a:cubicBezTo>
                    <a:pt x="750" y="242"/>
                    <a:pt x="755" y="257"/>
                    <a:pt x="758" y="275"/>
                  </a:cubicBezTo>
                  <a:cubicBezTo>
                    <a:pt x="761" y="293"/>
                    <a:pt x="763" y="311"/>
                    <a:pt x="763" y="327"/>
                  </a:cubicBezTo>
                  <a:cubicBezTo>
                    <a:pt x="763" y="373"/>
                    <a:pt x="755" y="409"/>
                    <a:pt x="739" y="435"/>
                  </a:cubicBezTo>
                  <a:close/>
                  <a:moveTo>
                    <a:pt x="1222" y="311"/>
                  </a:moveTo>
                  <a:cubicBezTo>
                    <a:pt x="1217" y="296"/>
                    <a:pt x="1209" y="283"/>
                    <a:pt x="1198" y="271"/>
                  </a:cubicBezTo>
                  <a:cubicBezTo>
                    <a:pt x="1198" y="271"/>
                    <a:pt x="1198" y="271"/>
                    <a:pt x="1198" y="271"/>
                  </a:cubicBezTo>
                  <a:cubicBezTo>
                    <a:pt x="1189" y="261"/>
                    <a:pt x="1177" y="252"/>
                    <a:pt x="1164" y="244"/>
                  </a:cubicBezTo>
                  <a:cubicBezTo>
                    <a:pt x="1152" y="237"/>
                    <a:pt x="1138" y="230"/>
                    <a:pt x="1125" y="224"/>
                  </a:cubicBezTo>
                  <a:cubicBezTo>
                    <a:pt x="1078" y="205"/>
                    <a:pt x="1078" y="205"/>
                    <a:pt x="1078" y="205"/>
                  </a:cubicBezTo>
                  <a:cubicBezTo>
                    <a:pt x="1063" y="200"/>
                    <a:pt x="1047" y="193"/>
                    <a:pt x="1031" y="185"/>
                  </a:cubicBezTo>
                  <a:cubicBezTo>
                    <a:pt x="1014" y="177"/>
                    <a:pt x="1001" y="167"/>
                    <a:pt x="992" y="154"/>
                  </a:cubicBezTo>
                  <a:cubicBezTo>
                    <a:pt x="983" y="142"/>
                    <a:pt x="979" y="126"/>
                    <a:pt x="979" y="107"/>
                  </a:cubicBezTo>
                  <a:cubicBezTo>
                    <a:pt x="979" y="90"/>
                    <a:pt x="985" y="75"/>
                    <a:pt x="999" y="63"/>
                  </a:cubicBezTo>
                  <a:cubicBezTo>
                    <a:pt x="1013" y="51"/>
                    <a:pt x="1029" y="44"/>
                    <a:pt x="1048" y="44"/>
                  </a:cubicBezTo>
                  <a:cubicBezTo>
                    <a:pt x="1067" y="44"/>
                    <a:pt x="1083" y="48"/>
                    <a:pt x="1095" y="55"/>
                  </a:cubicBezTo>
                  <a:cubicBezTo>
                    <a:pt x="1108" y="62"/>
                    <a:pt x="1119" y="72"/>
                    <a:pt x="1128" y="84"/>
                  </a:cubicBezTo>
                  <a:cubicBezTo>
                    <a:pt x="1138" y="97"/>
                    <a:pt x="1145" y="112"/>
                    <a:pt x="1151" y="128"/>
                  </a:cubicBezTo>
                  <a:cubicBezTo>
                    <a:pt x="1157" y="144"/>
                    <a:pt x="1163" y="161"/>
                    <a:pt x="1167" y="179"/>
                  </a:cubicBezTo>
                  <a:cubicBezTo>
                    <a:pt x="1169" y="185"/>
                    <a:pt x="1169" y="185"/>
                    <a:pt x="1169" y="185"/>
                  </a:cubicBezTo>
                  <a:cubicBezTo>
                    <a:pt x="1210" y="185"/>
                    <a:pt x="1210" y="185"/>
                    <a:pt x="1210" y="185"/>
                  </a:cubicBezTo>
                  <a:cubicBezTo>
                    <a:pt x="1207" y="11"/>
                    <a:pt x="1207" y="11"/>
                    <a:pt x="1207" y="11"/>
                  </a:cubicBezTo>
                  <a:cubicBezTo>
                    <a:pt x="1169" y="11"/>
                    <a:pt x="1169" y="11"/>
                    <a:pt x="1169" y="11"/>
                  </a:cubicBezTo>
                  <a:cubicBezTo>
                    <a:pt x="1169" y="11"/>
                    <a:pt x="1160" y="25"/>
                    <a:pt x="1156" y="32"/>
                  </a:cubicBezTo>
                  <a:cubicBezTo>
                    <a:pt x="1143" y="24"/>
                    <a:pt x="1129" y="17"/>
                    <a:pt x="1114" y="11"/>
                  </a:cubicBezTo>
                  <a:cubicBezTo>
                    <a:pt x="1096" y="4"/>
                    <a:pt x="1075" y="0"/>
                    <a:pt x="1053" y="0"/>
                  </a:cubicBezTo>
                  <a:cubicBezTo>
                    <a:pt x="1033" y="0"/>
                    <a:pt x="1013" y="3"/>
                    <a:pt x="995" y="10"/>
                  </a:cubicBezTo>
                  <a:cubicBezTo>
                    <a:pt x="976" y="17"/>
                    <a:pt x="960" y="27"/>
                    <a:pt x="946" y="39"/>
                  </a:cubicBezTo>
                  <a:cubicBezTo>
                    <a:pt x="932" y="52"/>
                    <a:pt x="921" y="67"/>
                    <a:pt x="913" y="83"/>
                  </a:cubicBezTo>
                  <a:cubicBezTo>
                    <a:pt x="905" y="100"/>
                    <a:pt x="901" y="118"/>
                    <a:pt x="901" y="137"/>
                  </a:cubicBezTo>
                  <a:cubicBezTo>
                    <a:pt x="901" y="170"/>
                    <a:pt x="909" y="198"/>
                    <a:pt x="925" y="219"/>
                  </a:cubicBezTo>
                  <a:cubicBezTo>
                    <a:pt x="941" y="239"/>
                    <a:pt x="963" y="256"/>
                    <a:pt x="990" y="268"/>
                  </a:cubicBezTo>
                  <a:cubicBezTo>
                    <a:pt x="1040" y="289"/>
                    <a:pt x="1040" y="289"/>
                    <a:pt x="1040" y="289"/>
                  </a:cubicBezTo>
                  <a:cubicBezTo>
                    <a:pt x="1089" y="308"/>
                    <a:pt x="1089" y="308"/>
                    <a:pt x="1089" y="308"/>
                  </a:cubicBezTo>
                  <a:cubicBezTo>
                    <a:pt x="1109" y="316"/>
                    <a:pt x="1124" y="327"/>
                    <a:pt x="1134" y="343"/>
                  </a:cubicBezTo>
                  <a:cubicBezTo>
                    <a:pt x="1144" y="358"/>
                    <a:pt x="1149" y="374"/>
                    <a:pt x="1149" y="392"/>
                  </a:cubicBezTo>
                  <a:cubicBezTo>
                    <a:pt x="1149" y="404"/>
                    <a:pt x="1147" y="414"/>
                    <a:pt x="1144" y="424"/>
                  </a:cubicBezTo>
                  <a:cubicBezTo>
                    <a:pt x="1141" y="432"/>
                    <a:pt x="1136" y="440"/>
                    <a:pt x="1130" y="447"/>
                  </a:cubicBezTo>
                  <a:cubicBezTo>
                    <a:pt x="1123" y="453"/>
                    <a:pt x="1115" y="458"/>
                    <a:pt x="1105" y="462"/>
                  </a:cubicBezTo>
                  <a:cubicBezTo>
                    <a:pt x="1094" y="466"/>
                    <a:pt x="1081" y="468"/>
                    <a:pt x="1067" y="468"/>
                  </a:cubicBezTo>
                  <a:cubicBezTo>
                    <a:pt x="1047" y="468"/>
                    <a:pt x="1030" y="464"/>
                    <a:pt x="1015" y="457"/>
                  </a:cubicBezTo>
                  <a:cubicBezTo>
                    <a:pt x="1001" y="449"/>
                    <a:pt x="988" y="439"/>
                    <a:pt x="977" y="427"/>
                  </a:cubicBezTo>
                  <a:cubicBezTo>
                    <a:pt x="965" y="414"/>
                    <a:pt x="955" y="399"/>
                    <a:pt x="948" y="384"/>
                  </a:cubicBezTo>
                  <a:cubicBezTo>
                    <a:pt x="941" y="368"/>
                    <a:pt x="935" y="350"/>
                    <a:pt x="929" y="331"/>
                  </a:cubicBezTo>
                  <a:cubicBezTo>
                    <a:pt x="928" y="325"/>
                    <a:pt x="928" y="325"/>
                    <a:pt x="928" y="325"/>
                  </a:cubicBezTo>
                  <a:cubicBezTo>
                    <a:pt x="888" y="325"/>
                    <a:pt x="888" y="325"/>
                    <a:pt x="888" y="325"/>
                  </a:cubicBezTo>
                  <a:cubicBezTo>
                    <a:pt x="893" y="503"/>
                    <a:pt x="893" y="503"/>
                    <a:pt x="893" y="503"/>
                  </a:cubicBezTo>
                  <a:cubicBezTo>
                    <a:pt x="931" y="503"/>
                    <a:pt x="931" y="503"/>
                    <a:pt x="931" y="503"/>
                  </a:cubicBezTo>
                  <a:cubicBezTo>
                    <a:pt x="931" y="503"/>
                    <a:pt x="940" y="488"/>
                    <a:pt x="944" y="481"/>
                  </a:cubicBezTo>
                  <a:cubicBezTo>
                    <a:pt x="959" y="489"/>
                    <a:pt x="975" y="496"/>
                    <a:pt x="994" y="502"/>
                  </a:cubicBezTo>
                  <a:cubicBezTo>
                    <a:pt x="1016" y="509"/>
                    <a:pt x="1038" y="512"/>
                    <a:pt x="1060" y="512"/>
                  </a:cubicBezTo>
                  <a:cubicBezTo>
                    <a:pt x="1108" y="512"/>
                    <a:pt x="1148" y="498"/>
                    <a:pt x="1180" y="469"/>
                  </a:cubicBezTo>
                  <a:cubicBezTo>
                    <a:pt x="1213" y="441"/>
                    <a:pt x="1230" y="404"/>
                    <a:pt x="1230" y="360"/>
                  </a:cubicBezTo>
                  <a:cubicBezTo>
                    <a:pt x="1230" y="341"/>
                    <a:pt x="1227" y="325"/>
                    <a:pt x="1222" y="311"/>
                  </a:cubicBezTo>
                  <a:close/>
                </a:path>
              </a:pathLst>
            </a:custGeom>
            <a:solidFill>
              <a:srgbClr val="989A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76767"/>
                </a:solidFill>
                <a:ea typeface="ＭＳ Ｐゴシック" charset="-128"/>
                <a:cs typeface="ＭＳ Ｐゴシック" charset="0"/>
              </a:endParaRPr>
            </a:p>
          </p:txBody>
        </p:sp>
        <p:sp>
          <p:nvSpPr>
            <p:cNvPr id="1900" name="Freeform 56"/>
            <p:cNvSpPr>
              <a:spLocks noEditPoints="1"/>
            </p:cNvSpPr>
            <p:nvPr/>
          </p:nvSpPr>
          <p:spPr bwMode="auto">
            <a:xfrm>
              <a:off x="1052073" y="3071838"/>
              <a:ext cx="19368" cy="19789"/>
            </a:xfrm>
            <a:custGeom>
              <a:avLst/>
              <a:gdLst>
                <a:gd name="T0" fmla="*/ 39 w 78"/>
                <a:gd name="T1" fmla="*/ 0 h 79"/>
                <a:gd name="T2" fmla="*/ 78 w 78"/>
                <a:gd name="T3" fmla="*/ 39 h 79"/>
                <a:gd name="T4" fmla="*/ 39 w 78"/>
                <a:gd name="T5" fmla="*/ 79 h 79"/>
                <a:gd name="T6" fmla="*/ 0 w 78"/>
                <a:gd name="T7" fmla="*/ 39 h 79"/>
                <a:gd name="T8" fmla="*/ 39 w 78"/>
                <a:gd name="T9" fmla="*/ 0 h 79"/>
                <a:gd name="T10" fmla="*/ 39 w 78"/>
                <a:gd name="T11" fmla="*/ 0 h 79"/>
                <a:gd name="T12" fmla="*/ 39 w 78"/>
                <a:gd name="T13" fmla="*/ 6 h 79"/>
                <a:gd name="T14" fmla="*/ 7 w 78"/>
                <a:gd name="T15" fmla="*/ 39 h 79"/>
                <a:gd name="T16" fmla="*/ 39 w 78"/>
                <a:gd name="T17" fmla="*/ 73 h 79"/>
                <a:gd name="T18" fmla="*/ 71 w 78"/>
                <a:gd name="T19" fmla="*/ 40 h 79"/>
                <a:gd name="T20" fmla="*/ 39 w 78"/>
                <a:gd name="T21" fmla="*/ 6 h 79"/>
                <a:gd name="T22" fmla="*/ 32 w 78"/>
                <a:gd name="T23" fmla="*/ 62 h 79"/>
                <a:gd name="T24" fmla="*/ 24 w 78"/>
                <a:gd name="T25" fmla="*/ 62 h 79"/>
                <a:gd name="T26" fmla="*/ 24 w 78"/>
                <a:gd name="T27" fmla="*/ 18 h 79"/>
                <a:gd name="T28" fmla="*/ 37 w 78"/>
                <a:gd name="T29" fmla="*/ 17 h 79"/>
                <a:gd name="T30" fmla="*/ 51 w 78"/>
                <a:gd name="T31" fmla="*/ 21 h 79"/>
                <a:gd name="T32" fmla="*/ 55 w 78"/>
                <a:gd name="T33" fmla="*/ 30 h 79"/>
                <a:gd name="T34" fmla="*/ 46 w 78"/>
                <a:gd name="T35" fmla="*/ 40 h 79"/>
                <a:gd name="T36" fmla="*/ 46 w 78"/>
                <a:gd name="T37" fmla="*/ 41 h 79"/>
                <a:gd name="T38" fmla="*/ 54 w 78"/>
                <a:gd name="T39" fmla="*/ 51 h 79"/>
                <a:gd name="T40" fmla="*/ 56 w 78"/>
                <a:gd name="T41" fmla="*/ 62 h 79"/>
                <a:gd name="T42" fmla="*/ 49 w 78"/>
                <a:gd name="T43" fmla="*/ 62 h 79"/>
                <a:gd name="T44" fmla="*/ 46 w 78"/>
                <a:gd name="T45" fmla="*/ 51 h 79"/>
                <a:gd name="T46" fmla="*/ 36 w 78"/>
                <a:gd name="T47" fmla="*/ 43 h 79"/>
                <a:gd name="T48" fmla="*/ 32 w 78"/>
                <a:gd name="T49" fmla="*/ 43 h 79"/>
                <a:gd name="T50" fmla="*/ 32 w 78"/>
                <a:gd name="T51" fmla="*/ 62 h 79"/>
                <a:gd name="T52" fmla="*/ 32 w 78"/>
                <a:gd name="T53" fmla="*/ 38 h 79"/>
                <a:gd name="T54" fmla="*/ 37 w 78"/>
                <a:gd name="T55" fmla="*/ 38 h 79"/>
                <a:gd name="T56" fmla="*/ 47 w 78"/>
                <a:gd name="T57" fmla="*/ 30 h 79"/>
                <a:gd name="T58" fmla="*/ 37 w 78"/>
                <a:gd name="T59" fmla="*/ 23 h 79"/>
                <a:gd name="T60" fmla="*/ 32 w 78"/>
                <a:gd name="T61" fmla="*/ 23 h 79"/>
                <a:gd name="T62" fmla="*/ 32 w 78"/>
                <a:gd name="T6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79">
                  <a:moveTo>
                    <a:pt x="39" y="0"/>
                  </a:moveTo>
                  <a:cubicBezTo>
                    <a:pt x="61" y="0"/>
                    <a:pt x="78" y="17"/>
                    <a:pt x="78" y="39"/>
                  </a:cubicBezTo>
                  <a:cubicBezTo>
                    <a:pt x="78" y="62"/>
                    <a:pt x="61" y="79"/>
                    <a:pt x="39" y="79"/>
                  </a:cubicBezTo>
                  <a:cubicBezTo>
                    <a:pt x="17" y="79"/>
                    <a:pt x="0" y="62"/>
                    <a:pt x="0" y="39"/>
                  </a:cubicBezTo>
                  <a:cubicBezTo>
                    <a:pt x="0" y="17"/>
                    <a:pt x="17" y="0"/>
                    <a:pt x="39" y="0"/>
                  </a:cubicBezTo>
                  <a:cubicBezTo>
                    <a:pt x="39" y="0"/>
                    <a:pt x="39" y="0"/>
                    <a:pt x="39" y="0"/>
                  </a:cubicBezTo>
                  <a:moveTo>
                    <a:pt x="39" y="6"/>
                  </a:moveTo>
                  <a:cubicBezTo>
                    <a:pt x="21" y="6"/>
                    <a:pt x="7" y="21"/>
                    <a:pt x="7" y="39"/>
                  </a:cubicBezTo>
                  <a:cubicBezTo>
                    <a:pt x="7" y="58"/>
                    <a:pt x="21" y="73"/>
                    <a:pt x="39" y="73"/>
                  </a:cubicBezTo>
                  <a:cubicBezTo>
                    <a:pt x="57" y="73"/>
                    <a:pt x="71" y="58"/>
                    <a:pt x="71" y="40"/>
                  </a:cubicBezTo>
                  <a:cubicBezTo>
                    <a:pt x="71" y="21"/>
                    <a:pt x="57" y="6"/>
                    <a:pt x="39" y="6"/>
                  </a:cubicBezTo>
                  <a:close/>
                  <a:moveTo>
                    <a:pt x="32" y="62"/>
                  </a:moveTo>
                  <a:cubicBezTo>
                    <a:pt x="24" y="62"/>
                    <a:pt x="24" y="62"/>
                    <a:pt x="24" y="62"/>
                  </a:cubicBezTo>
                  <a:cubicBezTo>
                    <a:pt x="24" y="18"/>
                    <a:pt x="24" y="18"/>
                    <a:pt x="24" y="18"/>
                  </a:cubicBezTo>
                  <a:cubicBezTo>
                    <a:pt x="28" y="18"/>
                    <a:pt x="32" y="17"/>
                    <a:pt x="37" y="17"/>
                  </a:cubicBezTo>
                  <a:cubicBezTo>
                    <a:pt x="44" y="17"/>
                    <a:pt x="48" y="19"/>
                    <a:pt x="51" y="21"/>
                  </a:cubicBezTo>
                  <a:cubicBezTo>
                    <a:pt x="53" y="22"/>
                    <a:pt x="55" y="25"/>
                    <a:pt x="55" y="30"/>
                  </a:cubicBezTo>
                  <a:cubicBezTo>
                    <a:pt x="55" y="35"/>
                    <a:pt x="51" y="39"/>
                    <a:pt x="46" y="40"/>
                  </a:cubicBezTo>
                  <a:cubicBezTo>
                    <a:pt x="46" y="41"/>
                    <a:pt x="46" y="41"/>
                    <a:pt x="46" y="41"/>
                  </a:cubicBezTo>
                  <a:cubicBezTo>
                    <a:pt x="50" y="41"/>
                    <a:pt x="53" y="45"/>
                    <a:pt x="54" y="51"/>
                  </a:cubicBezTo>
                  <a:cubicBezTo>
                    <a:pt x="55" y="58"/>
                    <a:pt x="56" y="61"/>
                    <a:pt x="56" y="62"/>
                  </a:cubicBezTo>
                  <a:cubicBezTo>
                    <a:pt x="49" y="62"/>
                    <a:pt x="49" y="62"/>
                    <a:pt x="49" y="62"/>
                  </a:cubicBezTo>
                  <a:cubicBezTo>
                    <a:pt x="48" y="61"/>
                    <a:pt x="47" y="57"/>
                    <a:pt x="46" y="51"/>
                  </a:cubicBezTo>
                  <a:cubicBezTo>
                    <a:pt x="45" y="45"/>
                    <a:pt x="42" y="43"/>
                    <a:pt x="36" y="43"/>
                  </a:cubicBezTo>
                  <a:cubicBezTo>
                    <a:pt x="32" y="43"/>
                    <a:pt x="32" y="43"/>
                    <a:pt x="32" y="43"/>
                  </a:cubicBezTo>
                  <a:lnTo>
                    <a:pt x="32" y="62"/>
                  </a:lnTo>
                  <a:close/>
                  <a:moveTo>
                    <a:pt x="32" y="38"/>
                  </a:moveTo>
                  <a:cubicBezTo>
                    <a:pt x="37" y="38"/>
                    <a:pt x="37" y="38"/>
                    <a:pt x="37" y="38"/>
                  </a:cubicBezTo>
                  <a:cubicBezTo>
                    <a:pt x="42" y="38"/>
                    <a:pt x="47" y="36"/>
                    <a:pt x="47" y="30"/>
                  </a:cubicBezTo>
                  <a:cubicBezTo>
                    <a:pt x="47" y="26"/>
                    <a:pt x="45" y="23"/>
                    <a:pt x="37" y="23"/>
                  </a:cubicBezTo>
                  <a:cubicBezTo>
                    <a:pt x="34" y="23"/>
                    <a:pt x="33" y="23"/>
                    <a:pt x="32" y="23"/>
                  </a:cubicBezTo>
                  <a:lnTo>
                    <a:pt x="32" y="38"/>
                  </a:lnTo>
                  <a:close/>
                </a:path>
              </a:pathLst>
            </a:custGeom>
            <a:solidFill>
              <a:schemeClr val="tx1">
                <a:lumMod val="10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76767"/>
                </a:solidFill>
                <a:ea typeface="ＭＳ Ｐゴシック" charset="-128"/>
                <a:cs typeface="ＭＳ Ｐゴシック" charset="0"/>
              </a:endParaRPr>
            </a:p>
          </p:txBody>
        </p:sp>
        <p:sp>
          <p:nvSpPr>
            <p:cNvPr id="1907" name="Freeform 58"/>
            <p:cNvSpPr>
              <a:spLocks noEditPoints="1"/>
            </p:cNvSpPr>
            <p:nvPr/>
          </p:nvSpPr>
          <p:spPr bwMode="auto">
            <a:xfrm>
              <a:off x="464193" y="2968130"/>
              <a:ext cx="271567" cy="124626"/>
            </a:xfrm>
            <a:custGeom>
              <a:avLst/>
              <a:gdLst>
                <a:gd name="T0" fmla="*/ 776 w 1096"/>
                <a:gd name="T1" fmla="*/ 436 h 500"/>
                <a:gd name="T2" fmla="*/ 681 w 1096"/>
                <a:gd name="T3" fmla="*/ 438 h 500"/>
                <a:gd name="T4" fmla="*/ 630 w 1096"/>
                <a:gd name="T5" fmla="*/ 366 h 500"/>
                <a:gd name="T6" fmla="*/ 845 w 1096"/>
                <a:gd name="T7" fmla="*/ 315 h 500"/>
                <a:gd name="T8" fmla="*/ 837 w 1096"/>
                <a:gd name="T9" fmla="*/ 228 h 500"/>
                <a:gd name="T10" fmla="*/ 767 w 1096"/>
                <a:gd name="T11" fmla="*/ 148 h 500"/>
                <a:gd name="T12" fmla="*/ 635 w 1096"/>
                <a:gd name="T13" fmla="*/ 152 h 500"/>
                <a:gd name="T14" fmla="*/ 553 w 1096"/>
                <a:gd name="T15" fmla="*/ 250 h 500"/>
                <a:gd name="T16" fmla="*/ 552 w 1096"/>
                <a:gd name="T17" fmla="*/ 386 h 500"/>
                <a:gd name="T18" fmla="*/ 635 w 1096"/>
                <a:gd name="T19" fmla="*/ 485 h 500"/>
                <a:gd name="T20" fmla="*/ 793 w 1096"/>
                <a:gd name="T21" fmla="*/ 475 h 500"/>
                <a:gd name="T22" fmla="*/ 855 w 1096"/>
                <a:gd name="T23" fmla="*/ 404 h 500"/>
                <a:gd name="T24" fmla="*/ 816 w 1096"/>
                <a:gd name="T25" fmla="*/ 388 h 500"/>
                <a:gd name="T26" fmla="*/ 701 w 1096"/>
                <a:gd name="T27" fmla="*/ 177 h 500"/>
                <a:gd name="T28" fmla="*/ 751 w 1096"/>
                <a:gd name="T29" fmla="*/ 207 h 500"/>
                <a:gd name="T30" fmla="*/ 763 w 1096"/>
                <a:gd name="T31" fmla="*/ 273 h 500"/>
                <a:gd name="T32" fmla="*/ 648 w 1096"/>
                <a:gd name="T33" fmla="*/ 203 h 500"/>
                <a:gd name="T34" fmla="*/ 1095 w 1096"/>
                <a:gd name="T35" fmla="*/ 436 h 500"/>
                <a:gd name="T36" fmla="*/ 1064 w 1096"/>
                <a:gd name="T37" fmla="*/ 443 h 500"/>
                <a:gd name="T38" fmla="*/ 1014 w 1096"/>
                <a:gd name="T39" fmla="*/ 440 h 500"/>
                <a:gd name="T40" fmla="*/ 995 w 1096"/>
                <a:gd name="T41" fmla="*/ 407 h 500"/>
                <a:gd name="T42" fmla="*/ 994 w 1096"/>
                <a:gd name="T43" fmla="*/ 194 h 500"/>
                <a:gd name="T44" fmla="*/ 1088 w 1096"/>
                <a:gd name="T45" fmla="*/ 147 h 500"/>
                <a:gd name="T46" fmla="*/ 993 w 1096"/>
                <a:gd name="T47" fmla="*/ 44 h 500"/>
                <a:gd name="T48" fmla="*/ 917 w 1096"/>
                <a:gd name="T49" fmla="*/ 147 h 500"/>
                <a:gd name="T50" fmla="*/ 856 w 1096"/>
                <a:gd name="T51" fmla="*/ 194 h 500"/>
                <a:gd name="T52" fmla="*/ 916 w 1096"/>
                <a:gd name="T53" fmla="*/ 411 h 500"/>
                <a:gd name="T54" fmla="*/ 999 w 1096"/>
                <a:gd name="T55" fmla="*/ 499 h 500"/>
                <a:gd name="T56" fmla="*/ 1096 w 1096"/>
                <a:gd name="T57" fmla="*/ 475 h 500"/>
                <a:gd name="T58" fmla="*/ 331 w 1096"/>
                <a:gd name="T59" fmla="*/ 0 h 500"/>
                <a:gd name="T60" fmla="*/ 320 w 1096"/>
                <a:gd name="T61" fmla="*/ 39 h 500"/>
                <a:gd name="T62" fmla="*/ 358 w 1096"/>
                <a:gd name="T63" fmla="*/ 45 h 500"/>
                <a:gd name="T64" fmla="*/ 399 w 1096"/>
                <a:gd name="T65" fmla="*/ 82 h 500"/>
                <a:gd name="T66" fmla="*/ 404 w 1096"/>
                <a:gd name="T67" fmla="*/ 348 h 500"/>
                <a:gd name="T68" fmla="*/ 0 w 1096"/>
                <a:gd name="T69" fmla="*/ 0 h 500"/>
                <a:gd name="T70" fmla="*/ 0 w 1096"/>
                <a:gd name="T71" fmla="*/ 39 h 500"/>
                <a:gd name="T72" fmla="*/ 1 w 1096"/>
                <a:gd name="T73" fmla="*/ 42 h 500"/>
                <a:gd name="T74" fmla="*/ 58 w 1096"/>
                <a:gd name="T75" fmla="*/ 67 h 500"/>
                <a:gd name="T76" fmla="*/ 75 w 1096"/>
                <a:gd name="T77" fmla="*/ 117 h 500"/>
                <a:gd name="T78" fmla="*/ 71 w 1096"/>
                <a:gd name="T79" fmla="*/ 416 h 500"/>
                <a:gd name="T80" fmla="*/ 37 w 1096"/>
                <a:gd name="T81" fmla="*/ 449 h 500"/>
                <a:gd name="T82" fmla="*/ 8 w 1096"/>
                <a:gd name="T83" fmla="*/ 454 h 500"/>
                <a:gd name="T84" fmla="*/ 218 w 1096"/>
                <a:gd name="T85" fmla="*/ 492 h 500"/>
                <a:gd name="T86" fmla="*/ 211 w 1096"/>
                <a:gd name="T87" fmla="*/ 453 h 500"/>
                <a:gd name="T88" fmla="*/ 152 w 1096"/>
                <a:gd name="T89" fmla="*/ 435 h 500"/>
                <a:gd name="T90" fmla="*/ 133 w 1096"/>
                <a:gd name="T91" fmla="*/ 345 h 500"/>
                <a:gd name="T92" fmla="*/ 411 w 1096"/>
                <a:gd name="T93" fmla="*/ 496 h 500"/>
                <a:gd name="T94" fmla="*/ 462 w 1096"/>
                <a:gd name="T95" fmla="*/ 497 h 500"/>
                <a:gd name="T96" fmla="*/ 462 w 1096"/>
                <a:gd name="T97" fmla="*/ 496 h 500"/>
                <a:gd name="T98" fmla="*/ 466 w 1096"/>
                <a:gd name="T99" fmla="*/ 81 h 500"/>
                <a:gd name="T100" fmla="*/ 505 w 1096"/>
                <a:gd name="T101" fmla="*/ 45 h 500"/>
                <a:gd name="T102" fmla="*/ 539 w 1096"/>
                <a:gd name="T103" fmla="*/ 39 h 500"/>
                <a:gd name="T104" fmla="*/ 331 w 1096"/>
                <a:gd name="T105"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6" h="500">
                  <a:moveTo>
                    <a:pt x="816" y="388"/>
                  </a:moveTo>
                  <a:cubicBezTo>
                    <a:pt x="803" y="411"/>
                    <a:pt x="789" y="427"/>
                    <a:pt x="776" y="436"/>
                  </a:cubicBezTo>
                  <a:cubicBezTo>
                    <a:pt x="763" y="444"/>
                    <a:pt x="747" y="449"/>
                    <a:pt x="728" y="449"/>
                  </a:cubicBezTo>
                  <a:cubicBezTo>
                    <a:pt x="710" y="449"/>
                    <a:pt x="694" y="445"/>
                    <a:pt x="681" y="438"/>
                  </a:cubicBezTo>
                  <a:cubicBezTo>
                    <a:pt x="668" y="431"/>
                    <a:pt x="657" y="422"/>
                    <a:pt x="649" y="410"/>
                  </a:cubicBezTo>
                  <a:cubicBezTo>
                    <a:pt x="640" y="397"/>
                    <a:pt x="634" y="382"/>
                    <a:pt x="630" y="366"/>
                  </a:cubicBezTo>
                  <a:cubicBezTo>
                    <a:pt x="626" y="351"/>
                    <a:pt x="625" y="334"/>
                    <a:pt x="624" y="315"/>
                  </a:cubicBezTo>
                  <a:cubicBezTo>
                    <a:pt x="639" y="315"/>
                    <a:pt x="845" y="315"/>
                    <a:pt x="845" y="315"/>
                  </a:cubicBezTo>
                  <a:cubicBezTo>
                    <a:pt x="845" y="286"/>
                    <a:pt x="845" y="286"/>
                    <a:pt x="845" y="286"/>
                  </a:cubicBezTo>
                  <a:cubicBezTo>
                    <a:pt x="845" y="265"/>
                    <a:pt x="842" y="246"/>
                    <a:pt x="837" y="228"/>
                  </a:cubicBezTo>
                  <a:cubicBezTo>
                    <a:pt x="831" y="211"/>
                    <a:pt x="823" y="195"/>
                    <a:pt x="812" y="182"/>
                  </a:cubicBezTo>
                  <a:cubicBezTo>
                    <a:pt x="801" y="168"/>
                    <a:pt x="786" y="156"/>
                    <a:pt x="767" y="148"/>
                  </a:cubicBezTo>
                  <a:cubicBezTo>
                    <a:pt x="749" y="140"/>
                    <a:pt x="727" y="136"/>
                    <a:pt x="702" y="136"/>
                  </a:cubicBezTo>
                  <a:cubicBezTo>
                    <a:pt x="677" y="136"/>
                    <a:pt x="655" y="141"/>
                    <a:pt x="635" y="152"/>
                  </a:cubicBezTo>
                  <a:cubicBezTo>
                    <a:pt x="615" y="162"/>
                    <a:pt x="598" y="175"/>
                    <a:pt x="585" y="192"/>
                  </a:cubicBezTo>
                  <a:cubicBezTo>
                    <a:pt x="571" y="209"/>
                    <a:pt x="560" y="229"/>
                    <a:pt x="553" y="250"/>
                  </a:cubicBezTo>
                  <a:cubicBezTo>
                    <a:pt x="546" y="272"/>
                    <a:pt x="543" y="294"/>
                    <a:pt x="543" y="316"/>
                  </a:cubicBezTo>
                  <a:cubicBezTo>
                    <a:pt x="543" y="340"/>
                    <a:pt x="546" y="364"/>
                    <a:pt x="552" y="386"/>
                  </a:cubicBezTo>
                  <a:cubicBezTo>
                    <a:pt x="559" y="408"/>
                    <a:pt x="569" y="428"/>
                    <a:pt x="583" y="445"/>
                  </a:cubicBezTo>
                  <a:cubicBezTo>
                    <a:pt x="597" y="462"/>
                    <a:pt x="614" y="475"/>
                    <a:pt x="635" y="485"/>
                  </a:cubicBezTo>
                  <a:cubicBezTo>
                    <a:pt x="656" y="495"/>
                    <a:pt x="681" y="500"/>
                    <a:pt x="709" y="500"/>
                  </a:cubicBezTo>
                  <a:cubicBezTo>
                    <a:pt x="740" y="500"/>
                    <a:pt x="769" y="492"/>
                    <a:pt x="793" y="475"/>
                  </a:cubicBezTo>
                  <a:cubicBezTo>
                    <a:pt x="818" y="459"/>
                    <a:pt x="837" y="437"/>
                    <a:pt x="852" y="410"/>
                  </a:cubicBezTo>
                  <a:cubicBezTo>
                    <a:pt x="855" y="404"/>
                    <a:pt x="855" y="404"/>
                    <a:pt x="855" y="404"/>
                  </a:cubicBezTo>
                  <a:cubicBezTo>
                    <a:pt x="819" y="382"/>
                    <a:pt x="819" y="382"/>
                    <a:pt x="819" y="382"/>
                  </a:cubicBezTo>
                  <a:cubicBezTo>
                    <a:pt x="816" y="388"/>
                    <a:pt x="816" y="388"/>
                    <a:pt x="816" y="388"/>
                  </a:cubicBezTo>
                  <a:moveTo>
                    <a:pt x="648" y="203"/>
                  </a:moveTo>
                  <a:cubicBezTo>
                    <a:pt x="662" y="185"/>
                    <a:pt x="680" y="177"/>
                    <a:pt x="701" y="177"/>
                  </a:cubicBezTo>
                  <a:cubicBezTo>
                    <a:pt x="714" y="177"/>
                    <a:pt x="724" y="179"/>
                    <a:pt x="732" y="185"/>
                  </a:cubicBezTo>
                  <a:cubicBezTo>
                    <a:pt x="740" y="191"/>
                    <a:pt x="746" y="198"/>
                    <a:pt x="751" y="207"/>
                  </a:cubicBezTo>
                  <a:cubicBezTo>
                    <a:pt x="755" y="216"/>
                    <a:pt x="758" y="228"/>
                    <a:pt x="760" y="241"/>
                  </a:cubicBezTo>
                  <a:cubicBezTo>
                    <a:pt x="762" y="252"/>
                    <a:pt x="762" y="263"/>
                    <a:pt x="763" y="273"/>
                  </a:cubicBezTo>
                  <a:cubicBezTo>
                    <a:pt x="625" y="273"/>
                    <a:pt x="625" y="273"/>
                    <a:pt x="625" y="273"/>
                  </a:cubicBezTo>
                  <a:cubicBezTo>
                    <a:pt x="627" y="243"/>
                    <a:pt x="634" y="220"/>
                    <a:pt x="648" y="203"/>
                  </a:cubicBezTo>
                  <a:close/>
                  <a:moveTo>
                    <a:pt x="1095" y="470"/>
                  </a:moveTo>
                  <a:cubicBezTo>
                    <a:pt x="1095" y="436"/>
                    <a:pt x="1095" y="436"/>
                    <a:pt x="1095" y="436"/>
                  </a:cubicBezTo>
                  <a:cubicBezTo>
                    <a:pt x="1085" y="439"/>
                    <a:pt x="1085" y="439"/>
                    <a:pt x="1085" y="439"/>
                  </a:cubicBezTo>
                  <a:cubicBezTo>
                    <a:pt x="1083" y="440"/>
                    <a:pt x="1077" y="442"/>
                    <a:pt x="1064" y="443"/>
                  </a:cubicBezTo>
                  <a:cubicBezTo>
                    <a:pt x="1040" y="444"/>
                    <a:pt x="1040" y="444"/>
                    <a:pt x="1040" y="444"/>
                  </a:cubicBezTo>
                  <a:cubicBezTo>
                    <a:pt x="1029" y="444"/>
                    <a:pt x="1021" y="443"/>
                    <a:pt x="1014" y="440"/>
                  </a:cubicBezTo>
                  <a:cubicBezTo>
                    <a:pt x="1009" y="437"/>
                    <a:pt x="1004" y="434"/>
                    <a:pt x="1002" y="428"/>
                  </a:cubicBezTo>
                  <a:cubicBezTo>
                    <a:pt x="998" y="422"/>
                    <a:pt x="996" y="415"/>
                    <a:pt x="995" y="407"/>
                  </a:cubicBezTo>
                  <a:cubicBezTo>
                    <a:pt x="994" y="373"/>
                    <a:pt x="994" y="373"/>
                    <a:pt x="994" y="373"/>
                  </a:cubicBezTo>
                  <a:cubicBezTo>
                    <a:pt x="994" y="373"/>
                    <a:pt x="994" y="208"/>
                    <a:pt x="994" y="194"/>
                  </a:cubicBezTo>
                  <a:cubicBezTo>
                    <a:pt x="1006" y="194"/>
                    <a:pt x="1088" y="194"/>
                    <a:pt x="1088" y="194"/>
                  </a:cubicBezTo>
                  <a:cubicBezTo>
                    <a:pt x="1088" y="147"/>
                    <a:pt x="1088" y="147"/>
                    <a:pt x="1088" y="147"/>
                  </a:cubicBezTo>
                  <a:cubicBezTo>
                    <a:pt x="1088" y="147"/>
                    <a:pt x="1006" y="147"/>
                    <a:pt x="993" y="147"/>
                  </a:cubicBezTo>
                  <a:cubicBezTo>
                    <a:pt x="993" y="135"/>
                    <a:pt x="993" y="44"/>
                    <a:pt x="993" y="44"/>
                  </a:cubicBezTo>
                  <a:cubicBezTo>
                    <a:pt x="917" y="44"/>
                    <a:pt x="917" y="44"/>
                    <a:pt x="917" y="44"/>
                  </a:cubicBezTo>
                  <a:cubicBezTo>
                    <a:pt x="917" y="44"/>
                    <a:pt x="917" y="135"/>
                    <a:pt x="917" y="147"/>
                  </a:cubicBezTo>
                  <a:cubicBezTo>
                    <a:pt x="906" y="147"/>
                    <a:pt x="856" y="147"/>
                    <a:pt x="856" y="147"/>
                  </a:cubicBezTo>
                  <a:cubicBezTo>
                    <a:pt x="856" y="194"/>
                    <a:pt x="856" y="194"/>
                    <a:pt x="856" y="194"/>
                  </a:cubicBezTo>
                  <a:cubicBezTo>
                    <a:pt x="856" y="194"/>
                    <a:pt x="905" y="194"/>
                    <a:pt x="916" y="194"/>
                  </a:cubicBezTo>
                  <a:cubicBezTo>
                    <a:pt x="916" y="208"/>
                    <a:pt x="916" y="411"/>
                    <a:pt x="916" y="411"/>
                  </a:cubicBezTo>
                  <a:cubicBezTo>
                    <a:pt x="916" y="438"/>
                    <a:pt x="922" y="460"/>
                    <a:pt x="935" y="475"/>
                  </a:cubicBezTo>
                  <a:cubicBezTo>
                    <a:pt x="947" y="491"/>
                    <a:pt x="969" y="499"/>
                    <a:pt x="999" y="499"/>
                  </a:cubicBezTo>
                  <a:cubicBezTo>
                    <a:pt x="1018" y="499"/>
                    <a:pt x="1035" y="497"/>
                    <a:pt x="1049" y="492"/>
                  </a:cubicBezTo>
                  <a:cubicBezTo>
                    <a:pt x="1096" y="475"/>
                    <a:pt x="1096" y="475"/>
                    <a:pt x="1096" y="475"/>
                  </a:cubicBezTo>
                  <a:lnTo>
                    <a:pt x="1095" y="470"/>
                  </a:lnTo>
                  <a:close/>
                  <a:moveTo>
                    <a:pt x="331" y="0"/>
                  </a:moveTo>
                  <a:cubicBezTo>
                    <a:pt x="320" y="0"/>
                    <a:pt x="320" y="0"/>
                    <a:pt x="320" y="0"/>
                  </a:cubicBezTo>
                  <a:cubicBezTo>
                    <a:pt x="320" y="39"/>
                    <a:pt x="320" y="39"/>
                    <a:pt x="320" y="39"/>
                  </a:cubicBezTo>
                  <a:cubicBezTo>
                    <a:pt x="327" y="39"/>
                    <a:pt x="327" y="39"/>
                    <a:pt x="327" y="39"/>
                  </a:cubicBezTo>
                  <a:cubicBezTo>
                    <a:pt x="334" y="39"/>
                    <a:pt x="344" y="42"/>
                    <a:pt x="358" y="45"/>
                  </a:cubicBezTo>
                  <a:cubicBezTo>
                    <a:pt x="371" y="49"/>
                    <a:pt x="381" y="53"/>
                    <a:pt x="386" y="57"/>
                  </a:cubicBezTo>
                  <a:cubicBezTo>
                    <a:pt x="390" y="59"/>
                    <a:pt x="395" y="66"/>
                    <a:pt x="399" y="82"/>
                  </a:cubicBezTo>
                  <a:cubicBezTo>
                    <a:pt x="402" y="96"/>
                    <a:pt x="404" y="117"/>
                    <a:pt x="404" y="144"/>
                  </a:cubicBezTo>
                  <a:cubicBezTo>
                    <a:pt x="404" y="144"/>
                    <a:pt x="404" y="312"/>
                    <a:pt x="404" y="348"/>
                  </a:cubicBezTo>
                  <a:cubicBezTo>
                    <a:pt x="380" y="316"/>
                    <a:pt x="147" y="0"/>
                    <a:pt x="147" y="0"/>
                  </a:cubicBezTo>
                  <a:cubicBezTo>
                    <a:pt x="0" y="0"/>
                    <a:pt x="0" y="0"/>
                    <a:pt x="0" y="0"/>
                  </a:cubicBezTo>
                  <a:cubicBezTo>
                    <a:pt x="0" y="39"/>
                    <a:pt x="0" y="39"/>
                    <a:pt x="0" y="39"/>
                  </a:cubicBezTo>
                  <a:cubicBezTo>
                    <a:pt x="0" y="39"/>
                    <a:pt x="0" y="39"/>
                    <a:pt x="0" y="39"/>
                  </a:cubicBezTo>
                  <a:cubicBezTo>
                    <a:pt x="0" y="42"/>
                    <a:pt x="0" y="42"/>
                    <a:pt x="0" y="42"/>
                  </a:cubicBezTo>
                  <a:cubicBezTo>
                    <a:pt x="1" y="42"/>
                    <a:pt x="1" y="42"/>
                    <a:pt x="1" y="42"/>
                  </a:cubicBezTo>
                  <a:cubicBezTo>
                    <a:pt x="9" y="43"/>
                    <a:pt x="15" y="45"/>
                    <a:pt x="28" y="50"/>
                  </a:cubicBezTo>
                  <a:cubicBezTo>
                    <a:pt x="40" y="55"/>
                    <a:pt x="51" y="61"/>
                    <a:pt x="58" y="67"/>
                  </a:cubicBezTo>
                  <a:cubicBezTo>
                    <a:pt x="63" y="72"/>
                    <a:pt x="67" y="79"/>
                    <a:pt x="70" y="88"/>
                  </a:cubicBezTo>
                  <a:cubicBezTo>
                    <a:pt x="74" y="98"/>
                    <a:pt x="75" y="107"/>
                    <a:pt x="75" y="117"/>
                  </a:cubicBezTo>
                  <a:cubicBezTo>
                    <a:pt x="75" y="351"/>
                    <a:pt x="75" y="351"/>
                    <a:pt x="75" y="351"/>
                  </a:cubicBezTo>
                  <a:cubicBezTo>
                    <a:pt x="75" y="382"/>
                    <a:pt x="74" y="404"/>
                    <a:pt x="71" y="416"/>
                  </a:cubicBezTo>
                  <a:cubicBezTo>
                    <a:pt x="69" y="427"/>
                    <a:pt x="64" y="435"/>
                    <a:pt x="58" y="440"/>
                  </a:cubicBezTo>
                  <a:cubicBezTo>
                    <a:pt x="56" y="441"/>
                    <a:pt x="52" y="444"/>
                    <a:pt x="37" y="449"/>
                  </a:cubicBezTo>
                  <a:cubicBezTo>
                    <a:pt x="27" y="451"/>
                    <a:pt x="19" y="453"/>
                    <a:pt x="15" y="453"/>
                  </a:cubicBezTo>
                  <a:cubicBezTo>
                    <a:pt x="8" y="454"/>
                    <a:pt x="8" y="454"/>
                    <a:pt x="8" y="454"/>
                  </a:cubicBezTo>
                  <a:cubicBezTo>
                    <a:pt x="8" y="492"/>
                    <a:pt x="8" y="492"/>
                    <a:pt x="8" y="492"/>
                  </a:cubicBezTo>
                  <a:cubicBezTo>
                    <a:pt x="218" y="492"/>
                    <a:pt x="218" y="492"/>
                    <a:pt x="218" y="492"/>
                  </a:cubicBezTo>
                  <a:cubicBezTo>
                    <a:pt x="218" y="453"/>
                    <a:pt x="218" y="453"/>
                    <a:pt x="218" y="453"/>
                  </a:cubicBezTo>
                  <a:cubicBezTo>
                    <a:pt x="211" y="453"/>
                    <a:pt x="211" y="453"/>
                    <a:pt x="211" y="453"/>
                  </a:cubicBezTo>
                  <a:cubicBezTo>
                    <a:pt x="208" y="453"/>
                    <a:pt x="200" y="452"/>
                    <a:pt x="181" y="447"/>
                  </a:cubicBezTo>
                  <a:cubicBezTo>
                    <a:pt x="162" y="442"/>
                    <a:pt x="155" y="437"/>
                    <a:pt x="152" y="435"/>
                  </a:cubicBezTo>
                  <a:cubicBezTo>
                    <a:pt x="146" y="429"/>
                    <a:pt x="141" y="420"/>
                    <a:pt x="138" y="407"/>
                  </a:cubicBezTo>
                  <a:cubicBezTo>
                    <a:pt x="135" y="393"/>
                    <a:pt x="133" y="372"/>
                    <a:pt x="133" y="345"/>
                  </a:cubicBezTo>
                  <a:cubicBezTo>
                    <a:pt x="133" y="345"/>
                    <a:pt x="133" y="158"/>
                    <a:pt x="133" y="121"/>
                  </a:cubicBezTo>
                  <a:cubicBezTo>
                    <a:pt x="157" y="154"/>
                    <a:pt x="411" y="496"/>
                    <a:pt x="411" y="496"/>
                  </a:cubicBezTo>
                  <a:cubicBezTo>
                    <a:pt x="440" y="496"/>
                    <a:pt x="440" y="496"/>
                    <a:pt x="440" y="496"/>
                  </a:cubicBezTo>
                  <a:cubicBezTo>
                    <a:pt x="462" y="497"/>
                    <a:pt x="462" y="497"/>
                    <a:pt x="462" y="497"/>
                  </a:cubicBezTo>
                  <a:cubicBezTo>
                    <a:pt x="462" y="496"/>
                    <a:pt x="462" y="496"/>
                    <a:pt x="462" y="496"/>
                  </a:cubicBezTo>
                  <a:cubicBezTo>
                    <a:pt x="462" y="496"/>
                    <a:pt x="462" y="496"/>
                    <a:pt x="462" y="496"/>
                  </a:cubicBezTo>
                  <a:cubicBezTo>
                    <a:pt x="462" y="141"/>
                    <a:pt x="462" y="141"/>
                    <a:pt x="462" y="141"/>
                  </a:cubicBezTo>
                  <a:cubicBezTo>
                    <a:pt x="462" y="117"/>
                    <a:pt x="464" y="97"/>
                    <a:pt x="466" y="81"/>
                  </a:cubicBezTo>
                  <a:cubicBezTo>
                    <a:pt x="469" y="68"/>
                    <a:pt x="473" y="58"/>
                    <a:pt x="479" y="54"/>
                  </a:cubicBezTo>
                  <a:cubicBezTo>
                    <a:pt x="484" y="51"/>
                    <a:pt x="493" y="48"/>
                    <a:pt x="505" y="45"/>
                  </a:cubicBezTo>
                  <a:cubicBezTo>
                    <a:pt x="517" y="41"/>
                    <a:pt x="526" y="40"/>
                    <a:pt x="532" y="39"/>
                  </a:cubicBezTo>
                  <a:cubicBezTo>
                    <a:pt x="539" y="39"/>
                    <a:pt x="539" y="39"/>
                    <a:pt x="539" y="39"/>
                  </a:cubicBezTo>
                  <a:cubicBezTo>
                    <a:pt x="539" y="0"/>
                    <a:pt x="539" y="0"/>
                    <a:pt x="539" y="0"/>
                  </a:cubicBezTo>
                  <a:cubicBezTo>
                    <a:pt x="331" y="0"/>
                    <a:pt x="331" y="0"/>
                    <a:pt x="331" y="0"/>
                  </a:cubicBezTo>
                  <a:close/>
                </a:path>
              </a:pathLst>
            </a:custGeom>
            <a:solidFill>
              <a:schemeClr val="tx1">
                <a:lumMod val="10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76767"/>
                </a:solidFill>
                <a:ea typeface="ＭＳ Ｐゴシック" charset="-128"/>
                <a:cs typeface="ＭＳ Ｐゴシック" charset="0"/>
              </a:endParaRPr>
            </a:p>
          </p:txBody>
        </p:sp>
        <p:sp>
          <p:nvSpPr>
            <p:cNvPr id="1908" name="Freeform 59"/>
            <p:cNvSpPr>
              <a:spLocks/>
            </p:cNvSpPr>
            <p:nvPr/>
          </p:nvSpPr>
          <p:spPr bwMode="auto">
            <a:xfrm>
              <a:off x="822771" y="2982866"/>
              <a:ext cx="54734" cy="93049"/>
            </a:xfrm>
            <a:custGeom>
              <a:avLst/>
              <a:gdLst>
                <a:gd name="T0" fmla="*/ 0 w 221"/>
                <a:gd name="T1" fmla="*/ 150 h 372"/>
                <a:gd name="T2" fmla="*/ 110 w 221"/>
                <a:gd name="T3" fmla="*/ 372 h 372"/>
                <a:gd name="T4" fmla="*/ 221 w 221"/>
                <a:gd name="T5" fmla="*/ 150 h 372"/>
                <a:gd name="T6" fmla="*/ 110 w 221"/>
                <a:gd name="T7" fmla="*/ 0 h 372"/>
                <a:gd name="T8" fmla="*/ 0 w 221"/>
                <a:gd name="T9" fmla="*/ 150 h 372"/>
              </a:gdLst>
              <a:ahLst/>
              <a:cxnLst>
                <a:cxn ang="0">
                  <a:pos x="T0" y="T1"/>
                </a:cxn>
                <a:cxn ang="0">
                  <a:pos x="T2" y="T3"/>
                </a:cxn>
                <a:cxn ang="0">
                  <a:pos x="T4" y="T5"/>
                </a:cxn>
                <a:cxn ang="0">
                  <a:pos x="T6" y="T7"/>
                </a:cxn>
                <a:cxn ang="0">
                  <a:pos x="T8" y="T9"/>
                </a:cxn>
              </a:cxnLst>
              <a:rect l="0" t="0" r="r" b="b"/>
              <a:pathLst>
                <a:path w="221" h="372">
                  <a:moveTo>
                    <a:pt x="0" y="150"/>
                  </a:moveTo>
                  <a:cubicBezTo>
                    <a:pt x="0" y="150"/>
                    <a:pt x="110" y="158"/>
                    <a:pt x="110" y="372"/>
                  </a:cubicBezTo>
                  <a:cubicBezTo>
                    <a:pt x="110" y="158"/>
                    <a:pt x="221" y="150"/>
                    <a:pt x="221" y="150"/>
                  </a:cubicBezTo>
                  <a:cubicBezTo>
                    <a:pt x="221" y="150"/>
                    <a:pt x="110" y="156"/>
                    <a:pt x="110" y="0"/>
                  </a:cubicBezTo>
                  <a:cubicBezTo>
                    <a:pt x="110" y="156"/>
                    <a:pt x="0" y="150"/>
                    <a:pt x="0" y="150"/>
                  </a:cubicBezTo>
                </a:path>
              </a:pathLst>
            </a:custGeom>
            <a:solidFill>
              <a:srgbClr val="007A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76767"/>
                </a:solidFill>
                <a:ea typeface="ＭＳ Ｐゴシック" charset="-128"/>
                <a:cs typeface="ＭＳ Ｐゴシック" charset="0"/>
              </a:endParaRPr>
            </a:p>
          </p:txBody>
        </p:sp>
      </p:grpSp>
      <p:grpSp>
        <p:nvGrpSpPr>
          <p:cNvPr id="23" name="Group 22"/>
          <p:cNvGrpSpPr/>
          <p:nvPr/>
        </p:nvGrpSpPr>
        <p:grpSpPr>
          <a:xfrm>
            <a:off x="1965185" y="3116694"/>
            <a:ext cx="317487" cy="176426"/>
            <a:chOff x="2045544" y="2956693"/>
            <a:chExt cx="332106" cy="184550"/>
          </a:xfrm>
        </p:grpSpPr>
        <p:pic>
          <p:nvPicPr>
            <p:cNvPr id="1912" name="Picture 61" descr="logo"/>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rcRect t="-1" b="29272"/>
            <a:stretch/>
          </p:blipFill>
          <p:spPr bwMode="auto">
            <a:xfrm>
              <a:off x="2046145" y="2956693"/>
              <a:ext cx="331505" cy="130530"/>
            </a:xfrm>
            <a:prstGeom prst="rect">
              <a:avLst/>
            </a:prstGeom>
            <a:noFill/>
            <a:extLst>
              <a:ext uri="{909E8E84-426E-40dd-AFC4-6F175D3DCCD1}">
                <a14:hiddenFill xmlns:a14="http://schemas.microsoft.com/office/drawing/2010/main" xmlns="">
                  <a:solidFill>
                    <a:srgbClr val="FFFFFF"/>
                  </a:solidFill>
                </a14:hiddenFill>
              </a:ext>
            </a:extLst>
          </p:spPr>
        </p:pic>
        <p:pic>
          <p:nvPicPr>
            <p:cNvPr id="1913" name="Picture 61" descr="logo"/>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75030"/>
            <a:stretch/>
          </p:blipFill>
          <p:spPr bwMode="auto">
            <a:xfrm>
              <a:off x="2045544" y="3095161"/>
              <a:ext cx="331509" cy="4608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914" name="Picture 191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64923" y="3105746"/>
            <a:ext cx="501420" cy="198322"/>
          </a:xfrm>
          <a:prstGeom prst="rect">
            <a:avLst/>
          </a:prstGeom>
        </p:spPr>
      </p:pic>
      <p:pic>
        <p:nvPicPr>
          <p:cNvPr id="1915" name="Picture 191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373494" y="3086572"/>
            <a:ext cx="309440" cy="236670"/>
          </a:xfrm>
          <a:prstGeom prst="rect">
            <a:avLst/>
          </a:prstGeom>
        </p:spPr>
      </p:pic>
      <p:pic>
        <p:nvPicPr>
          <p:cNvPr id="1916" name="Picture 191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300183" y="3109400"/>
            <a:ext cx="558615" cy="191015"/>
          </a:xfrm>
          <a:prstGeom prst="rect">
            <a:avLst/>
          </a:prstGeom>
        </p:spPr>
      </p:pic>
      <p:pic>
        <p:nvPicPr>
          <p:cNvPr id="1917" name="Picture 1916"/>
          <p:cNvPicPr>
            <a:picLocks noChangeAspect="1"/>
          </p:cNvPicPr>
          <p:nvPr/>
        </p:nvPicPr>
        <p:blipFill rotWithShape="1">
          <a:blip r:embed="rId28" cstate="print">
            <a:extLst>
              <a:ext uri="{28A0092B-C50C-407E-A947-70E740481C1C}">
                <a14:useLocalDpi xmlns:a14="http://schemas.microsoft.com/office/drawing/2010/main" val="0"/>
              </a:ext>
            </a:extLst>
          </a:blip>
          <a:srcRect t="36666" b="17778"/>
          <a:stretch/>
        </p:blipFill>
        <p:spPr>
          <a:xfrm>
            <a:off x="6104746" y="3128320"/>
            <a:ext cx="836860" cy="153175"/>
          </a:xfrm>
          <a:prstGeom prst="rect">
            <a:avLst/>
          </a:prstGeom>
        </p:spPr>
      </p:pic>
      <p:pic>
        <p:nvPicPr>
          <p:cNvPr id="1918" name="Picture 191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223857" y="3125202"/>
            <a:ext cx="665946" cy="159411"/>
          </a:xfrm>
          <a:prstGeom prst="rect">
            <a:avLst/>
          </a:prstGeom>
        </p:spPr>
      </p:pic>
      <p:pic>
        <p:nvPicPr>
          <p:cNvPr id="1927" name="Picture 1926"/>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300042" y="4457840"/>
            <a:ext cx="225644" cy="225644"/>
          </a:xfrm>
          <a:prstGeom prst="rect">
            <a:avLst/>
          </a:prstGeom>
        </p:spPr>
      </p:pic>
      <p:grpSp>
        <p:nvGrpSpPr>
          <p:cNvPr id="453" name="Group 452"/>
          <p:cNvGrpSpPr/>
          <p:nvPr/>
        </p:nvGrpSpPr>
        <p:grpSpPr>
          <a:xfrm>
            <a:off x="511186" y="3385193"/>
            <a:ext cx="8259859" cy="234072"/>
            <a:chOff x="511186" y="3393066"/>
            <a:chExt cx="8259859" cy="234072"/>
          </a:xfrm>
        </p:grpSpPr>
        <p:pic>
          <p:nvPicPr>
            <p:cNvPr id="411" name="Picture 2" descr="http://d2zmdbbm9feqrf.cloudfront.net/cl365/productionfiles/2247/Netscout_logo.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539892" y="3398926"/>
              <a:ext cx="711693" cy="228212"/>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429" name="Picture 56" descr="IBM_rev"/>
            <p:cNvPicPr>
              <a:picLocks noChangeAspect="1" noChangeArrowheads="1"/>
            </p:cNvPicPr>
            <p:nvPr/>
          </p:nvPicPr>
          <p:blipFill>
            <a:blip r:embed="rId32" cstate="print">
              <a:duotone>
                <a:schemeClr val="accent1">
                  <a:shade val="45000"/>
                  <a:satMod val="135000"/>
                </a:schemeClr>
                <a:prstClr val="white"/>
              </a:duotone>
              <a:extLst>
                <a:ext uri="{BEBA8EAE-BF5A-486C-A8C5-ECC9F3942E4B}">
                  <a14:imgProps xmlns:a14="http://schemas.microsoft.com/office/drawing/2010/main">
                    <a14:imgLayer r:embed="rId33">
                      <a14:imgEffect>
                        <a14:brightnessContrast bright="-100000"/>
                      </a14:imgEffect>
                    </a14:imgLayer>
                  </a14:imgProps>
                </a:ext>
              </a:extLst>
            </a:blip>
            <a:srcRect/>
            <a:stretch>
              <a:fillRect/>
            </a:stretch>
          </p:blipFill>
          <p:spPr bwMode="auto">
            <a:xfrm>
              <a:off x="2157192" y="3451592"/>
              <a:ext cx="321402" cy="122880"/>
            </a:xfrm>
            <a:prstGeom prst="rect">
              <a:avLst/>
            </a:prstGeom>
            <a:noFill/>
            <a:ln w="9525">
              <a:noFill/>
              <a:miter lim="800000"/>
              <a:headEnd/>
              <a:tailEnd/>
            </a:ln>
          </p:spPr>
        </p:pic>
        <p:pic>
          <p:nvPicPr>
            <p:cNvPr id="433" name="Picture 5"/>
            <p:cNvPicPr>
              <a:picLocks noChangeAspect="1" noChangeArrowheads="1"/>
            </p:cNvPicPr>
            <p:nvPr/>
          </p:nvPicPr>
          <p:blipFill>
            <a:blip r:embed="rId34" cstate="print">
              <a:clrChange>
                <a:clrFrom>
                  <a:srgbClr val="000000"/>
                </a:clrFrom>
                <a:clrTo>
                  <a:srgbClr val="000000">
                    <a:alpha val="0"/>
                  </a:srgbClr>
                </a:clrTo>
              </a:clrChange>
              <a:lum bright="-100000"/>
              <a:extLst>
                <a:ext uri="{28A0092B-C50C-407E-A947-70E740481C1C}">
                  <a14:useLocalDpi xmlns:a14="http://schemas.microsoft.com/office/drawing/2010/main" val="0"/>
                </a:ext>
              </a:extLst>
            </a:blip>
            <a:srcRect/>
            <a:stretch>
              <a:fillRect/>
            </a:stretch>
          </p:blipFill>
          <p:spPr bwMode="auto">
            <a:xfrm>
              <a:off x="6651257" y="3459186"/>
              <a:ext cx="520495" cy="107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7" name="Picture 436" descr="Fortinet_Logo_PMS485.pdf"/>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802875" y="3475540"/>
              <a:ext cx="645691" cy="74983"/>
            </a:xfrm>
            <a:prstGeom prst="rect">
              <a:avLst/>
            </a:prstGeom>
            <a:noFill/>
            <a:ln>
              <a:noFill/>
            </a:ln>
          </p:spPr>
        </p:pic>
        <p:pic>
          <p:nvPicPr>
            <p:cNvPr id="1923" name="Picture 1922"/>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681285" y="3460911"/>
              <a:ext cx="655916" cy="104240"/>
            </a:xfrm>
            <a:prstGeom prst="rect">
              <a:avLst/>
            </a:prstGeom>
          </p:spPr>
        </p:pic>
        <p:pic>
          <p:nvPicPr>
            <p:cNvPr id="1924" name="Picture 1923"/>
            <p:cNvPicPr>
              <a:picLocks noChangeAspect="1"/>
            </p:cNvPicPr>
            <p:nvPr/>
          </p:nvPicPr>
          <p:blipFill rotWithShape="1">
            <a:blip r:embed="rId37" cstate="print">
              <a:extLst>
                <a:ext uri="{28A0092B-C50C-407E-A947-70E740481C1C}">
                  <a14:useLocalDpi xmlns:a14="http://schemas.microsoft.com/office/drawing/2010/main" val="0"/>
                </a:ext>
              </a:extLst>
            </a:blip>
            <a:srcRect l="9275" t="23411" r="9275" b="23411"/>
            <a:stretch/>
          </p:blipFill>
          <p:spPr>
            <a:xfrm>
              <a:off x="511186" y="3436130"/>
              <a:ext cx="640422" cy="153802"/>
            </a:xfrm>
            <a:prstGeom prst="rect">
              <a:avLst/>
            </a:prstGeom>
          </p:spPr>
        </p:pic>
        <p:pic>
          <p:nvPicPr>
            <p:cNvPr id="1925" name="Picture 1924"/>
            <p:cNvPicPr>
              <a:picLocks noChangeAspect="1"/>
            </p:cNvPicPr>
            <p:nvPr/>
          </p:nvPicPr>
          <p:blipFill rotWithShape="1">
            <a:blip r:embed="rId38" cstate="print">
              <a:extLst>
                <a:ext uri="{28A0092B-C50C-407E-A947-70E740481C1C}">
                  <a14:useLocalDpi xmlns:a14="http://schemas.microsoft.com/office/drawing/2010/main" val="0"/>
                </a:ext>
              </a:extLst>
            </a:blip>
            <a:srcRect l="19180" t="8642" r="20635" b="8642"/>
            <a:stretch/>
          </p:blipFill>
          <p:spPr>
            <a:xfrm>
              <a:off x="4454276" y="3419973"/>
              <a:ext cx="315984" cy="186117"/>
            </a:xfrm>
            <a:prstGeom prst="rect">
              <a:avLst/>
            </a:prstGeom>
          </p:spPr>
        </p:pic>
        <p:pic>
          <p:nvPicPr>
            <p:cNvPr id="1928" name="Picture 1927"/>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374443" y="3435614"/>
              <a:ext cx="534604" cy="154835"/>
            </a:xfrm>
            <a:prstGeom prst="rect">
              <a:avLst/>
            </a:prstGeom>
          </p:spPr>
        </p:pic>
        <p:pic>
          <p:nvPicPr>
            <p:cNvPr id="1931" name="Picture 1930"/>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354299" y="3416202"/>
              <a:ext cx="600202" cy="193659"/>
            </a:xfrm>
            <a:prstGeom prst="rect">
              <a:avLst/>
            </a:prstGeom>
          </p:spPr>
        </p:pic>
        <p:pic>
          <p:nvPicPr>
            <p:cNvPr id="1934" name="Picture 1933"/>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972951" y="3393066"/>
              <a:ext cx="627233" cy="221720"/>
            </a:xfrm>
            <a:prstGeom prst="rect">
              <a:avLst/>
            </a:prstGeom>
          </p:spPr>
        </p:pic>
        <p:pic>
          <p:nvPicPr>
            <p:cNvPr id="1935" name="Picture 4" descr="http://www.oneconvergence.com/images/logo.pn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111736" y="3399000"/>
              <a:ext cx="659309" cy="228063"/>
            </a:xfrm>
            <a:prstGeom prst="rect">
              <a:avLst/>
            </a:prstGeom>
            <a:solidFill>
              <a:schemeClr val="accent2">
                <a:alpha val="54000"/>
              </a:schemeClr>
            </a:solidFill>
            <a:ln>
              <a:noFill/>
            </a:ln>
            <a:extLst/>
          </p:spPr>
        </p:pic>
      </p:grpSp>
      <p:grpSp>
        <p:nvGrpSpPr>
          <p:cNvPr id="24" name="Group 23"/>
          <p:cNvGrpSpPr/>
          <p:nvPr/>
        </p:nvGrpSpPr>
        <p:grpSpPr>
          <a:xfrm>
            <a:off x="2819641" y="3725805"/>
            <a:ext cx="415724" cy="198867"/>
            <a:chOff x="2552899" y="3739047"/>
            <a:chExt cx="434866" cy="208024"/>
          </a:xfrm>
        </p:grpSpPr>
        <p:sp>
          <p:nvSpPr>
            <p:cNvPr id="455" name="Freeform 6"/>
            <p:cNvSpPr>
              <a:spLocks/>
            </p:cNvSpPr>
            <p:nvPr/>
          </p:nvSpPr>
          <p:spPr bwMode="auto">
            <a:xfrm>
              <a:off x="2795283" y="3805339"/>
              <a:ext cx="121193" cy="123442"/>
            </a:xfrm>
            <a:custGeom>
              <a:avLst/>
              <a:gdLst>
                <a:gd name="T0" fmla="*/ 61 w 79"/>
                <a:gd name="T1" fmla="*/ 28 h 71"/>
                <a:gd name="T2" fmla="*/ 55 w 79"/>
                <a:gd name="T3" fmla="*/ 17 h 71"/>
                <a:gd name="T4" fmla="*/ 48 w 79"/>
                <a:gd name="T5" fmla="*/ 27 h 71"/>
                <a:gd name="T6" fmla="*/ 48 w 79"/>
                <a:gd name="T7" fmla="*/ 71 h 71"/>
                <a:gd name="T8" fmla="*/ 31 w 79"/>
                <a:gd name="T9" fmla="*/ 71 h 71"/>
                <a:gd name="T10" fmla="*/ 31 w 79"/>
                <a:gd name="T11" fmla="*/ 28 h 71"/>
                <a:gd name="T12" fmla="*/ 25 w 79"/>
                <a:gd name="T13" fmla="*/ 17 h 71"/>
                <a:gd name="T14" fmla="*/ 17 w 79"/>
                <a:gd name="T15" fmla="*/ 32 h 71"/>
                <a:gd name="T16" fmla="*/ 17 w 79"/>
                <a:gd name="T17" fmla="*/ 71 h 71"/>
                <a:gd name="T18" fmla="*/ 0 w 79"/>
                <a:gd name="T19" fmla="*/ 71 h 71"/>
                <a:gd name="T20" fmla="*/ 0 w 79"/>
                <a:gd name="T21" fmla="*/ 16 h 71"/>
                <a:gd name="T22" fmla="*/ 0 w 79"/>
                <a:gd name="T23" fmla="*/ 2 h 71"/>
                <a:gd name="T24" fmla="*/ 15 w 79"/>
                <a:gd name="T25" fmla="*/ 2 h 71"/>
                <a:gd name="T26" fmla="*/ 16 w 79"/>
                <a:gd name="T27" fmla="*/ 13 h 71"/>
                <a:gd name="T28" fmla="*/ 16 w 79"/>
                <a:gd name="T29" fmla="*/ 13 h 71"/>
                <a:gd name="T30" fmla="*/ 32 w 79"/>
                <a:gd name="T31" fmla="*/ 0 h 71"/>
                <a:gd name="T32" fmla="*/ 46 w 79"/>
                <a:gd name="T33" fmla="*/ 12 h 71"/>
                <a:gd name="T34" fmla="*/ 62 w 79"/>
                <a:gd name="T35" fmla="*/ 0 h 71"/>
                <a:gd name="T36" fmla="*/ 79 w 79"/>
                <a:gd name="T37" fmla="*/ 26 h 71"/>
                <a:gd name="T38" fmla="*/ 79 w 79"/>
                <a:gd name="T39" fmla="*/ 71 h 71"/>
                <a:gd name="T40" fmla="*/ 61 w 79"/>
                <a:gd name="T41" fmla="*/ 71 h 71"/>
                <a:gd name="T42" fmla="*/ 61 w 79"/>
                <a:gd name="T43"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1">
                  <a:moveTo>
                    <a:pt x="61" y="28"/>
                  </a:moveTo>
                  <a:cubicBezTo>
                    <a:pt x="61" y="20"/>
                    <a:pt x="59" y="17"/>
                    <a:pt x="55" y="17"/>
                  </a:cubicBezTo>
                  <a:cubicBezTo>
                    <a:pt x="50" y="17"/>
                    <a:pt x="48" y="22"/>
                    <a:pt x="48" y="27"/>
                  </a:cubicBezTo>
                  <a:cubicBezTo>
                    <a:pt x="48" y="71"/>
                    <a:pt x="48" y="71"/>
                    <a:pt x="48" y="71"/>
                  </a:cubicBezTo>
                  <a:cubicBezTo>
                    <a:pt x="31" y="71"/>
                    <a:pt x="31" y="71"/>
                    <a:pt x="31" y="71"/>
                  </a:cubicBezTo>
                  <a:cubicBezTo>
                    <a:pt x="31" y="28"/>
                    <a:pt x="31" y="28"/>
                    <a:pt x="31" y="28"/>
                  </a:cubicBezTo>
                  <a:cubicBezTo>
                    <a:pt x="31" y="19"/>
                    <a:pt x="28" y="17"/>
                    <a:pt x="25" y="17"/>
                  </a:cubicBezTo>
                  <a:cubicBezTo>
                    <a:pt x="19" y="17"/>
                    <a:pt x="17" y="23"/>
                    <a:pt x="17" y="32"/>
                  </a:cubicBezTo>
                  <a:cubicBezTo>
                    <a:pt x="17" y="71"/>
                    <a:pt x="17" y="71"/>
                    <a:pt x="17" y="71"/>
                  </a:cubicBezTo>
                  <a:cubicBezTo>
                    <a:pt x="0" y="71"/>
                    <a:pt x="0" y="71"/>
                    <a:pt x="0" y="71"/>
                  </a:cubicBezTo>
                  <a:cubicBezTo>
                    <a:pt x="0" y="16"/>
                    <a:pt x="0" y="16"/>
                    <a:pt x="0" y="16"/>
                  </a:cubicBezTo>
                  <a:cubicBezTo>
                    <a:pt x="0" y="9"/>
                    <a:pt x="0" y="5"/>
                    <a:pt x="0" y="2"/>
                  </a:cubicBezTo>
                  <a:cubicBezTo>
                    <a:pt x="15" y="2"/>
                    <a:pt x="15" y="2"/>
                    <a:pt x="15" y="2"/>
                  </a:cubicBezTo>
                  <a:cubicBezTo>
                    <a:pt x="15" y="5"/>
                    <a:pt x="16" y="9"/>
                    <a:pt x="16" y="13"/>
                  </a:cubicBezTo>
                  <a:cubicBezTo>
                    <a:pt x="16" y="13"/>
                    <a:pt x="16" y="13"/>
                    <a:pt x="16" y="13"/>
                  </a:cubicBezTo>
                  <a:cubicBezTo>
                    <a:pt x="18" y="5"/>
                    <a:pt x="23" y="0"/>
                    <a:pt x="32" y="0"/>
                  </a:cubicBezTo>
                  <a:cubicBezTo>
                    <a:pt x="40" y="0"/>
                    <a:pt x="44" y="5"/>
                    <a:pt x="46" y="12"/>
                  </a:cubicBezTo>
                  <a:cubicBezTo>
                    <a:pt x="49" y="5"/>
                    <a:pt x="53" y="0"/>
                    <a:pt x="62" y="0"/>
                  </a:cubicBezTo>
                  <a:cubicBezTo>
                    <a:pt x="74" y="0"/>
                    <a:pt x="79" y="12"/>
                    <a:pt x="79" y="26"/>
                  </a:cubicBezTo>
                  <a:cubicBezTo>
                    <a:pt x="79" y="71"/>
                    <a:pt x="79" y="71"/>
                    <a:pt x="79" y="71"/>
                  </a:cubicBezTo>
                  <a:cubicBezTo>
                    <a:pt x="61" y="71"/>
                    <a:pt x="61" y="71"/>
                    <a:pt x="61" y="71"/>
                  </a:cubicBezTo>
                  <a:cubicBezTo>
                    <a:pt x="61" y="28"/>
                    <a:pt x="61" y="28"/>
                    <a:pt x="61" y="28"/>
                  </a:cubicBezTo>
                </a:path>
              </a:pathLst>
            </a:custGeom>
            <a:solidFill>
              <a:schemeClr val="tx2">
                <a:lumMod val="10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56" name="Freeform 7"/>
            <p:cNvSpPr>
              <a:spLocks/>
            </p:cNvSpPr>
            <p:nvPr/>
          </p:nvSpPr>
          <p:spPr bwMode="auto">
            <a:xfrm>
              <a:off x="2921228" y="3805339"/>
              <a:ext cx="66537" cy="128014"/>
            </a:xfrm>
            <a:custGeom>
              <a:avLst/>
              <a:gdLst>
                <a:gd name="T0" fmla="*/ 42 w 42"/>
                <a:gd name="T1" fmla="*/ 70 h 73"/>
                <a:gd name="T2" fmla="*/ 27 w 42"/>
                <a:gd name="T3" fmla="*/ 73 h 73"/>
                <a:gd name="T4" fmla="*/ 0 w 42"/>
                <a:gd name="T5" fmla="*/ 37 h 73"/>
                <a:gd name="T6" fmla="*/ 28 w 42"/>
                <a:gd name="T7" fmla="*/ 0 h 73"/>
                <a:gd name="T8" fmla="*/ 42 w 42"/>
                <a:gd name="T9" fmla="*/ 4 h 73"/>
                <a:gd name="T10" fmla="*/ 41 w 42"/>
                <a:gd name="T11" fmla="*/ 20 h 73"/>
                <a:gd name="T12" fmla="*/ 31 w 42"/>
                <a:gd name="T13" fmla="*/ 17 h 73"/>
                <a:gd name="T14" fmla="*/ 18 w 42"/>
                <a:gd name="T15" fmla="*/ 37 h 73"/>
                <a:gd name="T16" fmla="*/ 32 w 42"/>
                <a:gd name="T17" fmla="*/ 57 h 73"/>
                <a:gd name="T18" fmla="*/ 42 w 42"/>
                <a:gd name="T19" fmla="*/ 54 h 73"/>
                <a:gd name="T20" fmla="*/ 42 w 42"/>
                <a:gd name="T21"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73">
                  <a:moveTo>
                    <a:pt x="42" y="70"/>
                  </a:moveTo>
                  <a:cubicBezTo>
                    <a:pt x="37" y="71"/>
                    <a:pt x="32" y="73"/>
                    <a:pt x="27" y="73"/>
                  </a:cubicBezTo>
                  <a:cubicBezTo>
                    <a:pt x="5" y="73"/>
                    <a:pt x="0" y="50"/>
                    <a:pt x="0" y="37"/>
                  </a:cubicBezTo>
                  <a:cubicBezTo>
                    <a:pt x="0" y="16"/>
                    <a:pt x="10" y="0"/>
                    <a:pt x="28" y="0"/>
                  </a:cubicBezTo>
                  <a:cubicBezTo>
                    <a:pt x="34" y="0"/>
                    <a:pt x="37" y="2"/>
                    <a:pt x="42" y="4"/>
                  </a:cubicBezTo>
                  <a:cubicBezTo>
                    <a:pt x="41" y="20"/>
                    <a:pt x="41" y="20"/>
                    <a:pt x="41" y="20"/>
                  </a:cubicBezTo>
                  <a:cubicBezTo>
                    <a:pt x="38" y="18"/>
                    <a:pt x="34" y="17"/>
                    <a:pt x="31" y="17"/>
                  </a:cubicBezTo>
                  <a:cubicBezTo>
                    <a:pt x="18" y="17"/>
                    <a:pt x="18" y="35"/>
                    <a:pt x="18" y="37"/>
                  </a:cubicBezTo>
                  <a:cubicBezTo>
                    <a:pt x="18" y="52"/>
                    <a:pt x="25" y="57"/>
                    <a:pt x="32" y="57"/>
                  </a:cubicBezTo>
                  <a:cubicBezTo>
                    <a:pt x="35" y="57"/>
                    <a:pt x="39" y="55"/>
                    <a:pt x="42" y="54"/>
                  </a:cubicBezTo>
                  <a:cubicBezTo>
                    <a:pt x="42" y="70"/>
                    <a:pt x="42" y="70"/>
                    <a:pt x="42" y="70"/>
                  </a:cubicBezTo>
                </a:path>
              </a:pathLst>
            </a:custGeom>
            <a:solidFill>
              <a:schemeClr val="tx2">
                <a:lumMod val="10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58" name="Freeform 9"/>
            <p:cNvSpPr>
              <a:spLocks/>
            </p:cNvSpPr>
            <p:nvPr/>
          </p:nvSpPr>
          <p:spPr bwMode="auto">
            <a:xfrm>
              <a:off x="2614683" y="3739047"/>
              <a:ext cx="66537" cy="82295"/>
            </a:xfrm>
            <a:custGeom>
              <a:avLst/>
              <a:gdLst>
                <a:gd name="T0" fmla="*/ 28 w 28"/>
                <a:gd name="T1" fmla="*/ 36 h 36"/>
                <a:gd name="T2" fmla="*/ 28 w 28"/>
                <a:gd name="T3" fmla="*/ 0 h 36"/>
                <a:gd name="T4" fmla="*/ 0 w 28"/>
                <a:gd name="T5" fmla="*/ 24 h 36"/>
                <a:gd name="T6" fmla="*/ 28 w 28"/>
                <a:gd name="T7" fmla="*/ 36 h 36"/>
              </a:gdLst>
              <a:ahLst/>
              <a:cxnLst>
                <a:cxn ang="0">
                  <a:pos x="T0" y="T1"/>
                </a:cxn>
                <a:cxn ang="0">
                  <a:pos x="T2" y="T3"/>
                </a:cxn>
                <a:cxn ang="0">
                  <a:pos x="T4" y="T5"/>
                </a:cxn>
                <a:cxn ang="0">
                  <a:pos x="T6" y="T7"/>
                </a:cxn>
              </a:cxnLst>
              <a:rect l="0" t="0" r="r" b="b"/>
              <a:pathLst>
                <a:path w="28" h="36">
                  <a:moveTo>
                    <a:pt x="28" y="36"/>
                  </a:moveTo>
                  <a:lnTo>
                    <a:pt x="28" y="0"/>
                  </a:lnTo>
                  <a:lnTo>
                    <a:pt x="0" y="24"/>
                  </a:lnTo>
                  <a:lnTo>
                    <a:pt x="28" y="36"/>
                  </a:lnTo>
                </a:path>
              </a:pathLst>
            </a:custGeom>
            <a:solidFill>
              <a:schemeClr val="tx2">
                <a:lumMod val="10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60" name="Freeform 11"/>
            <p:cNvSpPr>
              <a:spLocks/>
            </p:cNvSpPr>
            <p:nvPr/>
          </p:nvSpPr>
          <p:spPr bwMode="auto">
            <a:xfrm>
              <a:off x="2614683" y="3867061"/>
              <a:ext cx="66537" cy="80010"/>
            </a:xfrm>
            <a:custGeom>
              <a:avLst/>
              <a:gdLst>
                <a:gd name="T0" fmla="*/ 0 w 28"/>
                <a:gd name="T1" fmla="*/ 12 h 35"/>
                <a:gd name="T2" fmla="*/ 28 w 28"/>
                <a:gd name="T3" fmla="*/ 35 h 35"/>
                <a:gd name="T4" fmla="*/ 28 w 28"/>
                <a:gd name="T5" fmla="*/ 0 h 35"/>
                <a:gd name="T6" fmla="*/ 0 w 28"/>
                <a:gd name="T7" fmla="*/ 12 h 35"/>
              </a:gdLst>
              <a:ahLst/>
              <a:cxnLst>
                <a:cxn ang="0">
                  <a:pos x="T0" y="T1"/>
                </a:cxn>
                <a:cxn ang="0">
                  <a:pos x="T2" y="T3"/>
                </a:cxn>
                <a:cxn ang="0">
                  <a:pos x="T4" y="T5"/>
                </a:cxn>
                <a:cxn ang="0">
                  <a:pos x="T6" y="T7"/>
                </a:cxn>
              </a:cxnLst>
              <a:rect l="0" t="0" r="r" b="b"/>
              <a:pathLst>
                <a:path w="28" h="35">
                  <a:moveTo>
                    <a:pt x="0" y="12"/>
                  </a:moveTo>
                  <a:lnTo>
                    <a:pt x="28" y="35"/>
                  </a:lnTo>
                  <a:lnTo>
                    <a:pt x="28" y="0"/>
                  </a:lnTo>
                  <a:lnTo>
                    <a:pt x="0" y="12"/>
                  </a:lnTo>
                </a:path>
              </a:pathLst>
            </a:custGeom>
            <a:solidFill>
              <a:schemeClr val="tx2">
                <a:lumMod val="10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62" name="Freeform 13"/>
            <p:cNvSpPr>
              <a:spLocks/>
            </p:cNvSpPr>
            <p:nvPr/>
          </p:nvSpPr>
          <p:spPr bwMode="auto">
            <a:xfrm>
              <a:off x="2552899" y="3793910"/>
              <a:ext cx="61784" cy="100583"/>
            </a:xfrm>
            <a:custGeom>
              <a:avLst/>
              <a:gdLst>
                <a:gd name="T0" fmla="*/ 26 w 26"/>
                <a:gd name="T1" fmla="*/ 0 h 44"/>
                <a:gd name="T2" fmla="*/ 0 w 26"/>
                <a:gd name="T3" fmla="*/ 22 h 44"/>
                <a:gd name="T4" fmla="*/ 26 w 26"/>
                <a:gd name="T5" fmla="*/ 44 h 44"/>
                <a:gd name="T6" fmla="*/ 26 w 26"/>
                <a:gd name="T7" fmla="*/ 0 h 44"/>
              </a:gdLst>
              <a:ahLst/>
              <a:cxnLst>
                <a:cxn ang="0">
                  <a:pos x="T0" y="T1"/>
                </a:cxn>
                <a:cxn ang="0">
                  <a:pos x="T2" y="T3"/>
                </a:cxn>
                <a:cxn ang="0">
                  <a:pos x="T4" y="T5"/>
                </a:cxn>
                <a:cxn ang="0">
                  <a:pos x="T6" y="T7"/>
                </a:cxn>
              </a:cxnLst>
              <a:rect l="0" t="0" r="r" b="b"/>
              <a:pathLst>
                <a:path w="26" h="44">
                  <a:moveTo>
                    <a:pt x="26" y="0"/>
                  </a:moveTo>
                  <a:lnTo>
                    <a:pt x="0" y="22"/>
                  </a:lnTo>
                  <a:lnTo>
                    <a:pt x="26" y="44"/>
                  </a:lnTo>
                  <a:lnTo>
                    <a:pt x="26" y="0"/>
                  </a:lnTo>
                </a:path>
              </a:pathLst>
            </a:custGeom>
            <a:solidFill>
              <a:schemeClr val="tx2">
                <a:lumMod val="10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sp>
          <p:nvSpPr>
            <p:cNvPr id="463" name="Freeform 20"/>
            <p:cNvSpPr>
              <a:spLocks noEditPoints="1"/>
            </p:cNvSpPr>
            <p:nvPr/>
          </p:nvSpPr>
          <p:spPr bwMode="auto">
            <a:xfrm>
              <a:off x="2707360" y="3755048"/>
              <a:ext cx="80795" cy="178306"/>
            </a:xfrm>
            <a:custGeom>
              <a:avLst/>
              <a:gdLst>
                <a:gd name="T0" fmla="*/ 33 w 53"/>
                <a:gd name="T1" fmla="*/ 29 h 102"/>
                <a:gd name="T2" fmla="*/ 18 w 53"/>
                <a:gd name="T3" fmla="*/ 41 h 102"/>
                <a:gd name="T4" fmla="*/ 18 w 53"/>
                <a:gd name="T5" fmla="*/ 41 h 102"/>
                <a:gd name="T6" fmla="*/ 18 w 53"/>
                <a:gd name="T7" fmla="*/ 0 h 102"/>
                <a:gd name="T8" fmla="*/ 1 w 53"/>
                <a:gd name="T9" fmla="*/ 0 h 102"/>
                <a:gd name="T10" fmla="*/ 1 w 53"/>
                <a:gd name="T11" fmla="*/ 44 h 102"/>
                <a:gd name="T12" fmla="*/ 19 w 53"/>
                <a:gd name="T13" fmla="*/ 51 h 102"/>
                <a:gd name="T14" fmla="*/ 1 w 53"/>
                <a:gd name="T15" fmla="*/ 58 h 102"/>
                <a:gd name="T16" fmla="*/ 1 w 53"/>
                <a:gd name="T17" fmla="*/ 85 h 102"/>
                <a:gd name="T18" fmla="*/ 0 w 53"/>
                <a:gd name="T19" fmla="*/ 100 h 102"/>
                <a:gd name="T20" fmla="*/ 17 w 53"/>
                <a:gd name="T21" fmla="*/ 100 h 102"/>
                <a:gd name="T22" fmla="*/ 17 w 53"/>
                <a:gd name="T23" fmla="*/ 89 h 102"/>
                <a:gd name="T24" fmla="*/ 17 w 53"/>
                <a:gd name="T25" fmla="*/ 89 h 102"/>
                <a:gd name="T26" fmla="*/ 33 w 53"/>
                <a:gd name="T27" fmla="*/ 102 h 102"/>
                <a:gd name="T28" fmla="*/ 53 w 53"/>
                <a:gd name="T29" fmla="*/ 64 h 102"/>
                <a:gd name="T30" fmla="*/ 33 w 53"/>
                <a:gd name="T31" fmla="*/ 29 h 102"/>
                <a:gd name="T32" fmla="*/ 27 w 53"/>
                <a:gd name="T33" fmla="*/ 86 h 102"/>
                <a:gd name="T34" fmla="*/ 18 w 53"/>
                <a:gd name="T35" fmla="*/ 66 h 102"/>
                <a:gd name="T36" fmla="*/ 27 w 53"/>
                <a:gd name="T37" fmla="*/ 44 h 102"/>
                <a:gd name="T38" fmla="*/ 35 w 53"/>
                <a:gd name="T39" fmla="*/ 66 h 102"/>
                <a:gd name="T40" fmla="*/ 27 w 53"/>
                <a:gd name="T41"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102">
                  <a:moveTo>
                    <a:pt x="33" y="29"/>
                  </a:moveTo>
                  <a:cubicBezTo>
                    <a:pt x="25" y="29"/>
                    <a:pt x="20" y="34"/>
                    <a:pt x="18" y="41"/>
                  </a:cubicBezTo>
                  <a:cubicBezTo>
                    <a:pt x="18" y="41"/>
                    <a:pt x="18" y="41"/>
                    <a:pt x="18" y="41"/>
                  </a:cubicBezTo>
                  <a:cubicBezTo>
                    <a:pt x="18" y="0"/>
                    <a:pt x="18" y="0"/>
                    <a:pt x="18" y="0"/>
                  </a:cubicBezTo>
                  <a:cubicBezTo>
                    <a:pt x="1" y="0"/>
                    <a:pt x="1" y="0"/>
                    <a:pt x="1" y="0"/>
                  </a:cubicBezTo>
                  <a:cubicBezTo>
                    <a:pt x="1" y="44"/>
                    <a:pt x="1" y="44"/>
                    <a:pt x="1" y="44"/>
                  </a:cubicBezTo>
                  <a:cubicBezTo>
                    <a:pt x="19" y="51"/>
                    <a:pt x="19" y="51"/>
                    <a:pt x="19" y="51"/>
                  </a:cubicBezTo>
                  <a:cubicBezTo>
                    <a:pt x="1" y="58"/>
                    <a:pt x="1" y="58"/>
                    <a:pt x="1" y="58"/>
                  </a:cubicBezTo>
                  <a:cubicBezTo>
                    <a:pt x="1" y="85"/>
                    <a:pt x="1" y="85"/>
                    <a:pt x="1" y="85"/>
                  </a:cubicBezTo>
                  <a:cubicBezTo>
                    <a:pt x="1" y="94"/>
                    <a:pt x="1" y="97"/>
                    <a:pt x="0" y="100"/>
                  </a:cubicBezTo>
                  <a:cubicBezTo>
                    <a:pt x="17" y="100"/>
                    <a:pt x="17" y="100"/>
                    <a:pt x="17" y="100"/>
                  </a:cubicBezTo>
                  <a:cubicBezTo>
                    <a:pt x="17" y="98"/>
                    <a:pt x="17" y="94"/>
                    <a:pt x="17" y="89"/>
                  </a:cubicBezTo>
                  <a:cubicBezTo>
                    <a:pt x="17" y="89"/>
                    <a:pt x="17" y="89"/>
                    <a:pt x="17" y="89"/>
                  </a:cubicBezTo>
                  <a:cubicBezTo>
                    <a:pt x="19" y="94"/>
                    <a:pt x="23" y="102"/>
                    <a:pt x="33" y="102"/>
                  </a:cubicBezTo>
                  <a:cubicBezTo>
                    <a:pt x="45" y="102"/>
                    <a:pt x="53" y="86"/>
                    <a:pt x="53" y="64"/>
                  </a:cubicBezTo>
                  <a:cubicBezTo>
                    <a:pt x="53" y="45"/>
                    <a:pt x="47" y="29"/>
                    <a:pt x="33" y="29"/>
                  </a:cubicBezTo>
                  <a:moveTo>
                    <a:pt x="27" y="86"/>
                  </a:moveTo>
                  <a:cubicBezTo>
                    <a:pt x="20" y="86"/>
                    <a:pt x="18" y="74"/>
                    <a:pt x="18" y="66"/>
                  </a:cubicBezTo>
                  <a:cubicBezTo>
                    <a:pt x="18" y="54"/>
                    <a:pt x="20" y="44"/>
                    <a:pt x="27" y="44"/>
                  </a:cubicBezTo>
                  <a:cubicBezTo>
                    <a:pt x="34" y="44"/>
                    <a:pt x="35" y="54"/>
                    <a:pt x="35" y="66"/>
                  </a:cubicBezTo>
                  <a:cubicBezTo>
                    <a:pt x="35" y="73"/>
                    <a:pt x="34" y="86"/>
                    <a:pt x="27" y="86"/>
                  </a:cubicBezTo>
                  <a:close/>
                </a:path>
              </a:pathLst>
            </a:custGeom>
            <a:solidFill>
              <a:schemeClr val="tx2">
                <a:lumMod val="10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6611"/>
              <a:endParaRPr lang="en-US" sz="1100" dirty="0">
                <a:solidFill>
                  <a:srgbClr val="000000"/>
                </a:solidFill>
                <a:ea typeface="Arial"/>
                <a:cs typeface="Arial"/>
              </a:endParaRPr>
            </a:p>
          </p:txBody>
        </p:sp>
      </p:grpSp>
      <p:pic>
        <p:nvPicPr>
          <p:cNvPr id="4" name="Picture 3"/>
          <p:cNvPicPr>
            <a:picLocks noChangeAspect="1"/>
          </p:cNvPicPr>
          <p:nvPr/>
        </p:nvPicPr>
        <p:blipFill>
          <a:blip r:embed="rId43">
            <a:duotone>
              <a:schemeClr val="accent1">
                <a:shade val="45000"/>
                <a:satMod val="135000"/>
              </a:schemeClr>
              <a:prstClr val="white"/>
            </a:duotone>
          </a:blip>
          <a:stretch>
            <a:fillRect/>
          </a:stretch>
        </p:blipFill>
        <p:spPr>
          <a:xfrm>
            <a:off x="4325289" y="3750929"/>
            <a:ext cx="533277" cy="148619"/>
          </a:xfrm>
          <a:prstGeom prst="rect">
            <a:avLst/>
          </a:prstGeom>
          <a:noFill/>
          <a:ln>
            <a:noFill/>
          </a:ln>
        </p:spPr>
      </p:pic>
      <p:pic>
        <p:nvPicPr>
          <p:cNvPr id="9" name="Picture 8"/>
          <p:cNvPicPr>
            <a:picLocks noChangeAspect="1"/>
          </p:cNvPicPr>
          <p:nvPr/>
        </p:nvPicPr>
        <p:blipFill>
          <a:blip r:embed="rId44"/>
          <a:stretch>
            <a:fillRect/>
          </a:stretch>
        </p:blipFill>
        <p:spPr>
          <a:xfrm>
            <a:off x="6807986" y="3735074"/>
            <a:ext cx="866844" cy="180329"/>
          </a:xfrm>
          <a:prstGeom prst="rect">
            <a:avLst/>
          </a:prstGeom>
          <a:noFill/>
          <a:ln>
            <a:noFill/>
          </a:ln>
        </p:spPr>
      </p:pic>
      <p:pic>
        <p:nvPicPr>
          <p:cNvPr id="1920" name="Picture 1919"/>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6248713" y="3653612"/>
            <a:ext cx="403321" cy="343253"/>
          </a:xfrm>
          <a:prstGeom prst="rect">
            <a:avLst/>
          </a:prstGeom>
        </p:spPr>
      </p:pic>
      <p:pic>
        <p:nvPicPr>
          <p:cNvPr id="1921" name="Picture 1920"/>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609564" y="3739496"/>
            <a:ext cx="483197" cy="171484"/>
          </a:xfrm>
          <a:prstGeom prst="rect">
            <a:avLst/>
          </a:prstGeom>
        </p:spPr>
      </p:pic>
      <p:pic>
        <p:nvPicPr>
          <p:cNvPr id="1922" name="Picture 1921"/>
          <p:cNvPicPr>
            <a:picLocks noChangeAspect="1"/>
          </p:cNvPicPr>
          <p:nvPr/>
        </p:nvPicPr>
        <p:blipFill rotWithShape="1">
          <a:blip r:embed="rId47" cstate="print">
            <a:extLst>
              <a:ext uri="{28A0092B-C50C-407E-A947-70E740481C1C}">
                <a14:useLocalDpi xmlns:a14="http://schemas.microsoft.com/office/drawing/2010/main" val="0"/>
              </a:ext>
            </a:extLst>
          </a:blip>
          <a:srcRect l="10264" t="26868" r="10264" b="26868"/>
          <a:stretch/>
        </p:blipFill>
        <p:spPr>
          <a:xfrm>
            <a:off x="5014518" y="3697430"/>
            <a:ext cx="439094" cy="255616"/>
          </a:xfrm>
          <a:prstGeom prst="rect">
            <a:avLst/>
          </a:prstGeom>
        </p:spPr>
      </p:pic>
      <p:pic>
        <p:nvPicPr>
          <p:cNvPr id="1926" name="Picture 1925"/>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513394" y="3708997"/>
            <a:ext cx="232483" cy="232483"/>
          </a:xfrm>
          <a:prstGeom prst="rect">
            <a:avLst/>
          </a:prstGeom>
        </p:spPr>
      </p:pic>
      <p:pic>
        <p:nvPicPr>
          <p:cNvPr id="1930" name="Picture 1929"/>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314769" y="3743693"/>
            <a:ext cx="612060" cy="163090"/>
          </a:xfrm>
          <a:prstGeom prst="rect">
            <a:avLst/>
          </a:prstGeom>
        </p:spPr>
      </p:pic>
      <p:pic>
        <p:nvPicPr>
          <p:cNvPr id="1932" name="Picture 1931"/>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01829" y="3706939"/>
            <a:ext cx="256988" cy="236598"/>
          </a:xfrm>
          <a:prstGeom prst="rect">
            <a:avLst/>
          </a:prstGeom>
        </p:spPr>
      </p:pic>
      <p:pic>
        <p:nvPicPr>
          <p:cNvPr id="1933" name="Picture 1932"/>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082781" y="3733564"/>
            <a:ext cx="580908" cy="183348"/>
          </a:xfrm>
          <a:prstGeom prst="rect">
            <a:avLst/>
          </a:prstGeom>
        </p:spPr>
      </p:pic>
      <p:pic>
        <p:nvPicPr>
          <p:cNvPr id="1936" name="Picture 8" descr="https://www.sciencelogic.com/wp-content/uploads/brand-sciencelogic-logo-rgb.pn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3391317" y="3745133"/>
            <a:ext cx="778020" cy="16021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oup 15"/>
          <p:cNvGrpSpPr/>
          <p:nvPr/>
        </p:nvGrpSpPr>
        <p:grpSpPr>
          <a:xfrm>
            <a:off x="539640" y="4427314"/>
            <a:ext cx="8222541" cy="321234"/>
            <a:chOff x="539640" y="4389214"/>
            <a:chExt cx="8222541" cy="321234"/>
          </a:xfrm>
        </p:grpSpPr>
        <p:pic>
          <p:nvPicPr>
            <p:cNvPr id="415" name="Picture 26"/>
            <p:cNvPicPr>
              <a:picLocks noChangeAspect="1" noChangeArrowheads="1"/>
            </p:cNvPicPr>
            <p:nvPr/>
          </p:nvPicPr>
          <p:blipFill>
            <a:blip r:embed="rId53" cstate="print">
              <a:extLst>
                <a:ext uri="{BEBA8EAE-BF5A-486C-A8C5-ECC9F3942E4B}">
                  <a14:imgProps xmlns:a14="http://schemas.microsoft.com/office/drawing/2010/main">
                    <a14:imgLayer r:embed="rId5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269943" y="4469303"/>
              <a:ext cx="492238" cy="110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98" name="Picture 1897"/>
            <p:cNvPicPr>
              <a:picLocks noChangeAspect="1"/>
            </p:cNvPicPr>
            <p:nvPr/>
          </p:nvPicPr>
          <p:blipFill>
            <a:blip r:embed="rId55"/>
            <a:stretch>
              <a:fillRect/>
            </a:stretch>
          </p:blipFill>
          <p:spPr>
            <a:xfrm>
              <a:off x="4474275" y="4445124"/>
              <a:ext cx="470469" cy="209414"/>
            </a:xfrm>
            <a:prstGeom prst="rect">
              <a:avLst/>
            </a:prstGeom>
          </p:spPr>
        </p:pic>
        <p:pic>
          <p:nvPicPr>
            <p:cNvPr id="11" name="Picture 10"/>
            <p:cNvPicPr>
              <a:picLocks noChangeAspect="1"/>
            </p:cNvPicPr>
            <p:nvPr/>
          </p:nvPicPr>
          <p:blipFill>
            <a:blip r:embed="rId56"/>
            <a:stretch>
              <a:fillRect/>
            </a:stretch>
          </p:blipFill>
          <p:spPr>
            <a:xfrm>
              <a:off x="3572108" y="4444855"/>
              <a:ext cx="262784" cy="197087"/>
            </a:xfrm>
            <a:prstGeom prst="rect">
              <a:avLst/>
            </a:prstGeom>
          </p:spPr>
        </p:pic>
        <p:pic>
          <p:nvPicPr>
            <p:cNvPr id="1911" name="Picture 2" descr="BRAND Leader Medal Template -no voted by it pro"/>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014768" y="4389214"/>
              <a:ext cx="321234" cy="321234"/>
            </a:xfrm>
            <a:prstGeom prst="rect">
              <a:avLst/>
            </a:prstGeom>
            <a:noFill/>
            <a:extLst>
              <a:ext uri="{909E8E84-426E-40dd-AFC4-6F175D3DCCD1}">
                <a14:hiddenFill xmlns:a14="http://schemas.microsoft.com/office/drawing/2010/main" xmlns="">
                  <a:solidFill>
                    <a:srgbClr val="FFFFFF"/>
                  </a:solidFill>
                </a14:hiddenFill>
              </a:ext>
            </a:extLst>
          </p:spPr>
        </p:pic>
        <p:pic>
          <p:nvPicPr>
            <p:cNvPr id="1929" name="Picture 3"/>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5089924" y="4389214"/>
              <a:ext cx="327653" cy="2866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39" name="Picture 4"/>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5629253" y="4414912"/>
              <a:ext cx="480873" cy="216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24"/>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539640" y="4434545"/>
              <a:ext cx="628296" cy="179981"/>
            </a:xfrm>
            <a:prstGeom prst="rect">
              <a:avLst/>
            </a:prstGeom>
          </p:spPr>
        </p:pic>
        <p:pic>
          <p:nvPicPr>
            <p:cNvPr id="26" name="Picture 25"/>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1444126" y="4451689"/>
              <a:ext cx="582767" cy="145692"/>
            </a:xfrm>
            <a:prstGeom prst="rect">
              <a:avLst/>
            </a:prstGeom>
          </p:spPr>
        </p:pic>
        <p:pic>
          <p:nvPicPr>
            <p:cNvPr id="27" name="Picture 26"/>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6329167" y="4440434"/>
              <a:ext cx="446104" cy="168203"/>
            </a:xfrm>
            <a:prstGeom prst="rect">
              <a:avLst/>
            </a:prstGeom>
          </p:spPr>
        </p:pic>
        <p:pic>
          <p:nvPicPr>
            <p:cNvPr id="28" name="Picture 27"/>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7678061" y="4461560"/>
              <a:ext cx="363316" cy="125950"/>
            </a:xfrm>
            <a:prstGeom prst="rect">
              <a:avLst/>
            </a:prstGeom>
          </p:spPr>
        </p:pic>
        <p:pic>
          <p:nvPicPr>
            <p:cNvPr id="29" name="Picture 28"/>
            <p:cNvPicPr>
              <a:picLocks noChangeAspect="1"/>
            </p:cNvPicPr>
            <p:nvPr/>
          </p:nvPicPr>
          <p:blipFill rotWithShape="1">
            <a:blip r:embed="rId64" cstate="print">
              <a:extLst>
                <a:ext uri="{28A0092B-C50C-407E-A947-70E740481C1C}">
                  <a14:useLocalDpi xmlns:a14="http://schemas.microsoft.com/office/drawing/2010/main" val="0"/>
                </a:ext>
              </a:extLst>
            </a:blip>
            <a:srcRect l="3202" t="3659" r="3146" b="5014"/>
            <a:stretch/>
          </p:blipFill>
          <p:spPr>
            <a:xfrm>
              <a:off x="6908586" y="4400640"/>
              <a:ext cx="645685" cy="247790"/>
            </a:xfrm>
            <a:prstGeom prst="rect">
              <a:avLst/>
            </a:prstGeom>
          </p:spPr>
        </p:pic>
      </p:grpSp>
      <p:pic>
        <p:nvPicPr>
          <p:cNvPr id="2051" name="Picture_x0020_1" descr="image001"/>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8172052" y="3143944"/>
            <a:ext cx="598993" cy="18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_x0020_2" descr="image002"/>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7830779" y="3739497"/>
            <a:ext cx="878328" cy="16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Oval 103"/>
          <p:cNvSpPr/>
          <p:nvPr/>
        </p:nvSpPr>
        <p:spPr>
          <a:xfrm>
            <a:off x="4729606" y="700924"/>
            <a:ext cx="1598948" cy="1598948"/>
          </a:xfrm>
          <a:prstGeom prst="ellipse">
            <a:avLst/>
          </a:prstGeom>
          <a:gradFill>
            <a:gsLst>
              <a:gs pos="0">
                <a:schemeClr val="accent6"/>
              </a:gs>
              <a:gs pos="100000">
                <a:schemeClr val="accent6">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2926527" y="700924"/>
            <a:ext cx="1598948" cy="1598948"/>
          </a:xfrm>
          <a:prstGeom prst="ellipse">
            <a:avLst/>
          </a:prstGeom>
          <a:gradFill>
            <a:gsLst>
              <a:gs pos="0">
                <a:schemeClr val="tx1"/>
              </a:gs>
              <a:gs pos="100000">
                <a:schemeClr val="tx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1137935" y="700924"/>
            <a:ext cx="1598948" cy="1598948"/>
          </a:xfrm>
          <a:prstGeom prst="ellipse">
            <a:avLst/>
          </a:prstGeom>
          <a:gradFill>
            <a:gsLst>
              <a:gs pos="0">
                <a:schemeClr val="accent1"/>
              </a:gs>
              <a:gs pos="100000">
                <a:schemeClr val="accent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1393970" y="956959"/>
            <a:ext cx="1086879" cy="1086877"/>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solidFill>
            </a:endParaRPr>
          </a:p>
        </p:txBody>
      </p:sp>
      <p:sp>
        <p:nvSpPr>
          <p:cNvPr id="117" name="TextBox 116"/>
          <p:cNvSpPr txBox="1"/>
          <p:nvPr/>
        </p:nvSpPr>
        <p:spPr>
          <a:xfrm>
            <a:off x="908830" y="2098682"/>
            <a:ext cx="1996526" cy="523220"/>
          </a:xfrm>
          <a:prstGeom prst="rect">
            <a:avLst/>
          </a:prstGeom>
          <a:noFill/>
        </p:spPr>
        <p:txBody>
          <a:bodyPr wrap="square" rtlCol="0" anchor="t" anchorCtr="0">
            <a:spAutoFit/>
          </a:bodyPr>
          <a:lstStyle/>
          <a:p>
            <a:pPr algn="ctr"/>
            <a:r>
              <a:rPr lang="en-US" sz="1400" dirty="0">
                <a:solidFill>
                  <a:schemeClr val="accent1"/>
                </a:solidFill>
                <a:latin typeface="Arial" panose="020B0604020202020204" pitchFamily="34" charset="0"/>
              </a:rPr>
              <a:t>Nexus 9K </a:t>
            </a:r>
            <a:endParaRPr lang="en-US" sz="1400" dirty="0" smtClean="0">
              <a:solidFill>
                <a:schemeClr val="accent1"/>
              </a:solidFill>
              <a:latin typeface="Arial" panose="020B0604020202020204" pitchFamily="34" charset="0"/>
            </a:endParaRPr>
          </a:p>
          <a:p>
            <a:pPr algn="ctr"/>
            <a:r>
              <a:rPr lang="en-US" sz="1400" dirty="0" smtClean="0">
                <a:solidFill>
                  <a:schemeClr val="accent1"/>
                </a:solidFill>
                <a:latin typeface="Arial" panose="020B0604020202020204" pitchFamily="34" charset="0"/>
              </a:rPr>
              <a:t>Customers </a:t>
            </a:r>
            <a:r>
              <a:rPr lang="en-US" sz="1400" dirty="0">
                <a:solidFill>
                  <a:schemeClr val="accent1"/>
                </a:solidFill>
                <a:latin typeface="Arial" panose="020B0604020202020204" pitchFamily="34" charset="0"/>
              </a:rPr>
              <a:t>Globally</a:t>
            </a:r>
          </a:p>
        </p:txBody>
      </p:sp>
      <p:sp>
        <p:nvSpPr>
          <p:cNvPr id="120" name="Oval 119"/>
          <p:cNvSpPr/>
          <p:nvPr/>
        </p:nvSpPr>
        <p:spPr>
          <a:xfrm>
            <a:off x="3189806" y="956959"/>
            <a:ext cx="1086879" cy="1086878"/>
          </a:xfrm>
          <a:prstGeom prst="ellipse">
            <a:avLst/>
          </a:prstGeom>
          <a:solidFill>
            <a:schemeClr val="tx1">
              <a:lumMod val="10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1"/>
              </a:solidFill>
            </a:endParaRPr>
          </a:p>
        </p:txBody>
      </p:sp>
      <p:sp>
        <p:nvSpPr>
          <p:cNvPr id="129" name="TextBox 128"/>
          <p:cNvSpPr txBox="1"/>
          <p:nvPr/>
        </p:nvSpPr>
        <p:spPr>
          <a:xfrm>
            <a:off x="3072511" y="2098682"/>
            <a:ext cx="1321467" cy="523220"/>
          </a:xfrm>
          <a:prstGeom prst="rect">
            <a:avLst/>
          </a:prstGeom>
          <a:noFill/>
        </p:spPr>
        <p:txBody>
          <a:bodyPr wrap="square" rtlCol="0" anchor="t" anchorCtr="0">
            <a:spAutoFit/>
          </a:bodyPr>
          <a:lstStyle/>
          <a:p>
            <a:pPr algn="ctr"/>
            <a:r>
              <a:rPr lang="en-US" sz="1400" dirty="0" err="1">
                <a:solidFill>
                  <a:schemeClr val="tx1">
                    <a:lumMod val="100000"/>
                  </a:schemeClr>
                </a:solidFill>
                <a:latin typeface="Arial" panose="020B0604020202020204" pitchFamily="34" charset="0"/>
              </a:rPr>
              <a:t>ACI</a:t>
            </a:r>
            <a:r>
              <a:rPr lang="en-US" sz="1400" dirty="0">
                <a:solidFill>
                  <a:schemeClr val="tx1">
                    <a:lumMod val="100000"/>
                  </a:schemeClr>
                </a:solidFill>
                <a:latin typeface="Arial" panose="020B0604020202020204" pitchFamily="34" charset="0"/>
              </a:rPr>
              <a:t> </a:t>
            </a:r>
            <a:br>
              <a:rPr lang="en-US" sz="1400" dirty="0">
                <a:solidFill>
                  <a:schemeClr val="tx1">
                    <a:lumMod val="100000"/>
                  </a:schemeClr>
                </a:solidFill>
                <a:latin typeface="Arial" panose="020B0604020202020204" pitchFamily="34" charset="0"/>
              </a:rPr>
            </a:br>
            <a:r>
              <a:rPr lang="en-US" sz="1400" dirty="0">
                <a:solidFill>
                  <a:schemeClr val="tx1">
                    <a:lumMod val="100000"/>
                  </a:schemeClr>
                </a:solidFill>
                <a:latin typeface="Arial" panose="020B0604020202020204" pitchFamily="34" charset="0"/>
              </a:rPr>
              <a:t>Customers</a:t>
            </a:r>
          </a:p>
        </p:txBody>
      </p:sp>
      <p:sp>
        <p:nvSpPr>
          <p:cNvPr id="131" name="Oval 130"/>
          <p:cNvSpPr/>
          <p:nvPr/>
        </p:nvSpPr>
        <p:spPr>
          <a:xfrm>
            <a:off x="4985641" y="956960"/>
            <a:ext cx="1086879" cy="1086878"/>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solidFill>
            </a:endParaRPr>
          </a:p>
        </p:txBody>
      </p:sp>
      <p:sp>
        <p:nvSpPr>
          <p:cNvPr id="138" name="TextBox 137"/>
          <p:cNvSpPr txBox="1"/>
          <p:nvPr/>
        </p:nvSpPr>
        <p:spPr>
          <a:xfrm>
            <a:off x="4868346" y="2098682"/>
            <a:ext cx="1321467" cy="523220"/>
          </a:xfrm>
          <a:prstGeom prst="rect">
            <a:avLst/>
          </a:prstGeom>
          <a:noFill/>
        </p:spPr>
        <p:txBody>
          <a:bodyPr wrap="square" rtlCol="0" anchor="t" anchorCtr="0">
            <a:spAutoFit/>
          </a:bodyPr>
          <a:lstStyle/>
          <a:p>
            <a:pPr algn="ctr"/>
            <a:r>
              <a:rPr lang="en-US" sz="1400" dirty="0">
                <a:solidFill>
                  <a:schemeClr val="accent6"/>
                </a:solidFill>
                <a:latin typeface="Arial" panose="020B0604020202020204" pitchFamily="34" charset="0"/>
              </a:rPr>
              <a:t>Ecosystem Partners</a:t>
            </a:r>
          </a:p>
        </p:txBody>
      </p:sp>
      <p:sp>
        <p:nvSpPr>
          <p:cNvPr id="139" name="Rectangle 138"/>
          <p:cNvSpPr/>
          <p:nvPr/>
        </p:nvSpPr>
        <p:spPr>
          <a:xfrm>
            <a:off x="1390475" y="1327391"/>
            <a:ext cx="1092768" cy="359586"/>
          </a:xfrm>
          <a:prstGeom prst="rect">
            <a:avLst/>
          </a:prstGeom>
        </p:spPr>
        <p:txBody>
          <a:bodyPr wrap="square" lIns="51306" tIns="25654" rIns="51306" bIns="25654">
            <a:spAutoFit/>
          </a:bodyPr>
          <a:lstStyle/>
          <a:p>
            <a:pPr algn="ctr"/>
            <a:r>
              <a:rPr lang="en-US" sz="2000" b="1" dirty="0" smtClean="0">
                <a:solidFill>
                  <a:srgbClr val="FFFFFF"/>
                </a:solidFill>
                <a:latin typeface="Arial"/>
                <a:ea typeface="ＭＳ Ｐゴシック" charset="-128"/>
                <a:cs typeface="ＭＳ Ｐゴシック" charset="0"/>
              </a:rPr>
              <a:t>12,000</a:t>
            </a:r>
            <a:r>
              <a:rPr lang="en-US" sz="2000" b="1" dirty="0">
                <a:solidFill>
                  <a:srgbClr val="FFFFFF"/>
                </a:solidFill>
                <a:latin typeface="Arial"/>
                <a:ea typeface="ＭＳ Ｐゴシック" charset="-128"/>
                <a:cs typeface="ＭＳ Ｐゴシック" charset="0"/>
              </a:rPr>
              <a:t>+</a:t>
            </a:r>
          </a:p>
        </p:txBody>
      </p:sp>
      <p:sp>
        <p:nvSpPr>
          <p:cNvPr id="140" name="Rectangle 139"/>
          <p:cNvSpPr/>
          <p:nvPr/>
        </p:nvSpPr>
        <p:spPr>
          <a:xfrm>
            <a:off x="4983246" y="1327391"/>
            <a:ext cx="1084907" cy="359586"/>
          </a:xfrm>
          <a:prstGeom prst="rect">
            <a:avLst/>
          </a:prstGeom>
        </p:spPr>
        <p:txBody>
          <a:bodyPr wrap="square" lIns="51306" tIns="25654" rIns="51306" bIns="25654">
            <a:spAutoFit/>
          </a:bodyPr>
          <a:lstStyle/>
          <a:p>
            <a:pPr algn="ctr"/>
            <a:r>
              <a:rPr lang="en-US" sz="2000" b="1" dirty="0" smtClean="0">
                <a:solidFill>
                  <a:srgbClr val="FFFFFF"/>
                </a:solidFill>
                <a:latin typeface="Arial"/>
                <a:ea typeface="ＭＳ Ｐゴシック" charset="-128"/>
                <a:cs typeface="ＭＳ Ｐゴシック" charset="0"/>
              </a:rPr>
              <a:t>65+</a:t>
            </a:r>
            <a:endParaRPr lang="en-US" sz="2000" b="1" dirty="0">
              <a:solidFill>
                <a:srgbClr val="FFFFFF"/>
              </a:solidFill>
              <a:latin typeface="Arial"/>
              <a:ea typeface="ＭＳ Ｐゴシック" charset="-128"/>
              <a:cs typeface="ＭＳ Ｐゴシック" charset="0"/>
            </a:endParaRPr>
          </a:p>
        </p:txBody>
      </p:sp>
      <p:sp>
        <p:nvSpPr>
          <p:cNvPr id="141" name="Rectangle 140"/>
          <p:cNvSpPr/>
          <p:nvPr/>
        </p:nvSpPr>
        <p:spPr>
          <a:xfrm>
            <a:off x="3200316" y="1327391"/>
            <a:ext cx="1100631" cy="359586"/>
          </a:xfrm>
          <a:prstGeom prst="rect">
            <a:avLst/>
          </a:prstGeom>
        </p:spPr>
        <p:txBody>
          <a:bodyPr wrap="square" lIns="51306" tIns="25654" rIns="51306" bIns="25654">
            <a:spAutoFit/>
          </a:bodyPr>
          <a:lstStyle/>
          <a:p>
            <a:pPr algn="ctr"/>
            <a:r>
              <a:rPr lang="en-US" sz="2000" b="1" dirty="0" smtClean="0">
                <a:solidFill>
                  <a:schemeClr val="bg2"/>
                </a:solidFill>
                <a:latin typeface="Arial"/>
                <a:ea typeface="ＭＳ Ｐゴシック" charset="-128"/>
                <a:cs typeface="ＭＳ Ｐゴシック" charset="0"/>
              </a:rPr>
              <a:t>3,500</a:t>
            </a:r>
            <a:r>
              <a:rPr lang="en-US" sz="2000" b="1" dirty="0">
                <a:solidFill>
                  <a:schemeClr val="bg2"/>
                </a:solidFill>
                <a:latin typeface="Arial"/>
                <a:ea typeface="ＭＳ Ｐゴシック" charset="-128"/>
                <a:cs typeface="ＭＳ Ｐゴシック" charset="0"/>
              </a:rPr>
              <a:t>+</a:t>
            </a:r>
          </a:p>
        </p:txBody>
      </p:sp>
      <p:sp>
        <p:nvSpPr>
          <p:cNvPr id="99" name="Oval 98"/>
          <p:cNvSpPr/>
          <p:nvPr/>
        </p:nvSpPr>
        <p:spPr>
          <a:xfrm>
            <a:off x="6636222" y="700924"/>
            <a:ext cx="1598948" cy="1598948"/>
          </a:xfrm>
          <a:prstGeom prst="ellipse">
            <a:avLst/>
          </a:prstGeom>
          <a:gradFill>
            <a:gsLst>
              <a:gs pos="0">
                <a:schemeClr val="accent5"/>
              </a:gs>
              <a:gs pos="100000">
                <a:schemeClr val="accent5">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6892257" y="956960"/>
            <a:ext cx="1086879" cy="1086878"/>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solidFill>
            </a:endParaRPr>
          </a:p>
        </p:txBody>
      </p:sp>
      <p:sp>
        <p:nvSpPr>
          <p:cNvPr id="101" name="TextBox 100"/>
          <p:cNvSpPr txBox="1"/>
          <p:nvPr/>
        </p:nvSpPr>
        <p:spPr>
          <a:xfrm>
            <a:off x="6708888" y="2098682"/>
            <a:ext cx="1453614" cy="523220"/>
          </a:xfrm>
          <a:prstGeom prst="rect">
            <a:avLst/>
          </a:prstGeom>
          <a:noFill/>
        </p:spPr>
        <p:txBody>
          <a:bodyPr wrap="square" rtlCol="0" anchor="t" anchorCtr="0">
            <a:spAutoFit/>
          </a:bodyPr>
          <a:lstStyle/>
          <a:p>
            <a:pPr algn="ctr"/>
            <a:r>
              <a:rPr lang="en-US" sz="1400" dirty="0" smtClean="0">
                <a:solidFill>
                  <a:schemeClr val="accent5"/>
                </a:solidFill>
                <a:latin typeface="Arial" panose="020B0604020202020204" pitchFamily="34" charset="0"/>
              </a:rPr>
              <a:t>Business </a:t>
            </a:r>
          </a:p>
          <a:p>
            <a:pPr algn="ctr"/>
            <a:r>
              <a:rPr lang="en-US" sz="1400" dirty="0" smtClean="0">
                <a:solidFill>
                  <a:schemeClr val="accent5"/>
                </a:solidFill>
                <a:latin typeface="Arial" panose="020B0604020202020204" pitchFamily="34" charset="0"/>
              </a:rPr>
              <a:t>Run Rate</a:t>
            </a:r>
            <a:endParaRPr lang="en-US" sz="1400" dirty="0">
              <a:solidFill>
                <a:schemeClr val="accent5"/>
              </a:solidFill>
              <a:latin typeface="Arial" panose="020B0604020202020204" pitchFamily="34" charset="0"/>
            </a:endParaRPr>
          </a:p>
        </p:txBody>
      </p:sp>
      <p:sp>
        <p:nvSpPr>
          <p:cNvPr id="102" name="Rectangle 101"/>
          <p:cNvSpPr/>
          <p:nvPr/>
        </p:nvSpPr>
        <p:spPr>
          <a:xfrm>
            <a:off x="6889862" y="1327391"/>
            <a:ext cx="1084907" cy="359586"/>
          </a:xfrm>
          <a:prstGeom prst="rect">
            <a:avLst/>
          </a:prstGeom>
        </p:spPr>
        <p:txBody>
          <a:bodyPr wrap="square" lIns="51306" tIns="25654" rIns="51306" bIns="25654">
            <a:spAutoFit/>
          </a:bodyPr>
          <a:lstStyle/>
          <a:p>
            <a:pPr algn="ctr"/>
            <a:r>
              <a:rPr lang="en-US" sz="2000" b="1" dirty="0" smtClean="0">
                <a:solidFill>
                  <a:srgbClr val="FFFFFF"/>
                </a:solidFill>
                <a:latin typeface="Arial"/>
                <a:ea typeface="ＭＳ Ｐゴシック" charset="-128"/>
                <a:cs typeface="ＭＳ Ｐゴシック" charset="0"/>
              </a:rPr>
              <a:t>$3B</a:t>
            </a:r>
            <a:endParaRPr lang="en-US" sz="2000" b="1" dirty="0">
              <a:solidFill>
                <a:srgbClr val="FFFFFF"/>
              </a:solidFill>
              <a:latin typeface="Arial"/>
              <a:ea typeface="ＭＳ Ｐゴシック" charset="-128"/>
              <a:cs typeface="ＭＳ Ｐゴシック" charset="0"/>
            </a:endParaRPr>
          </a:p>
        </p:txBody>
      </p:sp>
      <p:sp>
        <p:nvSpPr>
          <p:cNvPr id="8" name="Slide Number Placeholder 7"/>
          <p:cNvSpPr>
            <a:spLocks noGrp="1"/>
          </p:cNvSpPr>
          <p:nvPr>
            <p:ph type="sldNum" sz="quarter" idx="4"/>
          </p:nvPr>
        </p:nvSpPr>
        <p:spPr/>
        <p:txBody>
          <a:bodyPr/>
          <a:lstStyle/>
          <a:p>
            <a:fld id="{96A97DD0-5BE7-4856-A2A9-C42C6688E607}" type="slidenum">
              <a:rPr lang="en-US" smtClean="0"/>
              <a:pPr/>
              <a:t>3</a:t>
            </a:fld>
            <a:endParaRPr lang="en-US" dirty="0"/>
          </a:p>
        </p:txBody>
      </p:sp>
      <p:pic>
        <p:nvPicPr>
          <p:cNvPr id="103" name="Picture 102"/>
          <p:cNvPicPr>
            <a:picLocks noChangeAspect="1"/>
          </p:cNvPicPr>
          <p:nvPr/>
        </p:nvPicPr>
        <p:blipFill>
          <a:blip r:embed="rId67"/>
          <a:stretch>
            <a:fillRect/>
          </a:stretch>
        </p:blipFill>
        <p:spPr>
          <a:xfrm>
            <a:off x="4109431" y="4047094"/>
            <a:ext cx="811552" cy="287569"/>
          </a:xfrm>
          <a:prstGeom prst="rect">
            <a:avLst/>
          </a:prstGeom>
        </p:spPr>
      </p:pic>
    </p:spTree>
    <p:extLst>
      <p:ext uri="{BB962C8B-B14F-4D97-AF65-F5344CB8AC3E}">
        <p14:creationId xmlns:p14="http://schemas.microsoft.com/office/powerpoint/2010/main" val="18522547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2"/>
          <p:cNvPicPr>
            <a:picLocks noChangeAspect="1"/>
          </p:cNvPicPr>
          <p:nvPr/>
        </p:nvPicPr>
        <p:blipFill>
          <a:blip r:embed="rId3" cstate="print">
            <a:extLst>
              <a:ext uri="{28A0092B-C50C-407E-A947-70E740481C1C}">
                <a14:useLocalDpi xmlns:a14="http://schemas.microsoft.com/office/drawing/2010/main" val="0"/>
              </a:ext>
            </a:extLst>
          </a:blip>
          <a:srcRect t="12527" b="12527"/>
          <a:stretch>
            <a:fillRect/>
          </a:stretch>
        </p:blipFill>
        <p:spPr>
          <a:xfrm>
            <a:off x="0" y="0"/>
            <a:ext cx="9147348" cy="5143500"/>
          </a:xfrm>
          <a:prstGeom prst="rect">
            <a:avLst/>
          </a:prstGeom>
        </p:spPr>
      </p:pic>
      <p:sp>
        <p:nvSpPr>
          <p:cNvPr id="11" name="Rectangle 10"/>
          <p:cNvSpPr/>
          <p:nvPr/>
        </p:nvSpPr>
        <p:spPr>
          <a:xfrm>
            <a:off x="0" y="0"/>
            <a:ext cx="9144000" cy="5143500"/>
          </a:xfrm>
          <a:prstGeom prst="rect">
            <a:avLst/>
          </a:prstGeom>
          <a:solidFill>
            <a:schemeClr val="bg1">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Trapezoid 3"/>
          <p:cNvSpPr/>
          <p:nvPr/>
        </p:nvSpPr>
        <p:spPr>
          <a:xfrm>
            <a:off x="290547" y="3565813"/>
            <a:ext cx="5413568" cy="702800"/>
          </a:xfrm>
          <a:prstGeom prst="trapezoid">
            <a:avLst>
              <a:gd name="adj" fmla="val 82947"/>
            </a:avLst>
          </a:prstGeom>
          <a:solidFill>
            <a:schemeClr val="tx2"/>
          </a:solidFill>
          <a:ln w="15875">
            <a:noFill/>
          </a:ln>
          <a:effectLst/>
          <a:scene3d>
            <a:camera prst="orthographicFront"/>
            <a:lightRig rig="flat" dir="t"/>
          </a:scene3d>
          <a:sp3d prstMaterial="dkEdge"/>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91450" tIns="14670" rIns="91450" bIns="14670" numCol="1" spcCol="1270" anchor="ctr" anchorCtr="0">
            <a:noAutofit/>
          </a:bodyPr>
          <a:lstStyle/>
          <a:p>
            <a:pPr algn="ctr" defTabSz="457200" fontAlgn="base">
              <a:spcBef>
                <a:spcPct val="0"/>
              </a:spcBef>
              <a:spcAft>
                <a:spcPct val="0"/>
              </a:spcAft>
            </a:pPr>
            <a:r>
              <a:rPr lang="en-US" sz="1400" dirty="0">
                <a:solidFill>
                  <a:srgbClr val="FFFFFF"/>
                </a:solidFill>
              </a:rPr>
              <a:t>Automation </a:t>
            </a:r>
            <a:r>
              <a:rPr lang="en-US" sz="1400" dirty="0" smtClean="0">
                <a:solidFill>
                  <a:srgbClr val="FFFFFF"/>
                </a:solidFill>
              </a:rPr>
              <a:t>and </a:t>
            </a:r>
            <a:r>
              <a:rPr lang="en-US" sz="1400" dirty="0">
                <a:solidFill>
                  <a:srgbClr val="FFFFFF"/>
                </a:solidFill>
              </a:rPr>
              <a:t>Programmability</a:t>
            </a:r>
          </a:p>
        </p:txBody>
      </p:sp>
      <p:sp>
        <p:nvSpPr>
          <p:cNvPr id="5" name="Trapezoid 4"/>
          <p:cNvSpPr/>
          <p:nvPr/>
        </p:nvSpPr>
        <p:spPr>
          <a:xfrm>
            <a:off x="876277" y="2845630"/>
            <a:ext cx="4242107" cy="702800"/>
          </a:xfrm>
          <a:prstGeom prst="trapezoid">
            <a:avLst>
              <a:gd name="adj" fmla="val 80809"/>
            </a:avLst>
          </a:prstGeom>
          <a:solidFill>
            <a:schemeClr val="accent4"/>
          </a:solidFill>
          <a:ln w="15875">
            <a:noFill/>
          </a:ln>
          <a:effectLst/>
          <a:scene3d>
            <a:camera prst="orthographicFront"/>
            <a:lightRig rig="flat" dir="t"/>
          </a:scene3d>
          <a:sp3d prstMaterial="dkEdge"/>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91450" tIns="14670" rIns="91450" bIns="14670" numCol="1" spcCol="1270" anchor="ctr" anchorCtr="0">
            <a:noAutofit/>
          </a:bodyPr>
          <a:lstStyle/>
          <a:p>
            <a:pPr algn="ctr" defTabSz="457200" fontAlgn="base">
              <a:spcBef>
                <a:spcPct val="0"/>
              </a:spcBef>
              <a:spcAft>
                <a:spcPct val="0"/>
              </a:spcAft>
            </a:pPr>
            <a:r>
              <a:rPr lang="en-US" sz="1400" dirty="0">
                <a:solidFill>
                  <a:srgbClr val="FFFFFF"/>
                </a:solidFill>
              </a:rPr>
              <a:t>Centralized Provisioning </a:t>
            </a:r>
            <a:r>
              <a:rPr lang="en-US" sz="1400" dirty="0" smtClean="0">
                <a:solidFill>
                  <a:srgbClr val="FFFFFF"/>
                </a:solidFill>
              </a:rPr>
              <a:t>and </a:t>
            </a:r>
            <a:r>
              <a:rPr lang="en-US" sz="1400" dirty="0">
                <a:solidFill>
                  <a:srgbClr val="FFFFFF"/>
                </a:solidFill>
              </a:rPr>
              <a:t>Visibility </a:t>
            </a:r>
          </a:p>
        </p:txBody>
      </p:sp>
      <p:sp>
        <p:nvSpPr>
          <p:cNvPr id="6" name="Trapezoid 5"/>
          <p:cNvSpPr/>
          <p:nvPr/>
        </p:nvSpPr>
        <p:spPr>
          <a:xfrm>
            <a:off x="1453133" y="2125444"/>
            <a:ext cx="3088397" cy="702800"/>
          </a:xfrm>
          <a:prstGeom prst="trapezoid">
            <a:avLst>
              <a:gd name="adj" fmla="val 80809"/>
            </a:avLst>
          </a:prstGeom>
          <a:solidFill>
            <a:schemeClr val="accent5"/>
          </a:solidFill>
          <a:ln w="15875">
            <a:noFill/>
          </a:ln>
          <a:effectLst/>
          <a:scene3d>
            <a:camera prst="orthographicFront"/>
            <a:lightRig rig="flat" dir="t"/>
          </a:scene3d>
          <a:sp3d prstMaterial="dkEdge"/>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91450" tIns="14670" rIns="91450" bIns="14670" numCol="1" spcCol="1270" anchor="ctr" anchorCtr="0">
            <a:noAutofit/>
          </a:bodyPr>
          <a:lstStyle/>
          <a:p>
            <a:pPr algn="ctr" defTabSz="457200" fontAlgn="base">
              <a:spcBef>
                <a:spcPct val="0"/>
              </a:spcBef>
              <a:spcAft>
                <a:spcPct val="0"/>
              </a:spcAft>
            </a:pPr>
            <a:r>
              <a:rPr lang="en-US" sz="1400" dirty="0">
                <a:solidFill>
                  <a:srgbClr val="FFFFFF"/>
                </a:solidFill>
              </a:rPr>
              <a:t>Simplification / Abstraction</a:t>
            </a:r>
          </a:p>
        </p:txBody>
      </p:sp>
      <p:sp>
        <p:nvSpPr>
          <p:cNvPr id="7" name="Isosceles Triangle 6"/>
          <p:cNvSpPr/>
          <p:nvPr/>
        </p:nvSpPr>
        <p:spPr>
          <a:xfrm>
            <a:off x="2029989" y="864637"/>
            <a:ext cx="1934685" cy="1232254"/>
          </a:xfrm>
          <a:prstGeom prst="triangle">
            <a:avLst/>
          </a:prstGeom>
          <a:solidFill>
            <a:schemeClr val="accent6"/>
          </a:solidFill>
          <a:ln w="15875">
            <a:noFill/>
          </a:ln>
          <a:effectLst/>
          <a:scene3d>
            <a:camera prst="orthographicFront"/>
            <a:lightRig rig="flat" dir="t"/>
          </a:scene3d>
          <a:sp3d prstMaterial="dkEdge"/>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91450" tIns="14670" rIns="91450" bIns="14670" numCol="1" spcCol="1270" anchor="ctr" anchorCtr="0">
            <a:noAutofit/>
          </a:bodyPr>
          <a:lstStyle/>
          <a:p>
            <a:pPr algn="ctr" defTabSz="457200" fontAlgn="base">
              <a:spcBef>
                <a:spcPct val="0"/>
              </a:spcBef>
              <a:spcAft>
                <a:spcPct val="0"/>
              </a:spcAft>
            </a:pPr>
            <a:r>
              <a:rPr lang="en-US" sz="1400" dirty="0">
                <a:solidFill>
                  <a:srgbClr val="FFFFFF"/>
                </a:solidFill>
              </a:rPr>
              <a:t>App Agility</a:t>
            </a:r>
          </a:p>
        </p:txBody>
      </p:sp>
      <p:cxnSp>
        <p:nvCxnSpPr>
          <p:cNvPr id="13" name="Straight Connector 12"/>
          <p:cNvCxnSpPr/>
          <p:nvPr/>
        </p:nvCxnSpPr>
        <p:spPr>
          <a:xfrm>
            <a:off x="5951710" y="449509"/>
            <a:ext cx="0" cy="4134932"/>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361022" y="1158915"/>
            <a:ext cx="2193907" cy="3287686"/>
            <a:chOff x="6361022" y="1158915"/>
            <a:chExt cx="2193907" cy="3287686"/>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022" y="2691475"/>
              <a:ext cx="2193907" cy="175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6029" y="1158915"/>
              <a:ext cx="2003896" cy="65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a:grpSpLocks noChangeAspect="1"/>
            </p:cNvGrpSpPr>
            <p:nvPr/>
          </p:nvGrpSpPr>
          <p:grpSpPr>
            <a:xfrm>
              <a:off x="7005089" y="1877789"/>
              <a:ext cx="934580" cy="950455"/>
              <a:chOff x="4869178" y="1646465"/>
              <a:chExt cx="1553548" cy="1579932"/>
            </a:xfrm>
          </p:grpSpPr>
          <p:sp>
            <p:nvSpPr>
              <p:cNvPr id="20" name="Rounded Rectangle 19"/>
              <p:cNvSpPr/>
              <p:nvPr/>
            </p:nvSpPr>
            <p:spPr>
              <a:xfrm rot="2700000">
                <a:off x="5003455" y="1814788"/>
                <a:ext cx="1319770" cy="1319770"/>
              </a:xfrm>
              <a:prstGeom prst="roundRect">
                <a:avLst>
                  <a:gd name="adj" fmla="val 5947"/>
                </a:avLst>
              </a:prstGeom>
              <a:gradFill flip="none" rotWithShape="1">
                <a:gsLst>
                  <a:gs pos="100000">
                    <a:srgbClr val="706D6D">
                      <a:alpha val="0"/>
                    </a:srgbClr>
                  </a:gs>
                  <a:gs pos="2083">
                    <a:srgbClr val="EAB430">
                      <a:lumMod val="50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srgbClr val="E7E6E6"/>
                  </a:solidFill>
                  <a:effectLst/>
                  <a:uLnTx/>
                  <a:uFillTx/>
                  <a:latin typeface="Arial"/>
                  <a:ea typeface="+mn-ea"/>
                  <a:cs typeface="Arial"/>
                </a:endParaRPr>
              </a:p>
            </p:txBody>
          </p:sp>
          <p:grpSp>
            <p:nvGrpSpPr>
              <p:cNvPr id="21" name="Group 20"/>
              <p:cNvGrpSpPr/>
              <p:nvPr/>
            </p:nvGrpSpPr>
            <p:grpSpPr>
              <a:xfrm>
                <a:off x="5112848" y="1886403"/>
                <a:ext cx="1176541" cy="1176541"/>
                <a:chOff x="5112848" y="1886403"/>
                <a:chExt cx="1176541" cy="1176541"/>
              </a:xfrm>
            </p:grpSpPr>
            <p:sp>
              <p:nvSpPr>
                <p:cNvPr id="32" name="Rounded Rectangle 31"/>
                <p:cNvSpPr/>
                <p:nvPr/>
              </p:nvSpPr>
              <p:spPr>
                <a:xfrm rot="2700000">
                  <a:off x="5112848" y="1886403"/>
                  <a:ext cx="1176541" cy="1176541"/>
                </a:xfrm>
                <a:prstGeom prst="roundRect">
                  <a:avLst>
                    <a:gd name="adj" fmla="val 5947"/>
                  </a:avLst>
                </a:prstGeom>
                <a:gradFill flip="none" rotWithShape="1">
                  <a:gsLst>
                    <a:gs pos="74000">
                      <a:srgbClr val="FFC000">
                        <a:alpha val="0"/>
                      </a:srgbClr>
                    </a:gs>
                    <a:gs pos="100000">
                      <a:srgbClr val="FFC000"/>
                    </a:gs>
                  </a:gsLst>
                  <a:path path="shape">
                    <a:fillToRect l="50000" t="50000" r="50000" b="50000"/>
                  </a:path>
                  <a:tileRect/>
                </a:gradFill>
                <a:ln w="12700" cap="flat" cmpd="sng" algn="ctr">
                  <a:solidFill>
                    <a:srgbClr val="D09502"/>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srgbClr val="E7E6E6"/>
                    </a:solidFill>
                    <a:effectLst/>
                    <a:uLnTx/>
                    <a:uFillTx/>
                    <a:latin typeface="Arial"/>
                    <a:ea typeface="+mn-ea"/>
                    <a:cs typeface="Arial"/>
                  </a:endParaRPr>
                </a:p>
              </p:txBody>
            </p:sp>
            <p:sp>
              <p:nvSpPr>
                <p:cNvPr id="33" name="Rounded Rectangle 32"/>
                <p:cNvSpPr/>
                <p:nvPr/>
              </p:nvSpPr>
              <p:spPr>
                <a:xfrm rot="2700000">
                  <a:off x="5282469" y="2056023"/>
                  <a:ext cx="837299" cy="837299"/>
                </a:xfrm>
                <a:prstGeom prst="roundRect">
                  <a:avLst>
                    <a:gd name="adj" fmla="val 5947"/>
                  </a:avLst>
                </a:prstGeom>
                <a:gradFill flip="none" rotWithShape="1">
                  <a:gsLst>
                    <a:gs pos="0">
                      <a:srgbClr val="EAB430">
                        <a:alpha val="90000"/>
                      </a:srgbClr>
                    </a:gs>
                    <a:gs pos="100000">
                      <a:srgbClr val="FFC000"/>
                    </a:gs>
                  </a:gsLst>
                  <a:lin ang="2700000" scaled="1"/>
                  <a:tileRect/>
                </a:gradFill>
                <a:ln w="50800" cap="flat" cmpd="sng" algn="ctr">
                  <a:solidFill>
                    <a:srgbClr val="D09502"/>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srgbClr val="E7E6E6"/>
                    </a:solidFill>
                    <a:effectLst/>
                    <a:uLnTx/>
                    <a:uFillTx/>
                    <a:latin typeface="Arial"/>
                    <a:ea typeface="+mn-ea"/>
                    <a:cs typeface="Arial"/>
                  </a:endParaRPr>
                </a:p>
              </p:txBody>
            </p:sp>
          </p:grpSp>
          <p:sp>
            <p:nvSpPr>
              <p:cNvPr id="22" name="Rectangle 21"/>
              <p:cNvSpPr/>
              <p:nvPr/>
            </p:nvSpPr>
            <p:spPr>
              <a:xfrm>
                <a:off x="5327799" y="2245268"/>
                <a:ext cx="746640" cy="460453"/>
              </a:xfrm>
              <a:prstGeom prst="rect">
                <a:avLst/>
              </a:prstGeom>
            </p:spPr>
            <p:txBody>
              <a:bodyPr wrap="none">
                <a:spAutoFit/>
              </a:bodyP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5E460A"/>
                    </a:solidFill>
                    <a:effectLst>
                      <a:innerShdw blurRad="63500" dist="50800" dir="16200000">
                        <a:prstClr val="black">
                          <a:alpha val="50000"/>
                        </a:prstClr>
                      </a:innerShdw>
                    </a:effectLst>
                    <a:uLnTx/>
                    <a:uFillTx/>
                  </a:rPr>
                  <a:t>ACI</a:t>
                </a:r>
                <a:endParaRPr kumimoji="0" lang="en-US" sz="1200" b="1" i="0" u="none" strike="noStrike" kern="0" cap="none" spc="0" normalizeH="0" baseline="0" noProof="0" dirty="0">
                  <a:ln>
                    <a:noFill/>
                  </a:ln>
                  <a:solidFill>
                    <a:srgbClr val="5E460A"/>
                  </a:solidFill>
                  <a:effectLst>
                    <a:innerShdw blurRad="63500" dist="50800" dir="16200000">
                      <a:prstClr val="black">
                        <a:alpha val="50000"/>
                      </a:prstClr>
                    </a:innerShdw>
                  </a:effectLst>
                  <a:uLnTx/>
                  <a:uFillTx/>
                </a:endParaRPr>
              </a:p>
            </p:txBody>
          </p:sp>
          <p:pic>
            <p:nvPicPr>
              <p:cNvPr id="23"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0094" y="1646465"/>
                <a:ext cx="262045" cy="304653"/>
              </a:xfrm>
              <a:prstGeom prst="rect">
                <a:avLst/>
              </a:prstGeom>
              <a:noFill/>
              <a:ln>
                <a:noFill/>
              </a:ln>
              <a:effectLst>
                <a:outerShdw blurRad="25400" dist="254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Freeform 36"/>
              <p:cNvSpPr>
                <a:spLocks noEditPoints="1"/>
              </p:cNvSpPr>
              <p:nvPr/>
            </p:nvSpPr>
            <p:spPr bwMode="auto">
              <a:xfrm>
                <a:off x="4869178" y="2359129"/>
                <a:ext cx="387172" cy="191853"/>
              </a:xfrm>
              <a:custGeom>
                <a:avLst/>
                <a:gdLst>
                  <a:gd name="T0" fmla="*/ 260 w 520"/>
                  <a:gd name="T1" fmla="*/ 0 h 258"/>
                  <a:gd name="T2" fmla="*/ 0 w 520"/>
                  <a:gd name="T3" fmla="*/ 226 h 258"/>
                  <a:gd name="T4" fmla="*/ 44 w 520"/>
                  <a:gd name="T5" fmla="*/ 258 h 258"/>
                  <a:gd name="T6" fmla="*/ 476 w 520"/>
                  <a:gd name="T7" fmla="*/ 258 h 258"/>
                  <a:gd name="T8" fmla="*/ 520 w 520"/>
                  <a:gd name="T9" fmla="*/ 226 h 258"/>
                  <a:gd name="T10" fmla="*/ 260 w 520"/>
                  <a:gd name="T11" fmla="*/ 0 h 258"/>
                  <a:gd name="T12" fmla="*/ 42 w 520"/>
                  <a:gd name="T13" fmla="*/ 173 h 258"/>
                  <a:gd name="T14" fmla="*/ 28 w 520"/>
                  <a:gd name="T15" fmla="*/ 179 h 258"/>
                  <a:gd name="T16" fmla="*/ 16 w 520"/>
                  <a:gd name="T17" fmla="*/ 174 h 258"/>
                  <a:gd name="T18" fmla="*/ 22 w 520"/>
                  <a:gd name="T19" fmla="*/ 154 h 258"/>
                  <a:gd name="T20" fmla="*/ 36 w 520"/>
                  <a:gd name="T21" fmla="*/ 160 h 258"/>
                  <a:gd name="T22" fmla="*/ 42 w 520"/>
                  <a:gd name="T23" fmla="*/ 173 h 258"/>
                  <a:gd name="T24" fmla="*/ 345 w 520"/>
                  <a:gd name="T25" fmla="*/ 32 h 258"/>
                  <a:gd name="T26" fmla="*/ 349 w 520"/>
                  <a:gd name="T27" fmla="*/ 22 h 258"/>
                  <a:gd name="T28" fmla="*/ 369 w 520"/>
                  <a:gd name="T29" fmla="*/ 29 h 258"/>
                  <a:gd name="T30" fmla="*/ 364 w 520"/>
                  <a:gd name="T31" fmla="*/ 40 h 258"/>
                  <a:gd name="T32" fmla="*/ 351 w 520"/>
                  <a:gd name="T33" fmla="*/ 45 h 258"/>
                  <a:gd name="T34" fmla="*/ 345 w 520"/>
                  <a:gd name="T35" fmla="*/ 32 h 258"/>
                  <a:gd name="T36" fmla="*/ 250 w 520"/>
                  <a:gd name="T37" fmla="*/ 9 h 258"/>
                  <a:gd name="T38" fmla="*/ 260 w 520"/>
                  <a:gd name="T39" fmla="*/ 8 h 258"/>
                  <a:gd name="T40" fmla="*/ 271 w 520"/>
                  <a:gd name="T41" fmla="*/ 9 h 258"/>
                  <a:gd name="T42" fmla="*/ 271 w 520"/>
                  <a:gd name="T43" fmla="*/ 17 h 258"/>
                  <a:gd name="T44" fmla="*/ 260 w 520"/>
                  <a:gd name="T45" fmla="*/ 27 h 258"/>
                  <a:gd name="T46" fmla="*/ 250 w 520"/>
                  <a:gd name="T47" fmla="*/ 17 h 258"/>
                  <a:gd name="T48" fmla="*/ 250 w 520"/>
                  <a:gd name="T49" fmla="*/ 9 h 258"/>
                  <a:gd name="T50" fmla="*/ 93 w 520"/>
                  <a:gd name="T51" fmla="*/ 97 h 258"/>
                  <a:gd name="T52" fmla="*/ 79 w 520"/>
                  <a:gd name="T53" fmla="*/ 97 h 258"/>
                  <a:gd name="T54" fmla="*/ 68 w 520"/>
                  <a:gd name="T55" fmla="*/ 86 h 258"/>
                  <a:gd name="T56" fmla="*/ 83 w 520"/>
                  <a:gd name="T57" fmla="*/ 71 h 258"/>
                  <a:gd name="T58" fmla="*/ 93 w 520"/>
                  <a:gd name="T59" fmla="*/ 82 h 258"/>
                  <a:gd name="T60" fmla="*/ 93 w 520"/>
                  <a:gd name="T61" fmla="*/ 97 h 258"/>
                  <a:gd name="T62" fmla="*/ 170 w 520"/>
                  <a:gd name="T63" fmla="*/ 45 h 258"/>
                  <a:gd name="T64" fmla="*/ 156 w 520"/>
                  <a:gd name="T65" fmla="*/ 40 h 258"/>
                  <a:gd name="T66" fmla="*/ 152 w 520"/>
                  <a:gd name="T67" fmla="*/ 30 h 258"/>
                  <a:gd name="T68" fmla="*/ 172 w 520"/>
                  <a:gd name="T69" fmla="*/ 22 h 258"/>
                  <a:gd name="T70" fmla="*/ 175 w 520"/>
                  <a:gd name="T71" fmla="*/ 32 h 258"/>
                  <a:gd name="T72" fmla="*/ 170 w 520"/>
                  <a:gd name="T73" fmla="*/ 45 h 258"/>
                  <a:gd name="T74" fmla="*/ 283 w 520"/>
                  <a:gd name="T75" fmla="*/ 229 h 258"/>
                  <a:gd name="T76" fmla="*/ 250 w 520"/>
                  <a:gd name="T77" fmla="*/ 231 h 258"/>
                  <a:gd name="T78" fmla="*/ 248 w 520"/>
                  <a:gd name="T79" fmla="*/ 197 h 258"/>
                  <a:gd name="T80" fmla="*/ 374 w 520"/>
                  <a:gd name="T81" fmla="*/ 88 h 258"/>
                  <a:gd name="T82" fmla="*/ 378 w 520"/>
                  <a:gd name="T83" fmla="*/ 91 h 258"/>
                  <a:gd name="T84" fmla="*/ 283 w 520"/>
                  <a:gd name="T85" fmla="*/ 229 h 258"/>
                  <a:gd name="T86" fmla="*/ 442 w 520"/>
                  <a:gd name="T87" fmla="*/ 97 h 258"/>
                  <a:gd name="T88" fmla="*/ 427 w 520"/>
                  <a:gd name="T89" fmla="*/ 97 h 258"/>
                  <a:gd name="T90" fmla="*/ 427 w 520"/>
                  <a:gd name="T91" fmla="*/ 82 h 258"/>
                  <a:gd name="T92" fmla="*/ 438 w 520"/>
                  <a:gd name="T93" fmla="*/ 71 h 258"/>
                  <a:gd name="T94" fmla="*/ 453 w 520"/>
                  <a:gd name="T95" fmla="*/ 86 h 258"/>
                  <a:gd name="T96" fmla="*/ 442 w 520"/>
                  <a:gd name="T97" fmla="*/ 97 h 258"/>
                  <a:gd name="T98" fmla="*/ 492 w 520"/>
                  <a:gd name="T99" fmla="*/ 179 h 258"/>
                  <a:gd name="T100" fmla="*/ 479 w 520"/>
                  <a:gd name="T101" fmla="*/ 173 h 258"/>
                  <a:gd name="T102" fmla="*/ 484 w 520"/>
                  <a:gd name="T103" fmla="*/ 159 h 258"/>
                  <a:gd name="T104" fmla="*/ 498 w 520"/>
                  <a:gd name="T105" fmla="*/ 154 h 258"/>
                  <a:gd name="T106" fmla="*/ 505 w 520"/>
                  <a:gd name="T107" fmla="*/ 173 h 258"/>
                  <a:gd name="T108" fmla="*/ 492 w 520"/>
                  <a:gd name="T109" fmla="*/ 17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0" h="258">
                    <a:moveTo>
                      <a:pt x="260" y="0"/>
                    </a:moveTo>
                    <a:cubicBezTo>
                      <a:pt x="117" y="0"/>
                      <a:pt x="0" y="101"/>
                      <a:pt x="0" y="226"/>
                    </a:cubicBezTo>
                    <a:cubicBezTo>
                      <a:pt x="0" y="247"/>
                      <a:pt x="15" y="258"/>
                      <a:pt x="44" y="258"/>
                    </a:cubicBezTo>
                    <a:cubicBezTo>
                      <a:pt x="476" y="258"/>
                      <a:pt x="476" y="258"/>
                      <a:pt x="476" y="258"/>
                    </a:cubicBezTo>
                    <a:cubicBezTo>
                      <a:pt x="506" y="258"/>
                      <a:pt x="520" y="247"/>
                      <a:pt x="520" y="226"/>
                    </a:cubicBezTo>
                    <a:cubicBezTo>
                      <a:pt x="520" y="101"/>
                      <a:pt x="404" y="0"/>
                      <a:pt x="260" y="0"/>
                    </a:cubicBezTo>
                    <a:close/>
                    <a:moveTo>
                      <a:pt x="42" y="173"/>
                    </a:moveTo>
                    <a:cubicBezTo>
                      <a:pt x="40" y="179"/>
                      <a:pt x="34" y="181"/>
                      <a:pt x="28" y="179"/>
                    </a:cubicBezTo>
                    <a:cubicBezTo>
                      <a:pt x="16" y="174"/>
                      <a:pt x="16" y="174"/>
                      <a:pt x="16" y="174"/>
                    </a:cubicBezTo>
                    <a:cubicBezTo>
                      <a:pt x="18" y="167"/>
                      <a:pt x="20" y="160"/>
                      <a:pt x="22" y="154"/>
                    </a:cubicBezTo>
                    <a:cubicBezTo>
                      <a:pt x="36" y="160"/>
                      <a:pt x="36" y="160"/>
                      <a:pt x="36" y="160"/>
                    </a:cubicBezTo>
                    <a:cubicBezTo>
                      <a:pt x="42" y="162"/>
                      <a:pt x="44" y="168"/>
                      <a:pt x="42" y="173"/>
                    </a:cubicBezTo>
                    <a:close/>
                    <a:moveTo>
                      <a:pt x="345" y="32"/>
                    </a:moveTo>
                    <a:cubicBezTo>
                      <a:pt x="349" y="22"/>
                      <a:pt x="349" y="22"/>
                      <a:pt x="349" y="22"/>
                    </a:cubicBezTo>
                    <a:cubicBezTo>
                      <a:pt x="356" y="24"/>
                      <a:pt x="362" y="27"/>
                      <a:pt x="369" y="29"/>
                    </a:cubicBezTo>
                    <a:cubicBezTo>
                      <a:pt x="364" y="40"/>
                      <a:pt x="364" y="40"/>
                      <a:pt x="364" y="40"/>
                    </a:cubicBezTo>
                    <a:cubicBezTo>
                      <a:pt x="362" y="45"/>
                      <a:pt x="356" y="48"/>
                      <a:pt x="351" y="45"/>
                    </a:cubicBezTo>
                    <a:cubicBezTo>
                      <a:pt x="345" y="43"/>
                      <a:pt x="343" y="37"/>
                      <a:pt x="345" y="32"/>
                    </a:cubicBezTo>
                    <a:close/>
                    <a:moveTo>
                      <a:pt x="250" y="9"/>
                    </a:moveTo>
                    <a:cubicBezTo>
                      <a:pt x="253" y="8"/>
                      <a:pt x="257" y="8"/>
                      <a:pt x="260" y="8"/>
                    </a:cubicBezTo>
                    <a:cubicBezTo>
                      <a:pt x="264" y="8"/>
                      <a:pt x="267" y="8"/>
                      <a:pt x="271" y="9"/>
                    </a:cubicBezTo>
                    <a:cubicBezTo>
                      <a:pt x="271" y="17"/>
                      <a:pt x="271" y="17"/>
                      <a:pt x="271" y="17"/>
                    </a:cubicBezTo>
                    <a:cubicBezTo>
                      <a:pt x="271" y="23"/>
                      <a:pt x="266" y="27"/>
                      <a:pt x="260" y="27"/>
                    </a:cubicBezTo>
                    <a:cubicBezTo>
                      <a:pt x="255" y="27"/>
                      <a:pt x="250" y="23"/>
                      <a:pt x="250" y="17"/>
                    </a:cubicBezTo>
                    <a:lnTo>
                      <a:pt x="250" y="9"/>
                    </a:lnTo>
                    <a:close/>
                    <a:moveTo>
                      <a:pt x="93" y="97"/>
                    </a:moveTo>
                    <a:cubicBezTo>
                      <a:pt x="89" y="101"/>
                      <a:pt x="83" y="101"/>
                      <a:pt x="79" y="97"/>
                    </a:cubicBezTo>
                    <a:cubicBezTo>
                      <a:pt x="68" y="86"/>
                      <a:pt x="68" y="86"/>
                      <a:pt x="68" y="86"/>
                    </a:cubicBezTo>
                    <a:cubicBezTo>
                      <a:pt x="73" y="81"/>
                      <a:pt x="78" y="76"/>
                      <a:pt x="83" y="71"/>
                    </a:cubicBezTo>
                    <a:cubicBezTo>
                      <a:pt x="93" y="82"/>
                      <a:pt x="93" y="82"/>
                      <a:pt x="93" y="82"/>
                    </a:cubicBezTo>
                    <a:cubicBezTo>
                      <a:pt x="97" y="86"/>
                      <a:pt x="97" y="93"/>
                      <a:pt x="93" y="97"/>
                    </a:cubicBezTo>
                    <a:close/>
                    <a:moveTo>
                      <a:pt x="170" y="45"/>
                    </a:moveTo>
                    <a:cubicBezTo>
                      <a:pt x="164" y="48"/>
                      <a:pt x="158" y="45"/>
                      <a:pt x="156" y="40"/>
                    </a:cubicBezTo>
                    <a:cubicBezTo>
                      <a:pt x="152" y="30"/>
                      <a:pt x="152" y="30"/>
                      <a:pt x="152" y="30"/>
                    </a:cubicBezTo>
                    <a:cubicBezTo>
                      <a:pt x="158" y="27"/>
                      <a:pt x="165" y="24"/>
                      <a:pt x="172" y="22"/>
                    </a:cubicBezTo>
                    <a:cubicBezTo>
                      <a:pt x="175" y="32"/>
                      <a:pt x="175" y="32"/>
                      <a:pt x="175" y="32"/>
                    </a:cubicBezTo>
                    <a:cubicBezTo>
                      <a:pt x="178" y="37"/>
                      <a:pt x="175" y="43"/>
                      <a:pt x="170" y="45"/>
                    </a:cubicBezTo>
                    <a:close/>
                    <a:moveTo>
                      <a:pt x="283" y="229"/>
                    </a:moveTo>
                    <a:cubicBezTo>
                      <a:pt x="275" y="239"/>
                      <a:pt x="259" y="240"/>
                      <a:pt x="250" y="231"/>
                    </a:cubicBezTo>
                    <a:cubicBezTo>
                      <a:pt x="240" y="222"/>
                      <a:pt x="239" y="207"/>
                      <a:pt x="248" y="197"/>
                    </a:cubicBezTo>
                    <a:cubicBezTo>
                      <a:pt x="374" y="88"/>
                      <a:pt x="374" y="88"/>
                      <a:pt x="374" y="88"/>
                    </a:cubicBezTo>
                    <a:cubicBezTo>
                      <a:pt x="378" y="91"/>
                      <a:pt x="378" y="91"/>
                      <a:pt x="378" y="91"/>
                    </a:cubicBezTo>
                    <a:lnTo>
                      <a:pt x="283" y="229"/>
                    </a:lnTo>
                    <a:close/>
                    <a:moveTo>
                      <a:pt x="442" y="97"/>
                    </a:moveTo>
                    <a:cubicBezTo>
                      <a:pt x="438" y="101"/>
                      <a:pt x="431" y="101"/>
                      <a:pt x="427" y="97"/>
                    </a:cubicBezTo>
                    <a:cubicBezTo>
                      <a:pt x="423" y="93"/>
                      <a:pt x="423" y="86"/>
                      <a:pt x="427" y="82"/>
                    </a:cubicBezTo>
                    <a:cubicBezTo>
                      <a:pt x="438" y="71"/>
                      <a:pt x="438" y="71"/>
                      <a:pt x="438" y="71"/>
                    </a:cubicBezTo>
                    <a:cubicBezTo>
                      <a:pt x="443" y="76"/>
                      <a:pt x="448" y="81"/>
                      <a:pt x="453" y="86"/>
                    </a:cubicBezTo>
                    <a:lnTo>
                      <a:pt x="442" y="97"/>
                    </a:lnTo>
                    <a:close/>
                    <a:moveTo>
                      <a:pt x="492" y="179"/>
                    </a:moveTo>
                    <a:cubicBezTo>
                      <a:pt x="487" y="181"/>
                      <a:pt x="481" y="178"/>
                      <a:pt x="479" y="173"/>
                    </a:cubicBezTo>
                    <a:cubicBezTo>
                      <a:pt x="476" y="168"/>
                      <a:pt x="479" y="162"/>
                      <a:pt x="484" y="159"/>
                    </a:cubicBezTo>
                    <a:cubicBezTo>
                      <a:pt x="498" y="154"/>
                      <a:pt x="498" y="154"/>
                      <a:pt x="498" y="154"/>
                    </a:cubicBezTo>
                    <a:cubicBezTo>
                      <a:pt x="501" y="160"/>
                      <a:pt x="503" y="167"/>
                      <a:pt x="505" y="173"/>
                    </a:cubicBezTo>
                    <a:lnTo>
                      <a:pt x="492" y="179"/>
                    </a:lnTo>
                    <a:close/>
                  </a:path>
                </a:pathLst>
              </a:custGeom>
              <a:solidFill>
                <a:srgbClr val="FFFFFF"/>
              </a:solidFill>
              <a:ln>
                <a:noFill/>
              </a:ln>
              <a:effectLst>
                <a:outerShdw blurRad="25400" dist="254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srgbClr val="FFFFFF"/>
                  </a:solidFill>
                  <a:effectLst/>
                  <a:uLnTx/>
                  <a:uFillTx/>
                </a:endParaRPr>
              </a:p>
            </p:txBody>
          </p:sp>
          <p:grpSp>
            <p:nvGrpSpPr>
              <p:cNvPr id="28" name="Group 29"/>
              <p:cNvGrpSpPr>
                <a:grpSpLocks noChangeAspect="1"/>
              </p:cNvGrpSpPr>
              <p:nvPr/>
            </p:nvGrpSpPr>
            <p:grpSpPr bwMode="auto">
              <a:xfrm>
                <a:off x="5560387" y="2912899"/>
                <a:ext cx="269484" cy="313498"/>
                <a:chOff x="5451" y="1149"/>
                <a:chExt cx="349" cy="406"/>
              </a:xfrm>
              <a:effectLst>
                <a:outerShdw blurRad="25400" dist="25400" dir="5400000" algn="t" rotWithShape="0">
                  <a:prstClr val="black">
                    <a:alpha val="40000"/>
                  </a:prstClr>
                </a:outerShdw>
              </a:effectLst>
            </p:grpSpPr>
            <p:sp>
              <p:nvSpPr>
                <p:cNvPr id="30" name="Freeform 30"/>
                <p:cNvSpPr>
                  <a:spLocks noEditPoints="1"/>
                </p:cNvSpPr>
                <p:nvPr/>
              </p:nvSpPr>
              <p:spPr bwMode="auto">
                <a:xfrm>
                  <a:off x="5451" y="1204"/>
                  <a:ext cx="349" cy="351"/>
                </a:xfrm>
                <a:custGeom>
                  <a:avLst/>
                  <a:gdLst>
                    <a:gd name="T0" fmla="*/ 110 w 221"/>
                    <a:gd name="T1" fmla="*/ 0 h 222"/>
                    <a:gd name="T2" fmla="*/ 0 w 221"/>
                    <a:gd name="T3" fmla="*/ 111 h 222"/>
                    <a:gd name="T4" fmla="*/ 110 w 221"/>
                    <a:gd name="T5" fmla="*/ 222 h 222"/>
                    <a:gd name="T6" fmla="*/ 221 w 221"/>
                    <a:gd name="T7" fmla="*/ 111 h 222"/>
                    <a:gd name="T8" fmla="*/ 110 w 221"/>
                    <a:gd name="T9" fmla="*/ 0 h 222"/>
                    <a:gd name="T10" fmla="*/ 181 w 221"/>
                    <a:gd name="T11" fmla="*/ 152 h 222"/>
                    <a:gd name="T12" fmla="*/ 170 w 221"/>
                    <a:gd name="T13" fmla="*/ 156 h 222"/>
                    <a:gd name="T14" fmla="*/ 102 w 221"/>
                    <a:gd name="T15" fmla="*/ 121 h 222"/>
                    <a:gd name="T16" fmla="*/ 98 w 221"/>
                    <a:gd name="T17" fmla="*/ 114 h 222"/>
                    <a:gd name="T18" fmla="*/ 98 w 221"/>
                    <a:gd name="T19" fmla="*/ 113 h 222"/>
                    <a:gd name="T20" fmla="*/ 98 w 221"/>
                    <a:gd name="T21" fmla="*/ 38 h 222"/>
                    <a:gd name="T22" fmla="*/ 106 w 221"/>
                    <a:gd name="T23" fmla="*/ 29 h 222"/>
                    <a:gd name="T24" fmla="*/ 115 w 221"/>
                    <a:gd name="T25" fmla="*/ 38 h 222"/>
                    <a:gd name="T26" fmla="*/ 115 w 221"/>
                    <a:gd name="T27" fmla="*/ 109 h 222"/>
                    <a:gd name="T28" fmla="*/ 177 w 221"/>
                    <a:gd name="T29" fmla="*/ 141 h 222"/>
                    <a:gd name="T30" fmla="*/ 181 w 221"/>
                    <a:gd name="T31" fmla="*/ 15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222">
                      <a:moveTo>
                        <a:pt x="110" y="0"/>
                      </a:moveTo>
                      <a:cubicBezTo>
                        <a:pt x="49" y="0"/>
                        <a:pt x="0" y="50"/>
                        <a:pt x="0" y="111"/>
                      </a:cubicBezTo>
                      <a:cubicBezTo>
                        <a:pt x="0" y="172"/>
                        <a:pt x="49" y="222"/>
                        <a:pt x="110" y="222"/>
                      </a:cubicBezTo>
                      <a:cubicBezTo>
                        <a:pt x="172" y="222"/>
                        <a:pt x="221" y="172"/>
                        <a:pt x="221" y="111"/>
                      </a:cubicBezTo>
                      <a:cubicBezTo>
                        <a:pt x="221" y="50"/>
                        <a:pt x="172" y="0"/>
                        <a:pt x="110" y="0"/>
                      </a:cubicBezTo>
                      <a:close/>
                      <a:moveTo>
                        <a:pt x="181" y="152"/>
                      </a:moveTo>
                      <a:cubicBezTo>
                        <a:pt x="179" y="156"/>
                        <a:pt x="174" y="158"/>
                        <a:pt x="170" y="156"/>
                      </a:cubicBezTo>
                      <a:cubicBezTo>
                        <a:pt x="102" y="121"/>
                        <a:pt x="102" y="121"/>
                        <a:pt x="102" y="121"/>
                      </a:cubicBezTo>
                      <a:cubicBezTo>
                        <a:pt x="99" y="120"/>
                        <a:pt x="98" y="117"/>
                        <a:pt x="98" y="114"/>
                      </a:cubicBezTo>
                      <a:cubicBezTo>
                        <a:pt x="98" y="114"/>
                        <a:pt x="98" y="114"/>
                        <a:pt x="98" y="113"/>
                      </a:cubicBezTo>
                      <a:cubicBezTo>
                        <a:pt x="98" y="38"/>
                        <a:pt x="98" y="38"/>
                        <a:pt x="98" y="38"/>
                      </a:cubicBezTo>
                      <a:cubicBezTo>
                        <a:pt x="98" y="33"/>
                        <a:pt x="102" y="29"/>
                        <a:pt x="106" y="29"/>
                      </a:cubicBezTo>
                      <a:cubicBezTo>
                        <a:pt x="111" y="29"/>
                        <a:pt x="115" y="33"/>
                        <a:pt x="115" y="38"/>
                      </a:cubicBezTo>
                      <a:cubicBezTo>
                        <a:pt x="115" y="109"/>
                        <a:pt x="115" y="109"/>
                        <a:pt x="115" y="109"/>
                      </a:cubicBezTo>
                      <a:cubicBezTo>
                        <a:pt x="177" y="141"/>
                        <a:pt x="177" y="141"/>
                        <a:pt x="177" y="141"/>
                      </a:cubicBezTo>
                      <a:cubicBezTo>
                        <a:pt x="182" y="143"/>
                        <a:pt x="183" y="148"/>
                        <a:pt x="181"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srgbClr val="FFFFFF"/>
                    </a:solidFill>
                    <a:effectLst/>
                    <a:uLnTx/>
                    <a:uFillTx/>
                  </a:endParaRPr>
                </a:p>
              </p:txBody>
            </p:sp>
            <p:sp>
              <p:nvSpPr>
                <p:cNvPr id="31" name="Freeform 31"/>
                <p:cNvSpPr>
                  <a:spLocks/>
                </p:cNvSpPr>
                <p:nvPr/>
              </p:nvSpPr>
              <p:spPr bwMode="auto">
                <a:xfrm>
                  <a:off x="5523" y="1149"/>
                  <a:ext cx="205" cy="26"/>
                </a:xfrm>
                <a:custGeom>
                  <a:avLst/>
                  <a:gdLst>
                    <a:gd name="T0" fmla="*/ 87 w 87"/>
                    <a:gd name="T1" fmla="*/ 5 h 11"/>
                    <a:gd name="T2" fmla="*/ 81 w 87"/>
                    <a:gd name="T3" fmla="*/ 11 h 11"/>
                    <a:gd name="T4" fmla="*/ 5 w 87"/>
                    <a:gd name="T5" fmla="*/ 11 h 11"/>
                    <a:gd name="T6" fmla="*/ 0 w 87"/>
                    <a:gd name="T7" fmla="*/ 5 h 11"/>
                    <a:gd name="T8" fmla="*/ 0 w 87"/>
                    <a:gd name="T9" fmla="*/ 5 h 11"/>
                    <a:gd name="T10" fmla="*/ 5 w 87"/>
                    <a:gd name="T11" fmla="*/ 0 h 11"/>
                    <a:gd name="T12" fmla="*/ 81 w 87"/>
                    <a:gd name="T13" fmla="*/ 0 h 11"/>
                    <a:gd name="T14" fmla="*/ 87 w 87"/>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1">
                      <a:moveTo>
                        <a:pt x="87" y="5"/>
                      </a:moveTo>
                      <a:cubicBezTo>
                        <a:pt x="87" y="8"/>
                        <a:pt x="84" y="11"/>
                        <a:pt x="81" y="11"/>
                      </a:cubicBezTo>
                      <a:cubicBezTo>
                        <a:pt x="5" y="11"/>
                        <a:pt x="5" y="11"/>
                        <a:pt x="5" y="11"/>
                      </a:cubicBezTo>
                      <a:cubicBezTo>
                        <a:pt x="2" y="11"/>
                        <a:pt x="0" y="8"/>
                        <a:pt x="0" y="5"/>
                      </a:cubicBezTo>
                      <a:cubicBezTo>
                        <a:pt x="0" y="5"/>
                        <a:pt x="0" y="5"/>
                        <a:pt x="0" y="5"/>
                      </a:cubicBezTo>
                      <a:cubicBezTo>
                        <a:pt x="0" y="2"/>
                        <a:pt x="2" y="0"/>
                        <a:pt x="5" y="0"/>
                      </a:cubicBezTo>
                      <a:cubicBezTo>
                        <a:pt x="81" y="0"/>
                        <a:pt x="81" y="0"/>
                        <a:pt x="81" y="0"/>
                      </a:cubicBezTo>
                      <a:cubicBezTo>
                        <a:pt x="84" y="0"/>
                        <a:pt x="87" y="2"/>
                        <a:pt x="8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srgbClr val="FFFFFF"/>
                    </a:solidFill>
                    <a:effectLst/>
                    <a:uLnTx/>
                    <a:uFillTx/>
                  </a:endParaRPr>
                </a:p>
              </p:txBody>
            </p:sp>
          </p:grpSp>
          <p:sp>
            <p:nvSpPr>
              <p:cNvPr id="29" name="Freeform 30"/>
              <p:cNvSpPr>
                <a:spLocks noEditPoints="1"/>
              </p:cNvSpPr>
              <p:nvPr/>
            </p:nvSpPr>
            <p:spPr bwMode="auto">
              <a:xfrm>
                <a:off x="6198303" y="2302812"/>
                <a:ext cx="224423" cy="297362"/>
              </a:xfrm>
              <a:custGeom>
                <a:avLst/>
                <a:gdLst>
                  <a:gd name="T0" fmla="*/ 165 w 178"/>
                  <a:gd name="T1" fmla="*/ 83 h 235"/>
                  <a:gd name="T2" fmla="*/ 154 w 178"/>
                  <a:gd name="T3" fmla="*/ 83 h 235"/>
                  <a:gd name="T4" fmla="*/ 154 w 178"/>
                  <a:gd name="T5" fmla="*/ 77 h 235"/>
                  <a:gd name="T6" fmla="*/ 151 w 178"/>
                  <a:gd name="T7" fmla="*/ 77 h 235"/>
                  <a:gd name="T8" fmla="*/ 151 w 178"/>
                  <a:gd name="T9" fmla="*/ 61 h 235"/>
                  <a:gd name="T10" fmla="*/ 89 w 178"/>
                  <a:gd name="T11" fmla="*/ 0 h 235"/>
                  <a:gd name="T12" fmla="*/ 27 w 178"/>
                  <a:gd name="T13" fmla="*/ 61 h 235"/>
                  <a:gd name="T14" fmla="*/ 27 w 178"/>
                  <a:gd name="T15" fmla="*/ 77 h 235"/>
                  <a:gd name="T16" fmla="*/ 24 w 178"/>
                  <a:gd name="T17" fmla="*/ 77 h 235"/>
                  <a:gd name="T18" fmla="*/ 24 w 178"/>
                  <a:gd name="T19" fmla="*/ 83 h 235"/>
                  <a:gd name="T20" fmla="*/ 13 w 178"/>
                  <a:gd name="T21" fmla="*/ 83 h 235"/>
                  <a:gd name="T22" fmla="*/ 0 w 178"/>
                  <a:gd name="T23" fmla="*/ 96 h 235"/>
                  <a:gd name="T24" fmla="*/ 0 w 178"/>
                  <a:gd name="T25" fmla="*/ 222 h 235"/>
                  <a:gd name="T26" fmla="*/ 13 w 178"/>
                  <a:gd name="T27" fmla="*/ 235 h 235"/>
                  <a:gd name="T28" fmla="*/ 165 w 178"/>
                  <a:gd name="T29" fmla="*/ 235 h 235"/>
                  <a:gd name="T30" fmla="*/ 178 w 178"/>
                  <a:gd name="T31" fmla="*/ 222 h 235"/>
                  <a:gd name="T32" fmla="*/ 178 w 178"/>
                  <a:gd name="T33" fmla="*/ 96 h 235"/>
                  <a:gd name="T34" fmla="*/ 165 w 178"/>
                  <a:gd name="T35" fmla="*/ 83 h 235"/>
                  <a:gd name="T36" fmla="*/ 47 w 178"/>
                  <a:gd name="T37" fmla="*/ 61 h 235"/>
                  <a:gd name="T38" fmla="*/ 89 w 178"/>
                  <a:gd name="T39" fmla="*/ 19 h 235"/>
                  <a:gd name="T40" fmla="*/ 131 w 178"/>
                  <a:gd name="T41" fmla="*/ 61 h 235"/>
                  <a:gd name="T42" fmla="*/ 131 w 178"/>
                  <a:gd name="T43" fmla="*/ 77 h 235"/>
                  <a:gd name="T44" fmla="*/ 128 w 178"/>
                  <a:gd name="T45" fmla="*/ 77 h 235"/>
                  <a:gd name="T46" fmla="*/ 128 w 178"/>
                  <a:gd name="T47" fmla="*/ 83 h 235"/>
                  <a:gd name="T48" fmla="*/ 50 w 178"/>
                  <a:gd name="T49" fmla="*/ 83 h 235"/>
                  <a:gd name="T50" fmla="*/ 50 w 178"/>
                  <a:gd name="T51" fmla="*/ 77 h 235"/>
                  <a:gd name="T52" fmla="*/ 47 w 178"/>
                  <a:gd name="T53" fmla="*/ 77 h 235"/>
                  <a:gd name="T54" fmla="*/ 47 w 178"/>
                  <a:gd name="T55" fmla="*/ 6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35">
                    <a:moveTo>
                      <a:pt x="165" y="83"/>
                    </a:moveTo>
                    <a:cubicBezTo>
                      <a:pt x="154" y="83"/>
                      <a:pt x="154" y="83"/>
                      <a:pt x="154" y="83"/>
                    </a:cubicBezTo>
                    <a:cubicBezTo>
                      <a:pt x="154" y="77"/>
                      <a:pt x="154" y="77"/>
                      <a:pt x="154" y="77"/>
                    </a:cubicBezTo>
                    <a:cubicBezTo>
                      <a:pt x="151" y="77"/>
                      <a:pt x="151" y="77"/>
                      <a:pt x="151" y="77"/>
                    </a:cubicBezTo>
                    <a:cubicBezTo>
                      <a:pt x="151" y="61"/>
                      <a:pt x="151" y="61"/>
                      <a:pt x="151" y="61"/>
                    </a:cubicBezTo>
                    <a:cubicBezTo>
                      <a:pt x="151" y="27"/>
                      <a:pt x="123" y="0"/>
                      <a:pt x="89" y="0"/>
                    </a:cubicBezTo>
                    <a:cubicBezTo>
                      <a:pt x="55" y="0"/>
                      <a:pt x="27" y="27"/>
                      <a:pt x="27" y="61"/>
                    </a:cubicBezTo>
                    <a:cubicBezTo>
                      <a:pt x="27" y="77"/>
                      <a:pt x="27" y="77"/>
                      <a:pt x="27" y="77"/>
                    </a:cubicBezTo>
                    <a:cubicBezTo>
                      <a:pt x="24" y="77"/>
                      <a:pt x="24" y="77"/>
                      <a:pt x="24" y="77"/>
                    </a:cubicBezTo>
                    <a:cubicBezTo>
                      <a:pt x="24" y="83"/>
                      <a:pt x="24" y="83"/>
                      <a:pt x="24" y="83"/>
                    </a:cubicBezTo>
                    <a:cubicBezTo>
                      <a:pt x="13" y="83"/>
                      <a:pt x="13" y="83"/>
                      <a:pt x="13" y="83"/>
                    </a:cubicBezTo>
                    <a:cubicBezTo>
                      <a:pt x="6" y="83"/>
                      <a:pt x="0" y="88"/>
                      <a:pt x="0" y="96"/>
                    </a:cubicBezTo>
                    <a:cubicBezTo>
                      <a:pt x="0" y="222"/>
                      <a:pt x="0" y="222"/>
                      <a:pt x="0" y="222"/>
                    </a:cubicBezTo>
                    <a:cubicBezTo>
                      <a:pt x="0" y="229"/>
                      <a:pt x="6" y="235"/>
                      <a:pt x="13" y="235"/>
                    </a:cubicBezTo>
                    <a:cubicBezTo>
                      <a:pt x="165" y="235"/>
                      <a:pt x="165" y="235"/>
                      <a:pt x="165" y="235"/>
                    </a:cubicBezTo>
                    <a:cubicBezTo>
                      <a:pt x="172" y="235"/>
                      <a:pt x="178" y="229"/>
                      <a:pt x="178" y="222"/>
                    </a:cubicBezTo>
                    <a:cubicBezTo>
                      <a:pt x="178" y="96"/>
                      <a:pt x="178" y="96"/>
                      <a:pt x="178" y="96"/>
                    </a:cubicBezTo>
                    <a:cubicBezTo>
                      <a:pt x="178" y="88"/>
                      <a:pt x="172" y="83"/>
                      <a:pt x="165" y="83"/>
                    </a:cubicBezTo>
                    <a:close/>
                    <a:moveTo>
                      <a:pt x="47" y="61"/>
                    </a:moveTo>
                    <a:cubicBezTo>
                      <a:pt x="47" y="38"/>
                      <a:pt x="66" y="19"/>
                      <a:pt x="89" y="19"/>
                    </a:cubicBezTo>
                    <a:cubicBezTo>
                      <a:pt x="112" y="19"/>
                      <a:pt x="131" y="38"/>
                      <a:pt x="131" y="61"/>
                    </a:cubicBezTo>
                    <a:cubicBezTo>
                      <a:pt x="131" y="77"/>
                      <a:pt x="131" y="77"/>
                      <a:pt x="131" y="77"/>
                    </a:cubicBezTo>
                    <a:cubicBezTo>
                      <a:pt x="128" y="77"/>
                      <a:pt x="128" y="77"/>
                      <a:pt x="128" y="77"/>
                    </a:cubicBezTo>
                    <a:cubicBezTo>
                      <a:pt x="128" y="83"/>
                      <a:pt x="128" y="83"/>
                      <a:pt x="128" y="83"/>
                    </a:cubicBezTo>
                    <a:cubicBezTo>
                      <a:pt x="50" y="83"/>
                      <a:pt x="50" y="83"/>
                      <a:pt x="50" y="83"/>
                    </a:cubicBezTo>
                    <a:cubicBezTo>
                      <a:pt x="50" y="77"/>
                      <a:pt x="50" y="77"/>
                      <a:pt x="50" y="77"/>
                    </a:cubicBezTo>
                    <a:cubicBezTo>
                      <a:pt x="47" y="77"/>
                      <a:pt x="47" y="77"/>
                      <a:pt x="47" y="77"/>
                    </a:cubicBezTo>
                    <a:lnTo>
                      <a:pt x="47" y="61"/>
                    </a:lnTo>
                    <a:close/>
                  </a:path>
                </a:pathLst>
              </a:custGeom>
              <a:solidFill>
                <a:schemeClr val="bg1"/>
              </a:solidFill>
              <a:ln w="34925" cap="rnd">
                <a:noFill/>
                <a:round/>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srgbClr val="FFFFFF"/>
                  </a:solidFill>
                  <a:effectLst/>
                  <a:uLnTx/>
                  <a:uFillTx/>
                </a:endParaRPr>
              </a:p>
            </p:txBody>
          </p:sp>
        </p:grpSp>
      </p:grpSp>
    </p:spTree>
    <p:extLst>
      <p:ext uri="{BB962C8B-B14F-4D97-AF65-F5344CB8AC3E}">
        <p14:creationId xmlns:p14="http://schemas.microsoft.com/office/powerpoint/2010/main" val="280370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Horizontal)">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98262" y="1779236"/>
            <a:ext cx="2646248" cy="2743200"/>
            <a:chOff x="3198262" y="1779236"/>
            <a:chExt cx="2646248" cy="2743200"/>
          </a:xfrm>
        </p:grpSpPr>
        <p:sp>
          <p:nvSpPr>
            <p:cNvPr id="71" name="Rectangle 70"/>
            <p:cNvSpPr/>
            <p:nvPr/>
          </p:nvSpPr>
          <p:spPr>
            <a:xfrm>
              <a:off x="3198262" y="1779236"/>
              <a:ext cx="2646248" cy="2743200"/>
            </a:xfrm>
            <a:prstGeom prst="rect">
              <a:avLst/>
            </a:prstGeom>
            <a:gradFill>
              <a:gsLst>
                <a:gs pos="0">
                  <a:schemeClr val="bg1">
                    <a:lumMod val="95000"/>
                  </a:schemeClr>
                </a:gs>
                <a:gs pos="100000">
                  <a:schemeClr val="bg1">
                    <a:lumMod val="9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72" name="Straight Connector 71"/>
            <p:cNvCxnSpPr/>
            <p:nvPr/>
          </p:nvCxnSpPr>
          <p:spPr>
            <a:xfrm flipH="1">
              <a:off x="3198262" y="1779236"/>
              <a:ext cx="2646248"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3" name="Isosceles Triangle 72"/>
            <p:cNvSpPr/>
            <p:nvPr/>
          </p:nvSpPr>
          <p:spPr>
            <a:xfrm rot="10800000">
              <a:off x="4428520" y="1779236"/>
              <a:ext cx="185731" cy="1155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pic>
        <p:nvPicPr>
          <p:cNvPr id="208" name="Picture 3" descr="C:\Users\jonisick\Dropbox\Insieme\Collateral\Images\KM312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36" t="17978" r="9159" b="19906"/>
          <a:stretch/>
        </p:blipFill>
        <p:spPr bwMode="auto">
          <a:xfrm>
            <a:off x="4053475" y="3665242"/>
            <a:ext cx="1003718" cy="608970"/>
          </a:xfrm>
          <a:prstGeom prst="rect">
            <a:avLst/>
          </a:prstGeom>
          <a:noFill/>
          <a:extLst>
            <a:ext uri="{909E8E84-426E-40DD-AFC4-6F175D3DCCD1}">
              <a14:hiddenFill xmlns:a14="http://schemas.microsoft.com/office/drawing/2010/main">
                <a:solidFill>
                  <a:srgbClr val="FFFFFF"/>
                </a:solidFill>
              </a14:hiddenFill>
            </a:ext>
          </a:extLst>
        </p:spPr>
      </p:pic>
      <p:sp>
        <p:nvSpPr>
          <p:cNvPr id="209" name="Rectangle 208"/>
          <p:cNvSpPr/>
          <p:nvPr/>
        </p:nvSpPr>
        <p:spPr>
          <a:xfrm>
            <a:off x="3393224" y="2134585"/>
            <a:ext cx="2335772" cy="1373863"/>
          </a:xfrm>
          <a:prstGeom prst="rect">
            <a:avLst/>
          </a:prstGeom>
          <a:noFill/>
          <a:ln w="317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r>
              <a:rPr lang="en-US" sz="1400" b="1" dirty="0">
                <a:solidFill>
                  <a:schemeClr val="tx1"/>
                </a:solidFill>
              </a:rPr>
              <a:t>Service Profile</a:t>
            </a:r>
          </a:p>
        </p:txBody>
      </p:sp>
      <p:sp>
        <p:nvSpPr>
          <p:cNvPr id="210" name="Rectangle 209"/>
          <p:cNvSpPr/>
          <p:nvPr/>
        </p:nvSpPr>
        <p:spPr>
          <a:xfrm>
            <a:off x="3578279" y="2473431"/>
            <a:ext cx="1976546" cy="265681"/>
          </a:xfrm>
          <a:prstGeom prst="rect">
            <a:avLst/>
          </a:prstGeom>
          <a:solidFill>
            <a:schemeClr val="accent4"/>
          </a:solidFill>
          <a:ln>
            <a:noFill/>
          </a:ln>
          <a:effectLst/>
          <a:scene3d>
            <a:camera prst="orthographicFront"/>
            <a:lightRig rig="threePt" dir="t"/>
          </a:scene3d>
          <a:sp3d>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400" dirty="0">
                <a:solidFill>
                  <a:srgbClr val="FFFFFF"/>
                </a:solidFill>
              </a:rPr>
              <a:t>Network Policy</a:t>
            </a:r>
          </a:p>
        </p:txBody>
      </p:sp>
      <p:sp>
        <p:nvSpPr>
          <p:cNvPr id="211" name="Rectangle 210"/>
          <p:cNvSpPr/>
          <p:nvPr/>
        </p:nvSpPr>
        <p:spPr>
          <a:xfrm>
            <a:off x="3578279" y="2786785"/>
            <a:ext cx="1976546" cy="265681"/>
          </a:xfrm>
          <a:prstGeom prst="rect">
            <a:avLst/>
          </a:prstGeom>
          <a:solidFill>
            <a:schemeClr val="accent4"/>
          </a:solidFill>
          <a:ln>
            <a:noFill/>
          </a:ln>
          <a:effectLst/>
          <a:scene3d>
            <a:camera prst="orthographicFront"/>
            <a:lightRig rig="threePt" dir="t"/>
          </a:scene3d>
          <a:sp3d>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400" dirty="0">
                <a:solidFill>
                  <a:srgbClr val="FFFFFF"/>
                </a:solidFill>
              </a:rPr>
              <a:t>Storage Policy</a:t>
            </a:r>
          </a:p>
        </p:txBody>
      </p:sp>
      <p:sp>
        <p:nvSpPr>
          <p:cNvPr id="212" name="Rectangle 211"/>
          <p:cNvSpPr/>
          <p:nvPr/>
        </p:nvSpPr>
        <p:spPr>
          <a:xfrm>
            <a:off x="3578279" y="3105221"/>
            <a:ext cx="1976546" cy="265681"/>
          </a:xfrm>
          <a:prstGeom prst="rect">
            <a:avLst/>
          </a:prstGeom>
          <a:solidFill>
            <a:schemeClr val="accent4"/>
          </a:solidFill>
          <a:ln>
            <a:noFill/>
          </a:ln>
          <a:effectLst/>
          <a:scene3d>
            <a:camera prst="orthographicFront"/>
            <a:lightRig rig="threePt" dir="t"/>
          </a:scene3d>
          <a:sp3d>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400" dirty="0">
                <a:solidFill>
                  <a:srgbClr val="FFFFFF"/>
                </a:solidFill>
              </a:rPr>
              <a:t>Compute Policy</a:t>
            </a:r>
          </a:p>
        </p:txBody>
      </p:sp>
      <p:sp>
        <p:nvSpPr>
          <p:cNvPr id="5" name="Title 4"/>
          <p:cNvSpPr>
            <a:spLocks noGrp="1"/>
          </p:cNvSpPr>
          <p:nvPr>
            <p:ph type="title"/>
          </p:nvPr>
        </p:nvSpPr>
        <p:spPr/>
        <p:txBody>
          <a:bodyPr/>
          <a:lstStyle/>
          <a:p>
            <a:r>
              <a:rPr lang="en-US" dirty="0" smtClean="0"/>
              <a:t>SIM Cards and Application Profiles</a:t>
            </a:r>
            <a:endParaRPr lang="en-US" dirty="0"/>
          </a:p>
        </p:txBody>
      </p:sp>
      <p:grpSp>
        <p:nvGrpSpPr>
          <p:cNvPr id="65" name="Group 64"/>
          <p:cNvGrpSpPr/>
          <p:nvPr/>
        </p:nvGrpSpPr>
        <p:grpSpPr>
          <a:xfrm>
            <a:off x="504826" y="1779236"/>
            <a:ext cx="2646248" cy="2743200"/>
            <a:chOff x="295305" y="2897701"/>
            <a:chExt cx="2743915" cy="3657600"/>
          </a:xfrm>
        </p:grpSpPr>
        <p:sp>
          <p:nvSpPr>
            <p:cNvPr id="66" name="Rectangle 65"/>
            <p:cNvSpPr/>
            <p:nvPr/>
          </p:nvSpPr>
          <p:spPr>
            <a:xfrm>
              <a:off x="295305" y="2897701"/>
              <a:ext cx="2743915" cy="3657600"/>
            </a:xfrm>
            <a:prstGeom prst="rect">
              <a:avLst/>
            </a:prstGeom>
            <a:gradFill>
              <a:gsLst>
                <a:gs pos="0">
                  <a:schemeClr val="bg1">
                    <a:lumMod val="95000"/>
                  </a:schemeClr>
                </a:gs>
                <a:gs pos="100000">
                  <a:schemeClr val="bg1">
                    <a:lumMod val="9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67" name="Straight Connector 66"/>
            <p:cNvCxnSpPr/>
            <p:nvPr/>
          </p:nvCxnSpPr>
          <p:spPr>
            <a:xfrm flipH="1">
              <a:off x="295305" y="2897701"/>
              <a:ext cx="274391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Isosceles Triangle 67"/>
            <p:cNvSpPr/>
            <p:nvPr/>
          </p:nvSpPr>
          <p:spPr>
            <a:xfrm rot="10800000">
              <a:off x="1570969" y="2897701"/>
              <a:ext cx="192586" cy="15403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69" name="Rectangle 68"/>
          <p:cNvSpPr/>
          <p:nvPr/>
        </p:nvSpPr>
        <p:spPr>
          <a:xfrm>
            <a:off x="561542" y="1163482"/>
            <a:ext cx="2589532" cy="561684"/>
          </a:xfrm>
          <a:prstGeom prst="rect">
            <a:avLst/>
          </a:prstGeom>
        </p:spPr>
        <p:txBody>
          <a:bodyPr wrap="square" lIns="68571" tIns="34286" rIns="68571" bIns="34286" anchor="b">
            <a:spAutoFit/>
          </a:bodyPr>
          <a:lstStyle/>
          <a:p>
            <a:pPr algn="ctr" defTabSz="684773" fontAlgn="auto">
              <a:spcBef>
                <a:spcPts val="0"/>
              </a:spcBef>
              <a:spcAft>
                <a:spcPts val="0"/>
              </a:spcAft>
            </a:pPr>
            <a:r>
              <a:rPr lang="en-US" sz="1600" b="1" dirty="0">
                <a:solidFill>
                  <a:srgbClr val="2968AF"/>
                </a:solidFill>
                <a:latin typeface="+mj-lt"/>
              </a:rPr>
              <a:t>SIM Card</a:t>
            </a:r>
          </a:p>
          <a:p>
            <a:pPr algn="ctr" defTabSz="684773" fontAlgn="auto">
              <a:spcBef>
                <a:spcPts val="0"/>
              </a:spcBef>
              <a:spcAft>
                <a:spcPts val="0"/>
              </a:spcAft>
            </a:pPr>
            <a:r>
              <a:rPr lang="en-US" sz="1600" b="1" dirty="0">
                <a:solidFill>
                  <a:srgbClr val="2968AF"/>
                </a:solidFill>
                <a:latin typeface="+mj-lt"/>
              </a:rPr>
              <a:t>Identity for a </a:t>
            </a:r>
            <a:r>
              <a:rPr lang="en-US" sz="1600" b="1" dirty="0" smtClean="0">
                <a:solidFill>
                  <a:srgbClr val="2968AF"/>
                </a:solidFill>
                <a:latin typeface="+mj-lt"/>
              </a:rPr>
              <a:t>Phone</a:t>
            </a:r>
            <a:endParaRPr lang="en-US" sz="1600" b="1" dirty="0">
              <a:solidFill>
                <a:srgbClr val="2968AF"/>
              </a:solidFill>
              <a:latin typeface="+mj-lt"/>
            </a:endParaRPr>
          </a:p>
        </p:txBody>
      </p:sp>
      <p:sp>
        <p:nvSpPr>
          <p:cNvPr id="74" name="Rectangle 73"/>
          <p:cNvSpPr/>
          <p:nvPr/>
        </p:nvSpPr>
        <p:spPr>
          <a:xfrm>
            <a:off x="3254978" y="1163482"/>
            <a:ext cx="2589532" cy="561684"/>
          </a:xfrm>
          <a:prstGeom prst="rect">
            <a:avLst/>
          </a:prstGeom>
        </p:spPr>
        <p:txBody>
          <a:bodyPr wrap="square" lIns="68571" tIns="34286" rIns="68571" bIns="34286" anchor="b">
            <a:spAutoFit/>
          </a:bodyPr>
          <a:lstStyle/>
          <a:p>
            <a:pPr algn="ctr" defTabSz="684773" fontAlgn="auto">
              <a:spcBef>
                <a:spcPts val="0"/>
              </a:spcBef>
              <a:spcAft>
                <a:spcPts val="0"/>
              </a:spcAft>
            </a:pPr>
            <a:r>
              <a:rPr lang="en-US" sz="1600" b="1" dirty="0">
                <a:solidFill>
                  <a:schemeClr val="accent4"/>
                </a:solidFill>
                <a:latin typeface="+mj-lt"/>
              </a:rPr>
              <a:t>Service Profile</a:t>
            </a:r>
          </a:p>
          <a:p>
            <a:pPr algn="ctr" defTabSz="684773" fontAlgn="auto">
              <a:spcBef>
                <a:spcPts val="0"/>
              </a:spcBef>
              <a:spcAft>
                <a:spcPts val="0"/>
              </a:spcAft>
            </a:pPr>
            <a:r>
              <a:rPr lang="en-US" sz="1600" b="1" dirty="0">
                <a:solidFill>
                  <a:schemeClr val="accent4"/>
                </a:solidFill>
                <a:latin typeface="+mj-lt"/>
              </a:rPr>
              <a:t>Identity for </a:t>
            </a:r>
            <a:r>
              <a:rPr lang="en-US" sz="1600" b="1" dirty="0" smtClean="0">
                <a:solidFill>
                  <a:schemeClr val="accent4"/>
                </a:solidFill>
                <a:latin typeface="+mj-lt"/>
              </a:rPr>
              <a:t>Compute</a:t>
            </a:r>
            <a:endParaRPr lang="en-US" sz="1600" b="1" dirty="0">
              <a:solidFill>
                <a:schemeClr val="accent4"/>
              </a:solidFill>
              <a:latin typeface="+mj-lt"/>
            </a:endParaRPr>
          </a:p>
        </p:txBody>
      </p:sp>
      <p:grpSp>
        <p:nvGrpSpPr>
          <p:cNvPr id="75" name="Group 74"/>
          <p:cNvGrpSpPr/>
          <p:nvPr/>
        </p:nvGrpSpPr>
        <p:grpSpPr>
          <a:xfrm>
            <a:off x="5891699" y="1779236"/>
            <a:ext cx="2646248" cy="2743200"/>
            <a:chOff x="295305" y="2897701"/>
            <a:chExt cx="2743915" cy="3657600"/>
          </a:xfrm>
        </p:grpSpPr>
        <p:sp>
          <p:nvSpPr>
            <p:cNvPr id="76" name="Rectangle 75"/>
            <p:cNvSpPr/>
            <p:nvPr/>
          </p:nvSpPr>
          <p:spPr>
            <a:xfrm>
              <a:off x="295305" y="2897701"/>
              <a:ext cx="2743915" cy="3657600"/>
            </a:xfrm>
            <a:prstGeom prst="rect">
              <a:avLst/>
            </a:prstGeom>
            <a:gradFill>
              <a:gsLst>
                <a:gs pos="0">
                  <a:schemeClr val="bg1">
                    <a:lumMod val="95000"/>
                  </a:schemeClr>
                </a:gs>
                <a:gs pos="100000">
                  <a:schemeClr val="bg1">
                    <a:lumMod val="9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77" name="Straight Connector 76"/>
            <p:cNvCxnSpPr/>
            <p:nvPr/>
          </p:nvCxnSpPr>
          <p:spPr>
            <a:xfrm flipH="1">
              <a:off x="295305" y="2897701"/>
              <a:ext cx="2743915"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8" name="Isosceles Triangle 77"/>
            <p:cNvSpPr/>
            <p:nvPr/>
          </p:nvSpPr>
          <p:spPr>
            <a:xfrm rot="10800000">
              <a:off x="1570969" y="2897701"/>
              <a:ext cx="192586" cy="15403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79" name="Rectangle 78"/>
          <p:cNvSpPr/>
          <p:nvPr/>
        </p:nvSpPr>
        <p:spPr>
          <a:xfrm>
            <a:off x="5948415" y="1163482"/>
            <a:ext cx="2589532" cy="561684"/>
          </a:xfrm>
          <a:prstGeom prst="rect">
            <a:avLst/>
          </a:prstGeom>
        </p:spPr>
        <p:txBody>
          <a:bodyPr wrap="square" lIns="68571" tIns="34286" rIns="68571" bIns="34286" anchor="b">
            <a:spAutoFit/>
          </a:bodyPr>
          <a:lstStyle/>
          <a:p>
            <a:pPr algn="ctr" defTabSz="684773" fontAlgn="auto">
              <a:spcBef>
                <a:spcPts val="0"/>
              </a:spcBef>
              <a:spcAft>
                <a:spcPts val="0"/>
              </a:spcAft>
            </a:pPr>
            <a:r>
              <a:rPr lang="en-US" sz="1600" b="1" dirty="0">
                <a:solidFill>
                  <a:schemeClr val="accent5"/>
                </a:solidFill>
                <a:latin typeface="+mj-lt"/>
              </a:rPr>
              <a:t>Application Profile</a:t>
            </a:r>
          </a:p>
          <a:p>
            <a:pPr algn="ctr" defTabSz="684773" fontAlgn="auto">
              <a:spcBef>
                <a:spcPts val="0"/>
              </a:spcBef>
              <a:spcAft>
                <a:spcPts val="0"/>
              </a:spcAft>
            </a:pPr>
            <a:r>
              <a:rPr lang="en-US" sz="1600" b="1" dirty="0">
                <a:solidFill>
                  <a:schemeClr val="accent5"/>
                </a:solidFill>
                <a:latin typeface="+mj-lt"/>
              </a:rPr>
              <a:t>Identity for the </a:t>
            </a:r>
            <a:r>
              <a:rPr lang="en-US" sz="1600" b="1" dirty="0" smtClean="0">
                <a:solidFill>
                  <a:schemeClr val="accent5"/>
                </a:solidFill>
                <a:latin typeface="+mj-lt"/>
              </a:rPr>
              <a:t>Network</a:t>
            </a:r>
            <a:endParaRPr lang="en-US" sz="1600" b="1" dirty="0">
              <a:solidFill>
                <a:schemeClr val="accent5"/>
              </a:solidFill>
              <a:latin typeface="+mj-lt"/>
            </a:endParaRPr>
          </a:p>
        </p:txBody>
      </p:sp>
      <p:grpSp>
        <p:nvGrpSpPr>
          <p:cNvPr id="90" name="Group 89"/>
          <p:cNvGrpSpPr/>
          <p:nvPr/>
        </p:nvGrpSpPr>
        <p:grpSpPr>
          <a:xfrm>
            <a:off x="6051448" y="3224069"/>
            <a:ext cx="2332146" cy="871320"/>
            <a:chOff x="4488497" y="2891963"/>
            <a:chExt cx="4293349" cy="1604051"/>
          </a:xfrm>
        </p:grpSpPr>
        <p:cxnSp>
          <p:nvCxnSpPr>
            <p:cNvPr id="93" name="Straight Connector 92"/>
            <p:cNvCxnSpPr>
              <a:stCxn id="151" idx="2"/>
              <a:endCxn id="147" idx="0"/>
            </p:cNvCxnSpPr>
            <p:nvPr/>
          </p:nvCxnSpPr>
          <p:spPr>
            <a:xfrm>
              <a:off x="5478319" y="3562555"/>
              <a:ext cx="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51" idx="2"/>
              <a:endCxn id="148" idx="0"/>
            </p:cNvCxnSpPr>
            <p:nvPr/>
          </p:nvCxnSpPr>
          <p:spPr>
            <a:xfrm>
              <a:off x="5478319"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51" idx="2"/>
              <a:endCxn id="149" idx="0"/>
            </p:cNvCxnSpPr>
            <p:nvPr/>
          </p:nvCxnSpPr>
          <p:spPr>
            <a:xfrm>
              <a:off x="5478319" y="3562555"/>
              <a:ext cx="1527957"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51" idx="2"/>
              <a:endCxn id="150" idx="0"/>
            </p:cNvCxnSpPr>
            <p:nvPr/>
          </p:nvCxnSpPr>
          <p:spPr>
            <a:xfrm>
              <a:off x="5478319" y="3562555"/>
              <a:ext cx="2291936"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54" idx="2"/>
              <a:endCxn id="150" idx="0"/>
            </p:cNvCxnSpPr>
            <p:nvPr/>
          </p:nvCxnSpPr>
          <p:spPr>
            <a:xfrm>
              <a:off x="7770255" y="3562555"/>
              <a:ext cx="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54" idx="2"/>
              <a:endCxn id="149" idx="0"/>
            </p:cNvCxnSpPr>
            <p:nvPr/>
          </p:nvCxnSpPr>
          <p:spPr>
            <a:xfrm flipH="1">
              <a:off x="7006276"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54" idx="2"/>
              <a:endCxn id="148" idx="0"/>
            </p:cNvCxnSpPr>
            <p:nvPr/>
          </p:nvCxnSpPr>
          <p:spPr>
            <a:xfrm flipH="1">
              <a:off x="6242297" y="3562555"/>
              <a:ext cx="1527957"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54" idx="2"/>
              <a:endCxn id="147" idx="0"/>
            </p:cNvCxnSpPr>
            <p:nvPr/>
          </p:nvCxnSpPr>
          <p:spPr>
            <a:xfrm flipH="1">
              <a:off x="5478319" y="3562555"/>
              <a:ext cx="2291936"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2" idx="2"/>
              <a:endCxn id="147" idx="0"/>
            </p:cNvCxnSpPr>
            <p:nvPr/>
          </p:nvCxnSpPr>
          <p:spPr>
            <a:xfrm flipH="1">
              <a:off x="5478319"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2" idx="2"/>
              <a:endCxn id="148" idx="0"/>
            </p:cNvCxnSpPr>
            <p:nvPr/>
          </p:nvCxnSpPr>
          <p:spPr>
            <a:xfrm>
              <a:off x="6242297" y="3562555"/>
              <a:ext cx="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52" idx="2"/>
              <a:endCxn id="149" idx="0"/>
            </p:cNvCxnSpPr>
            <p:nvPr/>
          </p:nvCxnSpPr>
          <p:spPr>
            <a:xfrm>
              <a:off x="6242297"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2" idx="2"/>
              <a:endCxn id="150" idx="0"/>
            </p:cNvCxnSpPr>
            <p:nvPr/>
          </p:nvCxnSpPr>
          <p:spPr>
            <a:xfrm>
              <a:off x="6242297" y="3562555"/>
              <a:ext cx="1527957"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3" idx="2"/>
              <a:endCxn id="150" idx="0"/>
            </p:cNvCxnSpPr>
            <p:nvPr/>
          </p:nvCxnSpPr>
          <p:spPr>
            <a:xfrm>
              <a:off x="7006276"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53" idx="2"/>
              <a:endCxn id="149" idx="0"/>
            </p:cNvCxnSpPr>
            <p:nvPr/>
          </p:nvCxnSpPr>
          <p:spPr>
            <a:xfrm>
              <a:off x="7006276" y="3562555"/>
              <a:ext cx="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53" idx="2"/>
              <a:endCxn id="148" idx="0"/>
            </p:cNvCxnSpPr>
            <p:nvPr/>
          </p:nvCxnSpPr>
          <p:spPr>
            <a:xfrm flipH="1">
              <a:off x="6242297" y="3562555"/>
              <a:ext cx="7639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53" idx="2"/>
              <a:endCxn id="147" idx="0"/>
            </p:cNvCxnSpPr>
            <p:nvPr/>
          </p:nvCxnSpPr>
          <p:spPr>
            <a:xfrm flipH="1">
              <a:off x="5478319" y="3562555"/>
              <a:ext cx="1527957"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47" name="Picture 3" descr="C:\Users\rmuta\Desktop\leaf.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17840"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3" descr="C:\Users\rmuta\Desktop\leaf.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81819"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3" descr="C:\Users\rmuta\Desktop\leaf.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45797"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3" descr="C:\Users\rmuta\Desktop\leaf.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09776"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C:\Users\rmuta\Desktop\spine.p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48321" y="2891963"/>
              <a:ext cx="459993" cy="670592"/>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C:\Users\rmuta\Desktop\spine.p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012300" y="2891963"/>
              <a:ext cx="459993" cy="67059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C:\Users\rmuta\Desktop\spine.p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76279" y="2891963"/>
              <a:ext cx="459993" cy="67059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C:\Users\rmuta\Desktop\spine.p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40257" y="2891963"/>
              <a:ext cx="459993" cy="670592"/>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3" descr="C:\Users\rmuta\Desktop\leaf.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60890" y="4357462"/>
              <a:ext cx="520956" cy="138552"/>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3" descr="C:\Users\rmuta\Desktop\leaf.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88497" y="4357462"/>
              <a:ext cx="520956" cy="138552"/>
            </a:xfrm>
            <a:prstGeom prst="rect">
              <a:avLst/>
            </a:prstGeom>
            <a:noFill/>
            <a:extLst>
              <a:ext uri="{909E8E84-426E-40DD-AFC4-6F175D3DCCD1}">
                <a14:hiddenFill xmlns:a14="http://schemas.microsoft.com/office/drawing/2010/main">
                  <a:solidFill>
                    <a:srgbClr val="FFFFFF"/>
                  </a:solidFill>
                </a14:hiddenFill>
              </a:ext>
            </a:extLst>
          </p:spPr>
        </p:pic>
        <p:cxnSp>
          <p:nvCxnSpPr>
            <p:cNvPr id="157" name="Straight Connector 156"/>
            <p:cNvCxnSpPr>
              <a:stCxn id="156" idx="0"/>
              <a:endCxn id="151" idx="2"/>
            </p:cNvCxnSpPr>
            <p:nvPr/>
          </p:nvCxnSpPr>
          <p:spPr>
            <a:xfrm flipV="1">
              <a:off x="4748975" y="3562555"/>
              <a:ext cx="729343"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56" idx="0"/>
              <a:endCxn id="152" idx="2"/>
            </p:cNvCxnSpPr>
            <p:nvPr/>
          </p:nvCxnSpPr>
          <p:spPr>
            <a:xfrm flipV="1">
              <a:off x="4748975" y="3562555"/>
              <a:ext cx="1493322"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6" idx="0"/>
              <a:endCxn id="153" idx="2"/>
            </p:cNvCxnSpPr>
            <p:nvPr/>
          </p:nvCxnSpPr>
          <p:spPr>
            <a:xfrm flipV="1">
              <a:off x="4748975" y="3562555"/>
              <a:ext cx="2257301"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6" idx="0"/>
              <a:endCxn id="154" idx="2"/>
            </p:cNvCxnSpPr>
            <p:nvPr/>
          </p:nvCxnSpPr>
          <p:spPr>
            <a:xfrm flipV="1">
              <a:off x="4748975" y="3562555"/>
              <a:ext cx="3021279"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51" idx="2"/>
              <a:endCxn id="155" idx="0"/>
            </p:cNvCxnSpPr>
            <p:nvPr/>
          </p:nvCxnSpPr>
          <p:spPr>
            <a:xfrm>
              <a:off x="5478318" y="3562555"/>
              <a:ext cx="3043050"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52" idx="2"/>
              <a:endCxn id="155" idx="0"/>
            </p:cNvCxnSpPr>
            <p:nvPr/>
          </p:nvCxnSpPr>
          <p:spPr>
            <a:xfrm>
              <a:off x="6242297" y="3562555"/>
              <a:ext cx="2279071"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3" idx="2"/>
              <a:endCxn id="155" idx="0"/>
            </p:cNvCxnSpPr>
            <p:nvPr/>
          </p:nvCxnSpPr>
          <p:spPr>
            <a:xfrm>
              <a:off x="7006276" y="3562555"/>
              <a:ext cx="1515092"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54" idx="2"/>
              <a:endCxn id="155" idx="0"/>
            </p:cNvCxnSpPr>
            <p:nvPr/>
          </p:nvCxnSpPr>
          <p:spPr>
            <a:xfrm>
              <a:off x="7770254" y="3562555"/>
              <a:ext cx="751114" cy="794907"/>
            </a:xfrm>
            <a:prstGeom prst="line">
              <a:avLst/>
            </a:prstGeom>
            <a:ln w="12700" cmpd="sng">
              <a:solidFill>
                <a:schemeClr val="tx1">
                  <a:alpha val="36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91" name="Picture 2"/>
          <p:cNvPicPr>
            <a:picLocks noChangeAspect="1" noChangeArrowheads="1"/>
          </p:cNvPicPr>
          <p:nvPr/>
        </p:nvPicPr>
        <p:blipFill>
          <a:blip r:embed="rId6" cstate="print"/>
          <a:stretch>
            <a:fillRect/>
          </a:stretch>
        </p:blipFill>
        <p:spPr bwMode="auto">
          <a:xfrm>
            <a:off x="6354743" y="2202025"/>
            <a:ext cx="1704708" cy="55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 name="Isosceles Triangle 240"/>
          <p:cNvSpPr/>
          <p:nvPr/>
        </p:nvSpPr>
        <p:spPr>
          <a:xfrm>
            <a:off x="1183694" y="2401518"/>
            <a:ext cx="1474242" cy="675188"/>
          </a:xfrm>
          <a:prstGeom prst="triangle">
            <a:avLst/>
          </a:prstGeom>
          <a:gradFill>
            <a:gsLst>
              <a:gs pos="0">
                <a:schemeClr val="tx1">
                  <a:lumMod val="40000"/>
                  <a:lumOff val="60000"/>
                  <a:alpha val="0"/>
                </a:schemeClr>
              </a:gs>
              <a:gs pos="100000">
                <a:schemeClr val="tx1">
                  <a:lumMod val="40000"/>
                  <a:lumOff val="60000"/>
                </a:schemeClr>
              </a:gs>
            </a:gsLst>
            <a:lin ang="16200000" scaled="0"/>
          </a:gradFill>
          <a:ln>
            <a:noFill/>
          </a:ln>
          <a:effectLst/>
          <a:scene3d>
            <a:camera prst="orthographicFront"/>
            <a:lightRig rig="threePt" dir="t"/>
          </a:scene3d>
          <a:sp3d>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endParaRPr>
          </a:p>
        </p:txBody>
      </p:sp>
      <p:pic>
        <p:nvPicPr>
          <p:cNvPr id="234" name="Picture 2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37001" y="2189964"/>
            <a:ext cx="895652" cy="349948"/>
          </a:xfrm>
          <a:prstGeom prst="rect">
            <a:avLst/>
          </a:prstGeom>
        </p:spPr>
      </p:pic>
      <p:grpSp>
        <p:nvGrpSpPr>
          <p:cNvPr id="237" name="Group 236"/>
          <p:cNvGrpSpPr/>
          <p:nvPr/>
        </p:nvGrpSpPr>
        <p:grpSpPr>
          <a:xfrm>
            <a:off x="788747" y="2823038"/>
            <a:ext cx="2144863" cy="1281587"/>
            <a:chOff x="1034300" y="4312864"/>
            <a:chExt cx="2971060" cy="1708783"/>
          </a:xfrm>
        </p:grpSpPr>
        <p:pic>
          <p:nvPicPr>
            <p:cNvPr id="238" name="Picture 23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4300" y="4312864"/>
              <a:ext cx="986222" cy="1708783"/>
            </a:xfrm>
            <a:prstGeom prst="rect">
              <a:avLst/>
            </a:prstGeom>
          </p:spPr>
        </p:pic>
        <p:pic>
          <p:nvPicPr>
            <p:cNvPr id="239" name="Picture 23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14092" y="4351120"/>
              <a:ext cx="924286" cy="1632271"/>
            </a:xfrm>
            <a:prstGeom prst="rect">
              <a:avLst/>
            </a:prstGeom>
          </p:spPr>
        </p:pic>
        <p:pic>
          <p:nvPicPr>
            <p:cNvPr id="240" name="Picture 239"/>
            <p:cNvPicPr>
              <a:picLocks noChangeAspect="1"/>
            </p:cNvPicPr>
            <p:nvPr/>
          </p:nvPicPr>
          <p:blipFill rotWithShape="1">
            <a:blip r:embed="rId10" cstate="email">
              <a:extLst>
                <a:ext uri="{28A0092B-C50C-407E-A947-70E740481C1C}">
                  <a14:useLocalDpi xmlns:a14="http://schemas.microsoft.com/office/drawing/2010/main"/>
                </a:ext>
              </a:extLst>
            </a:blip>
            <a:stretch/>
          </p:blipFill>
          <p:spPr>
            <a:xfrm>
              <a:off x="3109660" y="4351120"/>
              <a:ext cx="895700" cy="1632271"/>
            </a:xfrm>
            <a:prstGeom prst="rect">
              <a:avLst/>
            </a:prstGeom>
          </p:spPr>
        </p:pic>
      </p:grpSp>
      <p:pic>
        <p:nvPicPr>
          <p:cNvPr id="70" name="Picture 69"/>
          <p:cNvPicPr>
            <a:picLocks noChangeAspect="1"/>
          </p:cNvPicPr>
          <p:nvPr/>
        </p:nvPicPr>
        <p:blipFill>
          <a:blip r:embed="rId11"/>
          <a:stretch>
            <a:fillRect/>
          </a:stretch>
        </p:blipFill>
        <p:spPr>
          <a:xfrm>
            <a:off x="6841194" y="2635406"/>
            <a:ext cx="702846" cy="702844"/>
          </a:xfrm>
          <a:prstGeom prst="rect">
            <a:avLst/>
          </a:prstGeom>
        </p:spPr>
      </p:pic>
    </p:spTree>
    <p:extLst>
      <p:ext uri="{BB962C8B-B14F-4D97-AF65-F5344CB8AC3E}">
        <p14:creationId xmlns:p14="http://schemas.microsoft.com/office/powerpoint/2010/main" val="179581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461797"/>
            <a:ext cx="9144000" cy="68170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Rectangle 9"/>
          <p:cNvSpPr/>
          <p:nvPr/>
        </p:nvSpPr>
        <p:spPr bwMode="white">
          <a:xfrm>
            <a:off x="6991109" y="4190035"/>
            <a:ext cx="2152891" cy="953465"/>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29" name="Oval 228"/>
          <p:cNvSpPr/>
          <p:nvPr/>
        </p:nvSpPr>
        <p:spPr>
          <a:xfrm>
            <a:off x="1773310" y="976604"/>
            <a:ext cx="5597380" cy="2422695"/>
          </a:xfrm>
          <a:prstGeom prst="ellipse">
            <a:avLst/>
          </a:prstGeom>
          <a:gradFill flip="none" rotWithShape="1">
            <a:gsLst>
              <a:gs pos="85000">
                <a:schemeClr val="accent5">
                  <a:lumMod val="60000"/>
                  <a:lumOff val="40000"/>
                  <a:alpha val="0"/>
                </a:schemeClr>
              </a:gs>
              <a:gs pos="0">
                <a:schemeClr val="accent5">
                  <a:lumMod val="60000"/>
                  <a:lumOff val="40000"/>
                </a:schemeClr>
              </a:gs>
            </a:gsLst>
            <a:path path="shape">
              <a:fillToRect l="50000" t="50000" r="50000" b="50000"/>
            </a:path>
            <a:tileRect/>
          </a:gradFill>
          <a:ln w="25400" cap="rnd">
            <a:noFill/>
            <a:prstDash val="sysDot"/>
            <a:round/>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dirty="0">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371" y="904473"/>
            <a:ext cx="3987259" cy="2228816"/>
          </a:xfrm>
          <a:prstGeom prst="rect">
            <a:avLst/>
          </a:prstGeom>
        </p:spPr>
      </p:pic>
      <p:sp>
        <p:nvSpPr>
          <p:cNvPr id="217" name="Title 216"/>
          <p:cNvSpPr>
            <a:spLocks noGrp="1"/>
          </p:cNvSpPr>
          <p:nvPr>
            <p:ph type="title"/>
          </p:nvPr>
        </p:nvSpPr>
        <p:spPr>
          <a:xfrm>
            <a:off x="399256" y="156202"/>
            <a:ext cx="8345488" cy="731837"/>
          </a:xfrm>
        </p:spPr>
        <p:txBody>
          <a:bodyPr/>
          <a:lstStyle/>
          <a:p>
            <a:r>
              <a:rPr lang="en-US" sz="2800" dirty="0" smtClean="0"/>
              <a:t>Our Vision for ACI: Scale, Security and Full Visibility</a:t>
            </a:r>
            <a:endParaRPr lang="en-US" sz="2800" dirty="0"/>
          </a:p>
        </p:txBody>
      </p:sp>
      <p:grpSp>
        <p:nvGrpSpPr>
          <p:cNvPr id="3" name="Group 2"/>
          <p:cNvGrpSpPr/>
          <p:nvPr/>
        </p:nvGrpSpPr>
        <p:grpSpPr>
          <a:xfrm>
            <a:off x="643830" y="3079938"/>
            <a:ext cx="7943343" cy="1541835"/>
            <a:chOff x="858438" y="3793190"/>
            <a:chExt cx="10591124" cy="2055779"/>
          </a:xfrm>
        </p:grpSpPr>
        <p:grpSp>
          <p:nvGrpSpPr>
            <p:cNvPr id="444" name="Group 443" descr="Custom:  Group 598"/>
            <p:cNvGrpSpPr/>
            <p:nvPr/>
          </p:nvGrpSpPr>
          <p:grpSpPr>
            <a:xfrm>
              <a:off x="858438" y="3799680"/>
              <a:ext cx="1534886" cy="2049289"/>
              <a:chOff x="667351" y="3078156"/>
              <a:chExt cx="1534886" cy="2049289"/>
            </a:xfrm>
          </p:grpSpPr>
          <p:grpSp>
            <p:nvGrpSpPr>
              <p:cNvPr id="445" name="Group 444"/>
              <p:cNvGrpSpPr/>
              <p:nvPr/>
            </p:nvGrpSpPr>
            <p:grpSpPr>
              <a:xfrm>
                <a:off x="667351" y="3078156"/>
                <a:ext cx="1534886" cy="2049289"/>
                <a:chOff x="647700" y="2801689"/>
                <a:chExt cx="1534886" cy="2049289"/>
              </a:xfrm>
            </p:grpSpPr>
            <p:sp>
              <p:nvSpPr>
                <p:cNvPr id="454" name="Rounded Rectangle 453"/>
                <p:cNvSpPr/>
                <p:nvPr/>
              </p:nvSpPr>
              <p:spPr>
                <a:xfrm>
                  <a:off x="647700" y="2801689"/>
                  <a:ext cx="1534886" cy="2049289"/>
                </a:xfrm>
                <a:prstGeom prst="roundRect">
                  <a:avLst>
                    <a:gd name="adj" fmla="val 2539"/>
                  </a:avLst>
                </a:prstGeom>
                <a:solidFill>
                  <a:schemeClr val="bg1">
                    <a:lumMod val="95000"/>
                  </a:schemeClr>
                </a:solidFill>
                <a:ln w="25400" cap="flat" cmpd="sng" algn="ctr">
                  <a:noFill/>
                  <a:prstDash val="solid"/>
                </a:ln>
                <a:effectLst/>
              </p:spPr>
              <p:txBody>
                <a:bodyPr rtlCol="0" anchor="ctr"/>
                <a:lstStyle/>
                <a:p>
                  <a:pPr algn="ctr" defTabSz="685545"/>
                  <a:endParaRPr lang="en-US" kern="0"/>
                </a:p>
              </p:txBody>
            </p:sp>
            <p:sp>
              <p:nvSpPr>
                <p:cNvPr id="455" name="Freeform 63"/>
                <p:cNvSpPr>
                  <a:spLocks noEditPoints="1"/>
                </p:cNvSpPr>
                <p:nvPr/>
              </p:nvSpPr>
              <p:spPr bwMode="auto">
                <a:xfrm rot="16200000">
                  <a:off x="1661684" y="2985738"/>
                  <a:ext cx="210412" cy="208756"/>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lumMod val="50000"/>
                  </a:schemeClr>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endParaRPr lang="en-US"/>
                </a:p>
              </p:txBody>
            </p:sp>
          </p:grpSp>
          <p:grpSp>
            <p:nvGrpSpPr>
              <p:cNvPr id="446" name="Group 445"/>
              <p:cNvGrpSpPr/>
              <p:nvPr/>
            </p:nvGrpSpPr>
            <p:grpSpPr>
              <a:xfrm>
                <a:off x="722015" y="3206864"/>
                <a:ext cx="1381542" cy="1840554"/>
                <a:chOff x="702358" y="2930402"/>
                <a:chExt cx="1381542" cy="1840554"/>
              </a:xfrm>
            </p:grpSpPr>
            <p:sp>
              <p:nvSpPr>
                <p:cNvPr id="447" name="Rounded Rectangle 446"/>
                <p:cNvSpPr/>
                <p:nvPr/>
              </p:nvSpPr>
              <p:spPr>
                <a:xfrm>
                  <a:off x="746385" y="3433440"/>
                  <a:ext cx="1337515" cy="1337516"/>
                </a:xfrm>
                <a:prstGeom prst="roundRect">
                  <a:avLst>
                    <a:gd name="adj" fmla="val 0"/>
                  </a:avLst>
                </a:prstGeom>
                <a:solidFill>
                  <a:schemeClr val="accent4"/>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132492" tIns="94392" rIns="132492" bIns="94392" numCol="1" spcCol="1270" anchor="ctr" anchorCtr="0">
                  <a:noAutofit/>
                </a:bodyPr>
                <a:lstStyle/>
                <a:p>
                  <a:pPr algn="ctr" defTabSz="666529">
                    <a:spcAft>
                      <a:spcPct val="35000"/>
                    </a:spcAft>
                  </a:pPr>
                  <a:endParaRPr lang="en-US" sz="1500">
                    <a:solidFill>
                      <a:schemeClr val="tx1"/>
                    </a:solidFill>
                    <a:latin typeface="CiscoSansTT Light" panose="020B0503020201020303" pitchFamily="34" charset="0"/>
                    <a:cs typeface="Arial" panose="020B0604020202020204" pitchFamily="34" charset="0"/>
                  </a:endParaRPr>
                </a:p>
              </p:txBody>
            </p:sp>
            <p:sp>
              <p:nvSpPr>
                <p:cNvPr id="448" name="TextBox 447"/>
                <p:cNvSpPr txBox="1"/>
                <p:nvPr/>
              </p:nvSpPr>
              <p:spPr>
                <a:xfrm>
                  <a:off x="702358" y="2930402"/>
                  <a:ext cx="1376818" cy="441660"/>
                </a:xfrm>
                <a:prstGeom prst="rect">
                  <a:avLst/>
                </a:prstGeom>
                <a:noFill/>
              </p:spPr>
              <p:txBody>
                <a:bodyPr wrap="square" lIns="45720" rtlCol="0">
                  <a:spAutoFit/>
                </a:bodyPr>
                <a:lstStyle/>
                <a:p>
                  <a:pPr defTabSz="685738">
                    <a:lnSpc>
                      <a:spcPct val="85000"/>
                    </a:lnSpc>
                  </a:pPr>
                  <a:r>
                    <a:rPr lang="en-US" sz="900" dirty="0"/>
                    <a:t>Physical Networking</a:t>
                  </a:r>
                </a:p>
              </p:txBody>
            </p:sp>
            <p:grpSp>
              <p:nvGrpSpPr>
                <p:cNvPr id="449" name="Group 448"/>
                <p:cNvGrpSpPr/>
                <p:nvPr/>
              </p:nvGrpSpPr>
              <p:grpSpPr>
                <a:xfrm>
                  <a:off x="939761" y="3762725"/>
                  <a:ext cx="950764" cy="792704"/>
                  <a:chOff x="1219200" y="3183401"/>
                  <a:chExt cx="855673" cy="398923"/>
                </a:xfrm>
              </p:grpSpPr>
              <p:cxnSp>
                <p:nvCxnSpPr>
                  <p:cNvPr id="450" name="Straight Arrow Connector 449"/>
                  <p:cNvCxnSpPr/>
                  <p:nvPr/>
                </p:nvCxnSpPr>
                <p:spPr>
                  <a:xfrm>
                    <a:off x="1466613" y="3183401"/>
                    <a:ext cx="608260" cy="0"/>
                  </a:xfrm>
                  <a:prstGeom prst="straightConnector1">
                    <a:avLst/>
                  </a:prstGeom>
                  <a:noFill/>
                  <a:ln w="34925" cap="rnd">
                    <a:solidFill>
                      <a:schemeClr val="bg1"/>
                    </a:solidFill>
                    <a:round/>
                    <a:headEnd/>
                    <a:tailEnd type="arrow" w="lg" len="med"/>
                  </a:ln>
                  <a:effectLst/>
                </p:spPr>
              </p:cxnSp>
              <p:cxnSp>
                <p:nvCxnSpPr>
                  <p:cNvPr id="451" name="Straight Arrow Connector 450"/>
                  <p:cNvCxnSpPr/>
                  <p:nvPr/>
                </p:nvCxnSpPr>
                <p:spPr>
                  <a:xfrm flipH="1">
                    <a:off x="1219200" y="3309274"/>
                    <a:ext cx="608260" cy="0"/>
                  </a:xfrm>
                  <a:prstGeom prst="straightConnector1">
                    <a:avLst/>
                  </a:prstGeom>
                  <a:noFill/>
                  <a:ln w="34925" cap="rnd">
                    <a:solidFill>
                      <a:schemeClr val="bg1"/>
                    </a:solidFill>
                    <a:round/>
                    <a:headEnd/>
                    <a:tailEnd type="arrow" w="lg" len="med"/>
                  </a:ln>
                  <a:effectLst/>
                </p:spPr>
              </p:cxnSp>
              <p:cxnSp>
                <p:nvCxnSpPr>
                  <p:cNvPr id="452" name="Straight Arrow Connector 451"/>
                  <p:cNvCxnSpPr/>
                  <p:nvPr/>
                </p:nvCxnSpPr>
                <p:spPr>
                  <a:xfrm>
                    <a:off x="1466613" y="3456451"/>
                    <a:ext cx="608260" cy="0"/>
                  </a:xfrm>
                  <a:prstGeom prst="straightConnector1">
                    <a:avLst/>
                  </a:prstGeom>
                  <a:noFill/>
                  <a:ln w="34925" cap="rnd">
                    <a:solidFill>
                      <a:schemeClr val="bg1"/>
                    </a:solidFill>
                    <a:round/>
                    <a:headEnd/>
                    <a:tailEnd type="arrow" w="lg" len="med"/>
                  </a:ln>
                  <a:effectLst/>
                </p:spPr>
              </p:cxnSp>
              <p:cxnSp>
                <p:nvCxnSpPr>
                  <p:cNvPr id="453" name="Straight Arrow Connector 452"/>
                  <p:cNvCxnSpPr/>
                  <p:nvPr/>
                </p:nvCxnSpPr>
                <p:spPr>
                  <a:xfrm flipH="1">
                    <a:off x="1219200" y="3582324"/>
                    <a:ext cx="608260" cy="0"/>
                  </a:xfrm>
                  <a:prstGeom prst="straightConnector1">
                    <a:avLst/>
                  </a:prstGeom>
                  <a:noFill/>
                  <a:ln w="34925" cap="rnd">
                    <a:solidFill>
                      <a:schemeClr val="bg1"/>
                    </a:solidFill>
                    <a:round/>
                    <a:headEnd/>
                    <a:tailEnd type="arrow" w="lg" len="med"/>
                  </a:ln>
                  <a:effectLst/>
                </p:spPr>
              </p:cxnSp>
            </p:grpSp>
          </p:grpSp>
        </p:grpSp>
        <p:grpSp>
          <p:nvGrpSpPr>
            <p:cNvPr id="670" name="Group 669" descr="Custom:  Group 602"/>
            <p:cNvGrpSpPr/>
            <p:nvPr/>
          </p:nvGrpSpPr>
          <p:grpSpPr>
            <a:xfrm>
              <a:off x="4420117" y="3793190"/>
              <a:ext cx="1664352" cy="2049289"/>
              <a:chOff x="4386056" y="3071666"/>
              <a:chExt cx="1664352" cy="2049289"/>
            </a:xfrm>
          </p:grpSpPr>
          <p:grpSp>
            <p:nvGrpSpPr>
              <p:cNvPr id="671" name="Group 670"/>
              <p:cNvGrpSpPr/>
              <p:nvPr/>
            </p:nvGrpSpPr>
            <p:grpSpPr>
              <a:xfrm>
                <a:off x="4386056" y="3071666"/>
                <a:ext cx="1534886" cy="2049289"/>
                <a:chOff x="4366405" y="2795199"/>
                <a:chExt cx="1534886" cy="2049289"/>
              </a:xfrm>
            </p:grpSpPr>
            <p:sp>
              <p:nvSpPr>
                <p:cNvPr id="691" name="Rounded Rectangle 690"/>
                <p:cNvSpPr/>
                <p:nvPr/>
              </p:nvSpPr>
              <p:spPr>
                <a:xfrm>
                  <a:off x="4366405" y="2795199"/>
                  <a:ext cx="1534886" cy="2049289"/>
                </a:xfrm>
                <a:prstGeom prst="roundRect">
                  <a:avLst>
                    <a:gd name="adj" fmla="val 2539"/>
                  </a:avLst>
                </a:prstGeom>
                <a:solidFill>
                  <a:schemeClr val="bg1">
                    <a:lumMod val="95000"/>
                  </a:schemeClr>
                </a:solidFill>
                <a:ln w="25400" cap="flat" cmpd="sng" algn="ctr">
                  <a:noFill/>
                  <a:prstDash val="solid"/>
                </a:ln>
                <a:effectLst/>
              </p:spPr>
              <p:txBody>
                <a:bodyPr rtlCol="0" anchor="ctr"/>
                <a:lstStyle/>
                <a:p>
                  <a:pPr algn="ctr" defTabSz="685545"/>
                  <a:endParaRPr lang="en-US" kern="0"/>
                </a:p>
              </p:txBody>
            </p:sp>
            <p:sp>
              <p:nvSpPr>
                <p:cNvPr id="692" name="Freeform 63"/>
                <p:cNvSpPr>
                  <a:spLocks noEditPoints="1"/>
                </p:cNvSpPr>
                <p:nvPr/>
              </p:nvSpPr>
              <p:spPr bwMode="auto">
                <a:xfrm rot="16200000">
                  <a:off x="5511908" y="2961111"/>
                  <a:ext cx="210412" cy="208756"/>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lumMod val="50000"/>
                  </a:schemeClr>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endParaRPr lang="en-US"/>
                </a:p>
              </p:txBody>
            </p:sp>
          </p:grpSp>
          <p:grpSp>
            <p:nvGrpSpPr>
              <p:cNvPr id="672" name="Group 671"/>
              <p:cNvGrpSpPr/>
              <p:nvPr/>
            </p:nvGrpSpPr>
            <p:grpSpPr>
              <a:xfrm>
                <a:off x="4510728" y="3224513"/>
                <a:ext cx="1539680" cy="1822905"/>
                <a:chOff x="4491071" y="2622264"/>
                <a:chExt cx="1539680" cy="1822905"/>
              </a:xfrm>
            </p:grpSpPr>
            <p:sp>
              <p:nvSpPr>
                <p:cNvPr id="673" name="TextBox 672"/>
                <p:cNvSpPr txBox="1"/>
                <p:nvPr/>
              </p:nvSpPr>
              <p:spPr>
                <a:xfrm>
                  <a:off x="4653932" y="2622264"/>
                  <a:ext cx="1376819" cy="284693"/>
                </a:xfrm>
                <a:prstGeom prst="rect">
                  <a:avLst/>
                </a:prstGeom>
                <a:noFill/>
              </p:spPr>
              <p:txBody>
                <a:bodyPr wrap="square" lIns="45720" rtlCol="0">
                  <a:spAutoFit/>
                </a:bodyPr>
                <a:lstStyle>
                  <a:defPPr>
                    <a:defRPr lang="en-US"/>
                  </a:defPPr>
                  <a:lvl1pPr>
                    <a:defRPr sz="1400" b="1">
                      <a:solidFill>
                        <a:schemeClr val="tx2">
                          <a:lumMod val="75000"/>
                          <a:lumOff val="25000"/>
                        </a:schemeClr>
                      </a:solidFill>
                    </a:defRPr>
                  </a:lvl1pPr>
                </a:lstStyle>
                <a:p>
                  <a:pPr defTabSz="685738">
                    <a:lnSpc>
                      <a:spcPct val="85000"/>
                    </a:lnSpc>
                  </a:pPr>
                  <a:r>
                    <a:rPr lang="en-US" sz="900" b="0" dirty="0">
                      <a:solidFill>
                        <a:schemeClr val="tx1"/>
                      </a:solidFill>
                    </a:rPr>
                    <a:t>Compute</a:t>
                  </a:r>
                </a:p>
              </p:txBody>
            </p:sp>
            <p:sp>
              <p:nvSpPr>
                <p:cNvPr id="674" name="Rounded Rectangle 673"/>
                <p:cNvSpPr/>
                <p:nvPr/>
              </p:nvSpPr>
              <p:spPr>
                <a:xfrm>
                  <a:off x="4491071" y="3107653"/>
                  <a:ext cx="1337515" cy="1337516"/>
                </a:xfrm>
                <a:prstGeom prst="roundRect">
                  <a:avLst>
                    <a:gd name="adj" fmla="val 0"/>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132492" tIns="94392" rIns="132492" bIns="94392" numCol="1" spcCol="1270" anchor="ctr" anchorCtr="0">
                  <a:noAutofit/>
                </a:bodyPr>
                <a:lstStyle/>
                <a:p>
                  <a:pPr algn="ctr" defTabSz="666529">
                    <a:spcAft>
                      <a:spcPct val="35000"/>
                    </a:spcAft>
                  </a:pPr>
                  <a:endParaRPr lang="en-US" sz="1500">
                    <a:solidFill>
                      <a:schemeClr val="tx1"/>
                    </a:solidFill>
                    <a:latin typeface="CiscoSansTT Light" panose="020B0503020201020303" pitchFamily="34" charset="0"/>
                    <a:cs typeface="Arial" panose="020B0604020202020204" pitchFamily="34" charset="0"/>
                  </a:endParaRPr>
                </a:p>
              </p:txBody>
            </p:sp>
            <p:grpSp>
              <p:nvGrpSpPr>
                <p:cNvPr id="675" name="Group 674"/>
                <p:cNvGrpSpPr/>
                <p:nvPr/>
              </p:nvGrpSpPr>
              <p:grpSpPr>
                <a:xfrm>
                  <a:off x="4706448" y="3320160"/>
                  <a:ext cx="909482" cy="909482"/>
                  <a:chOff x="4706448" y="3320160"/>
                  <a:chExt cx="909482" cy="909482"/>
                </a:xfrm>
              </p:grpSpPr>
              <p:sp>
                <p:nvSpPr>
                  <p:cNvPr id="676" name="Rounded Rectangle 675"/>
                  <p:cNvSpPr/>
                  <p:nvPr/>
                </p:nvSpPr>
                <p:spPr>
                  <a:xfrm>
                    <a:off x="4888618" y="3505200"/>
                    <a:ext cx="542422" cy="542422"/>
                  </a:xfrm>
                  <a:prstGeom prst="roundRect">
                    <a:avLst>
                      <a:gd name="adj" fmla="val 9643"/>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grpSp>
                <p:nvGrpSpPr>
                  <p:cNvPr id="677" name="Group 676"/>
                  <p:cNvGrpSpPr/>
                  <p:nvPr/>
                </p:nvGrpSpPr>
                <p:grpSpPr>
                  <a:xfrm rot="5400000">
                    <a:off x="4933949" y="3320160"/>
                    <a:ext cx="454480" cy="909482"/>
                    <a:chOff x="4933949" y="3320160"/>
                    <a:chExt cx="454480" cy="909482"/>
                  </a:xfrm>
                </p:grpSpPr>
                <p:sp>
                  <p:nvSpPr>
                    <p:cNvPr id="685" name="Round Same Side Corner Rectangle 684"/>
                    <p:cNvSpPr/>
                    <p:nvPr/>
                  </p:nvSpPr>
                  <p:spPr>
                    <a:xfrm>
                      <a:off x="4933949" y="3320160"/>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86" name="Round Same Side Corner Rectangle 685"/>
                    <p:cNvSpPr/>
                    <p:nvPr/>
                  </p:nvSpPr>
                  <p:spPr>
                    <a:xfrm>
                      <a:off x="5127058" y="3320160"/>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87" name="Round Same Side Corner Rectangle 686"/>
                    <p:cNvSpPr/>
                    <p:nvPr/>
                  </p:nvSpPr>
                  <p:spPr>
                    <a:xfrm>
                      <a:off x="5320167" y="3320160"/>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88" name="Round Same Side Corner Rectangle 687"/>
                    <p:cNvSpPr/>
                    <p:nvPr/>
                  </p:nvSpPr>
                  <p:spPr>
                    <a:xfrm flipV="1">
                      <a:off x="4933949" y="4112864"/>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89" name="Round Same Side Corner Rectangle 688"/>
                    <p:cNvSpPr/>
                    <p:nvPr/>
                  </p:nvSpPr>
                  <p:spPr>
                    <a:xfrm flipV="1">
                      <a:off x="5127058" y="4112864"/>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90" name="Round Same Side Corner Rectangle 689"/>
                    <p:cNvSpPr/>
                    <p:nvPr/>
                  </p:nvSpPr>
                  <p:spPr>
                    <a:xfrm flipV="1">
                      <a:off x="5320167" y="4112864"/>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grpSp>
              <p:grpSp>
                <p:nvGrpSpPr>
                  <p:cNvPr id="678" name="Group 677"/>
                  <p:cNvGrpSpPr/>
                  <p:nvPr/>
                </p:nvGrpSpPr>
                <p:grpSpPr>
                  <a:xfrm>
                    <a:off x="4933949" y="3320160"/>
                    <a:ext cx="454480" cy="909482"/>
                    <a:chOff x="4933949" y="3320160"/>
                    <a:chExt cx="454480" cy="909482"/>
                  </a:xfrm>
                </p:grpSpPr>
                <p:sp>
                  <p:nvSpPr>
                    <p:cNvPr id="679" name="Round Same Side Corner Rectangle 678"/>
                    <p:cNvSpPr/>
                    <p:nvPr/>
                  </p:nvSpPr>
                  <p:spPr>
                    <a:xfrm>
                      <a:off x="4933949" y="3320160"/>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80" name="Round Same Side Corner Rectangle 679"/>
                    <p:cNvSpPr/>
                    <p:nvPr/>
                  </p:nvSpPr>
                  <p:spPr>
                    <a:xfrm>
                      <a:off x="5127058" y="3320160"/>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81" name="Round Same Side Corner Rectangle 680"/>
                    <p:cNvSpPr/>
                    <p:nvPr/>
                  </p:nvSpPr>
                  <p:spPr>
                    <a:xfrm>
                      <a:off x="5320167" y="3320160"/>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82" name="Round Same Side Corner Rectangle 681"/>
                    <p:cNvSpPr/>
                    <p:nvPr/>
                  </p:nvSpPr>
                  <p:spPr>
                    <a:xfrm flipV="1">
                      <a:off x="4933949" y="4112864"/>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83" name="Round Same Side Corner Rectangle 682"/>
                    <p:cNvSpPr/>
                    <p:nvPr/>
                  </p:nvSpPr>
                  <p:spPr>
                    <a:xfrm flipV="1">
                      <a:off x="5127058" y="4112864"/>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84" name="Round Same Side Corner Rectangle 683"/>
                    <p:cNvSpPr/>
                    <p:nvPr/>
                  </p:nvSpPr>
                  <p:spPr>
                    <a:xfrm flipV="1">
                      <a:off x="5320167" y="4112864"/>
                      <a:ext cx="68262" cy="116778"/>
                    </a:xfrm>
                    <a:prstGeom prst="round2SameRect">
                      <a:avLst>
                        <a:gd name="adj1" fmla="val 50000"/>
                        <a:gd name="adj2" fmla="val 0"/>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grpSp>
            </p:grpSp>
          </p:grpSp>
        </p:grpSp>
        <p:grpSp>
          <p:nvGrpSpPr>
            <p:cNvPr id="693" name="Group 692" descr="Custom:  Group 601"/>
            <p:cNvGrpSpPr/>
            <p:nvPr/>
          </p:nvGrpSpPr>
          <p:grpSpPr>
            <a:xfrm>
              <a:off x="6239928" y="3799679"/>
              <a:ext cx="1650508" cy="2049289"/>
              <a:chOff x="6284380" y="3078155"/>
              <a:chExt cx="1650508" cy="2049289"/>
            </a:xfrm>
          </p:grpSpPr>
          <p:grpSp>
            <p:nvGrpSpPr>
              <p:cNvPr id="694" name="Group 693"/>
              <p:cNvGrpSpPr/>
              <p:nvPr/>
            </p:nvGrpSpPr>
            <p:grpSpPr>
              <a:xfrm>
                <a:off x="6284380" y="3078155"/>
                <a:ext cx="1534887" cy="2049289"/>
                <a:chOff x="6264729" y="2801688"/>
                <a:chExt cx="1534887" cy="2049289"/>
              </a:xfrm>
            </p:grpSpPr>
            <p:sp>
              <p:nvSpPr>
                <p:cNvPr id="720" name="Rounded Rectangle 719"/>
                <p:cNvSpPr/>
                <p:nvPr/>
              </p:nvSpPr>
              <p:spPr>
                <a:xfrm>
                  <a:off x="6264729" y="2801688"/>
                  <a:ext cx="1534887" cy="2049289"/>
                </a:xfrm>
                <a:prstGeom prst="roundRect">
                  <a:avLst>
                    <a:gd name="adj" fmla="val 2539"/>
                  </a:avLst>
                </a:prstGeom>
                <a:solidFill>
                  <a:schemeClr val="bg1">
                    <a:lumMod val="95000"/>
                  </a:schemeClr>
                </a:solidFill>
                <a:ln w="25400" cap="flat" cmpd="sng" algn="ctr">
                  <a:noFill/>
                  <a:prstDash val="solid"/>
                </a:ln>
                <a:effectLst/>
              </p:spPr>
              <p:txBody>
                <a:bodyPr rtlCol="0" anchor="ctr"/>
                <a:lstStyle/>
                <a:p>
                  <a:pPr algn="ctr" defTabSz="685545"/>
                  <a:endParaRPr lang="en-US" kern="0"/>
                </a:p>
              </p:txBody>
            </p:sp>
            <p:sp>
              <p:nvSpPr>
                <p:cNvPr id="721" name="Freeform 63"/>
                <p:cNvSpPr>
                  <a:spLocks noEditPoints="1"/>
                </p:cNvSpPr>
                <p:nvPr/>
              </p:nvSpPr>
              <p:spPr bwMode="auto">
                <a:xfrm rot="16200000">
                  <a:off x="7288934" y="2985740"/>
                  <a:ext cx="210412" cy="208756"/>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lumMod val="50000"/>
                  </a:schemeClr>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endParaRPr lang="en-US"/>
                </a:p>
              </p:txBody>
            </p:sp>
          </p:grpSp>
          <p:grpSp>
            <p:nvGrpSpPr>
              <p:cNvPr id="695" name="Group 694"/>
              <p:cNvGrpSpPr/>
              <p:nvPr/>
            </p:nvGrpSpPr>
            <p:grpSpPr>
              <a:xfrm>
                <a:off x="6348078" y="3198364"/>
                <a:ext cx="1586810" cy="1848873"/>
                <a:chOff x="6321960" y="2596115"/>
                <a:chExt cx="1586810" cy="1848873"/>
              </a:xfrm>
            </p:grpSpPr>
            <p:sp>
              <p:nvSpPr>
                <p:cNvPr id="696" name="TextBox 695"/>
                <p:cNvSpPr txBox="1"/>
                <p:nvPr/>
              </p:nvSpPr>
              <p:spPr>
                <a:xfrm>
                  <a:off x="6531952" y="2596115"/>
                  <a:ext cx="1376818" cy="437043"/>
                </a:xfrm>
                <a:prstGeom prst="rect">
                  <a:avLst/>
                </a:prstGeom>
                <a:noFill/>
              </p:spPr>
              <p:txBody>
                <a:bodyPr wrap="square" lIns="45720" rtlCol="0">
                  <a:spAutoFit/>
                </a:bodyPr>
                <a:lstStyle>
                  <a:defPPr>
                    <a:defRPr lang="en-US"/>
                  </a:defPPr>
                  <a:lvl1pPr>
                    <a:defRPr sz="1400" b="1">
                      <a:solidFill>
                        <a:schemeClr val="tx2">
                          <a:lumMod val="75000"/>
                          <a:lumOff val="25000"/>
                        </a:schemeClr>
                      </a:solidFill>
                    </a:defRPr>
                  </a:lvl1pPr>
                </a:lstStyle>
                <a:p>
                  <a:pPr defTabSz="685738">
                    <a:lnSpc>
                      <a:spcPct val="85000"/>
                    </a:lnSpc>
                  </a:pPr>
                  <a:r>
                    <a:rPr lang="en-US" sz="900" b="0" dirty="0">
                      <a:solidFill>
                        <a:schemeClr val="tx1"/>
                      </a:solidFill>
                    </a:rPr>
                    <a:t>L4–L7</a:t>
                  </a:r>
                </a:p>
                <a:p>
                  <a:pPr defTabSz="685738">
                    <a:lnSpc>
                      <a:spcPct val="85000"/>
                    </a:lnSpc>
                  </a:pPr>
                  <a:r>
                    <a:rPr lang="en-US" sz="900" b="0" dirty="0">
                      <a:solidFill>
                        <a:schemeClr val="tx1"/>
                      </a:solidFill>
                    </a:rPr>
                    <a:t>Services</a:t>
                  </a:r>
                </a:p>
              </p:txBody>
            </p:sp>
            <p:sp>
              <p:nvSpPr>
                <p:cNvPr id="697" name="Rounded Rectangle 696"/>
                <p:cNvSpPr/>
                <p:nvPr/>
              </p:nvSpPr>
              <p:spPr>
                <a:xfrm>
                  <a:off x="6321960" y="3107472"/>
                  <a:ext cx="1337515" cy="1337516"/>
                </a:xfrm>
                <a:prstGeom prst="roundRect">
                  <a:avLst>
                    <a:gd name="adj" fmla="val 0"/>
                  </a:avLst>
                </a:prstGeom>
                <a:solidFill>
                  <a:schemeClr val="accent5"/>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132492" tIns="94392" rIns="132492" bIns="94392" numCol="1" spcCol="1270" anchor="ctr" anchorCtr="0">
                  <a:noAutofit/>
                </a:bodyPr>
                <a:lstStyle/>
                <a:p>
                  <a:pPr algn="ctr" defTabSz="666529">
                    <a:spcAft>
                      <a:spcPct val="35000"/>
                    </a:spcAft>
                  </a:pPr>
                  <a:endParaRPr lang="en-US" sz="1500">
                    <a:solidFill>
                      <a:schemeClr val="tx1"/>
                    </a:solidFill>
                    <a:latin typeface="CiscoSansTT Light" panose="020B0503020201020303" pitchFamily="34" charset="0"/>
                    <a:cs typeface="Arial" panose="020B0604020202020204" pitchFamily="34" charset="0"/>
                  </a:endParaRPr>
                </a:p>
              </p:txBody>
            </p:sp>
            <p:grpSp>
              <p:nvGrpSpPr>
                <p:cNvPr id="698" name="Group 157"/>
                <p:cNvGrpSpPr>
                  <a:grpSpLocks noChangeAspect="1"/>
                </p:cNvGrpSpPr>
                <p:nvPr/>
              </p:nvGrpSpPr>
              <p:grpSpPr>
                <a:xfrm>
                  <a:off x="6577431" y="3494233"/>
                  <a:ext cx="909482" cy="564356"/>
                  <a:chOff x="13636625" y="1373188"/>
                  <a:chExt cx="1330325" cy="825500"/>
                </a:xfrm>
                <a:solidFill>
                  <a:srgbClr val="292929"/>
                </a:solidFill>
              </p:grpSpPr>
              <p:sp>
                <p:nvSpPr>
                  <p:cNvPr id="699" name="Rectangle 17"/>
                  <p:cNvSpPr>
                    <a:spLocks noChangeArrowheads="1"/>
                  </p:cNvSpPr>
                  <p:nvPr/>
                </p:nvSpPr>
                <p:spPr bwMode="auto">
                  <a:xfrm>
                    <a:off x="13636625" y="1373188"/>
                    <a:ext cx="406400"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0" name="Rectangle 18"/>
                  <p:cNvSpPr>
                    <a:spLocks noChangeArrowheads="1"/>
                  </p:cNvSpPr>
                  <p:nvPr/>
                </p:nvSpPr>
                <p:spPr bwMode="auto">
                  <a:xfrm>
                    <a:off x="14100175" y="1373188"/>
                    <a:ext cx="406400"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1" name="Rectangle 19"/>
                  <p:cNvSpPr>
                    <a:spLocks noChangeArrowheads="1"/>
                  </p:cNvSpPr>
                  <p:nvPr/>
                </p:nvSpPr>
                <p:spPr bwMode="auto">
                  <a:xfrm>
                    <a:off x="14560550" y="1373188"/>
                    <a:ext cx="406400"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2" name="Rectangle 20"/>
                  <p:cNvSpPr>
                    <a:spLocks noChangeArrowheads="1"/>
                  </p:cNvSpPr>
                  <p:nvPr/>
                </p:nvSpPr>
                <p:spPr bwMode="auto">
                  <a:xfrm>
                    <a:off x="13868400" y="1519238"/>
                    <a:ext cx="406400"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3" name="Rectangle 21"/>
                  <p:cNvSpPr>
                    <a:spLocks noChangeArrowheads="1"/>
                  </p:cNvSpPr>
                  <p:nvPr/>
                </p:nvSpPr>
                <p:spPr bwMode="auto">
                  <a:xfrm>
                    <a:off x="14328775" y="1519238"/>
                    <a:ext cx="406400"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4" name="Rectangle 22"/>
                  <p:cNvSpPr>
                    <a:spLocks noChangeArrowheads="1"/>
                  </p:cNvSpPr>
                  <p:nvPr/>
                </p:nvSpPr>
                <p:spPr bwMode="auto">
                  <a:xfrm>
                    <a:off x="13636625" y="1519238"/>
                    <a:ext cx="174625"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5" name="Rectangle 23"/>
                  <p:cNvSpPr>
                    <a:spLocks noChangeArrowheads="1"/>
                  </p:cNvSpPr>
                  <p:nvPr/>
                </p:nvSpPr>
                <p:spPr bwMode="auto">
                  <a:xfrm>
                    <a:off x="14792325" y="1519238"/>
                    <a:ext cx="174625"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6" name="Rectangle 24"/>
                  <p:cNvSpPr>
                    <a:spLocks noChangeArrowheads="1"/>
                  </p:cNvSpPr>
                  <p:nvPr/>
                </p:nvSpPr>
                <p:spPr bwMode="auto">
                  <a:xfrm>
                    <a:off x="13636625" y="1665288"/>
                    <a:ext cx="406400"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7" name="Rectangle 25"/>
                  <p:cNvSpPr>
                    <a:spLocks noChangeArrowheads="1"/>
                  </p:cNvSpPr>
                  <p:nvPr/>
                </p:nvSpPr>
                <p:spPr bwMode="auto">
                  <a:xfrm>
                    <a:off x="14100175" y="1665288"/>
                    <a:ext cx="406400"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8" name="Rectangle 26"/>
                  <p:cNvSpPr>
                    <a:spLocks noChangeArrowheads="1"/>
                  </p:cNvSpPr>
                  <p:nvPr/>
                </p:nvSpPr>
                <p:spPr bwMode="auto">
                  <a:xfrm>
                    <a:off x="14560550" y="1665288"/>
                    <a:ext cx="406400"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09" name="Rectangle 27"/>
                  <p:cNvSpPr>
                    <a:spLocks noChangeArrowheads="1"/>
                  </p:cNvSpPr>
                  <p:nvPr/>
                </p:nvSpPr>
                <p:spPr bwMode="auto">
                  <a:xfrm>
                    <a:off x="13868400" y="1814513"/>
                    <a:ext cx="406400"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0" name="Rectangle 28"/>
                  <p:cNvSpPr>
                    <a:spLocks noChangeArrowheads="1"/>
                  </p:cNvSpPr>
                  <p:nvPr/>
                </p:nvSpPr>
                <p:spPr bwMode="auto">
                  <a:xfrm>
                    <a:off x="14328775" y="1814513"/>
                    <a:ext cx="406400"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1" name="Rectangle 29"/>
                  <p:cNvSpPr>
                    <a:spLocks noChangeArrowheads="1"/>
                  </p:cNvSpPr>
                  <p:nvPr/>
                </p:nvSpPr>
                <p:spPr bwMode="auto">
                  <a:xfrm>
                    <a:off x="13636625" y="1814513"/>
                    <a:ext cx="174625"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2" name="Rectangle 30"/>
                  <p:cNvSpPr>
                    <a:spLocks noChangeArrowheads="1"/>
                  </p:cNvSpPr>
                  <p:nvPr/>
                </p:nvSpPr>
                <p:spPr bwMode="auto">
                  <a:xfrm>
                    <a:off x="14792325" y="1814513"/>
                    <a:ext cx="174625"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3" name="Rectangle 31"/>
                  <p:cNvSpPr>
                    <a:spLocks noChangeArrowheads="1"/>
                  </p:cNvSpPr>
                  <p:nvPr/>
                </p:nvSpPr>
                <p:spPr bwMode="auto">
                  <a:xfrm>
                    <a:off x="13636625" y="1960563"/>
                    <a:ext cx="406400"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4" name="Rectangle 32"/>
                  <p:cNvSpPr>
                    <a:spLocks noChangeArrowheads="1"/>
                  </p:cNvSpPr>
                  <p:nvPr/>
                </p:nvSpPr>
                <p:spPr bwMode="auto">
                  <a:xfrm>
                    <a:off x="14100175" y="1960563"/>
                    <a:ext cx="406400"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5" name="Rectangle 33"/>
                  <p:cNvSpPr>
                    <a:spLocks noChangeArrowheads="1"/>
                  </p:cNvSpPr>
                  <p:nvPr/>
                </p:nvSpPr>
                <p:spPr bwMode="auto">
                  <a:xfrm>
                    <a:off x="14560550" y="1960563"/>
                    <a:ext cx="406400" cy="88900"/>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6" name="Rectangle 34"/>
                  <p:cNvSpPr>
                    <a:spLocks noChangeArrowheads="1"/>
                  </p:cNvSpPr>
                  <p:nvPr/>
                </p:nvSpPr>
                <p:spPr bwMode="auto">
                  <a:xfrm>
                    <a:off x="13868400" y="2106613"/>
                    <a:ext cx="406400"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7" name="Rectangle 35"/>
                  <p:cNvSpPr>
                    <a:spLocks noChangeArrowheads="1"/>
                  </p:cNvSpPr>
                  <p:nvPr/>
                </p:nvSpPr>
                <p:spPr bwMode="auto">
                  <a:xfrm>
                    <a:off x="14328775" y="2106613"/>
                    <a:ext cx="406400"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8" name="Rectangle 36"/>
                  <p:cNvSpPr>
                    <a:spLocks noChangeArrowheads="1"/>
                  </p:cNvSpPr>
                  <p:nvPr/>
                </p:nvSpPr>
                <p:spPr bwMode="auto">
                  <a:xfrm>
                    <a:off x="13636625" y="2106613"/>
                    <a:ext cx="174625"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sp>
                <p:nvSpPr>
                  <p:cNvPr id="719" name="Rectangle 37"/>
                  <p:cNvSpPr>
                    <a:spLocks noChangeArrowheads="1"/>
                  </p:cNvSpPr>
                  <p:nvPr/>
                </p:nvSpPr>
                <p:spPr bwMode="auto">
                  <a:xfrm>
                    <a:off x="14792325" y="2106613"/>
                    <a:ext cx="174625" cy="92075"/>
                  </a:xfrm>
                  <a:prstGeom prst="rect">
                    <a:avLst/>
                  </a:pr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90000"/>
                      </a:lnSpc>
                    </a:pPr>
                    <a:endParaRPr lang="en-US"/>
                  </a:p>
                </p:txBody>
              </p:sp>
            </p:grpSp>
          </p:grpSp>
        </p:grpSp>
        <p:grpSp>
          <p:nvGrpSpPr>
            <p:cNvPr id="722" name="Group 721" descr="Custom:  Group 600"/>
            <p:cNvGrpSpPr/>
            <p:nvPr/>
          </p:nvGrpSpPr>
          <p:grpSpPr>
            <a:xfrm>
              <a:off x="8033758" y="3799680"/>
              <a:ext cx="1722528" cy="2049289"/>
              <a:chOff x="8156723" y="3078156"/>
              <a:chExt cx="1722528" cy="2049289"/>
            </a:xfrm>
          </p:grpSpPr>
          <p:grpSp>
            <p:nvGrpSpPr>
              <p:cNvPr id="723" name="Group 722"/>
              <p:cNvGrpSpPr/>
              <p:nvPr/>
            </p:nvGrpSpPr>
            <p:grpSpPr>
              <a:xfrm>
                <a:off x="8156723" y="3078156"/>
                <a:ext cx="1534886" cy="2049289"/>
                <a:chOff x="8137072" y="2801689"/>
                <a:chExt cx="1534886" cy="2049289"/>
              </a:xfrm>
            </p:grpSpPr>
            <p:sp>
              <p:nvSpPr>
                <p:cNvPr id="730" name="Rounded Rectangle 729"/>
                <p:cNvSpPr/>
                <p:nvPr/>
              </p:nvSpPr>
              <p:spPr>
                <a:xfrm>
                  <a:off x="8137072" y="2801689"/>
                  <a:ext cx="1534886" cy="2049289"/>
                </a:xfrm>
                <a:prstGeom prst="roundRect">
                  <a:avLst>
                    <a:gd name="adj" fmla="val 2539"/>
                  </a:avLst>
                </a:prstGeom>
                <a:solidFill>
                  <a:schemeClr val="bg1">
                    <a:lumMod val="95000"/>
                  </a:schemeClr>
                </a:solidFill>
                <a:ln w="25400" cap="flat" cmpd="sng" algn="ctr">
                  <a:noFill/>
                  <a:prstDash val="solid"/>
                </a:ln>
                <a:effectLst/>
              </p:spPr>
              <p:txBody>
                <a:bodyPr rtlCol="0" anchor="ctr"/>
                <a:lstStyle/>
                <a:p>
                  <a:pPr algn="ctr" defTabSz="685545"/>
                  <a:endParaRPr lang="en-US" kern="0"/>
                </a:p>
              </p:txBody>
            </p:sp>
            <p:sp>
              <p:nvSpPr>
                <p:cNvPr id="731" name="Freeform 63"/>
                <p:cNvSpPr>
                  <a:spLocks noEditPoints="1"/>
                </p:cNvSpPr>
                <p:nvPr/>
              </p:nvSpPr>
              <p:spPr bwMode="auto">
                <a:xfrm rot="16200000">
                  <a:off x="9242007" y="2977816"/>
                  <a:ext cx="210412" cy="208756"/>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lumMod val="50000"/>
                  </a:schemeClr>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endParaRPr lang="en-US"/>
                </a:p>
              </p:txBody>
            </p:sp>
          </p:grpSp>
          <p:grpSp>
            <p:nvGrpSpPr>
              <p:cNvPr id="724" name="Group 723"/>
              <p:cNvGrpSpPr/>
              <p:nvPr/>
            </p:nvGrpSpPr>
            <p:grpSpPr>
              <a:xfrm>
                <a:off x="8253066" y="3240576"/>
                <a:ext cx="1626185" cy="1806842"/>
                <a:chOff x="-1963897" y="3560179"/>
                <a:chExt cx="1626185" cy="1806842"/>
              </a:xfrm>
            </p:grpSpPr>
            <p:sp>
              <p:nvSpPr>
                <p:cNvPr id="725" name="TextBox 724"/>
                <p:cNvSpPr txBox="1"/>
                <p:nvPr/>
              </p:nvSpPr>
              <p:spPr>
                <a:xfrm>
                  <a:off x="-1714530" y="3560179"/>
                  <a:ext cx="1376818" cy="284693"/>
                </a:xfrm>
                <a:prstGeom prst="rect">
                  <a:avLst/>
                </a:prstGeom>
                <a:noFill/>
              </p:spPr>
              <p:txBody>
                <a:bodyPr wrap="square" lIns="45720" rtlCol="0">
                  <a:spAutoFit/>
                </a:bodyPr>
                <a:lstStyle>
                  <a:defPPr>
                    <a:defRPr lang="en-US"/>
                  </a:defPPr>
                  <a:lvl1pPr>
                    <a:defRPr sz="1400" b="1">
                      <a:solidFill>
                        <a:schemeClr val="tx2">
                          <a:lumMod val="75000"/>
                          <a:lumOff val="25000"/>
                        </a:schemeClr>
                      </a:solidFill>
                    </a:defRPr>
                  </a:lvl1pPr>
                </a:lstStyle>
                <a:p>
                  <a:pPr defTabSz="685738">
                    <a:lnSpc>
                      <a:spcPct val="85000"/>
                    </a:lnSpc>
                  </a:pPr>
                  <a:r>
                    <a:rPr lang="en-US" sz="900" b="0" dirty="0">
                      <a:solidFill>
                        <a:schemeClr val="tx1"/>
                      </a:solidFill>
                    </a:rPr>
                    <a:t>Storage</a:t>
                  </a:r>
                </a:p>
              </p:txBody>
            </p:sp>
            <p:sp>
              <p:nvSpPr>
                <p:cNvPr id="726" name="Rounded Rectangle 725"/>
                <p:cNvSpPr/>
                <p:nvPr/>
              </p:nvSpPr>
              <p:spPr>
                <a:xfrm>
                  <a:off x="-1963897" y="4029505"/>
                  <a:ext cx="1337515" cy="1337516"/>
                </a:xfrm>
                <a:prstGeom prst="roundRect">
                  <a:avLst>
                    <a:gd name="adj" fmla="val 0"/>
                  </a:avLst>
                </a:prstGeom>
                <a:solidFill>
                  <a:schemeClr val="accent6"/>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132492" tIns="94392" rIns="132492" bIns="94392" numCol="1" spcCol="1270" anchor="ctr" anchorCtr="0">
                  <a:noAutofit/>
                </a:bodyPr>
                <a:lstStyle/>
                <a:p>
                  <a:pPr algn="ctr" defTabSz="666529">
                    <a:spcAft>
                      <a:spcPct val="35000"/>
                    </a:spcAft>
                  </a:pPr>
                  <a:endParaRPr lang="en-US" sz="1500">
                    <a:solidFill>
                      <a:schemeClr val="tx1"/>
                    </a:solidFill>
                    <a:latin typeface="CiscoSansTT Light" panose="020B0503020201020303" pitchFamily="34" charset="0"/>
                    <a:cs typeface="Arial" panose="020B0604020202020204" pitchFamily="34" charset="0"/>
                  </a:endParaRPr>
                </a:p>
              </p:txBody>
            </p:sp>
            <p:sp>
              <p:nvSpPr>
                <p:cNvPr id="727" name="Freeform 6"/>
                <p:cNvSpPr>
                  <a:spLocks noEditPoints="1"/>
                </p:cNvSpPr>
                <p:nvPr/>
              </p:nvSpPr>
              <p:spPr bwMode="auto">
                <a:xfrm>
                  <a:off x="-1217839" y="4761691"/>
                  <a:ext cx="478809" cy="445436"/>
                </a:xfrm>
                <a:custGeom>
                  <a:avLst/>
                  <a:gdLst>
                    <a:gd name="T0" fmla="*/ 81 w 163"/>
                    <a:gd name="T1" fmla="*/ 53 h 152"/>
                    <a:gd name="T2" fmla="*/ 163 w 163"/>
                    <a:gd name="T3" fmla="*/ 27 h 152"/>
                    <a:gd name="T4" fmla="*/ 81 w 163"/>
                    <a:gd name="T5" fmla="*/ 0 h 152"/>
                    <a:gd name="T6" fmla="*/ 0 w 163"/>
                    <a:gd name="T7" fmla="*/ 27 h 152"/>
                    <a:gd name="T8" fmla="*/ 81 w 163"/>
                    <a:gd name="T9" fmla="*/ 53 h 152"/>
                    <a:gd name="T10" fmla="*/ 0 w 163"/>
                    <a:gd name="T11" fmla="*/ 38 h 152"/>
                    <a:gd name="T12" fmla="*/ 0 w 163"/>
                    <a:gd name="T13" fmla="*/ 38 h 152"/>
                    <a:gd name="T14" fmla="*/ 0 w 163"/>
                    <a:gd name="T15" fmla="*/ 38 h 152"/>
                    <a:gd name="T16" fmla="*/ 0 w 163"/>
                    <a:gd name="T17" fmla="*/ 38 h 152"/>
                    <a:gd name="T18" fmla="*/ 81 w 163"/>
                    <a:gd name="T19" fmla="*/ 61 h 152"/>
                    <a:gd name="T20" fmla="*/ 0 w 163"/>
                    <a:gd name="T21" fmla="*/ 39 h 152"/>
                    <a:gd name="T22" fmla="*/ 0 w 163"/>
                    <a:gd name="T23" fmla="*/ 127 h 152"/>
                    <a:gd name="T24" fmla="*/ 0 w 163"/>
                    <a:gd name="T25" fmla="*/ 127 h 152"/>
                    <a:gd name="T26" fmla="*/ 24 w 163"/>
                    <a:gd name="T27" fmla="*/ 144 h 152"/>
                    <a:gd name="T28" fmla="*/ 24 w 163"/>
                    <a:gd name="T29" fmla="*/ 144 h 152"/>
                    <a:gd name="T30" fmla="*/ 67 w 163"/>
                    <a:gd name="T31" fmla="*/ 151 h 152"/>
                    <a:gd name="T32" fmla="*/ 68 w 163"/>
                    <a:gd name="T33" fmla="*/ 151 h 152"/>
                    <a:gd name="T34" fmla="*/ 81 w 163"/>
                    <a:gd name="T35" fmla="*/ 152 h 152"/>
                    <a:gd name="T36" fmla="*/ 132 w 163"/>
                    <a:gd name="T37" fmla="*/ 146 h 152"/>
                    <a:gd name="T38" fmla="*/ 132 w 163"/>
                    <a:gd name="T39" fmla="*/ 146 h 152"/>
                    <a:gd name="T40" fmla="*/ 163 w 163"/>
                    <a:gd name="T41" fmla="*/ 127 h 152"/>
                    <a:gd name="T42" fmla="*/ 163 w 163"/>
                    <a:gd name="T43" fmla="*/ 127 h 152"/>
                    <a:gd name="T44" fmla="*/ 163 w 163"/>
                    <a:gd name="T45" fmla="*/ 39 h 152"/>
                    <a:gd name="T46" fmla="*/ 81 w 163"/>
                    <a:gd name="T47" fmla="*/ 61 h 152"/>
                    <a:gd name="T48" fmla="*/ 163 w 163"/>
                    <a:gd name="T49" fmla="*/ 39 h 152"/>
                    <a:gd name="T50" fmla="*/ 163 w 163"/>
                    <a:gd name="T51" fmla="*/ 38 h 152"/>
                    <a:gd name="T52" fmla="*/ 163 w 163"/>
                    <a:gd name="T53" fmla="*/ 38 h 152"/>
                    <a:gd name="T54" fmla="*/ 163 w 163"/>
                    <a:gd name="T55" fmla="*/ 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3" h="152">
                      <a:moveTo>
                        <a:pt x="81" y="53"/>
                      </a:moveTo>
                      <a:cubicBezTo>
                        <a:pt x="126" y="53"/>
                        <a:pt x="163" y="41"/>
                        <a:pt x="163" y="27"/>
                      </a:cubicBezTo>
                      <a:cubicBezTo>
                        <a:pt x="163" y="12"/>
                        <a:pt x="126" y="0"/>
                        <a:pt x="81" y="0"/>
                      </a:cubicBezTo>
                      <a:cubicBezTo>
                        <a:pt x="36" y="0"/>
                        <a:pt x="0" y="12"/>
                        <a:pt x="0" y="27"/>
                      </a:cubicBezTo>
                      <a:cubicBezTo>
                        <a:pt x="0" y="41"/>
                        <a:pt x="36" y="53"/>
                        <a:pt x="81" y="53"/>
                      </a:cubicBezTo>
                      <a:close/>
                      <a:moveTo>
                        <a:pt x="0" y="38"/>
                      </a:moveTo>
                      <a:cubicBezTo>
                        <a:pt x="0" y="38"/>
                        <a:pt x="0" y="38"/>
                        <a:pt x="0" y="38"/>
                      </a:cubicBezTo>
                      <a:cubicBezTo>
                        <a:pt x="0" y="38"/>
                        <a:pt x="0" y="38"/>
                        <a:pt x="0" y="38"/>
                      </a:cubicBezTo>
                      <a:cubicBezTo>
                        <a:pt x="0" y="38"/>
                        <a:pt x="0" y="38"/>
                        <a:pt x="0" y="38"/>
                      </a:cubicBezTo>
                      <a:close/>
                      <a:moveTo>
                        <a:pt x="81" y="61"/>
                      </a:moveTo>
                      <a:cubicBezTo>
                        <a:pt x="37" y="61"/>
                        <a:pt x="1" y="51"/>
                        <a:pt x="0" y="39"/>
                      </a:cubicBezTo>
                      <a:cubicBezTo>
                        <a:pt x="0" y="127"/>
                        <a:pt x="0" y="127"/>
                        <a:pt x="0" y="127"/>
                      </a:cubicBezTo>
                      <a:cubicBezTo>
                        <a:pt x="0" y="127"/>
                        <a:pt x="0" y="127"/>
                        <a:pt x="0" y="127"/>
                      </a:cubicBezTo>
                      <a:cubicBezTo>
                        <a:pt x="0" y="134"/>
                        <a:pt x="9" y="140"/>
                        <a:pt x="24" y="144"/>
                      </a:cubicBezTo>
                      <a:cubicBezTo>
                        <a:pt x="24" y="144"/>
                        <a:pt x="24" y="144"/>
                        <a:pt x="24" y="144"/>
                      </a:cubicBezTo>
                      <a:cubicBezTo>
                        <a:pt x="35" y="148"/>
                        <a:pt x="50" y="150"/>
                        <a:pt x="67" y="151"/>
                      </a:cubicBezTo>
                      <a:cubicBezTo>
                        <a:pt x="68" y="151"/>
                        <a:pt x="68" y="151"/>
                        <a:pt x="68" y="151"/>
                      </a:cubicBezTo>
                      <a:cubicBezTo>
                        <a:pt x="72" y="152"/>
                        <a:pt x="76" y="152"/>
                        <a:pt x="81" y="152"/>
                      </a:cubicBezTo>
                      <a:cubicBezTo>
                        <a:pt x="100" y="152"/>
                        <a:pt x="118" y="150"/>
                        <a:pt x="132" y="146"/>
                      </a:cubicBezTo>
                      <a:cubicBezTo>
                        <a:pt x="132" y="146"/>
                        <a:pt x="132" y="146"/>
                        <a:pt x="132" y="146"/>
                      </a:cubicBezTo>
                      <a:cubicBezTo>
                        <a:pt x="151" y="142"/>
                        <a:pt x="163" y="135"/>
                        <a:pt x="163" y="127"/>
                      </a:cubicBezTo>
                      <a:cubicBezTo>
                        <a:pt x="163" y="127"/>
                        <a:pt x="163" y="127"/>
                        <a:pt x="163" y="127"/>
                      </a:cubicBezTo>
                      <a:cubicBezTo>
                        <a:pt x="163" y="39"/>
                        <a:pt x="163" y="39"/>
                        <a:pt x="163" y="39"/>
                      </a:cubicBezTo>
                      <a:cubicBezTo>
                        <a:pt x="163" y="51"/>
                        <a:pt x="126" y="61"/>
                        <a:pt x="81" y="61"/>
                      </a:cubicBezTo>
                      <a:close/>
                      <a:moveTo>
                        <a:pt x="163" y="39"/>
                      </a:moveTo>
                      <a:cubicBezTo>
                        <a:pt x="163" y="38"/>
                        <a:pt x="163" y="38"/>
                        <a:pt x="163" y="38"/>
                      </a:cubicBezTo>
                      <a:cubicBezTo>
                        <a:pt x="163" y="38"/>
                        <a:pt x="163" y="38"/>
                        <a:pt x="163" y="38"/>
                      </a:cubicBezTo>
                      <a:cubicBezTo>
                        <a:pt x="163" y="39"/>
                        <a:pt x="163" y="39"/>
                        <a:pt x="163" y="39"/>
                      </a:cubicBezTo>
                      <a:close/>
                    </a:path>
                  </a:pathLst>
                </a:custGeom>
                <a:solidFill>
                  <a:schemeClr val="bg1"/>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cxnSp>
              <p:nvCxnSpPr>
                <p:cNvPr id="728" name="Straight Connector 727"/>
                <p:cNvCxnSpPr/>
                <p:nvPr/>
              </p:nvCxnSpPr>
              <p:spPr>
                <a:xfrm flipV="1">
                  <a:off x="-1800495" y="4192907"/>
                  <a:ext cx="1010713" cy="1010712"/>
                </a:xfrm>
                <a:prstGeom prst="line">
                  <a:avLst/>
                </a:prstGeom>
                <a:noFill/>
                <a:ln w="34925" cap="rnd">
                  <a:solidFill>
                    <a:schemeClr val="bg1"/>
                  </a:solidFill>
                  <a:round/>
                  <a:headEnd/>
                  <a:tailEnd type="none" w="lg" len="med"/>
                </a:ln>
                <a:effectLst/>
              </p:spPr>
            </p:cxnSp>
            <p:sp>
              <p:nvSpPr>
                <p:cNvPr id="729" name="Freeform 16"/>
                <p:cNvSpPr>
                  <a:spLocks noEditPoints="1"/>
                </p:cNvSpPr>
                <p:nvPr/>
              </p:nvSpPr>
              <p:spPr bwMode="auto">
                <a:xfrm>
                  <a:off x="-1800495" y="4192907"/>
                  <a:ext cx="489147" cy="489147"/>
                </a:xfrm>
                <a:custGeom>
                  <a:avLst/>
                  <a:gdLst>
                    <a:gd name="T0" fmla="*/ 2173 w 2321"/>
                    <a:gd name="T1" fmla="*/ 0 h 2321"/>
                    <a:gd name="T2" fmla="*/ 148 w 2321"/>
                    <a:gd name="T3" fmla="*/ 0 h 2321"/>
                    <a:gd name="T4" fmla="*/ 0 w 2321"/>
                    <a:gd name="T5" fmla="*/ 148 h 2321"/>
                    <a:gd name="T6" fmla="*/ 0 w 2321"/>
                    <a:gd name="T7" fmla="*/ 2173 h 2321"/>
                    <a:gd name="T8" fmla="*/ 148 w 2321"/>
                    <a:gd name="T9" fmla="*/ 2321 h 2321"/>
                    <a:gd name="T10" fmla="*/ 2173 w 2321"/>
                    <a:gd name="T11" fmla="*/ 2321 h 2321"/>
                    <a:gd name="T12" fmla="*/ 2321 w 2321"/>
                    <a:gd name="T13" fmla="*/ 2173 h 2321"/>
                    <a:gd name="T14" fmla="*/ 2321 w 2321"/>
                    <a:gd name="T15" fmla="*/ 148 h 2321"/>
                    <a:gd name="T16" fmla="*/ 2173 w 2321"/>
                    <a:gd name="T17" fmla="*/ 0 h 2321"/>
                    <a:gd name="T18" fmla="*/ 1887 w 2321"/>
                    <a:gd name="T19" fmla="*/ 1114 h 2321"/>
                    <a:gd name="T20" fmla="*/ 830 w 2321"/>
                    <a:gd name="T21" fmla="*/ 2154 h 2321"/>
                    <a:gd name="T22" fmla="*/ 793 w 2321"/>
                    <a:gd name="T23" fmla="*/ 2169 h 2321"/>
                    <a:gd name="T24" fmla="*/ 765 w 2321"/>
                    <a:gd name="T25" fmla="*/ 2160 h 2321"/>
                    <a:gd name="T26" fmla="*/ 744 w 2321"/>
                    <a:gd name="T27" fmla="*/ 2098 h 2321"/>
                    <a:gd name="T28" fmla="*/ 1019 w 2321"/>
                    <a:gd name="T29" fmla="*/ 1364 h 2321"/>
                    <a:gd name="T30" fmla="*/ 469 w 2321"/>
                    <a:gd name="T31" fmla="*/ 1347 h 2321"/>
                    <a:gd name="T32" fmla="*/ 423 w 2321"/>
                    <a:gd name="T33" fmla="*/ 1313 h 2321"/>
                    <a:gd name="T34" fmla="*/ 434 w 2321"/>
                    <a:gd name="T35" fmla="*/ 1257 h 2321"/>
                    <a:gd name="T36" fmla="*/ 1535 w 2321"/>
                    <a:gd name="T37" fmla="*/ 168 h 2321"/>
                    <a:gd name="T38" fmla="*/ 1600 w 2321"/>
                    <a:gd name="T39" fmla="*/ 161 h 2321"/>
                    <a:gd name="T40" fmla="*/ 1621 w 2321"/>
                    <a:gd name="T41" fmla="*/ 223 h 2321"/>
                    <a:gd name="T42" fmla="*/ 1325 w 2321"/>
                    <a:gd name="T43" fmla="*/ 1025 h 2321"/>
                    <a:gd name="T44" fmla="*/ 1850 w 2321"/>
                    <a:gd name="T45" fmla="*/ 1025 h 2321"/>
                    <a:gd name="T46" fmla="*/ 1898 w 2321"/>
                    <a:gd name="T47" fmla="*/ 1057 h 2321"/>
                    <a:gd name="T48" fmla="*/ 1887 w 2321"/>
                    <a:gd name="T49" fmla="*/ 1114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1" h="2321">
                      <a:moveTo>
                        <a:pt x="2173" y="0"/>
                      </a:moveTo>
                      <a:cubicBezTo>
                        <a:pt x="148" y="0"/>
                        <a:pt x="148" y="0"/>
                        <a:pt x="148" y="0"/>
                      </a:cubicBezTo>
                      <a:cubicBezTo>
                        <a:pt x="66" y="0"/>
                        <a:pt x="0" y="67"/>
                        <a:pt x="0" y="148"/>
                      </a:cubicBezTo>
                      <a:cubicBezTo>
                        <a:pt x="0" y="2173"/>
                        <a:pt x="0" y="2173"/>
                        <a:pt x="0" y="2173"/>
                      </a:cubicBezTo>
                      <a:cubicBezTo>
                        <a:pt x="0" y="2255"/>
                        <a:pt x="66" y="2321"/>
                        <a:pt x="148" y="2321"/>
                      </a:cubicBezTo>
                      <a:cubicBezTo>
                        <a:pt x="2173" y="2321"/>
                        <a:pt x="2173" y="2321"/>
                        <a:pt x="2173" y="2321"/>
                      </a:cubicBezTo>
                      <a:cubicBezTo>
                        <a:pt x="2255" y="2321"/>
                        <a:pt x="2321" y="2255"/>
                        <a:pt x="2321" y="2173"/>
                      </a:cubicBezTo>
                      <a:cubicBezTo>
                        <a:pt x="2321" y="148"/>
                        <a:pt x="2321" y="148"/>
                        <a:pt x="2321" y="148"/>
                      </a:cubicBezTo>
                      <a:cubicBezTo>
                        <a:pt x="2321" y="67"/>
                        <a:pt x="2255" y="0"/>
                        <a:pt x="2173" y="0"/>
                      </a:cubicBezTo>
                      <a:close/>
                      <a:moveTo>
                        <a:pt x="1887" y="1114"/>
                      </a:moveTo>
                      <a:cubicBezTo>
                        <a:pt x="830" y="2154"/>
                        <a:pt x="830" y="2154"/>
                        <a:pt x="830" y="2154"/>
                      </a:cubicBezTo>
                      <a:cubicBezTo>
                        <a:pt x="820" y="2164"/>
                        <a:pt x="806" y="2169"/>
                        <a:pt x="793" y="2169"/>
                      </a:cubicBezTo>
                      <a:cubicBezTo>
                        <a:pt x="783" y="2169"/>
                        <a:pt x="773" y="2166"/>
                        <a:pt x="765" y="2160"/>
                      </a:cubicBezTo>
                      <a:cubicBezTo>
                        <a:pt x="744" y="2147"/>
                        <a:pt x="736" y="2121"/>
                        <a:pt x="744" y="2098"/>
                      </a:cubicBezTo>
                      <a:cubicBezTo>
                        <a:pt x="1019" y="1364"/>
                        <a:pt x="1019" y="1364"/>
                        <a:pt x="1019" y="1364"/>
                      </a:cubicBezTo>
                      <a:cubicBezTo>
                        <a:pt x="469" y="1347"/>
                        <a:pt x="469" y="1347"/>
                        <a:pt x="469" y="1347"/>
                      </a:cubicBezTo>
                      <a:cubicBezTo>
                        <a:pt x="449" y="1346"/>
                        <a:pt x="430" y="1333"/>
                        <a:pt x="423" y="1313"/>
                      </a:cubicBezTo>
                      <a:cubicBezTo>
                        <a:pt x="415" y="1294"/>
                        <a:pt x="420" y="1272"/>
                        <a:pt x="434" y="1257"/>
                      </a:cubicBezTo>
                      <a:cubicBezTo>
                        <a:pt x="1535" y="168"/>
                        <a:pt x="1535" y="168"/>
                        <a:pt x="1535" y="168"/>
                      </a:cubicBezTo>
                      <a:cubicBezTo>
                        <a:pt x="1552" y="151"/>
                        <a:pt x="1579" y="148"/>
                        <a:pt x="1600" y="161"/>
                      </a:cubicBezTo>
                      <a:cubicBezTo>
                        <a:pt x="1620" y="175"/>
                        <a:pt x="1629" y="200"/>
                        <a:pt x="1621" y="223"/>
                      </a:cubicBezTo>
                      <a:cubicBezTo>
                        <a:pt x="1325" y="1025"/>
                        <a:pt x="1325" y="1025"/>
                        <a:pt x="1325" y="1025"/>
                      </a:cubicBezTo>
                      <a:cubicBezTo>
                        <a:pt x="1850" y="1025"/>
                        <a:pt x="1850" y="1025"/>
                        <a:pt x="1850" y="1025"/>
                      </a:cubicBezTo>
                      <a:cubicBezTo>
                        <a:pt x="1871" y="1025"/>
                        <a:pt x="1890" y="1038"/>
                        <a:pt x="1898" y="1057"/>
                      </a:cubicBezTo>
                      <a:cubicBezTo>
                        <a:pt x="1906" y="1077"/>
                        <a:pt x="1902" y="1100"/>
                        <a:pt x="1887" y="11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685738"/>
                  <a:endParaRPr lang="en-US"/>
                </a:p>
              </p:txBody>
            </p:sp>
          </p:grpSp>
        </p:grpSp>
        <p:grpSp>
          <p:nvGrpSpPr>
            <p:cNvPr id="456" name="Group 455" descr="Custom:  Group 603"/>
            <p:cNvGrpSpPr/>
            <p:nvPr/>
          </p:nvGrpSpPr>
          <p:grpSpPr>
            <a:xfrm>
              <a:off x="2652268" y="3799680"/>
              <a:ext cx="1601722" cy="2049289"/>
              <a:chOff x="2539694" y="3078156"/>
              <a:chExt cx="1601722" cy="2049289"/>
            </a:xfrm>
          </p:grpSpPr>
          <p:grpSp>
            <p:nvGrpSpPr>
              <p:cNvPr id="457" name="Group 456"/>
              <p:cNvGrpSpPr/>
              <p:nvPr/>
            </p:nvGrpSpPr>
            <p:grpSpPr>
              <a:xfrm>
                <a:off x="2539694" y="3078156"/>
                <a:ext cx="1534886" cy="2049289"/>
                <a:chOff x="2520043" y="2801689"/>
                <a:chExt cx="1534886" cy="2049289"/>
              </a:xfrm>
            </p:grpSpPr>
            <p:sp>
              <p:nvSpPr>
                <p:cNvPr id="668" name="Rounded Rectangle 667"/>
                <p:cNvSpPr/>
                <p:nvPr/>
              </p:nvSpPr>
              <p:spPr>
                <a:xfrm>
                  <a:off x="2520043" y="2801689"/>
                  <a:ext cx="1534886" cy="2049289"/>
                </a:xfrm>
                <a:prstGeom prst="roundRect">
                  <a:avLst>
                    <a:gd name="adj" fmla="val 2539"/>
                  </a:avLst>
                </a:prstGeom>
                <a:solidFill>
                  <a:schemeClr val="bg1">
                    <a:lumMod val="95000"/>
                  </a:schemeClr>
                </a:solidFill>
                <a:ln w="25400" cap="flat" cmpd="sng" algn="ctr">
                  <a:noFill/>
                  <a:prstDash val="solid"/>
                </a:ln>
                <a:effectLst/>
              </p:spPr>
              <p:txBody>
                <a:bodyPr rtlCol="0" anchor="ctr"/>
                <a:lstStyle/>
                <a:p>
                  <a:pPr algn="ctr" defTabSz="685545"/>
                  <a:endParaRPr lang="en-US" kern="0"/>
                </a:p>
              </p:txBody>
            </p:sp>
            <p:sp>
              <p:nvSpPr>
                <p:cNvPr id="669" name="Freeform 63"/>
                <p:cNvSpPr>
                  <a:spLocks noEditPoints="1"/>
                </p:cNvSpPr>
                <p:nvPr/>
              </p:nvSpPr>
              <p:spPr bwMode="auto">
                <a:xfrm rot="16200000">
                  <a:off x="3621049" y="3012978"/>
                  <a:ext cx="210412" cy="208756"/>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lumMod val="50000"/>
                  </a:schemeClr>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endParaRPr lang="en-US"/>
                </a:p>
              </p:txBody>
            </p:sp>
          </p:grpSp>
          <p:grpSp>
            <p:nvGrpSpPr>
              <p:cNvPr id="458" name="Group 457"/>
              <p:cNvGrpSpPr/>
              <p:nvPr/>
            </p:nvGrpSpPr>
            <p:grpSpPr>
              <a:xfrm>
                <a:off x="2631834" y="3109551"/>
                <a:ext cx="1509582" cy="1944080"/>
                <a:chOff x="-2000380" y="4065879"/>
                <a:chExt cx="1509582" cy="1944080"/>
              </a:xfrm>
            </p:grpSpPr>
            <p:sp>
              <p:nvSpPr>
                <p:cNvPr id="459" name="TextBox 458"/>
                <p:cNvSpPr txBox="1"/>
                <p:nvPr/>
              </p:nvSpPr>
              <p:spPr>
                <a:xfrm>
                  <a:off x="-1955444" y="4065879"/>
                  <a:ext cx="1464646" cy="598625"/>
                </a:xfrm>
                <a:prstGeom prst="rect">
                  <a:avLst/>
                </a:prstGeom>
                <a:noFill/>
              </p:spPr>
              <p:txBody>
                <a:bodyPr wrap="square" lIns="45720" rtlCol="0">
                  <a:spAutoFit/>
                </a:bodyPr>
                <a:lstStyle>
                  <a:defPPr>
                    <a:defRPr lang="en-US"/>
                  </a:defPPr>
                  <a:lvl1pPr>
                    <a:defRPr sz="1400" b="1">
                      <a:solidFill>
                        <a:schemeClr val="tx2">
                          <a:lumMod val="75000"/>
                          <a:lumOff val="25000"/>
                        </a:schemeClr>
                      </a:solidFill>
                    </a:defRPr>
                  </a:lvl1pPr>
                </a:lstStyle>
                <a:p>
                  <a:pPr defTabSz="685738">
                    <a:lnSpc>
                      <a:spcPct val="85000"/>
                    </a:lnSpc>
                  </a:pPr>
                  <a:r>
                    <a:rPr lang="en-US" sz="900" b="0" dirty="0">
                      <a:solidFill>
                        <a:schemeClr val="tx1"/>
                      </a:solidFill>
                    </a:rPr>
                    <a:t>Hypervisors </a:t>
                  </a:r>
                  <a:br>
                    <a:rPr lang="en-US" sz="900" b="0" dirty="0">
                      <a:solidFill>
                        <a:schemeClr val="tx1"/>
                      </a:solidFill>
                    </a:rPr>
                  </a:br>
                  <a:r>
                    <a:rPr lang="en-US" sz="900" b="0" dirty="0">
                      <a:solidFill>
                        <a:schemeClr val="tx1"/>
                      </a:solidFill>
                    </a:rPr>
                    <a:t>and Virtual Networking</a:t>
                  </a:r>
                </a:p>
              </p:txBody>
            </p:sp>
            <p:sp>
              <p:nvSpPr>
                <p:cNvPr id="460" name="Rounded Rectangle 459"/>
                <p:cNvSpPr/>
                <p:nvPr/>
              </p:nvSpPr>
              <p:spPr>
                <a:xfrm>
                  <a:off x="-2000380" y="4672443"/>
                  <a:ext cx="1337515" cy="1337516"/>
                </a:xfrm>
                <a:prstGeom prst="roundRect">
                  <a:avLst>
                    <a:gd name="adj" fmla="val 0"/>
                  </a:avLst>
                </a:prstGeom>
                <a:solidFill>
                  <a:schemeClr val="accent2">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132492" tIns="94392" rIns="132492" bIns="94392" numCol="1" spcCol="1270" anchor="ctr" anchorCtr="0">
                  <a:noAutofit/>
                </a:bodyPr>
                <a:lstStyle/>
                <a:p>
                  <a:pPr algn="ctr" defTabSz="666529">
                    <a:spcAft>
                      <a:spcPct val="35000"/>
                    </a:spcAft>
                  </a:pPr>
                  <a:endParaRPr lang="en-US" sz="1500">
                    <a:solidFill>
                      <a:schemeClr val="tx1"/>
                    </a:solidFill>
                    <a:latin typeface="CiscoSansTT Light" panose="020B0503020201020303" pitchFamily="34" charset="0"/>
                    <a:cs typeface="Arial" panose="020B0604020202020204" pitchFamily="34" charset="0"/>
                  </a:endParaRPr>
                </a:p>
              </p:txBody>
            </p:sp>
            <p:grpSp>
              <p:nvGrpSpPr>
                <p:cNvPr id="461" name="Group 10"/>
                <p:cNvGrpSpPr>
                  <a:grpSpLocks noChangeAspect="1"/>
                </p:cNvGrpSpPr>
                <p:nvPr/>
              </p:nvGrpSpPr>
              <p:grpSpPr bwMode="auto">
                <a:xfrm>
                  <a:off x="-1806512" y="5341172"/>
                  <a:ext cx="892630" cy="257198"/>
                  <a:chOff x="1776" y="5806"/>
                  <a:chExt cx="1770" cy="510"/>
                </a:xfrm>
                <a:solidFill>
                  <a:schemeClr val="bg1">
                    <a:lumMod val="50000"/>
                  </a:schemeClr>
                </a:solidFill>
              </p:grpSpPr>
              <p:sp>
                <p:nvSpPr>
                  <p:cNvPr id="654" name="Freeform 11"/>
                  <p:cNvSpPr>
                    <a:spLocks/>
                  </p:cNvSpPr>
                  <p:nvPr/>
                </p:nvSpPr>
                <p:spPr bwMode="auto">
                  <a:xfrm>
                    <a:off x="2076" y="6221"/>
                    <a:ext cx="57" cy="29"/>
                  </a:xfrm>
                  <a:custGeom>
                    <a:avLst/>
                    <a:gdLst>
                      <a:gd name="T0" fmla="*/ 22 w 24"/>
                      <a:gd name="T1" fmla="*/ 1 h 12"/>
                      <a:gd name="T2" fmla="*/ 22 w 24"/>
                      <a:gd name="T3" fmla="*/ 6 h 12"/>
                      <a:gd name="T4" fmla="*/ 19 w 24"/>
                      <a:gd name="T5" fmla="*/ 9 h 12"/>
                      <a:gd name="T6" fmla="*/ 10 w 24"/>
                      <a:gd name="T7" fmla="*/ 9 h 12"/>
                      <a:gd name="T8" fmla="*/ 4 w 24"/>
                      <a:gd name="T9" fmla="*/ 8 h 12"/>
                      <a:gd name="T10" fmla="*/ 1 w 24"/>
                      <a:gd name="T11" fmla="*/ 4 h 12"/>
                      <a:gd name="T12" fmla="*/ 10 w 24"/>
                      <a:gd name="T13" fmla="*/ 3 h 12"/>
                      <a:gd name="T14" fmla="*/ 18 w 24"/>
                      <a:gd name="T15" fmla="*/ 4 h 12"/>
                      <a:gd name="T16" fmla="*/ 21 w 24"/>
                      <a:gd name="T17" fmla="*/ 1 h 12"/>
                      <a:gd name="T18" fmla="*/ 22 w 24"/>
                      <a:gd name="T19" fmla="*/ 1 h 12"/>
                      <a:gd name="T20" fmla="*/ 22 w 24"/>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2">
                        <a:moveTo>
                          <a:pt x="22" y="1"/>
                        </a:moveTo>
                        <a:cubicBezTo>
                          <a:pt x="23" y="1"/>
                          <a:pt x="24" y="3"/>
                          <a:pt x="22" y="6"/>
                        </a:cubicBezTo>
                        <a:cubicBezTo>
                          <a:pt x="22" y="7"/>
                          <a:pt x="21" y="8"/>
                          <a:pt x="19" y="9"/>
                        </a:cubicBezTo>
                        <a:cubicBezTo>
                          <a:pt x="18" y="11"/>
                          <a:pt x="14" y="12"/>
                          <a:pt x="10" y="9"/>
                        </a:cubicBezTo>
                        <a:cubicBezTo>
                          <a:pt x="7" y="8"/>
                          <a:pt x="7" y="7"/>
                          <a:pt x="4" y="8"/>
                        </a:cubicBezTo>
                        <a:cubicBezTo>
                          <a:pt x="1" y="8"/>
                          <a:pt x="0" y="6"/>
                          <a:pt x="1" y="4"/>
                        </a:cubicBezTo>
                        <a:cubicBezTo>
                          <a:pt x="2" y="2"/>
                          <a:pt x="6" y="0"/>
                          <a:pt x="10" y="3"/>
                        </a:cubicBezTo>
                        <a:cubicBezTo>
                          <a:pt x="12" y="4"/>
                          <a:pt x="15" y="6"/>
                          <a:pt x="18" y="4"/>
                        </a:cubicBezTo>
                        <a:cubicBezTo>
                          <a:pt x="19" y="3"/>
                          <a:pt x="20" y="2"/>
                          <a:pt x="21" y="1"/>
                        </a:cubicBezTo>
                        <a:cubicBezTo>
                          <a:pt x="22" y="1"/>
                          <a:pt x="22" y="1"/>
                          <a:pt x="22" y="1"/>
                        </a:cubicBezTo>
                        <a:cubicBezTo>
                          <a:pt x="22" y="1"/>
                          <a:pt x="22" y="1"/>
                          <a:pt x="2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55" name="Freeform 12"/>
                  <p:cNvSpPr>
                    <a:spLocks noEditPoints="1"/>
                  </p:cNvSpPr>
                  <p:nvPr/>
                </p:nvSpPr>
                <p:spPr bwMode="auto">
                  <a:xfrm>
                    <a:off x="1776" y="5806"/>
                    <a:ext cx="577" cy="510"/>
                  </a:xfrm>
                  <a:custGeom>
                    <a:avLst/>
                    <a:gdLst>
                      <a:gd name="T0" fmla="*/ 122 w 244"/>
                      <a:gd name="T1" fmla="*/ 0 h 216"/>
                      <a:gd name="T2" fmla="*/ 0 w 244"/>
                      <a:gd name="T3" fmla="*/ 122 h 216"/>
                      <a:gd name="T4" fmla="*/ 7 w 244"/>
                      <a:gd name="T5" fmla="*/ 161 h 216"/>
                      <a:gd name="T6" fmla="*/ 15 w 244"/>
                      <a:gd name="T7" fmla="*/ 161 h 216"/>
                      <a:gd name="T8" fmla="*/ 36 w 244"/>
                      <a:gd name="T9" fmla="*/ 156 h 216"/>
                      <a:gd name="T10" fmla="*/ 40 w 244"/>
                      <a:gd name="T11" fmla="*/ 154 h 216"/>
                      <a:gd name="T12" fmla="*/ 49 w 244"/>
                      <a:gd name="T13" fmla="*/ 159 h 216"/>
                      <a:gd name="T14" fmla="*/ 55 w 244"/>
                      <a:gd name="T15" fmla="*/ 165 h 216"/>
                      <a:gd name="T16" fmla="*/ 62 w 244"/>
                      <a:gd name="T17" fmla="*/ 167 h 216"/>
                      <a:gd name="T18" fmla="*/ 67 w 244"/>
                      <a:gd name="T19" fmla="*/ 165 h 216"/>
                      <a:gd name="T20" fmla="*/ 64 w 244"/>
                      <a:gd name="T21" fmla="*/ 161 h 216"/>
                      <a:gd name="T22" fmla="*/ 59 w 244"/>
                      <a:gd name="T23" fmla="*/ 154 h 216"/>
                      <a:gd name="T24" fmla="*/ 52 w 244"/>
                      <a:gd name="T25" fmla="*/ 144 h 216"/>
                      <a:gd name="T26" fmla="*/ 65 w 244"/>
                      <a:gd name="T27" fmla="*/ 133 h 216"/>
                      <a:gd name="T28" fmla="*/ 77 w 244"/>
                      <a:gd name="T29" fmla="*/ 145 h 216"/>
                      <a:gd name="T30" fmla="*/ 83 w 244"/>
                      <a:gd name="T31" fmla="*/ 146 h 216"/>
                      <a:gd name="T32" fmla="*/ 90 w 244"/>
                      <a:gd name="T33" fmla="*/ 147 h 216"/>
                      <a:gd name="T34" fmla="*/ 114 w 244"/>
                      <a:gd name="T35" fmla="*/ 164 h 216"/>
                      <a:gd name="T36" fmla="*/ 138 w 244"/>
                      <a:gd name="T37" fmla="*/ 162 h 216"/>
                      <a:gd name="T38" fmla="*/ 145 w 244"/>
                      <a:gd name="T39" fmla="*/ 164 h 216"/>
                      <a:gd name="T40" fmla="*/ 156 w 244"/>
                      <a:gd name="T41" fmla="*/ 161 h 216"/>
                      <a:gd name="T42" fmla="*/ 166 w 244"/>
                      <a:gd name="T43" fmla="*/ 164 h 216"/>
                      <a:gd name="T44" fmla="*/ 178 w 244"/>
                      <a:gd name="T45" fmla="*/ 161 h 216"/>
                      <a:gd name="T46" fmla="*/ 174 w 244"/>
                      <a:gd name="T47" fmla="*/ 173 h 216"/>
                      <a:gd name="T48" fmla="*/ 173 w 244"/>
                      <a:gd name="T49" fmla="*/ 183 h 216"/>
                      <a:gd name="T50" fmla="*/ 168 w 244"/>
                      <a:gd name="T51" fmla="*/ 192 h 216"/>
                      <a:gd name="T52" fmla="*/ 160 w 244"/>
                      <a:gd name="T53" fmla="*/ 203 h 216"/>
                      <a:gd name="T54" fmla="*/ 152 w 244"/>
                      <a:gd name="T55" fmla="*/ 214 h 216"/>
                      <a:gd name="T56" fmla="*/ 164 w 244"/>
                      <a:gd name="T57" fmla="*/ 211 h 216"/>
                      <a:gd name="T58" fmla="*/ 181 w 244"/>
                      <a:gd name="T59" fmla="*/ 198 h 216"/>
                      <a:gd name="T60" fmla="*/ 187 w 244"/>
                      <a:gd name="T61" fmla="*/ 192 h 216"/>
                      <a:gd name="T62" fmla="*/ 186 w 244"/>
                      <a:gd name="T63" fmla="*/ 192 h 216"/>
                      <a:gd name="T64" fmla="*/ 187 w 244"/>
                      <a:gd name="T65" fmla="*/ 190 h 216"/>
                      <a:gd name="T66" fmla="*/ 210 w 244"/>
                      <a:gd name="T67" fmla="*/ 186 h 216"/>
                      <a:gd name="T68" fmla="*/ 224 w 244"/>
                      <a:gd name="T69" fmla="*/ 188 h 216"/>
                      <a:gd name="T70" fmla="*/ 244 w 244"/>
                      <a:gd name="T71" fmla="*/ 122 h 216"/>
                      <a:gd name="T72" fmla="*/ 122 w 244"/>
                      <a:gd name="T73" fmla="*/ 0 h 216"/>
                      <a:gd name="T74" fmla="*/ 221 w 244"/>
                      <a:gd name="T75" fmla="*/ 119 h 216"/>
                      <a:gd name="T76" fmla="*/ 112 w 244"/>
                      <a:gd name="T77" fmla="*/ 147 h 216"/>
                      <a:gd name="T78" fmla="*/ 26 w 244"/>
                      <a:gd name="T79" fmla="*/ 85 h 216"/>
                      <a:gd name="T80" fmla="*/ 65 w 244"/>
                      <a:gd name="T81" fmla="*/ 73 h 216"/>
                      <a:gd name="T82" fmla="*/ 76 w 244"/>
                      <a:gd name="T83" fmla="*/ 96 h 216"/>
                      <a:gd name="T84" fmla="*/ 130 w 244"/>
                      <a:gd name="T85" fmla="*/ 113 h 216"/>
                      <a:gd name="T86" fmla="*/ 133 w 244"/>
                      <a:gd name="T87" fmla="*/ 110 h 216"/>
                      <a:gd name="T88" fmla="*/ 127 w 244"/>
                      <a:gd name="T89" fmla="*/ 98 h 216"/>
                      <a:gd name="T90" fmla="*/ 107 w 244"/>
                      <a:gd name="T91" fmla="*/ 87 h 216"/>
                      <a:gd name="T92" fmla="*/ 70 w 244"/>
                      <a:gd name="T93" fmla="*/ 62 h 216"/>
                      <a:gd name="T94" fmla="*/ 75 w 244"/>
                      <a:gd name="T95" fmla="*/ 40 h 216"/>
                      <a:gd name="T96" fmla="*/ 105 w 244"/>
                      <a:gd name="T97" fmla="*/ 28 h 216"/>
                      <a:gd name="T98" fmla="*/ 132 w 244"/>
                      <a:gd name="T99" fmla="*/ 26 h 216"/>
                      <a:gd name="T100" fmla="*/ 162 w 244"/>
                      <a:gd name="T101" fmla="*/ 32 h 216"/>
                      <a:gd name="T102" fmla="*/ 183 w 244"/>
                      <a:gd name="T103" fmla="*/ 78 h 216"/>
                      <a:gd name="T104" fmla="*/ 184 w 244"/>
                      <a:gd name="T105" fmla="*/ 93 h 216"/>
                      <a:gd name="T106" fmla="*/ 179 w 244"/>
                      <a:gd name="T107" fmla="*/ 101 h 216"/>
                      <a:gd name="T108" fmla="*/ 180 w 244"/>
                      <a:gd name="T109" fmla="*/ 102 h 216"/>
                      <a:gd name="T110" fmla="*/ 191 w 244"/>
                      <a:gd name="T111" fmla="*/ 89 h 216"/>
                      <a:gd name="T112" fmla="*/ 221 w 244"/>
                      <a:gd name="T113" fmla="*/ 11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216">
                        <a:moveTo>
                          <a:pt x="122" y="0"/>
                        </a:moveTo>
                        <a:cubicBezTo>
                          <a:pt x="55" y="0"/>
                          <a:pt x="0" y="54"/>
                          <a:pt x="0" y="122"/>
                        </a:cubicBezTo>
                        <a:cubicBezTo>
                          <a:pt x="0" y="135"/>
                          <a:pt x="3" y="148"/>
                          <a:pt x="7" y="161"/>
                        </a:cubicBezTo>
                        <a:cubicBezTo>
                          <a:pt x="15" y="161"/>
                          <a:pt x="15" y="161"/>
                          <a:pt x="15" y="161"/>
                        </a:cubicBezTo>
                        <a:cubicBezTo>
                          <a:pt x="23" y="161"/>
                          <a:pt x="30" y="159"/>
                          <a:pt x="36" y="156"/>
                        </a:cubicBezTo>
                        <a:cubicBezTo>
                          <a:pt x="37" y="155"/>
                          <a:pt x="39" y="154"/>
                          <a:pt x="40" y="154"/>
                        </a:cubicBezTo>
                        <a:cubicBezTo>
                          <a:pt x="44" y="154"/>
                          <a:pt x="47" y="156"/>
                          <a:pt x="49" y="159"/>
                        </a:cubicBezTo>
                        <a:cubicBezTo>
                          <a:pt x="51" y="162"/>
                          <a:pt x="53" y="164"/>
                          <a:pt x="55" y="165"/>
                        </a:cubicBezTo>
                        <a:cubicBezTo>
                          <a:pt x="57" y="166"/>
                          <a:pt x="59" y="167"/>
                          <a:pt x="62" y="167"/>
                        </a:cubicBezTo>
                        <a:cubicBezTo>
                          <a:pt x="64" y="167"/>
                          <a:pt x="66" y="167"/>
                          <a:pt x="67" y="165"/>
                        </a:cubicBezTo>
                        <a:cubicBezTo>
                          <a:pt x="68" y="163"/>
                          <a:pt x="67" y="162"/>
                          <a:pt x="64" y="161"/>
                        </a:cubicBezTo>
                        <a:cubicBezTo>
                          <a:pt x="61" y="159"/>
                          <a:pt x="60" y="157"/>
                          <a:pt x="59" y="154"/>
                        </a:cubicBezTo>
                        <a:cubicBezTo>
                          <a:pt x="57" y="151"/>
                          <a:pt x="53" y="149"/>
                          <a:pt x="52" y="144"/>
                        </a:cubicBezTo>
                        <a:cubicBezTo>
                          <a:pt x="52" y="138"/>
                          <a:pt x="56" y="131"/>
                          <a:pt x="65" y="133"/>
                        </a:cubicBezTo>
                        <a:cubicBezTo>
                          <a:pt x="72" y="135"/>
                          <a:pt x="76" y="143"/>
                          <a:pt x="77" y="145"/>
                        </a:cubicBezTo>
                        <a:cubicBezTo>
                          <a:pt x="78" y="147"/>
                          <a:pt x="81" y="148"/>
                          <a:pt x="83" y="146"/>
                        </a:cubicBezTo>
                        <a:cubicBezTo>
                          <a:pt x="86" y="144"/>
                          <a:pt x="88" y="144"/>
                          <a:pt x="90" y="147"/>
                        </a:cubicBezTo>
                        <a:cubicBezTo>
                          <a:pt x="91" y="149"/>
                          <a:pt x="102" y="164"/>
                          <a:pt x="114" y="164"/>
                        </a:cubicBezTo>
                        <a:cubicBezTo>
                          <a:pt x="126" y="165"/>
                          <a:pt x="132" y="161"/>
                          <a:pt x="138" y="162"/>
                        </a:cubicBezTo>
                        <a:cubicBezTo>
                          <a:pt x="141" y="162"/>
                          <a:pt x="143" y="164"/>
                          <a:pt x="145" y="164"/>
                        </a:cubicBezTo>
                        <a:cubicBezTo>
                          <a:pt x="149" y="165"/>
                          <a:pt x="152" y="161"/>
                          <a:pt x="156" y="161"/>
                        </a:cubicBezTo>
                        <a:cubicBezTo>
                          <a:pt x="159" y="162"/>
                          <a:pt x="163" y="164"/>
                          <a:pt x="166" y="164"/>
                        </a:cubicBezTo>
                        <a:cubicBezTo>
                          <a:pt x="170" y="164"/>
                          <a:pt x="178" y="159"/>
                          <a:pt x="178" y="161"/>
                        </a:cubicBezTo>
                        <a:cubicBezTo>
                          <a:pt x="178" y="164"/>
                          <a:pt x="175" y="170"/>
                          <a:pt x="174" y="173"/>
                        </a:cubicBezTo>
                        <a:cubicBezTo>
                          <a:pt x="174" y="175"/>
                          <a:pt x="174" y="179"/>
                          <a:pt x="173" y="183"/>
                        </a:cubicBezTo>
                        <a:cubicBezTo>
                          <a:pt x="172" y="186"/>
                          <a:pt x="169" y="191"/>
                          <a:pt x="168" y="192"/>
                        </a:cubicBezTo>
                        <a:cubicBezTo>
                          <a:pt x="165" y="197"/>
                          <a:pt x="163" y="198"/>
                          <a:pt x="160" y="203"/>
                        </a:cubicBezTo>
                        <a:cubicBezTo>
                          <a:pt x="158" y="208"/>
                          <a:pt x="153" y="213"/>
                          <a:pt x="152" y="214"/>
                        </a:cubicBezTo>
                        <a:cubicBezTo>
                          <a:pt x="151" y="216"/>
                          <a:pt x="160" y="214"/>
                          <a:pt x="164" y="211"/>
                        </a:cubicBezTo>
                        <a:cubicBezTo>
                          <a:pt x="167" y="208"/>
                          <a:pt x="172" y="200"/>
                          <a:pt x="181" y="198"/>
                        </a:cubicBezTo>
                        <a:cubicBezTo>
                          <a:pt x="186" y="197"/>
                          <a:pt x="187" y="194"/>
                          <a:pt x="187" y="192"/>
                        </a:cubicBezTo>
                        <a:cubicBezTo>
                          <a:pt x="186" y="192"/>
                          <a:pt x="186" y="192"/>
                          <a:pt x="186" y="192"/>
                        </a:cubicBezTo>
                        <a:cubicBezTo>
                          <a:pt x="186" y="191"/>
                          <a:pt x="187" y="190"/>
                          <a:pt x="187" y="190"/>
                        </a:cubicBezTo>
                        <a:cubicBezTo>
                          <a:pt x="193" y="188"/>
                          <a:pt x="201" y="186"/>
                          <a:pt x="210" y="186"/>
                        </a:cubicBezTo>
                        <a:cubicBezTo>
                          <a:pt x="215" y="186"/>
                          <a:pt x="220" y="187"/>
                          <a:pt x="224" y="188"/>
                        </a:cubicBezTo>
                        <a:cubicBezTo>
                          <a:pt x="237" y="169"/>
                          <a:pt x="244" y="146"/>
                          <a:pt x="244" y="122"/>
                        </a:cubicBezTo>
                        <a:cubicBezTo>
                          <a:pt x="244" y="54"/>
                          <a:pt x="189" y="0"/>
                          <a:pt x="122" y="0"/>
                        </a:cubicBezTo>
                        <a:close/>
                        <a:moveTo>
                          <a:pt x="221" y="119"/>
                        </a:moveTo>
                        <a:cubicBezTo>
                          <a:pt x="215" y="151"/>
                          <a:pt x="163" y="162"/>
                          <a:pt x="112" y="147"/>
                        </a:cubicBezTo>
                        <a:cubicBezTo>
                          <a:pt x="63" y="132"/>
                          <a:pt x="21" y="103"/>
                          <a:pt x="26" y="85"/>
                        </a:cubicBezTo>
                        <a:cubicBezTo>
                          <a:pt x="28" y="75"/>
                          <a:pt x="44" y="71"/>
                          <a:pt x="65" y="73"/>
                        </a:cubicBezTo>
                        <a:cubicBezTo>
                          <a:pt x="62" y="80"/>
                          <a:pt x="62" y="88"/>
                          <a:pt x="76" y="96"/>
                        </a:cubicBezTo>
                        <a:cubicBezTo>
                          <a:pt x="94" y="106"/>
                          <a:pt x="122" y="114"/>
                          <a:pt x="130" y="113"/>
                        </a:cubicBezTo>
                        <a:cubicBezTo>
                          <a:pt x="133" y="113"/>
                          <a:pt x="136" y="112"/>
                          <a:pt x="133" y="110"/>
                        </a:cubicBezTo>
                        <a:cubicBezTo>
                          <a:pt x="131" y="108"/>
                          <a:pt x="128" y="105"/>
                          <a:pt x="127" y="98"/>
                        </a:cubicBezTo>
                        <a:cubicBezTo>
                          <a:pt x="126" y="95"/>
                          <a:pt x="125" y="90"/>
                          <a:pt x="107" y="87"/>
                        </a:cubicBezTo>
                        <a:cubicBezTo>
                          <a:pt x="67" y="79"/>
                          <a:pt x="69" y="68"/>
                          <a:pt x="70" y="62"/>
                        </a:cubicBezTo>
                        <a:cubicBezTo>
                          <a:pt x="70" y="62"/>
                          <a:pt x="73" y="46"/>
                          <a:pt x="75" y="40"/>
                        </a:cubicBezTo>
                        <a:cubicBezTo>
                          <a:pt x="76" y="35"/>
                          <a:pt x="80" y="22"/>
                          <a:pt x="105" y="28"/>
                        </a:cubicBezTo>
                        <a:cubicBezTo>
                          <a:pt x="120" y="31"/>
                          <a:pt x="128" y="27"/>
                          <a:pt x="132" y="26"/>
                        </a:cubicBezTo>
                        <a:cubicBezTo>
                          <a:pt x="143" y="23"/>
                          <a:pt x="155" y="25"/>
                          <a:pt x="162" y="32"/>
                        </a:cubicBezTo>
                        <a:cubicBezTo>
                          <a:pt x="169" y="39"/>
                          <a:pt x="178" y="61"/>
                          <a:pt x="183" y="78"/>
                        </a:cubicBezTo>
                        <a:cubicBezTo>
                          <a:pt x="185" y="86"/>
                          <a:pt x="185" y="90"/>
                          <a:pt x="184" y="93"/>
                        </a:cubicBezTo>
                        <a:cubicBezTo>
                          <a:pt x="183" y="95"/>
                          <a:pt x="182" y="96"/>
                          <a:pt x="179" y="101"/>
                        </a:cubicBezTo>
                        <a:cubicBezTo>
                          <a:pt x="179" y="102"/>
                          <a:pt x="179" y="103"/>
                          <a:pt x="180" y="102"/>
                        </a:cubicBezTo>
                        <a:cubicBezTo>
                          <a:pt x="188" y="98"/>
                          <a:pt x="190" y="93"/>
                          <a:pt x="191" y="89"/>
                        </a:cubicBezTo>
                        <a:cubicBezTo>
                          <a:pt x="212" y="94"/>
                          <a:pt x="224" y="105"/>
                          <a:pt x="221" y="1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56" name="Freeform 13"/>
                  <p:cNvSpPr>
                    <a:spLocks noEditPoints="1"/>
                  </p:cNvSpPr>
                  <p:nvPr/>
                </p:nvSpPr>
                <p:spPr bwMode="auto">
                  <a:xfrm>
                    <a:off x="2341" y="6231"/>
                    <a:ext cx="7" cy="12"/>
                  </a:xfrm>
                  <a:custGeom>
                    <a:avLst/>
                    <a:gdLst>
                      <a:gd name="T0" fmla="*/ 0 w 3"/>
                      <a:gd name="T1" fmla="*/ 2 h 5"/>
                      <a:gd name="T2" fmla="*/ 1 w 3"/>
                      <a:gd name="T3" fmla="*/ 2 h 5"/>
                      <a:gd name="T4" fmla="*/ 2 w 3"/>
                      <a:gd name="T5" fmla="*/ 5 h 5"/>
                      <a:gd name="T6" fmla="*/ 3 w 3"/>
                      <a:gd name="T7" fmla="*/ 5 h 5"/>
                      <a:gd name="T8" fmla="*/ 2 w 3"/>
                      <a:gd name="T9" fmla="*/ 2 h 5"/>
                      <a:gd name="T10" fmla="*/ 3 w 3"/>
                      <a:gd name="T11" fmla="*/ 1 h 5"/>
                      <a:gd name="T12" fmla="*/ 2 w 3"/>
                      <a:gd name="T13" fmla="*/ 0 h 5"/>
                      <a:gd name="T14" fmla="*/ 0 w 3"/>
                      <a:gd name="T15" fmla="*/ 0 h 5"/>
                      <a:gd name="T16" fmla="*/ 0 w 3"/>
                      <a:gd name="T17" fmla="*/ 5 h 5"/>
                      <a:gd name="T18" fmla="*/ 0 w 3"/>
                      <a:gd name="T19" fmla="*/ 5 h 5"/>
                      <a:gd name="T20" fmla="*/ 0 w 3"/>
                      <a:gd name="T21" fmla="*/ 2 h 5"/>
                      <a:gd name="T22" fmla="*/ 0 w 3"/>
                      <a:gd name="T23" fmla="*/ 2 h 5"/>
                      <a:gd name="T24" fmla="*/ 0 w 3"/>
                      <a:gd name="T25" fmla="*/ 0 h 5"/>
                      <a:gd name="T26" fmla="*/ 1 w 3"/>
                      <a:gd name="T27" fmla="*/ 0 h 5"/>
                      <a:gd name="T28" fmla="*/ 2 w 3"/>
                      <a:gd name="T29" fmla="*/ 1 h 5"/>
                      <a:gd name="T30" fmla="*/ 1 w 3"/>
                      <a:gd name="T31" fmla="*/ 2 h 5"/>
                      <a:gd name="T32" fmla="*/ 0 w 3"/>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5">
                        <a:moveTo>
                          <a:pt x="0" y="2"/>
                        </a:moveTo>
                        <a:cubicBezTo>
                          <a:pt x="1" y="2"/>
                          <a:pt x="1" y="2"/>
                          <a:pt x="1" y="2"/>
                        </a:cubicBezTo>
                        <a:cubicBezTo>
                          <a:pt x="2" y="5"/>
                          <a:pt x="2" y="5"/>
                          <a:pt x="2" y="5"/>
                        </a:cubicBezTo>
                        <a:cubicBezTo>
                          <a:pt x="3" y="5"/>
                          <a:pt x="3" y="5"/>
                          <a:pt x="3" y="5"/>
                        </a:cubicBezTo>
                        <a:cubicBezTo>
                          <a:pt x="2" y="2"/>
                          <a:pt x="2" y="2"/>
                          <a:pt x="2" y="2"/>
                        </a:cubicBezTo>
                        <a:cubicBezTo>
                          <a:pt x="3" y="2"/>
                          <a:pt x="3" y="2"/>
                          <a:pt x="3" y="1"/>
                        </a:cubicBezTo>
                        <a:cubicBezTo>
                          <a:pt x="3" y="0"/>
                          <a:pt x="3" y="0"/>
                          <a:pt x="2" y="0"/>
                        </a:cubicBezTo>
                        <a:cubicBezTo>
                          <a:pt x="0" y="0"/>
                          <a:pt x="0" y="0"/>
                          <a:pt x="0" y="0"/>
                        </a:cubicBezTo>
                        <a:cubicBezTo>
                          <a:pt x="0" y="5"/>
                          <a:pt x="0" y="5"/>
                          <a:pt x="0" y="5"/>
                        </a:cubicBezTo>
                        <a:cubicBezTo>
                          <a:pt x="0" y="5"/>
                          <a:pt x="0" y="5"/>
                          <a:pt x="0" y="5"/>
                        </a:cubicBezTo>
                        <a:cubicBezTo>
                          <a:pt x="0" y="2"/>
                          <a:pt x="0" y="2"/>
                          <a:pt x="0" y="2"/>
                        </a:cubicBezTo>
                        <a:close/>
                        <a:moveTo>
                          <a:pt x="0" y="2"/>
                        </a:moveTo>
                        <a:cubicBezTo>
                          <a:pt x="0" y="0"/>
                          <a:pt x="0" y="0"/>
                          <a:pt x="0" y="0"/>
                        </a:cubicBezTo>
                        <a:cubicBezTo>
                          <a:pt x="1" y="0"/>
                          <a:pt x="1" y="0"/>
                          <a:pt x="1" y="0"/>
                        </a:cubicBezTo>
                        <a:cubicBezTo>
                          <a:pt x="2" y="0"/>
                          <a:pt x="2" y="1"/>
                          <a:pt x="2" y="1"/>
                        </a:cubicBezTo>
                        <a:cubicBezTo>
                          <a:pt x="2" y="2"/>
                          <a:pt x="2"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57" name="Freeform 14"/>
                  <p:cNvSpPr>
                    <a:spLocks noEditPoints="1"/>
                  </p:cNvSpPr>
                  <p:nvPr/>
                </p:nvSpPr>
                <p:spPr bwMode="auto">
                  <a:xfrm>
                    <a:off x="2334" y="6226"/>
                    <a:ext cx="21" cy="21"/>
                  </a:xfrm>
                  <a:custGeom>
                    <a:avLst/>
                    <a:gdLst>
                      <a:gd name="T0" fmla="*/ 9 w 9"/>
                      <a:gd name="T1" fmla="*/ 4 h 9"/>
                      <a:gd name="T2" fmla="*/ 4 w 9"/>
                      <a:gd name="T3" fmla="*/ 9 h 9"/>
                      <a:gd name="T4" fmla="*/ 0 w 9"/>
                      <a:gd name="T5" fmla="*/ 4 h 9"/>
                      <a:gd name="T6" fmla="*/ 4 w 9"/>
                      <a:gd name="T7" fmla="*/ 0 h 9"/>
                      <a:gd name="T8" fmla="*/ 9 w 9"/>
                      <a:gd name="T9" fmla="*/ 4 h 9"/>
                      <a:gd name="T10" fmla="*/ 4 w 9"/>
                      <a:gd name="T11" fmla="*/ 0 h 9"/>
                      <a:gd name="T12" fmla="*/ 0 w 9"/>
                      <a:gd name="T13" fmla="*/ 4 h 9"/>
                      <a:gd name="T14" fmla="*/ 4 w 9"/>
                      <a:gd name="T15" fmla="*/ 8 h 9"/>
                      <a:gd name="T16" fmla="*/ 8 w 9"/>
                      <a:gd name="T17" fmla="*/ 4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9" y="4"/>
                        </a:moveTo>
                        <a:cubicBezTo>
                          <a:pt x="9" y="7"/>
                          <a:pt x="7" y="9"/>
                          <a:pt x="4" y="9"/>
                        </a:cubicBezTo>
                        <a:cubicBezTo>
                          <a:pt x="2" y="9"/>
                          <a:pt x="0" y="7"/>
                          <a:pt x="0" y="4"/>
                        </a:cubicBezTo>
                        <a:cubicBezTo>
                          <a:pt x="0" y="2"/>
                          <a:pt x="2" y="0"/>
                          <a:pt x="4" y="0"/>
                        </a:cubicBezTo>
                        <a:cubicBezTo>
                          <a:pt x="7" y="0"/>
                          <a:pt x="9" y="2"/>
                          <a:pt x="9" y="4"/>
                        </a:cubicBezTo>
                        <a:close/>
                        <a:moveTo>
                          <a:pt x="4" y="0"/>
                        </a:moveTo>
                        <a:cubicBezTo>
                          <a:pt x="2" y="0"/>
                          <a:pt x="0" y="2"/>
                          <a:pt x="0" y="4"/>
                        </a:cubicBezTo>
                        <a:cubicBezTo>
                          <a:pt x="0" y="6"/>
                          <a:pt x="2" y="8"/>
                          <a:pt x="4" y="8"/>
                        </a:cubicBezTo>
                        <a:cubicBezTo>
                          <a:pt x="6" y="8"/>
                          <a:pt x="8" y="6"/>
                          <a:pt x="8" y="4"/>
                        </a:cubicBezTo>
                        <a:cubicBezTo>
                          <a:pt x="8" y="2"/>
                          <a:pt x="6" y="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58" name="Freeform 15"/>
                  <p:cNvSpPr>
                    <a:spLocks/>
                  </p:cNvSpPr>
                  <p:nvPr/>
                </p:nvSpPr>
                <p:spPr bwMode="auto">
                  <a:xfrm>
                    <a:off x="1963" y="5910"/>
                    <a:ext cx="97" cy="54"/>
                  </a:xfrm>
                  <a:custGeom>
                    <a:avLst/>
                    <a:gdLst>
                      <a:gd name="T0" fmla="*/ 34 w 41"/>
                      <a:gd name="T1" fmla="*/ 14 h 23"/>
                      <a:gd name="T2" fmla="*/ 16 w 41"/>
                      <a:gd name="T3" fmla="*/ 19 h 23"/>
                      <a:gd name="T4" fmla="*/ 7 w 41"/>
                      <a:gd name="T5" fmla="*/ 14 h 23"/>
                      <a:gd name="T6" fmla="*/ 2 w 41"/>
                      <a:gd name="T7" fmla="*/ 4 h 23"/>
                      <a:gd name="T8" fmla="*/ 9 w 41"/>
                      <a:gd name="T9" fmla="*/ 3 h 23"/>
                      <a:gd name="T10" fmla="*/ 17 w 41"/>
                      <a:gd name="T11" fmla="*/ 7 h 23"/>
                      <a:gd name="T12" fmla="*/ 31 w 41"/>
                      <a:gd name="T13" fmla="*/ 6 h 23"/>
                      <a:gd name="T14" fmla="*/ 41 w 41"/>
                      <a:gd name="T15" fmla="*/ 10 h 23"/>
                      <a:gd name="T16" fmla="*/ 34 w 41"/>
                      <a:gd name="T1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34" y="14"/>
                        </a:moveTo>
                        <a:cubicBezTo>
                          <a:pt x="20" y="15"/>
                          <a:pt x="18" y="16"/>
                          <a:pt x="16" y="19"/>
                        </a:cubicBezTo>
                        <a:cubicBezTo>
                          <a:pt x="12" y="23"/>
                          <a:pt x="7" y="14"/>
                          <a:pt x="7" y="14"/>
                        </a:cubicBezTo>
                        <a:cubicBezTo>
                          <a:pt x="4" y="13"/>
                          <a:pt x="0" y="9"/>
                          <a:pt x="2" y="4"/>
                        </a:cubicBezTo>
                        <a:cubicBezTo>
                          <a:pt x="4" y="0"/>
                          <a:pt x="8" y="1"/>
                          <a:pt x="9" y="3"/>
                        </a:cubicBezTo>
                        <a:cubicBezTo>
                          <a:pt x="10" y="4"/>
                          <a:pt x="13" y="7"/>
                          <a:pt x="17" y="7"/>
                        </a:cubicBezTo>
                        <a:cubicBezTo>
                          <a:pt x="20" y="7"/>
                          <a:pt x="25" y="6"/>
                          <a:pt x="31" y="6"/>
                        </a:cubicBezTo>
                        <a:cubicBezTo>
                          <a:pt x="37" y="6"/>
                          <a:pt x="41" y="8"/>
                          <a:pt x="41" y="10"/>
                        </a:cubicBezTo>
                        <a:cubicBezTo>
                          <a:pt x="41" y="12"/>
                          <a:pt x="40" y="13"/>
                          <a:pt x="34"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59" name="Freeform 16"/>
                  <p:cNvSpPr>
                    <a:spLocks/>
                  </p:cNvSpPr>
                  <p:nvPr/>
                </p:nvSpPr>
                <p:spPr bwMode="auto">
                  <a:xfrm>
                    <a:off x="2076" y="5879"/>
                    <a:ext cx="74" cy="31"/>
                  </a:xfrm>
                  <a:custGeom>
                    <a:avLst/>
                    <a:gdLst>
                      <a:gd name="T0" fmla="*/ 0 w 31"/>
                      <a:gd name="T1" fmla="*/ 4 h 13"/>
                      <a:gd name="T2" fmla="*/ 0 w 31"/>
                      <a:gd name="T3" fmla="*/ 4 h 13"/>
                      <a:gd name="T4" fmla="*/ 0 w 31"/>
                      <a:gd name="T5" fmla="*/ 3 h 13"/>
                      <a:gd name="T6" fmla="*/ 0 w 31"/>
                      <a:gd name="T7" fmla="*/ 3 h 13"/>
                      <a:gd name="T8" fmla="*/ 12 w 31"/>
                      <a:gd name="T9" fmla="*/ 0 h 13"/>
                      <a:gd name="T10" fmla="*/ 16 w 31"/>
                      <a:gd name="T11" fmla="*/ 0 h 13"/>
                      <a:gd name="T12" fmla="*/ 16 w 31"/>
                      <a:gd name="T13" fmla="*/ 0 h 13"/>
                      <a:gd name="T14" fmla="*/ 30 w 31"/>
                      <a:gd name="T15" fmla="*/ 6 h 13"/>
                      <a:gd name="T16" fmla="*/ 16 w 31"/>
                      <a:gd name="T17" fmla="*/ 13 h 13"/>
                      <a:gd name="T18" fmla="*/ 9 w 31"/>
                      <a:gd name="T19" fmla="*/ 12 h 13"/>
                      <a:gd name="T20" fmla="*/ 9 w 31"/>
                      <a:gd name="T21" fmla="*/ 11 h 13"/>
                      <a:gd name="T22" fmla="*/ 9 w 31"/>
                      <a:gd name="T23" fmla="*/ 11 h 13"/>
                      <a:gd name="T24" fmla="*/ 17 w 31"/>
                      <a:gd name="T25" fmla="*/ 6 h 13"/>
                      <a:gd name="T26" fmla="*/ 3 w 31"/>
                      <a:gd name="T27" fmla="*/ 3 h 13"/>
                      <a:gd name="T28" fmla="*/ 0 w 31"/>
                      <a:gd name="T2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3">
                        <a:moveTo>
                          <a:pt x="0" y="4"/>
                        </a:moveTo>
                        <a:cubicBezTo>
                          <a:pt x="0" y="4"/>
                          <a:pt x="0" y="4"/>
                          <a:pt x="0" y="4"/>
                        </a:cubicBezTo>
                        <a:cubicBezTo>
                          <a:pt x="0" y="4"/>
                          <a:pt x="0" y="3"/>
                          <a:pt x="0" y="3"/>
                        </a:cubicBezTo>
                        <a:cubicBezTo>
                          <a:pt x="0" y="3"/>
                          <a:pt x="0" y="3"/>
                          <a:pt x="0" y="3"/>
                        </a:cubicBezTo>
                        <a:cubicBezTo>
                          <a:pt x="3" y="1"/>
                          <a:pt x="7" y="0"/>
                          <a:pt x="12" y="0"/>
                        </a:cubicBezTo>
                        <a:cubicBezTo>
                          <a:pt x="13" y="0"/>
                          <a:pt x="14" y="0"/>
                          <a:pt x="16" y="0"/>
                        </a:cubicBezTo>
                        <a:cubicBezTo>
                          <a:pt x="16" y="0"/>
                          <a:pt x="16" y="0"/>
                          <a:pt x="16" y="0"/>
                        </a:cubicBezTo>
                        <a:cubicBezTo>
                          <a:pt x="24" y="0"/>
                          <a:pt x="31" y="3"/>
                          <a:pt x="30" y="6"/>
                        </a:cubicBezTo>
                        <a:cubicBezTo>
                          <a:pt x="30" y="10"/>
                          <a:pt x="24" y="13"/>
                          <a:pt x="16" y="13"/>
                        </a:cubicBezTo>
                        <a:cubicBezTo>
                          <a:pt x="14" y="13"/>
                          <a:pt x="11" y="12"/>
                          <a:pt x="9" y="12"/>
                        </a:cubicBezTo>
                        <a:cubicBezTo>
                          <a:pt x="9" y="12"/>
                          <a:pt x="9" y="11"/>
                          <a:pt x="9" y="11"/>
                        </a:cubicBezTo>
                        <a:cubicBezTo>
                          <a:pt x="9" y="11"/>
                          <a:pt x="9" y="11"/>
                          <a:pt x="9" y="11"/>
                        </a:cubicBezTo>
                        <a:cubicBezTo>
                          <a:pt x="14" y="10"/>
                          <a:pt x="17" y="8"/>
                          <a:pt x="17" y="6"/>
                        </a:cubicBezTo>
                        <a:cubicBezTo>
                          <a:pt x="17" y="4"/>
                          <a:pt x="10" y="2"/>
                          <a:pt x="3" y="3"/>
                        </a:cubicBezTo>
                        <a:cubicBezTo>
                          <a:pt x="2" y="3"/>
                          <a:pt x="1" y="3"/>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60" name="Freeform 17"/>
                  <p:cNvSpPr>
                    <a:spLocks/>
                  </p:cNvSpPr>
                  <p:nvPr/>
                </p:nvSpPr>
                <p:spPr bwMode="auto">
                  <a:xfrm>
                    <a:off x="2502" y="6056"/>
                    <a:ext cx="111" cy="198"/>
                  </a:xfrm>
                  <a:custGeom>
                    <a:avLst/>
                    <a:gdLst>
                      <a:gd name="T0" fmla="*/ 1 w 47"/>
                      <a:gd name="T1" fmla="*/ 28 h 84"/>
                      <a:gd name="T2" fmla="*/ 0 w 47"/>
                      <a:gd name="T3" fmla="*/ 2 h 84"/>
                      <a:gd name="T4" fmla="*/ 18 w 47"/>
                      <a:gd name="T5" fmla="*/ 2 h 84"/>
                      <a:gd name="T6" fmla="*/ 19 w 47"/>
                      <a:gd name="T7" fmla="*/ 17 h 84"/>
                      <a:gd name="T8" fmla="*/ 19 w 47"/>
                      <a:gd name="T9" fmla="*/ 17 h 84"/>
                      <a:gd name="T10" fmla="*/ 42 w 47"/>
                      <a:gd name="T11" fmla="*/ 0 h 84"/>
                      <a:gd name="T12" fmla="*/ 47 w 47"/>
                      <a:gd name="T13" fmla="*/ 0 h 84"/>
                      <a:gd name="T14" fmla="*/ 47 w 47"/>
                      <a:gd name="T15" fmla="*/ 20 h 84"/>
                      <a:gd name="T16" fmla="*/ 40 w 47"/>
                      <a:gd name="T17" fmla="*/ 19 h 84"/>
                      <a:gd name="T18" fmla="*/ 22 w 47"/>
                      <a:gd name="T19" fmla="*/ 35 h 84"/>
                      <a:gd name="T20" fmla="*/ 21 w 47"/>
                      <a:gd name="T21" fmla="*/ 41 h 84"/>
                      <a:gd name="T22" fmla="*/ 21 w 47"/>
                      <a:gd name="T23" fmla="*/ 84 h 84"/>
                      <a:gd name="T24" fmla="*/ 1 w 47"/>
                      <a:gd name="T25" fmla="*/ 84 h 84"/>
                      <a:gd name="T26" fmla="*/ 1 w 47"/>
                      <a:gd name="T2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84">
                        <a:moveTo>
                          <a:pt x="1" y="28"/>
                        </a:moveTo>
                        <a:cubicBezTo>
                          <a:pt x="1" y="17"/>
                          <a:pt x="1" y="9"/>
                          <a:pt x="0" y="2"/>
                        </a:cubicBezTo>
                        <a:cubicBezTo>
                          <a:pt x="18" y="2"/>
                          <a:pt x="18" y="2"/>
                          <a:pt x="18" y="2"/>
                        </a:cubicBezTo>
                        <a:cubicBezTo>
                          <a:pt x="19" y="17"/>
                          <a:pt x="19" y="17"/>
                          <a:pt x="19" y="17"/>
                        </a:cubicBezTo>
                        <a:cubicBezTo>
                          <a:pt x="19" y="17"/>
                          <a:pt x="19" y="17"/>
                          <a:pt x="19" y="17"/>
                        </a:cubicBezTo>
                        <a:cubicBezTo>
                          <a:pt x="24" y="6"/>
                          <a:pt x="33" y="0"/>
                          <a:pt x="42" y="0"/>
                        </a:cubicBezTo>
                        <a:cubicBezTo>
                          <a:pt x="44" y="0"/>
                          <a:pt x="45" y="0"/>
                          <a:pt x="47" y="0"/>
                        </a:cubicBezTo>
                        <a:cubicBezTo>
                          <a:pt x="47" y="20"/>
                          <a:pt x="47" y="20"/>
                          <a:pt x="47" y="20"/>
                        </a:cubicBezTo>
                        <a:cubicBezTo>
                          <a:pt x="45" y="20"/>
                          <a:pt x="43" y="19"/>
                          <a:pt x="40" y="19"/>
                        </a:cubicBezTo>
                        <a:cubicBezTo>
                          <a:pt x="31" y="19"/>
                          <a:pt x="24" y="26"/>
                          <a:pt x="22" y="35"/>
                        </a:cubicBezTo>
                        <a:cubicBezTo>
                          <a:pt x="22" y="37"/>
                          <a:pt x="21" y="39"/>
                          <a:pt x="21" y="41"/>
                        </a:cubicBezTo>
                        <a:cubicBezTo>
                          <a:pt x="21" y="84"/>
                          <a:pt x="21" y="84"/>
                          <a:pt x="21" y="84"/>
                        </a:cubicBezTo>
                        <a:cubicBezTo>
                          <a:pt x="1" y="84"/>
                          <a:pt x="1" y="84"/>
                          <a:pt x="1" y="84"/>
                        </a:cubicBezTo>
                        <a:cubicBezTo>
                          <a:pt x="1" y="28"/>
                          <a:pt x="1" y="28"/>
                          <a:pt x="1"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61" name="Freeform 18"/>
                  <p:cNvSpPr>
                    <a:spLocks noEditPoints="1"/>
                  </p:cNvSpPr>
                  <p:nvPr/>
                </p:nvSpPr>
                <p:spPr bwMode="auto">
                  <a:xfrm>
                    <a:off x="2624" y="6056"/>
                    <a:ext cx="178" cy="201"/>
                  </a:xfrm>
                  <a:custGeom>
                    <a:avLst/>
                    <a:gdLst>
                      <a:gd name="T0" fmla="*/ 20 w 75"/>
                      <a:gd name="T1" fmla="*/ 48 h 85"/>
                      <a:gd name="T2" fmla="*/ 45 w 75"/>
                      <a:gd name="T3" fmla="*/ 70 h 85"/>
                      <a:gd name="T4" fmla="*/ 67 w 75"/>
                      <a:gd name="T5" fmla="*/ 66 h 85"/>
                      <a:gd name="T6" fmla="*/ 70 w 75"/>
                      <a:gd name="T7" fmla="*/ 80 h 85"/>
                      <a:gd name="T8" fmla="*/ 42 w 75"/>
                      <a:gd name="T9" fmla="*/ 85 h 85"/>
                      <a:gd name="T10" fmla="*/ 0 w 75"/>
                      <a:gd name="T11" fmla="*/ 44 h 85"/>
                      <a:gd name="T12" fmla="*/ 40 w 75"/>
                      <a:gd name="T13" fmla="*/ 0 h 85"/>
                      <a:gd name="T14" fmla="*/ 75 w 75"/>
                      <a:gd name="T15" fmla="*/ 40 h 85"/>
                      <a:gd name="T16" fmla="*/ 74 w 75"/>
                      <a:gd name="T17" fmla="*/ 48 h 85"/>
                      <a:gd name="T18" fmla="*/ 20 w 75"/>
                      <a:gd name="T19" fmla="*/ 48 h 85"/>
                      <a:gd name="T20" fmla="*/ 56 w 75"/>
                      <a:gd name="T21" fmla="*/ 34 h 85"/>
                      <a:gd name="T22" fmla="*/ 39 w 75"/>
                      <a:gd name="T23" fmla="*/ 14 h 85"/>
                      <a:gd name="T24" fmla="*/ 20 w 75"/>
                      <a:gd name="T25" fmla="*/ 34 h 85"/>
                      <a:gd name="T26" fmla="*/ 56 w 75"/>
                      <a:gd name="T2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85">
                        <a:moveTo>
                          <a:pt x="20" y="48"/>
                        </a:moveTo>
                        <a:cubicBezTo>
                          <a:pt x="20" y="63"/>
                          <a:pt x="32" y="70"/>
                          <a:pt x="45" y="70"/>
                        </a:cubicBezTo>
                        <a:cubicBezTo>
                          <a:pt x="54" y="70"/>
                          <a:pt x="61" y="68"/>
                          <a:pt x="67" y="66"/>
                        </a:cubicBezTo>
                        <a:cubicBezTo>
                          <a:pt x="70" y="80"/>
                          <a:pt x="70" y="80"/>
                          <a:pt x="70" y="80"/>
                        </a:cubicBezTo>
                        <a:cubicBezTo>
                          <a:pt x="63" y="83"/>
                          <a:pt x="54" y="85"/>
                          <a:pt x="42" y="85"/>
                        </a:cubicBezTo>
                        <a:cubicBezTo>
                          <a:pt x="15" y="85"/>
                          <a:pt x="0" y="69"/>
                          <a:pt x="0" y="44"/>
                        </a:cubicBezTo>
                        <a:cubicBezTo>
                          <a:pt x="0" y="21"/>
                          <a:pt x="14" y="0"/>
                          <a:pt x="40" y="0"/>
                        </a:cubicBezTo>
                        <a:cubicBezTo>
                          <a:pt x="66" y="0"/>
                          <a:pt x="75" y="22"/>
                          <a:pt x="75" y="40"/>
                        </a:cubicBezTo>
                        <a:cubicBezTo>
                          <a:pt x="75" y="43"/>
                          <a:pt x="75" y="47"/>
                          <a:pt x="74" y="48"/>
                        </a:cubicBezTo>
                        <a:cubicBezTo>
                          <a:pt x="20" y="48"/>
                          <a:pt x="20" y="48"/>
                          <a:pt x="20" y="48"/>
                        </a:cubicBezTo>
                        <a:close/>
                        <a:moveTo>
                          <a:pt x="56" y="34"/>
                        </a:moveTo>
                        <a:cubicBezTo>
                          <a:pt x="56" y="26"/>
                          <a:pt x="52" y="14"/>
                          <a:pt x="39" y="14"/>
                        </a:cubicBezTo>
                        <a:cubicBezTo>
                          <a:pt x="26" y="14"/>
                          <a:pt x="21" y="26"/>
                          <a:pt x="20" y="34"/>
                        </a:cubicBezTo>
                        <a:cubicBezTo>
                          <a:pt x="56" y="34"/>
                          <a:pt x="56" y="34"/>
                          <a:pt x="56" y="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62" name="Freeform 19"/>
                  <p:cNvSpPr>
                    <a:spLocks noEditPoints="1"/>
                  </p:cNvSpPr>
                  <p:nvPr/>
                </p:nvSpPr>
                <p:spPr bwMode="auto">
                  <a:xfrm>
                    <a:off x="3236" y="6058"/>
                    <a:ext cx="140" cy="199"/>
                  </a:xfrm>
                  <a:custGeom>
                    <a:avLst/>
                    <a:gdLst>
                      <a:gd name="T0" fmla="*/ 57 w 59"/>
                      <a:gd name="T1" fmla="*/ 63 h 84"/>
                      <a:gd name="T2" fmla="*/ 59 w 59"/>
                      <a:gd name="T3" fmla="*/ 83 h 84"/>
                      <a:gd name="T4" fmla="*/ 51 w 59"/>
                      <a:gd name="T5" fmla="*/ 83 h 84"/>
                      <a:gd name="T6" fmla="*/ 50 w 59"/>
                      <a:gd name="T7" fmla="*/ 71 h 84"/>
                      <a:gd name="T8" fmla="*/ 50 w 59"/>
                      <a:gd name="T9" fmla="*/ 71 h 84"/>
                      <a:gd name="T10" fmla="*/ 24 w 59"/>
                      <a:gd name="T11" fmla="*/ 84 h 84"/>
                      <a:gd name="T12" fmla="*/ 0 w 59"/>
                      <a:gd name="T13" fmla="*/ 62 h 84"/>
                      <a:gd name="T14" fmla="*/ 49 w 59"/>
                      <a:gd name="T15" fmla="*/ 33 h 84"/>
                      <a:gd name="T16" fmla="*/ 49 w 59"/>
                      <a:gd name="T17" fmla="*/ 31 h 84"/>
                      <a:gd name="T18" fmla="*/ 29 w 59"/>
                      <a:gd name="T19" fmla="*/ 7 h 84"/>
                      <a:gd name="T20" fmla="*/ 9 w 59"/>
                      <a:gd name="T21" fmla="*/ 13 h 84"/>
                      <a:gd name="T22" fmla="*/ 6 w 59"/>
                      <a:gd name="T23" fmla="*/ 7 h 84"/>
                      <a:gd name="T24" fmla="*/ 30 w 59"/>
                      <a:gd name="T25" fmla="*/ 0 h 84"/>
                      <a:gd name="T26" fmla="*/ 57 w 59"/>
                      <a:gd name="T27" fmla="*/ 32 h 84"/>
                      <a:gd name="T28" fmla="*/ 57 w 59"/>
                      <a:gd name="T29" fmla="*/ 63 h 84"/>
                      <a:gd name="T30" fmla="*/ 49 w 59"/>
                      <a:gd name="T31" fmla="*/ 40 h 84"/>
                      <a:gd name="T32" fmla="*/ 9 w 59"/>
                      <a:gd name="T33" fmla="*/ 61 h 84"/>
                      <a:gd name="T34" fmla="*/ 25 w 59"/>
                      <a:gd name="T35" fmla="*/ 78 h 84"/>
                      <a:gd name="T36" fmla="*/ 49 w 59"/>
                      <a:gd name="T37" fmla="*/ 62 h 84"/>
                      <a:gd name="T38" fmla="*/ 49 w 59"/>
                      <a:gd name="T39" fmla="*/ 57 h 84"/>
                      <a:gd name="T40" fmla="*/ 49 w 59"/>
                      <a:gd name="T41"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84">
                        <a:moveTo>
                          <a:pt x="57" y="63"/>
                        </a:moveTo>
                        <a:cubicBezTo>
                          <a:pt x="57" y="70"/>
                          <a:pt x="58" y="76"/>
                          <a:pt x="59" y="83"/>
                        </a:cubicBezTo>
                        <a:cubicBezTo>
                          <a:pt x="51" y="83"/>
                          <a:pt x="51" y="83"/>
                          <a:pt x="51" y="83"/>
                        </a:cubicBezTo>
                        <a:cubicBezTo>
                          <a:pt x="50" y="71"/>
                          <a:pt x="50" y="71"/>
                          <a:pt x="50" y="71"/>
                        </a:cubicBezTo>
                        <a:cubicBezTo>
                          <a:pt x="50" y="71"/>
                          <a:pt x="50" y="71"/>
                          <a:pt x="50" y="71"/>
                        </a:cubicBezTo>
                        <a:cubicBezTo>
                          <a:pt x="46" y="77"/>
                          <a:pt x="37" y="84"/>
                          <a:pt x="24" y="84"/>
                        </a:cubicBezTo>
                        <a:cubicBezTo>
                          <a:pt x="8" y="84"/>
                          <a:pt x="0" y="73"/>
                          <a:pt x="0" y="62"/>
                        </a:cubicBezTo>
                        <a:cubicBezTo>
                          <a:pt x="0" y="44"/>
                          <a:pt x="17" y="32"/>
                          <a:pt x="49" y="33"/>
                        </a:cubicBezTo>
                        <a:cubicBezTo>
                          <a:pt x="49" y="31"/>
                          <a:pt x="49" y="31"/>
                          <a:pt x="49" y="31"/>
                        </a:cubicBezTo>
                        <a:cubicBezTo>
                          <a:pt x="49" y="23"/>
                          <a:pt x="48" y="7"/>
                          <a:pt x="29" y="7"/>
                        </a:cubicBezTo>
                        <a:cubicBezTo>
                          <a:pt x="22" y="7"/>
                          <a:pt x="14" y="9"/>
                          <a:pt x="9" y="13"/>
                        </a:cubicBezTo>
                        <a:cubicBezTo>
                          <a:pt x="6" y="7"/>
                          <a:pt x="6" y="7"/>
                          <a:pt x="6" y="7"/>
                        </a:cubicBezTo>
                        <a:cubicBezTo>
                          <a:pt x="13" y="2"/>
                          <a:pt x="22" y="0"/>
                          <a:pt x="30" y="0"/>
                        </a:cubicBezTo>
                        <a:cubicBezTo>
                          <a:pt x="53" y="0"/>
                          <a:pt x="57" y="18"/>
                          <a:pt x="57" y="32"/>
                        </a:cubicBezTo>
                        <a:cubicBezTo>
                          <a:pt x="57" y="63"/>
                          <a:pt x="57" y="63"/>
                          <a:pt x="57" y="63"/>
                        </a:cubicBezTo>
                        <a:close/>
                        <a:moveTo>
                          <a:pt x="49" y="40"/>
                        </a:moveTo>
                        <a:cubicBezTo>
                          <a:pt x="32" y="39"/>
                          <a:pt x="9" y="42"/>
                          <a:pt x="9" y="61"/>
                        </a:cubicBezTo>
                        <a:cubicBezTo>
                          <a:pt x="9" y="73"/>
                          <a:pt x="16" y="78"/>
                          <a:pt x="25" y="78"/>
                        </a:cubicBezTo>
                        <a:cubicBezTo>
                          <a:pt x="38" y="78"/>
                          <a:pt x="46" y="69"/>
                          <a:pt x="49" y="62"/>
                        </a:cubicBezTo>
                        <a:cubicBezTo>
                          <a:pt x="49" y="60"/>
                          <a:pt x="49" y="58"/>
                          <a:pt x="49" y="57"/>
                        </a:cubicBezTo>
                        <a:cubicBezTo>
                          <a:pt x="49" y="40"/>
                          <a:pt x="49" y="40"/>
                          <a:pt x="49"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63" name="Freeform 20"/>
                  <p:cNvSpPr>
                    <a:spLocks/>
                  </p:cNvSpPr>
                  <p:nvPr/>
                </p:nvSpPr>
                <p:spPr bwMode="auto">
                  <a:xfrm>
                    <a:off x="3399" y="6021"/>
                    <a:ext cx="104" cy="236"/>
                  </a:xfrm>
                  <a:custGeom>
                    <a:avLst/>
                    <a:gdLst>
                      <a:gd name="T0" fmla="*/ 21 w 44"/>
                      <a:gd name="T1" fmla="*/ 0 h 100"/>
                      <a:gd name="T2" fmla="*/ 21 w 44"/>
                      <a:gd name="T3" fmla="*/ 18 h 100"/>
                      <a:gd name="T4" fmla="*/ 44 w 44"/>
                      <a:gd name="T5" fmla="*/ 18 h 100"/>
                      <a:gd name="T6" fmla="*/ 44 w 44"/>
                      <a:gd name="T7" fmla="*/ 24 h 100"/>
                      <a:gd name="T8" fmla="*/ 21 w 44"/>
                      <a:gd name="T9" fmla="*/ 24 h 100"/>
                      <a:gd name="T10" fmla="*/ 21 w 44"/>
                      <a:gd name="T11" fmla="*/ 77 h 100"/>
                      <a:gd name="T12" fmla="*/ 33 w 44"/>
                      <a:gd name="T13" fmla="*/ 94 h 100"/>
                      <a:gd name="T14" fmla="*/ 42 w 44"/>
                      <a:gd name="T15" fmla="*/ 92 h 100"/>
                      <a:gd name="T16" fmla="*/ 43 w 44"/>
                      <a:gd name="T17" fmla="*/ 98 h 100"/>
                      <a:gd name="T18" fmla="*/ 32 w 44"/>
                      <a:gd name="T19" fmla="*/ 100 h 100"/>
                      <a:gd name="T20" fmla="*/ 18 w 44"/>
                      <a:gd name="T21" fmla="*/ 95 h 100"/>
                      <a:gd name="T22" fmla="*/ 13 w 44"/>
                      <a:gd name="T23" fmla="*/ 75 h 100"/>
                      <a:gd name="T24" fmla="*/ 13 w 44"/>
                      <a:gd name="T25" fmla="*/ 24 h 100"/>
                      <a:gd name="T26" fmla="*/ 0 w 44"/>
                      <a:gd name="T27" fmla="*/ 24 h 100"/>
                      <a:gd name="T28" fmla="*/ 0 w 44"/>
                      <a:gd name="T29" fmla="*/ 18 h 100"/>
                      <a:gd name="T30" fmla="*/ 13 w 44"/>
                      <a:gd name="T31" fmla="*/ 18 h 100"/>
                      <a:gd name="T32" fmla="*/ 13 w 44"/>
                      <a:gd name="T33" fmla="*/ 3 h 100"/>
                      <a:gd name="T34" fmla="*/ 21 w 44"/>
                      <a:gd name="T3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100">
                        <a:moveTo>
                          <a:pt x="21" y="0"/>
                        </a:moveTo>
                        <a:cubicBezTo>
                          <a:pt x="21" y="18"/>
                          <a:pt x="21" y="18"/>
                          <a:pt x="21" y="18"/>
                        </a:cubicBezTo>
                        <a:cubicBezTo>
                          <a:pt x="44" y="18"/>
                          <a:pt x="44" y="18"/>
                          <a:pt x="44" y="18"/>
                        </a:cubicBezTo>
                        <a:cubicBezTo>
                          <a:pt x="44" y="24"/>
                          <a:pt x="44" y="24"/>
                          <a:pt x="44" y="24"/>
                        </a:cubicBezTo>
                        <a:cubicBezTo>
                          <a:pt x="21" y="24"/>
                          <a:pt x="21" y="24"/>
                          <a:pt x="21" y="24"/>
                        </a:cubicBezTo>
                        <a:cubicBezTo>
                          <a:pt x="21" y="77"/>
                          <a:pt x="21" y="77"/>
                          <a:pt x="21" y="77"/>
                        </a:cubicBezTo>
                        <a:cubicBezTo>
                          <a:pt x="21" y="87"/>
                          <a:pt x="24" y="94"/>
                          <a:pt x="33" y="94"/>
                        </a:cubicBezTo>
                        <a:cubicBezTo>
                          <a:pt x="37" y="94"/>
                          <a:pt x="40" y="93"/>
                          <a:pt x="42" y="92"/>
                        </a:cubicBezTo>
                        <a:cubicBezTo>
                          <a:pt x="43" y="98"/>
                          <a:pt x="43" y="98"/>
                          <a:pt x="43" y="98"/>
                        </a:cubicBezTo>
                        <a:cubicBezTo>
                          <a:pt x="41" y="100"/>
                          <a:pt x="37" y="100"/>
                          <a:pt x="32" y="100"/>
                        </a:cubicBezTo>
                        <a:cubicBezTo>
                          <a:pt x="26" y="100"/>
                          <a:pt x="21" y="99"/>
                          <a:pt x="18" y="95"/>
                        </a:cubicBezTo>
                        <a:cubicBezTo>
                          <a:pt x="15" y="90"/>
                          <a:pt x="13" y="84"/>
                          <a:pt x="13" y="75"/>
                        </a:cubicBezTo>
                        <a:cubicBezTo>
                          <a:pt x="13" y="24"/>
                          <a:pt x="13" y="24"/>
                          <a:pt x="13" y="24"/>
                        </a:cubicBezTo>
                        <a:cubicBezTo>
                          <a:pt x="0" y="24"/>
                          <a:pt x="0" y="24"/>
                          <a:pt x="0" y="24"/>
                        </a:cubicBezTo>
                        <a:cubicBezTo>
                          <a:pt x="0" y="18"/>
                          <a:pt x="0" y="18"/>
                          <a:pt x="0" y="18"/>
                        </a:cubicBezTo>
                        <a:cubicBezTo>
                          <a:pt x="13" y="18"/>
                          <a:pt x="13" y="18"/>
                          <a:pt x="13" y="18"/>
                        </a:cubicBezTo>
                        <a:cubicBezTo>
                          <a:pt x="13" y="3"/>
                          <a:pt x="13" y="3"/>
                          <a:pt x="13" y="3"/>
                        </a:cubicBezTo>
                        <a:cubicBezTo>
                          <a:pt x="21" y="0"/>
                          <a:pt x="21" y="0"/>
                          <a:pt x="2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64" name="Freeform 21"/>
                  <p:cNvSpPr>
                    <a:spLocks/>
                  </p:cNvSpPr>
                  <p:nvPr/>
                </p:nvSpPr>
                <p:spPr bwMode="auto">
                  <a:xfrm>
                    <a:off x="3057" y="5997"/>
                    <a:ext cx="149" cy="257"/>
                  </a:xfrm>
                  <a:custGeom>
                    <a:avLst/>
                    <a:gdLst>
                      <a:gd name="T0" fmla="*/ 35 w 63"/>
                      <a:gd name="T1" fmla="*/ 26 h 109"/>
                      <a:gd name="T2" fmla="*/ 19 w 63"/>
                      <a:gd name="T3" fmla="*/ 31 h 109"/>
                      <a:gd name="T4" fmla="*/ 8 w 63"/>
                      <a:gd name="T5" fmla="*/ 42 h 109"/>
                      <a:gd name="T6" fmla="*/ 7 w 63"/>
                      <a:gd name="T7" fmla="*/ 42 h 109"/>
                      <a:gd name="T8" fmla="*/ 7 w 63"/>
                      <a:gd name="T9" fmla="*/ 3 h 109"/>
                      <a:gd name="T10" fmla="*/ 0 w 63"/>
                      <a:gd name="T11" fmla="*/ 0 h 109"/>
                      <a:gd name="T12" fmla="*/ 0 w 63"/>
                      <a:gd name="T13" fmla="*/ 109 h 109"/>
                      <a:gd name="T14" fmla="*/ 7 w 63"/>
                      <a:gd name="T15" fmla="*/ 109 h 109"/>
                      <a:gd name="T16" fmla="*/ 7 w 63"/>
                      <a:gd name="T17" fmla="*/ 59 h 109"/>
                      <a:gd name="T18" fmla="*/ 9 w 63"/>
                      <a:gd name="T19" fmla="*/ 51 h 109"/>
                      <a:gd name="T20" fmla="*/ 33 w 63"/>
                      <a:gd name="T21" fmla="*/ 33 h 109"/>
                      <a:gd name="T22" fmla="*/ 55 w 63"/>
                      <a:gd name="T23" fmla="*/ 61 h 109"/>
                      <a:gd name="T24" fmla="*/ 55 w 63"/>
                      <a:gd name="T25" fmla="*/ 109 h 109"/>
                      <a:gd name="T26" fmla="*/ 63 w 63"/>
                      <a:gd name="T27" fmla="*/ 109 h 109"/>
                      <a:gd name="T28" fmla="*/ 63 w 63"/>
                      <a:gd name="T29" fmla="*/ 60 h 109"/>
                      <a:gd name="T30" fmla="*/ 35 w 63"/>
                      <a:gd name="T31" fmla="*/ 2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109">
                        <a:moveTo>
                          <a:pt x="35" y="26"/>
                        </a:moveTo>
                        <a:cubicBezTo>
                          <a:pt x="29" y="26"/>
                          <a:pt x="23" y="28"/>
                          <a:pt x="19" y="31"/>
                        </a:cubicBezTo>
                        <a:cubicBezTo>
                          <a:pt x="14" y="34"/>
                          <a:pt x="10" y="38"/>
                          <a:pt x="8" y="42"/>
                        </a:cubicBezTo>
                        <a:cubicBezTo>
                          <a:pt x="7" y="42"/>
                          <a:pt x="7" y="42"/>
                          <a:pt x="7" y="42"/>
                        </a:cubicBezTo>
                        <a:cubicBezTo>
                          <a:pt x="7" y="3"/>
                          <a:pt x="7" y="3"/>
                          <a:pt x="7" y="3"/>
                        </a:cubicBezTo>
                        <a:cubicBezTo>
                          <a:pt x="0" y="0"/>
                          <a:pt x="0" y="0"/>
                          <a:pt x="0" y="0"/>
                        </a:cubicBezTo>
                        <a:cubicBezTo>
                          <a:pt x="0" y="109"/>
                          <a:pt x="0" y="109"/>
                          <a:pt x="0" y="109"/>
                        </a:cubicBezTo>
                        <a:cubicBezTo>
                          <a:pt x="7" y="109"/>
                          <a:pt x="7" y="109"/>
                          <a:pt x="7" y="109"/>
                        </a:cubicBezTo>
                        <a:cubicBezTo>
                          <a:pt x="7" y="59"/>
                          <a:pt x="7" y="59"/>
                          <a:pt x="7" y="59"/>
                        </a:cubicBezTo>
                        <a:cubicBezTo>
                          <a:pt x="7" y="56"/>
                          <a:pt x="8" y="54"/>
                          <a:pt x="9" y="51"/>
                        </a:cubicBezTo>
                        <a:cubicBezTo>
                          <a:pt x="12" y="41"/>
                          <a:pt x="21" y="33"/>
                          <a:pt x="33" y="33"/>
                        </a:cubicBezTo>
                        <a:cubicBezTo>
                          <a:pt x="49" y="33"/>
                          <a:pt x="55" y="46"/>
                          <a:pt x="55" y="61"/>
                        </a:cubicBezTo>
                        <a:cubicBezTo>
                          <a:pt x="55" y="109"/>
                          <a:pt x="55" y="109"/>
                          <a:pt x="55" y="109"/>
                        </a:cubicBezTo>
                        <a:cubicBezTo>
                          <a:pt x="63" y="109"/>
                          <a:pt x="63" y="109"/>
                          <a:pt x="63" y="109"/>
                        </a:cubicBezTo>
                        <a:cubicBezTo>
                          <a:pt x="63" y="60"/>
                          <a:pt x="63" y="60"/>
                          <a:pt x="63" y="60"/>
                        </a:cubicBezTo>
                        <a:cubicBezTo>
                          <a:pt x="63" y="30"/>
                          <a:pt x="43" y="26"/>
                          <a:pt x="35"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65" name="Freeform 22"/>
                  <p:cNvSpPr>
                    <a:spLocks noEditPoints="1"/>
                  </p:cNvSpPr>
                  <p:nvPr/>
                </p:nvSpPr>
                <p:spPr bwMode="auto">
                  <a:xfrm>
                    <a:off x="2821" y="5973"/>
                    <a:ext cx="193" cy="284"/>
                  </a:xfrm>
                  <a:custGeom>
                    <a:avLst/>
                    <a:gdLst>
                      <a:gd name="T0" fmla="*/ 81 w 82"/>
                      <a:gd name="T1" fmla="*/ 5 h 120"/>
                      <a:gd name="T2" fmla="*/ 60 w 82"/>
                      <a:gd name="T3" fmla="*/ 0 h 120"/>
                      <a:gd name="T4" fmla="*/ 60 w 82"/>
                      <a:gd name="T5" fmla="*/ 46 h 120"/>
                      <a:gd name="T6" fmla="*/ 60 w 82"/>
                      <a:gd name="T7" fmla="*/ 46 h 120"/>
                      <a:gd name="T8" fmla="*/ 37 w 82"/>
                      <a:gd name="T9" fmla="*/ 35 h 120"/>
                      <a:gd name="T10" fmla="*/ 1 w 82"/>
                      <a:gd name="T11" fmla="*/ 79 h 120"/>
                      <a:gd name="T12" fmla="*/ 35 w 82"/>
                      <a:gd name="T13" fmla="*/ 120 h 120"/>
                      <a:gd name="T14" fmla="*/ 62 w 82"/>
                      <a:gd name="T15" fmla="*/ 106 h 120"/>
                      <a:gd name="T16" fmla="*/ 62 w 82"/>
                      <a:gd name="T17" fmla="*/ 106 h 120"/>
                      <a:gd name="T18" fmla="*/ 63 w 82"/>
                      <a:gd name="T19" fmla="*/ 119 h 120"/>
                      <a:gd name="T20" fmla="*/ 82 w 82"/>
                      <a:gd name="T21" fmla="*/ 119 h 120"/>
                      <a:gd name="T22" fmla="*/ 81 w 82"/>
                      <a:gd name="T23" fmla="*/ 96 h 120"/>
                      <a:gd name="T24" fmla="*/ 81 w 82"/>
                      <a:gd name="T25" fmla="*/ 5 h 120"/>
                      <a:gd name="T26" fmla="*/ 60 w 82"/>
                      <a:gd name="T27" fmla="*/ 83 h 120"/>
                      <a:gd name="T28" fmla="*/ 60 w 82"/>
                      <a:gd name="T29" fmla="*/ 89 h 120"/>
                      <a:gd name="T30" fmla="*/ 42 w 82"/>
                      <a:gd name="T31" fmla="*/ 104 h 120"/>
                      <a:gd name="T32" fmla="*/ 21 w 82"/>
                      <a:gd name="T33" fmla="*/ 78 h 120"/>
                      <a:gd name="T34" fmla="*/ 42 w 82"/>
                      <a:gd name="T35" fmla="*/ 51 h 120"/>
                      <a:gd name="T36" fmla="*/ 60 w 82"/>
                      <a:gd name="T37" fmla="*/ 66 h 120"/>
                      <a:gd name="T38" fmla="*/ 60 w 82"/>
                      <a:gd name="T39" fmla="*/ 71 h 120"/>
                      <a:gd name="T40" fmla="*/ 60 w 82"/>
                      <a:gd name="T41" fmla="*/ 8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0">
                        <a:moveTo>
                          <a:pt x="81" y="5"/>
                        </a:moveTo>
                        <a:cubicBezTo>
                          <a:pt x="60" y="0"/>
                          <a:pt x="60" y="0"/>
                          <a:pt x="60" y="0"/>
                        </a:cubicBezTo>
                        <a:cubicBezTo>
                          <a:pt x="60" y="46"/>
                          <a:pt x="60" y="46"/>
                          <a:pt x="60" y="46"/>
                        </a:cubicBezTo>
                        <a:cubicBezTo>
                          <a:pt x="60" y="46"/>
                          <a:pt x="60" y="46"/>
                          <a:pt x="60" y="46"/>
                        </a:cubicBezTo>
                        <a:cubicBezTo>
                          <a:pt x="56" y="40"/>
                          <a:pt x="48" y="35"/>
                          <a:pt x="37" y="35"/>
                        </a:cubicBezTo>
                        <a:cubicBezTo>
                          <a:pt x="17" y="35"/>
                          <a:pt x="0" y="51"/>
                          <a:pt x="1" y="79"/>
                        </a:cubicBezTo>
                        <a:cubicBezTo>
                          <a:pt x="1" y="104"/>
                          <a:pt x="16" y="120"/>
                          <a:pt x="35" y="120"/>
                        </a:cubicBezTo>
                        <a:cubicBezTo>
                          <a:pt x="47" y="120"/>
                          <a:pt x="57" y="115"/>
                          <a:pt x="62" y="106"/>
                        </a:cubicBezTo>
                        <a:cubicBezTo>
                          <a:pt x="62" y="106"/>
                          <a:pt x="62" y="106"/>
                          <a:pt x="62" y="106"/>
                        </a:cubicBezTo>
                        <a:cubicBezTo>
                          <a:pt x="63" y="119"/>
                          <a:pt x="63" y="119"/>
                          <a:pt x="63" y="119"/>
                        </a:cubicBezTo>
                        <a:cubicBezTo>
                          <a:pt x="82" y="119"/>
                          <a:pt x="82" y="119"/>
                          <a:pt x="82" y="119"/>
                        </a:cubicBezTo>
                        <a:cubicBezTo>
                          <a:pt x="81" y="113"/>
                          <a:pt x="81" y="104"/>
                          <a:pt x="81" y="96"/>
                        </a:cubicBezTo>
                        <a:cubicBezTo>
                          <a:pt x="81" y="5"/>
                          <a:pt x="81" y="5"/>
                          <a:pt x="81" y="5"/>
                        </a:cubicBezTo>
                        <a:close/>
                        <a:moveTo>
                          <a:pt x="60" y="83"/>
                        </a:moveTo>
                        <a:cubicBezTo>
                          <a:pt x="60" y="85"/>
                          <a:pt x="60" y="87"/>
                          <a:pt x="60" y="89"/>
                        </a:cubicBezTo>
                        <a:cubicBezTo>
                          <a:pt x="58" y="98"/>
                          <a:pt x="50" y="104"/>
                          <a:pt x="42" y="104"/>
                        </a:cubicBezTo>
                        <a:cubicBezTo>
                          <a:pt x="29" y="104"/>
                          <a:pt x="21" y="93"/>
                          <a:pt x="21" y="78"/>
                        </a:cubicBezTo>
                        <a:cubicBezTo>
                          <a:pt x="21" y="63"/>
                          <a:pt x="29" y="51"/>
                          <a:pt x="42" y="51"/>
                        </a:cubicBezTo>
                        <a:cubicBezTo>
                          <a:pt x="51" y="51"/>
                          <a:pt x="58" y="58"/>
                          <a:pt x="60" y="66"/>
                        </a:cubicBezTo>
                        <a:cubicBezTo>
                          <a:pt x="60" y="67"/>
                          <a:pt x="60" y="69"/>
                          <a:pt x="60" y="71"/>
                        </a:cubicBezTo>
                        <a:cubicBezTo>
                          <a:pt x="60" y="83"/>
                          <a:pt x="60" y="83"/>
                          <a:pt x="60"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66" name="Freeform 23"/>
                  <p:cNvSpPr>
                    <a:spLocks noEditPoints="1"/>
                  </p:cNvSpPr>
                  <p:nvPr/>
                </p:nvSpPr>
                <p:spPr bwMode="auto">
                  <a:xfrm>
                    <a:off x="3527" y="6238"/>
                    <a:ext cx="12" cy="12"/>
                  </a:xfrm>
                  <a:custGeom>
                    <a:avLst/>
                    <a:gdLst>
                      <a:gd name="T0" fmla="*/ 1 w 5"/>
                      <a:gd name="T1" fmla="*/ 3 h 5"/>
                      <a:gd name="T2" fmla="*/ 2 w 5"/>
                      <a:gd name="T3" fmla="*/ 3 h 5"/>
                      <a:gd name="T4" fmla="*/ 4 w 5"/>
                      <a:gd name="T5" fmla="*/ 5 h 5"/>
                      <a:gd name="T6" fmla="*/ 5 w 5"/>
                      <a:gd name="T7" fmla="*/ 5 h 5"/>
                      <a:gd name="T8" fmla="*/ 3 w 5"/>
                      <a:gd name="T9" fmla="*/ 3 h 5"/>
                      <a:gd name="T10" fmla="*/ 4 w 5"/>
                      <a:gd name="T11" fmla="*/ 1 h 5"/>
                      <a:gd name="T12" fmla="*/ 2 w 5"/>
                      <a:gd name="T13" fmla="*/ 0 h 5"/>
                      <a:gd name="T14" fmla="*/ 0 w 5"/>
                      <a:gd name="T15" fmla="*/ 0 h 5"/>
                      <a:gd name="T16" fmla="*/ 0 w 5"/>
                      <a:gd name="T17" fmla="*/ 5 h 5"/>
                      <a:gd name="T18" fmla="*/ 1 w 5"/>
                      <a:gd name="T19" fmla="*/ 5 h 5"/>
                      <a:gd name="T20" fmla="*/ 1 w 5"/>
                      <a:gd name="T21" fmla="*/ 3 h 5"/>
                      <a:gd name="T22" fmla="*/ 1 w 5"/>
                      <a:gd name="T23" fmla="*/ 2 h 5"/>
                      <a:gd name="T24" fmla="*/ 1 w 5"/>
                      <a:gd name="T25" fmla="*/ 1 h 5"/>
                      <a:gd name="T26" fmla="*/ 2 w 5"/>
                      <a:gd name="T27" fmla="*/ 1 h 5"/>
                      <a:gd name="T28" fmla="*/ 4 w 5"/>
                      <a:gd name="T29" fmla="*/ 1 h 5"/>
                      <a:gd name="T30" fmla="*/ 2 w 5"/>
                      <a:gd name="T31" fmla="*/ 2 h 5"/>
                      <a:gd name="T32" fmla="*/ 1 w 5"/>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1" y="3"/>
                        </a:moveTo>
                        <a:cubicBezTo>
                          <a:pt x="2" y="3"/>
                          <a:pt x="2" y="3"/>
                          <a:pt x="2" y="3"/>
                        </a:cubicBezTo>
                        <a:cubicBezTo>
                          <a:pt x="4" y="5"/>
                          <a:pt x="4" y="5"/>
                          <a:pt x="4" y="5"/>
                        </a:cubicBezTo>
                        <a:cubicBezTo>
                          <a:pt x="5" y="5"/>
                          <a:pt x="5" y="5"/>
                          <a:pt x="5" y="5"/>
                        </a:cubicBezTo>
                        <a:cubicBezTo>
                          <a:pt x="3" y="3"/>
                          <a:pt x="3" y="3"/>
                          <a:pt x="3" y="3"/>
                        </a:cubicBezTo>
                        <a:cubicBezTo>
                          <a:pt x="4" y="3"/>
                          <a:pt x="4" y="2"/>
                          <a:pt x="4" y="1"/>
                        </a:cubicBezTo>
                        <a:cubicBezTo>
                          <a:pt x="4" y="0"/>
                          <a:pt x="4" y="0"/>
                          <a:pt x="2" y="0"/>
                        </a:cubicBezTo>
                        <a:cubicBezTo>
                          <a:pt x="0" y="0"/>
                          <a:pt x="0" y="0"/>
                          <a:pt x="0" y="0"/>
                        </a:cubicBezTo>
                        <a:cubicBezTo>
                          <a:pt x="0" y="5"/>
                          <a:pt x="0" y="5"/>
                          <a:pt x="0" y="5"/>
                        </a:cubicBezTo>
                        <a:cubicBezTo>
                          <a:pt x="1" y="5"/>
                          <a:pt x="1" y="5"/>
                          <a:pt x="1" y="5"/>
                        </a:cubicBezTo>
                        <a:cubicBezTo>
                          <a:pt x="1" y="3"/>
                          <a:pt x="1" y="3"/>
                          <a:pt x="1" y="3"/>
                        </a:cubicBezTo>
                        <a:close/>
                        <a:moveTo>
                          <a:pt x="1" y="2"/>
                        </a:moveTo>
                        <a:cubicBezTo>
                          <a:pt x="1" y="1"/>
                          <a:pt x="1" y="1"/>
                          <a:pt x="1" y="1"/>
                        </a:cubicBezTo>
                        <a:cubicBezTo>
                          <a:pt x="2" y="1"/>
                          <a:pt x="2" y="1"/>
                          <a:pt x="2" y="1"/>
                        </a:cubicBezTo>
                        <a:cubicBezTo>
                          <a:pt x="3" y="1"/>
                          <a:pt x="4" y="1"/>
                          <a:pt x="4" y="1"/>
                        </a:cubicBezTo>
                        <a:cubicBezTo>
                          <a:pt x="4" y="2"/>
                          <a:pt x="3" y="2"/>
                          <a:pt x="2"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67" name="Freeform 24"/>
                  <p:cNvSpPr>
                    <a:spLocks noEditPoints="1"/>
                  </p:cNvSpPr>
                  <p:nvPr/>
                </p:nvSpPr>
                <p:spPr bwMode="auto">
                  <a:xfrm>
                    <a:off x="3520" y="6231"/>
                    <a:ext cx="26" cy="26"/>
                  </a:xfrm>
                  <a:custGeom>
                    <a:avLst/>
                    <a:gdLst>
                      <a:gd name="T0" fmla="*/ 11 w 11"/>
                      <a:gd name="T1" fmla="*/ 6 h 11"/>
                      <a:gd name="T2" fmla="*/ 5 w 11"/>
                      <a:gd name="T3" fmla="*/ 11 h 11"/>
                      <a:gd name="T4" fmla="*/ 0 w 11"/>
                      <a:gd name="T5" fmla="*/ 6 h 11"/>
                      <a:gd name="T6" fmla="*/ 5 w 11"/>
                      <a:gd name="T7" fmla="*/ 0 h 11"/>
                      <a:gd name="T8" fmla="*/ 11 w 11"/>
                      <a:gd name="T9" fmla="*/ 6 h 11"/>
                      <a:gd name="T10" fmla="*/ 5 w 11"/>
                      <a:gd name="T11" fmla="*/ 1 h 11"/>
                      <a:gd name="T12" fmla="*/ 1 w 11"/>
                      <a:gd name="T13" fmla="*/ 6 h 11"/>
                      <a:gd name="T14" fmla="*/ 5 w 11"/>
                      <a:gd name="T15" fmla="*/ 10 h 11"/>
                      <a:gd name="T16" fmla="*/ 10 w 11"/>
                      <a:gd name="T17" fmla="*/ 6 h 11"/>
                      <a:gd name="T18" fmla="*/ 5 w 11"/>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11" y="6"/>
                        </a:moveTo>
                        <a:cubicBezTo>
                          <a:pt x="11" y="9"/>
                          <a:pt x="8" y="11"/>
                          <a:pt x="5" y="11"/>
                        </a:cubicBezTo>
                        <a:cubicBezTo>
                          <a:pt x="2" y="11"/>
                          <a:pt x="0" y="9"/>
                          <a:pt x="0" y="6"/>
                        </a:cubicBezTo>
                        <a:cubicBezTo>
                          <a:pt x="0" y="3"/>
                          <a:pt x="2" y="0"/>
                          <a:pt x="5" y="0"/>
                        </a:cubicBezTo>
                        <a:cubicBezTo>
                          <a:pt x="8" y="0"/>
                          <a:pt x="11" y="3"/>
                          <a:pt x="11" y="6"/>
                        </a:cubicBezTo>
                        <a:close/>
                        <a:moveTo>
                          <a:pt x="5" y="1"/>
                        </a:moveTo>
                        <a:cubicBezTo>
                          <a:pt x="3" y="1"/>
                          <a:pt x="1" y="3"/>
                          <a:pt x="1" y="6"/>
                        </a:cubicBezTo>
                        <a:cubicBezTo>
                          <a:pt x="1" y="8"/>
                          <a:pt x="3" y="10"/>
                          <a:pt x="5" y="10"/>
                        </a:cubicBezTo>
                        <a:cubicBezTo>
                          <a:pt x="8" y="10"/>
                          <a:pt x="10" y="8"/>
                          <a:pt x="10" y="6"/>
                        </a:cubicBezTo>
                        <a:cubicBezTo>
                          <a:pt x="10" y="3"/>
                          <a:pt x="8" y="1"/>
                          <a:pt x="5"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grpSp>
            <p:grpSp>
              <p:nvGrpSpPr>
                <p:cNvPr id="462" name="Group 37"/>
                <p:cNvGrpSpPr>
                  <a:grpSpLocks noChangeAspect="1"/>
                </p:cNvGrpSpPr>
                <p:nvPr/>
              </p:nvGrpSpPr>
              <p:grpSpPr bwMode="auto">
                <a:xfrm>
                  <a:off x="-1806511" y="5116509"/>
                  <a:ext cx="892628" cy="139872"/>
                  <a:chOff x="-3625" y="3872"/>
                  <a:chExt cx="3912" cy="613"/>
                </a:xfrm>
                <a:solidFill>
                  <a:schemeClr val="bg1">
                    <a:lumMod val="50000"/>
                  </a:schemeClr>
                </a:solidFill>
              </p:grpSpPr>
              <p:sp>
                <p:nvSpPr>
                  <p:cNvPr id="648" name="Freeform 38"/>
                  <p:cNvSpPr>
                    <a:spLocks/>
                  </p:cNvSpPr>
                  <p:nvPr/>
                </p:nvSpPr>
                <p:spPr bwMode="auto">
                  <a:xfrm>
                    <a:off x="-2099" y="3894"/>
                    <a:ext cx="832" cy="585"/>
                  </a:xfrm>
                  <a:custGeom>
                    <a:avLst/>
                    <a:gdLst>
                      <a:gd name="T0" fmla="*/ 32 w 152"/>
                      <a:gd name="T1" fmla="*/ 100 h 107"/>
                      <a:gd name="T2" fmla="*/ 1 w 152"/>
                      <a:gd name="T3" fmla="*/ 12 h 107"/>
                      <a:gd name="T4" fmla="*/ 0 w 152"/>
                      <a:gd name="T5" fmla="*/ 8 h 107"/>
                      <a:gd name="T6" fmla="*/ 8 w 152"/>
                      <a:gd name="T7" fmla="*/ 0 h 107"/>
                      <a:gd name="T8" fmla="*/ 15 w 152"/>
                      <a:gd name="T9" fmla="*/ 7 h 107"/>
                      <a:gd name="T10" fmla="*/ 42 w 152"/>
                      <a:gd name="T11" fmla="*/ 82 h 107"/>
                      <a:gd name="T12" fmla="*/ 68 w 152"/>
                      <a:gd name="T13" fmla="*/ 7 h 107"/>
                      <a:gd name="T14" fmla="*/ 75 w 152"/>
                      <a:gd name="T15" fmla="*/ 0 h 107"/>
                      <a:gd name="T16" fmla="*/ 76 w 152"/>
                      <a:gd name="T17" fmla="*/ 0 h 107"/>
                      <a:gd name="T18" fmla="*/ 84 w 152"/>
                      <a:gd name="T19" fmla="*/ 7 h 107"/>
                      <a:gd name="T20" fmla="*/ 110 w 152"/>
                      <a:gd name="T21" fmla="*/ 82 h 107"/>
                      <a:gd name="T22" fmla="*/ 137 w 152"/>
                      <a:gd name="T23" fmla="*/ 6 h 107"/>
                      <a:gd name="T24" fmla="*/ 144 w 152"/>
                      <a:gd name="T25" fmla="*/ 0 h 107"/>
                      <a:gd name="T26" fmla="*/ 152 w 152"/>
                      <a:gd name="T27" fmla="*/ 8 h 107"/>
                      <a:gd name="T28" fmla="*/ 151 w 152"/>
                      <a:gd name="T29" fmla="*/ 12 h 107"/>
                      <a:gd name="T30" fmla="*/ 119 w 152"/>
                      <a:gd name="T31" fmla="*/ 100 h 107"/>
                      <a:gd name="T32" fmla="*/ 111 w 152"/>
                      <a:gd name="T33" fmla="*/ 107 h 107"/>
                      <a:gd name="T34" fmla="*/ 110 w 152"/>
                      <a:gd name="T35" fmla="*/ 107 h 107"/>
                      <a:gd name="T36" fmla="*/ 102 w 152"/>
                      <a:gd name="T37" fmla="*/ 100 h 107"/>
                      <a:gd name="T38" fmla="*/ 76 w 152"/>
                      <a:gd name="T39" fmla="*/ 25 h 107"/>
                      <a:gd name="T40" fmla="*/ 50 w 152"/>
                      <a:gd name="T41" fmla="*/ 100 h 107"/>
                      <a:gd name="T42" fmla="*/ 41 w 152"/>
                      <a:gd name="T43" fmla="*/ 107 h 107"/>
                      <a:gd name="T44" fmla="*/ 41 w 152"/>
                      <a:gd name="T45" fmla="*/ 107 h 107"/>
                      <a:gd name="T46" fmla="*/ 32 w 152"/>
                      <a:gd name="T47"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2" h="107">
                        <a:moveTo>
                          <a:pt x="32" y="100"/>
                        </a:moveTo>
                        <a:cubicBezTo>
                          <a:pt x="1" y="12"/>
                          <a:pt x="1" y="12"/>
                          <a:pt x="1" y="12"/>
                        </a:cubicBezTo>
                        <a:cubicBezTo>
                          <a:pt x="0" y="11"/>
                          <a:pt x="0" y="9"/>
                          <a:pt x="0" y="8"/>
                        </a:cubicBezTo>
                        <a:cubicBezTo>
                          <a:pt x="0" y="4"/>
                          <a:pt x="3" y="0"/>
                          <a:pt x="8" y="0"/>
                        </a:cubicBezTo>
                        <a:cubicBezTo>
                          <a:pt x="12" y="0"/>
                          <a:pt x="14" y="3"/>
                          <a:pt x="15" y="7"/>
                        </a:cubicBezTo>
                        <a:cubicBezTo>
                          <a:pt x="42" y="82"/>
                          <a:pt x="42" y="82"/>
                          <a:pt x="42" y="82"/>
                        </a:cubicBezTo>
                        <a:cubicBezTo>
                          <a:pt x="68" y="7"/>
                          <a:pt x="68" y="7"/>
                          <a:pt x="68" y="7"/>
                        </a:cubicBezTo>
                        <a:cubicBezTo>
                          <a:pt x="69" y="3"/>
                          <a:pt x="71" y="0"/>
                          <a:pt x="75" y="0"/>
                        </a:cubicBezTo>
                        <a:cubicBezTo>
                          <a:pt x="76" y="0"/>
                          <a:pt x="76" y="0"/>
                          <a:pt x="76" y="0"/>
                        </a:cubicBezTo>
                        <a:cubicBezTo>
                          <a:pt x="81" y="0"/>
                          <a:pt x="83" y="3"/>
                          <a:pt x="84" y="7"/>
                        </a:cubicBezTo>
                        <a:cubicBezTo>
                          <a:pt x="110" y="82"/>
                          <a:pt x="110" y="82"/>
                          <a:pt x="110" y="82"/>
                        </a:cubicBezTo>
                        <a:cubicBezTo>
                          <a:pt x="137" y="6"/>
                          <a:pt x="137" y="6"/>
                          <a:pt x="137" y="6"/>
                        </a:cubicBezTo>
                        <a:cubicBezTo>
                          <a:pt x="138" y="3"/>
                          <a:pt x="140" y="0"/>
                          <a:pt x="144" y="0"/>
                        </a:cubicBezTo>
                        <a:cubicBezTo>
                          <a:pt x="149" y="0"/>
                          <a:pt x="152" y="4"/>
                          <a:pt x="152" y="8"/>
                        </a:cubicBezTo>
                        <a:cubicBezTo>
                          <a:pt x="152" y="9"/>
                          <a:pt x="151" y="11"/>
                          <a:pt x="151" y="12"/>
                        </a:cubicBezTo>
                        <a:cubicBezTo>
                          <a:pt x="119" y="100"/>
                          <a:pt x="119" y="100"/>
                          <a:pt x="119" y="100"/>
                        </a:cubicBezTo>
                        <a:cubicBezTo>
                          <a:pt x="118" y="104"/>
                          <a:pt x="114" y="107"/>
                          <a:pt x="111" y="107"/>
                        </a:cubicBezTo>
                        <a:cubicBezTo>
                          <a:pt x="110" y="107"/>
                          <a:pt x="110" y="107"/>
                          <a:pt x="110" y="107"/>
                        </a:cubicBezTo>
                        <a:cubicBezTo>
                          <a:pt x="106" y="107"/>
                          <a:pt x="103" y="104"/>
                          <a:pt x="102" y="100"/>
                        </a:cubicBezTo>
                        <a:cubicBezTo>
                          <a:pt x="76" y="25"/>
                          <a:pt x="76" y="25"/>
                          <a:pt x="76" y="25"/>
                        </a:cubicBezTo>
                        <a:cubicBezTo>
                          <a:pt x="50" y="100"/>
                          <a:pt x="50" y="100"/>
                          <a:pt x="50" y="100"/>
                        </a:cubicBezTo>
                        <a:cubicBezTo>
                          <a:pt x="48" y="104"/>
                          <a:pt x="45" y="107"/>
                          <a:pt x="41" y="107"/>
                        </a:cubicBezTo>
                        <a:cubicBezTo>
                          <a:pt x="41" y="107"/>
                          <a:pt x="41" y="107"/>
                          <a:pt x="41" y="107"/>
                        </a:cubicBezTo>
                        <a:cubicBezTo>
                          <a:pt x="37" y="107"/>
                          <a:pt x="34" y="104"/>
                          <a:pt x="32" y="1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49" name="Freeform 39"/>
                  <p:cNvSpPr>
                    <a:spLocks/>
                  </p:cNvSpPr>
                  <p:nvPr/>
                </p:nvSpPr>
                <p:spPr bwMode="auto">
                  <a:xfrm>
                    <a:off x="-665" y="3894"/>
                    <a:ext cx="323" cy="585"/>
                  </a:xfrm>
                  <a:custGeom>
                    <a:avLst/>
                    <a:gdLst>
                      <a:gd name="T0" fmla="*/ 0 w 59"/>
                      <a:gd name="T1" fmla="*/ 8 h 107"/>
                      <a:gd name="T2" fmla="*/ 8 w 59"/>
                      <a:gd name="T3" fmla="*/ 0 h 107"/>
                      <a:gd name="T4" fmla="*/ 16 w 59"/>
                      <a:gd name="T5" fmla="*/ 8 h 107"/>
                      <a:gd name="T6" fmla="*/ 16 w 59"/>
                      <a:gd name="T7" fmla="*/ 26 h 107"/>
                      <a:gd name="T8" fmla="*/ 51 w 59"/>
                      <a:gd name="T9" fmla="*/ 0 h 107"/>
                      <a:gd name="T10" fmla="*/ 59 w 59"/>
                      <a:gd name="T11" fmla="*/ 8 h 107"/>
                      <a:gd name="T12" fmla="*/ 52 w 59"/>
                      <a:gd name="T13" fmla="*/ 16 h 107"/>
                      <a:gd name="T14" fmla="*/ 16 w 59"/>
                      <a:gd name="T15" fmla="*/ 64 h 107"/>
                      <a:gd name="T16" fmla="*/ 16 w 59"/>
                      <a:gd name="T17" fmla="*/ 99 h 107"/>
                      <a:gd name="T18" fmla="*/ 8 w 59"/>
                      <a:gd name="T19" fmla="*/ 107 h 107"/>
                      <a:gd name="T20" fmla="*/ 0 w 59"/>
                      <a:gd name="T21" fmla="*/ 99 h 107"/>
                      <a:gd name="T22" fmla="*/ 0 w 59"/>
                      <a:gd name="T2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07">
                        <a:moveTo>
                          <a:pt x="0" y="8"/>
                        </a:moveTo>
                        <a:cubicBezTo>
                          <a:pt x="0" y="4"/>
                          <a:pt x="4" y="0"/>
                          <a:pt x="8" y="0"/>
                        </a:cubicBezTo>
                        <a:cubicBezTo>
                          <a:pt x="12" y="0"/>
                          <a:pt x="16" y="4"/>
                          <a:pt x="16" y="8"/>
                        </a:cubicBezTo>
                        <a:cubicBezTo>
                          <a:pt x="16" y="26"/>
                          <a:pt x="16" y="26"/>
                          <a:pt x="16" y="26"/>
                        </a:cubicBezTo>
                        <a:cubicBezTo>
                          <a:pt x="23" y="9"/>
                          <a:pt x="40" y="0"/>
                          <a:pt x="51" y="0"/>
                        </a:cubicBezTo>
                        <a:cubicBezTo>
                          <a:pt x="56" y="0"/>
                          <a:pt x="59" y="4"/>
                          <a:pt x="59" y="8"/>
                        </a:cubicBezTo>
                        <a:cubicBezTo>
                          <a:pt x="59" y="12"/>
                          <a:pt x="56" y="15"/>
                          <a:pt x="52" y="16"/>
                        </a:cubicBezTo>
                        <a:cubicBezTo>
                          <a:pt x="32" y="18"/>
                          <a:pt x="16" y="34"/>
                          <a:pt x="16" y="64"/>
                        </a:cubicBezTo>
                        <a:cubicBezTo>
                          <a:pt x="16" y="99"/>
                          <a:pt x="16" y="99"/>
                          <a:pt x="16" y="99"/>
                        </a:cubicBezTo>
                        <a:cubicBezTo>
                          <a:pt x="16" y="103"/>
                          <a:pt x="12" y="107"/>
                          <a:pt x="8" y="107"/>
                        </a:cubicBezTo>
                        <a:cubicBezTo>
                          <a:pt x="4" y="107"/>
                          <a:pt x="0" y="103"/>
                          <a:pt x="0" y="99"/>
                        </a:cubicBezTo>
                        <a:cubicBezTo>
                          <a:pt x="0" y="8"/>
                          <a:pt x="0" y="8"/>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50" name="Freeform 40"/>
                  <p:cNvSpPr>
                    <a:spLocks noEditPoints="1"/>
                  </p:cNvSpPr>
                  <p:nvPr/>
                </p:nvSpPr>
                <p:spPr bwMode="auto">
                  <a:xfrm>
                    <a:off x="-348" y="3894"/>
                    <a:ext cx="525" cy="591"/>
                  </a:xfrm>
                  <a:custGeom>
                    <a:avLst/>
                    <a:gdLst>
                      <a:gd name="T0" fmla="*/ 81 w 96"/>
                      <a:gd name="T1" fmla="*/ 48 h 108"/>
                      <a:gd name="T2" fmla="*/ 48 w 96"/>
                      <a:gd name="T3" fmla="*/ 13 h 108"/>
                      <a:gd name="T4" fmla="*/ 15 w 96"/>
                      <a:gd name="T5" fmla="*/ 48 h 108"/>
                      <a:gd name="T6" fmla="*/ 81 w 96"/>
                      <a:gd name="T7" fmla="*/ 48 h 108"/>
                      <a:gd name="T8" fmla="*/ 51 w 96"/>
                      <a:gd name="T9" fmla="*/ 108 h 108"/>
                      <a:gd name="T10" fmla="*/ 0 w 96"/>
                      <a:gd name="T11" fmla="*/ 54 h 108"/>
                      <a:gd name="T12" fmla="*/ 0 w 96"/>
                      <a:gd name="T13" fmla="*/ 54 h 108"/>
                      <a:gd name="T14" fmla="*/ 49 w 96"/>
                      <a:gd name="T15" fmla="*/ 0 h 108"/>
                      <a:gd name="T16" fmla="*/ 96 w 96"/>
                      <a:gd name="T17" fmla="*/ 52 h 108"/>
                      <a:gd name="T18" fmla="*/ 89 w 96"/>
                      <a:gd name="T19" fmla="*/ 59 h 108"/>
                      <a:gd name="T20" fmla="*/ 15 w 96"/>
                      <a:gd name="T21" fmla="*/ 59 h 108"/>
                      <a:gd name="T22" fmla="*/ 51 w 96"/>
                      <a:gd name="T23" fmla="*/ 94 h 108"/>
                      <a:gd name="T24" fmla="*/ 81 w 96"/>
                      <a:gd name="T25" fmla="*/ 82 h 108"/>
                      <a:gd name="T26" fmla="*/ 85 w 96"/>
                      <a:gd name="T27" fmla="*/ 81 h 108"/>
                      <a:gd name="T28" fmla="*/ 92 w 96"/>
                      <a:gd name="T29" fmla="*/ 87 h 108"/>
                      <a:gd name="T30" fmla="*/ 89 w 96"/>
                      <a:gd name="T31" fmla="*/ 92 h 108"/>
                      <a:gd name="T32" fmla="*/ 51 w 96"/>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08">
                        <a:moveTo>
                          <a:pt x="81" y="48"/>
                        </a:moveTo>
                        <a:cubicBezTo>
                          <a:pt x="79" y="29"/>
                          <a:pt x="69" y="13"/>
                          <a:pt x="48" y="13"/>
                        </a:cubicBezTo>
                        <a:cubicBezTo>
                          <a:pt x="31" y="13"/>
                          <a:pt x="17" y="28"/>
                          <a:pt x="15" y="48"/>
                        </a:cubicBezTo>
                        <a:cubicBezTo>
                          <a:pt x="81" y="48"/>
                          <a:pt x="81" y="48"/>
                          <a:pt x="81" y="48"/>
                        </a:cubicBezTo>
                        <a:close/>
                        <a:moveTo>
                          <a:pt x="51" y="108"/>
                        </a:moveTo>
                        <a:cubicBezTo>
                          <a:pt x="23" y="108"/>
                          <a:pt x="0" y="86"/>
                          <a:pt x="0" y="54"/>
                        </a:cubicBezTo>
                        <a:cubicBezTo>
                          <a:pt x="0" y="54"/>
                          <a:pt x="0" y="54"/>
                          <a:pt x="0" y="54"/>
                        </a:cubicBezTo>
                        <a:cubicBezTo>
                          <a:pt x="0" y="24"/>
                          <a:pt x="21" y="0"/>
                          <a:pt x="49" y="0"/>
                        </a:cubicBezTo>
                        <a:cubicBezTo>
                          <a:pt x="79" y="0"/>
                          <a:pt x="96" y="25"/>
                          <a:pt x="96" y="52"/>
                        </a:cubicBezTo>
                        <a:cubicBezTo>
                          <a:pt x="96" y="56"/>
                          <a:pt x="93" y="59"/>
                          <a:pt x="89" y="59"/>
                        </a:cubicBezTo>
                        <a:cubicBezTo>
                          <a:pt x="15" y="59"/>
                          <a:pt x="15" y="59"/>
                          <a:pt x="15" y="59"/>
                        </a:cubicBezTo>
                        <a:cubicBezTo>
                          <a:pt x="17" y="82"/>
                          <a:pt x="33" y="94"/>
                          <a:pt x="51" y="94"/>
                        </a:cubicBezTo>
                        <a:cubicBezTo>
                          <a:pt x="64" y="94"/>
                          <a:pt x="73" y="89"/>
                          <a:pt x="81" y="82"/>
                        </a:cubicBezTo>
                        <a:cubicBezTo>
                          <a:pt x="82" y="81"/>
                          <a:pt x="83" y="81"/>
                          <a:pt x="85" y="81"/>
                        </a:cubicBezTo>
                        <a:cubicBezTo>
                          <a:pt x="89" y="81"/>
                          <a:pt x="92" y="84"/>
                          <a:pt x="92" y="87"/>
                        </a:cubicBezTo>
                        <a:cubicBezTo>
                          <a:pt x="92" y="89"/>
                          <a:pt x="91" y="91"/>
                          <a:pt x="89" y="92"/>
                        </a:cubicBezTo>
                        <a:cubicBezTo>
                          <a:pt x="80" y="101"/>
                          <a:pt x="68" y="108"/>
                          <a:pt x="51" y="1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51" name="Freeform 41"/>
                  <p:cNvSpPr>
                    <a:spLocks noEditPoints="1"/>
                  </p:cNvSpPr>
                  <p:nvPr/>
                </p:nvSpPr>
                <p:spPr bwMode="auto">
                  <a:xfrm>
                    <a:off x="-1267" y="3894"/>
                    <a:ext cx="498" cy="591"/>
                  </a:xfrm>
                  <a:custGeom>
                    <a:avLst/>
                    <a:gdLst>
                      <a:gd name="T0" fmla="*/ 77 w 91"/>
                      <a:gd name="T1" fmla="*/ 67 h 108"/>
                      <a:gd name="T2" fmla="*/ 77 w 91"/>
                      <a:gd name="T3" fmla="*/ 57 h 108"/>
                      <a:gd name="T4" fmla="*/ 46 w 91"/>
                      <a:gd name="T5" fmla="*/ 53 h 108"/>
                      <a:gd name="T6" fmla="*/ 16 w 91"/>
                      <a:gd name="T7" fmla="*/ 74 h 108"/>
                      <a:gd name="T8" fmla="*/ 16 w 91"/>
                      <a:gd name="T9" fmla="*/ 75 h 108"/>
                      <a:gd name="T10" fmla="*/ 42 w 91"/>
                      <a:gd name="T11" fmla="*/ 95 h 108"/>
                      <a:gd name="T12" fmla="*/ 77 w 91"/>
                      <a:gd name="T13" fmla="*/ 67 h 108"/>
                      <a:gd name="T14" fmla="*/ 0 w 91"/>
                      <a:gd name="T15" fmla="*/ 75 h 108"/>
                      <a:gd name="T16" fmla="*/ 0 w 91"/>
                      <a:gd name="T17" fmla="*/ 75 h 108"/>
                      <a:gd name="T18" fmla="*/ 45 w 91"/>
                      <a:gd name="T19" fmla="*/ 41 h 108"/>
                      <a:gd name="T20" fmla="*/ 77 w 91"/>
                      <a:gd name="T21" fmla="*/ 46 h 108"/>
                      <a:gd name="T22" fmla="*/ 77 w 91"/>
                      <a:gd name="T23" fmla="*/ 42 h 108"/>
                      <a:gd name="T24" fmla="*/ 46 w 91"/>
                      <a:gd name="T25" fmla="*/ 14 h 108"/>
                      <a:gd name="T26" fmla="*/ 21 w 91"/>
                      <a:gd name="T27" fmla="*/ 19 h 108"/>
                      <a:gd name="T28" fmla="*/ 19 w 91"/>
                      <a:gd name="T29" fmla="*/ 19 h 108"/>
                      <a:gd name="T30" fmla="*/ 12 w 91"/>
                      <a:gd name="T31" fmla="*/ 13 h 108"/>
                      <a:gd name="T32" fmla="*/ 16 w 91"/>
                      <a:gd name="T33" fmla="*/ 6 h 108"/>
                      <a:gd name="T34" fmla="*/ 47 w 91"/>
                      <a:gd name="T35" fmla="*/ 0 h 108"/>
                      <a:gd name="T36" fmla="*/ 81 w 91"/>
                      <a:gd name="T37" fmla="*/ 12 h 108"/>
                      <a:gd name="T38" fmla="*/ 91 w 91"/>
                      <a:gd name="T39" fmla="*/ 42 h 108"/>
                      <a:gd name="T40" fmla="*/ 91 w 91"/>
                      <a:gd name="T41" fmla="*/ 99 h 108"/>
                      <a:gd name="T42" fmla="*/ 84 w 91"/>
                      <a:gd name="T43" fmla="*/ 107 h 108"/>
                      <a:gd name="T44" fmla="*/ 77 w 91"/>
                      <a:gd name="T45" fmla="*/ 100 h 108"/>
                      <a:gd name="T46" fmla="*/ 77 w 91"/>
                      <a:gd name="T47" fmla="*/ 90 h 108"/>
                      <a:gd name="T48" fmla="*/ 39 w 91"/>
                      <a:gd name="T49" fmla="*/ 108 h 108"/>
                      <a:gd name="T50" fmla="*/ 0 w 91"/>
                      <a:gd name="T51"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08">
                        <a:moveTo>
                          <a:pt x="77" y="67"/>
                        </a:moveTo>
                        <a:cubicBezTo>
                          <a:pt x="77" y="57"/>
                          <a:pt x="77" y="57"/>
                          <a:pt x="77" y="57"/>
                        </a:cubicBezTo>
                        <a:cubicBezTo>
                          <a:pt x="69" y="55"/>
                          <a:pt x="59" y="53"/>
                          <a:pt x="46" y="53"/>
                        </a:cubicBezTo>
                        <a:cubicBezTo>
                          <a:pt x="27" y="53"/>
                          <a:pt x="16" y="61"/>
                          <a:pt x="16" y="74"/>
                        </a:cubicBezTo>
                        <a:cubicBezTo>
                          <a:pt x="16" y="75"/>
                          <a:pt x="16" y="75"/>
                          <a:pt x="16" y="75"/>
                        </a:cubicBezTo>
                        <a:cubicBezTo>
                          <a:pt x="16" y="88"/>
                          <a:pt x="28" y="95"/>
                          <a:pt x="42" y="95"/>
                        </a:cubicBezTo>
                        <a:cubicBezTo>
                          <a:pt x="61" y="95"/>
                          <a:pt x="77" y="84"/>
                          <a:pt x="77" y="67"/>
                        </a:cubicBezTo>
                        <a:moveTo>
                          <a:pt x="0" y="75"/>
                        </a:moveTo>
                        <a:cubicBezTo>
                          <a:pt x="0" y="75"/>
                          <a:pt x="0" y="75"/>
                          <a:pt x="0" y="75"/>
                        </a:cubicBezTo>
                        <a:cubicBezTo>
                          <a:pt x="0" y="53"/>
                          <a:pt x="18" y="41"/>
                          <a:pt x="45" y="41"/>
                        </a:cubicBezTo>
                        <a:cubicBezTo>
                          <a:pt x="58" y="41"/>
                          <a:pt x="67" y="43"/>
                          <a:pt x="77" y="46"/>
                        </a:cubicBezTo>
                        <a:cubicBezTo>
                          <a:pt x="77" y="42"/>
                          <a:pt x="77" y="42"/>
                          <a:pt x="77" y="42"/>
                        </a:cubicBezTo>
                        <a:cubicBezTo>
                          <a:pt x="77" y="24"/>
                          <a:pt x="65" y="14"/>
                          <a:pt x="46" y="14"/>
                        </a:cubicBezTo>
                        <a:cubicBezTo>
                          <a:pt x="35" y="14"/>
                          <a:pt x="29" y="15"/>
                          <a:pt x="21" y="19"/>
                        </a:cubicBezTo>
                        <a:cubicBezTo>
                          <a:pt x="20" y="19"/>
                          <a:pt x="19" y="19"/>
                          <a:pt x="19" y="19"/>
                        </a:cubicBezTo>
                        <a:cubicBezTo>
                          <a:pt x="15" y="19"/>
                          <a:pt x="12" y="16"/>
                          <a:pt x="12" y="13"/>
                        </a:cubicBezTo>
                        <a:cubicBezTo>
                          <a:pt x="12" y="10"/>
                          <a:pt x="13" y="8"/>
                          <a:pt x="16" y="6"/>
                        </a:cubicBezTo>
                        <a:cubicBezTo>
                          <a:pt x="26" y="2"/>
                          <a:pt x="34" y="0"/>
                          <a:pt x="47" y="0"/>
                        </a:cubicBezTo>
                        <a:cubicBezTo>
                          <a:pt x="62" y="0"/>
                          <a:pt x="73" y="4"/>
                          <a:pt x="81" y="12"/>
                        </a:cubicBezTo>
                        <a:cubicBezTo>
                          <a:pt x="88" y="19"/>
                          <a:pt x="91" y="29"/>
                          <a:pt x="91" y="42"/>
                        </a:cubicBezTo>
                        <a:cubicBezTo>
                          <a:pt x="91" y="99"/>
                          <a:pt x="91" y="99"/>
                          <a:pt x="91" y="99"/>
                        </a:cubicBezTo>
                        <a:cubicBezTo>
                          <a:pt x="91" y="104"/>
                          <a:pt x="88" y="107"/>
                          <a:pt x="84" y="107"/>
                        </a:cubicBezTo>
                        <a:cubicBezTo>
                          <a:pt x="80" y="107"/>
                          <a:pt x="77" y="104"/>
                          <a:pt x="77" y="100"/>
                        </a:cubicBezTo>
                        <a:cubicBezTo>
                          <a:pt x="77" y="90"/>
                          <a:pt x="77" y="90"/>
                          <a:pt x="77" y="90"/>
                        </a:cubicBezTo>
                        <a:cubicBezTo>
                          <a:pt x="69" y="99"/>
                          <a:pt x="57" y="108"/>
                          <a:pt x="39" y="108"/>
                        </a:cubicBezTo>
                        <a:cubicBezTo>
                          <a:pt x="20" y="108"/>
                          <a:pt x="0" y="97"/>
                          <a:pt x="0"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52" name="Freeform 42"/>
                  <p:cNvSpPr>
                    <a:spLocks/>
                  </p:cNvSpPr>
                  <p:nvPr/>
                </p:nvSpPr>
                <p:spPr bwMode="auto">
                  <a:xfrm>
                    <a:off x="-3625" y="3872"/>
                    <a:ext cx="1488" cy="613"/>
                  </a:xfrm>
                  <a:custGeom>
                    <a:avLst/>
                    <a:gdLst>
                      <a:gd name="T0" fmla="*/ 30 w 272"/>
                      <a:gd name="T1" fmla="*/ 11 h 112"/>
                      <a:gd name="T2" fmla="*/ 11 w 272"/>
                      <a:gd name="T3" fmla="*/ 4 h 112"/>
                      <a:gd name="T4" fmla="*/ 3 w 272"/>
                      <a:gd name="T5" fmla="*/ 23 h 112"/>
                      <a:gd name="T6" fmla="*/ 36 w 272"/>
                      <a:gd name="T7" fmla="*/ 95 h 112"/>
                      <a:gd name="T8" fmla="*/ 57 w 272"/>
                      <a:gd name="T9" fmla="*/ 112 h 112"/>
                      <a:gd name="T10" fmla="*/ 78 w 272"/>
                      <a:gd name="T11" fmla="*/ 95 h 112"/>
                      <a:gd name="T12" fmla="*/ 107 w 272"/>
                      <a:gd name="T13" fmla="*/ 32 h 112"/>
                      <a:gd name="T14" fmla="*/ 111 w 272"/>
                      <a:gd name="T15" fmla="*/ 29 h 112"/>
                      <a:gd name="T16" fmla="*/ 116 w 272"/>
                      <a:gd name="T17" fmla="*/ 34 h 112"/>
                      <a:gd name="T18" fmla="*/ 116 w 272"/>
                      <a:gd name="T19" fmla="*/ 95 h 112"/>
                      <a:gd name="T20" fmla="*/ 131 w 272"/>
                      <a:gd name="T21" fmla="*/ 112 h 112"/>
                      <a:gd name="T22" fmla="*/ 147 w 272"/>
                      <a:gd name="T23" fmla="*/ 95 h 112"/>
                      <a:gd name="T24" fmla="*/ 147 w 272"/>
                      <a:gd name="T25" fmla="*/ 45 h 112"/>
                      <a:gd name="T26" fmla="*/ 163 w 272"/>
                      <a:gd name="T27" fmla="*/ 29 h 112"/>
                      <a:gd name="T28" fmla="*/ 179 w 272"/>
                      <a:gd name="T29" fmla="*/ 45 h 112"/>
                      <a:gd name="T30" fmla="*/ 179 w 272"/>
                      <a:gd name="T31" fmla="*/ 95 h 112"/>
                      <a:gd name="T32" fmla="*/ 194 w 272"/>
                      <a:gd name="T33" fmla="*/ 112 h 112"/>
                      <a:gd name="T34" fmla="*/ 209 w 272"/>
                      <a:gd name="T35" fmla="*/ 95 h 112"/>
                      <a:gd name="T36" fmla="*/ 209 w 272"/>
                      <a:gd name="T37" fmla="*/ 45 h 112"/>
                      <a:gd name="T38" fmla="*/ 226 w 272"/>
                      <a:gd name="T39" fmla="*/ 29 h 112"/>
                      <a:gd name="T40" fmla="*/ 241 w 272"/>
                      <a:gd name="T41" fmla="*/ 45 h 112"/>
                      <a:gd name="T42" fmla="*/ 241 w 272"/>
                      <a:gd name="T43" fmla="*/ 95 h 112"/>
                      <a:gd name="T44" fmla="*/ 257 w 272"/>
                      <a:gd name="T45" fmla="*/ 112 h 112"/>
                      <a:gd name="T46" fmla="*/ 272 w 272"/>
                      <a:gd name="T47" fmla="*/ 95 h 112"/>
                      <a:gd name="T48" fmla="*/ 272 w 272"/>
                      <a:gd name="T49" fmla="*/ 38 h 112"/>
                      <a:gd name="T50" fmla="*/ 235 w 272"/>
                      <a:gd name="T51" fmla="*/ 2 h 112"/>
                      <a:gd name="T52" fmla="*/ 202 w 272"/>
                      <a:gd name="T53" fmla="*/ 16 h 112"/>
                      <a:gd name="T54" fmla="*/ 171 w 272"/>
                      <a:gd name="T55" fmla="*/ 2 h 112"/>
                      <a:gd name="T56" fmla="*/ 139 w 272"/>
                      <a:gd name="T57" fmla="*/ 16 h 112"/>
                      <a:gd name="T58" fmla="*/ 112 w 272"/>
                      <a:gd name="T59" fmla="*/ 2 h 112"/>
                      <a:gd name="T60" fmla="*/ 78 w 272"/>
                      <a:gd name="T61" fmla="*/ 25 h 112"/>
                      <a:gd name="T62" fmla="*/ 57 w 272"/>
                      <a:gd name="T63" fmla="*/ 74 h 112"/>
                      <a:gd name="T64" fmla="*/ 30 w 272"/>
                      <a:gd name="T65"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112">
                        <a:moveTo>
                          <a:pt x="30" y="11"/>
                        </a:moveTo>
                        <a:cubicBezTo>
                          <a:pt x="27" y="3"/>
                          <a:pt x="19" y="0"/>
                          <a:pt x="11" y="4"/>
                        </a:cubicBezTo>
                        <a:cubicBezTo>
                          <a:pt x="3" y="7"/>
                          <a:pt x="0" y="16"/>
                          <a:pt x="3" y="23"/>
                        </a:cubicBezTo>
                        <a:cubicBezTo>
                          <a:pt x="36" y="95"/>
                          <a:pt x="36" y="95"/>
                          <a:pt x="36" y="95"/>
                        </a:cubicBezTo>
                        <a:cubicBezTo>
                          <a:pt x="42" y="106"/>
                          <a:pt x="47" y="112"/>
                          <a:pt x="57" y="112"/>
                        </a:cubicBezTo>
                        <a:cubicBezTo>
                          <a:pt x="68" y="112"/>
                          <a:pt x="73" y="105"/>
                          <a:pt x="78" y="95"/>
                        </a:cubicBezTo>
                        <a:cubicBezTo>
                          <a:pt x="78" y="95"/>
                          <a:pt x="107" y="32"/>
                          <a:pt x="107" y="32"/>
                        </a:cubicBezTo>
                        <a:cubicBezTo>
                          <a:pt x="107" y="31"/>
                          <a:pt x="108" y="29"/>
                          <a:pt x="111" y="29"/>
                        </a:cubicBezTo>
                        <a:cubicBezTo>
                          <a:pt x="114" y="29"/>
                          <a:pt x="116" y="31"/>
                          <a:pt x="116" y="34"/>
                        </a:cubicBezTo>
                        <a:cubicBezTo>
                          <a:pt x="116" y="95"/>
                          <a:pt x="116" y="95"/>
                          <a:pt x="116" y="95"/>
                        </a:cubicBezTo>
                        <a:cubicBezTo>
                          <a:pt x="116" y="104"/>
                          <a:pt x="121" y="112"/>
                          <a:pt x="131" y="112"/>
                        </a:cubicBezTo>
                        <a:cubicBezTo>
                          <a:pt x="141" y="112"/>
                          <a:pt x="147" y="104"/>
                          <a:pt x="147" y="95"/>
                        </a:cubicBezTo>
                        <a:cubicBezTo>
                          <a:pt x="147" y="45"/>
                          <a:pt x="147" y="45"/>
                          <a:pt x="147" y="45"/>
                        </a:cubicBezTo>
                        <a:cubicBezTo>
                          <a:pt x="147" y="35"/>
                          <a:pt x="154" y="29"/>
                          <a:pt x="163" y="29"/>
                        </a:cubicBezTo>
                        <a:cubicBezTo>
                          <a:pt x="172" y="29"/>
                          <a:pt x="179" y="35"/>
                          <a:pt x="179" y="45"/>
                        </a:cubicBezTo>
                        <a:cubicBezTo>
                          <a:pt x="179" y="95"/>
                          <a:pt x="179" y="95"/>
                          <a:pt x="179" y="95"/>
                        </a:cubicBezTo>
                        <a:cubicBezTo>
                          <a:pt x="179" y="104"/>
                          <a:pt x="184" y="112"/>
                          <a:pt x="194" y="112"/>
                        </a:cubicBezTo>
                        <a:cubicBezTo>
                          <a:pt x="204" y="112"/>
                          <a:pt x="209" y="104"/>
                          <a:pt x="209" y="95"/>
                        </a:cubicBezTo>
                        <a:cubicBezTo>
                          <a:pt x="209" y="45"/>
                          <a:pt x="209" y="45"/>
                          <a:pt x="209" y="45"/>
                        </a:cubicBezTo>
                        <a:cubicBezTo>
                          <a:pt x="209" y="35"/>
                          <a:pt x="216" y="29"/>
                          <a:pt x="226" y="29"/>
                        </a:cubicBezTo>
                        <a:cubicBezTo>
                          <a:pt x="235" y="29"/>
                          <a:pt x="241" y="35"/>
                          <a:pt x="241" y="45"/>
                        </a:cubicBezTo>
                        <a:cubicBezTo>
                          <a:pt x="241" y="95"/>
                          <a:pt x="241" y="95"/>
                          <a:pt x="241" y="95"/>
                        </a:cubicBezTo>
                        <a:cubicBezTo>
                          <a:pt x="241" y="104"/>
                          <a:pt x="247" y="112"/>
                          <a:pt x="257" y="112"/>
                        </a:cubicBezTo>
                        <a:cubicBezTo>
                          <a:pt x="267" y="112"/>
                          <a:pt x="272" y="104"/>
                          <a:pt x="272" y="95"/>
                        </a:cubicBezTo>
                        <a:cubicBezTo>
                          <a:pt x="272" y="38"/>
                          <a:pt x="272" y="38"/>
                          <a:pt x="272" y="38"/>
                        </a:cubicBezTo>
                        <a:cubicBezTo>
                          <a:pt x="272" y="17"/>
                          <a:pt x="255" y="2"/>
                          <a:pt x="235" y="2"/>
                        </a:cubicBezTo>
                        <a:cubicBezTo>
                          <a:pt x="215" y="2"/>
                          <a:pt x="202" y="16"/>
                          <a:pt x="202" y="16"/>
                        </a:cubicBezTo>
                        <a:cubicBezTo>
                          <a:pt x="196" y="7"/>
                          <a:pt x="186" y="2"/>
                          <a:pt x="171" y="2"/>
                        </a:cubicBezTo>
                        <a:cubicBezTo>
                          <a:pt x="154" y="2"/>
                          <a:pt x="139" y="16"/>
                          <a:pt x="139" y="16"/>
                        </a:cubicBezTo>
                        <a:cubicBezTo>
                          <a:pt x="133" y="7"/>
                          <a:pt x="121" y="2"/>
                          <a:pt x="112" y="2"/>
                        </a:cubicBezTo>
                        <a:cubicBezTo>
                          <a:pt x="97" y="2"/>
                          <a:pt x="85" y="9"/>
                          <a:pt x="78" y="25"/>
                        </a:cubicBezTo>
                        <a:cubicBezTo>
                          <a:pt x="57" y="74"/>
                          <a:pt x="57" y="74"/>
                          <a:pt x="57" y="74"/>
                        </a:cubicBezTo>
                        <a:cubicBezTo>
                          <a:pt x="30" y="11"/>
                          <a:pt x="30" y="11"/>
                          <a:pt x="30"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53" name="Freeform 43"/>
                  <p:cNvSpPr>
                    <a:spLocks noEditPoints="1"/>
                  </p:cNvSpPr>
                  <p:nvPr/>
                </p:nvSpPr>
                <p:spPr bwMode="auto">
                  <a:xfrm>
                    <a:off x="227" y="3932"/>
                    <a:ext cx="60" cy="66"/>
                  </a:xfrm>
                  <a:custGeom>
                    <a:avLst/>
                    <a:gdLst>
                      <a:gd name="T0" fmla="*/ 6 w 11"/>
                      <a:gd name="T1" fmla="*/ 6 h 12"/>
                      <a:gd name="T2" fmla="*/ 8 w 11"/>
                      <a:gd name="T3" fmla="*/ 4 h 12"/>
                      <a:gd name="T4" fmla="*/ 8 w 11"/>
                      <a:gd name="T5" fmla="*/ 4 h 12"/>
                      <a:gd name="T6" fmla="*/ 6 w 11"/>
                      <a:gd name="T7" fmla="*/ 2 h 12"/>
                      <a:gd name="T8" fmla="*/ 3 w 11"/>
                      <a:gd name="T9" fmla="*/ 2 h 12"/>
                      <a:gd name="T10" fmla="*/ 3 w 11"/>
                      <a:gd name="T11" fmla="*/ 6 h 12"/>
                      <a:gd name="T12" fmla="*/ 6 w 11"/>
                      <a:gd name="T13" fmla="*/ 6 h 12"/>
                      <a:gd name="T14" fmla="*/ 0 w 11"/>
                      <a:gd name="T15" fmla="*/ 1 h 12"/>
                      <a:gd name="T16" fmla="*/ 2 w 11"/>
                      <a:gd name="T17" fmla="*/ 0 h 12"/>
                      <a:gd name="T18" fmla="*/ 6 w 11"/>
                      <a:gd name="T19" fmla="*/ 0 h 12"/>
                      <a:gd name="T20" fmla="*/ 10 w 11"/>
                      <a:gd name="T21" fmla="*/ 1 h 12"/>
                      <a:gd name="T22" fmla="*/ 11 w 11"/>
                      <a:gd name="T23" fmla="*/ 4 h 12"/>
                      <a:gd name="T24" fmla="*/ 11 w 11"/>
                      <a:gd name="T25" fmla="*/ 4 h 12"/>
                      <a:gd name="T26" fmla="*/ 8 w 11"/>
                      <a:gd name="T27" fmla="*/ 7 h 12"/>
                      <a:gd name="T28" fmla="*/ 10 w 11"/>
                      <a:gd name="T29" fmla="*/ 10 h 12"/>
                      <a:gd name="T30" fmla="*/ 10 w 11"/>
                      <a:gd name="T31" fmla="*/ 11 h 12"/>
                      <a:gd name="T32" fmla="*/ 9 w 11"/>
                      <a:gd name="T33" fmla="*/ 12 h 12"/>
                      <a:gd name="T34" fmla="*/ 8 w 11"/>
                      <a:gd name="T35" fmla="*/ 11 h 12"/>
                      <a:gd name="T36" fmla="*/ 5 w 11"/>
                      <a:gd name="T37" fmla="*/ 8 h 12"/>
                      <a:gd name="T38" fmla="*/ 3 w 11"/>
                      <a:gd name="T39" fmla="*/ 8 h 12"/>
                      <a:gd name="T40" fmla="*/ 3 w 11"/>
                      <a:gd name="T41" fmla="*/ 11 h 12"/>
                      <a:gd name="T42" fmla="*/ 2 w 11"/>
                      <a:gd name="T43" fmla="*/ 12 h 12"/>
                      <a:gd name="T44" fmla="*/ 0 w 11"/>
                      <a:gd name="T45" fmla="*/ 11 h 12"/>
                      <a:gd name="T46" fmla="*/ 0 w 11"/>
                      <a:gd name="T4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2">
                        <a:moveTo>
                          <a:pt x="6" y="6"/>
                        </a:moveTo>
                        <a:cubicBezTo>
                          <a:pt x="7" y="6"/>
                          <a:pt x="8" y="5"/>
                          <a:pt x="8" y="4"/>
                        </a:cubicBezTo>
                        <a:cubicBezTo>
                          <a:pt x="8" y="4"/>
                          <a:pt x="8" y="4"/>
                          <a:pt x="8" y="4"/>
                        </a:cubicBezTo>
                        <a:cubicBezTo>
                          <a:pt x="8" y="3"/>
                          <a:pt x="7" y="2"/>
                          <a:pt x="6" y="2"/>
                        </a:cubicBezTo>
                        <a:cubicBezTo>
                          <a:pt x="3" y="2"/>
                          <a:pt x="3" y="2"/>
                          <a:pt x="3" y="2"/>
                        </a:cubicBezTo>
                        <a:cubicBezTo>
                          <a:pt x="3" y="6"/>
                          <a:pt x="3" y="6"/>
                          <a:pt x="3" y="6"/>
                        </a:cubicBezTo>
                        <a:cubicBezTo>
                          <a:pt x="6" y="6"/>
                          <a:pt x="6" y="6"/>
                          <a:pt x="6" y="6"/>
                        </a:cubicBezTo>
                        <a:close/>
                        <a:moveTo>
                          <a:pt x="0" y="1"/>
                        </a:moveTo>
                        <a:cubicBezTo>
                          <a:pt x="0" y="0"/>
                          <a:pt x="1" y="0"/>
                          <a:pt x="2" y="0"/>
                        </a:cubicBezTo>
                        <a:cubicBezTo>
                          <a:pt x="6" y="0"/>
                          <a:pt x="6" y="0"/>
                          <a:pt x="6" y="0"/>
                        </a:cubicBezTo>
                        <a:cubicBezTo>
                          <a:pt x="8" y="0"/>
                          <a:pt x="9" y="0"/>
                          <a:pt x="10" y="1"/>
                        </a:cubicBezTo>
                        <a:cubicBezTo>
                          <a:pt x="10" y="2"/>
                          <a:pt x="11" y="3"/>
                          <a:pt x="11" y="4"/>
                        </a:cubicBezTo>
                        <a:cubicBezTo>
                          <a:pt x="11" y="4"/>
                          <a:pt x="11" y="4"/>
                          <a:pt x="11" y="4"/>
                        </a:cubicBezTo>
                        <a:cubicBezTo>
                          <a:pt x="11" y="6"/>
                          <a:pt x="10" y="7"/>
                          <a:pt x="8" y="7"/>
                        </a:cubicBezTo>
                        <a:cubicBezTo>
                          <a:pt x="10" y="10"/>
                          <a:pt x="10" y="10"/>
                          <a:pt x="10" y="10"/>
                        </a:cubicBezTo>
                        <a:cubicBezTo>
                          <a:pt x="10" y="10"/>
                          <a:pt x="10" y="10"/>
                          <a:pt x="10" y="11"/>
                        </a:cubicBezTo>
                        <a:cubicBezTo>
                          <a:pt x="10" y="12"/>
                          <a:pt x="10" y="12"/>
                          <a:pt x="9" y="12"/>
                        </a:cubicBezTo>
                        <a:cubicBezTo>
                          <a:pt x="9" y="12"/>
                          <a:pt x="8" y="12"/>
                          <a:pt x="8" y="11"/>
                        </a:cubicBezTo>
                        <a:cubicBezTo>
                          <a:pt x="5" y="8"/>
                          <a:pt x="5" y="8"/>
                          <a:pt x="5" y="8"/>
                        </a:cubicBezTo>
                        <a:cubicBezTo>
                          <a:pt x="3" y="8"/>
                          <a:pt x="3" y="8"/>
                          <a:pt x="3" y="8"/>
                        </a:cubicBezTo>
                        <a:cubicBezTo>
                          <a:pt x="3" y="11"/>
                          <a:pt x="3" y="11"/>
                          <a:pt x="3" y="11"/>
                        </a:cubicBezTo>
                        <a:cubicBezTo>
                          <a:pt x="3" y="11"/>
                          <a:pt x="2" y="12"/>
                          <a:pt x="2" y="12"/>
                        </a:cubicBezTo>
                        <a:cubicBezTo>
                          <a:pt x="1" y="12"/>
                          <a:pt x="0" y="11"/>
                          <a:pt x="0" y="11"/>
                        </a:cubicBezTo>
                        <a:cubicBezTo>
                          <a:pt x="0" y="1"/>
                          <a:pt x="0" y="1"/>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grpSp>
            <p:grpSp>
              <p:nvGrpSpPr>
                <p:cNvPr id="463" name="Group 47"/>
                <p:cNvGrpSpPr>
                  <a:grpSpLocks noChangeAspect="1"/>
                </p:cNvGrpSpPr>
                <p:nvPr/>
              </p:nvGrpSpPr>
              <p:grpSpPr bwMode="auto">
                <a:xfrm>
                  <a:off x="-1046064" y="5648469"/>
                  <a:ext cx="260150" cy="264052"/>
                  <a:chOff x="3175" y="2379"/>
                  <a:chExt cx="933" cy="947"/>
                </a:xfrm>
                <a:solidFill>
                  <a:schemeClr val="bg1">
                    <a:lumMod val="50000"/>
                  </a:schemeClr>
                </a:solidFill>
              </p:grpSpPr>
              <p:sp>
                <p:nvSpPr>
                  <p:cNvPr id="644" name="Freeform 48"/>
                  <p:cNvSpPr>
                    <a:spLocks/>
                  </p:cNvSpPr>
                  <p:nvPr/>
                </p:nvSpPr>
                <p:spPr bwMode="auto">
                  <a:xfrm>
                    <a:off x="3588" y="2379"/>
                    <a:ext cx="520" cy="453"/>
                  </a:xfrm>
                  <a:custGeom>
                    <a:avLst/>
                    <a:gdLst>
                      <a:gd name="T0" fmla="*/ 520 w 520"/>
                      <a:gd name="T1" fmla="*/ 453 h 453"/>
                      <a:gd name="T2" fmla="*/ 520 w 520"/>
                      <a:gd name="T3" fmla="*/ 0 h 453"/>
                      <a:gd name="T4" fmla="*/ 0 w 520"/>
                      <a:gd name="T5" fmla="*/ 76 h 453"/>
                      <a:gd name="T6" fmla="*/ 0 w 520"/>
                      <a:gd name="T7" fmla="*/ 453 h 453"/>
                      <a:gd name="T8" fmla="*/ 520 w 520"/>
                      <a:gd name="T9" fmla="*/ 453 h 453"/>
                    </a:gdLst>
                    <a:ahLst/>
                    <a:cxnLst>
                      <a:cxn ang="0">
                        <a:pos x="T0" y="T1"/>
                      </a:cxn>
                      <a:cxn ang="0">
                        <a:pos x="T2" y="T3"/>
                      </a:cxn>
                      <a:cxn ang="0">
                        <a:pos x="T4" y="T5"/>
                      </a:cxn>
                      <a:cxn ang="0">
                        <a:pos x="T6" y="T7"/>
                      </a:cxn>
                      <a:cxn ang="0">
                        <a:pos x="T8" y="T9"/>
                      </a:cxn>
                    </a:cxnLst>
                    <a:rect l="0" t="0" r="r" b="b"/>
                    <a:pathLst>
                      <a:path w="520" h="453">
                        <a:moveTo>
                          <a:pt x="520" y="453"/>
                        </a:moveTo>
                        <a:lnTo>
                          <a:pt x="520" y="0"/>
                        </a:lnTo>
                        <a:lnTo>
                          <a:pt x="0" y="76"/>
                        </a:lnTo>
                        <a:lnTo>
                          <a:pt x="0" y="453"/>
                        </a:lnTo>
                        <a:lnTo>
                          <a:pt x="520" y="4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45" name="Freeform 49"/>
                  <p:cNvSpPr>
                    <a:spLocks/>
                  </p:cNvSpPr>
                  <p:nvPr/>
                </p:nvSpPr>
                <p:spPr bwMode="auto">
                  <a:xfrm>
                    <a:off x="3175" y="2459"/>
                    <a:ext cx="375" cy="373"/>
                  </a:xfrm>
                  <a:custGeom>
                    <a:avLst/>
                    <a:gdLst>
                      <a:gd name="T0" fmla="*/ 375 w 375"/>
                      <a:gd name="T1" fmla="*/ 0 h 373"/>
                      <a:gd name="T2" fmla="*/ 0 w 375"/>
                      <a:gd name="T3" fmla="*/ 57 h 373"/>
                      <a:gd name="T4" fmla="*/ 0 w 375"/>
                      <a:gd name="T5" fmla="*/ 373 h 373"/>
                      <a:gd name="T6" fmla="*/ 375 w 375"/>
                      <a:gd name="T7" fmla="*/ 373 h 373"/>
                      <a:gd name="T8" fmla="*/ 375 w 375"/>
                      <a:gd name="T9" fmla="*/ 0 h 373"/>
                    </a:gdLst>
                    <a:ahLst/>
                    <a:cxnLst>
                      <a:cxn ang="0">
                        <a:pos x="T0" y="T1"/>
                      </a:cxn>
                      <a:cxn ang="0">
                        <a:pos x="T2" y="T3"/>
                      </a:cxn>
                      <a:cxn ang="0">
                        <a:pos x="T4" y="T5"/>
                      </a:cxn>
                      <a:cxn ang="0">
                        <a:pos x="T6" y="T7"/>
                      </a:cxn>
                      <a:cxn ang="0">
                        <a:pos x="T8" y="T9"/>
                      </a:cxn>
                    </a:cxnLst>
                    <a:rect l="0" t="0" r="r" b="b"/>
                    <a:pathLst>
                      <a:path w="375" h="373">
                        <a:moveTo>
                          <a:pt x="375" y="0"/>
                        </a:moveTo>
                        <a:lnTo>
                          <a:pt x="0" y="57"/>
                        </a:lnTo>
                        <a:lnTo>
                          <a:pt x="0" y="373"/>
                        </a:lnTo>
                        <a:lnTo>
                          <a:pt x="375" y="373"/>
                        </a:lnTo>
                        <a:lnTo>
                          <a:pt x="37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46" name="Freeform 50"/>
                  <p:cNvSpPr>
                    <a:spLocks/>
                  </p:cNvSpPr>
                  <p:nvPr/>
                </p:nvSpPr>
                <p:spPr bwMode="auto">
                  <a:xfrm>
                    <a:off x="3175" y="2868"/>
                    <a:ext cx="375" cy="375"/>
                  </a:xfrm>
                  <a:custGeom>
                    <a:avLst/>
                    <a:gdLst>
                      <a:gd name="T0" fmla="*/ 0 w 375"/>
                      <a:gd name="T1" fmla="*/ 0 h 375"/>
                      <a:gd name="T2" fmla="*/ 0 w 375"/>
                      <a:gd name="T3" fmla="*/ 321 h 375"/>
                      <a:gd name="T4" fmla="*/ 375 w 375"/>
                      <a:gd name="T5" fmla="*/ 375 h 375"/>
                      <a:gd name="T6" fmla="*/ 375 w 375"/>
                      <a:gd name="T7" fmla="*/ 0 h 375"/>
                      <a:gd name="T8" fmla="*/ 0 w 375"/>
                      <a:gd name="T9" fmla="*/ 0 h 375"/>
                    </a:gdLst>
                    <a:ahLst/>
                    <a:cxnLst>
                      <a:cxn ang="0">
                        <a:pos x="T0" y="T1"/>
                      </a:cxn>
                      <a:cxn ang="0">
                        <a:pos x="T2" y="T3"/>
                      </a:cxn>
                      <a:cxn ang="0">
                        <a:pos x="T4" y="T5"/>
                      </a:cxn>
                      <a:cxn ang="0">
                        <a:pos x="T6" y="T7"/>
                      </a:cxn>
                      <a:cxn ang="0">
                        <a:pos x="T8" y="T9"/>
                      </a:cxn>
                    </a:cxnLst>
                    <a:rect l="0" t="0" r="r" b="b"/>
                    <a:pathLst>
                      <a:path w="375" h="375">
                        <a:moveTo>
                          <a:pt x="0" y="0"/>
                        </a:moveTo>
                        <a:lnTo>
                          <a:pt x="0" y="321"/>
                        </a:lnTo>
                        <a:lnTo>
                          <a:pt x="375" y="375"/>
                        </a:lnTo>
                        <a:lnTo>
                          <a:pt x="37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47" name="Freeform 51"/>
                  <p:cNvSpPr>
                    <a:spLocks/>
                  </p:cNvSpPr>
                  <p:nvPr/>
                </p:nvSpPr>
                <p:spPr bwMode="auto">
                  <a:xfrm>
                    <a:off x="3588" y="2868"/>
                    <a:ext cx="520" cy="458"/>
                  </a:xfrm>
                  <a:custGeom>
                    <a:avLst/>
                    <a:gdLst>
                      <a:gd name="T0" fmla="*/ 0 w 520"/>
                      <a:gd name="T1" fmla="*/ 382 h 458"/>
                      <a:gd name="T2" fmla="*/ 520 w 520"/>
                      <a:gd name="T3" fmla="*/ 458 h 458"/>
                      <a:gd name="T4" fmla="*/ 520 w 520"/>
                      <a:gd name="T5" fmla="*/ 0 h 458"/>
                      <a:gd name="T6" fmla="*/ 0 w 520"/>
                      <a:gd name="T7" fmla="*/ 0 h 458"/>
                      <a:gd name="T8" fmla="*/ 0 w 520"/>
                      <a:gd name="T9" fmla="*/ 382 h 458"/>
                    </a:gdLst>
                    <a:ahLst/>
                    <a:cxnLst>
                      <a:cxn ang="0">
                        <a:pos x="T0" y="T1"/>
                      </a:cxn>
                      <a:cxn ang="0">
                        <a:pos x="T2" y="T3"/>
                      </a:cxn>
                      <a:cxn ang="0">
                        <a:pos x="T4" y="T5"/>
                      </a:cxn>
                      <a:cxn ang="0">
                        <a:pos x="T6" y="T7"/>
                      </a:cxn>
                      <a:cxn ang="0">
                        <a:pos x="T8" y="T9"/>
                      </a:cxn>
                    </a:cxnLst>
                    <a:rect l="0" t="0" r="r" b="b"/>
                    <a:pathLst>
                      <a:path w="520" h="458">
                        <a:moveTo>
                          <a:pt x="0" y="382"/>
                        </a:moveTo>
                        <a:lnTo>
                          <a:pt x="520" y="458"/>
                        </a:lnTo>
                        <a:lnTo>
                          <a:pt x="520" y="0"/>
                        </a:lnTo>
                        <a:lnTo>
                          <a:pt x="0" y="0"/>
                        </a:lnTo>
                        <a:lnTo>
                          <a:pt x="0" y="3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grpSp>
            <p:grpSp>
              <p:nvGrpSpPr>
                <p:cNvPr id="464" name="Group 55"/>
                <p:cNvGrpSpPr>
                  <a:grpSpLocks noChangeAspect="1"/>
                </p:cNvGrpSpPr>
                <p:nvPr/>
              </p:nvGrpSpPr>
              <p:grpSpPr bwMode="auto">
                <a:xfrm>
                  <a:off x="-1842429" y="5683161"/>
                  <a:ext cx="537138" cy="242738"/>
                  <a:chOff x="2295" y="2246"/>
                  <a:chExt cx="2693" cy="1217"/>
                </a:xfrm>
                <a:solidFill>
                  <a:schemeClr val="bg1">
                    <a:lumMod val="50000"/>
                  </a:schemeClr>
                </a:solidFill>
              </p:grpSpPr>
              <p:sp>
                <p:nvSpPr>
                  <p:cNvPr id="639" name="Freeform 56"/>
                  <p:cNvSpPr>
                    <a:spLocks noEditPoints="1"/>
                  </p:cNvSpPr>
                  <p:nvPr/>
                </p:nvSpPr>
                <p:spPr bwMode="auto">
                  <a:xfrm>
                    <a:off x="2416" y="2246"/>
                    <a:ext cx="1212" cy="1217"/>
                  </a:xfrm>
                  <a:custGeom>
                    <a:avLst/>
                    <a:gdLst>
                      <a:gd name="T0" fmla="*/ 256 w 513"/>
                      <a:gd name="T1" fmla="*/ 515 h 515"/>
                      <a:gd name="T2" fmla="*/ 0 w 513"/>
                      <a:gd name="T3" fmla="*/ 257 h 515"/>
                      <a:gd name="T4" fmla="*/ 256 w 513"/>
                      <a:gd name="T5" fmla="*/ 0 h 515"/>
                      <a:gd name="T6" fmla="*/ 513 w 513"/>
                      <a:gd name="T7" fmla="*/ 257 h 515"/>
                      <a:gd name="T8" fmla="*/ 256 w 513"/>
                      <a:gd name="T9" fmla="*/ 515 h 515"/>
                      <a:gd name="T10" fmla="*/ 256 w 513"/>
                      <a:gd name="T11" fmla="*/ 24 h 515"/>
                      <a:gd name="T12" fmla="*/ 24 w 513"/>
                      <a:gd name="T13" fmla="*/ 257 h 515"/>
                      <a:gd name="T14" fmla="*/ 256 w 513"/>
                      <a:gd name="T15" fmla="*/ 491 h 515"/>
                      <a:gd name="T16" fmla="*/ 488 w 513"/>
                      <a:gd name="T17" fmla="*/ 257 h 515"/>
                      <a:gd name="T18" fmla="*/ 256 w 513"/>
                      <a:gd name="T19" fmla="*/ 2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3" h="515">
                        <a:moveTo>
                          <a:pt x="256" y="515"/>
                        </a:moveTo>
                        <a:cubicBezTo>
                          <a:pt x="115" y="515"/>
                          <a:pt x="0" y="400"/>
                          <a:pt x="0" y="257"/>
                        </a:cubicBezTo>
                        <a:cubicBezTo>
                          <a:pt x="0" y="115"/>
                          <a:pt x="115" y="0"/>
                          <a:pt x="256" y="0"/>
                        </a:cubicBezTo>
                        <a:cubicBezTo>
                          <a:pt x="398" y="0"/>
                          <a:pt x="513" y="115"/>
                          <a:pt x="513" y="257"/>
                        </a:cubicBezTo>
                        <a:cubicBezTo>
                          <a:pt x="513" y="400"/>
                          <a:pt x="398" y="515"/>
                          <a:pt x="256" y="515"/>
                        </a:cubicBezTo>
                        <a:close/>
                        <a:moveTo>
                          <a:pt x="256" y="24"/>
                        </a:moveTo>
                        <a:cubicBezTo>
                          <a:pt x="128" y="24"/>
                          <a:pt x="24" y="129"/>
                          <a:pt x="24" y="257"/>
                        </a:cubicBezTo>
                        <a:cubicBezTo>
                          <a:pt x="24" y="386"/>
                          <a:pt x="128" y="491"/>
                          <a:pt x="256" y="491"/>
                        </a:cubicBezTo>
                        <a:cubicBezTo>
                          <a:pt x="384" y="491"/>
                          <a:pt x="488" y="386"/>
                          <a:pt x="488" y="257"/>
                        </a:cubicBezTo>
                        <a:cubicBezTo>
                          <a:pt x="488" y="129"/>
                          <a:pt x="384" y="24"/>
                          <a:pt x="256" y="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40" name="Freeform 57"/>
                  <p:cNvSpPr>
                    <a:spLocks/>
                  </p:cNvSpPr>
                  <p:nvPr/>
                </p:nvSpPr>
                <p:spPr bwMode="auto">
                  <a:xfrm>
                    <a:off x="2295" y="2516"/>
                    <a:ext cx="1446" cy="760"/>
                  </a:xfrm>
                  <a:custGeom>
                    <a:avLst/>
                    <a:gdLst>
                      <a:gd name="T0" fmla="*/ 1446 w 1446"/>
                      <a:gd name="T1" fmla="*/ 0 h 760"/>
                      <a:gd name="T2" fmla="*/ 1011 w 1446"/>
                      <a:gd name="T3" fmla="*/ 0 h 760"/>
                      <a:gd name="T4" fmla="*/ 763 w 1446"/>
                      <a:gd name="T5" fmla="*/ 186 h 760"/>
                      <a:gd name="T6" fmla="*/ 619 w 1446"/>
                      <a:gd name="T7" fmla="*/ 0 h 760"/>
                      <a:gd name="T8" fmla="*/ 272 w 1446"/>
                      <a:gd name="T9" fmla="*/ 0 h 760"/>
                      <a:gd name="T10" fmla="*/ 544 w 1446"/>
                      <a:gd name="T11" fmla="*/ 352 h 760"/>
                      <a:gd name="T12" fmla="*/ 0 w 1446"/>
                      <a:gd name="T13" fmla="*/ 760 h 760"/>
                      <a:gd name="T14" fmla="*/ 435 w 1446"/>
                      <a:gd name="T15" fmla="*/ 760 h 760"/>
                      <a:gd name="T16" fmla="*/ 704 w 1446"/>
                      <a:gd name="T17" fmla="*/ 557 h 760"/>
                      <a:gd name="T18" fmla="*/ 863 w 1446"/>
                      <a:gd name="T19" fmla="*/ 760 h 760"/>
                      <a:gd name="T20" fmla="*/ 1210 w 1446"/>
                      <a:gd name="T21" fmla="*/ 760 h 760"/>
                      <a:gd name="T22" fmla="*/ 924 w 1446"/>
                      <a:gd name="T23" fmla="*/ 392 h 760"/>
                      <a:gd name="T24" fmla="*/ 1446 w 1446"/>
                      <a:gd name="T25"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760">
                        <a:moveTo>
                          <a:pt x="1446" y="0"/>
                        </a:moveTo>
                        <a:lnTo>
                          <a:pt x="1011" y="0"/>
                        </a:lnTo>
                        <a:lnTo>
                          <a:pt x="763" y="186"/>
                        </a:lnTo>
                        <a:lnTo>
                          <a:pt x="619" y="0"/>
                        </a:lnTo>
                        <a:lnTo>
                          <a:pt x="272" y="0"/>
                        </a:lnTo>
                        <a:lnTo>
                          <a:pt x="544" y="352"/>
                        </a:lnTo>
                        <a:lnTo>
                          <a:pt x="0" y="760"/>
                        </a:lnTo>
                        <a:lnTo>
                          <a:pt x="435" y="760"/>
                        </a:lnTo>
                        <a:lnTo>
                          <a:pt x="704" y="557"/>
                        </a:lnTo>
                        <a:lnTo>
                          <a:pt x="863" y="760"/>
                        </a:lnTo>
                        <a:lnTo>
                          <a:pt x="1210" y="760"/>
                        </a:lnTo>
                        <a:lnTo>
                          <a:pt x="924" y="392"/>
                        </a:lnTo>
                        <a:lnTo>
                          <a:pt x="144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41" name="Freeform 58"/>
                  <p:cNvSpPr>
                    <a:spLocks/>
                  </p:cNvSpPr>
                  <p:nvPr/>
                </p:nvSpPr>
                <p:spPr bwMode="auto">
                  <a:xfrm>
                    <a:off x="4093" y="2672"/>
                    <a:ext cx="780" cy="441"/>
                  </a:xfrm>
                  <a:custGeom>
                    <a:avLst/>
                    <a:gdLst>
                      <a:gd name="T0" fmla="*/ 245 w 330"/>
                      <a:gd name="T1" fmla="*/ 0 h 187"/>
                      <a:gd name="T2" fmla="*/ 144 w 330"/>
                      <a:gd name="T3" fmla="*/ 37 h 187"/>
                      <a:gd name="T4" fmla="*/ 150 w 330"/>
                      <a:gd name="T5" fmla="*/ 9 h 187"/>
                      <a:gd name="T6" fmla="*/ 39 w 330"/>
                      <a:gd name="T7" fmla="*/ 9 h 187"/>
                      <a:gd name="T8" fmla="*/ 0 w 330"/>
                      <a:gd name="T9" fmla="*/ 187 h 187"/>
                      <a:gd name="T10" fmla="*/ 116 w 330"/>
                      <a:gd name="T11" fmla="*/ 187 h 187"/>
                      <a:gd name="T12" fmla="*/ 136 w 330"/>
                      <a:gd name="T13" fmla="*/ 83 h 187"/>
                      <a:gd name="T14" fmla="*/ 180 w 330"/>
                      <a:gd name="T15" fmla="*/ 55 h 187"/>
                      <a:gd name="T16" fmla="*/ 202 w 330"/>
                      <a:gd name="T17" fmla="*/ 98 h 187"/>
                      <a:gd name="T18" fmla="*/ 186 w 330"/>
                      <a:gd name="T19" fmla="*/ 184 h 187"/>
                      <a:gd name="T20" fmla="*/ 299 w 330"/>
                      <a:gd name="T21" fmla="*/ 184 h 187"/>
                      <a:gd name="T22" fmla="*/ 314 w 330"/>
                      <a:gd name="T23" fmla="*/ 108 h 187"/>
                      <a:gd name="T24" fmla="*/ 245 w 330"/>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87">
                        <a:moveTo>
                          <a:pt x="245" y="0"/>
                        </a:moveTo>
                        <a:cubicBezTo>
                          <a:pt x="200" y="0"/>
                          <a:pt x="164" y="22"/>
                          <a:pt x="144" y="37"/>
                        </a:cubicBezTo>
                        <a:cubicBezTo>
                          <a:pt x="150" y="9"/>
                          <a:pt x="150" y="9"/>
                          <a:pt x="150" y="9"/>
                        </a:cubicBezTo>
                        <a:cubicBezTo>
                          <a:pt x="39" y="9"/>
                          <a:pt x="39" y="9"/>
                          <a:pt x="39" y="9"/>
                        </a:cubicBezTo>
                        <a:cubicBezTo>
                          <a:pt x="0" y="187"/>
                          <a:pt x="0" y="187"/>
                          <a:pt x="0" y="187"/>
                        </a:cubicBezTo>
                        <a:cubicBezTo>
                          <a:pt x="116" y="187"/>
                          <a:pt x="116" y="187"/>
                          <a:pt x="116" y="187"/>
                        </a:cubicBezTo>
                        <a:cubicBezTo>
                          <a:pt x="136" y="83"/>
                          <a:pt x="136" y="83"/>
                          <a:pt x="136" y="83"/>
                        </a:cubicBezTo>
                        <a:cubicBezTo>
                          <a:pt x="145" y="71"/>
                          <a:pt x="162" y="55"/>
                          <a:pt x="180" y="55"/>
                        </a:cubicBezTo>
                        <a:cubicBezTo>
                          <a:pt x="211" y="55"/>
                          <a:pt x="204" y="79"/>
                          <a:pt x="202" y="98"/>
                        </a:cubicBezTo>
                        <a:cubicBezTo>
                          <a:pt x="186" y="184"/>
                          <a:pt x="186" y="184"/>
                          <a:pt x="186" y="184"/>
                        </a:cubicBezTo>
                        <a:cubicBezTo>
                          <a:pt x="299" y="184"/>
                          <a:pt x="299" y="184"/>
                          <a:pt x="299" y="184"/>
                        </a:cubicBezTo>
                        <a:cubicBezTo>
                          <a:pt x="299" y="184"/>
                          <a:pt x="312" y="116"/>
                          <a:pt x="314" y="108"/>
                        </a:cubicBezTo>
                        <a:cubicBezTo>
                          <a:pt x="330" y="34"/>
                          <a:pt x="311" y="0"/>
                          <a:pt x="24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42" name="Freeform 59"/>
                  <p:cNvSpPr>
                    <a:spLocks noEditPoints="1"/>
                  </p:cNvSpPr>
                  <p:nvPr/>
                </p:nvSpPr>
                <p:spPr bwMode="auto">
                  <a:xfrm>
                    <a:off x="4884" y="2681"/>
                    <a:ext cx="104" cy="106"/>
                  </a:xfrm>
                  <a:custGeom>
                    <a:avLst/>
                    <a:gdLst>
                      <a:gd name="T0" fmla="*/ 22 w 44"/>
                      <a:gd name="T1" fmla="*/ 0 h 45"/>
                      <a:gd name="T2" fmla="*/ 44 w 44"/>
                      <a:gd name="T3" fmla="*/ 22 h 45"/>
                      <a:gd name="T4" fmla="*/ 22 w 44"/>
                      <a:gd name="T5" fmla="*/ 45 h 45"/>
                      <a:gd name="T6" fmla="*/ 0 w 44"/>
                      <a:gd name="T7" fmla="*/ 22 h 45"/>
                      <a:gd name="T8" fmla="*/ 22 w 44"/>
                      <a:gd name="T9" fmla="*/ 0 h 45"/>
                      <a:gd name="T10" fmla="*/ 22 w 44"/>
                      <a:gd name="T11" fmla="*/ 4 h 45"/>
                      <a:gd name="T12" fmla="*/ 4 w 44"/>
                      <a:gd name="T13" fmla="*/ 22 h 45"/>
                      <a:gd name="T14" fmla="*/ 22 w 44"/>
                      <a:gd name="T15" fmla="*/ 41 h 45"/>
                      <a:gd name="T16" fmla="*/ 40 w 44"/>
                      <a:gd name="T17" fmla="*/ 23 h 45"/>
                      <a:gd name="T18" fmla="*/ 22 w 44"/>
                      <a:gd name="T19" fmla="*/ 4 h 45"/>
                      <a:gd name="T20" fmla="*/ 18 w 44"/>
                      <a:gd name="T21" fmla="*/ 35 h 45"/>
                      <a:gd name="T22" fmla="*/ 14 w 44"/>
                      <a:gd name="T23" fmla="*/ 35 h 45"/>
                      <a:gd name="T24" fmla="*/ 14 w 44"/>
                      <a:gd name="T25" fmla="*/ 11 h 45"/>
                      <a:gd name="T26" fmla="*/ 21 w 44"/>
                      <a:gd name="T27" fmla="*/ 10 h 45"/>
                      <a:gd name="T28" fmla="*/ 29 w 44"/>
                      <a:gd name="T29" fmla="*/ 12 h 45"/>
                      <a:gd name="T30" fmla="*/ 31 w 44"/>
                      <a:gd name="T31" fmla="*/ 17 h 45"/>
                      <a:gd name="T32" fmla="*/ 26 w 44"/>
                      <a:gd name="T33" fmla="*/ 23 h 45"/>
                      <a:gd name="T34" fmla="*/ 26 w 44"/>
                      <a:gd name="T35" fmla="*/ 23 h 45"/>
                      <a:gd name="T36" fmla="*/ 30 w 44"/>
                      <a:gd name="T37" fmla="*/ 29 h 45"/>
                      <a:gd name="T38" fmla="*/ 32 w 44"/>
                      <a:gd name="T39" fmla="*/ 35 h 45"/>
                      <a:gd name="T40" fmla="*/ 28 w 44"/>
                      <a:gd name="T41" fmla="*/ 35 h 45"/>
                      <a:gd name="T42" fmla="*/ 26 w 44"/>
                      <a:gd name="T43" fmla="*/ 29 h 45"/>
                      <a:gd name="T44" fmla="*/ 21 w 44"/>
                      <a:gd name="T45" fmla="*/ 25 h 45"/>
                      <a:gd name="T46" fmla="*/ 18 w 44"/>
                      <a:gd name="T47" fmla="*/ 25 h 45"/>
                      <a:gd name="T48" fmla="*/ 18 w 44"/>
                      <a:gd name="T49" fmla="*/ 35 h 45"/>
                      <a:gd name="T50" fmla="*/ 18 w 44"/>
                      <a:gd name="T51" fmla="*/ 22 h 45"/>
                      <a:gd name="T52" fmla="*/ 21 w 44"/>
                      <a:gd name="T53" fmla="*/ 22 h 45"/>
                      <a:gd name="T54" fmla="*/ 27 w 44"/>
                      <a:gd name="T55" fmla="*/ 17 h 45"/>
                      <a:gd name="T56" fmla="*/ 21 w 44"/>
                      <a:gd name="T57" fmla="*/ 13 h 45"/>
                      <a:gd name="T58" fmla="*/ 18 w 44"/>
                      <a:gd name="T59" fmla="*/ 13 h 45"/>
                      <a:gd name="T60" fmla="*/ 18 w 44"/>
                      <a:gd name="T6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45">
                        <a:moveTo>
                          <a:pt x="22" y="0"/>
                        </a:moveTo>
                        <a:cubicBezTo>
                          <a:pt x="34" y="0"/>
                          <a:pt x="44" y="10"/>
                          <a:pt x="44" y="22"/>
                        </a:cubicBezTo>
                        <a:cubicBezTo>
                          <a:pt x="44" y="35"/>
                          <a:pt x="34" y="45"/>
                          <a:pt x="22" y="45"/>
                        </a:cubicBezTo>
                        <a:cubicBezTo>
                          <a:pt x="10" y="45"/>
                          <a:pt x="0" y="35"/>
                          <a:pt x="0" y="22"/>
                        </a:cubicBezTo>
                        <a:cubicBezTo>
                          <a:pt x="0" y="10"/>
                          <a:pt x="10" y="0"/>
                          <a:pt x="22" y="0"/>
                        </a:cubicBezTo>
                        <a:close/>
                        <a:moveTo>
                          <a:pt x="22" y="4"/>
                        </a:moveTo>
                        <a:cubicBezTo>
                          <a:pt x="12" y="4"/>
                          <a:pt x="4" y="12"/>
                          <a:pt x="4" y="22"/>
                        </a:cubicBezTo>
                        <a:cubicBezTo>
                          <a:pt x="4" y="33"/>
                          <a:pt x="12" y="41"/>
                          <a:pt x="22" y="41"/>
                        </a:cubicBezTo>
                        <a:cubicBezTo>
                          <a:pt x="32" y="41"/>
                          <a:pt x="40" y="33"/>
                          <a:pt x="40" y="23"/>
                        </a:cubicBezTo>
                        <a:cubicBezTo>
                          <a:pt x="40" y="12"/>
                          <a:pt x="32" y="4"/>
                          <a:pt x="22" y="4"/>
                        </a:cubicBezTo>
                        <a:close/>
                        <a:moveTo>
                          <a:pt x="18" y="35"/>
                        </a:moveTo>
                        <a:cubicBezTo>
                          <a:pt x="14" y="35"/>
                          <a:pt x="14" y="35"/>
                          <a:pt x="14" y="35"/>
                        </a:cubicBezTo>
                        <a:cubicBezTo>
                          <a:pt x="14" y="11"/>
                          <a:pt x="14" y="11"/>
                          <a:pt x="14" y="11"/>
                        </a:cubicBezTo>
                        <a:cubicBezTo>
                          <a:pt x="16" y="10"/>
                          <a:pt x="18" y="10"/>
                          <a:pt x="21" y="10"/>
                        </a:cubicBezTo>
                        <a:cubicBezTo>
                          <a:pt x="25" y="10"/>
                          <a:pt x="27" y="11"/>
                          <a:pt x="29" y="12"/>
                        </a:cubicBezTo>
                        <a:cubicBezTo>
                          <a:pt x="30" y="13"/>
                          <a:pt x="31" y="15"/>
                          <a:pt x="31" y="17"/>
                        </a:cubicBezTo>
                        <a:cubicBezTo>
                          <a:pt x="31" y="20"/>
                          <a:pt x="29" y="22"/>
                          <a:pt x="26" y="23"/>
                        </a:cubicBezTo>
                        <a:cubicBezTo>
                          <a:pt x="26" y="23"/>
                          <a:pt x="26" y="23"/>
                          <a:pt x="26" y="23"/>
                        </a:cubicBezTo>
                        <a:cubicBezTo>
                          <a:pt x="28" y="24"/>
                          <a:pt x="30" y="26"/>
                          <a:pt x="30" y="29"/>
                        </a:cubicBezTo>
                        <a:cubicBezTo>
                          <a:pt x="31" y="33"/>
                          <a:pt x="31" y="35"/>
                          <a:pt x="32" y="35"/>
                        </a:cubicBezTo>
                        <a:cubicBezTo>
                          <a:pt x="28" y="35"/>
                          <a:pt x="28" y="35"/>
                          <a:pt x="28" y="35"/>
                        </a:cubicBezTo>
                        <a:cubicBezTo>
                          <a:pt x="27" y="35"/>
                          <a:pt x="26" y="32"/>
                          <a:pt x="26" y="29"/>
                        </a:cubicBezTo>
                        <a:cubicBezTo>
                          <a:pt x="25" y="26"/>
                          <a:pt x="24" y="25"/>
                          <a:pt x="21" y="25"/>
                        </a:cubicBezTo>
                        <a:cubicBezTo>
                          <a:pt x="18" y="25"/>
                          <a:pt x="18" y="25"/>
                          <a:pt x="18" y="25"/>
                        </a:cubicBezTo>
                        <a:lnTo>
                          <a:pt x="18" y="35"/>
                        </a:lnTo>
                        <a:close/>
                        <a:moveTo>
                          <a:pt x="18" y="22"/>
                        </a:moveTo>
                        <a:cubicBezTo>
                          <a:pt x="21" y="22"/>
                          <a:pt x="21" y="22"/>
                          <a:pt x="21" y="22"/>
                        </a:cubicBezTo>
                        <a:cubicBezTo>
                          <a:pt x="24" y="22"/>
                          <a:pt x="27" y="21"/>
                          <a:pt x="27" y="17"/>
                        </a:cubicBezTo>
                        <a:cubicBezTo>
                          <a:pt x="27" y="15"/>
                          <a:pt x="25" y="13"/>
                          <a:pt x="21" y="13"/>
                        </a:cubicBezTo>
                        <a:cubicBezTo>
                          <a:pt x="19" y="13"/>
                          <a:pt x="19" y="13"/>
                          <a:pt x="18" y="13"/>
                        </a:cubicBezTo>
                        <a:lnTo>
                          <a:pt x="18"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643" name="Freeform 60"/>
                  <p:cNvSpPr>
                    <a:spLocks noEditPoints="1"/>
                  </p:cNvSpPr>
                  <p:nvPr/>
                </p:nvSpPr>
                <p:spPr bwMode="auto">
                  <a:xfrm>
                    <a:off x="3344" y="2669"/>
                    <a:ext cx="846" cy="461"/>
                  </a:xfrm>
                  <a:custGeom>
                    <a:avLst/>
                    <a:gdLst>
                      <a:gd name="T0" fmla="*/ 314 w 358"/>
                      <a:gd name="T1" fmla="*/ 113 h 195"/>
                      <a:gd name="T2" fmla="*/ 196 w 358"/>
                      <a:gd name="T3" fmla="*/ 0 h 195"/>
                      <a:gd name="T4" fmla="*/ 20 w 358"/>
                      <a:gd name="T5" fmla="*/ 113 h 195"/>
                      <a:gd name="T6" fmla="*/ 158 w 358"/>
                      <a:gd name="T7" fmla="*/ 195 h 195"/>
                      <a:gd name="T8" fmla="*/ 309 w 358"/>
                      <a:gd name="T9" fmla="*/ 135 h 195"/>
                      <a:gd name="T10" fmla="*/ 193 w 358"/>
                      <a:gd name="T11" fmla="*/ 135 h 195"/>
                      <a:gd name="T12" fmla="*/ 160 w 358"/>
                      <a:gd name="T13" fmla="*/ 159 h 195"/>
                      <a:gd name="T14" fmla="*/ 127 w 358"/>
                      <a:gd name="T15" fmla="*/ 113 h 195"/>
                      <a:gd name="T16" fmla="*/ 314 w 358"/>
                      <a:gd name="T17" fmla="*/ 113 h 195"/>
                      <a:gd name="T18" fmla="*/ 183 w 358"/>
                      <a:gd name="T19" fmla="*/ 41 h 195"/>
                      <a:gd name="T20" fmla="*/ 211 w 358"/>
                      <a:gd name="T21" fmla="*/ 78 h 195"/>
                      <a:gd name="T22" fmla="*/ 141 w 358"/>
                      <a:gd name="T23" fmla="*/ 78 h 195"/>
                      <a:gd name="T24" fmla="*/ 183 w 358"/>
                      <a:gd name="T25"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195">
                        <a:moveTo>
                          <a:pt x="314" y="113"/>
                        </a:moveTo>
                        <a:cubicBezTo>
                          <a:pt x="314" y="113"/>
                          <a:pt x="358" y="0"/>
                          <a:pt x="196" y="0"/>
                        </a:cubicBezTo>
                        <a:cubicBezTo>
                          <a:pt x="33" y="0"/>
                          <a:pt x="20" y="113"/>
                          <a:pt x="20" y="113"/>
                        </a:cubicBezTo>
                        <a:cubicBezTo>
                          <a:pt x="20" y="113"/>
                          <a:pt x="0" y="195"/>
                          <a:pt x="158" y="195"/>
                        </a:cubicBezTo>
                        <a:cubicBezTo>
                          <a:pt x="316" y="195"/>
                          <a:pt x="309" y="135"/>
                          <a:pt x="309" y="135"/>
                        </a:cubicBezTo>
                        <a:cubicBezTo>
                          <a:pt x="193" y="135"/>
                          <a:pt x="193" y="135"/>
                          <a:pt x="193" y="135"/>
                        </a:cubicBezTo>
                        <a:cubicBezTo>
                          <a:pt x="193" y="135"/>
                          <a:pt x="184" y="159"/>
                          <a:pt x="160" y="159"/>
                        </a:cubicBezTo>
                        <a:cubicBezTo>
                          <a:pt x="136" y="159"/>
                          <a:pt x="121" y="150"/>
                          <a:pt x="127" y="113"/>
                        </a:cubicBezTo>
                        <a:lnTo>
                          <a:pt x="314" y="113"/>
                        </a:lnTo>
                        <a:close/>
                        <a:moveTo>
                          <a:pt x="183" y="41"/>
                        </a:moveTo>
                        <a:cubicBezTo>
                          <a:pt x="223" y="41"/>
                          <a:pt x="211" y="78"/>
                          <a:pt x="211" y="78"/>
                        </a:cubicBezTo>
                        <a:cubicBezTo>
                          <a:pt x="141" y="78"/>
                          <a:pt x="141" y="78"/>
                          <a:pt x="141" y="78"/>
                        </a:cubicBezTo>
                        <a:cubicBezTo>
                          <a:pt x="141" y="78"/>
                          <a:pt x="143" y="41"/>
                          <a:pt x="183"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grpSp>
            <p:grpSp>
              <p:nvGrpSpPr>
                <p:cNvPr id="606" name="Group 5"/>
                <p:cNvGrpSpPr>
                  <a:grpSpLocks noChangeAspect="1"/>
                </p:cNvGrpSpPr>
                <p:nvPr/>
              </p:nvGrpSpPr>
              <p:grpSpPr bwMode="auto">
                <a:xfrm>
                  <a:off x="-1607982" y="4770278"/>
                  <a:ext cx="495570" cy="261440"/>
                  <a:chOff x="3159" y="1804"/>
                  <a:chExt cx="1361" cy="718"/>
                </a:xfrm>
                <a:solidFill>
                  <a:schemeClr val="bg1">
                    <a:lumMod val="50000"/>
                  </a:schemeClr>
                </a:solidFill>
              </p:grpSpPr>
              <p:sp>
                <p:nvSpPr>
                  <p:cNvPr id="608" name="Rectangle 6"/>
                  <p:cNvSpPr>
                    <a:spLocks noChangeArrowheads="1"/>
                  </p:cNvSpPr>
                  <p:nvPr/>
                </p:nvSpPr>
                <p:spPr bwMode="auto">
                  <a:xfrm>
                    <a:off x="3544" y="2281"/>
                    <a:ext cx="59" cy="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10" name="Freeform 7"/>
                  <p:cNvSpPr>
                    <a:spLocks/>
                  </p:cNvSpPr>
                  <p:nvPr/>
                </p:nvSpPr>
                <p:spPr bwMode="auto">
                  <a:xfrm>
                    <a:off x="3903" y="2277"/>
                    <a:ext cx="182" cy="245"/>
                  </a:xfrm>
                  <a:custGeom>
                    <a:avLst/>
                    <a:gdLst>
                      <a:gd name="T0" fmla="*/ 77 w 77"/>
                      <a:gd name="T1" fmla="*/ 30 h 104"/>
                      <a:gd name="T2" fmla="*/ 56 w 77"/>
                      <a:gd name="T3" fmla="*/ 25 h 104"/>
                      <a:gd name="T4" fmla="*/ 28 w 77"/>
                      <a:gd name="T5" fmla="*/ 52 h 104"/>
                      <a:gd name="T6" fmla="*/ 56 w 77"/>
                      <a:gd name="T7" fmla="*/ 78 h 104"/>
                      <a:gd name="T8" fmla="*/ 77 w 77"/>
                      <a:gd name="T9" fmla="*/ 73 h 104"/>
                      <a:gd name="T10" fmla="*/ 77 w 77"/>
                      <a:gd name="T11" fmla="*/ 100 h 104"/>
                      <a:gd name="T12" fmla="*/ 54 w 77"/>
                      <a:gd name="T13" fmla="*/ 104 h 104"/>
                      <a:gd name="T14" fmla="*/ 0 w 77"/>
                      <a:gd name="T15" fmla="*/ 52 h 104"/>
                      <a:gd name="T16" fmla="*/ 54 w 77"/>
                      <a:gd name="T17" fmla="*/ 0 h 104"/>
                      <a:gd name="T18" fmla="*/ 77 w 77"/>
                      <a:gd name="T19" fmla="*/ 4 h 104"/>
                      <a:gd name="T20" fmla="*/ 77 w 77"/>
                      <a:gd name="T21"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04">
                        <a:moveTo>
                          <a:pt x="77" y="30"/>
                        </a:moveTo>
                        <a:cubicBezTo>
                          <a:pt x="76" y="30"/>
                          <a:pt x="68" y="25"/>
                          <a:pt x="56" y="25"/>
                        </a:cubicBezTo>
                        <a:cubicBezTo>
                          <a:pt x="39" y="25"/>
                          <a:pt x="28" y="36"/>
                          <a:pt x="28" y="52"/>
                        </a:cubicBezTo>
                        <a:cubicBezTo>
                          <a:pt x="28" y="67"/>
                          <a:pt x="39" y="78"/>
                          <a:pt x="56" y="78"/>
                        </a:cubicBezTo>
                        <a:cubicBezTo>
                          <a:pt x="67" y="78"/>
                          <a:pt x="76" y="74"/>
                          <a:pt x="77" y="73"/>
                        </a:cubicBezTo>
                        <a:cubicBezTo>
                          <a:pt x="77" y="100"/>
                          <a:pt x="77" y="100"/>
                          <a:pt x="77" y="100"/>
                        </a:cubicBezTo>
                        <a:cubicBezTo>
                          <a:pt x="74" y="101"/>
                          <a:pt x="65" y="104"/>
                          <a:pt x="54" y="104"/>
                        </a:cubicBezTo>
                        <a:cubicBezTo>
                          <a:pt x="25" y="104"/>
                          <a:pt x="0" y="84"/>
                          <a:pt x="0" y="52"/>
                        </a:cubicBezTo>
                        <a:cubicBezTo>
                          <a:pt x="0" y="22"/>
                          <a:pt x="23" y="0"/>
                          <a:pt x="54" y="0"/>
                        </a:cubicBezTo>
                        <a:cubicBezTo>
                          <a:pt x="66" y="0"/>
                          <a:pt x="74" y="3"/>
                          <a:pt x="77" y="4"/>
                        </a:cubicBezTo>
                        <a:lnTo>
                          <a:pt x="77"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12" name="Freeform 8"/>
                  <p:cNvSpPr>
                    <a:spLocks/>
                  </p:cNvSpPr>
                  <p:nvPr/>
                </p:nvSpPr>
                <p:spPr bwMode="auto">
                  <a:xfrm>
                    <a:off x="3282" y="2277"/>
                    <a:ext cx="179" cy="245"/>
                  </a:xfrm>
                  <a:custGeom>
                    <a:avLst/>
                    <a:gdLst>
                      <a:gd name="T0" fmla="*/ 76 w 76"/>
                      <a:gd name="T1" fmla="*/ 30 h 104"/>
                      <a:gd name="T2" fmla="*/ 55 w 76"/>
                      <a:gd name="T3" fmla="*/ 25 h 104"/>
                      <a:gd name="T4" fmla="*/ 27 w 76"/>
                      <a:gd name="T5" fmla="*/ 52 h 104"/>
                      <a:gd name="T6" fmla="*/ 55 w 76"/>
                      <a:gd name="T7" fmla="*/ 78 h 104"/>
                      <a:gd name="T8" fmla="*/ 76 w 76"/>
                      <a:gd name="T9" fmla="*/ 73 h 104"/>
                      <a:gd name="T10" fmla="*/ 76 w 76"/>
                      <a:gd name="T11" fmla="*/ 100 h 104"/>
                      <a:gd name="T12" fmla="*/ 53 w 76"/>
                      <a:gd name="T13" fmla="*/ 104 h 104"/>
                      <a:gd name="T14" fmla="*/ 0 w 76"/>
                      <a:gd name="T15" fmla="*/ 52 h 104"/>
                      <a:gd name="T16" fmla="*/ 53 w 76"/>
                      <a:gd name="T17" fmla="*/ 0 h 104"/>
                      <a:gd name="T18" fmla="*/ 76 w 76"/>
                      <a:gd name="T19" fmla="*/ 4 h 104"/>
                      <a:gd name="T20" fmla="*/ 76 w 76"/>
                      <a:gd name="T21"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76" y="30"/>
                        </a:moveTo>
                        <a:cubicBezTo>
                          <a:pt x="75" y="30"/>
                          <a:pt x="67" y="25"/>
                          <a:pt x="55" y="25"/>
                        </a:cubicBezTo>
                        <a:cubicBezTo>
                          <a:pt x="39" y="25"/>
                          <a:pt x="27" y="36"/>
                          <a:pt x="27" y="52"/>
                        </a:cubicBezTo>
                        <a:cubicBezTo>
                          <a:pt x="27" y="67"/>
                          <a:pt x="38" y="78"/>
                          <a:pt x="55" y="78"/>
                        </a:cubicBezTo>
                        <a:cubicBezTo>
                          <a:pt x="67" y="78"/>
                          <a:pt x="75" y="74"/>
                          <a:pt x="76" y="73"/>
                        </a:cubicBezTo>
                        <a:cubicBezTo>
                          <a:pt x="76" y="100"/>
                          <a:pt x="76" y="100"/>
                          <a:pt x="76" y="100"/>
                        </a:cubicBezTo>
                        <a:cubicBezTo>
                          <a:pt x="73" y="101"/>
                          <a:pt x="64" y="104"/>
                          <a:pt x="53" y="104"/>
                        </a:cubicBezTo>
                        <a:cubicBezTo>
                          <a:pt x="25" y="104"/>
                          <a:pt x="0" y="84"/>
                          <a:pt x="0" y="52"/>
                        </a:cubicBezTo>
                        <a:cubicBezTo>
                          <a:pt x="0" y="22"/>
                          <a:pt x="22" y="0"/>
                          <a:pt x="53" y="0"/>
                        </a:cubicBezTo>
                        <a:cubicBezTo>
                          <a:pt x="65" y="0"/>
                          <a:pt x="74" y="3"/>
                          <a:pt x="76" y="4"/>
                        </a:cubicBezTo>
                        <a:lnTo>
                          <a:pt x="76"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14" name="Freeform 9"/>
                  <p:cNvSpPr>
                    <a:spLocks noEditPoints="1"/>
                  </p:cNvSpPr>
                  <p:nvPr/>
                </p:nvSpPr>
                <p:spPr bwMode="auto">
                  <a:xfrm>
                    <a:off x="4147" y="2277"/>
                    <a:ext cx="250" cy="245"/>
                  </a:xfrm>
                  <a:custGeom>
                    <a:avLst/>
                    <a:gdLst>
                      <a:gd name="T0" fmla="*/ 106 w 106"/>
                      <a:gd name="T1" fmla="*/ 52 h 104"/>
                      <a:gd name="T2" fmla="*/ 53 w 106"/>
                      <a:gd name="T3" fmla="*/ 104 h 104"/>
                      <a:gd name="T4" fmla="*/ 0 w 106"/>
                      <a:gd name="T5" fmla="*/ 52 h 104"/>
                      <a:gd name="T6" fmla="*/ 53 w 106"/>
                      <a:gd name="T7" fmla="*/ 0 h 104"/>
                      <a:gd name="T8" fmla="*/ 106 w 106"/>
                      <a:gd name="T9" fmla="*/ 52 h 104"/>
                      <a:gd name="T10" fmla="*/ 53 w 106"/>
                      <a:gd name="T11" fmla="*/ 25 h 104"/>
                      <a:gd name="T12" fmla="*/ 27 w 106"/>
                      <a:gd name="T13" fmla="*/ 52 h 104"/>
                      <a:gd name="T14" fmla="*/ 53 w 106"/>
                      <a:gd name="T15" fmla="*/ 78 h 104"/>
                      <a:gd name="T16" fmla="*/ 79 w 106"/>
                      <a:gd name="T17" fmla="*/ 52 h 104"/>
                      <a:gd name="T18" fmla="*/ 53 w 106"/>
                      <a:gd name="T19"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52"/>
                        </a:moveTo>
                        <a:cubicBezTo>
                          <a:pt x="106" y="80"/>
                          <a:pt x="84" y="104"/>
                          <a:pt x="53" y="104"/>
                        </a:cubicBezTo>
                        <a:cubicBezTo>
                          <a:pt x="22" y="104"/>
                          <a:pt x="0" y="80"/>
                          <a:pt x="0" y="52"/>
                        </a:cubicBezTo>
                        <a:cubicBezTo>
                          <a:pt x="0" y="23"/>
                          <a:pt x="22" y="0"/>
                          <a:pt x="53" y="0"/>
                        </a:cubicBezTo>
                        <a:cubicBezTo>
                          <a:pt x="84" y="0"/>
                          <a:pt x="106" y="23"/>
                          <a:pt x="106" y="52"/>
                        </a:cubicBezTo>
                        <a:close/>
                        <a:moveTo>
                          <a:pt x="53" y="25"/>
                        </a:moveTo>
                        <a:cubicBezTo>
                          <a:pt x="38" y="25"/>
                          <a:pt x="27" y="37"/>
                          <a:pt x="27" y="52"/>
                        </a:cubicBezTo>
                        <a:cubicBezTo>
                          <a:pt x="27" y="66"/>
                          <a:pt x="38" y="78"/>
                          <a:pt x="53" y="78"/>
                        </a:cubicBezTo>
                        <a:cubicBezTo>
                          <a:pt x="68" y="78"/>
                          <a:pt x="79" y="66"/>
                          <a:pt x="79" y="52"/>
                        </a:cubicBezTo>
                        <a:cubicBezTo>
                          <a:pt x="79" y="37"/>
                          <a:pt x="68" y="25"/>
                          <a:pt x="53"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16" name="Freeform 10"/>
                  <p:cNvSpPr>
                    <a:spLocks/>
                  </p:cNvSpPr>
                  <p:nvPr/>
                </p:nvSpPr>
                <p:spPr bwMode="auto">
                  <a:xfrm>
                    <a:off x="3684" y="2277"/>
                    <a:ext cx="163" cy="245"/>
                  </a:xfrm>
                  <a:custGeom>
                    <a:avLst/>
                    <a:gdLst>
                      <a:gd name="T0" fmla="*/ 62 w 69"/>
                      <a:gd name="T1" fmla="*/ 24 h 104"/>
                      <a:gd name="T2" fmla="*/ 42 w 69"/>
                      <a:gd name="T3" fmla="*/ 21 h 104"/>
                      <a:gd name="T4" fmla="*/ 27 w 69"/>
                      <a:gd name="T5" fmla="*/ 30 h 104"/>
                      <a:gd name="T6" fmla="*/ 38 w 69"/>
                      <a:gd name="T7" fmla="*/ 39 h 104"/>
                      <a:gd name="T8" fmla="*/ 45 w 69"/>
                      <a:gd name="T9" fmla="*/ 41 h 104"/>
                      <a:gd name="T10" fmla="*/ 69 w 69"/>
                      <a:gd name="T11" fmla="*/ 70 h 104"/>
                      <a:gd name="T12" fmla="*/ 28 w 69"/>
                      <a:gd name="T13" fmla="*/ 104 h 104"/>
                      <a:gd name="T14" fmla="*/ 0 w 69"/>
                      <a:gd name="T15" fmla="*/ 101 h 104"/>
                      <a:gd name="T16" fmla="*/ 0 w 69"/>
                      <a:gd name="T17" fmla="*/ 78 h 104"/>
                      <a:gd name="T18" fmla="*/ 24 w 69"/>
                      <a:gd name="T19" fmla="*/ 82 h 104"/>
                      <a:gd name="T20" fmla="*/ 42 w 69"/>
                      <a:gd name="T21" fmla="*/ 72 h 104"/>
                      <a:gd name="T22" fmla="*/ 31 w 69"/>
                      <a:gd name="T23" fmla="*/ 62 h 104"/>
                      <a:gd name="T24" fmla="*/ 26 w 69"/>
                      <a:gd name="T25" fmla="*/ 60 h 104"/>
                      <a:gd name="T26" fmla="*/ 0 w 69"/>
                      <a:gd name="T27" fmla="*/ 31 h 104"/>
                      <a:gd name="T28" fmla="*/ 37 w 69"/>
                      <a:gd name="T29" fmla="*/ 0 h 104"/>
                      <a:gd name="T30" fmla="*/ 62 w 69"/>
                      <a:gd name="T31" fmla="*/ 3 h 104"/>
                      <a:gd name="T32" fmla="*/ 62 w 69"/>
                      <a:gd name="T33"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104">
                        <a:moveTo>
                          <a:pt x="62" y="24"/>
                        </a:moveTo>
                        <a:cubicBezTo>
                          <a:pt x="62" y="24"/>
                          <a:pt x="51" y="21"/>
                          <a:pt x="42" y="21"/>
                        </a:cubicBezTo>
                        <a:cubicBezTo>
                          <a:pt x="32" y="21"/>
                          <a:pt x="27" y="25"/>
                          <a:pt x="27" y="30"/>
                        </a:cubicBezTo>
                        <a:cubicBezTo>
                          <a:pt x="27" y="36"/>
                          <a:pt x="34" y="38"/>
                          <a:pt x="38" y="39"/>
                        </a:cubicBezTo>
                        <a:cubicBezTo>
                          <a:pt x="45" y="41"/>
                          <a:pt x="45" y="41"/>
                          <a:pt x="45" y="41"/>
                        </a:cubicBezTo>
                        <a:cubicBezTo>
                          <a:pt x="62" y="47"/>
                          <a:pt x="69" y="58"/>
                          <a:pt x="69" y="70"/>
                        </a:cubicBezTo>
                        <a:cubicBezTo>
                          <a:pt x="69" y="95"/>
                          <a:pt x="47" y="104"/>
                          <a:pt x="28" y="104"/>
                        </a:cubicBezTo>
                        <a:cubicBezTo>
                          <a:pt x="14" y="104"/>
                          <a:pt x="2" y="101"/>
                          <a:pt x="0" y="101"/>
                        </a:cubicBezTo>
                        <a:cubicBezTo>
                          <a:pt x="0" y="78"/>
                          <a:pt x="0" y="78"/>
                          <a:pt x="0" y="78"/>
                        </a:cubicBezTo>
                        <a:cubicBezTo>
                          <a:pt x="3" y="78"/>
                          <a:pt x="13" y="82"/>
                          <a:pt x="24" y="82"/>
                        </a:cubicBezTo>
                        <a:cubicBezTo>
                          <a:pt x="37" y="82"/>
                          <a:pt x="42" y="78"/>
                          <a:pt x="42" y="72"/>
                        </a:cubicBezTo>
                        <a:cubicBezTo>
                          <a:pt x="42" y="67"/>
                          <a:pt x="37" y="64"/>
                          <a:pt x="31" y="62"/>
                        </a:cubicBezTo>
                        <a:cubicBezTo>
                          <a:pt x="30" y="62"/>
                          <a:pt x="27" y="61"/>
                          <a:pt x="26" y="60"/>
                        </a:cubicBezTo>
                        <a:cubicBezTo>
                          <a:pt x="12" y="56"/>
                          <a:pt x="0" y="48"/>
                          <a:pt x="0" y="31"/>
                        </a:cubicBezTo>
                        <a:cubicBezTo>
                          <a:pt x="0" y="12"/>
                          <a:pt x="14" y="0"/>
                          <a:pt x="37" y="0"/>
                        </a:cubicBezTo>
                        <a:cubicBezTo>
                          <a:pt x="50" y="0"/>
                          <a:pt x="61" y="3"/>
                          <a:pt x="62" y="3"/>
                        </a:cubicBezTo>
                        <a:lnTo>
                          <a:pt x="62"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27" name="Freeform 11"/>
                  <p:cNvSpPr>
                    <a:spLocks/>
                  </p:cNvSpPr>
                  <p:nvPr/>
                </p:nvSpPr>
                <p:spPr bwMode="auto">
                  <a:xfrm>
                    <a:off x="3159" y="1998"/>
                    <a:ext cx="59" cy="120"/>
                  </a:xfrm>
                  <a:custGeom>
                    <a:avLst/>
                    <a:gdLst>
                      <a:gd name="T0" fmla="*/ 25 w 25"/>
                      <a:gd name="T1" fmla="*/ 12 h 51"/>
                      <a:gd name="T2" fmla="*/ 13 w 25"/>
                      <a:gd name="T3" fmla="*/ 0 h 51"/>
                      <a:gd name="T4" fmla="*/ 0 w 25"/>
                      <a:gd name="T5" fmla="*/ 12 h 51"/>
                      <a:gd name="T6" fmla="*/ 0 w 25"/>
                      <a:gd name="T7" fmla="*/ 38 h 51"/>
                      <a:gd name="T8" fmla="*/ 13 w 25"/>
                      <a:gd name="T9" fmla="*/ 51 h 51"/>
                      <a:gd name="T10" fmla="*/ 25 w 25"/>
                      <a:gd name="T11" fmla="*/ 38 h 51"/>
                      <a:gd name="T12" fmla="*/ 25 w 25"/>
                      <a:gd name="T13" fmla="*/ 12 h 51"/>
                    </a:gdLst>
                    <a:ahLst/>
                    <a:cxnLst>
                      <a:cxn ang="0">
                        <a:pos x="T0" y="T1"/>
                      </a:cxn>
                      <a:cxn ang="0">
                        <a:pos x="T2" y="T3"/>
                      </a:cxn>
                      <a:cxn ang="0">
                        <a:pos x="T4" y="T5"/>
                      </a:cxn>
                      <a:cxn ang="0">
                        <a:pos x="T6" y="T7"/>
                      </a:cxn>
                      <a:cxn ang="0">
                        <a:pos x="T8" y="T9"/>
                      </a:cxn>
                      <a:cxn ang="0">
                        <a:pos x="T10" y="T11"/>
                      </a:cxn>
                      <a:cxn ang="0">
                        <a:pos x="T12" y="T13"/>
                      </a:cxn>
                    </a:cxnLst>
                    <a:rect l="0" t="0" r="r" b="b"/>
                    <a:pathLst>
                      <a:path w="25" h="51">
                        <a:moveTo>
                          <a:pt x="25" y="12"/>
                        </a:moveTo>
                        <a:cubicBezTo>
                          <a:pt x="25" y="5"/>
                          <a:pt x="19" y="0"/>
                          <a:pt x="13" y="0"/>
                        </a:cubicBezTo>
                        <a:cubicBezTo>
                          <a:pt x="6" y="0"/>
                          <a:pt x="0" y="5"/>
                          <a:pt x="0" y="12"/>
                        </a:cubicBezTo>
                        <a:cubicBezTo>
                          <a:pt x="0" y="38"/>
                          <a:pt x="0" y="38"/>
                          <a:pt x="0" y="38"/>
                        </a:cubicBezTo>
                        <a:cubicBezTo>
                          <a:pt x="0" y="45"/>
                          <a:pt x="6" y="51"/>
                          <a:pt x="13" y="51"/>
                        </a:cubicBezTo>
                        <a:cubicBezTo>
                          <a:pt x="19" y="51"/>
                          <a:pt x="25" y="45"/>
                          <a:pt x="25" y="38"/>
                        </a:cubicBezTo>
                        <a:lnTo>
                          <a:pt x="25"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28" name="Freeform 12"/>
                  <p:cNvSpPr>
                    <a:spLocks/>
                  </p:cNvSpPr>
                  <p:nvPr/>
                </p:nvSpPr>
                <p:spPr bwMode="auto">
                  <a:xfrm>
                    <a:off x="3322" y="1915"/>
                    <a:ext cx="59" cy="203"/>
                  </a:xfrm>
                  <a:custGeom>
                    <a:avLst/>
                    <a:gdLst>
                      <a:gd name="T0" fmla="*/ 25 w 25"/>
                      <a:gd name="T1" fmla="*/ 13 h 86"/>
                      <a:gd name="T2" fmla="*/ 12 w 25"/>
                      <a:gd name="T3" fmla="*/ 0 h 86"/>
                      <a:gd name="T4" fmla="*/ 0 w 25"/>
                      <a:gd name="T5" fmla="*/ 13 h 86"/>
                      <a:gd name="T6" fmla="*/ 0 w 25"/>
                      <a:gd name="T7" fmla="*/ 73 h 86"/>
                      <a:gd name="T8" fmla="*/ 12 w 25"/>
                      <a:gd name="T9" fmla="*/ 86 h 86"/>
                      <a:gd name="T10" fmla="*/ 25 w 25"/>
                      <a:gd name="T11" fmla="*/ 73 h 86"/>
                      <a:gd name="T12" fmla="*/ 25 w 25"/>
                      <a:gd name="T13" fmla="*/ 13 h 86"/>
                    </a:gdLst>
                    <a:ahLst/>
                    <a:cxnLst>
                      <a:cxn ang="0">
                        <a:pos x="T0" y="T1"/>
                      </a:cxn>
                      <a:cxn ang="0">
                        <a:pos x="T2" y="T3"/>
                      </a:cxn>
                      <a:cxn ang="0">
                        <a:pos x="T4" y="T5"/>
                      </a:cxn>
                      <a:cxn ang="0">
                        <a:pos x="T6" y="T7"/>
                      </a:cxn>
                      <a:cxn ang="0">
                        <a:pos x="T8" y="T9"/>
                      </a:cxn>
                      <a:cxn ang="0">
                        <a:pos x="T10" y="T11"/>
                      </a:cxn>
                      <a:cxn ang="0">
                        <a:pos x="T12" y="T13"/>
                      </a:cxn>
                    </a:cxnLst>
                    <a:rect l="0" t="0" r="r" b="b"/>
                    <a:pathLst>
                      <a:path w="25" h="86">
                        <a:moveTo>
                          <a:pt x="25" y="13"/>
                        </a:moveTo>
                        <a:cubicBezTo>
                          <a:pt x="25" y="6"/>
                          <a:pt x="19" y="0"/>
                          <a:pt x="12" y="0"/>
                        </a:cubicBezTo>
                        <a:cubicBezTo>
                          <a:pt x="6" y="0"/>
                          <a:pt x="0" y="6"/>
                          <a:pt x="0" y="13"/>
                        </a:cubicBezTo>
                        <a:cubicBezTo>
                          <a:pt x="0" y="73"/>
                          <a:pt x="0" y="73"/>
                          <a:pt x="0" y="73"/>
                        </a:cubicBezTo>
                        <a:cubicBezTo>
                          <a:pt x="0" y="80"/>
                          <a:pt x="6" y="86"/>
                          <a:pt x="12" y="86"/>
                        </a:cubicBezTo>
                        <a:cubicBezTo>
                          <a:pt x="19" y="86"/>
                          <a:pt x="25" y="80"/>
                          <a:pt x="25" y="73"/>
                        </a:cubicBezTo>
                        <a:lnTo>
                          <a:pt x="25"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29" name="Freeform 13"/>
                  <p:cNvSpPr>
                    <a:spLocks/>
                  </p:cNvSpPr>
                  <p:nvPr/>
                </p:nvSpPr>
                <p:spPr bwMode="auto">
                  <a:xfrm>
                    <a:off x="3485" y="1804"/>
                    <a:ext cx="59" cy="373"/>
                  </a:xfrm>
                  <a:custGeom>
                    <a:avLst/>
                    <a:gdLst>
                      <a:gd name="T0" fmla="*/ 25 w 25"/>
                      <a:gd name="T1" fmla="*/ 12 h 158"/>
                      <a:gd name="T2" fmla="*/ 12 w 25"/>
                      <a:gd name="T3" fmla="*/ 0 h 158"/>
                      <a:gd name="T4" fmla="*/ 0 w 25"/>
                      <a:gd name="T5" fmla="*/ 12 h 158"/>
                      <a:gd name="T6" fmla="*/ 0 w 25"/>
                      <a:gd name="T7" fmla="*/ 145 h 158"/>
                      <a:gd name="T8" fmla="*/ 12 w 25"/>
                      <a:gd name="T9" fmla="*/ 158 h 158"/>
                      <a:gd name="T10" fmla="*/ 25 w 25"/>
                      <a:gd name="T11" fmla="*/ 145 h 158"/>
                      <a:gd name="T12" fmla="*/ 25 w 25"/>
                      <a:gd name="T13" fmla="*/ 12 h 158"/>
                    </a:gdLst>
                    <a:ahLst/>
                    <a:cxnLst>
                      <a:cxn ang="0">
                        <a:pos x="T0" y="T1"/>
                      </a:cxn>
                      <a:cxn ang="0">
                        <a:pos x="T2" y="T3"/>
                      </a:cxn>
                      <a:cxn ang="0">
                        <a:pos x="T4" y="T5"/>
                      </a:cxn>
                      <a:cxn ang="0">
                        <a:pos x="T6" y="T7"/>
                      </a:cxn>
                      <a:cxn ang="0">
                        <a:pos x="T8" y="T9"/>
                      </a:cxn>
                      <a:cxn ang="0">
                        <a:pos x="T10" y="T11"/>
                      </a:cxn>
                      <a:cxn ang="0">
                        <a:pos x="T12" y="T13"/>
                      </a:cxn>
                    </a:cxnLst>
                    <a:rect l="0" t="0" r="r" b="b"/>
                    <a:pathLst>
                      <a:path w="25" h="158">
                        <a:moveTo>
                          <a:pt x="25" y="12"/>
                        </a:moveTo>
                        <a:cubicBezTo>
                          <a:pt x="25" y="6"/>
                          <a:pt x="19" y="0"/>
                          <a:pt x="12" y="0"/>
                        </a:cubicBezTo>
                        <a:cubicBezTo>
                          <a:pt x="5" y="0"/>
                          <a:pt x="0" y="6"/>
                          <a:pt x="0" y="12"/>
                        </a:cubicBezTo>
                        <a:cubicBezTo>
                          <a:pt x="0" y="145"/>
                          <a:pt x="0" y="145"/>
                          <a:pt x="0" y="145"/>
                        </a:cubicBezTo>
                        <a:cubicBezTo>
                          <a:pt x="0" y="152"/>
                          <a:pt x="5" y="158"/>
                          <a:pt x="12" y="158"/>
                        </a:cubicBezTo>
                        <a:cubicBezTo>
                          <a:pt x="19" y="158"/>
                          <a:pt x="25" y="152"/>
                          <a:pt x="25" y="145"/>
                        </a:cubicBezTo>
                        <a:lnTo>
                          <a:pt x="25"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33" name="Freeform 14"/>
                  <p:cNvSpPr>
                    <a:spLocks/>
                  </p:cNvSpPr>
                  <p:nvPr/>
                </p:nvSpPr>
                <p:spPr bwMode="auto">
                  <a:xfrm>
                    <a:off x="3648" y="1915"/>
                    <a:ext cx="59" cy="203"/>
                  </a:xfrm>
                  <a:custGeom>
                    <a:avLst/>
                    <a:gdLst>
                      <a:gd name="T0" fmla="*/ 25 w 25"/>
                      <a:gd name="T1" fmla="*/ 13 h 86"/>
                      <a:gd name="T2" fmla="*/ 12 w 25"/>
                      <a:gd name="T3" fmla="*/ 0 h 86"/>
                      <a:gd name="T4" fmla="*/ 0 w 25"/>
                      <a:gd name="T5" fmla="*/ 13 h 86"/>
                      <a:gd name="T6" fmla="*/ 0 w 25"/>
                      <a:gd name="T7" fmla="*/ 73 h 86"/>
                      <a:gd name="T8" fmla="*/ 12 w 25"/>
                      <a:gd name="T9" fmla="*/ 86 h 86"/>
                      <a:gd name="T10" fmla="*/ 25 w 25"/>
                      <a:gd name="T11" fmla="*/ 73 h 86"/>
                      <a:gd name="T12" fmla="*/ 25 w 25"/>
                      <a:gd name="T13" fmla="*/ 13 h 86"/>
                    </a:gdLst>
                    <a:ahLst/>
                    <a:cxnLst>
                      <a:cxn ang="0">
                        <a:pos x="T0" y="T1"/>
                      </a:cxn>
                      <a:cxn ang="0">
                        <a:pos x="T2" y="T3"/>
                      </a:cxn>
                      <a:cxn ang="0">
                        <a:pos x="T4" y="T5"/>
                      </a:cxn>
                      <a:cxn ang="0">
                        <a:pos x="T6" y="T7"/>
                      </a:cxn>
                      <a:cxn ang="0">
                        <a:pos x="T8" y="T9"/>
                      </a:cxn>
                      <a:cxn ang="0">
                        <a:pos x="T10" y="T11"/>
                      </a:cxn>
                      <a:cxn ang="0">
                        <a:pos x="T12" y="T13"/>
                      </a:cxn>
                    </a:cxnLst>
                    <a:rect l="0" t="0" r="r" b="b"/>
                    <a:pathLst>
                      <a:path w="25" h="86">
                        <a:moveTo>
                          <a:pt x="25" y="13"/>
                        </a:moveTo>
                        <a:cubicBezTo>
                          <a:pt x="25" y="6"/>
                          <a:pt x="19" y="0"/>
                          <a:pt x="12" y="0"/>
                        </a:cubicBezTo>
                        <a:cubicBezTo>
                          <a:pt x="5" y="0"/>
                          <a:pt x="0" y="6"/>
                          <a:pt x="0" y="13"/>
                        </a:cubicBezTo>
                        <a:cubicBezTo>
                          <a:pt x="0" y="73"/>
                          <a:pt x="0" y="73"/>
                          <a:pt x="0" y="73"/>
                        </a:cubicBezTo>
                        <a:cubicBezTo>
                          <a:pt x="0" y="80"/>
                          <a:pt x="5" y="86"/>
                          <a:pt x="12" y="86"/>
                        </a:cubicBezTo>
                        <a:cubicBezTo>
                          <a:pt x="19" y="86"/>
                          <a:pt x="25" y="80"/>
                          <a:pt x="25" y="73"/>
                        </a:cubicBezTo>
                        <a:lnTo>
                          <a:pt x="25"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34" name="Freeform 15"/>
                  <p:cNvSpPr>
                    <a:spLocks/>
                  </p:cNvSpPr>
                  <p:nvPr/>
                </p:nvSpPr>
                <p:spPr bwMode="auto">
                  <a:xfrm>
                    <a:off x="3811" y="1998"/>
                    <a:ext cx="59" cy="120"/>
                  </a:xfrm>
                  <a:custGeom>
                    <a:avLst/>
                    <a:gdLst>
                      <a:gd name="T0" fmla="*/ 25 w 25"/>
                      <a:gd name="T1" fmla="*/ 12 h 51"/>
                      <a:gd name="T2" fmla="*/ 12 w 25"/>
                      <a:gd name="T3" fmla="*/ 0 h 51"/>
                      <a:gd name="T4" fmla="*/ 0 w 25"/>
                      <a:gd name="T5" fmla="*/ 12 h 51"/>
                      <a:gd name="T6" fmla="*/ 0 w 25"/>
                      <a:gd name="T7" fmla="*/ 38 h 51"/>
                      <a:gd name="T8" fmla="*/ 12 w 25"/>
                      <a:gd name="T9" fmla="*/ 51 h 51"/>
                      <a:gd name="T10" fmla="*/ 25 w 25"/>
                      <a:gd name="T11" fmla="*/ 38 h 51"/>
                      <a:gd name="T12" fmla="*/ 25 w 25"/>
                      <a:gd name="T13" fmla="*/ 12 h 51"/>
                    </a:gdLst>
                    <a:ahLst/>
                    <a:cxnLst>
                      <a:cxn ang="0">
                        <a:pos x="T0" y="T1"/>
                      </a:cxn>
                      <a:cxn ang="0">
                        <a:pos x="T2" y="T3"/>
                      </a:cxn>
                      <a:cxn ang="0">
                        <a:pos x="T4" y="T5"/>
                      </a:cxn>
                      <a:cxn ang="0">
                        <a:pos x="T6" y="T7"/>
                      </a:cxn>
                      <a:cxn ang="0">
                        <a:pos x="T8" y="T9"/>
                      </a:cxn>
                      <a:cxn ang="0">
                        <a:pos x="T10" y="T11"/>
                      </a:cxn>
                      <a:cxn ang="0">
                        <a:pos x="T12" y="T13"/>
                      </a:cxn>
                    </a:cxnLst>
                    <a:rect l="0" t="0" r="r" b="b"/>
                    <a:pathLst>
                      <a:path w="25" h="51">
                        <a:moveTo>
                          <a:pt x="25" y="12"/>
                        </a:moveTo>
                        <a:cubicBezTo>
                          <a:pt x="25" y="5"/>
                          <a:pt x="19" y="0"/>
                          <a:pt x="12" y="0"/>
                        </a:cubicBezTo>
                        <a:cubicBezTo>
                          <a:pt x="5" y="0"/>
                          <a:pt x="0" y="5"/>
                          <a:pt x="0" y="12"/>
                        </a:cubicBezTo>
                        <a:cubicBezTo>
                          <a:pt x="0" y="38"/>
                          <a:pt x="0" y="38"/>
                          <a:pt x="0" y="38"/>
                        </a:cubicBezTo>
                        <a:cubicBezTo>
                          <a:pt x="0" y="45"/>
                          <a:pt x="5" y="51"/>
                          <a:pt x="12" y="51"/>
                        </a:cubicBezTo>
                        <a:cubicBezTo>
                          <a:pt x="19" y="51"/>
                          <a:pt x="25" y="45"/>
                          <a:pt x="25" y="38"/>
                        </a:cubicBezTo>
                        <a:lnTo>
                          <a:pt x="25"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35" name="Freeform 16"/>
                  <p:cNvSpPr>
                    <a:spLocks/>
                  </p:cNvSpPr>
                  <p:nvPr/>
                </p:nvSpPr>
                <p:spPr bwMode="auto">
                  <a:xfrm>
                    <a:off x="3972" y="1915"/>
                    <a:ext cx="59" cy="203"/>
                  </a:xfrm>
                  <a:custGeom>
                    <a:avLst/>
                    <a:gdLst>
                      <a:gd name="T0" fmla="*/ 25 w 25"/>
                      <a:gd name="T1" fmla="*/ 13 h 86"/>
                      <a:gd name="T2" fmla="*/ 13 w 25"/>
                      <a:gd name="T3" fmla="*/ 0 h 86"/>
                      <a:gd name="T4" fmla="*/ 0 w 25"/>
                      <a:gd name="T5" fmla="*/ 13 h 86"/>
                      <a:gd name="T6" fmla="*/ 0 w 25"/>
                      <a:gd name="T7" fmla="*/ 73 h 86"/>
                      <a:gd name="T8" fmla="*/ 13 w 25"/>
                      <a:gd name="T9" fmla="*/ 86 h 86"/>
                      <a:gd name="T10" fmla="*/ 25 w 25"/>
                      <a:gd name="T11" fmla="*/ 73 h 86"/>
                      <a:gd name="T12" fmla="*/ 25 w 25"/>
                      <a:gd name="T13" fmla="*/ 13 h 86"/>
                    </a:gdLst>
                    <a:ahLst/>
                    <a:cxnLst>
                      <a:cxn ang="0">
                        <a:pos x="T0" y="T1"/>
                      </a:cxn>
                      <a:cxn ang="0">
                        <a:pos x="T2" y="T3"/>
                      </a:cxn>
                      <a:cxn ang="0">
                        <a:pos x="T4" y="T5"/>
                      </a:cxn>
                      <a:cxn ang="0">
                        <a:pos x="T6" y="T7"/>
                      </a:cxn>
                      <a:cxn ang="0">
                        <a:pos x="T8" y="T9"/>
                      </a:cxn>
                      <a:cxn ang="0">
                        <a:pos x="T10" y="T11"/>
                      </a:cxn>
                      <a:cxn ang="0">
                        <a:pos x="T12" y="T13"/>
                      </a:cxn>
                    </a:cxnLst>
                    <a:rect l="0" t="0" r="r" b="b"/>
                    <a:pathLst>
                      <a:path w="25" h="86">
                        <a:moveTo>
                          <a:pt x="25" y="13"/>
                        </a:moveTo>
                        <a:cubicBezTo>
                          <a:pt x="25" y="6"/>
                          <a:pt x="20" y="0"/>
                          <a:pt x="13" y="0"/>
                        </a:cubicBezTo>
                        <a:cubicBezTo>
                          <a:pt x="6" y="0"/>
                          <a:pt x="0" y="6"/>
                          <a:pt x="0" y="13"/>
                        </a:cubicBezTo>
                        <a:cubicBezTo>
                          <a:pt x="0" y="73"/>
                          <a:pt x="0" y="73"/>
                          <a:pt x="0" y="73"/>
                        </a:cubicBezTo>
                        <a:cubicBezTo>
                          <a:pt x="0" y="80"/>
                          <a:pt x="6" y="86"/>
                          <a:pt x="13" y="86"/>
                        </a:cubicBezTo>
                        <a:cubicBezTo>
                          <a:pt x="20" y="86"/>
                          <a:pt x="25" y="80"/>
                          <a:pt x="25" y="73"/>
                        </a:cubicBezTo>
                        <a:lnTo>
                          <a:pt x="25"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36" name="Freeform 17"/>
                  <p:cNvSpPr>
                    <a:spLocks/>
                  </p:cNvSpPr>
                  <p:nvPr/>
                </p:nvSpPr>
                <p:spPr bwMode="auto">
                  <a:xfrm>
                    <a:off x="4135" y="1804"/>
                    <a:ext cx="59" cy="373"/>
                  </a:xfrm>
                  <a:custGeom>
                    <a:avLst/>
                    <a:gdLst>
                      <a:gd name="T0" fmla="*/ 25 w 25"/>
                      <a:gd name="T1" fmla="*/ 12 h 158"/>
                      <a:gd name="T2" fmla="*/ 13 w 25"/>
                      <a:gd name="T3" fmla="*/ 0 h 158"/>
                      <a:gd name="T4" fmla="*/ 0 w 25"/>
                      <a:gd name="T5" fmla="*/ 12 h 158"/>
                      <a:gd name="T6" fmla="*/ 0 w 25"/>
                      <a:gd name="T7" fmla="*/ 145 h 158"/>
                      <a:gd name="T8" fmla="*/ 13 w 25"/>
                      <a:gd name="T9" fmla="*/ 158 h 158"/>
                      <a:gd name="T10" fmla="*/ 25 w 25"/>
                      <a:gd name="T11" fmla="*/ 145 h 158"/>
                      <a:gd name="T12" fmla="*/ 25 w 25"/>
                      <a:gd name="T13" fmla="*/ 12 h 158"/>
                    </a:gdLst>
                    <a:ahLst/>
                    <a:cxnLst>
                      <a:cxn ang="0">
                        <a:pos x="T0" y="T1"/>
                      </a:cxn>
                      <a:cxn ang="0">
                        <a:pos x="T2" y="T3"/>
                      </a:cxn>
                      <a:cxn ang="0">
                        <a:pos x="T4" y="T5"/>
                      </a:cxn>
                      <a:cxn ang="0">
                        <a:pos x="T6" y="T7"/>
                      </a:cxn>
                      <a:cxn ang="0">
                        <a:pos x="T8" y="T9"/>
                      </a:cxn>
                      <a:cxn ang="0">
                        <a:pos x="T10" y="T11"/>
                      </a:cxn>
                      <a:cxn ang="0">
                        <a:pos x="T12" y="T13"/>
                      </a:cxn>
                    </a:cxnLst>
                    <a:rect l="0" t="0" r="r" b="b"/>
                    <a:pathLst>
                      <a:path w="25" h="158">
                        <a:moveTo>
                          <a:pt x="25" y="12"/>
                        </a:moveTo>
                        <a:cubicBezTo>
                          <a:pt x="25" y="6"/>
                          <a:pt x="20" y="0"/>
                          <a:pt x="13" y="0"/>
                        </a:cubicBezTo>
                        <a:cubicBezTo>
                          <a:pt x="6" y="0"/>
                          <a:pt x="0" y="6"/>
                          <a:pt x="0" y="12"/>
                        </a:cubicBezTo>
                        <a:cubicBezTo>
                          <a:pt x="0" y="145"/>
                          <a:pt x="0" y="145"/>
                          <a:pt x="0" y="145"/>
                        </a:cubicBezTo>
                        <a:cubicBezTo>
                          <a:pt x="0" y="152"/>
                          <a:pt x="6" y="158"/>
                          <a:pt x="13" y="158"/>
                        </a:cubicBezTo>
                        <a:cubicBezTo>
                          <a:pt x="20" y="158"/>
                          <a:pt x="25" y="152"/>
                          <a:pt x="25" y="145"/>
                        </a:cubicBezTo>
                        <a:lnTo>
                          <a:pt x="25"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37" name="Freeform 18"/>
                  <p:cNvSpPr>
                    <a:spLocks/>
                  </p:cNvSpPr>
                  <p:nvPr/>
                </p:nvSpPr>
                <p:spPr bwMode="auto">
                  <a:xfrm>
                    <a:off x="4298" y="1915"/>
                    <a:ext cx="59" cy="203"/>
                  </a:xfrm>
                  <a:custGeom>
                    <a:avLst/>
                    <a:gdLst>
                      <a:gd name="T0" fmla="*/ 25 w 25"/>
                      <a:gd name="T1" fmla="*/ 13 h 86"/>
                      <a:gd name="T2" fmla="*/ 13 w 25"/>
                      <a:gd name="T3" fmla="*/ 0 h 86"/>
                      <a:gd name="T4" fmla="*/ 0 w 25"/>
                      <a:gd name="T5" fmla="*/ 13 h 86"/>
                      <a:gd name="T6" fmla="*/ 0 w 25"/>
                      <a:gd name="T7" fmla="*/ 73 h 86"/>
                      <a:gd name="T8" fmla="*/ 13 w 25"/>
                      <a:gd name="T9" fmla="*/ 86 h 86"/>
                      <a:gd name="T10" fmla="*/ 25 w 25"/>
                      <a:gd name="T11" fmla="*/ 73 h 86"/>
                      <a:gd name="T12" fmla="*/ 25 w 25"/>
                      <a:gd name="T13" fmla="*/ 13 h 86"/>
                    </a:gdLst>
                    <a:ahLst/>
                    <a:cxnLst>
                      <a:cxn ang="0">
                        <a:pos x="T0" y="T1"/>
                      </a:cxn>
                      <a:cxn ang="0">
                        <a:pos x="T2" y="T3"/>
                      </a:cxn>
                      <a:cxn ang="0">
                        <a:pos x="T4" y="T5"/>
                      </a:cxn>
                      <a:cxn ang="0">
                        <a:pos x="T6" y="T7"/>
                      </a:cxn>
                      <a:cxn ang="0">
                        <a:pos x="T8" y="T9"/>
                      </a:cxn>
                      <a:cxn ang="0">
                        <a:pos x="T10" y="T11"/>
                      </a:cxn>
                      <a:cxn ang="0">
                        <a:pos x="T12" y="T13"/>
                      </a:cxn>
                    </a:cxnLst>
                    <a:rect l="0" t="0" r="r" b="b"/>
                    <a:pathLst>
                      <a:path w="25" h="86">
                        <a:moveTo>
                          <a:pt x="25" y="13"/>
                        </a:moveTo>
                        <a:cubicBezTo>
                          <a:pt x="25" y="6"/>
                          <a:pt x="20" y="0"/>
                          <a:pt x="13" y="0"/>
                        </a:cubicBezTo>
                        <a:cubicBezTo>
                          <a:pt x="6" y="0"/>
                          <a:pt x="0" y="6"/>
                          <a:pt x="0" y="13"/>
                        </a:cubicBezTo>
                        <a:cubicBezTo>
                          <a:pt x="0" y="73"/>
                          <a:pt x="0" y="73"/>
                          <a:pt x="0" y="73"/>
                        </a:cubicBezTo>
                        <a:cubicBezTo>
                          <a:pt x="0" y="80"/>
                          <a:pt x="6" y="86"/>
                          <a:pt x="13" y="86"/>
                        </a:cubicBezTo>
                        <a:cubicBezTo>
                          <a:pt x="20" y="86"/>
                          <a:pt x="25" y="80"/>
                          <a:pt x="25" y="73"/>
                        </a:cubicBezTo>
                        <a:lnTo>
                          <a:pt x="25"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sp>
                <p:nvSpPr>
                  <p:cNvPr id="638" name="Freeform 19"/>
                  <p:cNvSpPr>
                    <a:spLocks/>
                  </p:cNvSpPr>
                  <p:nvPr/>
                </p:nvSpPr>
                <p:spPr bwMode="auto">
                  <a:xfrm>
                    <a:off x="4461" y="1998"/>
                    <a:ext cx="59" cy="120"/>
                  </a:xfrm>
                  <a:custGeom>
                    <a:avLst/>
                    <a:gdLst>
                      <a:gd name="T0" fmla="*/ 25 w 25"/>
                      <a:gd name="T1" fmla="*/ 12 h 51"/>
                      <a:gd name="T2" fmla="*/ 13 w 25"/>
                      <a:gd name="T3" fmla="*/ 0 h 51"/>
                      <a:gd name="T4" fmla="*/ 0 w 25"/>
                      <a:gd name="T5" fmla="*/ 12 h 51"/>
                      <a:gd name="T6" fmla="*/ 0 w 25"/>
                      <a:gd name="T7" fmla="*/ 38 h 51"/>
                      <a:gd name="T8" fmla="*/ 13 w 25"/>
                      <a:gd name="T9" fmla="*/ 51 h 51"/>
                      <a:gd name="T10" fmla="*/ 25 w 25"/>
                      <a:gd name="T11" fmla="*/ 38 h 51"/>
                      <a:gd name="T12" fmla="*/ 25 w 25"/>
                      <a:gd name="T13" fmla="*/ 12 h 51"/>
                    </a:gdLst>
                    <a:ahLst/>
                    <a:cxnLst>
                      <a:cxn ang="0">
                        <a:pos x="T0" y="T1"/>
                      </a:cxn>
                      <a:cxn ang="0">
                        <a:pos x="T2" y="T3"/>
                      </a:cxn>
                      <a:cxn ang="0">
                        <a:pos x="T4" y="T5"/>
                      </a:cxn>
                      <a:cxn ang="0">
                        <a:pos x="T6" y="T7"/>
                      </a:cxn>
                      <a:cxn ang="0">
                        <a:pos x="T8" y="T9"/>
                      </a:cxn>
                      <a:cxn ang="0">
                        <a:pos x="T10" y="T11"/>
                      </a:cxn>
                      <a:cxn ang="0">
                        <a:pos x="T12" y="T13"/>
                      </a:cxn>
                    </a:cxnLst>
                    <a:rect l="0" t="0" r="r" b="b"/>
                    <a:pathLst>
                      <a:path w="25" h="51">
                        <a:moveTo>
                          <a:pt x="25" y="12"/>
                        </a:moveTo>
                        <a:cubicBezTo>
                          <a:pt x="25" y="5"/>
                          <a:pt x="19" y="0"/>
                          <a:pt x="13" y="0"/>
                        </a:cubicBezTo>
                        <a:cubicBezTo>
                          <a:pt x="6" y="0"/>
                          <a:pt x="0" y="5"/>
                          <a:pt x="0" y="12"/>
                        </a:cubicBezTo>
                        <a:cubicBezTo>
                          <a:pt x="0" y="38"/>
                          <a:pt x="0" y="38"/>
                          <a:pt x="0" y="38"/>
                        </a:cubicBezTo>
                        <a:cubicBezTo>
                          <a:pt x="0" y="45"/>
                          <a:pt x="6" y="51"/>
                          <a:pt x="13" y="51"/>
                        </a:cubicBezTo>
                        <a:cubicBezTo>
                          <a:pt x="19" y="51"/>
                          <a:pt x="25" y="45"/>
                          <a:pt x="25" y="38"/>
                        </a:cubicBezTo>
                        <a:lnTo>
                          <a:pt x="25"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38"/>
                    <a:endParaRPr lang="en-US"/>
                  </a:p>
                </p:txBody>
              </p:sp>
            </p:grpSp>
          </p:grpSp>
        </p:grpSp>
        <p:grpSp>
          <p:nvGrpSpPr>
            <p:cNvPr id="732" name="Group 731" descr="Custom:  Group 599"/>
            <p:cNvGrpSpPr/>
            <p:nvPr/>
          </p:nvGrpSpPr>
          <p:grpSpPr>
            <a:xfrm>
              <a:off x="9827587" y="3799680"/>
              <a:ext cx="1621975" cy="2049289"/>
              <a:chOff x="10029065" y="3078156"/>
              <a:chExt cx="1621975" cy="2049289"/>
            </a:xfrm>
          </p:grpSpPr>
          <p:grpSp>
            <p:nvGrpSpPr>
              <p:cNvPr id="733" name="Group 732"/>
              <p:cNvGrpSpPr/>
              <p:nvPr/>
            </p:nvGrpSpPr>
            <p:grpSpPr>
              <a:xfrm>
                <a:off x="10029065" y="3078156"/>
                <a:ext cx="1534886" cy="2049289"/>
                <a:chOff x="10009414" y="2801689"/>
                <a:chExt cx="1534886" cy="2049289"/>
              </a:xfrm>
            </p:grpSpPr>
            <p:sp>
              <p:nvSpPr>
                <p:cNvPr id="741" name="Rounded Rectangle 740"/>
                <p:cNvSpPr/>
                <p:nvPr/>
              </p:nvSpPr>
              <p:spPr>
                <a:xfrm>
                  <a:off x="10009414" y="2801689"/>
                  <a:ext cx="1534886" cy="2049289"/>
                </a:xfrm>
                <a:prstGeom prst="roundRect">
                  <a:avLst>
                    <a:gd name="adj" fmla="val 2539"/>
                  </a:avLst>
                </a:prstGeom>
                <a:solidFill>
                  <a:schemeClr val="bg1">
                    <a:lumMod val="95000"/>
                  </a:schemeClr>
                </a:solidFill>
                <a:ln w="25400" cap="flat" cmpd="sng" algn="ctr">
                  <a:noFill/>
                  <a:prstDash val="solid"/>
                </a:ln>
                <a:effectLst/>
              </p:spPr>
              <p:txBody>
                <a:bodyPr rtlCol="0" anchor="ctr"/>
                <a:lstStyle/>
                <a:p>
                  <a:pPr algn="ctr" defTabSz="685545"/>
                  <a:endParaRPr lang="en-US" kern="0"/>
                </a:p>
              </p:txBody>
            </p:sp>
            <p:sp>
              <p:nvSpPr>
                <p:cNvPr id="742" name="Freeform 63"/>
                <p:cNvSpPr>
                  <a:spLocks noEditPoints="1"/>
                </p:cNvSpPr>
                <p:nvPr/>
              </p:nvSpPr>
              <p:spPr bwMode="auto">
                <a:xfrm rot="16200000">
                  <a:off x="11236031" y="2901983"/>
                  <a:ext cx="210412" cy="208756"/>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lumMod val="50000"/>
                  </a:schemeClr>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endParaRPr lang="en-US"/>
                </a:p>
              </p:txBody>
            </p:sp>
            <p:sp>
              <p:nvSpPr>
                <p:cNvPr id="279" name="Freeform 63"/>
                <p:cNvSpPr>
                  <a:spLocks noEditPoints="1"/>
                </p:cNvSpPr>
                <p:nvPr/>
              </p:nvSpPr>
              <p:spPr bwMode="auto">
                <a:xfrm rot="16200000">
                  <a:off x="11315659" y="3011178"/>
                  <a:ext cx="210412" cy="208756"/>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lumMod val="50000"/>
                  </a:schemeClr>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endParaRPr lang="en-US"/>
                </a:p>
              </p:txBody>
            </p:sp>
          </p:grpSp>
          <p:grpSp>
            <p:nvGrpSpPr>
              <p:cNvPr id="734" name="Group 733"/>
              <p:cNvGrpSpPr/>
              <p:nvPr/>
            </p:nvGrpSpPr>
            <p:grpSpPr>
              <a:xfrm>
                <a:off x="10129086" y="3180100"/>
                <a:ext cx="1521954" cy="1873531"/>
                <a:chOff x="12701904" y="2897425"/>
                <a:chExt cx="1521954" cy="1873531"/>
              </a:xfrm>
            </p:grpSpPr>
            <p:sp>
              <p:nvSpPr>
                <p:cNvPr id="735" name="TextBox 734"/>
                <p:cNvSpPr txBox="1"/>
                <p:nvPr/>
              </p:nvSpPr>
              <p:spPr>
                <a:xfrm>
                  <a:off x="12768005" y="2897425"/>
                  <a:ext cx="1455853" cy="441660"/>
                </a:xfrm>
                <a:prstGeom prst="rect">
                  <a:avLst/>
                </a:prstGeom>
                <a:noFill/>
              </p:spPr>
              <p:txBody>
                <a:bodyPr wrap="square" lIns="45720" rtlCol="0">
                  <a:spAutoFit/>
                </a:bodyPr>
                <a:lstStyle>
                  <a:defPPr>
                    <a:defRPr lang="en-US"/>
                  </a:defPPr>
                  <a:lvl1pPr>
                    <a:defRPr sz="1400" b="1">
                      <a:solidFill>
                        <a:schemeClr val="tx2">
                          <a:lumMod val="75000"/>
                          <a:lumOff val="25000"/>
                        </a:schemeClr>
                      </a:solidFill>
                    </a:defRPr>
                  </a:lvl1pPr>
                </a:lstStyle>
                <a:p>
                  <a:pPr defTabSz="685738">
                    <a:lnSpc>
                      <a:spcPct val="85000"/>
                    </a:lnSpc>
                  </a:pPr>
                  <a:r>
                    <a:rPr lang="en-US" sz="900" b="0" dirty="0">
                      <a:solidFill>
                        <a:schemeClr val="tx1"/>
                      </a:solidFill>
                    </a:rPr>
                    <a:t>Multi DC </a:t>
                  </a:r>
                  <a:br>
                    <a:rPr lang="en-US" sz="900" b="0" dirty="0">
                      <a:solidFill>
                        <a:schemeClr val="tx1"/>
                      </a:solidFill>
                    </a:rPr>
                  </a:br>
                  <a:r>
                    <a:rPr lang="en-US" sz="900" b="0" dirty="0">
                      <a:solidFill>
                        <a:schemeClr val="tx1"/>
                      </a:solidFill>
                    </a:rPr>
                    <a:t>WAN and Cloud</a:t>
                  </a:r>
                </a:p>
              </p:txBody>
            </p:sp>
            <p:grpSp>
              <p:nvGrpSpPr>
                <p:cNvPr id="736" name="Group 735"/>
                <p:cNvGrpSpPr/>
                <p:nvPr/>
              </p:nvGrpSpPr>
              <p:grpSpPr>
                <a:xfrm>
                  <a:off x="12701904" y="3433440"/>
                  <a:ext cx="1337516" cy="1337516"/>
                  <a:chOff x="12701904" y="3433440"/>
                  <a:chExt cx="1337516" cy="1337516"/>
                </a:xfrm>
              </p:grpSpPr>
              <p:sp>
                <p:nvSpPr>
                  <p:cNvPr id="737" name="Rounded Rectangle 736"/>
                  <p:cNvSpPr/>
                  <p:nvPr/>
                </p:nvSpPr>
                <p:spPr>
                  <a:xfrm>
                    <a:off x="12701904" y="3433440"/>
                    <a:ext cx="1337516" cy="1337516"/>
                  </a:xfrm>
                  <a:prstGeom prst="roundRect">
                    <a:avLst>
                      <a:gd name="adj" fmla="val 0"/>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132492" tIns="94392" rIns="132492" bIns="94392" numCol="1" spcCol="1270" anchor="ctr" anchorCtr="0">
                    <a:noAutofit/>
                  </a:bodyPr>
                  <a:lstStyle/>
                  <a:p>
                    <a:pPr algn="ctr" defTabSz="666529">
                      <a:spcAft>
                        <a:spcPct val="35000"/>
                      </a:spcAft>
                    </a:pPr>
                    <a:endParaRPr lang="en-US" sz="1500">
                      <a:solidFill>
                        <a:schemeClr val="tx1"/>
                      </a:solidFill>
                      <a:latin typeface="CiscoSansTT Light" panose="020B0503020201020303" pitchFamily="34" charset="0"/>
                      <a:cs typeface="Arial" panose="020B0604020202020204" pitchFamily="34" charset="0"/>
                    </a:endParaRPr>
                  </a:p>
                </p:txBody>
              </p:sp>
              <p:grpSp>
                <p:nvGrpSpPr>
                  <p:cNvPr id="738" name="Group 737"/>
                  <p:cNvGrpSpPr/>
                  <p:nvPr/>
                </p:nvGrpSpPr>
                <p:grpSpPr>
                  <a:xfrm>
                    <a:off x="12882333" y="3778164"/>
                    <a:ext cx="910557" cy="648068"/>
                    <a:chOff x="6806295" y="1580965"/>
                    <a:chExt cx="3518806" cy="2504428"/>
                  </a:xfrm>
                </p:grpSpPr>
                <p:sp>
                  <p:nvSpPr>
                    <p:cNvPr id="739" name="Freeform 32"/>
                    <p:cNvSpPr>
                      <a:spLocks/>
                    </p:cNvSpPr>
                    <p:nvPr/>
                  </p:nvSpPr>
                  <p:spPr bwMode="auto">
                    <a:xfrm>
                      <a:off x="6806295" y="1580965"/>
                      <a:ext cx="3518806" cy="2504428"/>
                    </a:xfrm>
                    <a:custGeom>
                      <a:avLst/>
                      <a:gdLst>
                        <a:gd name="T0" fmla="*/ 159 w 260"/>
                        <a:gd name="T1" fmla="*/ 185 h 185"/>
                        <a:gd name="T2" fmla="*/ 128 w 260"/>
                        <a:gd name="T3" fmla="*/ 173 h 185"/>
                        <a:gd name="T4" fmla="*/ 119 w 260"/>
                        <a:gd name="T5" fmla="*/ 175 h 185"/>
                        <a:gd name="T6" fmla="*/ 97 w 260"/>
                        <a:gd name="T7" fmla="*/ 166 h 185"/>
                        <a:gd name="T8" fmla="*/ 57 w 260"/>
                        <a:gd name="T9" fmla="*/ 166 h 185"/>
                        <a:gd name="T10" fmla="*/ 0 w 260"/>
                        <a:gd name="T11" fmla="*/ 109 h 185"/>
                        <a:gd name="T12" fmla="*/ 56 w 260"/>
                        <a:gd name="T13" fmla="*/ 51 h 185"/>
                        <a:gd name="T14" fmla="*/ 133 w 260"/>
                        <a:gd name="T15" fmla="*/ 0 h 185"/>
                        <a:gd name="T16" fmla="*/ 213 w 260"/>
                        <a:gd name="T17" fmla="*/ 63 h 185"/>
                        <a:gd name="T18" fmla="*/ 260 w 260"/>
                        <a:gd name="T19" fmla="*/ 114 h 185"/>
                        <a:gd name="T20" fmla="*/ 208 w 260"/>
                        <a:gd name="T21" fmla="*/ 166 h 185"/>
                        <a:gd name="T22" fmla="*/ 196 w 260"/>
                        <a:gd name="T23" fmla="*/ 166 h 185"/>
                        <a:gd name="T24" fmla="*/ 159 w 260"/>
                        <a:gd name="T2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185">
                          <a:moveTo>
                            <a:pt x="159" y="185"/>
                          </a:moveTo>
                          <a:cubicBezTo>
                            <a:pt x="147" y="185"/>
                            <a:pt x="137" y="181"/>
                            <a:pt x="128" y="173"/>
                          </a:cubicBezTo>
                          <a:cubicBezTo>
                            <a:pt x="125" y="174"/>
                            <a:pt x="122" y="175"/>
                            <a:pt x="119" y="175"/>
                          </a:cubicBezTo>
                          <a:cubicBezTo>
                            <a:pt x="111" y="175"/>
                            <a:pt x="103" y="172"/>
                            <a:pt x="97" y="166"/>
                          </a:cubicBezTo>
                          <a:cubicBezTo>
                            <a:pt x="57" y="166"/>
                            <a:pt x="57" y="166"/>
                            <a:pt x="57" y="166"/>
                          </a:cubicBezTo>
                          <a:cubicBezTo>
                            <a:pt x="26" y="166"/>
                            <a:pt x="0" y="141"/>
                            <a:pt x="0" y="109"/>
                          </a:cubicBezTo>
                          <a:cubicBezTo>
                            <a:pt x="0" y="78"/>
                            <a:pt x="25" y="52"/>
                            <a:pt x="56" y="51"/>
                          </a:cubicBezTo>
                          <a:cubicBezTo>
                            <a:pt x="68" y="20"/>
                            <a:pt x="99" y="0"/>
                            <a:pt x="133" y="0"/>
                          </a:cubicBezTo>
                          <a:cubicBezTo>
                            <a:pt x="171" y="0"/>
                            <a:pt x="204" y="26"/>
                            <a:pt x="213" y="63"/>
                          </a:cubicBezTo>
                          <a:cubicBezTo>
                            <a:pt x="239" y="66"/>
                            <a:pt x="260" y="88"/>
                            <a:pt x="260" y="114"/>
                          </a:cubicBezTo>
                          <a:cubicBezTo>
                            <a:pt x="260" y="143"/>
                            <a:pt x="236" y="166"/>
                            <a:pt x="208" y="166"/>
                          </a:cubicBezTo>
                          <a:cubicBezTo>
                            <a:pt x="196" y="166"/>
                            <a:pt x="196" y="166"/>
                            <a:pt x="196" y="166"/>
                          </a:cubicBezTo>
                          <a:cubicBezTo>
                            <a:pt x="187" y="178"/>
                            <a:pt x="174" y="185"/>
                            <a:pt x="159" y="185"/>
                          </a:cubicBezTo>
                          <a:close/>
                        </a:path>
                      </a:pathLst>
                    </a:custGeom>
                    <a:solidFill>
                      <a:schemeClr val="bg1">
                        <a:lumMod val="90000"/>
                      </a:schemeClr>
                    </a:solidFill>
                    <a:ln w="34925" cap="rnd">
                      <a:noFill/>
                      <a:round/>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sp>
                  <p:nvSpPr>
                    <p:cNvPr id="740" name="Freeform 6"/>
                    <p:cNvSpPr>
                      <a:spLocks/>
                    </p:cNvSpPr>
                    <p:nvPr/>
                  </p:nvSpPr>
                  <p:spPr bwMode="auto">
                    <a:xfrm>
                      <a:off x="6931210" y="1697505"/>
                      <a:ext cx="3250342" cy="2249486"/>
                    </a:xfrm>
                    <a:custGeom>
                      <a:avLst/>
                      <a:gdLst>
                        <a:gd name="T0" fmla="*/ 232 w 283"/>
                        <a:gd name="T1" fmla="*/ 73 h 196"/>
                        <a:gd name="T2" fmla="*/ 231 w 283"/>
                        <a:gd name="T3" fmla="*/ 73 h 196"/>
                        <a:gd name="T4" fmla="*/ 145 w 283"/>
                        <a:gd name="T5" fmla="*/ 0 h 196"/>
                        <a:gd name="T6" fmla="*/ 62 w 283"/>
                        <a:gd name="T7" fmla="*/ 60 h 196"/>
                        <a:gd name="T8" fmla="*/ 58 w 283"/>
                        <a:gd name="T9" fmla="*/ 60 h 196"/>
                        <a:gd name="T10" fmla="*/ 0 w 283"/>
                        <a:gd name="T11" fmla="*/ 117 h 196"/>
                        <a:gd name="T12" fmla="*/ 58 w 283"/>
                        <a:gd name="T13" fmla="*/ 175 h 196"/>
                        <a:gd name="T14" fmla="*/ 108 w 283"/>
                        <a:gd name="T15" fmla="*/ 175 h 196"/>
                        <a:gd name="T16" fmla="*/ 129 w 283"/>
                        <a:gd name="T17" fmla="*/ 185 h 196"/>
                        <a:gd name="T18" fmla="*/ 142 w 283"/>
                        <a:gd name="T19" fmla="*/ 182 h 196"/>
                        <a:gd name="T20" fmla="*/ 176 w 283"/>
                        <a:gd name="T21" fmla="*/ 196 h 196"/>
                        <a:gd name="T22" fmla="*/ 214 w 283"/>
                        <a:gd name="T23" fmla="*/ 175 h 196"/>
                        <a:gd name="T24" fmla="*/ 232 w 283"/>
                        <a:gd name="T25" fmla="*/ 175 h 196"/>
                        <a:gd name="T26" fmla="*/ 283 w 283"/>
                        <a:gd name="T27" fmla="*/ 124 h 196"/>
                        <a:gd name="T28" fmla="*/ 232 w 283"/>
                        <a:gd name="T29" fmla="*/ 7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196">
                          <a:moveTo>
                            <a:pt x="232" y="73"/>
                          </a:moveTo>
                          <a:cubicBezTo>
                            <a:pt x="232" y="73"/>
                            <a:pt x="232" y="73"/>
                            <a:pt x="231" y="73"/>
                          </a:cubicBezTo>
                          <a:cubicBezTo>
                            <a:pt x="224" y="32"/>
                            <a:pt x="188" y="0"/>
                            <a:pt x="145" y="0"/>
                          </a:cubicBezTo>
                          <a:cubicBezTo>
                            <a:pt x="106" y="0"/>
                            <a:pt x="73" y="25"/>
                            <a:pt x="62" y="60"/>
                          </a:cubicBezTo>
                          <a:cubicBezTo>
                            <a:pt x="60" y="60"/>
                            <a:pt x="59" y="60"/>
                            <a:pt x="58" y="60"/>
                          </a:cubicBezTo>
                          <a:cubicBezTo>
                            <a:pt x="26" y="60"/>
                            <a:pt x="0" y="86"/>
                            <a:pt x="0" y="117"/>
                          </a:cubicBezTo>
                          <a:cubicBezTo>
                            <a:pt x="0" y="149"/>
                            <a:pt x="26" y="175"/>
                            <a:pt x="58" y="175"/>
                          </a:cubicBezTo>
                          <a:cubicBezTo>
                            <a:pt x="108" y="175"/>
                            <a:pt x="108" y="175"/>
                            <a:pt x="108" y="175"/>
                          </a:cubicBezTo>
                          <a:cubicBezTo>
                            <a:pt x="113" y="181"/>
                            <a:pt x="120" y="185"/>
                            <a:pt x="129" y="185"/>
                          </a:cubicBezTo>
                          <a:cubicBezTo>
                            <a:pt x="134" y="185"/>
                            <a:pt x="138" y="184"/>
                            <a:pt x="142" y="182"/>
                          </a:cubicBezTo>
                          <a:cubicBezTo>
                            <a:pt x="150" y="191"/>
                            <a:pt x="162" y="196"/>
                            <a:pt x="176" y="196"/>
                          </a:cubicBezTo>
                          <a:cubicBezTo>
                            <a:pt x="192" y="196"/>
                            <a:pt x="206" y="188"/>
                            <a:pt x="214" y="175"/>
                          </a:cubicBezTo>
                          <a:cubicBezTo>
                            <a:pt x="232" y="175"/>
                            <a:pt x="232" y="175"/>
                            <a:pt x="232" y="175"/>
                          </a:cubicBezTo>
                          <a:cubicBezTo>
                            <a:pt x="261" y="175"/>
                            <a:pt x="283" y="152"/>
                            <a:pt x="283" y="124"/>
                          </a:cubicBezTo>
                          <a:cubicBezTo>
                            <a:pt x="283" y="96"/>
                            <a:pt x="261" y="73"/>
                            <a:pt x="232" y="73"/>
                          </a:cubicBezTo>
                          <a:close/>
                        </a:path>
                      </a:pathLst>
                    </a:custGeom>
                    <a:solidFill>
                      <a:schemeClr val="bg1"/>
                    </a:solidFill>
                    <a:ln w="6032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pPr defTabSz="685738">
                        <a:lnSpc>
                          <a:spcPct val="85000"/>
                        </a:lnSpc>
                      </a:pPr>
                      <a:endParaRPr lang="en-US" sz="900"/>
                    </a:p>
                  </p:txBody>
                </p:sp>
              </p:grpSp>
            </p:grpSp>
          </p:grpSp>
        </p:grpSp>
      </p:grpSp>
      <p:grpSp>
        <p:nvGrpSpPr>
          <p:cNvPr id="745" name="Group 744" descr="Down:  Group 348"/>
          <p:cNvGrpSpPr/>
          <p:nvPr/>
        </p:nvGrpSpPr>
        <p:grpSpPr>
          <a:xfrm>
            <a:off x="2773289" y="1431028"/>
            <a:ext cx="437730" cy="437727"/>
            <a:chOff x="1981187" y="1880943"/>
            <a:chExt cx="583640" cy="583636"/>
          </a:xfrm>
        </p:grpSpPr>
        <p:sp>
          <p:nvSpPr>
            <p:cNvPr id="746" name="Rounded Rectangle 745"/>
            <p:cNvSpPr/>
            <p:nvPr/>
          </p:nvSpPr>
          <p:spPr>
            <a:xfrm rot="2700000">
              <a:off x="1981189" y="1880941"/>
              <a:ext cx="583636" cy="583640"/>
            </a:xfrm>
            <a:prstGeom prst="roundRect">
              <a:avLst>
                <a:gd name="adj" fmla="val 11287"/>
              </a:avLst>
            </a:prstGeom>
            <a:solidFill>
              <a:schemeClr val="tx2"/>
            </a:solidFill>
            <a:ln w="9525" cap="flat" cmpd="sng" algn="ctr">
              <a:noFill/>
              <a:prstDash val="solid"/>
            </a:ln>
            <a:effectLst/>
          </p:spPr>
          <p:txBody>
            <a:bodyPr wrap="none" lIns="68586" tIns="34294" rIns="68586" bIns="34294" rtlCol="0" anchor="ctr"/>
            <a:lstStyle/>
            <a:p>
              <a:pPr algn="ctr" defTabSz="666529">
                <a:spcAft>
                  <a:spcPct val="35000"/>
                </a:spcAft>
              </a:pPr>
              <a:endParaRPr lang="en-US" b="1">
                <a:solidFill>
                  <a:srgbClr val="FFFFFF"/>
                </a:solidFill>
                <a:latin typeface="CiscoSansTT Light" panose="020B0503020201020303" pitchFamily="34" charset="0"/>
                <a:cs typeface="Arial" panose="020B0604020202020204" pitchFamily="34" charset="0"/>
              </a:endParaRPr>
            </a:p>
          </p:txBody>
        </p:sp>
        <p:pic>
          <p:nvPicPr>
            <p:cNvPr id="747"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076321" y="2074240"/>
              <a:ext cx="393372" cy="19704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48" name="Group 747" descr="Down:  Group 351"/>
          <p:cNvGrpSpPr/>
          <p:nvPr/>
        </p:nvGrpSpPr>
        <p:grpSpPr>
          <a:xfrm>
            <a:off x="3331474" y="1789262"/>
            <a:ext cx="437730" cy="437727"/>
            <a:chOff x="3441993" y="1880943"/>
            <a:chExt cx="583640" cy="583636"/>
          </a:xfrm>
        </p:grpSpPr>
        <p:sp>
          <p:nvSpPr>
            <p:cNvPr id="749" name="Rounded Rectangle 748"/>
            <p:cNvSpPr/>
            <p:nvPr/>
          </p:nvSpPr>
          <p:spPr>
            <a:xfrm rot="2700000">
              <a:off x="3441995" y="1880941"/>
              <a:ext cx="583636" cy="583640"/>
            </a:xfrm>
            <a:prstGeom prst="roundRect">
              <a:avLst>
                <a:gd name="adj" fmla="val 11287"/>
              </a:avLst>
            </a:prstGeom>
            <a:solidFill>
              <a:schemeClr val="tx2"/>
            </a:solidFill>
            <a:ln w="9525" cap="flat" cmpd="sng" algn="ctr">
              <a:noFill/>
              <a:prstDash val="solid"/>
            </a:ln>
            <a:effectLst/>
          </p:spPr>
          <p:txBody>
            <a:bodyPr wrap="none" lIns="68586" tIns="34294" rIns="68586" bIns="34294" rtlCol="0" anchor="ctr"/>
            <a:lstStyle/>
            <a:p>
              <a:pPr algn="ctr" defTabSz="666529">
                <a:spcAft>
                  <a:spcPct val="35000"/>
                </a:spcAft>
              </a:pPr>
              <a:endParaRPr lang="en-US" b="1">
                <a:solidFill>
                  <a:srgbClr val="FFFFFF"/>
                </a:solidFill>
                <a:latin typeface="CiscoSansTT Light" panose="020B0503020201020303" pitchFamily="34" charset="0"/>
                <a:cs typeface="Arial" panose="020B0604020202020204" pitchFamily="34" charset="0"/>
              </a:endParaRPr>
            </a:p>
          </p:txBody>
        </p:sp>
        <p:pic>
          <p:nvPicPr>
            <p:cNvPr id="750"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52373" y="2002376"/>
              <a:ext cx="362880" cy="340770"/>
            </a:xfrm>
            <a:prstGeom prst="rect">
              <a:avLst/>
            </a:prstGeom>
            <a:noFill/>
            <a:ln w="9525" cap="flat" cmpd="sng" algn="ctr">
              <a:noFill/>
              <a:prstDash val="solid"/>
            </a:ln>
            <a:effectLst/>
            <a:extLst>
              <a:ext uri="{91240B29-F687-4F45-9708-019B960494DF}">
                <a14:hiddenLine xmlns:a14="http://schemas.microsoft.com/office/drawing/2010/main" w="9525">
                  <a:solidFill>
                    <a:schemeClr val="tx1"/>
                  </a:solidFill>
                  <a:miter lim="800000"/>
                  <a:headEnd/>
                  <a:tailEnd/>
                </a14:hiddenLine>
              </a:ext>
            </a:extLst>
          </p:spPr>
        </p:pic>
      </p:grpSp>
      <p:grpSp>
        <p:nvGrpSpPr>
          <p:cNvPr id="751" name="Group 750" descr="Down:  Group 354"/>
          <p:cNvGrpSpPr/>
          <p:nvPr/>
        </p:nvGrpSpPr>
        <p:grpSpPr>
          <a:xfrm>
            <a:off x="3843558" y="1407356"/>
            <a:ext cx="437730" cy="437727"/>
            <a:chOff x="4457235" y="1880943"/>
            <a:chExt cx="583640" cy="583636"/>
          </a:xfrm>
        </p:grpSpPr>
        <p:sp>
          <p:nvSpPr>
            <p:cNvPr id="752" name="Rounded Rectangle 751"/>
            <p:cNvSpPr/>
            <p:nvPr/>
          </p:nvSpPr>
          <p:spPr>
            <a:xfrm rot="2700000">
              <a:off x="4457237" y="1880941"/>
              <a:ext cx="583636" cy="583640"/>
            </a:xfrm>
            <a:prstGeom prst="roundRect">
              <a:avLst>
                <a:gd name="adj" fmla="val 11287"/>
              </a:avLst>
            </a:prstGeom>
            <a:solidFill>
              <a:schemeClr val="tx2"/>
            </a:solidFill>
            <a:ln w="9525" cap="flat" cmpd="sng" algn="ctr">
              <a:noFill/>
              <a:prstDash val="solid"/>
            </a:ln>
            <a:effectLst/>
          </p:spPr>
          <p:txBody>
            <a:bodyPr wrap="none" lIns="68586" tIns="34294" rIns="68586" bIns="34294" rtlCol="0" anchor="ctr"/>
            <a:lstStyle/>
            <a:p>
              <a:pPr algn="ctr" defTabSz="666529">
                <a:spcAft>
                  <a:spcPct val="35000"/>
                </a:spcAft>
              </a:pPr>
              <a:endParaRPr lang="en-US" b="1">
                <a:solidFill>
                  <a:srgbClr val="FFFFFF"/>
                </a:solidFill>
                <a:latin typeface="CiscoSansTT Light" panose="020B0503020201020303" pitchFamily="34" charset="0"/>
                <a:cs typeface="Arial" panose="020B0604020202020204" pitchFamily="34" charset="0"/>
              </a:endParaRPr>
            </a:p>
          </p:txBody>
        </p:sp>
        <p:pic>
          <p:nvPicPr>
            <p:cNvPr id="753"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556375" y="2002376"/>
              <a:ext cx="385360" cy="30113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54" name="Group 753" descr="Down:  Group 357"/>
          <p:cNvGrpSpPr/>
          <p:nvPr/>
        </p:nvGrpSpPr>
        <p:grpSpPr>
          <a:xfrm>
            <a:off x="4378555" y="1723951"/>
            <a:ext cx="437730" cy="437727"/>
            <a:chOff x="5668063" y="1880943"/>
            <a:chExt cx="583640" cy="583636"/>
          </a:xfrm>
        </p:grpSpPr>
        <p:sp>
          <p:nvSpPr>
            <p:cNvPr id="755" name="Rounded Rectangle 754"/>
            <p:cNvSpPr/>
            <p:nvPr/>
          </p:nvSpPr>
          <p:spPr>
            <a:xfrm rot="2700000">
              <a:off x="5668065" y="1880941"/>
              <a:ext cx="583636" cy="583640"/>
            </a:xfrm>
            <a:prstGeom prst="roundRect">
              <a:avLst>
                <a:gd name="adj" fmla="val 11287"/>
              </a:avLst>
            </a:prstGeom>
            <a:solidFill>
              <a:schemeClr val="tx2"/>
            </a:solidFill>
            <a:ln w="9525" cap="flat" cmpd="sng" algn="ctr">
              <a:noFill/>
              <a:prstDash val="solid"/>
            </a:ln>
            <a:effectLst/>
          </p:spPr>
          <p:txBody>
            <a:bodyPr wrap="none" lIns="68586" tIns="34294" rIns="68586" bIns="34294" rtlCol="0" anchor="ctr"/>
            <a:lstStyle/>
            <a:p>
              <a:pPr algn="ctr" defTabSz="666529">
                <a:spcAft>
                  <a:spcPct val="35000"/>
                </a:spcAft>
              </a:pPr>
              <a:endParaRPr lang="en-US" b="1">
                <a:solidFill>
                  <a:srgbClr val="FFFFFF"/>
                </a:solidFill>
                <a:latin typeface="CiscoSansTT Light" panose="020B0503020201020303" pitchFamily="34" charset="0"/>
                <a:cs typeface="Arial" panose="020B0604020202020204" pitchFamily="34" charset="0"/>
              </a:endParaRPr>
            </a:p>
          </p:txBody>
        </p:sp>
        <p:pic>
          <p:nvPicPr>
            <p:cNvPr id="756" name="Picture 2" descr="C:\Users\rmuta\Desktop\hadoop.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685556" y="2102547"/>
              <a:ext cx="548654" cy="14042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57" name="Group 756" descr="Down:  Group 363"/>
          <p:cNvGrpSpPr/>
          <p:nvPr/>
        </p:nvGrpSpPr>
        <p:grpSpPr>
          <a:xfrm>
            <a:off x="5253866" y="1817808"/>
            <a:ext cx="437730" cy="437727"/>
            <a:chOff x="1981187" y="1880943"/>
            <a:chExt cx="583640" cy="583636"/>
          </a:xfrm>
        </p:grpSpPr>
        <p:sp>
          <p:nvSpPr>
            <p:cNvPr id="758" name="Rounded Rectangle 757"/>
            <p:cNvSpPr/>
            <p:nvPr/>
          </p:nvSpPr>
          <p:spPr>
            <a:xfrm rot="2700000">
              <a:off x="1981189" y="1880941"/>
              <a:ext cx="583636" cy="583640"/>
            </a:xfrm>
            <a:prstGeom prst="roundRect">
              <a:avLst>
                <a:gd name="adj" fmla="val 11287"/>
              </a:avLst>
            </a:prstGeom>
            <a:solidFill>
              <a:schemeClr val="tx2"/>
            </a:solidFill>
            <a:ln w="9525" cap="flat" cmpd="sng" algn="ctr">
              <a:noFill/>
              <a:prstDash val="solid"/>
            </a:ln>
            <a:effectLst/>
          </p:spPr>
          <p:txBody>
            <a:bodyPr wrap="none" lIns="68586" tIns="34294" rIns="68586" bIns="34294" rtlCol="0" anchor="ctr"/>
            <a:lstStyle/>
            <a:p>
              <a:pPr algn="ctr" defTabSz="666529">
                <a:spcAft>
                  <a:spcPct val="35000"/>
                </a:spcAft>
              </a:pPr>
              <a:endParaRPr lang="en-US" b="1">
                <a:solidFill>
                  <a:srgbClr val="FFFFFF"/>
                </a:solidFill>
                <a:latin typeface="CiscoSansTT Light" panose="020B0503020201020303" pitchFamily="34" charset="0"/>
                <a:cs typeface="Arial" panose="020B0604020202020204" pitchFamily="34" charset="0"/>
              </a:endParaRPr>
            </a:p>
          </p:txBody>
        </p:sp>
        <p:pic>
          <p:nvPicPr>
            <p:cNvPr id="759"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076321" y="2074240"/>
              <a:ext cx="393372" cy="197042"/>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63" name="Group 762" descr="Down:  Group 429"/>
          <p:cNvGrpSpPr/>
          <p:nvPr/>
        </p:nvGrpSpPr>
        <p:grpSpPr>
          <a:xfrm>
            <a:off x="5921528" y="1519136"/>
            <a:ext cx="437730" cy="437727"/>
            <a:chOff x="3441993" y="1880943"/>
            <a:chExt cx="583640" cy="583636"/>
          </a:xfrm>
          <a:effectLst/>
        </p:grpSpPr>
        <p:sp>
          <p:nvSpPr>
            <p:cNvPr id="764" name="Rounded Rectangle 763"/>
            <p:cNvSpPr/>
            <p:nvPr/>
          </p:nvSpPr>
          <p:spPr>
            <a:xfrm rot="2700000">
              <a:off x="3441995" y="1880941"/>
              <a:ext cx="583636" cy="583640"/>
            </a:xfrm>
            <a:prstGeom prst="roundRect">
              <a:avLst>
                <a:gd name="adj" fmla="val 11287"/>
              </a:avLst>
            </a:prstGeom>
            <a:solidFill>
              <a:schemeClr val="tx2"/>
            </a:solidFill>
            <a:ln w="9525" cap="flat" cmpd="sng" algn="ctr">
              <a:noFill/>
              <a:prstDash val="solid"/>
            </a:ln>
            <a:effectLst/>
          </p:spPr>
          <p:txBody>
            <a:bodyPr wrap="none" lIns="68586" tIns="34294" rIns="68586" bIns="34294" rtlCol="0" anchor="ctr"/>
            <a:lstStyle/>
            <a:p>
              <a:pPr algn="ctr" defTabSz="666529">
                <a:spcAft>
                  <a:spcPct val="35000"/>
                </a:spcAft>
              </a:pPr>
              <a:endParaRPr lang="en-US" b="1">
                <a:solidFill>
                  <a:srgbClr val="FFFFFF"/>
                </a:solidFill>
                <a:latin typeface="CiscoSansTT Light" panose="020B0503020201020303" pitchFamily="34" charset="0"/>
                <a:cs typeface="Arial" panose="020B0604020202020204" pitchFamily="34" charset="0"/>
              </a:endParaRPr>
            </a:p>
          </p:txBody>
        </p:sp>
        <p:pic>
          <p:nvPicPr>
            <p:cNvPr id="765"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52373" y="2002376"/>
              <a:ext cx="362880" cy="3407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85" name="Group 784" descr="Down:  Group 348"/>
          <p:cNvGrpSpPr/>
          <p:nvPr/>
        </p:nvGrpSpPr>
        <p:grpSpPr>
          <a:xfrm>
            <a:off x="3020450" y="3686681"/>
            <a:ext cx="437730" cy="437727"/>
            <a:chOff x="1981187" y="1880943"/>
            <a:chExt cx="583640" cy="583636"/>
          </a:xfrm>
        </p:grpSpPr>
        <p:sp>
          <p:nvSpPr>
            <p:cNvPr id="786" name="Rounded Rectangle 785"/>
            <p:cNvSpPr/>
            <p:nvPr/>
          </p:nvSpPr>
          <p:spPr>
            <a:xfrm rot="2700000">
              <a:off x="1981189" y="1880941"/>
              <a:ext cx="583636" cy="583640"/>
            </a:xfrm>
            <a:prstGeom prst="roundRect">
              <a:avLst>
                <a:gd name="adj" fmla="val 11287"/>
              </a:avLst>
            </a:prstGeom>
            <a:solidFill>
              <a:schemeClr val="tx2"/>
            </a:solidFill>
            <a:ln w="9525" cap="flat" cmpd="sng" algn="ctr">
              <a:noFill/>
              <a:prstDash val="solid"/>
            </a:ln>
            <a:effectLst/>
          </p:spPr>
          <p:txBody>
            <a:bodyPr wrap="none" lIns="68586" tIns="34294" rIns="68586" bIns="34294" rtlCol="0" anchor="ctr"/>
            <a:lstStyle/>
            <a:p>
              <a:pPr algn="ctr" defTabSz="666529">
                <a:spcAft>
                  <a:spcPct val="35000"/>
                </a:spcAft>
              </a:pPr>
              <a:endParaRPr lang="en-US" b="1">
                <a:solidFill>
                  <a:srgbClr val="FFFFFF"/>
                </a:solidFill>
                <a:latin typeface="CiscoSansTT Light" panose="020B0503020201020303" pitchFamily="34" charset="0"/>
                <a:cs typeface="Arial" panose="020B0604020202020204" pitchFamily="34" charset="0"/>
              </a:endParaRPr>
            </a:p>
          </p:txBody>
        </p:sp>
        <p:pic>
          <p:nvPicPr>
            <p:cNvPr id="787"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076321" y="2074240"/>
              <a:ext cx="393372" cy="197042"/>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73" name="Group 772" descr="Down:  Group 369"/>
          <p:cNvGrpSpPr/>
          <p:nvPr/>
        </p:nvGrpSpPr>
        <p:grpSpPr>
          <a:xfrm>
            <a:off x="4351001" y="3739253"/>
            <a:ext cx="437730" cy="437727"/>
            <a:chOff x="5668063" y="1880943"/>
            <a:chExt cx="583640" cy="583636"/>
          </a:xfrm>
        </p:grpSpPr>
        <p:sp>
          <p:nvSpPr>
            <p:cNvPr id="774" name="Rounded Rectangle 773"/>
            <p:cNvSpPr/>
            <p:nvPr/>
          </p:nvSpPr>
          <p:spPr>
            <a:xfrm rot="2700000">
              <a:off x="5668065" y="1880941"/>
              <a:ext cx="583636" cy="583640"/>
            </a:xfrm>
            <a:prstGeom prst="roundRect">
              <a:avLst>
                <a:gd name="adj" fmla="val 11287"/>
              </a:avLst>
            </a:prstGeom>
            <a:solidFill>
              <a:schemeClr val="tx2"/>
            </a:solidFill>
            <a:ln w="9525" cap="flat" cmpd="sng" algn="ctr">
              <a:noFill/>
              <a:prstDash val="solid"/>
            </a:ln>
            <a:effectLst/>
          </p:spPr>
          <p:txBody>
            <a:bodyPr wrap="none" lIns="68586" tIns="34294" rIns="68586" bIns="34294" rtlCol="0" anchor="ctr"/>
            <a:lstStyle/>
            <a:p>
              <a:pPr algn="ctr" defTabSz="666529">
                <a:spcAft>
                  <a:spcPct val="35000"/>
                </a:spcAft>
              </a:pPr>
              <a:endParaRPr lang="en-US" b="1">
                <a:solidFill>
                  <a:srgbClr val="FFFFFF"/>
                </a:solidFill>
                <a:latin typeface="CiscoSansTT Light" panose="020B0503020201020303" pitchFamily="34" charset="0"/>
                <a:cs typeface="Arial" panose="020B0604020202020204" pitchFamily="34" charset="0"/>
              </a:endParaRPr>
            </a:p>
          </p:txBody>
        </p:sp>
        <p:pic>
          <p:nvPicPr>
            <p:cNvPr id="775" name="Picture 2" descr="C:\Users\rmuta\Desktop\hadoop.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685556" y="2102547"/>
              <a:ext cx="548654" cy="14042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97" name="Group 796" descr="Down:  Group 432"/>
          <p:cNvGrpSpPr/>
          <p:nvPr/>
        </p:nvGrpSpPr>
        <p:grpSpPr>
          <a:xfrm>
            <a:off x="5698096" y="3698199"/>
            <a:ext cx="437730" cy="437727"/>
            <a:chOff x="3441993" y="1880943"/>
            <a:chExt cx="583640" cy="583636"/>
          </a:xfrm>
        </p:grpSpPr>
        <p:sp>
          <p:nvSpPr>
            <p:cNvPr id="798" name="Rounded Rectangle 797"/>
            <p:cNvSpPr/>
            <p:nvPr/>
          </p:nvSpPr>
          <p:spPr>
            <a:xfrm rot="2700000">
              <a:off x="3441995" y="1880941"/>
              <a:ext cx="583636" cy="583640"/>
            </a:xfrm>
            <a:prstGeom prst="roundRect">
              <a:avLst>
                <a:gd name="adj" fmla="val 11287"/>
              </a:avLst>
            </a:prstGeom>
            <a:solidFill>
              <a:schemeClr val="tx2"/>
            </a:solidFill>
            <a:ln w="9525" cap="flat" cmpd="sng" algn="ctr">
              <a:noFill/>
              <a:prstDash val="solid"/>
            </a:ln>
            <a:effectLst/>
          </p:spPr>
          <p:txBody>
            <a:bodyPr wrap="none" lIns="68586" tIns="34294" rIns="68586" bIns="34294" rtlCol="0" anchor="ctr"/>
            <a:lstStyle/>
            <a:p>
              <a:pPr algn="ctr" defTabSz="666529">
                <a:spcAft>
                  <a:spcPct val="35000"/>
                </a:spcAft>
              </a:pPr>
              <a:endParaRPr lang="en-US" b="1">
                <a:solidFill>
                  <a:srgbClr val="FFFFFF"/>
                </a:solidFill>
                <a:latin typeface="CiscoSansTT Light" panose="020B0503020201020303" pitchFamily="34" charset="0"/>
                <a:cs typeface="Arial" panose="020B0604020202020204" pitchFamily="34" charset="0"/>
              </a:endParaRPr>
            </a:p>
          </p:txBody>
        </p:sp>
        <p:pic>
          <p:nvPicPr>
            <p:cNvPr id="799"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52373" y="2002376"/>
              <a:ext cx="362880" cy="3407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p:nvPr/>
        </p:nvGrpSpPr>
        <p:grpSpPr>
          <a:xfrm>
            <a:off x="25420" y="4495658"/>
            <a:ext cx="9144000" cy="685800"/>
            <a:chOff x="0" y="5943600"/>
            <a:chExt cx="12192000" cy="914400"/>
          </a:xfrm>
          <a:noFill/>
        </p:grpSpPr>
        <p:grpSp>
          <p:nvGrpSpPr>
            <p:cNvPr id="231" name="Group 230"/>
            <p:cNvGrpSpPr/>
            <p:nvPr/>
          </p:nvGrpSpPr>
          <p:grpSpPr>
            <a:xfrm>
              <a:off x="0" y="5943600"/>
              <a:ext cx="12192000" cy="914400"/>
              <a:chOff x="6300806" y="1681968"/>
              <a:chExt cx="5169334" cy="831331"/>
            </a:xfrm>
            <a:grpFill/>
          </p:grpSpPr>
          <p:sp>
            <p:nvSpPr>
              <p:cNvPr id="232" name="Rectangle 231"/>
              <p:cNvSpPr/>
              <p:nvPr/>
            </p:nvSpPr>
            <p:spPr>
              <a:xfrm>
                <a:off x="6300806" y="1681968"/>
                <a:ext cx="5169333" cy="8313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3" name="Rectangle 232"/>
              <p:cNvSpPr/>
              <p:nvPr/>
            </p:nvSpPr>
            <p:spPr>
              <a:xfrm>
                <a:off x="6300806" y="1681968"/>
                <a:ext cx="5169334" cy="831331"/>
              </a:xfrm>
              <a:prstGeom prst="rect">
                <a:avLst/>
              </a:prstGeom>
              <a:grpFill/>
              <a:ln w="9525" cap="flat" cmpd="sng" algn="ctr">
                <a:noFill/>
                <a:prstDash val="solid"/>
              </a:ln>
              <a:effectLst/>
            </p:spPr>
            <p:txBody>
              <a:bodyPr lIns="68586" tIns="34294" rIns="68586" bIns="34294" rtlCol="0" anchor="ctr"/>
              <a:lstStyle/>
              <a:p>
                <a:pPr algn="ctr" defTabSz="514333">
                  <a:lnSpc>
                    <a:spcPct val="90000"/>
                  </a:lnSpc>
                </a:pPr>
                <a:endParaRPr lang="en-US" sz="1100" kern="0" dirty="0">
                  <a:solidFill>
                    <a:prstClr val="white"/>
                  </a:solidFill>
                </a:endParaRPr>
              </a:p>
            </p:txBody>
          </p:sp>
        </p:grpSp>
        <p:sp>
          <p:nvSpPr>
            <p:cNvPr id="234" name="TextBox 233"/>
            <p:cNvSpPr txBox="1"/>
            <p:nvPr/>
          </p:nvSpPr>
          <p:spPr>
            <a:xfrm>
              <a:off x="992657" y="6092801"/>
              <a:ext cx="10052352" cy="492443"/>
            </a:xfrm>
            <a:prstGeom prst="rect">
              <a:avLst/>
            </a:prstGeom>
            <a:grpFill/>
          </p:spPr>
          <p:txBody>
            <a:bodyPr wrap="square" rtlCol="0">
              <a:spAutoFit/>
            </a:bodyPr>
            <a:lstStyle/>
            <a:p>
              <a:pPr marL="0" lvl="2" algn="ctr" defTabSz="913904">
                <a:spcBef>
                  <a:spcPts val="294"/>
                </a:spcBef>
                <a:spcAft>
                  <a:spcPts val="294"/>
                </a:spcAft>
              </a:pPr>
              <a:r>
                <a:rPr lang="en-US" dirty="0">
                  <a:solidFill>
                    <a:schemeClr val="tx2"/>
                  </a:solidFill>
                  <a:latin typeface="+mj-lt"/>
                </a:rPr>
                <a:t>Enabled B</a:t>
              </a:r>
              <a:r>
                <a:rPr lang="en-US" dirty="0" smtClean="0">
                  <a:solidFill>
                    <a:schemeClr val="tx2"/>
                  </a:solidFill>
                  <a:latin typeface="+mj-lt"/>
                </a:rPr>
                <a:t>y Physical </a:t>
              </a:r>
              <a:r>
                <a:rPr lang="en-US" dirty="0">
                  <a:solidFill>
                    <a:schemeClr val="tx2"/>
                  </a:solidFill>
                  <a:latin typeface="+mj-lt"/>
                </a:rPr>
                <a:t>and </a:t>
              </a:r>
              <a:r>
                <a:rPr lang="en-US" dirty="0" smtClean="0">
                  <a:solidFill>
                    <a:schemeClr val="tx2"/>
                  </a:solidFill>
                  <a:latin typeface="+mj-lt"/>
                </a:rPr>
                <a:t>Virtual </a:t>
              </a:r>
              <a:r>
                <a:rPr lang="en-US" dirty="0">
                  <a:solidFill>
                    <a:schemeClr val="tx2"/>
                  </a:solidFill>
                  <a:latin typeface="+mj-lt"/>
                </a:rPr>
                <a:t>I</a:t>
              </a:r>
              <a:r>
                <a:rPr lang="en-US" dirty="0" smtClean="0">
                  <a:solidFill>
                    <a:schemeClr val="tx2"/>
                  </a:solidFill>
                  <a:latin typeface="+mj-lt"/>
                </a:rPr>
                <a:t>ntegration</a:t>
              </a:r>
              <a:endParaRPr lang="en-US" dirty="0">
                <a:solidFill>
                  <a:schemeClr val="tx2"/>
                </a:solidFill>
                <a:latin typeface="+mj-lt"/>
              </a:endParaRPr>
            </a:p>
          </p:txBody>
        </p:sp>
      </p:grpSp>
      <p:sp>
        <p:nvSpPr>
          <p:cNvPr id="5" name="Rectangle 4"/>
          <p:cNvSpPr/>
          <p:nvPr/>
        </p:nvSpPr>
        <p:spPr>
          <a:xfrm>
            <a:off x="1211410" y="700656"/>
            <a:ext cx="723594" cy="284691"/>
          </a:xfrm>
          <a:prstGeom prst="rect">
            <a:avLst/>
          </a:prstGeom>
        </p:spPr>
        <p:txBody>
          <a:bodyPr wrap="none" lIns="68579" tIns="34289" rIns="68579" bIns="34289">
            <a:spAutoFit/>
          </a:bodyPr>
          <a:lstStyle/>
          <a:p>
            <a:r>
              <a:rPr lang="en-US" sz="1400" b="1" kern="0" dirty="0"/>
              <a:t>Tenant</a:t>
            </a:r>
            <a:endParaRPr lang="en-US" sz="1400" b="1" dirty="0"/>
          </a:p>
        </p:txBody>
      </p:sp>
      <p:sp>
        <p:nvSpPr>
          <p:cNvPr id="227" name="Rectangle 226"/>
          <p:cNvSpPr/>
          <p:nvPr/>
        </p:nvSpPr>
        <p:spPr>
          <a:xfrm>
            <a:off x="6926172" y="642392"/>
            <a:ext cx="1183655" cy="300080"/>
          </a:xfrm>
          <a:prstGeom prst="rect">
            <a:avLst/>
          </a:prstGeom>
        </p:spPr>
        <p:txBody>
          <a:bodyPr wrap="none" lIns="68579" tIns="34289" rIns="68579" bIns="34289">
            <a:spAutoFit/>
          </a:bodyPr>
          <a:lstStyle/>
          <a:p>
            <a:r>
              <a:rPr lang="en-US" sz="1500" b="1" kern="0" dirty="0"/>
              <a:t>Application</a:t>
            </a:r>
            <a:endParaRPr lang="en-US" b="1" dirty="0"/>
          </a:p>
        </p:txBody>
      </p:sp>
      <p:grpSp>
        <p:nvGrpSpPr>
          <p:cNvPr id="23" name="Group 22"/>
          <p:cNvGrpSpPr/>
          <p:nvPr/>
        </p:nvGrpSpPr>
        <p:grpSpPr>
          <a:xfrm>
            <a:off x="825442" y="1048905"/>
            <a:ext cx="1710899" cy="1850557"/>
            <a:chOff x="278304" y="1506785"/>
            <a:chExt cx="1710899" cy="1850557"/>
          </a:xfrm>
        </p:grpSpPr>
        <p:grpSp>
          <p:nvGrpSpPr>
            <p:cNvPr id="20" name="Group 19"/>
            <p:cNvGrpSpPr/>
            <p:nvPr/>
          </p:nvGrpSpPr>
          <p:grpSpPr>
            <a:xfrm>
              <a:off x="278304" y="1506785"/>
              <a:ext cx="1710899" cy="1850557"/>
              <a:chOff x="278304" y="1156996"/>
              <a:chExt cx="1710899" cy="1850557"/>
            </a:xfrm>
          </p:grpSpPr>
          <p:sp>
            <p:nvSpPr>
              <p:cNvPr id="14" name="Rectangle 13"/>
              <p:cNvSpPr/>
              <p:nvPr/>
            </p:nvSpPr>
            <p:spPr>
              <a:xfrm>
                <a:off x="278713" y="1156996"/>
                <a:ext cx="1710490" cy="185055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extBox 14"/>
              <p:cNvSpPr txBox="1"/>
              <p:nvPr/>
            </p:nvSpPr>
            <p:spPr>
              <a:xfrm>
                <a:off x="278713" y="1178419"/>
                <a:ext cx="965329" cy="246221"/>
              </a:xfrm>
              <a:prstGeom prst="rect">
                <a:avLst/>
              </a:prstGeom>
              <a:noFill/>
            </p:spPr>
            <p:txBody>
              <a:bodyPr wrap="none" rtlCol="0">
                <a:spAutoFit/>
              </a:bodyPr>
              <a:lstStyle/>
              <a:p>
                <a:r>
                  <a:rPr lang="en-US" sz="1000" b="1" dirty="0" smtClean="0">
                    <a:solidFill>
                      <a:schemeClr val="tx2"/>
                    </a:solidFill>
                  </a:rPr>
                  <a:t>Health Score</a:t>
                </a:r>
                <a:endParaRPr lang="en-US" sz="1000" b="1" dirty="0">
                  <a:solidFill>
                    <a:schemeClr val="tx2"/>
                  </a:solidFill>
                </a:endParaRPr>
              </a:p>
            </p:txBody>
          </p:sp>
          <p:sp>
            <p:nvSpPr>
              <p:cNvPr id="199" name="TextBox 198"/>
              <p:cNvSpPr txBox="1"/>
              <p:nvPr/>
            </p:nvSpPr>
            <p:spPr>
              <a:xfrm>
                <a:off x="278713" y="1560003"/>
                <a:ext cx="667170" cy="246221"/>
              </a:xfrm>
              <a:prstGeom prst="rect">
                <a:avLst/>
              </a:prstGeom>
              <a:noFill/>
            </p:spPr>
            <p:txBody>
              <a:bodyPr wrap="none" rtlCol="0">
                <a:spAutoFit/>
              </a:bodyPr>
              <a:lstStyle/>
              <a:p>
                <a:r>
                  <a:rPr lang="en-US" sz="1000" b="1" dirty="0" smtClean="0">
                    <a:solidFill>
                      <a:schemeClr val="tx2"/>
                    </a:solidFill>
                  </a:rPr>
                  <a:t>Latency</a:t>
                </a:r>
                <a:endParaRPr lang="en-US" sz="1000" b="1" dirty="0">
                  <a:solidFill>
                    <a:schemeClr val="tx2"/>
                  </a:solidFill>
                </a:endParaRPr>
              </a:p>
            </p:txBody>
          </p:sp>
          <p:sp>
            <p:nvSpPr>
              <p:cNvPr id="200" name="TextBox 199"/>
              <p:cNvSpPr txBox="1"/>
              <p:nvPr/>
            </p:nvSpPr>
            <p:spPr>
              <a:xfrm>
                <a:off x="278713" y="1941587"/>
                <a:ext cx="891591" cy="246221"/>
              </a:xfrm>
              <a:prstGeom prst="rect">
                <a:avLst/>
              </a:prstGeom>
              <a:noFill/>
            </p:spPr>
            <p:txBody>
              <a:bodyPr wrap="none" rtlCol="0">
                <a:spAutoFit/>
              </a:bodyPr>
              <a:lstStyle/>
              <a:p>
                <a:r>
                  <a:rPr lang="en-US" sz="1000" b="1" dirty="0" smtClean="0">
                    <a:solidFill>
                      <a:schemeClr val="tx2"/>
                    </a:solidFill>
                  </a:rPr>
                  <a:t>Drop Count</a:t>
                </a:r>
                <a:endParaRPr lang="en-US" sz="1000" b="1" dirty="0">
                  <a:solidFill>
                    <a:schemeClr val="tx2"/>
                  </a:solidFill>
                </a:endParaRPr>
              </a:p>
            </p:txBody>
          </p:sp>
          <p:sp>
            <p:nvSpPr>
              <p:cNvPr id="201" name="TextBox 200"/>
              <p:cNvSpPr txBox="1"/>
              <p:nvPr/>
            </p:nvSpPr>
            <p:spPr>
              <a:xfrm>
                <a:off x="278713" y="2323170"/>
                <a:ext cx="708848" cy="246221"/>
              </a:xfrm>
              <a:prstGeom prst="rect">
                <a:avLst/>
              </a:prstGeom>
              <a:noFill/>
            </p:spPr>
            <p:txBody>
              <a:bodyPr wrap="none" rtlCol="0">
                <a:spAutoFit/>
              </a:bodyPr>
              <a:lstStyle/>
              <a:p>
                <a:r>
                  <a:rPr lang="en-US" sz="1000" b="1" dirty="0" smtClean="0">
                    <a:solidFill>
                      <a:schemeClr val="tx2"/>
                    </a:solidFill>
                  </a:rPr>
                  <a:t>Visibility</a:t>
                </a:r>
                <a:endParaRPr lang="en-US" sz="1000" b="1" dirty="0">
                  <a:solidFill>
                    <a:schemeClr val="tx2"/>
                  </a:solidFill>
                </a:endParaRPr>
              </a:p>
            </p:txBody>
          </p:sp>
          <p:cxnSp>
            <p:nvCxnSpPr>
              <p:cNvPr id="17" name="Straight Connector 16"/>
              <p:cNvCxnSpPr/>
              <p:nvPr/>
            </p:nvCxnSpPr>
            <p:spPr>
              <a:xfrm>
                <a:off x="365760" y="1384663"/>
                <a:ext cx="1515291"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365760" y="1762798"/>
                <a:ext cx="1515291"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65760" y="2159486"/>
                <a:ext cx="1515291"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365760" y="2564175"/>
                <a:ext cx="1515291"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8304" y="1375320"/>
                <a:ext cx="391454" cy="215444"/>
              </a:xfrm>
              <a:prstGeom prst="rect">
                <a:avLst/>
              </a:prstGeom>
              <a:noFill/>
            </p:spPr>
            <p:txBody>
              <a:bodyPr wrap="none" rtlCol="0">
                <a:spAutoFit/>
              </a:bodyPr>
              <a:lstStyle/>
              <a:p>
                <a:r>
                  <a:rPr lang="en-US" sz="800" b="1" dirty="0" smtClean="0"/>
                  <a:t>78%</a:t>
                </a:r>
                <a:endParaRPr lang="en-US" sz="800" b="1" dirty="0"/>
              </a:p>
            </p:txBody>
          </p:sp>
          <p:sp>
            <p:nvSpPr>
              <p:cNvPr id="208" name="TextBox 207"/>
              <p:cNvSpPr txBox="1"/>
              <p:nvPr/>
            </p:nvSpPr>
            <p:spPr>
              <a:xfrm>
                <a:off x="278304" y="1756161"/>
                <a:ext cx="973343" cy="215444"/>
              </a:xfrm>
              <a:prstGeom prst="rect">
                <a:avLst/>
              </a:prstGeom>
              <a:noFill/>
            </p:spPr>
            <p:txBody>
              <a:bodyPr wrap="none" rtlCol="0">
                <a:spAutoFit/>
              </a:bodyPr>
              <a:lstStyle/>
              <a:p>
                <a:r>
                  <a:rPr lang="en-US" sz="800" b="1" dirty="0" smtClean="0"/>
                  <a:t>5</a:t>
                </a:r>
                <a:r>
                  <a:rPr lang="en-US" sz="800" dirty="0" smtClean="0"/>
                  <a:t> Microsecond(s)</a:t>
                </a:r>
                <a:endParaRPr lang="en-US" sz="800" dirty="0"/>
              </a:p>
            </p:txBody>
          </p:sp>
          <p:sp>
            <p:nvSpPr>
              <p:cNvPr id="209" name="TextBox 208"/>
              <p:cNvSpPr txBox="1"/>
              <p:nvPr/>
            </p:nvSpPr>
            <p:spPr>
              <a:xfrm>
                <a:off x="278304" y="2159486"/>
                <a:ext cx="1120820" cy="215444"/>
              </a:xfrm>
              <a:prstGeom prst="rect">
                <a:avLst/>
              </a:prstGeom>
              <a:noFill/>
            </p:spPr>
            <p:txBody>
              <a:bodyPr wrap="none" rtlCol="0">
                <a:spAutoFit/>
              </a:bodyPr>
              <a:lstStyle/>
              <a:p>
                <a:r>
                  <a:rPr lang="en-US" sz="800" b="1" dirty="0" smtClean="0"/>
                  <a:t>25</a:t>
                </a:r>
                <a:r>
                  <a:rPr lang="en-US" sz="800" dirty="0" smtClean="0"/>
                  <a:t> Packets Dropped</a:t>
                </a:r>
                <a:endParaRPr lang="en-US" sz="800" dirty="0"/>
              </a:p>
            </p:txBody>
          </p:sp>
          <p:sp>
            <p:nvSpPr>
              <p:cNvPr id="210" name="TextBox 209"/>
              <p:cNvSpPr txBox="1"/>
              <p:nvPr/>
            </p:nvSpPr>
            <p:spPr>
              <a:xfrm>
                <a:off x="278713" y="2570613"/>
                <a:ext cx="445956" cy="184666"/>
              </a:xfrm>
              <a:prstGeom prst="rect">
                <a:avLst/>
              </a:prstGeom>
              <a:noFill/>
            </p:spPr>
            <p:txBody>
              <a:bodyPr wrap="none" rtlCol="0">
                <a:spAutoFit/>
              </a:bodyPr>
              <a:lstStyle/>
              <a:p>
                <a:r>
                  <a:rPr lang="en-US" sz="600" b="1" dirty="0" smtClean="0"/>
                  <a:t>16</a:t>
                </a:r>
                <a:r>
                  <a:rPr lang="en-US" sz="600" dirty="0" smtClean="0"/>
                  <a:t> VMs</a:t>
                </a:r>
                <a:endParaRPr lang="en-US" sz="600" dirty="0"/>
              </a:p>
            </p:txBody>
          </p:sp>
          <p:sp>
            <p:nvSpPr>
              <p:cNvPr id="211" name="TextBox 210"/>
              <p:cNvSpPr txBox="1"/>
              <p:nvPr/>
            </p:nvSpPr>
            <p:spPr>
              <a:xfrm>
                <a:off x="342775" y="2759300"/>
                <a:ext cx="537327" cy="184666"/>
              </a:xfrm>
              <a:prstGeom prst="rect">
                <a:avLst/>
              </a:prstGeom>
              <a:noFill/>
            </p:spPr>
            <p:txBody>
              <a:bodyPr wrap="none" rtlCol="0">
                <a:spAutoFit/>
              </a:bodyPr>
              <a:lstStyle/>
              <a:p>
                <a:r>
                  <a:rPr lang="en-US" sz="600" b="1" dirty="0" smtClean="0"/>
                  <a:t>8</a:t>
                </a:r>
                <a:r>
                  <a:rPr lang="en-US" sz="600" dirty="0" smtClean="0"/>
                  <a:t> Physical</a:t>
                </a:r>
                <a:endParaRPr lang="en-US" sz="600" dirty="0"/>
              </a:p>
            </p:txBody>
          </p:sp>
          <p:sp>
            <p:nvSpPr>
              <p:cNvPr id="212" name="TextBox 211"/>
              <p:cNvSpPr txBox="1"/>
              <p:nvPr/>
            </p:nvSpPr>
            <p:spPr>
              <a:xfrm>
                <a:off x="1145638" y="2570613"/>
                <a:ext cx="745717" cy="246221"/>
              </a:xfrm>
              <a:prstGeom prst="rect">
                <a:avLst/>
              </a:prstGeom>
              <a:noFill/>
            </p:spPr>
            <p:txBody>
              <a:bodyPr wrap="none" rtlCol="0">
                <a:spAutoFit/>
              </a:bodyPr>
              <a:lstStyle/>
              <a:p>
                <a:r>
                  <a:rPr lang="en-US" sz="500" dirty="0" smtClean="0"/>
                  <a:t>Application Delivery</a:t>
                </a:r>
                <a:br>
                  <a:rPr lang="en-US" sz="500" dirty="0" smtClean="0"/>
                </a:br>
                <a:r>
                  <a:rPr lang="en-US" sz="500" dirty="0" smtClean="0"/>
                  <a:t>Controller</a:t>
                </a:r>
                <a:endParaRPr lang="en-US" sz="500" dirty="0"/>
              </a:p>
            </p:txBody>
          </p:sp>
          <p:sp>
            <p:nvSpPr>
              <p:cNvPr id="213" name="TextBox 212"/>
              <p:cNvSpPr txBox="1"/>
              <p:nvPr/>
            </p:nvSpPr>
            <p:spPr>
              <a:xfrm>
                <a:off x="1145638" y="2759300"/>
                <a:ext cx="452368" cy="184666"/>
              </a:xfrm>
              <a:prstGeom prst="rect">
                <a:avLst/>
              </a:prstGeom>
              <a:noFill/>
            </p:spPr>
            <p:txBody>
              <a:bodyPr wrap="none" rtlCol="0">
                <a:spAutoFit/>
              </a:bodyPr>
              <a:lstStyle/>
              <a:p>
                <a:r>
                  <a:rPr lang="en-US" sz="600" dirty="0" smtClean="0"/>
                  <a:t>Firewall</a:t>
                </a:r>
                <a:endParaRPr lang="en-US" sz="600" dirty="0"/>
              </a:p>
            </p:txBody>
          </p:sp>
          <p:sp>
            <p:nvSpPr>
              <p:cNvPr id="19" name="Rectangle 18"/>
              <p:cNvSpPr/>
              <p:nvPr/>
            </p:nvSpPr>
            <p:spPr>
              <a:xfrm>
                <a:off x="1082841" y="2642429"/>
                <a:ext cx="89574" cy="82110"/>
              </a:xfrm>
              <a:prstGeom prst="rect">
                <a:avLst/>
              </a:prstGeom>
              <a:noFill/>
              <a:ln w="317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5" name="Rectangle 214"/>
              <p:cNvSpPr/>
              <p:nvPr/>
            </p:nvSpPr>
            <p:spPr>
              <a:xfrm>
                <a:off x="1082841" y="2816834"/>
                <a:ext cx="89574" cy="82110"/>
              </a:xfrm>
              <a:prstGeom prst="rect">
                <a:avLst/>
              </a:prstGeom>
              <a:noFill/>
              <a:ln w="317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6" name="Freeform 215"/>
              <p:cNvSpPr>
                <a:spLocks/>
              </p:cNvSpPr>
              <p:nvPr/>
            </p:nvSpPr>
            <p:spPr bwMode="auto">
              <a:xfrm>
                <a:off x="1092990" y="2638697"/>
                <a:ext cx="82904" cy="78616"/>
              </a:xfrm>
              <a:custGeom>
                <a:avLst/>
                <a:gdLst>
                  <a:gd name="T0" fmla="*/ 95 w 98"/>
                  <a:gd name="T1" fmla="*/ 0 h 93"/>
                  <a:gd name="T2" fmla="*/ 98 w 98"/>
                  <a:gd name="T3" fmla="*/ 4 h 93"/>
                  <a:gd name="T4" fmla="*/ 64 w 98"/>
                  <a:gd name="T5" fmla="*/ 39 h 93"/>
                  <a:gd name="T6" fmla="*/ 36 w 98"/>
                  <a:gd name="T7" fmla="*/ 83 h 93"/>
                  <a:gd name="T8" fmla="*/ 31 w 98"/>
                  <a:gd name="T9" fmla="*/ 86 h 93"/>
                  <a:gd name="T10" fmla="*/ 22 w 98"/>
                  <a:gd name="T11" fmla="*/ 93 h 93"/>
                  <a:gd name="T12" fmla="*/ 18 w 98"/>
                  <a:gd name="T13" fmla="*/ 82 h 93"/>
                  <a:gd name="T14" fmla="*/ 16 w 98"/>
                  <a:gd name="T15" fmla="*/ 77 h 93"/>
                  <a:gd name="T16" fmla="*/ 8 w 98"/>
                  <a:gd name="T17" fmla="*/ 63 h 93"/>
                  <a:gd name="T18" fmla="*/ 0 w 98"/>
                  <a:gd name="T19" fmla="*/ 57 h 93"/>
                  <a:gd name="T20" fmla="*/ 14 w 98"/>
                  <a:gd name="T21" fmla="*/ 49 h 93"/>
                  <a:gd name="T22" fmla="*/ 26 w 98"/>
                  <a:gd name="T23" fmla="*/ 63 h 93"/>
                  <a:gd name="T24" fmla="*/ 28 w 98"/>
                  <a:gd name="T25" fmla="*/ 68 h 93"/>
                  <a:gd name="T26" fmla="*/ 59 w 98"/>
                  <a:gd name="T27" fmla="*/ 29 h 93"/>
                  <a:gd name="T28" fmla="*/ 95 w 98"/>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93">
                    <a:moveTo>
                      <a:pt x="95" y="0"/>
                    </a:moveTo>
                    <a:cubicBezTo>
                      <a:pt x="98" y="4"/>
                      <a:pt x="98" y="4"/>
                      <a:pt x="98" y="4"/>
                    </a:cubicBezTo>
                    <a:cubicBezTo>
                      <a:pt x="88" y="11"/>
                      <a:pt x="76" y="23"/>
                      <a:pt x="64" y="39"/>
                    </a:cubicBezTo>
                    <a:cubicBezTo>
                      <a:pt x="52" y="54"/>
                      <a:pt x="42" y="69"/>
                      <a:pt x="36" y="83"/>
                    </a:cubicBezTo>
                    <a:cubicBezTo>
                      <a:pt x="31" y="86"/>
                      <a:pt x="31" y="86"/>
                      <a:pt x="31" y="86"/>
                    </a:cubicBezTo>
                    <a:cubicBezTo>
                      <a:pt x="26" y="89"/>
                      <a:pt x="24" y="91"/>
                      <a:pt x="22" y="93"/>
                    </a:cubicBezTo>
                    <a:cubicBezTo>
                      <a:pt x="21" y="91"/>
                      <a:pt x="20" y="87"/>
                      <a:pt x="18" y="82"/>
                    </a:cubicBezTo>
                    <a:cubicBezTo>
                      <a:pt x="16" y="77"/>
                      <a:pt x="16" y="77"/>
                      <a:pt x="16" y="77"/>
                    </a:cubicBezTo>
                    <a:cubicBezTo>
                      <a:pt x="13" y="71"/>
                      <a:pt x="11" y="66"/>
                      <a:pt x="8" y="63"/>
                    </a:cubicBezTo>
                    <a:cubicBezTo>
                      <a:pt x="6" y="60"/>
                      <a:pt x="3" y="58"/>
                      <a:pt x="0" y="57"/>
                    </a:cubicBezTo>
                    <a:cubicBezTo>
                      <a:pt x="5" y="51"/>
                      <a:pt x="10" y="49"/>
                      <a:pt x="14" y="49"/>
                    </a:cubicBezTo>
                    <a:cubicBezTo>
                      <a:pt x="18" y="49"/>
                      <a:pt x="22" y="54"/>
                      <a:pt x="26" y="63"/>
                    </a:cubicBezTo>
                    <a:cubicBezTo>
                      <a:pt x="28" y="68"/>
                      <a:pt x="28" y="68"/>
                      <a:pt x="28" y="68"/>
                    </a:cubicBezTo>
                    <a:cubicBezTo>
                      <a:pt x="36" y="55"/>
                      <a:pt x="46" y="42"/>
                      <a:pt x="59" y="29"/>
                    </a:cubicBezTo>
                    <a:cubicBezTo>
                      <a:pt x="71" y="17"/>
                      <a:pt x="83" y="7"/>
                      <a:pt x="95" y="0"/>
                    </a:cubicBezTo>
                    <a:close/>
                  </a:path>
                </a:pathLst>
              </a:custGeom>
              <a:solidFill>
                <a:schemeClr val="tx1">
                  <a:lumMod val="40000"/>
                  <a:lumOff val="60000"/>
                </a:schemeClr>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300"/>
                  </a:spcAft>
                </a:pPr>
                <a:endParaRPr lang="en-US"/>
              </a:p>
            </p:txBody>
          </p:sp>
          <p:sp>
            <p:nvSpPr>
              <p:cNvPr id="218" name="Freeform 217"/>
              <p:cNvSpPr>
                <a:spLocks/>
              </p:cNvSpPr>
              <p:nvPr/>
            </p:nvSpPr>
            <p:spPr bwMode="auto">
              <a:xfrm>
                <a:off x="1092990" y="2805392"/>
                <a:ext cx="82904" cy="78616"/>
              </a:xfrm>
              <a:custGeom>
                <a:avLst/>
                <a:gdLst>
                  <a:gd name="T0" fmla="*/ 95 w 98"/>
                  <a:gd name="T1" fmla="*/ 0 h 93"/>
                  <a:gd name="T2" fmla="*/ 98 w 98"/>
                  <a:gd name="T3" fmla="*/ 4 h 93"/>
                  <a:gd name="T4" fmla="*/ 64 w 98"/>
                  <a:gd name="T5" fmla="*/ 39 h 93"/>
                  <a:gd name="T6" fmla="*/ 36 w 98"/>
                  <a:gd name="T7" fmla="*/ 83 h 93"/>
                  <a:gd name="T8" fmla="*/ 31 w 98"/>
                  <a:gd name="T9" fmla="*/ 86 h 93"/>
                  <a:gd name="T10" fmla="*/ 22 w 98"/>
                  <a:gd name="T11" fmla="*/ 93 h 93"/>
                  <a:gd name="T12" fmla="*/ 18 w 98"/>
                  <a:gd name="T13" fmla="*/ 82 h 93"/>
                  <a:gd name="T14" fmla="*/ 16 w 98"/>
                  <a:gd name="T15" fmla="*/ 77 h 93"/>
                  <a:gd name="T16" fmla="*/ 8 w 98"/>
                  <a:gd name="T17" fmla="*/ 63 h 93"/>
                  <a:gd name="T18" fmla="*/ 0 w 98"/>
                  <a:gd name="T19" fmla="*/ 57 h 93"/>
                  <a:gd name="T20" fmla="*/ 14 w 98"/>
                  <a:gd name="T21" fmla="*/ 49 h 93"/>
                  <a:gd name="T22" fmla="*/ 26 w 98"/>
                  <a:gd name="T23" fmla="*/ 63 h 93"/>
                  <a:gd name="T24" fmla="*/ 28 w 98"/>
                  <a:gd name="T25" fmla="*/ 68 h 93"/>
                  <a:gd name="T26" fmla="*/ 59 w 98"/>
                  <a:gd name="T27" fmla="*/ 29 h 93"/>
                  <a:gd name="T28" fmla="*/ 95 w 98"/>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93">
                    <a:moveTo>
                      <a:pt x="95" y="0"/>
                    </a:moveTo>
                    <a:cubicBezTo>
                      <a:pt x="98" y="4"/>
                      <a:pt x="98" y="4"/>
                      <a:pt x="98" y="4"/>
                    </a:cubicBezTo>
                    <a:cubicBezTo>
                      <a:pt x="88" y="11"/>
                      <a:pt x="76" y="23"/>
                      <a:pt x="64" y="39"/>
                    </a:cubicBezTo>
                    <a:cubicBezTo>
                      <a:pt x="52" y="54"/>
                      <a:pt x="42" y="69"/>
                      <a:pt x="36" y="83"/>
                    </a:cubicBezTo>
                    <a:cubicBezTo>
                      <a:pt x="31" y="86"/>
                      <a:pt x="31" y="86"/>
                      <a:pt x="31" y="86"/>
                    </a:cubicBezTo>
                    <a:cubicBezTo>
                      <a:pt x="26" y="89"/>
                      <a:pt x="24" y="91"/>
                      <a:pt x="22" y="93"/>
                    </a:cubicBezTo>
                    <a:cubicBezTo>
                      <a:pt x="21" y="91"/>
                      <a:pt x="20" y="87"/>
                      <a:pt x="18" y="82"/>
                    </a:cubicBezTo>
                    <a:cubicBezTo>
                      <a:pt x="16" y="77"/>
                      <a:pt x="16" y="77"/>
                      <a:pt x="16" y="77"/>
                    </a:cubicBezTo>
                    <a:cubicBezTo>
                      <a:pt x="13" y="71"/>
                      <a:pt x="11" y="66"/>
                      <a:pt x="8" y="63"/>
                    </a:cubicBezTo>
                    <a:cubicBezTo>
                      <a:pt x="6" y="60"/>
                      <a:pt x="3" y="58"/>
                      <a:pt x="0" y="57"/>
                    </a:cubicBezTo>
                    <a:cubicBezTo>
                      <a:pt x="5" y="51"/>
                      <a:pt x="10" y="49"/>
                      <a:pt x="14" y="49"/>
                    </a:cubicBezTo>
                    <a:cubicBezTo>
                      <a:pt x="18" y="49"/>
                      <a:pt x="22" y="54"/>
                      <a:pt x="26" y="63"/>
                    </a:cubicBezTo>
                    <a:cubicBezTo>
                      <a:pt x="28" y="68"/>
                      <a:pt x="28" y="68"/>
                      <a:pt x="28" y="68"/>
                    </a:cubicBezTo>
                    <a:cubicBezTo>
                      <a:pt x="36" y="55"/>
                      <a:pt x="46" y="42"/>
                      <a:pt x="59" y="29"/>
                    </a:cubicBezTo>
                    <a:cubicBezTo>
                      <a:pt x="71" y="17"/>
                      <a:pt x="83" y="7"/>
                      <a:pt x="95" y="0"/>
                    </a:cubicBezTo>
                    <a:close/>
                  </a:path>
                </a:pathLst>
              </a:custGeom>
              <a:solidFill>
                <a:schemeClr val="tx1">
                  <a:lumMod val="40000"/>
                  <a:lumOff val="60000"/>
                </a:schemeClr>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300"/>
                  </a:spcAft>
                </a:pPr>
                <a:endParaRPr lang="en-US"/>
              </a:p>
            </p:txBody>
          </p:sp>
        </p:grpSp>
        <p:grpSp>
          <p:nvGrpSpPr>
            <p:cNvPr id="22" name="Group 21"/>
            <p:cNvGrpSpPr/>
            <p:nvPr/>
          </p:nvGrpSpPr>
          <p:grpSpPr>
            <a:xfrm>
              <a:off x="643830" y="1774429"/>
              <a:ext cx="1237221" cy="105908"/>
              <a:chOff x="643830" y="1774429"/>
              <a:chExt cx="1237221" cy="105908"/>
            </a:xfrm>
          </p:grpSpPr>
          <p:sp>
            <p:nvSpPr>
              <p:cNvPr id="21" name="Rectangle 20"/>
              <p:cNvSpPr/>
              <p:nvPr/>
            </p:nvSpPr>
            <p:spPr>
              <a:xfrm>
                <a:off x="643830" y="1774429"/>
                <a:ext cx="1237221" cy="105908"/>
              </a:xfrm>
              <a:prstGeom prst="rect">
                <a:avLst/>
              </a:prstGeom>
              <a:solidFill>
                <a:schemeClr val="bg1"/>
              </a:solidFill>
              <a:ln w="317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7" name="Rectangle 246"/>
              <p:cNvSpPr/>
              <p:nvPr/>
            </p:nvSpPr>
            <p:spPr>
              <a:xfrm>
                <a:off x="643831" y="1774429"/>
                <a:ext cx="920584" cy="105908"/>
              </a:xfrm>
              <a:prstGeom prst="rect">
                <a:avLst/>
              </a:prstGeom>
              <a:solidFill>
                <a:srgbClr val="FFC000"/>
              </a:solidFill>
              <a:ln w="317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grpSp>
        <p:nvGrpSpPr>
          <p:cNvPr id="24" name="Group 23"/>
          <p:cNvGrpSpPr/>
          <p:nvPr/>
        </p:nvGrpSpPr>
        <p:grpSpPr>
          <a:xfrm>
            <a:off x="6706183" y="1005286"/>
            <a:ext cx="1710899" cy="1872868"/>
            <a:chOff x="7176213" y="1506785"/>
            <a:chExt cx="1710899" cy="1850557"/>
          </a:xfrm>
        </p:grpSpPr>
        <p:grpSp>
          <p:nvGrpSpPr>
            <p:cNvPr id="219" name="Group 218"/>
            <p:cNvGrpSpPr/>
            <p:nvPr/>
          </p:nvGrpSpPr>
          <p:grpSpPr>
            <a:xfrm>
              <a:off x="7176213" y="1506785"/>
              <a:ext cx="1710899" cy="1850557"/>
              <a:chOff x="278304" y="1156996"/>
              <a:chExt cx="1710899" cy="1850557"/>
            </a:xfrm>
          </p:grpSpPr>
          <p:sp>
            <p:nvSpPr>
              <p:cNvPr id="220" name="Rectangle 219"/>
              <p:cNvSpPr/>
              <p:nvPr/>
            </p:nvSpPr>
            <p:spPr>
              <a:xfrm>
                <a:off x="278713" y="1156996"/>
                <a:ext cx="1710490" cy="185055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1" name="TextBox 220"/>
              <p:cNvSpPr txBox="1"/>
              <p:nvPr/>
            </p:nvSpPr>
            <p:spPr>
              <a:xfrm>
                <a:off x="278713" y="1178419"/>
                <a:ext cx="965329" cy="246221"/>
              </a:xfrm>
              <a:prstGeom prst="rect">
                <a:avLst/>
              </a:prstGeom>
              <a:noFill/>
            </p:spPr>
            <p:txBody>
              <a:bodyPr wrap="none" rtlCol="0">
                <a:spAutoFit/>
              </a:bodyPr>
              <a:lstStyle/>
              <a:p>
                <a:r>
                  <a:rPr lang="en-US" sz="1000" b="1" dirty="0" smtClean="0">
                    <a:solidFill>
                      <a:schemeClr val="tx2"/>
                    </a:solidFill>
                  </a:rPr>
                  <a:t>Health Score</a:t>
                </a:r>
                <a:endParaRPr lang="en-US" sz="1000" b="1" dirty="0">
                  <a:solidFill>
                    <a:schemeClr val="tx2"/>
                  </a:solidFill>
                </a:endParaRPr>
              </a:p>
            </p:txBody>
          </p:sp>
          <p:sp>
            <p:nvSpPr>
              <p:cNvPr id="222" name="TextBox 221"/>
              <p:cNvSpPr txBox="1"/>
              <p:nvPr/>
            </p:nvSpPr>
            <p:spPr>
              <a:xfrm>
                <a:off x="278713" y="1560003"/>
                <a:ext cx="667170" cy="246221"/>
              </a:xfrm>
              <a:prstGeom prst="rect">
                <a:avLst/>
              </a:prstGeom>
              <a:noFill/>
            </p:spPr>
            <p:txBody>
              <a:bodyPr wrap="none" rtlCol="0">
                <a:spAutoFit/>
              </a:bodyPr>
              <a:lstStyle/>
              <a:p>
                <a:r>
                  <a:rPr lang="en-US" sz="1000" b="1" dirty="0" smtClean="0">
                    <a:solidFill>
                      <a:schemeClr val="tx2"/>
                    </a:solidFill>
                  </a:rPr>
                  <a:t>Latency</a:t>
                </a:r>
                <a:endParaRPr lang="en-US" sz="1000" b="1" dirty="0">
                  <a:solidFill>
                    <a:schemeClr val="tx2"/>
                  </a:solidFill>
                </a:endParaRPr>
              </a:p>
            </p:txBody>
          </p:sp>
          <p:sp>
            <p:nvSpPr>
              <p:cNvPr id="223" name="TextBox 222"/>
              <p:cNvSpPr txBox="1"/>
              <p:nvPr/>
            </p:nvSpPr>
            <p:spPr>
              <a:xfrm>
                <a:off x="278713" y="1941587"/>
                <a:ext cx="891591" cy="246221"/>
              </a:xfrm>
              <a:prstGeom prst="rect">
                <a:avLst/>
              </a:prstGeom>
              <a:noFill/>
            </p:spPr>
            <p:txBody>
              <a:bodyPr wrap="none" rtlCol="0">
                <a:spAutoFit/>
              </a:bodyPr>
              <a:lstStyle/>
              <a:p>
                <a:r>
                  <a:rPr lang="en-US" sz="1000" b="1" dirty="0" smtClean="0">
                    <a:solidFill>
                      <a:schemeClr val="tx2"/>
                    </a:solidFill>
                  </a:rPr>
                  <a:t>Drop Count</a:t>
                </a:r>
                <a:endParaRPr lang="en-US" sz="1000" b="1" dirty="0">
                  <a:solidFill>
                    <a:schemeClr val="tx2"/>
                  </a:solidFill>
                </a:endParaRPr>
              </a:p>
            </p:txBody>
          </p:sp>
          <p:sp>
            <p:nvSpPr>
              <p:cNvPr id="224" name="TextBox 223"/>
              <p:cNvSpPr txBox="1"/>
              <p:nvPr/>
            </p:nvSpPr>
            <p:spPr>
              <a:xfrm>
                <a:off x="278713" y="2323170"/>
                <a:ext cx="708848" cy="246221"/>
              </a:xfrm>
              <a:prstGeom prst="rect">
                <a:avLst/>
              </a:prstGeom>
              <a:noFill/>
            </p:spPr>
            <p:txBody>
              <a:bodyPr wrap="none" rtlCol="0">
                <a:spAutoFit/>
              </a:bodyPr>
              <a:lstStyle/>
              <a:p>
                <a:r>
                  <a:rPr lang="en-US" sz="1000" b="1" dirty="0" smtClean="0">
                    <a:solidFill>
                      <a:schemeClr val="tx2"/>
                    </a:solidFill>
                  </a:rPr>
                  <a:t>Visibility</a:t>
                </a:r>
                <a:endParaRPr lang="en-US" sz="1000" b="1" dirty="0">
                  <a:solidFill>
                    <a:schemeClr val="tx2"/>
                  </a:solidFill>
                </a:endParaRPr>
              </a:p>
            </p:txBody>
          </p:sp>
          <p:cxnSp>
            <p:nvCxnSpPr>
              <p:cNvPr id="225" name="Straight Connector 224"/>
              <p:cNvCxnSpPr/>
              <p:nvPr/>
            </p:nvCxnSpPr>
            <p:spPr>
              <a:xfrm>
                <a:off x="365760" y="1384663"/>
                <a:ext cx="1515291"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65760" y="1762798"/>
                <a:ext cx="1515291"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365760" y="2159486"/>
                <a:ext cx="1515291"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365760" y="2564175"/>
                <a:ext cx="1515291"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278304" y="1375320"/>
                <a:ext cx="391454" cy="215444"/>
              </a:xfrm>
              <a:prstGeom prst="rect">
                <a:avLst/>
              </a:prstGeom>
              <a:noFill/>
            </p:spPr>
            <p:txBody>
              <a:bodyPr wrap="none" rtlCol="0">
                <a:spAutoFit/>
              </a:bodyPr>
              <a:lstStyle/>
              <a:p>
                <a:r>
                  <a:rPr lang="en-US" sz="800" b="1" dirty="0" smtClean="0"/>
                  <a:t>96%</a:t>
                </a:r>
                <a:endParaRPr lang="en-US" sz="800" b="1" dirty="0"/>
              </a:p>
            </p:txBody>
          </p:sp>
          <p:sp>
            <p:nvSpPr>
              <p:cNvPr id="237" name="TextBox 236"/>
              <p:cNvSpPr txBox="1"/>
              <p:nvPr/>
            </p:nvSpPr>
            <p:spPr>
              <a:xfrm>
                <a:off x="278304" y="1756161"/>
                <a:ext cx="973343" cy="215444"/>
              </a:xfrm>
              <a:prstGeom prst="rect">
                <a:avLst/>
              </a:prstGeom>
              <a:noFill/>
            </p:spPr>
            <p:txBody>
              <a:bodyPr wrap="none" rtlCol="0">
                <a:spAutoFit/>
              </a:bodyPr>
              <a:lstStyle/>
              <a:p>
                <a:r>
                  <a:rPr lang="en-US" sz="800" b="1" dirty="0" smtClean="0"/>
                  <a:t>2</a:t>
                </a:r>
                <a:r>
                  <a:rPr lang="en-US" sz="800" dirty="0" smtClean="0"/>
                  <a:t> Microsecond(s)</a:t>
                </a:r>
                <a:endParaRPr lang="en-US" sz="800" dirty="0"/>
              </a:p>
            </p:txBody>
          </p:sp>
          <p:sp>
            <p:nvSpPr>
              <p:cNvPr id="238" name="TextBox 237"/>
              <p:cNvSpPr txBox="1"/>
              <p:nvPr/>
            </p:nvSpPr>
            <p:spPr>
              <a:xfrm>
                <a:off x="278304" y="2159486"/>
                <a:ext cx="1063112" cy="215444"/>
              </a:xfrm>
              <a:prstGeom prst="rect">
                <a:avLst/>
              </a:prstGeom>
              <a:noFill/>
            </p:spPr>
            <p:txBody>
              <a:bodyPr wrap="none" rtlCol="0">
                <a:spAutoFit/>
              </a:bodyPr>
              <a:lstStyle/>
              <a:p>
                <a:r>
                  <a:rPr lang="en-US" sz="800" b="1" dirty="0" smtClean="0"/>
                  <a:t>0</a:t>
                </a:r>
                <a:r>
                  <a:rPr lang="en-US" sz="800" dirty="0" smtClean="0"/>
                  <a:t> Packets Dropped</a:t>
                </a:r>
                <a:endParaRPr lang="en-US" sz="800" dirty="0"/>
              </a:p>
            </p:txBody>
          </p:sp>
          <p:sp>
            <p:nvSpPr>
              <p:cNvPr id="239" name="TextBox 238"/>
              <p:cNvSpPr txBox="1"/>
              <p:nvPr/>
            </p:nvSpPr>
            <p:spPr>
              <a:xfrm>
                <a:off x="278713" y="2570613"/>
                <a:ext cx="445956" cy="184666"/>
              </a:xfrm>
              <a:prstGeom prst="rect">
                <a:avLst/>
              </a:prstGeom>
              <a:noFill/>
            </p:spPr>
            <p:txBody>
              <a:bodyPr wrap="none" rtlCol="0">
                <a:spAutoFit/>
              </a:bodyPr>
              <a:lstStyle/>
              <a:p>
                <a:r>
                  <a:rPr lang="en-US" sz="600" b="1" dirty="0" smtClean="0"/>
                  <a:t>16</a:t>
                </a:r>
                <a:r>
                  <a:rPr lang="en-US" sz="600" dirty="0" smtClean="0"/>
                  <a:t> VMs</a:t>
                </a:r>
                <a:endParaRPr lang="en-US" sz="600" dirty="0"/>
              </a:p>
            </p:txBody>
          </p:sp>
          <p:sp>
            <p:nvSpPr>
              <p:cNvPr id="240" name="TextBox 239"/>
              <p:cNvSpPr txBox="1"/>
              <p:nvPr/>
            </p:nvSpPr>
            <p:spPr>
              <a:xfrm>
                <a:off x="342775" y="2759300"/>
                <a:ext cx="537327" cy="184666"/>
              </a:xfrm>
              <a:prstGeom prst="rect">
                <a:avLst/>
              </a:prstGeom>
              <a:noFill/>
            </p:spPr>
            <p:txBody>
              <a:bodyPr wrap="none" rtlCol="0">
                <a:spAutoFit/>
              </a:bodyPr>
              <a:lstStyle/>
              <a:p>
                <a:r>
                  <a:rPr lang="en-US" sz="600" b="1" dirty="0" smtClean="0"/>
                  <a:t>8</a:t>
                </a:r>
                <a:r>
                  <a:rPr lang="en-US" sz="600" dirty="0" smtClean="0"/>
                  <a:t> Physical</a:t>
                </a:r>
                <a:endParaRPr lang="en-US" sz="600" dirty="0"/>
              </a:p>
            </p:txBody>
          </p:sp>
          <p:sp>
            <p:nvSpPr>
              <p:cNvPr id="241" name="TextBox 240"/>
              <p:cNvSpPr txBox="1"/>
              <p:nvPr/>
            </p:nvSpPr>
            <p:spPr>
              <a:xfrm>
                <a:off x="1145638" y="2570613"/>
                <a:ext cx="745717" cy="246221"/>
              </a:xfrm>
              <a:prstGeom prst="rect">
                <a:avLst/>
              </a:prstGeom>
              <a:noFill/>
            </p:spPr>
            <p:txBody>
              <a:bodyPr wrap="none" rtlCol="0">
                <a:spAutoFit/>
              </a:bodyPr>
              <a:lstStyle/>
              <a:p>
                <a:r>
                  <a:rPr lang="en-US" sz="500" dirty="0" smtClean="0"/>
                  <a:t>Application Delivery</a:t>
                </a:r>
                <a:br>
                  <a:rPr lang="en-US" sz="500" dirty="0" smtClean="0"/>
                </a:br>
                <a:r>
                  <a:rPr lang="en-US" sz="500" dirty="0" smtClean="0"/>
                  <a:t>Controller</a:t>
                </a:r>
                <a:endParaRPr lang="en-US" sz="500" dirty="0"/>
              </a:p>
            </p:txBody>
          </p:sp>
          <p:sp>
            <p:nvSpPr>
              <p:cNvPr id="242" name="TextBox 241"/>
              <p:cNvSpPr txBox="1"/>
              <p:nvPr/>
            </p:nvSpPr>
            <p:spPr>
              <a:xfrm>
                <a:off x="1145638" y="2759300"/>
                <a:ext cx="452368" cy="184666"/>
              </a:xfrm>
              <a:prstGeom prst="rect">
                <a:avLst/>
              </a:prstGeom>
              <a:noFill/>
            </p:spPr>
            <p:txBody>
              <a:bodyPr wrap="none" rtlCol="0">
                <a:spAutoFit/>
              </a:bodyPr>
              <a:lstStyle/>
              <a:p>
                <a:r>
                  <a:rPr lang="en-US" sz="600" dirty="0" smtClean="0"/>
                  <a:t>Firewall</a:t>
                </a:r>
                <a:endParaRPr lang="en-US" sz="600" dirty="0"/>
              </a:p>
            </p:txBody>
          </p:sp>
          <p:sp>
            <p:nvSpPr>
              <p:cNvPr id="243" name="Rectangle 242"/>
              <p:cNvSpPr/>
              <p:nvPr/>
            </p:nvSpPr>
            <p:spPr>
              <a:xfrm>
                <a:off x="1082841" y="2642429"/>
                <a:ext cx="89574" cy="82110"/>
              </a:xfrm>
              <a:prstGeom prst="rect">
                <a:avLst/>
              </a:prstGeom>
              <a:noFill/>
              <a:ln w="317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4" name="Rectangle 243"/>
              <p:cNvSpPr/>
              <p:nvPr/>
            </p:nvSpPr>
            <p:spPr>
              <a:xfrm>
                <a:off x="1082841" y="2816834"/>
                <a:ext cx="89574" cy="82110"/>
              </a:xfrm>
              <a:prstGeom prst="rect">
                <a:avLst/>
              </a:prstGeom>
              <a:noFill/>
              <a:ln w="317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5" name="Freeform 244"/>
              <p:cNvSpPr>
                <a:spLocks/>
              </p:cNvSpPr>
              <p:nvPr/>
            </p:nvSpPr>
            <p:spPr bwMode="auto">
              <a:xfrm>
                <a:off x="1092990" y="2638697"/>
                <a:ext cx="82904" cy="78616"/>
              </a:xfrm>
              <a:custGeom>
                <a:avLst/>
                <a:gdLst>
                  <a:gd name="T0" fmla="*/ 95 w 98"/>
                  <a:gd name="T1" fmla="*/ 0 h 93"/>
                  <a:gd name="T2" fmla="*/ 98 w 98"/>
                  <a:gd name="T3" fmla="*/ 4 h 93"/>
                  <a:gd name="T4" fmla="*/ 64 w 98"/>
                  <a:gd name="T5" fmla="*/ 39 h 93"/>
                  <a:gd name="T6" fmla="*/ 36 w 98"/>
                  <a:gd name="T7" fmla="*/ 83 h 93"/>
                  <a:gd name="T8" fmla="*/ 31 w 98"/>
                  <a:gd name="T9" fmla="*/ 86 h 93"/>
                  <a:gd name="T10" fmla="*/ 22 w 98"/>
                  <a:gd name="T11" fmla="*/ 93 h 93"/>
                  <a:gd name="T12" fmla="*/ 18 w 98"/>
                  <a:gd name="T13" fmla="*/ 82 h 93"/>
                  <a:gd name="T14" fmla="*/ 16 w 98"/>
                  <a:gd name="T15" fmla="*/ 77 h 93"/>
                  <a:gd name="T16" fmla="*/ 8 w 98"/>
                  <a:gd name="T17" fmla="*/ 63 h 93"/>
                  <a:gd name="T18" fmla="*/ 0 w 98"/>
                  <a:gd name="T19" fmla="*/ 57 h 93"/>
                  <a:gd name="T20" fmla="*/ 14 w 98"/>
                  <a:gd name="T21" fmla="*/ 49 h 93"/>
                  <a:gd name="T22" fmla="*/ 26 w 98"/>
                  <a:gd name="T23" fmla="*/ 63 h 93"/>
                  <a:gd name="T24" fmla="*/ 28 w 98"/>
                  <a:gd name="T25" fmla="*/ 68 h 93"/>
                  <a:gd name="T26" fmla="*/ 59 w 98"/>
                  <a:gd name="T27" fmla="*/ 29 h 93"/>
                  <a:gd name="T28" fmla="*/ 95 w 98"/>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93">
                    <a:moveTo>
                      <a:pt x="95" y="0"/>
                    </a:moveTo>
                    <a:cubicBezTo>
                      <a:pt x="98" y="4"/>
                      <a:pt x="98" y="4"/>
                      <a:pt x="98" y="4"/>
                    </a:cubicBezTo>
                    <a:cubicBezTo>
                      <a:pt x="88" y="11"/>
                      <a:pt x="76" y="23"/>
                      <a:pt x="64" y="39"/>
                    </a:cubicBezTo>
                    <a:cubicBezTo>
                      <a:pt x="52" y="54"/>
                      <a:pt x="42" y="69"/>
                      <a:pt x="36" y="83"/>
                    </a:cubicBezTo>
                    <a:cubicBezTo>
                      <a:pt x="31" y="86"/>
                      <a:pt x="31" y="86"/>
                      <a:pt x="31" y="86"/>
                    </a:cubicBezTo>
                    <a:cubicBezTo>
                      <a:pt x="26" y="89"/>
                      <a:pt x="24" y="91"/>
                      <a:pt x="22" y="93"/>
                    </a:cubicBezTo>
                    <a:cubicBezTo>
                      <a:pt x="21" y="91"/>
                      <a:pt x="20" y="87"/>
                      <a:pt x="18" y="82"/>
                    </a:cubicBezTo>
                    <a:cubicBezTo>
                      <a:pt x="16" y="77"/>
                      <a:pt x="16" y="77"/>
                      <a:pt x="16" y="77"/>
                    </a:cubicBezTo>
                    <a:cubicBezTo>
                      <a:pt x="13" y="71"/>
                      <a:pt x="11" y="66"/>
                      <a:pt x="8" y="63"/>
                    </a:cubicBezTo>
                    <a:cubicBezTo>
                      <a:pt x="6" y="60"/>
                      <a:pt x="3" y="58"/>
                      <a:pt x="0" y="57"/>
                    </a:cubicBezTo>
                    <a:cubicBezTo>
                      <a:pt x="5" y="51"/>
                      <a:pt x="10" y="49"/>
                      <a:pt x="14" y="49"/>
                    </a:cubicBezTo>
                    <a:cubicBezTo>
                      <a:pt x="18" y="49"/>
                      <a:pt x="22" y="54"/>
                      <a:pt x="26" y="63"/>
                    </a:cubicBezTo>
                    <a:cubicBezTo>
                      <a:pt x="28" y="68"/>
                      <a:pt x="28" y="68"/>
                      <a:pt x="28" y="68"/>
                    </a:cubicBezTo>
                    <a:cubicBezTo>
                      <a:pt x="36" y="55"/>
                      <a:pt x="46" y="42"/>
                      <a:pt x="59" y="29"/>
                    </a:cubicBezTo>
                    <a:cubicBezTo>
                      <a:pt x="71" y="17"/>
                      <a:pt x="83" y="7"/>
                      <a:pt x="95" y="0"/>
                    </a:cubicBezTo>
                    <a:close/>
                  </a:path>
                </a:pathLst>
              </a:custGeom>
              <a:solidFill>
                <a:schemeClr val="tx1">
                  <a:lumMod val="40000"/>
                  <a:lumOff val="60000"/>
                </a:schemeClr>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300"/>
                  </a:spcAft>
                </a:pPr>
                <a:endParaRPr lang="en-US"/>
              </a:p>
            </p:txBody>
          </p:sp>
          <p:sp>
            <p:nvSpPr>
              <p:cNvPr id="246" name="Freeform 245"/>
              <p:cNvSpPr>
                <a:spLocks/>
              </p:cNvSpPr>
              <p:nvPr/>
            </p:nvSpPr>
            <p:spPr bwMode="auto">
              <a:xfrm>
                <a:off x="1092990" y="2805392"/>
                <a:ext cx="82904" cy="78616"/>
              </a:xfrm>
              <a:custGeom>
                <a:avLst/>
                <a:gdLst>
                  <a:gd name="T0" fmla="*/ 95 w 98"/>
                  <a:gd name="T1" fmla="*/ 0 h 93"/>
                  <a:gd name="T2" fmla="*/ 98 w 98"/>
                  <a:gd name="T3" fmla="*/ 4 h 93"/>
                  <a:gd name="T4" fmla="*/ 64 w 98"/>
                  <a:gd name="T5" fmla="*/ 39 h 93"/>
                  <a:gd name="T6" fmla="*/ 36 w 98"/>
                  <a:gd name="T7" fmla="*/ 83 h 93"/>
                  <a:gd name="T8" fmla="*/ 31 w 98"/>
                  <a:gd name="T9" fmla="*/ 86 h 93"/>
                  <a:gd name="T10" fmla="*/ 22 w 98"/>
                  <a:gd name="T11" fmla="*/ 93 h 93"/>
                  <a:gd name="T12" fmla="*/ 18 w 98"/>
                  <a:gd name="T13" fmla="*/ 82 h 93"/>
                  <a:gd name="T14" fmla="*/ 16 w 98"/>
                  <a:gd name="T15" fmla="*/ 77 h 93"/>
                  <a:gd name="T16" fmla="*/ 8 w 98"/>
                  <a:gd name="T17" fmla="*/ 63 h 93"/>
                  <a:gd name="T18" fmla="*/ 0 w 98"/>
                  <a:gd name="T19" fmla="*/ 57 h 93"/>
                  <a:gd name="T20" fmla="*/ 14 w 98"/>
                  <a:gd name="T21" fmla="*/ 49 h 93"/>
                  <a:gd name="T22" fmla="*/ 26 w 98"/>
                  <a:gd name="T23" fmla="*/ 63 h 93"/>
                  <a:gd name="T24" fmla="*/ 28 w 98"/>
                  <a:gd name="T25" fmla="*/ 68 h 93"/>
                  <a:gd name="T26" fmla="*/ 59 w 98"/>
                  <a:gd name="T27" fmla="*/ 29 h 93"/>
                  <a:gd name="T28" fmla="*/ 95 w 98"/>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93">
                    <a:moveTo>
                      <a:pt x="95" y="0"/>
                    </a:moveTo>
                    <a:cubicBezTo>
                      <a:pt x="98" y="4"/>
                      <a:pt x="98" y="4"/>
                      <a:pt x="98" y="4"/>
                    </a:cubicBezTo>
                    <a:cubicBezTo>
                      <a:pt x="88" y="11"/>
                      <a:pt x="76" y="23"/>
                      <a:pt x="64" y="39"/>
                    </a:cubicBezTo>
                    <a:cubicBezTo>
                      <a:pt x="52" y="54"/>
                      <a:pt x="42" y="69"/>
                      <a:pt x="36" y="83"/>
                    </a:cubicBezTo>
                    <a:cubicBezTo>
                      <a:pt x="31" y="86"/>
                      <a:pt x="31" y="86"/>
                      <a:pt x="31" y="86"/>
                    </a:cubicBezTo>
                    <a:cubicBezTo>
                      <a:pt x="26" y="89"/>
                      <a:pt x="24" y="91"/>
                      <a:pt x="22" y="93"/>
                    </a:cubicBezTo>
                    <a:cubicBezTo>
                      <a:pt x="21" y="91"/>
                      <a:pt x="20" y="87"/>
                      <a:pt x="18" y="82"/>
                    </a:cubicBezTo>
                    <a:cubicBezTo>
                      <a:pt x="16" y="77"/>
                      <a:pt x="16" y="77"/>
                      <a:pt x="16" y="77"/>
                    </a:cubicBezTo>
                    <a:cubicBezTo>
                      <a:pt x="13" y="71"/>
                      <a:pt x="11" y="66"/>
                      <a:pt x="8" y="63"/>
                    </a:cubicBezTo>
                    <a:cubicBezTo>
                      <a:pt x="6" y="60"/>
                      <a:pt x="3" y="58"/>
                      <a:pt x="0" y="57"/>
                    </a:cubicBezTo>
                    <a:cubicBezTo>
                      <a:pt x="5" y="51"/>
                      <a:pt x="10" y="49"/>
                      <a:pt x="14" y="49"/>
                    </a:cubicBezTo>
                    <a:cubicBezTo>
                      <a:pt x="18" y="49"/>
                      <a:pt x="22" y="54"/>
                      <a:pt x="26" y="63"/>
                    </a:cubicBezTo>
                    <a:cubicBezTo>
                      <a:pt x="28" y="68"/>
                      <a:pt x="28" y="68"/>
                      <a:pt x="28" y="68"/>
                    </a:cubicBezTo>
                    <a:cubicBezTo>
                      <a:pt x="36" y="55"/>
                      <a:pt x="46" y="42"/>
                      <a:pt x="59" y="29"/>
                    </a:cubicBezTo>
                    <a:cubicBezTo>
                      <a:pt x="71" y="17"/>
                      <a:pt x="83" y="7"/>
                      <a:pt x="95" y="0"/>
                    </a:cubicBezTo>
                    <a:close/>
                  </a:path>
                </a:pathLst>
              </a:custGeom>
              <a:solidFill>
                <a:schemeClr val="tx1">
                  <a:lumMod val="40000"/>
                  <a:lumOff val="60000"/>
                </a:schemeClr>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300"/>
                  </a:spcAft>
                </a:pPr>
                <a:endParaRPr lang="en-US"/>
              </a:p>
            </p:txBody>
          </p:sp>
        </p:grpSp>
        <p:sp>
          <p:nvSpPr>
            <p:cNvPr id="249" name="Rectangle 248"/>
            <p:cNvSpPr/>
            <p:nvPr/>
          </p:nvSpPr>
          <p:spPr>
            <a:xfrm>
              <a:off x="7544252" y="1778337"/>
              <a:ext cx="1237221" cy="105908"/>
            </a:xfrm>
            <a:prstGeom prst="rect">
              <a:avLst/>
            </a:prstGeom>
            <a:solidFill>
              <a:schemeClr val="bg1"/>
            </a:solidFill>
            <a:ln w="317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0" name="Rectangle 249"/>
            <p:cNvSpPr/>
            <p:nvPr/>
          </p:nvSpPr>
          <p:spPr>
            <a:xfrm>
              <a:off x="7544253" y="1778337"/>
              <a:ext cx="1181624" cy="105908"/>
            </a:xfrm>
            <a:prstGeom prst="rect">
              <a:avLst/>
            </a:prstGeom>
            <a:solidFill>
              <a:schemeClr val="accent4"/>
            </a:solidFill>
            <a:ln w="317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75" name="Rounded Rectangle 2"/>
          <p:cNvSpPr/>
          <p:nvPr/>
        </p:nvSpPr>
        <p:spPr>
          <a:xfrm>
            <a:off x="5267658" y="2996644"/>
            <a:ext cx="1479495" cy="585419"/>
          </a:xfrm>
          <a:custGeom>
            <a:avLst/>
            <a:gdLst/>
            <a:ahLst/>
            <a:cxnLst/>
            <a:rect l="l" t="t" r="r" b="b"/>
            <a:pathLst>
              <a:path w="1972660" h="780558">
                <a:moveTo>
                  <a:pt x="57476" y="0"/>
                </a:moveTo>
                <a:cubicBezTo>
                  <a:pt x="296793" y="166755"/>
                  <a:pt x="624692" y="269287"/>
                  <a:pt x="986330" y="269287"/>
                </a:cubicBezTo>
                <a:cubicBezTo>
                  <a:pt x="1347968" y="269287"/>
                  <a:pt x="1675867" y="166755"/>
                  <a:pt x="1915184" y="0"/>
                </a:cubicBezTo>
                <a:cubicBezTo>
                  <a:pt x="1950611" y="23094"/>
                  <a:pt x="1972660" y="63402"/>
                  <a:pt x="1972660" y="108861"/>
                </a:cubicBezTo>
                <a:lnTo>
                  <a:pt x="1972660" y="659115"/>
                </a:lnTo>
                <a:cubicBezTo>
                  <a:pt x="1972660" y="712744"/>
                  <a:pt x="1941974" y="759205"/>
                  <a:pt x="1896523" y="780558"/>
                </a:cubicBezTo>
                <a:cubicBezTo>
                  <a:pt x="1659249" y="620717"/>
                  <a:pt x="1338816" y="523309"/>
                  <a:pt x="986330" y="523309"/>
                </a:cubicBezTo>
                <a:cubicBezTo>
                  <a:pt x="633844" y="523309"/>
                  <a:pt x="313411" y="620717"/>
                  <a:pt x="76138" y="780558"/>
                </a:cubicBezTo>
                <a:cubicBezTo>
                  <a:pt x="30687" y="759205"/>
                  <a:pt x="0" y="712744"/>
                  <a:pt x="0" y="659115"/>
                </a:cubicBezTo>
                <a:lnTo>
                  <a:pt x="0" y="108861"/>
                </a:lnTo>
                <a:cubicBezTo>
                  <a:pt x="0" y="63402"/>
                  <a:pt x="22049" y="23094"/>
                  <a:pt x="57476" y="0"/>
                </a:cubicBezTo>
                <a:close/>
              </a:path>
            </a:pathLst>
          </a:custGeom>
          <a:gradFill flip="none" rotWithShape="1">
            <a:gsLst>
              <a:gs pos="80000">
                <a:schemeClr val="accent2">
                  <a:alpha val="0"/>
                </a:schemeClr>
              </a:gs>
              <a:gs pos="50000">
                <a:schemeClr val="accent2">
                  <a:lumMod val="75000"/>
                </a:schemeClr>
              </a:gs>
              <a:gs pos="2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38"/>
            <a:endParaRPr lang="en-US">
              <a:solidFill>
                <a:srgbClr val="E7E6E6"/>
              </a:solidFill>
            </a:endParaRPr>
          </a:p>
        </p:txBody>
      </p:sp>
      <p:sp>
        <p:nvSpPr>
          <p:cNvPr id="276" name="Rounded Rectangle 2"/>
          <p:cNvSpPr/>
          <p:nvPr/>
        </p:nvSpPr>
        <p:spPr>
          <a:xfrm>
            <a:off x="2548538" y="3039914"/>
            <a:ext cx="1479495" cy="585419"/>
          </a:xfrm>
          <a:custGeom>
            <a:avLst/>
            <a:gdLst/>
            <a:ahLst/>
            <a:cxnLst/>
            <a:rect l="l" t="t" r="r" b="b"/>
            <a:pathLst>
              <a:path w="1972660" h="780558">
                <a:moveTo>
                  <a:pt x="57476" y="0"/>
                </a:moveTo>
                <a:cubicBezTo>
                  <a:pt x="296793" y="166755"/>
                  <a:pt x="624692" y="269287"/>
                  <a:pt x="986330" y="269287"/>
                </a:cubicBezTo>
                <a:cubicBezTo>
                  <a:pt x="1347968" y="269287"/>
                  <a:pt x="1675867" y="166755"/>
                  <a:pt x="1915184" y="0"/>
                </a:cubicBezTo>
                <a:cubicBezTo>
                  <a:pt x="1950611" y="23094"/>
                  <a:pt x="1972660" y="63402"/>
                  <a:pt x="1972660" y="108861"/>
                </a:cubicBezTo>
                <a:lnTo>
                  <a:pt x="1972660" y="659115"/>
                </a:lnTo>
                <a:cubicBezTo>
                  <a:pt x="1972660" y="712744"/>
                  <a:pt x="1941974" y="759205"/>
                  <a:pt x="1896523" y="780558"/>
                </a:cubicBezTo>
                <a:cubicBezTo>
                  <a:pt x="1659249" y="620717"/>
                  <a:pt x="1338816" y="523309"/>
                  <a:pt x="986330" y="523309"/>
                </a:cubicBezTo>
                <a:cubicBezTo>
                  <a:pt x="633844" y="523309"/>
                  <a:pt x="313411" y="620717"/>
                  <a:pt x="76138" y="780558"/>
                </a:cubicBezTo>
                <a:cubicBezTo>
                  <a:pt x="30687" y="759205"/>
                  <a:pt x="0" y="712744"/>
                  <a:pt x="0" y="659115"/>
                </a:cubicBezTo>
                <a:lnTo>
                  <a:pt x="0" y="108861"/>
                </a:lnTo>
                <a:cubicBezTo>
                  <a:pt x="0" y="63402"/>
                  <a:pt x="22049" y="23094"/>
                  <a:pt x="57476" y="0"/>
                </a:cubicBezTo>
                <a:close/>
              </a:path>
            </a:pathLst>
          </a:custGeom>
          <a:gradFill flip="none" rotWithShape="1">
            <a:gsLst>
              <a:gs pos="80000">
                <a:schemeClr val="accent2">
                  <a:alpha val="0"/>
                </a:schemeClr>
              </a:gs>
              <a:gs pos="50000">
                <a:schemeClr val="accent2">
                  <a:lumMod val="75000"/>
                </a:schemeClr>
              </a:gs>
              <a:gs pos="2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38"/>
            <a:endParaRPr lang="en-US">
              <a:solidFill>
                <a:srgbClr val="E7E6E6"/>
              </a:solidFill>
            </a:endParaRPr>
          </a:p>
        </p:txBody>
      </p:sp>
      <p:sp>
        <p:nvSpPr>
          <p:cNvPr id="277" name="Rounded Rectangle 2"/>
          <p:cNvSpPr/>
          <p:nvPr/>
        </p:nvSpPr>
        <p:spPr>
          <a:xfrm>
            <a:off x="3895863" y="3021387"/>
            <a:ext cx="1479495" cy="585419"/>
          </a:xfrm>
          <a:custGeom>
            <a:avLst/>
            <a:gdLst/>
            <a:ahLst/>
            <a:cxnLst/>
            <a:rect l="l" t="t" r="r" b="b"/>
            <a:pathLst>
              <a:path w="1972660" h="780558">
                <a:moveTo>
                  <a:pt x="57476" y="0"/>
                </a:moveTo>
                <a:cubicBezTo>
                  <a:pt x="296793" y="166755"/>
                  <a:pt x="624692" y="269287"/>
                  <a:pt x="986330" y="269287"/>
                </a:cubicBezTo>
                <a:cubicBezTo>
                  <a:pt x="1347968" y="269287"/>
                  <a:pt x="1675867" y="166755"/>
                  <a:pt x="1915184" y="0"/>
                </a:cubicBezTo>
                <a:cubicBezTo>
                  <a:pt x="1950611" y="23094"/>
                  <a:pt x="1972660" y="63402"/>
                  <a:pt x="1972660" y="108861"/>
                </a:cubicBezTo>
                <a:lnTo>
                  <a:pt x="1972660" y="659115"/>
                </a:lnTo>
                <a:cubicBezTo>
                  <a:pt x="1972660" y="712744"/>
                  <a:pt x="1941974" y="759205"/>
                  <a:pt x="1896523" y="780558"/>
                </a:cubicBezTo>
                <a:cubicBezTo>
                  <a:pt x="1659249" y="620717"/>
                  <a:pt x="1338816" y="523309"/>
                  <a:pt x="986330" y="523309"/>
                </a:cubicBezTo>
                <a:cubicBezTo>
                  <a:pt x="633844" y="523309"/>
                  <a:pt x="313411" y="620717"/>
                  <a:pt x="76138" y="780558"/>
                </a:cubicBezTo>
                <a:cubicBezTo>
                  <a:pt x="30687" y="759205"/>
                  <a:pt x="0" y="712744"/>
                  <a:pt x="0" y="659115"/>
                </a:cubicBezTo>
                <a:lnTo>
                  <a:pt x="0" y="108861"/>
                </a:lnTo>
                <a:cubicBezTo>
                  <a:pt x="0" y="63402"/>
                  <a:pt x="22049" y="23094"/>
                  <a:pt x="57476" y="0"/>
                </a:cubicBezTo>
                <a:close/>
              </a:path>
            </a:pathLst>
          </a:custGeom>
          <a:gradFill flip="none" rotWithShape="1">
            <a:gsLst>
              <a:gs pos="80000">
                <a:schemeClr val="accent2">
                  <a:alpha val="0"/>
                </a:schemeClr>
              </a:gs>
              <a:gs pos="50000">
                <a:schemeClr val="accent2">
                  <a:lumMod val="75000"/>
                </a:schemeClr>
              </a:gs>
              <a:gs pos="2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38"/>
            <a:endParaRPr lang="en-US">
              <a:solidFill>
                <a:srgbClr val="E7E6E6"/>
              </a:solidFill>
            </a:endParaRPr>
          </a:p>
        </p:txBody>
      </p:sp>
      <p:sp>
        <p:nvSpPr>
          <p:cNvPr id="278" name="Rounded Rectangle 2"/>
          <p:cNvSpPr/>
          <p:nvPr/>
        </p:nvSpPr>
        <p:spPr>
          <a:xfrm>
            <a:off x="1043535" y="3027498"/>
            <a:ext cx="1479495" cy="585419"/>
          </a:xfrm>
          <a:custGeom>
            <a:avLst/>
            <a:gdLst/>
            <a:ahLst/>
            <a:cxnLst/>
            <a:rect l="l" t="t" r="r" b="b"/>
            <a:pathLst>
              <a:path w="1972660" h="780558">
                <a:moveTo>
                  <a:pt x="57476" y="0"/>
                </a:moveTo>
                <a:cubicBezTo>
                  <a:pt x="296793" y="166755"/>
                  <a:pt x="624692" y="269287"/>
                  <a:pt x="986330" y="269287"/>
                </a:cubicBezTo>
                <a:cubicBezTo>
                  <a:pt x="1347968" y="269287"/>
                  <a:pt x="1675867" y="166755"/>
                  <a:pt x="1915184" y="0"/>
                </a:cubicBezTo>
                <a:cubicBezTo>
                  <a:pt x="1950611" y="23094"/>
                  <a:pt x="1972660" y="63402"/>
                  <a:pt x="1972660" y="108861"/>
                </a:cubicBezTo>
                <a:lnTo>
                  <a:pt x="1972660" y="659115"/>
                </a:lnTo>
                <a:cubicBezTo>
                  <a:pt x="1972660" y="712744"/>
                  <a:pt x="1941974" y="759205"/>
                  <a:pt x="1896523" y="780558"/>
                </a:cubicBezTo>
                <a:cubicBezTo>
                  <a:pt x="1659249" y="620717"/>
                  <a:pt x="1338816" y="523309"/>
                  <a:pt x="986330" y="523309"/>
                </a:cubicBezTo>
                <a:cubicBezTo>
                  <a:pt x="633844" y="523309"/>
                  <a:pt x="313411" y="620717"/>
                  <a:pt x="76138" y="780558"/>
                </a:cubicBezTo>
                <a:cubicBezTo>
                  <a:pt x="30687" y="759205"/>
                  <a:pt x="0" y="712744"/>
                  <a:pt x="0" y="659115"/>
                </a:cubicBezTo>
                <a:lnTo>
                  <a:pt x="0" y="108861"/>
                </a:lnTo>
                <a:cubicBezTo>
                  <a:pt x="0" y="63402"/>
                  <a:pt x="22049" y="23094"/>
                  <a:pt x="57476" y="0"/>
                </a:cubicBezTo>
                <a:close/>
              </a:path>
            </a:pathLst>
          </a:custGeom>
          <a:gradFill flip="none" rotWithShape="1">
            <a:gsLst>
              <a:gs pos="80000">
                <a:schemeClr val="accent2">
                  <a:alpha val="0"/>
                </a:schemeClr>
              </a:gs>
              <a:gs pos="50000">
                <a:schemeClr val="accent2">
                  <a:lumMod val="75000"/>
                </a:schemeClr>
              </a:gs>
              <a:gs pos="2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38"/>
            <a:endParaRPr lang="en-US">
              <a:solidFill>
                <a:srgbClr val="E7E6E6"/>
              </a:solidFill>
            </a:endParaRPr>
          </a:p>
        </p:txBody>
      </p:sp>
      <p:sp>
        <p:nvSpPr>
          <p:cNvPr id="274" name="Rounded Rectangle 2"/>
          <p:cNvSpPr/>
          <p:nvPr/>
        </p:nvSpPr>
        <p:spPr>
          <a:xfrm>
            <a:off x="6619106" y="3021386"/>
            <a:ext cx="1479495" cy="585419"/>
          </a:xfrm>
          <a:custGeom>
            <a:avLst/>
            <a:gdLst/>
            <a:ahLst/>
            <a:cxnLst/>
            <a:rect l="l" t="t" r="r" b="b"/>
            <a:pathLst>
              <a:path w="1972660" h="780558">
                <a:moveTo>
                  <a:pt x="57476" y="0"/>
                </a:moveTo>
                <a:cubicBezTo>
                  <a:pt x="296793" y="166755"/>
                  <a:pt x="624692" y="269287"/>
                  <a:pt x="986330" y="269287"/>
                </a:cubicBezTo>
                <a:cubicBezTo>
                  <a:pt x="1347968" y="269287"/>
                  <a:pt x="1675867" y="166755"/>
                  <a:pt x="1915184" y="0"/>
                </a:cubicBezTo>
                <a:cubicBezTo>
                  <a:pt x="1950611" y="23094"/>
                  <a:pt x="1972660" y="63402"/>
                  <a:pt x="1972660" y="108861"/>
                </a:cubicBezTo>
                <a:lnTo>
                  <a:pt x="1972660" y="659115"/>
                </a:lnTo>
                <a:cubicBezTo>
                  <a:pt x="1972660" y="712744"/>
                  <a:pt x="1941974" y="759205"/>
                  <a:pt x="1896523" y="780558"/>
                </a:cubicBezTo>
                <a:cubicBezTo>
                  <a:pt x="1659249" y="620717"/>
                  <a:pt x="1338816" y="523309"/>
                  <a:pt x="986330" y="523309"/>
                </a:cubicBezTo>
                <a:cubicBezTo>
                  <a:pt x="633844" y="523309"/>
                  <a:pt x="313411" y="620717"/>
                  <a:pt x="76138" y="780558"/>
                </a:cubicBezTo>
                <a:cubicBezTo>
                  <a:pt x="30687" y="759205"/>
                  <a:pt x="0" y="712744"/>
                  <a:pt x="0" y="659115"/>
                </a:cubicBezTo>
                <a:lnTo>
                  <a:pt x="0" y="108861"/>
                </a:lnTo>
                <a:cubicBezTo>
                  <a:pt x="0" y="63402"/>
                  <a:pt x="22049" y="23094"/>
                  <a:pt x="57476" y="0"/>
                </a:cubicBezTo>
                <a:close/>
              </a:path>
            </a:pathLst>
          </a:custGeom>
          <a:gradFill flip="none" rotWithShape="1">
            <a:gsLst>
              <a:gs pos="80000">
                <a:schemeClr val="accent2">
                  <a:alpha val="0"/>
                </a:schemeClr>
              </a:gs>
              <a:gs pos="50000">
                <a:schemeClr val="accent2">
                  <a:lumMod val="75000"/>
                </a:schemeClr>
              </a:gs>
              <a:gs pos="2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38"/>
            <a:endParaRPr lang="en-US">
              <a:solidFill>
                <a:srgbClr val="E7E6E6"/>
              </a:solidFill>
            </a:endParaRPr>
          </a:p>
        </p:txBody>
      </p:sp>
    </p:spTree>
    <p:extLst>
      <p:ext uri="{BB962C8B-B14F-4D97-AF65-F5344CB8AC3E}">
        <p14:creationId xmlns:p14="http://schemas.microsoft.com/office/powerpoint/2010/main" val="14393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3"/>
                                        </p:tgtEl>
                                      </p:cBhvr>
                                    </p:animEffect>
                                    <p:set>
                                      <p:cBhvr>
                                        <p:cTn id="7" dur="1" fill="hold">
                                          <p:stCondLst>
                                            <p:cond delay="749"/>
                                          </p:stCondLst>
                                        </p:cTn>
                                        <p:tgtEl>
                                          <p:spTgt spid="3"/>
                                        </p:tgtEl>
                                        <p:attrNameLst>
                                          <p:attrName>style.visibility</p:attrName>
                                        </p:attrNameLst>
                                      </p:cBhvr>
                                      <p:to>
                                        <p:strVal val="hidden"/>
                                      </p:to>
                                    </p:set>
                                  </p:childTnLst>
                                </p:cTn>
                              </p:par>
                              <p:par>
                                <p:cTn id="8" presetID="6" presetClass="emph" presetSubtype="0" fill="hold" nodeType="withEffect">
                                  <p:stCondLst>
                                    <p:cond delay="250"/>
                                  </p:stCondLst>
                                  <p:childTnLst>
                                    <p:animScale>
                                      <p:cBhvr>
                                        <p:cTn id="9" dur="750" fill="hold"/>
                                        <p:tgtEl>
                                          <p:spTgt spid="3"/>
                                        </p:tgtEl>
                                      </p:cBhvr>
                                      <p:by x="50000" y="50000"/>
                                    </p:animScale>
                                  </p:childTnLst>
                                </p:cTn>
                              </p:par>
                              <p:par>
                                <p:cTn id="10" presetID="42" presetClass="path" presetSubtype="0" fill="hold" nodeType="withEffect">
                                  <p:stCondLst>
                                    <p:cond delay="250"/>
                                  </p:stCondLst>
                                  <p:childTnLst>
                                    <p:animMotion origin="layout" path="M 4.72222E-6 3.20988E-6 L -0.24341 0.0679 " pathEditMode="relative" rAng="0" ptsTypes="AA">
                                      <p:cBhvr>
                                        <p:cTn id="11" dur="750" fill="hold"/>
                                        <p:tgtEl>
                                          <p:spTgt spid="3"/>
                                        </p:tgtEl>
                                        <p:attrNameLst>
                                          <p:attrName>ppt_x</p:attrName>
                                          <p:attrName>ppt_y</p:attrName>
                                        </p:attrNameLst>
                                      </p:cBhvr>
                                      <p:rCtr x="-12170" y="3395"/>
                                    </p:animMotion>
                                  </p:childTnLst>
                                </p:cTn>
                              </p:par>
                              <p:par>
                                <p:cTn id="12" presetID="22" presetClass="entr" presetSubtype="8" fill="hold" nodeType="withEffect">
                                  <p:stCondLst>
                                    <p:cond delay="750"/>
                                  </p:stCondLst>
                                  <p:childTnLst>
                                    <p:set>
                                      <p:cBhvr>
                                        <p:cTn id="13" dur="1" fill="hold">
                                          <p:stCondLst>
                                            <p:cond delay="0"/>
                                          </p:stCondLst>
                                        </p:cTn>
                                        <p:tgtEl>
                                          <p:spTgt spid="773"/>
                                        </p:tgtEl>
                                        <p:attrNameLst>
                                          <p:attrName>style.visibility</p:attrName>
                                        </p:attrNameLst>
                                      </p:cBhvr>
                                      <p:to>
                                        <p:strVal val="visible"/>
                                      </p:to>
                                    </p:set>
                                    <p:animEffect transition="in" filter="wipe(left)">
                                      <p:cBhvr>
                                        <p:cTn id="14" dur="500"/>
                                        <p:tgtEl>
                                          <p:spTgt spid="773"/>
                                        </p:tgtEl>
                                      </p:cBhvr>
                                    </p:animEffect>
                                  </p:childTnLst>
                                </p:cTn>
                              </p:par>
                            </p:childTnLst>
                          </p:cTn>
                        </p:par>
                        <p:par>
                          <p:cTn id="15" fill="hold">
                            <p:stCondLst>
                              <p:cond delay="1250"/>
                            </p:stCondLst>
                            <p:childTnLst>
                              <p:par>
                                <p:cTn id="16" presetID="0" presetClass="path" presetSubtype="0" fill="hold" nodeType="afterEffect">
                                  <p:stCondLst>
                                    <p:cond delay="0"/>
                                  </p:stCondLst>
                                  <p:childTnLst>
                                    <p:animMotion origin="layout" path="M 2.5E-6 0.00061 L 0.09757 0.24228 " pathEditMode="relative" rAng="0" ptsTypes="AA">
                                      <p:cBhvr>
                                        <p:cTn id="17" dur="500" fill="hold"/>
                                        <p:tgtEl>
                                          <p:spTgt spid="757"/>
                                        </p:tgtEl>
                                        <p:attrNameLst>
                                          <p:attrName>ppt_x</p:attrName>
                                          <p:attrName>ppt_y</p:attrName>
                                        </p:attrNameLst>
                                      </p:cBhvr>
                                      <p:rCtr x="4878" y="12068"/>
                                    </p:animMotion>
                                  </p:childTnLst>
                                </p:cTn>
                              </p:par>
                            </p:childTnLst>
                          </p:cTn>
                        </p:par>
                        <p:par>
                          <p:cTn id="18" fill="hold">
                            <p:stCondLst>
                              <p:cond delay="1750"/>
                            </p:stCondLst>
                            <p:childTnLst>
                              <p:par>
                                <p:cTn id="19" presetID="22" presetClass="exit" presetSubtype="2" fill="hold" nodeType="afterEffect">
                                  <p:stCondLst>
                                    <p:cond delay="500"/>
                                  </p:stCondLst>
                                  <p:childTnLst>
                                    <p:animEffect transition="out" filter="wipe(right)">
                                      <p:cBhvr>
                                        <p:cTn id="20" dur="500"/>
                                        <p:tgtEl>
                                          <p:spTgt spid="757"/>
                                        </p:tgtEl>
                                      </p:cBhvr>
                                    </p:animEffect>
                                    <p:set>
                                      <p:cBhvr>
                                        <p:cTn id="21" dur="1" fill="hold">
                                          <p:stCondLst>
                                            <p:cond delay="499"/>
                                          </p:stCondLst>
                                        </p:cTn>
                                        <p:tgtEl>
                                          <p:spTgt spid="757"/>
                                        </p:tgtEl>
                                        <p:attrNameLst>
                                          <p:attrName>style.visibility</p:attrName>
                                        </p:attrNameLst>
                                      </p:cBhvr>
                                      <p:to>
                                        <p:strVal val="hidden"/>
                                      </p:to>
                                    </p:set>
                                  </p:childTnLst>
                                </p:cTn>
                              </p:par>
                              <p:par>
                                <p:cTn id="22" presetID="22" presetClass="entr" presetSubtype="2" fill="hold" nodeType="withEffect">
                                  <p:stCondLst>
                                    <p:cond delay="750"/>
                                  </p:stCondLst>
                                  <p:childTnLst>
                                    <p:set>
                                      <p:cBhvr>
                                        <p:cTn id="23" dur="1" fill="hold">
                                          <p:stCondLst>
                                            <p:cond delay="0"/>
                                          </p:stCondLst>
                                        </p:cTn>
                                        <p:tgtEl>
                                          <p:spTgt spid="785"/>
                                        </p:tgtEl>
                                        <p:attrNameLst>
                                          <p:attrName>style.visibility</p:attrName>
                                        </p:attrNameLst>
                                      </p:cBhvr>
                                      <p:to>
                                        <p:strVal val="visible"/>
                                      </p:to>
                                    </p:set>
                                    <p:animEffect transition="in" filter="wipe(right)">
                                      <p:cBhvr>
                                        <p:cTn id="24" dur="500"/>
                                        <p:tgtEl>
                                          <p:spTgt spid="785"/>
                                        </p:tgtEl>
                                      </p:cBhvr>
                                    </p:animEffect>
                                  </p:childTnLst>
                                </p:cTn>
                              </p:par>
                            </p:childTnLst>
                          </p:cTn>
                        </p:par>
                        <p:par>
                          <p:cTn id="25" fill="hold">
                            <p:stCondLst>
                              <p:cond delay="3000"/>
                            </p:stCondLst>
                            <p:childTnLst>
                              <p:par>
                                <p:cTn id="26" presetID="0" presetClass="path" presetSubtype="0" fill="hold" nodeType="afterEffect">
                                  <p:stCondLst>
                                    <p:cond delay="0"/>
                                  </p:stCondLst>
                                  <p:childTnLst>
                                    <p:animMotion origin="layout" path="M 0.00087 -2.96296E-6 L 0.02326 0.29877 " pathEditMode="relative" rAng="0" ptsTypes="AA">
                                      <p:cBhvr>
                                        <p:cTn id="27" dur="500" fill="hold"/>
                                        <p:tgtEl>
                                          <p:spTgt spid="763"/>
                                        </p:tgtEl>
                                        <p:attrNameLst>
                                          <p:attrName>ppt_x</p:attrName>
                                          <p:attrName>ppt_y</p:attrName>
                                        </p:attrNameLst>
                                      </p:cBhvr>
                                      <p:rCtr x="1111" y="14938"/>
                                    </p:animMotion>
                                  </p:childTnLst>
                                </p:cTn>
                              </p:par>
                            </p:childTnLst>
                          </p:cTn>
                        </p:par>
                        <p:par>
                          <p:cTn id="28" fill="hold">
                            <p:stCondLst>
                              <p:cond delay="3500"/>
                            </p:stCondLst>
                            <p:childTnLst>
                              <p:par>
                                <p:cTn id="29" presetID="22" presetClass="exit" presetSubtype="2" fill="hold" nodeType="afterEffect">
                                  <p:stCondLst>
                                    <p:cond delay="0"/>
                                  </p:stCondLst>
                                  <p:childTnLst>
                                    <p:animEffect transition="out" filter="wipe(right)">
                                      <p:cBhvr>
                                        <p:cTn id="30" dur="500"/>
                                        <p:tgtEl>
                                          <p:spTgt spid="763"/>
                                        </p:tgtEl>
                                      </p:cBhvr>
                                    </p:animEffect>
                                    <p:set>
                                      <p:cBhvr>
                                        <p:cTn id="31" dur="1" fill="hold">
                                          <p:stCondLst>
                                            <p:cond delay="499"/>
                                          </p:stCondLst>
                                        </p:cTn>
                                        <p:tgtEl>
                                          <p:spTgt spid="763"/>
                                        </p:tgtEl>
                                        <p:attrNameLst>
                                          <p:attrName>style.visibility</p:attrName>
                                        </p:attrNameLst>
                                      </p:cBhvr>
                                      <p:to>
                                        <p:strVal val="hidden"/>
                                      </p:to>
                                    </p:set>
                                  </p:childTnLst>
                                </p:cTn>
                              </p:par>
                              <p:par>
                                <p:cTn id="32" presetID="22" presetClass="entr" presetSubtype="2" fill="hold" nodeType="withEffect">
                                  <p:stCondLst>
                                    <p:cond delay="750"/>
                                  </p:stCondLst>
                                  <p:childTnLst>
                                    <p:set>
                                      <p:cBhvr>
                                        <p:cTn id="33" dur="1" fill="hold">
                                          <p:stCondLst>
                                            <p:cond delay="0"/>
                                          </p:stCondLst>
                                        </p:cTn>
                                        <p:tgtEl>
                                          <p:spTgt spid="797"/>
                                        </p:tgtEl>
                                        <p:attrNameLst>
                                          <p:attrName>style.visibility</p:attrName>
                                        </p:attrNameLst>
                                      </p:cBhvr>
                                      <p:to>
                                        <p:strVal val="visible"/>
                                      </p:to>
                                    </p:set>
                                    <p:animEffect transition="in" filter="wipe(right)">
                                      <p:cBhvr>
                                        <p:cTn id="34" dur="500"/>
                                        <p:tgtEl>
                                          <p:spTgt spid="797"/>
                                        </p:tgtEl>
                                      </p:cBhvr>
                                    </p:animEffect>
                                  </p:childTnLst>
                                </p:cTn>
                              </p:par>
                            </p:childTnLst>
                          </p:cTn>
                        </p:par>
                        <p:par>
                          <p:cTn id="35" fill="hold">
                            <p:stCondLst>
                              <p:cond delay="4750"/>
                            </p:stCondLst>
                            <p:childTnLst>
                              <p:par>
                                <p:cTn id="36" presetID="10" presetClass="exit" presetSubtype="0" fill="hold" nodeType="afterEffect">
                                  <p:stCondLst>
                                    <p:cond delay="0"/>
                                  </p:stCondLst>
                                  <p:childTnLst>
                                    <p:animEffect transition="out" filter="fade">
                                      <p:cBhvr>
                                        <p:cTn id="37" dur="500"/>
                                        <p:tgtEl>
                                          <p:spTgt spid="745"/>
                                        </p:tgtEl>
                                      </p:cBhvr>
                                    </p:animEffect>
                                    <p:set>
                                      <p:cBhvr>
                                        <p:cTn id="38" dur="1" fill="hold">
                                          <p:stCondLst>
                                            <p:cond delay="499"/>
                                          </p:stCondLst>
                                        </p:cTn>
                                        <p:tgtEl>
                                          <p:spTgt spid="74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748"/>
                                        </p:tgtEl>
                                      </p:cBhvr>
                                    </p:animEffect>
                                    <p:set>
                                      <p:cBhvr>
                                        <p:cTn id="41" dur="1" fill="hold">
                                          <p:stCondLst>
                                            <p:cond delay="499"/>
                                          </p:stCondLst>
                                        </p:cTn>
                                        <p:tgtEl>
                                          <p:spTgt spid="74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751"/>
                                        </p:tgtEl>
                                      </p:cBhvr>
                                    </p:animEffect>
                                    <p:set>
                                      <p:cBhvr>
                                        <p:cTn id="44" dur="1" fill="hold">
                                          <p:stCondLst>
                                            <p:cond delay="499"/>
                                          </p:stCondLst>
                                        </p:cTn>
                                        <p:tgtEl>
                                          <p:spTgt spid="75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54"/>
                                        </p:tgtEl>
                                      </p:cBhvr>
                                    </p:animEffect>
                                    <p:set>
                                      <p:cBhvr>
                                        <p:cTn id="47" dur="1" fill="hold">
                                          <p:stCondLst>
                                            <p:cond delay="499"/>
                                          </p:stCondLst>
                                        </p:cTn>
                                        <p:tgtEl>
                                          <p:spTgt spid="754"/>
                                        </p:tgtEl>
                                        <p:attrNameLst>
                                          <p:attrName>style.visibility</p:attrName>
                                        </p:attrNameLst>
                                      </p:cBhvr>
                                      <p:to>
                                        <p:strVal val="hidden"/>
                                      </p:to>
                                    </p:set>
                                  </p:childTnLst>
                                </p:cTn>
                              </p:par>
                              <p:par>
                                <p:cTn id="48" presetID="42"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5750"/>
                            </p:stCondLst>
                            <p:childTnLst>
                              <p:par>
                                <p:cTn id="54" presetID="42" presetClass="path" presetSubtype="0" fill="hold" nodeType="afterEffect">
                                  <p:stCondLst>
                                    <p:cond delay="0"/>
                                  </p:stCondLst>
                                  <p:childTnLst>
                                    <p:animMotion origin="layout" path="M 1.38889E-6 2.46914E-7 L 0.20851 -0.24969 " pathEditMode="relative" rAng="0" ptsTypes="AA">
                                      <p:cBhvr>
                                        <p:cTn id="55" dur="750" fill="hold"/>
                                        <p:tgtEl>
                                          <p:spTgt spid="797"/>
                                        </p:tgtEl>
                                        <p:attrNameLst>
                                          <p:attrName>ppt_x</p:attrName>
                                          <p:attrName>ppt_y</p:attrName>
                                        </p:attrNameLst>
                                      </p:cBhvr>
                                      <p:rCtr x="10417" y="-12500"/>
                                    </p:animMotion>
                                  </p:childTnLst>
                                </p:cTn>
                              </p:par>
                            </p:childTnLst>
                          </p:cTn>
                        </p:par>
                        <p:par>
                          <p:cTn id="56" fill="hold">
                            <p:stCondLst>
                              <p:cond delay="6500"/>
                            </p:stCondLst>
                            <p:childTnLst>
                              <p:par>
                                <p:cTn id="57" presetID="10" presetClass="entr" presetSubtype="0" fill="hold" nodeType="afterEffect">
                                  <p:stCondLst>
                                    <p:cond delay="5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7"/>
                                        </p:tgtEl>
                                        <p:attrNameLst>
                                          <p:attrName>style.visibility</p:attrName>
                                        </p:attrNameLst>
                                      </p:cBhvr>
                                      <p:to>
                                        <p:strVal val="visible"/>
                                      </p:to>
                                    </p:set>
                                    <p:animEffect transition="in" filter="fade">
                                      <p:cBhvr>
                                        <p:cTn id="70" dur="500"/>
                                        <p:tgtEl>
                                          <p:spTgt spid="227"/>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22" presetClass="entr" presetSubtype="8" fill="hold" grpId="0" nodeType="withEffect">
                                  <p:stCondLst>
                                    <p:cond delay="500"/>
                                  </p:stCondLst>
                                  <p:childTnLst>
                                    <p:set>
                                      <p:cBhvr>
                                        <p:cTn id="75" dur="1" fill="hold">
                                          <p:stCondLst>
                                            <p:cond delay="0"/>
                                          </p:stCondLst>
                                        </p:cTn>
                                        <p:tgtEl>
                                          <p:spTgt spid="275"/>
                                        </p:tgtEl>
                                        <p:attrNameLst>
                                          <p:attrName>style.visibility</p:attrName>
                                        </p:attrNameLst>
                                      </p:cBhvr>
                                      <p:to>
                                        <p:strVal val="visible"/>
                                      </p:to>
                                    </p:set>
                                    <p:animEffect transition="in" filter="wipe(left)">
                                      <p:cBhvr>
                                        <p:cTn id="76" dur="500"/>
                                        <p:tgtEl>
                                          <p:spTgt spid="275"/>
                                        </p:tgtEl>
                                      </p:cBhvr>
                                    </p:animEffect>
                                  </p:childTnLst>
                                </p:cTn>
                              </p:par>
                              <p:par>
                                <p:cTn id="77" presetID="22" presetClass="exit" presetSubtype="8" fill="hold" grpId="1" nodeType="withEffect">
                                  <p:stCondLst>
                                    <p:cond delay="750"/>
                                  </p:stCondLst>
                                  <p:childTnLst>
                                    <p:animEffect transition="out" filter="wipe(left)">
                                      <p:cBhvr>
                                        <p:cTn id="78" dur="500"/>
                                        <p:tgtEl>
                                          <p:spTgt spid="275"/>
                                        </p:tgtEl>
                                      </p:cBhvr>
                                    </p:animEffect>
                                    <p:set>
                                      <p:cBhvr>
                                        <p:cTn id="79" dur="1" fill="hold">
                                          <p:stCondLst>
                                            <p:cond delay="499"/>
                                          </p:stCondLst>
                                        </p:cTn>
                                        <p:tgtEl>
                                          <p:spTgt spid="275"/>
                                        </p:tgtEl>
                                        <p:attrNameLst>
                                          <p:attrName>style.visibility</p:attrName>
                                        </p:attrNameLst>
                                      </p:cBhvr>
                                      <p:to>
                                        <p:strVal val="hidden"/>
                                      </p:to>
                                    </p:set>
                                  </p:childTnLst>
                                </p:cTn>
                              </p:par>
                              <p:par>
                                <p:cTn id="80" presetID="22" presetClass="entr" presetSubtype="8" fill="hold" grpId="0" nodeType="withEffect">
                                  <p:stCondLst>
                                    <p:cond delay="500"/>
                                  </p:stCondLst>
                                  <p:childTnLst>
                                    <p:set>
                                      <p:cBhvr>
                                        <p:cTn id="81" dur="1" fill="hold">
                                          <p:stCondLst>
                                            <p:cond delay="0"/>
                                          </p:stCondLst>
                                        </p:cTn>
                                        <p:tgtEl>
                                          <p:spTgt spid="276"/>
                                        </p:tgtEl>
                                        <p:attrNameLst>
                                          <p:attrName>style.visibility</p:attrName>
                                        </p:attrNameLst>
                                      </p:cBhvr>
                                      <p:to>
                                        <p:strVal val="visible"/>
                                      </p:to>
                                    </p:set>
                                    <p:animEffect transition="in" filter="wipe(left)">
                                      <p:cBhvr>
                                        <p:cTn id="82" dur="500"/>
                                        <p:tgtEl>
                                          <p:spTgt spid="276"/>
                                        </p:tgtEl>
                                      </p:cBhvr>
                                    </p:animEffect>
                                  </p:childTnLst>
                                </p:cTn>
                              </p:par>
                              <p:par>
                                <p:cTn id="83" presetID="22" presetClass="exit" presetSubtype="8" fill="hold" grpId="1" nodeType="withEffect">
                                  <p:stCondLst>
                                    <p:cond delay="750"/>
                                  </p:stCondLst>
                                  <p:childTnLst>
                                    <p:animEffect transition="out" filter="wipe(left)">
                                      <p:cBhvr>
                                        <p:cTn id="84" dur="500"/>
                                        <p:tgtEl>
                                          <p:spTgt spid="276"/>
                                        </p:tgtEl>
                                      </p:cBhvr>
                                    </p:animEffect>
                                    <p:set>
                                      <p:cBhvr>
                                        <p:cTn id="85" dur="1" fill="hold">
                                          <p:stCondLst>
                                            <p:cond delay="499"/>
                                          </p:stCondLst>
                                        </p:cTn>
                                        <p:tgtEl>
                                          <p:spTgt spid="276"/>
                                        </p:tgtEl>
                                        <p:attrNameLst>
                                          <p:attrName>style.visibility</p:attrName>
                                        </p:attrNameLst>
                                      </p:cBhvr>
                                      <p:to>
                                        <p:strVal val="hidden"/>
                                      </p:to>
                                    </p:set>
                                  </p:childTnLst>
                                </p:cTn>
                              </p:par>
                              <p:par>
                                <p:cTn id="86" presetID="22" presetClass="entr" presetSubtype="8" fill="hold" grpId="0" nodeType="withEffect">
                                  <p:stCondLst>
                                    <p:cond delay="500"/>
                                  </p:stCondLst>
                                  <p:childTnLst>
                                    <p:set>
                                      <p:cBhvr>
                                        <p:cTn id="87" dur="1" fill="hold">
                                          <p:stCondLst>
                                            <p:cond delay="0"/>
                                          </p:stCondLst>
                                        </p:cTn>
                                        <p:tgtEl>
                                          <p:spTgt spid="277"/>
                                        </p:tgtEl>
                                        <p:attrNameLst>
                                          <p:attrName>style.visibility</p:attrName>
                                        </p:attrNameLst>
                                      </p:cBhvr>
                                      <p:to>
                                        <p:strVal val="visible"/>
                                      </p:to>
                                    </p:set>
                                    <p:animEffect transition="in" filter="wipe(left)">
                                      <p:cBhvr>
                                        <p:cTn id="88" dur="500"/>
                                        <p:tgtEl>
                                          <p:spTgt spid="277"/>
                                        </p:tgtEl>
                                      </p:cBhvr>
                                    </p:animEffect>
                                  </p:childTnLst>
                                </p:cTn>
                              </p:par>
                              <p:par>
                                <p:cTn id="89" presetID="22" presetClass="exit" presetSubtype="8" fill="hold" grpId="1" nodeType="withEffect">
                                  <p:stCondLst>
                                    <p:cond delay="750"/>
                                  </p:stCondLst>
                                  <p:childTnLst>
                                    <p:animEffect transition="out" filter="wipe(left)">
                                      <p:cBhvr>
                                        <p:cTn id="90" dur="500"/>
                                        <p:tgtEl>
                                          <p:spTgt spid="277"/>
                                        </p:tgtEl>
                                      </p:cBhvr>
                                    </p:animEffect>
                                    <p:set>
                                      <p:cBhvr>
                                        <p:cTn id="91" dur="1" fill="hold">
                                          <p:stCondLst>
                                            <p:cond delay="499"/>
                                          </p:stCondLst>
                                        </p:cTn>
                                        <p:tgtEl>
                                          <p:spTgt spid="277"/>
                                        </p:tgtEl>
                                        <p:attrNameLst>
                                          <p:attrName>style.visibility</p:attrName>
                                        </p:attrNameLst>
                                      </p:cBhvr>
                                      <p:to>
                                        <p:strVal val="hidden"/>
                                      </p:to>
                                    </p:set>
                                  </p:childTnLst>
                                </p:cTn>
                              </p:par>
                              <p:par>
                                <p:cTn id="92" presetID="22" presetClass="entr" presetSubtype="8" fill="hold" grpId="0" nodeType="withEffect">
                                  <p:stCondLst>
                                    <p:cond delay="500"/>
                                  </p:stCondLst>
                                  <p:childTnLst>
                                    <p:set>
                                      <p:cBhvr>
                                        <p:cTn id="93" dur="1" fill="hold">
                                          <p:stCondLst>
                                            <p:cond delay="0"/>
                                          </p:stCondLst>
                                        </p:cTn>
                                        <p:tgtEl>
                                          <p:spTgt spid="278"/>
                                        </p:tgtEl>
                                        <p:attrNameLst>
                                          <p:attrName>style.visibility</p:attrName>
                                        </p:attrNameLst>
                                      </p:cBhvr>
                                      <p:to>
                                        <p:strVal val="visible"/>
                                      </p:to>
                                    </p:set>
                                    <p:animEffect transition="in" filter="wipe(left)">
                                      <p:cBhvr>
                                        <p:cTn id="94" dur="500"/>
                                        <p:tgtEl>
                                          <p:spTgt spid="278"/>
                                        </p:tgtEl>
                                      </p:cBhvr>
                                    </p:animEffect>
                                  </p:childTnLst>
                                </p:cTn>
                              </p:par>
                              <p:par>
                                <p:cTn id="95" presetID="22" presetClass="exit" presetSubtype="8" fill="hold" grpId="1" nodeType="withEffect">
                                  <p:stCondLst>
                                    <p:cond delay="750"/>
                                  </p:stCondLst>
                                  <p:childTnLst>
                                    <p:animEffect transition="out" filter="wipe(left)">
                                      <p:cBhvr>
                                        <p:cTn id="96" dur="500"/>
                                        <p:tgtEl>
                                          <p:spTgt spid="278"/>
                                        </p:tgtEl>
                                      </p:cBhvr>
                                    </p:animEffect>
                                    <p:set>
                                      <p:cBhvr>
                                        <p:cTn id="97" dur="1" fill="hold">
                                          <p:stCondLst>
                                            <p:cond delay="499"/>
                                          </p:stCondLst>
                                        </p:cTn>
                                        <p:tgtEl>
                                          <p:spTgt spid="278"/>
                                        </p:tgtEl>
                                        <p:attrNameLst>
                                          <p:attrName>style.visibility</p:attrName>
                                        </p:attrNameLst>
                                      </p:cBhvr>
                                      <p:to>
                                        <p:strVal val="hidden"/>
                                      </p:to>
                                    </p:set>
                                  </p:childTnLst>
                                </p:cTn>
                              </p:par>
                              <p:par>
                                <p:cTn id="98" presetID="22" presetClass="entr" presetSubtype="8" fill="hold" grpId="0" nodeType="withEffect">
                                  <p:stCondLst>
                                    <p:cond delay="500"/>
                                  </p:stCondLst>
                                  <p:childTnLst>
                                    <p:set>
                                      <p:cBhvr>
                                        <p:cTn id="99" dur="1" fill="hold">
                                          <p:stCondLst>
                                            <p:cond delay="0"/>
                                          </p:stCondLst>
                                        </p:cTn>
                                        <p:tgtEl>
                                          <p:spTgt spid="274"/>
                                        </p:tgtEl>
                                        <p:attrNameLst>
                                          <p:attrName>style.visibility</p:attrName>
                                        </p:attrNameLst>
                                      </p:cBhvr>
                                      <p:to>
                                        <p:strVal val="visible"/>
                                      </p:to>
                                    </p:set>
                                    <p:animEffect transition="in" filter="wipe(left)">
                                      <p:cBhvr>
                                        <p:cTn id="100" dur="500"/>
                                        <p:tgtEl>
                                          <p:spTgt spid="274"/>
                                        </p:tgtEl>
                                      </p:cBhvr>
                                    </p:animEffect>
                                  </p:childTnLst>
                                </p:cTn>
                              </p:par>
                              <p:par>
                                <p:cTn id="101" presetID="22" presetClass="exit" presetSubtype="8" fill="hold" grpId="1" nodeType="withEffect">
                                  <p:stCondLst>
                                    <p:cond delay="750"/>
                                  </p:stCondLst>
                                  <p:childTnLst>
                                    <p:animEffect transition="out" filter="wipe(left)">
                                      <p:cBhvr>
                                        <p:cTn id="102" dur="500"/>
                                        <p:tgtEl>
                                          <p:spTgt spid="274"/>
                                        </p:tgtEl>
                                      </p:cBhvr>
                                    </p:animEffect>
                                    <p:set>
                                      <p:cBhvr>
                                        <p:cTn id="103" dur="1" fill="hold">
                                          <p:stCondLst>
                                            <p:cond delay="499"/>
                                          </p:stCondLst>
                                        </p:cTn>
                                        <p:tgtEl>
                                          <p:spTgt spid="2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7" grpId="0"/>
      <p:bldP spid="275" grpId="0" animBg="1"/>
      <p:bldP spid="275" grpId="1" animBg="1"/>
      <p:bldP spid="276" grpId="0" animBg="1"/>
      <p:bldP spid="276" grpId="1" animBg="1"/>
      <p:bldP spid="277" grpId="0" animBg="1"/>
      <p:bldP spid="277" grpId="1" animBg="1"/>
      <p:bldP spid="278" grpId="0" animBg="1"/>
      <p:bldP spid="278" grpId="1" animBg="1"/>
      <p:bldP spid="274" grpId="0" animBg="1"/>
      <p:bldP spid="27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6A97DD0-5BE7-4856-A2A9-C42C6688E607}" type="slidenum">
              <a:rPr>
                <a:solidFill>
                  <a:srgbClr val="FFFFFF">
                    <a:alpha val="60000"/>
                  </a:srgbClr>
                </a:solidFill>
              </a:rPr>
              <a:pPr/>
              <a:t>7</a:t>
            </a:fld>
            <a:endParaRPr dirty="0">
              <a:solidFill>
                <a:srgbClr val="FFFFFF">
                  <a:alpha val="60000"/>
                </a:srgbClr>
              </a:solidFill>
            </a:endParaRPr>
          </a:p>
        </p:txBody>
      </p:sp>
      <p:sp>
        <p:nvSpPr>
          <p:cNvPr id="10" name="Title 9"/>
          <p:cNvSpPr>
            <a:spLocks noGrp="1"/>
          </p:cNvSpPr>
          <p:nvPr>
            <p:ph type="title"/>
          </p:nvPr>
        </p:nvSpPr>
        <p:spPr>
          <a:xfrm>
            <a:off x="423887" y="1983846"/>
            <a:ext cx="8345488" cy="731837"/>
          </a:xfrm>
        </p:spPr>
        <p:txBody>
          <a:bodyPr/>
          <a:lstStyle/>
          <a:p>
            <a:pPr algn="ctr"/>
            <a:r>
              <a:rPr lang="en-US" dirty="0"/>
              <a:t>Nexus </a:t>
            </a:r>
            <a:r>
              <a:rPr lang="en-US" dirty="0" smtClean="0"/>
              <a:t>Cloud Scale </a:t>
            </a:r>
            <a:r>
              <a:rPr lang="en-US" dirty="0"/>
              <a:t>Portfolio</a:t>
            </a:r>
          </a:p>
        </p:txBody>
      </p:sp>
      <p:sp>
        <p:nvSpPr>
          <p:cNvPr id="4" name="Footer Placeholder 3"/>
          <p:cNvSpPr>
            <a:spLocks noGrp="1"/>
          </p:cNvSpPr>
          <p:nvPr>
            <p:ph type="ftr" sz="quarter" idx="3"/>
          </p:nvPr>
        </p:nvSpPr>
        <p:spPr/>
        <p:txBody>
          <a:bodyPr/>
          <a:lstStyle/>
          <a:p>
            <a:r>
              <a:rPr>
                <a:solidFill>
                  <a:srgbClr val="FFFFFF">
                    <a:alpha val="60000"/>
                  </a:srgbClr>
                </a:solidFill>
              </a:rPr>
              <a:t>Presentation ID</a:t>
            </a:r>
          </a:p>
        </p:txBody>
      </p:sp>
    </p:spTree>
    <p:extLst>
      <p:ext uri="{BB962C8B-B14F-4D97-AF65-F5344CB8AC3E}">
        <p14:creationId xmlns:p14="http://schemas.microsoft.com/office/powerpoint/2010/main" val="170218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bwMode="auto">
          <a:xfrm>
            <a:off x="386007" y="4444709"/>
            <a:ext cx="3288620" cy="291902"/>
          </a:xfrm>
          <a:prstGeom prst="ellipse">
            <a:avLst/>
          </a:prstGeom>
          <a:gradFill flip="none" rotWithShape="1">
            <a:gsLst>
              <a:gs pos="100000">
                <a:schemeClr val="tx1">
                  <a:alpha val="0"/>
                </a:schemeClr>
              </a:gs>
              <a:gs pos="0">
                <a:schemeClr val="tx2">
                  <a:alpha val="34000"/>
                </a:schemeClr>
              </a:gs>
            </a:gsLst>
            <a:path path="shape">
              <a:fillToRect l="50000" t="50000" r="50000" b="50000"/>
            </a:path>
            <a:tileRect/>
          </a:gradFill>
          <a:ln w="12700" cap="flat">
            <a:noFill/>
            <a:miter lim="800000"/>
            <a:headEnd type="none" w="med" len="med"/>
            <a:tailEnd type="none" w="med" len="med"/>
          </a:ln>
        </p:spPr>
        <p:txBody>
          <a:bodyPr lIns="91440" tIns="45720" rIns="91440" bIns="45720" rtlCol="0" anchor="ctr"/>
          <a:lstStyle/>
          <a:p>
            <a:pPr algn="ctr" defTabSz="514350" fontAlgn="auto">
              <a:spcBef>
                <a:spcPts val="0"/>
              </a:spcBef>
              <a:spcAft>
                <a:spcPts val="0"/>
              </a:spcAft>
            </a:pPr>
            <a:endParaRPr lang="en-US" sz="1400" dirty="0" err="1">
              <a:solidFill>
                <a:srgbClr val="FFFFFF"/>
              </a:solidFill>
              <a:latin typeface="Arial"/>
              <a:ea typeface="Arial" pitchFamily="-107" charset="0"/>
              <a:cs typeface="Arial" pitchFamily="-107" charset="0"/>
              <a:sym typeface="Arial" pitchFamily="-107" charset="0"/>
            </a:endParaRPr>
          </a:p>
        </p:txBody>
      </p:sp>
      <p:sp>
        <p:nvSpPr>
          <p:cNvPr id="3" name="Rectangle 2"/>
          <p:cNvSpPr/>
          <p:nvPr/>
        </p:nvSpPr>
        <p:spPr>
          <a:xfrm>
            <a:off x="0" y="3680640"/>
            <a:ext cx="9144000" cy="772176"/>
          </a:xfrm>
          <a:prstGeom prst="rect">
            <a:avLst/>
          </a:prstGeom>
          <a:gradFill flip="none" rotWithShape="1">
            <a:gsLst>
              <a:gs pos="100000">
                <a:schemeClr val="tx1">
                  <a:lumMod val="20000"/>
                  <a:lumOff val="80000"/>
                  <a:alpha val="84000"/>
                </a:schemeClr>
              </a:gs>
              <a:gs pos="0">
                <a:schemeClr val="bg1"/>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endParaRPr>
          </a:p>
        </p:txBody>
      </p:sp>
      <p:sp>
        <p:nvSpPr>
          <p:cNvPr id="50" name="Rectangle 49"/>
          <p:cNvSpPr/>
          <p:nvPr/>
        </p:nvSpPr>
        <p:spPr bwMode="auto">
          <a:xfrm>
            <a:off x="4131262" y="1253258"/>
            <a:ext cx="5012737" cy="3286826"/>
          </a:xfrm>
          <a:prstGeom prst="rect">
            <a:avLst/>
          </a:prstGeom>
          <a:solidFill>
            <a:schemeClr val="bg1">
              <a:lumMod val="95000"/>
              <a:alpha val="90000"/>
            </a:schemeClr>
          </a:solidFill>
          <a:ln w="12700" cap="flat">
            <a:noFill/>
            <a:miter lim="800000"/>
            <a:headEnd type="none" w="med" len="med"/>
            <a:tailEnd type="none" w="med" len="med"/>
          </a:ln>
        </p:spPr>
        <p:txBody>
          <a:bodyPr lIns="91440" tIns="45720" rIns="91440" bIns="45720" rtlCol="0" anchor="ctr"/>
          <a:lstStyle/>
          <a:p>
            <a:pPr algn="ctr" defTabSz="514350" fontAlgn="auto">
              <a:spcBef>
                <a:spcPts val="0"/>
              </a:spcBef>
              <a:spcAft>
                <a:spcPts val="0"/>
              </a:spcAft>
            </a:pPr>
            <a:endParaRPr lang="en-US" sz="1400" dirty="0" err="1">
              <a:solidFill>
                <a:srgbClr val="FFFFFF"/>
              </a:solidFill>
              <a:latin typeface="Arial"/>
              <a:ea typeface="Arial" pitchFamily="-107" charset="0"/>
              <a:cs typeface="Arial" pitchFamily="-107" charset="0"/>
              <a:sym typeface="Arial" pitchFamily="-107" charset="0"/>
            </a:endParaRPr>
          </a:p>
        </p:txBody>
      </p:sp>
      <p:sp>
        <p:nvSpPr>
          <p:cNvPr id="63" name="Title 2"/>
          <p:cNvSpPr>
            <a:spLocks noGrp="1"/>
          </p:cNvSpPr>
          <p:nvPr>
            <p:ph type="title"/>
          </p:nvPr>
        </p:nvSpPr>
        <p:spPr/>
        <p:txBody>
          <a:bodyPr/>
          <a:lstStyle/>
          <a:p>
            <a:r>
              <a:rPr lang="en-US"/>
              <a:t>Nexus 9000 Cloud Scale </a:t>
            </a:r>
            <a:endParaRPr lang="en-US" dirty="0"/>
          </a:p>
        </p:txBody>
      </p:sp>
      <p:sp>
        <p:nvSpPr>
          <p:cNvPr id="6" name="Text Placeholder 5"/>
          <p:cNvSpPr>
            <a:spLocks noGrp="1"/>
          </p:cNvSpPr>
          <p:nvPr>
            <p:ph type="body" sz="quarter" idx="12"/>
          </p:nvPr>
        </p:nvSpPr>
        <p:spPr/>
        <p:txBody>
          <a:bodyPr/>
          <a:lstStyle/>
          <a:p>
            <a:r>
              <a:rPr lang="en-US"/>
              <a:t>Fabric Foundation with 2 Year Innovation Advantage</a:t>
            </a:r>
            <a:endParaRPr lang="en-US" dirty="0"/>
          </a:p>
        </p:txBody>
      </p:sp>
      <p:sp>
        <p:nvSpPr>
          <p:cNvPr id="34" name="Oval 33"/>
          <p:cNvSpPr/>
          <p:nvPr/>
        </p:nvSpPr>
        <p:spPr>
          <a:xfrm flipV="1">
            <a:off x="592861" y="1458320"/>
            <a:ext cx="2876702" cy="2876702"/>
          </a:xfrm>
          <a:prstGeom prst="ellipse">
            <a:avLst/>
          </a:prstGeom>
          <a:solidFill>
            <a:schemeClr val="bg1"/>
          </a:solidFill>
          <a:ln w="9525" cap="flat" cmpd="sng" algn="ctr">
            <a:solidFill>
              <a:schemeClr val="tx2">
                <a:lumMod val="10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endParaRPr>
          </a:p>
        </p:txBody>
      </p:sp>
      <p:grpSp>
        <p:nvGrpSpPr>
          <p:cNvPr id="9" name="Group 8"/>
          <p:cNvGrpSpPr/>
          <p:nvPr/>
        </p:nvGrpSpPr>
        <p:grpSpPr>
          <a:xfrm>
            <a:off x="709128" y="1832913"/>
            <a:ext cx="2587178" cy="1912947"/>
            <a:chOff x="547950" y="1630263"/>
            <a:chExt cx="3020487" cy="2233334"/>
          </a:xfrm>
        </p:grpSpPr>
        <p:pic>
          <p:nvPicPr>
            <p:cNvPr id="36" name="Picture 3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950" y="2816173"/>
              <a:ext cx="1479600" cy="265176"/>
            </a:xfrm>
            <a:prstGeom prst="rect">
              <a:avLst/>
            </a:prstGeom>
          </p:spPr>
        </p:pic>
        <p:pic>
          <p:nvPicPr>
            <p:cNvPr id="38" name="Picture 3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7193" y="2658990"/>
              <a:ext cx="1459239" cy="256032"/>
            </a:xfrm>
            <a:prstGeom prst="rect">
              <a:avLst/>
            </a:prstGeom>
          </p:spPr>
        </p:pic>
        <p:grpSp>
          <p:nvGrpSpPr>
            <p:cNvPr id="39" name="Group 38"/>
            <p:cNvGrpSpPr/>
            <p:nvPr/>
          </p:nvGrpSpPr>
          <p:grpSpPr>
            <a:xfrm>
              <a:off x="1923304" y="2121314"/>
              <a:ext cx="1622127" cy="1742283"/>
              <a:chOff x="5293466" y="554296"/>
              <a:chExt cx="2433614" cy="2254537"/>
            </a:xfrm>
          </p:grpSpPr>
          <p:pic>
            <p:nvPicPr>
              <p:cNvPr id="40" name="Picture 3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8122" y="554296"/>
                <a:ext cx="1718958" cy="2148698"/>
              </a:xfrm>
              <a:prstGeom prst="rect">
                <a:avLst/>
              </a:prstGeom>
            </p:spPr>
          </p:pic>
          <p:pic>
            <p:nvPicPr>
              <p:cNvPr id="41" name="Picture 4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1336" y="1279488"/>
                <a:ext cx="1047770" cy="1517585"/>
              </a:xfrm>
              <a:prstGeom prst="rect">
                <a:avLst/>
              </a:prstGeom>
            </p:spPr>
          </p:pic>
          <p:pic>
            <p:nvPicPr>
              <p:cNvPr id="43" name="Picture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93466" y="1783404"/>
                <a:ext cx="991755" cy="1025429"/>
              </a:xfrm>
              <a:prstGeom prst="rect">
                <a:avLst/>
              </a:prstGeom>
            </p:spPr>
          </p:pic>
        </p:grpSp>
        <p:sp>
          <p:nvSpPr>
            <p:cNvPr id="44" name="TextBox 43"/>
            <p:cNvSpPr txBox="1"/>
            <p:nvPr/>
          </p:nvSpPr>
          <p:spPr>
            <a:xfrm>
              <a:off x="612522" y="2267684"/>
              <a:ext cx="1168178" cy="503053"/>
            </a:xfrm>
            <a:prstGeom prst="rect">
              <a:avLst/>
            </a:prstGeom>
            <a:noFill/>
          </p:spPr>
          <p:txBody>
            <a:bodyPr wrap="none" rtlCol="0">
              <a:spAutoFit/>
            </a:bodyPr>
            <a:lstStyle/>
            <a:p>
              <a:pPr algn="ctr"/>
              <a:r>
                <a:rPr lang="en-US" sz="1100" b="1" dirty="0">
                  <a:solidFill>
                    <a:srgbClr val="58585B"/>
                  </a:solidFill>
                  <a:latin typeface="Arial"/>
                </a:rPr>
                <a:t>Nexus </a:t>
              </a:r>
              <a:r>
                <a:rPr lang="en-US" sz="1100" b="1" dirty="0" smtClean="0">
                  <a:solidFill>
                    <a:srgbClr val="58585B"/>
                  </a:solidFill>
                  <a:latin typeface="Arial"/>
                </a:rPr>
                <a:t>9300 </a:t>
              </a:r>
            </a:p>
            <a:p>
              <a:pPr algn="ctr"/>
              <a:r>
                <a:rPr lang="en-US" sz="1100" b="1" dirty="0" smtClean="0">
                  <a:solidFill>
                    <a:srgbClr val="58585B"/>
                  </a:solidFill>
                  <a:latin typeface="Arial"/>
                </a:rPr>
                <a:t>EX/FX</a:t>
              </a:r>
              <a:endParaRPr lang="en-US" sz="1100" b="1" dirty="0">
                <a:solidFill>
                  <a:srgbClr val="58585B"/>
                </a:solidFill>
                <a:latin typeface="Arial"/>
              </a:endParaRPr>
            </a:p>
          </p:txBody>
        </p:sp>
        <p:sp>
          <p:nvSpPr>
            <p:cNvPr id="45" name="TextBox 44"/>
            <p:cNvSpPr txBox="1"/>
            <p:nvPr/>
          </p:nvSpPr>
          <p:spPr>
            <a:xfrm>
              <a:off x="2353472" y="1630263"/>
              <a:ext cx="1214965" cy="503053"/>
            </a:xfrm>
            <a:prstGeom prst="rect">
              <a:avLst/>
            </a:prstGeom>
            <a:noFill/>
          </p:spPr>
          <p:txBody>
            <a:bodyPr wrap="none" rtlCol="0">
              <a:spAutoFit/>
            </a:bodyPr>
            <a:lstStyle/>
            <a:p>
              <a:pPr algn="ctr"/>
              <a:r>
                <a:rPr lang="en-US" sz="1100" b="1" dirty="0">
                  <a:solidFill>
                    <a:srgbClr val="58585B"/>
                  </a:solidFill>
                  <a:latin typeface="Arial"/>
                </a:rPr>
                <a:t>Nexus </a:t>
              </a:r>
              <a:r>
                <a:rPr lang="en-US" sz="1100" b="1" dirty="0" smtClean="0">
                  <a:solidFill>
                    <a:srgbClr val="58585B"/>
                  </a:solidFill>
                  <a:latin typeface="Arial"/>
                </a:rPr>
                <a:t>9500</a:t>
              </a:r>
            </a:p>
            <a:p>
              <a:pPr algn="ctr" defTabSz="457178" fontAlgn="auto">
                <a:spcBef>
                  <a:spcPts val="0"/>
                </a:spcBef>
                <a:spcAft>
                  <a:spcPts val="0"/>
                </a:spcAft>
              </a:pPr>
              <a:r>
                <a:rPr lang="en-US" sz="1100" b="1" dirty="0" smtClean="0">
                  <a:solidFill>
                    <a:srgbClr val="000000"/>
                  </a:solidFill>
                  <a:latin typeface="Arial"/>
                  <a:ea typeface=""/>
                  <a:cs typeface=""/>
                </a:rPr>
                <a:t>X9700 EX/FX</a:t>
              </a:r>
              <a:endParaRPr lang="en-US" sz="1100" b="1" dirty="0">
                <a:solidFill>
                  <a:srgbClr val="000000"/>
                </a:solidFill>
                <a:latin typeface="Arial"/>
                <a:ea typeface=""/>
                <a:cs typeface=""/>
              </a:endParaRPr>
            </a:p>
          </p:txBody>
        </p:sp>
      </p:grpSp>
      <p:sp>
        <p:nvSpPr>
          <p:cNvPr id="4" name="TextBox 3"/>
          <p:cNvSpPr txBox="1"/>
          <p:nvPr/>
        </p:nvSpPr>
        <p:spPr>
          <a:xfrm>
            <a:off x="1246927" y="3749490"/>
            <a:ext cx="1566779" cy="469744"/>
          </a:xfrm>
          <a:prstGeom prst="rect">
            <a:avLst/>
          </a:prstGeom>
          <a:noFill/>
        </p:spPr>
        <p:txBody>
          <a:bodyPr wrap="square" rtlCol="0">
            <a:spAutoFit/>
          </a:bodyPr>
          <a:lstStyle/>
          <a:p>
            <a:pPr algn="ctr" defTabSz="685800" fontAlgn="auto">
              <a:lnSpc>
                <a:spcPct val="90000"/>
              </a:lnSpc>
              <a:spcBef>
                <a:spcPts val="600"/>
              </a:spcBef>
              <a:spcAft>
                <a:spcPts val="0"/>
              </a:spcAft>
            </a:pPr>
            <a:r>
              <a:rPr lang="en-US" sz="1350" dirty="0">
                <a:solidFill>
                  <a:srgbClr val="00A3DE"/>
                </a:solidFill>
                <a:latin typeface="Arial"/>
                <a:ea typeface="Apple LiGothic Medium"/>
                <a:cs typeface="Apple LiGothic Medium"/>
              </a:rPr>
              <a:t>Nexus 9000 Cloud Scale</a:t>
            </a:r>
          </a:p>
        </p:txBody>
      </p:sp>
      <p:sp>
        <p:nvSpPr>
          <p:cNvPr id="37" name="TextBox 36"/>
          <p:cNvSpPr txBox="1"/>
          <p:nvPr/>
        </p:nvSpPr>
        <p:spPr>
          <a:xfrm>
            <a:off x="4290241" y="1563965"/>
            <a:ext cx="4071181" cy="2665345"/>
          </a:xfrm>
          <a:prstGeom prst="rect">
            <a:avLst/>
          </a:prstGeom>
          <a:noFill/>
        </p:spPr>
        <p:txBody>
          <a:bodyPr wrap="square" rtlCol="0" anchor="ctr">
            <a:spAutoFit/>
          </a:bodyPr>
          <a:lstStyle/>
          <a:p>
            <a:pPr defTabSz="685800" fontAlgn="auto">
              <a:lnSpc>
                <a:spcPct val="90000"/>
              </a:lnSpc>
              <a:spcBef>
                <a:spcPts val="1200"/>
              </a:spcBef>
              <a:spcAft>
                <a:spcPts val="0"/>
              </a:spcAft>
            </a:pPr>
            <a:r>
              <a:rPr lang="en-US" sz="1350" b="1" dirty="0">
                <a:solidFill>
                  <a:srgbClr val="00A3DE"/>
                </a:solidFill>
                <a:latin typeface="Arial"/>
                <a:ea typeface="Apple LiGothic Medium"/>
                <a:cs typeface="Apple LiGothic Medium"/>
              </a:rPr>
              <a:t>Innovations</a:t>
            </a:r>
          </a:p>
          <a:p>
            <a:pPr defTabSz="685800" fontAlgn="auto">
              <a:lnSpc>
                <a:spcPct val="90000"/>
              </a:lnSpc>
              <a:spcBef>
                <a:spcPts val="1200"/>
              </a:spcBef>
              <a:spcAft>
                <a:spcPts val="0"/>
              </a:spcAft>
            </a:pPr>
            <a:r>
              <a:rPr lang="en-US" sz="1350" dirty="0" smtClean="0">
                <a:solidFill>
                  <a:srgbClr val="676767"/>
                </a:solidFill>
                <a:latin typeface="Arial"/>
                <a:ea typeface="Apple LiGothic Medium"/>
                <a:cs typeface="Apple LiGothic Medium"/>
              </a:rPr>
              <a:t>64p </a:t>
            </a:r>
            <a:r>
              <a:rPr lang="en-US" sz="1350" dirty="0">
                <a:solidFill>
                  <a:srgbClr val="676767"/>
                </a:solidFill>
                <a:latin typeface="Arial"/>
                <a:ea typeface="Apple LiGothic Medium"/>
                <a:cs typeface="Apple LiGothic Medium"/>
              </a:rPr>
              <a:t>100G line rate routing in single chip</a:t>
            </a:r>
          </a:p>
          <a:p>
            <a:pPr defTabSz="685800" fontAlgn="auto">
              <a:lnSpc>
                <a:spcPct val="90000"/>
              </a:lnSpc>
              <a:spcBef>
                <a:spcPts val="1200"/>
              </a:spcBef>
              <a:spcAft>
                <a:spcPts val="0"/>
              </a:spcAft>
            </a:pPr>
            <a:r>
              <a:rPr lang="en-US" sz="1350" dirty="0">
                <a:solidFill>
                  <a:srgbClr val="676767"/>
                </a:solidFill>
                <a:latin typeface="Arial"/>
                <a:ea typeface="Apple LiGothic Medium"/>
                <a:cs typeface="Apple LiGothic Medium"/>
              </a:rPr>
              <a:t>Integrated line rate flow capture</a:t>
            </a:r>
          </a:p>
          <a:p>
            <a:pPr defTabSz="685800" fontAlgn="auto">
              <a:lnSpc>
                <a:spcPct val="90000"/>
              </a:lnSpc>
              <a:spcBef>
                <a:spcPts val="1200"/>
              </a:spcBef>
              <a:spcAft>
                <a:spcPts val="0"/>
              </a:spcAft>
            </a:pPr>
            <a:r>
              <a:rPr lang="en-US" sz="1350" dirty="0">
                <a:solidFill>
                  <a:srgbClr val="676767"/>
                </a:solidFill>
                <a:latin typeface="Arial"/>
                <a:ea typeface="Apple LiGothic Medium"/>
                <a:cs typeface="Apple LiGothic Medium"/>
              </a:rPr>
              <a:t>Streaming analytics export off chip</a:t>
            </a:r>
          </a:p>
          <a:p>
            <a:pPr defTabSz="685800" fontAlgn="auto">
              <a:lnSpc>
                <a:spcPct val="90000"/>
              </a:lnSpc>
              <a:spcBef>
                <a:spcPts val="1200"/>
              </a:spcBef>
              <a:spcAft>
                <a:spcPts val="0"/>
              </a:spcAft>
            </a:pPr>
            <a:r>
              <a:rPr lang="en-US" sz="1350" dirty="0">
                <a:solidFill>
                  <a:srgbClr val="676767"/>
                </a:solidFill>
                <a:latin typeface="Arial"/>
                <a:ea typeface="Apple LiGothic Medium"/>
                <a:cs typeface="Apple LiGothic Medium"/>
              </a:rPr>
              <a:t>Integrated line rate encryption</a:t>
            </a:r>
          </a:p>
          <a:p>
            <a:pPr defTabSz="685800" fontAlgn="auto">
              <a:lnSpc>
                <a:spcPct val="90000"/>
              </a:lnSpc>
              <a:spcBef>
                <a:spcPts val="1200"/>
              </a:spcBef>
              <a:spcAft>
                <a:spcPts val="0"/>
              </a:spcAft>
            </a:pPr>
            <a:r>
              <a:rPr lang="en-US" sz="1350" dirty="0">
                <a:solidFill>
                  <a:srgbClr val="676767"/>
                </a:solidFill>
                <a:latin typeface="Arial"/>
                <a:ea typeface="Apple LiGothic Medium"/>
                <a:cs typeface="Apple LiGothic Medium"/>
              </a:rPr>
              <a:t>Resilient Asymmetric Load Balancing </a:t>
            </a:r>
          </a:p>
          <a:p>
            <a:pPr defTabSz="685800" fontAlgn="auto">
              <a:lnSpc>
                <a:spcPct val="90000"/>
              </a:lnSpc>
              <a:spcBef>
                <a:spcPts val="1200"/>
              </a:spcBef>
              <a:spcAft>
                <a:spcPts val="0"/>
              </a:spcAft>
            </a:pPr>
            <a:r>
              <a:rPr lang="en-US" sz="1350" dirty="0" smtClean="0">
                <a:solidFill>
                  <a:srgbClr val="676767"/>
                </a:solidFill>
                <a:latin typeface="Arial"/>
                <a:ea typeface="Apple LiGothic Medium"/>
                <a:cs typeface="Apple LiGothic Medium"/>
              </a:rPr>
              <a:t>Multi-speed </a:t>
            </a:r>
            <a:r>
              <a:rPr lang="en-US" sz="1350" dirty="0">
                <a:solidFill>
                  <a:srgbClr val="676767"/>
                </a:solidFill>
                <a:latin typeface="Arial"/>
                <a:ea typeface="Apple LiGothic Medium"/>
                <a:cs typeface="Apple LiGothic Medium"/>
              </a:rPr>
              <a:t>ports </a:t>
            </a:r>
            <a:endParaRPr lang="en-US" sz="1350" dirty="0" smtClean="0">
              <a:solidFill>
                <a:srgbClr val="676767"/>
              </a:solidFill>
              <a:latin typeface="Arial"/>
              <a:ea typeface="Apple LiGothic Medium"/>
              <a:cs typeface="Apple LiGothic Medium"/>
            </a:endParaRPr>
          </a:p>
          <a:p>
            <a:pPr defTabSz="685800" fontAlgn="auto">
              <a:lnSpc>
                <a:spcPct val="90000"/>
              </a:lnSpc>
              <a:spcBef>
                <a:spcPts val="1200"/>
              </a:spcBef>
              <a:spcAft>
                <a:spcPts val="0"/>
              </a:spcAft>
            </a:pPr>
            <a:r>
              <a:rPr lang="en-US" sz="1350" dirty="0" smtClean="0">
                <a:solidFill>
                  <a:srgbClr val="676767"/>
                </a:solidFill>
                <a:latin typeface="Arial"/>
                <a:ea typeface="Apple LiGothic Medium"/>
                <a:cs typeface="Apple LiGothic Medium"/>
              </a:rPr>
              <a:t>Unified </a:t>
            </a:r>
            <a:r>
              <a:rPr lang="en-US" sz="1350" dirty="0">
                <a:solidFill>
                  <a:srgbClr val="676767"/>
                </a:solidFill>
                <a:latin typeface="Arial"/>
                <a:ea typeface="Apple LiGothic Medium"/>
                <a:cs typeface="Apple LiGothic Medium"/>
              </a:rPr>
              <a:t>ports—10/25GbE and 8/16/32G FC</a:t>
            </a:r>
          </a:p>
        </p:txBody>
      </p:sp>
      <p:sp>
        <p:nvSpPr>
          <p:cNvPr id="46" name="Oval 45"/>
          <p:cNvSpPr/>
          <p:nvPr/>
        </p:nvSpPr>
        <p:spPr>
          <a:xfrm>
            <a:off x="387799" y="1253258"/>
            <a:ext cx="3286826" cy="3286826"/>
          </a:xfrm>
          <a:prstGeom prst="ellipse">
            <a:avLst/>
          </a:prstGeom>
          <a:noFill/>
          <a:ln w="15875" cap="rnd" cmpd="sng" algn="ctr">
            <a:solidFill>
              <a:schemeClr val="tx2">
                <a:lumMod val="100000"/>
              </a:schemeClr>
            </a:solidFill>
            <a:prstDash val="sysDot"/>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endParaRPr>
          </a:p>
        </p:txBody>
      </p:sp>
      <p:cxnSp>
        <p:nvCxnSpPr>
          <p:cNvPr id="49" name="Straight Connector 48"/>
          <p:cNvCxnSpPr>
            <a:cxnSpLocks/>
          </p:cNvCxnSpPr>
          <p:nvPr/>
        </p:nvCxnSpPr>
        <p:spPr>
          <a:xfrm>
            <a:off x="3676650" y="2887161"/>
            <a:ext cx="454612" cy="0"/>
          </a:xfrm>
          <a:prstGeom prst="line">
            <a:avLst/>
          </a:prstGeom>
          <a:ln>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4190998" y="1314450"/>
            <a:ext cx="5050218" cy="3164442"/>
          </a:xfrm>
          <a:prstGeom prst="rect">
            <a:avLst/>
          </a:prstGeom>
          <a:noFill/>
          <a:ln w="12700" cap="flat">
            <a:solidFill>
              <a:schemeClr val="bg1"/>
            </a:solidFill>
            <a:miter lim="800000"/>
            <a:headEnd type="none" w="med" len="med"/>
            <a:tailEnd type="none" w="med" len="med"/>
          </a:ln>
        </p:spPr>
        <p:txBody>
          <a:bodyPr lIns="91440" tIns="45720" rIns="91440" bIns="45720" rtlCol="0" anchor="ctr"/>
          <a:lstStyle/>
          <a:p>
            <a:pPr algn="ctr" defTabSz="514350" fontAlgn="auto">
              <a:spcBef>
                <a:spcPts val="0"/>
              </a:spcBef>
              <a:spcAft>
                <a:spcPts val="0"/>
              </a:spcAft>
            </a:pPr>
            <a:endParaRPr lang="en-US" sz="1400" dirty="0" err="1">
              <a:solidFill>
                <a:srgbClr val="FFFFFF"/>
              </a:solidFill>
              <a:latin typeface="Arial"/>
              <a:ea typeface="Arial" pitchFamily="-107" charset="0"/>
              <a:cs typeface="Arial" pitchFamily="-107" charset="0"/>
              <a:sym typeface="Arial" pitchFamily="-107" charset="0"/>
            </a:endParaRPr>
          </a:p>
        </p:txBody>
      </p:sp>
    </p:spTree>
    <p:extLst>
      <p:ext uri="{BB962C8B-B14F-4D97-AF65-F5344CB8AC3E}">
        <p14:creationId xmlns:p14="http://schemas.microsoft.com/office/powerpoint/2010/main" val="43282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Nexus 9000</a:t>
            </a:r>
          </a:p>
        </p:txBody>
      </p:sp>
      <p:sp>
        <p:nvSpPr>
          <p:cNvPr id="6" name="Text Placeholder 5"/>
          <p:cNvSpPr>
            <a:spLocks noGrp="1"/>
          </p:cNvSpPr>
          <p:nvPr>
            <p:ph type="body" sz="quarter" idx="12"/>
          </p:nvPr>
        </p:nvSpPr>
        <p:spPr/>
        <p:txBody>
          <a:bodyPr/>
          <a:lstStyle/>
          <a:p>
            <a:r>
              <a:rPr lang="en-US" dirty="0"/>
              <a:t>The Most Comprehensive Switching Portfolio on the Market</a:t>
            </a:r>
          </a:p>
        </p:txBody>
      </p:sp>
      <p:sp>
        <p:nvSpPr>
          <p:cNvPr id="10" name="Oval 9"/>
          <p:cNvSpPr/>
          <p:nvPr/>
        </p:nvSpPr>
        <p:spPr bwMode="auto">
          <a:xfrm>
            <a:off x="386007" y="4444709"/>
            <a:ext cx="3288620" cy="291902"/>
          </a:xfrm>
          <a:prstGeom prst="ellipse">
            <a:avLst/>
          </a:prstGeom>
          <a:gradFill flip="none" rotWithShape="1">
            <a:gsLst>
              <a:gs pos="100000">
                <a:schemeClr val="tx1">
                  <a:alpha val="0"/>
                </a:schemeClr>
              </a:gs>
              <a:gs pos="0">
                <a:schemeClr val="tx2">
                  <a:alpha val="34000"/>
                </a:schemeClr>
              </a:gs>
            </a:gsLst>
            <a:path path="shape">
              <a:fillToRect l="50000" t="50000" r="50000" b="50000"/>
            </a:path>
            <a:tileRect/>
          </a:gradFill>
          <a:ln w="12700" cap="flat">
            <a:noFill/>
            <a:miter lim="800000"/>
            <a:headEnd type="none" w="med" len="med"/>
            <a:tailEnd type="none" w="med" len="med"/>
          </a:ln>
        </p:spPr>
        <p:txBody>
          <a:bodyPr lIns="91440" tIns="45720" rIns="91440" bIns="45720" rtlCol="0" anchor="ctr"/>
          <a:lstStyle/>
          <a:p>
            <a:pPr algn="ctr" defTabSz="514350" fontAlgn="auto">
              <a:spcBef>
                <a:spcPts val="0"/>
              </a:spcBef>
              <a:spcAft>
                <a:spcPts val="0"/>
              </a:spcAft>
            </a:pPr>
            <a:endParaRPr lang="en-US" sz="1400" dirty="0" err="1">
              <a:solidFill>
                <a:srgbClr val="FFFFFF"/>
              </a:solidFill>
              <a:latin typeface="Arial"/>
              <a:ea typeface="Arial" pitchFamily="-107" charset="0"/>
              <a:cs typeface="Arial" pitchFamily="-107" charset="0"/>
              <a:sym typeface="Arial" pitchFamily="-107" charset="0"/>
            </a:endParaRPr>
          </a:p>
        </p:txBody>
      </p:sp>
      <p:sp>
        <p:nvSpPr>
          <p:cNvPr id="11" name="Rectangle 10"/>
          <p:cNvSpPr/>
          <p:nvPr/>
        </p:nvSpPr>
        <p:spPr>
          <a:xfrm>
            <a:off x="0" y="3680640"/>
            <a:ext cx="9144000" cy="772176"/>
          </a:xfrm>
          <a:prstGeom prst="rect">
            <a:avLst/>
          </a:prstGeom>
          <a:gradFill flip="none" rotWithShape="1">
            <a:gsLst>
              <a:gs pos="100000">
                <a:schemeClr val="tx1">
                  <a:lumMod val="20000"/>
                  <a:lumOff val="80000"/>
                  <a:alpha val="84000"/>
                </a:schemeClr>
              </a:gs>
              <a:gs pos="0">
                <a:schemeClr val="bg1"/>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endParaRPr>
          </a:p>
        </p:txBody>
      </p:sp>
      <p:sp>
        <p:nvSpPr>
          <p:cNvPr id="12" name="Rectangle 11"/>
          <p:cNvSpPr/>
          <p:nvPr/>
        </p:nvSpPr>
        <p:spPr bwMode="auto">
          <a:xfrm>
            <a:off x="4131262" y="1253258"/>
            <a:ext cx="5012737" cy="3286826"/>
          </a:xfrm>
          <a:prstGeom prst="rect">
            <a:avLst/>
          </a:prstGeom>
          <a:solidFill>
            <a:schemeClr val="bg1">
              <a:lumMod val="95000"/>
              <a:alpha val="90000"/>
            </a:schemeClr>
          </a:solidFill>
          <a:ln w="12700" cap="flat">
            <a:noFill/>
            <a:miter lim="800000"/>
            <a:headEnd type="none" w="med" len="med"/>
            <a:tailEnd type="none" w="med" len="med"/>
          </a:ln>
        </p:spPr>
        <p:txBody>
          <a:bodyPr lIns="91440" tIns="45720" rIns="91440" bIns="45720" rtlCol="0" anchor="ctr"/>
          <a:lstStyle/>
          <a:p>
            <a:pPr algn="ctr" defTabSz="514350" fontAlgn="auto">
              <a:spcBef>
                <a:spcPts val="0"/>
              </a:spcBef>
              <a:spcAft>
                <a:spcPts val="0"/>
              </a:spcAft>
            </a:pPr>
            <a:endParaRPr lang="en-US" sz="1400" dirty="0" err="1">
              <a:solidFill>
                <a:srgbClr val="FFFFFF"/>
              </a:solidFill>
              <a:latin typeface="Arial"/>
              <a:ea typeface="Arial" pitchFamily="-107" charset="0"/>
              <a:cs typeface="Arial" pitchFamily="-107" charset="0"/>
              <a:sym typeface="Arial" pitchFamily="-107" charset="0"/>
            </a:endParaRPr>
          </a:p>
        </p:txBody>
      </p:sp>
      <p:sp>
        <p:nvSpPr>
          <p:cNvPr id="13" name="Oval 12"/>
          <p:cNvSpPr/>
          <p:nvPr/>
        </p:nvSpPr>
        <p:spPr>
          <a:xfrm flipV="1">
            <a:off x="592861" y="1458320"/>
            <a:ext cx="2876702" cy="2876702"/>
          </a:xfrm>
          <a:prstGeom prst="ellipse">
            <a:avLst/>
          </a:prstGeom>
          <a:solidFill>
            <a:schemeClr val="bg1"/>
          </a:solidFill>
          <a:ln w="9525" cap="flat" cmpd="sng" algn="ctr">
            <a:solidFill>
              <a:schemeClr val="tx2">
                <a:lumMod val="10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endParaRPr>
          </a:p>
        </p:txBody>
      </p:sp>
      <p:grpSp>
        <p:nvGrpSpPr>
          <p:cNvPr id="14" name="Group 13"/>
          <p:cNvGrpSpPr/>
          <p:nvPr/>
        </p:nvGrpSpPr>
        <p:grpSpPr>
          <a:xfrm>
            <a:off x="709129" y="2253519"/>
            <a:ext cx="2567472" cy="1492340"/>
            <a:chOff x="547950" y="2121314"/>
            <a:chExt cx="2997481" cy="1742283"/>
          </a:xfrm>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950" y="2816173"/>
              <a:ext cx="1479600" cy="265176"/>
            </a:xfrm>
            <a:prstGeom prst="rect">
              <a:avLst/>
            </a:prstGeom>
          </p:spPr>
        </p:pic>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7193" y="2658990"/>
              <a:ext cx="1459239" cy="256032"/>
            </a:xfrm>
            <a:prstGeom prst="rect">
              <a:avLst/>
            </a:prstGeom>
          </p:spPr>
        </p:pic>
        <p:grpSp>
          <p:nvGrpSpPr>
            <p:cNvPr id="17" name="Group 16"/>
            <p:cNvGrpSpPr/>
            <p:nvPr/>
          </p:nvGrpSpPr>
          <p:grpSpPr>
            <a:xfrm>
              <a:off x="1923304" y="2121314"/>
              <a:ext cx="1622127" cy="1742283"/>
              <a:chOff x="5293466" y="554296"/>
              <a:chExt cx="2433614" cy="2254537"/>
            </a:xfrm>
          </p:grpSpPr>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8122" y="554296"/>
                <a:ext cx="1718958" cy="2148698"/>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1336" y="1279488"/>
                <a:ext cx="1047770" cy="1517585"/>
              </a:xfrm>
              <a:prstGeom prst="rect">
                <a:avLst/>
              </a:prstGeom>
            </p:spPr>
          </p:pic>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93466" y="1783404"/>
                <a:ext cx="991755" cy="1025429"/>
              </a:xfrm>
              <a:prstGeom prst="rect">
                <a:avLst/>
              </a:prstGeom>
            </p:spPr>
          </p:pic>
        </p:grpSp>
      </p:grpSp>
      <p:sp>
        <p:nvSpPr>
          <p:cNvPr id="23" name="TextBox 22"/>
          <p:cNvSpPr txBox="1"/>
          <p:nvPr/>
        </p:nvSpPr>
        <p:spPr>
          <a:xfrm>
            <a:off x="1246927" y="3749490"/>
            <a:ext cx="1566779" cy="469744"/>
          </a:xfrm>
          <a:prstGeom prst="rect">
            <a:avLst/>
          </a:prstGeom>
          <a:noFill/>
        </p:spPr>
        <p:txBody>
          <a:bodyPr wrap="square" rtlCol="0">
            <a:spAutoFit/>
          </a:bodyPr>
          <a:lstStyle/>
          <a:p>
            <a:pPr algn="ctr" defTabSz="685800" fontAlgn="auto">
              <a:lnSpc>
                <a:spcPct val="90000"/>
              </a:lnSpc>
              <a:spcBef>
                <a:spcPts val="600"/>
              </a:spcBef>
              <a:spcAft>
                <a:spcPts val="0"/>
              </a:spcAft>
            </a:pPr>
            <a:r>
              <a:rPr lang="en-US" sz="1350" dirty="0">
                <a:solidFill>
                  <a:srgbClr val="00A3DE"/>
                </a:solidFill>
                <a:latin typeface="Arial"/>
                <a:ea typeface="Apple LiGothic Medium"/>
                <a:cs typeface="Apple LiGothic Medium"/>
              </a:rPr>
              <a:t>Nexus 9000 Cloud Scale</a:t>
            </a:r>
          </a:p>
        </p:txBody>
      </p:sp>
      <p:sp>
        <p:nvSpPr>
          <p:cNvPr id="24" name="TextBox 23"/>
          <p:cNvSpPr txBox="1"/>
          <p:nvPr/>
        </p:nvSpPr>
        <p:spPr>
          <a:xfrm>
            <a:off x="4290241" y="1376992"/>
            <a:ext cx="4554803" cy="3039294"/>
          </a:xfrm>
          <a:prstGeom prst="rect">
            <a:avLst/>
          </a:prstGeom>
          <a:noFill/>
        </p:spPr>
        <p:txBody>
          <a:bodyPr wrap="square" rtlCol="0" anchor="ctr">
            <a:spAutoFit/>
          </a:bodyPr>
          <a:lstStyle/>
          <a:p>
            <a:pPr defTabSz="685800" fontAlgn="auto">
              <a:lnSpc>
                <a:spcPct val="90000"/>
              </a:lnSpc>
              <a:spcBef>
                <a:spcPts val="1200"/>
              </a:spcBef>
              <a:spcAft>
                <a:spcPts val="0"/>
              </a:spcAft>
            </a:pPr>
            <a:r>
              <a:rPr lang="en-US" sz="1350" dirty="0">
                <a:solidFill>
                  <a:srgbClr val="676767"/>
                </a:solidFill>
                <a:latin typeface="Arial"/>
                <a:ea typeface="Apple LiGothic Medium"/>
                <a:cs typeface="Apple LiGothic Medium"/>
              </a:rPr>
              <a:t>High Speed Fabrics (ACI, VXLAN, Segment Routing, GRID, HPC)</a:t>
            </a:r>
          </a:p>
          <a:p>
            <a:pPr defTabSz="685800" fontAlgn="auto">
              <a:lnSpc>
                <a:spcPct val="90000"/>
              </a:lnSpc>
              <a:spcBef>
                <a:spcPts val="1200"/>
              </a:spcBef>
              <a:spcAft>
                <a:spcPts val="0"/>
              </a:spcAft>
            </a:pPr>
            <a:r>
              <a:rPr lang="en-US" sz="1350" dirty="0" smtClean="0">
                <a:solidFill>
                  <a:srgbClr val="676767"/>
                </a:solidFill>
                <a:latin typeface="Arial"/>
                <a:ea typeface="Apple LiGothic Medium"/>
                <a:cs typeface="Apple LiGothic Medium"/>
              </a:rPr>
              <a:t>Visibility </a:t>
            </a:r>
            <a:r>
              <a:rPr lang="en-US" sz="1350" dirty="0">
                <a:solidFill>
                  <a:srgbClr val="676767"/>
                </a:solidFill>
                <a:latin typeface="Arial"/>
                <a:ea typeface="Apple LiGothic Medium"/>
                <a:cs typeface="Apple LiGothic Medium"/>
              </a:rPr>
              <a:t>and </a:t>
            </a:r>
            <a:r>
              <a:rPr lang="en-US" sz="1350" dirty="0" smtClean="0">
                <a:solidFill>
                  <a:srgbClr val="676767"/>
                </a:solidFill>
                <a:latin typeface="Arial"/>
                <a:ea typeface="Apple LiGothic Medium"/>
                <a:cs typeface="Apple LiGothic Medium"/>
              </a:rPr>
              <a:t>telemetry at line rate</a:t>
            </a:r>
            <a:endParaRPr lang="en-US" sz="1350" dirty="0">
              <a:solidFill>
                <a:srgbClr val="676767"/>
              </a:solidFill>
              <a:latin typeface="Arial"/>
              <a:ea typeface="Apple LiGothic Medium"/>
              <a:cs typeface="Apple LiGothic Medium"/>
            </a:endParaRPr>
          </a:p>
          <a:p>
            <a:pPr defTabSz="685800" fontAlgn="auto">
              <a:lnSpc>
                <a:spcPct val="90000"/>
              </a:lnSpc>
              <a:spcBef>
                <a:spcPts val="1200"/>
              </a:spcBef>
              <a:spcAft>
                <a:spcPts val="0"/>
              </a:spcAft>
            </a:pPr>
            <a:r>
              <a:rPr lang="en-US" sz="1350" dirty="0" smtClean="0">
                <a:solidFill>
                  <a:srgbClr val="676767"/>
                </a:solidFill>
                <a:latin typeface="Arial"/>
                <a:ea typeface="Apple LiGothic Medium"/>
                <a:cs typeface="Apple LiGothic Medium"/>
              </a:rPr>
              <a:t>Encryption at line rate</a:t>
            </a:r>
            <a:endParaRPr lang="en-US" sz="1350" dirty="0">
              <a:solidFill>
                <a:srgbClr val="676767"/>
              </a:solidFill>
              <a:latin typeface="Arial"/>
              <a:ea typeface="Apple LiGothic Medium"/>
              <a:cs typeface="Apple LiGothic Medium"/>
            </a:endParaRPr>
          </a:p>
          <a:p>
            <a:pPr defTabSz="685800" fontAlgn="auto">
              <a:lnSpc>
                <a:spcPct val="90000"/>
              </a:lnSpc>
              <a:spcBef>
                <a:spcPts val="1200"/>
              </a:spcBef>
              <a:spcAft>
                <a:spcPts val="0"/>
              </a:spcAft>
            </a:pPr>
            <a:r>
              <a:rPr lang="en-US" sz="1350" dirty="0">
                <a:solidFill>
                  <a:srgbClr val="676767"/>
                </a:solidFill>
                <a:latin typeface="Arial"/>
                <a:ea typeface="Apple LiGothic Medium"/>
                <a:cs typeface="Apple LiGothic Medium"/>
              </a:rPr>
              <a:t>Fastest available: 10/25/50/100G</a:t>
            </a:r>
          </a:p>
          <a:p>
            <a:pPr defTabSz="685800" fontAlgn="auto">
              <a:lnSpc>
                <a:spcPct val="90000"/>
              </a:lnSpc>
              <a:spcBef>
                <a:spcPts val="1200"/>
              </a:spcBef>
              <a:spcAft>
                <a:spcPts val="0"/>
              </a:spcAft>
            </a:pPr>
            <a:r>
              <a:rPr lang="en-US" sz="1350" dirty="0">
                <a:solidFill>
                  <a:srgbClr val="676767"/>
                </a:solidFill>
                <a:latin typeface="Arial"/>
                <a:ea typeface="Apple LiGothic Medium"/>
                <a:cs typeface="Apple LiGothic Medium"/>
              </a:rPr>
              <a:t>The right price point/ 50% lower system cost</a:t>
            </a:r>
          </a:p>
          <a:p>
            <a:pPr defTabSz="685800" fontAlgn="auto">
              <a:lnSpc>
                <a:spcPct val="90000"/>
              </a:lnSpc>
              <a:spcBef>
                <a:spcPts val="1200"/>
              </a:spcBef>
              <a:spcAft>
                <a:spcPts val="0"/>
              </a:spcAft>
            </a:pPr>
            <a:r>
              <a:rPr lang="en-US" sz="1350" dirty="0">
                <a:solidFill>
                  <a:srgbClr val="676767"/>
                </a:solidFill>
                <a:latin typeface="Arial"/>
                <a:ea typeface="Apple LiGothic Medium"/>
                <a:cs typeface="Apple LiGothic Medium"/>
              </a:rPr>
              <a:t>Multi-speed—upgrade when needed/ minimize disruption</a:t>
            </a:r>
          </a:p>
          <a:p>
            <a:pPr defTabSz="685800" fontAlgn="auto">
              <a:lnSpc>
                <a:spcPct val="90000"/>
              </a:lnSpc>
              <a:spcBef>
                <a:spcPts val="1200"/>
              </a:spcBef>
              <a:spcAft>
                <a:spcPts val="0"/>
              </a:spcAft>
            </a:pPr>
            <a:r>
              <a:rPr lang="en-US" sz="1350" dirty="0">
                <a:solidFill>
                  <a:srgbClr val="676767"/>
                </a:solidFill>
                <a:latin typeface="Arial"/>
                <a:ea typeface="Apple LiGothic Medium"/>
                <a:cs typeface="Apple LiGothic Medium"/>
              </a:rPr>
              <a:t>Dynamic Fabric Performance Optimization for Cloud Applications </a:t>
            </a:r>
            <a:endParaRPr lang="en-US" sz="1350" dirty="0" smtClean="0">
              <a:solidFill>
                <a:srgbClr val="676767"/>
              </a:solidFill>
              <a:latin typeface="Arial"/>
              <a:ea typeface="Apple LiGothic Medium"/>
              <a:cs typeface="Apple LiGothic Medium"/>
            </a:endParaRPr>
          </a:p>
          <a:p>
            <a:pPr defTabSz="685800" fontAlgn="auto">
              <a:lnSpc>
                <a:spcPct val="90000"/>
              </a:lnSpc>
              <a:spcBef>
                <a:spcPts val="1200"/>
              </a:spcBef>
              <a:spcAft>
                <a:spcPts val="0"/>
              </a:spcAft>
            </a:pPr>
            <a:r>
              <a:rPr lang="en-US" sz="1350" dirty="0" smtClean="0">
                <a:solidFill>
                  <a:srgbClr val="676767"/>
                </a:solidFill>
                <a:latin typeface="Arial"/>
                <a:ea typeface="Apple LiGothic Medium"/>
                <a:cs typeface="Apple LiGothic Medium"/>
              </a:rPr>
              <a:t>Better reliability</a:t>
            </a:r>
            <a:endParaRPr lang="en-US" sz="1350" dirty="0">
              <a:solidFill>
                <a:srgbClr val="676767"/>
              </a:solidFill>
              <a:latin typeface="Arial"/>
              <a:ea typeface="Apple LiGothic Medium"/>
              <a:cs typeface="Apple LiGothic Medium"/>
            </a:endParaRPr>
          </a:p>
        </p:txBody>
      </p:sp>
      <p:sp>
        <p:nvSpPr>
          <p:cNvPr id="25" name="Oval 24"/>
          <p:cNvSpPr/>
          <p:nvPr/>
        </p:nvSpPr>
        <p:spPr>
          <a:xfrm>
            <a:off x="387799" y="1253258"/>
            <a:ext cx="3286826" cy="3286826"/>
          </a:xfrm>
          <a:prstGeom prst="ellipse">
            <a:avLst/>
          </a:prstGeom>
          <a:noFill/>
          <a:ln w="15875" cap="rnd" cmpd="sng" algn="ctr">
            <a:solidFill>
              <a:schemeClr val="tx2">
                <a:lumMod val="100000"/>
              </a:schemeClr>
            </a:solidFill>
            <a:prstDash val="sysDot"/>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endParaRPr>
          </a:p>
        </p:txBody>
      </p:sp>
      <p:cxnSp>
        <p:nvCxnSpPr>
          <p:cNvPr id="26" name="Straight Connector 25"/>
          <p:cNvCxnSpPr>
            <a:cxnSpLocks/>
          </p:cNvCxnSpPr>
          <p:nvPr/>
        </p:nvCxnSpPr>
        <p:spPr>
          <a:xfrm>
            <a:off x="3676650" y="2887161"/>
            <a:ext cx="454612" cy="0"/>
          </a:xfrm>
          <a:prstGeom prst="line">
            <a:avLst/>
          </a:prstGeom>
          <a:ln>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4190998" y="1314450"/>
            <a:ext cx="5050218" cy="3164442"/>
          </a:xfrm>
          <a:prstGeom prst="rect">
            <a:avLst/>
          </a:prstGeom>
          <a:noFill/>
          <a:ln w="12700" cap="flat">
            <a:solidFill>
              <a:schemeClr val="bg1"/>
            </a:solidFill>
            <a:miter lim="800000"/>
            <a:headEnd type="none" w="med" len="med"/>
            <a:tailEnd type="none" w="med" len="med"/>
          </a:ln>
        </p:spPr>
        <p:txBody>
          <a:bodyPr lIns="91440" tIns="45720" rIns="91440" bIns="45720" rtlCol="0" anchor="ctr"/>
          <a:lstStyle/>
          <a:p>
            <a:pPr algn="ctr" defTabSz="514350" fontAlgn="auto">
              <a:spcBef>
                <a:spcPts val="0"/>
              </a:spcBef>
              <a:spcAft>
                <a:spcPts val="0"/>
              </a:spcAft>
            </a:pPr>
            <a:endParaRPr lang="en-US" sz="1400" dirty="0" err="1">
              <a:solidFill>
                <a:srgbClr val="FFFFFF"/>
              </a:solidFill>
              <a:latin typeface="Arial"/>
              <a:ea typeface="Arial" pitchFamily="-107" charset="0"/>
              <a:cs typeface="Arial" pitchFamily="-107" charset="0"/>
              <a:sym typeface="Arial" pitchFamily="-107" charset="0"/>
            </a:endParaRPr>
          </a:p>
        </p:txBody>
      </p:sp>
      <p:sp>
        <p:nvSpPr>
          <p:cNvPr id="28" name="TextBox 27"/>
          <p:cNvSpPr txBox="1"/>
          <p:nvPr/>
        </p:nvSpPr>
        <p:spPr>
          <a:xfrm>
            <a:off x="764437" y="2378892"/>
            <a:ext cx="1000595" cy="430887"/>
          </a:xfrm>
          <a:prstGeom prst="rect">
            <a:avLst/>
          </a:prstGeom>
          <a:noFill/>
        </p:spPr>
        <p:txBody>
          <a:bodyPr wrap="none" rtlCol="0">
            <a:spAutoFit/>
          </a:bodyPr>
          <a:lstStyle/>
          <a:p>
            <a:pPr algn="ctr"/>
            <a:r>
              <a:rPr lang="en-US" sz="1100" b="1" dirty="0">
                <a:solidFill>
                  <a:srgbClr val="58585B"/>
                </a:solidFill>
                <a:latin typeface="Arial"/>
              </a:rPr>
              <a:t>Nexus </a:t>
            </a:r>
            <a:r>
              <a:rPr lang="en-US" sz="1100" b="1" dirty="0" smtClean="0">
                <a:solidFill>
                  <a:srgbClr val="58585B"/>
                </a:solidFill>
                <a:latin typeface="Arial"/>
              </a:rPr>
              <a:t>9300 </a:t>
            </a:r>
          </a:p>
          <a:p>
            <a:pPr algn="ctr"/>
            <a:r>
              <a:rPr lang="en-US" sz="1100" b="1" dirty="0" smtClean="0">
                <a:solidFill>
                  <a:srgbClr val="58585B"/>
                </a:solidFill>
                <a:latin typeface="Arial"/>
              </a:rPr>
              <a:t>EX/FX</a:t>
            </a:r>
            <a:endParaRPr lang="en-US" sz="1100" b="1" dirty="0">
              <a:solidFill>
                <a:srgbClr val="58585B"/>
              </a:solidFill>
              <a:latin typeface="Arial"/>
            </a:endParaRPr>
          </a:p>
        </p:txBody>
      </p:sp>
      <p:sp>
        <p:nvSpPr>
          <p:cNvPr id="30" name="TextBox 29"/>
          <p:cNvSpPr txBox="1"/>
          <p:nvPr/>
        </p:nvSpPr>
        <p:spPr>
          <a:xfrm>
            <a:off x="2255636" y="1832913"/>
            <a:ext cx="1040670" cy="430887"/>
          </a:xfrm>
          <a:prstGeom prst="rect">
            <a:avLst/>
          </a:prstGeom>
          <a:noFill/>
        </p:spPr>
        <p:txBody>
          <a:bodyPr wrap="none" rtlCol="0">
            <a:spAutoFit/>
          </a:bodyPr>
          <a:lstStyle/>
          <a:p>
            <a:pPr algn="ctr"/>
            <a:r>
              <a:rPr lang="en-US" sz="1100" b="1" dirty="0">
                <a:solidFill>
                  <a:srgbClr val="58585B"/>
                </a:solidFill>
                <a:latin typeface="Arial"/>
              </a:rPr>
              <a:t>Nexus </a:t>
            </a:r>
            <a:r>
              <a:rPr lang="en-US" sz="1100" b="1" dirty="0" smtClean="0">
                <a:solidFill>
                  <a:srgbClr val="58585B"/>
                </a:solidFill>
                <a:latin typeface="Arial"/>
              </a:rPr>
              <a:t>9500</a:t>
            </a:r>
          </a:p>
          <a:p>
            <a:pPr algn="ctr" defTabSz="457178" fontAlgn="auto">
              <a:spcBef>
                <a:spcPts val="0"/>
              </a:spcBef>
              <a:spcAft>
                <a:spcPts val="0"/>
              </a:spcAft>
            </a:pPr>
            <a:r>
              <a:rPr lang="en-US" sz="1100" b="1" dirty="0" smtClean="0">
                <a:solidFill>
                  <a:srgbClr val="000000"/>
                </a:solidFill>
                <a:latin typeface="Arial"/>
                <a:ea typeface=""/>
                <a:cs typeface=""/>
              </a:rPr>
              <a:t>X9700 EX/FX</a:t>
            </a:r>
            <a:endParaRPr lang="en-US" sz="1100" b="1" dirty="0">
              <a:solidFill>
                <a:srgbClr val="000000"/>
              </a:solidFill>
              <a:latin typeface="Arial"/>
              <a:ea typeface=""/>
              <a:cs typeface=""/>
            </a:endParaRPr>
          </a:p>
        </p:txBody>
      </p:sp>
    </p:spTree>
    <p:extLst>
      <p:ext uri="{BB962C8B-B14F-4D97-AF65-F5344CB8AC3E}">
        <p14:creationId xmlns:p14="http://schemas.microsoft.com/office/powerpoint/2010/main" val="159813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In2bH2vYGEncTwMtughP5w"/>
</p:tagLst>
</file>

<file path=ppt/tags/tag2.xml><?xml version="1.0" encoding="utf-8"?>
<p:tagLst xmlns:a="http://schemas.openxmlformats.org/drawingml/2006/main" xmlns:r="http://schemas.openxmlformats.org/officeDocument/2006/relationships" xmlns:p="http://schemas.openxmlformats.org/presentationml/2006/main">
  <p:tag name="DVSHAPEID" val="3AhDhRgrESbtwJaCFibXUF"/>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7EyuBrfg0OPKgy_psQW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7EyuBrfg0OPKgy_psQWs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7EyuBrfg0OPKgy_psQWs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7EyuBrfg0OPKgy_psQWsw"/>
</p:tagLst>
</file>

<file path=ppt/theme/theme1.xml><?xml version="1.0" encoding="utf-8"?>
<a:theme xmlns:a="http://schemas.openxmlformats.org/drawingml/2006/main" name="Default Theme">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Default Theme" id="{71CF3A5E-3382-4D27-9566-D08051ECCA21}" vid="{A8EB3EBB-0485-4325-8354-327D14CA250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test PPT Template - palette to match Digital Color_Updated">
  <a:themeElements>
    <a:clrScheme name="Blue Theme 2016 Updated">
      <a:dk1>
        <a:srgbClr val="39393B"/>
      </a:dk1>
      <a:lt1>
        <a:srgbClr val="FFFFFF"/>
      </a:lt1>
      <a:dk2>
        <a:srgbClr val="555558"/>
      </a:dk2>
      <a:lt2>
        <a:srgbClr val="049CD4"/>
      </a:lt2>
      <a:accent1>
        <a:srgbClr val="014093"/>
      </a:accent1>
      <a:accent2>
        <a:srgbClr val="0498D1"/>
      </a:accent2>
      <a:accent3>
        <a:srgbClr val="CACCD2"/>
      </a:accent3>
      <a:accent4>
        <a:srgbClr val="ABC333"/>
      </a:accent4>
      <a:accent5>
        <a:srgbClr val="64BAE2"/>
      </a:accent5>
      <a:accent6>
        <a:srgbClr val="0B6B75"/>
      </a:accent6>
      <a:hlink>
        <a:srgbClr val="049BD3"/>
      </a:hlink>
      <a:folHlink>
        <a:srgbClr val="0144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DC503DE1-91F3-4E06-9D47-79C2309E909B}" vid="{C266BCD2-BF24-49DE-B4C0-2E591CE22960}"/>
    </a:ext>
  </a:extLst>
</a:theme>
</file>

<file path=ppt/theme/theme3.xml><?xml version="1.0" encoding="utf-8"?>
<a:theme xmlns:a="http://schemas.openxmlformats.org/drawingml/2006/main" name="2_Latest PPT Template - palette to match Digital Color_Updated">
  <a:themeElements>
    <a:clrScheme name="Blue Theme 2016 Updated">
      <a:dk1>
        <a:srgbClr val="39393B"/>
      </a:dk1>
      <a:lt1>
        <a:srgbClr val="FFFFFF"/>
      </a:lt1>
      <a:dk2>
        <a:srgbClr val="555558"/>
      </a:dk2>
      <a:lt2>
        <a:srgbClr val="049CD4"/>
      </a:lt2>
      <a:accent1>
        <a:srgbClr val="014093"/>
      </a:accent1>
      <a:accent2>
        <a:srgbClr val="0498D1"/>
      </a:accent2>
      <a:accent3>
        <a:srgbClr val="CACCD2"/>
      </a:accent3>
      <a:accent4>
        <a:srgbClr val="ABC333"/>
      </a:accent4>
      <a:accent5>
        <a:srgbClr val="64BAE2"/>
      </a:accent5>
      <a:accent6>
        <a:srgbClr val="0B6B75"/>
      </a:accent6>
      <a:hlink>
        <a:srgbClr val="049BD3"/>
      </a:hlink>
      <a:folHlink>
        <a:srgbClr val="0144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DC503DE1-91F3-4E06-9D47-79C2309E909B}" vid="{C266BCD2-BF24-49DE-B4C0-2E591CE22960}"/>
    </a:ext>
  </a:extLst>
</a:theme>
</file>

<file path=ppt/theme/theme4.xml><?xml version="1.0" encoding="utf-8"?>
<a:theme xmlns:a="http://schemas.openxmlformats.org/drawingml/2006/main" name="Cisco Live 2017 (Berlin)">
  <a:themeElements>
    <a:clrScheme name="Cisco Live 2015">
      <a:dk1>
        <a:srgbClr val="676767"/>
      </a:dk1>
      <a:lt1>
        <a:srgbClr val="FFFFFF"/>
      </a:lt1>
      <a:dk2>
        <a:srgbClr val="A6A6A6"/>
      </a:dk2>
      <a:lt2>
        <a:srgbClr val="595959"/>
      </a:lt2>
      <a:accent1>
        <a:srgbClr val="00A3DE"/>
      </a:accent1>
      <a:accent2>
        <a:srgbClr val="F99D33"/>
      </a:accent2>
      <a:accent3>
        <a:srgbClr val="3DA649"/>
      </a:accent3>
      <a:accent4>
        <a:srgbClr val="F26122"/>
      </a:accent4>
      <a:accent5>
        <a:srgbClr val="0D868E"/>
      </a:accent5>
      <a:accent6>
        <a:srgbClr val="214794"/>
      </a:accent6>
      <a:hlink>
        <a:srgbClr val="2BA2D7"/>
      </a:hlink>
      <a:folHlink>
        <a:srgbClr val="2968AF"/>
      </a:folHlink>
    </a:clrScheme>
    <a:fontScheme name="Bullets-graphic element">
      <a:majorFont>
        <a:latin typeface="Arial"/>
        <a:ea typeface="Apple LiGothic Medium"/>
        <a:cs typeface="Apple LiGothic Medium"/>
      </a:majorFont>
      <a:minorFont>
        <a:latin typeface="Arial"/>
        <a:ea typeface="Apple LiGothic Medium"/>
        <a:cs typeface="Apple LiGothi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a:noFill/>
          <a:miter lim="800000"/>
          <a:headEnd type="none" w="med" len="med"/>
          <a:tailEnd type="none" w="med" len="med"/>
        </a:ln>
      </a:spPr>
      <a:bodyPr lIns="91440" tIns="45720" rIns="91440" bIns="45720" rtlCol="0" anchor="ctr"/>
      <a:lstStyle>
        <a:defPPr algn="ctr" defTabSz="514350">
          <a:defRPr sz="1400" dirty="0" err="1" smtClean="0">
            <a:solidFill>
              <a:schemeClr val="bg1"/>
            </a:solidFill>
            <a:ea typeface="Arial" pitchFamily="-107" charset="0"/>
            <a:cs typeface="Arial" pitchFamily="-107" charset="0"/>
            <a:sym typeface="Arial" pitchFamily="-107" charset="0"/>
          </a:defRPr>
        </a:defPPr>
      </a:lstStyle>
    </a:spDef>
    <a:lnDef>
      <a:spPr bwMode="auto">
        <a:solidFill>
          <a:srgbClr val="0183B7"/>
        </a:solidFill>
        <a:ln w="9525"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lnSpc>
            <a:spcPct val="90000"/>
          </a:lnSpc>
          <a:spcBef>
            <a:spcPts val="600"/>
          </a:spcBef>
          <a:defRPr dirty="0" err="1" smtClean="0"/>
        </a:defPPr>
      </a:lstStyle>
    </a:txDef>
  </a:objectDefaults>
  <a:extraClrSchemeLst>
    <a:extraClrScheme>
      <a:clrScheme name="Bullets-graphic el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17_PPT_Master Template Final" id="{DAA70B6E-4E05-4E5D-95AD-FC63CFB3ED8B}" vid="{05959456-C11D-47A8-9C54-5ADB429CED28}"/>
    </a:ext>
  </a:extLst>
</a:theme>
</file>

<file path=ppt/theme/theme5.xml><?xml version="1.0" encoding="utf-8"?>
<a:theme xmlns:a="http://schemas.openxmlformats.org/drawingml/2006/main" name="Blue theme 2016 16x9">
  <a:themeElements>
    <a:clrScheme name="Blue Theme 2016 Updated">
      <a:dk1>
        <a:srgbClr val="39393B"/>
      </a:dk1>
      <a:lt1>
        <a:srgbClr val="FFFFFF"/>
      </a:lt1>
      <a:dk2>
        <a:srgbClr val="555558"/>
      </a:dk2>
      <a:lt2>
        <a:srgbClr val="049CD4"/>
      </a:lt2>
      <a:accent1>
        <a:srgbClr val="014093"/>
      </a:accent1>
      <a:accent2>
        <a:srgbClr val="0498D1"/>
      </a:accent2>
      <a:accent3>
        <a:srgbClr val="CACCD2"/>
      </a:accent3>
      <a:accent4>
        <a:srgbClr val="ABC333"/>
      </a:accent4>
      <a:accent5>
        <a:srgbClr val="64BAE2"/>
      </a:accent5>
      <a:accent6>
        <a:srgbClr val="0B6B75"/>
      </a:accent6>
      <a:hlink>
        <a:srgbClr val="049BD3"/>
      </a:hlink>
      <a:folHlink>
        <a:srgbClr val="0144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31720D9A-EDFB-5B41-8490-77C48B1FD2F1}" vid="{ED1E7978-3F47-5645-86AC-F6A9CE34CC30}"/>
    </a:ext>
  </a:extLst>
</a:theme>
</file>

<file path=ppt/theme/theme6.xml><?xml version="1.0" encoding="utf-8"?>
<a:theme xmlns:a="http://schemas.openxmlformats.org/drawingml/2006/main" name="Presentation1">
  <a:themeElements>
    <a:clrScheme name="CISCO_PS2016_jh2">
      <a:dk1>
        <a:srgbClr val="676767"/>
      </a:dk1>
      <a:lt1>
        <a:srgbClr val="FFFFFF"/>
      </a:lt1>
      <a:dk2>
        <a:srgbClr val="004BAF"/>
      </a:dk2>
      <a:lt2>
        <a:srgbClr val="FFFFFF"/>
      </a:lt2>
      <a:accent1>
        <a:srgbClr val="004BAF"/>
      </a:accent1>
      <a:accent2>
        <a:srgbClr val="049FD9"/>
      </a:accent2>
      <a:accent3>
        <a:srgbClr val="6CC04A"/>
      </a:accent3>
      <a:accent4>
        <a:srgbClr val="097DBC"/>
      </a:accent4>
      <a:accent5>
        <a:srgbClr val="C4D6ED"/>
      </a:accent5>
      <a:accent6>
        <a:srgbClr val="58595B"/>
      </a:accent6>
      <a:hlink>
        <a:srgbClr val="049FD9"/>
      </a:hlink>
      <a:folHlink>
        <a:srgbClr val="097D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S16_PreShow_PPT_FNL_82715-43template.potx" id="{798790BA-A17F-E446-AEE1-696C3D80A255}" vid="{73F929B5-AC16-1745-8073-8ACC93A03B6C}"/>
    </a:ext>
  </a:extLst>
</a:theme>
</file>

<file path=ppt/theme/theme7.xml><?xml version="1.0" encoding="utf-8"?>
<a:theme xmlns:a="http://schemas.openxmlformats.org/drawingml/2006/main" name="4_Blue theme 2016 16x9">
  <a:themeElements>
    <a:clrScheme name="Blue Theme 2016 Updated">
      <a:dk1>
        <a:srgbClr val="39393B"/>
      </a:dk1>
      <a:lt1>
        <a:srgbClr val="FFFFFF"/>
      </a:lt1>
      <a:dk2>
        <a:srgbClr val="555558"/>
      </a:dk2>
      <a:lt2>
        <a:srgbClr val="049CD4"/>
      </a:lt2>
      <a:accent1>
        <a:srgbClr val="014093"/>
      </a:accent1>
      <a:accent2>
        <a:srgbClr val="0498D1"/>
      </a:accent2>
      <a:accent3>
        <a:srgbClr val="CACCD2"/>
      </a:accent3>
      <a:accent4>
        <a:srgbClr val="ABC333"/>
      </a:accent4>
      <a:accent5>
        <a:srgbClr val="64BAE2"/>
      </a:accent5>
      <a:accent6>
        <a:srgbClr val="0B6B75"/>
      </a:accent6>
      <a:hlink>
        <a:srgbClr val="049BD3"/>
      </a:hlink>
      <a:folHlink>
        <a:srgbClr val="0144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31720D9A-EDFB-5B41-8490-77C48B1FD2F1}" vid="{ED1E7978-3F47-5645-86AC-F6A9CE34CC30}"/>
    </a:ext>
  </a:extLst>
</a:theme>
</file>

<file path=ppt/theme/theme8.xml><?xml version="1.0" encoding="utf-8"?>
<a:theme xmlns:a="http://schemas.openxmlformats.org/drawingml/2006/main" name="16x9_Tomorrow_starts_here">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Cisco_Arial_16x9">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1459</TotalTime>
  <Words>1360</Words>
  <Application>Microsoft Office PowerPoint</Application>
  <PresentationFormat>On-screen Show (16:9)</PresentationFormat>
  <Paragraphs>456</Paragraphs>
  <Slides>27</Slides>
  <Notes>16</Notes>
  <HiddenSlides>0</HiddenSlides>
  <MMClips>0</MMClips>
  <ScaleCrop>false</ScaleCrop>
  <HeadingPairs>
    <vt:vector size="8" baseType="variant">
      <vt:variant>
        <vt:lpstr>Fonts Used</vt:lpstr>
      </vt:variant>
      <vt:variant>
        <vt:i4>18</vt:i4>
      </vt:variant>
      <vt:variant>
        <vt:lpstr>Theme</vt:lpstr>
      </vt:variant>
      <vt:variant>
        <vt:i4>9</vt:i4>
      </vt:variant>
      <vt:variant>
        <vt:lpstr>Embedded OLE Servers</vt:lpstr>
      </vt:variant>
      <vt:variant>
        <vt:i4>1</vt:i4>
      </vt:variant>
      <vt:variant>
        <vt:lpstr>Slide Titles</vt:lpstr>
      </vt:variant>
      <vt:variant>
        <vt:i4>27</vt:i4>
      </vt:variant>
    </vt:vector>
  </HeadingPairs>
  <TitlesOfParts>
    <vt:vector size="55" baseType="lpstr">
      <vt:lpstr>MS PGothic</vt:lpstr>
      <vt:lpstr>MS PGothic</vt:lpstr>
      <vt:lpstr>Apple LiGothic Medium</vt:lpstr>
      <vt:lpstr>Arial</vt:lpstr>
      <vt:lpstr>Arial Black</vt:lpstr>
      <vt:lpstr>Arial Narrow</vt:lpstr>
      <vt:lpstr>Calibri</vt:lpstr>
      <vt:lpstr>CiscoSans</vt:lpstr>
      <vt:lpstr>CiscoSans ExtraLight</vt:lpstr>
      <vt:lpstr>CiscoSans Thin</vt:lpstr>
      <vt:lpstr>CiscoSansTT</vt:lpstr>
      <vt:lpstr>CiscoSansTT ExtraLight</vt:lpstr>
      <vt:lpstr>CiscoSansTT Light</vt:lpstr>
      <vt:lpstr>CiscoSansTT Thin</vt:lpstr>
      <vt:lpstr>FontAwesome</vt:lpstr>
      <vt:lpstr>Roboto Condensed</vt:lpstr>
      <vt:lpstr>Times New Roman</vt:lpstr>
      <vt:lpstr>Wingdings</vt:lpstr>
      <vt:lpstr>Default Theme</vt:lpstr>
      <vt:lpstr>Latest PPT Template - palette to match Digital Color_Updated</vt:lpstr>
      <vt:lpstr>2_Latest PPT Template - palette to match Digital Color_Updated</vt:lpstr>
      <vt:lpstr>Cisco Live 2017 (Berlin)</vt:lpstr>
      <vt:lpstr>Blue theme 2016 16x9</vt:lpstr>
      <vt:lpstr>Presentation1</vt:lpstr>
      <vt:lpstr>4_Blue theme 2016 16x9</vt:lpstr>
      <vt:lpstr>16x9_Tomorrow_starts_here</vt:lpstr>
      <vt:lpstr>Cisco_Arial_16x9</vt:lpstr>
      <vt:lpstr>think-cell Slide</vt:lpstr>
      <vt:lpstr>Application Centric Infrastructure Review and Update</vt:lpstr>
      <vt:lpstr>Agenda</vt:lpstr>
      <vt:lpstr>Application Centric Infrastructure  Strong Momentum in the Marketplace</vt:lpstr>
      <vt:lpstr>PowerPoint Presentation</vt:lpstr>
      <vt:lpstr>SIM Cards and Application Profiles</vt:lpstr>
      <vt:lpstr>Our Vision for ACI: Scale, Security and Full Visibility</vt:lpstr>
      <vt:lpstr>Nexus Cloud Scale Portfolio</vt:lpstr>
      <vt:lpstr>Nexus 9000 Cloud Scale </vt:lpstr>
      <vt:lpstr>Nexus 9000</vt:lpstr>
      <vt:lpstr>EX And FX Series Cloud Scale Switches</vt:lpstr>
      <vt:lpstr>Cisco Nexus 9000 Platform Switches Density in DC Optimized Footprint </vt:lpstr>
      <vt:lpstr>PowerPoint Presentation</vt:lpstr>
      <vt:lpstr>Analytics and Automation</vt:lpstr>
      <vt:lpstr>Why Cloud Scale Silicon?</vt:lpstr>
      <vt:lpstr>Tetration: Real-Time Analytics</vt:lpstr>
      <vt:lpstr>Automate the Migration to ACI or Cloud Center (CliQr)</vt:lpstr>
      <vt:lpstr>PowerPoint Presentation</vt:lpstr>
      <vt:lpstr>PowerPoint Presentation</vt:lpstr>
      <vt:lpstr>VMware Partnership</vt:lpstr>
      <vt:lpstr>PowerPoint Presentation</vt:lpstr>
      <vt:lpstr>Application Virtual Switch with OpFlex in ACI Fabric</vt:lpstr>
      <vt:lpstr>Forthcoming Innovations</vt:lpstr>
      <vt:lpstr>Terminology</vt:lpstr>
      <vt:lpstr>PowerPoint Presentation</vt:lpstr>
      <vt:lpstr>Wrap Up</vt:lpstr>
      <vt:lpstr>PowerPoint Presentation</vt:lpstr>
      <vt:lpstr>PowerPoint Presentation</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Onisick (jonisick)</dc:creator>
  <cp:lastModifiedBy>Katie Lindner -X (kalindne - MAC MEETINGS AND EVENTS LLC at Cisco)</cp:lastModifiedBy>
  <cp:revision>25</cp:revision>
  <dcterms:created xsi:type="dcterms:W3CDTF">2017-05-04T18:56:21Z</dcterms:created>
  <dcterms:modified xsi:type="dcterms:W3CDTF">2017-06-20T14:34:52Z</dcterms:modified>
</cp:coreProperties>
</file>