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3" r:id="rId3"/>
    <p:sldId id="304" r:id="rId4"/>
    <p:sldId id="305" r:id="rId5"/>
    <p:sldId id="306" r:id="rId6"/>
    <p:sldId id="299" r:id="rId7"/>
    <p:sldId id="300" r:id="rId8"/>
    <p:sldId id="301" r:id="rId9"/>
    <p:sldId id="329" r:id="rId10"/>
    <p:sldId id="340" r:id="rId11"/>
    <p:sldId id="342" r:id="rId12"/>
    <p:sldId id="344" r:id="rId13"/>
    <p:sldId id="349" r:id="rId14"/>
    <p:sldId id="364" r:id="rId15"/>
    <p:sldId id="365" r:id="rId16"/>
    <p:sldId id="359" r:id="rId17"/>
    <p:sldId id="360" r:id="rId18"/>
    <p:sldId id="361" r:id="rId19"/>
    <p:sldId id="362" r:id="rId20"/>
    <p:sldId id="351" r:id="rId21"/>
    <p:sldId id="352" r:id="rId22"/>
    <p:sldId id="353" r:id="rId23"/>
    <p:sldId id="355" r:id="rId24"/>
    <p:sldId id="263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288" r:id="rId36"/>
    <p:sldId id="356" r:id="rId37"/>
    <p:sldId id="293" r:id="rId38"/>
    <p:sldId id="294" r:id="rId39"/>
    <p:sldId id="295" r:id="rId40"/>
    <p:sldId id="296" r:id="rId41"/>
    <p:sldId id="307" r:id="rId42"/>
    <p:sldId id="363" r:id="rId43"/>
    <p:sldId id="298" r:id="rId44"/>
    <p:sldId id="25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7AB"/>
    <a:srgbClr val="FB646B"/>
    <a:srgbClr val="EE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2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95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53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34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03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82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59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09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Shape 7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26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94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30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19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31278"/>
            <a:ext cx="8009965" cy="1942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62157"/>
            <a:ext cx="877711" cy="490320"/>
          </a:xfrm>
          <a:prstGeom prst="rect">
            <a:avLst/>
          </a:prstGeom>
        </p:spPr>
      </p:pic>
      <p:pic>
        <p:nvPicPr>
          <p:cNvPr id="1026" name="Picture 2" descr="Image result for opendaylight logo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b="19759"/>
          <a:stretch/>
        </p:blipFill>
        <p:spPr bwMode="auto">
          <a:xfrm>
            <a:off x="183797" y="4418659"/>
            <a:ext cx="1946649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nfv logo"/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8" y="3604448"/>
            <a:ext cx="1632673" cy="3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penstack logo"/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41503"/>
            <a:ext cx="1980647" cy="5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69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13123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7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111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29" y="6374400"/>
            <a:ext cx="688405" cy="384567"/>
          </a:xfrm>
          <a:prstGeom prst="rect">
            <a:avLst/>
          </a:prstGeom>
        </p:spPr>
      </p:pic>
      <p:pic>
        <p:nvPicPr>
          <p:cNvPr id="8" name="Picture 2" descr="Image result for opendaylight logo"/>
          <p:cNvPicPr>
            <a:picLocks noChangeAspect="1" noChangeArrowheads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 b="23205"/>
          <a:stretch/>
        </p:blipFill>
        <p:spPr bwMode="auto">
          <a:xfrm>
            <a:off x="2983396" y="6435368"/>
            <a:ext cx="1468022" cy="3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opnfv logo"/>
          <p:cNvPicPr>
            <a:picLocks noChangeAspect="1" noChangeArrowheads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6" y="6484152"/>
            <a:ext cx="1121832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openstack logo"/>
          <p:cNvPicPr>
            <a:picLocks noChangeAspect="1" noChangeArrowheads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41" y="6435368"/>
            <a:ext cx="1242696" cy="3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48.emf"/><Relationship Id="rId10" Type="http://schemas.openxmlformats.org/officeDocument/2006/relationships/image" Target="../media/image49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30.png"/><Relationship Id="rId6" Type="http://schemas.openxmlformats.org/officeDocument/2006/relationships/image" Target="../media/image61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opnfv.org/display/fds/OpenStack-ODL-VPP+integration+design+and+architectur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nfv.org/display/vina/VINA+Home" TargetMode="External"/><Relationship Id="rId4" Type="http://schemas.openxmlformats.org/officeDocument/2006/relationships/hyperlink" Target="https://wiki.opnfv.org/display/nfvbench/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opnfv.org/display/bamboo/Bamboo+Home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opnfv.org/display/fd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011" y="954534"/>
            <a:ext cx="1148920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Very Fast and Flexible Cloud/NFV</a:t>
            </a:r>
            <a:br>
              <a:rPr lang="en-US" b="1" dirty="0" smtClean="0"/>
            </a:br>
            <a:r>
              <a:rPr lang="en-US" b="1" dirty="0" smtClean="0"/>
              <a:t>Solution Stacks with FD.io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5011" y="2233835"/>
            <a:ext cx="41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Jerome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Tollet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Frank Brockners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(Cisco)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13" y="2165684"/>
            <a:ext cx="86558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Project at Linux Foundation</a:t>
            </a:r>
          </a:p>
          <a:p>
            <a:pPr lvl="1"/>
            <a:r>
              <a:rPr lang="en-US" sz="2000" dirty="0" smtClean="0"/>
              <a:t>Multi-party</a:t>
            </a:r>
          </a:p>
          <a:p>
            <a:pPr lvl="1"/>
            <a:r>
              <a:rPr lang="en-US" sz="2000" dirty="0" smtClean="0"/>
              <a:t>Multi-project</a:t>
            </a:r>
          </a:p>
          <a:p>
            <a:r>
              <a:rPr lang="en-US" dirty="0" smtClean="0"/>
              <a:t>Software Dataplane</a:t>
            </a:r>
          </a:p>
          <a:p>
            <a:pPr lvl="1"/>
            <a:r>
              <a:rPr lang="en-US" sz="2000" dirty="0" smtClean="0"/>
              <a:t>High throughput</a:t>
            </a:r>
          </a:p>
          <a:p>
            <a:pPr lvl="1"/>
            <a:r>
              <a:rPr lang="en-US" sz="2000" dirty="0" smtClean="0"/>
              <a:t>Low Latency</a:t>
            </a:r>
          </a:p>
          <a:p>
            <a:pPr lvl="1"/>
            <a:r>
              <a:rPr lang="en-US" sz="2000" dirty="0" smtClean="0"/>
              <a:t>Feature Rich</a:t>
            </a:r>
          </a:p>
          <a:p>
            <a:pPr lvl="1"/>
            <a:r>
              <a:rPr lang="en-US" sz="2000" dirty="0" smtClean="0"/>
              <a:t>Resource Efficient</a:t>
            </a:r>
          </a:p>
          <a:p>
            <a:pPr lvl="1"/>
            <a:r>
              <a:rPr lang="en-US" sz="2000" dirty="0" smtClean="0"/>
              <a:t>Bare Metal/VM/Container</a:t>
            </a:r>
          </a:p>
          <a:p>
            <a:pPr lvl="1"/>
            <a:r>
              <a:rPr lang="en-US" sz="2000" dirty="0" smtClean="0"/>
              <a:t>Multiplatform</a:t>
            </a:r>
            <a:r>
              <a:rPr lang="en-US" sz="1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6854" y="3591768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58554" y="1270610"/>
            <a:ext cx="6063916" cy="1965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Fd.io Scope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IO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&lt;-&gt;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cores/threads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Processing </a:t>
            </a:r>
            <a:r>
              <a:rPr lang="mr-I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Classify/Transform/Prioritize/Forward/Terminate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Dataplane Management Agents - 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ControlPlane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95287" y="4284284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Dataplane Management Agent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95287" y="4855788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Processing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95287" y="5428147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 IO</a:t>
            </a:r>
            <a:endParaRPr lang="en-US" dirty="0"/>
          </a:p>
        </p:txBody>
      </p:sp>
      <p:pic>
        <p:nvPicPr>
          <p:cNvPr id="12" name="Picture 11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69" y="4627188"/>
            <a:ext cx="74427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7" y="4627188"/>
            <a:ext cx="6096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06" y="4627188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Multiparty: Contributor/Committer Diversity</a:t>
            </a:r>
            <a:endParaRPr lang="en-US" sz="4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72" y="1374233"/>
            <a:ext cx="8968722" cy="45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Multiproject</a:t>
            </a:r>
            <a:r>
              <a:rPr lang="en-US" dirty="0" smtClean="0"/>
              <a:t>: FD.io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6196" y="1778073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Honeycomb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881152" y="1774742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hc2vpp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53921" y="1192541"/>
            <a:ext cx="7511860" cy="1206137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7218" y="2119550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CSIT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287218" y="2789156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uppet-fdio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265639" y="3458762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trex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8964015" y="1183343"/>
            <a:ext cx="2566248" cy="3586788"/>
          </a:xfrm>
          <a:prstGeom prst="roundRect">
            <a:avLst>
              <a:gd name="adj" fmla="val 4904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Testing/Support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86196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NSH_SFC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881153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ONE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076110" y="31498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TLDK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867898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odp4vpp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686196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CICN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076110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VPP Sandbox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686195" y="4178937"/>
            <a:ext cx="6447313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VPP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1153920" y="2555531"/>
            <a:ext cx="7511861" cy="2232350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86195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eb_dpdk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3881152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rpm_dpdk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153920" y="4944733"/>
            <a:ext cx="7511861" cy="1086999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94610" y="26291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govpp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4" y="30521"/>
            <a:ext cx="11340259" cy="1143000"/>
          </a:xfrm>
        </p:spPr>
        <p:txBody>
          <a:bodyPr/>
          <a:lstStyle/>
          <a:p>
            <a:r>
              <a:rPr lang="en-US" dirty="0" smtClean="0"/>
              <a:t>Vector Packet Processor - </a:t>
            </a:r>
            <a:r>
              <a:rPr lang="en-US" i="1" dirty="0" smtClean="0"/>
              <a:t>VPP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863" y="2127086"/>
            <a:ext cx="7455074" cy="24602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Packet Processing Platform: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Linux User space</a:t>
            </a:r>
          </a:p>
          <a:p>
            <a:pPr lvl="1"/>
            <a:r>
              <a:rPr lang="en-US" dirty="0" smtClean="0"/>
              <a:t>Run’s on commodity CPUs:          /        /</a:t>
            </a:r>
          </a:p>
          <a:p>
            <a:pPr lvl="1"/>
            <a:r>
              <a:rPr lang="en-US" dirty="0" smtClean="0"/>
              <a:t>Shipping at volume in server &amp; embedded products since 2004.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76" y="2127086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5809" y="2819602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Dataplane Management Agent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5809" y="3391106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Processing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5809" y="3963465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 IO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71735" y="3615738"/>
            <a:ext cx="338016" cy="25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51681" y="3616491"/>
            <a:ext cx="338016" cy="251"/>
          </a:xfrm>
          <a:prstGeom prst="straightConnector1">
            <a:avLst/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48" y="3270874"/>
            <a:ext cx="744279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39" y="3270874"/>
            <a:ext cx="6096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25" y="3270874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39200" y="914401"/>
            <a:ext cx="1771036" cy="13353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164"/>
            <a:ext cx="9448800" cy="731837"/>
          </a:xfrm>
        </p:spPr>
        <p:txBody>
          <a:bodyPr>
            <a:noAutofit/>
          </a:bodyPr>
          <a:lstStyle/>
          <a:p>
            <a:r>
              <a:rPr lang="en-US" sz="2400" b="1" dirty="0"/>
              <a:t>VPP Universal Fast Dataplane: </a:t>
            </a:r>
            <a:r>
              <a:rPr lang="en-US" sz="2400" dirty="0"/>
              <a:t>Performance at Scale [1/2]</a:t>
            </a:r>
            <a:br>
              <a:rPr lang="en-US" sz="2400" dirty="0"/>
            </a:br>
            <a:r>
              <a:rPr lang="en-US" sz="1800" dirty="0"/>
              <a:t>Per CPU core throughput with linear multi-thread(-core) scaling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13319" y="914402"/>
            <a:ext cx="3536387" cy="556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8849514" y="2502878"/>
          <a:ext cx="1771036" cy="123092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288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Hardware: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Cisco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UCS C240 M4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Intel® C610 series chipset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 x Intel® Xeon® Processor </a:t>
                      </a:r>
                      <a:r>
                        <a:rPr lang="fi-FI" sz="800" dirty="0">
                          <a:solidFill>
                            <a:schemeClr val="tx1"/>
                          </a:solidFill>
                          <a:effectLst/>
                        </a:rPr>
                        <a:t>E5-2698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v3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cores,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2.3GHz, 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40MB Cache)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2133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MHz, 256 GB Total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  <a:effectLst/>
                        </a:rPr>
                        <a:t>6 x 2p40GE Intel</a:t>
                      </a:r>
                      <a:r>
                        <a:rPr lang="de-DE" sz="800" baseline="0" dirty="0">
                          <a:solidFill>
                            <a:schemeClr val="tx1"/>
                          </a:solidFill>
                          <a:effectLst/>
                        </a:rPr>
                        <a:t> XL710</a:t>
                      </a:r>
                      <a:r>
                        <a:rPr lang="de-DE" sz="8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=12x40GE</a:t>
                      </a:r>
                      <a:endParaRPr lang="en-US" sz="8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25" y="1041993"/>
            <a:ext cx="3398332" cy="1963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025" y="3124201"/>
            <a:ext cx="3408688" cy="20151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470" y="1041994"/>
            <a:ext cx="3398331" cy="19637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332" y="3129851"/>
            <a:ext cx="3404469" cy="20126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25" y="5257802"/>
            <a:ext cx="3398333" cy="11222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332" y="5266607"/>
            <a:ext cx="3404469" cy="111723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226614" y="914401"/>
            <a:ext cx="3536387" cy="556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2490" y="1248802"/>
            <a:ext cx="1629073" cy="9609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9308936" y="968487"/>
            <a:ext cx="831565" cy="3423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050" b="1" dirty="0" err="1">
                <a:solidFill>
                  <a:srgbClr val="2B2929"/>
                </a:solidFill>
              </a:rPr>
              <a:t>Topology:</a:t>
            </a:r>
          </a:p>
          <a:p>
            <a:pPr algn="ctr"/>
            <a:r>
              <a:rPr lang="en-US" sz="1050" b="1" dirty="0" err="1">
                <a:solidFill>
                  <a:srgbClr val="2B2929"/>
                </a:solidFill>
              </a:rPr>
              <a:t>Phy</a:t>
            </a:r>
            <a:r>
              <a:rPr lang="en-US" sz="1050" b="1" dirty="0">
                <a:solidFill>
                  <a:srgbClr val="2B2929"/>
                </a:solidFill>
              </a:rPr>
              <a:t>-VS-</a:t>
            </a:r>
            <a:r>
              <a:rPr lang="en-US" sz="1050" b="1" dirty="0" err="1">
                <a:solidFill>
                  <a:srgbClr val="2B2929"/>
                </a:solidFill>
              </a:rPr>
              <a:t>Phy</a:t>
            </a:r>
            <a:endParaRPr lang="en-US" sz="1050" b="1" dirty="0">
              <a:solidFill>
                <a:srgbClr val="2B2929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8839200" y="4016134"/>
          <a:ext cx="1771036" cy="77049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Software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Linux: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Ubuntu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16.04.1 LTS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Kernel: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 ver. 4.4.0-45-generic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FD.io VPP: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VPP v17.01-5~ge234726 (DPDK 16.11)</a:t>
                      </a:r>
                      <a:endParaRPr lang="en-US" sz="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8839200" y="5052060"/>
          <a:ext cx="1771036" cy="112014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157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Resources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1 physical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CPU core per 40GE port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Other CPU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cores available for other services and other work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20 physical CPU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 cores available in 12x40GE seupt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Lots of Headroom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for much more throughput and features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/>
          <a:srcRect l="34732" t="34730" r="34856" b="32180"/>
          <a:stretch/>
        </p:blipFill>
        <p:spPr>
          <a:xfrm>
            <a:off x="4700036" y="2835486"/>
            <a:ext cx="958330" cy="588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/>
          <a:srcRect l="34732" t="34730" r="34856" b="32180"/>
          <a:stretch/>
        </p:blipFill>
        <p:spPr>
          <a:xfrm>
            <a:off x="9557483" y="1414292"/>
            <a:ext cx="355099" cy="2181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1" y="775156"/>
            <a:ext cx="1012191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sz="1400" b="1"/>
              <a:t>IPv4 Routing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1" y="775156"/>
            <a:ext cx="1012191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sz="1400" b="1"/>
              <a:t>IPv6 Routing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1764406" y="1880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686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23" y="1040593"/>
            <a:ext cx="3400755" cy="1965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40594"/>
            <a:ext cx="3403957" cy="2129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3279486"/>
            <a:ext cx="3405600" cy="2130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223" y="3279487"/>
            <a:ext cx="3401999" cy="2011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223" y="5483528"/>
            <a:ext cx="3400755" cy="9199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399" y="5478463"/>
            <a:ext cx="3403957" cy="9029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angle 22"/>
          <p:cNvSpPr/>
          <p:nvPr/>
        </p:nvSpPr>
        <p:spPr>
          <a:xfrm>
            <a:off x="1613319" y="914402"/>
            <a:ext cx="3536387" cy="556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26614" y="914401"/>
            <a:ext cx="3536387" cy="556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9200" y="914401"/>
            <a:ext cx="1771036" cy="13353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849514" y="2502878"/>
          <a:ext cx="1771036" cy="123092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288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Hardware: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Cisco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UCS C240 M4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Intel® C610 series chipset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 x Intel® Xeon® Processor </a:t>
                      </a:r>
                      <a:r>
                        <a:rPr lang="fi-FI" sz="800" dirty="0">
                          <a:solidFill>
                            <a:schemeClr val="tx1"/>
                          </a:solidFill>
                          <a:effectLst/>
                        </a:rPr>
                        <a:t>E5-2698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v3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cores,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2.3GHz, 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40MB Cache)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2133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MHz, 256 GB Total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  <a:effectLst/>
                        </a:rPr>
                        <a:t>6 x 2p40GE Intel</a:t>
                      </a:r>
                      <a:r>
                        <a:rPr lang="de-DE" sz="800" baseline="0" dirty="0">
                          <a:solidFill>
                            <a:schemeClr val="tx1"/>
                          </a:solidFill>
                          <a:effectLst/>
                        </a:rPr>
                        <a:t> XL710</a:t>
                      </a:r>
                      <a:r>
                        <a:rPr lang="de-DE" sz="8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=12x40GE</a:t>
                      </a:r>
                      <a:endParaRPr lang="en-US" sz="8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2490" y="1248802"/>
            <a:ext cx="1629073" cy="96099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 bwMode="auto">
          <a:xfrm>
            <a:off x="9308936" y="968487"/>
            <a:ext cx="831565" cy="3423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050" b="1" dirty="0" err="1">
                <a:solidFill>
                  <a:srgbClr val="2B2929"/>
                </a:solidFill>
              </a:rPr>
              <a:t>Topology:</a:t>
            </a:r>
          </a:p>
          <a:p>
            <a:pPr algn="ctr"/>
            <a:r>
              <a:rPr lang="en-US" sz="1050" b="1" dirty="0" err="1">
                <a:solidFill>
                  <a:srgbClr val="2B2929"/>
                </a:solidFill>
              </a:rPr>
              <a:t>Phy</a:t>
            </a:r>
            <a:r>
              <a:rPr lang="en-US" sz="1050" b="1" dirty="0">
                <a:solidFill>
                  <a:srgbClr val="2B2929"/>
                </a:solidFill>
              </a:rPr>
              <a:t>-VS-</a:t>
            </a:r>
            <a:r>
              <a:rPr lang="en-US" sz="1050" b="1" dirty="0" err="1">
                <a:solidFill>
                  <a:srgbClr val="2B2929"/>
                </a:solidFill>
              </a:rPr>
              <a:t>Phy</a:t>
            </a:r>
            <a:endParaRPr lang="en-US" sz="1050" b="1" dirty="0">
              <a:solidFill>
                <a:srgbClr val="2B2929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839200" y="4016134"/>
          <a:ext cx="1771036" cy="77049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Software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Linux: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Ubuntu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</a:rPr>
                        <a:t> 16.04.1 LTS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Kernel: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 ver. 4.4.0-45-generic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FD.io VPP: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VPP v17.01-5~ge234726 (DPDK 16.11)</a:t>
                      </a:r>
                      <a:endParaRPr lang="en-US" sz="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8839200" y="5052060"/>
          <a:ext cx="1771036" cy="112014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71036"/>
              </a:tblGrid>
              <a:tr h="157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Resources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1 physical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CPU core per 40GE port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Other CPU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cores available for other services and other work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20 physical CPU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 cores available in 12x40GE seupt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Lots of Headroom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for much more throughput and features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38576" marR="38576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524000" y="30164"/>
            <a:ext cx="9448800" cy="731837"/>
          </a:xfrm>
        </p:spPr>
        <p:txBody>
          <a:bodyPr>
            <a:noAutofit/>
          </a:bodyPr>
          <a:lstStyle/>
          <a:p>
            <a:r>
              <a:rPr lang="en-US" sz="2400" b="1" dirty="0"/>
              <a:t>VPP Universal Fast Dataplane: </a:t>
            </a:r>
            <a:r>
              <a:rPr lang="en-US" sz="2400" dirty="0"/>
              <a:t>Performance at Scale [2/2]</a:t>
            </a:r>
            <a:br>
              <a:rPr lang="en-US" sz="2400" dirty="0"/>
            </a:br>
            <a:r>
              <a:rPr lang="en-US" sz="1800" dirty="0"/>
              <a:t>Per CPU core throughput with linear multi-thread(-core) scaling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l="34732" t="34730" r="34856" b="32180"/>
          <a:stretch/>
        </p:blipFill>
        <p:spPr>
          <a:xfrm>
            <a:off x="4747448" y="2945266"/>
            <a:ext cx="958330" cy="588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34732" t="34730" r="34856" b="32180"/>
          <a:stretch/>
        </p:blipFill>
        <p:spPr>
          <a:xfrm>
            <a:off x="9557483" y="1414292"/>
            <a:ext cx="355099" cy="2181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819400" y="775156"/>
            <a:ext cx="998534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sz="1400" b="1"/>
              <a:t>L2 Switching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38801" y="775156"/>
            <a:ext cx="2691753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sz="1400" b="1"/>
              <a:t>L2 Switching with VXLAN Tunneling</a:t>
            </a:r>
          </a:p>
        </p:txBody>
      </p:sp>
    </p:spTree>
    <p:extLst>
      <p:ext uri="{BB962C8B-B14F-4D97-AF65-F5344CB8AC3E}">
        <p14:creationId xmlns:p14="http://schemas.microsoft.com/office/powerpoint/2010/main" val="1280171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 smtClean="0"/>
              <a:t>VPP: How does it work?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862140" y="6176103"/>
            <a:ext cx="331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approx. 173 nodes in default deployment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53784" y="1204163"/>
            <a:ext cx="3738435" cy="4074779"/>
            <a:chOff x="513852" y="1363773"/>
            <a:chExt cx="4052157" cy="4167261"/>
          </a:xfrm>
        </p:grpSpPr>
        <p:sp>
          <p:nvSpPr>
            <p:cNvPr id="25" name="Oval 24"/>
            <p:cNvSpPr/>
            <p:nvPr/>
          </p:nvSpPr>
          <p:spPr>
            <a:xfrm>
              <a:off x="1999517" y="2048680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ethernet</a:t>
              </a:r>
              <a:r>
                <a:rPr lang="en-US" sz="9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047423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dpdk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313239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af</a:t>
              </a:r>
              <a:r>
                <a:rPr lang="en-US" sz="900" dirty="0" smtClean="0">
                  <a:solidFill>
                    <a:schemeClr val="tx1"/>
                  </a:solidFill>
                </a:rPr>
                <a:t>-packet-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47461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vhost</a:t>
              </a:r>
              <a:r>
                <a:rPr lang="en-US" sz="900" dirty="0" smtClean="0">
                  <a:solidFill>
                    <a:schemeClr val="tx1"/>
                  </a:solidFill>
                </a:rPr>
                <a:t>-user-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3852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mpls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11669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lldp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906377" y="2733587"/>
              <a:ext cx="941166" cy="739279"/>
              <a:chOff x="5201325" y="1999766"/>
              <a:chExt cx="1336698" cy="73927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5646891" y="2279723"/>
                <a:ext cx="891132" cy="459322"/>
              </a:xfrm>
              <a:prstGeom prst="ellips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...-no-</a:t>
                </a:r>
              </a:p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checksum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01325" y="1999766"/>
                <a:ext cx="891132" cy="459322"/>
              </a:xfrm>
              <a:prstGeom prst="ellips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ip4-input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3938565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ip6-input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41296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arp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421358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cdp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27994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l2-input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036311" y="3698451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smtClean="0">
                  <a:solidFill>
                    <a:schemeClr val="tx1"/>
                  </a:solidFill>
                </a:rPr>
                <a:t>ip4-lookup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42840" y="3698451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ip4-lookup-</a:t>
              </a:r>
            </a:p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mulitcast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294754" y="4386805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ip4-rewrite-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transit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532519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ip4-load-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balance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156562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midchain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14988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mpls</a:t>
              </a:r>
              <a:r>
                <a:rPr lang="en-US" sz="900" dirty="0" smtClean="0">
                  <a:solidFill>
                    <a:schemeClr val="tx1"/>
                  </a:solidFill>
                </a:rPr>
                <a:t>-policy-</a:t>
              </a:r>
            </a:p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encap</a:t>
              </a:r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26961" y="5071712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interface-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48" name="Straight Arrow Connector 47"/>
            <p:cNvCxnSpPr>
              <a:stCxn id="25" idx="5"/>
              <a:endCxn id="29" idx="1"/>
            </p:cNvCxnSpPr>
            <p:nvPr/>
          </p:nvCxnSpPr>
          <p:spPr>
            <a:xfrm>
              <a:off x="2535074" y="2440736"/>
              <a:ext cx="463190" cy="360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2" idx="5"/>
              <a:endCxn id="30" idx="0"/>
            </p:cNvCxnSpPr>
            <p:nvPr/>
          </p:nvCxnSpPr>
          <p:spPr>
            <a:xfrm>
              <a:off x="3582980" y="1755829"/>
              <a:ext cx="669307" cy="9777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2" idx="3"/>
              <a:endCxn id="25" idx="7"/>
            </p:cNvCxnSpPr>
            <p:nvPr/>
          </p:nvCxnSpPr>
          <p:spPr>
            <a:xfrm flipH="1">
              <a:off x="2535074" y="1755829"/>
              <a:ext cx="604236" cy="360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2" idx="4"/>
              <a:endCxn id="41" idx="7"/>
            </p:cNvCxnSpPr>
            <p:nvPr/>
          </p:nvCxnSpPr>
          <p:spPr>
            <a:xfrm>
              <a:off x="3361145" y="1823095"/>
              <a:ext cx="394511" cy="12577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5" idx="4"/>
              <a:endCxn id="34" idx="0"/>
            </p:cNvCxnSpPr>
            <p:nvPr/>
          </p:nvCxnSpPr>
          <p:spPr>
            <a:xfrm>
              <a:off x="2313239" y="2508002"/>
              <a:ext cx="128477" cy="225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4"/>
              <a:endCxn id="25" idx="0"/>
            </p:cNvCxnSpPr>
            <p:nvPr/>
          </p:nvCxnSpPr>
          <p:spPr>
            <a:xfrm flipH="1">
              <a:off x="2313239" y="1823095"/>
              <a:ext cx="313722" cy="225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9" idx="3"/>
              <a:endCxn id="35" idx="0"/>
            </p:cNvCxnSpPr>
            <p:nvPr/>
          </p:nvCxnSpPr>
          <p:spPr>
            <a:xfrm flipH="1">
              <a:off x="2350033" y="3125643"/>
              <a:ext cx="648231" cy="5728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5" idx="3"/>
              <a:endCxn id="37" idx="0"/>
            </p:cNvCxnSpPr>
            <p:nvPr/>
          </p:nvCxnSpPr>
          <p:spPr>
            <a:xfrm flipH="1">
              <a:off x="1846241" y="4090507"/>
              <a:ext cx="281957" cy="292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35" idx="4"/>
              <a:endCxn id="24" idx="1"/>
            </p:cNvCxnSpPr>
            <p:nvPr/>
          </p:nvCxnSpPr>
          <p:spPr>
            <a:xfrm>
              <a:off x="2350033" y="4157773"/>
              <a:ext cx="36608" cy="296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5" idx="2"/>
              <a:endCxn id="39" idx="0"/>
            </p:cNvCxnSpPr>
            <p:nvPr/>
          </p:nvCxnSpPr>
          <p:spPr>
            <a:xfrm flipH="1">
              <a:off x="1028710" y="3928112"/>
              <a:ext cx="1007601" cy="4552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35" idx="6"/>
              <a:endCxn id="38" idx="1"/>
            </p:cNvCxnSpPr>
            <p:nvPr/>
          </p:nvCxnSpPr>
          <p:spPr>
            <a:xfrm>
              <a:off x="2663755" y="3928112"/>
              <a:ext cx="584694" cy="5225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24" idx="4"/>
              <a:endCxn id="40" idx="1"/>
            </p:cNvCxnSpPr>
            <p:nvPr/>
          </p:nvCxnSpPr>
          <p:spPr>
            <a:xfrm>
              <a:off x="2608476" y="4846127"/>
              <a:ext cx="110372" cy="292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37" idx="6"/>
              <a:endCxn id="24" idx="2"/>
            </p:cNvCxnSpPr>
            <p:nvPr/>
          </p:nvCxnSpPr>
          <p:spPr>
            <a:xfrm>
              <a:off x="2159963" y="4613019"/>
              <a:ext cx="134791" cy="34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/>
            <p:cNvCxnSpPr>
              <a:stCxn id="37" idx="5"/>
              <a:endCxn id="37" idx="4"/>
            </p:cNvCxnSpPr>
            <p:nvPr/>
          </p:nvCxnSpPr>
          <p:spPr>
            <a:xfrm rot="5400000">
              <a:off x="1923526" y="4698130"/>
              <a:ext cx="67266" cy="221835"/>
            </a:xfrm>
            <a:prstGeom prst="curvedConnector3">
              <a:avLst>
                <a:gd name="adj1" fmla="val 43984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5400000">
            <a:off x="4413805" y="2168266"/>
            <a:ext cx="3390563" cy="1298110"/>
            <a:chOff x="7405106" y="492056"/>
            <a:chExt cx="3784714" cy="855317"/>
          </a:xfrm>
        </p:grpSpPr>
        <p:sp>
          <p:nvSpPr>
            <p:cNvPr id="7" name="Rounded Rectangle 6"/>
            <p:cNvSpPr/>
            <p:nvPr/>
          </p:nvSpPr>
          <p:spPr>
            <a:xfrm>
              <a:off x="7405106" y="492056"/>
              <a:ext cx="3784714" cy="855317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7691444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Packet 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7967753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8244062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8520371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8796680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9072989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9349298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6</a:t>
              </a:r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9625607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7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9901916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0178225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9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0454530" y="763681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10</a:t>
              </a:r>
            </a:p>
          </p:txBody>
        </p:sp>
      </p:grpSp>
      <p:sp>
        <p:nvSpPr>
          <p:cNvPr id="11" name="Donut 10"/>
          <p:cNvSpPr/>
          <p:nvPr/>
        </p:nvSpPr>
        <p:spPr>
          <a:xfrm>
            <a:off x="643640" y="110625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5550959" y="126859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39" y="5386540"/>
            <a:ext cx="387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Packet processing is decomposed into a directed graph node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6384" y="4829814"/>
            <a:ext cx="265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packets moved through </a:t>
            </a:r>
            <a:br>
              <a:rPr lang="en-US" dirty="0"/>
            </a:br>
            <a:r>
              <a:rPr lang="en-US" dirty="0"/>
              <a:t>graph nodes in vector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71774" y="1943418"/>
            <a:ext cx="2707341" cy="2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99821" y="2736276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284920" y="3512466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9416" y="2151293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08613" y="1078807"/>
            <a:ext cx="348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</a:t>
            </a:r>
            <a:r>
              <a:rPr lang="en-US" dirty="0" smtClean="0"/>
              <a:t>graph nodes are optimized </a:t>
            </a:r>
            <a:br>
              <a:rPr lang="en-US" dirty="0" smtClean="0"/>
            </a:br>
            <a:r>
              <a:rPr lang="en-US" dirty="0" smtClean="0"/>
              <a:t>to fit inside the instruction cache </a:t>
            </a:r>
            <a:r>
              <a:rPr lang="en-US" dirty="0"/>
              <a:t>…</a:t>
            </a:r>
          </a:p>
        </p:txBody>
      </p:sp>
      <p:sp>
        <p:nvSpPr>
          <p:cNvPr id="62" name="Donut 61"/>
          <p:cNvSpPr/>
          <p:nvPr/>
        </p:nvSpPr>
        <p:spPr>
          <a:xfrm>
            <a:off x="8391600" y="300035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8384219" y="3742487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10113" y="4808769"/>
            <a:ext cx="2718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</a:t>
            </a:r>
            <a:r>
              <a:rPr lang="en-US" dirty="0" smtClean="0"/>
              <a:t>packets are pre-fetched, </a:t>
            </a:r>
            <a:br>
              <a:rPr lang="en-US" dirty="0" smtClean="0"/>
            </a:br>
            <a:r>
              <a:rPr lang="en-US" dirty="0" smtClean="0"/>
              <a:t>into the data cache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07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#3 and #4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ASSUME </a:t>
            </a:r>
            <a:r>
              <a:rPr lang="en-US" sz="1600" dirty="0" err="1" smtClean="0">
                <a:solidFill>
                  <a:schemeClr val="tx1"/>
                </a:solidFill>
              </a:rPr>
              <a:t>next_node</a:t>
            </a:r>
            <a:r>
              <a:rPr lang="en-US" sz="1600" dirty="0" smtClean="0">
                <a:solidFill>
                  <a:schemeClr val="tx1"/>
                </a:solidFill>
              </a:rPr>
              <a:t> same as last packet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U</a:t>
            </a:r>
            <a:r>
              <a:rPr lang="en-US" sz="1600" dirty="0" smtClean="0">
                <a:solidFill>
                  <a:schemeClr val="tx1"/>
                </a:solidFill>
              </a:rPr>
              <a:t>pdate counters</a:t>
            </a:r>
            <a:r>
              <a:rPr lang="en-US" sz="1600" smtClean="0">
                <a:solidFill>
                  <a:schemeClr val="tx1"/>
                </a:solidFill>
              </a:rPr>
              <a:t>, advance </a:t>
            </a:r>
            <a:r>
              <a:rPr lang="en-US" sz="1600" dirty="0" smtClean="0">
                <a:solidFill>
                  <a:schemeClr val="tx1"/>
                </a:solidFill>
              </a:rPr>
              <a:t>buffers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Enqueue</a:t>
            </a:r>
            <a:r>
              <a:rPr lang="en-US" sz="1600" dirty="0" smtClean="0">
                <a:solidFill>
                  <a:schemeClr val="tx1"/>
                </a:solidFill>
              </a:rPr>
              <a:t> the packet to </a:t>
            </a:r>
            <a:r>
              <a:rPr lang="en-US" sz="1600" dirty="0" err="1" smtClean="0">
                <a:solidFill>
                  <a:schemeClr val="tx1"/>
                </a:solidFill>
              </a:rPr>
              <a:t>next_node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&lt;as above but single packet&gt;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26697" y="5608333"/>
            <a:ext cx="4895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packets are processed in groups of four,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remaining packets are processed on by one … </a:t>
            </a:r>
            <a:endParaRPr lang="en-US" dirty="0"/>
          </a:p>
        </p:txBody>
      </p:sp>
      <p:sp>
        <p:nvSpPr>
          <p:cNvPr id="75" name="Donut 74"/>
          <p:cNvSpPr/>
          <p:nvPr/>
        </p:nvSpPr>
        <p:spPr>
          <a:xfrm>
            <a:off x="1404278" y="2690270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27133" y="975007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instruction cache is warm with the instructions from a single graph node …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Donut 76"/>
          <p:cNvSpPr/>
          <p:nvPr/>
        </p:nvSpPr>
        <p:spPr>
          <a:xfrm>
            <a:off x="1395939" y="3359977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0356" y="5102129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data cache is warm with a small number of packets ..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Donut 78"/>
          <p:cNvSpPr/>
          <p:nvPr/>
        </p:nvSpPr>
        <p:spPr>
          <a:xfrm>
            <a:off x="6617251" y="51974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0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PROCESS #1 and #2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ASSUME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r>
              <a:rPr lang="en-US" sz="1600" dirty="0" smtClean="0">
                <a:solidFill>
                  <a:schemeClr val="bg1"/>
                </a:solidFill>
              </a:rPr>
              <a:t> same as last packet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U</a:t>
            </a:r>
            <a:r>
              <a:rPr lang="en-US" sz="1600" dirty="0" smtClean="0">
                <a:solidFill>
                  <a:schemeClr val="bg1"/>
                </a:solidFill>
              </a:rPr>
              <a:t>pdate counters</a:t>
            </a:r>
            <a:r>
              <a:rPr lang="en-US" sz="1600" smtClean="0">
                <a:solidFill>
                  <a:schemeClr val="bg1"/>
                </a:solidFill>
              </a:rPr>
              <a:t>, advance </a:t>
            </a:r>
            <a:r>
              <a:rPr lang="en-US" sz="1600" dirty="0" smtClean="0">
                <a:solidFill>
                  <a:schemeClr val="bg1"/>
                </a:solidFill>
              </a:rPr>
              <a:t>buffers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Enqueue</a:t>
            </a:r>
            <a:r>
              <a:rPr lang="en-US" sz="1600" dirty="0" smtClean="0">
                <a:solidFill>
                  <a:schemeClr val="bg1"/>
                </a:solidFill>
              </a:rPr>
              <a:t> the packet to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&lt;as above but single packet&gt;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26697" y="5608333"/>
            <a:ext cx="489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</a:t>
            </a:r>
            <a:r>
              <a:rPr lang="en-US" dirty="0" err="1" smtClean="0"/>
              <a:t>prefetch</a:t>
            </a:r>
            <a:r>
              <a:rPr lang="en-US" dirty="0" smtClean="0"/>
              <a:t> packets #1 and #2 …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89294" y="2227641"/>
            <a:ext cx="2348753" cy="110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nut 32"/>
          <p:cNvSpPr/>
          <p:nvPr/>
        </p:nvSpPr>
        <p:spPr>
          <a:xfrm>
            <a:off x="963419" y="140697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8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#3 and #4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ASSUME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r>
              <a:rPr lang="en-US" sz="1600" dirty="0" smtClean="0">
                <a:solidFill>
                  <a:schemeClr val="bg1"/>
                </a:solidFill>
              </a:rPr>
              <a:t> same as last packet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U</a:t>
            </a:r>
            <a:r>
              <a:rPr lang="en-US" sz="1600" dirty="0" smtClean="0">
                <a:solidFill>
                  <a:schemeClr val="bg1"/>
                </a:solidFill>
              </a:rPr>
              <a:t>pdate counters</a:t>
            </a:r>
            <a:r>
              <a:rPr lang="en-US" sz="1600" smtClean="0">
                <a:solidFill>
                  <a:schemeClr val="bg1"/>
                </a:solidFill>
              </a:rPr>
              <a:t>, advance </a:t>
            </a:r>
            <a:r>
              <a:rPr lang="en-US" sz="1600" dirty="0" smtClean="0">
                <a:solidFill>
                  <a:schemeClr val="bg1"/>
                </a:solidFill>
              </a:rPr>
              <a:t>buffers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Enqueue</a:t>
            </a:r>
            <a:r>
              <a:rPr lang="en-US" sz="1600" dirty="0" smtClean="0">
                <a:solidFill>
                  <a:schemeClr val="bg1"/>
                </a:solidFill>
              </a:rPr>
              <a:t> the packet to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&lt;as above but single packet&gt;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89294" y="2227641"/>
            <a:ext cx="2348753" cy="110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61785" y="4080059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</a:t>
            </a:r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1785" y="4316152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</a:t>
            </a:r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6697" y="5608333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process packet #3 and #4 …</a:t>
            </a:r>
            <a:br>
              <a:rPr lang="en-US" dirty="0" smtClean="0"/>
            </a:br>
            <a:r>
              <a:rPr lang="en-US" dirty="0" smtClean="0"/>
              <a:t>… update counters, </a:t>
            </a:r>
            <a:r>
              <a:rPr lang="en-US" dirty="0" err="1" smtClean="0"/>
              <a:t>enqueue</a:t>
            </a:r>
            <a:r>
              <a:rPr lang="en-US" dirty="0" smtClean="0"/>
              <a:t> packets to the next node …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1" name="Donut 30"/>
          <p:cNvSpPr/>
          <p:nvPr/>
        </p:nvSpPr>
        <p:spPr>
          <a:xfrm>
            <a:off x="963419" y="140697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3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99" y="365125"/>
            <a:ext cx="1025234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Solution Stacks – A User Perspective:</a:t>
            </a:r>
            <a:br>
              <a:rPr lang="en-US" sz="4000" dirty="0" smtClean="0"/>
            </a:br>
            <a:r>
              <a:rPr lang="en-US" sz="4000" dirty="0" smtClean="0"/>
              <a:t>Above and below “The Line”</a:t>
            </a:r>
            <a:endParaRPr lang="en-US" sz="40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7DD0-5BE7-4856-A2A9-C42C6688E60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3875088" y="1808776"/>
            <a:ext cx="4521200" cy="91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26">
              <a:defRPr/>
            </a:pPr>
            <a:endParaRPr lang="en-US" sz="1351" dirty="0">
              <a:ea typeface="Apple LiGothic Medium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00389" y="2807318"/>
            <a:ext cx="947739" cy="1109663"/>
          </a:xfrm>
          <a:custGeom>
            <a:avLst/>
            <a:gdLst>
              <a:gd name="connsiteX0" fmla="*/ 939800 w 948267"/>
              <a:gd name="connsiteY0" fmla="*/ 186267 h 1109133"/>
              <a:gd name="connsiteX1" fmla="*/ 0 w 948267"/>
              <a:gd name="connsiteY1" fmla="*/ 0 h 1109133"/>
              <a:gd name="connsiteX2" fmla="*/ 0 w 948267"/>
              <a:gd name="connsiteY2" fmla="*/ 948267 h 1109133"/>
              <a:gd name="connsiteX3" fmla="*/ 948267 w 948267"/>
              <a:gd name="connsiteY3" fmla="*/ 1109133 h 1109133"/>
              <a:gd name="connsiteX4" fmla="*/ 939800 w 948267"/>
              <a:gd name="connsiteY4" fmla="*/ 186267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267" h="1109133">
                <a:moveTo>
                  <a:pt x="939800" y="186267"/>
                </a:moveTo>
                <a:lnTo>
                  <a:pt x="0" y="0"/>
                </a:lnTo>
                <a:lnTo>
                  <a:pt x="0" y="948267"/>
                </a:lnTo>
                <a:lnTo>
                  <a:pt x="948267" y="1109133"/>
                </a:lnTo>
                <a:cubicBezTo>
                  <a:pt x="945445" y="801511"/>
                  <a:pt x="942622" y="493889"/>
                  <a:pt x="939800" y="18626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26">
              <a:defRPr/>
            </a:pPr>
            <a:endParaRPr lang="en-US" sz="1351" dirty="0">
              <a:ea typeface="Apple LiGothic Medium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4951" y="5237781"/>
            <a:ext cx="3568700" cy="928687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/>
              <a:t>Network Controller;</a:t>
            </a:r>
          </a:p>
          <a:p>
            <a:pPr algn="ctr"/>
            <a:r>
              <a:rPr lang="en-US" sz="2000" dirty="0"/>
              <a:t>IO Abstraction &amp; Feature Path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4951" y="4105891"/>
            <a:ext cx="3568700" cy="92075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Virtual Machine/Container</a:t>
            </a:r>
            <a:br>
              <a:rPr lang="en-US" sz="2000" dirty="0"/>
            </a:br>
            <a:r>
              <a:rPr lang="en-US" sz="2000" dirty="0"/>
              <a:t>Life Cycle Manager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4951" y="2997813"/>
            <a:ext cx="3568700" cy="928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Service/WF Life Cycle Manager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90860" y="2840651"/>
            <a:ext cx="3630459" cy="125095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" tIns="34295" rIns="27004" bIns="34295" anchor="ctr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VM Policy, Network Policy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Service Provisioning, Service Configuration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Service Chaining, Service Monitoring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Auto Recovery, Elastic Scaling, Workload Placement, Service Assurance</a:t>
            </a:r>
          </a:p>
        </p:txBody>
      </p:sp>
      <p:pic>
        <p:nvPicPr>
          <p:cNvPr id="10" name="Picture 2" descr="C:\Users\testuser\AppData\Local\Temp\VMwareDnD\e084455a\ICON_VM_detailed_Q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92" y="4202727"/>
            <a:ext cx="7731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8396288" y="5425103"/>
            <a:ext cx="3275013" cy="2778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Hypervisor</a:t>
            </a:r>
            <a:r>
              <a:rPr lang="en-US" sz="1400"/>
              <a:t>/Host//Container</a:t>
            </a:r>
            <a:endParaRPr lang="en-US" sz="1400" dirty="0"/>
          </a:p>
        </p:txBody>
      </p:sp>
      <p:pic>
        <p:nvPicPr>
          <p:cNvPr id="12" name="Picture 2" descr="C:\Users\testuser\AppData\Local\Temp\VMwareDnD\e084455a\ICON_VM_detailed_Q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7" y="4202727"/>
            <a:ext cx="7731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testuser\AppData\Local\Temp\VMwareDnD\e084455a\ICON_VM_detailed_Q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68" y="4202727"/>
            <a:ext cx="7731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8396288" y="5198088"/>
            <a:ext cx="32750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26555" y="4874240"/>
            <a:ext cx="3175" cy="32861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63163" y="4874240"/>
            <a:ext cx="1588" cy="32861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96605" y="4869477"/>
            <a:ext cx="3175" cy="328612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8396288" y="5814040"/>
            <a:ext cx="1055688" cy="2889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Compute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9534528" y="5814040"/>
            <a:ext cx="1000125" cy="2889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Network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618792" y="5814040"/>
            <a:ext cx="1052513" cy="2889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Storage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9828" y="5244125"/>
            <a:ext cx="2480560" cy="9540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" tIns="34295" rIns="27004" bIns="34295" anchor="ctr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Phys./virtual Network Control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Group Policy, Chaining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High-Performance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Flexible Feature Paths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9828" y="4124939"/>
            <a:ext cx="2480560" cy="91916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" tIns="34295" rIns="27004" bIns="34295" anchor="ctr">
            <a:normAutofit lnSpcReduction="10000"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VM/Container Policy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Service Monitoring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Auto Healing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Elastic Scaling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828" y="2951778"/>
            <a:ext cx="2480560" cy="9747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" tIns="34295" rIns="27004" bIns="34295" anchor="ctr">
            <a:norm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Service Provisioning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Workload Placement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Service Configuration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5091" y="2840651"/>
            <a:ext cx="3898900" cy="3473451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lIns="68535" tIns="68535" rIns="68535" bIns="68535" anchor="ctr"/>
          <a:lstStyle/>
          <a:p>
            <a:pPr algn="ctr" defTabSz="685414">
              <a:defRPr/>
            </a:pPr>
            <a:endParaRPr lang="fr-FR" sz="11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5299" y="1907203"/>
            <a:ext cx="11166003" cy="623888"/>
            <a:chOff x="4044954" y="1953238"/>
            <a:chExt cx="3595687" cy="623888"/>
          </a:xfrm>
          <a:solidFill>
            <a:schemeClr val="accent2">
              <a:lumMod val="75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4044954" y="1953238"/>
              <a:ext cx="1120775" cy="62388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Service Model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519866" y="1953238"/>
              <a:ext cx="1120775" cy="62388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App Intent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83203" y="1953238"/>
              <a:ext cx="1120775" cy="62388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WorkFlow</a:t>
              </a:r>
              <a:r>
                <a:rPr lang="en-US" sz="2400" dirty="0"/>
                <a:t> Topology</a:t>
              </a:r>
            </a:p>
          </p:txBody>
        </p:sp>
      </p:grpSp>
      <p:sp>
        <p:nvSpPr>
          <p:cNvPr id="28" name="Freeform 27"/>
          <p:cNvSpPr/>
          <p:nvPr/>
        </p:nvSpPr>
        <p:spPr>
          <a:xfrm>
            <a:off x="3100389" y="3980477"/>
            <a:ext cx="947739" cy="1046163"/>
          </a:xfrm>
          <a:custGeom>
            <a:avLst/>
            <a:gdLst>
              <a:gd name="connsiteX0" fmla="*/ 939800 w 948267"/>
              <a:gd name="connsiteY0" fmla="*/ 186267 h 1109133"/>
              <a:gd name="connsiteX1" fmla="*/ 0 w 948267"/>
              <a:gd name="connsiteY1" fmla="*/ 0 h 1109133"/>
              <a:gd name="connsiteX2" fmla="*/ 0 w 948267"/>
              <a:gd name="connsiteY2" fmla="*/ 948267 h 1109133"/>
              <a:gd name="connsiteX3" fmla="*/ 948267 w 948267"/>
              <a:gd name="connsiteY3" fmla="*/ 1109133 h 1109133"/>
              <a:gd name="connsiteX4" fmla="*/ 939800 w 948267"/>
              <a:gd name="connsiteY4" fmla="*/ 186267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267" h="1109133">
                <a:moveTo>
                  <a:pt x="939800" y="186267"/>
                </a:moveTo>
                <a:lnTo>
                  <a:pt x="0" y="0"/>
                </a:lnTo>
                <a:lnTo>
                  <a:pt x="0" y="948267"/>
                </a:lnTo>
                <a:lnTo>
                  <a:pt x="948267" y="1109133"/>
                </a:lnTo>
                <a:cubicBezTo>
                  <a:pt x="945445" y="801511"/>
                  <a:pt x="942622" y="493889"/>
                  <a:pt x="939800" y="18626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26">
              <a:defRPr/>
            </a:pPr>
            <a:endParaRPr lang="en-US" sz="1351" dirty="0">
              <a:ea typeface="Apple LiGothic Medium"/>
              <a:cs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00389" y="5102842"/>
            <a:ext cx="947739" cy="1063625"/>
          </a:xfrm>
          <a:custGeom>
            <a:avLst/>
            <a:gdLst>
              <a:gd name="connsiteX0" fmla="*/ 939800 w 948267"/>
              <a:gd name="connsiteY0" fmla="*/ 186267 h 1109133"/>
              <a:gd name="connsiteX1" fmla="*/ 0 w 948267"/>
              <a:gd name="connsiteY1" fmla="*/ 0 h 1109133"/>
              <a:gd name="connsiteX2" fmla="*/ 0 w 948267"/>
              <a:gd name="connsiteY2" fmla="*/ 948267 h 1109133"/>
              <a:gd name="connsiteX3" fmla="*/ 948267 w 948267"/>
              <a:gd name="connsiteY3" fmla="*/ 1109133 h 1109133"/>
              <a:gd name="connsiteX4" fmla="*/ 939800 w 948267"/>
              <a:gd name="connsiteY4" fmla="*/ 186267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267" h="1109133">
                <a:moveTo>
                  <a:pt x="939800" y="186267"/>
                </a:moveTo>
                <a:lnTo>
                  <a:pt x="0" y="0"/>
                </a:lnTo>
                <a:lnTo>
                  <a:pt x="0" y="948267"/>
                </a:lnTo>
                <a:lnTo>
                  <a:pt x="948267" y="1109133"/>
                </a:lnTo>
                <a:cubicBezTo>
                  <a:pt x="945445" y="801511"/>
                  <a:pt x="942622" y="493889"/>
                  <a:pt x="939800" y="18626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26">
              <a:defRPr/>
            </a:pPr>
            <a:endParaRPr lang="en-US" sz="1351" dirty="0">
              <a:ea typeface="Apple LiGothic Medium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3589" y="2677736"/>
            <a:ext cx="11955355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00" y="58616"/>
            <a:ext cx="10515600" cy="777875"/>
          </a:xfrm>
        </p:spPr>
        <p:txBody>
          <a:bodyPr/>
          <a:lstStyle/>
          <a:p>
            <a:r>
              <a:rPr lang="en-US" dirty="0" smtClean="0"/>
              <a:t>VPP Features as of 17.01 Release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8025" y="6344426"/>
            <a:ext cx="456501" cy="365125"/>
          </a:xfrm>
        </p:spPr>
        <p:txBody>
          <a:bodyPr/>
          <a:lstStyle/>
          <a:p>
            <a:fld id="{E2C12A61-9EE8-4E45-A1FB-04158638D414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8762" y="4066615"/>
            <a:ext cx="3001074" cy="1137473"/>
            <a:chOff x="3073209" y="914402"/>
            <a:chExt cx="3001074" cy="1137473"/>
          </a:xfrm>
        </p:grpSpPr>
        <p:sp>
          <p:nvSpPr>
            <p:cNvPr id="12" name="Rounded Rectangle 11"/>
            <p:cNvSpPr/>
            <p:nvPr/>
          </p:nvSpPr>
          <p:spPr>
            <a:xfrm>
              <a:off x="3454907" y="914402"/>
              <a:ext cx="2619376" cy="113747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Tunnels/</a:t>
              </a:r>
              <a:r>
                <a:rPr lang="en-US" sz="1330" dirty="0" err="1" smtClean="0"/>
                <a:t>Encaps</a:t>
              </a:r>
              <a:endParaRPr lang="en-US" sz="133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209" y="1428949"/>
              <a:ext cx="296427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GRE/VXLAN/VXLAN-GPE/LISP-GPE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/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NSH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IPSEC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  Including HW offload when available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9216" y="1944080"/>
            <a:ext cx="3001074" cy="1114711"/>
            <a:chOff x="3066091" y="2324100"/>
            <a:chExt cx="3001074" cy="1114711"/>
          </a:xfrm>
        </p:grpSpPr>
        <p:sp>
          <p:nvSpPr>
            <p:cNvPr id="19" name="Rounded Rectangle 18"/>
            <p:cNvSpPr/>
            <p:nvPr/>
          </p:nvSpPr>
          <p:spPr>
            <a:xfrm>
              <a:off x="3447789" y="2324100"/>
              <a:ext cx="2619376" cy="1097045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Interfaces</a:t>
              </a:r>
              <a:endParaRPr lang="en-US" sz="133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6091" y="2838647"/>
              <a:ext cx="278794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DPDK/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Netmap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AF_Packet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TunTap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Vhost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-user -  multi-queue, reconnect,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Jumbo Frame Support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8762" y="5319434"/>
            <a:ext cx="3001074" cy="983553"/>
            <a:chOff x="3066091" y="2324100"/>
            <a:chExt cx="3001074" cy="983553"/>
          </a:xfrm>
        </p:grpSpPr>
        <p:sp>
          <p:nvSpPr>
            <p:cNvPr id="22" name="Rounded Rectangle 21"/>
            <p:cNvSpPr/>
            <p:nvPr/>
          </p:nvSpPr>
          <p:spPr>
            <a:xfrm>
              <a:off x="3447789" y="2324100"/>
              <a:ext cx="2619376" cy="9835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MPLS</a:t>
              </a:r>
              <a:endParaRPr lang="en-US" sz="133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66091" y="2838647"/>
              <a:ext cx="22557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MPLS over Ethernet/GRE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Deep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label stacks supported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6772" y="3068662"/>
            <a:ext cx="3001074" cy="997953"/>
            <a:chOff x="3066091" y="2324100"/>
            <a:chExt cx="3001074" cy="997953"/>
          </a:xfrm>
        </p:grpSpPr>
        <p:sp>
          <p:nvSpPr>
            <p:cNvPr id="26" name="Rounded Rectangle 25"/>
            <p:cNvSpPr/>
            <p:nvPr/>
          </p:nvSpPr>
          <p:spPr>
            <a:xfrm>
              <a:off x="3447789" y="2324100"/>
              <a:ext cx="2619376" cy="9979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Segment Routing</a:t>
              </a:r>
              <a:endParaRPr lang="en-US" sz="133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66091" y="2838647"/>
              <a:ext cx="18582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SR MPLS/IPv6</a:t>
              </a:r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Including Multicast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69250" y="3393622"/>
            <a:ext cx="3001074" cy="1673981"/>
            <a:chOff x="3073209" y="914402"/>
            <a:chExt cx="3001074" cy="1673981"/>
          </a:xfrm>
        </p:grpSpPr>
        <p:sp>
          <p:nvSpPr>
            <p:cNvPr id="30" name="Rounded Rectangle 29"/>
            <p:cNvSpPr/>
            <p:nvPr/>
          </p:nvSpPr>
          <p:spPr>
            <a:xfrm>
              <a:off x="3454907" y="914402"/>
              <a:ext cx="2619376" cy="1673981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err="1" smtClean="0"/>
                <a:t>Inband</a:t>
              </a:r>
              <a:r>
                <a:rPr lang="en-US" sz="1330" dirty="0" smtClean="0"/>
                <a:t> </a:t>
              </a:r>
              <a:r>
                <a:rPr lang="en-US" sz="1330" dirty="0" err="1" smtClean="0"/>
                <a:t>iOAM</a:t>
              </a:r>
              <a:endParaRPr lang="en-US" sz="133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3209" y="1428949"/>
              <a:ext cx="2585964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Telemetry export infra (raw IPFIX)</a:t>
              </a:r>
            </a:p>
            <a:p>
              <a:pPr lvl="1"/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for VXLAN-GPE (NGENA)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SRv6 and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co-existence</a:t>
              </a:r>
            </a:p>
            <a:p>
              <a:pPr lvl="1"/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proxy mode / caching</a:t>
              </a:r>
            </a:p>
            <a:p>
              <a:pPr lvl="1"/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probe and responder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3294" y="4213217"/>
            <a:ext cx="3100529" cy="1936217"/>
            <a:chOff x="3073209" y="1020947"/>
            <a:chExt cx="3100529" cy="1936217"/>
          </a:xfrm>
        </p:grpSpPr>
        <p:sp>
          <p:nvSpPr>
            <p:cNvPr id="34" name="Rounded Rectangle 33"/>
            <p:cNvSpPr/>
            <p:nvPr/>
          </p:nvSpPr>
          <p:spPr>
            <a:xfrm>
              <a:off x="3471094" y="1020947"/>
              <a:ext cx="2619376" cy="1936217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LISP</a:t>
              </a:r>
              <a:endParaRPr lang="en-US" sz="133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3209" y="1428949"/>
              <a:ext cx="31005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LISP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xTR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/RTR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L2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Overlays over LISP and GRE 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encaps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Multitenancy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Multihome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Map/Resolver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Failover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Source/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Dest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control plane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Map-Register/Map-Notify/RLOC-probing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5494" y="3109159"/>
            <a:ext cx="3001074" cy="861729"/>
            <a:chOff x="3073209" y="914403"/>
            <a:chExt cx="3001074" cy="861729"/>
          </a:xfrm>
        </p:grpSpPr>
        <p:sp>
          <p:nvSpPr>
            <p:cNvPr id="38" name="Rounded Rectangle 37"/>
            <p:cNvSpPr/>
            <p:nvPr/>
          </p:nvSpPr>
          <p:spPr>
            <a:xfrm>
              <a:off x="3454907" y="914403"/>
              <a:ext cx="2619376" cy="86172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Language Bindings</a:t>
              </a:r>
              <a:endParaRPr lang="en-US" sz="133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73209" y="1428949"/>
              <a:ext cx="1733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C/Java/Python/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Lua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61197" y="911162"/>
            <a:ext cx="3001074" cy="945433"/>
            <a:chOff x="3073209" y="914403"/>
            <a:chExt cx="3001074" cy="945433"/>
          </a:xfrm>
        </p:grpSpPr>
        <p:sp>
          <p:nvSpPr>
            <p:cNvPr id="42" name="Rounded Rectangle 41"/>
            <p:cNvSpPr/>
            <p:nvPr/>
          </p:nvSpPr>
          <p:spPr>
            <a:xfrm>
              <a:off x="3454907" y="914403"/>
              <a:ext cx="2619376" cy="94543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Hardware Platforms</a:t>
              </a:r>
              <a:endParaRPr lang="en-US" sz="133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73209" y="1428949"/>
              <a:ext cx="2983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Pure Userspace -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X86,ARM 32/64,Power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Raspberry Pi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73279" y="874235"/>
            <a:ext cx="3001074" cy="2114813"/>
            <a:chOff x="0" y="914400"/>
            <a:chExt cx="3001074" cy="2114813"/>
          </a:xfrm>
        </p:grpSpPr>
        <p:sp>
          <p:nvSpPr>
            <p:cNvPr id="46" name="Rounded Rectangle 45"/>
            <p:cNvSpPr/>
            <p:nvPr/>
          </p:nvSpPr>
          <p:spPr>
            <a:xfrm>
              <a:off x="381698" y="914400"/>
              <a:ext cx="2619376" cy="211481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Routing</a:t>
              </a:r>
              <a:endParaRPr lang="en-US" sz="133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428949"/>
              <a:ext cx="27751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IPv4/IPv6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14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+ MPPS, single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core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Hierarchical FIBs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Multimillion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FIB entries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Source RPF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Thousands of VRFs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Controlled cross-VRF lookups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Multipath – ECMP and Unequal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Cost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87008" y="836491"/>
            <a:ext cx="3001074" cy="3653869"/>
            <a:chOff x="3066091" y="2324099"/>
            <a:chExt cx="3001074" cy="3653869"/>
          </a:xfrm>
        </p:grpSpPr>
        <p:sp>
          <p:nvSpPr>
            <p:cNvPr id="50" name="Rounded Rectangle 49"/>
            <p:cNvSpPr/>
            <p:nvPr/>
          </p:nvSpPr>
          <p:spPr>
            <a:xfrm>
              <a:off x="3447789" y="2324099"/>
              <a:ext cx="2619376" cy="249065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Network Services</a:t>
              </a:r>
              <a:endParaRPr lang="en-US" sz="133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66091" y="2838647"/>
              <a:ext cx="229742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DHCPv4 client/proxy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DHCPv6 Proxy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MAP/LW46 –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IPv4aas</a:t>
              </a:r>
            </a:p>
            <a:p>
              <a:pPr lvl="1"/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MagLev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-like Load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Identifier Locator Addressing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NSH SFC SFF’s &amp; NSH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BFD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Policer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Multiple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million Classifiers – 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Arbitrary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N-tuple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86740" y="876353"/>
            <a:ext cx="3130985" cy="3253761"/>
            <a:chOff x="0" y="914399"/>
            <a:chExt cx="3130985" cy="3253761"/>
          </a:xfrm>
        </p:grpSpPr>
        <p:sp>
          <p:nvSpPr>
            <p:cNvPr id="54" name="Rounded Rectangle 53"/>
            <p:cNvSpPr/>
            <p:nvPr/>
          </p:nvSpPr>
          <p:spPr>
            <a:xfrm>
              <a:off x="381698" y="914399"/>
              <a:ext cx="2619376" cy="3064850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Switching</a:t>
              </a:r>
              <a:endParaRPr lang="en-US" sz="133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1428949"/>
              <a:ext cx="3130985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VLAN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Single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/ Double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tag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L2 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forwd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w/EFP/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BridgeDomain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concepts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VTR – push/pop/Translate (1:1,1:2, 2:1,2:2)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Mac Learning – default limit of 50k 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addr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Bridging 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Split-horizon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group support/EFP Filtering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Proxy Arp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Arp termination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IRB - BVI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Support with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RouterMac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assigmt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Flooding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Input ACLs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Interface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cross-connect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L2 GRE over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IPSec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tunnels</a:t>
              </a:r>
            </a:p>
            <a:p>
              <a:endParaRPr lang="en-US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03101" y="5155220"/>
            <a:ext cx="3001074" cy="1339894"/>
            <a:chOff x="3073209" y="914402"/>
            <a:chExt cx="3001074" cy="1339894"/>
          </a:xfrm>
        </p:grpSpPr>
        <p:sp>
          <p:nvSpPr>
            <p:cNvPr id="58" name="Rounded Rectangle 57"/>
            <p:cNvSpPr/>
            <p:nvPr/>
          </p:nvSpPr>
          <p:spPr>
            <a:xfrm>
              <a:off x="3454907" y="914402"/>
              <a:ext cx="2619376" cy="133989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Monitoring</a:t>
              </a:r>
              <a:endParaRPr lang="en-US" sz="133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73209" y="1428949"/>
              <a:ext cx="22605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Simple Port Analyzer (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SPAN)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IP Flow Export (IPFIX)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Counters for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everything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Lawful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Intercept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90288" y="4030866"/>
            <a:ext cx="3001074" cy="2976760"/>
            <a:chOff x="3073209" y="914402"/>
            <a:chExt cx="3001074" cy="2976760"/>
          </a:xfrm>
        </p:grpSpPr>
        <p:sp>
          <p:nvSpPr>
            <p:cNvPr id="62" name="Rounded Rectangle 61"/>
            <p:cNvSpPr/>
            <p:nvPr/>
          </p:nvSpPr>
          <p:spPr>
            <a:xfrm>
              <a:off x="3454907" y="914402"/>
              <a:ext cx="2619376" cy="246326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Security</a:t>
              </a:r>
              <a:endParaRPr lang="en-US" sz="133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73209" y="1428949"/>
              <a:ext cx="2864887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Mandatory Input Checks: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TTL expiration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header checksum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L2 length &lt; IP length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ARP resolution/snooping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	ARP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SNAT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Ingress Port Range Filtering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Per interface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whitelists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Policy/Security Groups/GBP (Classifier)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9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-25012"/>
            <a:ext cx="10515600" cy="1325563"/>
          </a:xfrm>
        </p:spPr>
        <p:txBody>
          <a:bodyPr/>
          <a:lstStyle/>
          <a:p>
            <a:r>
              <a:rPr lang="en-US" dirty="0" smtClean="0"/>
              <a:t>Rapid Release Cadence </a:t>
            </a:r>
            <a:r>
              <a:rPr lang="mr-IN" dirty="0" smtClean="0"/>
              <a:t>–</a:t>
            </a:r>
            <a:r>
              <a:rPr lang="en-US" dirty="0" smtClean="0"/>
              <a:t> ~3 months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301858" y="2138766"/>
            <a:ext cx="959544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61728" y="1471770"/>
            <a:ext cx="1410345" cy="976962"/>
            <a:chOff x="1161728" y="1471770"/>
            <a:chExt cx="1410345" cy="97696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61728" y="1471770"/>
              <a:ext cx="1410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16-02</a:t>
              </a:r>
            </a:p>
            <a:p>
              <a:r>
                <a:rPr lang="en-US" sz="1200" b="1" dirty="0" smtClean="0"/>
                <a:t>Fd.io launch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43191" y="1447852"/>
            <a:ext cx="1410345" cy="1000880"/>
            <a:chOff x="1053241" y="1447852"/>
            <a:chExt cx="1410345" cy="100088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053241" y="1447852"/>
              <a:ext cx="1410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16-06</a:t>
              </a:r>
            </a:p>
            <a:p>
              <a:r>
                <a:rPr lang="en-US" sz="1200" b="1" dirty="0" smtClean="0"/>
                <a:t>Release- VPP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96792" y="1146558"/>
            <a:ext cx="1925018" cy="1317887"/>
            <a:chOff x="1038386" y="1130845"/>
            <a:chExt cx="1925018" cy="131788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38386" y="1130845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16-09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34249" y="1121439"/>
            <a:ext cx="1925018" cy="1335266"/>
            <a:chOff x="1036151" y="1113466"/>
            <a:chExt cx="1925018" cy="133526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036151" y="1113466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17-01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46441" y="2486827"/>
            <a:ext cx="2696572" cy="4838806"/>
            <a:chOff x="3067301" y="2324101"/>
            <a:chExt cx="2696572" cy="4838806"/>
          </a:xfrm>
        </p:grpSpPr>
        <p:sp>
          <p:nvSpPr>
            <p:cNvPr id="55" name="Rounded Rectangle 54"/>
            <p:cNvSpPr/>
            <p:nvPr/>
          </p:nvSpPr>
          <p:spPr>
            <a:xfrm>
              <a:off x="3447789" y="2324101"/>
              <a:ext cx="2190375" cy="372799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16-06 New Features</a:t>
              </a:r>
              <a:endParaRPr lang="en-US" sz="133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67301" y="2838646"/>
              <a:ext cx="2696572" cy="432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Enhanced Switching &amp; Routing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IPv6 SR multicast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LISP </a:t>
              </a:r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xTR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VXLAN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over IPv6 underlay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per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interface whitelists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shared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adjacencies in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FIB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Improves interface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vhost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-user </a:t>
              </a:r>
              <a:r>
                <a:rPr lang="mr-IN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jumbo frames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Netmap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interface 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AF_Packet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interface 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Improved programmability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Python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API bindings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Enhanced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JVPP Java API bindings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Enhanced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debugging cli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Hardware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and Software 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for ARM 32 targets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for Raspberry Pi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for DPDK 16.04</a:t>
              </a:r>
            </a:p>
            <a:p>
              <a:pPr lvl="1"/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10163" y="2472211"/>
            <a:ext cx="3542958" cy="3823146"/>
            <a:chOff x="3066091" y="2324099"/>
            <a:chExt cx="3542958" cy="3823146"/>
          </a:xfrm>
        </p:grpSpPr>
        <p:sp>
          <p:nvSpPr>
            <p:cNvPr id="59" name="Rounded Rectangle 58"/>
            <p:cNvSpPr/>
            <p:nvPr/>
          </p:nvSpPr>
          <p:spPr>
            <a:xfrm>
              <a:off x="3447789" y="2324099"/>
              <a:ext cx="2190375" cy="374260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16-09 New Features</a:t>
              </a:r>
              <a:endParaRPr lang="en-US" sz="133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66091" y="2838647"/>
              <a:ext cx="3542958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Enhanced LISP support for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L2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overlays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Multitenancy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Multihoming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Re-encapsulating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Tunnel Routers (RTR) support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Map-Resolver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failover algorithm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New plugins for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SNAT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MagLev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-like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Load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Identifier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Locator Addressing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 NSH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SFC SFF’s &amp; NSH Proxy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ort 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range ingress filtering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Dynamically ordered subgraphs</a:t>
              </a:r>
            </a:p>
            <a:p>
              <a:pPr lvl="1"/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0112" y="2486825"/>
            <a:ext cx="2572073" cy="5515917"/>
            <a:chOff x="3066091" y="2324099"/>
            <a:chExt cx="2572073" cy="5515917"/>
          </a:xfrm>
        </p:grpSpPr>
        <p:sp>
          <p:nvSpPr>
            <p:cNvPr id="63" name="Rounded Rectangle 62"/>
            <p:cNvSpPr/>
            <p:nvPr/>
          </p:nvSpPr>
          <p:spPr>
            <a:xfrm>
              <a:off x="3447789" y="2324099"/>
              <a:ext cx="2190375" cy="43260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17-01 New Features</a:t>
              </a:r>
              <a:endParaRPr lang="en-US" sz="133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66091" y="2838647"/>
              <a:ext cx="2569934" cy="5001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Hierarchical FIB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Performance Improvements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DPDK input and output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nodes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L2 Path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IPv4 lookup node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IPSEC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Softwand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HWCrypto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Support</a:t>
              </a:r>
            </a:p>
            <a:p>
              <a:pPr lvl="1"/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HQoS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Simple Port Analyzer (SPAN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)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BFD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IPFIX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Improvements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L2 GRE over </a:t>
              </a:r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IPSec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tunnels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LISP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Enhancements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Source/</a:t>
              </a:r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Dest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control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plane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L2 over LISP and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GRE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  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Map-Register/Map-Notify</a:t>
              </a:r>
            </a:p>
            <a:p>
              <a:pPr lvl="1"/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  RLOC-probing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ACL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Flow Per Packet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SNAT </a:t>
              </a:r>
              <a:r>
                <a:rPr lang="mr-IN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Multithread, Flow Export</a:t>
              </a:r>
            </a:p>
            <a:p>
              <a:pPr lvl="1"/>
              <a:r>
                <a:rPr lang="en-US" sz="11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LUA API Bindings</a:t>
              </a:r>
              <a:endParaRPr lang="en-US" sz="11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1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-20277"/>
            <a:ext cx="10515600" cy="1325563"/>
          </a:xfrm>
        </p:spPr>
        <p:txBody>
          <a:bodyPr/>
          <a:lstStyle/>
          <a:p>
            <a:r>
              <a:rPr lang="en-US" dirty="0" smtClean="0"/>
              <a:t>New in 17.04 Release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50009" y="1663911"/>
            <a:ext cx="3001074" cy="2638205"/>
            <a:chOff x="3066091" y="2324100"/>
            <a:chExt cx="3001074" cy="2638205"/>
          </a:xfrm>
        </p:grpSpPr>
        <p:sp>
          <p:nvSpPr>
            <p:cNvPr id="8" name="Rounded Rectangle 7"/>
            <p:cNvSpPr/>
            <p:nvPr/>
          </p:nvSpPr>
          <p:spPr>
            <a:xfrm>
              <a:off x="3447789" y="2324100"/>
              <a:ext cx="2619376" cy="180643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VPP Userspace Host Stack</a:t>
              </a:r>
              <a:endParaRPr lang="en-US" sz="133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6091" y="2838647"/>
              <a:ext cx="2436886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TCP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stack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DHCPv4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multi-destination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DHCPv4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option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82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DHCPv6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multi-destination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DHPCv6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remote-id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ND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Proxy</a:t>
              </a:r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1274" y="3630842"/>
            <a:ext cx="3001074" cy="2299651"/>
            <a:chOff x="3066091" y="2324100"/>
            <a:chExt cx="3001074" cy="2299651"/>
          </a:xfrm>
        </p:grpSpPr>
        <p:sp>
          <p:nvSpPr>
            <p:cNvPr id="12" name="Rounded Rectangle 11"/>
            <p:cNvSpPr/>
            <p:nvPr/>
          </p:nvSpPr>
          <p:spPr>
            <a:xfrm>
              <a:off x="3447789" y="2324100"/>
              <a:ext cx="2619376" cy="1592040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SNAT</a:t>
              </a:r>
              <a:endParaRPr lang="en-US" sz="133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6091" y="2838647"/>
              <a:ext cx="2651688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CGN: Configurable port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allocation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CGN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: Configurable Address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pooling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CPE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: External interface </a:t>
              </a:r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DHCP support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NAT64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, LW46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0002" y="1662641"/>
            <a:ext cx="3001074" cy="1791820"/>
            <a:chOff x="3066091" y="2324100"/>
            <a:chExt cx="3001074" cy="1791820"/>
          </a:xfrm>
        </p:grpSpPr>
        <p:sp>
          <p:nvSpPr>
            <p:cNvPr id="16" name="Rounded Rectangle 15"/>
            <p:cNvSpPr/>
            <p:nvPr/>
          </p:nvSpPr>
          <p:spPr>
            <a:xfrm>
              <a:off x="3447789" y="2324100"/>
              <a:ext cx="2619376" cy="1115208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Security Groups</a:t>
              </a:r>
              <a:endParaRPr lang="en-US" sz="133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66091" y="2838647"/>
              <a:ext cx="2792752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Routed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interface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L4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filters with IPv6 Extension Headers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0002" y="2988535"/>
            <a:ext cx="3001074" cy="2130374"/>
            <a:chOff x="3066091" y="2324100"/>
            <a:chExt cx="3001074" cy="2130374"/>
          </a:xfrm>
        </p:grpSpPr>
        <p:sp>
          <p:nvSpPr>
            <p:cNvPr id="20" name="Rounded Rectangle 19"/>
            <p:cNvSpPr/>
            <p:nvPr/>
          </p:nvSpPr>
          <p:spPr>
            <a:xfrm>
              <a:off x="3447789" y="2324100"/>
              <a:ext cx="2619376" cy="134137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API</a:t>
              </a:r>
              <a:endParaRPr lang="en-US" sz="133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66091" y="2838647"/>
              <a:ext cx="258275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Move to CFFI for Python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binding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Python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Packaging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improvements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CLI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over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API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Improved C/C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++ language binding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68814" y="1563271"/>
            <a:ext cx="3097323" cy="2299651"/>
            <a:chOff x="3066091" y="2324100"/>
            <a:chExt cx="3097323" cy="2299651"/>
          </a:xfrm>
        </p:grpSpPr>
        <p:sp>
          <p:nvSpPr>
            <p:cNvPr id="24" name="Rounded Rectangle 23"/>
            <p:cNvSpPr/>
            <p:nvPr/>
          </p:nvSpPr>
          <p:spPr>
            <a:xfrm>
              <a:off x="3447789" y="2324100"/>
              <a:ext cx="2619376" cy="147556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Segment Routing v6</a:t>
              </a:r>
              <a:endParaRPr lang="en-US" sz="133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6091" y="2838647"/>
              <a:ext cx="3097323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SR policies with weighted SID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lists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Binding SID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SR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steering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policies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SR </a:t>
              </a:r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LocalSIDs</a:t>
              </a:r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Framework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to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expand local SIDs w/plugins</a:t>
              </a:r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33744" y="3227751"/>
            <a:ext cx="3001074" cy="2130374"/>
            <a:chOff x="3066091" y="2324100"/>
            <a:chExt cx="3001074" cy="2130374"/>
          </a:xfrm>
        </p:grpSpPr>
        <p:sp>
          <p:nvSpPr>
            <p:cNvPr id="28" name="Rounded Rectangle 27"/>
            <p:cNvSpPr/>
            <p:nvPr/>
          </p:nvSpPr>
          <p:spPr>
            <a:xfrm>
              <a:off x="3447789" y="2324100"/>
              <a:ext cx="2619376" cy="1422047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err="1" smtClean="0"/>
                <a:t>iOAM</a:t>
              </a:r>
              <a:endParaRPr lang="en-US" sz="133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6091" y="2838647"/>
              <a:ext cx="282801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UDP </a:t>
              </a:r>
              <a:r>
                <a:rPr lang="en-US" sz="11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Pinger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w/path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fault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isolation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IOAM as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type 2 metadata in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NSH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IOAM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raw IPFIX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collector and analyzer</a:t>
              </a:r>
            </a:p>
            <a:p>
              <a:pPr lvl="1"/>
              <a:r>
                <a:rPr lang="en-US" sz="110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Anycast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active server selection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33744" y="4827371"/>
            <a:ext cx="3001074" cy="1791820"/>
            <a:chOff x="3066091" y="2324100"/>
            <a:chExt cx="3001074" cy="1791820"/>
          </a:xfrm>
        </p:grpSpPr>
        <p:sp>
          <p:nvSpPr>
            <p:cNvPr id="36" name="Rounded Rectangle 35"/>
            <p:cNvSpPr/>
            <p:nvPr/>
          </p:nvSpPr>
          <p:spPr>
            <a:xfrm>
              <a:off x="3447789" y="2324100"/>
              <a:ext cx="2619376" cy="103459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IPFIX</a:t>
              </a:r>
              <a:endParaRPr lang="en-US" sz="133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66091" y="2838647"/>
              <a:ext cx="2021707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Collect IPv6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information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Per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flow state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Takeaways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Rich </a:t>
            </a:r>
          </a:p>
          <a:p>
            <a:r>
              <a:rPr lang="en-US" dirty="0"/>
              <a:t>High Performance</a:t>
            </a:r>
          </a:p>
          <a:p>
            <a:pPr lvl="1"/>
            <a:r>
              <a:rPr lang="en-US" dirty="0"/>
              <a:t>480 </a:t>
            </a:r>
            <a:r>
              <a:rPr lang="en-US" dirty="0" err="1"/>
              <a:t>Gbps</a:t>
            </a:r>
            <a:r>
              <a:rPr lang="en-US" dirty="0"/>
              <a:t>/200mpp at scale (8 million routes)</a:t>
            </a:r>
          </a:p>
          <a:p>
            <a:r>
              <a:rPr lang="en-US" dirty="0"/>
              <a:t>Many Use Cases:</a:t>
            </a:r>
          </a:p>
          <a:p>
            <a:pPr lvl="1"/>
            <a:r>
              <a:rPr lang="en-US" dirty="0"/>
              <a:t>Bare Metal/Embedded/Cloud/Containers/</a:t>
            </a:r>
            <a:r>
              <a:rPr lang="en-US" dirty="0" err="1"/>
              <a:t>NFVi</a:t>
            </a:r>
            <a:r>
              <a:rPr lang="en-US" dirty="0"/>
              <a:t>/VNFs 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284" y="1654628"/>
            <a:ext cx="11225402" cy="43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69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2055"/>
            <a:ext cx="94647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BA7AB"/>
                </a:solidFill>
              </a:rPr>
              <a:t>Solutions Stacks:</a:t>
            </a:r>
            <a:br>
              <a:rPr lang="en-US" dirty="0" smtClean="0">
                <a:solidFill>
                  <a:srgbClr val="FBA7AB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Fast </a:t>
            </a:r>
            <a:r>
              <a:rPr lang="en-US" dirty="0">
                <a:solidFill>
                  <a:srgbClr val="C00000"/>
                </a:solidFill>
              </a:rPr>
              <a:t>and extensible networking natively integrated into OpenStack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ym typeface="Calibri"/>
              </a:rPr>
              <a:t>What is “networking-vpp”</a:t>
            </a:r>
            <a:endParaRPr lang="en" dirty="0"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>
                <a:sym typeface="Calibri"/>
              </a:rPr>
              <a:t>FD.io / VPP is a fast software dataplane that can be used to speed up communications for any kind of VM or VNF.</a:t>
            </a:r>
          </a:p>
          <a:p>
            <a:endParaRPr lang="en-US" smtClean="0">
              <a:sym typeface="Calibri"/>
            </a:endParaRPr>
          </a:p>
          <a:p>
            <a:r>
              <a:rPr lang="en-US" smtClean="0">
                <a:sym typeface="Calibri"/>
              </a:rPr>
              <a:t>VPP can speed-up both East-West and North-South communications</a:t>
            </a:r>
          </a:p>
          <a:p>
            <a:endParaRPr lang="en-US" smtClean="0">
              <a:sym typeface="Calibri"/>
            </a:endParaRPr>
          </a:p>
          <a:p>
            <a:r>
              <a:rPr lang="en-US" smtClean="0">
                <a:sym typeface="Calibri"/>
              </a:rPr>
              <a:t>Networking-vpp is a project aiming at providing a simple, robust, production grade integration of VPP in OpenStack using ml2 interface</a:t>
            </a:r>
          </a:p>
          <a:p>
            <a:endParaRPr lang="en-US" smtClean="0">
              <a:sym typeface="Calibri"/>
            </a:endParaRPr>
          </a:p>
          <a:p>
            <a:r>
              <a:rPr lang="en-US" smtClean="0">
                <a:sym typeface="Calibri"/>
              </a:rPr>
              <a:t>Goal is to make VPP a first class citizen component in OpenStack for NFV and Cloud applications</a:t>
            </a:r>
          </a:p>
          <a:p>
            <a:endParaRPr lang="en-US"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25</a:t>
            </a:fld>
            <a:endParaRPr lang="en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2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Design Principles</a:t>
            </a:r>
            <a:endParaRPr lang="en"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>
                <a:sym typeface="Calibri"/>
              </a:rPr>
              <a:t>Main design goals are: simplicity, robustness, scalability</a:t>
            </a:r>
          </a:p>
          <a:p>
            <a:endParaRPr lang="en-US" smtClean="0">
              <a:sym typeface="Calibri"/>
            </a:endParaRPr>
          </a:p>
          <a:p>
            <a:r>
              <a:rPr lang="en-US" smtClean="0">
                <a:sym typeface="Calibri"/>
              </a:rPr>
              <a:t>Efficient management communications</a:t>
            </a:r>
          </a:p>
          <a:p>
            <a:pPr lvl="1"/>
            <a:r>
              <a:rPr lang="en-US" smtClean="0">
                <a:sym typeface="Calibri"/>
              </a:rPr>
              <a:t>All communication is asynchronous</a:t>
            </a:r>
          </a:p>
          <a:p>
            <a:pPr lvl="1"/>
            <a:r>
              <a:rPr lang="en-US" smtClean="0">
                <a:sym typeface="Calibri"/>
              </a:rPr>
              <a:t>All communication is REST based</a:t>
            </a:r>
          </a:p>
          <a:p>
            <a:r>
              <a:rPr lang="en-US" smtClean="0">
                <a:sym typeface="Calibri"/>
              </a:rPr>
              <a:t>Robustness</a:t>
            </a:r>
          </a:p>
          <a:p>
            <a:pPr lvl="1"/>
            <a:r>
              <a:rPr lang="en-US" smtClean="0">
                <a:sym typeface="Calibri"/>
              </a:rPr>
              <a:t>Built for failure – if a cloud runs long enough, everything will happen eventually</a:t>
            </a:r>
          </a:p>
          <a:p>
            <a:pPr lvl="1"/>
            <a:r>
              <a:rPr lang="en-US" smtClean="0">
                <a:sym typeface="Calibri"/>
              </a:rPr>
              <a:t>All modules are unit and system tested</a:t>
            </a:r>
          </a:p>
          <a:p>
            <a:r>
              <a:rPr lang="en-US" smtClean="0">
                <a:sym typeface="Calibri"/>
              </a:rPr>
              <a:t>Code is small and easy to understand (no spaghetti/legacy code)</a:t>
            </a:r>
            <a:endParaRPr lang="en-US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current feature set</a:t>
            </a:r>
            <a:endParaRPr lang="en"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" smtClean="0">
                <a:sym typeface="Calibri"/>
              </a:rPr>
              <a:t>Network types</a:t>
            </a:r>
          </a:p>
          <a:p>
            <a:pPr lvl="1"/>
            <a:r>
              <a:rPr lang="en" smtClean="0">
                <a:sym typeface="Calibri"/>
              </a:rPr>
              <a:t>VLAN: supported since version 16.09</a:t>
            </a:r>
          </a:p>
          <a:p>
            <a:pPr lvl="1"/>
            <a:r>
              <a:rPr lang="en" smtClean="0">
                <a:sym typeface="Calibri"/>
              </a:rPr>
              <a:t>VXLAN-GPE: supported since version 17.04</a:t>
            </a:r>
          </a:p>
          <a:p>
            <a:r>
              <a:rPr lang="en" smtClean="0">
                <a:sym typeface="Calibri"/>
              </a:rPr>
              <a:t>Port types</a:t>
            </a:r>
          </a:p>
          <a:p>
            <a:pPr lvl="1"/>
            <a:r>
              <a:rPr lang="en" smtClean="0">
                <a:sym typeface="Calibri"/>
              </a:rPr>
              <a:t>VM connectivity done using fast vhostuser interfaces</a:t>
            </a:r>
          </a:p>
          <a:p>
            <a:pPr lvl="1"/>
            <a:r>
              <a:rPr lang="en" smtClean="0">
                <a:sym typeface="Calibri"/>
              </a:rPr>
              <a:t>TAP interfaces for services such as DHCP</a:t>
            </a:r>
          </a:p>
          <a:p>
            <a:r>
              <a:rPr lang="en" smtClean="0">
                <a:sym typeface="Calibri"/>
              </a:rPr>
              <a:t>Security</a:t>
            </a:r>
          </a:p>
          <a:p>
            <a:pPr lvl="1"/>
            <a:r>
              <a:rPr lang="en" smtClean="0">
                <a:sym typeface="Calibri"/>
              </a:rPr>
              <a:t>Security-groups based on VPP stateful ACLs</a:t>
            </a:r>
          </a:p>
          <a:p>
            <a:pPr lvl="1"/>
            <a:r>
              <a:rPr lang="en" smtClean="0">
                <a:sym typeface="Calibri"/>
              </a:rPr>
              <a:t>Port Security can be disabled for true fastpath</a:t>
            </a:r>
          </a:p>
          <a:p>
            <a:pPr lvl="1"/>
            <a:r>
              <a:rPr lang="en" smtClean="0">
                <a:sym typeface="Calibri"/>
              </a:rPr>
              <a:t>Role Based Access Control and secure TLS connections for etcd</a:t>
            </a:r>
          </a:p>
          <a:p>
            <a:r>
              <a:rPr lang="en" smtClean="0">
                <a:sym typeface="Calibri"/>
              </a:rPr>
              <a:t>Layer 3 Networking</a:t>
            </a:r>
          </a:p>
          <a:p>
            <a:pPr lvl="1"/>
            <a:r>
              <a:rPr lang="en" smtClean="0">
                <a:sym typeface="Calibri"/>
              </a:rPr>
              <a:t>North-South Floating IP</a:t>
            </a:r>
          </a:p>
          <a:p>
            <a:pPr lvl="1"/>
            <a:r>
              <a:rPr lang="en" smtClean="0">
                <a:sym typeface="Calibri"/>
              </a:rPr>
              <a:t>North-South SNAT</a:t>
            </a:r>
          </a:p>
          <a:p>
            <a:pPr lvl="1"/>
            <a:r>
              <a:rPr lang="en" smtClean="0">
                <a:sym typeface="Calibri"/>
              </a:rPr>
              <a:t>East-West Internal Gateway</a:t>
            </a:r>
          </a:p>
          <a:p>
            <a:r>
              <a:rPr lang="en" smtClean="0">
                <a:sym typeface="Calibri"/>
              </a:rPr>
              <a:t>Robustness</a:t>
            </a:r>
          </a:p>
          <a:p>
            <a:pPr lvl="1"/>
            <a:r>
              <a:rPr lang="en" smtClean="0">
                <a:sym typeface="Calibri"/>
              </a:rPr>
              <a:t>If Neutron commits to it, it will happen</a:t>
            </a:r>
          </a:p>
          <a:p>
            <a:pPr lvl="1"/>
            <a:r>
              <a:rPr lang="en" smtClean="0">
                <a:sym typeface="Calibri"/>
              </a:rPr>
              <a:t>Component state resync in case of failure: recovers from restart of Neutron, the agent and VPP</a:t>
            </a:r>
            <a:endParaRPr lang="en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Networking-vpp, what is your problem?</a:t>
            </a:r>
            <a:endParaRPr lang="en"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You have a controller and you tell it to do something</a:t>
            </a:r>
          </a:p>
          <a:p>
            <a:r>
              <a:rPr lang="en" smtClean="0">
                <a:sym typeface="Calibri"/>
              </a:rPr>
              <a:t>It talks to a device to get the job done</a:t>
            </a:r>
          </a:p>
          <a:p>
            <a:pPr lvl="1"/>
            <a:r>
              <a:rPr lang="en" smtClean="0">
                <a:sym typeface="Calibri"/>
              </a:rPr>
              <a:t>Did the message even get sent, or did the controller crash first?  Does the controller believe it sent the message when it restarts?</a:t>
            </a:r>
          </a:p>
          <a:p>
            <a:pPr lvl="1"/>
            <a:r>
              <a:rPr lang="en" smtClean="0">
                <a:sym typeface="Calibri"/>
              </a:rPr>
              <a:t>Did the message get sent and the controller crash before it got a reply?</a:t>
            </a:r>
          </a:p>
          <a:p>
            <a:pPr lvl="1"/>
            <a:r>
              <a:rPr lang="en" smtClean="0">
                <a:sym typeface="Calibri"/>
              </a:rPr>
              <a:t>Did it get a reply but crash before it processed it?</a:t>
            </a:r>
          </a:p>
          <a:p>
            <a:pPr lvl="1"/>
            <a:r>
              <a:rPr lang="en" smtClean="0">
                <a:sym typeface="Calibri"/>
              </a:rPr>
              <a:t>If the message was sent and you got a reply, did the device get programmed?</a:t>
            </a:r>
          </a:p>
          <a:p>
            <a:pPr lvl="1"/>
            <a:r>
              <a:rPr lang="en" smtClean="0">
                <a:sym typeface="Calibri"/>
              </a:rPr>
              <a:t>If the message was sent and you didn’t get a reply, did the device get programmed?</a:t>
            </a:r>
            <a:endParaRPr lang="en"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28</a:t>
            </a:fld>
            <a:endParaRPr lang="en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9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Networking-vpp, what is your problem?</a:t>
            </a:r>
            <a:endParaRPr lang="en"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If you give a device a list of jobs to do, it’s really hard to make sure it gets them all and acts on them</a:t>
            </a:r>
          </a:p>
          <a:p>
            <a:r>
              <a:rPr lang="en" smtClean="0">
                <a:sym typeface="Calibri"/>
              </a:rPr>
              <a:t>If you give a device a description of the state you want it to get to, the task can be made much easier</a:t>
            </a:r>
            <a:endParaRPr lang="en"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29</a:t>
            </a:fld>
            <a:endParaRPr lang="en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9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20091"/>
            <a:ext cx="991944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“The 20</a:t>
            </a:r>
            <a:r>
              <a:rPr lang="en-US" sz="4000" b="1" baseline="300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century was about invention, the 21</a:t>
            </a:r>
            <a:r>
              <a:rPr lang="en-US" sz="4000" b="1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is about mashups and integration”</a:t>
            </a:r>
            <a:br>
              <a:rPr lang="en-US" sz="4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Toby Ford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FD.io Mini-Summit Sept, 2016</a:t>
            </a:r>
            <a:endParaRPr lang="de-DE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7DD0-5BE7-4856-A2A9-C42C6688E6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overall architecture</a:t>
            </a:r>
            <a:endParaRPr lang="en"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828801" y="3211759"/>
            <a:ext cx="2514599" cy="29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b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251" name="Shape 251"/>
          <p:cNvSpPr/>
          <p:nvPr/>
        </p:nvSpPr>
        <p:spPr>
          <a:xfrm>
            <a:off x="2438400" y="4405561"/>
            <a:ext cx="914400" cy="12191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VPP</a:t>
            </a:r>
          </a:p>
        </p:txBody>
      </p:sp>
      <p:sp>
        <p:nvSpPr>
          <p:cNvPr id="252" name="Shape 252"/>
          <p:cNvSpPr/>
          <p:nvPr/>
        </p:nvSpPr>
        <p:spPr>
          <a:xfrm rot="-5400000">
            <a:off x="3003550" y="4754810"/>
            <a:ext cx="1219199" cy="520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ML2 Agent</a:t>
            </a:r>
          </a:p>
        </p:txBody>
      </p:sp>
      <p:sp>
        <p:nvSpPr>
          <p:cNvPr id="253" name="Shape 253"/>
          <p:cNvSpPr/>
          <p:nvPr/>
        </p:nvSpPr>
        <p:spPr>
          <a:xfrm>
            <a:off x="1962150" y="3376860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sp>
        <p:nvSpPr>
          <p:cNvPr id="254" name="Shape 254"/>
          <p:cNvSpPr/>
          <p:nvPr/>
        </p:nvSpPr>
        <p:spPr>
          <a:xfrm>
            <a:off x="2743201" y="3376860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sp>
        <p:nvSpPr>
          <p:cNvPr id="255" name="Shape 255"/>
          <p:cNvSpPr/>
          <p:nvPr/>
        </p:nvSpPr>
        <p:spPr>
          <a:xfrm>
            <a:off x="3530601" y="3376860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cxnSp>
        <p:nvCxnSpPr>
          <p:cNvPr id="256" name="Shape 256"/>
          <p:cNvCxnSpPr>
            <a:stCxn id="253" idx="2"/>
          </p:cNvCxnSpPr>
          <p:nvPr/>
        </p:nvCxnSpPr>
        <p:spPr>
          <a:xfrm>
            <a:off x="2286000" y="4049960"/>
            <a:ext cx="324000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7" name="Shape 257"/>
          <p:cNvCxnSpPr>
            <a:stCxn id="254" idx="2"/>
          </p:cNvCxnSpPr>
          <p:nvPr/>
        </p:nvCxnSpPr>
        <p:spPr>
          <a:xfrm flipH="1">
            <a:off x="2908249" y="4049960"/>
            <a:ext cx="158800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8" name="Shape 258"/>
          <p:cNvCxnSpPr>
            <a:stCxn id="255" idx="2"/>
          </p:cNvCxnSpPr>
          <p:nvPr/>
        </p:nvCxnSpPr>
        <p:spPr>
          <a:xfrm flipH="1">
            <a:off x="3066849" y="4049960"/>
            <a:ext cx="787600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9" name="Shape 259"/>
          <p:cNvSpPr txBox="1"/>
          <p:nvPr/>
        </p:nvSpPr>
        <p:spPr>
          <a:xfrm>
            <a:off x="2446302" y="4382561"/>
            <a:ext cx="7969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vhostuser</a:t>
            </a:r>
          </a:p>
        </p:txBody>
      </p:sp>
      <p:sp>
        <p:nvSpPr>
          <p:cNvPr id="260" name="Shape 260"/>
          <p:cNvSpPr/>
          <p:nvPr/>
        </p:nvSpPr>
        <p:spPr>
          <a:xfrm>
            <a:off x="8130674" y="3147591"/>
            <a:ext cx="2514599" cy="29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b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261" name="Shape 261"/>
          <p:cNvSpPr/>
          <p:nvPr/>
        </p:nvSpPr>
        <p:spPr>
          <a:xfrm>
            <a:off x="9157367" y="4341393"/>
            <a:ext cx="914400" cy="12191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VPP</a:t>
            </a:r>
          </a:p>
        </p:txBody>
      </p:sp>
      <p:sp>
        <p:nvSpPr>
          <p:cNvPr id="262" name="Shape 262"/>
          <p:cNvSpPr/>
          <p:nvPr/>
        </p:nvSpPr>
        <p:spPr>
          <a:xfrm rot="-5400000">
            <a:off x="8293767" y="4690642"/>
            <a:ext cx="1219199" cy="520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ML2 Agent</a:t>
            </a:r>
          </a:p>
        </p:txBody>
      </p:sp>
      <p:sp>
        <p:nvSpPr>
          <p:cNvPr id="263" name="Shape 263"/>
          <p:cNvSpPr/>
          <p:nvPr/>
        </p:nvSpPr>
        <p:spPr>
          <a:xfrm>
            <a:off x="8264025" y="3312692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sp>
        <p:nvSpPr>
          <p:cNvPr id="264" name="Shape 264"/>
          <p:cNvSpPr/>
          <p:nvPr/>
        </p:nvSpPr>
        <p:spPr>
          <a:xfrm>
            <a:off x="9045074" y="3312692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sp>
        <p:nvSpPr>
          <p:cNvPr id="265" name="Shape 265"/>
          <p:cNvSpPr/>
          <p:nvPr/>
        </p:nvSpPr>
        <p:spPr>
          <a:xfrm>
            <a:off x="9832474" y="3312692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cxnSp>
        <p:nvCxnSpPr>
          <p:cNvPr id="266" name="Shape 266"/>
          <p:cNvCxnSpPr>
            <a:stCxn id="263" idx="2"/>
          </p:cNvCxnSpPr>
          <p:nvPr/>
        </p:nvCxnSpPr>
        <p:spPr>
          <a:xfrm>
            <a:off x="8587873" y="3985792"/>
            <a:ext cx="781200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>
            <a:off x="9381624" y="3985792"/>
            <a:ext cx="146123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9229437" y="4318393"/>
            <a:ext cx="7969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vhostuser</a:t>
            </a:r>
          </a:p>
        </p:txBody>
      </p:sp>
      <p:sp>
        <p:nvSpPr>
          <p:cNvPr id="269" name="Shape 269"/>
          <p:cNvSpPr/>
          <p:nvPr/>
        </p:nvSpPr>
        <p:spPr>
          <a:xfrm>
            <a:off x="4820295" y="1540041"/>
            <a:ext cx="2514599" cy="16556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t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 Server</a:t>
            </a:r>
          </a:p>
        </p:txBody>
      </p:sp>
      <p:sp>
        <p:nvSpPr>
          <p:cNvPr id="270" name="Shape 270"/>
          <p:cNvSpPr/>
          <p:nvPr/>
        </p:nvSpPr>
        <p:spPr>
          <a:xfrm>
            <a:off x="4974030" y="2076191"/>
            <a:ext cx="2207127" cy="69348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ML2 VPP</a:t>
            </a:r>
          </a:p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 Driver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5971" y="3889785"/>
            <a:ext cx="1183245" cy="42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251" y="2004456"/>
            <a:ext cx="1112920" cy="836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Shape 273"/>
          <p:cNvCxnSpPr>
            <a:stCxn id="270" idx="2"/>
            <a:endCxn id="271" idx="0"/>
          </p:cNvCxnSpPr>
          <p:nvPr/>
        </p:nvCxnSpPr>
        <p:spPr>
          <a:xfrm>
            <a:off x="6077593" y="2769677"/>
            <a:ext cx="0" cy="1120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74" name="Shape 274"/>
          <p:cNvCxnSpPr>
            <a:stCxn id="252" idx="3"/>
            <a:endCxn id="271" idx="1"/>
          </p:cNvCxnSpPr>
          <p:nvPr/>
        </p:nvCxnSpPr>
        <p:spPr>
          <a:xfrm rot="10800000" flipH="1">
            <a:off x="3613149" y="4101160"/>
            <a:ext cx="1872800" cy="30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75" name="Shape 275"/>
          <p:cNvCxnSpPr>
            <a:stCxn id="271" idx="3"/>
            <a:endCxn id="262" idx="1"/>
          </p:cNvCxnSpPr>
          <p:nvPr/>
        </p:nvCxnSpPr>
        <p:spPr>
          <a:xfrm>
            <a:off x="6669216" y="4101079"/>
            <a:ext cx="2234000" cy="145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76" name="Shape 276"/>
          <p:cNvCxnSpPr>
            <a:stCxn id="270" idx="3"/>
            <a:endCxn id="272" idx="1"/>
          </p:cNvCxnSpPr>
          <p:nvPr/>
        </p:nvCxnSpPr>
        <p:spPr>
          <a:xfrm>
            <a:off x="7181156" y="2422933"/>
            <a:ext cx="2411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7" name="Shape 277"/>
          <p:cNvCxnSpPr>
            <a:stCxn id="265" idx="2"/>
          </p:cNvCxnSpPr>
          <p:nvPr/>
        </p:nvCxnSpPr>
        <p:spPr>
          <a:xfrm flipH="1">
            <a:off x="9748324" y="3985792"/>
            <a:ext cx="408000" cy="35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8" name="Shape 278"/>
          <p:cNvSpPr txBox="1"/>
          <p:nvPr/>
        </p:nvSpPr>
        <p:spPr>
          <a:xfrm>
            <a:off x="7979715" y="2090909"/>
            <a:ext cx="923651" cy="307776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journaling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036055" y="3638455"/>
            <a:ext cx="1009145" cy="307776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HTTP/</a:t>
            </a:r>
            <a:r>
              <a:rPr lang="en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json</a:t>
            </a:r>
            <a:endParaRPr lang="en"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9350200" y="5300535"/>
            <a:ext cx="4956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dpdk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621881" y="5347761"/>
            <a:ext cx="4956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dpdk</a:t>
            </a:r>
          </a:p>
        </p:txBody>
      </p:sp>
      <p:cxnSp>
        <p:nvCxnSpPr>
          <p:cNvPr id="282" name="Shape 282"/>
          <p:cNvCxnSpPr>
            <a:stCxn id="251" idx="2"/>
            <a:endCxn id="280" idx="2"/>
          </p:cNvCxnSpPr>
          <p:nvPr/>
        </p:nvCxnSpPr>
        <p:spPr>
          <a:xfrm rot="-5400000">
            <a:off x="6223200" y="2249960"/>
            <a:ext cx="47200" cy="6702400"/>
          </a:xfrm>
          <a:prstGeom prst="bentConnector3">
            <a:avLst>
              <a:gd name="adj1" fmla="val -1881804"/>
            </a:avLst>
          </a:prstGeom>
          <a:noFill/>
          <a:ln w="12700" cap="flat" cmpd="sng">
            <a:solidFill>
              <a:schemeClr val="dk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83" name="Shape 283"/>
          <p:cNvSpPr txBox="1"/>
          <p:nvPr/>
        </p:nvSpPr>
        <p:spPr>
          <a:xfrm>
            <a:off x="5363113" y="6228663"/>
            <a:ext cx="1530291" cy="307776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vlan / flat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Resync mechanism</a:t>
            </a:r>
            <a:endParaRPr lang="en">
              <a:sym typeface="Calibri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617878" y="1825625"/>
            <a:ext cx="6731440" cy="3983504"/>
          </a:xfrm>
        </p:spPr>
        <p:txBody>
          <a:bodyPr>
            <a:normAutofit fontScale="70000" lnSpcReduction="20000"/>
          </a:bodyPr>
          <a:lstStyle/>
          <a:p>
            <a:r>
              <a:rPr lang="en" dirty="0" smtClean="0">
                <a:sym typeface="Calibri"/>
              </a:rPr>
              <a:t>The agent marks everything it puts in VPP</a:t>
            </a:r>
          </a:p>
          <a:p>
            <a:r>
              <a:rPr lang="en" dirty="0" smtClean="0">
                <a:sym typeface="Calibri"/>
              </a:rPr>
              <a:t>If the agent restarts, it comes up with no knowledge of what’s in VPP, so it reads those marks back</a:t>
            </a:r>
          </a:p>
          <a:p>
            <a:r>
              <a:rPr lang="en" dirty="0" smtClean="0">
                <a:sym typeface="Calibri"/>
              </a:rPr>
              <a:t>While it’s been gone, things may have happened and etcd will have changed</a:t>
            </a:r>
          </a:p>
          <a:p>
            <a:r>
              <a:rPr lang="en" dirty="0" smtClean="0">
                <a:sym typeface="Calibri"/>
              </a:rPr>
              <a:t>For each item, it can see if it’s correct or if it’s out of date (for instance, deleted), and it can also spot new ports it’s been asked to make</a:t>
            </a:r>
          </a:p>
          <a:p>
            <a:r>
              <a:rPr lang="en" dirty="0" smtClean="0">
                <a:sym typeface="Calibri"/>
              </a:rPr>
              <a:t>With that information, it does the minimum necessary to fix VPP’s state</a:t>
            </a:r>
          </a:p>
          <a:p>
            <a:r>
              <a:rPr lang="en" dirty="0" smtClean="0">
                <a:sym typeface="Calibri"/>
              </a:rPr>
              <a:t>This means that while the agent’s gone, traffic keeps moving</a:t>
            </a:r>
          </a:p>
          <a:p>
            <a:r>
              <a:rPr lang="en" dirty="0" smtClean="0">
                <a:sym typeface="Calibri"/>
              </a:rPr>
              <a:t>Neutron is abiding by its promises (‘I will do this thing for you at the first possible moment’)</a:t>
            </a:r>
            <a:endParaRPr lang="en" dirty="0"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31</a:t>
            </a:fld>
            <a:endParaRPr lang="en"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646079" y="2512670"/>
            <a:ext cx="2514599" cy="29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b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293" name="Shape 293"/>
          <p:cNvSpPr/>
          <p:nvPr/>
        </p:nvSpPr>
        <p:spPr>
          <a:xfrm>
            <a:off x="2255679" y="3706470"/>
            <a:ext cx="914400" cy="12191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VPP</a:t>
            </a:r>
          </a:p>
        </p:txBody>
      </p:sp>
      <p:sp>
        <p:nvSpPr>
          <p:cNvPr id="294" name="Shape 294"/>
          <p:cNvSpPr/>
          <p:nvPr/>
        </p:nvSpPr>
        <p:spPr>
          <a:xfrm rot="-5400000">
            <a:off x="2820829" y="4055719"/>
            <a:ext cx="1219199" cy="520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ML2 Agent</a:t>
            </a:r>
          </a:p>
        </p:txBody>
      </p:sp>
      <p:sp>
        <p:nvSpPr>
          <p:cNvPr id="295" name="Shape 295"/>
          <p:cNvSpPr/>
          <p:nvPr/>
        </p:nvSpPr>
        <p:spPr>
          <a:xfrm>
            <a:off x="1779429" y="2677769"/>
            <a:ext cx="647700" cy="67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</a:p>
        </p:txBody>
      </p:sp>
      <p:cxnSp>
        <p:nvCxnSpPr>
          <p:cNvPr id="296" name="Shape 296"/>
          <p:cNvCxnSpPr>
            <a:stCxn id="295" idx="2"/>
          </p:cNvCxnSpPr>
          <p:nvPr/>
        </p:nvCxnSpPr>
        <p:spPr>
          <a:xfrm>
            <a:off x="2103279" y="3350869"/>
            <a:ext cx="324000" cy="35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7" name="Shape 297"/>
          <p:cNvSpPr txBox="1"/>
          <p:nvPr/>
        </p:nvSpPr>
        <p:spPr>
          <a:xfrm>
            <a:off x="2263581" y="3683470"/>
            <a:ext cx="7969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vhostuser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439160" y="4648671"/>
            <a:ext cx="495648" cy="2769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dpdk</a:t>
            </a:r>
          </a:p>
        </p:txBody>
      </p:sp>
    </p:spTree>
    <p:extLst>
      <p:ext uri="{BB962C8B-B14F-4D97-AF65-F5344CB8AC3E}">
        <p14:creationId xmlns:p14="http://schemas.microsoft.com/office/powerpoint/2010/main" val="18420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506627" y="2657388"/>
            <a:ext cx="1818204" cy="1909011"/>
            <a:chOff x="3789948" y="3923364"/>
            <a:chExt cx="1818205" cy="1909010"/>
          </a:xfrm>
        </p:grpSpPr>
        <p:sp>
          <p:nvSpPr>
            <p:cNvPr id="304" name="Shape 304"/>
            <p:cNvSpPr/>
            <p:nvPr/>
          </p:nvSpPr>
          <p:spPr>
            <a:xfrm>
              <a:off x="3789948" y="4704587"/>
              <a:ext cx="573505" cy="563893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4242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5034648" y="5268480"/>
              <a:ext cx="573505" cy="563893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4242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4887082" y="3923364"/>
              <a:ext cx="573505" cy="563893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4242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Shape 307"/>
          <p:cNvSpPr/>
          <p:nvPr/>
        </p:nvSpPr>
        <p:spPr>
          <a:xfrm>
            <a:off x="992247" y="2071851"/>
            <a:ext cx="3112167" cy="30800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B4242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HA etcd deployment</a:t>
            </a:r>
            <a:endParaRPr lang="en"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491672" y="1825625"/>
            <a:ext cx="4857646" cy="3983504"/>
          </a:xfrm>
        </p:spPr>
        <p:txBody>
          <a:bodyPr>
            <a:normAutofit/>
          </a:bodyPr>
          <a:lstStyle/>
          <a:p>
            <a:r>
              <a:rPr lang="en" sz="2400" dirty="0" smtClean="0">
                <a:sym typeface="Calibri"/>
              </a:rPr>
              <a:t>etcd is a strictly consistent store that can run with multiple processes</a:t>
            </a:r>
          </a:p>
          <a:p>
            <a:r>
              <a:rPr lang="en" sz="2400" dirty="0" smtClean="0">
                <a:sym typeface="Calibri"/>
              </a:rPr>
              <a:t>They talk to each other as they get the job done</a:t>
            </a:r>
          </a:p>
          <a:p>
            <a:r>
              <a:rPr lang="en" sz="2400" dirty="0" smtClean="0">
                <a:sym typeface="Calibri"/>
              </a:rPr>
              <a:t>A client can talk to any of them</a:t>
            </a:r>
          </a:p>
          <a:p>
            <a:r>
              <a:rPr lang="en" sz="2400" dirty="0" smtClean="0">
                <a:sym typeface="Calibri"/>
              </a:rPr>
              <a:t>Various deployment models – the client can use a proxy or talk directly to the etcd processes</a:t>
            </a:r>
            <a:endParaRPr lang="en" sz="2400" dirty="0"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32</a:t>
            </a:fld>
            <a:endParaRPr lang="en">
              <a:sym typeface="Calibri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708" y="3400601"/>
            <a:ext cx="1183245" cy="422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3324831" y="1709490"/>
            <a:ext cx="1244700" cy="369332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</a:t>
            </a:r>
          </a:p>
        </p:txBody>
      </p:sp>
      <p:sp>
        <p:nvSpPr>
          <p:cNvPr id="314" name="Shape 314"/>
          <p:cNvSpPr/>
          <p:nvPr/>
        </p:nvSpPr>
        <p:spPr>
          <a:xfrm>
            <a:off x="992247" y="2071851"/>
            <a:ext cx="3112167" cy="3080083"/>
          </a:xfrm>
          <a:prstGeom prst="ellipse">
            <a:avLst/>
          </a:prstGeom>
          <a:noFill/>
          <a:ln w="63500" cap="flat" cmpd="sng">
            <a:solidFill>
              <a:srgbClr val="B4242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1998812" y="4392553"/>
            <a:ext cx="1505027" cy="369332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processes</a:t>
            </a:r>
          </a:p>
        </p:txBody>
      </p:sp>
      <p:sp>
        <p:nvSpPr>
          <p:cNvPr id="316" name="Shape 316"/>
          <p:cNvSpPr/>
          <p:nvPr/>
        </p:nvSpPr>
        <p:spPr>
          <a:xfrm>
            <a:off x="4809762" y="2408236"/>
            <a:ext cx="1267325" cy="563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B4242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867">
                <a:latin typeface="Calibri"/>
                <a:ea typeface="Calibri"/>
                <a:cs typeface="Calibri"/>
                <a:sym typeface="Calibri"/>
              </a:rPr>
              <a:t>Client</a:t>
            </a:r>
          </a:p>
        </p:txBody>
      </p:sp>
      <p:cxnSp>
        <p:nvCxnSpPr>
          <p:cNvPr id="317" name="Shape 317"/>
          <p:cNvCxnSpPr>
            <a:stCxn id="316" idx="1"/>
            <a:endCxn id="306" idx="6"/>
          </p:cNvCxnSpPr>
          <p:nvPr/>
        </p:nvCxnSpPr>
        <p:spPr>
          <a:xfrm flipH="1">
            <a:off x="3177361" y="2690183"/>
            <a:ext cx="1632400" cy="249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8" name="Shape 318"/>
          <p:cNvCxnSpPr>
            <a:stCxn id="316" idx="1"/>
          </p:cNvCxnSpPr>
          <p:nvPr/>
        </p:nvCxnSpPr>
        <p:spPr>
          <a:xfrm flipH="1">
            <a:off x="1793361" y="2690183"/>
            <a:ext cx="3016400" cy="99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9" name="Shape 319"/>
          <p:cNvCxnSpPr>
            <a:stCxn id="316" idx="1"/>
            <a:endCxn id="305" idx="7"/>
          </p:cNvCxnSpPr>
          <p:nvPr/>
        </p:nvCxnSpPr>
        <p:spPr>
          <a:xfrm flipH="1">
            <a:off x="3240961" y="2690183"/>
            <a:ext cx="1568800" cy="139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2322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Role Based Access Control</a:t>
            </a:r>
            <a:endParaRPr lang="en">
              <a:sym typeface="Calibri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093327" cy="3983504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sym typeface="Calibri"/>
              </a:rPr>
              <a:t>Security Hardening </a:t>
            </a:r>
          </a:p>
          <a:p>
            <a:pPr lvl="1"/>
            <a:r>
              <a:rPr lang="en-US" smtClean="0">
                <a:sym typeface="Calibri"/>
              </a:rPr>
              <a:t>TLS communication between nodes and ETCD : </a:t>
            </a:r>
          </a:p>
          <a:p>
            <a:pPr lvl="2"/>
            <a:r>
              <a:rPr lang="en-US" smtClean="0">
                <a:sym typeface="Calibri"/>
              </a:rPr>
              <a:t>Confidentiality and integrity of the messages in transit and authentication of ETCD server.</a:t>
            </a:r>
          </a:p>
          <a:p>
            <a:pPr lvl="1"/>
            <a:r>
              <a:rPr lang="en-US" smtClean="0">
                <a:sym typeface="Calibri"/>
              </a:rPr>
              <a:t>ETCD RBAC :</a:t>
            </a:r>
          </a:p>
          <a:p>
            <a:pPr lvl="2"/>
            <a:r>
              <a:rPr lang="en-US" smtClean="0">
                <a:sym typeface="Calibri"/>
              </a:rPr>
              <a:t>Limit the impact of a compromised Compute Node to the node itself</a:t>
            </a:r>
          </a:p>
          <a:p>
            <a:pPr lvl="1"/>
            <a:endParaRPr lang="en-US" smtClean="0">
              <a:sym typeface="Calibri"/>
            </a:endParaRPr>
          </a:p>
          <a:p>
            <a:endParaRPr lang="en-US" dirty="0">
              <a:sym typeface="Calibri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33</a:t>
            </a:fld>
            <a:endParaRPr lang="en"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339645" y="5603756"/>
            <a:ext cx="1920239" cy="43328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b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 1</a:t>
            </a:r>
          </a:p>
        </p:txBody>
      </p:sp>
      <p:sp>
        <p:nvSpPr>
          <p:cNvPr id="328" name="Shape 328"/>
          <p:cNvSpPr/>
          <p:nvPr/>
        </p:nvSpPr>
        <p:spPr>
          <a:xfrm>
            <a:off x="7414789" y="1690688"/>
            <a:ext cx="2514599" cy="508213"/>
          </a:xfrm>
          <a:prstGeom prst="roundRect">
            <a:avLst>
              <a:gd name="adj" fmla="val 16667"/>
            </a:avLst>
          </a:prstGeom>
          <a:solidFill>
            <a:srgbClr val="26CAD3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t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 Server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015" y="3781362"/>
            <a:ext cx="1183245" cy="42258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30" name="Shape 330"/>
          <p:cNvCxnSpPr>
            <a:endCxn id="329" idx="0"/>
          </p:cNvCxnSpPr>
          <p:nvPr/>
        </p:nvCxnSpPr>
        <p:spPr>
          <a:xfrm>
            <a:off x="8775637" y="2284961"/>
            <a:ext cx="0" cy="1496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331" name="Shape 331"/>
          <p:cNvCxnSpPr/>
          <p:nvPr/>
        </p:nvCxnSpPr>
        <p:spPr>
          <a:xfrm>
            <a:off x="9448801" y="4139395"/>
            <a:ext cx="1402644" cy="14401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7439863" y="3298467"/>
            <a:ext cx="1513999" cy="3692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HTTPS/json</a:t>
            </a:r>
          </a:p>
        </p:txBody>
      </p:sp>
      <p:sp>
        <p:nvSpPr>
          <p:cNvPr id="333" name="Shape 333"/>
          <p:cNvSpPr/>
          <p:nvPr/>
        </p:nvSpPr>
        <p:spPr>
          <a:xfrm>
            <a:off x="9891325" y="5579587"/>
            <a:ext cx="1920239" cy="480027"/>
          </a:xfrm>
          <a:prstGeom prst="roundRect">
            <a:avLst>
              <a:gd name="adj" fmla="val 16667"/>
            </a:avLst>
          </a:prstGeom>
          <a:solidFill>
            <a:srgbClr val="FDD5D7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b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 2</a:t>
            </a:r>
          </a:p>
        </p:txBody>
      </p:sp>
      <p:cxnSp>
        <p:nvCxnSpPr>
          <p:cNvPr id="334" name="Shape 334"/>
          <p:cNvCxnSpPr>
            <a:endCxn id="327" idx="0"/>
          </p:cNvCxnSpPr>
          <p:nvPr/>
        </p:nvCxnSpPr>
        <p:spPr>
          <a:xfrm flipH="1">
            <a:off x="6299764" y="3992555"/>
            <a:ext cx="1780800" cy="1611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547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Calibri"/>
              </a:rPr>
              <a:t>Networking-vpp: Roadmap</a:t>
            </a:r>
            <a:endParaRPr lang="en">
              <a:sym typeface="Calibri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sym typeface="Calibri"/>
              </a:rPr>
              <a:t>Next </a:t>
            </a:r>
            <a:r>
              <a:rPr lang="de-DE" dirty="0" err="1" smtClean="0">
                <a:sym typeface="Calibri"/>
              </a:rPr>
              <a:t>version</a:t>
            </a:r>
            <a:r>
              <a:rPr lang="de-DE" dirty="0" smtClean="0">
                <a:sym typeface="Calibri"/>
              </a:rPr>
              <a:t> will </a:t>
            </a:r>
            <a:r>
              <a:rPr lang="de-DE" dirty="0" err="1" smtClean="0">
                <a:sym typeface="Calibri"/>
              </a:rPr>
              <a:t>be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networking-vpp</a:t>
            </a:r>
            <a:r>
              <a:rPr lang="de-DE" dirty="0" smtClean="0">
                <a:sym typeface="Calibri"/>
              </a:rPr>
              <a:t> 17.07</a:t>
            </a:r>
          </a:p>
          <a:p>
            <a:r>
              <a:rPr lang="de-DE" dirty="0" smtClean="0">
                <a:sym typeface="Calibri"/>
              </a:rPr>
              <a:t>Security Groups</a:t>
            </a:r>
          </a:p>
          <a:p>
            <a:pPr lvl="1"/>
            <a:r>
              <a:rPr lang="de-DE" dirty="0" err="1" smtClean="0">
                <a:sym typeface="Calibri"/>
              </a:rPr>
              <a:t>support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for</a:t>
            </a:r>
            <a:r>
              <a:rPr lang="de-DE" dirty="0" smtClean="0">
                <a:sym typeface="Calibri"/>
              </a:rPr>
              <a:t> remote-group-ID</a:t>
            </a:r>
          </a:p>
          <a:p>
            <a:pPr lvl="1"/>
            <a:r>
              <a:rPr lang="de-DE" dirty="0" smtClean="0">
                <a:sym typeface="Calibri"/>
              </a:rPr>
              <a:t>Support </a:t>
            </a:r>
            <a:r>
              <a:rPr lang="de-DE" dirty="0" err="1" smtClean="0">
                <a:sym typeface="Calibri"/>
              </a:rPr>
              <a:t>for</a:t>
            </a:r>
            <a:r>
              <a:rPr lang="de-DE" dirty="0" smtClean="0">
                <a:sym typeface="Calibri"/>
              </a:rPr>
              <a:t> additional </a:t>
            </a:r>
            <a:r>
              <a:rPr lang="de-DE" dirty="0" err="1" smtClean="0">
                <a:sym typeface="Calibri"/>
              </a:rPr>
              <a:t>protocol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fields</a:t>
            </a:r>
            <a:endParaRPr lang="de-DE" dirty="0" smtClean="0">
              <a:sym typeface="Calibri"/>
            </a:endParaRPr>
          </a:p>
          <a:p>
            <a:r>
              <a:rPr lang="de-DE" dirty="0" smtClean="0">
                <a:sym typeface="Calibri"/>
              </a:rPr>
              <a:t>VXLAN-GPE</a:t>
            </a:r>
          </a:p>
          <a:p>
            <a:pPr lvl="1"/>
            <a:r>
              <a:rPr lang="de-DE" dirty="0" err="1" smtClean="0">
                <a:sym typeface="Calibri"/>
              </a:rPr>
              <a:t>support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for</a:t>
            </a:r>
            <a:r>
              <a:rPr lang="de-DE" dirty="0" smtClean="0">
                <a:sym typeface="Calibri"/>
              </a:rPr>
              <a:t> ARP </a:t>
            </a:r>
            <a:r>
              <a:rPr lang="de-DE" dirty="0" err="1" smtClean="0">
                <a:sym typeface="Calibri"/>
              </a:rPr>
              <a:t>handling</a:t>
            </a:r>
            <a:r>
              <a:rPr lang="de-DE" dirty="0" smtClean="0">
                <a:sym typeface="Calibri"/>
              </a:rPr>
              <a:t> in VPP</a:t>
            </a:r>
          </a:p>
          <a:p>
            <a:pPr lvl="1"/>
            <a:r>
              <a:rPr lang="de-DE" dirty="0" err="1" smtClean="0">
                <a:sym typeface="Calibri"/>
              </a:rPr>
              <a:t>Resync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states</a:t>
            </a:r>
            <a:r>
              <a:rPr lang="de-DE" dirty="0" smtClean="0">
                <a:sym typeface="Calibri"/>
              </a:rPr>
              <a:t> in </a:t>
            </a:r>
            <a:r>
              <a:rPr lang="de-DE" dirty="0" err="1" smtClean="0">
                <a:sym typeface="Calibri"/>
              </a:rPr>
              <a:t>case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of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agent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restart</a:t>
            </a:r>
            <a:endParaRPr lang="de-DE" dirty="0" smtClean="0">
              <a:sym typeface="Calibri"/>
            </a:endParaRPr>
          </a:p>
          <a:p>
            <a:r>
              <a:rPr lang="de-DE" dirty="0" err="1" smtClean="0">
                <a:sym typeface="Calibri"/>
              </a:rPr>
              <a:t>Improved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layer</a:t>
            </a:r>
            <a:r>
              <a:rPr lang="de-DE" dirty="0" smtClean="0">
                <a:sym typeface="Calibri"/>
              </a:rPr>
              <a:t> 3 </a:t>
            </a:r>
            <a:r>
              <a:rPr lang="de-DE" dirty="0" err="1" smtClean="0">
                <a:sym typeface="Calibri"/>
              </a:rPr>
              <a:t>support</a:t>
            </a:r>
            <a:r>
              <a:rPr lang="de-DE" dirty="0" smtClean="0">
                <a:sym typeface="Calibri"/>
              </a:rPr>
              <a:t>:</a:t>
            </a:r>
          </a:p>
          <a:p>
            <a:pPr lvl="1"/>
            <a:r>
              <a:rPr lang="de-DE" dirty="0" err="1" smtClean="0">
                <a:sym typeface="Calibri"/>
              </a:rPr>
              <a:t>support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for</a:t>
            </a:r>
            <a:r>
              <a:rPr lang="de-DE" dirty="0" smtClean="0">
                <a:sym typeface="Calibri"/>
              </a:rPr>
              <a:t> HA (VRRP </a:t>
            </a:r>
            <a:r>
              <a:rPr lang="de-DE" dirty="0" err="1" smtClean="0">
                <a:sym typeface="Calibri"/>
              </a:rPr>
              <a:t>based</a:t>
            </a:r>
            <a:r>
              <a:rPr lang="de-DE" dirty="0" smtClean="0">
                <a:sym typeface="Calibri"/>
              </a:rPr>
              <a:t>)</a:t>
            </a:r>
          </a:p>
          <a:p>
            <a:pPr lvl="1"/>
            <a:r>
              <a:rPr lang="de-DE" dirty="0" err="1" smtClean="0">
                <a:sym typeface="Calibri"/>
              </a:rPr>
              <a:t>Resync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for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layer</a:t>
            </a:r>
            <a:r>
              <a:rPr lang="de-DE" dirty="0" smtClean="0">
                <a:sym typeface="Calibri"/>
              </a:rPr>
              <a:t> </a:t>
            </a:r>
            <a:r>
              <a:rPr lang="de-DE" dirty="0" err="1" smtClean="0">
                <a:sym typeface="Calibri"/>
              </a:rPr>
              <a:t>ports</a:t>
            </a:r>
            <a:endParaRPr lang="de-DE" dirty="0" smtClean="0">
              <a:sym typeface="Calibri"/>
            </a:endParaRPr>
          </a:p>
          <a:p>
            <a:endParaRPr lang="de-DE" dirty="0">
              <a:sym typeface="Calibri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ym typeface="Calibri"/>
              </a:rPr>
              <a:pPr/>
              <a:t>34</a:t>
            </a:fld>
            <a:endParaRPr lang="en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5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2055"/>
            <a:ext cx="1079342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BA7AB"/>
                </a:solidFill>
              </a:rPr>
              <a:t>Solution Stacks for enhanced Network Control:</a:t>
            </a:r>
            <a:br>
              <a:rPr lang="en-US" dirty="0" smtClean="0">
                <a:solidFill>
                  <a:srgbClr val="FBA7AB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OpenStack – </a:t>
            </a:r>
            <a:r>
              <a:rPr lang="en-US" dirty="0" err="1" smtClean="0">
                <a:solidFill>
                  <a:srgbClr val="C00000"/>
                </a:solidFill>
              </a:rPr>
              <a:t>OpenDaylight</a:t>
            </a:r>
            <a:r>
              <a:rPr lang="en-US" dirty="0" smtClean="0">
                <a:solidFill>
                  <a:srgbClr val="C00000"/>
                </a:solidFill>
              </a:rPr>
              <a:t> – FD.io/VPP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Towards a Stack with enhanced Network Control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2177"/>
            <a:ext cx="6675783" cy="398350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50000"/>
                  </a:schemeClr>
                </a:solidFill>
              </a:rPr>
              <a:t>FD.io/VPP</a:t>
            </a:r>
            <a:endParaRPr lang="de-DE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Highly scalable, high</a:t>
            </a:r>
            <a:br>
              <a:rPr lang="de-DE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performance, extensible virtual</a:t>
            </a:r>
            <a:br>
              <a:rPr lang="de-DE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forwarder</a:t>
            </a:r>
          </a:p>
          <a:p>
            <a:r>
              <a:rPr lang="de-DE" sz="2400" dirty="0" smtClean="0">
                <a:solidFill>
                  <a:schemeClr val="tx1">
                    <a:lumMod val="50000"/>
                  </a:schemeClr>
                </a:solidFill>
              </a:rPr>
              <a:t>OpenDaylight Network Controller</a:t>
            </a:r>
            <a:endParaRPr lang="de-DE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Extensible controller platform</a:t>
            </a:r>
          </a:p>
          <a:p>
            <a:pPr lvl="1"/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Decouple business logic from network constructs: Group Based Policy as mediator between business logic and network constructs</a:t>
            </a:r>
          </a:p>
          <a:p>
            <a:pPr lvl="1"/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Support for a diverse set of network devices</a:t>
            </a:r>
          </a:p>
          <a:p>
            <a:pPr lvl="1"/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Clustering for HA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2925" y="1077913"/>
            <a:ext cx="3573868" cy="3398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240" y="2515928"/>
            <a:ext cx="3618599" cy="20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Solution Stack Ingredients and their Evolution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9011" cy="398350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OpenDaylight</a:t>
            </a:r>
          </a:p>
          <a:p>
            <a:pPr lvl="1"/>
            <a:r>
              <a:rPr lang="de-DE" dirty="0" smtClean="0"/>
              <a:t>Group Based Policy (GBP) Neutron Mapper</a:t>
            </a:r>
          </a:p>
          <a:p>
            <a:pPr lvl="1"/>
            <a:r>
              <a:rPr lang="de-DE" dirty="0" smtClean="0"/>
              <a:t>GBP Renderer Manager enhancements</a:t>
            </a:r>
          </a:p>
          <a:p>
            <a:pPr lvl="1"/>
            <a:r>
              <a:rPr lang="de-DE" dirty="0" smtClean="0"/>
              <a:t>VPP Renderer</a:t>
            </a:r>
          </a:p>
          <a:p>
            <a:pPr lvl="1"/>
            <a:r>
              <a:rPr lang="de-DE" dirty="0" smtClean="0"/>
              <a:t>Virtual Bridge Domain Mgr / Topology Manager</a:t>
            </a:r>
          </a:p>
          <a:p>
            <a:r>
              <a:rPr lang="de-DE" dirty="0" smtClean="0"/>
              <a:t>FD.io</a:t>
            </a:r>
          </a:p>
          <a:p>
            <a:pPr lvl="1"/>
            <a:r>
              <a:rPr lang="de-DE" dirty="0" smtClean="0"/>
              <a:t>HoneyComb – Enhancements</a:t>
            </a:r>
          </a:p>
          <a:p>
            <a:pPr lvl="1"/>
            <a:r>
              <a:rPr lang="de-DE" dirty="0" smtClean="0"/>
              <a:t>VPP – Enhancements </a:t>
            </a:r>
          </a:p>
          <a:p>
            <a:pPr lvl="1"/>
            <a:r>
              <a:rPr lang="de-DE" dirty="0" smtClean="0"/>
              <a:t>CSIT – VPP component tests</a:t>
            </a:r>
          </a:p>
          <a:p>
            <a:r>
              <a:rPr lang="de-DE" dirty="0" smtClean="0"/>
              <a:t>OPNFV</a:t>
            </a:r>
          </a:p>
          <a:p>
            <a:pPr lvl="1"/>
            <a:r>
              <a:rPr lang="de-DE" dirty="0" smtClean="0"/>
              <a:t>Overall System Composition – Integration into CI/CD</a:t>
            </a:r>
          </a:p>
          <a:p>
            <a:pPr lvl="1"/>
            <a:r>
              <a:rPr lang="de-DE" dirty="0" smtClean="0"/>
              <a:t>Installer: Integration of VPP into APEX</a:t>
            </a:r>
          </a:p>
          <a:p>
            <a:pPr lvl="1"/>
            <a:r>
              <a:rPr lang="de-DE" dirty="0" smtClean="0"/>
              <a:t>System Test: FuncTest and Yardstick system test application to FDS</a:t>
            </a:r>
          </a:p>
          <a:p>
            <a:pPr lvl="1"/>
            <a:endParaRPr lang="de-DE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6434" y="5813534"/>
            <a:ext cx="6322565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1" dirty="0">
                <a:solidFill>
                  <a:schemeClr val="tx1">
                    <a:lumMod val="50000"/>
                  </a:schemeClr>
                </a:solidFill>
              </a:rPr>
              <a:t>See also:</a:t>
            </a:r>
            <a:br>
              <a:rPr lang="de-DE" sz="105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sz="1051" dirty="0">
                <a:solidFill>
                  <a:schemeClr val="tx1">
                    <a:lumMod val="50000"/>
                  </a:schemeClr>
                </a:solidFill>
              </a:rPr>
              <a:t>FDS Architecture: </a:t>
            </a:r>
            <a:r>
              <a:rPr lang="de-DE" sz="105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https://wiki.opnfv.org/display/fds/OpenStack-ODL-VPP+integration+design+and+architecture</a:t>
            </a:r>
            <a:r>
              <a:rPr lang="de-DE" sz="105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105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55491" y="1632397"/>
            <a:ext cx="3992224" cy="890273"/>
          </a:xfrm>
          <a:prstGeom prst="roundRect">
            <a:avLst>
              <a:gd name="adj" fmla="val 280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55491" y="2688117"/>
            <a:ext cx="3992224" cy="1482659"/>
          </a:xfrm>
          <a:prstGeom prst="roundRect">
            <a:avLst>
              <a:gd name="adj" fmla="val 280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55491" y="4480890"/>
            <a:ext cx="3992224" cy="1031519"/>
          </a:xfrm>
          <a:prstGeom prst="roundRect">
            <a:avLst>
              <a:gd name="adj" fmla="val 280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479" y="5048993"/>
            <a:ext cx="597988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756663" y="2126616"/>
            <a:ext cx="2499556" cy="293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Neutron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56663" y="2737258"/>
            <a:ext cx="2499556" cy="293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Neutron NorthBound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56664" y="3069454"/>
            <a:ext cx="2499555" cy="2932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GBP Neutron Mapper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41775" y="3746914"/>
            <a:ext cx="1214444" cy="2932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Topology Mgr - VBD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57099" y="4544416"/>
            <a:ext cx="2499556" cy="293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Honeycomb (Dataplane Agent)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57099" y="4834788"/>
            <a:ext cx="2499556" cy="2932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VPP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262411" y="2421654"/>
            <a:ext cx="0" cy="3210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>
            <a:off x="8731084" y="4040117"/>
            <a:ext cx="0" cy="5042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9249324" y="2484539"/>
            <a:ext cx="503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REST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41828" y="4207581"/>
            <a:ext cx="1067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Netconf/YANG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56663" y="1775596"/>
            <a:ext cx="2499556" cy="293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...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57099" y="3746912"/>
            <a:ext cx="1214447" cy="2932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VPP renderer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57099" y="5127992"/>
            <a:ext cx="2499556" cy="293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DPDK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2" name="Picture 4" descr="http://nauges.typepad.com/.a/6a00d8345167aa69e201b8d08d1f83970c-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47" y="2018390"/>
            <a:ext cx="540852" cy="4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7756664" y="3408948"/>
            <a:ext cx="2499555" cy="2932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GBP Renderer Manager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768131" y="4040117"/>
            <a:ext cx="0" cy="5042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5" name="Rounded Rectangle 54"/>
          <p:cNvSpPr/>
          <p:nvPr/>
        </p:nvSpPr>
        <p:spPr>
          <a:xfrm>
            <a:off x="7655491" y="5554865"/>
            <a:ext cx="3992224" cy="642683"/>
          </a:xfrm>
          <a:prstGeom prst="roundRect">
            <a:avLst>
              <a:gd name="adj" fmla="val 280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57100" y="5656177"/>
            <a:ext cx="1213913" cy="3652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System Install</a:t>
            </a:r>
            <a:b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(APEX)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041872" y="5656177"/>
            <a:ext cx="1213913" cy="3652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System Test</a:t>
            </a:r>
            <a:b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051" kern="0" dirty="0">
                <a:solidFill>
                  <a:prstClr val="black"/>
                </a:solidFill>
                <a:latin typeface="Calibri" panose="020F0502020204030204"/>
              </a:rPr>
              <a:t>(FuncTest, Yardstick)</a:t>
            </a:r>
            <a:endParaRPr lang="en-US" sz="105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8" name="Picture 2" descr="https://www.iol.unh.edu/sites/default/files/test-services/opnfv-logo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08" y="5949953"/>
            <a:ext cx="900723" cy="1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opendaylight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24786" r="21765" b="29737"/>
          <a:stretch/>
        </p:blipFill>
        <p:spPr bwMode="auto">
          <a:xfrm>
            <a:off x="10332044" y="3233124"/>
            <a:ext cx="1259387" cy="3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89" y="516875"/>
            <a:ext cx="834057" cy="8510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13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1720" y="5771498"/>
            <a:ext cx="5351475" cy="101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4" name="Rectangle 73"/>
          <p:cNvSpPr/>
          <p:nvPr/>
        </p:nvSpPr>
        <p:spPr>
          <a:xfrm>
            <a:off x="6655187" y="5881616"/>
            <a:ext cx="1893221" cy="31309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Honeycomb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55187" y="6191689"/>
            <a:ext cx="1893221" cy="31309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VPP 2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152" y="181989"/>
            <a:ext cx="1104549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Example: Creating a Neutron </a:t>
            </a:r>
            <a:r>
              <a:rPr lang="en-US" sz="3200" dirty="0" err="1" smtClean="0"/>
              <a:t>vhostuser</a:t>
            </a:r>
            <a:r>
              <a:rPr lang="en-US" sz="3200" dirty="0" smtClean="0"/>
              <a:t> port on VPP</a:t>
            </a: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11984" y="6512985"/>
            <a:ext cx="480483" cy="366183"/>
          </a:xfrm>
        </p:spPr>
        <p:txBody>
          <a:bodyPr/>
          <a:lstStyle/>
          <a:p>
            <a:fld id="{96A97DD0-5BE7-4856-A2A9-C42C6688E60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34163" y="5171653"/>
            <a:ext cx="3614244" cy="313099"/>
          </a:xfrm>
          <a:prstGeom prst="rect">
            <a:avLst/>
          </a:prstGeom>
          <a:solidFill>
            <a:srgbClr val="B88C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Topology Manager (vBD)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1588" y="5881616"/>
            <a:ext cx="1893221" cy="31309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Honeycomb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1588" y="6191689"/>
            <a:ext cx="1893221" cy="31309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VPP 1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566" y="4376983"/>
            <a:ext cx="8077841" cy="313099"/>
          </a:xfrm>
          <a:prstGeom prst="rect">
            <a:avLst/>
          </a:prstGeom>
          <a:solidFill>
            <a:srgbClr val="B88C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VPP Renderer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570" y="1654709"/>
            <a:ext cx="4463599" cy="313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prstClr val="black"/>
                </a:solidFill>
                <a:latin typeface="+mj-lt"/>
              </a:rPr>
              <a:t>Neutron</a:t>
            </a:r>
            <a:endParaRPr lang="en-US" sz="1867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69" y="2347147"/>
            <a:ext cx="4463599" cy="313099"/>
          </a:xfrm>
          <a:prstGeom prst="rect">
            <a:avLst/>
          </a:prstGeom>
          <a:solidFill>
            <a:srgbClr val="B88C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Neutron NorthBound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568" y="3023759"/>
            <a:ext cx="8077841" cy="313099"/>
          </a:xfrm>
          <a:prstGeom prst="rect">
            <a:avLst/>
          </a:prstGeom>
          <a:solidFill>
            <a:srgbClr val="B88C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GBP Neutron Mapper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68" y="3700371"/>
            <a:ext cx="8077841" cy="313099"/>
          </a:xfrm>
          <a:prstGeom prst="rect">
            <a:avLst/>
          </a:prstGeom>
          <a:solidFill>
            <a:srgbClr val="B88C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GBP Renderer Manager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6056" y="4966363"/>
            <a:ext cx="9784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400" dirty="0">
                <a:latin typeface="+mj-lt"/>
              </a:rPr>
              <a:t>Netconf/</a:t>
            </a:r>
            <a:br>
              <a:rPr lang="de-DE" sz="1400" dirty="0">
                <a:latin typeface="+mj-lt"/>
              </a:rPr>
            </a:br>
            <a:r>
              <a:rPr lang="de-DE" sz="1400" dirty="0">
                <a:latin typeface="+mj-lt"/>
              </a:rPr>
              <a:t>YANG</a:t>
            </a:r>
            <a:endParaRPr lang="en-US" sz="1400" dirty="0" err="1">
              <a:latin typeface="+mj-lt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704499" y="1882667"/>
            <a:ext cx="203373" cy="581572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Freeform 49"/>
          <p:cNvSpPr/>
          <p:nvPr/>
        </p:nvSpPr>
        <p:spPr bwMode="auto">
          <a:xfrm>
            <a:off x="4704499" y="2503697"/>
            <a:ext cx="203373" cy="581572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Line Callout 1 (Border and Accent Bar) 52"/>
          <p:cNvSpPr/>
          <p:nvPr/>
        </p:nvSpPr>
        <p:spPr bwMode="auto">
          <a:xfrm>
            <a:off x="7194072" y="1361145"/>
            <a:ext cx="4689624" cy="531353"/>
          </a:xfrm>
          <a:prstGeom prst="accentBorderCallout1">
            <a:avLst>
              <a:gd name="adj1" fmla="val 29300"/>
              <a:gd name="adj2" fmla="val -1479"/>
              <a:gd name="adj3" fmla="val 142830"/>
              <a:gd name="adj4" fmla="val -48702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POST PORT</a:t>
            </a:r>
            <a:br>
              <a:rPr lang="de-DE" sz="1600" dirty="0"/>
            </a:br>
            <a:r>
              <a:rPr lang="de-DE" sz="1600" dirty="0"/>
              <a:t>(id=&lt;uuid&gt;, host_id=&lt;vpp&gt;, vif_type=vhostuser)  </a:t>
            </a:r>
            <a:endParaRPr lang="en-US" sz="1600" dirty="0" err="1"/>
          </a:p>
        </p:txBody>
      </p:sp>
      <p:sp>
        <p:nvSpPr>
          <p:cNvPr id="54" name="Line Callout 1 (Border and Accent Bar) 53"/>
          <p:cNvSpPr/>
          <p:nvPr/>
        </p:nvSpPr>
        <p:spPr bwMode="auto">
          <a:xfrm>
            <a:off x="7194072" y="2018561"/>
            <a:ext cx="4689624" cy="366860"/>
          </a:xfrm>
          <a:prstGeom prst="accentBorderCallout1">
            <a:avLst>
              <a:gd name="adj1" fmla="val 29300"/>
              <a:gd name="adj2" fmla="val -1479"/>
              <a:gd name="adj3" fmla="val 195267"/>
              <a:gd name="adj4" fmla="val -48396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Update Port</a:t>
            </a:r>
            <a:endParaRPr lang="en-US" sz="1600" dirty="0" err="1"/>
          </a:p>
        </p:txBody>
      </p:sp>
      <p:sp>
        <p:nvSpPr>
          <p:cNvPr id="55" name="Line Callout 1 (Border and Accent Bar) 54"/>
          <p:cNvSpPr/>
          <p:nvPr/>
        </p:nvSpPr>
        <p:spPr bwMode="auto">
          <a:xfrm>
            <a:off x="7194072" y="2512063"/>
            <a:ext cx="4689624" cy="366860"/>
          </a:xfrm>
          <a:prstGeom prst="accentBorderCallout1">
            <a:avLst>
              <a:gd name="adj1" fmla="val 29300"/>
              <a:gd name="adj2" fmla="val -1479"/>
              <a:gd name="adj3" fmla="val 170437"/>
              <a:gd name="adj4" fmla="val -30712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Map Port to GBP Endpoint</a:t>
            </a:r>
            <a:endParaRPr lang="en-US" sz="1600" dirty="0" err="1"/>
          </a:p>
        </p:txBody>
      </p:sp>
      <p:sp>
        <p:nvSpPr>
          <p:cNvPr id="57" name="Line Callout 1 (Border and Accent Bar) 56"/>
          <p:cNvSpPr/>
          <p:nvPr/>
        </p:nvSpPr>
        <p:spPr bwMode="auto">
          <a:xfrm>
            <a:off x="7194072" y="3001558"/>
            <a:ext cx="4689624" cy="366860"/>
          </a:xfrm>
          <a:prstGeom prst="accentBorderCallout1">
            <a:avLst>
              <a:gd name="adj1" fmla="val 29300"/>
              <a:gd name="adj2" fmla="val -1479"/>
              <a:gd name="adj3" fmla="val 124597"/>
              <a:gd name="adj4" fmla="val -20071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Update/Create Policy involving GBP Endpoint</a:t>
            </a:r>
            <a:endParaRPr lang="en-US" sz="1600" dirty="0" err="1"/>
          </a:p>
        </p:txBody>
      </p:sp>
      <p:sp>
        <p:nvSpPr>
          <p:cNvPr id="58" name="Line Callout 1 (Border and Accent Bar) 57"/>
          <p:cNvSpPr/>
          <p:nvPr/>
        </p:nvSpPr>
        <p:spPr bwMode="auto">
          <a:xfrm>
            <a:off x="7194072" y="3456467"/>
            <a:ext cx="4689624" cy="366860"/>
          </a:xfrm>
          <a:prstGeom prst="accentBorderCallout1">
            <a:avLst>
              <a:gd name="adj1" fmla="val 29300"/>
              <a:gd name="adj2" fmla="val -1479"/>
              <a:gd name="adj3" fmla="val 107408"/>
              <a:gd name="adj4" fmla="val -17083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Resolve Policy</a:t>
            </a:r>
            <a:endParaRPr lang="en-US" sz="1600" dirty="0" err="1"/>
          </a:p>
        </p:txBody>
      </p:sp>
      <p:sp>
        <p:nvSpPr>
          <p:cNvPr id="60" name="Freeform 59"/>
          <p:cNvSpPr/>
          <p:nvPr/>
        </p:nvSpPr>
        <p:spPr bwMode="auto">
          <a:xfrm>
            <a:off x="6427873" y="3923346"/>
            <a:ext cx="149139" cy="581572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Freeform 60"/>
          <p:cNvSpPr/>
          <p:nvPr/>
        </p:nvSpPr>
        <p:spPr bwMode="auto">
          <a:xfrm>
            <a:off x="6044256" y="3223622"/>
            <a:ext cx="203373" cy="581572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Line Callout 1 (Border and Accent Bar) 61"/>
          <p:cNvSpPr/>
          <p:nvPr/>
        </p:nvSpPr>
        <p:spPr bwMode="auto">
          <a:xfrm>
            <a:off x="8863724" y="4002083"/>
            <a:ext cx="3019971" cy="366860"/>
          </a:xfrm>
          <a:prstGeom prst="accentBorderCallout1">
            <a:avLst>
              <a:gd name="adj1" fmla="val 57949"/>
              <a:gd name="adj2" fmla="val -1711"/>
              <a:gd name="adj3" fmla="val 51318"/>
              <a:gd name="adj4" fmla="val -73417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Apply policy, update nodes</a:t>
            </a:r>
            <a:endParaRPr lang="en-US" sz="1600" dirty="0" err="1"/>
          </a:p>
        </p:txBody>
      </p:sp>
      <p:sp>
        <p:nvSpPr>
          <p:cNvPr id="63" name="Line Callout 1 (Border and Accent Bar) 62"/>
          <p:cNvSpPr/>
          <p:nvPr/>
        </p:nvSpPr>
        <p:spPr bwMode="auto">
          <a:xfrm>
            <a:off x="2924645" y="4775940"/>
            <a:ext cx="1747368" cy="706416"/>
          </a:xfrm>
          <a:prstGeom prst="accentBorderCallout1">
            <a:avLst>
              <a:gd name="adj1" fmla="val 57949"/>
              <a:gd name="adj2" fmla="val -1711"/>
              <a:gd name="adj3" fmla="val 15647"/>
              <a:gd name="adj4" fmla="val -32905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configure interfaces over Netconf</a:t>
            </a:r>
            <a:endParaRPr lang="en-US" sz="1600" dirty="0" err="1"/>
          </a:p>
        </p:txBody>
      </p:sp>
      <p:sp>
        <p:nvSpPr>
          <p:cNvPr id="64" name="TextBox 63"/>
          <p:cNvSpPr txBox="1"/>
          <p:nvPr/>
        </p:nvSpPr>
        <p:spPr>
          <a:xfrm>
            <a:off x="7194071" y="5455466"/>
            <a:ext cx="11974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400" dirty="0">
                <a:latin typeface="+mj-lt"/>
              </a:rPr>
              <a:t>Netconf/</a:t>
            </a:r>
            <a:br>
              <a:rPr lang="de-DE" sz="1400" dirty="0">
                <a:latin typeface="+mj-lt"/>
              </a:rPr>
            </a:br>
            <a:r>
              <a:rPr lang="de-DE" sz="1400" dirty="0">
                <a:latin typeface="+mj-lt"/>
              </a:rPr>
              <a:t>YANG</a:t>
            </a:r>
            <a:endParaRPr lang="en-US" sz="1400" dirty="0" err="1">
              <a:latin typeface="+mj-lt"/>
            </a:endParaRPr>
          </a:p>
        </p:txBody>
      </p:sp>
      <p:sp>
        <p:nvSpPr>
          <p:cNvPr id="65" name="Line Callout 1 (Border and Accent Bar) 64"/>
          <p:cNvSpPr/>
          <p:nvPr/>
        </p:nvSpPr>
        <p:spPr bwMode="auto">
          <a:xfrm>
            <a:off x="8886941" y="4670100"/>
            <a:ext cx="2996756" cy="414601"/>
          </a:xfrm>
          <a:prstGeom prst="accentBorderCallout1">
            <a:avLst>
              <a:gd name="adj1" fmla="val 57949"/>
              <a:gd name="adj2" fmla="val -1711"/>
              <a:gd name="adj3" fmla="val 60732"/>
              <a:gd name="adj4" fmla="val -62365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Bridge domain and tunnel config</a:t>
            </a:r>
            <a:endParaRPr lang="en-US" sz="1600" dirty="0" err="1"/>
          </a:p>
        </p:txBody>
      </p:sp>
      <p:sp>
        <p:nvSpPr>
          <p:cNvPr id="68" name="TextBox 67"/>
          <p:cNvSpPr txBox="1"/>
          <p:nvPr/>
        </p:nvSpPr>
        <p:spPr>
          <a:xfrm>
            <a:off x="1151147" y="6105831"/>
            <a:ext cx="11265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400" dirty="0">
                <a:latin typeface="+mj-lt"/>
              </a:rPr>
              <a:t>vhostuser</a:t>
            </a:r>
            <a:endParaRPr lang="en-US" sz="1400" dirty="0" err="1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0147" y="5894566"/>
            <a:ext cx="664973" cy="610223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de-DE" sz="1867" kern="0" dirty="0">
                <a:solidFill>
                  <a:schemeClr val="bg1"/>
                </a:solidFill>
                <a:latin typeface="+mj-lt"/>
              </a:rPr>
              <a:t>VM</a:t>
            </a:r>
            <a:endParaRPr lang="en-US" sz="1867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070590" y="5442667"/>
            <a:ext cx="2651271" cy="487940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  <a:gd name="connsiteX0" fmla="*/ 977462 w 1185278"/>
              <a:gd name="connsiteY0" fmla="*/ 0 h 455445"/>
              <a:gd name="connsiteX1" fmla="*/ 1129862 w 1185278"/>
              <a:gd name="connsiteY1" fmla="*/ 183931 h 455445"/>
              <a:gd name="connsiteX2" fmla="*/ 0 w 1185278"/>
              <a:gd name="connsiteY2" fmla="*/ 455445 h 455445"/>
              <a:gd name="connsiteX0" fmla="*/ 977462 w 1185278"/>
              <a:gd name="connsiteY0" fmla="*/ 0 h 455445"/>
              <a:gd name="connsiteX1" fmla="*/ 1129862 w 1185278"/>
              <a:gd name="connsiteY1" fmla="*/ 183931 h 455445"/>
              <a:gd name="connsiteX2" fmla="*/ 0 w 1185278"/>
              <a:gd name="connsiteY2" fmla="*/ 455445 h 455445"/>
              <a:gd name="connsiteX0" fmla="*/ 977462 w 1336029"/>
              <a:gd name="connsiteY0" fmla="*/ 0 h 455445"/>
              <a:gd name="connsiteX1" fmla="*/ 1298028 w 1336029"/>
              <a:gd name="connsiteY1" fmla="*/ 211454 h 455445"/>
              <a:gd name="connsiteX2" fmla="*/ 0 w 1336029"/>
              <a:gd name="connsiteY2" fmla="*/ 455445 h 455445"/>
              <a:gd name="connsiteX0" fmla="*/ 977462 w 1303157"/>
              <a:gd name="connsiteY0" fmla="*/ 0 h 455445"/>
              <a:gd name="connsiteX1" fmla="*/ 1298028 w 1303157"/>
              <a:gd name="connsiteY1" fmla="*/ 211454 h 455445"/>
              <a:gd name="connsiteX2" fmla="*/ 0 w 1303157"/>
              <a:gd name="connsiteY2" fmla="*/ 455445 h 455445"/>
              <a:gd name="connsiteX0" fmla="*/ 977462 w 1305292"/>
              <a:gd name="connsiteY0" fmla="*/ 0 h 455445"/>
              <a:gd name="connsiteX1" fmla="*/ 1298028 w 1305292"/>
              <a:gd name="connsiteY1" fmla="*/ 211454 h 455445"/>
              <a:gd name="connsiteX2" fmla="*/ 0 w 1305292"/>
              <a:gd name="connsiteY2" fmla="*/ 455445 h 455445"/>
              <a:gd name="connsiteX0" fmla="*/ 977462 w 1024944"/>
              <a:gd name="connsiteY0" fmla="*/ 0 h 455445"/>
              <a:gd name="connsiteX1" fmla="*/ 972207 w 1024944"/>
              <a:gd name="connsiteY1" fmla="*/ 222463 h 455445"/>
              <a:gd name="connsiteX2" fmla="*/ 0 w 1024944"/>
              <a:gd name="connsiteY2" fmla="*/ 455445 h 455445"/>
              <a:gd name="connsiteX0" fmla="*/ 977462 w 1038054"/>
              <a:gd name="connsiteY0" fmla="*/ 0 h 455445"/>
              <a:gd name="connsiteX1" fmla="*/ 972207 w 1038054"/>
              <a:gd name="connsiteY1" fmla="*/ 222463 h 455445"/>
              <a:gd name="connsiteX2" fmla="*/ 0 w 1038054"/>
              <a:gd name="connsiteY2" fmla="*/ 455445 h 455445"/>
              <a:gd name="connsiteX0" fmla="*/ 977462 w 977462"/>
              <a:gd name="connsiteY0" fmla="*/ 0 h 455445"/>
              <a:gd name="connsiteX1" fmla="*/ 0 w 977462"/>
              <a:gd name="connsiteY1" fmla="*/ 455445 h 455445"/>
              <a:gd name="connsiteX0" fmla="*/ 977462 w 977462"/>
              <a:gd name="connsiteY0" fmla="*/ 0 h 455445"/>
              <a:gd name="connsiteX1" fmla="*/ 796878 w 977462"/>
              <a:gd name="connsiteY1" fmla="*/ 374947 h 455445"/>
              <a:gd name="connsiteX2" fmla="*/ 0 w 977462"/>
              <a:gd name="connsiteY2" fmla="*/ 455445 h 455445"/>
              <a:gd name="connsiteX0" fmla="*/ 977462 w 977462"/>
              <a:gd name="connsiteY0" fmla="*/ 0 h 455445"/>
              <a:gd name="connsiteX1" fmla="*/ 796878 w 977462"/>
              <a:gd name="connsiteY1" fmla="*/ 374947 h 455445"/>
              <a:gd name="connsiteX2" fmla="*/ 0 w 977462"/>
              <a:gd name="connsiteY2" fmla="*/ 455445 h 45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462" h="455445">
                <a:moveTo>
                  <a:pt x="977462" y="0"/>
                </a:moveTo>
                <a:cubicBezTo>
                  <a:pt x="824426" y="72688"/>
                  <a:pt x="1033997" y="340792"/>
                  <a:pt x="796878" y="374947"/>
                </a:cubicBezTo>
                <a:lnTo>
                  <a:pt x="0" y="45544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8" name="Straight Connector 77"/>
          <p:cNvCxnSpPr>
            <a:endCxn id="11" idx="1"/>
          </p:cNvCxnSpPr>
          <p:nvPr/>
        </p:nvCxnSpPr>
        <p:spPr bwMode="auto">
          <a:xfrm flipV="1">
            <a:off x="1135120" y="6348239"/>
            <a:ext cx="1056469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639726" y="6087156"/>
            <a:ext cx="255434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400" dirty="0">
                <a:latin typeface="+mj-lt"/>
              </a:rPr>
              <a:t>VXLAN Tunnel</a:t>
            </a:r>
            <a:endParaRPr lang="en-US" sz="1400" dirty="0" err="1">
              <a:latin typeface="+mj-lt"/>
            </a:endParaRPr>
          </a:p>
        </p:txBody>
      </p:sp>
      <p:cxnSp>
        <p:nvCxnSpPr>
          <p:cNvPr id="82" name="Straight Connector 81"/>
          <p:cNvCxnSpPr>
            <a:endCxn id="75" idx="1"/>
          </p:cNvCxnSpPr>
          <p:nvPr/>
        </p:nvCxnSpPr>
        <p:spPr bwMode="auto">
          <a:xfrm>
            <a:off x="4084809" y="6348239"/>
            <a:ext cx="2570376" cy="0"/>
          </a:xfrm>
          <a:prstGeom prst="line">
            <a:avLst/>
          </a:prstGeom>
          <a:solidFill>
            <a:srgbClr val="0183B7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4" descr="http://nauges.typepad.com/.a/6a00d8345167aa69e201b8d08d1f83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76" y="1725544"/>
            <a:ext cx="203568" cy="1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ome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807" y="6248948"/>
            <a:ext cx="298283" cy="1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me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863" y="6248948"/>
            <a:ext cx="298283" cy="1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ask.opendaylight.org/upfiles/odp_logo_d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8" y="2436257"/>
            <a:ext cx="441352" cy="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ask.opendaylight.org/upfiles/odp_logo_d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8" y="3113643"/>
            <a:ext cx="441352" cy="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ask.opendaylight.org/upfiles/odp_logo_d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8" y="3794091"/>
            <a:ext cx="441352" cy="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ask.opendaylight.org/upfiles/odp_logo_d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93" y="5256571"/>
            <a:ext cx="441352" cy="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48"/>
          <p:cNvSpPr/>
          <p:nvPr/>
        </p:nvSpPr>
        <p:spPr bwMode="auto">
          <a:xfrm>
            <a:off x="7037178" y="5442667"/>
            <a:ext cx="156895" cy="465815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Freeform 51"/>
          <p:cNvSpPr/>
          <p:nvPr/>
        </p:nvSpPr>
        <p:spPr bwMode="auto">
          <a:xfrm>
            <a:off x="6699394" y="4615327"/>
            <a:ext cx="203373" cy="581572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Freeform 78"/>
          <p:cNvSpPr/>
          <p:nvPr/>
        </p:nvSpPr>
        <p:spPr bwMode="auto">
          <a:xfrm flipH="1">
            <a:off x="2319085" y="4640750"/>
            <a:ext cx="133351" cy="1272617"/>
          </a:xfrm>
          <a:custGeom>
            <a:avLst/>
            <a:gdLst>
              <a:gd name="connsiteX0" fmla="*/ 0 w 152530"/>
              <a:gd name="connsiteY0" fmla="*/ 0 h 436179"/>
              <a:gd name="connsiteX1" fmla="*/ 152400 w 152530"/>
              <a:gd name="connsiteY1" fmla="*/ 183931 h 436179"/>
              <a:gd name="connsiteX2" fmla="*/ 21021 w 152530"/>
              <a:gd name="connsiteY2" fmla="*/ 436179 h 4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530" h="436179">
                <a:moveTo>
                  <a:pt x="0" y="0"/>
                </a:moveTo>
                <a:cubicBezTo>
                  <a:pt x="74448" y="55617"/>
                  <a:pt x="148897" y="111235"/>
                  <a:pt x="152400" y="183931"/>
                </a:cubicBezTo>
                <a:cubicBezTo>
                  <a:pt x="155904" y="256628"/>
                  <a:pt x="88462" y="346403"/>
                  <a:pt x="21021" y="436179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Line Callout 1 (Border and Accent Bar) 79"/>
          <p:cNvSpPr/>
          <p:nvPr/>
        </p:nvSpPr>
        <p:spPr bwMode="auto">
          <a:xfrm>
            <a:off x="8863725" y="5493881"/>
            <a:ext cx="3019971" cy="414601"/>
          </a:xfrm>
          <a:prstGeom prst="accentBorderCallout1">
            <a:avLst>
              <a:gd name="adj1" fmla="val 57949"/>
              <a:gd name="adj2" fmla="val -1711"/>
              <a:gd name="adj3" fmla="val 46948"/>
              <a:gd name="adj4" fmla="val -30667"/>
            </a:avLst>
          </a:prstGeom>
          <a:solidFill>
            <a:srgbClr val="FFFF99"/>
          </a:solidFill>
          <a:ln w="317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48768" tIns="60960" rIns="0" bIns="6096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de-DE" sz="1600" dirty="0"/>
              <a:t>C</a:t>
            </a:r>
            <a:r>
              <a:rPr lang="sk-SK" sz="1600" dirty="0"/>
              <a:t>onfigure </a:t>
            </a:r>
            <a:r>
              <a:rPr lang="de-DE" sz="1600" dirty="0"/>
              <a:t>bridge domain</a:t>
            </a:r>
            <a:r>
              <a:rPr lang="sk-SK" sz="1600" dirty="0"/>
              <a:t> on nodes over </a:t>
            </a:r>
            <a:r>
              <a:rPr lang="de-DE" sz="1600" dirty="0"/>
              <a:t>NetConf</a:t>
            </a:r>
            <a:endParaRPr lang="en-US" sz="1600" dirty="0" err="1"/>
          </a:p>
        </p:txBody>
      </p:sp>
      <p:pic>
        <p:nvPicPr>
          <p:cNvPr id="84" name="Picture 2" descr="https://ask.opendaylight.org/upfiles/odp_logo_d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67" y="4455867"/>
            <a:ext cx="441352" cy="1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9212420" y="3518241"/>
            <a:ext cx="2010037" cy="2821169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66" name="Rounded Rectangle 65"/>
          <p:cNvSpPr/>
          <p:nvPr/>
        </p:nvSpPr>
        <p:spPr>
          <a:xfrm>
            <a:off x="1870911" y="3518239"/>
            <a:ext cx="1965003" cy="2821171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7" name="TextBox 76"/>
          <p:cNvSpPr txBox="1"/>
          <p:nvPr/>
        </p:nvSpPr>
        <p:spPr>
          <a:xfrm>
            <a:off x="2280794" y="3530692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Computenode-0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541868" y="3533215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Computenode-1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236727" y="4071468"/>
            <a:ext cx="134934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438245" y="4071468"/>
            <a:ext cx="134934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506255" y="4173597"/>
            <a:ext cx="284855" cy="285472"/>
            <a:chOff x="838200" y="2285187"/>
            <a:chExt cx="1071915" cy="1074238"/>
          </a:xfrm>
        </p:grpSpPr>
        <p:sp>
          <p:nvSpPr>
            <p:cNvPr id="84" name="Hexagon 83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85" name="Hexagon 84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86" name="Hexagon 85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87" name="Hexagon 86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88" name="Hexagon 87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91" name="Hexagon 90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92" name="Hexagon 91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73730" y="4205320"/>
            <a:ext cx="1013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9329981" y="4173597"/>
            <a:ext cx="284855" cy="285472"/>
            <a:chOff x="838200" y="2285187"/>
            <a:chExt cx="1071915" cy="1074238"/>
          </a:xfrm>
        </p:grpSpPr>
        <p:sp>
          <p:nvSpPr>
            <p:cNvPr id="95" name="Hexagon 94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96" name="Hexagon 95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97" name="Hexagon 96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9597453" y="4205320"/>
            <a:ext cx="1012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419011" y="4187420"/>
            <a:ext cx="139846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512265" y="4289549"/>
            <a:ext cx="284855" cy="285472"/>
            <a:chOff x="838200" y="2285187"/>
            <a:chExt cx="1071915" cy="1074238"/>
          </a:xfrm>
        </p:grpSpPr>
        <p:sp>
          <p:nvSpPr>
            <p:cNvPr id="109" name="Hexagon 108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3" name="Hexagon 112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4" name="Hexagon 113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779738" y="4321272"/>
            <a:ext cx="1018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  <p:sp>
        <p:nvSpPr>
          <p:cNvPr id="53" name="Rounded Rectangle 52"/>
          <p:cNvSpPr/>
          <p:nvPr/>
        </p:nvSpPr>
        <p:spPr>
          <a:xfrm rot="16200000">
            <a:off x="2305418" y="4732095"/>
            <a:ext cx="1617023" cy="1347767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9103673" y="4732095"/>
            <a:ext cx="1617023" cy="1347767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5" name="Rounded Rectangle 4"/>
          <p:cNvSpPr/>
          <p:nvPr/>
        </p:nvSpPr>
        <p:spPr>
          <a:xfrm>
            <a:off x="5710858" y="3348063"/>
            <a:ext cx="1610140" cy="236079"/>
          </a:xfrm>
          <a:prstGeom prst="roundRect">
            <a:avLst>
              <a:gd name="adj" fmla="val 815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6" name="TextBox 5"/>
          <p:cNvSpPr txBox="1"/>
          <p:nvPr/>
        </p:nvSpPr>
        <p:spPr>
          <a:xfrm>
            <a:off x="6098650" y="3343438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qrouter (NAT)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471291" y="3237114"/>
            <a:ext cx="3" cy="9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8608637" y="5246189"/>
            <a:ext cx="1259323" cy="1514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3168685" y="5395580"/>
            <a:ext cx="1259323" cy="1514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03974" y="3794603"/>
            <a:ext cx="1617023" cy="1250069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16" name="Rounded Rectangle 15"/>
          <p:cNvSpPr/>
          <p:nvPr/>
        </p:nvSpPr>
        <p:spPr>
          <a:xfrm>
            <a:off x="4157242" y="2545597"/>
            <a:ext cx="4758159" cy="2499075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17" name="Rectangle 16"/>
          <p:cNvSpPr/>
          <p:nvPr/>
        </p:nvSpPr>
        <p:spPr>
          <a:xfrm>
            <a:off x="5240085" y="4957051"/>
            <a:ext cx="2625113" cy="1618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31265" y="5056139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cxnSp>
        <p:nvCxnSpPr>
          <p:cNvPr id="21" name="Straight Connector 20"/>
          <p:cNvCxnSpPr>
            <a:stCxn id="104" idx="2"/>
            <a:endCxn id="20" idx="3"/>
          </p:cNvCxnSpPr>
          <p:nvPr/>
        </p:nvCxnSpPr>
        <p:spPr>
          <a:xfrm flipH="1">
            <a:off x="3615181" y="4778117"/>
            <a:ext cx="2845027" cy="599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0" idx="1"/>
            <a:endCxn id="20" idx="3"/>
          </p:cNvCxnSpPr>
          <p:nvPr/>
        </p:nvCxnSpPr>
        <p:spPr>
          <a:xfrm flipH="1">
            <a:off x="3615180" y="5377632"/>
            <a:ext cx="5879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0" idx="1"/>
            <a:endCxn id="104" idx="2"/>
          </p:cNvCxnSpPr>
          <p:nvPr/>
        </p:nvCxnSpPr>
        <p:spPr>
          <a:xfrm flipH="1" flipV="1">
            <a:off x="6460207" y="4778117"/>
            <a:ext cx="3034283" cy="599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0675512" y="4588529"/>
            <a:ext cx="413853" cy="1625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9324" y="51818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/>
              <a:t>vhost-</a:t>
            </a:r>
            <a:br>
              <a:rPr lang="de-DE" sz="1000" i="1" dirty="0"/>
            </a:br>
            <a:r>
              <a:rPr lang="de-DE" sz="1000" i="1" dirty="0"/>
              <a:t>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612" y="2551192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Controlnode-0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2924" y="5148303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49749" y="572462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10857" y="2452905"/>
            <a:ext cx="1617024" cy="210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network i/f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456539" y="2330427"/>
            <a:ext cx="1461" cy="122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966575" y="4280671"/>
            <a:ext cx="642816" cy="3356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DHCP</a:t>
            </a:r>
          </a:p>
        </p:txBody>
      </p:sp>
      <p:cxnSp>
        <p:nvCxnSpPr>
          <p:cNvPr id="65" name="Straight Connector 64"/>
          <p:cNvCxnSpPr>
            <a:stCxn id="64" idx="3"/>
          </p:cNvCxnSpPr>
          <p:nvPr/>
        </p:nvCxnSpPr>
        <p:spPr>
          <a:xfrm>
            <a:off x="5609392" y="4448504"/>
            <a:ext cx="505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704474" y="4218093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tap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703973" y="3012341"/>
            <a:ext cx="1617024" cy="238107"/>
          </a:xfrm>
          <a:prstGeom prst="roundRect">
            <a:avLst>
              <a:gd name="adj" fmla="val 81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/>
          </a:p>
        </p:txBody>
      </p:sp>
      <p:sp>
        <p:nvSpPr>
          <p:cNvPr id="70" name="TextBox 69"/>
          <p:cNvSpPr txBox="1"/>
          <p:nvPr/>
        </p:nvSpPr>
        <p:spPr>
          <a:xfrm>
            <a:off x="6066403" y="3002255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OVS (br-ex)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6620" y="3767529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tap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464299" y="3586170"/>
            <a:ext cx="0" cy="666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64299" y="2663330"/>
            <a:ext cx="0" cy="33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44285" y="467215"/>
            <a:ext cx="9361715" cy="92481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30291" y="5393530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58200" y="5157765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FastDataStacks: OS – ODL(L2) – FD.io </a:t>
            </a:r>
            <a:br>
              <a:rPr lang="de-DE" sz="3200" dirty="0" smtClean="0"/>
            </a:br>
            <a:r>
              <a:rPr lang="de-DE" sz="3200" dirty="0" smtClean="0"/>
              <a:t>Example: 3 node setup: 1 x Controller, 2 x Compute</a:t>
            </a: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6900" y="6356350"/>
            <a:ext cx="596900" cy="365125"/>
          </a:xfrm>
        </p:spPr>
        <p:txBody>
          <a:bodyPr/>
          <a:lstStyle/>
          <a:p>
            <a:fld id="{96A97DD0-5BE7-4856-A2A9-C42C6688E607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7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99" y="5858703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3" y="5858703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59" y="4500099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773953" y="43769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61553" y="572462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23086" y="3002255"/>
            <a:ext cx="1407695" cy="581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pic>
        <p:nvPicPr>
          <p:cNvPr id="68" name="Picture 4" descr="http://nauges.typepad.com/.a/6a00d8345167aa69e201b8d08d1f83970c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69" y="3077932"/>
            <a:ext cx="331459" cy="2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ed Rectangle 72"/>
          <p:cNvSpPr/>
          <p:nvPr/>
        </p:nvSpPr>
        <p:spPr>
          <a:xfrm>
            <a:off x="7424538" y="3002255"/>
            <a:ext cx="1407695" cy="581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pic>
        <p:nvPicPr>
          <p:cNvPr id="74" name="Picture 2" descr="Image result for opendaylight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24786" r="21765" b="29737"/>
          <a:stretch/>
        </p:blipFill>
        <p:spPr bwMode="auto">
          <a:xfrm>
            <a:off x="7498691" y="3051532"/>
            <a:ext cx="1259387" cy="3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37651" y="3347375"/>
            <a:ext cx="1544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OpenStack Services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56266" y="3347375"/>
            <a:ext cx="1544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Network Control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958428" y="4588529"/>
            <a:ext cx="413853" cy="1625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VM 1</a:t>
            </a:r>
          </a:p>
        </p:txBody>
      </p:sp>
      <p:cxnSp>
        <p:nvCxnSpPr>
          <p:cNvPr id="83" name="Straight Connector 82"/>
          <p:cNvCxnSpPr>
            <a:endCxn id="20" idx="1"/>
          </p:cNvCxnSpPr>
          <p:nvPr/>
        </p:nvCxnSpPr>
        <p:spPr>
          <a:xfrm flipV="1">
            <a:off x="2372281" y="5377632"/>
            <a:ext cx="558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26" idx="1"/>
          </p:cNvCxnSpPr>
          <p:nvPr/>
        </p:nvCxnSpPr>
        <p:spPr>
          <a:xfrm>
            <a:off x="10178405" y="5386041"/>
            <a:ext cx="497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9494489" y="5056139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18249" y="4135132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160488" y="51818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/>
              <a:t>vhost-</a:t>
            </a:r>
            <a:br>
              <a:rPr lang="de-DE" sz="1000" i="1" dirty="0"/>
            </a:br>
            <a:r>
              <a:rPr lang="de-DE" sz="1000" i="1" dirty="0"/>
              <a:t>user</a:t>
            </a:r>
          </a:p>
        </p:txBody>
      </p:sp>
      <p:sp>
        <p:nvSpPr>
          <p:cNvPr id="118" name="Cloud 117"/>
          <p:cNvSpPr/>
          <p:nvPr/>
        </p:nvSpPr>
        <p:spPr>
          <a:xfrm>
            <a:off x="5554768" y="1792778"/>
            <a:ext cx="1801497" cy="538223"/>
          </a:xfrm>
          <a:prstGeom prst="cloud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9701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OpenSource Building Blocks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7DD0-5BE7-4856-A2A9-C42C6688E60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5" name="Rounded Rectangle 54"/>
          <p:cNvSpPr/>
          <p:nvPr/>
        </p:nvSpPr>
        <p:spPr>
          <a:xfrm>
            <a:off x="561647" y="1788143"/>
            <a:ext cx="270863" cy="4305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100" dirty="0" err="1"/>
              <a:t>PaaS</a:t>
            </a:r>
            <a:endParaRPr lang="en-US" sz="1100" dirty="0"/>
          </a:p>
        </p:txBody>
      </p:sp>
      <p:sp>
        <p:nvSpPr>
          <p:cNvPr id="56" name="Rounded Rectangle 55"/>
          <p:cNvSpPr/>
          <p:nvPr/>
        </p:nvSpPr>
        <p:spPr>
          <a:xfrm>
            <a:off x="561647" y="2315507"/>
            <a:ext cx="270863" cy="19886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21899" tIns="60949" rIns="121899" bIns="60949" rtlCol="0" anchor="ctr"/>
          <a:lstStyle/>
          <a:p>
            <a:pPr algn="ctr"/>
            <a:r>
              <a:rPr lang="en-US" sz="1100" dirty="0"/>
              <a:t>Cloud Infra &amp; Tooling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61647" y="4378131"/>
            <a:ext cx="270863" cy="14956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21899" tIns="60949" rIns="121899" bIns="60949" rtlCol="0" anchor="ctr"/>
          <a:lstStyle/>
          <a:p>
            <a:pPr algn="ctr"/>
            <a:r>
              <a:rPr lang="en-US" sz="1100" dirty="0"/>
              <a:t>Infrastructure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39188" y="5430043"/>
            <a:ext cx="3280977" cy="4437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Hardware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39188" y="3860467"/>
            <a:ext cx="3280977" cy="443709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Network Control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39188" y="4378132"/>
            <a:ext cx="3280977" cy="443709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Operating Systems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39186" y="3346820"/>
            <a:ext cx="3280977" cy="443709"/>
          </a:xfrm>
          <a:prstGeom prst="roundRect">
            <a:avLst/>
          </a:prstGeom>
          <a:solidFill>
            <a:schemeClr val="accent2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VIM Management System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39186" y="2833412"/>
            <a:ext cx="3280977" cy="443709"/>
          </a:xfrm>
          <a:prstGeom prst="roundRect">
            <a:avLst/>
          </a:prstGeom>
          <a:solidFill>
            <a:schemeClr val="accent2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de-DE" sz="1351" dirty="0"/>
              <a:t>Orchestration</a:t>
            </a:r>
            <a:endParaRPr lang="en-US" sz="1351" dirty="0"/>
          </a:p>
        </p:txBody>
      </p:sp>
      <p:sp>
        <p:nvSpPr>
          <p:cNvPr id="113" name="Rounded Rectangle 112"/>
          <p:cNvSpPr/>
          <p:nvPr/>
        </p:nvSpPr>
        <p:spPr>
          <a:xfrm>
            <a:off x="939386" y="1788144"/>
            <a:ext cx="3280977" cy="443709"/>
          </a:xfrm>
          <a:prstGeom prst="roundRect">
            <a:avLst/>
          </a:prstGeom>
          <a:solidFill>
            <a:srgbClr val="4F3B56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Application Layer / App Server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39188" y="4905495"/>
            <a:ext cx="3280977" cy="443709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IO Abstraction &amp; Feature Path 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39386" y="2315508"/>
            <a:ext cx="3280977" cy="443709"/>
          </a:xfrm>
          <a:prstGeom prst="roundRect">
            <a:avLst/>
          </a:prstGeom>
          <a:solidFill>
            <a:srgbClr val="81618D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Network Data Analytics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26839" y="1814717"/>
            <a:ext cx="6980692" cy="4059033"/>
            <a:chOff x="3268479" y="1341108"/>
            <a:chExt cx="5269793" cy="3064204"/>
          </a:xfrm>
        </p:grpSpPr>
        <p:sp>
          <p:nvSpPr>
            <p:cNvPr id="73" name="Rounded Rectangle 72"/>
            <p:cNvSpPr/>
            <p:nvPr/>
          </p:nvSpPr>
          <p:spPr>
            <a:xfrm>
              <a:off x="3268479" y="1341108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268479" y="212505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268479" y="2510115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68479" y="289535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68479" y="328359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268479" y="3681597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268479" y="4072530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333609" y="1341108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de-DE" sz="900" dirty="0">
                  <a:solidFill>
                    <a:schemeClr val="tx1">
                      <a:lumMod val="50000"/>
                    </a:schemeClr>
                  </a:solidFill>
                </a:rPr>
                <a:t>Additional</a:t>
              </a:r>
              <a:br>
                <a:rPr lang="de-DE" sz="9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de-DE" sz="900" dirty="0">
                  <a:solidFill>
                    <a:schemeClr val="tx1">
                      <a:lumMod val="50000"/>
                    </a:schemeClr>
                  </a:solidFill>
                </a:rPr>
                <a:t>PaaS platforms</a:t>
              </a:r>
              <a:endParaRPr lang="en-US" sz="9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333609" y="212505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333609" y="2510115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333609" y="289535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333609" y="328359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333609" y="3681597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333609" y="4072530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398739" y="1341108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5398739" y="212505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398739" y="2510115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98739" y="289535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98739" y="328359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5398739" y="3681597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5398739" y="4072530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63869" y="1341108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6463869" y="212505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6463869" y="2510115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6463869" y="289535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63869" y="328359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463869" y="3681597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463869" y="4072530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7537737" y="1341108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7537737" y="212505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7537737" y="2510115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7537737" y="289535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537737" y="3283599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537737" y="3681597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7537737" y="4072530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268479" y="173663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4333609" y="173663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398739" y="173663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6463869" y="173663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7537737" y="1736631"/>
              <a:ext cx="1000535" cy="332782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2"/>
            <a:srcRect l="561" t="26623" r="-561" b="27776"/>
            <a:stretch/>
          </p:blipFill>
          <p:spPr>
            <a:xfrm>
              <a:off x="3307699" y="1415860"/>
              <a:ext cx="915755" cy="190043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98" y="2548948"/>
              <a:ext cx="894551" cy="247634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pic>
          <p:nvPicPr>
            <p:cNvPr id="144" name="Picture 2" descr="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382" y="2183472"/>
              <a:ext cx="594906" cy="21758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8418" y="3747106"/>
              <a:ext cx="831437" cy="199742"/>
            </a:xfrm>
            <a:prstGeom prst="rect">
              <a:avLst/>
            </a:prstGeom>
            <a:effectLst/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5829" y="3702706"/>
              <a:ext cx="478340" cy="275375"/>
            </a:xfrm>
            <a:prstGeom prst="rect">
              <a:avLst/>
            </a:prstGeom>
            <a:effectLst/>
          </p:spPr>
        </p:pic>
        <p:pic>
          <p:nvPicPr>
            <p:cNvPr id="147" name="Picture 2" descr="https://www.opencontainers.org/sites/cpstandard/files/logo_oci201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240" y="3681599"/>
              <a:ext cx="937529" cy="26913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8"/>
            <a:srcRect t="10326" b="13042"/>
            <a:stretch/>
          </p:blipFill>
          <p:spPr>
            <a:xfrm>
              <a:off x="3557634" y="2527660"/>
              <a:ext cx="394696" cy="302540"/>
            </a:xfrm>
            <a:prstGeom prst="rect">
              <a:avLst/>
            </a:prstGeom>
            <a:effectLst/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9"/>
            <a:srcRect t="17511" b="14952"/>
            <a:stretch/>
          </p:blipFill>
          <p:spPr>
            <a:xfrm>
              <a:off x="3415990" y="2948333"/>
              <a:ext cx="746186" cy="252042"/>
            </a:xfrm>
            <a:prstGeom prst="rect">
              <a:avLst/>
            </a:prstGeom>
            <a:effectLst/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9077" y="2917319"/>
              <a:ext cx="441540" cy="283056"/>
            </a:xfrm>
            <a:prstGeom prst="rect">
              <a:avLst/>
            </a:prstGeom>
            <a:effectLst/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0657" y="3313908"/>
              <a:ext cx="461675" cy="284182"/>
            </a:xfrm>
            <a:prstGeom prst="rect">
              <a:avLst/>
            </a:prstGeom>
            <a:effectLst/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15423" y="3744524"/>
              <a:ext cx="760011" cy="212859"/>
            </a:xfrm>
            <a:prstGeom prst="rect">
              <a:avLst/>
            </a:prstGeom>
            <a:solidFill>
              <a:srgbClr val="FFFFFF"/>
            </a:solidFill>
            <a:effectLst/>
          </p:spPr>
        </p:pic>
        <p:pic>
          <p:nvPicPr>
            <p:cNvPr id="153" name="Picture 2" descr="Open vSwit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657" y="3696161"/>
              <a:ext cx="440531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53820" y="4104024"/>
              <a:ext cx="585962" cy="269152"/>
            </a:xfrm>
            <a:prstGeom prst="rect">
              <a:avLst/>
            </a:prstGeom>
            <a:effectLst/>
          </p:spPr>
        </p:pic>
        <p:pic>
          <p:nvPicPr>
            <p:cNvPr id="155" name="Picture 4" descr="http://blog.opscon.it/wp-content/uploads/2015/08/opencontrail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4"/>
            <a:stretch/>
          </p:blipFill>
          <p:spPr bwMode="auto">
            <a:xfrm>
              <a:off x="5442072" y="2908115"/>
              <a:ext cx="903654" cy="2963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Image result for onap logo"/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938" y="2214016"/>
              <a:ext cx="705566" cy="15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05165" y="1760798"/>
              <a:ext cx="326022" cy="275681"/>
            </a:xfrm>
            <a:prstGeom prst="rect">
              <a:avLst/>
            </a:prstGeom>
          </p:spPr>
        </p:pic>
        <p:pic>
          <p:nvPicPr>
            <p:cNvPr id="158" name="Content Placeholder 4"/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4922" y="1760798"/>
              <a:ext cx="557259" cy="279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0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9212420" y="3518241"/>
            <a:ext cx="2010037" cy="2821169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34" name="Rounded Rectangle 33"/>
          <p:cNvSpPr/>
          <p:nvPr/>
        </p:nvSpPr>
        <p:spPr>
          <a:xfrm>
            <a:off x="1870911" y="3518239"/>
            <a:ext cx="1965003" cy="2821171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32" name="TextBox 31"/>
          <p:cNvSpPr txBox="1"/>
          <p:nvPr/>
        </p:nvSpPr>
        <p:spPr>
          <a:xfrm>
            <a:off x="2280794" y="3530692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Computenode-0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1868" y="3533215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Computenode-1</a:t>
            </a:r>
          </a:p>
        </p:txBody>
      </p:sp>
      <p:sp>
        <p:nvSpPr>
          <p:cNvPr id="53" name="Rounded Rectangle 52"/>
          <p:cNvSpPr/>
          <p:nvPr/>
        </p:nvSpPr>
        <p:spPr>
          <a:xfrm rot="16200000">
            <a:off x="2305418" y="4732095"/>
            <a:ext cx="1617023" cy="1347767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9103673" y="4732095"/>
            <a:ext cx="1617023" cy="1347767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13" name="Rectangle 12"/>
          <p:cNvSpPr/>
          <p:nvPr/>
        </p:nvSpPr>
        <p:spPr>
          <a:xfrm rot="16200000">
            <a:off x="8608637" y="5246189"/>
            <a:ext cx="1259323" cy="1514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3168685" y="5395580"/>
            <a:ext cx="1259323" cy="1514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03974" y="2607813"/>
            <a:ext cx="1617023" cy="2393771"/>
          </a:xfrm>
          <a:prstGeom prst="roundRect">
            <a:avLst>
              <a:gd name="adj" fmla="val 81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16" name="Rounded Rectangle 15"/>
          <p:cNvSpPr/>
          <p:nvPr/>
        </p:nvSpPr>
        <p:spPr>
          <a:xfrm>
            <a:off x="4157242" y="2545597"/>
            <a:ext cx="4758159" cy="2499075"/>
          </a:xfrm>
          <a:prstGeom prst="roundRect">
            <a:avLst>
              <a:gd name="adj" fmla="val 798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17" name="Rectangle 16"/>
          <p:cNvSpPr/>
          <p:nvPr/>
        </p:nvSpPr>
        <p:spPr>
          <a:xfrm>
            <a:off x="5240085" y="4957051"/>
            <a:ext cx="2625113" cy="1618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Tenant network i/f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31265" y="5056139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cxnSp>
        <p:nvCxnSpPr>
          <p:cNvPr id="21" name="Straight Connector 20"/>
          <p:cNvCxnSpPr>
            <a:stCxn id="104" idx="2"/>
            <a:endCxn id="20" idx="3"/>
          </p:cNvCxnSpPr>
          <p:nvPr/>
        </p:nvCxnSpPr>
        <p:spPr>
          <a:xfrm flipH="1">
            <a:off x="3615181" y="4778117"/>
            <a:ext cx="2845027" cy="599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0" idx="1"/>
            <a:endCxn id="20" idx="3"/>
          </p:cNvCxnSpPr>
          <p:nvPr/>
        </p:nvCxnSpPr>
        <p:spPr>
          <a:xfrm flipH="1">
            <a:off x="3615180" y="5377632"/>
            <a:ext cx="5879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0" idx="1"/>
            <a:endCxn id="104" idx="2"/>
          </p:cNvCxnSpPr>
          <p:nvPr/>
        </p:nvCxnSpPr>
        <p:spPr>
          <a:xfrm flipH="1" flipV="1">
            <a:off x="6460207" y="4778117"/>
            <a:ext cx="3034283" cy="599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0675512" y="4588529"/>
            <a:ext cx="413853" cy="1625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9324" y="51818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/>
              <a:t>vhost-</a:t>
            </a:r>
            <a:br>
              <a:rPr lang="de-DE" sz="1000" i="1" dirty="0"/>
            </a:br>
            <a:r>
              <a:rPr lang="de-DE" sz="1000" i="1" dirty="0"/>
              <a:t>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612" y="2551192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Controlnode-0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2924" y="5148303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49749" y="572462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10857" y="2452905"/>
            <a:ext cx="1617024" cy="210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network i/f</a:t>
            </a:r>
          </a:p>
        </p:txBody>
      </p:sp>
      <p:cxnSp>
        <p:nvCxnSpPr>
          <p:cNvPr id="51" name="Straight Connector 50"/>
          <p:cNvCxnSpPr>
            <a:endCxn id="52" idx="1"/>
          </p:cNvCxnSpPr>
          <p:nvPr/>
        </p:nvCxnSpPr>
        <p:spPr>
          <a:xfrm flipH="1" flipV="1">
            <a:off x="6455516" y="2330427"/>
            <a:ext cx="2485" cy="122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loud 51"/>
          <p:cNvSpPr/>
          <p:nvPr/>
        </p:nvSpPr>
        <p:spPr>
          <a:xfrm>
            <a:off x="5554768" y="1792778"/>
            <a:ext cx="1801497" cy="538223"/>
          </a:xfrm>
          <a:prstGeom prst="cloud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856676" y="4280671"/>
            <a:ext cx="752715" cy="3356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333" dirty="0">
                <a:solidFill>
                  <a:schemeClr val="tx1"/>
                </a:solidFill>
              </a:rPr>
              <a:t>DHCP</a:t>
            </a:r>
          </a:p>
        </p:txBody>
      </p:sp>
      <p:cxnSp>
        <p:nvCxnSpPr>
          <p:cNvPr id="65" name="Straight Connector 64"/>
          <p:cNvCxnSpPr>
            <a:stCxn id="64" idx="3"/>
          </p:cNvCxnSpPr>
          <p:nvPr/>
        </p:nvCxnSpPr>
        <p:spPr>
          <a:xfrm>
            <a:off x="5609392" y="4448504"/>
            <a:ext cx="505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704474" y="4218093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tap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4285" y="467215"/>
            <a:ext cx="9361715" cy="92481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30291" y="5393530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58200" y="5157765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i="1" dirty="0"/>
              <a:t>VXLAN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FastDataStacks: OS – ODL(L3) – FD.io </a:t>
            </a:r>
            <a:br>
              <a:rPr lang="de-DE" sz="3200" dirty="0" smtClean="0"/>
            </a:br>
            <a:r>
              <a:rPr lang="de-DE" sz="3200" dirty="0" smtClean="0"/>
              <a:t>Example: 3 node setup: 1 x Controller, 2 x Compute</a:t>
            </a: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6900" y="6356350"/>
            <a:ext cx="596900" cy="365125"/>
          </a:xfrm>
        </p:spPr>
        <p:txBody>
          <a:bodyPr/>
          <a:lstStyle/>
          <a:p>
            <a:fld id="{96A97DD0-5BE7-4856-A2A9-C42C6688E607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57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99" y="5858703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3" y="5858703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59" y="4500099"/>
            <a:ext cx="468355" cy="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773953" y="43769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61553" y="572462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VPP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23086" y="3002255"/>
            <a:ext cx="1407695" cy="581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pic>
        <p:nvPicPr>
          <p:cNvPr id="68" name="Picture 4" descr="http://nauges.typepad.com/.a/6a00d8345167aa69e201b8d08d1f83970c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69" y="3077932"/>
            <a:ext cx="331459" cy="2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ed Rectangle 72"/>
          <p:cNvSpPr/>
          <p:nvPr/>
        </p:nvSpPr>
        <p:spPr>
          <a:xfrm>
            <a:off x="7424538" y="3002255"/>
            <a:ext cx="1407695" cy="581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pic>
        <p:nvPicPr>
          <p:cNvPr id="74" name="Picture 2" descr="Image result for opendaylight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24786" r="21765" b="29737"/>
          <a:stretch/>
        </p:blipFill>
        <p:spPr bwMode="auto">
          <a:xfrm>
            <a:off x="7498691" y="3051532"/>
            <a:ext cx="1259387" cy="3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37651" y="3347375"/>
            <a:ext cx="1544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OpenStack Services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56266" y="3347375"/>
            <a:ext cx="1544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Network Control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958428" y="4588529"/>
            <a:ext cx="413853" cy="1625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VM 1</a:t>
            </a:r>
          </a:p>
        </p:txBody>
      </p:sp>
      <p:cxnSp>
        <p:nvCxnSpPr>
          <p:cNvPr id="83" name="Straight Connector 82"/>
          <p:cNvCxnSpPr>
            <a:endCxn id="20" idx="1"/>
          </p:cNvCxnSpPr>
          <p:nvPr/>
        </p:nvCxnSpPr>
        <p:spPr>
          <a:xfrm flipV="1">
            <a:off x="2372281" y="5377632"/>
            <a:ext cx="558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26" idx="1"/>
          </p:cNvCxnSpPr>
          <p:nvPr/>
        </p:nvCxnSpPr>
        <p:spPr>
          <a:xfrm>
            <a:off x="10178405" y="5386041"/>
            <a:ext cx="497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9494489" y="5056139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18249" y="4135132"/>
            <a:ext cx="683915" cy="64298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Bridge</a:t>
            </a:r>
            <a:br>
              <a:rPr lang="de-DE" sz="1200" dirty="0"/>
            </a:br>
            <a:r>
              <a:rPr lang="de-DE" sz="1200" dirty="0"/>
              <a:t>Domain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097817" y="518180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/>
              <a:t>vhost-</a:t>
            </a:r>
            <a:br>
              <a:rPr lang="de-DE" sz="1000" i="1" dirty="0"/>
            </a:br>
            <a:r>
              <a:rPr lang="de-DE" sz="1000" i="1" dirty="0"/>
              <a:t>user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236727" y="4071468"/>
            <a:ext cx="134934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2438245" y="4071468"/>
            <a:ext cx="134934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506255" y="4173597"/>
            <a:ext cx="284855" cy="285472"/>
            <a:chOff x="838200" y="2285187"/>
            <a:chExt cx="1071915" cy="1074238"/>
          </a:xfrm>
        </p:grpSpPr>
        <p:sp>
          <p:nvSpPr>
            <p:cNvPr id="117" name="Hexagon 116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773730" y="4205320"/>
            <a:ext cx="1013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9329981" y="4173597"/>
            <a:ext cx="284855" cy="285472"/>
            <a:chOff x="838200" y="2285187"/>
            <a:chExt cx="1071915" cy="1074238"/>
          </a:xfrm>
        </p:grpSpPr>
        <p:sp>
          <p:nvSpPr>
            <p:cNvPr id="127" name="Hexagon 126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597454" y="4205320"/>
            <a:ext cx="1038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19011" y="4187420"/>
            <a:ext cx="1398460" cy="5001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chemeClr val="tx1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512265" y="4289549"/>
            <a:ext cx="284855" cy="285472"/>
            <a:chOff x="838200" y="2285187"/>
            <a:chExt cx="1071915" cy="1074238"/>
          </a:xfrm>
        </p:grpSpPr>
        <p:sp>
          <p:nvSpPr>
            <p:cNvPr id="137" name="Hexagon 136"/>
            <p:cNvSpPr/>
            <p:nvPr/>
          </p:nvSpPr>
          <p:spPr>
            <a:xfrm>
              <a:off x="838200" y="245290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1171309" y="2285187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171309" y="264235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492636" y="246513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492636" y="2831565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1165874" y="2999529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38200" y="2816148"/>
              <a:ext cx="417479" cy="359896"/>
            </a:xfrm>
            <a:prstGeom prst="hexagon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779738" y="4321272"/>
            <a:ext cx="105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HoneyComb</a:t>
            </a:r>
          </a:p>
        </p:txBody>
      </p:sp>
    </p:spTree>
    <p:extLst>
      <p:ext uri="{BB962C8B-B14F-4D97-AF65-F5344CB8AC3E}">
        <p14:creationId xmlns:p14="http://schemas.microsoft.com/office/powerpoint/2010/main" val="3244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1117" cy="1325563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C0C0C"/>
              </a:buClr>
              <a:buSzPct val="25000"/>
            </a:pPr>
            <a:r>
              <a:rPr lang="en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FastDataStacks: Status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10756901" y="6356350"/>
            <a:ext cx="596900" cy="365124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41</a:t>
            </a:fld>
            <a:endParaRPr lang="en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Shape 707"/>
          <p:cNvSpPr txBox="1"/>
          <p:nvPr/>
        </p:nvSpPr>
        <p:spPr>
          <a:xfrm>
            <a:off x="895668" y="4674164"/>
            <a:ext cx="11296400" cy="13644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Danube 1.0 (Ma</a:t>
            </a: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rch 2017)</a:t>
            </a:r>
          </a:p>
          <a:p>
            <a:pPr marL="287859" indent="-28785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Enhanced O/S-ODL(L3)-VPP stack (Infra complete: Neutron / GBP Mapper / GBP Renderer / VBD / Honeycomb / VPP)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and L3 networking using ODL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(incl. east-west security groups)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895668" y="1411444"/>
            <a:ext cx="11296400" cy="16108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Colorado 1.0 (Sept</a:t>
            </a: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2016)</a:t>
            </a:r>
          </a:p>
          <a:p>
            <a:pPr marL="287859" indent="-28785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Base </a:t>
            </a:r>
            <a:r>
              <a:rPr lang="e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O/S-ODL(L2)-VPP stack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(Infra: Neutron / GBP Mapper / GBP Renderer / VBD / Honeycomb / VPP)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Automatic Install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Basic system-level testing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L2 networking using ODL (no east-west security groups), L3 networking uses qrouter/OVS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Overlays: VXLAN, VLAN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895667" y="3005733"/>
            <a:ext cx="11534400" cy="20356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Colorado 3.0 (December 2016)</a:t>
            </a:r>
          </a:p>
          <a:p>
            <a:pPr marL="287859" indent="-28785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O/S-ODL(L2)-VPP stack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(Infra complete: Neutron / GBP Mapper / GBP Renderer / VBD / Honeycomb / VPP)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Enhanced system-level testing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L2 networking using ODL (incl. east-west security groups), L3 networking uses qrouter/OVS</a:t>
            </a:r>
          </a:p>
          <a:p>
            <a:pPr marL="287859" indent="-28785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O/S-VPP (Infra: Neutron ML2-VPP / Networking-vpp-agent / VPP)</a:t>
            </a:r>
          </a:p>
          <a:p>
            <a:pPr marL="745048" lvl="1" indent="-30479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Automatic Install</a:t>
            </a:r>
            <a:r>
              <a:rPr lang="en" sz="14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Overlays: VLAN</a:t>
            </a:r>
          </a:p>
          <a:p>
            <a:pPr marL="101597" indent="-101597">
              <a:buClr>
                <a:schemeClr val="dk1"/>
              </a:buClr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895667" y="5556365"/>
            <a:ext cx="11296400" cy="8000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Danube </a:t>
            </a: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.0 (May 2017)</a:t>
            </a:r>
          </a:p>
          <a:p>
            <a:pPr marL="287859" indent="-28785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Enhanced O/S-ODL(L3/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)-VPP stack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for OpenStack and ODL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(clustering)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89" y="516875"/>
            <a:ext cx="834057" cy="8510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449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FastDataStacks – Next Steps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4294" cy="398350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Simple and efficient forwarding model</a:t>
            </a:r>
          </a:p>
          <a:p>
            <a:pPr lvl="1"/>
            <a:r>
              <a:rPr lang="en-US" sz="1800" dirty="0" smtClean="0"/>
              <a:t>Clean separation of “forwarding” and “policy”:</a:t>
            </a:r>
          </a:p>
          <a:p>
            <a:pPr lvl="2"/>
            <a:r>
              <a:rPr lang="en-US" sz="1600" dirty="0" smtClean="0"/>
              <a:t>Pure Layer 3 with distributed routing: Every VPP node serves as a router, “no bridging anywhere”</a:t>
            </a:r>
          </a:p>
          <a:p>
            <a:pPr lvl="2"/>
            <a:r>
              <a:rPr lang="en-US" sz="1600" dirty="0" smtClean="0"/>
              <a:t>Contracts/Isolation managed via Group Based Policy</a:t>
            </a:r>
          </a:p>
          <a:p>
            <a:pPr lvl="1"/>
            <a:r>
              <a:rPr lang="en-US" sz="1800" dirty="0" smtClean="0"/>
              <a:t>Flexile Topology Services: LISP integration, complementing VBD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Analytics integration into the solution stacks</a:t>
            </a:r>
          </a:p>
          <a:p>
            <a:pPr lvl="1"/>
            <a:r>
              <a:rPr lang="en-US" sz="1800" dirty="0" smtClean="0"/>
              <a:t>Integration of OPNFV projects:</a:t>
            </a:r>
          </a:p>
          <a:p>
            <a:pPr lvl="2"/>
            <a:r>
              <a:rPr lang="en-US" sz="1600" dirty="0" smtClean="0">
                <a:hlinkClick r:id="rId2"/>
              </a:rPr>
              <a:t>Bamboo</a:t>
            </a:r>
            <a:r>
              <a:rPr lang="en-US" sz="1600" dirty="0" smtClean="0"/>
              <a:t> (PNDA.io for OPNFV)</a:t>
            </a:r>
          </a:p>
          <a:p>
            <a:pPr lvl="2"/>
            <a:r>
              <a:rPr lang="en-US" sz="1600" dirty="0" smtClean="0">
                <a:hlinkClick r:id="rId3"/>
              </a:rPr>
              <a:t>Virtual Infrastructure Networking Assurance </a:t>
            </a:r>
            <a:r>
              <a:rPr lang="en-US" sz="1600" dirty="0" smtClean="0"/>
              <a:t>(VINA)</a:t>
            </a:r>
          </a:p>
          <a:p>
            <a:pPr lvl="2"/>
            <a:r>
              <a:rPr lang="en-US" sz="1600" dirty="0" err="1" smtClean="0">
                <a:hlinkClick r:id="rId4"/>
              </a:rPr>
              <a:t>NFVbench</a:t>
            </a:r>
            <a:r>
              <a:rPr lang="en-US" sz="1600" dirty="0" smtClean="0"/>
              <a:t> (Full Stack NFVI one-shot benchmarking)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Container Stack using FD.io/VPP</a:t>
            </a:r>
          </a:p>
          <a:p>
            <a:pPr lvl="1"/>
            <a:r>
              <a:rPr lang="en-US" sz="1800" dirty="0" smtClean="0"/>
              <a:t>Integrating Docker, K8s, </a:t>
            </a:r>
            <a:r>
              <a:rPr lang="en-US" sz="1800" dirty="0" err="1" smtClean="0"/>
              <a:t>Contiv</a:t>
            </a:r>
            <a:r>
              <a:rPr lang="en-US" sz="1800" dirty="0" smtClean="0"/>
              <a:t>, FD.io/VPP container networking, Spinnaker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42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89" y="516875"/>
            <a:ext cx="834057" cy="8510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5058" y="307563"/>
            <a:ext cx="11195197" cy="60640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6900" y="6356350"/>
            <a:ext cx="596900" cy="365125"/>
          </a:xfrm>
        </p:spPr>
        <p:txBody>
          <a:bodyPr/>
          <a:lstStyle/>
          <a:p>
            <a:fld id="{96A97DD0-5BE7-4856-A2A9-C42C6688E607}" type="slidenum">
              <a:rPr lang="de-DE" smtClean="0"/>
              <a:pPr/>
              <a:t>43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233586" y="4626124"/>
            <a:ext cx="11219137" cy="922945"/>
            <a:chOff x="175189" y="3469593"/>
            <a:chExt cx="8414353" cy="692209"/>
          </a:xfrm>
        </p:grpSpPr>
        <p:sp>
          <p:nvSpPr>
            <p:cNvPr id="2" name="L-Shape 1"/>
            <p:cNvSpPr/>
            <p:nvPr/>
          </p:nvSpPr>
          <p:spPr bwMode="auto">
            <a:xfrm rot="13500000">
              <a:off x="175189" y="3469593"/>
              <a:ext cx="692209" cy="692209"/>
            </a:xfrm>
            <a:prstGeom prst="corner">
              <a:avLst/>
            </a:prstGeom>
            <a:solidFill>
              <a:srgbClr val="FF0000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/>
              <a:endParaRPr lang="de-DE" sz="1867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4970" y="3631031"/>
              <a:ext cx="7524572" cy="3462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de-DE" sz="2667" dirty="0">
                  <a:solidFill>
                    <a:schemeClr val="bg1"/>
                  </a:solidFill>
                </a:rPr>
                <a:t>An NFV Solution Stack is only as good as its foundation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9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2613311"/>
            <a:ext cx="9919446" cy="1325563"/>
          </a:xfrm>
        </p:spPr>
        <p:txBody>
          <a:bodyPr/>
          <a:lstStyle/>
          <a:p>
            <a:pPr algn="ctr"/>
            <a:r>
              <a:rPr lang="de-DE" dirty="0" smtClean="0"/>
              <a:t>Thank you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Composing the NO-STACK-WORLD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7DD0-5BE7-4856-A2A9-C42C6688E60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615766" y="5277148"/>
            <a:ext cx="3280977" cy="4437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Hardware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5766" y="3707572"/>
            <a:ext cx="3280977" cy="44370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Network Control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766" y="4225238"/>
            <a:ext cx="3280977" cy="44370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Operating Systems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766" y="3193926"/>
            <a:ext cx="3280977" cy="443709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VIM Management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5766" y="2680519"/>
            <a:ext cx="3280977" cy="443709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de-DE" sz="1351" dirty="0"/>
              <a:t>Orchestration</a:t>
            </a:r>
            <a:endParaRPr lang="en-US" sz="1351" dirty="0"/>
          </a:p>
        </p:txBody>
      </p:sp>
      <p:sp>
        <p:nvSpPr>
          <p:cNvPr id="10" name="Rounded Rectangle 9"/>
          <p:cNvSpPr/>
          <p:nvPr/>
        </p:nvSpPr>
        <p:spPr>
          <a:xfrm>
            <a:off x="615766" y="4752600"/>
            <a:ext cx="3280977" cy="44370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IO Abstraction &amp; Feature Path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5966" y="2162614"/>
            <a:ext cx="3280977" cy="443709"/>
          </a:xfrm>
          <a:prstGeom prst="roundRect">
            <a:avLst/>
          </a:prstGeom>
          <a:solidFill>
            <a:srgbClr val="81618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Network Data Analytics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7554" y="1565632"/>
            <a:ext cx="3280977" cy="443709"/>
          </a:xfrm>
          <a:prstGeom prst="roundRect">
            <a:avLst/>
          </a:prstGeom>
          <a:solidFill>
            <a:srgbClr val="4F3B5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1351" dirty="0"/>
              <a:t>Application Layer / App Server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1671" y="2065144"/>
            <a:ext cx="10344308" cy="2083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17765" y="1586040"/>
            <a:ext cx="202273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i="1" dirty="0"/>
              <a:t>The “No-Stack-Developer”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946481" y="1597474"/>
            <a:ext cx="362079" cy="425135"/>
          </a:xfrm>
          <a:prstGeom prst="downArrow">
            <a:avLst/>
          </a:prstGeom>
          <a:solidFill>
            <a:srgbClr val="816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17" name="Group 16"/>
          <p:cNvGrpSpPr/>
          <p:nvPr/>
        </p:nvGrpSpPr>
        <p:grpSpPr>
          <a:xfrm>
            <a:off x="591672" y="2128517"/>
            <a:ext cx="8404482" cy="4154799"/>
            <a:chOff x="443754" y="1732695"/>
            <a:chExt cx="6303362" cy="3116099"/>
          </a:xfrm>
        </p:grpSpPr>
        <p:grpSp>
          <p:nvGrpSpPr>
            <p:cNvPr id="15" name="Group 14"/>
            <p:cNvGrpSpPr/>
            <p:nvPr/>
          </p:nvGrpSpPr>
          <p:grpSpPr>
            <a:xfrm>
              <a:off x="443754" y="1732695"/>
              <a:ext cx="6303362" cy="3116099"/>
              <a:chOff x="443754" y="1732695"/>
              <a:chExt cx="6303362" cy="311609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43754" y="1735253"/>
                <a:ext cx="4973607" cy="3113541"/>
              </a:xfrm>
              <a:prstGeom prst="roundRect">
                <a:avLst>
                  <a:gd name="adj" fmla="val 2103"/>
                </a:avLst>
              </a:pr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61824" y="4478576"/>
                <a:ext cx="2460733" cy="332782"/>
              </a:xfrm>
              <a:prstGeom prst="roundRect">
                <a:avLst/>
              </a:prstGeom>
              <a:solidFill>
                <a:srgbClr val="FF0000"/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en-US" sz="1351" dirty="0"/>
                  <a:t>Evolve/Integrate/Install/Test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38323" y="1764598"/>
                <a:ext cx="508793" cy="225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i="1" dirty="0"/>
                  <a:t>OPNFV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0800000">
                <a:off x="5959861" y="1732695"/>
                <a:ext cx="271559" cy="318851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65056" y="1982756"/>
                <a:ext cx="1510270" cy="2654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Compose</a:t>
                </a: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Deploy</a:t>
                </a: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Evolve</a:t>
                </a: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Iterate</a:t>
                </a: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endParaRPr lang="de-D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endParaRPr lang="de-D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pic>
          <p:nvPicPr>
            <p:cNvPr id="25" name="Picture 2" descr="https://www.iol.unh.edu/sites/default/files/test-services/opnfv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877" y="4307238"/>
              <a:ext cx="1238303" cy="26815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0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Building Cloud/NFV Solution </a:t>
            </a:r>
            <a:r>
              <a:rPr lang="de-DE" dirty="0"/>
              <a:t>S</a:t>
            </a:r>
            <a:r>
              <a:rPr lang="de-DE" dirty="0" smtClean="0"/>
              <a:t>tacks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2538" cy="3983504"/>
          </a:xfrm>
        </p:spPr>
        <p:txBody>
          <a:bodyPr>
            <a:normAutofit/>
          </a:bodyPr>
          <a:lstStyle/>
          <a:p>
            <a:r>
              <a:rPr lang="en-US" dirty="0" smtClean="0"/>
              <a:t>OPNFV performs System Integration as an open community effort:</a:t>
            </a:r>
          </a:p>
          <a:p>
            <a:pPr lvl="1"/>
            <a:r>
              <a:rPr lang="en-US" dirty="0" smtClean="0"/>
              <a:t>Create/Evolve Components (in lock-step with Upstream Communities)</a:t>
            </a:r>
          </a:p>
          <a:p>
            <a:pPr lvl="1"/>
            <a:r>
              <a:rPr lang="en-US" dirty="0" smtClean="0"/>
              <a:t>Compose / Deploy / Test</a:t>
            </a:r>
          </a:p>
          <a:p>
            <a:pPr lvl="1"/>
            <a:r>
              <a:rPr lang="en-US" dirty="0" smtClean="0"/>
              <a:t>Iterate (in a distributed, multi-vendor CI/CD system)</a:t>
            </a:r>
          </a:p>
          <a:p>
            <a:r>
              <a:rPr lang="en-US" dirty="0" smtClean="0"/>
              <a:t>Let’s add “fast and flexible networking” as another focus…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7DD0-5BE7-4856-A2A9-C42C6688E60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339094" y="1635596"/>
            <a:ext cx="4596533" cy="4084389"/>
            <a:chOff x="7277116" y="1378744"/>
            <a:chExt cx="4442373" cy="4213227"/>
          </a:xfrm>
        </p:grpSpPr>
        <p:sp>
          <p:nvSpPr>
            <p:cNvPr id="4" name="Rectangle 3"/>
            <p:cNvSpPr/>
            <p:nvPr/>
          </p:nvSpPr>
          <p:spPr>
            <a:xfrm>
              <a:off x="7833469" y="4663284"/>
              <a:ext cx="3568700" cy="9286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dirty="0">
                  <a:solidFill>
                    <a:schemeClr val="tx1"/>
                  </a:solidFill>
                </a:rPr>
                <a:t>Network Controller</a:t>
              </a:r>
            </a:p>
            <a:p>
              <a:pPr algn="ctr">
                <a:defRPr/>
              </a:pPr>
              <a:r>
                <a:rPr lang="de-DE" sz="2000" dirty="0">
                  <a:solidFill>
                    <a:schemeClr val="tx1"/>
                  </a:solidFill>
                </a:rPr>
                <a:t>Forwarder – Switch/Router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3469" y="3531394"/>
              <a:ext cx="3568700" cy="9207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Virtual Machine/Container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Life Cycle Manager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33469" y="2423319"/>
              <a:ext cx="3568700" cy="928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Service/WF Life Cycle Manager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522358" y="1378744"/>
              <a:ext cx="3906799" cy="623888"/>
              <a:chOff x="6092851" y="1153429"/>
              <a:chExt cx="2696765" cy="46791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092851" y="1153429"/>
                <a:ext cx="840581" cy="467916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Service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949035" y="1153429"/>
                <a:ext cx="840581" cy="467916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App Intent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021538" y="1153429"/>
                <a:ext cx="840581" cy="467916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WorkFlow</a:t>
                </a:r>
                <a:r>
                  <a:rPr lang="en-US" sz="1600" dirty="0">
                    <a:solidFill>
                      <a:schemeClr val="tx1"/>
                    </a:solidFill>
                  </a:rPr>
                  <a:t> Topology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7277116" y="2188150"/>
              <a:ext cx="4442373" cy="0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44285" y="544288"/>
            <a:ext cx="9361715" cy="64633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Foundational Assets For NFV Infrastructure:</a:t>
            </a:r>
            <a:br>
              <a:rPr lang="en-US" dirty="0" smtClean="0"/>
            </a:br>
            <a:r>
              <a:rPr lang="en-US" dirty="0" smtClean="0"/>
              <a:t>A stack is only as good as its foundation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30612"/>
            <a:ext cx="6465641" cy="39830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Forwarder</a:t>
            </a:r>
          </a:p>
          <a:p>
            <a:pPr lvl="1"/>
            <a:r>
              <a:rPr lang="en-US" dirty="0" smtClean="0"/>
              <a:t>Feature rich, high performance, </a:t>
            </a:r>
            <a:br>
              <a:rPr lang="en-US" dirty="0" smtClean="0"/>
            </a:br>
            <a:r>
              <a:rPr lang="en-US" dirty="0" smtClean="0"/>
              <a:t>highly scalable virtual switch-router</a:t>
            </a:r>
          </a:p>
          <a:p>
            <a:pPr lvl="1"/>
            <a:r>
              <a:rPr lang="en-US" dirty="0" smtClean="0"/>
              <a:t>Leverages hardware accelerators</a:t>
            </a:r>
          </a:p>
          <a:p>
            <a:pPr lvl="1"/>
            <a:r>
              <a:rPr lang="en-US" dirty="0" smtClean="0"/>
              <a:t>Runs in user space</a:t>
            </a:r>
          </a:p>
          <a:p>
            <a:pPr lvl="1"/>
            <a:r>
              <a:rPr lang="en-US" dirty="0" smtClean="0"/>
              <a:t>Modular and easy extensible</a:t>
            </a:r>
          </a:p>
          <a:p>
            <a:r>
              <a:rPr lang="de-DE" dirty="0" smtClean="0"/>
              <a:t>Forwarder Diversity: Hardware and Software</a:t>
            </a:r>
          </a:p>
          <a:p>
            <a:pPr lvl="1"/>
            <a:r>
              <a:rPr lang="de-DE" dirty="0" smtClean="0"/>
              <a:t>Virtual Domains link and interact with physical domains</a:t>
            </a:r>
          </a:p>
          <a:p>
            <a:r>
              <a:rPr lang="de-DE" dirty="0" smtClean="0"/>
              <a:t>Domains and Policy</a:t>
            </a:r>
          </a:p>
          <a:p>
            <a:pPr lvl="1"/>
            <a:r>
              <a:rPr lang="de-DE" dirty="0" smtClean="0"/>
              <a:t>Connectivity should reflect business logic instead of physical L2/L3 constructs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6900" y="6356350"/>
            <a:ext cx="596900" cy="365125"/>
          </a:xfrm>
        </p:spPr>
        <p:txBody>
          <a:bodyPr/>
          <a:lstStyle/>
          <a:p>
            <a:fld id="{96A97DD0-5BE7-4856-A2A9-C42C6688E60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87090" y="5154392"/>
            <a:ext cx="3568700" cy="928687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/>
              <a:t>Network Controller</a:t>
            </a:r>
          </a:p>
          <a:p>
            <a:pPr algn="ctr">
              <a:defRPr/>
            </a:pPr>
            <a:r>
              <a:rPr lang="de-DE" sz="2000" dirty="0"/>
              <a:t>Forwarder – Switch/Router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87090" y="4022502"/>
            <a:ext cx="3568700" cy="92075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Virtual Machine/Container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Life Cycle Manager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7090" y="2914426"/>
            <a:ext cx="3568700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Service/WF Life Cycle Manager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375979" y="1869851"/>
            <a:ext cx="3906799" cy="623888"/>
            <a:chOff x="6092851" y="1153429"/>
            <a:chExt cx="2696765" cy="467916"/>
          </a:xfrm>
        </p:grpSpPr>
        <p:sp>
          <p:nvSpPr>
            <p:cNvPr id="12" name="Rounded Rectangle 11"/>
            <p:cNvSpPr/>
            <p:nvPr/>
          </p:nvSpPr>
          <p:spPr>
            <a:xfrm>
              <a:off x="6092851" y="1153429"/>
              <a:ext cx="840581" cy="4679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Service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49035" y="1153429"/>
              <a:ext cx="840581" cy="4679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 Intent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021538" y="1153429"/>
              <a:ext cx="840581" cy="4679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tx1"/>
                  </a:solidFill>
                </a:rPr>
                <a:t>WorkFlow</a:t>
              </a:r>
              <a:r>
                <a:rPr lang="en-US" sz="1600" dirty="0">
                  <a:solidFill>
                    <a:schemeClr val="tx1"/>
                  </a:solidFill>
                </a:rPr>
                <a:t> Topology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130738" y="2679256"/>
            <a:ext cx="4442373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4285" y="544288"/>
            <a:ext cx="9361715" cy="64633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94857"/>
            <a:ext cx="1051111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Evolving The OPNFV Solution Set:</a:t>
            </a:r>
            <a:br>
              <a:rPr lang="en-US" sz="4000" dirty="0" smtClean="0"/>
            </a:br>
            <a:r>
              <a:rPr lang="en-US" sz="4000" dirty="0" smtClean="0"/>
              <a:t>OPNFV </a:t>
            </a:r>
            <a:r>
              <a:rPr lang="en-US" sz="4000" dirty="0" err="1" smtClean="0"/>
              <a:t>FastDataStacks</a:t>
            </a:r>
            <a:r>
              <a:rPr lang="en-US" sz="4000" dirty="0" smtClean="0"/>
              <a:t> Project</a:t>
            </a:r>
            <a:endParaRPr lang="de-DE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5869612" cy="398303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OPNFV </a:t>
            </a:r>
            <a:r>
              <a:rPr lang="en-US" dirty="0" smtClean="0"/>
              <a:t>develops, integrates, and continuously tests NFV solution stacks: </a:t>
            </a:r>
            <a:r>
              <a:rPr lang="de-DE" dirty="0" smtClean="0"/>
              <a:t>Historically OPNFV solution stacks only used OVS as virtual forwarder</a:t>
            </a:r>
            <a:endParaRPr lang="de-DE" u="sng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Objective</a:t>
            </a:r>
            <a:r>
              <a:rPr lang="de-DE" dirty="0" smtClean="0"/>
              <a:t>: Create a new stacks which significantly evolve networking for NFV</a:t>
            </a:r>
          </a:p>
          <a:p>
            <a:r>
              <a:rPr lang="de-DE" dirty="0"/>
              <a:t>Current scenarios</a:t>
            </a:r>
          </a:p>
          <a:p>
            <a:pPr lvl="1"/>
            <a:r>
              <a:rPr lang="de-DE" dirty="0"/>
              <a:t>OpenStack – </a:t>
            </a:r>
            <a:r>
              <a:rPr lang="de-DE" dirty="0" smtClean="0"/>
              <a:t>OpenDaylight </a:t>
            </a:r>
            <a:r>
              <a:rPr lang="de-DE" dirty="0"/>
              <a:t>(Layer2) – VPP</a:t>
            </a:r>
          </a:p>
          <a:p>
            <a:pPr lvl="1"/>
            <a:r>
              <a:rPr lang="de-DE" dirty="0"/>
              <a:t>OpenStack – </a:t>
            </a:r>
            <a:r>
              <a:rPr lang="de-DE" dirty="0" smtClean="0"/>
              <a:t>OpenDaylight </a:t>
            </a:r>
            <a:r>
              <a:rPr lang="de-DE" dirty="0"/>
              <a:t>(Layer3) – VPP</a:t>
            </a:r>
          </a:p>
          <a:p>
            <a:pPr lvl="1"/>
            <a:r>
              <a:rPr lang="de-DE" dirty="0"/>
              <a:t>OpenStack – VPP</a:t>
            </a:r>
          </a:p>
          <a:p>
            <a:pPr lvl="1"/>
            <a:r>
              <a:rPr lang="de-DE" dirty="0"/>
              <a:t>...</a:t>
            </a:r>
          </a:p>
          <a:p>
            <a:r>
              <a:rPr lang="de-DE" dirty="0"/>
              <a:t>Diverse set of contributors: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https://wiki.opnfv.org/display/fds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56900" y="6356350"/>
            <a:ext cx="596900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63380" y="1559129"/>
            <a:ext cx="4967201" cy="4193535"/>
            <a:chOff x="5222533" y="1195621"/>
            <a:chExt cx="3519987" cy="2971731"/>
          </a:xfrm>
        </p:grpSpPr>
        <p:sp>
          <p:nvSpPr>
            <p:cNvPr id="28" name="Rounded Rectangle 27"/>
            <p:cNvSpPr/>
            <p:nvPr/>
          </p:nvSpPr>
          <p:spPr>
            <a:xfrm>
              <a:off x="6485911" y="3720577"/>
              <a:ext cx="2256609" cy="44677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                                       +  VPP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22533" y="1599380"/>
              <a:ext cx="1188039" cy="4467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Install Tools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22533" y="2137514"/>
              <a:ext cx="1188039" cy="4467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VM Control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2533" y="2675648"/>
              <a:ext cx="1188039" cy="4467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Network Control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85911" y="1599380"/>
              <a:ext cx="1565014" cy="44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Apex, Compass,</a:t>
              </a:r>
              <a:b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</a:br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Fuel, Juju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85911" y="2137514"/>
              <a:ext cx="1565014" cy="44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OpenStack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85911" y="2675646"/>
              <a:ext cx="1565014" cy="44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OpenDaylight,</a:t>
              </a:r>
              <a:b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</a:br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ONOS, OpenContrail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22533" y="3201754"/>
              <a:ext cx="1188039" cy="4467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Hypervisor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85911" y="3201753"/>
              <a:ext cx="1565014" cy="44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KVM, KVM4NFV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22533" y="3720578"/>
              <a:ext cx="1188039" cy="4467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Forwarder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485911" y="3720577"/>
              <a:ext cx="1565014" cy="44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50000"/>
                    </a:schemeClr>
                  </a:solidFill>
                  <a:latin typeface="Helvetica Neue Light"/>
                </a:rPr>
                <a:t>OVS, OVS-DPDK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76822" y="1195621"/>
              <a:ext cx="1383191" cy="37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de-DE" sz="1600" dirty="0"/>
                <a:t>Components in </a:t>
              </a:r>
              <a:br>
                <a:rPr lang="de-DE" sz="1600" dirty="0"/>
              </a:br>
              <a:r>
                <a:rPr lang="de-DE" sz="1600" dirty="0"/>
                <a:t>OPNFV</a:t>
              </a:r>
              <a:endParaRPr lang="en-US" sz="1600" dirty="0" err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0036" y="1278721"/>
              <a:ext cx="658176" cy="222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de-DE" sz="1600" dirty="0"/>
                <a:t>Category</a:t>
              </a:r>
              <a:endParaRPr lang="en-US" sz="1600" dirty="0" err="1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289" y="516875"/>
            <a:ext cx="834057" cy="85107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" name="Group 23"/>
          <p:cNvGrpSpPr/>
          <p:nvPr/>
        </p:nvGrpSpPr>
        <p:grpSpPr>
          <a:xfrm>
            <a:off x="1185786" y="4894313"/>
            <a:ext cx="4360809" cy="455776"/>
            <a:chOff x="849539" y="4965375"/>
            <a:chExt cx="5237802" cy="547436"/>
          </a:xfrm>
        </p:grpSpPr>
        <p:pic>
          <p:nvPicPr>
            <p:cNvPr id="25" name="Picture 2" descr="https://upload.wikimedia.org/wikipedia/commons/thumb/c/c9/Intel-logo.svg/500px-Intel-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37" y="5131669"/>
              <a:ext cx="560211" cy="37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upload.wikimedia.org/wikipedia/commons/thumb/6/64/Cisco_logo.svg/320px-Cisco_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39" y="5131669"/>
              <a:ext cx="542379" cy="30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upload.wikimedia.org/wikipedia/commons/thumb/0/00/Huawei.svg/225px-Huawei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645" y="5088499"/>
              <a:ext cx="389696" cy="39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s://upload.wikimedia.org/wikipedia/en/thumb/6/6c/RedHat.svg/320px-RedHat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785" y="5151942"/>
              <a:ext cx="962299" cy="30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media.licdn.com/media/p/1/005/03b/3ab/06fd05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537" y="5157211"/>
              <a:ext cx="1058607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Content Placeholder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036" y="4965375"/>
              <a:ext cx="993493" cy="547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2055"/>
            <a:ext cx="1045833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BA7AB"/>
                </a:solidFill>
              </a:rPr>
              <a:t>The Foundation is the Fast Forwarder:</a:t>
            </a:r>
            <a:br>
              <a:rPr lang="en-US" dirty="0" smtClean="0">
                <a:solidFill>
                  <a:srgbClr val="FBA7AB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FD.io/VPP – The Universal </a:t>
            </a:r>
            <a:r>
              <a:rPr lang="en-US" dirty="0" err="1" smtClean="0">
                <a:solidFill>
                  <a:srgbClr val="C00000"/>
                </a:solidFill>
              </a:rPr>
              <a:t>Dataplane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3088</Words>
  <Application>Microsoft Macintosh PowerPoint</Application>
  <PresentationFormat>Grand écran</PresentationFormat>
  <Paragraphs>878</Paragraphs>
  <Slides>44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Apple LiGothic Medium</vt:lpstr>
      <vt:lpstr>Calibri</vt:lpstr>
      <vt:lpstr>Calibri Light</vt:lpstr>
      <vt:lpstr>Consolas</vt:lpstr>
      <vt:lpstr>Helvetica Neue Light</vt:lpstr>
      <vt:lpstr>Mangal</vt:lpstr>
      <vt:lpstr>ＭＳ Ｐゴシック</vt:lpstr>
      <vt:lpstr>Times New Roman</vt:lpstr>
      <vt:lpstr>Verdana</vt:lpstr>
      <vt:lpstr>Arial</vt:lpstr>
      <vt:lpstr>Office Theme</vt:lpstr>
      <vt:lpstr>Présentation PowerPoint</vt:lpstr>
      <vt:lpstr>Solution Stacks – A User Perspective: Above and below “The Line”</vt:lpstr>
      <vt:lpstr>“The 20th century was about invention, the 21st is about mashups and integration”  Toby Ford FD.io Mini-Summit Sept, 2016</vt:lpstr>
      <vt:lpstr>OpenSource Building Blocks</vt:lpstr>
      <vt:lpstr>Composing the NO-STACK-WORLD</vt:lpstr>
      <vt:lpstr>Building Cloud/NFV Solution Stacks</vt:lpstr>
      <vt:lpstr>Foundational Assets For NFV Infrastructure: A stack is only as good as its foundation</vt:lpstr>
      <vt:lpstr>Evolving The OPNFV Solution Set: OPNFV FastDataStacks Project</vt:lpstr>
      <vt:lpstr>The Foundation is the Fast Forwarder:  FD.io/VPP – The Universal Dataplane</vt:lpstr>
      <vt:lpstr>FD.io is…</vt:lpstr>
      <vt:lpstr>Multiparty: Contributor/Committer Diversity</vt:lpstr>
      <vt:lpstr>Multiproject: FD.io Projects</vt:lpstr>
      <vt:lpstr>Vector Packet Processor - VPP</vt:lpstr>
      <vt:lpstr>VPP Universal Fast Dataplane: Performance at Scale [1/2] Per CPU core throughput with linear multi-thread(-core) scaling</vt:lpstr>
      <vt:lpstr>VPP Universal Fast Dataplane: Performance at Scale [2/2] Per CPU core throughput with linear multi-thread(-core) scaling</vt:lpstr>
      <vt:lpstr>VPP: How does it work?</vt:lpstr>
      <vt:lpstr>VPP: How does it work?</vt:lpstr>
      <vt:lpstr>VPP: How does it work?</vt:lpstr>
      <vt:lpstr>VPP: How does it work?</vt:lpstr>
      <vt:lpstr>VPP Features as of 17.01 Release</vt:lpstr>
      <vt:lpstr>Rapid Release Cadence – ~3 months</vt:lpstr>
      <vt:lpstr>New in 17.04 Release</vt:lpstr>
      <vt:lpstr>Key Takeaways</vt:lpstr>
      <vt:lpstr>Solutions Stacks:  Fast and extensible networking natively integrated into OpenStack</vt:lpstr>
      <vt:lpstr>What is “networking-vpp”</vt:lpstr>
      <vt:lpstr>Networking-vpp: Design Principles</vt:lpstr>
      <vt:lpstr>Networking-vpp: current feature set</vt:lpstr>
      <vt:lpstr>Networking-vpp, what is your problem?</vt:lpstr>
      <vt:lpstr>Networking-vpp, what is your problem?</vt:lpstr>
      <vt:lpstr>Networking-vpp: overall architecture</vt:lpstr>
      <vt:lpstr>Networking-vpp: Resync mechanism</vt:lpstr>
      <vt:lpstr>Networking-vpp: HA etcd deployment</vt:lpstr>
      <vt:lpstr>Networking-vpp: Role Based Access Control</vt:lpstr>
      <vt:lpstr>Networking-vpp: Roadmap</vt:lpstr>
      <vt:lpstr>Solution Stacks for enhanced Network Control:  OpenStack – OpenDaylight – FD.io/VPP</vt:lpstr>
      <vt:lpstr>Towards a Stack with enhanced Network Control</vt:lpstr>
      <vt:lpstr>Solution Stack Ingredients and their Evolution</vt:lpstr>
      <vt:lpstr>Example: Creating a Neutron vhostuser port on VPP</vt:lpstr>
      <vt:lpstr>FastDataStacks: OS – ODL(L2) – FD.io  Example: 3 node setup: 1 x Controller, 2 x Compute</vt:lpstr>
      <vt:lpstr>FastDataStacks: OS – ODL(L3) – FD.io  Example: 3 node setup: 1 x Controller, 2 x Compute</vt:lpstr>
      <vt:lpstr>FastDataStacks: Status</vt:lpstr>
      <vt:lpstr>FastDataStacks – Next Steps</vt:lpstr>
      <vt:lpstr>Présentation PowerPoint</vt:lpstr>
      <vt:lpstr>Thank you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Jérôme Tollet</cp:lastModifiedBy>
  <cp:revision>141</cp:revision>
  <dcterms:created xsi:type="dcterms:W3CDTF">2017-03-08T16:02:40Z</dcterms:created>
  <dcterms:modified xsi:type="dcterms:W3CDTF">2017-05-31T13:38:21Z</dcterms:modified>
</cp:coreProperties>
</file>