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2.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 id="2147483924" r:id="rId2"/>
    <p:sldMasterId id="2147483988" r:id="rId3"/>
  </p:sldMasterIdLst>
  <p:notesMasterIdLst>
    <p:notesMasterId r:id="rId48"/>
  </p:notesMasterIdLst>
  <p:handoutMasterIdLst>
    <p:handoutMasterId r:id="rId49"/>
  </p:handoutMasterIdLst>
  <p:sldIdLst>
    <p:sldId id="1060" r:id="rId4"/>
    <p:sldId id="1182" r:id="rId5"/>
    <p:sldId id="1138" r:id="rId6"/>
    <p:sldId id="1176" r:id="rId7"/>
    <p:sldId id="1183" r:id="rId8"/>
    <p:sldId id="1233" r:id="rId9"/>
    <p:sldId id="1234" r:id="rId10"/>
    <p:sldId id="1181" r:id="rId11"/>
    <p:sldId id="1175" r:id="rId12"/>
    <p:sldId id="1212" r:id="rId13"/>
    <p:sldId id="1213" r:id="rId14"/>
    <p:sldId id="1240" r:id="rId15"/>
    <p:sldId id="1236" r:id="rId16"/>
    <p:sldId id="1237" r:id="rId17"/>
    <p:sldId id="1216" r:id="rId18"/>
    <p:sldId id="1224" r:id="rId19"/>
    <p:sldId id="1241" r:id="rId20"/>
    <p:sldId id="1225" r:id="rId21"/>
    <p:sldId id="1220" r:id="rId22"/>
    <p:sldId id="1218" r:id="rId23"/>
    <p:sldId id="1198" r:id="rId24"/>
    <p:sldId id="1211" r:id="rId25"/>
    <p:sldId id="1192" r:id="rId26"/>
    <p:sldId id="1193" r:id="rId27"/>
    <p:sldId id="1226" r:id="rId28"/>
    <p:sldId id="1221" r:id="rId29"/>
    <p:sldId id="1227" r:id="rId30"/>
    <p:sldId id="1239" r:id="rId31"/>
    <p:sldId id="1187" r:id="rId32"/>
    <p:sldId id="1195" r:id="rId33"/>
    <p:sldId id="1196" r:id="rId34"/>
    <p:sldId id="1190" r:id="rId35"/>
    <p:sldId id="1207" r:id="rId36"/>
    <p:sldId id="1206" r:id="rId37"/>
    <p:sldId id="1229" r:id="rId38"/>
    <p:sldId id="1201" r:id="rId39"/>
    <p:sldId id="1208" r:id="rId40"/>
    <p:sldId id="1238" r:id="rId41"/>
    <p:sldId id="1202" r:id="rId42"/>
    <p:sldId id="1230" r:id="rId43"/>
    <p:sldId id="1231" r:id="rId44"/>
    <p:sldId id="1235" r:id="rId45"/>
    <p:sldId id="1145" r:id="rId46"/>
    <p:sldId id="1083" r:id="rId47"/>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033">
          <p15:clr>
            <a:srgbClr val="A4A3A4"/>
          </p15:clr>
        </p15:guide>
        <p15:guide id="2" orient="horz" pos="1439">
          <p15:clr>
            <a:srgbClr val="A4A3A4"/>
          </p15:clr>
        </p15:guide>
        <p15:guide id="3" pos="5474">
          <p15:clr>
            <a:srgbClr val="A4A3A4"/>
          </p15:clr>
        </p15:guide>
        <p15:guide id="4" pos="5759">
          <p15:clr>
            <a:srgbClr val="A4A3A4"/>
          </p15:clr>
        </p15:guide>
        <p15:guide id="5" pos="2730">
          <p15:clr>
            <a:srgbClr val="A4A3A4"/>
          </p15:clr>
        </p15:guide>
        <p15:guide id="6" pos="282">
          <p15:clr>
            <a:srgbClr val="A4A3A4"/>
          </p15:clr>
        </p15:guide>
        <p15:guide id="7" pos="3262">
          <p15:clr>
            <a:srgbClr val="A4A3A4"/>
          </p15:clr>
        </p15:guide>
        <p15:guide id="8" pos="3030">
          <p15:clr>
            <a:srgbClr val="A4A3A4"/>
          </p15:clr>
        </p15:guide>
        <p15:guide id="9" orient="horz" pos="280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9BE0"/>
    <a:srgbClr val="E47347"/>
    <a:srgbClr val="D47AA7"/>
    <a:srgbClr val="2968AF"/>
    <a:srgbClr val="E1A3C2"/>
    <a:srgbClr val="0000CC"/>
    <a:srgbClr val="113675"/>
    <a:srgbClr val="993366"/>
    <a:srgbClr val="E8E9EF"/>
    <a:srgbClr val="408B3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02" autoAdjust="0"/>
    <p:restoredTop sz="85309" autoAdjust="0"/>
  </p:normalViewPr>
  <p:slideViewPr>
    <p:cSldViewPr snapToGrid="0" snapToObjects="1" showGuides="1">
      <p:cViewPr varScale="1">
        <p:scale>
          <a:sx n="102" d="100"/>
          <a:sy n="102" d="100"/>
        </p:scale>
        <p:origin x="624" y="102"/>
      </p:cViewPr>
      <p:guideLst>
        <p:guide orient="horz" pos="1033"/>
        <p:guide orient="horz" pos="1439"/>
        <p:guide pos="5474"/>
        <p:guide pos="5759"/>
        <p:guide pos="2730"/>
        <p:guide pos="282"/>
        <p:guide pos="3262"/>
        <p:guide pos="3030"/>
        <p:guide orient="horz" pos="2809"/>
      </p:guideLst>
    </p:cSldViewPr>
  </p:slideViewPr>
  <p:outlineViewPr>
    <p:cViewPr>
      <p:scale>
        <a:sx n="33" d="100"/>
        <a:sy n="33" d="100"/>
      </p:scale>
      <p:origin x="0" y="6136"/>
    </p:cViewPr>
  </p:outlineViewPr>
  <p:notesTextViewPr>
    <p:cViewPr>
      <p:scale>
        <a:sx n="100" d="100"/>
        <a:sy n="100" d="100"/>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5/3/2017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dirty="0"/>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A637A29-4E7E-A24B-BAB1-D48C888F91E4}" type="datetimeFigureOut">
              <a:rPr lang="en-US"/>
              <a:pPr>
                <a:defRPr/>
              </a:pPr>
              <a:t>5/3/2017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dirty="0"/>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4638" y="849313"/>
            <a:ext cx="6248400" cy="3514725"/>
          </a:xfrm>
        </p:spPr>
      </p:sp>
      <p:sp>
        <p:nvSpPr>
          <p:cNvPr id="3" name="Notes Placeholder 2"/>
          <p:cNvSpPr>
            <a:spLocks noGrp="1"/>
          </p:cNvSpPr>
          <p:nvPr>
            <p:ph type="body" idx="1"/>
          </p:nvPr>
        </p:nvSpPr>
        <p:spPr/>
        <p:txBody>
          <a:bodyPr>
            <a:normAutofit/>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a:t>
            </a:fld>
            <a:endParaRPr lang="en-US" dirty="0"/>
          </a:p>
        </p:txBody>
      </p:sp>
    </p:spTree>
    <p:extLst>
      <p:ext uri="{BB962C8B-B14F-4D97-AF65-F5344CB8AC3E}">
        <p14:creationId xmlns:p14="http://schemas.microsoft.com/office/powerpoint/2010/main" val="1451970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700" b="1" dirty="0" smtClean="0"/>
              <a:t>Let’s set the stage</a:t>
            </a:r>
            <a:r>
              <a:rPr lang="en-US" sz="700" b="1" baseline="0" dirty="0" smtClean="0"/>
              <a:t> by talking about the business challenges that operators tell us they’re facing today. </a:t>
            </a:r>
          </a:p>
          <a:p>
            <a:endParaRPr lang="en-US" sz="700" baseline="0" dirty="0" smtClean="0"/>
          </a:p>
          <a:p>
            <a:r>
              <a:rPr lang="en-US" sz="700" b="1" baseline="0" dirty="0" smtClean="0"/>
              <a:t>First, we’re seeing changing customer behavior and expectations.</a:t>
            </a:r>
          </a:p>
          <a:p>
            <a:pPr marL="171450" indent="-171450">
              <a:buFont typeface="Arial" panose="020B0604020202020204" pitchFamily="34" charset="0"/>
              <a:buChar char="•"/>
            </a:pPr>
            <a:r>
              <a:rPr lang="en-US" sz="700" b="0" baseline="0" dirty="0" smtClean="0"/>
              <a:t>More than ever, customers </a:t>
            </a:r>
            <a:r>
              <a:rPr lang="en-US" sz="700" b="0" u="none" baseline="0" dirty="0" smtClean="0"/>
              <a:t>expect </a:t>
            </a:r>
            <a:r>
              <a:rPr lang="en-US" sz="700" b="0" baseline="0" dirty="0" smtClean="0"/>
              <a:t>speed. </a:t>
            </a:r>
            <a:r>
              <a:rPr lang="en-US" sz="700" baseline="0" dirty="0" smtClean="0"/>
              <a:t>They want to be able to capitalize on new opportunities and enter new markets much faster, responding to changes and competition in real time. All of that comes down to agility, and they’re counting on service providers to help give it to them.</a:t>
            </a:r>
          </a:p>
          <a:p>
            <a:pPr marL="171450" indent="-171450">
              <a:buFont typeface="Arial" panose="020B0604020202020204" pitchFamily="34" charset="0"/>
              <a:buChar char="•"/>
            </a:pPr>
            <a:r>
              <a:rPr lang="en-US" sz="700" baseline="0" dirty="0" smtClean="0"/>
              <a:t>When a customer has a need, they can’t wait weeks </a:t>
            </a:r>
            <a:r>
              <a:rPr lang="en-US" sz="700" u="none" baseline="0" dirty="0" smtClean="0"/>
              <a:t>or months </a:t>
            </a:r>
            <a:r>
              <a:rPr lang="en-US" sz="700" baseline="0" dirty="0" smtClean="0"/>
              <a:t>anymore for an operator to design and deploy a new service for them. They need </a:t>
            </a:r>
            <a:r>
              <a:rPr lang="en-US" sz="700" b="0" baseline="0" dirty="0" smtClean="0"/>
              <a:t>everything on demand, </a:t>
            </a:r>
            <a:r>
              <a:rPr lang="en-US" sz="700" baseline="0" dirty="0" smtClean="0"/>
              <a:t>and the ability to </a:t>
            </a:r>
            <a:r>
              <a:rPr lang="en-US" sz="700" b="0" baseline="0" dirty="0" smtClean="0"/>
              <a:t>implement new network services with the press of a button</a:t>
            </a:r>
            <a:r>
              <a:rPr lang="en-US" sz="700" baseline="0" dirty="0" smtClean="0"/>
              <a:t>.  </a:t>
            </a:r>
            <a:endParaRPr lang="en-US" sz="700" b="0" baseline="0" dirty="0" smtClean="0"/>
          </a:p>
          <a:p>
            <a:endParaRPr lang="en-US" sz="700" baseline="0" dirty="0" smtClean="0"/>
          </a:p>
          <a:p>
            <a:r>
              <a:rPr lang="en-US" sz="700" b="1" baseline="0" dirty="0" smtClean="0"/>
              <a:t>Along these lines, operators are dealing with rapidly changing business models.</a:t>
            </a:r>
          </a:p>
          <a:p>
            <a:pPr marL="171450" indent="-171450">
              <a:buFont typeface="Arial" panose="020B0604020202020204" pitchFamily="34" charset="0"/>
              <a:buChar char="•"/>
            </a:pPr>
            <a:r>
              <a:rPr lang="en-US" sz="700" b="0" baseline="0" dirty="0" smtClean="0"/>
              <a:t>New technology innovations like virtualization, programmable networks, and cloud services are changing the way customers do business, as well as their expectations about how they interact with the companies providing services.</a:t>
            </a:r>
          </a:p>
          <a:p>
            <a:pPr marL="171450" indent="-171450">
              <a:buFont typeface="Arial" panose="020B0604020202020204" pitchFamily="34" charset="0"/>
              <a:buChar char="•"/>
            </a:pPr>
            <a:r>
              <a:rPr lang="en-US" sz="700" b="0" baseline="0" dirty="0" smtClean="0"/>
              <a:t>New ecosystems and value chains have evolved in the last few years, and if operators are going to support their customers, they need to be able to participate in them. </a:t>
            </a:r>
          </a:p>
          <a:p>
            <a:pPr marL="171450" indent="-171450">
              <a:buFont typeface="Arial" panose="020B0604020202020204" pitchFamily="34" charset="0"/>
              <a:buChar char="•"/>
            </a:pPr>
            <a:r>
              <a:rPr lang="en-US" sz="700" b="0" baseline="0" dirty="0" smtClean="0"/>
              <a:t>In this dynamic environment, you may be competing against some of these “over-the-top” (OTT) service and content providers one day while partnering with them the next. </a:t>
            </a:r>
          </a:p>
          <a:p>
            <a:pPr marL="171450" indent="-171450">
              <a:buFont typeface="Arial" panose="020B0604020202020204" pitchFamily="34" charset="0"/>
              <a:buChar char="•"/>
            </a:pPr>
            <a:r>
              <a:rPr lang="en-US" sz="700" b="0" baseline="0" dirty="0" smtClean="0"/>
              <a:t>So on the one hand, you need to develop </a:t>
            </a:r>
            <a:r>
              <a:rPr lang="en-US" sz="700" b="0" u="none" baseline="0" dirty="0" smtClean="0"/>
              <a:t>some of </a:t>
            </a:r>
            <a:r>
              <a:rPr lang="en-US" sz="700" b="0" baseline="0" dirty="0" smtClean="0"/>
              <a:t>the same kinds of capabilities that OTT providers can deliver. On the other hand, you need an infrastructure that’s open and flexible enough to integrate these capabilities into your customers’ evolving business models. </a:t>
            </a:r>
          </a:p>
          <a:p>
            <a:endParaRPr lang="en-US" sz="700" b="0" baseline="0" dirty="0" smtClean="0"/>
          </a:p>
          <a:p>
            <a:r>
              <a:rPr lang="en-US" sz="700" b="1" baseline="0" dirty="0" smtClean="0"/>
              <a:t>All of this supports a central requirement: the ability to execute at the speed of software. </a:t>
            </a:r>
          </a:p>
          <a:p>
            <a:pPr marL="171450" indent="-171450">
              <a:buFont typeface="Arial" panose="020B0604020202020204" pitchFamily="34" charset="0"/>
              <a:buChar char="•"/>
            </a:pPr>
            <a:r>
              <a:rPr lang="en-US" sz="700" baseline="0" dirty="0" smtClean="0"/>
              <a:t>A good example is the emerging </a:t>
            </a:r>
            <a:r>
              <a:rPr lang="en-US" sz="700" b="0" baseline="0" dirty="0" smtClean="0"/>
              <a:t>DevOps model </a:t>
            </a:r>
            <a:r>
              <a:rPr lang="en-US" sz="700" baseline="0" dirty="0" smtClean="0"/>
              <a:t>that many businesses are adopting, where developers and network operations teams work closely together across the service lifecycle to take ideas from conception to activation in a few weeks --- or even a few days. </a:t>
            </a:r>
          </a:p>
          <a:p>
            <a:pPr marL="171450" indent="-171450">
              <a:buFont typeface="Arial" panose="020B0604020202020204" pitchFamily="34" charset="0"/>
              <a:buChar char="•"/>
            </a:pPr>
            <a:r>
              <a:rPr lang="en-US" sz="700" baseline="0" dirty="0" smtClean="0"/>
              <a:t>That’s the kind of agility customers want, and they’re looking to a range of new technology </a:t>
            </a:r>
            <a:r>
              <a:rPr lang="en-US" sz="700" b="0" baseline="0" dirty="0" smtClean="0"/>
              <a:t>innovations—network programmability, NFV, SDN</a:t>
            </a:r>
            <a:r>
              <a:rPr lang="en-US" sz="700" baseline="0" dirty="0" smtClean="0"/>
              <a:t>, and others—to achieve it.</a:t>
            </a:r>
          </a:p>
          <a:p>
            <a:pPr marL="171450" indent="-171450">
              <a:buFont typeface="Arial" panose="020B0604020202020204" pitchFamily="34" charset="0"/>
              <a:buChar char="•"/>
            </a:pPr>
            <a:r>
              <a:rPr lang="en-US" sz="700" baseline="0" dirty="0" smtClean="0"/>
              <a:t>But as you know, programmability and NFV—not to mention new DevOps models—are very different from the way network service delivery has happened in the past. </a:t>
            </a:r>
            <a:endParaRPr lang="en-US" sz="700" strike="sngStrike" baseline="0" dirty="0" smtClean="0"/>
          </a:p>
          <a:p>
            <a:pPr marL="0" indent="0">
              <a:buFont typeface="Arial" panose="020B0604020202020204" pitchFamily="34" charset="0"/>
              <a:buNone/>
            </a:pPr>
            <a:endParaRPr lang="en-US" sz="700" baseline="0" dirty="0" smtClean="0"/>
          </a:p>
          <a:p>
            <a:pPr marL="0" indent="0">
              <a:buFont typeface="Arial" panose="020B0604020202020204" pitchFamily="34" charset="0"/>
              <a:buNone/>
            </a:pPr>
            <a:r>
              <a:rPr lang="en-US" sz="700" b="1" baseline="0" dirty="0" smtClean="0"/>
              <a:t>It all comes down to automation.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700" baseline="0" dirty="0" smtClean="0"/>
              <a:t>Ideally, you should be able to use programmable networks and virtualized resources to deliver much faster, on-demand services.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700" baseline="0" dirty="0" smtClean="0"/>
              <a:t>But to do that, everything has to be automated—you can’t rely on lengthy, error-prone manual processes and custom OSS coding efforts to set up, change, and tear down network services.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700" baseline="0" dirty="0" smtClean="0"/>
              <a:t>Automation is not a new goal. But the incredible complexity of today’s environments presents a major roadblock to achieving it.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700" baseline="0" dirty="0" smtClean="0"/>
              <a:t>If you look through the stories of operators and enterprises that have tried to automate and not gotten the results they were hoping for, complexity is the biggest reason. </a:t>
            </a:r>
          </a:p>
          <a:p>
            <a:pPr marL="0" indent="0">
              <a:buFont typeface="Arial" panose="020B0604020202020204" pitchFamily="34" charset="0"/>
              <a:buNone/>
            </a:pPr>
            <a:endParaRPr lang="en-US" sz="700" b="1" baseline="0"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9072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ＭＳ Ｐゴシック" charset="0"/>
                <a:cs typeface="ＭＳ Ｐゴシック" charset="0"/>
              </a:rPr>
              <a:t>Third part of four</a:t>
            </a:r>
            <a:r>
              <a:rPr lang="en-US" sz="1200" b="0" i="0" kern="1200" baseline="0" dirty="0" smtClean="0">
                <a:solidFill>
                  <a:schemeClr val="tx1"/>
                </a:solidFill>
                <a:effectLst/>
                <a:latin typeface="+mn-lt"/>
                <a:ea typeface="ＭＳ Ｐゴシック" charset="0"/>
                <a:cs typeface="ＭＳ Ｐゴシック" charset="0"/>
              </a:rPr>
              <a:t> in our “four pillars of orchestration” series.</a:t>
            </a:r>
          </a:p>
          <a:p>
            <a:pPr marL="0" marR="0" indent="0" algn="l" defTabSz="457181" rtl="0" eaLnBrk="0" fontAlgn="base" latinLnBrk="0" hangingPunct="0">
              <a:lnSpc>
                <a:spcPct val="100000"/>
              </a:lnSpc>
              <a:spcBef>
                <a:spcPct val="30000"/>
              </a:spcBef>
              <a:spcAft>
                <a:spcPct val="0"/>
              </a:spcAft>
              <a:buClrTx/>
              <a:buSzTx/>
              <a:buFontTx/>
              <a:buNone/>
              <a:tabLst/>
              <a:defRPr/>
            </a:pPr>
            <a:r>
              <a:rPr lang="en-US" sz="1200" b="0" i="0" kern="1200" baseline="0" dirty="0" smtClean="0">
                <a:solidFill>
                  <a:schemeClr val="tx1"/>
                </a:solidFill>
                <a:effectLst/>
                <a:latin typeface="+mn-lt"/>
                <a:ea typeface="ＭＳ Ｐゴシック" charset="0"/>
                <a:cs typeface="ＭＳ Ｐゴシック" charset="0"/>
              </a:rPr>
              <a:t>Last one was one in July on </a:t>
            </a:r>
            <a:r>
              <a:rPr lang="en-US" sz="1200" b="0" i="0" kern="1200" baseline="0" dirty="0" err="1" smtClean="0">
                <a:solidFill>
                  <a:schemeClr val="tx1"/>
                </a:solidFill>
                <a:effectLst/>
                <a:latin typeface="+mn-lt"/>
                <a:ea typeface="ＭＳ Ｐゴシック" charset="0"/>
                <a:cs typeface="ＭＳ Ｐゴシック" charset="0"/>
              </a:rPr>
              <a:t>stateful</a:t>
            </a:r>
            <a:r>
              <a:rPr lang="en-US" sz="1200" b="0" i="0" kern="1200" baseline="0" dirty="0" smtClean="0">
                <a:solidFill>
                  <a:schemeClr val="tx1"/>
                </a:solidFill>
                <a:effectLst/>
                <a:latin typeface="+mn-lt"/>
                <a:ea typeface="ＭＳ Ｐゴシック" charset="0"/>
                <a:cs typeface="ＭＳ Ｐゴシック" charset="0"/>
              </a:rPr>
              <a:t> convergence – covering how we need to move from</a:t>
            </a:r>
          </a:p>
          <a:p>
            <a:pPr marL="171450" marR="0" indent="-171450" algn="l" defTabSz="457181" rtl="0" eaLnBrk="0" fontAlgn="base" latinLnBrk="0" hangingPunct="0">
              <a:lnSpc>
                <a:spcPct val="100000"/>
              </a:lnSpc>
              <a:spcBef>
                <a:spcPct val="30000"/>
              </a:spcBef>
              <a:spcAft>
                <a:spcPct val="0"/>
              </a:spcAft>
              <a:buClrTx/>
              <a:buSzTx/>
              <a:buFont typeface="Arial" charset="0"/>
              <a:buChar char="•"/>
              <a:tabLst/>
              <a:defRPr/>
            </a:pPr>
            <a:r>
              <a:rPr lang="en-US" sz="1200" b="0" i="0" kern="1200" baseline="0" dirty="0" smtClean="0">
                <a:solidFill>
                  <a:schemeClr val="tx1"/>
                </a:solidFill>
                <a:effectLst/>
                <a:latin typeface="+mn-lt"/>
                <a:ea typeface="ＭＳ Ｐゴシック" charset="0"/>
                <a:cs typeface="ＭＳ Ｐゴシック" charset="0"/>
              </a:rPr>
              <a:t>Complex service interdependencies and hard-coding to</a:t>
            </a:r>
          </a:p>
          <a:p>
            <a:pPr marL="171450" marR="0" indent="-171450" algn="l" defTabSz="457181" rtl="0" eaLnBrk="0" fontAlgn="base" latinLnBrk="0" hangingPunct="0">
              <a:lnSpc>
                <a:spcPct val="100000"/>
              </a:lnSpc>
              <a:spcBef>
                <a:spcPct val="30000"/>
              </a:spcBef>
              <a:spcAft>
                <a:spcPct val="0"/>
              </a:spcAft>
              <a:buClrTx/>
              <a:buSzTx/>
              <a:buFont typeface="Arial" charset="0"/>
              <a:buChar char="•"/>
              <a:tabLst/>
              <a:defRPr/>
            </a:pPr>
            <a:r>
              <a:rPr lang="en-US" sz="1200" b="0" i="0" kern="1200" baseline="0" dirty="0" smtClean="0">
                <a:solidFill>
                  <a:schemeClr val="tx1"/>
                </a:solidFill>
                <a:effectLst/>
                <a:latin typeface="+mn-lt"/>
                <a:ea typeface="ＭＳ Ｐゴシック" charset="0"/>
                <a:cs typeface="ＭＳ Ｐゴシック" charset="0"/>
              </a:rPr>
              <a:t>Declarative and a</a:t>
            </a:r>
            <a:r>
              <a:rPr lang="en-US" dirty="0" smtClean="0"/>
              <a:t>utomated, repeatable, reliable orchestration</a:t>
            </a:r>
            <a:endParaRPr lang="en-US" sz="1200" b="0" i="0" kern="1200" baseline="0" dirty="0" smtClean="0">
              <a:solidFill>
                <a:schemeClr val="tx1"/>
              </a:solidFill>
              <a:effectLst/>
              <a:latin typeface="+mn-lt"/>
              <a:ea typeface="ＭＳ Ｐゴシック" charset="0"/>
              <a:cs typeface="ＭＳ Ｐゴシック" charset="0"/>
            </a:endParaRPr>
          </a:p>
          <a:p>
            <a:pPr marL="0" marR="0" indent="0" algn="l" defTabSz="457181" rtl="0" eaLnBrk="0" fontAlgn="base" latinLnBrk="0" hangingPunct="0">
              <a:lnSpc>
                <a:spcPct val="100000"/>
              </a:lnSpc>
              <a:spcBef>
                <a:spcPct val="30000"/>
              </a:spcBef>
              <a:spcAft>
                <a:spcPct val="0"/>
              </a:spcAft>
              <a:buClrTx/>
              <a:buSzTx/>
              <a:buFontTx/>
              <a:buNone/>
              <a:tabLst/>
              <a:defRPr/>
            </a:pPr>
            <a:r>
              <a:rPr lang="en-US" sz="1200" b="0" i="0" kern="1200" baseline="0" dirty="0" smtClean="0">
                <a:solidFill>
                  <a:schemeClr val="tx1"/>
                </a:solidFill>
                <a:effectLst/>
                <a:latin typeface="+mn-lt"/>
                <a:ea typeface="ＭＳ Ｐゴシック" charset="0"/>
                <a:cs typeface="ＭＳ Ｐゴシック" charset="0"/>
              </a:rPr>
              <a:t>All built on a whitepaper “</a:t>
            </a:r>
            <a:r>
              <a:rPr lang="en-US" sz="1200" kern="1200" dirty="0" smtClean="0">
                <a:solidFill>
                  <a:schemeClr val="tx1"/>
                </a:solidFill>
                <a:effectLst/>
                <a:latin typeface="+mn-lt"/>
                <a:ea typeface="ＭＳ Ｐゴシック" charset="0"/>
                <a:cs typeface="ＭＳ Ｐゴシック" charset="0"/>
              </a:rPr>
              <a:t>Architecture for Lifecycle Service Automation:”, </a:t>
            </a:r>
            <a:r>
              <a:rPr lang="en-US" sz="1200" u="sng" kern="1200" dirty="0" smtClean="0">
                <a:solidFill>
                  <a:schemeClr val="tx1"/>
                </a:solidFill>
                <a:effectLst/>
                <a:latin typeface="+mn-lt"/>
                <a:ea typeface="ＭＳ Ｐゴシック" charset="0"/>
                <a:cs typeface="ＭＳ Ｐゴシック" charset="0"/>
              </a:rPr>
              <a:t>comprehensive</a:t>
            </a:r>
            <a:r>
              <a:rPr lang="en-US" sz="1200" kern="1200" dirty="0" smtClean="0">
                <a:solidFill>
                  <a:schemeClr val="tx1"/>
                </a:solidFill>
                <a:effectLst/>
                <a:latin typeface="+mn-lt"/>
                <a:ea typeface="ＭＳ Ｐゴシック" charset="0"/>
                <a:cs typeface="ＭＳ Ｐゴシック" charset="0"/>
              </a:rPr>
              <a:t> at 23</a:t>
            </a:r>
            <a:r>
              <a:rPr lang="en-US" sz="1200" kern="1200" baseline="0" dirty="0" smtClean="0">
                <a:solidFill>
                  <a:schemeClr val="tx1"/>
                </a:solidFill>
                <a:effectLst/>
                <a:latin typeface="+mn-lt"/>
                <a:ea typeface="ＭＳ Ｐゴシック" charset="0"/>
                <a:cs typeface="ＭＳ Ｐゴシック" charset="0"/>
              </a:rPr>
              <a:t> pages</a:t>
            </a:r>
          </a:p>
          <a:p>
            <a:pPr marL="0" marR="0" indent="0" algn="l" defTabSz="457181"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mn-lt"/>
                <a:ea typeface="ＭＳ Ｐゴシック" charset="0"/>
                <a:cs typeface="ＭＳ Ｐゴシック" charset="0"/>
              </a:rPr>
              <a:t>Lays out cisco’s vision for automation and orchestration in the evolved programmable network using the NSO software from the Tail-f acquisition</a:t>
            </a:r>
          </a:p>
          <a:p>
            <a:pPr marL="0" marR="0" indent="0" algn="l" defTabSz="457181"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mn-lt"/>
                <a:ea typeface="ＭＳ Ｐゴシック" charset="0"/>
                <a:cs typeface="ＭＳ Ｐゴシック" charset="0"/>
              </a:rPr>
              <a:t>Available on </a:t>
            </a:r>
            <a:r>
              <a:rPr lang="en-US" sz="1200" kern="1200" baseline="0" dirty="0" err="1" smtClean="0">
                <a:solidFill>
                  <a:schemeClr val="tx1"/>
                </a:solidFill>
                <a:effectLst/>
                <a:latin typeface="+mn-lt"/>
                <a:ea typeface="ＭＳ Ｐゴシック" charset="0"/>
                <a:cs typeface="ＭＳ Ｐゴシック" charset="0"/>
              </a:rPr>
              <a:t>cisco.com</a:t>
            </a:r>
            <a:endParaRPr lang="en-US" sz="1200" kern="1200" baseline="0" dirty="0" smtClean="0">
              <a:solidFill>
                <a:schemeClr val="tx1"/>
              </a:solidFill>
              <a:effectLst/>
              <a:latin typeface="+mn-lt"/>
              <a:ea typeface="ＭＳ Ｐゴシック" charset="0"/>
              <a:cs typeface="ＭＳ Ｐゴシック" charset="0"/>
            </a:endParaRPr>
          </a:p>
          <a:p>
            <a:pPr marL="0" marR="0" indent="0" algn="l" defTabSz="457181"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mn-lt"/>
                <a:ea typeface="ＭＳ Ｐゴシック" charset="0"/>
                <a:cs typeface="ＭＳ Ｐゴシック" charset="0"/>
              </a:rPr>
              <a:t>Today, we’re talking about how the rapidly evolving role of service orchestration drives fundamental change in assurance.</a:t>
            </a:r>
          </a:p>
          <a:p>
            <a:pPr marL="0" marR="0" indent="0" algn="l" defTabSz="457181"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mn-lt"/>
                <a:ea typeface="ＭＳ Ｐゴシック" charset="0"/>
                <a:cs typeface="ＭＳ Ｐゴシック" charset="0"/>
              </a:rPr>
              <a:t>This is a seismic shift, and we argue that the current technologies and best practices around assurance will need to be rethought ground-up.</a:t>
            </a:r>
          </a:p>
          <a:p>
            <a:pPr marL="0" marR="0" indent="0" algn="l" defTabSz="457181" rtl="0" eaLnBrk="0" fontAlgn="base" latinLnBrk="0" hangingPunct="0">
              <a:lnSpc>
                <a:spcPct val="100000"/>
              </a:lnSpc>
              <a:spcBef>
                <a:spcPct val="30000"/>
              </a:spcBef>
              <a:spcAft>
                <a:spcPct val="0"/>
              </a:spcAft>
              <a:buClrTx/>
              <a:buSzTx/>
              <a:buFontTx/>
              <a:buNone/>
              <a:tabLst/>
              <a:defRPr/>
            </a:pPr>
            <a:endParaRPr lang="en-US" dirty="0" smtClean="0"/>
          </a:p>
          <a:p>
            <a:endParaRPr lang="en-US" sz="1200" b="0" i="0" kern="1200" baseline="0" dirty="0" smtClean="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6</a:t>
            </a:fld>
            <a:endParaRPr lang="en-US"/>
          </a:p>
        </p:txBody>
      </p:sp>
    </p:spTree>
    <p:extLst>
      <p:ext uri="{BB962C8B-B14F-4D97-AF65-F5344CB8AC3E}">
        <p14:creationId xmlns:p14="http://schemas.microsoft.com/office/powerpoint/2010/main" val="1526522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700" b="1" kern="1200" dirty="0">
                <a:solidFill>
                  <a:schemeClr val="tx1"/>
                </a:solidFill>
                <a:effectLst/>
                <a:latin typeface="+mn-lt"/>
                <a:ea typeface="ＭＳ Ｐゴシック" charset="0"/>
                <a:cs typeface="ＭＳ Ｐゴシック" charset="0"/>
              </a:rPr>
              <a:t>Let’s review what you gain with Cisco NSO enabled</a:t>
            </a:r>
            <a:r>
              <a:rPr lang="en-US" sz="700" b="1" kern="1200" baseline="0" dirty="0">
                <a:solidFill>
                  <a:schemeClr val="tx1"/>
                </a:solidFill>
                <a:effectLst/>
                <a:latin typeface="+mn-lt"/>
                <a:ea typeface="ＭＳ Ｐゴシック" charset="0"/>
                <a:cs typeface="ＭＳ Ｐゴシック" charset="0"/>
              </a:rPr>
              <a:t> by Tail-f. </a:t>
            </a:r>
          </a:p>
          <a:p>
            <a:endParaRPr lang="en-US" sz="700" b="1" kern="1200" baseline="0" dirty="0">
              <a:solidFill>
                <a:schemeClr val="tx1"/>
              </a:solidFill>
              <a:effectLst/>
              <a:latin typeface="+mn-lt"/>
              <a:ea typeface="ＭＳ Ｐゴシック" charset="0"/>
              <a:cs typeface="ＭＳ Ｐゴシック" charset="0"/>
            </a:endParaRPr>
          </a:p>
          <a:p>
            <a:r>
              <a:rPr lang="en-US" sz="700" b="1" kern="1200" baseline="0" dirty="0">
                <a:solidFill>
                  <a:schemeClr val="tx1"/>
                </a:solidFill>
                <a:effectLst/>
                <a:latin typeface="+mn-lt"/>
                <a:ea typeface="ＭＳ Ｐゴシック" charset="0"/>
                <a:cs typeface="ＭＳ Ｐゴシック" charset="0"/>
              </a:rPr>
              <a:t>First, I hope I’ve demonstrated the kind of agility you can achieve with this solution. That agility extends across the service lifecycle—not just when you implement a service, but when you refine it over its lifetime as well. </a:t>
            </a:r>
          </a:p>
          <a:p>
            <a:pPr marL="171450" indent="-171450">
              <a:buFont typeface="Arial" panose="020B0604020202020204" pitchFamily="34" charset="0"/>
              <a:buChar char="•"/>
            </a:pPr>
            <a:r>
              <a:rPr lang="en-US" sz="700" kern="1200" dirty="0">
                <a:solidFill>
                  <a:schemeClr val="tx1"/>
                </a:solidFill>
                <a:effectLst/>
                <a:latin typeface="+mn-lt"/>
                <a:ea typeface="ＭＳ Ｐゴシック" charset="0"/>
                <a:cs typeface="ＭＳ Ｐゴシック" charset="0"/>
              </a:rPr>
              <a:t>We do this through our model-driven approach, with strict YANG-YANG service-to-device</a:t>
            </a:r>
            <a:r>
              <a:rPr lang="en-US" sz="700" kern="1200" baseline="0" dirty="0">
                <a:solidFill>
                  <a:schemeClr val="tx1"/>
                </a:solidFill>
                <a:effectLst/>
                <a:latin typeface="+mn-lt"/>
                <a:ea typeface="ＭＳ Ｐゴシック" charset="0"/>
                <a:cs typeface="ＭＳ Ｐゴシック" charset="0"/>
              </a:rPr>
              <a:t> mapping, which allows you to model and automate just about any device or service you can imagine. </a:t>
            </a:r>
          </a:p>
          <a:p>
            <a:pPr marL="171450" indent="-171450">
              <a:buFont typeface="Arial" panose="020B0604020202020204" pitchFamily="34" charset="0"/>
              <a:buChar char="•"/>
            </a:pPr>
            <a:r>
              <a:rPr lang="en-US" sz="700" kern="1200" baseline="0" dirty="0">
                <a:solidFill>
                  <a:schemeClr val="tx1"/>
                </a:solidFill>
                <a:effectLst/>
                <a:latin typeface="+mn-lt"/>
                <a:ea typeface="ＭＳ Ｐゴシック" charset="0"/>
                <a:cs typeface="ＭＳ Ｐゴシック" charset="0"/>
              </a:rPr>
              <a:t>This is something you’re not going to get with other orchestration solutions, which are based on much less flexible CLI templates that limit what you can model and create a lot of complexity. </a:t>
            </a:r>
          </a:p>
          <a:p>
            <a:pPr marL="171450" indent="-171450">
              <a:buFont typeface="Arial" panose="020B0604020202020204" pitchFamily="34" charset="0"/>
              <a:buChar char="•"/>
            </a:pPr>
            <a:r>
              <a:rPr lang="en-US" sz="700" kern="1200" baseline="0" dirty="0">
                <a:solidFill>
                  <a:schemeClr val="tx1"/>
                </a:solidFill>
                <a:effectLst/>
                <a:latin typeface="+mn-lt"/>
                <a:ea typeface="ＭＳ Ｐゴシック" charset="0"/>
                <a:cs typeface="ＭＳ Ｐゴシック" charset="0"/>
              </a:rPr>
              <a:t>Our patented FASTMAP technology enables NSO to render business logic for all of the devices and services in your environment automatically. Which translates to greatly increased speed, and 90% less code that you have to manage. </a:t>
            </a:r>
          </a:p>
          <a:p>
            <a:pPr marL="171450" indent="-171450">
              <a:buFont typeface="Arial" panose="020B0604020202020204" pitchFamily="34" charset="0"/>
              <a:buChar char="•"/>
            </a:pPr>
            <a:r>
              <a:rPr lang="en-US" sz="700" kern="1200" baseline="0" dirty="0">
                <a:solidFill>
                  <a:schemeClr val="tx1"/>
                </a:solidFill>
                <a:effectLst/>
                <a:latin typeface="+mn-lt"/>
                <a:ea typeface="ＭＳ Ｐゴシック" charset="0"/>
                <a:cs typeface="ＭＳ Ｐゴシック" charset="0"/>
              </a:rPr>
              <a:t>And our minimum diff engine makes re-deploying and updating service and device models effortless, with no service interruption.  </a:t>
            </a:r>
          </a:p>
          <a:p>
            <a:pPr marL="0" indent="0">
              <a:buFont typeface="Arial" panose="020B0604020202020204" pitchFamily="34" charset="0"/>
              <a:buNone/>
            </a:pPr>
            <a:endParaRPr lang="en-US" sz="700" kern="1200" baseline="0" dirty="0">
              <a:solidFill>
                <a:schemeClr val="tx1"/>
              </a:solidFill>
              <a:effectLst/>
              <a:latin typeface="+mn-lt"/>
              <a:ea typeface="ＭＳ Ｐゴシック" charset="0"/>
              <a:cs typeface="ＭＳ Ｐゴシック" charset="0"/>
            </a:endParaRPr>
          </a:p>
          <a:p>
            <a:pPr marL="0" indent="0">
              <a:buFont typeface="Arial" panose="020B0604020202020204" pitchFamily="34" charset="0"/>
              <a:buNone/>
            </a:pPr>
            <a:r>
              <a:rPr lang="en-US" sz="700" b="1" kern="1200" baseline="0" dirty="0">
                <a:solidFill>
                  <a:schemeClr val="tx1"/>
                </a:solidFill>
                <a:effectLst/>
                <a:latin typeface="+mn-lt"/>
                <a:ea typeface="ＭＳ Ｐゴシック" charset="0"/>
                <a:cs typeface="ＭＳ Ｐゴシック" charset="0"/>
              </a:rPr>
              <a:t>We can support new ways of working, and provide an ideal platform for DevOps environments. </a:t>
            </a:r>
          </a:p>
          <a:p>
            <a:pPr marL="171450" indent="-171450">
              <a:buFont typeface="Arial" panose="020B0604020202020204" pitchFamily="34" charset="0"/>
              <a:buChar char="•"/>
            </a:pPr>
            <a:r>
              <a:rPr lang="en-US" sz="700" kern="1200" baseline="0" dirty="0">
                <a:solidFill>
                  <a:schemeClr val="tx1"/>
                </a:solidFill>
                <a:effectLst/>
                <a:latin typeface="+mn-lt"/>
                <a:ea typeface="ＭＳ Ｐゴシック" charset="0"/>
                <a:cs typeface="ＭＳ Ｐゴシック" charset="0"/>
              </a:rPr>
              <a:t>From the perspective of your network operations teams, we give them access to all of the advanced features and functions in their multivendor network devices. </a:t>
            </a:r>
          </a:p>
          <a:p>
            <a:pPr marL="171450" indent="-171450">
              <a:buFont typeface="Arial" panose="020B0604020202020204" pitchFamily="34" charset="0"/>
              <a:buChar char="•"/>
            </a:pPr>
            <a:r>
              <a:rPr lang="en-US" sz="700" kern="1200" baseline="0" dirty="0">
                <a:solidFill>
                  <a:schemeClr val="tx1"/>
                </a:solidFill>
                <a:effectLst/>
                <a:latin typeface="+mn-lt"/>
                <a:ea typeface="ＭＳ Ｐゴシック" charset="0"/>
                <a:cs typeface="ＭＳ Ｐゴシック" charset="0"/>
              </a:rPr>
              <a:t>Unlike today, where it’s common to invest in a new physical or virtual device, only to find that you can’t implement all the features you want because your management and orchestration systems are hard-coded and inflexible. </a:t>
            </a:r>
          </a:p>
          <a:p>
            <a:pPr marL="171450" indent="-171450">
              <a:buFont typeface="Arial" panose="020B0604020202020204" pitchFamily="34" charset="0"/>
              <a:buChar char="•"/>
            </a:pPr>
            <a:r>
              <a:rPr lang="en-US" sz="700" kern="1200" baseline="0" dirty="0">
                <a:solidFill>
                  <a:schemeClr val="tx1"/>
                </a:solidFill>
                <a:effectLst/>
                <a:latin typeface="+mn-lt"/>
                <a:ea typeface="ＭＳ Ｐゴシック" charset="0"/>
                <a:cs typeface="ＭＳ Ｐゴシック" charset="0"/>
              </a:rPr>
              <a:t>And this has a direct effect on your ability to differentiate, because it means you can offer the most advanced capabilities, as well as create unique bundles with value-added services that your competitors relying on less advanced orchestration can’t support. </a:t>
            </a:r>
          </a:p>
          <a:p>
            <a:endParaRPr lang="en-US" sz="700" kern="1200" dirty="0">
              <a:solidFill>
                <a:schemeClr val="tx1"/>
              </a:solidFill>
              <a:effectLst/>
              <a:latin typeface="+mn-lt"/>
              <a:ea typeface="ＭＳ Ｐゴシック" charset="0"/>
              <a:cs typeface="ＭＳ Ｐゴシック" charset="0"/>
            </a:endParaRPr>
          </a:p>
          <a:p>
            <a:r>
              <a:rPr lang="en-US" sz="700" b="1" kern="1200" dirty="0">
                <a:solidFill>
                  <a:schemeClr val="tx1"/>
                </a:solidFill>
                <a:effectLst/>
                <a:latin typeface="+mn-lt"/>
                <a:ea typeface="ＭＳ Ｐゴシック" charset="0"/>
                <a:cs typeface="ＭＳ Ｐゴシック" charset="0"/>
              </a:rPr>
              <a:t>We’ve talked about how we can deliver true end-to-end automation,</a:t>
            </a:r>
            <a:r>
              <a:rPr lang="en-US" sz="700" b="1" kern="1200" baseline="0" dirty="0">
                <a:solidFill>
                  <a:schemeClr val="tx1"/>
                </a:solidFill>
                <a:effectLst/>
                <a:latin typeface="+mn-lt"/>
                <a:ea typeface="ＭＳ Ｐゴシック" charset="0"/>
                <a:cs typeface="ＭＳ Ｐゴシック" charset="0"/>
              </a:rPr>
              <a:t> even in complex environments and for complex services. </a:t>
            </a:r>
          </a:p>
          <a:p>
            <a:pPr marL="171450" indent="-171450">
              <a:buFont typeface="Arial" panose="020B0604020202020204" pitchFamily="34" charset="0"/>
              <a:buChar char="•"/>
            </a:pPr>
            <a:r>
              <a:rPr lang="en-US" sz="700" b="0" kern="1200" dirty="0">
                <a:solidFill>
                  <a:schemeClr val="tx1"/>
                </a:solidFill>
                <a:effectLst/>
                <a:latin typeface="+mn-lt"/>
                <a:ea typeface="ＭＳ Ｐゴシック" charset="0"/>
                <a:cs typeface="ＭＳ Ｐゴシック" charset="0"/>
              </a:rPr>
              <a:t>This is what allows you to give your customers self-service network provisioning on</a:t>
            </a:r>
            <a:r>
              <a:rPr lang="en-US" sz="700" b="0" kern="1200" baseline="0" dirty="0">
                <a:solidFill>
                  <a:schemeClr val="tx1"/>
                </a:solidFill>
                <a:effectLst/>
                <a:latin typeface="+mn-lt"/>
                <a:ea typeface="ＭＳ Ｐゴシック" charset="0"/>
                <a:cs typeface="ＭＳ Ｐゴシック" charset="0"/>
              </a:rPr>
              <a:t> demand. </a:t>
            </a:r>
          </a:p>
          <a:p>
            <a:pPr marL="171450" indent="-171450">
              <a:buFont typeface="Arial" panose="020B0604020202020204" pitchFamily="34" charset="0"/>
              <a:buChar char="•"/>
            </a:pPr>
            <a:r>
              <a:rPr lang="en-US" sz="700" b="0" kern="1200" baseline="0" dirty="0">
                <a:solidFill>
                  <a:schemeClr val="tx1"/>
                </a:solidFill>
                <a:effectLst/>
                <a:latin typeface="+mn-lt"/>
                <a:ea typeface="ＭＳ Ｐゴシック" charset="0"/>
                <a:cs typeface="ＭＳ Ｐゴシック" charset="0"/>
              </a:rPr>
              <a:t>And it’s what brings your cycle times down from weeks or months to days or minutes. </a:t>
            </a:r>
            <a:endParaRPr lang="en-US" sz="700" b="0" kern="1200" dirty="0">
              <a:solidFill>
                <a:schemeClr val="tx1"/>
              </a:solidFill>
              <a:effectLst/>
              <a:latin typeface="+mn-lt"/>
              <a:ea typeface="ＭＳ Ｐゴシック" charset="0"/>
              <a:cs typeface="ＭＳ Ｐゴシック" charset="0"/>
            </a:endParaRPr>
          </a:p>
          <a:p>
            <a:endParaRPr lang="en-US" sz="700" kern="1200" dirty="0">
              <a:solidFill>
                <a:schemeClr val="tx1"/>
              </a:solidFill>
              <a:effectLst/>
              <a:latin typeface="+mn-lt"/>
              <a:ea typeface="ＭＳ Ｐゴシック" charset="0"/>
              <a:cs typeface="ＭＳ Ｐゴシック" charset="0"/>
            </a:endParaRPr>
          </a:p>
          <a:p>
            <a:r>
              <a:rPr lang="en-US" sz="700" b="1" kern="1200" dirty="0">
                <a:solidFill>
                  <a:schemeClr val="tx1"/>
                </a:solidFill>
                <a:effectLst/>
                <a:latin typeface="+mn-lt"/>
                <a:ea typeface="ＭＳ Ｐゴシック" charset="0"/>
                <a:cs typeface="ＭＳ Ｐゴシック" charset="0"/>
              </a:rPr>
              <a:t>We discussed how NSO is a robust, proven solution that’s running today in large, Tier-1 operator</a:t>
            </a:r>
            <a:r>
              <a:rPr lang="en-US" sz="700" b="1" kern="1200" baseline="0" dirty="0">
                <a:solidFill>
                  <a:schemeClr val="tx1"/>
                </a:solidFill>
                <a:effectLst/>
                <a:latin typeface="+mn-lt"/>
                <a:ea typeface="ＭＳ Ｐゴシック" charset="0"/>
                <a:cs typeface="ＭＳ Ｐゴシック" charset="0"/>
              </a:rPr>
              <a:t> environments around the world. </a:t>
            </a:r>
            <a:endParaRPr lang="en-US" sz="700" b="1" kern="1200" dirty="0">
              <a:solidFill>
                <a:schemeClr val="tx1"/>
              </a:solidFill>
              <a:effectLst/>
              <a:latin typeface="+mn-lt"/>
              <a:ea typeface="ＭＳ Ｐゴシック" charset="0"/>
              <a:cs typeface="ＭＳ Ｐゴシック" charset="0"/>
            </a:endParaRPr>
          </a:p>
          <a:p>
            <a:endParaRPr lang="en-US" sz="700" kern="1200" dirty="0">
              <a:solidFill>
                <a:schemeClr val="tx1"/>
              </a:solidFill>
              <a:effectLst/>
              <a:latin typeface="+mn-lt"/>
              <a:ea typeface="ＭＳ Ｐゴシック" charset="0"/>
              <a:cs typeface="ＭＳ Ｐゴシック" charset="0"/>
            </a:endParaRPr>
          </a:p>
          <a:p>
            <a:r>
              <a:rPr lang="en-US" sz="700" b="1" kern="1200" dirty="0">
                <a:solidFill>
                  <a:schemeClr val="tx1"/>
                </a:solidFill>
                <a:effectLst/>
                <a:latin typeface="+mn-lt"/>
                <a:ea typeface="ＭＳ Ｐゴシック" charset="0"/>
                <a:cs typeface="ＭＳ Ｐゴシック" charset="0"/>
              </a:rPr>
              <a:t>And I showed you how we provide the broadest multivendor support in industry, which is so crucial to your ability to automate network services in real-world networks. </a:t>
            </a:r>
          </a:p>
          <a:p>
            <a:endParaRPr lang="en-US" sz="700" kern="1200" dirty="0">
              <a:solidFill>
                <a:schemeClr val="tx1"/>
              </a:solidFill>
              <a:effectLst/>
              <a:latin typeface="+mn-lt"/>
              <a:ea typeface="ＭＳ Ｐゴシック" charset="0"/>
              <a:cs typeface="ＭＳ Ｐゴシック" charset="0"/>
            </a:endParaRPr>
          </a:p>
          <a:p>
            <a:r>
              <a:rPr lang="en-US" sz="700" b="1" kern="1200" dirty="0">
                <a:solidFill>
                  <a:schemeClr val="tx1"/>
                </a:solidFill>
                <a:effectLst/>
                <a:latin typeface="+mn-lt"/>
                <a:ea typeface="ＭＳ Ｐゴシック" charset="0"/>
                <a:cs typeface="ＭＳ Ｐゴシック" charset="0"/>
              </a:rPr>
              <a:t>Last but not least, NSO is equally</a:t>
            </a:r>
            <a:r>
              <a:rPr lang="en-US" sz="700" b="1" kern="1200" baseline="0" dirty="0">
                <a:solidFill>
                  <a:schemeClr val="tx1"/>
                </a:solidFill>
                <a:effectLst/>
                <a:latin typeface="+mn-lt"/>
                <a:ea typeface="ＭＳ Ｐゴシック" charset="0"/>
                <a:cs typeface="ＭＳ Ｐゴシック" charset="0"/>
              </a:rPr>
              <a:t> relevant in today’s operator environments as well as tomorrow’s. </a:t>
            </a:r>
          </a:p>
          <a:p>
            <a:pPr marL="171450" indent="-171450">
              <a:buFont typeface="Arial" panose="020B0604020202020204" pitchFamily="34" charset="0"/>
              <a:buChar char="•"/>
            </a:pPr>
            <a:r>
              <a:rPr lang="en-US" sz="700" kern="1200" dirty="0">
                <a:solidFill>
                  <a:schemeClr val="tx1"/>
                </a:solidFill>
                <a:effectLst/>
                <a:latin typeface="+mn-lt"/>
                <a:ea typeface="ＭＳ Ｐゴシック" charset="0"/>
                <a:cs typeface="ＭＳ Ｐゴシック" charset="0"/>
              </a:rPr>
              <a:t>We can automate the programmable networks of today,</a:t>
            </a:r>
            <a:r>
              <a:rPr lang="en-US" sz="700" kern="1200" baseline="0" dirty="0">
                <a:solidFill>
                  <a:schemeClr val="tx1"/>
                </a:solidFill>
                <a:effectLst/>
                <a:latin typeface="+mn-lt"/>
                <a:ea typeface="ＭＳ Ｐゴシック" charset="0"/>
                <a:cs typeface="ＭＳ Ｐゴシック" charset="0"/>
              </a:rPr>
              <a:t> and deliver significant improvements in speed, efficiency, and agility. </a:t>
            </a:r>
          </a:p>
          <a:p>
            <a:pPr marL="171450" indent="-171450">
              <a:buFont typeface="Arial" panose="020B0604020202020204" pitchFamily="34" charset="0"/>
              <a:buChar char="•"/>
            </a:pPr>
            <a:r>
              <a:rPr lang="en-US" sz="700" kern="1200" baseline="0" dirty="0">
                <a:solidFill>
                  <a:schemeClr val="tx1"/>
                </a:solidFill>
                <a:effectLst/>
                <a:latin typeface="+mn-lt"/>
                <a:ea typeface="ＭＳ Ｐゴシック" charset="0"/>
                <a:cs typeface="ＭＳ Ｐゴシック" charset="0"/>
              </a:rPr>
              <a:t>But we can bring the same benefits to the virtualized and elastic environments of the future as well. </a:t>
            </a:r>
          </a:p>
          <a:p>
            <a:pPr marL="171450" indent="-171450">
              <a:buFont typeface="Arial" panose="020B0604020202020204" pitchFamily="34" charset="0"/>
              <a:buChar char="•"/>
            </a:pPr>
            <a:r>
              <a:rPr lang="en-US" sz="700" kern="1200" baseline="0" dirty="0">
                <a:solidFill>
                  <a:schemeClr val="tx1"/>
                </a:solidFill>
                <a:effectLst/>
                <a:latin typeface="+mn-lt"/>
                <a:ea typeface="ＭＳ Ｐゴシック" charset="0"/>
                <a:cs typeface="ＭＳ Ｐゴシック" charset="0"/>
              </a:rPr>
              <a:t>This is so important, because the last thing you want to do is build a silo of new equipment and OSSs on top of an isolated legacy environment. </a:t>
            </a:r>
          </a:p>
          <a:p>
            <a:pPr marL="171450" indent="-171450">
              <a:buFont typeface="Arial" panose="020B0604020202020204" pitchFamily="34" charset="0"/>
              <a:buChar char="•"/>
            </a:pPr>
            <a:r>
              <a:rPr lang="en-US" sz="700" kern="1200" baseline="0" dirty="0">
                <a:solidFill>
                  <a:schemeClr val="tx1"/>
                </a:solidFill>
                <a:effectLst/>
                <a:latin typeface="+mn-lt"/>
                <a:ea typeface="ＭＳ Ｐゴシック" charset="0"/>
                <a:cs typeface="ＭＳ Ｐゴシック" charset="0"/>
              </a:rPr>
              <a:t>NSO can help you dramatically improve your agility with your legacy environment right now, and integrate newer NFV and SDN technologies whenever you choose. </a:t>
            </a:r>
          </a:p>
          <a:p>
            <a:pPr marL="171450" indent="-171450">
              <a:buFont typeface="Arial" panose="020B0604020202020204" pitchFamily="34" charset="0"/>
              <a:buChar char="•"/>
            </a:pPr>
            <a:endParaRPr lang="en-US" sz="700" kern="1200" baseline="0" dirty="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8</a:t>
            </a:fld>
            <a:endParaRPr lang="en-US" dirty="0"/>
          </a:p>
        </p:txBody>
      </p:sp>
    </p:spTree>
    <p:extLst>
      <p:ext uri="{BB962C8B-B14F-4D97-AF65-F5344CB8AC3E}">
        <p14:creationId xmlns:p14="http://schemas.microsoft.com/office/powerpoint/2010/main" val="833833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11</a:t>
            </a:fld>
            <a:endParaRPr lang="en-US" dirty="0"/>
          </a:p>
        </p:txBody>
      </p:sp>
    </p:spTree>
    <p:extLst>
      <p:ext uri="{BB962C8B-B14F-4D97-AF65-F5344CB8AC3E}">
        <p14:creationId xmlns:p14="http://schemas.microsoft.com/office/powerpoint/2010/main" val="1734451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13</a:t>
            </a:fld>
            <a:endParaRPr lang="en-US" dirty="0"/>
          </a:p>
        </p:txBody>
      </p:sp>
    </p:spTree>
    <p:extLst>
      <p:ext uri="{BB962C8B-B14F-4D97-AF65-F5344CB8AC3E}">
        <p14:creationId xmlns:p14="http://schemas.microsoft.com/office/powerpoint/2010/main" val="1373077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ＭＳ Ｐゴシック" charset="0"/>
              </a:rPr>
              <a:t>Thank you for spending time with us today. We look forward to working with you in this fast growing market.</a:t>
            </a:r>
          </a:p>
          <a:p>
            <a:endParaRPr lang="en-US" sz="1200"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To learn more visit the Cisco and </a:t>
            </a:r>
            <a:r>
              <a:rPr lang="en-US" sz="1200" kern="1200" dirty="0" err="1" smtClean="0">
                <a:solidFill>
                  <a:schemeClr val="tx1"/>
                </a:solidFill>
                <a:effectLst/>
                <a:latin typeface="+mn-lt"/>
                <a:ea typeface="ＭＳ Ｐゴシック" charset="0"/>
                <a:cs typeface="ＭＳ Ｐゴシック" charset="0"/>
              </a:rPr>
              <a:t>Netrounds</a:t>
            </a:r>
            <a:r>
              <a:rPr lang="en-US" sz="1200" kern="1200" dirty="0" smtClean="0">
                <a:solidFill>
                  <a:schemeClr val="tx1"/>
                </a:solidFill>
                <a:effectLst/>
                <a:latin typeface="+mn-lt"/>
                <a:ea typeface="ＭＳ Ｐゴシック" charset="0"/>
                <a:cs typeface="ＭＳ Ｐゴシック" charset="0"/>
              </a:rPr>
              <a:t> </a:t>
            </a:r>
            <a:r>
              <a:rPr lang="en-US" sz="1200" kern="1200" dirty="0">
                <a:solidFill>
                  <a:schemeClr val="tx1"/>
                </a:solidFill>
                <a:effectLst/>
                <a:latin typeface="+mn-lt"/>
                <a:ea typeface="ＭＳ Ｐゴシック" charset="0"/>
                <a:cs typeface="ＭＳ Ｐゴシック" charset="0"/>
              </a:rPr>
              <a:t>sites below or contact your Microsoft and </a:t>
            </a:r>
            <a:r>
              <a:rPr lang="en-US" sz="1200" kern="1200" dirty="0" smtClean="0">
                <a:solidFill>
                  <a:schemeClr val="tx1"/>
                </a:solidFill>
                <a:effectLst/>
                <a:latin typeface="+mn-lt"/>
                <a:ea typeface="ＭＳ Ｐゴシック" charset="0"/>
                <a:cs typeface="ＭＳ Ｐゴシック" charset="0"/>
              </a:rPr>
              <a:t>NIL representatives</a:t>
            </a:r>
            <a:endParaRPr lang="en-US" baseline="0" dirty="0"/>
          </a:p>
        </p:txBody>
      </p:sp>
      <p:sp>
        <p:nvSpPr>
          <p:cNvPr id="4" name="Slide Number Placeholder 3"/>
          <p:cNvSpPr>
            <a:spLocks noGrp="1"/>
          </p:cNvSpPr>
          <p:nvPr>
            <p:ph type="sldNum" sz="quarter" idx="10"/>
          </p:nvPr>
        </p:nvSpPr>
        <p:spPr/>
        <p:txBody>
          <a:bodyPr/>
          <a:lstStyle/>
          <a:p>
            <a:fld id="{CEA1E58F-2E1B-454E-A8C0-C31F69C5A446}" type="slidenum">
              <a:rPr lang="en-US" smtClean="0"/>
              <a:pPr/>
              <a:t>43</a:t>
            </a:fld>
            <a:endParaRPr lang="en-US" dirty="0"/>
          </a:p>
        </p:txBody>
      </p:sp>
    </p:spTree>
    <p:extLst>
      <p:ext uri="{BB962C8B-B14F-4D97-AF65-F5344CB8AC3E}">
        <p14:creationId xmlns:p14="http://schemas.microsoft.com/office/powerpoint/2010/main" val="21315338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descr="logo_black.ai"/>
          <p:cNvPicPr>
            <a:picLocks noChangeAspect="1"/>
          </p:cNvPicPr>
          <p:nvPr/>
        </p:nvPicPr>
        <p:blipFill>
          <a:blip r:embed="rId2">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a:t>Presentation Title Goes Here</a:t>
            </a:r>
            <a:endParaRPr lang="en-US" dirty="0"/>
          </a:p>
        </p:txBody>
      </p:sp>
    </p:spTree>
    <p:extLst>
      <p:ext uri="{BB962C8B-B14F-4D97-AF65-F5344CB8AC3E}">
        <p14:creationId xmlns:p14="http://schemas.microsoft.com/office/powerpoint/2010/main" val="2122942396"/>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3316443340"/>
      </p:ext>
    </p:extLst>
  </p:cSld>
  <p:clrMapOvr>
    <a:masterClrMapping/>
  </p:clrMapOvr>
  <p:transition spd="med">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descr="logo_black.ai"/>
          <p:cNvPicPr>
            <a:picLocks noChangeAspect="1"/>
          </p:cNvPicPr>
          <p:nvPr/>
        </p:nvPicPr>
        <p:blipFill>
          <a:blip r:embed="rId2">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a:t>Presentation Title Goes Here</a:t>
            </a:r>
            <a:endParaRPr lang="en-US" dirty="0"/>
          </a:p>
        </p:txBody>
      </p:sp>
    </p:spTree>
    <p:extLst>
      <p:ext uri="{BB962C8B-B14F-4D97-AF65-F5344CB8AC3E}">
        <p14:creationId xmlns:p14="http://schemas.microsoft.com/office/powerpoint/2010/main" val="988537329"/>
      </p:ext>
    </p:extLst>
  </p:cSld>
  <p:clrMapOvr>
    <a:masterClrMapping/>
  </p:clrMapOvr>
  <p:transition spd="slow">
    <p:wip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cSld name="Title_Photo">
    <p:spTree>
      <p:nvGrpSpPr>
        <p:cNvPr id="1" name=""/>
        <p:cNvGrpSpPr/>
        <p:nvPr/>
      </p:nvGrpSpPr>
      <p:grpSpPr>
        <a:xfrm>
          <a:off x="0" y="0"/>
          <a:ext cx="0" cy="0"/>
          <a:chOff x="0" y="0"/>
          <a:chExt cx="0" cy="0"/>
        </a:xfrm>
      </p:grpSpPr>
      <p:pic>
        <p:nvPicPr>
          <p:cNvPr id="9" name="Picture Placeholder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16" y="-2571"/>
            <a:ext cx="9150431" cy="5148643"/>
          </a:xfrm>
          <a:prstGeom prst="rect">
            <a:avLst/>
          </a:prstGeom>
        </p:spPr>
      </p:pic>
      <p:pic>
        <p:nvPicPr>
          <p:cNvPr id="15" name="Picture 8" descr="logo_black.ai"/>
          <p:cNvPicPr>
            <a:picLocks noChangeAspect="1"/>
          </p:cNvPicPr>
          <p:nvPr/>
        </p:nvPicPr>
        <p:blipFill>
          <a:blip r:embed="rId3">
            <a:alphaModFix amt="82000"/>
            <a:extLst>
              <a:ext uri="{28A0092B-C50C-407E-A947-70E740481C1C}">
                <a14:useLocalDpi xmlns:a14="http://schemas.microsoft.com/office/drawing/2010/main"/>
              </a:ext>
            </a:extLst>
          </a:blip>
          <a:srcRect/>
          <a:stretch>
            <a:fillRect/>
          </a:stretch>
        </p:blipFill>
        <p:spPr bwMode="auto">
          <a:xfrm>
            <a:off x="425450" y="320675"/>
            <a:ext cx="949325" cy="585788"/>
          </a:xfrm>
          <a:prstGeom prst="rect">
            <a:avLst/>
          </a:prstGeom>
          <a:noFill/>
          <a:ln>
            <a:noFill/>
          </a:ln>
          <a:extLst>
            <a:ext uri="{909E8E84-426E-40dd-AFC4-6F175D3DCCD1}">
              <a14:hiddenFill xmlns:a14="http://schemas.microsoft.com/office/drawing/2010/main" xmlns="">
                <a:solidFill>
                  <a:srgbClr val="FFFFFF">
                    <a:alpha val="8196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1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a:t>Presentation Title Goes Here</a:t>
            </a:r>
            <a:endParaRPr lang="en-US" dirty="0"/>
          </a:p>
        </p:txBody>
      </p:sp>
      <p:sp>
        <p:nvSpPr>
          <p:cNvPr id="21"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676767"/>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22"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23"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Tree>
    <p:extLst>
      <p:ext uri="{BB962C8B-B14F-4D97-AF65-F5344CB8AC3E}">
        <p14:creationId xmlns:p14="http://schemas.microsoft.com/office/powerpoint/2010/main" val="1618372510"/>
      </p:ext>
    </p:extLst>
  </p:cSld>
  <p:clrMapOvr>
    <a:masterClrMapping/>
  </p:clrMapOvr>
  <p:transition spd="slow">
    <p:wip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4" tIns="34288" rIns="68574" bIns="34288" anchor="ctr"/>
          <a:lstStyle/>
          <a:p>
            <a:endParaRPr lang="en-US" sz="2400" dirty="0">
              <a:solidFill>
                <a:srgbClr val="676767"/>
              </a:solidFill>
            </a:endParaRPr>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4" tIns="34288" rIns="68574" bIns="34288" anchor="ctr"/>
          <a:lstStyle/>
          <a:p>
            <a:endParaRPr lang="en-US" sz="2400" dirty="0">
              <a:solidFill>
                <a:srgbClr val="676767"/>
              </a:solidFill>
            </a:endParaRPr>
          </a:p>
        </p:txBody>
      </p:sp>
      <p:sp>
        <p:nvSpPr>
          <p:cNvPr id="3" name="Subtitle 2"/>
          <p:cNvSpPr>
            <a:spLocks noGrp="1"/>
          </p:cNvSpPr>
          <p:nvPr>
            <p:ph type="subTitle" idx="1" hasCustomPrompt="1"/>
          </p:nvPr>
        </p:nvSpPr>
        <p:spPr>
          <a:xfrm>
            <a:off x="499915" y="3209550"/>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GB" dirty="0"/>
              <a:t>Presenter Name and Title Go Here</a:t>
            </a:r>
            <a:endParaRPr lang="en-US" dirty="0"/>
          </a:p>
        </p:txBody>
      </p:sp>
      <p:sp>
        <p:nvSpPr>
          <p:cNvPr id="2" name="Title 1"/>
          <p:cNvSpPr>
            <a:spLocks noGrp="1"/>
          </p:cNvSpPr>
          <p:nvPr>
            <p:ph type="ctrTitle" hasCustomPrompt="1"/>
          </p:nvPr>
        </p:nvSpPr>
        <p:spPr>
          <a:xfrm>
            <a:off x="459525" y="2462027"/>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a:t>Demo Title</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en-US" noProof="0" dirty="0"/>
              <a:t>Drag picture to placeholder or click icon to add</a:t>
            </a:r>
          </a:p>
        </p:txBody>
      </p:sp>
    </p:spTree>
    <p:extLst>
      <p:ext uri="{BB962C8B-B14F-4D97-AF65-F5344CB8AC3E}">
        <p14:creationId xmlns:p14="http://schemas.microsoft.com/office/powerpoint/2010/main" val="766875410"/>
      </p:ext>
    </p:extLst>
  </p:cSld>
  <p:clrMapOvr>
    <a:masterClrMapping/>
  </p:clrMapOvr>
  <p:transition spd="slow">
    <p:wip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a:t>Section Title Goes Here</a:t>
            </a:r>
            <a:endParaRPr lang="en-US" dirty="0"/>
          </a:p>
        </p:txBody>
      </p:sp>
      <p:sp>
        <p:nvSpPr>
          <p:cNvPr id="7"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FFFFFF">
                    <a:alpha val="60000"/>
                  </a:srgbClr>
                </a:solidFill>
                <a:latin typeface="Arial"/>
                <a:ea typeface=""/>
                <a:cs typeface="CiscoSans Thin"/>
              </a:rPr>
              <a:pPr algn="r" defTabSz="610744"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8"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ea typeface=""/>
                <a:cs typeface="CiscoSans Thin"/>
              </a:rPr>
              <a:t>© 2015  Cisco and/or its affiliates. All rights reserved.   Cisco Confidential</a:t>
            </a:r>
          </a:p>
        </p:txBody>
      </p:sp>
      <p:pic>
        <p:nvPicPr>
          <p:cNvPr id="10" name="Picture 2" descr="C:\Users\spius\Pictures\cisco logo blue gradient.png"/>
          <p:cNvPicPr>
            <a:picLocks noChangeAspect="1" noChangeArrowheads="1"/>
          </p:cNvPicPr>
          <p:nvPr/>
        </p:nvPicPr>
        <p:blipFill>
          <a:blip r:embed="rId2" cstate="screen">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56949625"/>
      </p:ext>
    </p:extLst>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1" tIns="34286" rIns="68571" bIns="34286" anchor="ctr"/>
          <a:lstStyle/>
          <a:p>
            <a:endParaRPr lang="en-US" sz="2400" dirty="0">
              <a:solidFill>
                <a:srgbClr val="676767"/>
              </a:solidFill>
            </a:endParaRPr>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1" tIns="34286" rIns="68571" bIns="34286" anchor="ctr"/>
          <a:lstStyle/>
          <a:p>
            <a:endParaRPr lang="en-US" sz="2400" dirty="0">
              <a:solidFill>
                <a:srgbClr val="676767"/>
              </a:solidFill>
            </a:endParaRPr>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a:t>Section Title Goes Here</a:t>
            </a:r>
            <a:endParaRPr lang="en-US" dirty="0"/>
          </a:p>
        </p:txBody>
      </p:sp>
    </p:spTree>
    <p:extLst>
      <p:ext uri="{BB962C8B-B14F-4D97-AF65-F5344CB8AC3E}">
        <p14:creationId xmlns:p14="http://schemas.microsoft.com/office/powerpoint/2010/main" val="2073071751"/>
      </p:ext>
    </p:extLst>
  </p:cSld>
  <p:clrMapOvr>
    <a:masterClrMapping/>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a:t>Click to edit text</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1693550015"/>
      </p:ext>
    </p:extLst>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178082254"/>
      </p:ext>
    </p:extLst>
  </p:cSld>
  <p:clrMapOvr>
    <a:masterClrMapping/>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1715215631"/>
      </p:ext>
    </p:extLst>
  </p:cSld>
  <p:clrMapOvr>
    <a:masterClrMapping/>
  </p:clrMapOvr>
  <p:transitio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a:t>Click to edit Text</a:t>
            </a:r>
          </a:p>
        </p:txBody>
      </p:sp>
    </p:spTree>
    <p:extLst>
      <p:ext uri="{BB962C8B-B14F-4D97-AF65-F5344CB8AC3E}">
        <p14:creationId xmlns:p14="http://schemas.microsoft.com/office/powerpoint/2010/main" val="623468629"/>
      </p:ext>
    </p:extLst>
  </p:cSld>
  <p:clrMapOvr>
    <a:masterClrMapping/>
  </p:clrMapOvr>
  <p:transitio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Tree>
    <p:extLst>
      <p:ext uri="{BB962C8B-B14F-4D97-AF65-F5344CB8AC3E}">
        <p14:creationId xmlns:p14="http://schemas.microsoft.com/office/powerpoint/2010/main" val="934826073"/>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2155326683"/>
      </p:ext>
    </p:extLst>
  </p:cSld>
  <p:clrMapOvr>
    <a:masterClrMapping/>
  </p:clrMapOvr>
  <p:transition spd="med">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2020743586"/>
      </p:ext>
    </p:extLst>
  </p:cSld>
  <p:clrMapOvr>
    <a:masterClrMapping/>
  </p:clrMapOvr>
  <p:transitio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1518120687"/>
      </p:ext>
    </p:extLst>
  </p:cSld>
  <p:clrMapOvr>
    <a:masterClrMapping/>
  </p:clrMapOvr>
  <p:transitio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a:t>Title Goes Here</a:t>
            </a:r>
            <a:endParaRPr lang="en-US" dirty="0"/>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a:t>Title Goes Here</a:t>
            </a:r>
          </a:p>
        </p:txBody>
      </p:sp>
      <p:sp>
        <p:nvSpPr>
          <p:cNvPr id="8" name="Text Placeholder 3"/>
          <p:cNvSpPr>
            <a:spLocks noGrp="1"/>
          </p:cNvSpPr>
          <p:nvPr>
            <p:ph type="body" sz="quarter" idx="10" hasCustomPrompt="1"/>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3"/>
          <p:cNvSpPr>
            <a:spLocks noGrp="1"/>
          </p:cNvSpPr>
          <p:nvPr>
            <p:ph type="body" sz="quarter" idx="14" hasCustomPrompt="1"/>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649321724"/>
      </p:ext>
    </p:extLst>
  </p:cSld>
  <p:clrMapOvr>
    <a:masterClrMapping/>
  </p:clrMapOvr>
  <p:transition spd="med">
    <p:fade/>
  </p:transition>
  <p:hf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0" name="Text Placeholder 17"/>
          <p:cNvSpPr>
            <a:spLocks noGrp="1"/>
          </p:cNvSpPr>
          <p:nvPr>
            <p:ph type="body" sz="quarter" idx="22" hasCustomPrompt="1"/>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4" name="Text Placeholder 17"/>
          <p:cNvSpPr>
            <a:spLocks noGrp="1"/>
          </p:cNvSpPr>
          <p:nvPr>
            <p:ph type="body" sz="quarter" idx="24" hasCustomPrompt="1"/>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790848355"/>
      </p:ext>
    </p:extLst>
  </p:cSld>
  <p:clrMapOvr>
    <a:masterClrMapping/>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sz="2400" dirty="0">
              <a:solidFill>
                <a:srgbClr val="FFFFFF"/>
              </a:solidFill>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a:t>Click to edit text</a:t>
            </a:r>
          </a:p>
        </p:txBody>
      </p:sp>
      <p:sp>
        <p:nvSpPr>
          <p:cNvPr id="19" name="Text Placeholder 18"/>
          <p:cNvSpPr>
            <a:spLocks noGrp="1"/>
          </p:cNvSpPr>
          <p:nvPr>
            <p:ph type="body" sz="quarter" idx="14" hasCustomPrompt="1"/>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a:t>Click to edit text </a:t>
            </a:r>
          </a:p>
        </p:txBody>
      </p:sp>
      <p:sp>
        <p:nvSpPr>
          <p:cNvPr id="9"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801787774"/>
      </p:ext>
    </p:extLst>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756328396"/>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Click to edit text </a:t>
            </a:r>
          </a:p>
        </p:txBody>
      </p:sp>
      <p:sp>
        <p:nvSpPr>
          <p:cNvPr id="4" name="Title 1"/>
          <p:cNvSpPr>
            <a:spLocks noGrp="1"/>
          </p:cNvSpPr>
          <p:nvPr>
            <p:ph type="ctrTitle" hasCustomPrompt="1"/>
          </p:nvPr>
        </p:nvSpPr>
        <p:spPr>
          <a:xfrm>
            <a:off x="287923" y="1540551"/>
            <a:ext cx="7972248" cy="2278837"/>
          </a:xfrm>
          <a:prstGeom prst="rect">
            <a:avLst/>
          </a:prstGeom>
        </p:spPr>
        <p:txBody>
          <a:bodyPr anchor="ctr">
            <a:noAutofit/>
          </a:bodyPr>
          <a:lstStyle>
            <a:lvl1pPr marL="183600" indent="-399968" algn="l">
              <a:lnSpc>
                <a:spcPct val="90000"/>
              </a:lnSpc>
              <a:defRPr sz="4600" b="0" i="1" spc="0" baseline="0">
                <a:solidFill>
                  <a:srgbClr val="3E6BB4"/>
                </a:solidFill>
                <a:latin typeface="+mj-lt"/>
                <a:cs typeface="CiscoSans Thin"/>
              </a:defRPr>
            </a:lvl1pPr>
          </a:lstStyle>
          <a:p>
            <a:r>
              <a:rPr lang="en-GB" dirty="0"/>
              <a:t>“Quote Goes Here”</a:t>
            </a:r>
            <a:endParaRPr lang="en-US" dirty="0"/>
          </a:p>
        </p:txBody>
      </p:sp>
    </p:spTree>
    <p:extLst>
      <p:ext uri="{BB962C8B-B14F-4D97-AF65-F5344CB8AC3E}">
        <p14:creationId xmlns:p14="http://schemas.microsoft.com/office/powerpoint/2010/main" val="686569296"/>
      </p:ext>
    </p:extLst>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3" y="1439060"/>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a:t>Click to edit text</a:t>
            </a:r>
          </a:p>
        </p:txBody>
      </p:sp>
    </p:spTree>
    <p:extLst>
      <p:ext uri="{BB962C8B-B14F-4D97-AF65-F5344CB8AC3E}">
        <p14:creationId xmlns:p14="http://schemas.microsoft.com/office/powerpoint/2010/main" val="1294612222"/>
      </p:ext>
    </p:extLst>
  </p:cSld>
  <p:clrMapOvr>
    <a:masterClrMapping/>
  </p:clrMapOvr>
  <p:transition spd="slow">
    <p:wip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dirty="0"/>
              <a:t>Click icon to add table</a:t>
            </a:r>
            <a:endParaRPr lang="en-GB" noProof="0" dirty="0"/>
          </a:p>
        </p:txBody>
      </p:sp>
      <p:sp>
        <p:nvSpPr>
          <p:cNvPr id="6"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Source</a:t>
            </a:r>
          </a:p>
        </p:txBody>
      </p:sp>
      <p:sp>
        <p:nvSpPr>
          <p:cNvPr id="5" name="Title Placeholder 5"/>
          <p:cNvSpPr>
            <a:spLocks noGrp="1"/>
          </p:cNvSpPr>
          <p:nvPr>
            <p:ph type="title" hasCustomPrompt="1"/>
          </p:nvPr>
        </p:nvSpPr>
        <p:spPr bwMode="auto">
          <a:xfrm>
            <a:off x="437766" y="341313"/>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Tree>
    <p:extLst>
      <p:ext uri="{BB962C8B-B14F-4D97-AF65-F5344CB8AC3E}">
        <p14:creationId xmlns:p14="http://schemas.microsoft.com/office/powerpoint/2010/main" val="397262362"/>
      </p:ext>
    </p:extLst>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dirty="0"/>
              <a:t>Click icon to add chart</a:t>
            </a:r>
          </a:p>
        </p:txBody>
      </p:sp>
      <p:sp>
        <p:nvSpPr>
          <p:cNvPr id="7"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Source</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880489374"/>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a:t>Title Goes Here</a:t>
            </a:r>
            <a:endParaRPr lang="en-US" dirty="0"/>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a:t>Title Goes Here</a:t>
            </a:r>
          </a:p>
        </p:txBody>
      </p:sp>
      <p:sp>
        <p:nvSpPr>
          <p:cNvPr id="8" name="Text Placeholder 3"/>
          <p:cNvSpPr>
            <a:spLocks noGrp="1"/>
          </p:cNvSpPr>
          <p:nvPr>
            <p:ph type="body" sz="quarter" idx="10" hasCustomPrompt="1"/>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3"/>
          <p:cNvSpPr>
            <a:spLocks noGrp="1"/>
          </p:cNvSpPr>
          <p:nvPr>
            <p:ph type="body" sz="quarter" idx="14" hasCustomPrompt="1"/>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047600002"/>
      </p:ext>
    </p:extLst>
  </p:cSld>
  <p:clrMapOvr>
    <a:masterClrMapping/>
  </p:clrMapOvr>
  <p:transition spd="med">
    <p:fade/>
  </p:transition>
  <p:hf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en-US" noProof="0" dirty="0"/>
              <a:t>Click icon to add chart</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1588109398"/>
      </p:ext>
    </p:extLst>
  </p:cSld>
  <p:clrMapOvr>
    <a:masterClrMapping/>
  </p:clrMapOvr>
  <p:transitio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dirty="0"/>
              <a:t>Drag picture to placeholder or click icon to add</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1164570243"/>
      </p:ext>
    </p:extLst>
  </p:cSld>
  <p:clrMapOvr>
    <a:masterClrMapping/>
  </p:clrMapOvr>
  <p:transitio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p:cNvSpPr/>
          <p:nvPr/>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cs typeface="Arial"/>
            </a:endParaRPr>
          </a:p>
        </p:txBody>
      </p:sp>
      <p:sp>
        <p:nvSpPr>
          <p:cNvPr id="4" name="Oval 3"/>
          <p:cNvSpPr/>
          <p:nvPr/>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cs typeface="Arial"/>
            </a:endParaRPr>
          </a:p>
        </p:txBody>
      </p:sp>
      <p:sp>
        <p:nvSpPr>
          <p:cNvPr id="7" name="Oval 6"/>
          <p:cNvSpPr/>
          <p:nvPr/>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cs typeface="Arial"/>
            </a:endParaRPr>
          </a:p>
        </p:txBody>
      </p:sp>
      <p:sp>
        <p:nvSpPr>
          <p:cNvPr id="17" name="Text Placeholder 17"/>
          <p:cNvSpPr>
            <a:spLocks noGrp="1"/>
          </p:cNvSpPr>
          <p:nvPr>
            <p:ph type="body" sz="quarter" idx="11" hasCustomPrompt="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8" name="Text Placeholder 17"/>
          <p:cNvSpPr>
            <a:spLocks noGrp="1"/>
          </p:cNvSpPr>
          <p:nvPr>
            <p:ph type="body" sz="quarter" idx="12" hasCustomPrompt="1"/>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9" name="Text Placeholder 17"/>
          <p:cNvSpPr>
            <a:spLocks noGrp="1"/>
          </p:cNvSpPr>
          <p:nvPr>
            <p:ph type="body" sz="quarter" idx="13" hasCustomPrompt="1"/>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a:t>Icon</a:t>
            </a:r>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a:t>Icon</a:t>
            </a:r>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a:t>Icon</a:t>
            </a:r>
          </a:p>
        </p:txBody>
      </p:sp>
    </p:spTree>
    <p:extLst>
      <p:ext uri="{BB962C8B-B14F-4D97-AF65-F5344CB8AC3E}">
        <p14:creationId xmlns:p14="http://schemas.microsoft.com/office/powerpoint/2010/main" val="1936106036"/>
      </p:ext>
    </p:extLst>
  </p:cSld>
  <p:clrMapOvr>
    <a:masterClrMapping/>
  </p:clrMapOvr>
  <p:transition spd="slow">
    <p:wip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43" name="Oval 42"/>
          <p:cNvSpPr/>
          <p:nvPr/>
        </p:nvSpPr>
        <p:spPr>
          <a:xfrm>
            <a:off x="774821"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00" fontAlgn="auto">
              <a:spcBef>
                <a:spcPts val="0"/>
              </a:spcBef>
              <a:spcAft>
                <a:spcPts val="0"/>
              </a:spcAft>
              <a:defRPr/>
            </a:pPr>
            <a:endParaRPr lang="en-US" kern="0" dirty="0">
              <a:solidFill>
                <a:prstClr val="white"/>
              </a:solidFill>
              <a:latin typeface="Arial"/>
              <a:ea typeface=""/>
              <a:cs typeface=""/>
            </a:endParaRPr>
          </a:p>
        </p:txBody>
      </p:sp>
      <p:sp>
        <p:nvSpPr>
          <p:cNvPr id="44" name="Oval 43"/>
          <p:cNvSpPr/>
          <p:nvPr/>
        </p:nvSpPr>
        <p:spPr>
          <a:xfrm>
            <a:off x="3422842"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00" fontAlgn="auto">
              <a:spcBef>
                <a:spcPts val="0"/>
              </a:spcBef>
              <a:spcAft>
                <a:spcPts val="0"/>
              </a:spcAft>
              <a:defRPr/>
            </a:pPr>
            <a:endParaRPr lang="en-US" kern="0" dirty="0">
              <a:solidFill>
                <a:prstClr val="white"/>
              </a:solidFill>
              <a:latin typeface="Arial"/>
              <a:ea typeface=""/>
              <a:cs typeface=""/>
            </a:endParaRPr>
          </a:p>
        </p:txBody>
      </p:sp>
      <p:sp>
        <p:nvSpPr>
          <p:cNvPr id="45" name="Oval 44"/>
          <p:cNvSpPr/>
          <p:nvPr/>
        </p:nvSpPr>
        <p:spPr>
          <a:xfrm>
            <a:off x="6087359"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00" fontAlgn="auto">
              <a:spcBef>
                <a:spcPts val="0"/>
              </a:spcBef>
              <a:spcAft>
                <a:spcPts val="0"/>
              </a:spcAft>
              <a:defRPr/>
            </a:pPr>
            <a:endParaRPr lang="en-US" kern="0" dirty="0">
              <a:solidFill>
                <a:prstClr val="white"/>
              </a:solidFill>
              <a:latin typeface="Arial"/>
              <a:ea typeface=""/>
              <a:cs typeface=""/>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a:t>	</a:t>
            </a:r>
          </a:p>
          <a:p>
            <a:pPr lvl="0"/>
            <a:endParaRPr lang="en-US" noProof="0" dirty="0"/>
          </a:p>
          <a:p>
            <a:pPr lvl="0"/>
            <a:endParaRPr lang="en-US" noProof="0" dirty="0"/>
          </a:p>
          <a:p>
            <a:pPr lvl="0"/>
            <a:r>
              <a:rPr lang="en-US" noProof="0" dirty="0"/>
              <a:t>	</a:t>
            </a:r>
          </a:p>
          <a:p>
            <a:pPr lvl="0"/>
            <a:r>
              <a:rPr lang="en-US" noProof="0" dirty="0"/>
              <a:t>	Drag picture to placeholder or click icon to add</a:t>
            </a:r>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a:t>	</a:t>
            </a:r>
          </a:p>
          <a:p>
            <a:pPr lvl="0"/>
            <a:endParaRPr lang="en-US" noProof="0" dirty="0"/>
          </a:p>
          <a:p>
            <a:pPr lvl="0"/>
            <a:endParaRPr lang="en-US" noProof="0" dirty="0"/>
          </a:p>
          <a:p>
            <a:pPr lvl="0"/>
            <a:endParaRPr lang="en-US" noProof="0" dirty="0"/>
          </a:p>
          <a:p>
            <a:pPr lvl="0"/>
            <a:r>
              <a:rPr lang="en-US" noProof="0" dirty="0"/>
              <a:t>	Drag picture to placeholder or click icon to add</a:t>
            </a:r>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a:t>	</a:t>
            </a:r>
          </a:p>
          <a:p>
            <a:pPr lvl="0"/>
            <a:endParaRPr lang="en-US" noProof="0" dirty="0"/>
          </a:p>
          <a:p>
            <a:pPr lvl="0"/>
            <a:endParaRPr lang="en-US" noProof="0" dirty="0"/>
          </a:p>
          <a:p>
            <a:pPr lvl="0"/>
            <a:endParaRPr lang="en-US" noProof="0" dirty="0"/>
          </a:p>
          <a:p>
            <a:pPr lvl="0"/>
            <a:r>
              <a:rPr lang="en-US" noProof="0" dirty="0"/>
              <a:t>	Drag picture to placeholder or click icon to add</a:t>
            </a:r>
          </a:p>
        </p:txBody>
      </p:sp>
      <p:sp>
        <p:nvSpPr>
          <p:cNvPr id="9" name="Text Placeholder 17"/>
          <p:cNvSpPr>
            <a:spLocks noGrp="1"/>
          </p:cNvSpPr>
          <p:nvPr>
            <p:ph type="body" sz="quarter" idx="13" hasCustomPrompt="1"/>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0" name="Text Placeholder 17"/>
          <p:cNvSpPr>
            <a:spLocks noGrp="1"/>
          </p:cNvSpPr>
          <p:nvPr>
            <p:ph type="body" sz="quarter" idx="14" hasCustomPrompt="1"/>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1" name="Text Placeholder 17"/>
          <p:cNvSpPr>
            <a:spLocks noGrp="1"/>
          </p:cNvSpPr>
          <p:nvPr>
            <p:ph type="body" sz="quarter" idx="15" hasCustomPrompt="1"/>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Tree>
    <p:extLst>
      <p:ext uri="{BB962C8B-B14F-4D97-AF65-F5344CB8AC3E}">
        <p14:creationId xmlns:p14="http://schemas.microsoft.com/office/powerpoint/2010/main" val="1258583029"/>
      </p:ext>
    </p:extLst>
  </p:cSld>
  <p:clrMapOvr>
    <a:masterClrMapping/>
  </p:clrMapOvr>
  <p:transition spd="slow">
    <p:wip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dirty="0"/>
              <a:t>Drag picture to placeholder or click icon to add</a:t>
            </a:r>
          </a:p>
        </p:txBody>
      </p:sp>
      <p:sp>
        <p:nvSpPr>
          <p:cNvPr id="6" name="Text Placeholder 2"/>
          <p:cNvSpPr>
            <a:spLocks noGrp="1"/>
          </p:cNvSpPr>
          <p:nvPr>
            <p:ph type="body" sz="quarter" idx="11" hasCustomPrompt="1"/>
          </p:nvPr>
        </p:nvSpPr>
        <p:spPr bwMode="auto">
          <a:xfrm>
            <a:off x="500063" y="3486478"/>
            <a:ext cx="8139112" cy="500992"/>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a:t>Text Goes Here</a:t>
            </a:r>
          </a:p>
        </p:txBody>
      </p:sp>
    </p:spTree>
    <p:extLst>
      <p:ext uri="{BB962C8B-B14F-4D97-AF65-F5344CB8AC3E}">
        <p14:creationId xmlns:p14="http://schemas.microsoft.com/office/powerpoint/2010/main" val="1780664352"/>
      </p:ext>
    </p:extLst>
  </p:cSld>
  <p:clrMapOvr>
    <a:masterClrMapping/>
  </p:clrMapOvr>
  <p:transition spd="slow">
    <p:wip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n-US" noProof="0" dirty="0"/>
              <a:t>Drag picture to placeholder or click icon to add</a:t>
            </a:r>
          </a:p>
        </p:txBody>
      </p:sp>
      <p:sp>
        <p:nvSpPr>
          <p:cNvPr id="4" name="Text Placeholder 3"/>
          <p:cNvSpPr>
            <a:spLocks noGrp="1"/>
          </p:cNvSpPr>
          <p:nvPr>
            <p:ph type="body" sz="quarter" idx="11" hasCustomPrompt="1"/>
          </p:nvPr>
        </p:nvSpPr>
        <p:spPr>
          <a:xfrm>
            <a:off x="448785" y="3054518"/>
            <a:ext cx="8364236" cy="564257"/>
          </a:xfrm>
          <a:prstGeom prst="rect">
            <a:avLst/>
          </a:prstGeom>
        </p:spPr>
        <p:txBody>
          <a:bodyPr vert="horz" wrap="square">
            <a:spAutoFit/>
          </a:bodyPr>
          <a:lstStyle>
            <a:lvl1pPr marL="0" indent="0">
              <a:buNone/>
              <a:defRPr sz="3200" baseline="0">
                <a:solidFill>
                  <a:srgbClr val="676767"/>
                </a:solidFill>
              </a:defRPr>
            </a:lvl1pPr>
          </a:lstStyle>
          <a:p>
            <a:pPr lvl="0"/>
            <a:r>
              <a:rPr lang="en-GB" dirty="0"/>
              <a:t>Text Goes Here</a:t>
            </a:r>
          </a:p>
        </p:txBody>
      </p:sp>
    </p:spTree>
    <p:extLst>
      <p:ext uri="{BB962C8B-B14F-4D97-AF65-F5344CB8AC3E}">
        <p14:creationId xmlns:p14="http://schemas.microsoft.com/office/powerpoint/2010/main" val="617325098"/>
      </p:ext>
    </p:extLst>
  </p:cSld>
  <p:clrMapOvr>
    <a:masterClrMapping/>
  </p:clrMapOvr>
  <p:transition spd="slow">
    <p:wip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cSld name="19_Full bleed photo">
    <p:spTree>
      <p:nvGrpSpPr>
        <p:cNvPr id="1" name=""/>
        <p:cNvGrpSpPr/>
        <p:nvPr/>
      </p:nvGrpSpPr>
      <p:grpSpPr>
        <a:xfrm>
          <a:off x="0" y="0"/>
          <a:ext cx="0" cy="0"/>
          <a:chOff x="0" y="0"/>
          <a:chExt cx="0" cy="0"/>
        </a:xfrm>
      </p:grpSpPr>
      <p:pic>
        <p:nvPicPr>
          <p:cNvPr id="12" name="Picture Placeholder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7348" cy="5143500"/>
          </a:xfrm>
          <a:prstGeom prst="rect">
            <a:avLst/>
          </a:prstGeom>
        </p:spPr>
      </p:pic>
      <p:sp>
        <p:nvSpPr>
          <p:cNvPr id="14" name="Text Placeholder 2"/>
          <p:cNvSpPr>
            <a:spLocks noGrp="1"/>
          </p:cNvSpPr>
          <p:nvPr>
            <p:ph type="body" sz="quarter" idx="12" hasCustomPrompt="1"/>
          </p:nvPr>
        </p:nvSpPr>
        <p:spPr bwMode="auto">
          <a:xfrm>
            <a:off x="500063" y="3476219"/>
            <a:ext cx="8139112" cy="521510"/>
          </a:xfrm>
          <a:prstGeom prst="rect">
            <a:avLst/>
          </a:prstGeom>
          <a:solidFill>
            <a:schemeClr val="bg1">
              <a:alpha val="70000"/>
            </a:schemeClr>
          </a:solidFill>
          <a:extLst/>
        </p:spPr>
        <p:txBody>
          <a:bodyPr wrap="square" lIns="108000" tIns="0" rIns="91440" bIns="45720" numCol="1" anchor="b" anchorCtr="0" compatLnSpc="1">
            <a:prstTxWarp prst="textNoShape">
              <a:avLst/>
            </a:prstTxWarp>
            <a:spAutoFit/>
          </a:bodyPr>
          <a:lstStyle>
            <a:lvl1pPr marL="172800" indent="-180000">
              <a:lnSpc>
                <a:spcPts val="3680"/>
              </a:lnSpc>
              <a:spcBef>
                <a:spcPts val="0"/>
              </a:spcBef>
              <a:buNone/>
              <a:defRPr sz="3200" i="1"/>
            </a:lvl1pPr>
          </a:lstStyle>
          <a:p>
            <a:pPr lvl="0"/>
            <a:r>
              <a:rPr lang="en-GB" dirty="0"/>
              <a:t>Text Goes Here</a:t>
            </a:r>
          </a:p>
        </p:txBody>
      </p:sp>
      <p:pic>
        <p:nvPicPr>
          <p:cNvPr id="11" name="Picture 2" descr="C:\Users\spius\Pictures\cisco logo blue gradient.png"/>
          <p:cNvPicPr>
            <a:picLocks noChangeAspect="1" noChangeArrowheads="1"/>
          </p:cNvPicPr>
          <p:nvPr/>
        </p:nvPicPr>
        <p:blipFill>
          <a:blip r:embed="rId3" cstate="screen">
            <a:biLevel thresh="25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FFFFFF">
                    <a:alpha val="60000"/>
                  </a:srgbClr>
                </a:solidFill>
                <a:latin typeface="Arial"/>
                <a:ea typeface=""/>
                <a:cs typeface="CiscoSans Thin"/>
              </a:rPr>
              <a:pPr algn="r" defTabSz="610744"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10"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ea typeface=""/>
                <a:cs typeface="CiscoSans Thin"/>
              </a:rPr>
              <a:t>© 2015  Cisco and/or its affiliates. All rights reserved.   Cisco Confidential</a:t>
            </a:r>
          </a:p>
        </p:txBody>
      </p:sp>
    </p:spTree>
    <p:extLst>
      <p:ext uri="{BB962C8B-B14F-4D97-AF65-F5344CB8AC3E}">
        <p14:creationId xmlns:p14="http://schemas.microsoft.com/office/powerpoint/2010/main" val="2053388083"/>
      </p:ext>
    </p:extLst>
  </p:cSld>
  <p:clrMapOvr>
    <a:masterClrMapping/>
  </p:clrMapOvr>
  <p:transition spd="slow">
    <p:wip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dirty="0"/>
              <a:t>Drag picture to placeholder or click icon to add</a:t>
            </a:r>
          </a:p>
        </p:txBody>
      </p:sp>
    </p:spTree>
    <p:extLst>
      <p:ext uri="{BB962C8B-B14F-4D97-AF65-F5344CB8AC3E}">
        <p14:creationId xmlns:p14="http://schemas.microsoft.com/office/powerpoint/2010/main" val="1368712145"/>
      </p:ext>
    </p:extLst>
  </p:cSld>
  <p:clrMapOvr>
    <a:masterClrMapping/>
  </p:clrMapOvr>
  <p:transition spd="slow">
    <p:wip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en-US" noProof="0" dirty="0"/>
              <a:t>Drag picture to placeholder or click icon to add</a:t>
            </a:r>
          </a:p>
        </p:txBody>
      </p:sp>
    </p:spTree>
    <p:extLst>
      <p:ext uri="{BB962C8B-B14F-4D97-AF65-F5344CB8AC3E}">
        <p14:creationId xmlns:p14="http://schemas.microsoft.com/office/powerpoint/2010/main" val="339278009"/>
      </p:ext>
    </p:extLst>
  </p:cSld>
  <p:clrMapOvr>
    <a:masterClrMapping/>
  </p:clrMapOvr>
  <p:transition spd="slow">
    <p:wip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sz="2400" dirty="0">
              <a:solidFill>
                <a:srgbClr val="FFFFFF"/>
              </a:solidFill>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sz="2400" dirty="0">
              <a:solidFill>
                <a:srgbClr val="FFFFFF"/>
              </a:solidFill>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dirty="0"/>
              <a:t>Drag picture to placeholder or click icon to add</a:t>
            </a:r>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1867188175"/>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0" name="Text Placeholder 17"/>
          <p:cNvSpPr>
            <a:spLocks noGrp="1"/>
          </p:cNvSpPr>
          <p:nvPr>
            <p:ph type="body" sz="quarter" idx="22" hasCustomPrompt="1"/>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4" name="Text Placeholder 17"/>
          <p:cNvSpPr>
            <a:spLocks noGrp="1"/>
          </p:cNvSpPr>
          <p:nvPr>
            <p:ph type="body" sz="quarter" idx="24" hasCustomPrompt="1"/>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147258287"/>
      </p:ext>
    </p:extLst>
  </p:cSld>
  <p:clrMapOvr>
    <a:masterClrMapping/>
  </p:clrMapOvr>
  <p:transition spd="med">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0"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sz="2400" dirty="0">
              <a:solidFill>
                <a:srgbClr val="FFFFFF"/>
              </a:solidFill>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dirty="0"/>
              <a:t>Drag picture to placeholder or click icon to add</a:t>
            </a:r>
          </a:p>
        </p:txBody>
      </p:sp>
      <p:sp>
        <p:nvSpPr>
          <p:cNvPr id="9" name="Title 8"/>
          <p:cNvSpPr>
            <a:spLocks noGrp="1"/>
          </p:cNvSpPr>
          <p:nvPr>
            <p:ph type="title" hasCustomPrompt="1"/>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1259660681"/>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7"/>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sz="2400" dirty="0">
              <a:solidFill>
                <a:srgbClr val="FFFFFF"/>
              </a:solidFill>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dirty="0"/>
              <a:t>Drag picture to placeholder or click icon to add</a:t>
            </a:r>
          </a:p>
        </p:txBody>
      </p:sp>
      <p:sp>
        <p:nvSpPr>
          <p:cNvPr id="9" name="Title 8"/>
          <p:cNvSpPr>
            <a:spLocks noGrp="1"/>
          </p:cNvSpPr>
          <p:nvPr>
            <p:ph type="title" hasCustomPrompt="1"/>
          </p:nvPr>
        </p:nvSpPr>
        <p:spPr>
          <a:xfrm>
            <a:off x="437669" y="546734"/>
            <a:ext cx="4349918" cy="813985"/>
          </a:xfrm>
        </p:spPr>
        <p:txBody>
          <a:bodyPr wrap="none" anchor="t" anchorCtr="0">
            <a:noAutofit/>
          </a:bodyPr>
          <a:lstStyle>
            <a:lvl1pPr>
              <a:lnSpc>
                <a:spcPct val="90000"/>
              </a:lnSpc>
              <a:defRPr sz="2500">
                <a:solidFill>
                  <a:schemeClr val="bg1"/>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1695770156"/>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sz="2400" dirty="0">
              <a:solidFill>
                <a:srgbClr val="FFFFFF"/>
              </a:solidFill>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sz="2400" dirty="0">
              <a:solidFill>
                <a:srgbClr val="FFFFFF"/>
              </a:solidFill>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sz="2400" dirty="0">
              <a:solidFill>
                <a:srgbClr val="FFFFFF"/>
              </a:solidFill>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sz="2400" dirty="0">
              <a:solidFill>
                <a:srgbClr val="FFFFFF"/>
              </a:solidFill>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sz="2400" dirty="0">
              <a:solidFill>
                <a:srgbClr val="FFFFFF"/>
              </a:solidFill>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sz="2400" dirty="0">
              <a:solidFill>
                <a:srgbClr val="FFFFFF"/>
              </a:solidFill>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sz="2400" dirty="0">
              <a:solidFill>
                <a:srgbClr val="FFFFFF"/>
              </a:solidFill>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dirty="0"/>
              <a:t>Drag picture to placeholder or click icon to add</a:t>
            </a:r>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a:t>Drag picture to placeholder or click icon to add</a:t>
            </a:r>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a:t>Drag picture to placeholder or click icon to add</a:t>
            </a:r>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a:t>Drag picture to placeholder or click icon to add</a:t>
            </a:r>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a:t>Drag picture to placeholder or click icon to add</a:t>
            </a:r>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a:t>Drag picture to placeholder or click icon to add</a:t>
            </a:r>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a:t>Drag picture to placeholder or click icon to add</a:t>
            </a:r>
          </a:p>
        </p:txBody>
      </p:sp>
    </p:spTree>
    <p:extLst>
      <p:ext uri="{BB962C8B-B14F-4D97-AF65-F5344CB8AC3E}">
        <p14:creationId xmlns:p14="http://schemas.microsoft.com/office/powerpoint/2010/main" val="1115471659"/>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4768013"/>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dirty="0"/>
              <a:t>Click icon to add media</a:t>
            </a:r>
          </a:p>
        </p:txBody>
      </p:sp>
    </p:spTree>
    <p:extLst>
      <p:ext uri="{BB962C8B-B14F-4D97-AF65-F5344CB8AC3E}">
        <p14:creationId xmlns:p14="http://schemas.microsoft.com/office/powerpoint/2010/main" val="1196618341"/>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dirty="0"/>
              <a:t>Click icon to add media</a:t>
            </a:r>
          </a:p>
        </p:txBody>
      </p:sp>
    </p:spTree>
    <p:extLst>
      <p:ext uri="{BB962C8B-B14F-4D97-AF65-F5344CB8AC3E}">
        <p14:creationId xmlns:p14="http://schemas.microsoft.com/office/powerpoint/2010/main" val="1775292646"/>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88" y="1643063"/>
            <a:ext cx="875982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65168505"/>
      </p:ext>
    </p:extLst>
  </p:cSld>
  <p:clrMapOvr>
    <a:masterClrMapping/>
  </p:clrMapOvr>
  <p:transition spd="slow">
    <p:wip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cSld name="1_Closing_Photo">
    <p:spTree>
      <p:nvGrpSpPr>
        <p:cNvPr id="1" name=""/>
        <p:cNvGrpSpPr/>
        <p:nvPr/>
      </p:nvGrpSpPr>
      <p:grpSpPr>
        <a:xfrm>
          <a:off x="0" y="0"/>
          <a:ext cx="0" cy="0"/>
          <a:chOff x="0" y="0"/>
          <a:chExt cx="0" cy="0"/>
        </a:xfrm>
      </p:grpSpPr>
      <p:pic>
        <p:nvPicPr>
          <p:cNvPr id="16" name="Picture Placeholder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16" y="-2571"/>
            <a:ext cx="9150431" cy="5148643"/>
          </a:xfrm>
          <a:prstGeom prst="rect">
            <a:avLst/>
          </a:prstGeom>
        </p:spPr>
      </p:pic>
      <p:pic>
        <p:nvPicPr>
          <p:cNvPr id="17" name="Picture 16" descr="pref_1-line_logo+tagline-rt-white-CMYK.ai"/>
          <p:cNvPicPr>
            <a:picLocks noChangeAspect="1"/>
          </p:cNvPicPr>
          <p:nvPr/>
        </p:nvPicPr>
        <p:blipFill>
          <a:blip r:embed="rId3">
            <a:duotone>
              <a:prstClr val="black"/>
              <a:schemeClr val="accent3">
                <a:tint val="45000"/>
                <a:satMod val="400000"/>
              </a:schemeClr>
            </a:duotone>
            <a:lum bright="-100000" contrast="-100000"/>
            <a:alphaModFix amt="60000"/>
            <a:extLst>
              <a:ext uri="{28A0092B-C50C-407E-A947-70E740481C1C}">
                <a14:useLocalDpi xmlns:a14="http://schemas.microsoft.com/office/drawing/2010/main"/>
              </a:ext>
            </a:extLst>
          </a:blip>
          <a:stretch>
            <a:fillRect/>
          </a:stretch>
        </p:blipFill>
        <p:spPr>
          <a:xfrm>
            <a:off x="191745" y="1643634"/>
            <a:ext cx="8760510" cy="1856232"/>
          </a:xfrm>
          <a:prstGeom prst="rect">
            <a:avLst/>
          </a:prstGeom>
        </p:spPr>
      </p:pic>
    </p:spTree>
    <p:extLst>
      <p:ext uri="{BB962C8B-B14F-4D97-AF65-F5344CB8AC3E}">
        <p14:creationId xmlns:p14="http://schemas.microsoft.com/office/powerpoint/2010/main" val="624121786"/>
      </p:ext>
    </p:extLst>
  </p:cSld>
  <p:clrMapOvr>
    <a:masterClrMapping/>
  </p:clrMapOvr>
  <p:transition spd="slow">
    <p:wip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userDrawn="1">
  <p:cSld name="1_Title_Photo">
    <p:spTree>
      <p:nvGrpSpPr>
        <p:cNvPr id="1" name=""/>
        <p:cNvGrpSpPr/>
        <p:nvPr/>
      </p:nvGrpSpPr>
      <p:grpSpPr>
        <a:xfrm>
          <a:off x="0" y="0"/>
          <a:ext cx="0" cy="0"/>
          <a:chOff x="0" y="0"/>
          <a:chExt cx="0" cy="0"/>
        </a:xfrm>
      </p:grpSpPr>
      <p:pic>
        <p:nvPicPr>
          <p:cNvPr id="7" name="Picture 5" descr="ducks.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63" y="-6350"/>
            <a:ext cx="9153526" cy="515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8"/>
          <p:cNvPicPr>
            <a:picLocks noChangeAspect="1"/>
          </p:cNvPicPr>
          <p:nvPr/>
        </p:nvPicPr>
        <p:blipFill>
          <a:blip r:embed="rId3" cstate="screen">
            <a:alphaModFix amt="82000"/>
            <a:extLst>
              <a:ext uri="{28A0092B-C50C-407E-A947-70E740481C1C}">
                <a14:useLocalDpi xmlns:a14="http://schemas.microsoft.com/office/drawing/2010/main"/>
              </a:ext>
            </a:extLst>
          </a:blip>
          <a:srcRect/>
          <a:stretch>
            <a:fillRect/>
          </a:stretch>
        </p:blipFill>
        <p:spPr bwMode="auto">
          <a:xfrm>
            <a:off x="425450" y="320675"/>
            <a:ext cx="949325" cy="585788"/>
          </a:xfrm>
          <a:prstGeom prst="rect">
            <a:avLst/>
          </a:prstGeom>
          <a:noFill/>
          <a:ln>
            <a:noFill/>
          </a:ln>
          <a:extLst>
            <a:ext uri="{909E8E84-426E-40dd-AFC4-6F175D3DCCD1}">
              <a14:hiddenFill xmlns:a14="http://schemas.microsoft.com/office/drawing/2010/main" xmlns="">
                <a:solidFill>
                  <a:srgbClr val="FFFFFF">
                    <a:alpha val="8196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4D4D4D"/>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2" name="Text Placeholder 38"/>
          <p:cNvSpPr>
            <a:spLocks noGrp="1"/>
          </p:cNvSpPr>
          <p:nvPr>
            <p:ph type="body" sz="quarter" idx="11"/>
          </p:nvPr>
        </p:nvSpPr>
        <p:spPr>
          <a:xfrm>
            <a:off x="469496" y="4078551"/>
            <a:ext cx="8296421" cy="288131"/>
          </a:xfrm>
          <a:prstGeom prst="rect">
            <a:avLst/>
          </a:prstGeom>
        </p:spPr>
        <p:txBody>
          <a:bodyPr lIns="91420" tIns="45710" rIns="91420" bIns="45710"/>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3" name="Text Placeholder 40"/>
          <p:cNvSpPr>
            <a:spLocks noGrp="1"/>
          </p:cNvSpPr>
          <p:nvPr>
            <p:ph type="body" sz="quarter" idx="12"/>
          </p:nvPr>
        </p:nvSpPr>
        <p:spPr>
          <a:xfrm>
            <a:off x="469496" y="4363904"/>
            <a:ext cx="8296421" cy="288131"/>
          </a:xfrm>
          <a:prstGeom prst="rect">
            <a:avLst/>
          </a:prstGeom>
        </p:spPr>
        <p:txBody>
          <a:bodyPr lIns="91420" tIns="45710" rIns="91420" bIns="45710"/>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4"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1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563505161"/>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dirty="0">
              <a:latin typeface="+mj-lt"/>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a:t>Click to edit text</a:t>
            </a:r>
          </a:p>
        </p:txBody>
      </p:sp>
      <p:sp>
        <p:nvSpPr>
          <p:cNvPr id="19" name="Text Placeholder 18"/>
          <p:cNvSpPr>
            <a:spLocks noGrp="1"/>
          </p:cNvSpPr>
          <p:nvPr>
            <p:ph type="body" sz="quarter" idx="14" hasCustomPrompt="1"/>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a:t>Click to edit text </a:t>
            </a:r>
          </a:p>
        </p:txBody>
      </p:sp>
      <p:sp>
        <p:nvSpPr>
          <p:cNvPr id="9"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4081477610"/>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1896724465"/>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Click to edit text </a:t>
            </a:r>
          </a:p>
        </p:txBody>
      </p:sp>
      <p:sp>
        <p:nvSpPr>
          <p:cNvPr id="4" name="Title 1"/>
          <p:cNvSpPr>
            <a:spLocks noGrp="1"/>
          </p:cNvSpPr>
          <p:nvPr>
            <p:ph type="ctrTitle" hasCustomPrompt="1"/>
          </p:nvPr>
        </p:nvSpPr>
        <p:spPr>
          <a:xfrm>
            <a:off x="287923" y="1540551"/>
            <a:ext cx="7972248" cy="2278837"/>
          </a:xfrm>
          <a:prstGeom prst="rect">
            <a:avLst/>
          </a:prstGeom>
        </p:spPr>
        <p:txBody>
          <a:bodyPr anchor="ctr">
            <a:noAutofit/>
          </a:bodyPr>
          <a:lstStyle>
            <a:lvl1pPr marL="183600" indent="-399968" algn="l">
              <a:lnSpc>
                <a:spcPct val="90000"/>
              </a:lnSpc>
              <a:defRPr sz="4600" b="0" i="1" spc="0" baseline="0">
                <a:solidFill>
                  <a:srgbClr val="3E6BB4"/>
                </a:solidFill>
                <a:latin typeface="+mj-lt"/>
                <a:cs typeface="CiscoSans Thin"/>
              </a:defRPr>
            </a:lvl1pPr>
          </a:lstStyle>
          <a:p>
            <a:r>
              <a:rPr lang="en-GB" dirty="0"/>
              <a:t>“Quote Goes Here”</a:t>
            </a:r>
            <a:endParaRPr lang="en-US" dirty="0"/>
          </a:p>
        </p:txBody>
      </p:sp>
    </p:spTree>
    <p:extLst>
      <p:ext uri="{BB962C8B-B14F-4D97-AF65-F5344CB8AC3E}">
        <p14:creationId xmlns:p14="http://schemas.microsoft.com/office/powerpoint/2010/main" val="212914017"/>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3" y="1439060"/>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a:t>Click to edit text</a:t>
            </a:r>
          </a:p>
        </p:txBody>
      </p:sp>
    </p:spTree>
    <p:extLst>
      <p:ext uri="{BB962C8B-B14F-4D97-AF65-F5344CB8AC3E}">
        <p14:creationId xmlns:p14="http://schemas.microsoft.com/office/powerpoint/2010/main" val="2961399751"/>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GB" noProof="0" dirty="0"/>
              <a:t>Click icon to add table</a:t>
            </a:r>
          </a:p>
        </p:txBody>
      </p:sp>
      <p:sp>
        <p:nvSpPr>
          <p:cNvPr id="6"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Source</a:t>
            </a:r>
          </a:p>
        </p:txBody>
      </p:sp>
      <p:sp>
        <p:nvSpPr>
          <p:cNvPr id="5" name="Title Placeholder 5"/>
          <p:cNvSpPr>
            <a:spLocks noGrp="1"/>
          </p:cNvSpPr>
          <p:nvPr>
            <p:ph type="title" hasCustomPrompt="1"/>
          </p:nvPr>
        </p:nvSpPr>
        <p:spPr bwMode="auto">
          <a:xfrm>
            <a:off x="437766" y="341313"/>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Tree>
    <p:extLst>
      <p:ext uri="{BB962C8B-B14F-4D97-AF65-F5344CB8AC3E}">
        <p14:creationId xmlns:p14="http://schemas.microsoft.com/office/powerpoint/2010/main" val="939503203"/>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GB" noProof="0" dirty="0"/>
              <a:t>Click icon to add chart</a:t>
            </a:r>
            <a:endParaRPr lang="en-US" noProof="0" dirty="0"/>
          </a:p>
        </p:txBody>
      </p:sp>
      <p:sp>
        <p:nvSpPr>
          <p:cNvPr id="7"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Source</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370256367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74" tIns="34288" rIns="68574" bIns="34288" anchor="ctr"/>
          <a:lstStyle/>
          <a:p>
            <a:endParaRPr lang="en-US" dirty="0"/>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74" tIns="34288" rIns="68574" bIns="34288" anchor="ctr"/>
          <a:lstStyle/>
          <a:p>
            <a:endParaRPr lang="en-US" dirty="0"/>
          </a:p>
        </p:txBody>
      </p:sp>
      <p:sp>
        <p:nvSpPr>
          <p:cNvPr id="3" name="Subtitle 2"/>
          <p:cNvSpPr>
            <a:spLocks noGrp="1"/>
          </p:cNvSpPr>
          <p:nvPr>
            <p:ph type="subTitle" idx="1" hasCustomPrompt="1"/>
          </p:nvPr>
        </p:nvSpPr>
        <p:spPr>
          <a:xfrm>
            <a:off x="499915" y="3209550"/>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GB" dirty="0"/>
              <a:t>Presenter Name and Title Go Here</a:t>
            </a:r>
            <a:endParaRPr lang="en-US" dirty="0"/>
          </a:p>
        </p:txBody>
      </p:sp>
      <p:sp>
        <p:nvSpPr>
          <p:cNvPr id="2" name="Title 1"/>
          <p:cNvSpPr>
            <a:spLocks noGrp="1"/>
          </p:cNvSpPr>
          <p:nvPr>
            <p:ph type="ctrTitle" hasCustomPrompt="1"/>
          </p:nvPr>
        </p:nvSpPr>
        <p:spPr>
          <a:xfrm>
            <a:off x="459525" y="2462027"/>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a:t>Demo Title</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en-GB" noProof="0" dirty="0"/>
              <a:t>Drag picture to placeholder or click icon to add</a:t>
            </a:r>
            <a:endParaRPr lang="en-US" noProof="0" dirty="0"/>
          </a:p>
        </p:txBody>
      </p:sp>
    </p:spTree>
    <p:extLst>
      <p:ext uri="{BB962C8B-B14F-4D97-AF65-F5344CB8AC3E}">
        <p14:creationId xmlns:p14="http://schemas.microsoft.com/office/powerpoint/2010/main" val="885005480"/>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en-GB" noProof="0" dirty="0"/>
              <a:t>Click icon to add chart</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2681295434"/>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GB" noProof="0" dirty="0"/>
              <a:t>Drag picture to placeholder or click icon to add</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1569835746"/>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cs typeface="Arial"/>
            </a:endParaRPr>
          </a:p>
        </p:txBody>
      </p:sp>
      <p:sp>
        <p:nvSpPr>
          <p:cNvPr id="17" name="Text Placeholder 17"/>
          <p:cNvSpPr>
            <a:spLocks noGrp="1"/>
          </p:cNvSpPr>
          <p:nvPr>
            <p:ph type="body" sz="quarter" idx="11" hasCustomPrompt="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8" name="Text Placeholder 17"/>
          <p:cNvSpPr>
            <a:spLocks noGrp="1"/>
          </p:cNvSpPr>
          <p:nvPr>
            <p:ph type="body" sz="quarter" idx="12" hasCustomPrompt="1"/>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9" name="Text Placeholder 17"/>
          <p:cNvSpPr>
            <a:spLocks noGrp="1"/>
          </p:cNvSpPr>
          <p:nvPr>
            <p:ph type="body" sz="quarter" idx="13" hasCustomPrompt="1"/>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a:t>Icon</a:t>
            </a:r>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a:t>Icon</a:t>
            </a:r>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a:t>Icon</a:t>
            </a:r>
          </a:p>
        </p:txBody>
      </p:sp>
    </p:spTree>
    <p:extLst>
      <p:ext uri="{BB962C8B-B14F-4D97-AF65-F5344CB8AC3E}">
        <p14:creationId xmlns:p14="http://schemas.microsoft.com/office/powerpoint/2010/main" val="1378820260"/>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1"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44" name="Oval 43"/>
          <p:cNvSpPr/>
          <p:nvPr userDrawn="1"/>
        </p:nvSpPr>
        <p:spPr>
          <a:xfrm>
            <a:off x="3422842"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45" name="Oval 44"/>
          <p:cNvSpPr/>
          <p:nvPr userDrawn="1"/>
        </p:nvSpPr>
        <p:spPr>
          <a:xfrm>
            <a:off x="6087359"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t>Click to edit Master title style</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a:t>	</a:t>
            </a:r>
          </a:p>
          <a:p>
            <a:pPr lvl="0"/>
            <a:endParaRPr lang="en-US" noProof="0" dirty="0"/>
          </a:p>
          <a:p>
            <a:pPr lvl="0"/>
            <a:endParaRPr lang="en-US" noProof="0" dirty="0"/>
          </a:p>
          <a:p>
            <a:pPr lvl="0"/>
            <a:r>
              <a:rPr lang="en-US" noProof="0" dirty="0"/>
              <a:t>	</a:t>
            </a:r>
          </a:p>
          <a:p>
            <a:pPr lvl="0"/>
            <a:r>
              <a:rPr lang="en-US" noProof="0" dirty="0"/>
              <a:t>	Drag picture to placeholder or click icon to add</a:t>
            </a:r>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a:t>	</a:t>
            </a:r>
          </a:p>
          <a:p>
            <a:pPr lvl="0"/>
            <a:endParaRPr lang="en-US" noProof="0" dirty="0"/>
          </a:p>
          <a:p>
            <a:pPr lvl="0"/>
            <a:endParaRPr lang="en-US" noProof="0" dirty="0"/>
          </a:p>
          <a:p>
            <a:pPr lvl="0"/>
            <a:endParaRPr lang="en-US" noProof="0" dirty="0"/>
          </a:p>
          <a:p>
            <a:pPr lvl="0"/>
            <a:r>
              <a:rPr lang="en-US" noProof="0" dirty="0"/>
              <a:t>	Drag picture to placeholder or click icon to add</a:t>
            </a:r>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a:t>	</a:t>
            </a:r>
          </a:p>
          <a:p>
            <a:pPr lvl="0"/>
            <a:endParaRPr lang="en-US" noProof="0" dirty="0"/>
          </a:p>
          <a:p>
            <a:pPr lvl="0"/>
            <a:endParaRPr lang="en-US" noProof="0" dirty="0"/>
          </a:p>
          <a:p>
            <a:pPr lvl="0"/>
            <a:endParaRPr lang="en-US" noProof="0" dirty="0"/>
          </a:p>
          <a:p>
            <a:pPr lvl="0"/>
            <a:r>
              <a:rPr lang="en-US" noProof="0" dirty="0"/>
              <a:t>	Drag picture to placeholder or click icon to add</a:t>
            </a:r>
          </a:p>
        </p:txBody>
      </p:sp>
      <p:sp>
        <p:nvSpPr>
          <p:cNvPr id="9" name="Text Placeholder 17"/>
          <p:cNvSpPr>
            <a:spLocks noGrp="1"/>
          </p:cNvSpPr>
          <p:nvPr>
            <p:ph type="body" sz="quarter" idx="13" hasCustomPrompt="1"/>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0" name="Text Placeholder 17"/>
          <p:cNvSpPr>
            <a:spLocks noGrp="1"/>
          </p:cNvSpPr>
          <p:nvPr>
            <p:ph type="body" sz="quarter" idx="14" hasCustomPrompt="1"/>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1" name="Text Placeholder 17"/>
          <p:cNvSpPr>
            <a:spLocks noGrp="1"/>
          </p:cNvSpPr>
          <p:nvPr>
            <p:ph type="body" sz="quarter" idx="15" hasCustomPrompt="1"/>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Tree>
    <p:extLst>
      <p:ext uri="{BB962C8B-B14F-4D97-AF65-F5344CB8AC3E}">
        <p14:creationId xmlns:p14="http://schemas.microsoft.com/office/powerpoint/2010/main" val="2519629538"/>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GB" noProof="0" dirty="0"/>
              <a:t>Drag picture to placeholder or click icon to add</a:t>
            </a:r>
            <a:endParaRPr lang="en-US" noProof="0" dirty="0"/>
          </a:p>
        </p:txBody>
      </p:sp>
      <p:sp>
        <p:nvSpPr>
          <p:cNvPr id="6" name="Text Placeholder 2"/>
          <p:cNvSpPr>
            <a:spLocks noGrp="1"/>
          </p:cNvSpPr>
          <p:nvPr>
            <p:ph type="body" sz="quarter" idx="11" hasCustomPrompt="1"/>
          </p:nvPr>
        </p:nvSpPr>
        <p:spPr bwMode="auto">
          <a:xfrm>
            <a:off x="500063" y="3486478"/>
            <a:ext cx="8139112" cy="500992"/>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a:t>Text Goes Here</a:t>
            </a:r>
          </a:p>
        </p:txBody>
      </p:sp>
    </p:spTree>
    <p:extLst>
      <p:ext uri="{BB962C8B-B14F-4D97-AF65-F5344CB8AC3E}">
        <p14:creationId xmlns:p14="http://schemas.microsoft.com/office/powerpoint/2010/main" val="1172492827"/>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n-GB" noProof="0" dirty="0"/>
              <a:t>Drag picture to placeholder or click icon to add</a:t>
            </a:r>
            <a:endParaRPr lang="en-US" noProof="0" dirty="0"/>
          </a:p>
        </p:txBody>
      </p:sp>
      <p:sp>
        <p:nvSpPr>
          <p:cNvPr id="4" name="Text Placeholder 3"/>
          <p:cNvSpPr>
            <a:spLocks noGrp="1"/>
          </p:cNvSpPr>
          <p:nvPr>
            <p:ph type="body" sz="quarter" idx="11" hasCustomPrompt="1"/>
          </p:nvPr>
        </p:nvSpPr>
        <p:spPr>
          <a:xfrm>
            <a:off x="448785" y="3054518"/>
            <a:ext cx="8364236" cy="564257"/>
          </a:xfrm>
          <a:prstGeom prst="rect">
            <a:avLst/>
          </a:prstGeom>
        </p:spPr>
        <p:txBody>
          <a:bodyPr vert="horz" wrap="square">
            <a:spAutoFit/>
          </a:bodyPr>
          <a:lstStyle>
            <a:lvl1pPr marL="0" indent="0">
              <a:buNone/>
              <a:defRPr sz="3200" baseline="0">
                <a:solidFill>
                  <a:srgbClr val="676767"/>
                </a:solidFill>
              </a:defRPr>
            </a:lvl1pPr>
          </a:lstStyle>
          <a:p>
            <a:pPr lvl="0"/>
            <a:r>
              <a:rPr lang="en-GB" dirty="0"/>
              <a:t>Text Goes Here</a:t>
            </a:r>
          </a:p>
        </p:txBody>
      </p:sp>
    </p:spTree>
    <p:extLst>
      <p:ext uri="{BB962C8B-B14F-4D97-AF65-F5344CB8AC3E}">
        <p14:creationId xmlns:p14="http://schemas.microsoft.com/office/powerpoint/2010/main" val="3473071393"/>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GB" noProof="0" dirty="0"/>
              <a:t>Drag picture to placeholder or click icon to add</a:t>
            </a:r>
            <a:endParaRPr lang="en-US" noProof="0" dirty="0"/>
          </a:p>
        </p:txBody>
      </p:sp>
    </p:spTree>
    <p:extLst>
      <p:ext uri="{BB962C8B-B14F-4D97-AF65-F5344CB8AC3E}">
        <p14:creationId xmlns:p14="http://schemas.microsoft.com/office/powerpoint/2010/main" val="1712124705"/>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en-GB" noProof="0" dirty="0"/>
              <a:t>Drag picture to placeholder or click icon to add</a:t>
            </a:r>
            <a:endParaRPr lang="en-US" noProof="0" dirty="0"/>
          </a:p>
        </p:txBody>
      </p:sp>
    </p:spTree>
    <p:extLst>
      <p:ext uri="{BB962C8B-B14F-4D97-AF65-F5344CB8AC3E}">
        <p14:creationId xmlns:p14="http://schemas.microsoft.com/office/powerpoint/2010/main" val="4278971332"/>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latin typeface="+mj-lt"/>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latin typeface="+mj-l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GB" noProof="0" dirty="0"/>
              <a:t>Drag picture to placeholder or click icon to add</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4218626708"/>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0"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latin typeface="+mj-lt"/>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GB" noProof="0" dirty="0"/>
              <a:t>Drag picture to placeholder or click icon to add</a:t>
            </a:r>
            <a:endParaRPr lang="en-US" noProof="0" dirty="0"/>
          </a:p>
        </p:txBody>
      </p:sp>
      <p:sp>
        <p:nvSpPr>
          <p:cNvPr id="9" name="Title 8"/>
          <p:cNvSpPr>
            <a:spLocks noGrp="1"/>
          </p:cNvSpPr>
          <p:nvPr>
            <p:ph type="title" hasCustomPrompt="1"/>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1525520392"/>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a:t>Section Title Goes Here</a:t>
            </a:r>
            <a:endParaRPr lang="en-US" dirty="0"/>
          </a:p>
        </p:txBody>
      </p:sp>
      <p:sp>
        <p:nvSpPr>
          <p:cNvPr id="7"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8"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a:t>
            </a:r>
            <a:r>
              <a:rPr lang="de-DE" sz="600" dirty="0">
                <a:solidFill>
                  <a:schemeClr val="bg1">
                    <a:alpha val="60000"/>
                  </a:schemeClr>
                </a:solidFill>
                <a:latin typeface="+mn-lt"/>
                <a:ea typeface="+mn-ea"/>
                <a:cs typeface="CiscoSans Thin"/>
              </a:rPr>
              <a:t>2016  Cisco</a:t>
            </a:r>
            <a:r>
              <a:rPr lang="en-US" sz="600" dirty="0">
                <a:solidFill>
                  <a:schemeClr val="bg1">
                    <a:alpha val="60000"/>
                  </a:schemeClr>
                </a:solidFill>
                <a:latin typeface="+mn-lt"/>
                <a:ea typeface="+mn-ea"/>
                <a:cs typeface="CiscoSans Thin"/>
              </a:rPr>
              <a:t>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screen">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31059221"/>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7"/>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latin typeface="+mj-lt"/>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GB" noProof="0" dirty="0"/>
              <a:t>Drag picture to placeholder or click icon to add</a:t>
            </a:r>
            <a:endParaRPr lang="en-US" noProof="0" dirty="0"/>
          </a:p>
        </p:txBody>
      </p:sp>
      <p:sp>
        <p:nvSpPr>
          <p:cNvPr id="9" name="Title 8"/>
          <p:cNvSpPr>
            <a:spLocks noGrp="1"/>
          </p:cNvSpPr>
          <p:nvPr>
            <p:ph type="title" hasCustomPrompt="1"/>
          </p:nvPr>
        </p:nvSpPr>
        <p:spPr>
          <a:xfrm>
            <a:off x="437669" y="546734"/>
            <a:ext cx="4349918" cy="813985"/>
          </a:xfrm>
        </p:spPr>
        <p:txBody>
          <a:bodyPr wrap="none" anchor="t" anchorCtr="0">
            <a:noAutofit/>
          </a:bodyPr>
          <a:lstStyle>
            <a:lvl1pPr>
              <a:lnSpc>
                <a:spcPct val="90000"/>
              </a:lnSpc>
              <a:defRPr sz="2500">
                <a:solidFill>
                  <a:schemeClr val="bg1"/>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3528887019"/>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GB" noProof="0" dirty="0"/>
              <a:t>Drag picture to placeholder or click icon to add</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GB" noProof="0" dirty="0"/>
              <a:t>Drag picture to placeholder or click icon to add</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GB" noProof="0" dirty="0"/>
              <a:t>Drag picture to placeholder or click icon to add</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GB" noProof="0" dirty="0"/>
              <a:t>Drag picture to placeholder or click icon to add</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GB" noProof="0" dirty="0"/>
              <a:t>Drag picture to placeholder or click icon to add</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GB" noProof="0" dirty="0"/>
              <a:t>Drag picture to placeholder or click icon to add</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GB" noProof="0" dirty="0"/>
              <a:t>Drag picture to placeholder or click icon to add</a:t>
            </a:r>
            <a:endParaRPr lang="en-US" noProof="0" dirty="0"/>
          </a:p>
        </p:txBody>
      </p:sp>
    </p:spTree>
    <p:extLst>
      <p:ext uri="{BB962C8B-B14F-4D97-AF65-F5344CB8AC3E}">
        <p14:creationId xmlns:p14="http://schemas.microsoft.com/office/powerpoint/2010/main" val="160276131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686166"/>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GB" noProof="0" dirty="0"/>
              <a:t>Click icon to add media</a:t>
            </a:r>
            <a:endParaRPr lang="en-US" noProof="0" dirty="0"/>
          </a:p>
        </p:txBody>
      </p:sp>
    </p:spTree>
    <p:extLst>
      <p:ext uri="{BB962C8B-B14F-4D97-AF65-F5344CB8AC3E}">
        <p14:creationId xmlns:p14="http://schemas.microsoft.com/office/powerpoint/2010/main" val="1682704720"/>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GB" noProof="0" dirty="0"/>
              <a:t>Click icon to add media</a:t>
            </a:r>
            <a:endParaRPr lang="en-US" noProof="0" dirty="0"/>
          </a:p>
        </p:txBody>
      </p:sp>
    </p:spTree>
    <p:extLst>
      <p:ext uri="{BB962C8B-B14F-4D97-AF65-F5344CB8AC3E}">
        <p14:creationId xmlns:p14="http://schemas.microsoft.com/office/powerpoint/2010/main" val="53198928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149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88" y="1643063"/>
            <a:ext cx="875982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8759565"/>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tx1">
            <a:lumMod val="95000"/>
          </a:schemeClr>
        </a:solidFill>
        <a:effectLst/>
      </p:bgPr>
    </p:bg>
    <p:spTree>
      <p:nvGrpSpPr>
        <p:cNvPr id="1" name=""/>
        <p:cNvGrpSpPr/>
        <p:nvPr/>
      </p:nvGrpSpPr>
      <p:grpSpPr>
        <a:xfrm>
          <a:off x="0" y="0"/>
          <a:ext cx="0" cy="0"/>
          <a:chOff x="0" y="0"/>
          <a:chExt cx="0" cy="0"/>
        </a:xfrm>
      </p:grpSpPr>
      <p:sp>
        <p:nvSpPr>
          <p:cNvPr id="6" name="Shape 24"/>
          <p:cNvSpPr/>
          <p:nvPr userDrawn="1"/>
        </p:nvSpPr>
        <p:spPr>
          <a:xfrm>
            <a:off x="0" y="1"/>
            <a:ext cx="9144000" cy="821776"/>
          </a:xfrm>
          <a:prstGeom prst="rect">
            <a:avLst/>
          </a:prstGeom>
          <a:solidFill>
            <a:srgbClr val="2388DB"/>
          </a:solidFill>
          <a:ln>
            <a:noFill/>
          </a:ln>
        </p:spPr>
        <p:txBody>
          <a:bodyPr lIns="68569" tIns="34275" rIns="68569" bIns="34275" anchor="ctr" anchorCtr="0">
            <a:noAutofit/>
          </a:bodyPr>
          <a:lstStyle/>
          <a:p>
            <a:endParaRPr/>
          </a:p>
        </p:txBody>
      </p:sp>
      <p:sp>
        <p:nvSpPr>
          <p:cNvPr id="2" name="Title 1"/>
          <p:cNvSpPr>
            <a:spLocks noGrp="1"/>
          </p:cNvSpPr>
          <p:nvPr>
            <p:ph type="title"/>
          </p:nvPr>
        </p:nvSpPr>
        <p:spPr>
          <a:xfrm>
            <a:off x="301625" y="78827"/>
            <a:ext cx="8540750" cy="742950"/>
          </a:xfrm>
        </p:spPr>
        <p:txBody>
          <a:bodyPr/>
          <a:lstStyle>
            <a:lvl1pPr>
              <a:defRPr sz="3000">
                <a:solidFill>
                  <a:schemeClr val="tx1"/>
                </a:solidFill>
                <a:latin typeface="+mn-lt"/>
              </a:defRPr>
            </a:lvl1pPr>
          </a:lstStyle>
          <a:p>
            <a:r>
              <a:rPr lang="en-US" dirty="0"/>
              <a:t>Click to edit Master title style</a:t>
            </a:r>
          </a:p>
        </p:txBody>
      </p:sp>
      <p:sp>
        <p:nvSpPr>
          <p:cNvPr id="3" name="Content Placeholder 2"/>
          <p:cNvSpPr>
            <a:spLocks noGrp="1"/>
          </p:cNvSpPr>
          <p:nvPr>
            <p:ph idx="1"/>
          </p:nvPr>
        </p:nvSpPr>
        <p:spPr>
          <a:xfrm>
            <a:off x="301625" y="957756"/>
            <a:ext cx="8540750" cy="3785695"/>
          </a:xfrm>
          <a:prstGeom prst="rect">
            <a:avLst/>
          </a:prstGeom>
        </p:spPr>
        <p:txBody>
          <a:bodyPr/>
          <a:lstStyle>
            <a:lvl1pPr>
              <a:buClr>
                <a:srgbClr val="3333FF"/>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55"/>
          <p:cNvSpPr>
            <a:spLocks noGrp="1" noChangeArrowheads="1"/>
          </p:cNvSpPr>
          <p:nvPr>
            <p:ph type="ftr" sz="quarter" idx="11"/>
          </p:nvPr>
        </p:nvSpPr>
        <p:spPr>
          <a:xfrm>
            <a:off x="3124200" y="4824248"/>
            <a:ext cx="2895600" cy="216858"/>
          </a:xfrm>
          <a:prstGeom prst="rect">
            <a:avLst/>
          </a:prstGeom>
        </p:spPr>
        <p:txBody>
          <a:bodyPr/>
          <a:lstStyle>
            <a:lvl1pPr>
              <a:defRPr sz="900" smtClean="0">
                <a:solidFill>
                  <a:srgbClr val="002060"/>
                </a:solidFill>
                <a:latin typeface="+mn-lt"/>
              </a:defRPr>
            </a:lvl1pPr>
          </a:lstStyle>
          <a:p>
            <a:pPr>
              <a:defRPr/>
            </a:pPr>
            <a:endParaRPr lang="en-US"/>
          </a:p>
        </p:txBody>
      </p:sp>
      <p:sp>
        <p:nvSpPr>
          <p:cNvPr id="8" name="Rectangle 156"/>
          <p:cNvSpPr>
            <a:spLocks noGrp="1" noChangeArrowheads="1"/>
          </p:cNvSpPr>
          <p:nvPr>
            <p:ph type="sldNum" sz="quarter" idx="12"/>
          </p:nvPr>
        </p:nvSpPr>
        <p:spPr>
          <a:xfrm>
            <a:off x="6553200" y="4824248"/>
            <a:ext cx="2133600" cy="216858"/>
          </a:xfrm>
          <a:prstGeom prst="rect">
            <a:avLst/>
          </a:prstGeom>
        </p:spPr>
        <p:txBody>
          <a:bodyPr/>
          <a:lstStyle>
            <a:lvl1pPr algn="r">
              <a:defRPr sz="900" smtClean="0">
                <a:solidFill>
                  <a:srgbClr val="002060"/>
                </a:solidFill>
                <a:latin typeface="+mn-lt"/>
              </a:defRPr>
            </a:lvl1pPr>
          </a:lstStyle>
          <a:p>
            <a:pPr>
              <a:defRPr/>
            </a:pPr>
            <a:fld id="{4C7165ED-5D44-4F6E-A011-F1D9B28CFEBC}" type="slidenum">
              <a:rPr lang="en-US" smtClean="0"/>
              <a:t>‹#›</a:t>
            </a:fld>
            <a:endParaRPr lang="en-US" dirty="0"/>
          </a:p>
        </p:txBody>
      </p:sp>
    </p:spTree>
    <p:extLst>
      <p:ext uri="{BB962C8B-B14F-4D97-AF65-F5344CB8AC3E}">
        <p14:creationId xmlns:p14="http://schemas.microsoft.com/office/powerpoint/2010/main" val="8942891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Bullet List">
    <p:spTree>
      <p:nvGrpSpPr>
        <p:cNvPr id="1" name=""/>
        <p:cNvGrpSpPr/>
        <p:nvPr/>
      </p:nvGrpSpPr>
      <p:grpSpPr>
        <a:xfrm>
          <a:off x="0" y="0"/>
          <a:ext cx="0" cy="0"/>
          <a:chOff x="0" y="0"/>
          <a:chExt cx="0" cy="0"/>
        </a:xfrm>
      </p:grpSpPr>
      <p:sp>
        <p:nvSpPr>
          <p:cNvPr id="2" name="Title 1"/>
          <p:cNvSpPr>
            <a:spLocks noGrp="1"/>
          </p:cNvSpPr>
          <p:nvPr>
            <p:ph type="title"/>
          </p:nvPr>
        </p:nvSpPr>
        <p:spPr>
          <a:xfrm>
            <a:off x="229715" y="180939"/>
            <a:ext cx="8580923" cy="628650"/>
          </a:xfrm>
          <a:prstGeom prst="rect">
            <a:avLst/>
          </a:prstGeom>
        </p:spPr>
        <p:txBody>
          <a:bodyPr anchor="b"/>
          <a:lstStyle>
            <a:lvl1pPr algn="l" defTabSz="685777" rtl="0" eaLnBrk="1" latinLnBrk="0" hangingPunct="1">
              <a:lnSpc>
                <a:spcPct val="80000"/>
              </a:lnSpc>
              <a:spcBef>
                <a:spcPct val="0"/>
              </a:spcBef>
              <a:buNone/>
              <a:defRPr lang="en-US" sz="2400" kern="1200" dirty="0">
                <a:solidFill>
                  <a:srgbClr val="676767"/>
                </a:solidFill>
                <a:latin typeface="+mj-lt"/>
                <a:ea typeface="ＭＳ Ｐゴシック" charset="0"/>
                <a:cs typeface="CiscoSans"/>
              </a:defRPr>
            </a:lvl1pPr>
          </a:lstStyle>
          <a:p>
            <a:pPr lvl="0" algn="l" defTabSz="684127" rtl="0" eaLnBrk="1" fontAlgn="base" latinLnBrk="0" hangingPunct="1">
              <a:lnSpc>
                <a:spcPct val="80000"/>
              </a:lnSpc>
              <a:spcBef>
                <a:spcPct val="0"/>
              </a:spcBef>
              <a:spcAft>
                <a:spcPct val="0"/>
              </a:spcAft>
              <a:buNone/>
            </a:pPr>
            <a:r>
              <a:rPr lang="en-US" dirty="0"/>
              <a:t>Click to edit Master title style</a:t>
            </a:r>
          </a:p>
        </p:txBody>
      </p:sp>
      <p:sp>
        <p:nvSpPr>
          <p:cNvPr id="4" name="Text Placeholder 3"/>
          <p:cNvSpPr>
            <a:spLocks noGrp="1"/>
          </p:cNvSpPr>
          <p:nvPr>
            <p:ph type="body" sz="quarter" idx="10"/>
          </p:nvPr>
        </p:nvSpPr>
        <p:spPr>
          <a:xfrm>
            <a:off x="253798" y="1001274"/>
            <a:ext cx="8554328" cy="3723894"/>
          </a:xfrm>
          <a:prstGeom prst="rect">
            <a:avLst/>
          </a:prstGeom>
        </p:spPr>
        <p:txBody>
          <a:bodyPr lIns="68580" tIns="34291" rIns="68580" bIns="34291">
            <a:noAutofit/>
          </a:bodyPr>
          <a:lstStyle>
            <a:lvl1pPr marL="171445" indent="-171445">
              <a:lnSpc>
                <a:spcPct val="95000"/>
              </a:lnSpc>
              <a:spcBef>
                <a:spcPts val="900"/>
              </a:spcBef>
              <a:buFont typeface="Wingdings" charset="2"/>
              <a:buChar char="§"/>
              <a:defRPr sz="1400">
                <a:solidFill>
                  <a:srgbClr val="000000"/>
                </a:solidFill>
                <a:latin typeface="+mj-lt"/>
              </a:defRPr>
            </a:lvl1pPr>
            <a:lvl2pPr marL="437404" indent="-159300">
              <a:lnSpc>
                <a:spcPct val="95000"/>
              </a:lnSpc>
              <a:spcBef>
                <a:spcPts val="500"/>
              </a:spcBef>
              <a:buClrTx/>
              <a:buSzPct val="90000"/>
              <a:buFont typeface="Arial"/>
              <a:buChar char="•"/>
              <a:defRPr lang="en-US" sz="1200" kern="1200" dirty="0" smtClean="0">
                <a:solidFill>
                  <a:srgbClr val="546568"/>
                </a:solidFill>
                <a:latin typeface="+mj-lt"/>
                <a:ea typeface="+mn-ea"/>
                <a:cs typeface="+mn-cs"/>
              </a:defRPr>
            </a:lvl2pPr>
            <a:lvl3pPr marL="642605" indent="-186302">
              <a:spcBef>
                <a:spcPts val="500"/>
              </a:spcBef>
              <a:buFont typeface="Lucida Grande"/>
              <a:buChar char="–"/>
              <a:defRPr sz="1100">
                <a:solidFill>
                  <a:schemeClr val="tx1"/>
                </a:solidFill>
                <a:latin typeface="+mj-lt"/>
              </a:defRPr>
            </a:lvl3pPr>
            <a:lvl4pPr marL="839707" indent="-159300">
              <a:spcBef>
                <a:spcPts val="500"/>
              </a:spcBef>
              <a:buFont typeface="Lucida Grande"/>
              <a:buChar char="–"/>
              <a:defRPr sz="900">
                <a:solidFill>
                  <a:schemeClr val="tx1"/>
                </a:solidFill>
                <a:latin typeface="+mj-lt"/>
              </a:defRPr>
            </a:lvl4pPr>
            <a:lvl5pPr marL="1004408" indent="-132300">
              <a:spcBef>
                <a:spcPts val="500"/>
              </a:spcBef>
              <a:buFont typeface="Lucida Grande"/>
              <a:buChar char="–"/>
              <a:defRPr sz="900">
                <a:solidFill>
                  <a:schemeClr val="bg1">
                    <a:lumMod val="50000"/>
                  </a:schemeClr>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90919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1_Title Slide-animated White">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21394" y="2108877"/>
            <a:ext cx="8301718"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tx1"/>
                </a:solidFill>
                <a:latin typeface="+mj-lt"/>
                <a:cs typeface="CiscoSans Thin"/>
              </a:defRPr>
            </a:lvl1pPr>
          </a:lstStyle>
          <a:p>
            <a:r>
              <a:rPr lang="en-US" dirty="0"/>
              <a:t>Presentation Title Goes Here</a:t>
            </a:r>
          </a:p>
        </p:txBody>
      </p:sp>
      <p:sp>
        <p:nvSpPr>
          <p:cNvPr id="24" name="Subtitle 2"/>
          <p:cNvSpPr>
            <a:spLocks noGrp="1"/>
          </p:cNvSpPr>
          <p:nvPr>
            <p:ph type="subTitle" idx="1" hasCustomPrompt="1"/>
          </p:nvPr>
        </p:nvSpPr>
        <p:spPr>
          <a:xfrm>
            <a:off x="260446" y="3621021"/>
            <a:ext cx="8112126" cy="288131"/>
          </a:xfrm>
          <a:prstGeom prst="rect">
            <a:avLst/>
          </a:prstGeom>
        </p:spPr>
        <p:txBody>
          <a:bodyPr lIns="91412" tIns="45706" rIns="91412" bIns="45706" anchor="b" anchorCtr="0">
            <a:noAutofit/>
          </a:bodyPr>
          <a:lstStyle>
            <a:lvl1pPr marL="0" indent="0" algn="l">
              <a:buNone/>
              <a:defRPr sz="1200" b="0" i="0">
                <a:solidFill>
                  <a:schemeClr val="tx1"/>
                </a:solidFill>
                <a:latin typeface="+mn-lt"/>
                <a:cs typeface="CiscoSansTT ExtraLight" panose="020B0303020201020303" pitchFamily="34" charset="0"/>
              </a:defRPr>
            </a:lvl1pPr>
            <a:lvl2pPr marL="342826" indent="0" algn="ctr">
              <a:buNone/>
              <a:defRPr>
                <a:solidFill>
                  <a:schemeClr val="tx1">
                    <a:tint val="75000"/>
                  </a:schemeClr>
                </a:solidFill>
              </a:defRPr>
            </a:lvl2pPr>
            <a:lvl3pPr marL="685663" indent="0" algn="ctr">
              <a:buNone/>
              <a:defRPr>
                <a:solidFill>
                  <a:schemeClr val="tx1">
                    <a:tint val="75000"/>
                  </a:schemeClr>
                </a:solidFill>
              </a:defRPr>
            </a:lvl3pPr>
            <a:lvl4pPr marL="1028493" indent="0" algn="ctr">
              <a:buNone/>
              <a:defRPr>
                <a:solidFill>
                  <a:schemeClr val="tx1">
                    <a:tint val="75000"/>
                  </a:schemeClr>
                </a:solidFill>
              </a:defRPr>
            </a:lvl4pPr>
            <a:lvl5pPr marL="1371327" indent="0" algn="ctr">
              <a:buNone/>
              <a:defRPr>
                <a:solidFill>
                  <a:schemeClr val="tx1">
                    <a:tint val="75000"/>
                  </a:schemeClr>
                </a:solidFill>
              </a:defRPr>
            </a:lvl5pPr>
            <a:lvl6pPr marL="1714153" indent="0" algn="ctr">
              <a:buNone/>
              <a:defRPr>
                <a:solidFill>
                  <a:schemeClr val="tx1">
                    <a:tint val="75000"/>
                  </a:schemeClr>
                </a:solidFill>
              </a:defRPr>
            </a:lvl6pPr>
            <a:lvl7pPr marL="2056989" indent="0" algn="ctr">
              <a:buNone/>
              <a:defRPr>
                <a:solidFill>
                  <a:schemeClr val="tx1">
                    <a:tint val="75000"/>
                  </a:schemeClr>
                </a:solidFill>
              </a:defRPr>
            </a:lvl7pPr>
            <a:lvl8pPr marL="2399820" indent="0" algn="ctr">
              <a:buNone/>
              <a:defRPr>
                <a:solidFill>
                  <a:schemeClr val="tx1">
                    <a:tint val="75000"/>
                  </a:schemeClr>
                </a:solidFill>
              </a:defRPr>
            </a:lvl8pPr>
            <a:lvl9pPr marL="2742654" indent="0" algn="ctr">
              <a:buNone/>
              <a:defRPr>
                <a:solidFill>
                  <a:schemeClr val="tx1">
                    <a:tint val="75000"/>
                  </a:schemeClr>
                </a:solidFill>
              </a:defRPr>
            </a:lvl9pPr>
          </a:lstStyle>
          <a:p>
            <a:r>
              <a:rPr lang="en-US" dirty="0"/>
              <a:t>Speaker Name</a:t>
            </a:r>
          </a:p>
        </p:txBody>
      </p:sp>
      <p:sp>
        <p:nvSpPr>
          <p:cNvPr id="25" name="Text Placeholder 38"/>
          <p:cNvSpPr>
            <a:spLocks noGrp="1"/>
          </p:cNvSpPr>
          <p:nvPr>
            <p:ph type="body" sz="quarter" idx="10" hasCustomPrompt="1"/>
          </p:nvPr>
        </p:nvSpPr>
        <p:spPr>
          <a:xfrm>
            <a:off x="259868" y="3873685"/>
            <a:ext cx="8112650" cy="288131"/>
          </a:xfrm>
          <a:prstGeom prst="rect">
            <a:avLst/>
          </a:prstGeom>
        </p:spPr>
        <p:txBody>
          <a:bodyPr lIns="91412" tIns="45706" rIns="91412" bIns="45706"/>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a:t>Speaker Title</a:t>
            </a:r>
          </a:p>
        </p:txBody>
      </p:sp>
      <p:sp>
        <p:nvSpPr>
          <p:cNvPr id="26" name="Text Placeholder 40"/>
          <p:cNvSpPr>
            <a:spLocks noGrp="1"/>
          </p:cNvSpPr>
          <p:nvPr>
            <p:ph type="body" sz="quarter" idx="11" hasCustomPrompt="1"/>
          </p:nvPr>
        </p:nvSpPr>
        <p:spPr>
          <a:xfrm>
            <a:off x="251847" y="4453676"/>
            <a:ext cx="8112650" cy="288131"/>
          </a:xfrm>
          <a:prstGeom prst="rect">
            <a:avLst/>
          </a:prstGeom>
        </p:spPr>
        <p:txBody>
          <a:bodyPr lIns="91412" tIns="45706" rIns="91412" bIns="45706"/>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a:t>Date</a:t>
            </a:r>
          </a:p>
        </p:txBody>
      </p:sp>
      <p:sp>
        <p:nvSpPr>
          <p:cNvPr id="3" name="Text Placeholder 2"/>
          <p:cNvSpPr>
            <a:spLocks noGrp="1"/>
          </p:cNvSpPr>
          <p:nvPr>
            <p:ph type="body" sz="quarter" idx="13" hasCustomPrompt="1"/>
          </p:nvPr>
        </p:nvSpPr>
        <p:spPr>
          <a:xfrm>
            <a:off x="252571" y="2622503"/>
            <a:ext cx="8302625" cy="299001"/>
          </a:xfrm>
          <a:prstGeom prst="rect">
            <a:avLst/>
          </a:prstGeom>
        </p:spPr>
        <p:txBody>
          <a:bodyPr lIns="91412" tIns="45706" rIns="91412" bIns="45706"/>
          <a:lstStyle>
            <a:lvl1pPr marL="0" indent="0">
              <a:buFont typeface="Arial" panose="020B0604020202020204" pitchFamily="34" charset="0"/>
              <a:buNone/>
              <a:defRPr sz="1800" baseline="0">
                <a:solidFill>
                  <a:schemeClr val="tx1"/>
                </a:solidFill>
                <a:latin typeface="+mj-lt"/>
              </a:defRPr>
            </a:lvl1pPr>
            <a:lvl2pPr marL="304757" indent="0">
              <a:buNone/>
              <a:defRPr/>
            </a:lvl2pPr>
            <a:lvl3pPr marL="427365" indent="0">
              <a:buNone/>
              <a:defRPr/>
            </a:lvl3pPr>
            <a:lvl4pPr marL="516652" indent="0">
              <a:buNone/>
              <a:defRPr/>
            </a:lvl4pPr>
            <a:lvl5pPr marL="601171" indent="0">
              <a:buNone/>
              <a:defRPr/>
            </a:lvl5pPr>
          </a:lstStyle>
          <a:p>
            <a:pPr lvl="0"/>
            <a:r>
              <a:rPr lang="en-GB" dirty="0"/>
              <a:t>Subhead goes here</a:t>
            </a:r>
          </a:p>
        </p:txBody>
      </p:sp>
      <p:cxnSp>
        <p:nvCxnSpPr>
          <p:cNvPr id="27" name="Straight Connector 26"/>
          <p:cNvCxnSpPr/>
          <p:nvPr/>
        </p:nvCxnSpPr>
        <p:spPr>
          <a:xfrm>
            <a:off x="0"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p:nvGrpSpPr>
        <p:grpSpPr>
          <a:xfrm>
            <a:off x="285170" y="307876"/>
            <a:ext cx="862739" cy="459830"/>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914286" fontAlgn="auto">
                <a:spcBef>
                  <a:spcPts val="0"/>
                </a:spcBef>
                <a:spcAft>
                  <a:spcPts val="0"/>
                </a:spcAft>
              </a:pPr>
              <a:endParaRPr lang="en-US">
                <a:solidFill>
                  <a:srgbClr val="FFFFFF"/>
                </a:solidFill>
                <a:latin typeface="CiscoSansTT ExtraLight"/>
                <a:ea typeface="+mn-ea"/>
                <a:cs typeface="+mn-cs"/>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286" fontAlgn="auto">
                <a:spcBef>
                  <a:spcPts val="0"/>
                </a:spcBef>
                <a:spcAft>
                  <a:spcPts val="0"/>
                </a:spcAft>
              </a:pPr>
              <a:endParaRPr lang="en-US">
                <a:solidFill>
                  <a:srgbClr val="FFFFFF"/>
                </a:solidFill>
                <a:latin typeface="CiscoSansTT ExtraLight"/>
                <a:ea typeface="+mn-ea"/>
                <a:cs typeface="+mn-cs"/>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286" fontAlgn="auto">
                <a:spcBef>
                  <a:spcPts val="0"/>
                </a:spcBef>
                <a:spcAft>
                  <a:spcPts val="0"/>
                </a:spcAft>
              </a:pPr>
              <a:endParaRPr lang="en-US">
                <a:solidFill>
                  <a:srgbClr val="FFFFFF"/>
                </a:solidFill>
                <a:latin typeface="CiscoSansTT ExtraLight"/>
                <a:ea typeface="+mn-ea"/>
                <a:cs typeface="+mn-cs"/>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286" fontAlgn="auto">
                <a:spcBef>
                  <a:spcPts val="0"/>
                </a:spcBef>
                <a:spcAft>
                  <a:spcPts val="0"/>
                </a:spcAft>
              </a:pPr>
              <a:endParaRPr lang="en-US">
                <a:solidFill>
                  <a:srgbClr val="FFFFFF"/>
                </a:solidFill>
                <a:latin typeface="CiscoSansTT ExtraLight"/>
                <a:ea typeface="+mn-ea"/>
                <a:cs typeface="+mn-cs"/>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286" fontAlgn="auto">
                <a:spcBef>
                  <a:spcPts val="0"/>
                </a:spcBef>
                <a:spcAft>
                  <a:spcPts val="0"/>
                </a:spcAft>
              </a:pPr>
              <a:endParaRPr lang="en-US">
                <a:solidFill>
                  <a:srgbClr val="FFFFFF"/>
                </a:solidFill>
                <a:latin typeface="CiscoSansTT ExtraLight"/>
                <a:ea typeface="+mn-ea"/>
                <a:cs typeface="+mn-cs"/>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286" fontAlgn="auto">
                <a:spcBef>
                  <a:spcPts val="0"/>
                </a:spcBef>
                <a:spcAft>
                  <a:spcPts val="0"/>
                </a:spcAft>
              </a:pPr>
              <a:endParaRPr lang="en-US">
                <a:solidFill>
                  <a:srgbClr val="FFFFFF"/>
                </a:solidFill>
                <a:latin typeface="CiscoSansTT ExtraLight"/>
                <a:ea typeface="+mn-ea"/>
                <a:cs typeface="+mn-cs"/>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286" fontAlgn="auto">
                <a:spcBef>
                  <a:spcPts val="0"/>
                </a:spcBef>
                <a:spcAft>
                  <a:spcPts val="0"/>
                </a:spcAft>
              </a:pPr>
              <a:endParaRPr lang="en-US">
                <a:solidFill>
                  <a:srgbClr val="FFFFFF"/>
                </a:solidFill>
                <a:latin typeface="CiscoSansTT ExtraLight"/>
                <a:ea typeface="+mn-ea"/>
                <a:cs typeface="+mn-cs"/>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286" fontAlgn="auto">
                <a:spcBef>
                  <a:spcPts val="0"/>
                </a:spcBef>
                <a:spcAft>
                  <a:spcPts val="0"/>
                </a:spcAft>
              </a:pPr>
              <a:endParaRPr lang="en-US">
                <a:solidFill>
                  <a:srgbClr val="FFFFFF"/>
                </a:solidFill>
                <a:latin typeface="CiscoSansTT ExtraLight"/>
                <a:ea typeface="+mn-ea"/>
                <a:cs typeface="+mn-cs"/>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286" fontAlgn="auto">
                <a:spcBef>
                  <a:spcPts val="0"/>
                </a:spcBef>
                <a:spcAft>
                  <a:spcPts val="0"/>
                </a:spcAft>
              </a:pPr>
              <a:endParaRPr lang="en-US">
                <a:solidFill>
                  <a:srgbClr val="FFFFFF"/>
                </a:solidFill>
                <a:latin typeface="CiscoSansTT ExtraLight"/>
                <a:ea typeface="+mn-ea"/>
                <a:cs typeface="+mn-cs"/>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286" fontAlgn="auto">
                <a:spcBef>
                  <a:spcPts val="0"/>
                </a:spcBef>
                <a:spcAft>
                  <a:spcPts val="0"/>
                </a:spcAft>
              </a:pPr>
              <a:endParaRPr lang="en-US">
                <a:solidFill>
                  <a:srgbClr val="FFFFFF"/>
                </a:solidFill>
                <a:latin typeface="CiscoSansTT ExtraLight"/>
                <a:ea typeface="+mn-ea"/>
                <a:cs typeface="+mn-cs"/>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286" fontAlgn="auto">
                <a:spcBef>
                  <a:spcPts val="0"/>
                </a:spcBef>
                <a:spcAft>
                  <a:spcPts val="0"/>
                </a:spcAft>
              </a:pPr>
              <a:endParaRPr lang="en-US">
                <a:solidFill>
                  <a:srgbClr val="FFFFFF"/>
                </a:solidFill>
                <a:latin typeface="CiscoSansTT ExtraLight"/>
                <a:ea typeface="+mn-ea"/>
                <a:cs typeface="+mn-cs"/>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286" fontAlgn="auto">
                <a:spcBef>
                  <a:spcPts val="0"/>
                </a:spcBef>
                <a:spcAft>
                  <a:spcPts val="0"/>
                </a:spcAft>
              </a:pPr>
              <a:endParaRPr lang="en-US">
                <a:solidFill>
                  <a:srgbClr val="FFFFFF"/>
                </a:solidFill>
                <a:latin typeface="CiscoSansTT ExtraLight"/>
                <a:ea typeface="+mn-ea"/>
                <a:cs typeface="+mn-cs"/>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286" fontAlgn="auto">
                <a:spcBef>
                  <a:spcPts val="0"/>
                </a:spcBef>
                <a:spcAft>
                  <a:spcPts val="0"/>
                </a:spcAft>
              </a:pPr>
              <a:endParaRPr lang="en-US">
                <a:solidFill>
                  <a:srgbClr val="FFFFFF"/>
                </a:solidFill>
                <a:latin typeface="CiscoSansTT ExtraLight"/>
                <a:ea typeface="+mn-ea"/>
                <a:cs typeface="+mn-cs"/>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286" fontAlgn="auto">
                <a:spcBef>
                  <a:spcPts val="0"/>
                </a:spcBef>
                <a:spcAft>
                  <a:spcPts val="0"/>
                </a:spcAft>
              </a:pPr>
              <a:endParaRPr lang="en-US">
                <a:solidFill>
                  <a:srgbClr val="FFFFFF"/>
                </a:solidFill>
                <a:latin typeface="CiscoSansTT ExtraLight"/>
                <a:ea typeface="+mn-ea"/>
                <a:cs typeface="+mn-cs"/>
              </a:endParaRPr>
            </a:p>
          </p:txBody>
        </p:sp>
      </p:grpSp>
    </p:spTree>
    <p:extLst>
      <p:ext uri="{BB962C8B-B14F-4D97-AF65-F5344CB8AC3E}">
        <p14:creationId xmlns:p14="http://schemas.microsoft.com/office/powerpoint/2010/main" val="2431731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21394" y="2108877"/>
            <a:ext cx="8301718"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a:t>Presentation Title Goes Here</a:t>
            </a:r>
          </a:p>
        </p:txBody>
      </p:sp>
      <p:sp>
        <p:nvSpPr>
          <p:cNvPr id="24" name="Subtitle 2"/>
          <p:cNvSpPr>
            <a:spLocks noGrp="1"/>
          </p:cNvSpPr>
          <p:nvPr>
            <p:ph type="subTitle" idx="1" hasCustomPrompt="1"/>
          </p:nvPr>
        </p:nvSpPr>
        <p:spPr>
          <a:xfrm>
            <a:off x="252425" y="3621021"/>
            <a:ext cx="8112126" cy="288131"/>
          </a:xfrm>
          <a:prstGeom prst="rect">
            <a:avLst/>
          </a:prstGeom>
        </p:spPr>
        <p:txBody>
          <a:bodyPr lIns="91412" tIns="45706" rIns="91412" bIns="45706" anchor="b" anchorCtr="0">
            <a:noAutofit/>
          </a:bodyPr>
          <a:lstStyle>
            <a:lvl1pPr marL="0" indent="0" algn="l">
              <a:buNone/>
              <a:defRPr sz="1200" b="0" i="0">
                <a:solidFill>
                  <a:schemeClr val="bg1"/>
                </a:solidFill>
                <a:latin typeface="+mn-lt"/>
                <a:cs typeface="CiscoSans"/>
              </a:defRPr>
            </a:lvl1pPr>
            <a:lvl2pPr marL="342826" indent="0" algn="ctr">
              <a:buNone/>
              <a:defRPr>
                <a:solidFill>
                  <a:schemeClr val="tx1">
                    <a:tint val="75000"/>
                  </a:schemeClr>
                </a:solidFill>
              </a:defRPr>
            </a:lvl2pPr>
            <a:lvl3pPr marL="685663" indent="0" algn="ctr">
              <a:buNone/>
              <a:defRPr>
                <a:solidFill>
                  <a:schemeClr val="tx1">
                    <a:tint val="75000"/>
                  </a:schemeClr>
                </a:solidFill>
              </a:defRPr>
            </a:lvl3pPr>
            <a:lvl4pPr marL="1028493" indent="0" algn="ctr">
              <a:buNone/>
              <a:defRPr>
                <a:solidFill>
                  <a:schemeClr val="tx1">
                    <a:tint val="75000"/>
                  </a:schemeClr>
                </a:solidFill>
              </a:defRPr>
            </a:lvl4pPr>
            <a:lvl5pPr marL="1371327" indent="0" algn="ctr">
              <a:buNone/>
              <a:defRPr>
                <a:solidFill>
                  <a:schemeClr val="tx1">
                    <a:tint val="75000"/>
                  </a:schemeClr>
                </a:solidFill>
              </a:defRPr>
            </a:lvl5pPr>
            <a:lvl6pPr marL="1714153" indent="0" algn="ctr">
              <a:buNone/>
              <a:defRPr>
                <a:solidFill>
                  <a:schemeClr val="tx1">
                    <a:tint val="75000"/>
                  </a:schemeClr>
                </a:solidFill>
              </a:defRPr>
            </a:lvl6pPr>
            <a:lvl7pPr marL="2056989" indent="0" algn="ctr">
              <a:buNone/>
              <a:defRPr>
                <a:solidFill>
                  <a:schemeClr val="tx1">
                    <a:tint val="75000"/>
                  </a:schemeClr>
                </a:solidFill>
              </a:defRPr>
            </a:lvl7pPr>
            <a:lvl8pPr marL="2399820" indent="0" algn="ctr">
              <a:buNone/>
              <a:defRPr>
                <a:solidFill>
                  <a:schemeClr val="tx1">
                    <a:tint val="75000"/>
                  </a:schemeClr>
                </a:solidFill>
              </a:defRPr>
            </a:lvl8pPr>
            <a:lvl9pPr marL="2742654" indent="0" algn="ctr">
              <a:buNone/>
              <a:defRPr>
                <a:solidFill>
                  <a:schemeClr val="tx1">
                    <a:tint val="75000"/>
                  </a:schemeClr>
                </a:solidFill>
              </a:defRPr>
            </a:lvl9pPr>
          </a:lstStyle>
          <a:p>
            <a:r>
              <a:rPr lang="en-US" dirty="0"/>
              <a:t>Speaker Name</a:t>
            </a:r>
          </a:p>
        </p:txBody>
      </p:sp>
      <p:sp>
        <p:nvSpPr>
          <p:cNvPr id="25" name="Text Placeholder 38"/>
          <p:cNvSpPr>
            <a:spLocks noGrp="1"/>
          </p:cNvSpPr>
          <p:nvPr>
            <p:ph type="body" sz="quarter" idx="10" hasCustomPrompt="1"/>
          </p:nvPr>
        </p:nvSpPr>
        <p:spPr>
          <a:xfrm>
            <a:off x="251847" y="3873685"/>
            <a:ext cx="8112650" cy="288131"/>
          </a:xfrm>
          <a:prstGeom prst="rect">
            <a:avLst/>
          </a:prstGeom>
        </p:spPr>
        <p:txBody>
          <a:bodyPr lIns="91412" tIns="45706" rIns="91412" bIns="45706"/>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a:t>Speaker Title</a:t>
            </a:r>
          </a:p>
        </p:txBody>
      </p:sp>
      <p:sp>
        <p:nvSpPr>
          <p:cNvPr id="26" name="Text Placeholder 40"/>
          <p:cNvSpPr>
            <a:spLocks noGrp="1"/>
          </p:cNvSpPr>
          <p:nvPr>
            <p:ph type="body" sz="quarter" idx="11" hasCustomPrompt="1"/>
          </p:nvPr>
        </p:nvSpPr>
        <p:spPr>
          <a:xfrm>
            <a:off x="251847" y="4453676"/>
            <a:ext cx="8112650" cy="288131"/>
          </a:xfrm>
          <a:prstGeom prst="rect">
            <a:avLst/>
          </a:prstGeom>
        </p:spPr>
        <p:txBody>
          <a:bodyPr lIns="91412" tIns="45706" rIns="91412" bIns="45706"/>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a:t>Date</a:t>
            </a:r>
          </a:p>
        </p:txBody>
      </p:sp>
      <p:sp>
        <p:nvSpPr>
          <p:cNvPr id="3" name="Text Placeholder 2"/>
          <p:cNvSpPr>
            <a:spLocks noGrp="1"/>
          </p:cNvSpPr>
          <p:nvPr>
            <p:ph type="body" sz="quarter" idx="13" hasCustomPrompt="1"/>
          </p:nvPr>
        </p:nvSpPr>
        <p:spPr>
          <a:xfrm>
            <a:off x="252571" y="2622503"/>
            <a:ext cx="8302625" cy="299001"/>
          </a:xfrm>
          <a:prstGeom prst="rect">
            <a:avLst/>
          </a:prstGeom>
        </p:spPr>
        <p:txBody>
          <a:bodyPr lIns="91412" tIns="45706" rIns="91412" bIns="45706"/>
          <a:lstStyle>
            <a:lvl1pPr marL="0" indent="0">
              <a:buFont typeface="Arial" panose="020B0604020202020204" pitchFamily="34" charset="0"/>
              <a:buNone/>
              <a:defRPr sz="1800" baseline="0">
                <a:solidFill>
                  <a:schemeClr val="bg1"/>
                </a:solidFill>
                <a:latin typeface="+mj-lt"/>
              </a:defRPr>
            </a:lvl1pPr>
            <a:lvl2pPr marL="304757" indent="0">
              <a:buNone/>
              <a:defRPr/>
            </a:lvl2pPr>
            <a:lvl3pPr marL="427365" indent="0">
              <a:buNone/>
              <a:defRPr/>
            </a:lvl3pPr>
            <a:lvl4pPr marL="516652" indent="0">
              <a:buNone/>
              <a:defRPr/>
            </a:lvl4pPr>
            <a:lvl5pPr marL="601171" indent="0">
              <a:buNone/>
              <a:defRPr/>
            </a:lvl5pPr>
          </a:lstStyle>
          <a:p>
            <a:pPr lvl="0"/>
            <a:r>
              <a:rPr lang="en-GB" dirty="0"/>
              <a:t>Subhead goes here</a:t>
            </a:r>
          </a:p>
        </p:txBody>
      </p:sp>
      <p:grpSp>
        <p:nvGrpSpPr>
          <p:cNvPr id="28" name="Group 67"/>
          <p:cNvGrpSpPr/>
          <p:nvPr/>
        </p:nvGrpSpPr>
        <p:grpSpPr>
          <a:xfrm>
            <a:off x="285170" y="307876"/>
            <a:ext cx="862739" cy="459830"/>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914286" fontAlgn="auto">
                <a:spcBef>
                  <a:spcPts val="0"/>
                </a:spcBef>
                <a:spcAft>
                  <a:spcPts val="0"/>
                </a:spcAft>
              </a:pPr>
              <a:endParaRPr lang="en-US">
                <a:solidFill>
                  <a:srgbClr val="FFFFFF"/>
                </a:solidFill>
                <a:latin typeface="CiscoSansTT ExtraLight"/>
                <a:ea typeface="+mn-ea"/>
                <a:cs typeface="+mn-cs"/>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286" fontAlgn="auto">
                <a:spcBef>
                  <a:spcPts val="0"/>
                </a:spcBef>
                <a:spcAft>
                  <a:spcPts val="0"/>
                </a:spcAft>
              </a:pPr>
              <a:endParaRPr lang="en-US">
                <a:solidFill>
                  <a:srgbClr val="FFFFFF"/>
                </a:solidFill>
                <a:latin typeface="CiscoSansTT ExtraLight"/>
                <a:ea typeface="+mn-ea"/>
                <a:cs typeface="+mn-cs"/>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286" fontAlgn="auto">
                <a:spcBef>
                  <a:spcPts val="0"/>
                </a:spcBef>
                <a:spcAft>
                  <a:spcPts val="0"/>
                </a:spcAft>
              </a:pPr>
              <a:endParaRPr lang="en-US">
                <a:solidFill>
                  <a:srgbClr val="FFFFFF"/>
                </a:solidFill>
                <a:latin typeface="CiscoSansTT ExtraLight"/>
                <a:ea typeface="+mn-ea"/>
                <a:cs typeface="+mn-cs"/>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286" fontAlgn="auto">
                <a:spcBef>
                  <a:spcPts val="0"/>
                </a:spcBef>
                <a:spcAft>
                  <a:spcPts val="0"/>
                </a:spcAft>
              </a:pPr>
              <a:endParaRPr lang="en-US">
                <a:solidFill>
                  <a:srgbClr val="FFFFFF"/>
                </a:solidFill>
                <a:latin typeface="CiscoSansTT ExtraLight"/>
                <a:ea typeface="+mn-ea"/>
                <a:cs typeface="+mn-cs"/>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286" fontAlgn="auto">
                <a:spcBef>
                  <a:spcPts val="0"/>
                </a:spcBef>
                <a:spcAft>
                  <a:spcPts val="0"/>
                </a:spcAft>
              </a:pPr>
              <a:endParaRPr lang="en-US">
                <a:solidFill>
                  <a:srgbClr val="FFFFFF"/>
                </a:solidFill>
                <a:latin typeface="CiscoSansTT ExtraLight"/>
                <a:ea typeface="+mn-ea"/>
                <a:cs typeface="+mn-cs"/>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286" fontAlgn="auto">
                <a:spcBef>
                  <a:spcPts val="0"/>
                </a:spcBef>
                <a:spcAft>
                  <a:spcPts val="0"/>
                </a:spcAft>
              </a:pPr>
              <a:endParaRPr lang="en-US">
                <a:solidFill>
                  <a:srgbClr val="FFFFFF"/>
                </a:solidFill>
                <a:latin typeface="CiscoSansTT ExtraLight"/>
                <a:ea typeface="+mn-ea"/>
                <a:cs typeface="+mn-cs"/>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286" fontAlgn="auto">
                <a:spcBef>
                  <a:spcPts val="0"/>
                </a:spcBef>
                <a:spcAft>
                  <a:spcPts val="0"/>
                </a:spcAft>
              </a:pPr>
              <a:endParaRPr lang="en-US">
                <a:solidFill>
                  <a:srgbClr val="FFFFFF"/>
                </a:solidFill>
                <a:latin typeface="CiscoSansTT ExtraLight"/>
                <a:ea typeface="+mn-ea"/>
                <a:cs typeface="+mn-cs"/>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286" fontAlgn="auto">
                <a:spcBef>
                  <a:spcPts val="0"/>
                </a:spcBef>
                <a:spcAft>
                  <a:spcPts val="0"/>
                </a:spcAft>
              </a:pPr>
              <a:endParaRPr lang="en-US">
                <a:solidFill>
                  <a:srgbClr val="FFFFFF"/>
                </a:solidFill>
                <a:latin typeface="CiscoSansTT ExtraLight"/>
                <a:ea typeface="+mn-ea"/>
                <a:cs typeface="+mn-cs"/>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286" fontAlgn="auto">
                <a:spcBef>
                  <a:spcPts val="0"/>
                </a:spcBef>
                <a:spcAft>
                  <a:spcPts val="0"/>
                </a:spcAft>
              </a:pPr>
              <a:endParaRPr lang="en-US">
                <a:solidFill>
                  <a:srgbClr val="FFFFFF"/>
                </a:solidFill>
                <a:latin typeface="CiscoSansTT ExtraLight"/>
                <a:ea typeface="+mn-ea"/>
                <a:cs typeface="+mn-cs"/>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286" fontAlgn="auto">
                <a:spcBef>
                  <a:spcPts val="0"/>
                </a:spcBef>
                <a:spcAft>
                  <a:spcPts val="0"/>
                </a:spcAft>
              </a:pPr>
              <a:endParaRPr lang="en-US">
                <a:solidFill>
                  <a:srgbClr val="FFFFFF"/>
                </a:solidFill>
                <a:latin typeface="CiscoSansTT ExtraLight"/>
                <a:ea typeface="+mn-ea"/>
                <a:cs typeface="+mn-cs"/>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286" fontAlgn="auto">
                <a:spcBef>
                  <a:spcPts val="0"/>
                </a:spcBef>
                <a:spcAft>
                  <a:spcPts val="0"/>
                </a:spcAft>
              </a:pPr>
              <a:endParaRPr lang="en-US">
                <a:solidFill>
                  <a:srgbClr val="FFFFFF"/>
                </a:solidFill>
                <a:latin typeface="CiscoSansTT ExtraLight"/>
                <a:ea typeface="+mn-ea"/>
                <a:cs typeface="+mn-cs"/>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286" fontAlgn="auto">
                <a:spcBef>
                  <a:spcPts val="0"/>
                </a:spcBef>
                <a:spcAft>
                  <a:spcPts val="0"/>
                </a:spcAft>
              </a:pPr>
              <a:endParaRPr lang="en-US">
                <a:solidFill>
                  <a:srgbClr val="FFFFFF"/>
                </a:solidFill>
                <a:latin typeface="CiscoSansTT ExtraLight"/>
                <a:ea typeface="+mn-ea"/>
                <a:cs typeface="+mn-cs"/>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286" fontAlgn="auto">
                <a:spcBef>
                  <a:spcPts val="0"/>
                </a:spcBef>
                <a:spcAft>
                  <a:spcPts val="0"/>
                </a:spcAft>
              </a:pPr>
              <a:endParaRPr lang="en-US">
                <a:solidFill>
                  <a:srgbClr val="FFFFFF"/>
                </a:solidFill>
                <a:latin typeface="CiscoSansTT ExtraLight"/>
                <a:ea typeface="+mn-ea"/>
                <a:cs typeface="+mn-cs"/>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286" fontAlgn="auto">
                <a:spcBef>
                  <a:spcPts val="0"/>
                </a:spcBef>
                <a:spcAft>
                  <a:spcPts val="0"/>
                </a:spcAft>
              </a:pPr>
              <a:endParaRPr lang="en-US">
                <a:solidFill>
                  <a:srgbClr val="FFFFFF"/>
                </a:solidFill>
                <a:latin typeface="CiscoSansTT ExtraLight"/>
                <a:ea typeface="+mn-ea"/>
                <a:cs typeface="+mn-cs"/>
              </a:endParaRPr>
            </a:p>
          </p:txBody>
        </p:sp>
      </p:grpSp>
    </p:spTree>
    <p:extLst>
      <p:ext uri="{BB962C8B-B14F-4D97-AF65-F5344CB8AC3E}">
        <p14:creationId xmlns:p14="http://schemas.microsoft.com/office/powerpoint/2010/main" val="355388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71" tIns="34286" rIns="68571" bIns="34286" anchor="ctr"/>
          <a:lstStyle/>
          <a:p>
            <a:endParaRPr lang="en-US" dirty="0"/>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71" tIns="34286" rIns="68571" bIns="34286" anchor="ctr"/>
          <a:lstStyle/>
          <a:p>
            <a:endParaRPr lang="en-US" dirty="0"/>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a:t>Section Title Goes Here</a:t>
            </a:r>
            <a:endParaRPr lang="en-US" dirty="0"/>
          </a:p>
        </p:txBody>
      </p:sp>
    </p:spTree>
    <p:extLst>
      <p:ext uri="{BB962C8B-B14F-4D97-AF65-F5344CB8AC3E}">
        <p14:creationId xmlns:p14="http://schemas.microsoft.com/office/powerpoint/2010/main" val="3712191514"/>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4_Title Slide gradient">
    <p:bg>
      <p:bgPr>
        <a:solidFill>
          <a:schemeClr val="accent1"/>
        </a:soli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21394" y="2108877"/>
            <a:ext cx="8301718"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a:t>Presentation Title Goes Here</a:t>
            </a:r>
          </a:p>
        </p:txBody>
      </p:sp>
      <p:sp>
        <p:nvSpPr>
          <p:cNvPr id="24" name="Subtitle 2"/>
          <p:cNvSpPr>
            <a:spLocks noGrp="1"/>
          </p:cNvSpPr>
          <p:nvPr>
            <p:ph type="subTitle" idx="1" hasCustomPrompt="1"/>
          </p:nvPr>
        </p:nvSpPr>
        <p:spPr>
          <a:xfrm>
            <a:off x="252425" y="3621021"/>
            <a:ext cx="8112126" cy="288131"/>
          </a:xfrm>
          <a:prstGeom prst="rect">
            <a:avLst/>
          </a:prstGeom>
        </p:spPr>
        <p:txBody>
          <a:bodyPr lIns="91412" tIns="45706" rIns="91412" bIns="45706" anchor="b" anchorCtr="0">
            <a:noAutofit/>
          </a:bodyPr>
          <a:lstStyle>
            <a:lvl1pPr marL="0" indent="0" algn="l">
              <a:buNone/>
              <a:defRPr sz="1200" b="0" i="0">
                <a:solidFill>
                  <a:schemeClr val="bg1"/>
                </a:solidFill>
                <a:latin typeface="+mn-lt"/>
                <a:cs typeface="CiscoSans"/>
              </a:defRPr>
            </a:lvl1pPr>
            <a:lvl2pPr marL="342826" indent="0" algn="ctr">
              <a:buNone/>
              <a:defRPr>
                <a:solidFill>
                  <a:schemeClr val="tx1">
                    <a:tint val="75000"/>
                  </a:schemeClr>
                </a:solidFill>
              </a:defRPr>
            </a:lvl2pPr>
            <a:lvl3pPr marL="685663" indent="0" algn="ctr">
              <a:buNone/>
              <a:defRPr>
                <a:solidFill>
                  <a:schemeClr val="tx1">
                    <a:tint val="75000"/>
                  </a:schemeClr>
                </a:solidFill>
              </a:defRPr>
            </a:lvl3pPr>
            <a:lvl4pPr marL="1028493" indent="0" algn="ctr">
              <a:buNone/>
              <a:defRPr>
                <a:solidFill>
                  <a:schemeClr val="tx1">
                    <a:tint val="75000"/>
                  </a:schemeClr>
                </a:solidFill>
              </a:defRPr>
            </a:lvl4pPr>
            <a:lvl5pPr marL="1371327" indent="0" algn="ctr">
              <a:buNone/>
              <a:defRPr>
                <a:solidFill>
                  <a:schemeClr val="tx1">
                    <a:tint val="75000"/>
                  </a:schemeClr>
                </a:solidFill>
              </a:defRPr>
            </a:lvl5pPr>
            <a:lvl6pPr marL="1714153" indent="0" algn="ctr">
              <a:buNone/>
              <a:defRPr>
                <a:solidFill>
                  <a:schemeClr val="tx1">
                    <a:tint val="75000"/>
                  </a:schemeClr>
                </a:solidFill>
              </a:defRPr>
            </a:lvl6pPr>
            <a:lvl7pPr marL="2056989" indent="0" algn="ctr">
              <a:buNone/>
              <a:defRPr>
                <a:solidFill>
                  <a:schemeClr val="tx1">
                    <a:tint val="75000"/>
                  </a:schemeClr>
                </a:solidFill>
              </a:defRPr>
            </a:lvl7pPr>
            <a:lvl8pPr marL="2399820" indent="0" algn="ctr">
              <a:buNone/>
              <a:defRPr>
                <a:solidFill>
                  <a:schemeClr val="tx1">
                    <a:tint val="75000"/>
                  </a:schemeClr>
                </a:solidFill>
              </a:defRPr>
            </a:lvl8pPr>
            <a:lvl9pPr marL="2742654" indent="0" algn="ctr">
              <a:buNone/>
              <a:defRPr>
                <a:solidFill>
                  <a:schemeClr val="tx1">
                    <a:tint val="75000"/>
                  </a:schemeClr>
                </a:solidFill>
              </a:defRPr>
            </a:lvl9pPr>
          </a:lstStyle>
          <a:p>
            <a:r>
              <a:rPr lang="en-US" dirty="0"/>
              <a:t>Speaker Name</a:t>
            </a:r>
          </a:p>
        </p:txBody>
      </p:sp>
      <p:sp>
        <p:nvSpPr>
          <p:cNvPr id="25" name="Text Placeholder 38"/>
          <p:cNvSpPr>
            <a:spLocks noGrp="1"/>
          </p:cNvSpPr>
          <p:nvPr>
            <p:ph type="body" sz="quarter" idx="10" hasCustomPrompt="1"/>
          </p:nvPr>
        </p:nvSpPr>
        <p:spPr>
          <a:xfrm>
            <a:off x="251847" y="3873685"/>
            <a:ext cx="8112650" cy="288131"/>
          </a:xfrm>
          <a:prstGeom prst="rect">
            <a:avLst/>
          </a:prstGeom>
        </p:spPr>
        <p:txBody>
          <a:bodyPr lIns="91412" tIns="45706" rIns="91412" bIns="45706"/>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a:t>Speaker Title</a:t>
            </a:r>
          </a:p>
        </p:txBody>
      </p:sp>
      <p:sp>
        <p:nvSpPr>
          <p:cNvPr id="26" name="Text Placeholder 40"/>
          <p:cNvSpPr>
            <a:spLocks noGrp="1"/>
          </p:cNvSpPr>
          <p:nvPr>
            <p:ph type="body" sz="quarter" idx="11" hasCustomPrompt="1"/>
          </p:nvPr>
        </p:nvSpPr>
        <p:spPr>
          <a:xfrm>
            <a:off x="251847" y="4453676"/>
            <a:ext cx="8112650" cy="288131"/>
          </a:xfrm>
          <a:prstGeom prst="rect">
            <a:avLst/>
          </a:prstGeom>
        </p:spPr>
        <p:txBody>
          <a:bodyPr lIns="91412" tIns="45706" rIns="91412" bIns="45706"/>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a:t>Date</a:t>
            </a:r>
          </a:p>
        </p:txBody>
      </p:sp>
      <p:sp>
        <p:nvSpPr>
          <p:cNvPr id="3" name="Text Placeholder 2"/>
          <p:cNvSpPr>
            <a:spLocks noGrp="1"/>
          </p:cNvSpPr>
          <p:nvPr>
            <p:ph type="body" sz="quarter" idx="13" hasCustomPrompt="1"/>
          </p:nvPr>
        </p:nvSpPr>
        <p:spPr>
          <a:xfrm>
            <a:off x="252571" y="2622503"/>
            <a:ext cx="8302625" cy="299001"/>
          </a:xfrm>
          <a:prstGeom prst="rect">
            <a:avLst/>
          </a:prstGeom>
        </p:spPr>
        <p:txBody>
          <a:bodyPr lIns="91412" tIns="45706" rIns="91412" bIns="45706"/>
          <a:lstStyle>
            <a:lvl1pPr marL="0" indent="0">
              <a:buFont typeface="Arial" panose="020B0604020202020204" pitchFamily="34" charset="0"/>
              <a:buNone/>
              <a:defRPr sz="1800" baseline="0">
                <a:solidFill>
                  <a:schemeClr val="bg1"/>
                </a:solidFill>
                <a:latin typeface="+mj-lt"/>
              </a:defRPr>
            </a:lvl1pPr>
            <a:lvl2pPr marL="304757" indent="0">
              <a:buNone/>
              <a:defRPr/>
            </a:lvl2pPr>
            <a:lvl3pPr marL="427365" indent="0">
              <a:buNone/>
              <a:defRPr/>
            </a:lvl3pPr>
            <a:lvl4pPr marL="516652" indent="0">
              <a:buNone/>
              <a:defRPr/>
            </a:lvl4pPr>
            <a:lvl5pPr marL="601171" indent="0">
              <a:buNone/>
              <a:defRPr/>
            </a:lvl5pPr>
          </a:lstStyle>
          <a:p>
            <a:pPr lvl="0"/>
            <a:r>
              <a:rPr lang="en-GB" dirty="0"/>
              <a:t>Subhead goes here</a:t>
            </a:r>
          </a:p>
        </p:txBody>
      </p:sp>
      <p:grpSp>
        <p:nvGrpSpPr>
          <p:cNvPr id="28" name="Group 67"/>
          <p:cNvGrpSpPr/>
          <p:nvPr/>
        </p:nvGrpSpPr>
        <p:grpSpPr>
          <a:xfrm>
            <a:off x="285170" y="307876"/>
            <a:ext cx="862739" cy="459830"/>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914286" fontAlgn="auto">
                <a:spcBef>
                  <a:spcPts val="0"/>
                </a:spcBef>
                <a:spcAft>
                  <a:spcPts val="0"/>
                </a:spcAft>
              </a:pPr>
              <a:endParaRPr lang="en-US">
                <a:solidFill>
                  <a:srgbClr val="FFFFFF"/>
                </a:solidFill>
                <a:latin typeface="CiscoSansTT ExtraLight"/>
                <a:ea typeface="+mn-ea"/>
                <a:cs typeface="+mn-cs"/>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286" fontAlgn="auto">
                <a:spcBef>
                  <a:spcPts val="0"/>
                </a:spcBef>
                <a:spcAft>
                  <a:spcPts val="0"/>
                </a:spcAft>
              </a:pPr>
              <a:endParaRPr lang="en-US">
                <a:solidFill>
                  <a:srgbClr val="FFFFFF"/>
                </a:solidFill>
                <a:latin typeface="CiscoSansTT ExtraLight"/>
                <a:ea typeface="+mn-ea"/>
                <a:cs typeface="+mn-cs"/>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286" fontAlgn="auto">
                <a:spcBef>
                  <a:spcPts val="0"/>
                </a:spcBef>
                <a:spcAft>
                  <a:spcPts val="0"/>
                </a:spcAft>
              </a:pPr>
              <a:endParaRPr lang="en-US">
                <a:solidFill>
                  <a:srgbClr val="FFFFFF"/>
                </a:solidFill>
                <a:latin typeface="CiscoSansTT ExtraLight"/>
                <a:ea typeface="+mn-ea"/>
                <a:cs typeface="+mn-cs"/>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286" fontAlgn="auto">
                <a:spcBef>
                  <a:spcPts val="0"/>
                </a:spcBef>
                <a:spcAft>
                  <a:spcPts val="0"/>
                </a:spcAft>
              </a:pPr>
              <a:endParaRPr lang="en-US">
                <a:solidFill>
                  <a:srgbClr val="FFFFFF"/>
                </a:solidFill>
                <a:latin typeface="CiscoSansTT ExtraLight"/>
                <a:ea typeface="+mn-ea"/>
                <a:cs typeface="+mn-cs"/>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286" fontAlgn="auto">
                <a:spcBef>
                  <a:spcPts val="0"/>
                </a:spcBef>
                <a:spcAft>
                  <a:spcPts val="0"/>
                </a:spcAft>
              </a:pPr>
              <a:endParaRPr lang="en-US">
                <a:solidFill>
                  <a:srgbClr val="FFFFFF"/>
                </a:solidFill>
                <a:latin typeface="CiscoSansTT ExtraLight"/>
                <a:ea typeface="+mn-ea"/>
                <a:cs typeface="+mn-cs"/>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286" fontAlgn="auto">
                <a:spcBef>
                  <a:spcPts val="0"/>
                </a:spcBef>
                <a:spcAft>
                  <a:spcPts val="0"/>
                </a:spcAft>
              </a:pPr>
              <a:endParaRPr lang="en-US">
                <a:solidFill>
                  <a:srgbClr val="FFFFFF"/>
                </a:solidFill>
                <a:latin typeface="CiscoSansTT ExtraLight"/>
                <a:ea typeface="+mn-ea"/>
                <a:cs typeface="+mn-cs"/>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286" fontAlgn="auto">
                <a:spcBef>
                  <a:spcPts val="0"/>
                </a:spcBef>
                <a:spcAft>
                  <a:spcPts val="0"/>
                </a:spcAft>
              </a:pPr>
              <a:endParaRPr lang="en-US">
                <a:solidFill>
                  <a:srgbClr val="FFFFFF"/>
                </a:solidFill>
                <a:latin typeface="CiscoSansTT ExtraLight"/>
                <a:ea typeface="+mn-ea"/>
                <a:cs typeface="+mn-cs"/>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286" fontAlgn="auto">
                <a:spcBef>
                  <a:spcPts val="0"/>
                </a:spcBef>
                <a:spcAft>
                  <a:spcPts val="0"/>
                </a:spcAft>
              </a:pPr>
              <a:endParaRPr lang="en-US">
                <a:solidFill>
                  <a:srgbClr val="FFFFFF"/>
                </a:solidFill>
                <a:latin typeface="CiscoSansTT ExtraLight"/>
                <a:ea typeface="+mn-ea"/>
                <a:cs typeface="+mn-cs"/>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286" fontAlgn="auto">
                <a:spcBef>
                  <a:spcPts val="0"/>
                </a:spcBef>
                <a:spcAft>
                  <a:spcPts val="0"/>
                </a:spcAft>
              </a:pPr>
              <a:endParaRPr lang="en-US">
                <a:solidFill>
                  <a:srgbClr val="FFFFFF"/>
                </a:solidFill>
                <a:latin typeface="CiscoSansTT ExtraLight"/>
                <a:ea typeface="+mn-ea"/>
                <a:cs typeface="+mn-cs"/>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286" fontAlgn="auto">
                <a:spcBef>
                  <a:spcPts val="0"/>
                </a:spcBef>
                <a:spcAft>
                  <a:spcPts val="0"/>
                </a:spcAft>
              </a:pPr>
              <a:endParaRPr lang="en-US">
                <a:solidFill>
                  <a:srgbClr val="FFFFFF"/>
                </a:solidFill>
                <a:latin typeface="CiscoSansTT ExtraLight"/>
                <a:ea typeface="+mn-ea"/>
                <a:cs typeface="+mn-cs"/>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286" fontAlgn="auto">
                <a:spcBef>
                  <a:spcPts val="0"/>
                </a:spcBef>
                <a:spcAft>
                  <a:spcPts val="0"/>
                </a:spcAft>
              </a:pPr>
              <a:endParaRPr lang="en-US">
                <a:solidFill>
                  <a:srgbClr val="FFFFFF"/>
                </a:solidFill>
                <a:latin typeface="CiscoSansTT ExtraLight"/>
                <a:ea typeface="+mn-ea"/>
                <a:cs typeface="+mn-cs"/>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286" fontAlgn="auto">
                <a:spcBef>
                  <a:spcPts val="0"/>
                </a:spcBef>
                <a:spcAft>
                  <a:spcPts val="0"/>
                </a:spcAft>
              </a:pPr>
              <a:endParaRPr lang="en-US">
                <a:solidFill>
                  <a:srgbClr val="FFFFFF"/>
                </a:solidFill>
                <a:latin typeface="CiscoSansTT ExtraLight"/>
                <a:ea typeface="+mn-ea"/>
                <a:cs typeface="+mn-cs"/>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286" fontAlgn="auto">
                <a:spcBef>
                  <a:spcPts val="0"/>
                </a:spcBef>
                <a:spcAft>
                  <a:spcPts val="0"/>
                </a:spcAft>
              </a:pPr>
              <a:endParaRPr lang="en-US">
                <a:solidFill>
                  <a:srgbClr val="FFFFFF"/>
                </a:solidFill>
                <a:latin typeface="CiscoSansTT ExtraLight"/>
                <a:ea typeface="+mn-ea"/>
                <a:cs typeface="+mn-cs"/>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286" fontAlgn="auto">
                <a:spcBef>
                  <a:spcPts val="0"/>
                </a:spcBef>
                <a:spcAft>
                  <a:spcPts val="0"/>
                </a:spcAft>
              </a:pPr>
              <a:endParaRPr lang="en-US">
                <a:solidFill>
                  <a:srgbClr val="FFFFFF"/>
                </a:solidFill>
                <a:latin typeface="CiscoSansTT ExtraLight"/>
                <a:ea typeface="+mn-ea"/>
                <a:cs typeface="+mn-cs"/>
              </a:endParaRPr>
            </a:p>
          </p:txBody>
        </p:sp>
      </p:grpSp>
    </p:spTree>
    <p:extLst>
      <p:ext uri="{BB962C8B-B14F-4D97-AF65-F5344CB8AC3E}">
        <p14:creationId xmlns:p14="http://schemas.microsoft.com/office/powerpoint/2010/main" val="422028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76497" y="3209553"/>
            <a:ext cx="4684867" cy="288131"/>
          </a:xfrm>
          <a:prstGeom prst="rect">
            <a:avLst/>
          </a:prstGeom>
        </p:spPr>
        <p:txBody>
          <a:bodyPr vert="horz" lIns="68568" tIns="34285" rIns="68568" bIns="34285" rtlCol="0">
            <a:noAutofit/>
          </a:bodyPr>
          <a:lstStyle>
            <a:lvl1pPr marL="0" indent="0" algn="l" defTabSz="685691" rtl="0" eaLnBrk="1" latinLnBrk="0" hangingPunct="1">
              <a:lnSpc>
                <a:spcPct val="95000"/>
              </a:lnSpc>
              <a:spcBef>
                <a:spcPts val="1080"/>
              </a:spcBef>
              <a:buClr>
                <a:srgbClr val="92D050"/>
              </a:buClr>
              <a:buSzPct val="90000"/>
              <a:buFont typeface="Arial" pitchFamily="34" charset="0"/>
              <a:buNone/>
              <a:tabLst/>
              <a:defRPr lang="en-US" sz="1800" kern="1200" dirty="0">
                <a:solidFill>
                  <a:schemeClr val="tx2"/>
                </a:solidFill>
                <a:latin typeface="+mj-lt"/>
                <a:ea typeface="+mn-ea"/>
                <a:cs typeface="+mn-cs"/>
              </a:defRPr>
            </a:lvl1pPr>
            <a:lvl2pPr marL="342841" indent="0" algn="ctr">
              <a:buNone/>
              <a:defRPr>
                <a:solidFill>
                  <a:schemeClr val="tx1">
                    <a:tint val="75000"/>
                  </a:schemeClr>
                </a:solidFill>
              </a:defRPr>
            </a:lvl2pPr>
            <a:lvl3pPr marL="685691" indent="0" algn="ctr">
              <a:buNone/>
              <a:defRPr>
                <a:solidFill>
                  <a:schemeClr val="tx1">
                    <a:tint val="75000"/>
                  </a:schemeClr>
                </a:solidFill>
              </a:defRPr>
            </a:lvl3pPr>
            <a:lvl4pPr marL="1028536" indent="0" algn="ctr">
              <a:buNone/>
              <a:defRPr>
                <a:solidFill>
                  <a:schemeClr val="tx1">
                    <a:tint val="75000"/>
                  </a:schemeClr>
                </a:solidFill>
              </a:defRPr>
            </a:lvl4pPr>
            <a:lvl5pPr marL="1371384" indent="0" algn="ctr">
              <a:buNone/>
              <a:defRPr>
                <a:solidFill>
                  <a:schemeClr val="tx1">
                    <a:tint val="75000"/>
                  </a:schemeClr>
                </a:solidFill>
              </a:defRPr>
            </a:lvl5pPr>
            <a:lvl6pPr marL="1714225" indent="0" algn="ctr">
              <a:buNone/>
              <a:defRPr>
                <a:solidFill>
                  <a:schemeClr val="tx1">
                    <a:tint val="75000"/>
                  </a:schemeClr>
                </a:solidFill>
              </a:defRPr>
            </a:lvl6pPr>
            <a:lvl7pPr marL="2057075" indent="0" algn="ctr">
              <a:buNone/>
              <a:defRPr>
                <a:solidFill>
                  <a:schemeClr val="tx1">
                    <a:tint val="75000"/>
                  </a:schemeClr>
                </a:solidFill>
              </a:defRPr>
            </a:lvl7pPr>
            <a:lvl8pPr marL="2399920" indent="0" algn="ctr">
              <a:buNone/>
              <a:defRPr>
                <a:solidFill>
                  <a:schemeClr val="tx1">
                    <a:tint val="75000"/>
                  </a:schemeClr>
                </a:solidFill>
              </a:defRPr>
            </a:lvl8pPr>
            <a:lvl9pPr marL="2742768" indent="0" algn="ctr">
              <a:buNone/>
              <a:defRPr>
                <a:solidFill>
                  <a:schemeClr val="tx1">
                    <a:tint val="75000"/>
                  </a:schemeClr>
                </a:solidFill>
              </a:defRPr>
            </a:lvl9pPr>
          </a:lstStyle>
          <a:p>
            <a:pPr marL="0" lvl="0" indent="0" algn="l" defTabSz="685691" rtl="0" eaLnBrk="1" latinLnBrk="0" hangingPunct="1">
              <a:lnSpc>
                <a:spcPct val="95000"/>
              </a:lnSpc>
              <a:spcBef>
                <a:spcPts val="1080"/>
              </a:spcBef>
              <a:buClr>
                <a:srgbClr val="92D050"/>
              </a:buClr>
              <a:buSzPct val="90000"/>
              <a:buFont typeface="Arial" pitchFamily="34" charset="0"/>
              <a:buNone/>
              <a:tabLst/>
            </a:pPr>
            <a:r>
              <a:rPr lang="en-US" dirty="0"/>
              <a:t>Presenter Name and Title Go Here</a:t>
            </a:r>
          </a:p>
        </p:txBody>
      </p:sp>
      <p:sp>
        <p:nvSpPr>
          <p:cNvPr id="27" name="Rectangle 3"/>
          <p:cNvSpPr>
            <a:spLocks noChangeArrowheads="1"/>
          </p:cNvSpPr>
          <p:nvPr/>
        </p:nvSpPr>
        <p:spPr bwMode="white">
          <a:xfrm>
            <a:off x="0" y="0"/>
            <a:ext cx="9144000" cy="133350"/>
          </a:xfrm>
          <a:prstGeom prst="rect">
            <a:avLst/>
          </a:prstGeom>
          <a:solidFill>
            <a:schemeClr val="bg2"/>
          </a:solidFill>
          <a:ln w="25400" algn="ctr">
            <a:noFill/>
            <a:miter lim="800000"/>
            <a:headEnd/>
            <a:tailEnd/>
          </a:ln>
          <a:effectLst/>
        </p:spPr>
        <p:txBody>
          <a:bodyPr wrap="none" lIns="68568" tIns="34285" rIns="68568" bIns="34285" anchor="ctr"/>
          <a:lstStyle/>
          <a:p>
            <a:pPr defTabSz="914286" fontAlgn="auto">
              <a:spcBef>
                <a:spcPts val="0"/>
              </a:spcBef>
              <a:spcAft>
                <a:spcPts val="0"/>
              </a:spcAft>
            </a:pPr>
            <a:endParaRPr lang="en-US">
              <a:solidFill>
                <a:srgbClr val="000000"/>
              </a:solidFill>
              <a:latin typeface="CiscoSansTT ExtraLight"/>
              <a:ea typeface="+mn-ea"/>
              <a:cs typeface="+mn-cs"/>
            </a:endParaRPr>
          </a:p>
        </p:txBody>
      </p:sp>
      <p:sp>
        <p:nvSpPr>
          <p:cNvPr id="2" name="Title 1"/>
          <p:cNvSpPr>
            <a:spLocks noGrp="1"/>
          </p:cNvSpPr>
          <p:nvPr>
            <p:ph type="ctrTitle" hasCustomPrompt="1"/>
          </p:nvPr>
        </p:nvSpPr>
        <p:spPr>
          <a:xfrm>
            <a:off x="248806" y="2462028"/>
            <a:ext cx="4712557" cy="766763"/>
          </a:xfrm>
        </p:spPr>
        <p:txBody>
          <a:bodyPr vert="horz" lIns="61709" tIns="34285" rIns="61709" bIns="34285" rtlCol="0" anchor="b" anchorCtr="0">
            <a:noAutofit/>
          </a:bodyPr>
          <a:lstStyle>
            <a:lvl1pPr marL="0" indent="0" algn="l" defTabSz="685691" rtl="0" eaLnBrk="1" latinLnBrk="0" hangingPunct="1">
              <a:lnSpc>
                <a:spcPct val="80000"/>
              </a:lnSpc>
              <a:spcBef>
                <a:spcPct val="0"/>
              </a:spcBef>
              <a:buClr>
                <a:schemeClr val="tx1"/>
              </a:buClr>
              <a:buFont typeface="Ciscolight" pitchFamily="2" charset="0"/>
              <a:buNone/>
              <a:defRPr lang="en-US" sz="4500" b="0" kern="1200" spc="0" baseline="0" dirty="0">
                <a:gradFill>
                  <a:gsLst>
                    <a:gs pos="0">
                      <a:schemeClr val="accent1"/>
                    </a:gs>
                    <a:gs pos="77000">
                      <a:srgbClr val="01BBBB"/>
                    </a:gs>
                    <a:gs pos="100000">
                      <a:schemeClr val="accent6"/>
                    </a:gs>
                  </a:gsLst>
                  <a:lin ang="1200000" scaled="0"/>
                </a:gradFill>
                <a:latin typeface="+mj-lt"/>
                <a:ea typeface="+mj-ea"/>
                <a:cs typeface="+mj-cs"/>
              </a:defRPr>
            </a:lvl1pPr>
          </a:lstStyle>
          <a:p>
            <a:r>
              <a:rPr lang="en-US" dirty="0"/>
              <a:t>Demo Title</a:t>
            </a:r>
          </a:p>
        </p:txBody>
      </p:sp>
      <p:sp>
        <p:nvSpPr>
          <p:cNvPr id="49" name="Rectangle 3"/>
          <p:cNvSpPr>
            <a:spLocks noChangeArrowheads="1"/>
          </p:cNvSpPr>
          <p:nvPr/>
        </p:nvSpPr>
        <p:spPr bwMode="hidden">
          <a:xfrm>
            <a:off x="0" y="0"/>
            <a:ext cx="9144000" cy="133350"/>
          </a:xfrm>
          <a:prstGeom prst="rect">
            <a:avLst/>
          </a:prstGeom>
          <a:solidFill>
            <a:schemeClr val="bg2"/>
          </a:solidFill>
          <a:ln w="25400" algn="ctr">
            <a:noFill/>
            <a:miter lim="800000"/>
            <a:headEnd/>
            <a:tailEnd/>
          </a:ln>
          <a:effectLst/>
        </p:spPr>
        <p:txBody>
          <a:bodyPr wrap="none" lIns="68568" tIns="34285" rIns="68568" bIns="34285" anchor="ctr"/>
          <a:lstStyle/>
          <a:p>
            <a:pPr defTabSz="914286" fontAlgn="auto">
              <a:spcBef>
                <a:spcPts val="0"/>
              </a:spcBef>
              <a:spcAft>
                <a:spcPts val="0"/>
              </a:spcAft>
            </a:pPr>
            <a:endParaRPr lang="en-US">
              <a:solidFill>
                <a:srgbClr val="000000"/>
              </a:solidFill>
              <a:latin typeface="CiscoSansTT ExtraLight"/>
              <a:ea typeface="+mn-ea"/>
              <a:cs typeface="+mn-cs"/>
            </a:endParaRPr>
          </a:p>
        </p:txBody>
      </p:sp>
      <p:sp>
        <p:nvSpPr>
          <p:cNvPr id="31" name="Picture Placeholder 30"/>
          <p:cNvSpPr>
            <a:spLocks noGrp="1"/>
          </p:cNvSpPr>
          <p:nvPr>
            <p:ph type="pic" sz="quarter" idx="10" hasCustomPrompt="1"/>
          </p:nvPr>
        </p:nvSpPr>
        <p:spPr>
          <a:xfrm>
            <a:off x="5540385" y="1438276"/>
            <a:ext cx="2676525" cy="2166938"/>
          </a:xfrm>
          <a:prstGeom prst="rect">
            <a:avLst/>
          </a:prstGeom>
        </p:spPr>
        <p:txBody>
          <a:bodyPr lIns="91412" tIns="45706" rIns="91412" bIns="45706" anchor="ctr" anchorCtr="1"/>
          <a:lstStyle>
            <a:lvl1pPr marL="0" indent="0" algn="ctr">
              <a:buNone/>
              <a:defRPr>
                <a:solidFill>
                  <a:schemeClr val="tx2"/>
                </a:solidFill>
                <a:latin typeface="+mj-lt"/>
              </a:defRPr>
            </a:lvl1pPr>
          </a:lstStyle>
          <a:p>
            <a:r>
              <a:rPr lang="en-US" dirty="0"/>
              <a:t>Insert photo here</a:t>
            </a:r>
          </a:p>
        </p:txBody>
      </p:sp>
    </p:spTree>
    <p:extLst>
      <p:ext uri="{BB962C8B-B14F-4D97-AF65-F5344CB8AC3E}">
        <p14:creationId xmlns:p14="http://schemas.microsoft.com/office/powerpoint/2010/main" val="24554054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P spid="2" grpId="0"/>
      <p:bldP spid="31"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27" name="Rectangle 3"/>
          <p:cNvSpPr>
            <a:spLocks noChangeArrowheads="1"/>
          </p:cNvSpPr>
          <p:nvPr/>
        </p:nvSpPr>
        <p:spPr bwMode="white">
          <a:xfrm>
            <a:off x="0" y="0"/>
            <a:ext cx="9144000" cy="133350"/>
          </a:xfrm>
          <a:prstGeom prst="rect">
            <a:avLst/>
          </a:prstGeom>
          <a:solidFill>
            <a:schemeClr val="bg2"/>
          </a:solidFill>
          <a:ln w="25400" algn="ctr">
            <a:noFill/>
            <a:miter lim="800000"/>
            <a:headEnd/>
            <a:tailEnd/>
          </a:ln>
          <a:effectLst/>
        </p:spPr>
        <p:txBody>
          <a:bodyPr wrap="none" lIns="68565" tIns="34283" rIns="68565" bIns="34283" anchor="ctr"/>
          <a:lstStyle/>
          <a:p>
            <a:pPr defTabSz="914286" fontAlgn="auto">
              <a:spcBef>
                <a:spcPts val="0"/>
              </a:spcBef>
              <a:spcAft>
                <a:spcPts val="0"/>
              </a:spcAft>
            </a:pPr>
            <a:endParaRPr lang="en-US">
              <a:solidFill>
                <a:srgbClr val="000000"/>
              </a:solidFill>
              <a:latin typeface="CiscoSansTT ExtraLight"/>
              <a:ea typeface="+mn-ea"/>
              <a:cs typeface="+mn-cs"/>
            </a:endParaRPr>
          </a:p>
        </p:txBody>
      </p:sp>
      <p:sp>
        <p:nvSpPr>
          <p:cNvPr id="47" name="Rectangle 3"/>
          <p:cNvSpPr>
            <a:spLocks noChangeArrowheads="1"/>
          </p:cNvSpPr>
          <p:nvPr/>
        </p:nvSpPr>
        <p:spPr bwMode="hidden">
          <a:xfrm>
            <a:off x="0" y="0"/>
            <a:ext cx="9144000" cy="133350"/>
          </a:xfrm>
          <a:prstGeom prst="rect">
            <a:avLst/>
          </a:prstGeom>
          <a:solidFill>
            <a:schemeClr val="bg2"/>
          </a:solidFill>
          <a:ln w="25400" algn="ctr">
            <a:noFill/>
            <a:miter lim="800000"/>
            <a:headEnd/>
            <a:tailEnd/>
          </a:ln>
          <a:effectLst/>
        </p:spPr>
        <p:txBody>
          <a:bodyPr wrap="none" lIns="68565" tIns="34283" rIns="68565" bIns="34283" anchor="ctr"/>
          <a:lstStyle/>
          <a:p>
            <a:pPr defTabSz="914286" fontAlgn="auto">
              <a:spcBef>
                <a:spcPts val="0"/>
              </a:spcBef>
              <a:spcAft>
                <a:spcPts val="0"/>
              </a:spcAft>
            </a:pPr>
            <a:endParaRPr lang="en-US">
              <a:solidFill>
                <a:srgbClr val="000000"/>
              </a:solidFill>
              <a:latin typeface="CiscoSansTT ExtraLight"/>
              <a:ea typeface="+mn-ea"/>
              <a:cs typeface="+mn-cs"/>
            </a:endParaRPr>
          </a:p>
        </p:txBody>
      </p:sp>
      <p:sp>
        <p:nvSpPr>
          <p:cNvPr id="5" name="Title 1"/>
          <p:cNvSpPr>
            <a:spLocks noGrp="1"/>
          </p:cNvSpPr>
          <p:nvPr>
            <p:ph type="ctrTitle" hasCustomPrompt="1"/>
          </p:nvPr>
        </p:nvSpPr>
        <p:spPr>
          <a:xfrm>
            <a:off x="245456" y="571576"/>
            <a:ext cx="8301718"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gradFill>
                  <a:gsLst>
                    <a:gs pos="0">
                      <a:schemeClr val="accent1"/>
                    </a:gs>
                    <a:gs pos="100000">
                      <a:srgbClr val="01BBBB"/>
                    </a:gs>
                  </a:gsLst>
                  <a:lin ang="1200000" scaled="0"/>
                </a:gradFill>
                <a:latin typeface="+mj-lt"/>
                <a:cs typeface="CiscoSans Thin"/>
              </a:defRPr>
            </a:lvl1pPr>
          </a:lstStyle>
          <a:p>
            <a:r>
              <a:rPr lang="en-US" dirty="0"/>
              <a:t>Section Title Goes Here</a:t>
            </a:r>
          </a:p>
        </p:txBody>
      </p:sp>
    </p:spTree>
    <p:extLst>
      <p:ext uri="{BB962C8B-B14F-4D97-AF65-F5344CB8AC3E}">
        <p14:creationId xmlns:p14="http://schemas.microsoft.com/office/powerpoint/2010/main" val="113521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2_Segue">
    <p:bg>
      <p:bgPr>
        <a:solidFill>
          <a:schemeClr val="accent5"/>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45456" y="562609"/>
            <a:ext cx="8301718"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a:t>Section Title Goes Here</a:t>
            </a:r>
          </a:p>
        </p:txBody>
      </p:sp>
      <p:sp>
        <p:nvSpPr>
          <p:cNvPr id="6" name="Rectangle 5"/>
          <p:cNvSpPr>
            <a:spLocks noChangeArrowheads="1"/>
          </p:cNvSpPr>
          <p:nvPr userDrawn="1"/>
        </p:nvSpPr>
        <p:spPr bwMode="ltGray">
          <a:xfrm>
            <a:off x="7826105" y="4745985"/>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7" name="Rectangle 7"/>
          <p:cNvSpPr>
            <a:spLocks noChangeArrowheads="1"/>
          </p:cNvSpPr>
          <p:nvPr/>
        </p:nvSpPr>
        <p:spPr bwMode="ltGray">
          <a:xfrm>
            <a:off x="8662418" y="4742907"/>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0" name="Rectangle 4"/>
          <p:cNvSpPr>
            <a:spLocks noChangeArrowheads="1"/>
          </p:cNvSpPr>
          <p:nvPr userDrawn="1"/>
        </p:nvSpPr>
        <p:spPr bwMode="ltGray">
          <a:xfrm>
            <a:off x="292052" y="4747285"/>
            <a:ext cx="3420515" cy="154518"/>
          </a:xfrm>
          <a:prstGeom prst="rect">
            <a:avLst/>
          </a:prstGeom>
          <a:noFill/>
          <a:ln w="9525">
            <a:noFill/>
            <a:miter lim="800000"/>
            <a:headEnd/>
            <a:tailEnd/>
          </a:ln>
          <a:effectLst/>
        </p:spPr>
        <p:txBody>
          <a:bodyPr wrap="square" lIns="61577" tIns="30788" rIns="61577" bIns="30788" anchor="b" anchorCtr="0">
            <a:spAutoFit/>
          </a:bodyPr>
          <a:lstStyle/>
          <a:p>
            <a:pPr defTabSz="610668" fontAlgn="auto">
              <a:spcBef>
                <a:spcPts val="0"/>
              </a:spcBef>
              <a:spcAft>
                <a:spcPts val="0"/>
              </a:spcAft>
            </a:pPr>
            <a:r>
              <a:rPr lang="en-US" sz="600" dirty="0">
                <a:solidFill>
                  <a:srgbClr val="FFFFFF"/>
                </a:solidFill>
                <a:latin typeface="CiscoSansTT Light"/>
                <a:ea typeface="+mn-ea"/>
                <a:cs typeface="CiscoSans Thin"/>
              </a:rPr>
              <a:t>© 2013-</a:t>
            </a:r>
            <a:r>
              <a:rPr lang="de-DE" sz="600" dirty="0">
                <a:solidFill>
                  <a:srgbClr val="FFFFFF"/>
                </a:solidFill>
                <a:latin typeface="CiscoSansTT Light"/>
                <a:ea typeface="+mn-ea"/>
                <a:cs typeface="CiscoSans Thin"/>
              </a:rPr>
              <a:t>2016  Cisco</a:t>
            </a:r>
            <a:r>
              <a:rPr lang="en-US" sz="600" dirty="0">
                <a:solidFill>
                  <a:srgbClr val="FFFFFF"/>
                </a:solidFill>
                <a:latin typeface="CiscoSansTT Light"/>
                <a:ea typeface="+mn-ea"/>
                <a:cs typeface="CiscoSans Thin"/>
              </a:rPr>
              <a:t> and/or its affiliates. All rights reserved.</a:t>
            </a:r>
          </a:p>
        </p:txBody>
      </p:sp>
      <p:cxnSp>
        <p:nvCxnSpPr>
          <p:cNvPr id="8" name="Straight Connector 7"/>
          <p:cNvCxnSpPr/>
          <p:nvPr/>
        </p:nvCxnSpPr>
        <p:spPr>
          <a:xfrm>
            <a:off x="0"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8571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3_Segu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45456" y="562609"/>
            <a:ext cx="8301718"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a:t>Section Title Goes Here</a:t>
            </a:r>
          </a:p>
        </p:txBody>
      </p:sp>
      <p:sp>
        <p:nvSpPr>
          <p:cNvPr id="6" name="Rectangle 5"/>
          <p:cNvSpPr>
            <a:spLocks noChangeArrowheads="1"/>
          </p:cNvSpPr>
          <p:nvPr userDrawn="1"/>
        </p:nvSpPr>
        <p:spPr bwMode="ltGray">
          <a:xfrm>
            <a:off x="7826105" y="4745985"/>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7" name="Rectangle 7"/>
          <p:cNvSpPr>
            <a:spLocks noChangeArrowheads="1"/>
          </p:cNvSpPr>
          <p:nvPr/>
        </p:nvSpPr>
        <p:spPr bwMode="ltGray">
          <a:xfrm>
            <a:off x="8662418" y="4742907"/>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0" name="Rectangle 4"/>
          <p:cNvSpPr>
            <a:spLocks noChangeArrowheads="1"/>
          </p:cNvSpPr>
          <p:nvPr userDrawn="1"/>
        </p:nvSpPr>
        <p:spPr bwMode="ltGray">
          <a:xfrm>
            <a:off x="292052" y="4747285"/>
            <a:ext cx="3420515" cy="154518"/>
          </a:xfrm>
          <a:prstGeom prst="rect">
            <a:avLst/>
          </a:prstGeom>
          <a:noFill/>
          <a:ln w="9525">
            <a:noFill/>
            <a:miter lim="800000"/>
            <a:headEnd/>
            <a:tailEnd/>
          </a:ln>
          <a:effectLst/>
        </p:spPr>
        <p:txBody>
          <a:bodyPr wrap="square" lIns="61577" tIns="30788" rIns="61577" bIns="30788" anchor="b" anchorCtr="0">
            <a:spAutoFit/>
          </a:bodyPr>
          <a:lstStyle/>
          <a:p>
            <a:pPr defTabSz="610668" fontAlgn="auto">
              <a:spcBef>
                <a:spcPts val="0"/>
              </a:spcBef>
              <a:spcAft>
                <a:spcPts val="0"/>
              </a:spcAft>
            </a:pPr>
            <a:r>
              <a:rPr lang="en-US" sz="600" dirty="0">
                <a:solidFill>
                  <a:srgbClr val="FFFFFF"/>
                </a:solidFill>
                <a:latin typeface="CiscoSansTT Light"/>
                <a:ea typeface="+mn-ea"/>
                <a:cs typeface="CiscoSans Thin"/>
              </a:rPr>
              <a:t>© 2013-</a:t>
            </a:r>
            <a:r>
              <a:rPr lang="de-DE" sz="600" dirty="0">
                <a:solidFill>
                  <a:srgbClr val="FFFFFF"/>
                </a:solidFill>
                <a:latin typeface="CiscoSansTT Light"/>
                <a:ea typeface="+mn-ea"/>
                <a:cs typeface="CiscoSans Thin"/>
              </a:rPr>
              <a:t>2016  Cisco</a:t>
            </a:r>
            <a:r>
              <a:rPr lang="en-US" sz="600" dirty="0">
                <a:solidFill>
                  <a:srgbClr val="FFFFFF"/>
                </a:solidFill>
                <a:latin typeface="CiscoSansTT Light"/>
                <a:ea typeface="+mn-ea"/>
                <a:cs typeface="CiscoSans Thin"/>
              </a:rPr>
              <a:t> and/or its affiliates. All rights reserved.</a:t>
            </a:r>
          </a:p>
        </p:txBody>
      </p:sp>
      <p:cxnSp>
        <p:nvCxnSpPr>
          <p:cNvPr id="8" name="Straight Connector 7"/>
          <p:cNvCxnSpPr/>
          <p:nvPr/>
        </p:nvCxnSpPr>
        <p:spPr>
          <a:xfrm>
            <a:off x="0"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0251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59117"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a:t>Title Goes Here</a:t>
            </a:r>
          </a:p>
        </p:txBody>
      </p:sp>
      <p:sp>
        <p:nvSpPr>
          <p:cNvPr id="5" name="Content Placeholder 2"/>
          <p:cNvSpPr>
            <a:spLocks noGrp="1"/>
          </p:cNvSpPr>
          <p:nvPr>
            <p:ph idx="1" hasCustomPrompt="1"/>
          </p:nvPr>
        </p:nvSpPr>
        <p:spPr>
          <a:xfrm>
            <a:off x="261498" y="1200158"/>
            <a:ext cx="8659976" cy="3394075"/>
          </a:xfrm>
          <a:prstGeom prst="rect">
            <a:avLst/>
          </a:prstGeom>
        </p:spPr>
        <p:txBody>
          <a:bodyPr lIns="91412" tIns="45706" rIns="91412" bIns="45706">
            <a:noAutofit/>
          </a:bodyPr>
          <a:lstStyle>
            <a:lvl1pPr marL="285666" marR="0" indent="-285666" algn="ctr" defTabSz="457067" rtl="0" eaLnBrk="1" fontAlgn="auto" latinLnBrk="0" hangingPunct="1">
              <a:lnSpc>
                <a:spcPct val="100000"/>
              </a:lnSpc>
              <a:spcBef>
                <a:spcPct val="20000"/>
              </a:spcBef>
              <a:spcAft>
                <a:spcPts val="0"/>
              </a:spcAft>
              <a:buClrTx/>
              <a:buSzTx/>
              <a:buFont typeface="Arial"/>
              <a:buNone/>
              <a:tabLst/>
              <a:defRPr sz="2000" b="0" i="0" baseline="0">
                <a:solidFill>
                  <a:schemeClr val="tx2"/>
                </a:solidFill>
                <a:latin typeface="+mn-lt"/>
                <a:cs typeface="CiscoSans ExtraLight"/>
              </a:defRPr>
            </a:lvl1pPr>
          </a:lstStyle>
          <a:p>
            <a:pPr marL="0" marR="0" lvl="0" indent="0" algn="l" defTabSz="457067" rtl="0" eaLnBrk="1" fontAlgn="auto" latinLnBrk="0" hangingPunct="1">
              <a:lnSpc>
                <a:spcPct val="100000"/>
              </a:lnSpc>
              <a:spcBef>
                <a:spcPct val="20000"/>
              </a:spcBef>
              <a:spcAft>
                <a:spcPts val="0"/>
              </a:spcAft>
              <a:buClrTx/>
              <a:buSzTx/>
              <a:tabLst/>
              <a:defRPr/>
            </a:pPr>
            <a:r>
              <a:rPr lang="en-GB" dirty="0"/>
              <a:t>This slide will allow you to add one of the following:</a:t>
            </a:r>
            <a:br>
              <a:rPr lang="en-GB" dirty="0"/>
            </a:br>
            <a:r>
              <a:rPr lang="en-GB" dirty="0"/>
              <a:t>Table, Charts, Smart Art, Pictures, Clip Art and Media</a:t>
            </a:r>
            <a:br>
              <a:rPr lang="en-GB" dirty="0"/>
            </a:br>
            <a:r>
              <a:rPr lang="en-GB" dirty="0"/>
              <a:t>Click icon to add content</a:t>
            </a:r>
            <a:endParaRPr lang="en-US" dirty="0"/>
          </a:p>
          <a:p>
            <a:pPr lvl="0"/>
            <a:endParaRPr lang="en-US" dirty="0"/>
          </a:p>
        </p:txBody>
      </p:sp>
    </p:spTree>
    <p:extLst>
      <p:ext uri="{BB962C8B-B14F-4D97-AF65-F5344CB8AC3E}">
        <p14:creationId xmlns:p14="http://schemas.microsoft.com/office/powerpoint/2010/main" val="578937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1_Multi_Slid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59117" y="303064"/>
            <a:ext cx="8659976"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a:t>Title Goes Here</a:t>
            </a:r>
          </a:p>
        </p:txBody>
      </p:sp>
      <p:sp>
        <p:nvSpPr>
          <p:cNvPr id="5" name="Content Placeholder 2"/>
          <p:cNvSpPr>
            <a:spLocks noGrp="1"/>
          </p:cNvSpPr>
          <p:nvPr>
            <p:ph idx="1" hasCustomPrompt="1"/>
          </p:nvPr>
        </p:nvSpPr>
        <p:spPr>
          <a:xfrm>
            <a:off x="261498" y="1200158"/>
            <a:ext cx="8659976" cy="3394075"/>
          </a:xfrm>
          <a:prstGeom prst="rect">
            <a:avLst/>
          </a:prstGeom>
        </p:spPr>
        <p:txBody>
          <a:bodyPr lIns="91412" tIns="45706" rIns="91412" bIns="45706">
            <a:noAutofit/>
          </a:bodyPr>
          <a:lstStyle>
            <a:lvl1pPr marL="285666" marR="0" indent="-285666" algn="l" defTabSz="457067"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marL="0" marR="0" lvl="0" indent="0" algn="l" defTabSz="457067" rtl="0" eaLnBrk="1" fontAlgn="auto" latinLnBrk="0" hangingPunct="1">
              <a:lnSpc>
                <a:spcPct val="100000"/>
              </a:lnSpc>
              <a:spcBef>
                <a:spcPct val="20000"/>
              </a:spcBef>
              <a:spcAft>
                <a:spcPts val="0"/>
              </a:spcAft>
              <a:buClrTx/>
              <a:buSzTx/>
              <a:tabLst/>
              <a:defRPr/>
            </a:pPr>
            <a:r>
              <a:rPr lang="en-GB" dirty="0"/>
              <a:t>This slide will allow you to add one of the following:</a:t>
            </a:r>
            <a:br>
              <a:rPr lang="en-GB" dirty="0"/>
            </a:br>
            <a:r>
              <a:rPr lang="en-GB" dirty="0"/>
              <a:t>Table, Charts, Smart Art, Pictures, Clip Art and Media</a:t>
            </a:r>
            <a:br>
              <a:rPr lang="en-GB" dirty="0"/>
            </a:br>
            <a:r>
              <a:rPr lang="en-GB" dirty="0"/>
              <a:t>Click icon to add content</a:t>
            </a:r>
            <a:endParaRPr lang="en-US" dirty="0"/>
          </a:p>
          <a:p>
            <a:pPr lvl="0"/>
            <a:endParaRPr lang="en-US" dirty="0"/>
          </a:p>
        </p:txBody>
      </p:sp>
      <p:sp>
        <p:nvSpPr>
          <p:cNvPr id="8" name="Rectangle 5"/>
          <p:cNvSpPr>
            <a:spLocks noChangeArrowheads="1"/>
          </p:cNvSpPr>
          <p:nvPr userDrawn="1"/>
        </p:nvSpPr>
        <p:spPr bwMode="ltGray">
          <a:xfrm>
            <a:off x="7826105" y="4745985"/>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9" name="Rectangle 7"/>
          <p:cNvSpPr>
            <a:spLocks noChangeArrowheads="1"/>
          </p:cNvSpPr>
          <p:nvPr/>
        </p:nvSpPr>
        <p:spPr bwMode="ltGray">
          <a:xfrm>
            <a:off x="8662418" y="4742907"/>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0" name="Rectangle 4"/>
          <p:cNvSpPr>
            <a:spLocks noChangeArrowheads="1"/>
          </p:cNvSpPr>
          <p:nvPr userDrawn="1"/>
        </p:nvSpPr>
        <p:spPr bwMode="ltGray">
          <a:xfrm>
            <a:off x="292052" y="4747285"/>
            <a:ext cx="3420515" cy="154518"/>
          </a:xfrm>
          <a:prstGeom prst="rect">
            <a:avLst/>
          </a:prstGeom>
          <a:noFill/>
          <a:ln w="9525">
            <a:noFill/>
            <a:miter lim="800000"/>
            <a:headEnd/>
            <a:tailEnd/>
          </a:ln>
          <a:effectLst/>
        </p:spPr>
        <p:txBody>
          <a:bodyPr wrap="square" lIns="61577" tIns="30788" rIns="61577" bIns="30788" anchor="b" anchorCtr="0">
            <a:spAutoFit/>
          </a:bodyPr>
          <a:lstStyle/>
          <a:p>
            <a:pPr defTabSz="610668" fontAlgn="auto">
              <a:spcBef>
                <a:spcPts val="0"/>
              </a:spcBef>
              <a:spcAft>
                <a:spcPts val="0"/>
              </a:spcAft>
            </a:pPr>
            <a:r>
              <a:rPr lang="en-US" sz="600" dirty="0">
                <a:solidFill>
                  <a:srgbClr val="FFFFFF"/>
                </a:solidFill>
                <a:latin typeface="CiscoSansTT Light"/>
                <a:ea typeface="+mn-ea"/>
                <a:cs typeface="CiscoSans Thin"/>
              </a:rPr>
              <a:t>© 2013-</a:t>
            </a:r>
            <a:r>
              <a:rPr lang="de-DE" sz="600" dirty="0">
                <a:solidFill>
                  <a:srgbClr val="FFFFFF"/>
                </a:solidFill>
                <a:latin typeface="CiscoSansTT Light"/>
                <a:ea typeface="+mn-ea"/>
                <a:cs typeface="CiscoSans Thin"/>
              </a:rPr>
              <a:t>2016  Cisco</a:t>
            </a:r>
            <a:r>
              <a:rPr lang="en-US" sz="600" dirty="0">
                <a:solidFill>
                  <a:srgbClr val="FFFFFF"/>
                </a:solidFill>
                <a:latin typeface="CiscoSansTT Light"/>
                <a:ea typeface="+mn-ea"/>
                <a:cs typeface="CiscoSans Thin"/>
              </a:rPr>
              <a:t> and/or its affiliates. All rights reserved.</a:t>
            </a:r>
          </a:p>
        </p:txBody>
      </p:sp>
      <p:cxnSp>
        <p:nvCxnSpPr>
          <p:cNvPr id="11" name="Straight Connector 10"/>
          <p:cNvCxnSpPr/>
          <p:nvPr/>
        </p:nvCxnSpPr>
        <p:spPr>
          <a:xfrm>
            <a:off x="0"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8468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45459" y="1249964"/>
            <a:ext cx="8582751" cy="3266034"/>
          </a:xfrm>
          <a:prstGeom prst="rect">
            <a:avLst/>
          </a:prstGeom>
        </p:spPr>
        <p:txBody>
          <a:bodyPr lIns="91412" tIns="45706" rIns="91412" bIns="45706">
            <a:noAutofit/>
          </a:bodyPr>
          <a:lstStyle>
            <a:lvl1pPr marL="280904" indent="-223774">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507853" indent="-215837">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747496" indent="-171401">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910959" indent="-171401">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1082360" indent="-168226">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a:t>Bullet Title Goes Here</a:t>
            </a:r>
          </a:p>
        </p:txBody>
      </p:sp>
    </p:spTree>
    <p:extLst>
      <p:ext uri="{BB962C8B-B14F-4D97-AF65-F5344CB8AC3E}">
        <p14:creationId xmlns:p14="http://schemas.microsoft.com/office/powerpoint/2010/main" val="371638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a:t>Title Goes Here</a:t>
            </a:r>
          </a:p>
        </p:txBody>
      </p:sp>
      <p:sp>
        <p:nvSpPr>
          <p:cNvPr id="6" name="Text Placeholder 3"/>
          <p:cNvSpPr>
            <a:spLocks noGrp="1"/>
          </p:cNvSpPr>
          <p:nvPr>
            <p:ph type="body" sz="quarter" idx="10"/>
          </p:nvPr>
        </p:nvSpPr>
        <p:spPr>
          <a:xfrm>
            <a:off x="245457" y="1249964"/>
            <a:ext cx="4169632" cy="3266034"/>
          </a:xfrm>
          <a:prstGeom prst="rect">
            <a:avLst/>
          </a:prstGeom>
        </p:spPr>
        <p:txBody>
          <a:bodyPr lIns="91412" tIns="45706" rIns="91412" bIns="45706">
            <a:noAutofit/>
          </a:bodyPr>
          <a:lstStyle>
            <a:lvl1pPr marL="228537" indent="-171401">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457067" indent="-215837">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628468" indent="-171401">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799868" indent="-171401">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971266" indent="-171401">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3"/>
          <p:cNvSpPr>
            <a:spLocks noGrp="1"/>
          </p:cNvSpPr>
          <p:nvPr>
            <p:ph type="body" sz="quarter" idx="11"/>
          </p:nvPr>
        </p:nvSpPr>
        <p:spPr>
          <a:xfrm>
            <a:off x="4640994" y="1249964"/>
            <a:ext cx="4169632" cy="3266034"/>
          </a:xfrm>
          <a:prstGeom prst="rect">
            <a:avLst/>
          </a:prstGeom>
        </p:spPr>
        <p:txBody>
          <a:bodyPr lIns="91412" tIns="45706" rIns="91412" bIns="45706">
            <a:noAutofit/>
          </a:bodyPr>
          <a:lstStyle>
            <a:lvl1pPr marL="228537" indent="-171401">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457067" indent="-215837">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628468" indent="-171401">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799868" indent="-171401">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971266" indent="-171401">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764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_Bullet_Heavy Text">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a:t>Title Goes Here</a:t>
            </a:r>
          </a:p>
        </p:txBody>
      </p:sp>
      <p:sp>
        <p:nvSpPr>
          <p:cNvPr id="9" name="Text Placeholder 3"/>
          <p:cNvSpPr>
            <a:spLocks noGrp="1"/>
          </p:cNvSpPr>
          <p:nvPr>
            <p:ph type="body" sz="quarter" idx="11" hasCustomPrompt="1"/>
          </p:nvPr>
        </p:nvSpPr>
        <p:spPr>
          <a:xfrm>
            <a:off x="245457" y="1249964"/>
            <a:ext cx="4169632" cy="3266034"/>
          </a:xfrm>
          <a:prstGeom prst="rect">
            <a:avLst/>
          </a:prstGeom>
        </p:spPr>
        <p:txBody>
          <a:bodyPr lIns="91412" tIns="45706" rIns="91412" bIns="45706">
            <a:noAutofit/>
          </a:bodyPr>
          <a:lstStyle>
            <a:lvl1pPr marL="233298" indent="-171401">
              <a:lnSpc>
                <a:spcPct val="95000"/>
              </a:lnSpc>
              <a:spcBef>
                <a:spcPts val="1110"/>
              </a:spcBef>
              <a:buClr>
                <a:schemeClr val="tx2"/>
              </a:buClr>
              <a:buSzPct val="80000"/>
              <a:buFont typeface="Wingdings" panose="05000000000000000000" pitchFamily="2" charset="2"/>
              <a:buChar char="§"/>
              <a:defRPr sz="1400" b="0" i="0">
                <a:solidFill>
                  <a:schemeClr val="tx2"/>
                </a:solidFill>
                <a:latin typeface="+mn-lt"/>
                <a:cs typeface="CiscoSans ExtraLight"/>
              </a:defRPr>
            </a:lvl1pPr>
            <a:lvl2pPr>
              <a:lnSpc>
                <a:spcPct val="95000"/>
              </a:lnSpc>
              <a:spcBef>
                <a:spcPts val="450"/>
              </a:spcBef>
              <a:buClrTx/>
              <a:defRPr b="0" i="0">
                <a:solidFill>
                  <a:schemeClr val="tx1"/>
                </a:solidFill>
                <a:latin typeface="+mn-lt"/>
                <a:cs typeface="CiscoSans ExtraLight"/>
              </a:defRPr>
            </a:lvl2pPr>
            <a:lvl3pPr marL="431874" indent="-171401">
              <a:buClr>
                <a:schemeClr val="tx2"/>
              </a:buClr>
              <a:buSzPct val="80000"/>
              <a:buFont typeface="Wingdings" panose="05000000000000000000" pitchFamily="2" charset="2"/>
              <a:buChar char="§"/>
              <a:defRPr sz="12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a:t>This is an example of a bullet slide that uses more content than the standard bullet slide will allow</a:t>
            </a:r>
          </a:p>
          <a:p>
            <a:pPr lvl="2"/>
            <a:r>
              <a:rPr lang="en-US" dirty="0"/>
              <a:t>This is where all the second level information is</a:t>
            </a:r>
            <a:br>
              <a:rPr lang="en-US" dirty="0"/>
            </a:br>
            <a:r>
              <a:rPr lang="en-US" dirty="0"/>
              <a:t>placed if you choose to have an outline</a:t>
            </a:r>
          </a:p>
          <a:p>
            <a:pPr lvl="2"/>
            <a:r>
              <a:rPr lang="en-US" dirty="0"/>
              <a:t>Here is another bullet point</a:t>
            </a:r>
          </a:p>
          <a:p>
            <a:r>
              <a:rPr lang="en-US" dirty="0"/>
              <a:t>First level bullets are 14 point and</a:t>
            </a:r>
            <a:br>
              <a:rPr lang="en-US" dirty="0"/>
            </a:br>
            <a:r>
              <a:rPr lang="en-US" dirty="0"/>
              <a:t>use an actual bullet point</a:t>
            </a:r>
          </a:p>
          <a:p>
            <a:pPr lvl="2"/>
            <a:r>
              <a:rPr lang="en-US" dirty="0"/>
              <a:t>Second level bullets are 12 points in size</a:t>
            </a:r>
          </a:p>
          <a:p>
            <a:pPr lvl="2"/>
            <a:r>
              <a:rPr lang="en-US" dirty="0"/>
              <a:t>It’s important to keep consistency </a:t>
            </a:r>
          </a:p>
          <a:p>
            <a:r>
              <a:rPr lang="en-US" dirty="0"/>
              <a:t>If you are using this type of slide in your presentation, you are probably creating</a:t>
            </a:r>
            <a:br>
              <a:rPr lang="en-US" dirty="0"/>
            </a:br>
            <a:r>
              <a:rPr lang="en-US" dirty="0"/>
              <a:t>a document that should be printed and</a:t>
            </a:r>
            <a:br>
              <a:rPr lang="en-US" dirty="0"/>
            </a:br>
            <a:r>
              <a:rPr lang="en-US" dirty="0"/>
              <a:t>passed out to your audience</a:t>
            </a:r>
          </a:p>
          <a:p>
            <a:endParaRPr lang="en-US" dirty="0"/>
          </a:p>
        </p:txBody>
      </p:sp>
      <p:sp>
        <p:nvSpPr>
          <p:cNvPr id="10" name="Text Placeholder 3"/>
          <p:cNvSpPr>
            <a:spLocks noGrp="1"/>
          </p:cNvSpPr>
          <p:nvPr>
            <p:ph type="body" sz="quarter" idx="12" hasCustomPrompt="1"/>
          </p:nvPr>
        </p:nvSpPr>
        <p:spPr>
          <a:xfrm>
            <a:off x="4640994" y="1249964"/>
            <a:ext cx="4169632" cy="3266034"/>
          </a:xfrm>
          <a:prstGeom prst="rect">
            <a:avLst/>
          </a:prstGeom>
        </p:spPr>
        <p:txBody>
          <a:bodyPr lIns="91412" tIns="45706" rIns="91412" bIns="45706">
            <a:noAutofit/>
          </a:bodyPr>
          <a:lstStyle>
            <a:lvl1pPr marL="223774" indent="-171401">
              <a:lnSpc>
                <a:spcPct val="95000"/>
              </a:lnSpc>
              <a:spcBef>
                <a:spcPts val="1110"/>
              </a:spcBef>
              <a:buClr>
                <a:schemeClr val="tx2"/>
              </a:buClr>
              <a:buSzPct val="80000"/>
              <a:buFont typeface="Wingdings" panose="05000000000000000000" pitchFamily="2" charset="2"/>
              <a:buChar char="§"/>
              <a:defRPr sz="1400" b="0" i="0">
                <a:solidFill>
                  <a:schemeClr val="tx2"/>
                </a:solidFill>
                <a:latin typeface="+mn-lt"/>
                <a:cs typeface="CiscoSans ExtraLight"/>
              </a:defRPr>
            </a:lvl1pPr>
            <a:lvl2pPr>
              <a:lnSpc>
                <a:spcPct val="95000"/>
              </a:lnSpc>
              <a:spcBef>
                <a:spcPts val="450"/>
              </a:spcBef>
              <a:buClrTx/>
              <a:defRPr b="0" i="0">
                <a:solidFill>
                  <a:schemeClr val="tx1"/>
                </a:solidFill>
                <a:latin typeface="+mn-lt"/>
                <a:cs typeface="CiscoSans ExtraLight"/>
              </a:defRPr>
            </a:lvl2pPr>
            <a:lvl3pPr marL="431874" indent="-171401">
              <a:buClr>
                <a:schemeClr val="tx2"/>
              </a:buClr>
              <a:buSzPct val="80000"/>
              <a:buFont typeface="Wingdings" panose="05000000000000000000" pitchFamily="2" charset="2"/>
              <a:buChar char="§"/>
              <a:defRPr sz="12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a:t>This is an example of a bullet slide that uses more content than the standard bullet slide will allow</a:t>
            </a:r>
          </a:p>
          <a:p>
            <a:pPr lvl="2"/>
            <a:r>
              <a:rPr lang="en-US" dirty="0"/>
              <a:t>This is where all the second level information is</a:t>
            </a:r>
            <a:br>
              <a:rPr lang="en-US" dirty="0"/>
            </a:br>
            <a:r>
              <a:rPr lang="en-US" dirty="0"/>
              <a:t>placed if you choose to have an outline</a:t>
            </a:r>
          </a:p>
          <a:p>
            <a:pPr lvl="2"/>
            <a:r>
              <a:rPr lang="en-US" dirty="0"/>
              <a:t>Here is another bullet point</a:t>
            </a:r>
          </a:p>
          <a:p>
            <a:r>
              <a:rPr lang="en-US" dirty="0"/>
              <a:t>First level bullets are 14 point and</a:t>
            </a:r>
            <a:br>
              <a:rPr lang="en-US" dirty="0"/>
            </a:br>
            <a:r>
              <a:rPr lang="en-US" dirty="0"/>
              <a:t>use an actual bullet point</a:t>
            </a:r>
          </a:p>
          <a:p>
            <a:pPr lvl="2"/>
            <a:r>
              <a:rPr lang="en-US" dirty="0"/>
              <a:t>Second level bullets are 12 points in size</a:t>
            </a:r>
          </a:p>
          <a:p>
            <a:pPr lvl="2"/>
            <a:r>
              <a:rPr lang="en-US" dirty="0"/>
              <a:t>It’s important to keep consistency </a:t>
            </a:r>
          </a:p>
          <a:p>
            <a:r>
              <a:rPr lang="en-US" dirty="0"/>
              <a:t>If you are using this type of slide in your presentation, you are probably creating</a:t>
            </a:r>
            <a:br>
              <a:rPr lang="en-US" dirty="0"/>
            </a:br>
            <a:r>
              <a:rPr lang="en-US" dirty="0"/>
              <a:t>a document that should be printed and</a:t>
            </a:r>
            <a:br>
              <a:rPr lang="en-US" dirty="0"/>
            </a:br>
            <a:r>
              <a:rPr lang="en-US" dirty="0"/>
              <a:t>passed out to your audience</a:t>
            </a:r>
          </a:p>
        </p:txBody>
      </p:sp>
    </p:spTree>
    <p:extLst>
      <p:ext uri="{BB962C8B-B14F-4D97-AF65-F5344CB8AC3E}">
        <p14:creationId xmlns:p14="http://schemas.microsoft.com/office/powerpoint/2010/main" val="1786613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a:t>Click to edit text</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3749167052"/>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Bullet with pull quote">
    <p:spTree>
      <p:nvGrpSpPr>
        <p:cNvPr id="1" name=""/>
        <p:cNvGrpSpPr/>
        <p:nvPr/>
      </p:nvGrpSpPr>
      <p:grpSpPr>
        <a:xfrm>
          <a:off x="0" y="0"/>
          <a:ext cx="0" cy="0"/>
          <a:chOff x="0" y="0"/>
          <a:chExt cx="0" cy="0"/>
        </a:xfrm>
      </p:grpSpPr>
      <p:sp>
        <p:nvSpPr>
          <p:cNvPr id="10" name="Rounded Rectangle 9"/>
          <p:cNvSpPr/>
          <p:nvPr/>
        </p:nvSpPr>
        <p:spPr>
          <a:xfrm>
            <a:off x="5143103" y="1229803"/>
            <a:ext cx="3623212" cy="3306356"/>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914286" fontAlgn="auto">
              <a:spcBef>
                <a:spcPts val="0"/>
              </a:spcBef>
              <a:spcAft>
                <a:spcPts val="0"/>
              </a:spcAft>
            </a:pPr>
            <a:endParaRPr lang="en-US">
              <a:solidFill>
                <a:srgbClr val="FFFFFF"/>
              </a:solidFill>
              <a:latin typeface="CiscoSansTT ExtraLight"/>
            </a:endParaRPr>
          </a:p>
        </p:txBody>
      </p:sp>
      <p:sp>
        <p:nvSpPr>
          <p:cNvPr id="12" name="Text Placeholder 11"/>
          <p:cNvSpPr>
            <a:spLocks noGrp="1"/>
          </p:cNvSpPr>
          <p:nvPr>
            <p:ph type="body" sz="quarter" idx="11" hasCustomPrompt="1"/>
          </p:nvPr>
        </p:nvSpPr>
        <p:spPr>
          <a:xfrm>
            <a:off x="5221224" y="1310771"/>
            <a:ext cx="3236976" cy="1830001"/>
          </a:xfrm>
          <a:prstGeom prst="rect">
            <a:avLst/>
          </a:prstGeom>
        </p:spPr>
        <p:txBody>
          <a:bodyPr lIns="91412" tIns="45706" rIns="91412" bIns="45706">
            <a:noAutofit/>
          </a:bodyPr>
          <a:lstStyle>
            <a:lvl1pPr marL="85712" indent="-85712" algn="l" defTabSz="685663" rtl="0" eaLnBrk="1" latinLnBrk="0" hangingPunct="1">
              <a:lnSpc>
                <a:spcPct val="90000"/>
              </a:lnSpc>
              <a:spcBef>
                <a:spcPts val="0"/>
              </a:spcBef>
              <a:buNone/>
              <a:defRPr lang="en-US" sz="1500" kern="1200" dirty="0" smtClean="0">
                <a:gradFill>
                  <a:gsLst>
                    <a:gs pos="0">
                      <a:srgbClr val="272749"/>
                    </a:gs>
                    <a:gs pos="27000">
                      <a:srgbClr val="272749"/>
                    </a:gs>
                    <a:gs pos="100000">
                      <a:srgbClr val="B8E1D0"/>
                    </a:gs>
                    <a:gs pos="83000">
                      <a:srgbClr val="39BBB9"/>
                    </a:gs>
                  </a:gsLst>
                  <a:lin ang="3600000" scaled="0"/>
                </a:gradFill>
                <a:latin typeface="+mn-lt"/>
                <a:ea typeface="+mn-ea"/>
                <a:cs typeface="CiscoSans ExtraLight"/>
              </a:defRPr>
            </a:lvl1pPr>
            <a:lvl2pPr marL="85712" indent="-85712" algn="l" defTabSz="685663" rtl="0" eaLnBrk="1" latinLnBrk="0" hangingPunct="1">
              <a:defRPr lang="en-US" sz="1500" kern="1200" dirty="0" smtClean="0">
                <a:solidFill>
                  <a:schemeClr val="accent2"/>
                </a:solidFill>
                <a:latin typeface="Ciscolight" pitchFamily="2" charset="0"/>
                <a:ea typeface="+mn-ea"/>
                <a:cs typeface="+mn-cs"/>
              </a:defRPr>
            </a:lvl2pPr>
            <a:lvl3pPr marL="85712" indent="-85712" algn="l" defTabSz="685663" rtl="0" eaLnBrk="1" latinLnBrk="0" hangingPunct="1">
              <a:defRPr lang="en-US" sz="1500" kern="1200" dirty="0" smtClean="0">
                <a:solidFill>
                  <a:schemeClr val="accent2"/>
                </a:solidFill>
                <a:latin typeface="Ciscolight" pitchFamily="2" charset="0"/>
                <a:ea typeface="+mn-ea"/>
                <a:cs typeface="+mn-cs"/>
              </a:defRPr>
            </a:lvl3pPr>
            <a:lvl4pPr marL="85712" indent="-85712" algn="l" defTabSz="685663" rtl="0" eaLnBrk="1" latinLnBrk="0" hangingPunct="1">
              <a:defRPr lang="en-US" sz="1500" kern="1200" dirty="0" smtClean="0">
                <a:solidFill>
                  <a:schemeClr val="accent2"/>
                </a:solidFill>
                <a:latin typeface="Ciscolight" pitchFamily="2" charset="0"/>
                <a:ea typeface="+mn-ea"/>
                <a:cs typeface="+mn-cs"/>
              </a:defRPr>
            </a:lvl4pPr>
            <a:lvl5pPr marL="85712" indent="-85712" algn="l" defTabSz="685663" rtl="0" eaLnBrk="1" latinLnBrk="0" hangingPunct="1">
              <a:defRPr lang="en-US" sz="1500" kern="1200" dirty="0" smtClean="0">
                <a:solidFill>
                  <a:schemeClr val="accent2"/>
                </a:solidFill>
                <a:latin typeface="Ciscolight" pitchFamily="2" charset="0"/>
                <a:ea typeface="+mn-ea"/>
                <a:cs typeface="+mn-cs"/>
              </a:defRPr>
            </a:lvl5pPr>
          </a:lstStyle>
          <a:p>
            <a:pPr lvl="0"/>
            <a:r>
              <a:rPr lang="en-US" dirty="0"/>
              <a:t>“This is the sample pull quote.”</a:t>
            </a:r>
          </a:p>
        </p:txBody>
      </p:sp>
      <p:sp>
        <p:nvSpPr>
          <p:cNvPr id="19" name="Text Placeholder 18"/>
          <p:cNvSpPr>
            <a:spLocks noGrp="1"/>
          </p:cNvSpPr>
          <p:nvPr>
            <p:ph type="body" sz="quarter" idx="14" hasCustomPrompt="1"/>
          </p:nvPr>
        </p:nvSpPr>
        <p:spPr>
          <a:xfrm>
            <a:off x="5299801" y="3552444"/>
            <a:ext cx="3326071" cy="253746"/>
          </a:xfrm>
          <a:prstGeom prst="rect">
            <a:avLst/>
          </a:prstGeom>
        </p:spPr>
        <p:txBody>
          <a:bodyPr lIns="91412" tIns="45706" rIns="91412" bIns="45706">
            <a:noAutofit/>
          </a:bodyPr>
          <a:lstStyle>
            <a:lvl1pPr marL="0" indent="0">
              <a:buClr>
                <a:schemeClr val="tx2"/>
              </a:buClr>
              <a:buFontTx/>
              <a:buNone/>
              <a:defRPr sz="1200">
                <a:solidFill>
                  <a:schemeClr val="tx2"/>
                </a:solidFill>
                <a:latin typeface="+mn-lt"/>
                <a:cs typeface="CiscoSans ExtraLight"/>
              </a:defRPr>
            </a:lvl1pPr>
          </a:lstStyle>
          <a:p>
            <a:pPr lvl="0"/>
            <a:r>
              <a:rPr lang="en-US" dirty="0"/>
              <a:t>Source Name</a:t>
            </a:r>
          </a:p>
        </p:txBody>
      </p:sp>
      <p:sp>
        <p:nvSpPr>
          <p:cNvPr id="14" name="Title 1"/>
          <p:cNvSpPr>
            <a:spLocks noGrp="1"/>
          </p:cNvSpPr>
          <p:nvPr>
            <p:ph type="ctrTitle" hasCustomPrompt="1"/>
          </p:nvPr>
        </p:nvSpPr>
        <p:spPr>
          <a:xfrm>
            <a:off x="259741" y="302421"/>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a:t>Pull Quote Style</a:t>
            </a:r>
          </a:p>
        </p:txBody>
      </p:sp>
      <p:sp>
        <p:nvSpPr>
          <p:cNvPr id="7" name="Text Placeholder 3"/>
          <p:cNvSpPr>
            <a:spLocks noGrp="1"/>
          </p:cNvSpPr>
          <p:nvPr>
            <p:ph type="body" sz="quarter" idx="15" hasCustomPrompt="1"/>
          </p:nvPr>
        </p:nvSpPr>
        <p:spPr>
          <a:xfrm>
            <a:off x="245457" y="1249964"/>
            <a:ext cx="4169632" cy="3266034"/>
          </a:xfrm>
          <a:prstGeom prst="rect">
            <a:avLst/>
          </a:prstGeom>
        </p:spPr>
        <p:txBody>
          <a:bodyPr lIns="91412" tIns="45706" rIns="91412" bIns="45706">
            <a:noAutofit/>
          </a:bodyPr>
          <a:lstStyle>
            <a:lvl1pPr marL="233298" indent="-171401">
              <a:lnSpc>
                <a:spcPct val="95000"/>
              </a:lnSpc>
              <a:spcBef>
                <a:spcPts val="1110"/>
              </a:spcBef>
              <a:buClr>
                <a:schemeClr val="tx2"/>
              </a:buClr>
              <a:buSzPct val="80000"/>
              <a:buFont typeface="Wingdings" panose="05000000000000000000" pitchFamily="2" charset="2"/>
              <a:buChar char="§"/>
              <a:defRPr sz="1600" b="0" i="0">
                <a:solidFill>
                  <a:schemeClr val="tx2"/>
                </a:solidFill>
                <a:latin typeface="+mn-lt"/>
                <a:cs typeface="CiscoSans ExtraLight"/>
              </a:defRPr>
            </a:lvl1pPr>
            <a:lvl2pPr marL="455480" indent="-190444">
              <a:lnSpc>
                <a:spcPct val="95000"/>
              </a:lnSpc>
              <a:spcBef>
                <a:spcPts val="450"/>
              </a:spcBef>
              <a:buClr>
                <a:schemeClr val="tx2"/>
              </a:buClr>
              <a:buSzPct val="80000"/>
              <a:buFont typeface="Wingdings" panose="05000000000000000000" pitchFamily="2" charset="2"/>
              <a:buChar char="§"/>
              <a:defRPr sz="1400" b="0" i="0">
                <a:solidFill>
                  <a:schemeClr val="tx2"/>
                </a:solidFill>
                <a:latin typeface="+mn-lt"/>
                <a:cs typeface="CiscoSans ExtraLight"/>
              </a:defRPr>
            </a:lvl2pPr>
            <a:lvl3pPr>
              <a:buClrTx/>
              <a:defRPr b="0" i="0">
                <a:solidFill>
                  <a:schemeClr val="tx1"/>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a:t>This is an example of a bullet</a:t>
            </a:r>
            <a:br>
              <a:rPr lang="en-US" dirty="0"/>
            </a:br>
            <a:r>
              <a:rPr lang="en-US" dirty="0"/>
              <a:t>slide with a pull quote</a:t>
            </a:r>
          </a:p>
          <a:p>
            <a:pPr lvl="1"/>
            <a:r>
              <a:rPr lang="en-US" dirty="0"/>
              <a:t>This is where all the second level </a:t>
            </a:r>
            <a:br>
              <a:rPr lang="en-US" dirty="0"/>
            </a:br>
            <a:r>
              <a:rPr lang="en-US" dirty="0"/>
              <a:t>information goes</a:t>
            </a:r>
          </a:p>
          <a:p>
            <a:pPr lvl="1"/>
            <a:r>
              <a:rPr lang="en-US" dirty="0"/>
              <a:t>This is another bullet point</a:t>
            </a:r>
          </a:p>
          <a:p>
            <a:r>
              <a:rPr lang="en-US" dirty="0"/>
              <a:t>First level bullets are 16 points</a:t>
            </a:r>
            <a:br>
              <a:rPr lang="en-US" dirty="0"/>
            </a:br>
            <a:r>
              <a:rPr lang="en-US" dirty="0"/>
              <a:t>and use a bullet point</a:t>
            </a:r>
          </a:p>
          <a:p>
            <a:pPr lvl="1"/>
            <a:r>
              <a:rPr lang="en-US" dirty="0"/>
              <a:t>Second level bullets are 14 points in size</a:t>
            </a:r>
          </a:p>
          <a:p>
            <a:pPr lvl="1"/>
            <a:r>
              <a:rPr lang="en-US" dirty="0"/>
              <a:t>It’s important to keep consistency </a:t>
            </a:r>
          </a:p>
        </p:txBody>
      </p:sp>
    </p:spTree>
    <p:extLst>
      <p:ext uri="{BB962C8B-B14F-4D97-AF65-F5344CB8AC3E}">
        <p14:creationId xmlns:p14="http://schemas.microsoft.com/office/powerpoint/2010/main" val="54432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a:t>Bullet Title Goes Here</a:t>
            </a:r>
          </a:p>
        </p:txBody>
      </p:sp>
    </p:spTree>
    <p:extLst>
      <p:ext uri="{BB962C8B-B14F-4D97-AF65-F5344CB8AC3E}">
        <p14:creationId xmlns:p14="http://schemas.microsoft.com/office/powerpoint/2010/main" val="262649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1_Bullet_Title only">
    <p:bg>
      <p:bgPr>
        <a:solidFill>
          <a:schemeClr val="tx2"/>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a:t>Bullet Title Goes Here</a:t>
            </a:r>
          </a:p>
        </p:txBody>
      </p:sp>
      <p:sp>
        <p:nvSpPr>
          <p:cNvPr id="4" name="Rectangle 5"/>
          <p:cNvSpPr>
            <a:spLocks noChangeArrowheads="1"/>
          </p:cNvSpPr>
          <p:nvPr/>
        </p:nvSpPr>
        <p:spPr bwMode="ltGray">
          <a:xfrm>
            <a:off x="7826105" y="4745985"/>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5" name="Rectangle 7"/>
          <p:cNvSpPr>
            <a:spLocks noChangeArrowheads="1"/>
          </p:cNvSpPr>
          <p:nvPr/>
        </p:nvSpPr>
        <p:spPr bwMode="ltGray">
          <a:xfrm>
            <a:off x="8662418" y="4742907"/>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6" name="Rectangle 4"/>
          <p:cNvSpPr>
            <a:spLocks noChangeArrowheads="1"/>
          </p:cNvSpPr>
          <p:nvPr/>
        </p:nvSpPr>
        <p:spPr bwMode="ltGray">
          <a:xfrm>
            <a:off x="292052" y="4747285"/>
            <a:ext cx="3420515" cy="154518"/>
          </a:xfrm>
          <a:prstGeom prst="rect">
            <a:avLst/>
          </a:prstGeom>
          <a:noFill/>
          <a:ln w="9525">
            <a:noFill/>
            <a:miter lim="800000"/>
            <a:headEnd/>
            <a:tailEnd/>
          </a:ln>
          <a:effectLst/>
        </p:spPr>
        <p:txBody>
          <a:bodyPr wrap="square" lIns="61577" tIns="30788" rIns="61577" bIns="30788" anchor="b" anchorCtr="0">
            <a:spAutoFit/>
          </a:bodyPr>
          <a:lstStyle/>
          <a:p>
            <a:pPr defTabSz="610668" fontAlgn="auto">
              <a:spcBef>
                <a:spcPts val="0"/>
              </a:spcBef>
              <a:spcAft>
                <a:spcPts val="0"/>
              </a:spcAft>
            </a:pPr>
            <a:r>
              <a:rPr lang="en-US" sz="600" dirty="0">
                <a:solidFill>
                  <a:srgbClr val="FFFFFF"/>
                </a:solidFill>
                <a:latin typeface="CiscoSansTT Light"/>
                <a:ea typeface="+mn-ea"/>
                <a:cs typeface="CiscoSans Thin"/>
              </a:rPr>
              <a:t>© 2013-</a:t>
            </a:r>
            <a:r>
              <a:rPr lang="de-DE" sz="600" dirty="0">
                <a:solidFill>
                  <a:srgbClr val="FFFFFF"/>
                </a:solidFill>
                <a:latin typeface="CiscoSansTT Light"/>
                <a:ea typeface="+mn-ea"/>
                <a:cs typeface="CiscoSans Thin"/>
              </a:rPr>
              <a:t>2016  Cisco</a:t>
            </a:r>
            <a:r>
              <a:rPr lang="en-US" sz="600" dirty="0">
                <a:solidFill>
                  <a:srgbClr val="FFFFFF"/>
                </a:solidFill>
                <a:latin typeface="CiscoSansTT Light"/>
                <a:ea typeface="+mn-ea"/>
                <a:cs typeface="CiscoSans Thin"/>
              </a:rPr>
              <a:t> and/or its affiliates. All rights reserved.</a:t>
            </a:r>
          </a:p>
        </p:txBody>
      </p:sp>
      <p:cxnSp>
        <p:nvCxnSpPr>
          <p:cNvPr id="7" name="Straight Connector 6"/>
          <p:cNvCxnSpPr/>
          <p:nvPr/>
        </p:nvCxnSpPr>
        <p:spPr>
          <a:xfrm>
            <a:off x="0"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1213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1786" y="302506"/>
            <a:ext cx="4005072" cy="628650"/>
          </a:xfrm>
          <a:prstGeom prst="rect">
            <a:avLst/>
          </a:prstGeom>
        </p:spPr>
        <p:txBody>
          <a:bodyPr vert="horz" lIns="61706" tIns="34283" rIns="61706" bIns="34283" rtlCol="0" anchor="t" anchorCtr="0">
            <a:noAutofit/>
          </a:bodyPr>
          <a:lstStyle>
            <a:lvl1pPr algn="l" defTabSz="685663" rtl="0" eaLnBrk="1" latinLnBrk="0" hangingPunct="1">
              <a:lnSpc>
                <a:spcPct val="80000"/>
              </a:lnSpc>
              <a:spcBef>
                <a:spcPct val="0"/>
              </a:spcBef>
              <a:buNone/>
              <a:defRPr lang="en-US" sz="2500" b="0" i="0" kern="1200" spc="-75" baseline="0" dirty="0" smtClean="0">
                <a:solidFill>
                  <a:srgbClr val="00A2BF"/>
                </a:solidFill>
                <a:latin typeface="+mj-lt"/>
                <a:ea typeface="+mj-ea"/>
                <a:cs typeface="CiscoSans Thin"/>
              </a:defRPr>
            </a:lvl1pPr>
          </a:lstStyle>
          <a:p>
            <a:r>
              <a:rPr lang="en-US" dirty="0"/>
              <a:t>Two Column</a:t>
            </a:r>
            <a:br>
              <a:rPr lang="en-US" dirty="0"/>
            </a:br>
            <a:r>
              <a:rPr lang="en-US" dirty="0"/>
              <a:t>Title Left</a:t>
            </a:r>
          </a:p>
        </p:txBody>
      </p:sp>
      <p:sp>
        <p:nvSpPr>
          <p:cNvPr id="9" name="Text Placeholder 8"/>
          <p:cNvSpPr>
            <a:spLocks noGrp="1"/>
          </p:cNvSpPr>
          <p:nvPr>
            <p:ph type="body" sz="quarter" idx="11" hasCustomPrompt="1"/>
          </p:nvPr>
        </p:nvSpPr>
        <p:spPr>
          <a:xfrm>
            <a:off x="251539" y="1200150"/>
            <a:ext cx="4005072" cy="3394710"/>
          </a:xfrm>
          <a:prstGeom prst="rect">
            <a:avLst/>
          </a:prstGeom>
        </p:spPr>
        <p:txBody>
          <a:bodyPr lIns="91412" tIns="45706" rIns="91412" bIns="45706">
            <a:noAutofit/>
          </a:bodyPr>
          <a:lstStyle>
            <a:lvl1pPr marL="0" indent="0">
              <a:buClr>
                <a:schemeClr val="tx2"/>
              </a:buClr>
              <a:buSzPct val="80000"/>
              <a:buFont typeface="Wingdings" panose="05000000000000000000" pitchFamily="2" charset="2"/>
              <a:buNone/>
              <a:defRPr sz="1600" b="0" i="0">
                <a:solidFill>
                  <a:schemeClr val="tx2"/>
                </a:solidFill>
                <a:latin typeface="+mn-lt"/>
                <a:cs typeface="CiscoSans ExtraLight"/>
              </a:defRPr>
            </a:lvl1pPr>
            <a:lvl2pPr marL="476154" indent="-171417">
              <a:buClr>
                <a:schemeClr val="tx2"/>
              </a:buClr>
              <a:buSzPct val="80000"/>
              <a:buFont typeface="Wingdings" panose="05000000000000000000" pitchFamily="2" charset="2"/>
              <a:buChar char="§"/>
              <a:tabLst/>
              <a:defRPr b="0" i="0">
                <a:solidFill>
                  <a:schemeClr val="tx2"/>
                </a:solidFill>
                <a:latin typeface="+mn-lt"/>
                <a:cs typeface="CiscoSans ExtraLight"/>
              </a:defRPr>
            </a:lvl2pPr>
          </a:lstStyle>
          <a:p>
            <a:pPr lvl="0"/>
            <a:r>
              <a:rPr lang="en-US" dirty="0"/>
              <a:t>Body copy uses sentence capital letters only, size 16, left aligned</a:t>
            </a:r>
          </a:p>
          <a:p>
            <a:pPr lvl="1"/>
            <a:r>
              <a:rPr lang="en-US" dirty="0"/>
              <a:t>Sub-bullets are size 14 </a:t>
            </a:r>
            <a:br>
              <a:rPr lang="en-US" dirty="0"/>
            </a:br>
            <a:r>
              <a:rPr lang="en-US" dirty="0"/>
              <a:t>and indented</a:t>
            </a:r>
          </a:p>
          <a:p>
            <a:pPr lvl="1"/>
            <a:r>
              <a:rPr lang="en-US" dirty="0"/>
              <a:t>Hyperlink: www.cisco.com </a:t>
            </a:r>
          </a:p>
          <a:p>
            <a:pPr lvl="0"/>
            <a:r>
              <a:rPr lang="en-US" dirty="0"/>
              <a:t>Use Cisco highlight color, bold, or both when emphasizing words, </a:t>
            </a:r>
            <a:br>
              <a:rPr lang="en-US" dirty="0"/>
            </a:br>
            <a:r>
              <a:rPr lang="en-US" dirty="0"/>
              <a:t>do not italicize; use yellow on the </a:t>
            </a:r>
            <a:br>
              <a:rPr lang="en-US" dirty="0"/>
            </a:br>
            <a:r>
              <a:rPr lang="en-US" dirty="0"/>
              <a:t>black template and red for the white template</a:t>
            </a:r>
          </a:p>
        </p:txBody>
      </p:sp>
      <p:sp>
        <p:nvSpPr>
          <p:cNvPr id="12" name="Text Placeholder 11"/>
          <p:cNvSpPr>
            <a:spLocks noGrp="1"/>
          </p:cNvSpPr>
          <p:nvPr>
            <p:ph type="body" sz="quarter" idx="12" hasCustomPrompt="1"/>
          </p:nvPr>
        </p:nvSpPr>
        <p:spPr>
          <a:xfrm>
            <a:off x="4818888" y="1200150"/>
            <a:ext cx="4005072" cy="3394710"/>
          </a:xfrm>
          <a:prstGeom prst="rect">
            <a:avLst/>
          </a:prstGeom>
        </p:spPr>
        <p:txBody>
          <a:bodyPr lIns="91412" tIns="45706" rIns="91412" bIns="45706">
            <a:noAutofit/>
          </a:bodyPr>
          <a:lstStyle>
            <a:lvl1pPr marL="0" indent="0">
              <a:buClr>
                <a:schemeClr val="tx2"/>
              </a:buClr>
              <a:buSzPct val="80000"/>
              <a:buFont typeface="Wingdings" panose="05000000000000000000" pitchFamily="2" charset="2"/>
              <a:buNone/>
              <a:defRPr sz="1600" b="0" i="0">
                <a:solidFill>
                  <a:schemeClr val="tx2"/>
                </a:solidFill>
                <a:latin typeface="+mn-lt"/>
                <a:cs typeface="CiscoSans ExtraLight"/>
              </a:defRPr>
            </a:lvl1pPr>
            <a:lvl2pPr marL="476154" indent="-171417">
              <a:buClr>
                <a:schemeClr val="tx2"/>
              </a:buClr>
              <a:buSzPct val="80000"/>
              <a:buFont typeface="Wingdings" panose="05000000000000000000" pitchFamily="2" charset="2"/>
              <a:buChar char="§"/>
              <a:defRPr b="0" i="0">
                <a:solidFill>
                  <a:schemeClr val="tx2"/>
                </a:solidFill>
                <a:latin typeface="+mn-lt"/>
                <a:cs typeface="CiscoSans ExtraLight"/>
              </a:defRPr>
            </a:lvl2pPr>
          </a:lstStyle>
          <a:p>
            <a:pPr lvl="0"/>
            <a:r>
              <a:rPr lang="en-US" dirty="0"/>
              <a:t>Body copy uses sentence capital letters only, size 16, left aligned</a:t>
            </a:r>
          </a:p>
          <a:p>
            <a:pPr lvl="1"/>
            <a:r>
              <a:rPr lang="en-US" dirty="0"/>
              <a:t>Sub-bullets are size 14</a:t>
            </a:r>
            <a:br>
              <a:rPr lang="en-US" dirty="0"/>
            </a:br>
            <a:r>
              <a:rPr lang="en-US" dirty="0"/>
              <a:t>and indented</a:t>
            </a:r>
          </a:p>
          <a:p>
            <a:pPr lvl="1"/>
            <a:r>
              <a:rPr lang="en-US" dirty="0"/>
              <a:t>Hyperlink: www.cisco.com  </a:t>
            </a:r>
          </a:p>
          <a:p>
            <a:pPr lvl="0"/>
            <a:r>
              <a:rPr lang="en-US" dirty="0"/>
              <a:t>Use Cisco highlight color, bold, or both when emphasizing words, do not italicize; use yellow on the black template and red for the white template</a:t>
            </a:r>
          </a:p>
        </p:txBody>
      </p:sp>
      <p:sp>
        <p:nvSpPr>
          <p:cNvPr id="16" name="Text Placeholder 15"/>
          <p:cNvSpPr>
            <a:spLocks noGrp="1"/>
          </p:cNvSpPr>
          <p:nvPr>
            <p:ph type="body" sz="quarter" idx="13" hasCustomPrompt="1"/>
          </p:nvPr>
        </p:nvSpPr>
        <p:spPr>
          <a:xfrm>
            <a:off x="4822429" y="302506"/>
            <a:ext cx="4005072" cy="630936"/>
          </a:xfrm>
          <a:prstGeom prst="rect">
            <a:avLst/>
          </a:prstGeom>
        </p:spPr>
        <p:txBody>
          <a:bodyPr lIns="91412" tIns="45706" rIns="91412" bIns="45706">
            <a:noAutofit/>
          </a:bodyPr>
          <a:lstStyle>
            <a:lvl1pPr marL="0" marR="0" indent="0" algn="l" defTabSz="685663" rtl="0" eaLnBrk="1" fontAlgn="auto" latinLnBrk="0" hangingPunct="1">
              <a:lnSpc>
                <a:spcPct val="80000"/>
              </a:lnSpc>
              <a:spcBef>
                <a:spcPct val="0"/>
              </a:spcBef>
              <a:spcAft>
                <a:spcPts val="0"/>
              </a:spcAft>
              <a:buClrTx/>
              <a:buSzTx/>
              <a:buFontTx/>
              <a:buNone/>
              <a:tabLst/>
              <a:defRPr lang="en-US" sz="2500" b="0" i="0" kern="1200" spc="-75" baseline="0" dirty="0">
                <a:solidFill>
                  <a:srgbClr val="00A2BF"/>
                </a:solidFill>
                <a:latin typeface="+mj-lt"/>
                <a:ea typeface="+mj-ea"/>
                <a:cs typeface="CiscoSans Thin"/>
              </a:defRPr>
            </a:lvl1pPr>
          </a:lstStyle>
          <a:p>
            <a:pPr marL="0" marR="0" lvl="0" indent="0" algn="l" defTabSz="685663" rtl="0" eaLnBrk="1" fontAlgn="auto" latinLnBrk="0" hangingPunct="1">
              <a:lnSpc>
                <a:spcPct val="80000"/>
              </a:lnSpc>
              <a:spcBef>
                <a:spcPct val="0"/>
              </a:spcBef>
              <a:spcAft>
                <a:spcPts val="0"/>
              </a:spcAft>
              <a:buClrTx/>
              <a:buSzTx/>
              <a:buFontTx/>
              <a:buNone/>
              <a:tabLst/>
              <a:defRPr/>
            </a:pPr>
            <a:r>
              <a:rPr lang="en-US" dirty="0"/>
              <a:t>Two Column</a:t>
            </a:r>
            <a:br>
              <a:rPr lang="en-US" dirty="0"/>
            </a:br>
            <a:r>
              <a:rPr lang="en-US" dirty="0"/>
              <a:t>Title Right</a:t>
            </a:r>
          </a:p>
        </p:txBody>
      </p:sp>
      <p:cxnSp>
        <p:nvCxnSpPr>
          <p:cNvPr id="7" name="Straight Connector 6"/>
          <p:cNvCxnSpPr/>
          <p:nvPr/>
        </p:nvCxnSpPr>
        <p:spPr>
          <a:xfrm>
            <a:off x="4600575" y="609609"/>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9788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Bullet_3-Column Layout No Bottom Bar">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219515" y="75438"/>
            <a:ext cx="2668457" cy="864108"/>
          </a:xfrm>
          <a:prstGeom prst="rect">
            <a:avLst/>
          </a:prstGeom>
        </p:spPr>
        <p:txBody>
          <a:bodyPr lIns="91412" tIns="45706" rIns="91412" bIns="45706" anchor="b" anchorCtr="0">
            <a:noAutofit/>
          </a:bodyPr>
          <a:lstStyle>
            <a:lvl1pPr marL="0" marR="0" indent="0" algn="l" defTabSz="685663"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00A2BF"/>
                </a:solidFill>
                <a:effectLst/>
                <a:uLnTx/>
                <a:uFillTx/>
                <a:latin typeface="+mj-lt"/>
                <a:ea typeface="+mj-ea"/>
                <a:cs typeface="CiscoSans Thin"/>
              </a:defRPr>
            </a:lvl1pPr>
          </a:lstStyle>
          <a:p>
            <a:pPr marL="0" marR="0" lvl="0" indent="0" algn="l" defTabSz="685663" rtl="0" eaLnBrk="1" fontAlgn="auto" latinLnBrk="0" hangingPunct="1">
              <a:lnSpc>
                <a:spcPct val="80000"/>
              </a:lnSpc>
              <a:spcBef>
                <a:spcPct val="0"/>
              </a:spcBef>
              <a:spcAft>
                <a:spcPts val="0"/>
              </a:spcAft>
              <a:buClrTx/>
              <a:buSzTx/>
              <a:buFontTx/>
              <a:buNone/>
              <a:tabLst/>
              <a:defRPr/>
            </a:pPr>
            <a:r>
              <a:rPr lang="en-US"/>
              <a:t>Click to edit Master text styles</a:t>
            </a:r>
          </a:p>
        </p:txBody>
      </p:sp>
      <p:sp>
        <p:nvSpPr>
          <p:cNvPr id="22" name="Text Placeholder 17"/>
          <p:cNvSpPr>
            <a:spLocks noGrp="1"/>
          </p:cNvSpPr>
          <p:nvPr>
            <p:ph type="body" sz="quarter" idx="19"/>
          </p:nvPr>
        </p:nvSpPr>
        <p:spPr>
          <a:xfrm>
            <a:off x="3258402" y="75438"/>
            <a:ext cx="2599859" cy="864108"/>
          </a:xfrm>
          <a:prstGeom prst="rect">
            <a:avLst/>
          </a:prstGeom>
        </p:spPr>
        <p:txBody>
          <a:bodyPr lIns="91412" tIns="45706" rIns="91412" bIns="45706" anchor="b" anchorCtr="0">
            <a:noAutofit/>
          </a:bodyPr>
          <a:lstStyle>
            <a:lvl1pPr marL="0" marR="0" indent="0" algn="l" defTabSz="685663"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00A2BF"/>
                </a:solidFill>
                <a:effectLst/>
                <a:uLnTx/>
                <a:uFillTx/>
                <a:latin typeface="+mj-lt"/>
                <a:ea typeface="+mj-ea"/>
                <a:cs typeface="CiscoSans Thin"/>
              </a:defRPr>
            </a:lvl1pPr>
          </a:lstStyle>
          <a:p>
            <a:pPr marL="0" marR="0" lvl="0" indent="0" algn="l" defTabSz="685663" rtl="0" eaLnBrk="1" fontAlgn="auto" latinLnBrk="0" hangingPunct="1">
              <a:lnSpc>
                <a:spcPct val="80000"/>
              </a:lnSpc>
              <a:spcBef>
                <a:spcPct val="0"/>
              </a:spcBef>
              <a:spcAft>
                <a:spcPts val="0"/>
              </a:spcAft>
              <a:buClrTx/>
              <a:buSzTx/>
              <a:buFontTx/>
              <a:buNone/>
              <a:tabLst/>
              <a:defRPr/>
            </a:pPr>
            <a:r>
              <a:rPr lang="en-US"/>
              <a:t>Click to edit Master text styles</a:t>
            </a:r>
          </a:p>
        </p:txBody>
      </p:sp>
      <p:sp>
        <p:nvSpPr>
          <p:cNvPr id="23" name="Text Placeholder 17"/>
          <p:cNvSpPr>
            <a:spLocks noGrp="1"/>
          </p:cNvSpPr>
          <p:nvPr>
            <p:ph type="body" sz="quarter" idx="20"/>
          </p:nvPr>
        </p:nvSpPr>
        <p:spPr>
          <a:xfrm>
            <a:off x="6272202" y="75438"/>
            <a:ext cx="2634158" cy="864108"/>
          </a:xfrm>
          <a:prstGeom prst="rect">
            <a:avLst/>
          </a:prstGeom>
        </p:spPr>
        <p:txBody>
          <a:bodyPr lIns="91412" tIns="45706" rIns="91412" bIns="45706" anchor="b" anchorCtr="0">
            <a:noAutofit/>
          </a:bodyPr>
          <a:lstStyle>
            <a:lvl1pPr marL="0" marR="0" indent="0" algn="l" defTabSz="685663"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00A2BF"/>
                </a:solidFill>
                <a:effectLst/>
                <a:uLnTx/>
                <a:uFillTx/>
                <a:latin typeface="+mj-lt"/>
                <a:ea typeface="+mj-ea"/>
                <a:cs typeface="CiscoSans Thin"/>
              </a:defRPr>
            </a:lvl1pPr>
          </a:lstStyle>
          <a:p>
            <a:pPr marL="0" marR="0" lvl="0" indent="0" algn="l" defTabSz="685663" rtl="0" eaLnBrk="1" fontAlgn="auto" latinLnBrk="0" hangingPunct="1">
              <a:lnSpc>
                <a:spcPct val="80000"/>
              </a:lnSpc>
              <a:spcBef>
                <a:spcPct val="0"/>
              </a:spcBef>
              <a:spcAft>
                <a:spcPts val="0"/>
              </a:spcAft>
              <a:buClrTx/>
              <a:buSzTx/>
              <a:buFontTx/>
              <a:buNone/>
              <a:tabLst/>
              <a:defRPr/>
            </a:pPr>
            <a:r>
              <a:rPr lang="en-US"/>
              <a:t>Click to edit Master text styles</a:t>
            </a:r>
          </a:p>
        </p:txBody>
      </p:sp>
      <p:sp>
        <p:nvSpPr>
          <p:cNvPr id="12" name="Text Placeholder 3"/>
          <p:cNvSpPr>
            <a:spLocks noGrp="1"/>
          </p:cNvSpPr>
          <p:nvPr>
            <p:ph type="body" sz="quarter" idx="10"/>
          </p:nvPr>
        </p:nvSpPr>
        <p:spPr>
          <a:xfrm>
            <a:off x="219515" y="1201574"/>
            <a:ext cx="2668457" cy="3336008"/>
          </a:xfrm>
          <a:prstGeom prst="rect">
            <a:avLst/>
          </a:prstGeom>
        </p:spPr>
        <p:txBody>
          <a:bodyPr lIns="91412" tIns="45706" rIns="91412" bIns="45706">
            <a:noAutofit/>
          </a:bodyPr>
          <a:lstStyle>
            <a:lvl1pPr marL="223774" indent="-171401">
              <a:lnSpc>
                <a:spcPct val="95000"/>
              </a:lnSpc>
              <a:spcBef>
                <a:spcPts val="1110"/>
              </a:spcBef>
              <a:buClr>
                <a:schemeClr val="tx2"/>
              </a:buClr>
              <a:buSzPct val="80000"/>
              <a:buFont typeface="Wingdings" panose="05000000000000000000" pitchFamily="2" charset="2"/>
              <a:buChar char="§"/>
              <a:defRPr sz="1600">
                <a:solidFill>
                  <a:schemeClr val="tx2"/>
                </a:solidFill>
                <a:latin typeface="+mn-lt"/>
                <a:cs typeface="CiscoSans ExtraLight"/>
              </a:defRPr>
            </a:lvl1pPr>
            <a:lvl2pPr marL="403107" indent="-190444">
              <a:lnSpc>
                <a:spcPct val="95000"/>
              </a:lnSpc>
              <a:spcBef>
                <a:spcPts val="450"/>
              </a:spcBef>
              <a:buClr>
                <a:schemeClr val="tx2"/>
              </a:buClr>
              <a:buSzPct val="80000"/>
              <a:buFont typeface="Wingdings" panose="05000000000000000000" pitchFamily="2" charset="2"/>
              <a:buChar char="§"/>
              <a:defRPr sz="1400">
                <a:solidFill>
                  <a:schemeClr val="tx2"/>
                </a:solidFill>
                <a:latin typeface="+mn-lt"/>
                <a:cs typeface="CiscoSans ExtraLight"/>
              </a:defRPr>
            </a:lvl2pPr>
            <a:lvl3pPr marL="569745" indent="-166639">
              <a:buClr>
                <a:schemeClr val="tx2"/>
              </a:buClr>
              <a:buSzPct val="80000"/>
              <a:buFont typeface="Wingdings" panose="05000000000000000000" pitchFamily="2" charset="2"/>
              <a:buChar char="§"/>
              <a:defRPr sz="1200">
                <a:solidFill>
                  <a:schemeClr val="tx2"/>
                </a:solidFill>
                <a:latin typeface="+mn-lt"/>
                <a:cs typeface="CiscoSans ExtraLight"/>
              </a:defRPr>
            </a:lvl3pPr>
            <a:lvl4pPr marL="745908" indent="-171401">
              <a:buClr>
                <a:schemeClr val="tx2"/>
              </a:buClr>
              <a:buSzPct val="80000"/>
              <a:buFont typeface="Wingdings" panose="05000000000000000000" pitchFamily="2" charset="2"/>
              <a:buChar char="§"/>
              <a:defRPr sz="1000">
                <a:solidFill>
                  <a:schemeClr val="tx2"/>
                </a:solidFill>
                <a:latin typeface="+mn-lt"/>
                <a:cs typeface="CiscoSans ExtraLight"/>
              </a:defRPr>
            </a:lvl4pPr>
            <a:lvl5pPr marL="917309" indent="-171401">
              <a:buClr>
                <a:schemeClr val="tx2"/>
              </a:buClr>
              <a:buSzPct val="80000"/>
              <a:buFont typeface="Wingdings" panose="05000000000000000000" pitchFamily="2" charset="2"/>
              <a:buChar char="§"/>
              <a:defRPr sz="900">
                <a:solidFill>
                  <a:schemeClr val="tx2"/>
                </a:solidFill>
                <a:latin typeface="+mn-lt"/>
                <a:cs typeface="CiscoSans ExtraLight"/>
              </a:defRPr>
            </a:lvl5pPr>
            <a:lvl6pPr marL="692324" indent="0">
              <a:buNone/>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1"/>
          </p:nvPr>
        </p:nvSpPr>
        <p:spPr>
          <a:xfrm>
            <a:off x="6272202" y="1183948"/>
            <a:ext cx="2634158" cy="3336008"/>
          </a:xfrm>
          <a:prstGeom prst="rect">
            <a:avLst/>
          </a:prstGeom>
        </p:spPr>
        <p:txBody>
          <a:bodyPr lIns="91412" tIns="45706" rIns="91412" bIns="45706">
            <a:noAutofit/>
          </a:bodyPr>
          <a:lstStyle>
            <a:lvl1pPr marL="171424" indent="-171424">
              <a:lnSpc>
                <a:spcPct val="95000"/>
              </a:lnSpc>
              <a:spcBef>
                <a:spcPts val="1110"/>
              </a:spcBef>
              <a:buClr>
                <a:schemeClr val="tx2"/>
              </a:buClr>
              <a:buSzPct val="80000"/>
              <a:buFont typeface="Wingdings" panose="05000000000000000000" pitchFamily="2" charset="2"/>
              <a:buChar char="§"/>
              <a:defRPr sz="1600">
                <a:solidFill>
                  <a:schemeClr val="tx2"/>
                </a:solidFill>
                <a:latin typeface="+mn-lt"/>
                <a:cs typeface="CiscoSans ExtraLight"/>
              </a:defRPr>
            </a:lvl1pPr>
            <a:lvl2pPr marL="359895" indent="-215937">
              <a:lnSpc>
                <a:spcPct val="95000"/>
              </a:lnSpc>
              <a:spcBef>
                <a:spcPts val="450"/>
              </a:spcBef>
              <a:buClr>
                <a:schemeClr val="tx2"/>
              </a:buClr>
              <a:buSzPct val="80000"/>
              <a:buFont typeface="Wingdings" panose="05000000000000000000" pitchFamily="2" charset="2"/>
              <a:buChar char="§"/>
              <a:defRPr sz="1400">
                <a:solidFill>
                  <a:schemeClr val="tx2"/>
                </a:solidFill>
                <a:latin typeface="+mn-lt"/>
                <a:cs typeface="CiscoSans ExtraLight"/>
              </a:defRPr>
            </a:lvl2pPr>
            <a:lvl3pPr marL="572920" indent="-171401">
              <a:buClr>
                <a:schemeClr val="tx2"/>
              </a:buClr>
              <a:buSzPct val="80000"/>
              <a:buFont typeface="Wingdings" panose="05000000000000000000" pitchFamily="2" charset="2"/>
              <a:buChar char="§"/>
              <a:defRPr sz="1200">
                <a:solidFill>
                  <a:schemeClr val="tx2"/>
                </a:solidFill>
                <a:latin typeface="+mn-lt"/>
                <a:cs typeface="CiscoSans ExtraLight"/>
              </a:defRPr>
            </a:lvl3pPr>
            <a:lvl4pPr marL="745908" indent="-171401">
              <a:buClr>
                <a:schemeClr val="tx2"/>
              </a:buClr>
              <a:buSzPct val="80000"/>
              <a:buFont typeface="Wingdings" panose="05000000000000000000" pitchFamily="2" charset="2"/>
              <a:buChar char="§"/>
              <a:defRPr sz="1000">
                <a:solidFill>
                  <a:schemeClr val="tx2"/>
                </a:solidFill>
                <a:latin typeface="+mn-lt"/>
                <a:cs typeface="CiscoSans ExtraLight"/>
              </a:defRPr>
            </a:lvl4pPr>
            <a:lvl5pPr marL="917309" indent="-171401">
              <a:buClr>
                <a:schemeClr val="tx2"/>
              </a:buClr>
              <a:buSzPct val="80000"/>
              <a:buFont typeface="Wingdings" panose="05000000000000000000" pitchFamily="2" charset="2"/>
              <a:buChar char="§"/>
              <a:defRPr sz="900">
                <a:solidFill>
                  <a:schemeClr val="tx2"/>
                </a:solidFill>
                <a:latin typeface="+mn-lt"/>
                <a:cs typeface="CiscoSans ExtraLight"/>
              </a:defRPr>
            </a:lvl5pPr>
            <a:lvl6pPr marL="692324" indent="0">
              <a:buNone/>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3"/>
          <p:cNvSpPr>
            <a:spLocks noGrp="1"/>
          </p:cNvSpPr>
          <p:nvPr>
            <p:ph type="body" sz="quarter" idx="22"/>
          </p:nvPr>
        </p:nvSpPr>
        <p:spPr>
          <a:xfrm>
            <a:off x="3258402" y="1201574"/>
            <a:ext cx="2599859" cy="3336008"/>
          </a:xfrm>
          <a:prstGeom prst="rect">
            <a:avLst/>
          </a:prstGeom>
        </p:spPr>
        <p:txBody>
          <a:bodyPr lIns="91412" tIns="45706" rIns="91412" bIns="45706">
            <a:noAutofit/>
          </a:bodyPr>
          <a:lstStyle>
            <a:lvl1pPr marL="171424" indent="-171424">
              <a:lnSpc>
                <a:spcPct val="95000"/>
              </a:lnSpc>
              <a:spcBef>
                <a:spcPts val="1110"/>
              </a:spcBef>
              <a:buClr>
                <a:schemeClr val="tx2"/>
              </a:buClr>
              <a:buSzPct val="80000"/>
              <a:buFont typeface="Wingdings" panose="05000000000000000000" pitchFamily="2" charset="2"/>
              <a:buChar char="§"/>
              <a:defRPr sz="1600">
                <a:solidFill>
                  <a:schemeClr val="tx2"/>
                </a:solidFill>
                <a:latin typeface="+mn-lt"/>
                <a:cs typeface="CiscoSans ExtraLight"/>
              </a:defRPr>
            </a:lvl1pPr>
            <a:lvl2pPr marL="344384" indent="-176161">
              <a:lnSpc>
                <a:spcPct val="95000"/>
              </a:lnSpc>
              <a:spcBef>
                <a:spcPts val="450"/>
              </a:spcBef>
              <a:buClr>
                <a:schemeClr val="tx2"/>
              </a:buClr>
              <a:buSzPct val="80000"/>
              <a:buFont typeface="Wingdings" panose="05000000000000000000" pitchFamily="2" charset="2"/>
              <a:buChar char="§"/>
              <a:defRPr sz="1400">
                <a:solidFill>
                  <a:schemeClr val="tx2"/>
                </a:solidFill>
                <a:latin typeface="+mn-lt"/>
                <a:cs typeface="CiscoSans ExtraLight"/>
              </a:defRPr>
            </a:lvl2pPr>
            <a:lvl3pPr marL="514203" indent="-171401">
              <a:buClr>
                <a:schemeClr val="tx2"/>
              </a:buClr>
              <a:buSzPct val="80000"/>
              <a:buFont typeface="Wingdings" panose="05000000000000000000" pitchFamily="2" charset="2"/>
              <a:buChar char="§"/>
              <a:defRPr sz="1200">
                <a:solidFill>
                  <a:schemeClr val="tx2"/>
                </a:solidFill>
                <a:latin typeface="+mn-lt"/>
                <a:cs typeface="CiscoSans ExtraLight"/>
              </a:defRPr>
            </a:lvl3pPr>
            <a:lvl4pPr marL="687188" indent="-171401">
              <a:buClr>
                <a:schemeClr val="tx2"/>
              </a:buClr>
              <a:buSzPct val="80000"/>
              <a:buFont typeface="Wingdings" panose="05000000000000000000" pitchFamily="2" charset="2"/>
              <a:buChar char="§"/>
              <a:defRPr sz="1000">
                <a:solidFill>
                  <a:schemeClr val="tx2"/>
                </a:solidFill>
                <a:latin typeface="+mn-lt"/>
                <a:cs typeface="CiscoSans ExtraLight"/>
              </a:defRPr>
            </a:lvl4pPr>
            <a:lvl5pPr marL="855411" indent="-168226">
              <a:buClr>
                <a:schemeClr val="tx2"/>
              </a:buClr>
              <a:buSzPct val="80000"/>
              <a:buFont typeface="Wingdings" panose="05000000000000000000" pitchFamily="2" charset="2"/>
              <a:buChar char="§"/>
              <a:defRPr sz="900">
                <a:solidFill>
                  <a:schemeClr val="tx2"/>
                </a:solidFill>
                <a:latin typeface="+mn-lt"/>
                <a:cs typeface="CiscoSans ExtraLight"/>
              </a:defRPr>
            </a:lvl5pPr>
            <a:lvl6pPr marL="692324" indent="0">
              <a:buNone/>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 name="Straight Connector 2"/>
          <p:cNvCxnSpPr/>
          <p:nvPr/>
        </p:nvCxnSpPr>
        <p:spPr>
          <a:xfrm>
            <a:off x="3076575" y="609603"/>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067425" y="609603"/>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729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723286" y="4365147"/>
            <a:ext cx="7461250" cy="207749"/>
          </a:xfrm>
          <a:prstGeom prst="rect">
            <a:avLst/>
          </a:prstGeom>
        </p:spPr>
        <p:txBody>
          <a:bodyPr wrap="square" lIns="91412" tIns="45706" rIns="91412" bIns="45706" anchor="b" anchorCtr="0">
            <a:noAutofit/>
          </a:bodyPr>
          <a:lstStyle>
            <a:lvl1pPr marL="0" indent="0" algn="l" defTabSz="603525">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a:t>Source information is set at 16 points.</a:t>
            </a:r>
          </a:p>
        </p:txBody>
      </p:sp>
      <p:sp>
        <p:nvSpPr>
          <p:cNvPr id="4" name="Title 1"/>
          <p:cNvSpPr>
            <a:spLocks noGrp="1"/>
          </p:cNvSpPr>
          <p:nvPr>
            <p:ph type="ctrTitle" hasCustomPrompt="1"/>
          </p:nvPr>
        </p:nvSpPr>
        <p:spPr>
          <a:xfrm>
            <a:off x="354841" y="940718"/>
            <a:ext cx="8168270" cy="2878673"/>
          </a:xfrm>
          <a:prstGeom prst="rect">
            <a:avLst/>
          </a:prstGeom>
        </p:spPr>
        <p:txBody>
          <a:bodyPr>
            <a:noAutofit/>
          </a:bodyPr>
          <a:lstStyle>
            <a:lvl1pPr marL="399935" indent="-399935" algn="l">
              <a:lnSpc>
                <a:spcPct val="90000"/>
              </a:lnSpc>
              <a:defRPr sz="6000" b="0" i="1" spc="0" baseline="0">
                <a:solidFill>
                  <a:schemeClr val="tx2"/>
                </a:solidFill>
                <a:latin typeface="+mj-lt"/>
                <a:cs typeface="CiscoSans Thin"/>
              </a:defRPr>
            </a:lvl1pPr>
          </a:lstStyle>
          <a:p>
            <a:r>
              <a:rPr lang="en-US" dirty="0"/>
              <a:t>“Quote goes here.”</a:t>
            </a:r>
          </a:p>
        </p:txBody>
      </p:sp>
    </p:spTree>
    <p:extLst>
      <p:ext uri="{BB962C8B-B14F-4D97-AF65-F5344CB8AC3E}">
        <p14:creationId xmlns:p14="http://schemas.microsoft.com/office/powerpoint/2010/main" val="2145601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_Quot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54841" y="940718"/>
            <a:ext cx="8168270" cy="2878673"/>
          </a:xfrm>
          <a:prstGeom prst="rect">
            <a:avLst/>
          </a:prstGeom>
        </p:spPr>
        <p:txBody>
          <a:bodyPr>
            <a:noAutofit/>
          </a:bodyPr>
          <a:lstStyle>
            <a:lvl1pPr marL="403107" indent="-403107" algn="l">
              <a:lnSpc>
                <a:spcPct val="90000"/>
              </a:lnSpc>
              <a:defRPr sz="6000" b="0" i="1" spc="0" baseline="0">
                <a:gradFill flip="none" rotWithShape="1">
                  <a:gsLst>
                    <a:gs pos="0">
                      <a:srgbClr val="272749"/>
                    </a:gs>
                    <a:gs pos="100000">
                      <a:srgbClr val="39BBB9"/>
                    </a:gs>
                    <a:gs pos="84000">
                      <a:srgbClr val="39BBB9"/>
                    </a:gs>
                    <a:gs pos="29000">
                      <a:srgbClr val="272749"/>
                    </a:gs>
                  </a:gsLst>
                  <a:lin ang="0" scaled="1"/>
                  <a:tileRect/>
                </a:gradFill>
                <a:latin typeface="+mj-lt"/>
                <a:cs typeface="CiscoSans Thin"/>
              </a:defRPr>
            </a:lvl1pPr>
          </a:lstStyle>
          <a:p>
            <a:r>
              <a:rPr lang="en-US" dirty="0"/>
              <a:t>“Quote goes here.”</a:t>
            </a:r>
          </a:p>
        </p:txBody>
      </p:sp>
      <p:sp>
        <p:nvSpPr>
          <p:cNvPr id="3" name="Text Placeholder 9"/>
          <p:cNvSpPr>
            <a:spLocks noGrp="1"/>
          </p:cNvSpPr>
          <p:nvPr>
            <p:ph type="body" sz="quarter" idx="11" hasCustomPrompt="1"/>
          </p:nvPr>
        </p:nvSpPr>
        <p:spPr>
          <a:xfrm>
            <a:off x="724013" y="4365147"/>
            <a:ext cx="7461250" cy="207749"/>
          </a:xfrm>
          <a:prstGeom prst="rect">
            <a:avLst/>
          </a:prstGeom>
        </p:spPr>
        <p:txBody>
          <a:bodyPr wrap="square" lIns="91412" tIns="45706" rIns="91412" bIns="45706" anchor="b" anchorCtr="0">
            <a:noAutofit/>
          </a:bodyPr>
          <a:lstStyle>
            <a:lvl1pPr marL="0" indent="0" algn="l" defTabSz="603525">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a:t>Source information is set at 16 points.</a:t>
            </a:r>
          </a:p>
        </p:txBody>
      </p:sp>
    </p:spTree>
    <p:extLst>
      <p:ext uri="{BB962C8B-B14F-4D97-AF65-F5344CB8AC3E}">
        <p14:creationId xmlns:p14="http://schemas.microsoft.com/office/powerpoint/2010/main" val="2545766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2_Quote Slide">
    <p:bg>
      <p:bgPr>
        <a:solidFill>
          <a:schemeClr val="accent5"/>
        </a:solidFill>
        <a:effectLst/>
      </p:bgPr>
    </p:bg>
    <p:spTree>
      <p:nvGrpSpPr>
        <p:cNvPr id="1" name=""/>
        <p:cNvGrpSpPr/>
        <p:nvPr/>
      </p:nvGrpSpPr>
      <p:grpSpPr>
        <a:xfrm>
          <a:off x="0" y="0"/>
          <a:ext cx="0" cy="0"/>
          <a:chOff x="0" y="0"/>
          <a:chExt cx="0" cy="0"/>
        </a:xfrm>
      </p:grpSpPr>
      <p:sp>
        <p:nvSpPr>
          <p:cNvPr id="3" name="Rectangle 5"/>
          <p:cNvSpPr>
            <a:spLocks noChangeArrowheads="1"/>
          </p:cNvSpPr>
          <p:nvPr/>
        </p:nvSpPr>
        <p:spPr bwMode="ltGray">
          <a:xfrm>
            <a:off x="7826105" y="4745985"/>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4" name="Rectangle 7"/>
          <p:cNvSpPr>
            <a:spLocks noChangeArrowheads="1"/>
          </p:cNvSpPr>
          <p:nvPr/>
        </p:nvSpPr>
        <p:spPr bwMode="ltGray">
          <a:xfrm>
            <a:off x="8662418" y="4742907"/>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7" name="Text Placeholder 9"/>
          <p:cNvSpPr>
            <a:spLocks noGrp="1"/>
          </p:cNvSpPr>
          <p:nvPr>
            <p:ph type="body" sz="quarter" idx="11" hasCustomPrompt="1"/>
          </p:nvPr>
        </p:nvSpPr>
        <p:spPr>
          <a:xfrm>
            <a:off x="723286" y="4365147"/>
            <a:ext cx="7461250" cy="207749"/>
          </a:xfrm>
          <a:prstGeom prst="rect">
            <a:avLst/>
          </a:prstGeom>
        </p:spPr>
        <p:txBody>
          <a:bodyPr wrap="square" lIns="91412" tIns="45706" rIns="91412" bIns="45706" anchor="b" anchorCtr="0">
            <a:noAutofit/>
          </a:bodyPr>
          <a:lstStyle>
            <a:lvl1pPr marL="0" indent="0" algn="l" defTabSz="603525">
              <a:lnSpc>
                <a:spcPct val="100000"/>
              </a:lnSpc>
              <a:spcBef>
                <a:spcPct val="50000"/>
              </a:spcBef>
              <a:buNone/>
              <a:defRPr sz="1600" b="0" i="0">
                <a:solidFill>
                  <a:schemeClr val="bg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a:t>Source information is set at 16 points.</a:t>
            </a:r>
          </a:p>
        </p:txBody>
      </p:sp>
      <p:sp>
        <p:nvSpPr>
          <p:cNvPr id="8" name="Rectangle 4"/>
          <p:cNvSpPr>
            <a:spLocks noChangeArrowheads="1"/>
          </p:cNvSpPr>
          <p:nvPr/>
        </p:nvSpPr>
        <p:spPr bwMode="ltGray">
          <a:xfrm>
            <a:off x="292052" y="4747285"/>
            <a:ext cx="3420515" cy="154518"/>
          </a:xfrm>
          <a:prstGeom prst="rect">
            <a:avLst/>
          </a:prstGeom>
          <a:noFill/>
          <a:ln w="9525">
            <a:noFill/>
            <a:miter lim="800000"/>
            <a:headEnd/>
            <a:tailEnd/>
          </a:ln>
          <a:effectLst/>
        </p:spPr>
        <p:txBody>
          <a:bodyPr wrap="square" lIns="61577" tIns="30788" rIns="61577" bIns="30788" anchor="b" anchorCtr="0">
            <a:spAutoFit/>
          </a:bodyPr>
          <a:lstStyle/>
          <a:p>
            <a:pPr defTabSz="610668" fontAlgn="auto">
              <a:spcBef>
                <a:spcPts val="0"/>
              </a:spcBef>
              <a:spcAft>
                <a:spcPts val="0"/>
              </a:spcAft>
            </a:pPr>
            <a:r>
              <a:rPr lang="en-US" sz="600" dirty="0">
                <a:solidFill>
                  <a:srgbClr val="FFFFFF"/>
                </a:solidFill>
                <a:latin typeface="CiscoSansTT Light"/>
                <a:ea typeface="+mn-ea"/>
                <a:cs typeface="CiscoSans Thin"/>
              </a:rPr>
              <a:t>© 2013-</a:t>
            </a:r>
            <a:r>
              <a:rPr lang="de-DE" sz="600" dirty="0">
                <a:solidFill>
                  <a:srgbClr val="FFFFFF"/>
                </a:solidFill>
                <a:latin typeface="CiscoSansTT Light"/>
                <a:ea typeface="+mn-ea"/>
                <a:cs typeface="CiscoSans Thin"/>
              </a:rPr>
              <a:t>2016  Cisco</a:t>
            </a:r>
            <a:r>
              <a:rPr lang="en-US" sz="600" dirty="0">
                <a:solidFill>
                  <a:srgbClr val="FFFFFF"/>
                </a:solidFill>
                <a:latin typeface="CiscoSansTT Light"/>
                <a:ea typeface="+mn-ea"/>
                <a:cs typeface="CiscoSans Thin"/>
              </a:rPr>
              <a:t> and/or its affiliates. All rights reserved.</a:t>
            </a:r>
          </a:p>
        </p:txBody>
      </p:sp>
      <p:cxnSp>
        <p:nvCxnSpPr>
          <p:cNvPr id="10" name="Straight Connector 9"/>
          <p:cNvCxnSpPr/>
          <p:nvPr/>
        </p:nvCxnSpPr>
        <p:spPr>
          <a:xfrm>
            <a:off x="0"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354841" y="940718"/>
            <a:ext cx="8168270" cy="2878673"/>
          </a:xfrm>
          <a:prstGeom prst="rect">
            <a:avLst/>
          </a:prstGeom>
        </p:spPr>
        <p:txBody>
          <a:bodyPr>
            <a:noAutofit/>
          </a:bodyPr>
          <a:lstStyle>
            <a:lvl1pPr marL="403107" indent="-403107" algn="l">
              <a:lnSpc>
                <a:spcPct val="90000"/>
              </a:lnSpc>
              <a:defRPr sz="6000" b="0" i="1" spc="0" baseline="0">
                <a:solidFill>
                  <a:schemeClr val="bg1"/>
                </a:solidFill>
                <a:latin typeface="+mj-lt"/>
                <a:cs typeface="CiscoSans Thin"/>
              </a:defRPr>
            </a:lvl1pPr>
          </a:lstStyle>
          <a:p>
            <a:r>
              <a:rPr lang="en-US" dirty="0"/>
              <a:t>“Quote goes here.”</a:t>
            </a:r>
          </a:p>
        </p:txBody>
      </p:sp>
    </p:spTree>
    <p:extLst>
      <p:ext uri="{BB962C8B-B14F-4D97-AF65-F5344CB8AC3E}">
        <p14:creationId xmlns:p14="http://schemas.microsoft.com/office/powerpoint/2010/main" val="192475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3_Quote Slide">
    <p:bg>
      <p:bgPr>
        <a:solidFill>
          <a:schemeClr val="tx2"/>
        </a:solidFill>
        <a:effectLst/>
      </p:bgPr>
    </p:bg>
    <p:spTree>
      <p:nvGrpSpPr>
        <p:cNvPr id="1" name=""/>
        <p:cNvGrpSpPr/>
        <p:nvPr/>
      </p:nvGrpSpPr>
      <p:grpSpPr>
        <a:xfrm>
          <a:off x="0" y="0"/>
          <a:ext cx="0" cy="0"/>
          <a:chOff x="0" y="0"/>
          <a:chExt cx="0" cy="0"/>
        </a:xfrm>
      </p:grpSpPr>
      <p:sp>
        <p:nvSpPr>
          <p:cNvPr id="3" name="Rectangle 5"/>
          <p:cNvSpPr>
            <a:spLocks noChangeArrowheads="1"/>
          </p:cNvSpPr>
          <p:nvPr/>
        </p:nvSpPr>
        <p:spPr bwMode="ltGray">
          <a:xfrm>
            <a:off x="7826105" y="4745985"/>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4" name="Rectangle 7"/>
          <p:cNvSpPr>
            <a:spLocks noChangeArrowheads="1"/>
          </p:cNvSpPr>
          <p:nvPr/>
        </p:nvSpPr>
        <p:spPr bwMode="ltGray">
          <a:xfrm>
            <a:off x="8662418" y="4742907"/>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7" name="Text Placeholder 9"/>
          <p:cNvSpPr>
            <a:spLocks noGrp="1"/>
          </p:cNvSpPr>
          <p:nvPr>
            <p:ph type="body" sz="quarter" idx="11" hasCustomPrompt="1"/>
          </p:nvPr>
        </p:nvSpPr>
        <p:spPr>
          <a:xfrm>
            <a:off x="723286" y="4365147"/>
            <a:ext cx="7461250" cy="207749"/>
          </a:xfrm>
          <a:prstGeom prst="rect">
            <a:avLst/>
          </a:prstGeom>
        </p:spPr>
        <p:txBody>
          <a:bodyPr wrap="square" lIns="91412" tIns="45706" rIns="91412" bIns="45706" anchor="b" anchorCtr="0">
            <a:noAutofit/>
          </a:bodyPr>
          <a:lstStyle>
            <a:lvl1pPr marL="0" indent="0" algn="l" defTabSz="603525">
              <a:lnSpc>
                <a:spcPct val="100000"/>
              </a:lnSpc>
              <a:spcBef>
                <a:spcPct val="50000"/>
              </a:spcBef>
              <a:buNone/>
              <a:defRPr sz="1600" b="0" i="0">
                <a:solidFill>
                  <a:schemeClr val="bg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a:t>Source information is set at 16 points.</a:t>
            </a:r>
          </a:p>
        </p:txBody>
      </p:sp>
      <p:sp>
        <p:nvSpPr>
          <p:cNvPr id="8" name="Rectangle 4"/>
          <p:cNvSpPr>
            <a:spLocks noChangeArrowheads="1"/>
          </p:cNvSpPr>
          <p:nvPr/>
        </p:nvSpPr>
        <p:spPr bwMode="ltGray">
          <a:xfrm>
            <a:off x="292052" y="4747285"/>
            <a:ext cx="3420515" cy="154518"/>
          </a:xfrm>
          <a:prstGeom prst="rect">
            <a:avLst/>
          </a:prstGeom>
          <a:noFill/>
          <a:ln w="9525">
            <a:noFill/>
            <a:miter lim="800000"/>
            <a:headEnd/>
            <a:tailEnd/>
          </a:ln>
          <a:effectLst/>
        </p:spPr>
        <p:txBody>
          <a:bodyPr wrap="square" lIns="61577" tIns="30788" rIns="61577" bIns="30788" anchor="b" anchorCtr="0">
            <a:spAutoFit/>
          </a:bodyPr>
          <a:lstStyle/>
          <a:p>
            <a:pPr defTabSz="610668" fontAlgn="auto">
              <a:spcBef>
                <a:spcPts val="0"/>
              </a:spcBef>
              <a:spcAft>
                <a:spcPts val="0"/>
              </a:spcAft>
            </a:pPr>
            <a:r>
              <a:rPr lang="en-US" sz="600" dirty="0">
                <a:solidFill>
                  <a:srgbClr val="FFFFFF"/>
                </a:solidFill>
                <a:latin typeface="CiscoSansTT Light"/>
                <a:ea typeface="+mn-ea"/>
                <a:cs typeface="CiscoSans Thin"/>
              </a:rPr>
              <a:t>© 2013-</a:t>
            </a:r>
            <a:r>
              <a:rPr lang="de-DE" sz="600" dirty="0">
                <a:solidFill>
                  <a:srgbClr val="FFFFFF"/>
                </a:solidFill>
                <a:latin typeface="CiscoSansTT Light"/>
                <a:ea typeface="+mn-ea"/>
                <a:cs typeface="CiscoSans Thin"/>
              </a:rPr>
              <a:t>2016  Cisco</a:t>
            </a:r>
            <a:r>
              <a:rPr lang="en-US" sz="600" dirty="0">
                <a:solidFill>
                  <a:srgbClr val="FFFFFF"/>
                </a:solidFill>
                <a:latin typeface="CiscoSansTT Light"/>
                <a:ea typeface="+mn-ea"/>
                <a:cs typeface="CiscoSans Thin"/>
              </a:rPr>
              <a:t> and/or its affiliates. All rights reserved.</a:t>
            </a:r>
          </a:p>
        </p:txBody>
      </p:sp>
      <p:cxnSp>
        <p:nvCxnSpPr>
          <p:cNvPr id="10" name="Straight Connector 9"/>
          <p:cNvCxnSpPr/>
          <p:nvPr/>
        </p:nvCxnSpPr>
        <p:spPr>
          <a:xfrm>
            <a:off x="0"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354841" y="940718"/>
            <a:ext cx="8168270" cy="2878673"/>
          </a:xfrm>
          <a:prstGeom prst="rect">
            <a:avLst/>
          </a:prstGeom>
        </p:spPr>
        <p:txBody>
          <a:bodyPr>
            <a:noAutofit/>
          </a:bodyPr>
          <a:lstStyle>
            <a:lvl1pPr marL="403107" indent="-403107" algn="l">
              <a:lnSpc>
                <a:spcPct val="90000"/>
              </a:lnSpc>
              <a:defRPr sz="6000" b="0" i="1" spc="0" baseline="0">
                <a:solidFill>
                  <a:schemeClr val="bg1"/>
                </a:solidFill>
                <a:latin typeface="+mj-lt"/>
                <a:cs typeface="CiscoSans Thin"/>
              </a:defRPr>
            </a:lvl1pPr>
          </a:lstStyle>
          <a:p>
            <a:r>
              <a:rPr lang="en-US" dirty="0"/>
              <a:t>“Quote goes here.”</a:t>
            </a:r>
          </a:p>
        </p:txBody>
      </p:sp>
    </p:spTree>
    <p:extLst>
      <p:ext uri="{BB962C8B-B14F-4D97-AF65-F5344CB8AC3E}">
        <p14:creationId xmlns:p14="http://schemas.microsoft.com/office/powerpoint/2010/main" val="276224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tatement_Solid_blu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21394" y="940718"/>
            <a:ext cx="8301718" cy="2878673"/>
          </a:xfrm>
          <a:prstGeom prst="rect">
            <a:avLst/>
          </a:prstGeom>
        </p:spPr>
        <p:txBody>
          <a:bodyPr anchor="t" anchorCtr="1">
            <a:noAutofit/>
          </a:bodyPr>
          <a:lstStyle>
            <a:lvl1pPr algn="ctr">
              <a:lnSpc>
                <a:spcPct val="90000"/>
              </a:lnSpc>
              <a:defRPr sz="23000" b="0" i="1" spc="0" baseline="0">
                <a:solidFill>
                  <a:srgbClr val="272749"/>
                </a:solidFill>
                <a:latin typeface="+mj-lt"/>
                <a:cs typeface="CiscoSans Thin"/>
              </a:defRPr>
            </a:lvl1pPr>
          </a:lstStyle>
          <a:p>
            <a:r>
              <a:rPr lang="en-US" dirty="0"/>
              <a:t>70%</a:t>
            </a:r>
          </a:p>
        </p:txBody>
      </p:sp>
      <p:sp>
        <p:nvSpPr>
          <p:cNvPr id="3" name="Text Placeholder 9"/>
          <p:cNvSpPr>
            <a:spLocks noGrp="1"/>
          </p:cNvSpPr>
          <p:nvPr>
            <p:ph type="body" sz="quarter" idx="11" hasCustomPrompt="1"/>
          </p:nvPr>
        </p:nvSpPr>
        <p:spPr>
          <a:xfrm>
            <a:off x="249467" y="4365147"/>
            <a:ext cx="7461250" cy="207749"/>
          </a:xfrm>
          <a:prstGeom prst="rect">
            <a:avLst/>
          </a:prstGeom>
        </p:spPr>
        <p:txBody>
          <a:bodyPr wrap="square" lIns="91412" tIns="45706" rIns="91412" bIns="45706" anchor="b" anchorCtr="0">
            <a:noAutofit/>
          </a:bodyPr>
          <a:lstStyle>
            <a:lvl1pPr marL="0" indent="0" algn="l" defTabSz="603525">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a:t>Source information is set at 16 points.</a:t>
            </a:r>
          </a:p>
        </p:txBody>
      </p:sp>
    </p:spTree>
    <p:extLst>
      <p:ext uri="{BB962C8B-B14F-4D97-AF65-F5344CB8AC3E}">
        <p14:creationId xmlns:p14="http://schemas.microsoft.com/office/powerpoint/2010/main" val="3635171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78301120"/>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Statement_Gradi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394" y="940718"/>
            <a:ext cx="8301718" cy="2878673"/>
          </a:xfrm>
          <a:prstGeom prst="rect">
            <a:avLst/>
          </a:prstGeom>
        </p:spPr>
        <p:txBody>
          <a:bodyPr anchor="t" anchorCtr="1">
            <a:noAutofit/>
          </a:bodyPr>
          <a:lstStyle>
            <a:lvl1pPr algn="ctr">
              <a:lnSpc>
                <a:spcPct val="90000"/>
              </a:lnSpc>
              <a:defRPr sz="23000" b="0" i="1" spc="0" baseline="0">
                <a:gradFill flip="none" rotWithShape="1">
                  <a:gsLst>
                    <a:gs pos="0">
                      <a:schemeClr val="tx2"/>
                    </a:gs>
                    <a:gs pos="100000">
                      <a:srgbClr val="39BBB9"/>
                    </a:gs>
                    <a:gs pos="84000">
                      <a:srgbClr val="39BBB9"/>
                    </a:gs>
                    <a:gs pos="29000">
                      <a:srgbClr val="272749"/>
                    </a:gs>
                  </a:gsLst>
                  <a:lin ang="0" scaled="1"/>
                  <a:tileRect/>
                </a:gradFill>
                <a:latin typeface="+mj-lt"/>
                <a:cs typeface="CiscoSans Thin"/>
              </a:defRPr>
            </a:lvl1pPr>
          </a:lstStyle>
          <a:p>
            <a:r>
              <a:rPr lang="en-US" dirty="0"/>
              <a:t>70%</a:t>
            </a:r>
          </a:p>
        </p:txBody>
      </p:sp>
      <p:sp>
        <p:nvSpPr>
          <p:cNvPr id="3" name="Text Placeholder 9"/>
          <p:cNvSpPr>
            <a:spLocks noGrp="1"/>
          </p:cNvSpPr>
          <p:nvPr>
            <p:ph type="body" sz="quarter" idx="11" hasCustomPrompt="1"/>
          </p:nvPr>
        </p:nvSpPr>
        <p:spPr>
          <a:xfrm>
            <a:off x="249467" y="4365147"/>
            <a:ext cx="7461250" cy="207749"/>
          </a:xfrm>
          <a:prstGeom prst="rect">
            <a:avLst/>
          </a:prstGeom>
        </p:spPr>
        <p:txBody>
          <a:bodyPr wrap="square" lIns="91412" tIns="45706" rIns="91412" bIns="45706" anchor="b" anchorCtr="0">
            <a:noAutofit/>
          </a:bodyPr>
          <a:lstStyle>
            <a:lvl1pPr marL="0" indent="0" algn="l" defTabSz="603525">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a:t>Source information is set at 16 points.</a:t>
            </a:r>
          </a:p>
        </p:txBody>
      </p:sp>
    </p:spTree>
    <p:extLst>
      <p:ext uri="{BB962C8B-B14F-4D97-AF65-F5344CB8AC3E}">
        <p14:creationId xmlns:p14="http://schemas.microsoft.com/office/powerpoint/2010/main" val="82292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1_Statement_Gradient">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394" y="940718"/>
            <a:ext cx="8301718" cy="2878673"/>
          </a:xfrm>
          <a:prstGeom prst="rect">
            <a:avLst/>
          </a:prstGeom>
        </p:spPr>
        <p:txBody>
          <a:bodyPr anchor="t" anchorCtr="1">
            <a:noAutofit/>
          </a:bodyPr>
          <a:lstStyle>
            <a:lvl1pPr algn="ctr">
              <a:lnSpc>
                <a:spcPct val="90000"/>
              </a:lnSpc>
              <a:defRPr sz="23000" b="0" i="1" spc="0" baseline="0">
                <a:solidFill>
                  <a:schemeClr val="bg1"/>
                </a:solidFill>
                <a:latin typeface="+mj-lt"/>
                <a:cs typeface="CiscoSans Thin"/>
              </a:defRPr>
            </a:lvl1pPr>
          </a:lstStyle>
          <a:p>
            <a:r>
              <a:rPr lang="en-US" dirty="0"/>
              <a:t>70%</a:t>
            </a:r>
          </a:p>
        </p:txBody>
      </p:sp>
      <p:sp>
        <p:nvSpPr>
          <p:cNvPr id="3" name="Text Placeholder 9"/>
          <p:cNvSpPr>
            <a:spLocks noGrp="1"/>
          </p:cNvSpPr>
          <p:nvPr>
            <p:ph type="body" sz="quarter" idx="11" hasCustomPrompt="1"/>
          </p:nvPr>
        </p:nvSpPr>
        <p:spPr>
          <a:xfrm>
            <a:off x="249467" y="4365147"/>
            <a:ext cx="7461250" cy="207749"/>
          </a:xfrm>
          <a:prstGeom prst="rect">
            <a:avLst/>
          </a:prstGeom>
        </p:spPr>
        <p:txBody>
          <a:bodyPr wrap="square" lIns="91412" tIns="45706" rIns="91412" bIns="45706" anchor="b" anchorCtr="0">
            <a:noAutofit/>
          </a:bodyPr>
          <a:lstStyle>
            <a:lvl1pPr marL="0" indent="0" algn="l" defTabSz="603525">
              <a:lnSpc>
                <a:spcPct val="100000"/>
              </a:lnSpc>
              <a:spcBef>
                <a:spcPct val="50000"/>
              </a:spcBef>
              <a:buNone/>
              <a:defRPr sz="1600" b="0" i="0">
                <a:solidFill>
                  <a:schemeClr val="bg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a:t>Source information is set at 16 points.</a:t>
            </a:r>
          </a:p>
        </p:txBody>
      </p:sp>
      <p:sp>
        <p:nvSpPr>
          <p:cNvPr id="4" name="Rectangle 5"/>
          <p:cNvSpPr>
            <a:spLocks noChangeArrowheads="1"/>
          </p:cNvSpPr>
          <p:nvPr/>
        </p:nvSpPr>
        <p:spPr bwMode="ltGray">
          <a:xfrm>
            <a:off x="7826105" y="4745985"/>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5" name="Rectangle 7"/>
          <p:cNvSpPr>
            <a:spLocks noChangeArrowheads="1"/>
          </p:cNvSpPr>
          <p:nvPr/>
        </p:nvSpPr>
        <p:spPr bwMode="ltGray">
          <a:xfrm>
            <a:off x="8662418" y="4742907"/>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6" name="Rectangle 4"/>
          <p:cNvSpPr>
            <a:spLocks noChangeArrowheads="1"/>
          </p:cNvSpPr>
          <p:nvPr/>
        </p:nvSpPr>
        <p:spPr bwMode="ltGray">
          <a:xfrm>
            <a:off x="292052" y="4747285"/>
            <a:ext cx="3420515" cy="154518"/>
          </a:xfrm>
          <a:prstGeom prst="rect">
            <a:avLst/>
          </a:prstGeom>
          <a:noFill/>
          <a:ln w="9525">
            <a:noFill/>
            <a:miter lim="800000"/>
            <a:headEnd/>
            <a:tailEnd/>
          </a:ln>
          <a:effectLst/>
        </p:spPr>
        <p:txBody>
          <a:bodyPr wrap="square" lIns="61577" tIns="30788" rIns="61577" bIns="30788" anchor="b" anchorCtr="0">
            <a:spAutoFit/>
          </a:bodyPr>
          <a:lstStyle/>
          <a:p>
            <a:pPr defTabSz="610668" fontAlgn="auto">
              <a:spcBef>
                <a:spcPts val="0"/>
              </a:spcBef>
              <a:spcAft>
                <a:spcPts val="0"/>
              </a:spcAft>
            </a:pPr>
            <a:r>
              <a:rPr lang="en-US" sz="600" dirty="0">
                <a:solidFill>
                  <a:srgbClr val="FFFFFF"/>
                </a:solidFill>
                <a:latin typeface="CiscoSansTT Light"/>
                <a:ea typeface="+mn-ea"/>
                <a:cs typeface="CiscoSans Thin"/>
              </a:rPr>
              <a:t>© 2013-</a:t>
            </a:r>
            <a:r>
              <a:rPr lang="de-DE" sz="600" dirty="0">
                <a:solidFill>
                  <a:srgbClr val="FFFFFF"/>
                </a:solidFill>
                <a:latin typeface="CiscoSansTT Light"/>
                <a:ea typeface="+mn-ea"/>
                <a:cs typeface="CiscoSans Thin"/>
              </a:rPr>
              <a:t>2016  Cisco</a:t>
            </a:r>
            <a:r>
              <a:rPr lang="en-US" sz="600" dirty="0">
                <a:solidFill>
                  <a:srgbClr val="FFFFFF"/>
                </a:solidFill>
                <a:latin typeface="CiscoSansTT Light"/>
                <a:ea typeface="+mn-ea"/>
                <a:cs typeface="CiscoSans Thin"/>
              </a:rPr>
              <a:t> and/or its affiliates. All rights reserved.</a:t>
            </a:r>
          </a:p>
        </p:txBody>
      </p:sp>
      <p:cxnSp>
        <p:nvCxnSpPr>
          <p:cNvPr id="7" name="Straight Connector 6"/>
          <p:cNvCxnSpPr/>
          <p:nvPr/>
        </p:nvCxnSpPr>
        <p:spPr>
          <a:xfrm>
            <a:off x="0"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682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2_Big Statem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45456" y="705553"/>
            <a:ext cx="8301718" cy="2436518"/>
          </a:xfrm>
          <a:prstGeom prst="rect">
            <a:avLst/>
          </a:prstGeom>
        </p:spPr>
        <p:txBody>
          <a:bodyPr anchor="b" anchorCtr="0">
            <a:noAutofit/>
          </a:bodyPr>
          <a:lstStyle>
            <a:lvl1pPr algn="l">
              <a:lnSpc>
                <a:spcPct val="90000"/>
              </a:lnSpc>
              <a:defRPr sz="4500" b="0" i="0" spc="0" baseline="0">
                <a:gradFill>
                  <a:gsLst>
                    <a:gs pos="29000">
                      <a:srgbClr val="233754"/>
                    </a:gs>
                    <a:gs pos="0">
                      <a:schemeClr val="tx2"/>
                    </a:gs>
                    <a:gs pos="100000">
                      <a:srgbClr val="01BBBB"/>
                    </a:gs>
                  </a:gsLst>
                  <a:lin ang="1200000" scaled="0"/>
                </a:gradFill>
                <a:latin typeface="+mj-lt"/>
                <a:cs typeface="CiscoSans Thin"/>
              </a:defRPr>
            </a:lvl1pPr>
          </a:lstStyle>
          <a:p>
            <a:r>
              <a:rPr lang="en-US" dirty="0"/>
              <a:t>Statement Goes Here</a:t>
            </a:r>
          </a:p>
        </p:txBody>
      </p:sp>
    </p:spTree>
    <p:extLst>
      <p:ext uri="{BB962C8B-B14F-4D97-AF65-F5344CB8AC3E}">
        <p14:creationId xmlns:p14="http://schemas.microsoft.com/office/powerpoint/2010/main" val="349376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1_Big Statement">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45456" y="705553"/>
            <a:ext cx="8301718" cy="2436518"/>
          </a:xfrm>
          <a:prstGeom prst="rect">
            <a:avLst/>
          </a:prstGeom>
        </p:spPr>
        <p:txBody>
          <a:bodyPr anchor="b" anchorCtr="0">
            <a:noAutofit/>
          </a:bodyPr>
          <a:lstStyle>
            <a:lvl1pPr algn="l">
              <a:lnSpc>
                <a:spcPct val="90000"/>
              </a:lnSpc>
              <a:defRPr sz="4500" b="0" i="0" spc="0" baseline="0">
                <a:solidFill>
                  <a:srgbClr val="FFFFFF"/>
                </a:solidFill>
                <a:latin typeface="+mj-lt"/>
                <a:cs typeface="CiscoSans Thin"/>
              </a:defRPr>
            </a:lvl1pPr>
          </a:lstStyle>
          <a:p>
            <a:r>
              <a:rPr lang="en-US" dirty="0"/>
              <a:t>Statement Goes Here</a:t>
            </a:r>
          </a:p>
        </p:txBody>
      </p:sp>
      <p:sp>
        <p:nvSpPr>
          <p:cNvPr id="10" name="Rectangle 5"/>
          <p:cNvSpPr>
            <a:spLocks noChangeArrowheads="1"/>
          </p:cNvSpPr>
          <p:nvPr/>
        </p:nvSpPr>
        <p:spPr bwMode="ltGray">
          <a:xfrm>
            <a:off x="7826105" y="4745985"/>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1" name="Rectangle 7"/>
          <p:cNvSpPr>
            <a:spLocks noChangeArrowheads="1"/>
          </p:cNvSpPr>
          <p:nvPr/>
        </p:nvSpPr>
        <p:spPr bwMode="ltGray">
          <a:xfrm>
            <a:off x="8662418" y="4742907"/>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7" name="Rectangle 4"/>
          <p:cNvSpPr>
            <a:spLocks noChangeArrowheads="1"/>
          </p:cNvSpPr>
          <p:nvPr/>
        </p:nvSpPr>
        <p:spPr bwMode="ltGray">
          <a:xfrm>
            <a:off x="292052" y="4747285"/>
            <a:ext cx="3420515" cy="154518"/>
          </a:xfrm>
          <a:prstGeom prst="rect">
            <a:avLst/>
          </a:prstGeom>
          <a:noFill/>
          <a:ln w="9525">
            <a:noFill/>
            <a:miter lim="800000"/>
            <a:headEnd/>
            <a:tailEnd/>
          </a:ln>
          <a:effectLst/>
        </p:spPr>
        <p:txBody>
          <a:bodyPr wrap="square" lIns="61577" tIns="30788" rIns="61577" bIns="30788" anchor="b" anchorCtr="0">
            <a:spAutoFit/>
          </a:bodyPr>
          <a:lstStyle/>
          <a:p>
            <a:pPr defTabSz="610668" fontAlgn="auto">
              <a:spcBef>
                <a:spcPts val="0"/>
              </a:spcBef>
              <a:spcAft>
                <a:spcPts val="0"/>
              </a:spcAft>
            </a:pPr>
            <a:r>
              <a:rPr lang="en-US" sz="600" dirty="0">
                <a:solidFill>
                  <a:srgbClr val="FFFFFF"/>
                </a:solidFill>
                <a:latin typeface="CiscoSansTT Light"/>
                <a:ea typeface="+mn-ea"/>
                <a:cs typeface="CiscoSans Thin"/>
              </a:rPr>
              <a:t>© 2013-</a:t>
            </a:r>
            <a:r>
              <a:rPr lang="de-DE" sz="600" dirty="0">
                <a:solidFill>
                  <a:srgbClr val="FFFFFF"/>
                </a:solidFill>
                <a:latin typeface="CiscoSansTT Light"/>
                <a:ea typeface="+mn-ea"/>
                <a:cs typeface="CiscoSans Thin"/>
              </a:rPr>
              <a:t>2016  Cisco</a:t>
            </a:r>
            <a:r>
              <a:rPr lang="en-US" sz="600" dirty="0">
                <a:solidFill>
                  <a:srgbClr val="FFFFFF"/>
                </a:solidFill>
                <a:latin typeface="CiscoSansTT Light"/>
                <a:ea typeface="+mn-ea"/>
                <a:cs typeface="CiscoSans Thin"/>
              </a:rPr>
              <a:t> and/or its affiliates. All rights reserved.</a:t>
            </a:r>
          </a:p>
        </p:txBody>
      </p:sp>
      <p:cxnSp>
        <p:nvCxnSpPr>
          <p:cNvPr id="12" name="Straight Connector 11"/>
          <p:cNvCxnSpPr/>
          <p:nvPr/>
        </p:nvCxnSpPr>
        <p:spPr>
          <a:xfrm>
            <a:off x="0" y="5078558"/>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6457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Big Statement">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8" name="Rectangle 5"/>
          <p:cNvSpPr>
            <a:spLocks noChangeArrowheads="1"/>
          </p:cNvSpPr>
          <p:nvPr/>
        </p:nvSpPr>
        <p:spPr bwMode="ltGray">
          <a:xfrm>
            <a:off x="7826105" y="4745985"/>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0" name="Rectangle 7"/>
          <p:cNvSpPr>
            <a:spLocks noChangeArrowheads="1"/>
          </p:cNvSpPr>
          <p:nvPr/>
        </p:nvSpPr>
        <p:spPr bwMode="ltGray">
          <a:xfrm>
            <a:off x="8662418" y="4742907"/>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6" name="Title 1"/>
          <p:cNvSpPr>
            <a:spLocks noGrp="1"/>
          </p:cNvSpPr>
          <p:nvPr>
            <p:ph type="ctrTitle" hasCustomPrompt="1"/>
          </p:nvPr>
        </p:nvSpPr>
        <p:spPr>
          <a:xfrm>
            <a:off x="245456" y="705553"/>
            <a:ext cx="8301718" cy="2436518"/>
          </a:xfrm>
          <a:prstGeom prst="rect">
            <a:avLst/>
          </a:prstGeom>
        </p:spPr>
        <p:txBody>
          <a:bodyPr anchor="b" anchorCtr="0">
            <a:noAutofit/>
          </a:bodyPr>
          <a:lstStyle>
            <a:lvl1pPr algn="l">
              <a:lnSpc>
                <a:spcPct val="90000"/>
              </a:lnSpc>
              <a:defRPr sz="4500" b="0" i="0" spc="0" baseline="0">
                <a:solidFill>
                  <a:srgbClr val="FFFFFF"/>
                </a:solidFill>
                <a:latin typeface="+mj-lt"/>
                <a:cs typeface="CiscoSans Thin"/>
              </a:defRPr>
            </a:lvl1pPr>
          </a:lstStyle>
          <a:p>
            <a:r>
              <a:rPr lang="en-US" dirty="0"/>
              <a:t>Statement Goes Here</a:t>
            </a:r>
          </a:p>
        </p:txBody>
      </p:sp>
      <p:sp>
        <p:nvSpPr>
          <p:cNvPr id="7" name="Rectangle 4"/>
          <p:cNvSpPr>
            <a:spLocks noChangeArrowheads="1"/>
          </p:cNvSpPr>
          <p:nvPr/>
        </p:nvSpPr>
        <p:spPr bwMode="ltGray">
          <a:xfrm>
            <a:off x="292052" y="4747285"/>
            <a:ext cx="3420515" cy="154518"/>
          </a:xfrm>
          <a:prstGeom prst="rect">
            <a:avLst/>
          </a:prstGeom>
          <a:noFill/>
          <a:ln w="9525">
            <a:noFill/>
            <a:miter lim="800000"/>
            <a:headEnd/>
            <a:tailEnd/>
          </a:ln>
          <a:effectLst/>
        </p:spPr>
        <p:txBody>
          <a:bodyPr wrap="square" lIns="61577" tIns="30788" rIns="61577" bIns="30788" anchor="b" anchorCtr="0">
            <a:spAutoFit/>
          </a:bodyPr>
          <a:lstStyle/>
          <a:p>
            <a:pPr defTabSz="610668" fontAlgn="auto">
              <a:spcBef>
                <a:spcPts val="0"/>
              </a:spcBef>
              <a:spcAft>
                <a:spcPts val="0"/>
              </a:spcAft>
            </a:pPr>
            <a:r>
              <a:rPr lang="en-US" sz="600" dirty="0">
                <a:solidFill>
                  <a:srgbClr val="FFFFFF"/>
                </a:solidFill>
                <a:latin typeface="CiscoSansTT Light"/>
                <a:ea typeface="+mn-ea"/>
                <a:cs typeface="CiscoSans Thin"/>
              </a:rPr>
              <a:t>© 2013-</a:t>
            </a:r>
            <a:r>
              <a:rPr lang="de-DE" sz="600" dirty="0">
                <a:solidFill>
                  <a:srgbClr val="FFFFFF"/>
                </a:solidFill>
                <a:latin typeface="CiscoSansTT Light"/>
                <a:ea typeface="+mn-ea"/>
                <a:cs typeface="CiscoSans Thin"/>
              </a:rPr>
              <a:t>2016  Cisco</a:t>
            </a:r>
            <a:r>
              <a:rPr lang="en-US" sz="600" dirty="0">
                <a:solidFill>
                  <a:srgbClr val="FFFFFF"/>
                </a:solidFill>
                <a:latin typeface="CiscoSansTT Light"/>
                <a:ea typeface="+mn-ea"/>
                <a:cs typeface="CiscoSans Thin"/>
              </a:rPr>
              <a:t> and/or its affiliates. All rights reserved.</a:t>
            </a:r>
          </a:p>
        </p:txBody>
      </p:sp>
      <p:cxnSp>
        <p:nvCxnSpPr>
          <p:cNvPr id="9" name="Straight Connector 8"/>
          <p:cNvCxnSpPr/>
          <p:nvPr/>
        </p:nvCxnSpPr>
        <p:spPr>
          <a:xfrm>
            <a:off x="0"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228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53765" y="1439061"/>
            <a:ext cx="4117446" cy="2265389"/>
          </a:xfrm>
        </p:spPr>
        <p:txBody>
          <a:bodyPr vert="horz" lIns="61709" tIns="34285" rIns="61709" bIns="34285" rtlCol="0" anchor="ctr" anchorCtr="0">
            <a:noAutofit/>
          </a:bodyPr>
          <a:lstStyle>
            <a:lvl1pPr marL="0" indent="0" algn="l" defTabSz="685691" rtl="0" eaLnBrk="1" latinLnBrk="0" hangingPunct="1">
              <a:lnSpc>
                <a:spcPct val="80000"/>
              </a:lnSpc>
              <a:spcBef>
                <a:spcPct val="0"/>
              </a:spcBef>
              <a:buClr>
                <a:schemeClr val="tx1"/>
              </a:buClr>
              <a:buFont typeface="Ciscolight" pitchFamily="2" charset="0"/>
              <a:buNone/>
              <a:defRPr lang="en-US" sz="4500" b="0" kern="1200" spc="0" baseline="0" dirty="0">
                <a:gradFill>
                  <a:gsLst>
                    <a:gs pos="0">
                      <a:schemeClr val="tx2"/>
                    </a:gs>
                    <a:gs pos="100000">
                      <a:srgbClr val="01BBBB"/>
                    </a:gs>
                  </a:gsLst>
                  <a:lin ang="1200000" scaled="0"/>
                </a:gradFill>
                <a:latin typeface="+mj-lt"/>
                <a:ea typeface="+mj-ea"/>
                <a:cs typeface="+mj-cs"/>
              </a:defRPr>
            </a:lvl1pPr>
          </a:lstStyle>
          <a:p>
            <a:r>
              <a:rPr lang="en-US" dirty="0"/>
              <a:t>Telling Shared Experiences</a:t>
            </a:r>
          </a:p>
        </p:txBody>
      </p:sp>
      <p:sp>
        <p:nvSpPr>
          <p:cNvPr id="9" name="Text Placeholder 3"/>
          <p:cNvSpPr>
            <a:spLocks noGrp="1"/>
          </p:cNvSpPr>
          <p:nvPr>
            <p:ph type="body" sz="quarter" idx="11" hasCustomPrompt="1"/>
          </p:nvPr>
        </p:nvSpPr>
        <p:spPr>
          <a:xfrm>
            <a:off x="4922520" y="654518"/>
            <a:ext cx="3895344" cy="3840480"/>
          </a:xfrm>
          <a:prstGeom prst="rect">
            <a:avLst/>
          </a:prstGeom>
        </p:spPr>
        <p:txBody>
          <a:bodyPr lIns="91412" tIns="45706" rIns="91412" bIns="45706" anchor="ctr" anchorCtr="0">
            <a:noAutofit/>
          </a:bodyPr>
          <a:lstStyle>
            <a:lvl1pPr marL="0" indent="0">
              <a:buFontTx/>
              <a:buNone/>
              <a:defRPr sz="1600" baseline="0">
                <a:solidFill>
                  <a:schemeClr val="tx2"/>
                </a:solidFill>
                <a:latin typeface="+mn-lt"/>
              </a:defRPr>
            </a:lvl1pPr>
            <a:lvl2pPr>
              <a:defRPr sz="1500"/>
            </a:lvl2pPr>
            <a:lvl3pPr>
              <a:defRPr sz="1500"/>
            </a:lvl3pPr>
            <a:lvl4pPr>
              <a:defRPr sz="1500"/>
            </a:lvl4pPr>
            <a:lvl5pPr>
              <a:defRPr sz="1500"/>
            </a:lvl5pPr>
          </a:lstStyle>
          <a:p>
            <a:pPr lvl="0"/>
            <a:r>
              <a:rPr lang="en-US" dirty="0"/>
              <a:t>Tell your story here</a:t>
            </a:r>
          </a:p>
        </p:txBody>
      </p:sp>
      <p:cxnSp>
        <p:nvCxnSpPr>
          <p:cNvPr id="5" name="Straight Connector 4"/>
          <p:cNvCxnSpPr/>
          <p:nvPr/>
        </p:nvCxnSpPr>
        <p:spPr>
          <a:xfrm>
            <a:off x="4600575" y="609609"/>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834225"/>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59559" y="302421"/>
            <a:ext cx="8631329"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a:t>Table Title Goes Here</a:t>
            </a:r>
          </a:p>
        </p:txBody>
      </p:sp>
      <p:sp>
        <p:nvSpPr>
          <p:cNvPr id="12" name="Table Placeholder 11"/>
          <p:cNvSpPr>
            <a:spLocks noGrp="1"/>
          </p:cNvSpPr>
          <p:nvPr>
            <p:ph type="tbl" sz="quarter" idx="12" hasCustomPrompt="1"/>
          </p:nvPr>
        </p:nvSpPr>
        <p:spPr>
          <a:xfrm>
            <a:off x="369888" y="1187452"/>
            <a:ext cx="8450262" cy="3043238"/>
          </a:xfrm>
          <a:prstGeom prst="rect">
            <a:avLst/>
          </a:prstGeom>
        </p:spPr>
        <p:txBody>
          <a:bodyPr lIns="91412" tIns="45706" rIns="91412" bIns="45706">
            <a:noAutofit/>
          </a:bodyPr>
          <a:lstStyle>
            <a:lvl1pPr marL="0" indent="0" algn="ctr">
              <a:buNone/>
              <a:defRPr sz="2000" baseline="0">
                <a:solidFill>
                  <a:schemeClr val="tx2"/>
                </a:solidFill>
                <a:latin typeface="+mn-lt"/>
              </a:defRPr>
            </a:lvl1pPr>
          </a:lstStyle>
          <a:p>
            <a:r>
              <a:rPr lang="en-GB" dirty="0"/>
              <a:t>Click icon to add Table</a:t>
            </a:r>
          </a:p>
        </p:txBody>
      </p:sp>
      <p:sp>
        <p:nvSpPr>
          <p:cNvPr id="4" name="Text Placeholder 9"/>
          <p:cNvSpPr>
            <a:spLocks noGrp="1"/>
          </p:cNvSpPr>
          <p:nvPr>
            <p:ph type="body" sz="quarter" idx="11" hasCustomPrompt="1"/>
          </p:nvPr>
        </p:nvSpPr>
        <p:spPr>
          <a:xfrm>
            <a:off x="249467" y="4365147"/>
            <a:ext cx="7461250" cy="207749"/>
          </a:xfrm>
          <a:prstGeom prst="rect">
            <a:avLst/>
          </a:prstGeom>
        </p:spPr>
        <p:txBody>
          <a:bodyPr wrap="square" lIns="91412" tIns="45706" rIns="91412" bIns="45706" anchor="b" anchorCtr="0">
            <a:noAutofit/>
          </a:bodyPr>
          <a:lstStyle>
            <a:lvl1pPr algn="l" defTabSz="603525">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a:t>Source information is set at 16 points.</a:t>
            </a:r>
          </a:p>
        </p:txBody>
      </p:sp>
    </p:spTree>
    <p:extLst>
      <p:ext uri="{BB962C8B-B14F-4D97-AF65-F5344CB8AC3E}">
        <p14:creationId xmlns:p14="http://schemas.microsoft.com/office/powerpoint/2010/main" val="319316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2_Title and Tabl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59566" y="302421"/>
            <a:ext cx="8615217"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a:t>Table Title Goes Here</a:t>
            </a:r>
          </a:p>
        </p:txBody>
      </p:sp>
      <p:sp>
        <p:nvSpPr>
          <p:cNvPr id="12" name="Table Placeholder 11"/>
          <p:cNvSpPr>
            <a:spLocks noGrp="1"/>
          </p:cNvSpPr>
          <p:nvPr>
            <p:ph type="tbl" sz="quarter" idx="12" hasCustomPrompt="1"/>
          </p:nvPr>
        </p:nvSpPr>
        <p:spPr>
          <a:xfrm>
            <a:off x="369895" y="1187452"/>
            <a:ext cx="8450261" cy="3043238"/>
          </a:xfrm>
          <a:prstGeom prst="rect">
            <a:avLst/>
          </a:prstGeom>
        </p:spPr>
        <p:txBody>
          <a:bodyPr lIns="91412" tIns="45706" rIns="91412" bIns="45706">
            <a:noAutofit/>
          </a:bodyPr>
          <a:lstStyle>
            <a:lvl1pPr marL="0" indent="0" algn="ctr">
              <a:buNone/>
              <a:defRPr sz="2000" baseline="0">
                <a:solidFill>
                  <a:schemeClr val="bg1"/>
                </a:solidFill>
                <a:latin typeface="+mn-lt"/>
              </a:defRPr>
            </a:lvl1pPr>
          </a:lstStyle>
          <a:p>
            <a:r>
              <a:rPr lang="en-GB" dirty="0"/>
              <a:t>Click icon to add Table</a:t>
            </a:r>
          </a:p>
        </p:txBody>
      </p:sp>
      <p:sp>
        <p:nvSpPr>
          <p:cNvPr id="4" name="Text Placeholder 9"/>
          <p:cNvSpPr>
            <a:spLocks noGrp="1"/>
          </p:cNvSpPr>
          <p:nvPr>
            <p:ph type="body" sz="quarter" idx="11" hasCustomPrompt="1"/>
          </p:nvPr>
        </p:nvSpPr>
        <p:spPr>
          <a:xfrm>
            <a:off x="249467" y="4365147"/>
            <a:ext cx="7461250" cy="207749"/>
          </a:xfrm>
          <a:prstGeom prst="rect">
            <a:avLst/>
          </a:prstGeom>
        </p:spPr>
        <p:txBody>
          <a:bodyPr wrap="square" lIns="91412" tIns="45706" rIns="91412" bIns="45706" anchor="b" anchorCtr="0">
            <a:noAutofit/>
          </a:bodyPr>
          <a:lstStyle>
            <a:lvl1pPr marL="0" indent="0" algn="l" defTabSz="603525">
              <a:lnSpc>
                <a:spcPct val="100000"/>
              </a:lnSpc>
              <a:spcBef>
                <a:spcPct val="50000"/>
              </a:spcBef>
              <a:buNone/>
              <a:defRPr lang="en-US" sz="1600" b="0" i="0" kern="1200" dirty="0" smtClean="0">
                <a:solidFill>
                  <a:srgbClr val="FFFFFF"/>
                </a:solidFill>
                <a:latin typeface="+mj-lt"/>
                <a:ea typeface="+mn-ea"/>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a:t>Source information is set at 16 points.</a:t>
            </a:r>
          </a:p>
        </p:txBody>
      </p:sp>
      <p:sp>
        <p:nvSpPr>
          <p:cNvPr id="6" name="Rectangle 5"/>
          <p:cNvSpPr>
            <a:spLocks noChangeArrowheads="1"/>
          </p:cNvSpPr>
          <p:nvPr/>
        </p:nvSpPr>
        <p:spPr bwMode="ltGray">
          <a:xfrm>
            <a:off x="7826105" y="4745985"/>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7" name="Rectangle 7"/>
          <p:cNvSpPr>
            <a:spLocks noChangeArrowheads="1"/>
          </p:cNvSpPr>
          <p:nvPr/>
        </p:nvSpPr>
        <p:spPr bwMode="ltGray">
          <a:xfrm>
            <a:off x="8662418" y="4742907"/>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8" name="Rectangle 4"/>
          <p:cNvSpPr>
            <a:spLocks noChangeArrowheads="1"/>
          </p:cNvSpPr>
          <p:nvPr/>
        </p:nvSpPr>
        <p:spPr bwMode="ltGray">
          <a:xfrm>
            <a:off x="292052" y="4747285"/>
            <a:ext cx="3420515" cy="154518"/>
          </a:xfrm>
          <a:prstGeom prst="rect">
            <a:avLst/>
          </a:prstGeom>
          <a:noFill/>
          <a:ln w="9525">
            <a:noFill/>
            <a:miter lim="800000"/>
            <a:headEnd/>
            <a:tailEnd/>
          </a:ln>
          <a:effectLst/>
        </p:spPr>
        <p:txBody>
          <a:bodyPr wrap="square" lIns="61577" tIns="30788" rIns="61577" bIns="30788" anchor="b" anchorCtr="0">
            <a:spAutoFit/>
          </a:bodyPr>
          <a:lstStyle/>
          <a:p>
            <a:pPr defTabSz="610668" fontAlgn="auto">
              <a:spcBef>
                <a:spcPts val="0"/>
              </a:spcBef>
              <a:spcAft>
                <a:spcPts val="0"/>
              </a:spcAft>
            </a:pPr>
            <a:r>
              <a:rPr lang="en-US" sz="600" dirty="0">
                <a:solidFill>
                  <a:srgbClr val="FFFFFF"/>
                </a:solidFill>
                <a:latin typeface="CiscoSansTT Light"/>
                <a:ea typeface="+mn-ea"/>
                <a:cs typeface="CiscoSans Thin"/>
              </a:rPr>
              <a:t>© 2013-</a:t>
            </a:r>
            <a:r>
              <a:rPr lang="de-DE" sz="600" dirty="0">
                <a:solidFill>
                  <a:srgbClr val="FFFFFF"/>
                </a:solidFill>
                <a:latin typeface="CiscoSansTT Light"/>
                <a:ea typeface="+mn-ea"/>
                <a:cs typeface="CiscoSans Thin"/>
              </a:rPr>
              <a:t>2016  Cisco</a:t>
            </a:r>
            <a:r>
              <a:rPr lang="en-US" sz="600" dirty="0">
                <a:solidFill>
                  <a:srgbClr val="FFFFFF"/>
                </a:solidFill>
                <a:latin typeface="CiscoSansTT Light"/>
                <a:ea typeface="+mn-ea"/>
                <a:cs typeface="CiscoSans Thin"/>
              </a:rPr>
              <a:t> and/or its affiliates. All rights reserved.</a:t>
            </a:r>
          </a:p>
        </p:txBody>
      </p:sp>
      <p:cxnSp>
        <p:nvCxnSpPr>
          <p:cNvPr id="9" name="Straight Connector 8"/>
          <p:cNvCxnSpPr/>
          <p:nvPr/>
        </p:nvCxnSpPr>
        <p:spPr>
          <a:xfrm>
            <a:off x="0"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019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245729" y="4365147"/>
            <a:ext cx="7461250" cy="207749"/>
          </a:xfrm>
          <a:prstGeom prst="rect">
            <a:avLst/>
          </a:prstGeom>
        </p:spPr>
        <p:txBody>
          <a:bodyPr wrap="square" lIns="91412" tIns="45706" rIns="91412" bIns="45706" anchor="b" anchorCtr="0">
            <a:noAutofit/>
          </a:bodyPr>
          <a:lstStyle>
            <a:lvl1pPr algn="l" defTabSz="603525">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a:t>Source information is set at 16 points.</a:t>
            </a:r>
          </a:p>
        </p:txBody>
      </p:sp>
      <p:sp>
        <p:nvSpPr>
          <p:cNvPr id="5" name="Title 1"/>
          <p:cNvSpPr>
            <a:spLocks noGrp="1"/>
          </p:cNvSpPr>
          <p:nvPr>
            <p:ph type="ctrTitle" hasCustomPrompt="1"/>
          </p:nvPr>
        </p:nvSpPr>
        <p:spPr>
          <a:xfrm>
            <a:off x="259564" y="302421"/>
            <a:ext cx="8632053"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a:t>Chart Title Goes Here</a:t>
            </a:r>
          </a:p>
        </p:txBody>
      </p:sp>
      <p:sp>
        <p:nvSpPr>
          <p:cNvPr id="6" name="Chart Placeholder 2"/>
          <p:cNvSpPr>
            <a:spLocks noGrp="1"/>
          </p:cNvSpPr>
          <p:nvPr>
            <p:ph type="chart" sz="quarter" idx="10"/>
          </p:nvPr>
        </p:nvSpPr>
        <p:spPr>
          <a:xfrm>
            <a:off x="369888" y="1187452"/>
            <a:ext cx="8450262" cy="3043238"/>
          </a:xfrm>
          <a:prstGeom prst="rect">
            <a:avLst/>
          </a:prstGeom>
        </p:spPr>
        <p:txBody>
          <a:bodyPr vert="horz" lIns="91412" tIns="45706" rIns="91412" bIns="45706">
            <a:noAutofit/>
          </a:bodyPr>
          <a:lstStyle>
            <a:lvl1pPr marL="0" indent="0" algn="ctr">
              <a:buNone/>
              <a:defRPr sz="2000" b="0" i="0">
                <a:solidFill>
                  <a:schemeClr val="tx2"/>
                </a:solidFill>
                <a:latin typeface="+mn-lt"/>
                <a:cs typeface="CiscoSans ExtraLight"/>
              </a:defRPr>
            </a:lvl1pPr>
          </a:lstStyle>
          <a:p>
            <a:r>
              <a:rPr lang="en-US"/>
              <a:t>Click icon to add chart</a:t>
            </a:r>
            <a:endParaRPr lang="en-US" dirty="0"/>
          </a:p>
        </p:txBody>
      </p:sp>
    </p:spTree>
    <p:extLst>
      <p:ext uri="{BB962C8B-B14F-4D97-AF65-F5344CB8AC3E}">
        <p14:creationId xmlns:p14="http://schemas.microsoft.com/office/powerpoint/2010/main" val="1671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1_Title and Chart">
    <p:bg>
      <p:bgPr>
        <a:solidFill>
          <a:schemeClr val="tx2"/>
        </a:solidFill>
        <a:effectLst/>
      </p:bgPr>
    </p:bg>
    <p:spTree>
      <p:nvGrpSpPr>
        <p:cNvPr id="1" name=""/>
        <p:cNvGrpSpPr/>
        <p:nvPr/>
      </p:nvGrpSpPr>
      <p:grpSpPr>
        <a:xfrm>
          <a:off x="0" y="0"/>
          <a:ext cx="0" cy="0"/>
          <a:chOff x="0" y="0"/>
          <a:chExt cx="0" cy="0"/>
        </a:xfrm>
      </p:grpSpPr>
      <p:sp>
        <p:nvSpPr>
          <p:cNvPr id="18" name="Chart Placeholder 2"/>
          <p:cNvSpPr>
            <a:spLocks noGrp="1"/>
          </p:cNvSpPr>
          <p:nvPr>
            <p:ph type="chart" sz="quarter" idx="10"/>
          </p:nvPr>
        </p:nvSpPr>
        <p:spPr>
          <a:xfrm>
            <a:off x="369888" y="1187452"/>
            <a:ext cx="8450262" cy="3043238"/>
          </a:xfrm>
          <a:prstGeom prst="rect">
            <a:avLst/>
          </a:prstGeom>
        </p:spPr>
        <p:txBody>
          <a:bodyPr vert="horz" lIns="91412" tIns="45706" rIns="91412" bIns="45706">
            <a:noAutofit/>
          </a:bodyPr>
          <a:lstStyle>
            <a:lvl1pPr marL="0" indent="0" algn="ctr">
              <a:buNone/>
              <a:defRPr sz="2000" b="0" i="0">
                <a:solidFill>
                  <a:srgbClr val="FFFFFF"/>
                </a:solidFill>
                <a:latin typeface="+mn-lt"/>
                <a:cs typeface="CiscoSans ExtraLight"/>
              </a:defRPr>
            </a:lvl1pPr>
          </a:lstStyle>
          <a:p>
            <a:r>
              <a:rPr lang="en-US"/>
              <a:t>Click icon to add chart</a:t>
            </a:r>
            <a:endParaRPr lang="en-US" dirty="0"/>
          </a:p>
        </p:txBody>
      </p:sp>
      <p:sp>
        <p:nvSpPr>
          <p:cNvPr id="19" name="Title 1"/>
          <p:cNvSpPr>
            <a:spLocks noGrp="1"/>
          </p:cNvSpPr>
          <p:nvPr>
            <p:ph type="ctrTitle" hasCustomPrompt="1"/>
          </p:nvPr>
        </p:nvSpPr>
        <p:spPr>
          <a:xfrm>
            <a:off x="259557" y="302421"/>
            <a:ext cx="8615940"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a:t>Chart Title Goes Here</a:t>
            </a:r>
          </a:p>
        </p:txBody>
      </p:sp>
      <p:sp>
        <p:nvSpPr>
          <p:cNvPr id="22" name="Text Placeholder 9"/>
          <p:cNvSpPr>
            <a:spLocks noGrp="1"/>
          </p:cNvSpPr>
          <p:nvPr>
            <p:ph type="body" sz="quarter" idx="11" hasCustomPrompt="1"/>
          </p:nvPr>
        </p:nvSpPr>
        <p:spPr>
          <a:xfrm>
            <a:off x="245729" y="4365147"/>
            <a:ext cx="7461250" cy="207749"/>
          </a:xfrm>
          <a:prstGeom prst="rect">
            <a:avLst/>
          </a:prstGeom>
        </p:spPr>
        <p:txBody>
          <a:bodyPr wrap="square" lIns="91412" tIns="45706" rIns="91412" bIns="45706" anchor="b" anchorCtr="0">
            <a:noAutofit/>
          </a:bodyPr>
          <a:lstStyle>
            <a:lvl1pPr algn="l" defTabSz="603525">
              <a:lnSpc>
                <a:spcPct val="100000"/>
              </a:lnSpc>
              <a:spcBef>
                <a:spcPct val="50000"/>
              </a:spcBef>
              <a:buNone/>
              <a:defRPr sz="1600" b="0" i="0">
                <a:solidFill>
                  <a:srgbClr val="FFFFFF"/>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a:t>Source information is set at 16 points.</a:t>
            </a:r>
          </a:p>
        </p:txBody>
      </p:sp>
      <p:sp>
        <p:nvSpPr>
          <p:cNvPr id="8" name="Rectangle 5"/>
          <p:cNvSpPr>
            <a:spLocks noChangeArrowheads="1"/>
          </p:cNvSpPr>
          <p:nvPr/>
        </p:nvSpPr>
        <p:spPr bwMode="ltGray">
          <a:xfrm>
            <a:off x="7826105" y="4932118"/>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9" name="Rectangle 7"/>
          <p:cNvSpPr>
            <a:spLocks noChangeArrowheads="1"/>
          </p:cNvSpPr>
          <p:nvPr/>
        </p:nvSpPr>
        <p:spPr bwMode="ltGray">
          <a:xfrm>
            <a:off x="8662418" y="4929040"/>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0" name="Rectangle 4"/>
          <p:cNvSpPr>
            <a:spLocks noChangeArrowheads="1"/>
          </p:cNvSpPr>
          <p:nvPr/>
        </p:nvSpPr>
        <p:spPr bwMode="ltGray">
          <a:xfrm>
            <a:off x="292052" y="4916611"/>
            <a:ext cx="3420515" cy="154518"/>
          </a:xfrm>
          <a:prstGeom prst="rect">
            <a:avLst/>
          </a:prstGeom>
          <a:noFill/>
          <a:ln w="9525">
            <a:noFill/>
            <a:miter lim="800000"/>
            <a:headEnd/>
            <a:tailEnd/>
          </a:ln>
          <a:effectLst/>
        </p:spPr>
        <p:txBody>
          <a:bodyPr wrap="square" lIns="61577" tIns="30788" rIns="61577" bIns="30788" anchor="b" anchorCtr="0">
            <a:spAutoFit/>
          </a:bodyPr>
          <a:lstStyle/>
          <a:p>
            <a:pPr defTabSz="610668" fontAlgn="auto">
              <a:spcBef>
                <a:spcPts val="0"/>
              </a:spcBef>
              <a:spcAft>
                <a:spcPts val="0"/>
              </a:spcAft>
            </a:pPr>
            <a:r>
              <a:rPr lang="en-US" sz="600" dirty="0">
                <a:solidFill>
                  <a:srgbClr val="FFFFFF"/>
                </a:solidFill>
                <a:latin typeface="CiscoSansTT Light"/>
                <a:ea typeface="+mn-ea"/>
                <a:cs typeface="CiscoSans Thin"/>
              </a:rPr>
              <a:t>© 2013-</a:t>
            </a:r>
            <a:r>
              <a:rPr lang="de-DE" sz="600" dirty="0">
                <a:solidFill>
                  <a:srgbClr val="FFFFFF"/>
                </a:solidFill>
                <a:latin typeface="CiscoSansTT Light"/>
                <a:ea typeface="+mn-ea"/>
                <a:cs typeface="CiscoSans Thin"/>
              </a:rPr>
              <a:t>2016  Cisco</a:t>
            </a:r>
            <a:r>
              <a:rPr lang="en-US" sz="600" dirty="0">
                <a:solidFill>
                  <a:srgbClr val="FFFFFF"/>
                </a:solidFill>
                <a:latin typeface="CiscoSansTT Light"/>
                <a:ea typeface="+mn-ea"/>
                <a:cs typeface="CiscoSans Thin"/>
              </a:rPr>
              <a:t> and/or its affiliates. All rights reserved.</a:t>
            </a:r>
          </a:p>
        </p:txBody>
      </p:sp>
    </p:spTree>
    <p:extLst>
      <p:ext uri="{BB962C8B-B14F-4D97-AF65-F5344CB8AC3E}">
        <p14:creationId xmlns:p14="http://schemas.microsoft.com/office/powerpoint/2010/main" val="2820998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3914425567"/>
      </p:ext>
    </p:extLst>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_Title_Chart_and_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59557" y="302421"/>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a:t>Slide Title Goes Here</a:t>
            </a:r>
          </a:p>
        </p:txBody>
      </p:sp>
      <p:sp>
        <p:nvSpPr>
          <p:cNvPr id="10" name="Text Placeholder 17"/>
          <p:cNvSpPr>
            <a:spLocks noGrp="1"/>
          </p:cNvSpPr>
          <p:nvPr>
            <p:ph type="body" sz="quarter" idx="11" hasCustomPrompt="1"/>
          </p:nvPr>
        </p:nvSpPr>
        <p:spPr>
          <a:xfrm>
            <a:off x="255355" y="1169322"/>
            <a:ext cx="4265612" cy="3220908"/>
          </a:xfrm>
          <a:prstGeom prst="rect">
            <a:avLst/>
          </a:prstGeom>
        </p:spPr>
        <p:txBody>
          <a:bodyPr lIns="91412" tIns="45706" rIns="91412" bIns="45706"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Simple text goes here and can wrap to accommodate more lines of information</a:t>
            </a:r>
          </a:p>
        </p:txBody>
      </p:sp>
      <p:sp>
        <p:nvSpPr>
          <p:cNvPr id="3" name="Chart Placeholder 2"/>
          <p:cNvSpPr>
            <a:spLocks noGrp="1"/>
          </p:cNvSpPr>
          <p:nvPr>
            <p:ph type="chart" sz="quarter" idx="12" hasCustomPrompt="1"/>
          </p:nvPr>
        </p:nvSpPr>
        <p:spPr>
          <a:xfrm>
            <a:off x="4786111" y="1169322"/>
            <a:ext cx="4016375" cy="3219450"/>
          </a:xfrm>
          <a:prstGeom prst="rect">
            <a:avLst/>
          </a:prstGeom>
        </p:spPr>
        <p:txBody>
          <a:bodyPr vert="horz" lIns="91412" tIns="45706" rIns="91412" bIns="45706">
            <a:noAutofit/>
          </a:bodyPr>
          <a:lstStyle>
            <a:lvl1pPr marL="0" indent="0" algn="ctr">
              <a:buNone/>
              <a:defRPr sz="2000">
                <a:solidFill>
                  <a:schemeClr val="tx2"/>
                </a:solidFill>
                <a:latin typeface="+mn-lt"/>
                <a:cs typeface="CiscoSans ExtraLight"/>
              </a:defRPr>
            </a:lvl1pPr>
          </a:lstStyle>
          <a:p>
            <a:r>
              <a:rPr lang="en-US" dirty="0"/>
              <a:t>Insert Chart Here</a:t>
            </a:r>
          </a:p>
        </p:txBody>
      </p:sp>
    </p:spTree>
    <p:extLst>
      <p:ext uri="{BB962C8B-B14F-4D97-AF65-F5344CB8AC3E}">
        <p14:creationId xmlns:p14="http://schemas.microsoft.com/office/powerpoint/2010/main" val="1770168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3" grpId="0"/>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1_Title_Chart and text_Gradient_Background">
    <p:bg>
      <p:bgPr>
        <a:solidFill>
          <a:schemeClr val="accent1"/>
        </a:solidFill>
        <a:effectLst/>
      </p:bgPr>
    </p:bg>
    <p:spTree>
      <p:nvGrpSpPr>
        <p:cNvPr id="1" name=""/>
        <p:cNvGrpSpPr/>
        <p:nvPr/>
      </p:nvGrpSpPr>
      <p:grpSpPr>
        <a:xfrm>
          <a:off x="0" y="0"/>
          <a:ext cx="0" cy="0"/>
          <a:chOff x="0" y="0"/>
          <a:chExt cx="0" cy="0"/>
        </a:xfrm>
      </p:grpSpPr>
      <p:sp>
        <p:nvSpPr>
          <p:cNvPr id="25" name="Text Placeholder 17"/>
          <p:cNvSpPr>
            <a:spLocks noGrp="1"/>
          </p:cNvSpPr>
          <p:nvPr>
            <p:ph type="body" sz="quarter" idx="11" hasCustomPrompt="1"/>
          </p:nvPr>
        </p:nvSpPr>
        <p:spPr>
          <a:xfrm>
            <a:off x="255355" y="1169322"/>
            <a:ext cx="4265612" cy="3220908"/>
          </a:xfrm>
          <a:prstGeom prst="rect">
            <a:avLst/>
          </a:prstGeom>
        </p:spPr>
        <p:txBody>
          <a:bodyPr lIns="91412" tIns="45706" rIns="91412" bIns="45706" anchor="ctr" anchorCtr="0">
            <a:noAutofit/>
          </a:bodyPr>
          <a:lstStyle>
            <a:lvl1pPr marL="0" indent="0">
              <a:buNone/>
              <a:defRPr sz="24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Simple text goes here and can wrap to accommodate more lines of information</a:t>
            </a:r>
          </a:p>
        </p:txBody>
      </p:sp>
      <p:sp>
        <p:nvSpPr>
          <p:cNvPr id="22" name="Chart Placeholder 2"/>
          <p:cNvSpPr>
            <a:spLocks noGrp="1"/>
          </p:cNvSpPr>
          <p:nvPr>
            <p:ph type="chart" sz="quarter" idx="12" hasCustomPrompt="1"/>
          </p:nvPr>
        </p:nvSpPr>
        <p:spPr>
          <a:xfrm>
            <a:off x="4786111" y="1169322"/>
            <a:ext cx="4016375" cy="3219450"/>
          </a:xfrm>
          <a:prstGeom prst="rect">
            <a:avLst/>
          </a:prstGeom>
        </p:spPr>
        <p:txBody>
          <a:bodyPr vert="horz" lIns="91412" tIns="45706" rIns="91412" bIns="45706">
            <a:noAutofit/>
          </a:bodyPr>
          <a:lstStyle>
            <a:lvl1pPr marL="0" indent="0" algn="ctr">
              <a:buNone/>
              <a:defRPr sz="2000">
                <a:solidFill>
                  <a:schemeClr val="bg1"/>
                </a:solidFill>
                <a:latin typeface="+mn-lt"/>
                <a:cs typeface="CiscoSans ExtraLight"/>
              </a:defRPr>
            </a:lvl1pPr>
          </a:lstStyle>
          <a:p>
            <a:r>
              <a:rPr lang="en-US" dirty="0"/>
              <a:t>Insert Chart Here</a:t>
            </a:r>
          </a:p>
        </p:txBody>
      </p:sp>
      <p:sp>
        <p:nvSpPr>
          <p:cNvPr id="13" name="Title 1"/>
          <p:cNvSpPr>
            <a:spLocks noGrp="1"/>
          </p:cNvSpPr>
          <p:nvPr>
            <p:ph type="ctrTitle" hasCustomPrompt="1"/>
          </p:nvPr>
        </p:nvSpPr>
        <p:spPr>
          <a:xfrm>
            <a:off x="258679" y="302421"/>
            <a:ext cx="8659976"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a:t>Slide Title Goes Here</a:t>
            </a:r>
          </a:p>
        </p:txBody>
      </p:sp>
      <p:sp>
        <p:nvSpPr>
          <p:cNvPr id="11" name="Rectangle 5"/>
          <p:cNvSpPr>
            <a:spLocks noChangeArrowheads="1"/>
          </p:cNvSpPr>
          <p:nvPr/>
        </p:nvSpPr>
        <p:spPr bwMode="ltGray">
          <a:xfrm>
            <a:off x="7826105" y="4745985"/>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2" name="Rectangle 7"/>
          <p:cNvSpPr>
            <a:spLocks noChangeArrowheads="1"/>
          </p:cNvSpPr>
          <p:nvPr/>
        </p:nvSpPr>
        <p:spPr bwMode="ltGray">
          <a:xfrm>
            <a:off x="8662418" y="4742907"/>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9" name="Rectangle 4"/>
          <p:cNvSpPr>
            <a:spLocks noChangeArrowheads="1"/>
          </p:cNvSpPr>
          <p:nvPr/>
        </p:nvSpPr>
        <p:spPr bwMode="ltGray">
          <a:xfrm>
            <a:off x="292052" y="4747285"/>
            <a:ext cx="3420515" cy="154518"/>
          </a:xfrm>
          <a:prstGeom prst="rect">
            <a:avLst/>
          </a:prstGeom>
          <a:noFill/>
          <a:ln w="9525">
            <a:noFill/>
            <a:miter lim="800000"/>
            <a:headEnd/>
            <a:tailEnd/>
          </a:ln>
          <a:effectLst/>
        </p:spPr>
        <p:txBody>
          <a:bodyPr wrap="square" lIns="61577" tIns="30788" rIns="61577" bIns="30788" anchor="b" anchorCtr="0">
            <a:spAutoFit/>
          </a:bodyPr>
          <a:lstStyle/>
          <a:p>
            <a:pPr defTabSz="610668" fontAlgn="auto">
              <a:spcBef>
                <a:spcPts val="0"/>
              </a:spcBef>
              <a:spcAft>
                <a:spcPts val="0"/>
              </a:spcAft>
            </a:pPr>
            <a:r>
              <a:rPr lang="en-US" sz="600" dirty="0">
                <a:solidFill>
                  <a:srgbClr val="FFFFFF"/>
                </a:solidFill>
                <a:latin typeface="CiscoSansTT Light"/>
                <a:ea typeface="+mn-ea"/>
                <a:cs typeface="CiscoSans Thin"/>
              </a:rPr>
              <a:t>© 2013-</a:t>
            </a:r>
            <a:r>
              <a:rPr lang="de-DE" sz="600" dirty="0">
                <a:solidFill>
                  <a:srgbClr val="FFFFFF"/>
                </a:solidFill>
                <a:latin typeface="CiscoSansTT Light"/>
                <a:ea typeface="+mn-ea"/>
                <a:cs typeface="CiscoSans Thin"/>
              </a:rPr>
              <a:t>2016  Cisco</a:t>
            </a:r>
            <a:r>
              <a:rPr lang="en-US" sz="600" dirty="0">
                <a:solidFill>
                  <a:srgbClr val="FFFFFF"/>
                </a:solidFill>
                <a:latin typeface="CiscoSansTT Light"/>
                <a:ea typeface="+mn-ea"/>
                <a:cs typeface="CiscoSans Thin"/>
              </a:rPr>
              <a:t> and/or its affiliates. All rights reserved.</a:t>
            </a:r>
          </a:p>
        </p:txBody>
      </p:sp>
      <p:cxnSp>
        <p:nvCxnSpPr>
          <p:cNvPr id="10" name="Straight Connector 9"/>
          <p:cNvCxnSpPr/>
          <p:nvPr/>
        </p:nvCxnSpPr>
        <p:spPr>
          <a:xfrm>
            <a:off x="0"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69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2" grpId="0"/>
      <p:bldP spid="13" grpId="0"/>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58465"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a:t>Slide Title Goes Here</a:t>
            </a:r>
          </a:p>
        </p:txBody>
      </p:sp>
      <p:sp>
        <p:nvSpPr>
          <p:cNvPr id="10" name="Text Placeholder 17"/>
          <p:cNvSpPr>
            <a:spLocks noGrp="1"/>
          </p:cNvSpPr>
          <p:nvPr>
            <p:ph type="body" sz="quarter" idx="11" hasCustomPrompt="1"/>
          </p:nvPr>
        </p:nvSpPr>
        <p:spPr>
          <a:xfrm>
            <a:off x="255355" y="1169322"/>
            <a:ext cx="4265612" cy="3220908"/>
          </a:xfrm>
          <a:prstGeom prst="rect">
            <a:avLst/>
          </a:prstGeom>
        </p:spPr>
        <p:txBody>
          <a:bodyPr lIns="91412" tIns="45706" rIns="91412" bIns="45706"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Simple text goes here and can wrap to accommodate more lines of information</a:t>
            </a:r>
          </a:p>
        </p:txBody>
      </p:sp>
      <p:sp>
        <p:nvSpPr>
          <p:cNvPr id="11" name="Picture Placeholder 2"/>
          <p:cNvSpPr>
            <a:spLocks noGrp="1"/>
          </p:cNvSpPr>
          <p:nvPr>
            <p:ph type="pic" sz="quarter" idx="10" hasCustomPrompt="1"/>
          </p:nvPr>
        </p:nvSpPr>
        <p:spPr>
          <a:xfrm>
            <a:off x="4787319" y="1169322"/>
            <a:ext cx="4015167" cy="3221261"/>
          </a:xfrm>
          <a:prstGeom prst="rect">
            <a:avLst/>
          </a:prstGeom>
        </p:spPr>
        <p:txBody>
          <a:bodyPr vert="horz" lIns="91412" tIns="45706" rIns="91412" bIns="45706">
            <a:noAutofit/>
          </a:bodyPr>
          <a:lstStyle>
            <a:lvl1pPr marL="0" indent="0" algn="ctr">
              <a:buNone/>
              <a:defRPr sz="2000" b="0" i="0">
                <a:solidFill>
                  <a:schemeClr val="tx2"/>
                </a:solidFill>
                <a:latin typeface="+mn-lt"/>
                <a:cs typeface="CiscoSans ExtraLight"/>
              </a:defRPr>
            </a:lvl1pPr>
          </a:lstStyle>
          <a:p>
            <a:r>
              <a:rPr lang="en-US" dirty="0"/>
              <a:t>Insert Image Here</a:t>
            </a:r>
          </a:p>
        </p:txBody>
      </p:sp>
    </p:spTree>
    <p:extLst>
      <p:ext uri="{BB962C8B-B14F-4D97-AF65-F5344CB8AC3E}">
        <p14:creationId xmlns:p14="http://schemas.microsoft.com/office/powerpoint/2010/main" val="1048901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1_Bottom title_photo and text">
    <p:bg>
      <p:bgRef idx="1001">
        <a:schemeClr val="bg2"/>
      </p:bgRef>
    </p:bg>
    <p:spTree>
      <p:nvGrpSpPr>
        <p:cNvPr id="1" name=""/>
        <p:cNvGrpSpPr/>
        <p:nvPr/>
      </p:nvGrpSpPr>
      <p:grpSpPr>
        <a:xfrm>
          <a:off x="0" y="0"/>
          <a:ext cx="0" cy="0"/>
          <a:chOff x="0" y="0"/>
          <a:chExt cx="0" cy="0"/>
        </a:xfrm>
      </p:grpSpPr>
      <p:sp>
        <p:nvSpPr>
          <p:cNvPr id="13" name="Picture Placeholder 2"/>
          <p:cNvSpPr>
            <a:spLocks noGrp="1"/>
          </p:cNvSpPr>
          <p:nvPr>
            <p:ph type="pic" sz="quarter" idx="10" hasCustomPrompt="1"/>
          </p:nvPr>
        </p:nvSpPr>
        <p:spPr>
          <a:xfrm>
            <a:off x="4787319" y="1169322"/>
            <a:ext cx="4015167" cy="3221261"/>
          </a:xfrm>
          <a:prstGeom prst="rect">
            <a:avLst/>
          </a:prstGeom>
        </p:spPr>
        <p:txBody>
          <a:bodyPr vert="horz" lIns="91412" tIns="45706" rIns="91412" bIns="45706"/>
          <a:lstStyle>
            <a:lvl1pPr marL="0" indent="0" algn="ctr">
              <a:buNone/>
              <a:defRPr sz="2000" b="0" i="0">
                <a:solidFill>
                  <a:schemeClr val="tx2"/>
                </a:solidFill>
                <a:latin typeface="+mn-lt"/>
                <a:cs typeface="CiscoSans ExtraLight"/>
              </a:defRPr>
            </a:lvl1pPr>
          </a:lstStyle>
          <a:p>
            <a:r>
              <a:rPr lang="en-US" dirty="0"/>
              <a:t>Insert Image Here</a:t>
            </a:r>
          </a:p>
        </p:txBody>
      </p:sp>
      <p:sp>
        <p:nvSpPr>
          <p:cNvPr id="18" name="Text Placeholder 17"/>
          <p:cNvSpPr>
            <a:spLocks noGrp="1"/>
          </p:cNvSpPr>
          <p:nvPr>
            <p:ph type="body" sz="quarter" idx="11" hasCustomPrompt="1"/>
          </p:nvPr>
        </p:nvSpPr>
        <p:spPr>
          <a:xfrm>
            <a:off x="255355" y="1169322"/>
            <a:ext cx="4265612" cy="3220908"/>
          </a:xfrm>
          <a:prstGeom prst="rect">
            <a:avLst/>
          </a:prstGeom>
        </p:spPr>
        <p:txBody>
          <a:bodyPr lIns="91412" tIns="45706" rIns="91412" bIns="45706" anchor="ctr" anchorCtr="0"/>
          <a:lstStyle>
            <a:lvl1pPr marL="0" indent="0">
              <a:buNone/>
              <a:defRPr sz="24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Simple text goes here and can wrap to accommodate more lines of information</a:t>
            </a:r>
          </a:p>
        </p:txBody>
      </p:sp>
      <p:sp>
        <p:nvSpPr>
          <p:cNvPr id="12" name="Title 1"/>
          <p:cNvSpPr>
            <a:spLocks noGrp="1"/>
          </p:cNvSpPr>
          <p:nvPr>
            <p:ph type="ctrTitle" hasCustomPrompt="1"/>
          </p:nvPr>
        </p:nvSpPr>
        <p:spPr>
          <a:xfrm>
            <a:off x="258679" y="302421"/>
            <a:ext cx="8659976" cy="728782"/>
          </a:xfrm>
          <a:prstGeom prst="rect">
            <a:avLst/>
          </a:prstGeom>
        </p:spPr>
        <p:txBody>
          <a:bodyPr anchor="t" anchorCtr="0"/>
          <a:lstStyle>
            <a:lvl1pPr algn="l">
              <a:lnSpc>
                <a:spcPct val="90000"/>
              </a:lnSpc>
              <a:defRPr sz="2500" b="0" i="0" spc="0" baseline="0">
                <a:solidFill>
                  <a:schemeClr val="tx2"/>
                </a:solidFill>
                <a:latin typeface="+mj-lt"/>
                <a:cs typeface="CiscoSans Thin"/>
              </a:defRPr>
            </a:lvl1pPr>
          </a:lstStyle>
          <a:p>
            <a:r>
              <a:rPr lang="en-US" dirty="0"/>
              <a:t>Slide Title Goes Here</a:t>
            </a:r>
          </a:p>
        </p:txBody>
      </p:sp>
      <p:sp>
        <p:nvSpPr>
          <p:cNvPr id="10" name="Rectangle 5"/>
          <p:cNvSpPr>
            <a:spLocks noChangeArrowheads="1"/>
          </p:cNvSpPr>
          <p:nvPr/>
        </p:nvSpPr>
        <p:spPr bwMode="ltGray">
          <a:xfrm>
            <a:off x="7826105" y="4745985"/>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5" name="Rectangle 7"/>
          <p:cNvSpPr>
            <a:spLocks noChangeArrowheads="1"/>
          </p:cNvSpPr>
          <p:nvPr/>
        </p:nvSpPr>
        <p:spPr bwMode="ltGray">
          <a:xfrm>
            <a:off x="8662418" y="4742907"/>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9" name="Rectangle 4"/>
          <p:cNvSpPr>
            <a:spLocks noChangeArrowheads="1"/>
          </p:cNvSpPr>
          <p:nvPr/>
        </p:nvSpPr>
        <p:spPr bwMode="ltGray">
          <a:xfrm>
            <a:off x="292052" y="4747285"/>
            <a:ext cx="3420515" cy="154518"/>
          </a:xfrm>
          <a:prstGeom prst="rect">
            <a:avLst/>
          </a:prstGeom>
          <a:noFill/>
          <a:ln w="9525">
            <a:noFill/>
            <a:miter lim="800000"/>
            <a:headEnd/>
            <a:tailEnd/>
          </a:ln>
          <a:effectLst/>
        </p:spPr>
        <p:txBody>
          <a:bodyPr wrap="square" lIns="61577" tIns="30788" rIns="61577" bIns="30788" anchor="b" anchorCtr="0">
            <a:spAutoFit/>
          </a:bodyPr>
          <a:lstStyle/>
          <a:p>
            <a:pPr defTabSz="610668" fontAlgn="auto">
              <a:spcBef>
                <a:spcPts val="0"/>
              </a:spcBef>
              <a:spcAft>
                <a:spcPts val="0"/>
              </a:spcAft>
            </a:pPr>
            <a:r>
              <a:rPr lang="en-US" sz="600" dirty="0">
                <a:solidFill>
                  <a:srgbClr val="FFFFFF"/>
                </a:solidFill>
                <a:latin typeface="CiscoSansTT Light"/>
                <a:ea typeface="+mn-ea"/>
                <a:cs typeface="CiscoSans Thin"/>
              </a:rPr>
              <a:t>© 2013-</a:t>
            </a:r>
            <a:r>
              <a:rPr lang="de-DE" sz="600" dirty="0">
                <a:solidFill>
                  <a:srgbClr val="FFFFFF"/>
                </a:solidFill>
                <a:latin typeface="CiscoSansTT Light"/>
                <a:ea typeface="+mn-ea"/>
                <a:cs typeface="CiscoSans Thin"/>
              </a:rPr>
              <a:t>2016  Cisco</a:t>
            </a:r>
            <a:r>
              <a:rPr lang="en-US" sz="600" dirty="0">
                <a:solidFill>
                  <a:srgbClr val="FFFFFF"/>
                </a:solidFill>
                <a:latin typeface="CiscoSansTT Light"/>
                <a:ea typeface="+mn-ea"/>
                <a:cs typeface="CiscoSans Thin"/>
              </a:rPr>
              <a:t> and/or its affiliates. All rights reserved.</a:t>
            </a:r>
          </a:p>
        </p:txBody>
      </p:sp>
      <p:cxnSp>
        <p:nvCxnSpPr>
          <p:cNvPr id="14" name="Straight Connector 13"/>
          <p:cNvCxnSpPr/>
          <p:nvPr/>
        </p:nvCxnSpPr>
        <p:spPr>
          <a:xfrm>
            <a:off x="0" y="5078558"/>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62664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2" grpId="0"/>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2_Bottom title_photo and text">
    <p:bg>
      <p:bgPr>
        <a:solidFill>
          <a:schemeClr val="accent5"/>
        </a:solidFill>
        <a:effectLst/>
      </p:bgPr>
    </p:bg>
    <p:spTree>
      <p:nvGrpSpPr>
        <p:cNvPr id="1" name=""/>
        <p:cNvGrpSpPr/>
        <p:nvPr/>
      </p:nvGrpSpPr>
      <p:grpSpPr>
        <a:xfrm>
          <a:off x="0" y="0"/>
          <a:ext cx="0" cy="0"/>
          <a:chOff x="0" y="0"/>
          <a:chExt cx="0" cy="0"/>
        </a:xfrm>
      </p:grpSpPr>
      <p:sp>
        <p:nvSpPr>
          <p:cNvPr id="14" name="Rectangle 5"/>
          <p:cNvSpPr>
            <a:spLocks noChangeArrowheads="1"/>
          </p:cNvSpPr>
          <p:nvPr/>
        </p:nvSpPr>
        <p:spPr bwMode="ltGray">
          <a:xfrm>
            <a:off x="7826105" y="4745985"/>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5" name="Rectangle 7"/>
          <p:cNvSpPr>
            <a:spLocks noChangeArrowheads="1"/>
          </p:cNvSpPr>
          <p:nvPr/>
        </p:nvSpPr>
        <p:spPr bwMode="ltGray">
          <a:xfrm>
            <a:off x="8662418" y="4742907"/>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7" name="Rectangle 5"/>
          <p:cNvSpPr>
            <a:spLocks noChangeArrowheads="1"/>
          </p:cNvSpPr>
          <p:nvPr/>
        </p:nvSpPr>
        <p:spPr bwMode="ltGray">
          <a:xfrm>
            <a:off x="7826105" y="4745985"/>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9" name="Rectangle 7"/>
          <p:cNvSpPr>
            <a:spLocks noChangeArrowheads="1"/>
          </p:cNvSpPr>
          <p:nvPr/>
        </p:nvSpPr>
        <p:spPr bwMode="ltGray">
          <a:xfrm>
            <a:off x="8662418" y="4742907"/>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3" name="Picture Placeholder 2"/>
          <p:cNvSpPr>
            <a:spLocks noGrp="1"/>
          </p:cNvSpPr>
          <p:nvPr>
            <p:ph type="pic" sz="quarter" idx="10" hasCustomPrompt="1"/>
          </p:nvPr>
        </p:nvSpPr>
        <p:spPr>
          <a:xfrm>
            <a:off x="4778528" y="1169322"/>
            <a:ext cx="4015167" cy="3221261"/>
          </a:xfrm>
          <a:prstGeom prst="rect">
            <a:avLst/>
          </a:prstGeom>
        </p:spPr>
        <p:txBody>
          <a:bodyPr vert="horz" lIns="91412" tIns="45706" rIns="91412" bIns="45706">
            <a:noAutofit/>
          </a:bodyPr>
          <a:lstStyle>
            <a:lvl1pPr marL="0" indent="0" algn="ctr">
              <a:buNone/>
              <a:defRPr sz="2000" b="0" i="0">
                <a:solidFill>
                  <a:schemeClr val="bg1"/>
                </a:solidFill>
                <a:latin typeface="+mn-lt"/>
                <a:cs typeface="CiscoSans ExtraLight"/>
              </a:defRPr>
            </a:lvl1pPr>
          </a:lstStyle>
          <a:p>
            <a:r>
              <a:rPr lang="en-US" dirty="0"/>
              <a:t>Insert Image Here</a:t>
            </a:r>
          </a:p>
        </p:txBody>
      </p:sp>
      <p:sp>
        <p:nvSpPr>
          <p:cNvPr id="25" name="Text Placeholder 17"/>
          <p:cNvSpPr>
            <a:spLocks noGrp="1"/>
          </p:cNvSpPr>
          <p:nvPr>
            <p:ph type="body" sz="quarter" idx="11" hasCustomPrompt="1"/>
          </p:nvPr>
        </p:nvSpPr>
        <p:spPr>
          <a:xfrm>
            <a:off x="255355" y="1169322"/>
            <a:ext cx="4265612" cy="3220908"/>
          </a:xfrm>
          <a:prstGeom prst="rect">
            <a:avLst/>
          </a:prstGeom>
        </p:spPr>
        <p:txBody>
          <a:bodyPr lIns="91412" tIns="45706" rIns="91412" bIns="45706" anchor="ctr" anchorCtr="0">
            <a:noAutofit/>
          </a:bodyPr>
          <a:lstStyle>
            <a:lvl1pPr marL="0" indent="0">
              <a:buNone/>
              <a:defRPr sz="24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Simple text goes here and can wrap to accommodate more lines of information</a:t>
            </a:r>
          </a:p>
        </p:txBody>
      </p:sp>
      <p:sp>
        <p:nvSpPr>
          <p:cNvPr id="22" name="Title 1"/>
          <p:cNvSpPr>
            <a:spLocks noGrp="1"/>
          </p:cNvSpPr>
          <p:nvPr>
            <p:ph type="ctrTitle" hasCustomPrompt="1"/>
          </p:nvPr>
        </p:nvSpPr>
        <p:spPr>
          <a:xfrm>
            <a:off x="261938" y="304800"/>
            <a:ext cx="8659976"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a:t>Slide Title Goes Here</a:t>
            </a:r>
          </a:p>
        </p:txBody>
      </p:sp>
      <p:sp>
        <p:nvSpPr>
          <p:cNvPr id="12" name="Rectangle 4"/>
          <p:cNvSpPr>
            <a:spLocks noChangeArrowheads="1"/>
          </p:cNvSpPr>
          <p:nvPr/>
        </p:nvSpPr>
        <p:spPr bwMode="ltGray">
          <a:xfrm>
            <a:off x="292052" y="4747285"/>
            <a:ext cx="3420515" cy="154518"/>
          </a:xfrm>
          <a:prstGeom prst="rect">
            <a:avLst/>
          </a:prstGeom>
          <a:noFill/>
          <a:ln w="9525">
            <a:noFill/>
            <a:miter lim="800000"/>
            <a:headEnd/>
            <a:tailEnd/>
          </a:ln>
          <a:effectLst/>
        </p:spPr>
        <p:txBody>
          <a:bodyPr wrap="square" lIns="61577" tIns="30788" rIns="61577" bIns="30788" anchor="b" anchorCtr="0">
            <a:spAutoFit/>
          </a:bodyPr>
          <a:lstStyle/>
          <a:p>
            <a:pPr defTabSz="610668" fontAlgn="auto">
              <a:spcBef>
                <a:spcPts val="0"/>
              </a:spcBef>
              <a:spcAft>
                <a:spcPts val="0"/>
              </a:spcAft>
            </a:pPr>
            <a:r>
              <a:rPr lang="en-US" sz="600" dirty="0">
                <a:solidFill>
                  <a:srgbClr val="FFFFFF"/>
                </a:solidFill>
                <a:latin typeface="CiscoSansTT Light"/>
                <a:ea typeface="+mn-ea"/>
                <a:cs typeface="CiscoSans Thin"/>
              </a:rPr>
              <a:t>© 2013-</a:t>
            </a:r>
            <a:r>
              <a:rPr lang="de-DE" sz="600" dirty="0">
                <a:solidFill>
                  <a:srgbClr val="FFFFFF"/>
                </a:solidFill>
                <a:latin typeface="CiscoSansTT Light"/>
                <a:ea typeface="+mn-ea"/>
                <a:cs typeface="CiscoSans Thin"/>
              </a:rPr>
              <a:t>2016  Cisco</a:t>
            </a:r>
            <a:r>
              <a:rPr lang="en-US" sz="600" dirty="0">
                <a:solidFill>
                  <a:srgbClr val="FFFFFF"/>
                </a:solidFill>
                <a:latin typeface="CiscoSansTT Light"/>
                <a:ea typeface="+mn-ea"/>
                <a:cs typeface="CiscoSans Thin"/>
              </a:rPr>
              <a:t> and/or its affiliates. All rights reserved.</a:t>
            </a:r>
          </a:p>
        </p:txBody>
      </p:sp>
      <p:cxnSp>
        <p:nvCxnSpPr>
          <p:cNvPr id="16" name="Straight Connector 15"/>
          <p:cNvCxnSpPr/>
          <p:nvPr/>
        </p:nvCxnSpPr>
        <p:spPr>
          <a:xfrm>
            <a:off x="0"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964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xEl>
                                              <p:pRg st="0" end="0"/>
                                            </p:txEl>
                                          </p:spTgt>
                                        </p:tgtEl>
                                        <p:attrNameLst>
                                          <p:attrName>style.visibility</p:attrName>
                                        </p:attrNameLst>
                                      </p:cBhvr>
                                      <p:to>
                                        <p:strVal val="visible"/>
                                      </p:to>
                                    </p:set>
                                    <p:animEffect transition="in" filter="fade">
                                      <p:cBhvr>
                                        <p:cTn id="10" dur="500"/>
                                        <p:tgtEl>
                                          <p:spTgt spid="25">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2" grpId="0"/>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Multiple photo">
    <p:bg>
      <p:bgRef idx="1001">
        <a:schemeClr val="bg2"/>
      </p:bgRef>
    </p:bg>
    <p:spTree>
      <p:nvGrpSpPr>
        <p:cNvPr id="1" name=""/>
        <p:cNvGrpSpPr/>
        <p:nvPr/>
      </p:nvGrpSpPr>
      <p:grpSpPr>
        <a:xfrm>
          <a:off x="0" y="0"/>
          <a:ext cx="0" cy="0"/>
          <a:chOff x="0" y="0"/>
          <a:chExt cx="0" cy="0"/>
        </a:xfrm>
      </p:grpSpPr>
      <p:sp>
        <p:nvSpPr>
          <p:cNvPr id="48" name="Rectangle 47"/>
          <p:cNvSpPr/>
          <p:nvPr/>
        </p:nvSpPr>
        <p:spPr>
          <a:xfrm>
            <a:off x="3668713" y="233363"/>
            <a:ext cx="3268136" cy="199548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rtlCol="0" anchor="ctr"/>
          <a:lstStyle/>
          <a:p>
            <a:pPr algn="ctr" defTabSz="914286" fontAlgn="auto">
              <a:spcBef>
                <a:spcPts val="0"/>
              </a:spcBef>
              <a:spcAft>
                <a:spcPts val="0"/>
              </a:spcAft>
            </a:pPr>
            <a:endParaRPr lang="en-US">
              <a:solidFill>
                <a:srgbClr val="FFFFFF"/>
              </a:solidFill>
              <a:latin typeface="CiscoSans"/>
              <a:cs typeface="CiscoSans"/>
            </a:endParaRPr>
          </a:p>
        </p:txBody>
      </p:sp>
      <p:sp>
        <p:nvSpPr>
          <p:cNvPr id="49" name="Picture Placeholder 25"/>
          <p:cNvSpPr>
            <a:spLocks noGrp="1"/>
          </p:cNvSpPr>
          <p:nvPr>
            <p:ph type="pic" sz="quarter" idx="11" hasCustomPrompt="1"/>
          </p:nvPr>
        </p:nvSpPr>
        <p:spPr>
          <a:xfrm>
            <a:off x="3669000" y="233363"/>
            <a:ext cx="3267861" cy="1995489"/>
          </a:xfrm>
          <a:prstGeom prst="rect">
            <a:avLst/>
          </a:prstGeom>
          <a:solidFill>
            <a:schemeClr val="bg1">
              <a:alpha val="30000"/>
            </a:schemeClr>
          </a:solidFill>
          <a:ln>
            <a:solidFill>
              <a:schemeClr val="bg2"/>
            </a:solidFill>
          </a:ln>
          <a:effectLst/>
        </p:spPr>
        <p:txBody>
          <a:bodyPr vert="horz" lIns="68565" tIns="34283" rIns="68565" bIns="34283" rtlCol="0" anchor="ctr" anchorCtr="0">
            <a:normAutofit/>
          </a:bodyPr>
          <a:lstStyle>
            <a:lvl1pPr marL="0" indent="0" algn="ctr" defTabSz="685663"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r>
              <a:rPr lang="en-US" dirty="0"/>
              <a:t>Insert photo here</a:t>
            </a:r>
          </a:p>
        </p:txBody>
      </p:sp>
      <p:sp>
        <p:nvSpPr>
          <p:cNvPr id="29" name="Rectangle 28"/>
          <p:cNvSpPr/>
          <p:nvPr/>
        </p:nvSpPr>
        <p:spPr>
          <a:xfrm>
            <a:off x="334963" y="233363"/>
            <a:ext cx="3287736" cy="199548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rtlCol="0" anchor="ctr"/>
          <a:lstStyle/>
          <a:p>
            <a:pPr algn="ctr" defTabSz="914286" fontAlgn="auto">
              <a:spcBef>
                <a:spcPts val="0"/>
              </a:spcBef>
              <a:spcAft>
                <a:spcPts val="0"/>
              </a:spcAft>
            </a:pPr>
            <a:endParaRPr lang="en-US">
              <a:solidFill>
                <a:srgbClr val="FFFFFF"/>
              </a:solidFill>
              <a:latin typeface="CiscoSans"/>
              <a:cs typeface="CiscoSans"/>
            </a:endParaRPr>
          </a:p>
        </p:txBody>
      </p:sp>
      <p:sp>
        <p:nvSpPr>
          <p:cNvPr id="26" name="Picture Placeholder 25"/>
          <p:cNvSpPr>
            <a:spLocks noGrp="1"/>
          </p:cNvSpPr>
          <p:nvPr>
            <p:ph type="pic" sz="quarter" idx="10" hasCustomPrompt="1"/>
          </p:nvPr>
        </p:nvSpPr>
        <p:spPr>
          <a:xfrm>
            <a:off x="320833" y="233363"/>
            <a:ext cx="3302001" cy="1995489"/>
          </a:xfrm>
          <a:prstGeom prst="rect">
            <a:avLst/>
          </a:prstGeom>
          <a:solidFill>
            <a:schemeClr val="bg1">
              <a:alpha val="30000"/>
            </a:schemeClr>
          </a:solidFill>
          <a:ln>
            <a:solidFill>
              <a:schemeClr val="bg2"/>
            </a:solidFill>
          </a:ln>
          <a:effectLst/>
        </p:spPr>
        <p:txBody>
          <a:bodyPr vert="horz" lIns="68565" tIns="34283" rIns="68565" bIns="34283" rtlCol="0" anchor="ctr" anchorCtr="0">
            <a:normAutofit/>
          </a:bodyPr>
          <a:lstStyle>
            <a:lvl1pPr marL="0" indent="0" algn="ctr" defTabSz="685663"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a:t>Insert photo here</a:t>
            </a:r>
          </a:p>
        </p:txBody>
      </p:sp>
      <p:sp>
        <p:nvSpPr>
          <p:cNvPr id="50" name="Rectangle 49"/>
          <p:cNvSpPr/>
          <p:nvPr/>
        </p:nvSpPr>
        <p:spPr>
          <a:xfrm>
            <a:off x="6979833" y="233363"/>
            <a:ext cx="1838730" cy="98107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rtlCol="0" anchor="ctr"/>
          <a:lstStyle/>
          <a:p>
            <a:pPr algn="ctr" defTabSz="914286" fontAlgn="auto">
              <a:spcBef>
                <a:spcPts val="0"/>
              </a:spcBef>
              <a:spcAft>
                <a:spcPts val="0"/>
              </a:spcAft>
            </a:pPr>
            <a:endParaRPr lang="en-US">
              <a:solidFill>
                <a:srgbClr val="FFFFFF"/>
              </a:solidFill>
              <a:latin typeface="CiscoSans"/>
              <a:cs typeface="CiscoSans"/>
            </a:endParaRPr>
          </a:p>
        </p:txBody>
      </p:sp>
      <p:sp>
        <p:nvSpPr>
          <p:cNvPr id="51" name="Picture Placeholder 25"/>
          <p:cNvSpPr>
            <a:spLocks noGrp="1"/>
          </p:cNvSpPr>
          <p:nvPr>
            <p:ph type="pic" sz="quarter" idx="12" hasCustomPrompt="1"/>
          </p:nvPr>
        </p:nvSpPr>
        <p:spPr>
          <a:xfrm>
            <a:off x="6979833" y="233363"/>
            <a:ext cx="1838730" cy="981076"/>
          </a:xfrm>
          <a:prstGeom prst="rect">
            <a:avLst/>
          </a:prstGeom>
          <a:solidFill>
            <a:schemeClr val="bg1">
              <a:alpha val="30000"/>
            </a:schemeClr>
          </a:solidFill>
          <a:ln>
            <a:solidFill>
              <a:schemeClr val="bg2"/>
            </a:solidFill>
          </a:ln>
          <a:effectLst/>
        </p:spPr>
        <p:txBody>
          <a:bodyPr vert="horz" lIns="68565" tIns="34283" rIns="68565" bIns="34283" rtlCol="0" anchor="ctr" anchorCtr="0">
            <a:normAutofit/>
          </a:bodyPr>
          <a:lstStyle>
            <a:lvl1pPr marL="0" indent="0" algn="ctr" defTabSz="685663"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a:t>Insert photo here</a:t>
            </a:r>
          </a:p>
        </p:txBody>
      </p:sp>
      <p:sp>
        <p:nvSpPr>
          <p:cNvPr id="52" name="Rectangle 51"/>
          <p:cNvSpPr/>
          <p:nvPr/>
        </p:nvSpPr>
        <p:spPr>
          <a:xfrm>
            <a:off x="334974" y="2271722"/>
            <a:ext cx="2523161" cy="25942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rtlCol="0" anchor="ctr"/>
          <a:lstStyle/>
          <a:p>
            <a:pPr algn="ctr" defTabSz="914286" fontAlgn="auto">
              <a:spcBef>
                <a:spcPts val="0"/>
              </a:spcBef>
              <a:spcAft>
                <a:spcPts val="0"/>
              </a:spcAft>
            </a:pPr>
            <a:endParaRPr lang="en-US">
              <a:solidFill>
                <a:srgbClr val="FFFFFF"/>
              </a:solidFill>
              <a:latin typeface="CiscoSans"/>
              <a:cs typeface="CiscoSans"/>
            </a:endParaRPr>
          </a:p>
        </p:txBody>
      </p:sp>
      <p:sp>
        <p:nvSpPr>
          <p:cNvPr id="53" name="Picture Placeholder 25"/>
          <p:cNvSpPr>
            <a:spLocks noGrp="1"/>
          </p:cNvSpPr>
          <p:nvPr>
            <p:ph type="pic" sz="quarter" idx="13" hasCustomPrompt="1"/>
          </p:nvPr>
        </p:nvSpPr>
        <p:spPr>
          <a:xfrm>
            <a:off x="320824" y="2271722"/>
            <a:ext cx="2537420" cy="2594201"/>
          </a:xfrm>
          <a:prstGeom prst="rect">
            <a:avLst/>
          </a:prstGeom>
          <a:solidFill>
            <a:schemeClr val="bg1">
              <a:alpha val="30000"/>
            </a:schemeClr>
          </a:solidFill>
          <a:ln>
            <a:solidFill>
              <a:schemeClr val="bg2"/>
            </a:solidFill>
          </a:ln>
          <a:effectLst/>
        </p:spPr>
        <p:txBody>
          <a:bodyPr vert="horz" lIns="68565" tIns="34283" rIns="68565" bIns="34283" rtlCol="0" anchor="ctr" anchorCtr="0">
            <a:normAutofit/>
          </a:bodyPr>
          <a:lstStyle>
            <a:lvl1pPr marL="0" indent="0" algn="ctr" defTabSz="685663"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a:t>Insert photo here</a:t>
            </a:r>
          </a:p>
        </p:txBody>
      </p:sp>
      <p:sp>
        <p:nvSpPr>
          <p:cNvPr id="54" name="Rectangle 53"/>
          <p:cNvSpPr/>
          <p:nvPr/>
        </p:nvSpPr>
        <p:spPr>
          <a:xfrm>
            <a:off x="2911476" y="2271722"/>
            <a:ext cx="4025374" cy="25942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rtlCol="0" anchor="ctr"/>
          <a:lstStyle/>
          <a:p>
            <a:pPr algn="ctr" defTabSz="914286" fontAlgn="auto">
              <a:spcBef>
                <a:spcPts val="0"/>
              </a:spcBef>
              <a:spcAft>
                <a:spcPts val="0"/>
              </a:spcAft>
            </a:pPr>
            <a:endParaRPr lang="en-US">
              <a:solidFill>
                <a:srgbClr val="FFFFFF"/>
              </a:solidFill>
              <a:latin typeface="CiscoSans"/>
              <a:cs typeface="CiscoSans"/>
            </a:endParaRPr>
          </a:p>
        </p:txBody>
      </p:sp>
      <p:sp>
        <p:nvSpPr>
          <p:cNvPr id="55" name="Picture Placeholder 25"/>
          <p:cNvSpPr>
            <a:spLocks noGrp="1"/>
          </p:cNvSpPr>
          <p:nvPr>
            <p:ph type="pic" sz="quarter" idx="14" hasCustomPrompt="1"/>
          </p:nvPr>
        </p:nvSpPr>
        <p:spPr>
          <a:xfrm>
            <a:off x="2908334" y="2271722"/>
            <a:ext cx="4028516" cy="2594201"/>
          </a:xfrm>
          <a:prstGeom prst="rect">
            <a:avLst/>
          </a:prstGeom>
          <a:solidFill>
            <a:schemeClr val="bg1">
              <a:alpha val="30000"/>
            </a:schemeClr>
          </a:solidFill>
          <a:ln>
            <a:solidFill>
              <a:schemeClr val="bg2"/>
            </a:solidFill>
          </a:ln>
          <a:effectLst/>
        </p:spPr>
        <p:txBody>
          <a:bodyPr vert="horz" lIns="68565" tIns="34283" rIns="68565" bIns="34283" rtlCol="0" anchor="ctr" anchorCtr="0">
            <a:normAutofit/>
          </a:bodyPr>
          <a:lstStyle>
            <a:lvl1pPr marL="0" indent="0" algn="ctr" defTabSz="685663"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a:t>Insert photo here</a:t>
            </a:r>
          </a:p>
        </p:txBody>
      </p:sp>
      <p:sp>
        <p:nvSpPr>
          <p:cNvPr id="56" name="Rectangle 55"/>
          <p:cNvSpPr/>
          <p:nvPr/>
        </p:nvSpPr>
        <p:spPr>
          <a:xfrm>
            <a:off x="6979833" y="1262753"/>
            <a:ext cx="1838730" cy="258161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rtlCol="0" anchor="ctr"/>
          <a:lstStyle/>
          <a:p>
            <a:pPr algn="ctr" defTabSz="914286" fontAlgn="auto">
              <a:spcBef>
                <a:spcPts val="0"/>
              </a:spcBef>
              <a:spcAft>
                <a:spcPts val="0"/>
              </a:spcAft>
            </a:pPr>
            <a:endParaRPr lang="en-US">
              <a:solidFill>
                <a:srgbClr val="FFFFFF"/>
              </a:solidFill>
              <a:latin typeface="CiscoSans"/>
              <a:cs typeface="CiscoSans"/>
            </a:endParaRPr>
          </a:p>
        </p:txBody>
      </p:sp>
      <p:sp>
        <p:nvSpPr>
          <p:cNvPr id="57" name="Picture Placeholder 25"/>
          <p:cNvSpPr>
            <a:spLocks noGrp="1"/>
          </p:cNvSpPr>
          <p:nvPr>
            <p:ph type="pic" sz="quarter" idx="15" hasCustomPrompt="1"/>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65" tIns="34283" rIns="68565" bIns="34283" rtlCol="0" anchor="ctr" anchorCtr="0">
            <a:normAutofit/>
          </a:bodyPr>
          <a:lstStyle>
            <a:lvl1pPr marL="0" indent="0" algn="ctr" defTabSz="685663"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a:t>Insert photo here</a:t>
            </a:r>
          </a:p>
        </p:txBody>
      </p:sp>
      <p:sp>
        <p:nvSpPr>
          <p:cNvPr id="58" name="Rectangle 57"/>
          <p:cNvSpPr/>
          <p:nvPr/>
        </p:nvSpPr>
        <p:spPr>
          <a:xfrm>
            <a:off x="6979833" y="3887223"/>
            <a:ext cx="1838730" cy="97869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rtlCol="0" anchor="ctr"/>
          <a:lstStyle/>
          <a:p>
            <a:pPr algn="ctr" defTabSz="914286" fontAlgn="auto">
              <a:spcBef>
                <a:spcPts val="0"/>
              </a:spcBef>
              <a:spcAft>
                <a:spcPts val="0"/>
              </a:spcAft>
            </a:pPr>
            <a:endParaRPr lang="en-US">
              <a:solidFill>
                <a:srgbClr val="FFFFFF"/>
              </a:solidFill>
              <a:latin typeface="CiscoSans"/>
              <a:cs typeface="CiscoSans"/>
            </a:endParaRPr>
          </a:p>
        </p:txBody>
      </p:sp>
      <p:sp>
        <p:nvSpPr>
          <p:cNvPr id="59" name="Picture Placeholder 25"/>
          <p:cNvSpPr>
            <a:spLocks noGrp="1"/>
          </p:cNvSpPr>
          <p:nvPr>
            <p:ph type="pic" sz="quarter" idx="16" hasCustomPrompt="1"/>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65" tIns="34283" rIns="68565" bIns="34283" rtlCol="0" anchor="ctr" anchorCtr="0">
            <a:normAutofit/>
          </a:bodyPr>
          <a:lstStyle>
            <a:lvl1pPr marL="0" indent="0" algn="ctr" defTabSz="685663"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a:t>Insert photo here</a:t>
            </a:r>
          </a:p>
        </p:txBody>
      </p:sp>
      <p:sp>
        <p:nvSpPr>
          <p:cNvPr id="20" name="Rectangle 5"/>
          <p:cNvSpPr>
            <a:spLocks noChangeArrowheads="1"/>
          </p:cNvSpPr>
          <p:nvPr/>
        </p:nvSpPr>
        <p:spPr bwMode="ltGray">
          <a:xfrm>
            <a:off x="7826105" y="4932118"/>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22" name="Rectangle 7"/>
          <p:cNvSpPr>
            <a:spLocks noChangeArrowheads="1"/>
          </p:cNvSpPr>
          <p:nvPr/>
        </p:nvSpPr>
        <p:spPr bwMode="ltGray">
          <a:xfrm>
            <a:off x="8662418" y="4929040"/>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9" name="Rectangle 4"/>
          <p:cNvSpPr>
            <a:spLocks noChangeArrowheads="1"/>
          </p:cNvSpPr>
          <p:nvPr/>
        </p:nvSpPr>
        <p:spPr bwMode="ltGray">
          <a:xfrm>
            <a:off x="292052" y="4916611"/>
            <a:ext cx="3420515" cy="154518"/>
          </a:xfrm>
          <a:prstGeom prst="rect">
            <a:avLst/>
          </a:prstGeom>
          <a:noFill/>
          <a:ln w="9525">
            <a:noFill/>
            <a:miter lim="800000"/>
            <a:headEnd/>
            <a:tailEnd/>
          </a:ln>
          <a:effectLst/>
        </p:spPr>
        <p:txBody>
          <a:bodyPr wrap="square" lIns="61577" tIns="30788" rIns="61577" bIns="30788" anchor="b" anchorCtr="0">
            <a:spAutoFit/>
          </a:bodyPr>
          <a:lstStyle/>
          <a:p>
            <a:pPr defTabSz="610668" fontAlgn="auto">
              <a:spcBef>
                <a:spcPts val="0"/>
              </a:spcBef>
              <a:spcAft>
                <a:spcPts val="0"/>
              </a:spcAft>
            </a:pPr>
            <a:r>
              <a:rPr lang="en-US" sz="600" dirty="0">
                <a:solidFill>
                  <a:srgbClr val="FFFFFF"/>
                </a:solidFill>
                <a:latin typeface="CiscoSansTT Light"/>
                <a:ea typeface="+mn-ea"/>
                <a:cs typeface="CiscoSans Thin"/>
              </a:rPr>
              <a:t>© 2013-</a:t>
            </a:r>
            <a:r>
              <a:rPr lang="de-DE" sz="600" dirty="0">
                <a:solidFill>
                  <a:srgbClr val="FFFFFF"/>
                </a:solidFill>
                <a:latin typeface="CiscoSansTT Light"/>
                <a:ea typeface="+mn-ea"/>
                <a:cs typeface="CiscoSans Thin"/>
              </a:rPr>
              <a:t>2016  Cisco</a:t>
            </a:r>
            <a:r>
              <a:rPr lang="en-US" sz="600" dirty="0">
                <a:solidFill>
                  <a:srgbClr val="FFFFFF"/>
                </a:solidFill>
                <a:latin typeface="CiscoSansTT Light"/>
                <a:ea typeface="+mn-ea"/>
                <a:cs typeface="CiscoSans Thin"/>
              </a:rPr>
              <a:t> and/or its affiliates. All rights reserved.</a:t>
            </a:r>
          </a:p>
        </p:txBody>
      </p:sp>
    </p:spTree>
    <p:extLst>
      <p:ext uri="{BB962C8B-B14F-4D97-AF65-F5344CB8AC3E}">
        <p14:creationId xmlns:p14="http://schemas.microsoft.com/office/powerpoint/2010/main" val="42848635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single photo with caption">
    <p:bg>
      <p:bgRef idx="1001">
        <a:schemeClr val="bg2"/>
      </p:bgRef>
    </p:bg>
    <p:spTree>
      <p:nvGrpSpPr>
        <p:cNvPr id="1" name=""/>
        <p:cNvGrpSpPr/>
        <p:nvPr/>
      </p:nvGrpSpPr>
      <p:grpSpPr>
        <a:xfrm>
          <a:off x="0" y="0"/>
          <a:ext cx="0" cy="0"/>
          <a:chOff x="0" y="0"/>
          <a:chExt cx="0" cy="0"/>
        </a:xfrm>
      </p:grpSpPr>
      <p:sp>
        <p:nvSpPr>
          <p:cNvPr id="29" name="Rectangle 28"/>
          <p:cNvSpPr/>
          <p:nvPr/>
        </p:nvSpPr>
        <p:spPr>
          <a:xfrm>
            <a:off x="1891875" y="596646"/>
            <a:ext cx="5349240" cy="300380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8" tIns="34285" rIns="68568" bIns="34285" rtlCol="0" anchor="ctr"/>
          <a:lstStyle/>
          <a:p>
            <a:pPr algn="ctr" defTabSz="914286" fontAlgn="auto">
              <a:spcBef>
                <a:spcPts val="0"/>
              </a:spcBef>
              <a:spcAft>
                <a:spcPts val="0"/>
              </a:spcAft>
            </a:pPr>
            <a:endParaRPr lang="en-US">
              <a:solidFill>
                <a:srgbClr val="FFFFFF"/>
              </a:solidFill>
              <a:latin typeface="CiscoSansTT ExtraLight"/>
            </a:endParaRPr>
          </a:p>
        </p:txBody>
      </p:sp>
      <p:sp>
        <p:nvSpPr>
          <p:cNvPr id="23" name="Rectangle 22"/>
          <p:cNvSpPr/>
          <p:nvPr/>
        </p:nvSpPr>
        <p:spPr>
          <a:xfrm>
            <a:off x="1891875" y="3595766"/>
            <a:ext cx="5347552" cy="747279"/>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68" tIns="34285" rIns="68568" bIns="34285" rtlCol="0" anchor="ctr"/>
          <a:lstStyle/>
          <a:p>
            <a:pPr algn="ctr" defTabSz="914286" fontAlgn="auto">
              <a:spcBef>
                <a:spcPts val="0"/>
              </a:spcBef>
              <a:spcAft>
                <a:spcPts val="0"/>
              </a:spcAft>
            </a:pPr>
            <a:endParaRPr lang="en-US">
              <a:solidFill>
                <a:srgbClr val="FFFFFF"/>
              </a:solidFill>
              <a:latin typeface="CiscoSansTT ExtraLigh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chemeClr val="bg2"/>
            </a:solidFill>
          </a:ln>
          <a:effectLst/>
        </p:spPr>
        <p:txBody>
          <a:bodyPr lIns="91412" tIns="45706" rIns="91412" bIns="45706" anchor="ctr" anchorCtr="0"/>
          <a:lstStyle>
            <a:lvl1pPr algn="ctr">
              <a:buFontTx/>
              <a:buNone/>
              <a:defRPr>
                <a:solidFill>
                  <a:schemeClr val="tx1"/>
                </a:solidFill>
                <a:latin typeface="+mj-lt"/>
              </a:defRPr>
            </a:lvl1pPr>
          </a:lstStyle>
          <a:p>
            <a:r>
              <a:rPr lang="en-US"/>
              <a:t>Click icon to add picture</a:t>
            </a:r>
            <a:endParaRPr lang="en-US" dirty="0"/>
          </a:p>
        </p:txBody>
      </p:sp>
      <p:sp>
        <p:nvSpPr>
          <p:cNvPr id="11" name="Title 10"/>
          <p:cNvSpPr>
            <a:spLocks noGrp="1"/>
          </p:cNvSpPr>
          <p:nvPr>
            <p:ph type="title"/>
          </p:nvPr>
        </p:nvSpPr>
        <p:spPr>
          <a:xfrm>
            <a:off x="2065871" y="3655079"/>
            <a:ext cx="5074070" cy="628650"/>
          </a:xfrm>
        </p:spPr>
        <p:txBody>
          <a:bodyPr anchor="ctr"/>
          <a:lstStyle>
            <a:lvl1pPr>
              <a:defRPr sz="2000">
                <a:solidFill>
                  <a:schemeClr val="tx1"/>
                </a:solidFill>
                <a:latin typeface="+mj-lt"/>
              </a:defRPr>
            </a:lvl1pPr>
          </a:lstStyle>
          <a:p>
            <a:r>
              <a:rPr lang="en-US"/>
              <a:t>Click to edit Master title style</a:t>
            </a:r>
            <a:endParaRPr lang="en-US" dirty="0"/>
          </a:p>
        </p:txBody>
      </p:sp>
      <p:sp>
        <p:nvSpPr>
          <p:cNvPr id="10" name="Rectangle 7"/>
          <p:cNvSpPr>
            <a:spLocks noChangeArrowheads="1"/>
          </p:cNvSpPr>
          <p:nvPr/>
        </p:nvSpPr>
        <p:spPr bwMode="ltGray">
          <a:xfrm>
            <a:off x="8662412" y="4912233"/>
            <a:ext cx="218958" cy="154522"/>
          </a:xfrm>
          <a:prstGeom prst="rect">
            <a:avLst/>
          </a:prstGeom>
          <a:noFill/>
          <a:ln w="9525" algn="ctr">
            <a:noFill/>
            <a:miter lim="800000"/>
            <a:headEnd/>
            <a:tailEnd/>
          </a:ln>
          <a:effectLst/>
        </p:spPr>
        <p:txBody>
          <a:bodyPr wrap="none" lIns="61580" tIns="30789" rIns="61580" bIns="30789" anchor="b">
            <a:spAutoFit/>
          </a:bodyPr>
          <a:lstStyle/>
          <a:p>
            <a:pPr algn="r" defTabSz="610693" fontAlgn="auto">
              <a:spcBef>
                <a:spcPts val="0"/>
              </a:spcBef>
              <a:spcAft>
                <a:spcPts val="0"/>
              </a:spcAft>
            </a:pPr>
            <a:fld id="{DFCF27A5-1A5B-48D3-A060-2758FFBB1ADD}" type="slidenum">
              <a:rPr lang="en-US" sz="600">
                <a:solidFill>
                  <a:srgbClr val="272848"/>
                </a:solidFill>
                <a:latin typeface="CiscoSansTT Light"/>
                <a:ea typeface="+mn-ea"/>
                <a:cs typeface="+mn-cs"/>
              </a:rPr>
              <a:pPr algn="r" defTabSz="610693" fontAlgn="auto">
                <a:spcBef>
                  <a:spcPts val="0"/>
                </a:spcBef>
                <a:spcAft>
                  <a:spcPts val="0"/>
                </a:spcAft>
              </a:pPr>
              <a:t>‹#›</a:t>
            </a:fld>
            <a:endParaRPr lang="en-US" sz="600" dirty="0">
              <a:solidFill>
                <a:srgbClr val="272848"/>
              </a:solidFill>
              <a:latin typeface="CiscoSansTT Light"/>
              <a:ea typeface="+mn-ea"/>
              <a:cs typeface="+mn-cs"/>
            </a:endParaRPr>
          </a:p>
        </p:txBody>
      </p:sp>
      <p:sp>
        <p:nvSpPr>
          <p:cNvPr id="15" name="Rectangle 5"/>
          <p:cNvSpPr>
            <a:spLocks noChangeArrowheads="1"/>
          </p:cNvSpPr>
          <p:nvPr/>
        </p:nvSpPr>
        <p:spPr bwMode="ltGray">
          <a:xfrm>
            <a:off x="7826105" y="4932118"/>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6" name="Rectangle 7"/>
          <p:cNvSpPr>
            <a:spLocks noChangeArrowheads="1"/>
          </p:cNvSpPr>
          <p:nvPr/>
        </p:nvSpPr>
        <p:spPr bwMode="ltGray">
          <a:xfrm>
            <a:off x="8662418" y="4929040"/>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4" name="Rectangle 4"/>
          <p:cNvSpPr>
            <a:spLocks noChangeArrowheads="1"/>
          </p:cNvSpPr>
          <p:nvPr/>
        </p:nvSpPr>
        <p:spPr bwMode="ltGray">
          <a:xfrm>
            <a:off x="292052" y="4916611"/>
            <a:ext cx="3420515" cy="154518"/>
          </a:xfrm>
          <a:prstGeom prst="rect">
            <a:avLst/>
          </a:prstGeom>
          <a:noFill/>
          <a:ln w="9525">
            <a:noFill/>
            <a:miter lim="800000"/>
            <a:headEnd/>
            <a:tailEnd/>
          </a:ln>
          <a:effectLst/>
        </p:spPr>
        <p:txBody>
          <a:bodyPr wrap="square" lIns="61577" tIns="30788" rIns="61577" bIns="30788" anchor="b" anchorCtr="0">
            <a:spAutoFit/>
          </a:bodyPr>
          <a:lstStyle/>
          <a:p>
            <a:pPr defTabSz="610668" fontAlgn="auto">
              <a:spcBef>
                <a:spcPts val="0"/>
              </a:spcBef>
              <a:spcAft>
                <a:spcPts val="0"/>
              </a:spcAft>
            </a:pPr>
            <a:r>
              <a:rPr lang="en-US" sz="600" dirty="0">
                <a:solidFill>
                  <a:srgbClr val="FFFFFF"/>
                </a:solidFill>
                <a:latin typeface="CiscoSansTT Light"/>
                <a:ea typeface="+mn-ea"/>
                <a:cs typeface="CiscoSans Thin"/>
              </a:rPr>
              <a:t>© 2013-</a:t>
            </a:r>
            <a:r>
              <a:rPr lang="de-DE" sz="600" dirty="0">
                <a:solidFill>
                  <a:srgbClr val="FFFFFF"/>
                </a:solidFill>
                <a:latin typeface="CiscoSansTT Light"/>
                <a:ea typeface="+mn-ea"/>
                <a:cs typeface="CiscoSans Thin"/>
              </a:rPr>
              <a:t>2016  Cisco</a:t>
            </a:r>
            <a:r>
              <a:rPr lang="en-US" sz="600" dirty="0">
                <a:solidFill>
                  <a:srgbClr val="FFFFFF"/>
                </a:solidFill>
                <a:latin typeface="CiscoSansTT Light"/>
                <a:ea typeface="+mn-ea"/>
                <a:cs typeface="CiscoSans Thin"/>
              </a:rPr>
              <a:t> and/or its affiliates. All rights reserved.</a:t>
            </a:r>
          </a:p>
        </p:txBody>
      </p:sp>
    </p:spTree>
    <p:extLst>
      <p:ext uri="{BB962C8B-B14F-4D97-AF65-F5344CB8AC3E}">
        <p14:creationId xmlns:p14="http://schemas.microsoft.com/office/powerpoint/2010/main" val="2814542623"/>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Small photo_top left">
    <p:bg>
      <p:bgRef idx="1001">
        <a:schemeClr val="bg2"/>
      </p:bgRef>
    </p:bg>
    <p:spTree>
      <p:nvGrpSpPr>
        <p:cNvPr id="1" name=""/>
        <p:cNvGrpSpPr/>
        <p:nvPr/>
      </p:nvGrpSpPr>
      <p:grpSpPr>
        <a:xfrm>
          <a:off x="0" y="0"/>
          <a:ext cx="0" cy="0"/>
          <a:chOff x="0" y="0"/>
          <a:chExt cx="0" cy="0"/>
        </a:xfrm>
      </p:grpSpPr>
      <p:sp>
        <p:nvSpPr>
          <p:cNvPr id="32" name="Rectangle 31"/>
          <p:cNvSpPr/>
          <p:nvPr/>
        </p:nvSpPr>
        <p:spPr>
          <a:xfrm>
            <a:off x="338329" y="233172"/>
            <a:ext cx="3273552" cy="184480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8" tIns="34285" rIns="68568" bIns="34285" rtlCol="0" anchor="ctr"/>
          <a:lstStyle/>
          <a:p>
            <a:pPr algn="ctr" defTabSz="914286" fontAlgn="auto">
              <a:spcBef>
                <a:spcPts val="0"/>
              </a:spcBef>
              <a:spcAft>
                <a:spcPts val="0"/>
              </a:spcAft>
            </a:pPr>
            <a:endParaRPr lang="en-US">
              <a:solidFill>
                <a:srgbClr val="FFFFFF"/>
              </a:solidFill>
              <a:latin typeface="CiscoSansTT ExtraLight"/>
            </a:endParaRPr>
          </a:p>
        </p:txBody>
      </p:sp>
      <p:sp>
        <p:nvSpPr>
          <p:cNvPr id="26" name="Picture Placeholder 25"/>
          <p:cNvSpPr>
            <a:spLocks noGrp="1"/>
          </p:cNvSpPr>
          <p:nvPr>
            <p:ph type="pic" sz="quarter" idx="10"/>
          </p:nvPr>
        </p:nvSpPr>
        <p:spPr>
          <a:xfrm>
            <a:off x="338329" y="233172"/>
            <a:ext cx="3273552" cy="1844802"/>
          </a:xfrm>
          <a:prstGeom prst="rect">
            <a:avLst/>
          </a:prstGeom>
          <a:solidFill>
            <a:schemeClr val="bg1">
              <a:alpha val="30000"/>
            </a:schemeClr>
          </a:solidFill>
          <a:ln>
            <a:solidFill>
              <a:schemeClr val="bg2"/>
            </a:solidFill>
          </a:ln>
          <a:effectLst/>
        </p:spPr>
        <p:txBody>
          <a:bodyPr vert="horz" lIns="68568" tIns="34285" rIns="68568" bIns="34285" rtlCol="0" anchor="ctr" anchorCtr="0">
            <a:normAutofit/>
          </a:bodyPr>
          <a:lstStyle>
            <a:lvl1pPr marL="0" indent="0" algn="ctr" defTabSz="685691"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r>
              <a:rPr lang="en-US"/>
              <a:t>Click icon to add picture</a:t>
            </a:r>
            <a:endParaRPr lang="en-US" dirty="0"/>
          </a:p>
        </p:txBody>
      </p:sp>
      <p:sp>
        <p:nvSpPr>
          <p:cNvPr id="9" name="Title 8"/>
          <p:cNvSpPr>
            <a:spLocks noGrp="1"/>
          </p:cNvSpPr>
          <p:nvPr>
            <p:ph type="title" hasCustomPrompt="1"/>
          </p:nvPr>
        </p:nvSpPr>
        <p:spPr>
          <a:xfrm>
            <a:off x="238092" y="2571750"/>
            <a:ext cx="7009298" cy="1066446"/>
          </a:xfrm>
        </p:spPr>
        <p:txBody>
          <a:bodyPr anchor="t">
            <a:noAutofit/>
          </a:bodyPr>
          <a:lstStyle>
            <a:lvl1pPr marL="0" marR="0" indent="0" algn="l" defTabSz="685691" rtl="0" eaLnBrk="1" fontAlgn="auto" latinLnBrk="0" hangingPunct="1">
              <a:lnSpc>
                <a:spcPct val="80000"/>
              </a:lnSpc>
              <a:spcBef>
                <a:spcPct val="0"/>
              </a:spcBef>
              <a:spcAft>
                <a:spcPts val="0"/>
              </a:spcAft>
              <a:buClrTx/>
              <a:buSzTx/>
              <a:buFontTx/>
              <a:buNone/>
              <a:tabLst/>
              <a:defRPr sz="4500">
                <a:solidFill>
                  <a:schemeClr val="tx1"/>
                </a:solidFill>
                <a:latin typeface="+mj-lt"/>
              </a:defRPr>
            </a:lvl1pPr>
          </a:lstStyle>
          <a:p>
            <a:r>
              <a:rPr lang="en-US" dirty="0"/>
              <a:t>Large photo </a:t>
            </a:r>
            <a:br>
              <a:rPr lang="en-US" dirty="0"/>
            </a:br>
            <a:r>
              <a:rPr lang="en-US" dirty="0"/>
              <a:t>caption here.</a:t>
            </a:r>
          </a:p>
        </p:txBody>
      </p:sp>
      <p:sp>
        <p:nvSpPr>
          <p:cNvPr id="8" name="Rectangle 4"/>
          <p:cNvSpPr>
            <a:spLocks noChangeArrowheads="1"/>
          </p:cNvSpPr>
          <p:nvPr/>
        </p:nvSpPr>
        <p:spPr bwMode="ltGray">
          <a:xfrm>
            <a:off x="292049" y="4916613"/>
            <a:ext cx="3420515" cy="154522"/>
          </a:xfrm>
          <a:prstGeom prst="rect">
            <a:avLst/>
          </a:prstGeom>
          <a:noFill/>
          <a:ln w="9525">
            <a:noFill/>
            <a:miter lim="800000"/>
            <a:headEnd/>
            <a:tailEnd/>
          </a:ln>
          <a:effectLst/>
        </p:spPr>
        <p:txBody>
          <a:bodyPr wrap="square" lIns="61580" tIns="30789" rIns="61580" bIns="30789" anchor="b" anchorCtr="0">
            <a:spAutoFit/>
          </a:bodyPr>
          <a:lstStyle/>
          <a:p>
            <a:pPr defTabSz="610693" fontAlgn="auto">
              <a:spcBef>
                <a:spcPts val="0"/>
              </a:spcBef>
              <a:spcAft>
                <a:spcPts val="0"/>
              </a:spcAft>
            </a:pPr>
            <a:r>
              <a:rPr lang="en-US" sz="600" dirty="0">
                <a:solidFill>
                  <a:srgbClr val="272848"/>
                </a:solidFill>
                <a:latin typeface="CiscoSansTT ExtraLight"/>
                <a:ea typeface="+mn-ea"/>
                <a:cs typeface="+mn-cs"/>
              </a:rPr>
              <a:t>© 2013  Cisco and/or its affiliates. All rights reserved.</a:t>
            </a:r>
          </a:p>
        </p:txBody>
      </p:sp>
      <p:sp>
        <p:nvSpPr>
          <p:cNvPr id="10" name="Rectangle 7"/>
          <p:cNvSpPr>
            <a:spLocks noChangeArrowheads="1"/>
          </p:cNvSpPr>
          <p:nvPr/>
        </p:nvSpPr>
        <p:spPr bwMode="ltGray">
          <a:xfrm>
            <a:off x="8662412" y="4912233"/>
            <a:ext cx="218958" cy="154522"/>
          </a:xfrm>
          <a:prstGeom prst="rect">
            <a:avLst/>
          </a:prstGeom>
          <a:noFill/>
          <a:ln w="9525" algn="ctr">
            <a:noFill/>
            <a:miter lim="800000"/>
            <a:headEnd/>
            <a:tailEnd/>
          </a:ln>
          <a:effectLst/>
        </p:spPr>
        <p:txBody>
          <a:bodyPr wrap="none" lIns="61580" tIns="30789" rIns="61580" bIns="30789" anchor="b">
            <a:spAutoFit/>
          </a:bodyPr>
          <a:lstStyle/>
          <a:p>
            <a:pPr algn="r" defTabSz="610693" fontAlgn="auto">
              <a:spcBef>
                <a:spcPts val="0"/>
              </a:spcBef>
              <a:spcAft>
                <a:spcPts val="0"/>
              </a:spcAft>
            </a:pPr>
            <a:fld id="{DFCF27A5-1A5B-48D3-A060-2758FFBB1ADD}" type="slidenum">
              <a:rPr lang="en-US" sz="600">
                <a:solidFill>
                  <a:srgbClr val="272848"/>
                </a:solidFill>
                <a:latin typeface="CiscoSansTT Light"/>
                <a:ea typeface="+mn-ea"/>
                <a:cs typeface="+mn-cs"/>
              </a:rPr>
              <a:pPr algn="r" defTabSz="610693" fontAlgn="auto">
                <a:spcBef>
                  <a:spcPts val="0"/>
                </a:spcBef>
                <a:spcAft>
                  <a:spcPts val="0"/>
                </a:spcAft>
              </a:pPr>
              <a:t>‹#›</a:t>
            </a:fld>
            <a:endParaRPr lang="en-US" sz="600" dirty="0">
              <a:solidFill>
                <a:srgbClr val="272848"/>
              </a:solidFill>
              <a:latin typeface="CiscoSansTT Light"/>
              <a:ea typeface="+mn-ea"/>
              <a:cs typeface="+mn-cs"/>
            </a:endParaRPr>
          </a:p>
        </p:txBody>
      </p:sp>
      <p:sp>
        <p:nvSpPr>
          <p:cNvPr id="14" name="Rectangle 5"/>
          <p:cNvSpPr>
            <a:spLocks noChangeArrowheads="1"/>
          </p:cNvSpPr>
          <p:nvPr/>
        </p:nvSpPr>
        <p:spPr bwMode="ltGray">
          <a:xfrm>
            <a:off x="7826105" y="4932118"/>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5" name="Rectangle 7"/>
          <p:cNvSpPr>
            <a:spLocks noChangeArrowheads="1"/>
          </p:cNvSpPr>
          <p:nvPr/>
        </p:nvSpPr>
        <p:spPr bwMode="ltGray">
          <a:xfrm>
            <a:off x="8662418" y="4929040"/>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1" name="Rectangle 4"/>
          <p:cNvSpPr>
            <a:spLocks noChangeArrowheads="1"/>
          </p:cNvSpPr>
          <p:nvPr/>
        </p:nvSpPr>
        <p:spPr bwMode="ltGray">
          <a:xfrm>
            <a:off x="292052" y="4916611"/>
            <a:ext cx="3420515" cy="154518"/>
          </a:xfrm>
          <a:prstGeom prst="rect">
            <a:avLst/>
          </a:prstGeom>
          <a:noFill/>
          <a:ln w="9525">
            <a:noFill/>
            <a:miter lim="800000"/>
            <a:headEnd/>
            <a:tailEnd/>
          </a:ln>
          <a:effectLst/>
        </p:spPr>
        <p:txBody>
          <a:bodyPr wrap="square" lIns="61577" tIns="30788" rIns="61577" bIns="30788" anchor="b" anchorCtr="0">
            <a:spAutoFit/>
          </a:bodyPr>
          <a:lstStyle/>
          <a:p>
            <a:pPr defTabSz="610668" fontAlgn="auto">
              <a:spcBef>
                <a:spcPts val="0"/>
              </a:spcBef>
              <a:spcAft>
                <a:spcPts val="0"/>
              </a:spcAft>
            </a:pPr>
            <a:r>
              <a:rPr lang="en-US" sz="600" dirty="0">
                <a:solidFill>
                  <a:srgbClr val="FFFFFF"/>
                </a:solidFill>
                <a:latin typeface="CiscoSansTT Light"/>
                <a:ea typeface="+mn-ea"/>
                <a:cs typeface="CiscoSans Thin"/>
              </a:rPr>
              <a:t>© 2013-</a:t>
            </a:r>
            <a:r>
              <a:rPr lang="de-DE" sz="600" dirty="0">
                <a:solidFill>
                  <a:srgbClr val="FFFFFF"/>
                </a:solidFill>
                <a:latin typeface="CiscoSansTT Light"/>
                <a:ea typeface="+mn-ea"/>
                <a:cs typeface="CiscoSans Thin"/>
              </a:rPr>
              <a:t>2016  Cisco</a:t>
            </a:r>
            <a:r>
              <a:rPr lang="en-US" sz="600" dirty="0">
                <a:solidFill>
                  <a:srgbClr val="FFFFFF"/>
                </a:solidFill>
                <a:latin typeface="CiscoSansTT Light"/>
                <a:ea typeface="+mn-ea"/>
                <a:cs typeface="CiscoSans Thin"/>
              </a:rPr>
              <a:t> and/or its affiliates. All rights reserved.</a:t>
            </a:r>
          </a:p>
        </p:txBody>
      </p:sp>
    </p:spTree>
    <p:extLst>
      <p:ext uri="{BB962C8B-B14F-4D97-AF65-F5344CB8AC3E}">
        <p14:creationId xmlns:p14="http://schemas.microsoft.com/office/powerpoint/2010/main" val="3447447631"/>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Portrait photo_right side">
    <p:bg>
      <p:bgRef idx="1001">
        <a:schemeClr val="bg2"/>
      </p:bgRef>
    </p:bg>
    <p:spTree>
      <p:nvGrpSpPr>
        <p:cNvPr id="1" name=""/>
        <p:cNvGrpSpPr/>
        <p:nvPr/>
      </p:nvGrpSpPr>
      <p:grpSpPr>
        <a:xfrm>
          <a:off x="0" y="0"/>
          <a:ext cx="0" cy="0"/>
          <a:chOff x="0" y="0"/>
          <a:chExt cx="0" cy="0"/>
        </a:xfrm>
      </p:grpSpPr>
      <p:sp>
        <p:nvSpPr>
          <p:cNvPr id="40" name="Rectangle 39"/>
          <p:cNvSpPr/>
          <p:nvPr/>
        </p:nvSpPr>
        <p:spPr>
          <a:xfrm>
            <a:off x="4992624" y="644652"/>
            <a:ext cx="3630168" cy="3771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8" tIns="34285" rIns="68568" bIns="34285" rtlCol="0" anchor="ctr"/>
          <a:lstStyle/>
          <a:p>
            <a:pPr algn="ctr" defTabSz="914286" fontAlgn="auto">
              <a:spcBef>
                <a:spcPts val="0"/>
              </a:spcBef>
              <a:spcAft>
                <a:spcPts val="0"/>
              </a:spcAft>
            </a:pPr>
            <a:endParaRPr lang="en-US">
              <a:solidFill>
                <a:srgbClr val="FFFFFF"/>
              </a:solidFill>
              <a:latin typeface="CiscoSansTT ExtraLight"/>
            </a:endParaRPr>
          </a:p>
        </p:txBody>
      </p:sp>
      <p:sp>
        <p:nvSpPr>
          <p:cNvPr id="26" name="Picture Placeholder 25"/>
          <p:cNvSpPr>
            <a:spLocks noGrp="1"/>
          </p:cNvSpPr>
          <p:nvPr>
            <p:ph type="pic" sz="quarter" idx="10"/>
          </p:nvPr>
        </p:nvSpPr>
        <p:spPr>
          <a:xfrm>
            <a:off x="4992624" y="644652"/>
            <a:ext cx="3630168" cy="3771900"/>
          </a:xfrm>
          <a:prstGeom prst="rect">
            <a:avLst/>
          </a:prstGeom>
          <a:solidFill>
            <a:schemeClr val="bg1">
              <a:alpha val="30000"/>
            </a:schemeClr>
          </a:solidFill>
          <a:ln>
            <a:solidFill>
              <a:schemeClr val="bg2"/>
            </a:solidFill>
          </a:ln>
          <a:effectLst/>
        </p:spPr>
        <p:txBody>
          <a:bodyPr lIns="91412" tIns="45706" rIns="91412" bIns="45706" anchor="ctr" anchorCtr="0"/>
          <a:lstStyle>
            <a:lvl1pPr algn="ctr">
              <a:buFontTx/>
              <a:buNone/>
              <a:defRPr>
                <a:solidFill>
                  <a:schemeClr val="tx1"/>
                </a:solidFill>
                <a:latin typeface="+mj-lt"/>
              </a:defRPr>
            </a:lvl1pPr>
          </a:lstStyle>
          <a:p>
            <a:r>
              <a:rPr lang="en-US"/>
              <a:t>Click icon to add picture</a:t>
            </a:r>
            <a:endParaRPr lang="en-US" dirty="0"/>
          </a:p>
        </p:txBody>
      </p:sp>
      <p:sp>
        <p:nvSpPr>
          <p:cNvPr id="9" name="Title 8"/>
          <p:cNvSpPr>
            <a:spLocks noGrp="1"/>
          </p:cNvSpPr>
          <p:nvPr>
            <p:ph type="title"/>
          </p:nvPr>
        </p:nvSpPr>
        <p:spPr>
          <a:xfrm>
            <a:off x="254870" y="546737"/>
            <a:ext cx="4349918" cy="813985"/>
          </a:xfrm>
        </p:spPr>
        <p:txBody>
          <a:bodyPr anchor="t">
            <a:noAutofit/>
          </a:bodyPr>
          <a:lstStyle>
            <a:lvl1pPr>
              <a:lnSpc>
                <a:spcPct val="90000"/>
              </a:lnSpc>
              <a:defRPr sz="2500">
                <a:solidFill>
                  <a:schemeClr val="tx1"/>
                </a:solidFill>
                <a:latin typeface="+mj-lt"/>
              </a:defRPr>
            </a:lvl1pPr>
          </a:lstStyle>
          <a:p>
            <a:r>
              <a:rPr lang="en-US"/>
              <a:t>Click to edit Master title style</a:t>
            </a:r>
            <a:endParaRPr lang="en-US" dirty="0"/>
          </a:p>
        </p:txBody>
      </p:sp>
      <p:sp>
        <p:nvSpPr>
          <p:cNvPr id="8" name="Rectangle 4"/>
          <p:cNvSpPr>
            <a:spLocks noChangeArrowheads="1"/>
          </p:cNvSpPr>
          <p:nvPr/>
        </p:nvSpPr>
        <p:spPr bwMode="ltGray">
          <a:xfrm>
            <a:off x="265673" y="4916613"/>
            <a:ext cx="3420515" cy="154522"/>
          </a:xfrm>
          <a:prstGeom prst="rect">
            <a:avLst/>
          </a:prstGeom>
          <a:noFill/>
          <a:ln w="9525">
            <a:noFill/>
            <a:miter lim="800000"/>
            <a:headEnd/>
            <a:tailEnd/>
          </a:ln>
          <a:effectLst/>
        </p:spPr>
        <p:txBody>
          <a:bodyPr wrap="square" lIns="61580" tIns="30789" rIns="61580" bIns="30789" anchor="b" anchorCtr="0">
            <a:spAutoFit/>
          </a:bodyPr>
          <a:lstStyle/>
          <a:p>
            <a:pPr defTabSz="610693" fontAlgn="auto">
              <a:spcBef>
                <a:spcPts val="0"/>
              </a:spcBef>
              <a:spcAft>
                <a:spcPts val="0"/>
              </a:spcAft>
            </a:pPr>
            <a:r>
              <a:rPr lang="en-US" sz="600" dirty="0">
                <a:solidFill>
                  <a:srgbClr val="272848"/>
                </a:solidFill>
                <a:latin typeface="CiscoSansTT Light"/>
                <a:ea typeface="+mn-ea"/>
                <a:cs typeface="+mn-cs"/>
              </a:rPr>
              <a:t>© 2013  Cisco and/or its affiliates. All rights reserved.</a:t>
            </a:r>
          </a:p>
        </p:txBody>
      </p:sp>
      <p:sp>
        <p:nvSpPr>
          <p:cNvPr id="10" name="Rectangle 7"/>
          <p:cNvSpPr>
            <a:spLocks noChangeArrowheads="1"/>
          </p:cNvSpPr>
          <p:nvPr/>
        </p:nvSpPr>
        <p:spPr bwMode="ltGray">
          <a:xfrm>
            <a:off x="8662412" y="4912233"/>
            <a:ext cx="218958" cy="154522"/>
          </a:xfrm>
          <a:prstGeom prst="rect">
            <a:avLst/>
          </a:prstGeom>
          <a:noFill/>
          <a:ln w="9525" algn="ctr">
            <a:noFill/>
            <a:miter lim="800000"/>
            <a:headEnd/>
            <a:tailEnd/>
          </a:ln>
          <a:effectLst/>
        </p:spPr>
        <p:txBody>
          <a:bodyPr wrap="none" lIns="61580" tIns="30789" rIns="61580" bIns="30789" anchor="b">
            <a:spAutoFit/>
          </a:bodyPr>
          <a:lstStyle/>
          <a:p>
            <a:pPr algn="r" defTabSz="610693" fontAlgn="auto">
              <a:spcBef>
                <a:spcPts val="0"/>
              </a:spcBef>
              <a:spcAft>
                <a:spcPts val="0"/>
              </a:spcAft>
            </a:pPr>
            <a:fld id="{DFCF27A5-1A5B-48D3-A060-2758FFBB1ADD}" type="slidenum">
              <a:rPr lang="en-US" sz="600">
                <a:solidFill>
                  <a:srgbClr val="272848"/>
                </a:solidFill>
                <a:latin typeface="CiscoSansTT Light"/>
                <a:ea typeface="+mn-ea"/>
                <a:cs typeface="+mn-cs"/>
              </a:rPr>
              <a:pPr algn="r" defTabSz="610693" fontAlgn="auto">
                <a:spcBef>
                  <a:spcPts val="0"/>
                </a:spcBef>
                <a:spcAft>
                  <a:spcPts val="0"/>
                </a:spcAft>
              </a:pPr>
              <a:t>‹#›</a:t>
            </a:fld>
            <a:endParaRPr lang="en-US" sz="600" dirty="0">
              <a:solidFill>
                <a:srgbClr val="272848"/>
              </a:solidFill>
              <a:latin typeface="CiscoSansTT Light"/>
              <a:ea typeface="+mn-ea"/>
              <a:cs typeface="+mn-cs"/>
            </a:endParaRPr>
          </a:p>
        </p:txBody>
      </p:sp>
      <p:sp>
        <p:nvSpPr>
          <p:cNvPr id="11" name="Rectangle 5"/>
          <p:cNvSpPr>
            <a:spLocks noChangeArrowheads="1"/>
          </p:cNvSpPr>
          <p:nvPr/>
        </p:nvSpPr>
        <p:spPr bwMode="ltGray">
          <a:xfrm>
            <a:off x="7826105" y="4932118"/>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2" name="Rectangle 7"/>
          <p:cNvSpPr>
            <a:spLocks noChangeArrowheads="1"/>
          </p:cNvSpPr>
          <p:nvPr/>
        </p:nvSpPr>
        <p:spPr bwMode="ltGray">
          <a:xfrm>
            <a:off x="8662418" y="4929040"/>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4" name="Rectangle 4"/>
          <p:cNvSpPr>
            <a:spLocks noChangeArrowheads="1"/>
          </p:cNvSpPr>
          <p:nvPr/>
        </p:nvSpPr>
        <p:spPr bwMode="ltGray">
          <a:xfrm>
            <a:off x="292052" y="4916611"/>
            <a:ext cx="3420515" cy="154518"/>
          </a:xfrm>
          <a:prstGeom prst="rect">
            <a:avLst/>
          </a:prstGeom>
          <a:noFill/>
          <a:ln w="9525">
            <a:noFill/>
            <a:miter lim="800000"/>
            <a:headEnd/>
            <a:tailEnd/>
          </a:ln>
          <a:effectLst/>
        </p:spPr>
        <p:txBody>
          <a:bodyPr wrap="square" lIns="61577" tIns="30788" rIns="61577" bIns="30788" anchor="b" anchorCtr="0">
            <a:spAutoFit/>
          </a:bodyPr>
          <a:lstStyle/>
          <a:p>
            <a:pPr defTabSz="610668" fontAlgn="auto">
              <a:spcBef>
                <a:spcPts val="0"/>
              </a:spcBef>
              <a:spcAft>
                <a:spcPts val="0"/>
              </a:spcAft>
            </a:pPr>
            <a:r>
              <a:rPr lang="en-US" sz="600" dirty="0">
                <a:solidFill>
                  <a:srgbClr val="FFFFFF"/>
                </a:solidFill>
                <a:latin typeface="CiscoSansTT Light"/>
                <a:ea typeface="+mn-ea"/>
                <a:cs typeface="CiscoSans Thin"/>
              </a:rPr>
              <a:t>© 2013-</a:t>
            </a:r>
            <a:r>
              <a:rPr lang="de-DE" sz="600" dirty="0">
                <a:solidFill>
                  <a:srgbClr val="FFFFFF"/>
                </a:solidFill>
                <a:latin typeface="CiscoSansTT Light"/>
                <a:ea typeface="+mn-ea"/>
                <a:cs typeface="CiscoSans Thin"/>
              </a:rPr>
              <a:t>2016  Cisco</a:t>
            </a:r>
            <a:r>
              <a:rPr lang="en-US" sz="600" dirty="0">
                <a:solidFill>
                  <a:srgbClr val="FFFFFF"/>
                </a:solidFill>
                <a:latin typeface="CiscoSansTT Light"/>
                <a:ea typeface="+mn-ea"/>
                <a:cs typeface="CiscoSans Thin"/>
              </a:rPr>
              <a:t> and/or its affiliates. All rights reserved.</a:t>
            </a:r>
          </a:p>
        </p:txBody>
      </p:sp>
    </p:spTree>
    <p:extLst>
      <p:ext uri="{BB962C8B-B14F-4D97-AF65-F5344CB8AC3E}">
        <p14:creationId xmlns:p14="http://schemas.microsoft.com/office/powerpoint/2010/main" val="4279059793"/>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348" y="0"/>
            <a:ext cx="9144000" cy="5143500"/>
          </a:xfrm>
          <a:prstGeom prst="rect">
            <a:avLst/>
          </a:prstGeom>
        </p:spPr>
        <p:txBody>
          <a:bodyPr vert="horz" lIns="91412" tIns="45706" rIns="91412" bIns="45706"/>
          <a:lstStyle>
            <a:lvl1pPr marL="0" indent="0" algn="ctr">
              <a:buNone/>
              <a:defRPr sz="1500" baseline="0">
                <a:latin typeface="+mn-lt"/>
                <a:cs typeface="CiscoSans ExtraLight"/>
              </a:defRPr>
            </a:lvl1pPr>
          </a:lstStyle>
          <a:p>
            <a:r>
              <a:rPr lang="en-US"/>
              <a:t>Click icon to add picture</a:t>
            </a:r>
            <a:endParaRPr lang="en-US" dirty="0"/>
          </a:p>
        </p:txBody>
      </p:sp>
    </p:spTree>
    <p:extLst>
      <p:ext uri="{BB962C8B-B14F-4D97-AF65-F5344CB8AC3E}">
        <p14:creationId xmlns:p14="http://schemas.microsoft.com/office/powerpoint/2010/main" val="2559031654"/>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a:t>Click to edit Text</a:t>
            </a:r>
          </a:p>
        </p:txBody>
      </p:sp>
    </p:spTree>
    <p:extLst>
      <p:ext uri="{BB962C8B-B14F-4D97-AF65-F5344CB8AC3E}">
        <p14:creationId xmlns:p14="http://schemas.microsoft.com/office/powerpoint/2010/main" val="4110407128"/>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5" y="240631"/>
            <a:ext cx="8447031" cy="4408370"/>
          </a:xfrm>
          <a:prstGeom prst="rect">
            <a:avLst/>
          </a:prstGeom>
        </p:spPr>
        <p:txBody>
          <a:bodyPr vert="horz" lIns="91412" tIns="45706" rIns="91412" bIns="45706"/>
          <a:lstStyle>
            <a:lvl1pPr marL="0" indent="0" algn="ctr">
              <a:buNone/>
              <a:defRPr sz="1500" baseline="0">
                <a:latin typeface="+mn-lt"/>
                <a:cs typeface="CiscoSans ExtraLight"/>
              </a:defRPr>
            </a:lvl1pPr>
          </a:lstStyle>
          <a:p>
            <a:r>
              <a:rPr lang="en-US"/>
              <a:t>Click icon to add picture</a:t>
            </a:r>
            <a:endParaRPr lang="en-US" dirty="0"/>
          </a:p>
        </p:txBody>
      </p:sp>
    </p:spTree>
    <p:extLst>
      <p:ext uri="{BB962C8B-B14F-4D97-AF65-F5344CB8AC3E}">
        <p14:creationId xmlns:p14="http://schemas.microsoft.com/office/powerpoint/2010/main" val="1776039858"/>
      </p:ext>
    </p:extLst>
  </p:cSld>
  <p:clrMapOvr>
    <a:masterClrMapping/>
  </p:clrMapOvr>
  <p:transition spd="slow">
    <p:wip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2_Full bleed photo">
    <p:bg>
      <p:bgPr>
        <a:solidFill>
          <a:schemeClr val="tx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8"/>
            <a:ext cx="9144001" cy="5008415"/>
          </a:xfrm>
          <a:prstGeom prst="rect">
            <a:avLst/>
          </a:prstGeom>
        </p:spPr>
        <p:txBody>
          <a:bodyPr vert="horz" lIns="91412" tIns="45706" rIns="91412" bIns="45706"/>
          <a:lstStyle>
            <a:lvl1pPr marL="0" indent="0" algn="ctr">
              <a:buNone/>
              <a:defRPr sz="1500" baseline="0">
                <a:solidFill>
                  <a:schemeClr val="bg1"/>
                </a:solidFill>
                <a:latin typeface="+mn-lt"/>
                <a:cs typeface="CiscoSans ExtraLight"/>
              </a:defRPr>
            </a:lvl1pPr>
          </a:lstStyle>
          <a:p>
            <a:r>
              <a:rPr lang="en-US"/>
              <a:t>Click icon to add picture</a:t>
            </a:r>
            <a:endParaRPr lang="en-US" dirty="0"/>
          </a:p>
        </p:txBody>
      </p:sp>
      <p:cxnSp>
        <p:nvCxnSpPr>
          <p:cNvPr id="7" name="Straight Connector 6"/>
          <p:cNvCxnSpPr/>
          <p:nvPr/>
        </p:nvCxnSpPr>
        <p:spPr>
          <a:xfrm>
            <a:off x="0"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203902"/>
      </p:ext>
    </p:extLst>
  </p:cSld>
  <p:clrMapOvr>
    <a:masterClrMapping/>
  </p:clrMapOvr>
  <p:transition spd="slow">
    <p:wip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Wide screen video">
    <p:bg>
      <p:bgRef idx="1001">
        <a:schemeClr val="bg2"/>
      </p:bgRef>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2916766" y="582930"/>
            <a:ext cx="5899416" cy="3319272"/>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68565" tIns="34283" rIns="68565" bIns="34283" rtlCol="0" anchor="ctr">
            <a:normAutofit/>
          </a:bodyPr>
          <a:lstStyle>
            <a:lvl1pPr marL="0" indent="0" algn="ctr" defTabSz="685663"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r>
              <a:rPr lang="en-US"/>
              <a:t>Click icon to add media</a:t>
            </a:r>
            <a:endParaRPr lang="en-US" dirty="0"/>
          </a:p>
        </p:txBody>
      </p:sp>
      <p:sp>
        <p:nvSpPr>
          <p:cNvPr id="37" name="Rectangle 5"/>
          <p:cNvSpPr>
            <a:spLocks noChangeArrowheads="1"/>
          </p:cNvSpPr>
          <p:nvPr/>
        </p:nvSpPr>
        <p:spPr bwMode="ltGray">
          <a:xfrm>
            <a:off x="7826105" y="4932118"/>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38" name="Rectangle 7"/>
          <p:cNvSpPr>
            <a:spLocks noChangeArrowheads="1"/>
          </p:cNvSpPr>
          <p:nvPr/>
        </p:nvSpPr>
        <p:spPr bwMode="ltGray">
          <a:xfrm>
            <a:off x="8662418" y="4929040"/>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39" name="Rectangle 4"/>
          <p:cNvSpPr>
            <a:spLocks noChangeArrowheads="1"/>
          </p:cNvSpPr>
          <p:nvPr/>
        </p:nvSpPr>
        <p:spPr bwMode="ltGray">
          <a:xfrm>
            <a:off x="292052" y="4916611"/>
            <a:ext cx="3420515" cy="154518"/>
          </a:xfrm>
          <a:prstGeom prst="rect">
            <a:avLst/>
          </a:prstGeom>
          <a:noFill/>
          <a:ln w="9525">
            <a:noFill/>
            <a:miter lim="800000"/>
            <a:headEnd/>
            <a:tailEnd/>
          </a:ln>
          <a:effectLst/>
        </p:spPr>
        <p:txBody>
          <a:bodyPr wrap="square" lIns="61577" tIns="30788" rIns="61577" bIns="30788" anchor="b" anchorCtr="0">
            <a:spAutoFit/>
          </a:bodyPr>
          <a:lstStyle/>
          <a:p>
            <a:pPr defTabSz="610668" fontAlgn="auto">
              <a:spcBef>
                <a:spcPts val="0"/>
              </a:spcBef>
              <a:spcAft>
                <a:spcPts val="0"/>
              </a:spcAft>
            </a:pPr>
            <a:r>
              <a:rPr lang="en-US" sz="600" dirty="0">
                <a:solidFill>
                  <a:srgbClr val="FFFFFF"/>
                </a:solidFill>
                <a:latin typeface="CiscoSansTT Light"/>
                <a:ea typeface="+mn-ea"/>
                <a:cs typeface="CiscoSans Thin"/>
              </a:rPr>
              <a:t>© 2013-</a:t>
            </a:r>
            <a:r>
              <a:rPr lang="de-DE" sz="600" dirty="0">
                <a:solidFill>
                  <a:srgbClr val="FFFFFF"/>
                </a:solidFill>
                <a:latin typeface="CiscoSansTT Light"/>
                <a:ea typeface="+mn-ea"/>
                <a:cs typeface="CiscoSans Thin"/>
              </a:rPr>
              <a:t>2016  Cisco</a:t>
            </a:r>
            <a:r>
              <a:rPr lang="en-US" sz="600" dirty="0">
                <a:solidFill>
                  <a:srgbClr val="FFFFFF"/>
                </a:solidFill>
                <a:latin typeface="CiscoSansTT Light"/>
                <a:ea typeface="+mn-ea"/>
                <a:cs typeface="CiscoSans Thin"/>
              </a:rPr>
              <a:t> and/or its affiliates. All rights reserved.</a:t>
            </a:r>
          </a:p>
        </p:txBody>
      </p:sp>
    </p:spTree>
    <p:extLst>
      <p:ext uri="{BB962C8B-B14F-4D97-AF65-F5344CB8AC3E}">
        <p14:creationId xmlns:p14="http://schemas.microsoft.com/office/powerpoint/2010/main" val="31446973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Standard video">
    <p:bg>
      <p:bgRef idx="1001">
        <a:schemeClr val="bg2"/>
      </p:bgRef>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4391620" y="584002"/>
            <a:ext cx="4424562" cy="3319272"/>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68565" tIns="34283" rIns="68565" bIns="34283" rtlCol="0" anchor="ctr">
            <a:normAutofit/>
          </a:bodyPr>
          <a:lstStyle>
            <a:lvl1pPr marL="0" indent="0" algn="ctr" defTabSz="685663"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r>
              <a:rPr lang="en-US"/>
              <a:t>Click icon to add media</a:t>
            </a:r>
            <a:endParaRPr lang="en-US" dirty="0"/>
          </a:p>
        </p:txBody>
      </p:sp>
      <p:sp>
        <p:nvSpPr>
          <p:cNvPr id="19" name="Rectangle 5"/>
          <p:cNvSpPr>
            <a:spLocks noChangeArrowheads="1"/>
          </p:cNvSpPr>
          <p:nvPr/>
        </p:nvSpPr>
        <p:spPr bwMode="ltGray">
          <a:xfrm>
            <a:off x="7826105" y="4932118"/>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22" name="Rectangle 7"/>
          <p:cNvSpPr>
            <a:spLocks noChangeArrowheads="1"/>
          </p:cNvSpPr>
          <p:nvPr/>
        </p:nvSpPr>
        <p:spPr bwMode="ltGray">
          <a:xfrm>
            <a:off x="8662418" y="4929040"/>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6" name="Rectangle 4"/>
          <p:cNvSpPr>
            <a:spLocks noChangeArrowheads="1"/>
          </p:cNvSpPr>
          <p:nvPr/>
        </p:nvSpPr>
        <p:spPr bwMode="ltGray">
          <a:xfrm>
            <a:off x="292052" y="4916611"/>
            <a:ext cx="3420515" cy="154518"/>
          </a:xfrm>
          <a:prstGeom prst="rect">
            <a:avLst/>
          </a:prstGeom>
          <a:noFill/>
          <a:ln w="9525">
            <a:noFill/>
            <a:miter lim="800000"/>
            <a:headEnd/>
            <a:tailEnd/>
          </a:ln>
          <a:effectLst/>
        </p:spPr>
        <p:txBody>
          <a:bodyPr wrap="square" lIns="61577" tIns="30788" rIns="61577" bIns="30788" anchor="b" anchorCtr="0">
            <a:spAutoFit/>
          </a:bodyPr>
          <a:lstStyle/>
          <a:p>
            <a:pPr defTabSz="610668" fontAlgn="auto">
              <a:spcBef>
                <a:spcPts val="0"/>
              </a:spcBef>
              <a:spcAft>
                <a:spcPts val="0"/>
              </a:spcAft>
            </a:pPr>
            <a:r>
              <a:rPr lang="en-US" sz="600" dirty="0">
                <a:solidFill>
                  <a:srgbClr val="FFFFFF"/>
                </a:solidFill>
                <a:latin typeface="CiscoSansTT Light"/>
                <a:ea typeface="+mn-ea"/>
                <a:cs typeface="CiscoSans Thin"/>
              </a:rPr>
              <a:t>© 2013-</a:t>
            </a:r>
            <a:r>
              <a:rPr lang="de-DE" sz="600" dirty="0">
                <a:solidFill>
                  <a:srgbClr val="FFFFFF"/>
                </a:solidFill>
                <a:latin typeface="CiscoSansTT Light"/>
                <a:ea typeface="+mn-ea"/>
                <a:cs typeface="CiscoSans Thin"/>
              </a:rPr>
              <a:t>2016  Cisco</a:t>
            </a:r>
            <a:r>
              <a:rPr lang="en-US" sz="600" dirty="0">
                <a:solidFill>
                  <a:srgbClr val="FFFFFF"/>
                </a:solidFill>
                <a:latin typeface="CiscoSansTT Light"/>
                <a:ea typeface="+mn-ea"/>
                <a:cs typeface="CiscoSans Thin"/>
              </a:rPr>
              <a:t> and/or its affiliates. All rights reserved.</a:t>
            </a:r>
          </a:p>
        </p:txBody>
      </p:sp>
    </p:spTree>
    <p:extLst>
      <p:ext uri="{BB962C8B-B14F-4D97-AF65-F5344CB8AC3E}">
        <p14:creationId xmlns:p14="http://schemas.microsoft.com/office/powerpoint/2010/main" val="16717255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Blank_gradient only">
    <p:bg>
      <p:bgRef idx="1001">
        <a:schemeClr val="bg2"/>
      </p:bgRef>
    </p:bg>
    <p:spTree>
      <p:nvGrpSpPr>
        <p:cNvPr id="1" name=""/>
        <p:cNvGrpSpPr/>
        <p:nvPr/>
      </p:nvGrpSpPr>
      <p:grpSpPr>
        <a:xfrm>
          <a:off x="0" y="0"/>
          <a:ext cx="0" cy="0"/>
          <a:chOff x="0" y="0"/>
          <a:chExt cx="0" cy="0"/>
        </a:xfrm>
      </p:grpSpPr>
      <p:sp>
        <p:nvSpPr>
          <p:cNvPr id="6" name="Rectangle 5"/>
          <p:cNvSpPr>
            <a:spLocks noChangeArrowheads="1"/>
          </p:cNvSpPr>
          <p:nvPr/>
        </p:nvSpPr>
        <p:spPr bwMode="ltGray">
          <a:xfrm>
            <a:off x="7826105" y="4745985"/>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7" name="Rectangle 7"/>
          <p:cNvSpPr>
            <a:spLocks noChangeArrowheads="1"/>
          </p:cNvSpPr>
          <p:nvPr/>
        </p:nvSpPr>
        <p:spPr bwMode="ltGray">
          <a:xfrm>
            <a:off x="8662418" y="4742907"/>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8" name="Rectangle 4"/>
          <p:cNvSpPr>
            <a:spLocks noChangeArrowheads="1"/>
          </p:cNvSpPr>
          <p:nvPr/>
        </p:nvSpPr>
        <p:spPr bwMode="ltGray">
          <a:xfrm>
            <a:off x="292052" y="4747285"/>
            <a:ext cx="3420515" cy="154518"/>
          </a:xfrm>
          <a:prstGeom prst="rect">
            <a:avLst/>
          </a:prstGeom>
          <a:noFill/>
          <a:ln w="9525">
            <a:noFill/>
            <a:miter lim="800000"/>
            <a:headEnd/>
            <a:tailEnd/>
          </a:ln>
          <a:effectLst/>
        </p:spPr>
        <p:txBody>
          <a:bodyPr wrap="square" lIns="61577" tIns="30788" rIns="61577" bIns="30788" anchor="b" anchorCtr="0">
            <a:spAutoFit/>
          </a:bodyPr>
          <a:lstStyle/>
          <a:p>
            <a:pPr defTabSz="610668" fontAlgn="auto">
              <a:spcBef>
                <a:spcPts val="0"/>
              </a:spcBef>
              <a:spcAft>
                <a:spcPts val="0"/>
              </a:spcAft>
            </a:pPr>
            <a:r>
              <a:rPr lang="en-US" sz="600" dirty="0">
                <a:solidFill>
                  <a:srgbClr val="FFFFFF"/>
                </a:solidFill>
                <a:latin typeface="CiscoSansTT Light"/>
                <a:ea typeface="+mn-ea"/>
                <a:cs typeface="CiscoSans Thin"/>
              </a:rPr>
              <a:t>© 2013-</a:t>
            </a:r>
            <a:r>
              <a:rPr lang="de-DE" sz="600" dirty="0">
                <a:solidFill>
                  <a:srgbClr val="FFFFFF"/>
                </a:solidFill>
                <a:latin typeface="CiscoSansTT Light"/>
                <a:ea typeface="+mn-ea"/>
                <a:cs typeface="CiscoSans Thin"/>
              </a:rPr>
              <a:t>2016  Cisco</a:t>
            </a:r>
            <a:r>
              <a:rPr lang="en-US" sz="600" dirty="0">
                <a:solidFill>
                  <a:srgbClr val="FFFFFF"/>
                </a:solidFill>
                <a:latin typeface="CiscoSansTT Light"/>
                <a:ea typeface="+mn-ea"/>
                <a:cs typeface="CiscoSans Thin"/>
              </a:rPr>
              <a:t> and/or its affiliates. All rights reserved.</a:t>
            </a:r>
          </a:p>
        </p:txBody>
      </p:sp>
      <p:cxnSp>
        <p:nvCxnSpPr>
          <p:cNvPr id="9" name="Straight Connector 8"/>
          <p:cNvCxnSpPr/>
          <p:nvPr/>
        </p:nvCxnSpPr>
        <p:spPr>
          <a:xfrm>
            <a:off x="0" y="5078558"/>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058039"/>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1_Blank_gradient only">
    <p:bg>
      <p:bgPr>
        <a:solidFill>
          <a:schemeClr val="accent5"/>
        </a:solid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ltGray">
          <a:xfrm>
            <a:off x="7826105" y="4745985"/>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7" name="Rectangle 7"/>
          <p:cNvSpPr>
            <a:spLocks noChangeArrowheads="1"/>
          </p:cNvSpPr>
          <p:nvPr/>
        </p:nvSpPr>
        <p:spPr bwMode="ltGray">
          <a:xfrm>
            <a:off x="8662418" y="4742907"/>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9" name="Rectangle 4"/>
          <p:cNvSpPr>
            <a:spLocks noChangeArrowheads="1"/>
          </p:cNvSpPr>
          <p:nvPr/>
        </p:nvSpPr>
        <p:spPr bwMode="ltGray">
          <a:xfrm>
            <a:off x="292052" y="4747285"/>
            <a:ext cx="3420515" cy="154518"/>
          </a:xfrm>
          <a:prstGeom prst="rect">
            <a:avLst/>
          </a:prstGeom>
          <a:noFill/>
          <a:ln w="9525">
            <a:noFill/>
            <a:miter lim="800000"/>
            <a:headEnd/>
            <a:tailEnd/>
          </a:ln>
          <a:effectLst/>
        </p:spPr>
        <p:txBody>
          <a:bodyPr wrap="square" lIns="61577" tIns="30788" rIns="61577" bIns="30788" anchor="b" anchorCtr="0">
            <a:spAutoFit/>
          </a:bodyPr>
          <a:lstStyle/>
          <a:p>
            <a:pPr defTabSz="610668" fontAlgn="auto">
              <a:spcBef>
                <a:spcPts val="0"/>
              </a:spcBef>
              <a:spcAft>
                <a:spcPts val="0"/>
              </a:spcAft>
            </a:pPr>
            <a:r>
              <a:rPr lang="en-US" sz="600" dirty="0">
                <a:solidFill>
                  <a:srgbClr val="FFFFFF"/>
                </a:solidFill>
                <a:latin typeface="CiscoSansTT Light"/>
                <a:ea typeface="+mn-ea"/>
                <a:cs typeface="CiscoSans Thin"/>
              </a:rPr>
              <a:t>© 2013-</a:t>
            </a:r>
            <a:r>
              <a:rPr lang="de-DE" sz="600" dirty="0">
                <a:solidFill>
                  <a:srgbClr val="FFFFFF"/>
                </a:solidFill>
                <a:latin typeface="CiscoSansTT Light"/>
                <a:ea typeface="+mn-ea"/>
                <a:cs typeface="CiscoSans Thin"/>
              </a:rPr>
              <a:t>2016  Cisco</a:t>
            </a:r>
            <a:r>
              <a:rPr lang="en-US" sz="600" dirty="0">
                <a:solidFill>
                  <a:srgbClr val="FFFFFF"/>
                </a:solidFill>
                <a:latin typeface="CiscoSansTT Light"/>
                <a:ea typeface="+mn-ea"/>
                <a:cs typeface="CiscoSans Thin"/>
              </a:rPr>
              <a:t> and/or its affiliates. All rights reserved.</a:t>
            </a:r>
          </a:p>
        </p:txBody>
      </p:sp>
      <p:cxnSp>
        <p:nvCxnSpPr>
          <p:cNvPr id="8" name="Straight Connector 7"/>
          <p:cNvCxnSpPr/>
          <p:nvPr/>
        </p:nvCxnSpPr>
        <p:spPr>
          <a:xfrm>
            <a:off x="0" y="5078558"/>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967763"/>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2_Blank_gradient only">
    <p:bg>
      <p:bgPr>
        <a:gradFill>
          <a:gsLst>
            <a:gs pos="0">
              <a:schemeClr val="accent1"/>
            </a:gs>
            <a:gs pos="100000">
              <a:schemeClr val="accent6"/>
            </a:gs>
          </a:gsLst>
          <a:lin ang="0" scaled="0"/>
        </a:grad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ltGray">
          <a:xfrm>
            <a:off x="7826105" y="4745985"/>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7" name="Rectangle 7"/>
          <p:cNvSpPr>
            <a:spLocks noChangeArrowheads="1"/>
          </p:cNvSpPr>
          <p:nvPr/>
        </p:nvSpPr>
        <p:spPr bwMode="ltGray">
          <a:xfrm>
            <a:off x="8662418" y="4742907"/>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9" name="Rectangle 4"/>
          <p:cNvSpPr>
            <a:spLocks noChangeArrowheads="1"/>
          </p:cNvSpPr>
          <p:nvPr/>
        </p:nvSpPr>
        <p:spPr bwMode="ltGray">
          <a:xfrm>
            <a:off x="292052" y="4747285"/>
            <a:ext cx="3420515" cy="154518"/>
          </a:xfrm>
          <a:prstGeom prst="rect">
            <a:avLst/>
          </a:prstGeom>
          <a:noFill/>
          <a:ln w="9525">
            <a:noFill/>
            <a:miter lim="800000"/>
            <a:headEnd/>
            <a:tailEnd/>
          </a:ln>
          <a:effectLst/>
        </p:spPr>
        <p:txBody>
          <a:bodyPr wrap="square" lIns="61577" tIns="30788" rIns="61577" bIns="30788" anchor="b" anchorCtr="0">
            <a:spAutoFit/>
          </a:bodyPr>
          <a:lstStyle/>
          <a:p>
            <a:pPr defTabSz="610668" fontAlgn="auto">
              <a:spcBef>
                <a:spcPts val="0"/>
              </a:spcBef>
              <a:spcAft>
                <a:spcPts val="0"/>
              </a:spcAft>
            </a:pPr>
            <a:r>
              <a:rPr lang="en-US" sz="600" dirty="0">
                <a:solidFill>
                  <a:srgbClr val="FFFFFF"/>
                </a:solidFill>
                <a:latin typeface="CiscoSansTT Light"/>
                <a:ea typeface="+mn-ea"/>
                <a:cs typeface="CiscoSans Thin"/>
              </a:rPr>
              <a:t>© 2013-</a:t>
            </a:r>
            <a:r>
              <a:rPr lang="de-DE" sz="600" dirty="0">
                <a:solidFill>
                  <a:srgbClr val="FFFFFF"/>
                </a:solidFill>
                <a:latin typeface="CiscoSansTT Light"/>
                <a:ea typeface="+mn-ea"/>
                <a:cs typeface="CiscoSans Thin"/>
              </a:rPr>
              <a:t>2016  Cisco</a:t>
            </a:r>
            <a:r>
              <a:rPr lang="en-US" sz="600" dirty="0">
                <a:solidFill>
                  <a:srgbClr val="FFFFFF"/>
                </a:solidFill>
                <a:latin typeface="CiscoSansTT Light"/>
                <a:ea typeface="+mn-ea"/>
                <a:cs typeface="CiscoSans Thin"/>
              </a:rPr>
              <a:t> and/or its affiliates. All rights reserved.</a:t>
            </a:r>
          </a:p>
        </p:txBody>
      </p:sp>
      <p:cxnSp>
        <p:nvCxnSpPr>
          <p:cNvPr id="8" name="Straight Connector 7"/>
          <p:cNvCxnSpPr/>
          <p:nvPr/>
        </p:nvCxnSpPr>
        <p:spPr>
          <a:xfrm>
            <a:off x="0" y="5078558"/>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2504842"/>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7219077"/>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Closing Slide_green">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grpSp>
        <p:nvGrpSpPr>
          <p:cNvPr id="50" name="Group 5"/>
          <p:cNvGrpSpPr>
            <a:grpSpLocks/>
          </p:cNvGrpSpPr>
          <p:nvPr/>
        </p:nvGrpSpPr>
        <p:grpSpPr bwMode="auto">
          <a:xfrm>
            <a:off x="3947936" y="4088812"/>
            <a:ext cx="1240920" cy="659747"/>
            <a:chOff x="384" y="331"/>
            <a:chExt cx="912" cy="485"/>
          </a:xfrm>
        </p:grpSpPr>
        <p:sp>
          <p:nvSpPr>
            <p:cNvPr id="5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663" eaLnBrk="0" hangingPunct="0">
                <a:lnSpc>
                  <a:spcPct val="90000"/>
                </a:lnSpc>
                <a:defRPr/>
              </a:pPr>
              <a:endParaRPr lang="en-US">
                <a:solidFill>
                  <a:srgbClr val="FFFFFF"/>
                </a:solidFill>
                <a:ea typeface="+mn-ea"/>
                <a:cs typeface="+mn-cs"/>
              </a:endParaRPr>
            </a:p>
          </p:txBody>
        </p:sp>
        <p:sp>
          <p:nvSpPr>
            <p:cNvPr id="5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663" eaLnBrk="0" hangingPunct="0">
                <a:lnSpc>
                  <a:spcPct val="90000"/>
                </a:lnSpc>
                <a:defRPr/>
              </a:pPr>
              <a:endParaRPr lang="en-US">
                <a:solidFill>
                  <a:srgbClr val="FFFFFF"/>
                </a:solidFill>
                <a:ea typeface="+mn-ea"/>
                <a:cs typeface="+mn-cs"/>
              </a:endParaRPr>
            </a:p>
          </p:txBody>
        </p:sp>
        <p:sp>
          <p:nvSpPr>
            <p:cNvPr id="5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663" eaLnBrk="0" hangingPunct="0">
                <a:lnSpc>
                  <a:spcPct val="90000"/>
                </a:lnSpc>
                <a:defRPr/>
              </a:pPr>
              <a:endParaRPr lang="en-US">
                <a:solidFill>
                  <a:srgbClr val="FFFFFF"/>
                </a:solidFill>
                <a:ea typeface="+mn-ea"/>
                <a:cs typeface="+mn-cs"/>
              </a:endParaRPr>
            </a:p>
          </p:txBody>
        </p:sp>
        <p:sp>
          <p:nvSpPr>
            <p:cNvPr id="54"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663" eaLnBrk="0" hangingPunct="0">
                <a:lnSpc>
                  <a:spcPct val="90000"/>
                </a:lnSpc>
                <a:defRPr/>
              </a:pPr>
              <a:endParaRPr lang="en-US">
                <a:solidFill>
                  <a:srgbClr val="FFFFFF"/>
                </a:solidFill>
                <a:ea typeface="+mn-ea"/>
                <a:cs typeface="+mn-cs"/>
              </a:endParaRPr>
            </a:p>
          </p:txBody>
        </p:sp>
        <p:sp>
          <p:nvSpPr>
            <p:cNvPr id="55"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663" eaLnBrk="0" hangingPunct="0">
                <a:lnSpc>
                  <a:spcPct val="90000"/>
                </a:lnSpc>
                <a:defRPr/>
              </a:pPr>
              <a:endParaRPr lang="en-US">
                <a:solidFill>
                  <a:srgbClr val="FFFFFF"/>
                </a:solidFill>
                <a:ea typeface="+mn-ea"/>
                <a:cs typeface="+mn-cs"/>
              </a:endParaRPr>
            </a:p>
          </p:txBody>
        </p:sp>
        <p:sp>
          <p:nvSpPr>
            <p:cNvPr id="56"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663" eaLnBrk="0" hangingPunct="0">
                <a:lnSpc>
                  <a:spcPct val="90000"/>
                </a:lnSpc>
                <a:defRPr/>
              </a:pPr>
              <a:endParaRPr lang="en-US">
                <a:solidFill>
                  <a:srgbClr val="FFFFFF"/>
                </a:solidFill>
                <a:ea typeface="+mn-ea"/>
                <a:cs typeface="+mn-cs"/>
              </a:endParaRPr>
            </a:p>
          </p:txBody>
        </p:sp>
        <p:sp>
          <p:nvSpPr>
            <p:cNvPr id="57"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663" eaLnBrk="0" hangingPunct="0">
                <a:lnSpc>
                  <a:spcPct val="90000"/>
                </a:lnSpc>
                <a:defRPr/>
              </a:pPr>
              <a:endParaRPr lang="en-US">
                <a:solidFill>
                  <a:srgbClr val="FFFFFF"/>
                </a:solidFill>
                <a:ea typeface="+mn-ea"/>
                <a:cs typeface="+mn-cs"/>
              </a:endParaRPr>
            </a:p>
          </p:txBody>
        </p:sp>
        <p:sp>
          <p:nvSpPr>
            <p:cNvPr id="58"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663" eaLnBrk="0" hangingPunct="0">
                <a:lnSpc>
                  <a:spcPct val="90000"/>
                </a:lnSpc>
                <a:defRPr/>
              </a:pPr>
              <a:endParaRPr lang="en-US">
                <a:solidFill>
                  <a:srgbClr val="FFFFFF"/>
                </a:solidFill>
                <a:ea typeface="+mn-ea"/>
                <a:cs typeface="+mn-cs"/>
              </a:endParaRPr>
            </a:p>
          </p:txBody>
        </p:sp>
        <p:sp>
          <p:nvSpPr>
            <p:cNvPr id="59"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663" eaLnBrk="0" hangingPunct="0">
                <a:lnSpc>
                  <a:spcPct val="90000"/>
                </a:lnSpc>
                <a:defRPr/>
              </a:pPr>
              <a:endParaRPr lang="en-US">
                <a:solidFill>
                  <a:srgbClr val="FFFFFF"/>
                </a:solidFill>
                <a:ea typeface="+mn-ea"/>
                <a:cs typeface="+mn-cs"/>
              </a:endParaRPr>
            </a:p>
          </p:txBody>
        </p:sp>
        <p:sp>
          <p:nvSpPr>
            <p:cNvPr id="60"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663" eaLnBrk="0" hangingPunct="0">
                <a:lnSpc>
                  <a:spcPct val="90000"/>
                </a:lnSpc>
                <a:defRPr/>
              </a:pPr>
              <a:endParaRPr lang="en-US">
                <a:solidFill>
                  <a:srgbClr val="FFFFFF"/>
                </a:solidFill>
                <a:ea typeface="+mn-ea"/>
                <a:cs typeface="+mn-cs"/>
              </a:endParaRPr>
            </a:p>
          </p:txBody>
        </p:sp>
        <p:sp>
          <p:nvSpPr>
            <p:cNvPr id="61"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663" eaLnBrk="0" hangingPunct="0">
                <a:lnSpc>
                  <a:spcPct val="90000"/>
                </a:lnSpc>
                <a:defRPr/>
              </a:pPr>
              <a:endParaRPr lang="en-US">
                <a:solidFill>
                  <a:srgbClr val="FFFFFF"/>
                </a:solidFill>
                <a:ea typeface="+mn-ea"/>
                <a:cs typeface="+mn-cs"/>
              </a:endParaRPr>
            </a:p>
          </p:txBody>
        </p:sp>
        <p:sp>
          <p:nvSpPr>
            <p:cNvPr id="62"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663" eaLnBrk="0" hangingPunct="0">
                <a:lnSpc>
                  <a:spcPct val="90000"/>
                </a:lnSpc>
                <a:defRPr/>
              </a:pPr>
              <a:endParaRPr lang="en-US">
                <a:solidFill>
                  <a:srgbClr val="FFFFFF"/>
                </a:solidFill>
                <a:ea typeface="+mn-ea"/>
                <a:cs typeface="+mn-cs"/>
              </a:endParaRPr>
            </a:p>
          </p:txBody>
        </p:sp>
        <p:sp>
          <p:nvSpPr>
            <p:cNvPr id="63"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663" eaLnBrk="0" hangingPunct="0">
                <a:lnSpc>
                  <a:spcPct val="90000"/>
                </a:lnSpc>
                <a:defRPr/>
              </a:pPr>
              <a:endParaRPr lang="en-US">
                <a:solidFill>
                  <a:srgbClr val="FFFFFF"/>
                </a:solidFill>
                <a:ea typeface="+mn-ea"/>
                <a:cs typeface="+mn-cs"/>
              </a:endParaRPr>
            </a:p>
          </p:txBody>
        </p:sp>
        <p:sp>
          <p:nvSpPr>
            <p:cNvPr id="64"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663" eaLnBrk="0" hangingPunct="0">
                <a:lnSpc>
                  <a:spcPct val="90000"/>
                </a:lnSpc>
                <a:defRPr/>
              </a:pPr>
              <a:endParaRPr lang="en-US">
                <a:solidFill>
                  <a:srgbClr val="FFFFFF"/>
                </a:solidFill>
                <a:ea typeface="+mn-ea"/>
                <a:cs typeface="+mn-cs"/>
              </a:endParaRPr>
            </a:p>
          </p:txBody>
        </p:sp>
        <p:sp>
          <p:nvSpPr>
            <p:cNvPr id="65"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663" eaLnBrk="0" hangingPunct="0">
                <a:lnSpc>
                  <a:spcPct val="90000"/>
                </a:lnSpc>
                <a:defRPr/>
              </a:pPr>
              <a:endParaRPr lang="en-US">
                <a:solidFill>
                  <a:srgbClr val="FFFFFF"/>
                </a:solidFill>
                <a:ea typeface="+mn-ea"/>
                <a:cs typeface="+mn-cs"/>
              </a:endParaRPr>
            </a:p>
          </p:txBody>
        </p:sp>
      </p:grpSp>
    </p:spTree>
    <p:extLst>
      <p:ext uri="{BB962C8B-B14F-4D97-AF65-F5344CB8AC3E}">
        <p14:creationId xmlns:p14="http://schemas.microsoft.com/office/powerpoint/2010/main" val="10216723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Closing Slide-green thank you">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64" name="TextBox 63"/>
          <p:cNvSpPr txBox="1"/>
          <p:nvPr/>
        </p:nvSpPr>
        <p:spPr>
          <a:xfrm>
            <a:off x="626132" y="2300020"/>
            <a:ext cx="2467310" cy="646315"/>
          </a:xfrm>
          <a:prstGeom prst="rect">
            <a:avLst/>
          </a:prstGeom>
          <a:noFill/>
        </p:spPr>
        <p:txBody>
          <a:bodyPr wrap="none" lIns="91412" tIns="45706" rIns="91412" bIns="45706" rtlCol="0">
            <a:spAutoFit/>
          </a:bodyPr>
          <a:lstStyle/>
          <a:p>
            <a:pPr defTabSz="914286" fontAlgn="auto">
              <a:spcBef>
                <a:spcPts val="0"/>
              </a:spcBef>
              <a:spcAft>
                <a:spcPts val="0"/>
              </a:spcAft>
            </a:pPr>
            <a:r>
              <a:rPr lang="en-US" sz="3600" dirty="0">
                <a:solidFill>
                  <a:srgbClr val="FFFFFF"/>
                </a:solidFill>
                <a:latin typeface="CiscoSansTT ExtraLight"/>
                <a:ea typeface="+mn-ea"/>
                <a:cs typeface="+mn-cs"/>
              </a:rPr>
              <a:t>Thank you.</a:t>
            </a:r>
          </a:p>
        </p:txBody>
      </p:sp>
      <p:sp>
        <p:nvSpPr>
          <p:cNvPr id="65" name="Rectangle 64"/>
          <p:cNvSpPr>
            <a:spLocks noChangeArrowheads="1"/>
          </p:cNvSpPr>
          <p:nvPr/>
        </p:nvSpPr>
        <p:spPr bwMode="black">
          <a:xfrm>
            <a:off x="6286242" y="2851181"/>
            <a:ext cx="116616" cy="441827"/>
          </a:xfrm>
          <a:prstGeom prst="rect">
            <a:avLst/>
          </a:prstGeom>
          <a:solidFill>
            <a:schemeClr val="tx1"/>
          </a:solidFill>
          <a:ln w="9525">
            <a:noFill/>
            <a:miter lim="800000"/>
            <a:headEnd/>
            <a:tailEnd/>
          </a:ln>
        </p:spPr>
        <p:txBody>
          <a:bodyPr lIns="91412" tIns="45706" rIns="91412" bIns="45706"/>
          <a:lstStyle/>
          <a:p>
            <a:pPr defTabSz="914286" fontAlgn="auto">
              <a:spcBef>
                <a:spcPts val="0"/>
              </a:spcBef>
              <a:spcAft>
                <a:spcPts val="0"/>
              </a:spcAft>
            </a:pPr>
            <a:endParaRPr lang="en-US">
              <a:solidFill>
                <a:srgbClr val="0096D6"/>
              </a:solidFill>
              <a:latin typeface="CiscoSansTT ExtraLight"/>
              <a:ea typeface="+mn-ea"/>
              <a:cs typeface="+mn-cs"/>
            </a:endParaRPr>
          </a:p>
        </p:txBody>
      </p:sp>
      <p:sp>
        <p:nvSpPr>
          <p:cNvPr id="66" name="Freeform 65"/>
          <p:cNvSpPr>
            <a:spLocks/>
          </p:cNvSpPr>
          <p:nvPr/>
        </p:nvSpPr>
        <p:spPr bwMode="black">
          <a:xfrm>
            <a:off x="6965595" y="2840183"/>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a:solidFill>
                <a:srgbClr val="0096D6"/>
              </a:solidFill>
              <a:latin typeface="CiscoSansTT ExtraLight"/>
              <a:ea typeface="+mn-ea"/>
              <a:cs typeface="+mn-cs"/>
            </a:endParaRPr>
          </a:p>
        </p:txBody>
      </p:sp>
      <p:sp>
        <p:nvSpPr>
          <p:cNvPr id="67" name="Freeform 66"/>
          <p:cNvSpPr>
            <a:spLocks/>
          </p:cNvSpPr>
          <p:nvPr/>
        </p:nvSpPr>
        <p:spPr bwMode="black">
          <a:xfrm>
            <a:off x="5798084" y="2840183"/>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a:solidFill>
                <a:srgbClr val="0096D6"/>
              </a:solidFill>
              <a:latin typeface="CiscoSansTT ExtraLight"/>
              <a:ea typeface="+mn-ea"/>
              <a:cs typeface="+mn-cs"/>
            </a:endParaRPr>
          </a:p>
        </p:txBody>
      </p:sp>
      <p:sp>
        <p:nvSpPr>
          <p:cNvPr id="68" name="Freeform 67"/>
          <p:cNvSpPr>
            <a:spLocks noEditPoints="1"/>
          </p:cNvSpPr>
          <p:nvPr/>
        </p:nvSpPr>
        <p:spPr bwMode="black">
          <a:xfrm>
            <a:off x="7425276" y="2840183"/>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a:solidFill>
                <a:srgbClr val="0096D6"/>
              </a:solidFill>
              <a:latin typeface="CiscoSansTT ExtraLight"/>
              <a:ea typeface="+mn-ea"/>
              <a:cs typeface="+mn-cs"/>
            </a:endParaRPr>
          </a:p>
        </p:txBody>
      </p:sp>
      <p:sp>
        <p:nvSpPr>
          <p:cNvPr id="69" name="Freeform 68"/>
          <p:cNvSpPr>
            <a:spLocks/>
          </p:cNvSpPr>
          <p:nvPr/>
        </p:nvSpPr>
        <p:spPr bwMode="black">
          <a:xfrm>
            <a:off x="6553374" y="2840183"/>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a:solidFill>
                <a:srgbClr val="0096D6"/>
              </a:solidFill>
              <a:latin typeface="CiscoSansTT ExtraLight"/>
              <a:ea typeface="+mn-ea"/>
              <a:cs typeface="+mn-cs"/>
            </a:endParaRPr>
          </a:p>
        </p:txBody>
      </p:sp>
      <p:sp>
        <p:nvSpPr>
          <p:cNvPr id="70" name="Freeform 69"/>
          <p:cNvSpPr>
            <a:spLocks/>
          </p:cNvSpPr>
          <p:nvPr/>
        </p:nvSpPr>
        <p:spPr bwMode="black">
          <a:xfrm>
            <a:off x="5566217" y="222501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a:solidFill>
                <a:srgbClr val="0096D6"/>
              </a:solidFill>
              <a:latin typeface="CiscoSansTT ExtraLight"/>
              <a:ea typeface="+mn-ea"/>
              <a:cs typeface="+mn-cs"/>
            </a:endParaRPr>
          </a:p>
        </p:txBody>
      </p:sp>
      <p:sp>
        <p:nvSpPr>
          <p:cNvPr id="71" name="Freeform 70"/>
          <p:cNvSpPr>
            <a:spLocks/>
          </p:cNvSpPr>
          <p:nvPr/>
        </p:nvSpPr>
        <p:spPr bwMode="black">
          <a:xfrm>
            <a:off x="5874026" y="2072758"/>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a:solidFill>
                <a:srgbClr val="0096D6"/>
              </a:solidFill>
              <a:latin typeface="CiscoSansTT ExtraLight"/>
              <a:ea typeface="+mn-ea"/>
              <a:cs typeface="+mn-cs"/>
            </a:endParaRPr>
          </a:p>
        </p:txBody>
      </p:sp>
      <p:sp>
        <p:nvSpPr>
          <p:cNvPr id="72" name="Freeform 71"/>
          <p:cNvSpPr>
            <a:spLocks/>
          </p:cNvSpPr>
          <p:nvPr/>
        </p:nvSpPr>
        <p:spPr bwMode="black">
          <a:xfrm>
            <a:off x="6176416" y="1863400"/>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a:solidFill>
                <a:srgbClr val="0096D6"/>
              </a:solidFill>
              <a:latin typeface="CiscoSansTT ExtraLight"/>
              <a:ea typeface="+mn-ea"/>
              <a:cs typeface="+mn-cs"/>
            </a:endParaRPr>
          </a:p>
        </p:txBody>
      </p:sp>
      <p:sp>
        <p:nvSpPr>
          <p:cNvPr id="73" name="Freeform 72"/>
          <p:cNvSpPr>
            <a:spLocks/>
          </p:cNvSpPr>
          <p:nvPr/>
        </p:nvSpPr>
        <p:spPr bwMode="black">
          <a:xfrm>
            <a:off x="6484225" y="2072752"/>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a:solidFill>
                <a:srgbClr val="0096D6"/>
              </a:solidFill>
              <a:latin typeface="CiscoSansTT ExtraLight"/>
              <a:ea typeface="+mn-ea"/>
              <a:cs typeface="+mn-cs"/>
            </a:endParaRPr>
          </a:p>
        </p:txBody>
      </p:sp>
      <p:sp>
        <p:nvSpPr>
          <p:cNvPr id="74" name="Freeform 73"/>
          <p:cNvSpPr>
            <a:spLocks/>
          </p:cNvSpPr>
          <p:nvPr/>
        </p:nvSpPr>
        <p:spPr bwMode="black">
          <a:xfrm>
            <a:off x="6785247" y="2225012"/>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a:solidFill>
                <a:srgbClr val="0096D6"/>
              </a:solidFill>
              <a:latin typeface="CiscoSansTT ExtraLight"/>
              <a:ea typeface="+mn-ea"/>
              <a:cs typeface="+mn-cs"/>
            </a:endParaRPr>
          </a:p>
        </p:txBody>
      </p:sp>
      <p:sp>
        <p:nvSpPr>
          <p:cNvPr id="75" name="Freeform 74"/>
          <p:cNvSpPr>
            <a:spLocks/>
          </p:cNvSpPr>
          <p:nvPr/>
        </p:nvSpPr>
        <p:spPr bwMode="black">
          <a:xfrm>
            <a:off x="7093063"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a:solidFill>
                <a:srgbClr val="0096D6"/>
              </a:solidFill>
              <a:latin typeface="CiscoSansTT ExtraLight"/>
              <a:ea typeface="+mn-ea"/>
              <a:cs typeface="+mn-cs"/>
            </a:endParaRPr>
          </a:p>
        </p:txBody>
      </p:sp>
      <p:sp>
        <p:nvSpPr>
          <p:cNvPr id="76" name="Freeform 75"/>
          <p:cNvSpPr>
            <a:spLocks/>
          </p:cNvSpPr>
          <p:nvPr/>
        </p:nvSpPr>
        <p:spPr bwMode="black">
          <a:xfrm>
            <a:off x="7400875" y="186339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a:solidFill>
                <a:srgbClr val="0096D6"/>
              </a:solidFill>
              <a:latin typeface="CiscoSansTT ExtraLight"/>
              <a:ea typeface="+mn-ea"/>
              <a:cs typeface="+mn-cs"/>
            </a:endParaRPr>
          </a:p>
        </p:txBody>
      </p:sp>
      <p:sp>
        <p:nvSpPr>
          <p:cNvPr id="77" name="Freeform 76"/>
          <p:cNvSpPr>
            <a:spLocks/>
          </p:cNvSpPr>
          <p:nvPr/>
        </p:nvSpPr>
        <p:spPr bwMode="black">
          <a:xfrm>
            <a:off x="7703260"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a:solidFill>
                <a:srgbClr val="0096D6"/>
              </a:solidFill>
              <a:latin typeface="CiscoSansTT ExtraLight"/>
              <a:ea typeface="+mn-ea"/>
              <a:cs typeface="+mn-cs"/>
            </a:endParaRPr>
          </a:p>
        </p:txBody>
      </p:sp>
      <p:sp>
        <p:nvSpPr>
          <p:cNvPr id="78" name="Freeform 77"/>
          <p:cNvSpPr>
            <a:spLocks/>
          </p:cNvSpPr>
          <p:nvPr/>
        </p:nvSpPr>
        <p:spPr bwMode="black">
          <a:xfrm>
            <a:off x="8011071" y="2225012"/>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a:solidFill>
                <a:srgbClr val="0096D6"/>
              </a:solidFill>
              <a:latin typeface="CiscoSansTT ExtraLight"/>
              <a:ea typeface="+mn-ea"/>
              <a:cs typeface="+mn-cs"/>
            </a:endParaRPr>
          </a:p>
        </p:txBody>
      </p:sp>
    </p:spTree>
    <p:extLst>
      <p:ext uri="{BB962C8B-B14F-4D97-AF65-F5344CB8AC3E}">
        <p14:creationId xmlns:p14="http://schemas.microsoft.com/office/powerpoint/2010/main" val="9834793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fade">
                                      <p:cBhvr>
                                        <p:cTn id="11" dur="700"/>
                                        <p:tgtEl>
                                          <p:spTgt spid="70"/>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71"/>
                                        </p:tgtEl>
                                        <p:attrNameLst>
                                          <p:attrName>style.visibility</p:attrName>
                                        </p:attrNameLst>
                                      </p:cBhvr>
                                      <p:to>
                                        <p:strVal val="visible"/>
                                      </p:to>
                                    </p:set>
                                    <p:animEffect transition="in" filter="fade">
                                      <p:cBhvr>
                                        <p:cTn id="14" dur="700"/>
                                        <p:tgtEl>
                                          <p:spTgt spid="7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700"/>
                                        <p:tgtEl>
                                          <p:spTgt spid="7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fade">
                                      <p:cBhvr>
                                        <p:cTn id="20" dur="700"/>
                                        <p:tgtEl>
                                          <p:spTgt spid="73"/>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700"/>
                                        <p:tgtEl>
                                          <p:spTgt spid="74"/>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700"/>
                                        <p:tgtEl>
                                          <p:spTgt spid="75"/>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fade">
                                      <p:cBhvr>
                                        <p:cTn id="29" dur="700"/>
                                        <p:tgtEl>
                                          <p:spTgt spid="76"/>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700"/>
                                        <p:tgtEl>
                                          <p:spTgt spid="77"/>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700"/>
                                        <p:tgtEl>
                                          <p:spTgt spid="78"/>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70"/>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72"/>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74"/>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76"/>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78"/>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71"/>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73"/>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75"/>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77"/>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700"/>
                                        <p:tgtEl>
                                          <p:spTgt spid="67"/>
                                        </p:tgtEl>
                                      </p:cBhvr>
                                    </p:animEffect>
                                  </p:childTnLst>
                                </p:cTn>
                              </p:par>
                              <p:par>
                                <p:cTn id="58" presetID="10" presetClass="entr" presetSubtype="0" fill="hold" nodeType="withEffect">
                                  <p:stCondLst>
                                    <p:cond delay="10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700"/>
                                        <p:tgtEl>
                                          <p:spTgt spid="65"/>
                                        </p:tgtEl>
                                      </p:cBhvr>
                                    </p:animEffect>
                                  </p:childTnLst>
                                </p:cTn>
                              </p:par>
                              <p:par>
                                <p:cTn id="61" presetID="10" presetClass="entr" presetSubtype="0" fill="hold" nodeType="withEffect">
                                  <p:stCondLst>
                                    <p:cond delay="200"/>
                                  </p:stCondLst>
                                  <p:childTnLst>
                                    <p:set>
                                      <p:cBhvr>
                                        <p:cTn id="62" dur="1" fill="hold">
                                          <p:stCondLst>
                                            <p:cond delay="0"/>
                                          </p:stCondLst>
                                        </p:cTn>
                                        <p:tgtEl>
                                          <p:spTgt spid="69"/>
                                        </p:tgtEl>
                                        <p:attrNameLst>
                                          <p:attrName>style.visibility</p:attrName>
                                        </p:attrNameLst>
                                      </p:cBhvr>
                                      <p:to>
                                        <p:strVal val="visible"/>
                                      </p:to>
                                    </p:set>
                                    <p:animEffect transition="in" filter="fade">
                                      <p:cBhvr>
                                        <p:cTn id="63" dur="700"/>
                                        <p:tgtEl>
                                          <p:spTgt spid="69"/>
                                        </p:tgtEl>
                                      </p:cBhvr>
                                    </p:animEffect>
                                  </p:childTnLst>
                                </p:cTn>
                              </p:par>
                              <p:par>
                                <p:cTn id="64" presetID="10" presetClass="entr" presetSubtype="0" fill="hold" nodeType="withEffect">
                                  <p:stCondLst>
                                    <p:cond delay="300"/>
                                  </p:stCondLst>
                                  <p:childTnLst>
                                    <p:set>
                                      <p:cBhvr>
                                        <p:cTn id="65" dur="1" fill="hold">
                                          <p:stCondLst>
                                            <p:cond delay="0"/>
                                          </p:stCondLst>
                                        </p:cTn>
                                        <p:tgtEl>
                                          <p:spTgt spid="66"/>
                                        </p:tgtEl>
                                        <p:attrNameLst>
                                          <p:attrName>style.visibility</p:attrName>
                                        </p:attrNameLst>
                                      </p:cBhvr>
                                      <p:to>
                                        <p:strVal val="visible"/>
                                      </p:to>
                                    </p:set>
                                    <p:animEffect transition="in" filter="fade">
                                      <p:cBhvr>
                                        <p:cTn id="66" dur="700"/>
                                        <p:tgtEl>
                                          <p:spTgt spid="66"/>
                                        </p:tgtEl>
                                      </p:cBhvr>
                                    </p:animEffect>
                                  </p:childTnLst>
                                </p:cTn>
                              </p:par>
                              <p:par>
                                <p:cTn id="67" presetID="10" presetClass="entr" presetSubtype="0" fill="hold" nodeType="withEffect">
                                  <p:stCondLst>
                                    <p:cond delay="400"/>
                                  </p:stCondLst>
                                  <p:childTnLst>
                                    <p:set>
                                      <p:cBhvr>
                                        <p:cTn id="68" dur="1" fill="hold">
                                          <p:stCondLst>
                                            <p:cond delay="0"/>
                                          </p:stCondLst>
                                        </p:cTn>
                                        <p:tgtEl>
                                          <p:spTgt spid="68"/>
                                        </p:tgtEl>
                                        <p:attrNameLst>
                                          <p:attrName>style.visibility</p:attrName>
                                        </p:attrNameLst>
                                      </p:cBhvr>
                                      <p:to>
                                        <p:strVal val="visible"/>
                                      </p:to>
                                    </p:set>
                                    <p:animEffect transition="in" filter="fade">
                                      <p:cBhvr>
                                        <p:cTn id="69" dur="7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7" grpId="0"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Tree>
    <p:extLst>
      <p:ext uri="{BB962C8B-B14F-4D97-AF65-F5344CB8AC3E}">
        <p14:creationId xmlns:p14="http://schemas.microsoft.com/office/powerpoint/2010/main" val="74137170"/>
      </p:ext>
    </p:extLst>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Closing Slide-red">
    <p:bg>
      <p:bgRef idx="1001">
        <a:schemeClr val="bg2"/>
      </p:bgRef>
    </p:bg>
    <p:spTree>
      <p:nvGrpSpPr>
        <p:cNvPr id="1" name=""/>
        <p:cNvGrpSpPr/>
        <p:nvPr/>
      </p:nvGrpSpPr>
      <p:grpSpPr>
        <a:xfrm>
          <a:off x="0" y="0"/>
          <a:ext cx="0" cy="0"/>
          <a:chOff x="0" y="0"/>
          <a:chExt cx="0" cy="0"/>
        </a:xfrm>
      </p:grpSpPr>
      <p:grpSp>
        <p:nvGrpSpPr>
          <p:cNvPr id="18" name="Group 5"/>
          <p:cNvGrpSpPr>
            <a:grpSpLocks/>
          </p:cNvGrpSpPr>
          <p:nvPr/>
        </p:nvGrpSpPr>
        <p:grpSpPr bwMode="auto">
          <a:xfrm>
            <a:off x="3947936" y="4088812"/>
            <a:ext cx="1240920" cy="659747"/>
            <a:chOff x="384" y="331"/>
            <a:chExt cx="912" cy="485"/>
          </a:xfrm>
        </p:grpSpPr>
        <p:sp>
          <p:nvSpPr>
            <p:cNvPr id="19"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663" eaLnBrk="0" hangingPunct="0">
                <a:lnSpc>
                  <a:spcPct val="90000"/>
                </a:lnSpc>
                <a:defRPr/>
              </a:pPr>
              <a:endParaRPr lang="en-US">
                <a:solidFill>
                  <a:srgbClr val="FFFFFF"/>
                </a:solidFill>
                <a:ea typeface="+mn-ea"/>
                <a:cs typeface="+mn-cs"/>
              </a:endParaRPr>
            </a:p>
          </p:txBody>
        </p:sp>
        <p:sp>
          <p:nvSpPr>
            <p:cNvPr id="20"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663" eaLnBrk="0" hangingPunct="0">
                <a:lnSpc>
                  <a:spcPct val="90000"/>
                </a:lnSpc>
                <a:defRPr/>
              </a:pPr>
              <a:endParaRPr lang="en-US">
                <a:solidFill>
                  <a:srgbClr val="FFFFFF"/>
                </a:solidFill>
                <a:ea typeface="+mn-ea"/>
                <a:cs typeface="+mn-cs"/>
              </a:endParaRPr>
            </a:p>
          </p:txBody>
        </p:sp>
        <p:sp>
          <p:nvSpPr>
            <p:cNvPr id="21"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663" eaLnBrk="0" hangingPunct="0">
                <a:lnSpc>
                  <a:spcPct val="90000"/>
                </a:lnSpc>
                <a:defRPr/>
              </a:pPr>
              <a:endParaRPr lang="en-US">
                <a:solidFill>
                  <a:srgbClr val="FFFFFF"/>
                </a:solidFill>
                <a:ea typeface="+mn-ea"/>
                <a:cs typeface="+mn-cs"/>
              </a:endParaRPr>
            </a:p>
          </p:txBody>
        </p:sp>
        <p:sp>
          <p:nvSpPr>
            <p:cNvPr id="22"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663" eaLnBrk="0" hangingPunct="0">
                <a:lnSpc>
                  <a:spcPct val="90000"/>
                </a:lnSpc>
                <a:defRPr/>
              </a:pPr>
              <a:endParaRPr lang="en-US">
                <a:solidFill>
                  <a:srgbClr val="FFFFFF"/>
                </a:solidFill>
                <a:ea typeface="+mn-ea"/>
                <a:cs typeface="+mn-cs"/>
              </a:endParaRPr>
            </a:p>
          </p:txBody>
        </p:sp>
        <p:sp>
          <p:nvSpPr>
            <p:cNvPr id="23"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663" eaLnBrk="0" hangingPunct="0">
                <a:lnSpc>
                  <a:spcPct val="90000"/>
                </a:lnSpc>
                <a:defRPr/>
              </a:pPr>
              <a:endParaRPr lang="en-US">
                <a:solidFill>
                  <a:srgbClr val="FFFFFF"/>
                </a:solidFill>
                <a:ea typeface="+mn-ea"/>
                <a:cs typeface="+mn-cs"/>
              </a:endParaRPr>
            </a:p>
          </p:txBody>
        </p:sp>
        <p:sp>
          <p:nvSpPr>
            <p:cNvPr id="40"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663" eaLnBrk="0" hangingPunct="0">
                <a:lnSpc>
                  <a:spcPct val="90000"/>
                </a:lnSpc>
                <a:defRPr/>
              </a:pPr>
              <a:endParaRPr lang="en-US">
                <a:solidFill>
                  <a:srgbClr val="FFFFFF"/>
                </a:solidFill>
                <a:ea typeface="+mn-ea"/>
                <a:cs typeface="+mn-cs"/>
              </a:endParaRPr>
            </a:p>
          </p:txBody>
        </p:sp>
        <p:sp>
          <p:nvSpPr>
            <p:cNvPr id="41"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663" eaLnBrk="0" hangingPunct="0">
                <a:lnSpc>
                  <a:spcPct val="90000"/>
                </a:lnSpc>
                <a:defRPr/>
              </a:pPr>
              <a:endParaRPr lang="en-US">
                <a:solidFill>
                  <a:srgbClr val="FFFFFF"/>
                </a:solidFill>
                <a:ea typeface="+mn-ea"/>
                <a:cs typeface="+mn-cs"/>
              </a:endParaRPr>
            </a:p>
          </p:txBody>
        </p:sp>
        <p:sp>
          <p:nvSpPr>
            <p:cNvPr id="42"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663" eaLnBrk="0" hangingPunct="0">
                <a:lnSpc>
                  <a:spcPct val="90000"/>
                </a:lnSpc>
                <a:defRPr/>
              </a:pPr>
              <a:endParaRPr lang="en-US">
                <a:solidFill>
                  <a:srgbClr val="FFFFFF"/>
                </a:solidFill>
                <a:ea typeface="+mn-ea"/>
                <a:cs typeface="+mn-cs"/>
              </a:endParaRPr>
            </a:p>
          </p:txBody>
        </p:sp>
        <p:sp>
          <p:nvSpPr>
            <p:cNvPr id="43"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663" eaLnBrk="0" hangingPunct="0">
                <a:lnSpc>
                  <a:spcPct val="90000"/>
                </a:lnSpc>
                <a:defRPr/>
              </a:pPr>
              <a:endParaRPr lang="en-US">
                <a:solidFill>
                  <a:srgbClr val="FFFFFF"/>
                </a:solidFill>
                <a:ea typeface="+mn-ea"/>
                <a:cs typeface="+mn-cs"/>
              </a:endParaRPr>
            </a:p>
          </p:txBody>
        </p:sp>
        <p:sp>
          <p:nvSpPr>
            <p:cNvPr id="44"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663" eaLnBrk="0" hangingPunct="0">
                <a:lnSpc>
                  <a:spcPct val="90000"/>
                </a:lnSpc>
                <a:defRPr/>
              </a:pPr>
              <a:endParaRPr lang="en-US">
                <a:solidFill>
                  <a:srgbClr val="FFFFFF"/>
                </a:solidFill>
                <a:ea typeface="+mn-ea"/>
                <a:cs typeface="+mn-cs"/>
              </a:endParaRPr>
            </a:p>
          </p:txBody>
        </p:sp>
        <p:sp>
          <p:nvSpPr>
            <p:cNvPr id="45"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663" eaLnBrk="0" hangingPunct="0">
                <a:lnSpc>
                  <a:spcPct val="90000"/>
                </a:lnSpc>
                <a:defRPr/>
              </a:pPr>
              <a:endParaRPr lang="en-US">
                <a:solidFill>
                  <a:srgbClr val="FFFFFF"/>
                </a:solidFill>
                <a:ea typeface="+mn-ea"/>
                <a:cs typeface="+mn-cs"/>
              </a:endParaRPr>
            </a:p>
          </p:txBody>
        </p:sp>
        <p:sp>
          <p:nvSpPr>
            <p:cNvPr id="46"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663" eaLnBrk="0" hangingPunct="0">
                <a:lnSpc>
                  <a:spcPct val="90000"/>
                </a:lnSpc>
                <a:defRPr/>
              </a:pPr>
              <a:endParaRPr lang="en-US">
                <a:solidFill>
                  <a:srgbClr val="FFFFFF"/>
                </a:solidFill>
                <a:ea typeface="+mn-ea"/>
                <a:cs typeface="+mn-cs"/>
              </a:endParaRPr>
            </a:p>
          </p:txBody>
        </p:sp>
        <p:sp>
          <p:nvSpPr>
            <p:cNvPr id="47"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663" eaLnBrk="0" hangingPunct="0">
                <a:lnSpc>
                  <a:spcPct val="90000"/>
                </a:lnSpc>
                <a:defRPr/>
              </a:pPr>
              <a:endParaRPr lang="en-US">
                <a:solidFill>
                  <a:srgbClr val="FFFFFF"/>
                </a:solidFill>
                <a:ea typeface="+mn-ea"/>
                <a:cs typeface="+mn-cs"/>
              </a:endParaRPr>
            </a:p>
          </p:txBody>
        </p:sp>
        <p:sp>
          <p:nvSpPr>
            <p:cNvPr id="48"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663" eaLnBrk="0" hangingPunct="0">
                <a:lnSpc>
                  <a:spcPct val="90000"/>
                </a:lnSpc>
                <a:defRPr/>
              </a:pPr>
              <a:endParaRPr lang="en-US">
                <a:solidFill>
                  <a:srgbClr val="FFFFFF"/>
                </a:solidFill>
                <a:ea typeface="+mn-ea"/>
                <a:cs typeface="+mn-cs"/>
              </a:endParaRPr>
            </a:p>
          </p:txBody>
        </p:sp>
        <p:sp>
          <p:nvSpPr>
            <p:cNvPr id="49"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663" eaLnBrk="0" hangingPunct="0">
                <a:lnSpc>
                  <a:spcPct val="90000"/>
                </a:lnSpc>
                <a:defRPr/>
              </a:pPr>
              <a:endParaRPr lang="en-US">
                <a:solidFill>
                  <a:srgbClr val="FFFFFF"/>
                </a:solidFill>
                <a:ea typeface="+mn-ea"/>
                <a:cs typeface="+mn-cs"/>
              </a:endParaRPr>
            </a:p>
          </p:txBody>
        </p:sp>
      </p:grpSp>
    </p:spTree>
    <p:extLst>
      <p:ext uri="{BB962C8B-B14F-4D97-AF65-F5344CB8AC3E}">
        <p14:creationId xmlns:p14="http://schemas.microsoft.com/office/powerpoint/2010/main" val="30581402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Closing_Thanks">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399" y="940718"/>
            <a:ext cx="8694007" cy="2878673"/>
          </a:xfrm>
          <a:prstGeom prst="rect">
            <a:avLst/>
          </a:prstGeom>
        </p:spPr>
        <p:txBody>
          <a:bodyPr anchor="ctr" anchorCtr="0">
            <a:noAutofit/>
          </a:bodyPr>
          <a:lstStyle>
            <a:lvl1pPr algn="ctr">
              <a:lnSpc>
                <a:spcPct val="90000"/>
              </a:lnSpc>
              <a:defRPr sz="12000" b="0" i="1" spc="0" baseline="0">
                <a:solidFill>
                  <a:srgbClr val="FFFFFF"/>
                </a:solidFill>
                <a:latin typeface="+mj-lt"/>
                <a:cs typeface="CiscoSans Thin"/>
              </a:defRPr>
            </a:lvl1pPr>
          </a:lstStyle>
          <a:p>
            <a:r>
              <a:rPr lang="en-US" dirty="0"/>
              <a:t>Thanks</a:t>
            </a:r>
          </a:p>
        </p:txBody>
      </p:sp>
      <p:grpSp>
        <p:nvGrpSpPr>
          <p:cNvPr id="20" name="Group 5"/>
          <p:cNvGrpSpPr>
            <a:grpSpLocks/>
          </p:cNvGrpSpPr>
          <p:nvPr/>
        </p:nvGrpSpPr>
        <p:grpSpPr bwMode="auto">
          <a:xfrm>
            <a:off x="3947936" y="4088812"/>
            <a:ext cx="1240920" cy="659747"/>
            <a:chOff x="384" y="331"/>
            <a:chExt cx="912" cy="485"/>
          </a:xfrm>
        </p:grpSpPr>
        <p:sp>
          <p:nvSpPr>
            <p:cNvPr id="2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663" eaLnBrk="0" hangingPunct="0">
                <a:lnSpc>
                  <a:spcPct val="90000"/>
                </a:lnSpc>
                <a:defRPr/>
              </a:pPr>
              <a:endParaRPr lang="en-US">
                <a:solidFill>
                  <a:srgbClr val="FFFFFF"/>
                </a:solidFill>
                <a:ea typeface="+mn-ea"/>
                <a:cs typeface="+mn-cs"/>
              </a:endParaRPr>
            </a:p>
          </p:txBody>
        </p:sp>
        <p:sp>
          <p:nvSpPr>
            <p:cNvPr id="2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663" eaLnBrk="0" hangingPunct="0">
                <a:lnSpc>
                  <a:spcPct val="90000"/>
                </a:lnSpc>
                <a:defRPr/>
              </a:pPr>
              <a:endParaRPr lang="en-US">
                <a:solidFill>
                  <a:srgbClr val="FFFFFF"/>
                </a:solidFill>
                <a:ea typeface="+mn-ea"/>
                <a:cs typeface="+mn-cs"/>
              </a:endParaRPr>
            </a:p>
          </p:txBody>
        </p:sp>
        <p:sp>
          <p:nvSpPr>
            <p:cNvPr id="2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663" eaLnBrk="0" hangingPunct="0">
                <a:lnSpc>
                  <a:spcPct val="90000"/>
                </a:lnSpc>
                <a:defRPr/>
              </a:pPr>
              <a:endParaRPr lang="en-US">
                <a:solidFill>
                  <a:srgbClr val="FFFFFF"/>
                </a:solidFill>
                <a:ea typeface="+mn-ea"/>
                <a:cs typeface="+mn-cs"/>
              </a:endParaRPr>
            </a:p>
          </p:txBody>
        </p:sp>
        <p:sp>
          <p:nvSpPr>
            <p:cNvPr id="40"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663" eaLnBrk="0" hangingPunct="0">
                <a:lnSpc>
                  <a:spcPct val="90000"/>
                </a:lnSpc>
                <a:defRPr/>
              </a:pPr>
              <a:endParaRPr lang="en-US">
                <a:solidFill>
                  <a:srgbClr val="FFFFFF"/>
                </a:solidFill>
                <a:ea typeface="+mn-ea"/>
                <a:cs typeface="+mn-cs"/>
              </a:endParaRPr>
            </a:p>
          </p:txBody>
        </p:sp>
        <p:sp>
          <p:nvSpPr>
            <p:cNvPr id="41"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663" eaLnBrk="0" hangingPunct="0">
                <a:lnSpc>
                  <a:spcPct val="90000"/>
                </a:lnSpc>
                <a:defRPr/>
              </a:pPr>
              <a:endParaRPr lang="en-US">
                <a:solidFill>
                  <a:srgbClr val="FFFFFF"/>
                </a:solidFill>
                <a:ea typeface="+mn-ea"/>
                <a:cs typeface="+mn-cs"/>
              </a:endParaRPr>
            </a:p>
          </p:txBody>
        </p:sp>
        <p:sp>
          <p:nvSpPr>
            <p:cNvPr id="42"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663" eaLnBrk="0" hangingPunct="0">
                <a:lnSpc>
                  <a:spcPct val="90000"/>
                </a:lnSpc>
                <a:defRPr/>
              </a:pPr>
              <a:endParaRPr lang="en-US">
                <a:solidFill>
                  <a:srgbClr val="FFFFFF"/>
                </a:solidFill>
                <a:ea typeface="+mn-ea"/>
                <a:cs typeface="+mn-cs"/>
              </a:endParaRPr>
            </a:p>
          </p:txBody>
        </p:sp>
        <p:sp>
          <p:nvSpPr>
            <p:cNvPr id="43"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663" eaLnBrk="0" hangingPunct="0">
                <a:lnSpc>
                  <a:spcPct val="90000"/>
                </a:lnSpc>
                <a:defRPr/>
              </a:pPr>
              <a:endParaRPr lang="en-US">
                <a:solidFill>
                  <a:srgbClr val="FFFFFF"/>
                </a:solidFill>
                <a:ea typeface="+mn-ea"/>
                <a:cs typeface="+mn-cs"/>
              </a:endParaRPr>
            </a:p>
          </p:txBody>
        </p:sp>
        <p:sp>
          <p:nvSpPr>
            <p:cNvPr id="44"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663" eaLnBrk="0" hangingPunct="0">
                <a:lnSpc>
                  <a:spcPct val="90000"/>
                </a:lnSpc>
                <a:defRPr/>
              </a:pPr>
              <a:endParaRPr lang="en-US">
                <a:solidFill>
                  <a:srgbClr val="FFFFFF"/>
                </a:solidFill>
                <a:ea typeface="+mn-ea"/>
                <a:cs typeface="+mn-cs"/>
              </a:endParaRPr>
            </a:p>
          </p:txBody>
        </p:sp>
        <p:sp>
          <p:nvSpPr>
            <p:cNvPr id="45"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663" eaLnBrk="0" hangingPunct="0">
                <a:lnSpc>
                  <a:spcPct val="90000"/>
                </a:lnSpc>
                <a:defRPr/>
              </a:pPr>
              <a:endParaRPr lang="en-US">
                <a:solidFill>
                  <a:srgbClr val="FFFFFF"/>
                </a:solidFill>
                <a:ea typeface="+mn-ea"/>
                <a:cs typeface="+mn-cs"/>
              </a:endParaRPr>
            </a:p>
          </p:txBody>
        </p:sp>
        <p:sp>
          <p:nvSpPr>
            <p:cNvPr id="46"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663" eaLnBrk="0" hangingPunct="0">
                <a:lnSpc>
                  <a:spcPct val="90000"/>
                </a:lnSpc>
                <a:defRPr/>
              </a:pPr>
              <a:endParaRPr lang="en-US">
                <a:solidFill>
                  <a:srgbClr val="FFFFFF"/>
                </a:solidFill>
                <a:ea typeface="+mn-ea"/>
                <a:cs typeface="+mn-cs"/>
              </a:endParaRPr>
            </a:p>
          </p:txBody>
        </p:sp>
        <p:sp>
          <p:nvSpPr>
            <p:cNvPr id="47"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663" eaLnBrk="0" hangingPunct="0">
                <a:lnSpc>
                  <a:spcPct val="90000"/>
                </a:lnSpc>
                <a:defRPr/>
              </a:pPr>
              <a:endParaRPr lang="en-US">
                <a:solidFill>
                  <a:srgbClr val="FFFFFF"/>
                </a:solidFill>
                <a:ea typeface="+mn-ea"/>
                <a:cs typeface="+mn-cs"/>
              </a:endParaRPr>
            </a:p>
          </p:txBody>
        </p:sp>
        <p:sp>
          <p:nvSpPr>
            <p:cNvPr id="48"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663" eaLnBrk="0" hangingPunct="0">
                <a:lnSpc>
                  <a:spcPct val="90000"/>
                </a:lnSpc>
                <a:defRPr/>
              </a:pPr>
              <a:endParaRPr lang="en-US">
                <a:solidFill>
                  <a:srgbClr val="FFFFFF"/>
                </a:solidFill>
                <a:ea typeface="+mn-ea"/>
                <a:cs typeface="+mn-cs"/>
              </a:endParaRPr>
            </a:p>
          </p:txBody>
        </p:sp>
        <p:sp>
          <p:nvSpPr>
            <p:cNvPr id="49"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663" eaLnBrk="0" hangingPunct="0">
                <a:lnSpc>
                  <a:spcPct val="90000"/>
                </a:lnSpc>
                <a:defRPr/>
              </a:pPr>
              <a:endParaRPr lang="en-US">
                <a:solidFill>
                  <a:srgbClr val="FFFFFF"/>
                </a:solidFill>
                <a:ea typeface="+mn-ea"/>
                <a:cs typeface="+mn-cs"/>
              </a:endParaRPr>
            </a:p>
          </p:txBody>
        </p:sp>
        <p:sp>
          <p:nvSpPr>
            <p:cNvPr id="50"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663" eaLnBrk="0" hangingPunct="0">
                <a:lnSpc>
                  <a:spcPct val="90000"/>
                </a:lnSpc>
                <a:defRPr/>
              </a:pPr>
              <a:endParaRPr lang="en-US">
                <a:solidFill>
                  <a:srgbClr val="FFFFFF"/>
                </a:solidFill>
                <a:ea typeface="+mn-ea"/>
                <a:cs typeface="+mn-cs"/>
              </a:endParaRPr>
            </a:p>
          </p:txBody>
        </p:sp>
        <p:sp>
          <p:nvSpPr>
            <p:cNvPr id="51"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663" eaLnBrk="0" hangingPunct="0">
                <a:lnSpc>
                  <a:spcPct val="90000"/>
                </a:lnSpc>
                <a:defRPr/>
              </a:pPr>
              <a:endParaRPr lang="en-US">
                <a:solidFill>
                  <a:srgbClr val="FFFFFF"/>
                </a:solidFill>
                <a:ea typeface="+mn-ea"/>
                <a:cs typeface="+mn-cs"/>
              </a:endParaRPr>
            </a:p>
          </p:txBody>
        </p:sp>
      </p:grpSp>
      <p:cxnSp>
        <p:nvCxnSpPr>
          <p:cNvPr id="24" name="Straight Connector 23"/>
          <p:cNvCxnSpPr/>
          <p:nvPr/>
        </p:nvCxnSpPr>
        <p:spPr>
          <a:xfrm>
            <a:off x="0" y="5078558"/>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29201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Closing Slide-red thank you">
    <p:bg>
      <p:bgRef idx="1001">
        <a:schemeClr val="bg2"/>
      </p:bgRef>
    </p:bg>
    <p:spTree>
      <p:nvGrpSpPr>
        <p:cNvPr id="1" name=""/>
        <p:cNvGrpSpPr/>
        <p:nvPr/>
      </p:nvGrpSpPr>
      <p:grpSpPr>
        <a:xfrm>
          <a:off x="0" y="0"/>
          <a:ext cx="0" cy="0"/>
          <a:chOff x="0" y="0"/>
          <a:chExt cx="0" cy="0"/>
        </a:xfrm>
      </p:grpSpPr>
      <p:sp>
        <p:nvSpPr>
          <p:cNvPr id="20" name="TextBox 19"/>
          <p:cNvSpPr txBox="1"/>
          <p:nvPr/>
        </p:nvSpPr>
        <p:spPr>
          <a:xfrm>
            <a:off x="626132" y="2300020"/>
            <a:ext cx="2467310" cy="646315"/>
          </a:xfrm>
          <a:prstGeom prst="rect">
            <a:avLst/>
          </a:prstGeom>
          <a:noFill/>
        </p:spPr>
        <p:txBody>
          <a:bodyPr wrap="none" lIns="91412" tIns="45706" rIns="91412" bIns="45706" rtlCol="0">
            <a:spAutoFit/>
          </a:bodyPr>
          <a:lstStyle/>
          <a:p>
            <a:pPr defTabSz="914286" fontAlgn="auto">
              <a:spcBef>
                <a:spcPts val="0"/>
              </a:spcBef>
              <a:spcAft>
                <a:spcPts val="0"/>
              </a:spcAft>
            </a:pPr>
            <a:r>
              <a:rPr lang="en-US" sz="3600" dirty="0">
                <a:solidFill>
                  <a:srgbClr val="FFFFFF"/>
                </a:solidFill>
                <a:latin typeface="CiscoSansTT ExtraLight"/>
                <a:ea typeface="+mn-ea"/>
                <a:cs typeface="+mn-cs"/>
              </a:rPr>
              <a:t>Thank you.</a:t>
            </a:r>
          </a:p>
        </p:txBody>
      </p:sp>
      <p:sp>
        <p:nvSpPr>
          <p:cNvPr id="21" name="Rectangle 20"/>
          <p:cNvSpPr>
            <a:spLocks noChangeArrowheads="1"/>
          </p:cNvSpPr>
          <p:nvPr/>
        </p:nvSpPr>
        <p:spPr bwMode="black">
          <a:xfrm>
            <a:off x="6286242" y="2851181"/>
            <a:ext cx="116616" cy="441827"/>
          </a:xfrm>
          <a:prstGeom prst="rect">
            <a:avLst/>
          </a:prstGeom>
          <a:solidFill>
            <a:schemeClr val="tx1"/>
          </a:solidFill>
          <a:ln w="9525">
            <a:noFill/>
            <a:miter lim="800000"/>
            <a:headEnd/>
            <a:tailEnd/>
          </a:ln>
        </p:spPr>
        <p:txBody>
          <a:bodyPr lIns="91412" tIns="45706" rIns="91412" bIns="45706"/>
          <a:lstStyle/>
          <a:p>
            <a:pPr defTabSz="914286" fontAlgn="auto">
              <a:spcBef>
                <a:spcPts val="0"/>
              </a:spcBef>
              <a:spcAft>
                <a:spcPts val="0"/>
              </a:spcAft>
            </a:pPr>
            <a:endParaRPr lang="en-US">
              <a:solidFill>
                <a:srgbClr val="0096D6"/>
              </a:solidFill>
              <a:latin typeface="CiscoSansTT ExtraLight"/>
              <a:ea typeface="+mn-ea"/>
              <a:cs typeface="+mn-cs"/>
            </a:endParaRPr>
          </a:p>
        </p:txBody>
      </p:sp>
      <p:sp>
        <p:nvSpPr>
          <p:cNvPr id="22" name="Freeform 21"/>
          <p:cNvSpPr>
            <a:spLocks/>
          </p:cNvSpPr>
          <p:nvPr/>
        </p:nvSpPr>
        <p:spPr bwMode="black">
          <a:xfrm>
            <a:off x="6965595" y="2840183"/>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a:solidFill>
                <a:srgbClr val="0096D6"/>
              </a:solidFill>
              <a:latin typeface="CiscoSansTT ExtraLight"/>
              <a:ea typeface="+mn-ea"/>
              <a:cs typeface="+mn-cs"/>
            </a:endParaRPr>
          </a:p>
        </p:txBody>
      </p:sp>
      <p:sp>
        <p:nvSpPr>
          <p:cNvPr id="23" name="Freeform 22"/>
          <p:cNvSpPr>
            <a:spLocks/>
          </p:cNvSpPr>
          <p:nvPr/>
        </p:nvSpPr>
        <p:spPr bwMode="black">
          <a:xfrm>
            <a:off x="5798084" y="2840183"/>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a:solidFill>
                <a:srgbClr val="0096D6"/>
              </a:solidFill>
              <a:latin typeface="CiscoSansTT ExtraLight"/>
              <a:ea typeface="+mn-ea"/>
              <a:cs typeface="+mn-cs"/>
            </a:endParaRPr>
          </a:p>
        </p:txBody>
      </p:sp>
      <p:sp>
        <p:nvSpPr>
          <p:cNvPr id="40" name="Freeform 39"/>
          <p:cNvSpPr>
            <a:spLocks noEditPoints="1"/>
          </p:cNvSpPr>
          <p:nvPr/>
        </p:nvSpPr>
        <p:spPr bwMode="black">
          <a:xfrm>
            <a:off x="7425276" y="2840183"/>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a:solidFill>
                <a:srgbClr val="0096D6"/>
              </a:solidFill>
              <a:latin typeface="CiscoSansTT ExtraLight"/>
              <a:ea typeface="+mn-ea"/>
              <a:cs typeface="+mn-cs"/>
            </a:endParaRPr>
          </a:p>
        </p:txBody>
      </p:sp>
      <p:sp>
        <p:nvSpPr>
          <p:cNvPr id="41" name="Freeform 40"/>
          <p:cNvSpPr>
            <a:spLocks/>
          </p:cNvSpPr>
          <p:nvPr/>
        </p:nvSpPr>
        <p:spPr bwMode="black">
          <a:xfrm>
            <a:off x="6553374" y="2840183"/>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a:solidFill>
                <a:srgbClr val="0096D6"/>
              </a:solidFill>
              <a:latin typeface="CiscoSansTT ExtraLight"/>
              <a:ea typeface="+mn-ea"/>
              <a:cs typeface="+mn-cs"/>
            </a:endParaRPr>
          </a:p>
        </p:txBody>
      </p:sp>
      <p:sp>
        <p:nvSpPr>
          <p:cNvPr id="42" name="Freeform 41"/>
          <p:cNvSpPr>
            <a:spLocks/>
          </p:cNvSpPr>
          <p:nvPr/>
        </p:nvSpPr>
        <p:spPr bwMode="black">
          <a:xfrm>
            <a:off x="5566217" y="222501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a:solidFill>
                <a:srgbClr val="0096D6"/>
              </a:solidFill>
              <a:latin typeface="CiscoSansTT ExtraLight"/>
              <a:ea typeface="+mn-ea"/>
              <a:cs typeface="+mn-cs"/>
            </a:endParaRPr>
          </a:p>
        </p:txBody>
      </p:sp>
      <p:sp>
        <p:nvSpPr>
          <p:cNvPr id="43" name="Freeform 42"/>
          <p:cNvSpPr>
            <a:spLocks/>
          </p:cNvSpPr>
          <p:nvPr/>
        </p:nvSpPr>
        <p:spPr bwMode="black">
          <a:xfrm>
            <a:off x="5874026" y="2072758"/>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a:solidFill>
                <a:srgbClr val="0096D6"/>
              </a:solidFill>
              <a:latin typeface="CiscoSansTT ExtraLight"/>
              <a:ea typeface="+mn-ea"/>
              <a:cs typeface="+mn-cs"/>
            </a:endParaRPr>
          </a:p>
        </p:txBody>
      </p:sp>
      <p:sp>
        <p:nvSpPr>
          <p:cNvPr id="44" name="Freeform 43"/>
          <p:cNvSpPr>
            <a:spLocks/>
          </p:cNvSpPr>
          <p:nvPr/>
        </p:nvSpPr>
        <p:spPr bwMode="black">
          <a:xfrm>
            <a:off x="6176416" y="1863400"/>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a:solidFill>
                <a:srgbClr val="0096D6"/>
              </a:solidFill>
              <a:latin typeface="CiscoSansTT ExtraLight"/>
              <a:ea typeface="+mn-ea"/>
              <a:cs typeface="+mn-cs"/>
            </a:endParaRPr>
          </a:p>
        </p:txBody>
      </p:sp>
      <p:sp>
        <p:nvSpPr>
          <p:cNvPr id="45" name="Freeform 44"/>
          <p:cNvSpPr>
            <a:spLocks/>
          </p:cNvSpPr>
          <p:nvPr/>
        </p:nvSpPr>
        <p:spPr bwMode="black">
          <a:xfrm>
            <a:off x="6484225" y="2072752"/>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a:solidFill>
                <a:srgbClr val="0096D6"/>
              </a:solidFill>
              <a:latin typeface="CiscoSansTT ExtraLight"/>
              <a:ea typeface="+mn-ea"/>
              <a:cs typeface="+mn-cs"/>
            </a:endParaRPr>
          </a:p>
        </p:txBody>
      </p:sp>
      <p:sp>
        <p:nvSpPr>
          <p:cNvPr id="46" name="Freeform 45"/>
          <p:cNvSpPr>
            <a:spLocks/>
          </p:cNvSpPr>
          <p:nvPr/>
        </p:nvSpPr>
        <p:spPr bwMode="black">
          <a:xfrm>
            <a:off x="6785247" y="2225012"/>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a:solidFill>
                <a:srgbClr val="0096D6"/>
              </a:solidFill>
              <a:latin typeface="CiscoSansTT ExtraLight"/>
              <a:ea typeface="+mn-ea"/>
              <a:cs typeface="+mn-cs"/>
            </a:endParaRPr>
          </a:p>
        </p:txBody>
      </p:sp>
      <p:sp>
        <p:nvSpPr>
          <p:cNvPr id="47" name="Freeform 46"/>
          <p:cNvSpPr>
            <a:spLocks/>
          </p:cNvSpPr>
          <p:nvPr/>
        </p:nvSpPr>
        <p:spPr bwMode="black">
          <a:xfrm>
            <a:off x="7093063"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a:solidFill>
                <a:srgbClr val="0096D6"/>
              </a:solidFill>
              <a:latin typeface="CiscoSansTT ExtraLight"/>
              <a:ea typeface="+mn-ea"/>
              <a:cs typeface="+mn-cs"/>
            </a:endParaRPr>
          </a:p>
        </p:txBody>
      </p:sp>
      <p:sp>
        <p:nvSpPr>
          <p:cNvPr id="48" name="Freeform 47"/>
          <p:cNvSpPr>
            <a:spLocks/>
          </p:cNvSpPr>
          <p:nvPr/>
        </p:nvSpPr>
        <p:spPr bwMode="black">
          <a:xfrm>
            <a:off x="7400875" y="186339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a:solidFill>
                <a:srgbClr val="0096D6"/>
              </a:solidFill>
              <a:latin typeface="CiscoSansTT ExtraLight"/>
              <a:ea typeface="+mn-ea"/>
              <a:cs typeface="+mn-cs"/>
            </a:endParaRPr>
          </a:p>
        </p:txBody>
      </p:sp>
      <p:sp>
        <p:nvSpPr>
          <p:cNvPr id="49" name="Freeform 48"/>
          <p:cNvSpPr>
            <a:spLocks/>
          </p:cNvSpPr>
          <p:nvPr/>
        </p:nvSpPr>
        <p:spPr bwMode="black">
          <a:xfrm>
            <a:off x="7703260"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a:solidFill>
                <a:srgbClr val="0096D6"/>
              </a:solidFill>
              <a:latin typeface="CiscoSansTT ExtraLight"/>
              <a:ea typeface="+mn-ea"/>
              <a:cs typeface="+mn-cs"/>
            </a:endParaRPr>
          </a:p>
        </p:txBody>
      </p:sp>
      <p:sp>
        <p:nvSpPr>
          <p:cNvPr id="50" name="Freeform 49"/>
          <p:cNvSpPr>
            <a:spLocks/>
          </p:cNvSpPr>
          <p:nvPr/>
        </p:nvSpPr>
        <p:spPr bwMode="black">
          <a:xfrm>
            <a:off x="8011071" y="2225012"/>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a:solidFill>
                <a:srgbClr val="0096D6"/>
              </a:solidFill>
              <a:latin typeface="CiscoSansTT ExtraLight"/>
              <a:ea typeface="+mn-ea"/>
              <a:cs typeface="+mn-cs"/>
            </a:endParaRPr>
          </a:p>
        </p:txBody>
      </p:sp>
    </p:spTree>
    <p:extLst>
      <p:ext uri="{BB962C8B-B14F-4D97-AF65-F5344CB8AC3E}">
        <p14:creationId xmlns:p14="http://schemas.microsoft.com/office/powerpoint/2010/main" val="22863267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700"/>
                                        <p:tgtEl>
                                          <p:spTgt spid="42"/>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700"/>
                                        <p:tgtEl>
                                          <p:spTgt spid="43"/>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700"/>
                                        <p:tgtEl>
                                          <p:spTgt spid="44"/>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700"/>
                                        <p:tgtEl>
                                          <p:spTgt spid="45"/>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700"/>
                                        <p:tgtEl>
                                          <p:spTgt spid="46"/>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700"/>
                                        <p:tgtEl>
                                          <p:spTgt spid="47"/>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700"/>
                                        <p:tgtEl>
                                          <p:spTgt spid="48"/>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700"/>
                                        <p:tgtEl>
                                          <p:spTgt spid="49"/>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700"/>
                                        <p:tgtEl>
                                          <p:spTgt spid="50"/>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42"/>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4"/>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6"/>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8"/>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50"/>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3"/>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5"/>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7"/>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9"/>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700"/>
                                        <p:tgtEl>
                                          <p:spTgt spid="23"/>
                                        </p:tgtEl>
                                      </p:cBhvr>
                                    </p:animEffect>
                                  </p:childTnLst>
                                </p:cTn>
                              </p:par>
                              <p:par>
                                <p:cTn id="58" presetID="10" presetClass="entr" presetSubtype="0" fill="hold" nodeType="withEffect">
                                  <p:stCondLst>
                                    <p:cond delay="10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700"/>
                                        <p:tgtEl>
                                          <p:spTgt spid="21"/>
                                        </p:tgtEl>
                                      </p:cBhvr>
                                    </p:animEffect>
                                  </p:childTnLst>
                                </p:cTn>
                              </p:par>
                              <p:par>
                                <p:cTn id="61" presetID="10" presetClass="entr" presetSubtype="0" fill="hold" nodeType="withEffect">
                                  <p:stCondLst>
                                    <p:cond delay="20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700"/>
                                        <p:tgtEl>
                                          <p:spTgt spid="41"/>
                                        </p:tgtEl>
                                      </p:cBhvr>
                                    </p:animEffect>
                                  </p:childTnLst>
                                </p:cTn>
                              </p:par>
                              <p:par>
                                <p:cTn id="64" presetID="10" presetClass="entr" presetSubtype="0" fill="hold" nodeType="withEffect">
                                  <p:stCondLst>
                                    <p:cond delay="30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700"/>
                                        <p:tgtEl>
                                          <p:spTgt spid="22"/>
                                        </p:tgtEl>
                                      </p:cBhvr>
                                    </p:animEffect>
                                  </p:childTnLst>
                                </p:cTn>
                              </p:par>
                              <p:par>
                                <p:cTn id="67" presetID="10" presetClass="entr" presetSubtype="0" fill="hold" nodeType="withEffect">
                                  <p:stCondLst>
                                    <p:cond delay="40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7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cSld name="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784633" y="4894571"/>
            <a:ext cx="791023" cy="175257"/>
          </a:xfrm>
          <a:prstGeom prst="rect">
            <a:avLst/>
          </a:prstGeom>
          <a:noFill/>
          <a:ln w="9525">
            <a:noFill/>
            <a:miter lim="800000"/>
            <a:headEnd/>
            <a:tailEnd/>
          </a:ln>
          <a:effectLst/>
        </p:spPr>
        <p:txBody>
          <a:bodyPr wrap="none" lIns="82115" tIns="41055" rIns="82115" bIns="41055" anchor="b">
            <a:spAutoFit/>
          </a:bodyPr>
          <a:lstStyle/>
          <a:p>
            <a:pPr algn="r" defTabSz="814286" fontAlgn="auto">
              <a:spcBef>
                <a:spcPts val="0"/>
              </a:spcBef>
              <a:spcAft>
                <a:spcPts val="0"/>
              </a:spcAft>
            </a:pPr>
            <a:r>
              <a:rPr lang="en-US" sz="600" dirty="0">
                <a:solidFill>
                  <a:srgbClr val="C0C0C0"/>
                </a:solidFill>
                <a:latin typeface="Arial"/>
                <a:ea typeface="+mn-ea"/>
                <a:cs typeface="+mn-cs"/>
              </a:rPr>
              <a:t>Cisco Confidential</a:t>
            </a:r>
          </a:p>
        </p:txBody>
      </p:sp>
      <p:sp>
        <p:nvSpPr>
          <p:cNvPr id="5" name="Rectangle 4"/>
          <p:cNvSpPr>
            <a:spLocks noChangeArrowheads="1"/>
          </p:cNvSpPr>
          <p:nvPr userDrawn="1"/>
        </p:nvSpPr>
        <p:spPr bwMode="ltGray">
          <a:xfrm>
            <a:off x="251379" y="4895873"/>
            <a:ext cx="3420515" cy="175257"/>
          </a:xfrm>
          <a:prstGeom prst="rect">
            <a:avLst/>
          </a:prstGeom>
          <a:noFill/>
          <a:ln w="9525">
            <a:noFill/>
            <a:miter lim="800000"/>
            <a:headEnd/>
            <a:tailEnd/>
          </a:ln>
          <a:effectLst/>
        </p:spPr>
        <p:txBody>
          <a:bodyPr wrap="square" lIns="82115" tIns="41055" rIns="82115" bIns="41055" anchor="b" anchorCtr="0">
            <a:spAutoFit/>
          </a:bodyPr>
          <a:lstStyle/>
          <a:p>
            <a:pPr defTabSz="814286" fontAlgn="auto">
              <a:spcBef>
                <a:spcPts val="0"/>
              </a:spcBef>
              <a:spcAft>
                <a:spcPts val="0"/>
              </a:spcAft>
            </a:pPr>
            <a:r>
              <a:rPr lang="en-US" sz="600" dirty="0">
                <a:solidFill>
                  <a:srgbClr val="C0C0C0"/>
                </a:solidFill>
                <a:latin typeface="Arial"/>
                <a:ea typeface="+mn-ea"/>
                <a:cs typeface="+mn-cs"/>
              </a:rPr>
              <a:t>© 2010 Cisco and/or its affiliates. All rights reserved.</a:t>
            </a:r>
          </a:p>
        </p:txBody>
      </p:sp>
      <p:sp>
        <p:nvSpPr>
          <p:cNvPr id="6" name="Rectangle 7"/>
          <p:cNvSpPr>
            <a:spLocks noChangeArrowheads="1"/>
          </p:cNvSpPr>
          <p:nvPr userDrawn="1"/>
        </p:nvSpPr>
        <p:spPr bwMode="ltGray">
          <a:xfrm>
            <a:off x="8639984" y="4891493"/>
            <a:ext cx="260429" cy="175257"/>
          </a:xfrm>
          <a:prstGeom prst="rect">
            <a:avLst/>
          </a:prstGeom>
          <a:noFill/>
          <a:ln w="9525" algn="ctr">
            <a:noFill/>
            <a:miter lim="800000"/>
            <a:headEnd/>
            <a:tailEnd/>
          </a:ln>
          <a:effectLst/>
        </p:spPr>
        <p:txBody>
          <a:bodyPr wrap="none" lIns="82115" tIns="41055" rIns="82115" bIns="41055" anchor="b">
            <a:spAutoFit/>
          </a:bodyPr>
          <a:lstStyle/>
          <a:p>
            <a:pPr algn="r" defTabSz="814286" fontAlgn="auto">
              <a:spcBef>
                <a:spcPts val="0"/>
              </a:spcBef>
              <a:spcAft>
                <a:spcPts val="0"/>
              </a:spcAft>
            </a:pPr>
            <a:fld id="{DFCF27A5-1A5B-48D3-A060-2758FFBB1ADD}" type="slidenum">
              <a:rPr lang="en-US" sz="600">
                <a:solidFill>
                  <a:srgbClr val="C0C0C0"/>
                </a:solidFill>
                <a:latin typeface="Arial"/>
                <a:ea typeface="+mn-ea"/>
                <a:cs typeface="+mn-cs"/>
              </a:rPr>
              <a:pPr algn="r" defTabSz="814286" fontAlgn="auto">
                <a:spcBef>
                  <a:spcPts val="0"/>
                </a:spcBef>
                <a:spcAft>
                  <a:spcPts val="0"/>
                </a:spcAft>
              </a:pPr>
              <a:t>‹#›</a:t>
            </a:fld>
            <a:endParaRPr lang="en-US" sz="600" dirty="0">
              <a:solidFill>
                <a:srgbClr val="C0C0C0"/>
              </a:solidFill>
              <a:latin typeface="Arial"/>
              <a:ea typeface="+mn-ea"/>
              <a:cs typeface="+mn-cs"/>
            </a:endParaRPr>
          </a:p>
        </p:txBody>
      </p:sp>
    </p:spTree>
    <p:extLst>
      <p:ext uri="{BB962C8B-B14F-4D97-AF65-F5344CB8AC3E}">
        <p14:creationId xmlns:p14="http://schemas.microsoft.com/office/powerpoint/2010/main" val="2234946944"/>
      </p:ext>
    </p:extLst>
  </p:cSld>
  <p:clrMapOvr>
    <a:masterClrMapping/>
  </p:clrMapOvr>
  <p:transition>
    <p:wipe dir="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37009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4767264"/>
            <a:ext cx="2133600" cy="273844"/>
          </a:xfrm>
          <a:prstGeom prst="rect">
            <a:avLst/>
          </a:prstGeom>
        </p:spPr>
        <p:txBody>
          <a:bodyPr lIns="91428" tIns="45714" rIns="91428" bIns="45714"/>
          <a:lstStyle/>
          <a:p>
            <a:pPr defTabSz="914286" fontAlgn="auto">
              <a:spcBef>
                <a:spcPts val="0"/>
              </a:spcBef>
              <a:spcAft>
                <a:spcPts val="0"/>
              </a:spcAft>
            </a:pPr>
            <a:fld id="{F58420D0-B995-4452-A36D-0555A696A790}" type="datetimeFigureOut">
              <a:rPr lang="en-US">
                <a:solidFill>
                  <a:srgbClr val="0096D6"/>
                </a:solidFill>
                <a:latin typeface="CiscoSansTT Light"/>
                <a:ea typeface="+mn-ea"/>
                <a:cs typeface="+mn-cs"/>
              </a:rPr>
              <a:pPr defTabSz="914286" fontAlgn="auto">
                <a:spcBef>
                  <a:spcPts val="0"/>
                </a:spcBef>
                <a:spcAft>
                  <a:spcPts val="0"/>
                </a:spcAft>
              </a:pPr>
              <a:t>5/3/2017</a:t>
            </a:fld>
            <a:endParaRPr lang="en-US" dirty="0">
              <a:solidFill>
                <a:srgbClr val="0096D6"/>
              </a:solidFill>
              <a:latin typeface="CiscoSansTT Light"/>
              <a:ea typeface="+mn-ea"/>
              <a:cs typeface="+mn-cs"/>
            </a:endParaRPr>
          </a:p>
        </p:txBody>
      </p:sp>
      <p:sp>
        <p:nvSpPr>
          <p:cNvPr id="4" name="Footer Placeholder 3"/>
          <p:cNvSpPr>
            <a:spLocks noGrp="1"/>
          </p:cNvSpPr>
          <p:nvPr>
            <p:ph type="ftr" sz="quarter" idx="11"/>
          </p:nvPr>
        </p:nvSpPr>
        <p:spPr>
          <a:xfrm>
            <a:off x="3124200" y="4767264"/>
            <a:ext cx="2895600" cy="273844"/>
          </a:xfrm>
          <a:prstGeom prst="rect">
            <a:avLst/>
          </a:prstGeom>
        </p:spPr>
        <p:txBody>
          <a:bodyPr lIns="91428" tIns="45714" rIns="91428" bIns="45714"/>
          <a:lstStyle/>
          <a:p>
            <a:pPr defTabSz="914286" fontAlgn="auto">
              <a:spcBef>
                <a:spcPts val="0"/>
              </a:spcBef>
              <a:spcAft>
                <a:spcPts val="0"/>
              </a:spcAft>
            </a:pPr>
            <a:endParaRPr lang="en-US" dirty="0">
              <a:solidFill>
                <a:srgbClr val="0096D6"/>
              </a:solidFill>
              <a:latin typeface="CiscoSansTT Light"/>
              <a:ea typeface="+mn-ea"/>
              <a:cs typeface="+mn-cs"/>
            </a:endParaRPr>
          </a:p>
        </p:txBody>
      </p:sp>
      <p:sp>
        <p:nvSpPr>
          <p:cNvPr id="5" name="Slide Number Placeholder 4"/>
          <p:cNvSpPr>
            <a:spLocks noGrp="1"/>
          </p:cNvSpPr>
          <p:nvPr>
            <p:ph type="sldNum" sz="quarter" idx="12"/>
          </p:nvPr>
        </p:nvSpPr>
        <p:spPr>
          <a:xfrm>
            <a:off x="6553201" y="4767264"/>
            <a:ext cx="2133600" cy="273844"/>
          </a:xfrm>
          <a:prstGeom prst="rect">
            <a:avLst/>
          </a:prstGeom>
        </p:spPr>
        <p:txBody>
          <a:bodyPr lIns="91428" tIns="45714" rIns="91428" bIns="45714"/>
          <a:lstStyle/>
          <a:p>
            <a:pPr defTabSz="914286" fontAlgn="auto">
              <a:spcBef>
                <a:spcPts val="0"/>
              </a:spcBef>
              <a:spcAft>
                <a:spcPts val="0"/>
              </a:spcAft>
            </a:pPr>
            <a:fld id="{B5AEC82A-7955-4E27-AF3D-AA201E9A90D8}" type="slidenum">
              <a:rPr lang="en-US">
                <a:solidFill>
                  <a:srgbClr val="0096D6"/>
                </a:solidFill>
                <a:latin typeface="CiscoSansTT Light"/>
                <a:ea typeface="+mn-ea"/>
                <a:cs typeface="+mn-cs"/>
              </a:rPr>
              <a:pPr defTabSz="914286" fontAlgn="auto">
                <a:spcBef>
                  <a:spcPts val="0"/>
                </a:spcBef>
                <a:spcAft>
                  <a:spcPts val="0"/>
                </a:spcAft>
              </a:pPr>
              <a:t>‹#›</a:t>
            </a:fld>
            <a:endParaRPr lang="en-US" dirty="0">
              <a:solidFill>
                <a:srgbClr val="0096D6"/>
              </a:solidFill>
              <a:latin typeface="CiscoSansTT Light"/>
              <a:ea typeface="+mn-ea"/>
              <a:cs typeface="+mn-cs"/>
            </a:endParaRPr>
          </a:p>
        </p:txBody>
      </p:sp>
    </p:spTree>
    <p:extLst>
      <p:ext uri="{BB962C8B-B14F-4D97-AF65-F5344CB8AC3E}">
        <p14:creationId xmlns:p14="http://schemas.microsoft.com/office/powerpoint/2010/main" val="11837114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Full-page figure">
    <p:spTree>
      <p:nvGrpSpPr>
        <p:cNvPr id="1" name=""/>
        <p:cNvGrpSpPr/>
        <p:nvPr/>
      </p:nvGrpSpPr>
      <p:grpSpPr>
        <a:xfrm>
          <a:off x="0" y="0"/>
          <a:ext cx="0" cy="0"/>
          <a:chOff x="0" y="0"/>
          <a:chExt cx="0" cy="0"/>
        </a:xfrm>
      </p:grpSpPr>
      <p:sp>
        <p:nvSpPr>
          <p:cNvPr id="7" name="Title"/>
          <p:cNvSpPr>
            <a:spLocks noGrp="1"/>
          </p:cNvSpPr>
          <p:nvPr>
            <p:ph type="title"/>
          </p:nvPr>
        </p:nvSpPr>
        <p:spPr>
          <a:xfrm>
            <a:off x="332312" y="499500"/>
            <a:ext cx="8507077" cy="567000"/>
          </a:xfrm>
          <a:prstGeom prst="rect">
            <a:avLst/>
          </a:prstGeom>
        </p:spPr>
        <p:txBody>
          <a:bodyPr rtlCol="0">
            <a:noAutofit/>
          </a:bodyPr>
          <a:lstStyle/>
          <a:p>
            <a:r>
              <a:rPr lang="en-US"/>
              <a:t>Click to edit Master title style</a:t>
            </a:r>
            <a:endParaRPr lang="en-GB" dirty="0"/>
          </a:p>
        </p:txBody>
      </p:sp>
      <p:sp>
        <p:nvSpPr>
          <p:cNvPr id="10" name="CaptionC"/>
          <p:cNvSpPr>
            <a:spLocks noGrp="1"/>
          </p:cNvSpPr>
          <p:nvPr>
            <p:ph type="body" sz="quarter" idx="16"/>
          </p:nvPr>
        </p:nvSpPr>
        <p:spPr>
          <a:xfrm>
            <a:off x="332312" y="1117800"/>
            <a:ext cx="8507077" cy="189000"/>
          </a:xfrm>
          <a:prstGeom prst="rect">
            <a:avLst/>
          </a:prstGeom>
        </p:spPr>
        <p:txBody>
          <a:bodyPr lIns="91428" tIns="45714" rIns="91428" bIns="45714"/>
          <a:lstStyle>
            <a:lvl1pPr marL="0" indent="0" algn="l">
              <a:lnSpc>
                <a:spcPct val="100000"/>
              </a:lnSpc>
              <a:spcAft>
                <a:spcPts val="800"/>
              </a:spcAft>
              <a:buFontTx/>
              <a:buNone/>
              <a:defRPr sz="1000" b="0"/>
            </a:lvl1pPr>
            <a:lvl2pPr>
              <a:lnSpc>
                <a:spcPct val="100000"/>
              </a:lnSpc>
              <a:spcAft>
                <a:spcPts val="800"/>
              </a:spcAft>
              <a:defRPr/>
            </a:lvl2pPr>
            <a:lvl3pPr>
              <a:lnSpc>
                <a:spcPct val="100000"/>
              </a:lnSpc>
              <a:spcAft>
                <a:spcPts val="800"/>
              </a:spcAft>
              <a:defRPr/>
            </a:lvl3pPr>
            <a:lvl4pPr>
              <a:lnSpc>
                <a:spcPct val="100000"/>
              </a:lnSpc>
              <a:spcAft>
                <a:spcPts val="800"/>
              </a:spcAft>
              <a:defRPr/>
            </a:lvl4pPr>
            <a:lvl5pPr marL="719048" indent="0">
              <a:buNone/>
              <a:defRPr/>
            </a:lvl5pPr>
          </a:lstStyle>
          <a:p>
            <a:pPr lvl="0"/>
            <a:r>
              <a:rPr lang="en-US"/>
              <a:t>Click to edit Master text styles</a:t>
            </a:r>
          </a:p>
        </p:txBody>
      </p:sp>
      <p:sp>
        <p:nvSpPr>
          <p:cNvPr id="11" name="ImageC"/>
          <p:cNvSpPr>
            <a:spLocks noGrp="1"/>
          </p:cNvSpPr>
          <p:nvPr>
            <p:ph type="pic" sz="quarter" idx="18"/>
          </p:nvPr>
        </p:nvSpPr>
        <p:spPr>
          <a:xfrm>
            <a:off x="790802" y="1360800"/>
            <a:ext cx="7506831" cy="3345300"/>
          </a:xfrm>
          <a:prstGeom prst="rect">
            <a:avLst/>
          </a:prstGeom>
        </p:spPr>
        <p:txBody>
          <a:bodyPr lIns="91428" tIns="45714" rIns="91428" bIns="45714"/>
          <a:lstStyle/>
          <a:p>
            <a:pPr lvl="0"/>
            <a:r>
              <a:rPr lang="en-US" noProof="0" dirty="0"/>
              <a:t>Click icon to add picture</a:t>
            </a:r>
            <a:endParaRPr lang="en-GB" noProof="0" dirty="0"/>
          </a:p>
        </p:txBody>
      </p:sp>
      <p:sp>
        <p:nvSpPr>
          <p:cNvPr id="8" name="Text Placeholder 2"/>
          <p:cNvSpPr>
            <a:spLocks noGrp="1"/>
          </p:cNvSpPr>
          <p:nvPr>
            <p:ph type="body" sz="quarter" idx="13"/>
          </p:nvPr>
        </p:nvSpPr>
        <p:spPr>
          <a:xfrm>
            <a:off x="332312" y="4522500"/>
            <a:ext cx="8507077" cy="270000"/>
          </a:xfrm>
          <a:prstGeom prst="rect">
            <a:avLst/>
          </a:prstGeom>
        </p:spPr>
        <p:txBody>
          <a:bodyPr lIns="91428" tIns="45714" rIns="91428" bIns="45714" anchor="b" anchorCtr="0"/>
          <a:lstStyle>
            <a:lvl1pPr marL="85715" indent="-85715">
              <a:lnSpc>
                <a:spcPts val="1000"/>
              </a:lnSpc>
              <a:spcAft>
                <a:spcPts val="300"/>
              </a:spcAft>
              <a:buNone/>
              <a:defRPr sz="800"/>
            </a:lvl1pPr>
            <a:lvl2pPr marL="177777" indent="0">
              <a:buNone/>
              <a:defRPr sz="1000"/>
            </a:lvl2pPr>
            <a:lvl3pPr marL="355555" indent="0">
              <a:buNone/>
              <a:defRPr sz="1000"/>
            </a:lvl3pPr>
            <a:lvl4pPr marL="541271" indent="0">
              <a:buNone/>
              <a:defRPr sz="1000"/>
            </a:lvl4pPr>
            <a:lvl5pPr marL="719048" indent="0">
              <a:buNone/>
              <a:defRPr sz="1000"/>
            </a:lvl5pPr>
          </a:lstStyle>
          <a:p>
            <a:pPr lvl="0"/>
            <a:r>
              <a:rPr lang="en-US"/>
              <a:t>Click to edit Master text styles</a:t>
            </a:r>
          </a:p>
        </p:txBody>
      </p:sp>
      <p:sp>
        <p:nvSpPr>
          <p:cNvPr id="6" name="PageNo"/>
          <p:cNvSpPr>
            <a:spLocks noGrp="1"/>
          </p:cNvSpPr>
          <p:nvPr>
            <p:ph type="sldNum" sz="quarter" idx="19"/>
          </p:nvPr>
        </p:nvSpPr>
        <p:spPr>
          <a:xfrm>
            <a:off x="8109439" y="242889"/>
            <a:ext cx="723900" cy="216694"/>
          </a:xfrm>
          <a:prstGeom prst="rect">
            <a:avLst/>
          </a:prstGeom>
        </p:spPr>
        <p:txBody>
          <a:bodyPr lIns="91428" tIns="45714" rIns="91428" bIns="45714"/>
          <a:lstStyle>
            <a:lvl1pPr>
              <a:defRPr/>
            </a:lvl1pPr>
          </a:lstStyle>
          <a:p>
            <a:pPr defTabSz="914286" fontAlgn="auto">
              <a:spcBef>
                <a:spcPts val="0"/>
              </a:spcBef>
              <a:spcAft>
                <a:spcPts val="0"/>
              </a:spcAft>
            </a:pPr>
            <a:fld id="{CA312978-C094-F94F-8065-C6792A37E2BF}" type="slidenum">
              <a:rPr lang="en-GB">
                <a:solidFill>
                  <a:srgbClr val="000000"/>
                </a:solidFill>
                <a:latin typeface="CiscoSansTT Light"/>
                <a:ea typeface="+mn-ea"/>
                <a:cs typeface="+mn-cs"/>
              </a:rPr>
              <a:pPr defTabSz="914286" fontAlgn="auto">
                <a:spcBef>
                  <a:spcPts val="0"/>
                </a:spcBef>
                <a:spcAft>
                  <a:spcPts val="0"/>
                </a:spcAft>
              </a:pPr>
              <a:t>‹#›</a:t>
            </a:fld>
            <a:endParaRPr lang="en-GB" dirty="0">
              <a:solidFill>
                <a:srgbClr val="000000"/>
              </a:solidFill>
              <a:latin typeface="CiscoSansTT Light"/>
              <a:ea typeface="+mn-ea"/>
              <a:cs typeface="+mn-cs"/>
            </a:endParaRPr>
          </a:p>
        </p:txBody>
      </p:sp>
    </p:spTree>
    <p:extLst>
      <p:ext uri="{BB962C8B-B14F-4D97-AF65-F5344CB8AC3E}">
        <p14:creationId xmlns:p14="http://schemas.microsoft.com/office/powerpoint/2010/main" val="19321454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005" y="5944"/>
            <a:ext cx="7435849" cy="548640"/>
          </a:xfrm>
        </p:spPr>
        <p:txBody>
          <a:bodyPr/>
          <a:lstStyle/>
          <a:p>
            <a:r>
              <a:rPr lang="en-US" dirty="0"/>
              <a:t>Click to edit Master title style</a:t>
            </a:r>
          </a:p>
        </p:txBody>
      </p:sp>
      <p:sp>
        <p:nvSpPr>
          <p:cNvPr id="3" name="Content Placeholder 2"/>
          <p:cNvSpPr>
            <a:spLocks noGrp="1"/>
          </p:cNvSpPr>
          <p:nvPr>
            <p:ph idx="1"/>
          </p:nvPr>
        </p:nvSpPr>
        <p:spPr>
          <a:xfrm>
            <a:off x="229702" y="1004809"/>
            <a:ext cx="8551441" cy="3724274"/>
          </a:xfrm>
          <a:prstGeom prst="rect">
            <a:avLst/>
          </a:prstGeom>
        </p:spPr>
        <p:txBody>
          <a:bodyPr lIns="91428" tIns="45714" rIns="91428" bIns="45714"/>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0"/>
          </p:nvPr>
        </p:nvSpPr>
        <p:spPr>
          <a:xfrm>
            <a:off x="793755" y="889907"/>
            <a:ext cx="7435849" cy="285750"/>
          </a:xfrm>
          <a:prstGeom prst="rect">
            <a:avLst/>
          </a:prstGeom>
        </p:spPr>
        <p:txBody>
          <a:bodyPr lIns="91428" tIns="45714" rIns="91428" bIns="45714" anchor="ctr">
            <a:noAutofit/>
          </a:bodyPr>
          <a:lstStyle>
            <a:lvl1pPr>
              <a:buFontTx/>
              <a:buNone/>
              <a:defRPr sz="2400"/>
            </a:lvl1pPr>
            <a:lvl2pPr>
              <a:defRPr sz="2400"/>
            </a:lvl2pPr>
            <a:lvl3pPr>
              <a:defRPr sz="2400"/>
            </a:lvl3pPr>
            <a:lvl4pPr>
              <a:defRPr sz="2400"/>
            </a:lvl4pPr>
            <a:lvl5pPr>
              <a:defRPr sz="2400"/>
            </a:lvl5pPr>
          </a:lstStyle>
          <a:p>
            <a:pPr lvl="0"/>
            <a:r>
              <a:rPr lang="en-US" dirty="0"/>
              <a:t>Click to edit Master text styles</a:t>
            </a:r>
          </a:p>
        </p:txBody>
      </p:sp>
      <p:sp>
        <p:nvSpPr>
          <p:cNvPr id="10" name="Text Placeholder 9"/>
          <p:cNvSpPr>
            <a:spLocks noGrp="1"/>
          </p:cNvSpPr>
          <p:nvPr>
            <p:ph type="body" sz="quarter" idx="11"/>
          </p:nvPr>
        </p:nvSpPr>
        <p:spPr>
          <a:xfrm>
            <a:off x="793751" y="4449170"/>
            <a:ext cx="7461250" cy="311607"/>
          </a:xfrm>
          <a:prstGeom prst="rect">
            <a:avLst/>
          </a:prstGeom>
        </p:spPr>
        <p:txBody>
          <a:bodyPr lIns="91428" tIns="45714" rIns="91428" bIns="45714" anchor="b">
            <a:spAutoFit/>
          </a:bodyPr>
          <a:lstStyle>
            <a:lvl1pPr algn="l" defTabSz="804764">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a:t>Click to edit Master text styles</a:t>
            </a:r>
          </a:p>
        </p:txBody>
      </p:sp>
    </p:spTree>
    <p:extLst>
      <p:ext uri="{BB962C8B-B14F-4D97-AF65-F5344CB8AC3E}">
        <p14:creationId xmlns:p14="http://schemas.microsoft.com/office/powerpoint/2010/main" val="1356557370"/>
      </p:ext>
    </p:extLst>
  </p:cSld>
  <p:clrMapOvr>
    <a:masterClrMapping/>
  </p:clrMapOvr>
  <p:transition>
    <p:wipe dir="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8_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324161"/>
            <a:ext cx="8588861" cy="628650"/>
          </a:xfrm>
        </p:spPr>
        <p:txBody>
          <a:bodyPr/>
          <a:lstStyle>
            <a:lvl1pPr>
              <a:defRPr>
                <a:gradFill>
                  <a:gsLst>
                    <a:gs pos="0">
                      <a:schemeClr val="tx1"/>
                    </a:gs>
                    <a:gs pos="44000">
                      <a:srgbClr val="01BBBB"/>
                    </a:gs>
                    <a:gs pos="100000">
                      <a:schemeClr val="accent4"/>
                    </a:gs>
                  </a:gsLst>
                  <a:lin ang="4800000" scaled="0"/>
                </a:gradFill>
                <a:latin typeface="+mj-lt"/>
              </a:defRPr>
            </a:lvl1pPr>
          </a:lstStyle>
          <a:p>
            <a:r>
              <a:rPr lang="en-US"/>
              <a:t>Click to edit Master title style</a:t>
            </a:r>
            <a:endParaRPr lang="en-US" dirty="0"/>
          </a:p>
        </p:txBody>
      </p:sp>
      <p:sp>
        <p:nvSpPr>
          <p:cNvPr id="3" name="Text Placeholder 9"/>
          <p:cNvSpPr>
            <a:spLocks noGrp="1"/>
          </p:cNvSpPr>
          <p:nvPr>
            <p:ph type="body" sz="quarter" idx="11" hasCustomPrompt="1"/>
          </p:nvPr>
        </p:nvSpPr>
        <p:spPr>
          <a:xfrm>
            <a:off x="249467" y="4546608"/>
            <a:ext cx="7461250" cy="207749"/>
          </a:xfrm>
          <a:prstGeom prst="rect">
            <a:avLst/>
          </a:prstGeom>
        </p:spPr>
        <p:txBody>
          <a:bodyPr wrap="square" lIns="68589" tIns="34295" rIns="68589" bIns="34295" anchor="b" anchorCtr="0">
            <a:noAutofit/>
          </a:bodyPr>
          <a:lstStyle>
            <a:lvl1pPr algn="l" defTabSz="603728">
              <a:lnSpc>
                <a:spcPct val="100000"/>
              </a:lnSpc>
              <a:spcBef>
                <a:spcPct val="50000"/>
              </a:spcBef>
              <a:buNone/>
              <a:defRPr sz="900">
                <a:solidFill>
                  <a:schemeClr val="bg1">
                    <a:lumMod val="50000"/>
                  </a:schemeClr>
                </a:solidFill>
                <a:latin typeface="+mj-l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Source: Placeholder for Notes Is 12 Points</a:t>
            </a:r>
          </a:p>
        </p:txBody>
      </p:sp>
    </p:spTree>
    <p:extLst>
      <p:ext uri="{BB962C8B-B14F-4D97-AF65-F5344CB8AC3E}">
        <p14:creationId xmlns:p14="http://schemas.microsoft.com/office/powerpoint/2010/main" val="4013964782"/>
      </p:ext>
    </p:extLst>
  </p:cSld>
  <p:clrMapOvr>
    <a:masterClrMapping/>
  </p:clrMapOvr>
  <p:transition>
    <p:wipe dir="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30192" y="1004888"/>
            <a:ext cx="8550275" cy="3724275"/>
          </a:xfrm>
          <a:prstGeom prst="rect">
            <a:avLst/>
          </a:prstGeom>
        </p:spPr>
        <p:txBody>
          <a:bodyPr lIns="91428" tIns="45714" rIns="91428" bIns="4571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9712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9" Type="http://schemas.openxmlformats.org/officeDocument/2006/relationships/slideLayout" Target="../slideLayouts/slideLayout76.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42" Type="http://schemas.openxmlformats.org/officeDocument/2006/relationships/slideLayout" Target="../slideLayouts/slideLayout79.xml"/><Relationship Id="rId47" Type="http://schemas.openxmlformats.org/officeDocument/2006/relationships/slideLayout" Target="../slideLayouts/slideLayout84.xml"/><Relationship Id="rId50" Type="http://schemas.openxmlformats.org/officeDocument/2006/relationships/slideLayout" Target="../slideLayouts/slideLayout87.xml"/><Relationship Id="rId55" Type="http://schemas.openxmlformats.org/officeDocument/2006/relationships/slideLayout" Target="../slideLayouts/slideLayout92.xml"/><Relationship Id="rId63" Type="http://schemas.openxmlformats.org/officeDocument/2006/relationships/theme" Target="../theme/theme2.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41" Type="http://schemas.openxmlformats.org/officeDocument/2006/relationships/slideLayout" Target="../slideLayouts/slideLayout78.xml"/><Relationship Id="rId54" Type="http://schemas.openxmlformats.org/officeDocument/2006/relationships/slideLayout" Target="../slideLayouts/slideLayout91.xml"/><Relationship Id="rId62" Type="http://schemas.openxmlformats.org/officeDocument/2006/relationships/slideLayout" Target="../slideLayouts/slideLayout9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slideLayout" Target="../slideLayouts/slideLayout74.xml"/><Relationship Id="rId40" Type="http://schemas.openxmlformats.org/officeDocument/2006/relationships/slideLayout" Target="../slideLayouts/slideLayout77.xml"/><Relationship Id="rId45" Type="http://schemas.openxmlformats.org/officeDocument/2006/relationships/slideLayout" Target="../slideLayouts/slideLayout82.xml"/><Relationship Id="rId53" Type="http://schemas.openxmlformats.org/officeDocument/2006/relationships/slideLayout" Target="../slideLayouts/slideLayout90.xml"/><Relationship Id="rId58" Type="http://schemas.openxmlformats.org/officeDocument/2006/relationships/slideLayout" Target="../slideLayouts/slideLayout95.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49" Type="http://schemas.openxmlformats.org/officeDocument/2006/relationships/slideLayout" Target="../slideLayouts/slideLayout86.xml"/><Relationship Id="rId57" Type="http://schemas.openxmlformats.org/officeDocument/2006/relationships/slideLayout" Target="../slideLayouts/slideLayout94.xml"/><Relationship Id="rId61" Type="http://schemas.openxmlformats.org/officeDocument/2006/relationships/slideLayout" Target="../slideLayouts/slideLayout98.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4" Type="http://schemas.openxmlformats.org/officeDocument/2006/relationships/slideLayout" Target="../slideLayouts/slideLayout81.xml"/><Relationship Id="rId52" Type="http://schemas.openxmlformats.org/officeDocument/2006/relationships/slideLayout" Target="../slideLayouts/slideLayout89.xml"/><Relationship Id="rId60" Type="http://schemas.openxmlformats.org/officeDocument/2006/relationships/slideLayout" Target="../slideLayouts/slideLayout9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 Id="rId43" Type="http://schemas.openxmlformats.org/officeDocument/2006/relationships/slideLayout" Target="../slideLayouts/slideLayout80.xml"/><Relationship Id="rId48" Type="http://schemas.openxmlformats.org/officeDocument/2006/relationships/slideLayout" Target="../slideLayouts/slideLayout85.xml"/><Relationship Id="rId56" Type="http://schemas.openxmlformats.org/officeDocument/2006/relationships/slideLayout" Target="../slideLayouts/slideLayout93.xml"/><Relationship Id="rId8" Type="http://schemas.openxmlformats.org/officeDocument/2006/relationships/slideLayout" Target="../slideLayouts/slideLayout45.xml"/><Relationship Id="rId51" Type="http://schemas.openxmlformats.org/officeDocument/2006/relationships/slideLayout" Target="../slideLayouts/slideLayout88.xml"/><Relationship Id="rId3" Type="http://schemas.openxmlformats.org/officeDocument/2006/relationships/slideLayout" Target="../slideLayouts/slideLayout40.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38" Type="http://schemas.openxmlformats.org/officeDocument/2006/relationships/slideLayout" Target="../slideLayouts/slideLayout75.xml"/><Relationship Id="rId46" Type="http://schemas.openxmlformats.org/officeDocument/2006/relationships/slideLayout" Target="../slideLayouts/slideLayout83.xml"/><Relationship Id="rId59" Type="http://schemas.openxmlformats.org/officeDocument/2006/relationships/slideLayout" Target="../slideLayouts/slideLayout9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26" Type="http://schemas.openxmlformats.org/officeDocument/2006/relationships/slideLayout" Target="../slideLayouts/slideLayout125.xml"/><Relationship Id="rId39" Type="http://schemas.openxmlformats.org/officeDocument/2006/relationships/slideLayout" Target="../slideLayouts/slideLayout138.xml"/><Relationship Id="rId3" Type="http://schemas.openxmlformats.org/officeDocument/2006/relationships/slideLayout" Target="../slideLayouts/slideLayout102.xml"/><Relationship Id="rId21" Type="http://schemas.openxmlformats.org/officeDocument/2006/relationships/slideLayout" Target="../slideLayouts/slideLayout120.xml"/><Relationship Id="rId34" Type="http://schemas.openxmlformats.org/officeDocument/2006/relationships/slideLayout" Target="../slideLayouts/slideLayout133.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slideLayout" Target="../slideLayouts/slideLayout124.xml"/><Relationship Id="rId33" Type="http://schemas.openxmlformats.org/officeDocument/2006/relationships/slideLayout" Target="../slideLayouts/slideLayout132.xml"/><Relationship Id="rId38" Type="http://schemas.openxmlformats.org/officeDocument/2006/relationships/slideLayout" Target="../slideLayouts/slideLayout137.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29" Type="http://schemas.openxmlformats.org/officeDocument/2006/relationships/slideLayout" Target="../slideLayouts/slideLayout128.xml"/><Relationship Id="rId41" Type="http://schemas.openxmlformats.org/officeDocument/2006/relationships/image" Target="../media/image1.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slideLayout" Target="../slideLayouts/slideLayout123.xml"/><Relationship Id="rId32" Type="http://schemas.openxmlformats.org/officeDocument/2006/relationships/slideLayout" Target="../slideLayouts/slideLayout131.xml"/><Relationship Id="rId37" Type="http://schemas.openxmlformats.org/officeDocument/2006/relationships/slideLayout" Target="../slideLayouts/slideLayout136.xml"/><Relationship Id="rId40" Type="http://schemas.openxmlformats.org/officeDocument/2006/relationships/theme" Target="../theme/theme3.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28" Type="http://schemas.openxmlformats.org/officeDocument/2006/relationships/slideLayout" Target="../slideLayouts/slideLayout127.xml"/><Relationship Id="rId36" Type="http://schemas.openxmlformats.org/officeDocument/2006/relationships/slideLayout" Target="../slideLayouts/slideLayout135.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31" Type="http://schemas.openxmlformats.org/officeDocument/2006/relationships/slideLayout" Target="../slideLayouts/slideLayout130.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 Id="rId27" Type="http://schemas.openxmlformats.org/officeDocument/2006/relationships/slideLayout" Target="../slideLayouts/slideLayout126.xml"/><Relationship Id="rId30" Type="http://schemas.openxmlformats.org/officeDocument/2006/relationships/slideLayout" Target="../slideLayouts/slideLayout129.xml"/><Relationship Id="rId35" Type="http://schemas.openxmlformats.org/officeDocument/2006/relationships/slideLayout" Target="../slideLayouts/slideLayout1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000000">
                    <a:alpha val="25000"/>
                  </a:srgbClr>
                </a:solidFill>
                <a:latin typeface="+mn-lt"/>
                <a:ea typeface="+mn-ea"/>
                <a:cs typeface="CiscoSans Thin"/>
              </a:rPr>
              <a:pPr algn="r" defTabSz="610744" fontAlgn="auto">
                <a:spcBef>
                  <a:spcPts val="0"/>
                </a:spcBef>
                <a:spcAft>
                  <a:spcPts val="0"/>
                </a:spcAft>
                <a:defRPr/>
              </a:pPr>
              <a:t>‹#›</a:t>
            </a:fld>
            <a:endParaRPr lang="en-US" sz="600" dirty="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mn-lt"/>
                <a:ea typeface="+mn-ea"/>
                <a:cs typeface="CiscoSans Thin"/>
              </a:rPr>
              <a:t>© </a:t>
            </a:r>
            <a:r>
              <a:rPr lang="de-DE" sz="600" dirty="0">
                <a:solidFill>
                  <a:srgbClr val="000000">
                    <a:alpha val="25000"/>
                  </a:srgbClr>
                </a:solidFill>
                <a:latin typeface="+mn-lt"/>
                <a:ea typeface="+mn-ea"/>
                <a:cs typeface="CiscoSans Thin"/>
              </a:rPr>
              <a:t>2016  Cisco</a:t>
            </a:r>
            <a:r>
              <a:rPr lang="en-US" sz="600" dirty="0">
                <a:solidFill>
                  <a:srgbClr val="000000">
                    <a:alpha val="25000"/>
                  </a:srgbClr>
                </a:solidFill>
                <a:latin typeface="+mn-lt"/>
                <a:ea typeface="+mn-ea"/>
                <a:cs typeface="CiscoSans Thin"/>
              </a:rPr>
              <a:t> and/or its affiliates. All rights reserved.   Cisco Confidential</a:t>
            </a:r>
          </a:p>
        </p:txBody>
      </p:sp>
      <p:pic>
        <p:nvPicPr>
          <p:cNvPr id="7" name="Picture 2" descr="C:\Users\spius\Pictures\cisco logo blue gradient.png"/>
          <p:cNvPicPr>
            <a:picLocks noChangeAspect="1" noChangeArrowheads="1"/>
          </p:cNvPicPr>
          <p:nvPr/>
        </p:nvPicPr>
        <p:blipFill>
          <a:blip r:embed="rId39" cstate="screen">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874" r:id="rId1"/>
    <p:sldLayoutId id="2147483875" r:id="rId2"/>
    <p:sldLayoutId id="2147483877" r:id="rId3"/>
    <p:sldLayoutId id="2147483876" r:id="rId4"/>
    <p:sldLayoutId id="2147483878" r:id="rId5"/>
    <p:sldLayoutId id="2147483881" r:id="rId6"/>
    <p:sldLayoutId id="2147483880" r:id="rId7"/>
    <p:sldLayoutId id="2147483905" r:id="rId8"/>
    <p:sldLayoutId id="2147483906" r:id="rId9"/>
    <p:sldLayoutId id="2147483879" r:id="rId10"/>
    <p:sldLayoutId id="2147483883" r:id="rId11"/>
    <p:sldLayoutId id="2147483886" r:id="rId12"/>
    <p:sldLayoutId id="2147483887" r:id="rId13"/>
    <p:sldLayoutId id="2147483884" r:id="rId14"/>
    <p:sldLayoutId id="2147483885" r:id="rId15"/>
    <p:sldLayoutId id="2147483907" r:id="rId16"/>
    <p:sldLayoutId id="2147483889" r:id="rId17"/>
    <p:sldLayoutId id="2147483890" r:id="rId18"/>
    <p:sldLayoutId id="2147483891" r:id="rId19"/>
    <p:sldLayoutId id="2147483892" r:id="rId20"/>
    <p:sldLayoutId id="2147483893" r:id="rId21"/>
    <p:sldLayoutId id="2147483917" r:id="rId22"/>
    <p:sldLayoutId id="2147483918" r:id="rId23"/>
    <p:sldLayoutId id="2147483895" r:id="rId24"/>
    <p:sldLayoutId id="2147483871" r:id="rId25"/>
    <p:sldLayoutId id="2147483898" r:id="rId26"/>
    <p:sldLayoutId id="2147483908" r:id="rId27"/>
    <p:sldLayoutId id="2147483909" r:id="rId28"/>
    <p:sldLayoutId id="2147483910" r:id="rId29"/>
    <p:sldLayoutId id="2147483911" r:id="rId30"/>
    <p:sldLayoutId id="2147483914" r:id="rId31"/>
    <p:sldLayoutId id="2147483896" r:id="rId32"/>
    <p:sldLayoutId id="2147483912" r:id="rId33"/>
    <p:sldLayoutId id="2147483913" r:id="rId34"/>
    <p:sldLayoutId id="2147483897" r:id="rId35"/>
    <p:sldLayoutId id="2147483987" r:id="rId36"/>
    <p:sldLayoutId id="2147484028" r:id="rId37"/>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5"/>
          <p:cNvSpPr>
            <a:spLocks noGrp="1"/>
          </p:cNvSpPr>
          <p:nvPr>
            <p:ph type="title"/>
          </p:nvPr>
        </p:nvSpPr>
        <p:spPr>
          <a:xfrm>
            <a:off x="260620" y="341158"/>
            <a:ext cx="8659368" cy="731520"/>
          </a:xfrm>
          <a:prstGeom prst="rect">
            <a:avLst/>
          </a:prstGeom>
        </p:spPr>
        <p:txBody>
          <a:bodyPr vert="horz" lIns="91412" tIns="45706" rIns="91412" bIns="45706" rtlCol="0" anchor="t" anchorCtr="0">
            <a:noAutofit/>
          </a:bodyPr>
          <a:lstStyle/>
          <a:p>
            <a:r>
              <a:rPr lang="en-US"/>
              <a:t>Click to edit Master title style</a:t>
            </a:r>
            <a:endParaRPr lang="en-GB" dirty="0"/>
          </a:p>
        </p:txBody>
      </p:sp>
      <p:sp>
        <p:nvSpPr>
          <p:cNvPr id="5" name="Rectangle 7"/>
          <p:cNvSpPr>
            <a:spLocks noChangeArrowheads="1"/>
          </p:cNvSpPr>
          <p:nvPr/>
        </p:nvSpPr>
        <p:spPr bwMode="ltGray">
          <a:xfrm>
            <a:off x="8662418" y="4742907"/>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231F20"/>
                </a:solidFill>
                <a:latin typeface="CiscoSansTT Light"/>
                <a:ea typeface="+mn-ea"/>
                <a:cs typeface="CiscoSans Thin"/>
              </a:rPr>
              <a:pPr algn="r" defTabSz="610668" fontAlgn="auto">
                <a:spcBef>
                  <a:spcPts val="0"/>
                </a:spcBef>
                <a:spcAft>
                  <a:spcPts val="0"/>
                </a:spcAft>
              </a:pPr>
              <a:t>‹#›</a:t>
            </a:fld>
            <a:endParaRPr lang="en-US" sz="600" dirty="0">
              <a:solidFill>
                <a:srgbClr val="231F20"/>
              </a:solidFill>
              <a:latin typeface="CiscoSansTT Light"/>
              <a:ea typeface="+mn-ea"/>
              <a:cs typeface="CiscoSans Thin"/>
            </a:endParaRPr>
          </a:p>
        </p:txBody>
      </p:sp>
      <p:cxnSp>
        <p:nvCxnSpPr>
          <p:cNvPr id="8" name="Straight Connector 7"/>
          <p:cNvCxnSpPr/>
          <p:nvPr/>
        </p:nvCxnSpPr>
        <p:spPr>
          <a:xfrm>
            <a:off x="0"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1763773"/>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 id="2147483942" r:id="rId18"/>
    <p:sldLayoutId id="2147483943" r:id="rId19"/>
    <p:sldLayoutId id="2147483944" r:id="rId20"/>
    <p:sldLayoutId id="2147483945" r:id="rId21"/>
    <p:sldLayoutId id="2147483946" r:id="rId22"/>
    <p:sldLayoutId id="2147483947" r:id="rId23"/>
    <p:sldLayoutId id="2147483948" r:id="rId24"/>
    <p:sldLayoutId id="2147483949" r:id="rId25"/>
    <p:sldLayoutId id="2147483950" r:id="rId26"/>
    <p:sldLayoutId id="2147483951" r:id="rId27"/>
    <p:sldLayoutId id="2147483952" r:id="rId28"/>
    <p:sldLayoutId id="2147483953" r:id="rId29"/>
    <p:sldLayoutId id="2147483954" r:id="rId30"/>
    <p:sldLayoutId id="2147483955" r:id="rId31"/>
    <p:sldLayoutId id="2147483956" r:id="rId32"/>
    <p:sldLayoutId id="2147483957" r:id="rId33"/>
    <p:sldLayoutId id="2147483958" r:id="rId34"/>
    <p:sldLayoutId id="2147483959" r:id="rId35"/>
    <p:sldLayoutId id="2147483960" r:id="rId36"/>
    <p:sldLayoutId id="2147483961" r:id="rId37"/>
    <p:sldLayoutId id="2147483962" r:id="rId38"/>
    <p:sldLayoutId id="2147483963" r:id="rId39"/>
    <p:sldLayoutId id="2147483964" r:id="rId40"/>
    <p:sldLayoutId id="2147483965" r:id="rId41"/>
    <p:sldLayoutId id="2147483966" r:id="rId42"/>
    <p:sldLayoutId id="2147483967" r:id="rId43"/>
    <p:sldLayoutId id="2147483968" r:id="rId44"/>
    <p:sldLayoutId id="2147483969" r:id="rId45"/>
    <p:sldLayoutId id="2147483970" r:id="rId46"/>
    <p:sldLayoutId id="2147483971" r:id="rId47"/>
    <p:sldLayoutId id="2147483972" r:id="rId48"/>
    <p:sldLayoutId id="2147483973" r:id="rId49"/>
    <p:sldLayoutId id="2147483974" r:id="rId50"/>
    <p:sldLayoutId id="2147483975" r:id="rId51"/>
    <p:sldLayoutId id="2147483976" r:id="rId52"/>
    <p:sldLayoutId id="2147483977" r:id="rId53"/>
    <p:sldLayoutId id="2147483978" r:id="rId54"/>
    <p:sldLayoutId id="2147483979" r:id="rId55"/>
    <p:sldLayoutId id="2147483980" r:id="rId56"/>
    <p:sldLayoutId id="2147483981" r:id="rId57"/>
    <p:sldLayoutId id="2147483982" r:id="rId58"/>
    <p:sldLayoutId id="2147483983" r:id="rId59"/>
    <p:sldLayoutId id="2147483984" r:id="rId60"/>
    <p:sldLayoutId id="2147483985" r:id="rId61"/>
    <p:sldLayoutId id="2147483986" r:id="rId62"/>
  </p:sldLayoutIdLst>
  <p:transition spd="slow">
    <p:wipe/>
  </p:transition>
  <p:txStyles>
    <p:titleStyle>
      <a:lvl1pPr algn="l" defTabSz="685691" rtl="0" eaLnBrk="1" latinLnBrk="0" hangingPunct="1">
        <a:lnSpc>
          <a:spcPct val="80000"/>
        </a:lnSpc>
        <a:spcBef>
          <a:spcPct val="0"/>
        </a:spcBef>
        <a:buNone/>
        <a:defRPr lang="en-US" sz="2500" b="0" kern="1200" spc="0" baseline="0" dirty="0">
          <a:solidFill>
            <a:srgbClr val="00A2BF"/>
          </a:solidFill>
          <a:latin typeface="+mj-lt"/>
          <a:ea typeface="+mj-ea"/>
          <a:cs typeface="CiscoSans"/>
        </a:defRPr>
      </a:lvl1pPr>
    </p:titleStyle>
    <p:bodyStyle>
      <a:lvl1pPr marL="171424" indent="-171424" algn="l" defTabSz="6856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59895" indent="-215937" algn="l" defTabSz="6856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1874" indent="-171401" algn="l" defTabSz="6856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3853" indent="-171401" algn="l" defTabSz="6856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5832" indent="-171401" algn="l" defTabSz="6856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3748" indent="-171424" algn="l" defTabSz="6856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727" indent="-171401" algn="l" defTabSz="6856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9920" indent="0" algn="l" defTabSz="6856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4189" indent="-171424" algn="l" defTabSz="685691"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91" rtl="0" eaLnBrk="1" latinLnBrk="0" hangingPunct="1">
        <a:defRPr sz="1400" kern="1200">
          <a:solidFill>
            <a:schemeClr val="tx1"/>
          </a:solidFill>
          <a:latin typeface="+mn-lt"/>
          <a:ea typeface="+mn-ea"/>
          <a:cs typeface="+mn-cs"/>
        </a:defRPr>
      </a:lvl1pPr>
      <a:lvl2pPr marL="342841" algn="l" defTabSz="685691" rtl="0" eaLnBrk="1" latinLnBrk="0" hangingPunct="1">
        <a:defRPr sz="1400" kern="1200">
          <a:solidFill>
            <a:schemeClr val="tx1"/>
          </a:solidFill>
          <a:latin typeface="+mn-lt"/>
          <a:ea typeface="+mn-ea"/>
          <a:cs typeface="+mn-cs"/>
        </a:defRPr>
      </a:lvl2pPr>
      <a:lvl3pPr marL="685691" algn="l" defTabSz="685691" rtl="0" eaLnBrk="1" latinLnBrk="0" hangingPunct="1">
        <a:defRPr sz="1400" kern="1200">
          <a:solidFill>
            <a:schemeClr val="tx1"/>
          </a:solidFill>
          <a:latin typeface="+mn-lt"/>
          <a:ea typeface="+mn-ea"/>
          <a:cs typeface="+mn-cs"/>
        </a:defRPr>
      </a:lvl3pPr>
      <a:lvl4pPr marL="1028536" algn="l" defTabSz="685691" rtl="0" eaLnBrk="1" latinLnBrk="0" hangingPunct="1">
        <a:defRPr sz="1400" kern="1200">
          <a:solidFill>
            <a:schemeClr val="tx1"/>
          </a:solidFill>
          <a:latin typeface="+mn-lt"/>
          <a:ea typeface="+mn-ea"/>
          <a:cs typeface="+mn-cs"/>
        </a:defRPr>
      </a:lvl4pPr>
      <a:lvl5pPr marL="1371384" algn="l" defTabSz="685691" rtl="0" eaLnBrk="1" latinLnBrk="0" hangingPunct="1">
        <a:defRPr sz="1400" kern="1200">
          <a:solidFill>
            <a:schemeClr val="tx1"/>
          </a:solidFill>
          <a:latin typeface="+mn-lt"/>
          <a:ea typeface="+mn-ea"/>
          <a:cs typeface="+mn-cs"/>
        </a:defRPr>
      </a:lvl5pPr>
      <a:lvl6pPr marL="1714225" algn="l" defTabSz="685691" rtl="0" eaLnBrk="1" latinLnBrk="0" hangingPunct="1">
        <a:defRPr sz="1400" kern="1200">
          <a:solidFill>
            <a:schemeClr val="tx1"/>
          </a:solidFill>
          <a:latin typeface="+mn-lt"/>
          <a:ea typeface="+mn-ea"/>
          <a:cs typeface="+mn-cs"/>
        </a:defRPr>
      </a:lvl6pPr>
      <a:lvl7pPr marL="2057075" algn="l" defTabSz="685691" rtl="0" eaLnBrk="1" latinLnBrk="0" hangingPunct="1">
        <a:defRPr sz="1400" kern="1200">
          <a:solidFill>
            <a:schemeClr val="tx1"/>
          </a:solidFill>
          <a:latin typeface="+mn-lt"/>
          <a:ea typeface="+mn-ea"/>
          <a:cs typeface="+mn-cs"/>
        </a:defRPr>
      </a:lvl7pPr>
      <a:lvl8pPr marL="2399920" algn="l" defTabSz="685691" rtl="0" eaLnBrk="1" latinLnBrk="0" hangingPunct="1">
        <a:defRPr sz="1400" kern="1200">
          <a:solidFill>
            <a:schemeClr val="tx1"/>
          </a:solidFill>
          <a:latin typeface="+mn-lt"/>
          <a:ea typeface="+mn-ea"/>
          <a:cs typeface="+mn-cs"/>
        </a:defRPr>
      </a:lvl8pPr>
      <a:lvl9pPr marL="2742768" algn="l" defTabSz="685691"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000000">
                    <a:alpha val="25000"/>
                  </a:srgbClr>
                </a:solidFill>
                <a:latin typeface="Arial"/>
                <a:ea typeface=""/>
                <a:cs typeface="CiscoSans Thin"/>
              </a:rPr>
              <a:pPr algn="r" defTabSz="610744" fontAlgn="auto">
                <a:spcBef>
                  <a:spcPts val="0"/>
                </a:spcBef>
                <a:spcAft>
                  <a:spcPts val="0"/>
                </a:spcAft>
                <a:defRPr/>
              </a:pPr>
              <a:t>‹#›</a:t>
            </a:fld>
            <a:endParaRPr lang="en-US" sz="600" dirty="0">
              <a:solidFill>
                <a:srgbClr val="000000">
                  <a:alpha val="25000"/>
                </a:srgbClr>
              </a:solidFill>
              <a:latin typeface="Arial"/>
              <a:ea typeface=""/>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Arial"/>
                <a:ea typeface=""/>
                <a:cs typeface="CiscoSans Thin"/>
              </a:rPr>
              <a:t>© 2015  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41" cstate="screen">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977280113"/>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 id="2147484000" r:id="rId12"/>
    <p:sldLayoutId id="2147484001" r:id="rId13"/>
    <p:sldLayoutId id="2147484002" r:id="rId14"/>
    <p:sldLayoutId id="2147484003" r:id="rId15"/>
    <p:sldLayoutId id="2147484004" r:id="rId16"/>
    <p:sldLayoutId id="2147484005" r:id="rId17"/>
    <p:sldLayoutId id="2147484006" r:id="rId18"/>
    <p:sldLayoutId id="2147484007" r:id="rId19"/>
    <p:sldLayoutId id="2147484008" r:id="rId20"/>
    <p:sldLayoutId id="2147484009" r:id="rId21"/>
    <p:sldLayoutId id="2147484010" r:id="rId22"/>
    <p:sldLayoutId id="2147484011" r:id="rId23"/>
    <p:sldLayoutId id="2147484012" r:id="rId24"/>
    <p:sldLayoutId id="2147484013" r:id="rId25"/>
    <p:sldLayoutId id="2147484014" r:id="rId26"/>
    <p:sldLayoutId id="2147484015" r:id="rId27"/>
    <p:sldLayoutId id="2147484016" r:id="rId28"/>
    <p:sldLayoutId id="2147484017" r:id="rId29"/>
    <p:sldLayoutId id="2147484018" r:id="rId30"/>
    <p:sldLayoutId id="2147484019" r:id="rId31"/>
    <p:sldLayoutId id="2147484020" r:id="rId32"/>
    <p:sldLayoutId id="2147484021" r:id="rId33"/>
    <p:sldLayoutId id="2147484022" r:id="rId34"/>
    <p:sldLayoutId id="2147484023" r:id="rId35"/>
    <p:sldLayoutId id="2147484024" r:id="rId36"/>
    <p:sldLayoutId id="2147484025" r:id="rId37"/>
    <p:sldLayoutId id="2147484026" r:id="rId38"/>
    <p:sldLayoutId id="2147484027" r:id="rId39"/>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tif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6.tiff"/><Relationship Id="rId7" Type="http://schemas.openxmlformats.org/officeDocument/2006/relationships/image" Target="../media/image30.tiff"/><Relationship Id="rId2" Type="http://schemas.openxmlformats.org/officeDocument/2006/relationships/image" Target="../media/image25.tiff"/><Relationship Id="rId1" Type="http://schemas.openxmlformats.org/officeDocument/2006/relationships/slideLayout" Target="../slideLayouts/slideLayout5.xml"/><Relationship Id="rId6" Type="http://schemas.openxmlformats.org/officeDocument/2006/relationships/image" Target="../media/image29.tiff"/><Relationship Id="rId5" Type="http://schemas.openxmlformats.org/officeDocument/2006/relationships/image" Target="../media/image28.tiff"/><Relationship Id="rId4" Type="http://schemas.openxmlformats.org/officeDocument/2006/relationships/image" Target="../media/image27.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tif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5.xml"/><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37.xml"/><Relationship Id="rId5" Type="http://schemas.openxmlformats.org/officeDocument/2006/relationships/image" Target="../media/image34.emf"/><Relationship Id="rId4" Type="http://schemas.openxmlformats.org/officeDocument/2006/relationships/image" Target="../media/image33.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emf"/><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35.emf"/><Relationship Id="rId1" Type="http://schemas.openxmlformats.org/officeDocument/2006/relationships/slideLayout" Target="../slideLayouts/slideLayout15.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emf"/><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35.emf"/><Relationship Id="rId1" Type="http://schemas.openxmlformats.org/officeDocument/2006/relationships/slideLayout" Target="../slideLayouts/slideLayout15.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34.emf"/><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tiff"/><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tif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hyperlink" Target="http://www.cisco.com/go/nso" TargetMode="External"/><Relationship Id="rId2" Type="http://schemas.openxmlformats.org/officeDocument/2006/relationships/notesSlide" Target="../notesSlides/notesSlide7.xml"/><Relationship Id="rId1" Type="http://schemas.openxmlformats.org/officeDocument/2006/relationships/slideLayout" Target="../slideLayouts/slideLayout115.xml"/><Relationship Id="rId4" Type="http://schemas.openxmlformats.org/officeDocument/2006/relationships/hyperlink" Target="http://www.netrounds.com/see-try/"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47630" y="3242848"/>
            <a:ext cx="8296421" cy="826576"/>
          </a:xfrm>
        </p:spPr>
        <p:txBody>
          <a:bodyPr/>
          <a:lstStyle/>
          <a:p>
            <a:r>
              <a:rPr lang="en-US" dirty="0"/>
              <a:t>John Malzahn – Host, Senior Manager, Cloud and Virtualization Solutions Marketing, Cisco Systems </a:t>
            </a:r>
          </a:p>
          <a:p>
            <a:r>
              <a:rPr lang="en-US" dirty="0" smtClean="0"/>
              <a:t>Carl </a:t>
            </a:r>
            <a:r>
              <a:rPr lang="en-US" dirty="0" err="1"/>
              <a:t>Moberg</a:t>
            </a:r>
            <a:r>
              <a:rPr lang="en-US" dirty="0"/>
              <a:t> – Technical Director, Cisco </a:t>
            </a:r>
            <a:r>
              <a:rPr lang="en-US" dirty="0" smtClean="0"/>
              <a:t>Systems</a:t>
            </a:r>
          </a:p>
          <a:p>
            <a:r>
              <a:rPr lang="en-US" dirty="0" smtClean="0"/>
              <a:t>Dr</a:t>
            </a:r>
            <a:r>
              <a:rPr lang="en-US" dirty="0"/>
              <a:t>. Stefan </a:t>
            </a:r>
            <a:r>
              <a:rPr lang="en-US" dirty="0" err="1"/>
              <a:t>Vallin</a:t>
            </a:r>
            <a:r>
              <a:rPr lang="en-US" dirty="0"/>
              <a:t>, Director of Product Strategy, </a:t>
            </a:r>
            <a:r>
              <a:rPr lang="en-US" dirty="0" err="1"/>
              <a:t>Netrounds</a:t>
            </a:r>
            <a:endParaRPr lang="en-US" dirty="0"/>
          </a:p>
        </p:txBody>
      </p:sp>
      <p:sp>
        <p:nvSpPr>
          <p:cNvPr id="4" name="Text Placeholder 3"/>
          <p:cNvSpPr>
            <a:spLocks noGrp="1"/>
          </p:cNvSpPr>
          <p:nvPr>
            <p:ph type="body" sz="quarter" idx="12"/>
          </p:nvPr>
        </p:nvSpPr>
        <p:spPr>
          <a:xfrm>
            <a:off x="469496" y="4329032"/>
            <a:ext cx="8296421" cy="288131"/>
          </a:xfrm>
        </p:spPr>
        <p:txBody>
          <a:bodyPr/>
          <a:lstStyle/>
          <a:p>
            <a:r>
              <a:rPr lang="en-US" dirty="0" smtClean="0"/>
              <a:t>May 3, </a:t>
            </a:r>
            <a:r>
              <a:rPr lang="en-US" dirty="0"/>
              <a:t>2017</a:t>
            </a:r>
          </a:p>
        </p:txBody>
      </p:sp>
      <p:sp>
        <p:nvSpPr>
          <p:cNvPr id="6" name="Title 5"/>
          <p:cNvSpPr>
            <a:spLocks noGrp="1"/>
          </p:cNvSpPr>
          <p:nvPr>
            <p:ph type="ctrTitle"/>
          </p:nvPr>
        </p:nvSpPr>
        <p:spPr>
          <a:xfrm>
            <a:off x="425765" y="2235608"/>
            <a:ext cx="8340152" cy="644730"/>
          </a:xfrm>
        </p:spPr>
        <p:txBody>
          <a:bodyPr/>
          <a:lstStyle/>
          <a:p>
            <a:r>
              <a:rPr lang="en-US" sz="4000" dirty="0" smtClean="0"/>
              <a:t>Orchestrated </a:t>
            </a:r>
            <a:r>
              <a:rPr lang="en-US" sz="4000" dirty="0"/>
              <a:t>Assurance-What is it and why do I need it??</a:t>
            </a:r>
          </a:p>
        </p:txBody>
      </p:sp>
    </p:spTree>
    <p:extLst>
      <p:ext uri="{BB962C8B-B14F-4D97-AF65-F5344CB8AC3E}">
        <p14:creationId xmlns:p14="http://schemas.microsoft.com/office/powerpoint/2010/main" val="446491101"/>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65539" y="915409"/>
            <a:ext cx="7935560" cy="2414124"/>
          </a:xfrm>
        </p:spPr>
        <p:txBody>
          <a:bodyPr/>
          <a:lstStyle/>
          <a:p>
            <a:r>
              <a:rPr lang="en-US" sz="4800" dirty="0" smtClean="0"/>
              <a:t>Orchestrated Assurance</a:t>
            </a:r>
            <a:br>
              <a:rPr lang="en-US" sz="4800" dirty="0" smtClean="0"/>
            </a:br>
            <a:r>
              <a:rPr lang="en-US" sz="4800" dirty="0" smtClean="0"/>
              <a:t>Recap</a:t>
            </a:r>
            <a:endParaRPr lang="en-US" sz="4800" dirty="0"/>
          </a:p>
        </p:txBody>
      </p:sp>
      <p:sp>
        <p:nvSpPr>
          <p:cNvPr id="3" name="Title 3"/>
          <p:cNvSpPr txBox="1">
            <a:spLocks/>
          </p:cNvSpPr>
          <p:nvPr/>
        </p:nvSpPr>
        <p:spPr bwMode="auto">
          <a:xfrm>
            <a:off x="794419" y="1870449"/>
            <a:ext cx="7935560" cy="2414124"/>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b" anchorCtr="0" compatLnSpc="1">
            <a:prstTxWarp prst="textNoShape">
              <a:avLst/>
            </a:prstTxWarp>
            <a:noAutofit/>
          </a:bodyPr>
          <a:lstStyle>
            <a:lvl1pPr marL="0" indent="0" algn="l" defTabSz="684213" rtl="0" eaLnBrk="1" fontAlgn="base" hangingPunct="1">
              <a:lnSpc>
                <a:spcPct val="90000"/>
              </a:lnSpc>
              <a:spcBef>
                <a:spcPct val="0"/>
              </a:spcBef>
              <a:spcAft>
                <a:spcPct val="0"/>
              </a:spcAft>
              <a:buFont typeface="Arial" panose="020B0604020202020204" pitchFamily="34" charset="0"/>
              <a:buNone/>
              <a:defRPr lang="en-US" sz="4600" b="0" i="0" kern="1200" spc="0" baseline="0">
                <a:solidFill>
                  <a:schemeClr val="bg1"/>
                </a:solidFill>
                <a:latin typeface="+mj-lt"/>
                <a:ea typeface="ＭＳ Ｐゴシック" charset="0"/>
                <a:cs typeface="CiscoSans Thin"/>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2800" i="1" dirty="0" smtClean="0"/>
              <a:t>Cisco Orchestrated Assurance powered by Netrounds</a:t>
            </a:r>
            <a:endParaRPr lang="en-US" sz="2800" i="1" dirty="0"/>
          </a:p>
        </p:txBody>
      </p:sp>
    </p:spTree>
    <p:extLst>
      <p:ext uri="{BB962C8B-B14F-4D97-AF65-F5344CB8AC3E}">
        <p14:creationId xmlns:p14="http://schemas.microsoft.com/office/powerpoint/2010/main" val="97916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Service Assurance Challenges</a:t>
            </a:r>
            <a:endParaRPr lang="en-US" dirty="0"/>
          </a:p>
        </p:txBody>
      </p:sp>
      <p:grpSp>
        <p:nvGrpSpPr>
          <p:cNvPr id="175" name="Group 174"/>
          <p:cNvGrpSpPr/>
          <p:nvPr/>
        </p:nvGrpSpPr>
        <p:grpSpPr>
          <a:xfrm>
            <a:off x="322625" y="2853875"/>
            <a:ext cx="3634328" cy="1410069"/>
            <a:chOff x="322625" y="2853875"/>
            <a:chExt cx="3634328" cy="1410069"/>
          </a:xfrm>
        </p:grpSpPr>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2244" y="3225113"/>
              <a:ext cx="3116492" cy="1038831"/>
            </a:xfrm>
            <a:prstGeom prst="rect">
              <a:avLst/>
            </a:prstGeom>
          </p:spPr>
        </p:pic>
        <p:sp>
          <p:nvSpPr>
            <p:cNvPr id="170" name="TextBox 169"/>
            <p:cNvSpPr txBox="1"/>
            <p:nvPr/>
          </p:nvSpPr>
          <p:spPr>
            <a:xfrm>
              <a:off x="322625" y="2853875"/>
              <a:ext cx="3634328" cy="369332"/>
            </a:xfrm>
            <a:prstGeom prst="rect">
              <a:avLst/>
            </a:prstGeom>
            <a:noFill/>
          </p:spPr>
          <p:txBody>
            <a:bodyPr wrap="none" rtlCol="0">
              <a:spAutoFit/>
            </a:bodyPr>
            <a:lstStyle/>
            <a:p>
              <a:r>
                <a:rPr lang="en-US" dirty="0" smtClean="0"/>
                <a:t>Fear the Great Mapping Machine!</a:t>
              </a:r>
              <a:endParaRPr lang="en-US" dirty="0"/>
            </a:p>
          </p:txBody>
        </p:sp>
      </p:grpSp>
      <p:grpSp>
        <p:nvGrpSpPr>
          <p:cNvPr id="176" name="Group 175"/>
          <p:cNvGrpSpPr/>
          <p:nvPr/>
        </p:nvGrpSpPr>
        <p:grpSpPr>
          <a:xfrm>
            <a:off x="327490" y="1217991"/>
            <a:ext cx="3799894" cy="1460912"/>
            <a:chOff x="310390" y="958531"/>
            <a:chExt cx="3799894" cy="1460912"/>
          </a:xfrm>
        </p:grpSpPr>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0390" y="1527229"/>
              <a:ext cx="3799894" cy="892214"/>
            </a:xfrm>
            <a:prstGeom prst="rect">
              <a:avLst/>
            </a:prstGeom>
          </p:spPr>
        </p:pic>
        <p:sp>
          <p:nvSpPr>
            <p:cNvPr id="171" name="TextBox 170"/>
            <p:cNvSpPr txBox="1"/>
            <p:nvPr/>
          </p:nvSpPr>
          <p:spPr>
            <a:xfrm>
              <a:off x="374706" y="958531"/>
              <a:ext cx="3735578" cy="646331"/>
            </a:xfrm>
            <a:prstGeom prst="rect">
              <a:avLst/>
            </a:prstGeom>
            <a:noFill/>
          </p:spPr>
          <p:txBody>
            <a:bodyPr wrap="square" rtlCol="0">
              <a:spAutoFit/>
            </a:bodyPr>
            <a:lstStyle/>
            <a:p>
              <a:r>
                <a:rPr lang="en-US" dirty="0" smtClean="0"/>
                <a:t>Fulfillment and </a:t>
              </a:r>
            </a:p>
            <a:p>
              <a:r>
                <a:rPr lang="en-US" dirty="0" smtClean="0"/>
                <a:t>Assurance disconnected</a:t>
              </a:r>
              <a:endParaRPr lang="en-US" dirty="0"/>
            </a:p>
          </p:txBody>
        </p:sp>
      </p:grpSp>
      <p:grpSp>
        <p:nvGrpSpPr>
          <p:cNvPr id="177" name="Group 176"/>
          <p:cNvGrpSpPr/>
          <p:nvPr/>
        </p:nvGrpSpPr>
        <p:grpSpPr>
          <a:xfrm>
            <a:off x="4794542" y="1125892"/>
            <a:ext cx="3271163" cy="1441461"/>
            <a:chOff x="4777442" y="866432"/>
            <a:chExt cx="3271163" cy="1441461"/>
          </a:xfrm>
        </p:grpSpPr>
        <p:grpSp>
          <p:nvGrpSpPr>
            <p:cNvPr id="53" name="Group 52"/>
            <p:cNvGrpSpPr/>
            <p:nvPr/>
          </p:nvGrpSpPr>
          <p:grpSpPr>
            <a:xfrm>
              <a:off x="4861246" y="1203766"/>
              <a:ext cx="3187359" cy="1104127"/>
              <a:chOff x="833422" y="3721122"/>
              <a:chExt cx="3959856" cy="1371726"/>
            </a:xfrm>
          </p:grpSpPr>
          <p:grpSp>
            <p:nvGrpSpPr>
              <p:cNvPr id="10" name="Group 9"/>
              <p:cNvGrpSpPr/>
              <p:nvPr/>
            </p:nvGrpSpPr>
            <p:grpSpPr>
              <a:xfrm>
                <a:off x="833422" y="3721122"/>
                <a:ext cx="1011533" cy="1371726"/>
                <a:chOff x="6515773" y="1857241"/>
                <a:chExt cx="1011533" cy="1371726"/>
              </a:xfrm>
            </p:grpSpPr>
            <p:grpSp>
              <p:nvGrpSpPr>
                <p:cNvPr id="11" name="Group 10"/>
                <p:cNvGrpSpPr>
                  <a:grpSpLocks/>
                </p:cNvGrpSpPr>
                <p:nvPr/>
              </p:nvGrpSpPr>
              <p:grpSpPr bwMode="auto">
                <a:xfrm>
                  <a:off x="6688749" y="2530071"/>
                  <a:ext cx="665580" cy="698896"/>
                  <a:chOff x="1726" y="1495"/>
                  <a:chExt cx="899" cy="944"/>
                </a:xfrm>
              </p:grpSpPr>
              <p:sp>
                <p:nvSpPr>
                  <p:cNvPr id="13" name="Freeform 3"/>
                  <p:cNvSpPr>
                    <a:spLocks noChangeArrowheads="1"/>
                  </p:cNvSpPr>
                  <p:nvPr/>
                </p:nvSpPr>
                <p:spPr bwMode="auto">
                  <a:xfrm>
                    <a:off x="2350" y="1723"/>
                    <a:ext cx="188" cy="649"/>
                  </a:xfrm>
                  <a:custGeom>
                    <a:avLst/>
                    <a:gdLst>
                      <a:gd name="T0" fmla="*/ 734 w 832"/>
                      <a:gd name="T1" fmla="*/ 2867 h 2868"/>
                      <a:gd name="T2" fmla="*/ 624 w 832"/>
                      <a:gd name="T3" fmla="*/ 2839 h 2868"/>
                      <a:gd name="T4" fmla="*/ 0 w 832"/>
                      <a:gd name="T5" fmla="*/ 603 h 2868"/>
                      <a:gd name="T6" fmla="*/ 391 w 832"/>
                      <a:gd name="T7" fmla="*/ 0 h 2868"/>
                      <a:gd name="T8" fmla="*/ 831 w 832"/>
                      <a:gd name="T9" fmla="*/ 2825 h 2868"/>
                      <a:gd name="T10" fmla="*/ 734 w 832"/>
                      <a:gd name="T11" fmla="*/ 2867 h 2868"/>
                    </a:gdLst>
                    <a:ahLst/>
                    <a:cxnLst>
                      <a:cxn ang="0">
                        <a:pos x="T0" y="T1"/>
                      </a:cxn>
                      <a:cxn ang="0">
                        <a:pos x="T2" y="T3"/>
                      </a:cxn>
                      <a:cxn ang="0">
                        <a:pos x="T4" y="T5"/>
                      </a:cxn>
                      <a:cxn ang="0">
                        <a:pos x="T6" y="T7"/>
                      </a:cxn>
                      <a:cxn ang="0">
                        <a:pos x="T8" y="T9"/>
                      </a:cxn>
                      <a:cxn ang="0">
                        <a:pos x="T10" y="T11"/>
                      </a:cxn>
                    </a:cxnLst>
                    <a:rect l="0" t="0" r="r" b="b"/>
                    <a:pathLst>
                      <a:path w="832" h="2868">
                        <a:moveTo>
                          <a:pt x="734" y="2867"/>
                        </a:moveTo>
                        <a:cubicBezTo>
                          <a:pt x="624" y="2839"/>
                          <a:pt x="624" y="2839"/>
                          <a:pt x="624" y="2839"/>
                        </a:cubicBezTo>
                        <a:cubicBezTo>
                          <a:pt x="590" y="1300"/>
                          <a:pt x="288" y="760"/>
                          <a:pt x="0" y="603"/>
                        </a:cubicBezTo>
                        <a:cubicBezTo>
                          <a:pt x="178" y="431"/>
                          <a:pt x="288" y="226"/>
                          <a:pt x="391" y="0"/>
                        </a:cubicBezTo>
                        <a:cubicBezTo>
                          <a:pt x="645" y="561"/>
                          <a:pt x="810" y="1444"/>
                          <a:pt x="831" y="2825"/>
                        </a:cubicBezTo>
                        <a:lnTo>
                          <a:pt x="734" y="2867"/>
                        </a:lnTo>
                      </a:path>
                    </a:pathLst>
                  </a:custGeom>
                  <a:solidFill>
                    <a:srgbClr val="D37667"/>
                  </a:solidFill>
                  <a:ln>
                    <a:noFill/>
                  </a:ln>
                  <a:effectLst/>
                  <a:extLst>
                    <a:ext uri="{91240B29-F687-4f45-9708-019B960494DF}">
                      <a14:hiddenLine xmlns="" xmlns:a14="http://schemas.microsoft.com/office/drawing/2010/main" w="9525" cap="flat">
                        <a:solidFill>
                          <a:srgbClr val="3465A4"/>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14" name="Freeform 4"/>
                  <p:cNvSpPr>
                    <a:spLocks noChangeArrowheads="1"/>
                  </p:cNvSpPr>
                  <p:nvPr/>
                </p:nvSpPr>
                <p:spPr bwMode="auto">
                  <a:xfrm>
                    <a:off x="1705" y="1473"/>
                    <a:ext cx="733" cy="493"/>
                  </a:xfrm>
                  <a:custGeom>
                    <a:avLst/>
                    <a:gdLst>
                      <a:gd name="T0" fmla="*/ 495 w 3238"/>
                      <a:gd name="T1" fmla="*/ 562 h 2177"/>
                      <a:gd name="T2" fmla="*/ 2209 w 3238"/>
                      <a:gd name="T3" fmla="*/ 178 h 2177"/>
                      <a:gd name="T4" fmla="*/ 3237 w 3238"/>
                      <a:gd name="T5" fmla="*/ 1102 h 2177"/>
                      <a:gd name="T6" fmla="*/ 2846 w 3238"/>
                      <a:gd name="T7" fmla="*/ 1705 h 2177"/>
                      <a:gd name="T8" fmla="*/ 2503 w 3238"/>
                      <a:gd name="T9" fmla="*/ 1677 h 2177"/>
                      <a:gd name="T10" fmla="*/ 1606 w 3238"/>
                      <a:gd name="T11" fmla="*/ 1883 h 2177"/>
                      <a:gd name="T12" fmla="*/ 679 w 3238"/>
                      <a:gd name="T13" fmla="*/ 1581 h 2177"/>
                      <a:gd name="T14" fmla="*/ 274 w 3238"/>
                      <a:gd name="T15" fmla="*/ 2176 h 2177"/>
                      <a:gd name="T16" fmla="*/ 495 w 3238"/>
                      <a:gd name="T17" fmla="*/ 562 h 2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8" h="2177">
                        <a:moveTo>
                          <a:pt x="495" y="562"/>
                        </a:moveTo>
                        <a:cubicBezTo>
                          <a:pt x="989" y="110"/>
                          <a:pt x="1571" y="0"/>
                          <a:pt x="2209" y="178"/>
                        </a:cubicBezTo>
                        <a:cubicBezTo>
                          <a:pt x="2613" y="288"/>
                          <a:pt x="2976" y="527"/>
                          <a:pt x="3237" y="1102"/>
                        </a:cubicBezTo>
                        <a:cubicBezTo>
                          <a:pt x="3134" y="1328"/>
                          <a:pt x="3024" y="1533"/>
                          <a:pt x="2846" y="1705"/>
                        </a:cubicBezTo>
                        <a:cubicBezTo>
                          <a:pt x="2716" y="1636"/>
                          <a:pt x="2599" y="1643"/>
                          <a:pt x="2503" y="1677"/>
                        </a:cubicBezTo>
                        <a:cubicBezTo>
                          <a:pt x="2393" y="1719"/>
                          <a:pt x="2105" y="1896"/>
                          <a:pt x="1606" y="1883"/>
                        </a:cubicBezTo>
                        <a:cubicBezTo>
                          <a:pt x="1262" y="1869"/>
                          <a:pt x="947" y="1813"/>
                          <a:pt x="679" y="1581"/>
                        </a:cubicBezTo>
                        <a:cubicBezTo>
                          <a:pt x="495" y="1424"/>
                          <a:pt x="357" y="1951"/>
                          <a:pt x="274" y="2176"/>
                        </a:cubicBezTo>
                        <a:cubicBezTo>
                          <a:pt x="7" y="1656"/>
                          <a:pt x="0" y="1020"/>
                          <a:pt x="495" y="562"/>
                        </a:cubicBezTo>
                      </a:path>
                    </a:pathLst>
                  </a:custGeom>
                  <a:solidFill>
                    <a:srgbClr val="353535"/>
                  </a:solidFill>
                  <a:ln>
                    <a:noFill/>
                  </a:ln>
                  <a:effectLst/>
                  <a:extLst>
                    <a:ext uri="{91240B29-F687-4f45-9708-019B960494DF}">
                      <a14:hiddenLine xmlns="" xmlns:a14="http://schemas.microsoft.com/office/drawing/2010/main" w="9525" cap="flat">
                        <a:solidFill>
                          <a:srgbClr val="3465A4"/>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15" name="Freeform 5"/>
                  <p:cNvSpPr>
                    <a:spLocks noChangeArrowheads="1"/>
                  </p:cNvSpPr>
                  <p:nvPr/>
                </p:nvSpPr>
                <p:spPr bwMode="auto">
                  <a:xfrm>
                    <a:off x="1935" y="1917"/>
                    <a:ext cx="335" cy="522"/>
                  </a:xfrm>
                  <a:custGeom>
                    <a:avLst/>
                    <a:gdLst>
                      <a:gd name="T0" fmla="*/ 954 w 1483"/>
                      <a:gd name="T1" fmla="*/ 0 h 2306"/>
                      <a:gd name="T2" fmla="*/ 233 w 1483"/>
                      <a:gd name="T3" fmla="*/ 7 h 2306"/>
                      <a:gd name="T4" fmla="*/ 69 w 1483"/>
                      <a:gd name="T5" fmla="*/ 1313 h 2306"/>
                      <a:gd name="T6" fmla="*/ 817 w 1483"/>
                      <a:gd name="T7" fmla="*/ 2271 h 2306"/>
                      <a:gd name="T8" fmla="*/ 858 w 1483"/>
                      <a:gd name="T9" fmla="*/ 2297 h 2306"/>
                      <a:gd name="T10" fmla="*/ 1442 w 1483"/>
                      <a:gd name="T11" fmla="*/ 2305 h 2306"/>
                      <a:gd name="T12" fmla="*/ 1428 w 1483"/>
                      <a:gd name="T13" fmla="*/ 2236 h 2306"/>
                      <a:gd name="T14" fmla="*/ 899 w 1483"/>
                      <a:gd name="T15" fmla="*/ 2113 h 2306"/>
                      <a:gd name="T16" fmla="*/ 398 w 1483"/>
                      <a:gd name="T17" fmla="*/ 1252 h 2306"/>
                      <a:gd name="T18" fmla="*/ 391 w 1483"/>
                      <a:gd name="T19" fmla="*/ 1032 h 2306"/>
                      <a:gd name="T20" fmla="*/ 954 w 1483"/>
                      <a:gd name="T21" fmla="*/ 0 h 2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3" h="2306">
                        <a:moveTo>
                          <a:pt x="954" y="0"/>
                        </a:moveTo>
                        <a:cubicBezTo>
                          <a:pt x="707" y="41"/>
                          <a:pt x="473" y="47"/>
                          <a:pt x="233" y="7"/>
                        </a:cubicBezTo>
                        <a:cubicBezTo>
                          <a:pt x="0" y="1259"/>
                          <a:pt x="0" y="1217"/>
                          <a:pt x="69" y="1313"/>
                        </a:cubicBezTo>
                        <a:cubicBezTo>
                          <a:pt x="426" y="1813"/>
                          <a:pt x="384" y="1758"/>
                          <a:pt x="817" y="2271"/>
                        </a:cubicBezTo>
                        <a:cubicBezTo>
                          <a:pt x="824" y="2283"/>
                          <a:pt x="831" y="2291"/>
                          <a:pt x="858" y="2297"/>
                        </a:cubicBezTo>
                        <a:cubicBezTo>
                          <a:pt x="1442" y="2305"/>
                          <a:pt x="1442" y="2305"/>
                          <a:pt x="1442" y="2305"/>
                        </a:cubicBezTo>
                        <a:cubicBezTo>
                          <a:pt x="1482" y="2305"/>
                          <a:pt x="1468" y="2257"/>
                          <a:pt x="1428" y="2236"/>
                        </a:cubicBezTo>
                        <a:cubicBezTo>
                          <a:pt x="1242" y="2168"/>
                          <a:pt x="995" y="2257"/>
                          <a:pt x="899" y="2113"/>
                        </a:cubicBezTo>
                        <a:cubicBezTo>
                          <a:pt x="446" y="1403"/>
                          <a:pt x="611" y="1621"/>
                          <a:pt x="398" y="1252"/>
                        </a:cubicBezTo>
                        <a:cubicBezTo>
                          <a:pt x="357" y="1177"/>
                          <a:pt x="357" y="1101"/>
                          <a:pt x="391" y="1032"/>
                        </a:cubicBezTo>
                        <a:cubicBezTo>
                          <a:pt x="797" y="266"/>
                          <a:pt x="783" y="301"/>
                          <a:pt x="954" y="0"/>
                        </a:cubicBezTo>
                      </a:path>
                    </a:pathLst>
                  </a:custGeom>
                  <a:solidFill>
                    <a:srgbClr val="D37667"/>
                  </a:solidFill>
                  <a:ln>
                    <a:noFill/>
                  </a:ln>
                  <a:effectLst/>
                  <a:extLst>
                    <a:ext uri="{91240B29-F687-4f45-9708-019B960494DF}">
                      <a14:hiddenLine xmlns="" xmlns:a14="http://schemas.microsoft.com/office/drawing/2010/main" w="9525" cap="flat">
                        <a:solidFill>
                          <a:srgbClr val="3465A4"/>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16" name="Freeform 6"/>
                  <p:cNvSpPr>
                    <a:spLocks noChangeArrowheads="1"/>
                  </p:cNvSpPr>
                  <p:nvPr/>
                </p:nvSpPr>
                <p:spPr bwMode="auto">
                  <a:xfrm>
                    <a:off x="2260" y="1641"/>
                    <a:ext cx="202" cy="227"/>
                  </a:xfrm>
                  <a:custGeom>
                    <a:avLst/>
                    <a:gdLst>
                      <a:gd name="T0" fmla="*/ 0 w 893"/>
                      <a:gd name="T1" fmla="*/ 740 h 1007"/>
                      <a:gd name="T2" fmla="*/ 192 w 893"/>
                      <a:gd name="T3" fmla="*/ 712 h 1007"/>
                      <a:gd name="T4" fmla="*/ 69 w 893"/>
                      <a:gd name="T5" fmla="*/ 459 h 1007"/>
                      <a:gd name="T6" fmla="*/ 371 w 893"/>
                      <a:gd name="T7" fmla="*/ 431 h 1007"/>
                      <a:gd name="T8" fmla="*/ 247 w 893"/>
                      <a:gd name="T9" fmla="*/ 213 h 1007"/>
                      <a:gd name="T10" fmla="*/ 521 w 893"/>
                      <a:gd name="T11" fmla="*/ 247 h 1007"/>
                      <a:gd name="T12" fmla="*/ 439 w 893"/>
                      <a:gd name="T13" fmla="*/ 0 h 1007"/>
                      <a:gd name="T14" fmla="*/ 563 w 893"/>
                      <a:gd name="T15" fmla="*/ 0 h 1007"/>
                      <a:gd name="T16" fmla="*/ 645 w 893"/>
                      <a:gd name="T17" fmla="*/ 49 h 1007"/>
                      <a:gd name="T18" fmla="*/ 878 w 893"/>
                      <a:gd name="T19" fmla="*/ 507 h 1007"/>
                      <a:gd name="T20" fmla="*/ 885 w 893"/>
                      <a:gd name="T21" fmla="*/ 595 h 1007"/>
                      <a:gd name="T22" fmla="*/ 494 w 893"/>
                      <a:gd name="T23" fmla="*/ 992 h 1007"/>
                      <a:gd name="T24" fmla="*/ 378 w 893"/>
                      <a:gd name="T25" fmla="*/ 986 h 1007"/>
                      <a:gd name="T26" fmla="*/ 220 w 893"/>
                      <a:gd name="T27" fmla="*/ 944 h 1007"/>
                      <a:gd name="T28" fmla="*/ 151 w 893"/>
                      <a:gd name="T29" fmla="*/ 910 h 1007"/>
                      <a:gd name="T30" fmla="*/ 0 w 893"/>
                      <a:gd name="T31" fmla="*/ 740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3" h="1007">
                        <a:moveTo>
                          <a:pt x="0" y="740"/>
                        </a:moveTo>
                        <a:cubicBezTo>
                          <a:pt x="192" y="712"/>
                          <a:pt x="192" y="712"/>
                          <a:pt x="192" y="712"/>
                        </a:cubicBezTo>
                        <a:cubicBezTo>
                          <a:pt x="69" y="459"/>
                          <a:pt x="69" y="459"/>
                          <a:pt x="69" y="459"/>
                        </a:cubicBezTo>
                        <a:cubicBezTo>
                          <a:pt x="371" y="431"/>
                          <a:pt x="371" y="431"/>
                          <a:pt x="371" y="431"/>
                        </a:cubicBezTo>
                        <a:cubicBezTo>
                          <a:pt x="247" y="213"/>
                          <a:pt x="247" y="213"/>
                          <a:pt x="247" y="213"/>
                        </a:cubicBezTo>
                        <a:cubicBezTo>
                          <a:pt x="521" y="247"/>
                          <a:pt x="521" y="247"/>
                          <a:pt x="521" y="247"/>
                        </a:cubicBezTo>
                        <a:cubicBezTo>
                          <a:pt x="439" y="0"/>
                          <a:pt x="439" y="0"/>
                          <a:pt x="439" y="0"/>
                        </a:cubicBezTo>
                        <a:cubicBezTo>
                          <a:pt x="563" y="0"/>
                          <a:pt x="563" y="0"/>
                          <a:pt x="563" y="0"/>
                        </a:cubicBezTo>
                        <a:cubicBezTo>
                          <a:pt x="598" y="0"/>
                          <a:pt x="625" y="21"/>
                          <a:pt x="645" y="49"/>
                        </a:cubicBezTo>
                        <a:cubicBezTo>
                          <a:pt x="741" y="192"/>
                          <a:pt x="817" y="343"/>
                          <a:pt x="878" y="507"/>
                        </a:cubicBezTo>
                        <a:cubicBezTo>
                          <a:pt x="892" y="535"/>
                          <a:pt x="892" y="569"/>
                          <a:pt x="885" y="595"/>
                        </a:cubicBezTo>
                        <a:cubicBezTo>
                          <a:pt x="831" y="774"/>
                          <a:pt x="672" y="910"/>
                          <a:pt x="494" y="992"/>
                        </a:cubicBezTo>
                        <a:cubicBezTo>
                          <a:pt x="453" y="1006"/>
                          <a:pt x="412" y="1006"/>
                          <a:pt x="378" y="986"/>
                        </a:cubicBezTo>
                        <a:cubicBezTo>
                          <a:pt x="329" y="958"/>
                          <a:pt x="274" y="944"/>
                          <a:pt x="220" y="944"/>
                        </a:cubicBezTo>
                        <a:cubicBezTo>
                          <a:pt x="192" y="938"/>
                          <a:pt x="172" y="931"/>
                          <a:pt x="151" y="910"/>
                        </a:cubicBezTo>
                        <a:lnTo>
                          <a:pt x="0" y="740"/>
                        </a:lnTo>
                      </a:path>
                    </a:pathLst>
                  </a:custGeom>
                  <a:solidFill>
                    <a:srgbClr val="EBEACC"/>
                  </a:solidFill>
                  <a:ln>
                    <a:noFill/>
                  </a:ln>
                  <a:effectLst/>
                  <a:extLst>
                    <a:ext uri="{91240B29-F687-4f45-9708-019B960494DF}">
                      <a14:hiddenLine xmlns="" xmlns:a14="http://schemas.microsoft.com/office/drawing/2010/main" w="9525" cap="flat">
                        <a:solidFill>
                          <a:srgbClr val="3465A4"/>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17" name="Freeform 7"/>
                  <p:cNvSpPr>
                    <a:spLocks noChangeArrowheads="1"/>
                  </p:cNvSpPr>
                  <p:nvPr/>
                </p:nvSpPr>
                <p:spPr bwMode="auto">
                  <a:xfrm>
                    <a:off x="2364" y="2356"/>
                    <a:ext cx="260" cy="81"/>
                  </a:xfrm>
                  <a:custGeom>
                    <a:avLst/>
                    <a:gdLst>
                      <a:gd name="T0" fmla="*/ 1152 w 1153"/>
                      <a:gd name="T1" fmla="*/ 362 h 363"/>
                      <a:gd name="T2" fmla="*/ 1002 w 1153"/>
                      <a:gd name="T3" fmla="*/ 0 h 363"/>
                      <a:gd name="T4" fmla="*/ 679 w 1153"/>
                      <a:gd name="T5" fmla="*/ 137 h 363"/>
                      <a:gd name="T6" fmla="*/ 315 w 1153"/>
                      <a:gd name="T7" fmla="*/ 41 h 363"/>
                      <a:gd name="T8" fmla="*/ 0 w 1153"/>
                      <a:gd name="T9" fmla="*/ 362 h 363"/>
                      <a:gd name="T10" fmla="*/ 1152 w 1153"/>
                      <a:gd name="T11" fmla="*/ 362 h 363"/>
                    </a:gdLst>
                    <a:ahLst/>
                    <a:cxnLst>
                      <a:cxn ang="0">
                        <a:pos x="T0" y="T1"/>
                      </a:cxn>
                      <a:cxn ang="0">
                        <a:pos x="T2" y="T3"/>
                      </a:cxn>
                      <a:cxn ang="0">
                        <a:pos x="T4" y="T5"/>
                      </a:cxn>
                      <a:cxn ang="0">
                        <a:pos x="T6" y="T7"/>
                      </a:cxn>
                      <a:cxn ang="0">
                        <a:pos x="T8" y="T9"/>
                      </a:cxn>
                      <a:cxn ang="0">
                        <a:pos x="T10" y="T11"/>
                      </a:cxn>
                    </a:cxnLst>
                    <a:rect l="0" t="0" r="r" b="b"/>
                    <a:pathLst>
                      <a:path w="1153" h="363">
                        <a:moveTo>
                          <a:pt x="1152" y="362"/>
                        </a:moveTo>
                        <a:lnTo>
                          <a:pt x="1002" y="0"/>
                        </a:lnTo>
                        <a:lnTo>
                          <a:pt x="679" y="137"/>
                        </a:lnTo>
                        <a:lnTo>
                          <a:pt x="315" y="41"/>
                        </a:lnTo>
                        <a:lnTo>
                          <a:pt x="0" y="362"/>
                        </a:lnTo>
                        <a:lnTo>
                          <a:pt x="1152" y="362"/>
                        </a:lnTo>
                      </a:path>
                    </a:pathLst>
                  </a:custGeom>
                  <a:solidFill>
                    <a:srgbClr val="633F1F"/>
                  </a:solidFill>
                  <a:ln>
                    <a:noFill/>
                  </a:ln>
                  <a:effectLst/>
                  <a:extLst>
                    <a:ext uri="{91240B29-F687-4f45-9708-019B960494DF}">
                      <a14:hiddenLine xmlns="" xmlns:a14="http://schemas.microsoft.com/office/drawing/2010/main" w="9525" cap="flat">
                        <a:solidFill>
                          <a:srgbClr val="3465A4"/>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grpSp>
            <p:sp>
              <p:nvSpPr>
                <p:cNvPr id="12" name="TextBox 11"/>
                <p:cNvSpPr txBox="1"/>
                <p:nvPr/>
              </p:nvSpPr>
              <p:spPr>
                <a:xfrm>
                  <a:off x="6515773" y="1857241"/>
                  <a:ext cx="1011533" cy="534855"/>
                </a:xfrm>
                <a:prstGeom prst="rect">
                  <a:avLst/>
                </a:prstGeom>
                <a:noFill/>
              </p:spPr>
              <p:txBody>
                <a:bodyPr wrap="square" lIns="91114" tIns="45535" rIns="91114" bIns="45535" rtlCol="0" anchor="ctr">
                  <a:spAutoFit/>
                </a:bodyPr>
                <a:lstStyle>
                  <a:defPPr>
                    <a:defRPr lang="ru-RU"/>
                  </a:defPPr>
                  <a:lvl1pPr>
                    <a:defRPr sz="1200" b="1">
                      <a:solidFill>
                        <a:schemeClr val="bg1"/>
                      </a:solidFill>
                      <a:latin typeface="Flexo Medium" pitchFamily="50" charset="0"/>
                    </a:defRPr>
                  </a:lvl1pPr>
                </a:lstStyle>
                <a:p>
                  <a:pPr algn="ctr"/>
                  <a:r>
                    <a:rPr lang="en-US" sz="1100" dirty="0">
                      <a:solidFill>
                        <a:schemeClr val="accent6">
                          <a:lumMod val="75000"/>
                        </a:schemeClr>
                      </a:solidFill>
                    </a:rPr>
                    <a:t>DO NOTHING</a:t>
                  </a:r>
                  <a:endParaRPr lang="ru-RU" sz="1100" dirty="0">
                    <a:solidFill>
                      <a:schemeClr val="accent6">
                        <a:lumMod val="75000"/>
                      </a:schemeClr>
                    </a:solidFill>
                  </a:endParaRPr>
                </a:p>
              </p:txBody>
            </p:sp>
          </p:grpSp>
          <p:grpSp>
            <p:nvGrpSpPr>
              <p:cNvPr id="18" name="Group 17"/>
              <p:cNvGrpSpPr/>
              <p:nvPr/>
            </p:nvGrpSpPr>
            <p:grpSpPr>
              <a:xfrm>
                <a:off x="2210300" y="3721122"/>
                <a:ext cx="1011533" cy="1365803"/>
                <a:chOff x="8664509" y="1857241"/>
                <a:chExt cx="1011533" cy="1365803"/>
              </a:xfrm>
            </p:grpSpPr>
            <p:grpSp>
              <p:nvGrpSpPr>
                <p:cNvPr id="19" name="Group 18"/>
                <p:cNvGrpSpPr/>
                <p:nvPr/>
              </p:nvGrpSpPr>
              <p:grpSpPr>
                <a:xfrm>
                  <a:off x="8763789" y="2511245"/>
                  <a:ext cx="812919" cy="711799"/>
                  <a:chOff x="5226164" y="2719389"/>
                  <a:chExt cx="2603500" cy="2279650"/>
                </a:xfrm>
              </p:grpSpPr>
              <p:sp>
                <p:nvSpPr>
                  <p:cNvPr id="21" name="Freeform 1"/>
                  <p:cNvSpPr>
                    <a:spLocks noChangeArrowheads="1"/>
                  </p:cNvSpPr>
                  <p:nvPr/>
                </p:nvSpPr>
                <p:spPr bwMode="auto">
                  <a:xfrm>
                    <a:off x="6142151" y="4110039"/>
                    <a:ext cx="781050" cy="319088"/>
                  </a:xfrm>
                  <a:custGeom>
                    <a:avLst/>
                    <a:gdLst>
                      <a:gd name="T0" fmla="*/ 1542 w 2168"/>
                      <a:gd name="T1" fmla="*/ 469 h 887"/>
                      <a:gd name="T2" fmla="*/ 1542 w 2168"/>
                      <a:gd name="T3" fmla="*/ 469 h 887"/>
                      <a:gd name="T4" fmla="*/ 1083 w 2168"/>
                      <a:gd name="T5" fmla="*/ 594 h 887"/>
                      <a:gd name="T6" fmla="*/ 625 w 2168"/>
                      <a:gd name="T7" fmla="*/ 469 h 887"/>
                      <a:gd name="T8" fmla="*/ 0 w 2168"/>
                      <a:gd name="T9" fmla="*/ 0 h 887"/>
                      <a:gd name="T10" fmla="*/ 0 w 2168"/>
                      <a:gd name="T11" fmla="*/ 261 h 887"/>
                      <a:gd name="T12" fmla="*/ 52 w 2168"/>
                      <a:gd name="T13" fmla="*/ 292 h 887"/>
                      <a:gd name="T14" fmla="*/ 635 w 2168"/>
                      <a:gd name="T15" fmla="*/ 761 h 887"/>
                      <a:gd name="T16" fmla="*/ 1083 w 2168"/>
                      <a:gd name="T17" fmla="*/ 875 h 887"/>
                      <a:gd name="T18" fmla="*/ 1531 w 2168"/>
                      <a:gd name="T19" fmla="*/ 761 h 887"/>
                      <a:gd name="T20" fmla="*/ 2115 w 2168"/>
                      <a:gd name="T21" fmla="*/ 292 h 887"/>
                      <a:gd name="T22" fmla="*/ 2167 w 2168"/>
                      <a:gd name="T23" fmla="*/ 261 h 887"/>
                      <a:gd name="T24" fmla="*/ 2167 w 2168"/>
                      <a:gd name="T25" fmla="*/ 0 h 887"/>
                      <a:gd name="T26" fmla="*/ 1542 w 2168"/>
                      <a:gd name="T27" fmla="*/ 46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68" h="887">
                        <a:moveTo>
                          <a:pt x="1542" y="469"/>
                        </a:moveTo>
                        <a:lnTo>
                          <a:pt x="1542" y="469"/>
                        </a:lnTo>
                        <a:cubicBezTo>
                          <a:pt x="1396" y="563"/>
                          <a:pt x="1240" y="594"/>
                          <a:pt x="1083" y="594"/>
                        </a:cubicBezTo>
                        <a:cubicBezTo>
                          <a:pt x="917" y="594"/>
                          <a:pt x="771" y="563"/>
                          <a:pt x="625" y="469"/>
                        </a:cubicBezTo>
                        <a:cubicBezTo>
                          <a:pt x="406" y="323"/>
                          <a:pt x="187" y="178"/>
                          <a:pt x="0" y="0"/>
                        </a:cubicBezTo>
                        <a:cubicBezTo>
                          <a:pt x="0" y="84"/>
                          <a:pt x="0" y="167"/>
                          <a:pt x="0" y="261"/>
                        </a:cubicBezTo>
                        <a:cubicBezTo>
                          <a:pt x="21" y="261"/>
                          <a:pt x="31" y="271"/>
                          <a:pt x="52" y="292"/>
                        </a:cubicBezTo>
                        <a:cubicBezTo>
                          <a:pt x="229" y="459"/>
                          <a:pt x="427" y="625"/>
                          <a:pt x="635" y="761"/>
                        </a:cubicBezTo>
                        <a:cubicBezTo>
                          <a:pt x="771" y="855"/>
                          <a:pt x="927" y="886"/>
                          <a:pt x="1083" y="875"/>
                        </a:cubicBezTo>
                        <a:cubicBezTo>
                          <a:pt x="1240" y="886"/>
                          <a:pt x="1396" y="855"/>
                          <a:pt x="1531" y="761"/>
                        </a:cubicBezTo>
                        <a:cubicBezTo>
                          <a:pt x="1740" y="625"/>
                          <a:pt x="1927" y="459"/>
                          <a:pt x="2115" y="292"/>
                        </a:cubicBezTo>
                        <a:cubicBezTo>
                          <a:pt x="2125" y="271"/>
                          <a:pt x="2135" y="261"/>
                          <a:pt x="2167" y="261"/>
                        </a:cubicBezTo>
                        <a:cubicBezTo>
                          <a:pt x="2167" y="167"/>
                          <a:pt x="2167" y="84"/>
                          <a:pt x="2167" y="0"/>
                        </a:cubicBezTo>
                        <a:cubicBezTo>
                          <a:pt x="1969" y="178"/>
                          <a:pt x="1760" y="323"/>
                          <a:pt x="1542" y="469"/>
                        </a:cubicBezTo>
                      </a:path>
                    </a:pathLst>
                  </a:custGeom>
                  <a:solidFill>
                    <a:srgbClr val="D2B69E"/>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2" name="Freeform 2"/>
                  <p:cNvSpPr>
                    <a:spLocks noChangeArrowheads="1"/>
                  </p:cNvSpPr>
                  <p:nvPr/>
                </p:nvSpPr>
                <p:spPr bwMode="auto">
                  <a:xfrm>
                    <a:off x="5226164" y="4406902"/>
                    <a:ext cx="2603500" cy="592137"/>
                  </a:xfrm>
                  <a:custGeom>
                    <a:avLst/>
                    <a:gdLst>
                      <a:gd name="T0" fmla="*/ 3615 w 7230"/>
                      <a:gd name="T1" fmla="*/ 1646 h 1647"/>
                      <a:gd name="T2" fmla="*/ 3615 w 7230"/>
                      <a:gd name="T3" fmla="*/ 1646 h 1647"/>
                      <a:gd name="T4" fmla="*/ 63 w 7230"/>
                      <a:gd name="T5" fmla="*/ 1646 h 1647"/>
                      <a:gd name="T6" fmla="*/ 0 w 7230"/>
                      <a:gd name="T7" fmla="*/ 1594 h 1647"/>
                      <a:gd name="T8" fmla="*/ 0 w 7230"/>
                      <a:gd name="T9" fmla="*/ 927 h 1647"/>
                      <a:gd name="T10" fmla="*/ 2209 w 7230"/>
                      <a:gd name="T11" fmla="*/ 0 h 1647"/>
                      <a:gd name="T12" fmla="*/ 3615 w 7230"/>
                      <a:gd name="T13" fmla="*/ 782 h 1647"/>
                      <a:gd name="T14" fmla="*/ 5032 w 7230"/>
                      <a:gd name="T15" fmla="*/ 0 h 1647"/>
                      <a:gd name="T16" fmla="*/ 7229 w 7230"/>
                      <a:gd name="T17" fmla="*/ 927 h 1647"/>
                      <a:gd name="T18" fmla="*/ 7229 w 7230"/>
                      <a:gd name="T19" fmla="*/ 1594 h 1647"/>
                      <a:gd name="T20" fmla="*/ 7177 w 7230"/>
                      <a:gd name="T21" fmla="*/ 1646 h 1647"/>
                      <a:gd name="T22" fmla="*/ 3615 w 7230"/>
                      <a:gd name="T23" fmla="*/ 1646 h 1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30" h="1647">
                        <a:moveTo>
                          <a:pt x="3615" y="1646"/>
                        </a:moveTo>
                        <a:lnTo>
                          <a:pt x="3615" y="1646"/>
                        </a:lnTo>
                        <a:cubicBezTo>
                          <a:pt x="2427" y="1646"/>
                          <a:pt x="1250" y="1646"/>
                          <a:pt x="63" y="1646"/>
                        </a:cubicBezTo>
                        <a:cubicBezTo>
                          <a:pt x="11" y="1646"/>
                          <a:pt x="0" y="1636"/>
                          <a:pt x="0" y="1594"/>
                        </a:cubicBezTo>
                        <a:cubicBezTo>
                          <a:pt x="11" y="1365"/>
                          <a:pt x="0" y="1146"/>
                          <a:pt x="0" y="927"/>
                        </a:cubicBezTo>
                        <a:cubicBezTo>
                          <a:pt x="0" y="511"/>
                          <a:pt x="1011" y="323"/>
                          <a:pt x="2209" y="0"/>
                        </a:cubicBezTo>
                        <a:cubicBezTo>
                          <a:pt x="2427" y="584"/>
                          <a:pt x="3157" y="782"/>
                          <a:pt x="3615" y="782"/>
                        </a:cubicBezTo>
                        <a:cubicBezTo>
                          <a:pt x="4073" y="782"/>
                          <a:pt x="4813" y="584"/>
                          <a:pt x="5032" y="0"/>
                        </a:cubicBezTo>
                        <a:cubicBezTo>
                          <a:pt x="6219" y="323"/>
                          <a:pt x="7229" y="511"/>
                          <a:pt x="7229" y="927"/>
                        </a:cubicBezTo>
                        <a:cubicBezTo>
                          <a:pt x="7229" y="1146"/>
                          <a:pt x="7229" y="1365"/>
                          <a:pt x="7229" y="1594"/>
                        </a:cubicBezTo>
                        <a:cubicBezTo>
                          <a:pt x="7229" y="1636"/>
                          <a:pt x="7219" y="1646"/>
                          <a:pt x="7177" y="1646"/>
                        </a:cubicBezTo>
                        <a:cubicBezTo>
                          <a:pt x="5990" y="1646"/>
                          <a:pt x="4802" y="1646"/>
                          <a:pt x="3615" y="1646"/>
                        </a:cubicBezTo>
                      </a:path>
                    </a:pathLst>
                  </a:custGeom>
                  <a:solidFill>
                    <a:srgbClr val="00A3E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3" name="Freeform 3"/>
                  <p:cNvSpPr>
                    <a:spLocks noChangeArrowheads="1"/>
                  </p:cNvSpPr>
                  <p:nvPr/>
                </p:nvSpPr>
                <p:spPr bwMode="auto">
                  <a:xfrm>
                    <a:off x="6026264" y="4205289"/>
                    <a:ext cx="1012825" cy="511175"/>
                  </a:xfrm>
                  <a:custGeom>
                    <a:avLst/>
                    <a:gdLst>
                      <a:gd name="T0" fmla="*/ 2813 w 2814"/>
                      <a:gd name="T1" fmla="*/ 562 h 1418"/>
                      <a:gd name="T2" fmla="*/ 2813 w 2814"/>
                      <a:gd name="T3" fmla="*/ 562 h 1418"/>
                      <a:gd name="T4" fmla="*/ 2167 w 2814"/>
                      <a:gd name="T5" fmla="*/ 1187 h 1418"/>
                      <a:gd name="T6" fmla="*/ 479 w 2814"/>
                      <a:gd name="T7" fmla="*/ 1104 h 1418"/>
                      <a:gd name="T8" fmla="*/ 0 w 2814"/>
                      <a:gd name="T9" fmla="*/ 562 h 1418"/>
                      <a:gd name="T10" fmla="*/ 260 w 2814"/>
                      <a:gd name="T11" fmla="*/ 489 h 1418"/>
                      <a:gd name="T12" fmla="*/ 323 w 2814"/>
                      <a:gd name="T13" fmla="*/ 406 h 1418"/>
                      <a:gd name="T14" fmla="*/ 323 w 2814"/>
                      <a:gd name="T15" fmla="*/ 0 h 1418"/>
                      <a:gd name="T16" fmla="*/ 375 w 2814"/>
                      <a:gd name="T17" fmla="*/ 31 h 1418"/>
                      <a:gd name="T18" fmla="*/ 958 w 2814"/>
                      <a:gd name="T19" fmla="*/ 500 h 1418"/>
                      <a:gd name="T20" fmla="*/ 1542 w 2814"/>
                      <a:gd name="T21" fmla="*/ 604 h 1418"/>
                      <a:gd name="T22" fmla="*/ 1813 w 2814"/>
                      <a:gd name="T23" fmla="*/ 521 h 1418"/>
                      <a:gd name="T24" fmla="*/ 2260 w 2814"/>
                      <a:gd name="T25" fmla="*/ 177 h 1418"/>
                      <a:gd name="T26" fmla="*/ 2490 w 2814"/>
                      <a:gd name="T27" fmla="*/ 0 h 1418"/>
                      <a:gd name="T28" fmla="*/ 2490 w 2814"/>
                      <a:gd name="T29" fmla="*/ 406 h 1418"/>
                      <a:gd name="T30" fmla="*/ 2552 w 2814"/>
                      <a:gd name="T31" fmla="*/ 489 h 1418"/>
                      <a:gd name="T32" fmla="*/ 2813 w 2814"/>
                      <a:gd name="T33" fmla="*/ 562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14" h="1418">
                        <a:moveTo>
                          <a:pt x="2813" y="562"/>
                        </a:moveTo>
                        <a:lnTo>
                          <a:pt x="2813" y="562"/>
                        </a:lnTo>
                        <a:cubicBezTo>
                          <a:pt x="2698" y="864"/>
                          <a:pt x="2458" y="1062"/>
                          <a:pt x="2167" y="1187"/>
                        </a:cubicBezTo>
                        <a:cubicBezTo>
                          <a:pt x="1594" y="1417"/>
                          <a:pt x="1031" y="1406"/>
                          <a:pt x="479" y="1104"/>
                        </a:cubicBezTo>
                        <a:cubicBezTo>
                          <a:pt x="260" y="979"/>
                          <a:pt x="83" y="802"/>
                          <a:pt x="0" y="562"/>
                        </a:cubicBezTo>
                        <a:cubicBezTo>
                          <a:pt x="83" y="531"/>
                          <a:pt x="177" y="510"/>
                          <a:pt x="260" y="489"/>
                        </a:cubicBezTo>
                        <a:cubicBezTo>
                          <a:pt x="302" y="479"/>
                          <a:pt x="323" y="458"/>
                          <a:pt x="323" y="406"/>
                        </a:cubicBezTo>
                        <a:cubicBezTo>
                          <a:pt x="323" y="271"/>
                          <a:pt x="323" y="135"/>
                          <a:pt x="323" y="0"/>
                        </a:cubicBezTo>
                        <a:cubicBezTo>
                          <a:pt x="344" y="0"/>
                          <a:pt x="354" y="10"/>
                          <a:pt x="375" y="31"/>
                        </a:cubicBezTo>
                        <a:cubicBezTo>
                          <a:pt x="552" y="198"/>
                          <a:pt x="750" y="364"/>
                          <a:pt x="958" y="500"/>
                        </a:cubicBezTo>
                        <a:cubicBezTo>
                          <a:pt x="1135" y="625"/>
                          <a:pt x="1333" y="625"/>
                          <a:pt x="1542" y="604"/>
                        </a:cubicBezTo>
                        <a:cubicBezTo>
                          <a:pt x="1635" y="604"/>
                          <a:pt x="1729" y="573"/>
                          <a:pt x="1813" y="521"/>
                        </a:cubicBezTo>
                        <a:cubicBezTo>
                          <a:pt x="1969" y="417"/>
                          <a:pt x="2115" y="302"/>
                          <a:pt x="2260" y="177"/>
                        </a:cubicBezTo>
                        <a:cubicBezTo>
                          <a:pt x="2333" y="114"/>
                          <a:pt x="2396" y="42"/>
                          <a:pt x="2490" y="0"/>
                        </a:cubicBezTo>
                        <a:cubicBezTo>
                          <a:pt x="2490" y="135"/>
                          <a:pt x="2490" y="271"/>
                          <a:pt x="2490" y="406"/>
                        </a:cubicBezTo>
                        <a:cubicBezTo>
                          <a:pt x="2490" y="458"/>
                          <a:pt x="2500" y="479"/>
                          <a:pt x="2552" y="489"/>
                        </a:cubicBezTo>
                        <a:cubicBezTo>
                          <a:pt x="2635" y="510"/>
                          <a:pt x="2719" y="531"/>
                          <a:pt x="2813" y="562"/>
                        </a:cubicBezTo>
                      </a:path>
                    </a:pathLst>
                  </a:custGeom>
                  <a:solidFill>
                    <a:srgbClr val="E1C4AC"/>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4" name="Freeform 4"/>
                  <p:cNvSpPr>
                    <a:spLocks noChangeArrowheads="1"/>
                  </p:cNvSpPr>
                  <p:nvPr/>
                </p:nvSpPr>
                <p:spPr bwMode="auto">
                  <a:xfrm>
                    <a:off x="6059601" y="3905252"/>
                    <a:ext cx="3175" cy="4762"/>
                  </a:xfrm>
                  <a:custGeom>
                    <a:avLst/>
                    <a:gdLst>
                      <a:gd name="T0" fmla="*/ 0 w 11"/>
                      <a:gd name="T1" fmla="*/ 11 h 12"/>
                      <a:gd name="T2" fmla="*/ 0 w 11"/>
                      <a:gd name="T3" fmla="*/ 11 h 12"/>
                      <a:gd name="T4" fmla="*/ 10 w 11"/>
                      <a:gd name="T5" fmla="*/ 0 h 12"/>
                      <a:gd name="T6" fmla="*/ 10 w 11"/>
                      <a:gd name="T7" fmla="*/ 11 h 12"/>
                      <a:gd name="T8" fmla="*/ 10 w 11"/>
                      <a:gd name="T9" fmla="*/ 11 h 12"/>
                      <a:gd name="T10" fmla="*/ 0 w 11"/>
                      <a:gd name="T11" fmla="*/ 11 h 12"/>
                    </a:gdLst>
                    <a:ahLst/>
                    <a:cxnLst>
                      <a:cxn ang="0">
                        <a:pos x="T0" y="T1"/>
                      </a:cxn>
                      <a:cxn ang="0">
                        <a:pos x="T2" y="T3"/>
                      </a:cxn>
                      <a:cxn ang="0">
                        <a:pos x="T4" y="T5"/>
                      </a:cxn>
                      <a:cxn ang="0">
                        <a:pos x="T6" y="T7"/>
                      </a:cxn>
                      <a:cxn ang="0">
                        <a:pos x="T8" y="T9"/>
                      </a:cxn>
                      <a:cxn ang="0">
                        <a:pos x="T10" y="T11"/>
                      </a:cxn>
                    </a:cxnLst>
                    <a:rect l="0" t="0" r="r" b="b"/>
                    <a:pathLst>
                      <a:path w="11" h="12">
                        <a:moveTo>
                          <a:pt x="0" y="11"/>
                        </a:moveTo>
                        <a:lnTo>
                          <a:pt x="0" y="11"/>
                        </a:lnTo>
                        <a:cubicBezTo>
                          <a:pt x="0" y="0"/>
                          <a:pt x="10" y="0"/>
                          <a:pt x="10" y="0"/>
                        </a:cubicBezTo>
                        <a:lnTo>
                          <a:pt x="10" y="11"/>
                        </a:lnTo>
                        <a:lnTo>
                          <a:pt x="10" y="11"/>
                        </a:lnTo>
                        <a:lnTo>
                          <a:pt x="0" y="11"/>
                        </a:lnTo>
                      </a:path>
                    </a:pathLst>
                  </a:custGeom>
                  <a:solidFill>
                    <a:srgbClr val="7D555A"/>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5" name="Freeform 5"/>
                  <p:cNvSpPr>
                    <a:spLocks noChangeArrowheads="1"/>
                  </p:cNvSpPr>
                  <p:nvPr/>
                </p:nvSpPr>
                <p:spPr bwMode="auto">
                  <a:xfrm>
                    <a:off x="6332651" y="3957639"/>
                    <a:ext cx="393700" cy="128588"/>
                  </a:xfrm>
                  <a:custGeom>
                    <a:avLst/>
                    <a:gdLst>
                      <a:gd name="T0" fmla="*/ 552 w 1095"/>
                      <a:gd name="T1" fmla="*/ 11 h 356"/>
                      <a:gd name="T2" fmla="*/ 552 w 1095"/>
                      <a:gd name="T3" fmla="*/ 11 h 356"/>
                      <a:gd name="T4" fmla="*/ 1000 w 1095"/>
                      <a:gd name="T5" fmla="*/ 11 h 356"/>
                      <a:gd name="T6" fmla="*/ 1084 w 1095"/>
                      <a:gd name="T7" fmla="*/ 32 h 356"/>
                      <a:gd name="T8" fmla="*/ 1052 w 1095"/>
                      <a:gd name="T9" fmla="*/ 105 h 356"/>
                      <a:gd name="T10" fmla="*/ 636 w 1095"/>
                      <a:gd name="T11" fmla="*/ 323 h 356"/>
                      <a:gd name="T12" fmla="*/ 73 w 1095"/>
                      <a:gd name="T13" fmla="*/ 136 h 356"/>
                      <a:gd name="T14" fmla="*/ 31 w 1095"/>
                      <a:gd name="T15" fmla="*/ 94 h 356"/>
                      <a:gd name="T16" fmla="*/ 73 w 1095"/>
                      <a:gd name="T17" fmla="*/ 11 h 356"/>
                      <a:gd name="T18" fmla="*/ 552 w 1095"/>
                      <a:gd name="T19" fmla="*/ 11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5" h="356">
                        <a:moveTo>
                          <a:pt x="552" y="11"/>
                        </a:moveTo>
                        <a:lnTo>
                          <a:pt x="552" y="11"/>
                        </a:lnTo>
                        <a:cubicBezTo>
                          <a:pt x="698" y="11"/>
                          <a:pt x="854" y="11"/>
                          <a:pt x="1000" y="11"/>
                        </a:cubicBezTo>
                        <a:cubicBezTo>
                          <a:pt x="1031" y="11"/>
                          <a:pt x="1063" y="0"/>
                          <a:pt x="1084" y="32"/>
                        </a:cubicBezTo>
                        <a:cubicBezTo>
                          <a:pt x="1094" y="63"/>
                          <a:pt x="1073" y="84"/>
                          <a:pt x="1052" y="105"/>
                        </a:cubicBezTo>
                        <a:cubicBezTo>
                          <a:pt x="948" y="240"/>
                          <a:pt x="802" y="313"/>
                          <a:pt x="636" y="323"/>
                        </a:cubicBezTo>
                        <a:cubicBezTo>
                          <a:pt x="427" y="355"/>
                          <a:pt x="219" y="313"/>
                          <a:pt x="73" y="136"/>
                        </a:cubicBezTo>
                        <a:cubicBezTo>
                          <a:pt x="52" y="125"/>
                          <a:pt x="42" y="105"/>
                          <a:pt x="31" y="94"/>
                        </a:cubicBezTo>
                        <a:cubicBezTo>
                          <a:pt x="0" y="32"/>
                          <a:pt x="11" y="11"/>
                          <a:pt x="73" y="11"/>
                        </a:cubicBezTo>
                        <a:cubicBezTo>
                          <a:pt x="229" y="11"/>
                          <a:pt x="386" y="11"/>
                          <a:pt x="552" y="11"/>
                        </a:cubicBezTo>
                      </a:path>
                    </a:pathLst>
                  </a:custGeom>
                  <a:solidFill>
                    <a:srgbClr val="AB857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6" name="Freeform 6"/>
                  <p:cNvSpPr>
                    <a:spLocks noChangeArrowheads="1"/>
                  </p:cNvSpPr>
                  <p:nvPr/>
                </p:nvSpPr>
                <p:spPr bwMode="auto">
                  <a:xfrm>
                    <a:off x="6554901" y="3379789"/>
                    <a:ext cx="393700" cy="401638"/>
                  </a:xfrm>
                  <a:custGeom>
                    <a:avLst/>
                    <a:gdLst>
                      <a:gd name="T0" fmla="*/ 10 w 1095"/>
                      <a:gd name="T1" fmla="*/ 740 h 1116"/>
                      <a:gd name="T2" fmla="*/ 10 w 1095"/>
                      <a:gd name="T3" fmla="*/ 740 h 1116"/>
                      <a:gd name="T4" fmla="*/ 10 w 1095"/>
                      <a:gd name="T5" fmla="*/ 521 h 1116"/>
                      <a:gd name="T6" fmla="*/ 281 w 1095"/>
                      <a:gd name="T7" fmla="*/ 94 h 1116"/>
                      <a:gd name="T8" fmla="*/ 906 w 1095"/>
                      <a:gd name="T9" fmla="*/ 104 h 1116"/>
                      <a:gd name="T10" fmla="*/ 1041 w 1095"/>
                      <a:gd name="T11" fmla="*/ 219 h 1116"/>
                      <a:gd name="T12" fmla="*/ 1062 w 1095"/>
                      <a:gd name="T13" fmla="*/ 292 h 1116"/>
                      <a:gd name="T14" fmla="*/ 937 w 1095"/>
                      <a:gd name="T15" fmla="*/ 313 h 1116"/>
                      <a:gd name="T16" fmla="*/ 635 w 1095"/>
                      <a:gd name="T17" fmla="*/ 167 h 1116"/>
                      <a:gd name="T18" fmla="*/ 271 w 1095"/>
                      <a:gd name="T19" fmla="*/ 261 h 1116"/>
                      <a:gd name="T20" fmla="*/ 146 w 1095"/>
                      <a:gd name="T21" fmla="*/ 500 h 1116"/>
                      <a:gd name="T22" fmla="*/ 146 w 1095"/>
                      <a:gd name="T23" fmla="*/ 1042 h 1116"/>
                      <a:gd name="T24" fmla="*/ 73 w 1095"/>
                      <a:gd name="T25" fmla="*/ 1104 h 1116"/>
                      <a:gd name="T26" fmla="*/ 10 w 1095"/>
                      <a:gd name="T27" fmla="*/ 1042 h 1116"/>
                      <a:gd name="T28" fmla="*/ 10 w 1095"/>
                      <a:gd name="T29" fmla="*/ 740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5" h="1116">
                        <a:moveTo>
                          <a:pt x="10" y="740"/>
                        </a:moveTo>
                        <a:lnTo>
                          <a:pt x="10" y="740"/>
                        </a:lnTo>
                        <a:cubicBezTo>
                          <a:pt x="10" y="667"/>
                          <a:pt x="10" y="594"/>
                          <a:pt x="10" y="521"/>
                        </a:cubicBezTo>
                        <a:cubicBezTo>
                          <a:pt x="0" y="313"/>
                          <a:pt x="104" y="177"/>
                          <a:pt x="281" y="94"/>
                        </a:cubicBezTo>
                        <a:cubicBezTo>
                          <a:pt x="489" y="0"/>
                          <a:pt x="698" y="0"/>
                          <a:pt x="906" y="104"/>
                        </a:cubicBezTo>
                        <a:cubicBezTo>
                          <a:pt x="958" y="136"/>
                          <a:pt x="1000" y="177"/>
                          <a:pt x="1041" y="219"/>
                        </a:cubicBezTo>
                        <a:cubicBezTo>
                          <a:pt x="1062" y="240"/>
                          <a:pt x="1094" y="271"/>
                          <a:pt x="1062" y="292"/>
                        </a:cubicBezTo>
                        <a:cubicBezTo>
                          <a:pt x="1031" y="313"/>
                          <a:pt x="979" y="354"/>
                          <a:pt x="937" y="313"/>
                        </a:cubicBezTo>
                        <a:cubicBezTo>
                          <a:pt x="854" y="219"/>
                          <a:pt x="750" y="177"/>
                          <a:pt x="635" y="167"/>
                        </a:cubicBezTo>
                        <a:cubicBezTo>
                          <a:pt x="500" y="156"/>
                          <a:pt x="375" y="177"/>
                          <a:pt x="271" y="261"/>
                        </a:cubicBezTo>
                        <a:cubicBezTo>
                          <a:pt x="187" y="323"/>
                          <a:pt x="146" y="396"/>
                          <a:pt x="146" y="500"/>
                        </a:cubicBezTo>
                        <a:cubicBezTo>
                          <a:pt x="146" y="688"/>
                          <a:pt x="146" y="865"/>
                          <a:pt x="146" y="1042"/>
                        </a:cubicBezTo>
                        <a:cubicBezTo>
                          <a:pt x="156" y="1104"/>
                          <a:pt x="125" y="1104"/>
                          <a:pt x="73" y="1104"/>
                        </a:cubicBezTo>
                        <a:cubicBezTo>
                          <a:pt x="21" y="1115"/>
                          <a:pt x="0" y="1094"/>
                          <a:pt x="10" y="1042"/>
                        </a:cubicBezTo>
                        <a:cubicBezTo>
                          <a:pt x="10" y="938"/>
                          <a:pt x="10" y="844"/>
                          <a:pt x="10" y="740"/>
                        </a:cubicBezTo>
                      </a:path>
                    </a:pathLst>
                  </a:custGeom>
                  <a:solidFill>
                    <a:srgbClr val="BE967C"/>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7" name="Freeform 7"/>
                  <p:cNvSpPr>
                    <a:spLocks noChangeArrowheads="1"/>
                  </p:cNvSpPr>
                  <p:nvPr/>
                </p:nvSpPr>
                <p:spPr bwMode="auto">
                  <a:xfrm>
                    <a:off x="6111989" y="3390902"/>
                    <a:ext cx="374650" cy="112712"/>
                  </a:xfrm>
                  <a:custGeom>
                    <a:avLst/>
                    <a:gdLst>
                      <a:gd name="T0" fmla="*/ 510 w 1042"/>
                      <a:gd name="T1" fmla="*/ 0 h 314"/>
                      <a:gd name="T2" fmla="*/ 510 w 1042"/>
                      <a:gd name="T3" fmla="*/ 0 h 314"/>
                      <a:gd name="T4" fmla="*/ 927 w 1042"/>
                      <a:gd name="T5" fmla="*/ 125 h 314"/>
                      <a:gd name="T6" fmla="*/ 979 w 1042"/>
                      <a:gd name="T7" fmla="*/ 178 h 314"/>
                      <a:gd name="T8" fmla="*/ 1010 w 1042"/>
                      <a:gd name="T9" fmla="*/ 271 h 314"/>
                      <a:gd name="T10" fmla="*/ 875 w 1042"/>
                      <a:gd name="T11" fmla="*/ 271 h 314"/>
                      <a:gd name="T12" fmla="*/ 250 w 1042"/>
                      <a:gd name="T13" fmla="*/ 209 h 314"/>
                      <a:gd name="T14" fmla="*/ 166 w 1042"/>
                      <a:gd name="T15" fmla="*/ 282 h 314"/>
                      <a:gd name="T16" fmla="*/ 104 w 1042"/>
                      <a:gd name="T17" fmla="*/ 303 h 314"/>
                      <a:gd name="T18" fmla="*/ 73 w 1042"/>
                      <a:gd name="T19" fmla="*/ 167 h 314"/>
                      <a:gd name="T20" fmla="*/ 510 w 1042"/>
                      <a:gd name="T21"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2" h="314">
                        <a:moveTo>
                          <a:pt x="510" y="0"/>
                        </a:moveTo>
                        <a:lnTo>
                          <a:pt x="510" y="0"/>
                        </a:lnTo>
                        <a:cubicBezTo>
                          <a:pt x="666" y="11"/>
                          <a:pt x="802" y="32"/>
                          <a:pt x="927" y="125"/>
                        </a:cubicBezTo>
                        <a:cubicBezTo>
                          <a:pt x="948" y="146"/>
                          <a:pt x="968" y="157"/>
                          <a:pt x="979" y="178"/>
                        </a:cubicBezTo>
                        <a:cubicBezTo>
                          <a:pt x="1000" y="209"/>
                          <a:pt x="1041" y="230"/>
                          <a:pt x="1010" y="271"/>
                        </a:cubicBezTo>
                        <a:cubicBezTo>
                          <a:pt x="968" y="313"/>
                          <a:pt x="916" y="313"/>
                          <a:pt x="875" y="271"/>
                        </a:cubicBezTo>
                        <a:cubicBezTo>
                          <a:pt x="739" y="115"/>
                          <a:pt x="406" y="105"/>
                          <a:pt x="250" y="209"/>
                        </a:cubicBezTo>
                        <a:cubicBezTo>
                          <a:pt x="218" y="230"/>
                          <a:pt x="187" y="250"/>
                          <a:pt x="166" y="282"/>
                        </a:cubicBezTo>
                        <a:cubicBezTo>
                          <a:pt x="156" y="313"/>
                          <a:pt x="135" y="313"/>
                          <a:pt x="104" y="303"/>
                        </a:cubicBezTo>
                        <a:cubicBezTo>
                          <a:pt x="10" y="261"/>
                          <a:pt x="0" y="250"/>
                          <a:pt x="73" y="167"/>
                        </a:cubicBezTo>
                        <a:cubicBezTo>
                          <a:pt x="198" y="42"/>
                          <a:pt x="354" y="11"/>
                          <a:pt x="510" y="0"/>
                        </a:cubicBezTo>
                      </a:path>
                    </a:pathLst>
                  </a:custGeom>
                  <a:solidFill>
                    <a:srgbClr val="CDA48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8" name="Freeform 8"/>
                  <p:cNvSpPr>
                    <a:spLocks noChangeArrowheads="1"/>
                  </p:cNvSpPr>
                  <p:nvPr/>
                </p:nvSpPr>
                <p:spPr bwMode="auto">
                  <a:xfrm>
                    <a:off x="6246926" y="3519489"/>
                    <a:ext cx="101600" cy="104775"/>
                  </a:xfrm>
                  <a:custGeom>
                    <a:avLst/>
                    <a:gdLst>
                      <a:gd name="T0" fmla="*/ 0 w 282"/>
                      <a:gd name="T1" fmla="*/ 145 h 292"/>
                      <a:gd name="T2" fmla="*/ 0 w 282"/>
                      <a:gd name="T3" fmla="*/ 145 h 292"/>
                      <a:gd name="T4" fmla="*/ 145 w 282"/>
                      <a:gd name="T5" fmla="*/ 0 h 292"/>
                      <a:gd name="T6" fmla="*/ 281 w 282"/>
                      <a:gd name="T7" fmla="*/ 145 h 292"/>
                      <a:gd name="T8" fmla="*/ 135 w 282"/>
                      <a:gd name="T9" fmla="*/ 291 h 292"/>
                      <a:gd name="T10" fmla="*/ 0 w 282"/>
                      <a:gd name="T11" fmla="*/ 145 h 292"/>
                    </a:gdLst>
                    <a:ahLst/>
                    <a:cxnLst>
                      <a:cxn ang="0">
                        <a:pos x="T0" y="T1"/>
                      </a:cxn>
                      <a:cxn ang="0">
                        <a:pos x="T2" y="T3"/>
                      </a:cxn>
                      <a:cxn ang="0">
                        <a:pos x="T4" y="T5"/>
                      </a:cxn>
                      <a:cxn ang="0">
                        <a:pos x="T6" y="T7"/>
                      </a:cxn>
                      <a:cxn ang="0">
                        <a:pos x="T8" y="T9"/>
                      </a:cxn>
                      <a:cxn ang="0">
                        <a:pos x="T10" y="T11"/>
                      </a:cxn>
                    </a:cxnLst>
                    <a:rect l="0" t="0" r="r" b="b"/>
                    <a:pathLst>
                      <a:path w="282" h="292">
                        <a:moveTo>
                          <a:pt x="0" y="145"/>
                        </a:moveTo>
                        <a:lnTo>
                          <a:pt x="0" y="145"/>
                        </a:lnTo>
                        <a:cubicBezTo>
                          <a:pt x="0" y="62"/>
                          <a:pt x="62" y="0"/>
                          <a:pt x="145" y="0"/>
                        </a:cubicBezTo>
                        <a:cubicBezTo>
                          <a:pt x="218" y="0"/>
                          <a:pt x="281" y="73"/>
                          <a:pt x="281" y="145"/>
                        </a:cubicBezTo>
                        <a:cubicBezTo>
                          <a:pt x="281" y="229"/>
                          <a:pt x="218" y="291"/>
                          <a:pt x="135" y="291"/>
                        </a:cubicBezTo>
                        <a:cubicBezTo>
                          <a:pt x="62" y="291"/>
                          <a:pt x="0" y="218"/>
                          <a:pt x="0" y="145"/>
                        </a:cubicBezTo>
                      </a:path>
                    </a:pathLst>
                  </a:custGeom>
                  <a:solidFill>
                    <a:srgbClr val="3B414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9" name="Freeform 9"/>
                  <p:cNvSpPr>
                    <a:spLocks noChangeArrowheads="1"/>
                  </p:cNvSpPr>
                  <p:nvPr/>
                </p:nvSpPr>
                <p:spPr bwMode="auto">
                  <a:xfrm>
                    <a:off x="6712064" y="3519489"/>
                    <a:ext cx="104775" cy="104775"/>
                  </a:xfrm>
                  <a:custGeom>
                    <a:avLst/>
                    <a:gdLst>
                      <a:gd name="T0" fmla="*/ 292 w 293"/>
                      <a:gd name="T1" fmla="*/ 145 h 292"/>
                      <a:gd name="T2" fmla="*/ 292 w 293"/>
                      <a:gd name="T3" fmla="*/ 145 h 292"/>
                      <a:gd name="T4" fmla="*/ 146 w 293"/>
                      <a:gd name="T5" fmla="*/ 291 h 292"/>
                      <a:gd name="T6" fmla="*/ 0 w 293"/>
                      <a:gd name="T7" fmla="*/ 145 h 292"/>
                      <a:gd name="T8" fmla="*/ 146 w 293"/>
                      <a:gd name="T9" fmla="*/ 0 h 292"/>
                      <a:gd name="T10" fmla="*/ 292 w 293"/>
                      <a:gd name="T11" fmla="*/ 145 h 292"/>
                    </a:gdLst>
                    <a:ahLst/>
                    <a:cxnLst>
                      <a:cxn ang="0">
                        <a:pos x="T0" y="T1"/>
                      </a:cxn>
                      <a:cxn ang="0">
                        <a:pos x="T2" y="T3"/>
                      </a:cxn>
                      <a:cxn ang="0">
                        <a:pos x="T4" y="T5"/>
                      </a:cxn>
                      <a:cxn ang="0">
                        <a:pos x="T6" y="T7"/>
                      </a:cxn>
                      <a:cxn ang="0">
                        <a:pos x="T8" y="T9"/>
                      </a:cxn>
                      <a:cxn ang="0">
                        <a:pos x="T10" y="T11"/>
                      </a:cxn>
                    </a:cxnLst>
                    <a:rect l="0" t="0" r="r" b="b"/>
                    <a:pathLst>
                      <a:path w="293" h="292">
                        <a:moveTo>
                          <a:pt x="292" y="145"/>
                        </a:moveTo>
                        <a:lnTo>
                          <a:pt x="292" y="145"/>
                        </a:lnTo>
                        <a:cubicBezTo>
                          <a:pt x="292" y="229"/>
                          <a:pt x="229" y="291"/>
                          <a:pt x="146" y="291"/>
                        </a:cubicBezTo>
                        <a:cubicBezTo>
                          <a:pt x="73" y="291"/>
                          <a:pt x="0" y="229"/>
                          <a:pt x="0" y="145"/>
                        </a:cubicBezTo>
                        <a:cubicBezTo>
                          <a:pt x="11" y="62"/>
                          <a:pt x="73" y="0"/>
                          <a:pt x="146" y="0"/>
                        </a:cubicBezTo>
                        <a:cubicBezTo>
                          <a:pt x="229" y="0"/>
                          <a:pt x="292" y="62"/>
                          <a:pt x="292" y="145"/>
                        </a:cubicBezTo>
                      </a:path>
                    </a:pathLst>
                  </a:custGeom>
                  <a:solidFill>
                    <a:srgbClr val="3B414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30" name="Freeform 10"/>
                  <p:cNvSpPr>
                    <a:spLocks noChangeArrowheads="1"/>
                  </p:cNvSpPr>
                  <p:nvPr/>
                </p:nvSpPr>
                <p:spPr bwMode="auto">
                  <a:xfrm>
                    <a:off x="6996226" y="3905252"/>
                    <a:ext cx="11113" cy="4762"/>
                  </a:xfrm>
                  <a:custGeom>
                    <a:avLst/>
                    <a:gdLst>
                      <a:gd name="T0" fmla="*/ 31 w 32"/>
                      <a:gd name="T1" fmla="*/ 0 h 12"/>
                      <a:gd name="T2" fmla="*/ 31 w 32"/>
                      <a:gd name="T3" fmla="*/ 0 h 12"/>
                      <a:gd name="T4" fmla="*/ 0 w 32"/>
                      <a:gd name="T5" fmla="*/ 11 h 12"/>
                      <a:gd name="T6" fmla="*/ 10 w 32"/>
                      <a:gd name="T7" fmla="*/ 0 h 12"/>
                      <a:gd name="T8" fmla="*/ 31 w 32"/>
                      <a:gd name="T9" fmla="*/ 0 h 12"/>
                    </a:gdLst>
                    <a:ahLst/>
                    <a:cxnLst>
                      <a:cxn ang="0">
                        <a:pos x="T0" y="T1"/>
                      </a:cxn>
                      <a:cxn ang="0">
                        <a:pos x="T2" y="T3"/>
                      </a:cxn>
                      <a:cxn ang="0">
                        <a:pos x="T4" y="T5"/>
                      </a:cxn>
                      <a:cxn ang="0">
                        <a:pos x="T6" y="T7"/>
                      </a:cxn>
                      <a:cxn ang="0">
                        <a:pos x="T8" y="T9"/>
                      </a:cxn>
                    </a:cxnLst>
                    <a:rect l="0" t="0" r="r" b="b"/>
                    <a:pathLst>
                      <a:path w="32" h="12">
                        <a:moveTo>
                          <a:pt x="31" y="0"/>
                        </a:moveTo>
                        <a:lnTo>
                          <a:pt x="31" y="0"/>
                        </a:lnTo>
                        <a:cubicBezTo>
                          <a:pt x="21" y="0"/>
                          <a:pt x="10" y="11"/>
                          <a:pt x="0" y="11"/>
                        </a:cubicBezTo>
                        <a:lnTo>
                          <a:pt x="10" y="0"/>
                        </a:lnTo>
                        <a:cubicBezTo>
                          <a:pt x="10" y="0"/>
                          <a:pt x="21" y="0"/>
                          <a:pt x="31" y="0"/>
                        </a:cubicBezTo>
                      </a:path>
                    </a:pathLst>
                  </a:custGeom>
                  <a:solidFill>
                    <a:srgbClr val="7D555A"/>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31" name="Freeform 11"/>
                  <p:cNvSpPr>
                    <a:spLocks noChangeArrowheads="1"/>
                  </p:cNvSpPr>
                  <p:nvPr/>
                </p:nvSpPr>
                <p:spPr bwMode="auto">
                  <a:xfrm>
                    <a:off x="6062776" y="3005139"/>
                    <a:ext cx="941388" cy="1319213"/>
                  </a:xfrm>
                  <a:custGeom>
                    <a:avLst/>
                    <a:gdLst>
                      <a:gd name="T0" fmla="*/ 2594 w 2616"/>
                      <a:gd name="T1" fmla="*/ 2052 h 3666"/>
                      <a:gd name="T2" fmla="*/ 2573 w 2616"/>
                      <a:gd name="T3" fmla="*/ 656 h 3666"/>
                      <a:gd name="T4" fmla="*/ 1792 w 2616"/>
                      <a:gd name="T5" fmla="*/ 239 h 3666"/>
                      <a:gd name="T6" fmla="*/ 1209 w 2616"/>
                      <a:gd name="T7" fmla="*/ 281 h 3666"/>
                      <a:gd name="T8" fmla="*/ 396 w 2616"/>
                      <a:gd name="T9" fmla="*/ 166 h 3666"/>
                      <a:gd name="T10" fmla="*/ 0 w 2616"/>
                      <a:gd name="T11" fmla="*/ 1072 h 3666"/>
                      <a:gd name="T12" fmla="*/ 0 w 2616"/>
                      <a:gd name="T13" fmla="*/ 2509 h 3666"/>
                      <a:gd name="T14" fmla="*/ 219 w 2616"/>
                      <a:gd name="T15" fmla="*/ 3071 h 3666"/>
                      <a:gd name="T16" fmla="*/ 1302 w 2616"/>
                      <a:gd name="T17" fmla="*/ 3665 h 3666"/>
                      <a:gd name="T18" fmla="*/ 1761 w 2616"/>
                      <a:gd name="T19" fmla="*/ 3540 h 3666"/>
                      <a:gd name="T20" fmla="*/ 2552 w 2616"/>
                      <a:gd name="T21" fmla="*/ 2738 h 3666"/>
                      <a:gd name="T22" fmla="*/ 2573 w 2616"/>
                      <a:gd name="T23" fmla="*/ 2655 h 3666"/>
                      <a:gd name="T24" fmla="*/ 2594 w 2616"/>
                      <a:gd name="T25" fmla="*/ 2519 h 3666"/>
                      <a:gd name="T26" fmla="*/ 2604 w 2616"/>
                      <a:gd name="T27" fmla="*/ 2498 h 3666"/>
                      <a:gd name="T28" fmla="*/ 2604 w 2616"/>
                      <a:gd name="T29" fmla="*/ 2498 h 3666"/>
                      <a:gd name="T30" fmla="*/ 2594 w 2616"/>
                      <a:gd name="T31" fmla="*/ 2052 h 3666"/>
                      <a:gd name="T32" fmla="*/ 1948 w 2616"/>
                      <a:gd name="T33" fmla="*/ 1718 h 3666"/>
                      <a:gd name="T34" fmla="*/ 1948 w 2616"/>
                      <a:gd name="T35" fmla="*/ 1427 h 3666"/>
                      <a:gd name="T36" fmla="*/ 1948 w 2616"/>
                      <a:gd name="T37" fmla="*/ 1718 h 3666"/>
                      <a:gd name="T38" fmla="*/ 1375 w 2616"/>
                      <a:gd name="T39" fmla="*/ 1781 h 3666"/>
                      <a:gd name="T40" fmla="*/ 1646 w 2616"/>
                      <a:gd name="T41" fmla="*/ 1135 h 3666"/>
                      <a:gd name="T42" fmla="*/ 2406 w 2616"/>
                      <a:gd name="T43" fmla="*/ 1260 h 3666"/>
                      <a:gd name="T44" fmla="*/ 2302 w 2616"/>
                      <a:gd name="T45" fmla="*/ 1354 h 3666"/>
                      <a:gd name="T46" fmla="*/ 1636 w 2616"/>
                      <a:gd name="T47" fmla="*/ 1302 h 3666"/>
                      <a:gd name="T48" fmla="*/ 1511 w 2616"/>
                      <a:gd name="T49" fmla="*/ 2083 h 3666"/>
                      <a:gd name="T50" fmla="*/ 1375 w 2616"/>
                      <a:gd name="T51" fmla="*/ 2083 h 3666"/>
                      <a:gd name="T52" fmla="*/ 302 w 2616"/>
                      <a:gd name="T53" fmla="*/ 1354 h 3666"/>
                      <a:gd name="T54" fmla="*/ 240 w 2616"/>
                      <a:gd name="T55" fmla="*/ 1375 h 3666"/>
                      <a:gd name="T56" fmla="*/ 646 w 2616"/>
                      <a:gd name="T57" fmla="*/ 1072 h 3666"/>
                      <a:gd name="T58" fmla="*/ 1115 w 2616"/>
                      <a:gd name="T59" fmla="*/ 1250 h 3666"/>
                      <a:gd name="T60" fmla="*/ 1011 w 2616"/>
                      <a:gd name="T61" fmla="*/ 1343 h 3666"/>
                      <a:gd name="T62" fmla="*/ 302 w 2616"/>
                      <a:gd name="T63" fmla="*/ 1354 h 3666"/>
                      <a:gd name="T64" fmla="*/ 646 w 2616"/>
                      <a:gd name="T65" fmla="*/ 1718 h 3666"/>
                      <a:gd name="T66" fmla="*/ 656 w 2616"/>
                      <a:gd name="T67" fmla="*/ 1427 h 3666"/>
                      <a:gd name="T68" fmla="*/ 646 w 2616"/>
                      <a:gd name="T69" fmla="*/ 1718 h 3666"/>
                      <a:gd name="T70" fmla="*/ 823 w 2616"/>
                      <a:gd name="T71" fmla="*/ 2780 h 3666"/>
                      <a:gd name="T72" fmla="*/ 823 w 2616"/>
                      <a:gd name="T73" fmla="*/ 2655 h 3666"/>
                      <a:gd name="T74" fmla="*/ 1750 w 2616"/>
                      <a:gd name="T75" fmla="*/ 2655 h 3666"/>
                      <a:gd name="T76" fmla="*/ 1802 w 2616"/>
                      <a:gd name="T77" fmla="*/ 2749 h 3666"/>
                      <a:gd name="T78" fmla="*/ 823 w 2616"/>
                      <a:gd name="T79" fmla="*/ 2780 h 3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16" h="3666">
                        <a:moveTo>
                          <a:pt x="2594" y="2052"/>
                        </a:moveTo>
                        <a:lnTo>
                          <a:pt x="2594" y="2052"/>
                        </a:lnTo>
                        <a:cubicBezTo>
                          <a:pt x="2594" y="1718"/>
                          <a:pt x="2604" y="1395"/>
                          <a:pt x="2604" y="1072"/>
                        </a:cubicBezTo>
                        <a:cubicBezTo>
                          <a:pt x="2615" y="937"/>
                          <a:pt x="2594" y="791"/>
                          <a:pt x="2573" y="656"/>
                        </a:cubicBezTo>
                        <a:cubicBezTo>
                          <a:pt x="2511" y="364"/>
                          <a:pt x="2354" y="239"/>
                          <a:pt x="2042" y="218"/>
                        </a:cubicBezTo>
                        <a:cubicBezTo>
                          <a:pt x="1959" y="208"/>
                          <a:pt x="1875" y="229"/>
                          <a:pt x="1792" y="239"/>
                        </a:cubicBezTo>
                        <a:cubicBezTo>
                          <a:pt x="1761" y="260"/>
                          <a:pt x="1719" y="281"/>
                          <a:pt x="1688" y="302"/>
                        </a:cubicBezTo>
                        <a:cubicBezTo>
                          <a:pt x="1521" y="385"/>
                          <a:pt x="1365" y="364"/>
                          <a:pt x="1209" y="281"/>
                        </a:cubicBezTo>
                        <a:cubicBezTo>
                          <a:pt x="1156" y="250"/>
                          <a:pt x="1104" y="218"/>
                          <a:pt x="1063" y="187"/>
                        </a:cubicBezTo>
                        <a:cubicBezTo>
                          <a:pt x="854" y="0"/>
                          <a:pt x="594" y="52"/>
                          <a:pt x="396" y="166"/>
                        </a:cubicBezTo>
                        <a:cubicBezTo>
                          <a:pt x="167" y="312"/>
                          <a:pt x="52" y="531"/>
                          <a:pt x="21" y="802"/>
                        </a:cubicBezTo>
                        <a:cubicBezTo>
                          <a:pt x="11" y="895"/>
                          <a:pt x="11" y="979"/>
                          <a:pt x="0" y="1072"/>
                        </a:cubicBezTo>
                        <a:cubicBezTo>
                          <a:pt x="0" y="1552"/>
                          <a:pt x="0" y="2020"/>
                          <a:pt x="0" y="2498"/>
                        </a:cubicBezTo>
                        <a:lnTo>
                          <a:pt x="0" y="2509"/>
                        </a:lnTo>
                        <a:cubicBezTo>
                          <a:pt x="11" y="2582"/>
                          <a:pt x="31" y="2665"/>
                          <a:pt x="52" y="2738"/>
                        </a:cubicBezTo>
                        <a:cubicBezTo>
                          <a:pt x="84" y="2863"/>
                          <a:pt x="156" y="2967"/>
                          <a:pt x="219" y="3071"/>
                        </a:cubicBezTo>
                        <a:cubicBezTo>
                          <a:pt x="406" y="3249"/>
                          <a:pt x="625" y="3394"/>
                          <a:pt x="844" y="3540"/>
                        </a:cubicBezTo>
                        <a:cubicBezTo>
                          <a:pt x="990" y="3634"/>
                          <a:pt x="1136" y="3665"/>
                          <a:pt x="1302" y="3665"/>
                        </a:cubicBezTo>
                        <a:lnTo>
                          <a:pt x="1302" y="3665"/>
                        </a:lnTo>
                        <a:cubicBezTo>
                          <a:pt x="1459" y="3665"/>
                          <a:pt x="1615" y="3634"/>
                          <a:pt x="1761" y="3540"/>
                        </a:cubicBezTo>
                        <a:cubicBezTo>
                          <a:pt x="1979" y="3394"/>
                          <a:pt x="2188" y="3249"/>
                          <a:pt x="2386" y="3071"/>
                        </a:cubicBezTo>
                        <a:cubicBezTo>
                          <a:pt x="2448" y="2967"/>
                          <a:pt x="2521" y="2863"/>
                          <a:pt x="2552" y="2738"/>
                        </a:cubicBezTo>
                        <a:cubicBezTo>
                          <a:pt x="2552" y="2717"/>
                          <a:pt x="2563" y="2707"/>
                          <a:pt x="2563" y="2686"/>
                        </a:cubicBezTo>
                        <a:cubicBezTo>
                          <a:pt x="2573" y="2676"/>
                          <a:pt x="2573" y="2665"/>
                          <a:pt x="2573" y="2655"/>
                        </a:cubicBezTo>
                        <a:cubicBezTo>
                          <a:pt x="2573" y="2655"/>
                          <a:pt x="2573" y="2644"/>
                          <a:pt x="2573" y="2634"/>
                        </a:cubicBezTo>
                        <a:cubicBezTo>
                          <a:pt x="2584" y="2603"/>
                          <a:pt x="2594" y="2561"/>
                          <a:pt x="2594" y="2519"/>
                        </a:cubicBezTo>
                        <a:lnTo>
                          <a:pt x="2594" y="2509"/>
                        </a:lnTo>
                        <a:lnTo>
                          <a:pt x="2604" y="2498"/>
                        </a:lnTo>
                        <a:lnTo>
                          <a:pt x="2604" y="2498"/>
                        </a:lnTo>
                        <a:lnTo>
                          <a:pt x="2604" y="2498"/>
                        </a:lnTo>
                        <a:lnTo>
                          <a:pt x="2604" y="2498"/>
                        </a:lnTo>
                        <a:cubicBezTo>
                          <a:pt x="2604" y="2343"/>
                          <a:pt x="2594" y="2197"/>
                          <a:pt x="2594" y="2052"/>
                        </a:cubicBezTo>
                        <a:close/>
                        <a:moveTo>
                          <a:pt x="1948" y="1718"/>
                        </a:moveTo>
                        <a:lnTo>
                          <a:pt x="1948" y="1718"/>
                        </a:lnTo>
                        <a:cubicBezTo>
                          <a:pt x="1875" y="1718"/>
                          <a:pt x="1802" y="1656"/>
                          <a:pt x="1802" y="1572"/>
                        </a:cubicBezTo>
                        <a:cubicBezTo>
                          <a:pt x="1813" y="1489"/>
                          <a:pt x="1875" y="1427"/>
                          <a:pt x="1948" y="1427"/>
                        </a:cubicBezTo>
                        <a:cubicBezTo>
                          <a:pt x="2031" y="1427"/>
                          <a:pt x="2094" y="1489"/>
                          <a:pt x="2094" y="1572"/>
                        </a:cubicBezTo>
                        <a:cubicBezTo>
                          <a:pt x="2094" y="1656"/>
                          <a:pt x="2031" y="1718"/>
                          <a:pt x="1948" y="1718"/>
                        </a:cubicBezTo>
                        <a:close/>
                        <a:moveTo>
                          <a:pt x="1375" y="1781"/>
                        </a:moveTo>
                        <a:lnTo>
                          <a:pt x="1375" y="1781"/>
                        </a:lnTo>
                        <a:cubicBezTo>
                          <a:pt x="1375" y="1708"/>
                          <a:pt x="1375" y="1635"/>
                          <a:pt x="1375" y="1562"/>
                        </a:cubicBezTo>
                        <a:cubicBezTo>
                          <a:pt x="1365" y="1354"/>
                          <a:pt x="1469" y="1218"/>
                          <a:pt x="1646" y="1135"/>
                        </a:cubicBezTo>
                        <a:cubicBezTo>
                          <a:pt x="1854" y="1041"/>
                          <a:pt x="2063" y="1041"/>
                          <a:pt x="2271" y="1145"/>
                        </a:cubicBezTo>
                        <a:cubicBezTo>
                          <a:pt x="2323" y="1177"/>
                          <a:pt x="2365" y="1218"/>
                          <a:pt x="2406" y="1260"/>
                        </a:cubicBezTo>
                        <a:cubicBezTo>
                          <a:pt x="2427" y="1281"/>
                          <a:pt x="2459" y="1312"/>
                          <a:pt x="2427" y="1333"/>
                        </a:cubicBezTo>
                        <a:cubicBezTo>
                          <a:pt x="2396" y="1354"/>
                          <a:pt x="2344" y="1395"/>
                          <a:pt x="2302" y="1354"/>
                        </a:cubicBezTo>
                        <a:cubicBezTo>
                          <a:pt x="2219" y="1260"/>
                          <a:pt x="2115" y="1218"/>
                          <a:pt x="2000" y="1208"/>
                        </a:cubicBezTo>
                        <a:cubicBezTo>
                          <a:pt x="1865" y="1197"/>
                          <a:pt x="1740" y="1218"/>
                          <a:pt x="1636" y="1302"/>
                        </a:cubicBezTo>
                        <a:cubicBezTo>
                          <a:pt x="1552" y="1364"/>
                          <a:pt x="1511" y="1437"/>
                          <a:pt x="1511" y="1541"/>
                        </a:cubicBezTo>
                        <a:cubicBezTo>
                          <a:pt x="1511" y="1729"/>
                          <a:pt x="1511" y="1906"/>
                          <a:pt x="1511" y="2083"/>
                        </a:cubicBezTo>
                        <a:cubicBezTo>
                          <a:pt x="1521" y="2145"/>
                          <a:pt x="1490" y="2145"/>
                          <a:pt x="1438" y="2145"/>
                        </a:cubicBezTo>
                        <a:cubicBezTo>
                          <a:pt x="1386" y="2156"/>
                          <a:pt x="1365" y="2135"/>
                          <a:pt x="1375" y="2083"/>
                        </a:cubicBezTo>
                        <a:cubicBezTo>
                          <a:pt x="1375" y="1979"/>
                          <a:pt x="1375" y="1885"/>
                          <a:pt x="1375" y="1781"/>
                        </a:cubicBezTo>
                        <a:close/>
                        <a:moveTo>
                          <a:pt x="302" y="1354"/>
                        </a:moveTo>
                        <a:lnTo>
                          <a:pt x="302" y="1354"/>
                        </a:lnTo>
                        <a:cubicBezTo>
                          <a:pt x="292" y="1385"/>
                          <a:pt x="271" y="1385"/>
                          <a:pt x="240" y="1375"/>
                        </a:cubicBezTo>
                        <a:cubicBezTo>
                          <a:pt x="146" y="1333"/>
                          <a:pt x="136" y="1322"/>
                          <a:pt x="209" y="1239"/>
                        </a:cubicBezTo>
                        <a:cubicBezTo>
                          <a:pt x="334" y="1114"/>
                          <a:pt x="490" y="1083"/>
                          <a:pt x="646" y="1072"/>
                        </a:cubicBezTo>
                        <a:cubicBezTo>
                          <a:pt x="802" y="1083"/>
                          <a:pt x="938" y="1104"/>
                          <a:pt x="1063" y="1197"/>
                        </a:cubicBezTo>
                        <a:cubicBezTo>
                          <a:pt x="1084" y="1218"/>
                          <a:pt x="1104" y="1229"/>
                          <a:pt x="1115" y="1250"/>
                        </a:cubicBezTo>
                        <a:cubicBezTo>
                          <a:pt x="1136" y="1281"/>
                          <a:pt x="1177" y="1302"/>
                          <a:pt x="1146" y="1343"/>
                        </a:cubicBezTo>
                        <a:cubicBezTo>
                          <a:pt x="1104" y="1385"/>
                          <a:pt x="1052" y="1385"/>
                          <a:pt x="1011" y="1343"/>
                        </a:cubicBezTo>
                        <a:cubicBezTo>
                          <a:pt x="875" y="1187"/>
                          <a:pt x="542" y="1177"/>
                          <a:pt x="386" y="1281"/>
                        </a:cubicBezTo>
                        <a:cubicBezTo>
                          <a:pt x="354" y="1302"/>
                          <a:pt x="323" y="1322"/>
                          <a:pt x="302" y="1354"/>
                        </a:cubicBezTo>
                        <a:close/>
                        <a:moveTo>
                          <a:pt x="646" y="1718"/>
                        </a:moveTo>
                        <a:lnTo>
                          <a:pt x="646" y="1718"/>
                        </a:lnTo>
                        <a:cubicBezTo>
                          <a:pt x="573" y="1718"/>
                          <a:pt x="511" y="1645"/>
                          <a:pt x="511" y="1572"/>
                        </a:cubicBezTo>
                        <a:cubicBezTo>
                          <a:pt x="511" y="1489"/>
                          <a:pt x="573" y="1427"/>
                          <a:pt x="656" y="1427"/>
                        </a:cubicBezTo>
                        <a:cubicBezTo>
                          <a:pt x="729" y="1427"/>
                          <a:pt x="792" y="1500"/>
                          <a:pt x="792" y="1572"/>
                        </a:cubicBezTo>
                        <a:cubicBezTo>
                          <a:pt x="792" y="1656"/>
                          <a:pt x="729" y="1718"/>
                          <a:pt x="646" y="1718"/>
                        </a:cubicBezTo>
                        <a:close/>
                        <a:moveTo>
                          <a:pt x="823" y="2780"/>
                        </a:moveTo>
                        <a:lnTo>
                          <a:pt x="823" y="2780"/>
                        </a:lnTo>
                        <a:cubicBezTo>
                          <a:pt x="802" y="2769"/>
                          <a:pt x="792" y="2749"/>
                          <a:pt x="781" y="2738"/>
                        </a:cubicBezTo>
                        <a:cubicBezTo>
                          <a:pt x="750" y="2676"/>
                          <a:pt x="761" y="2655"/>
                          <a:pt x="823" y="2655"/>
                        </a:cubicBezTo>
                        <a:cubicBezTo>
                          <a:pt x="979" y="2655"/>
                          <a:pt x="1136" y="2655"/>
                          <a:pt x="1302" y="2655"/>
                        </a:cubicBezTo>
                        <a:cubicBezTo>
                          <a:pt x="1448" y="2655"/>
                          <a:pt x="1604" y="2655"/>
                          <a:pt x="1750" y="2655"/>
                        </a:cubicBezTo>
                        <a:cubicBezTo>
                          <a:pt x="1781" y="2655"/>
                          <a:pt x="1813" y="2644"/>
                          <a:pt x="1834" y="2676"/>
                        </a:cubicBezTo>
                        <a:cubicBezTo>
                          <a:pt x="1844" y="2707"/>
                          <a:pt x="1823" y="2728"/>
                          <a:pt x="1802" y="2749"/>
                        </a:cubicBezTo>
                        <a:cubicBezTo>
                          <a:pt x="1698" y="2884"/>
                          <a:pt x="1552" y="2957"/>
                          <a:pt x="1386" y="2967"/>
                        </a:cubicBezTo>
                        <a:cubicBezTo>
                          <a:pt x="1177" y="2999"/>
                          <a:pt x="969" y="2957"/>
                          <a:pt x="823" y="2780"/>
                        </a:cubicBezTo>
                        <a:close/>
                      </a:path>
                    </a:pathLst>
                  </a:custGeom>
                  <a:solidFill>
                    <a:srgbClr val="EACEB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32" name="Freeform 12"/>
                  <p:cNvSpPr>
                    <a:spLocks noChangeArrowheads="1"/>
                  </p:cNvSpPr>
                  <p:nvPr/>
                </p:nvSpPr>
                <p:spPr bwMode="auto">
                  <a:xfrm>
                    <a:off x="5938951" y="2719389"/>
                    <a:ext cx="965200" cy="896938"/>
                  </a:xfrm>
                  <a:custGeom>
                    <a:avLst/>
                    <a:gdLst>
                      <a:gd name="T0" fmla="*/ 2094 w 2679"/>
                      <a:gd name="T1" fmla="*/ 1104 h 2490"/>
                      <a:gd name="T2" fmla="*/ 2094 w 2679"/>
                      <a:gd name="T3" fmla="*/ 1104 h 2490"/>
                      <a:gd name="T4" fmla="*/ 1459 w 2679"/>
                      <a:gd name="T5" fmla="*/ 1073 h 2490"/>
                      <a:gd name="T6" fmla="*/ 1115 w 2679"/>
                      <a:gd name="T7" fmla="*/ 927 h 2490"/>
                      <a:gd name="T8" fmla="*/ 657 w 2679"/>
                      <a:gd name="T9" fmla="*/ 1135 h 2490"/>
                      <a:gd name="T10" fmla="*/ 365 w 2679"/>
                      <a:gd name="T11" fmla="*/ 1750 h 2490"/>
                      <a:gd name="T12" fmla="*/ 355 w 2679"/>
                      <a:gd name="T13" fmla="*/ 2417 h 2490"/>
                      <a:gd name="T14" fmla="*/ 344 w 2679"/>
                      <a:gd name="T15" fmla="*/ 2489 h 2490"/>
                      <a:gd name="T16" fmla="*/ 115 w 2679"/>
                      <a:gd name="T17" fmla="*/ 2083 h 2490"/>
                      <a:gd name="T18" fmla="*/ 94 w 2679"/>
                      <a:gd name="T19" fmla="*/ 2042 h 2490"/>
                      <a:gd name="T20" fmla="*/ 0 w 2679"/>
                      <a:gd name="T21" fmla="*/ 1354 h 2490"/>
                      <a:gd name="T22" fmla="*/ 782 w 2679"/>
                      <a:gd name="T23" fmla="*/ 271 h 2490"/>
                      <a:gd name="T24" fmla="*/ 823 w 2679"/>
                      <a:gd name="T25" fmla="*/ 250 h 2490"/>
                      <a:gd name="T26" fmla="*/ 771 w 2679"/>
                      <a:gd name="T27" fmla="*/ 52 h 2490"/>
                      <a:gd name="T28" fmla="*/ 823 w 2679"/>
                      <a:gd name="T29" fmla="*/ 0 h 2490"/>
                      <a:gd name="T30" fmla="*/ 1428 w 2679"/>
                      <a:gd name="T31" fmla="*/ 62 h 2490"/>
                      <a:gd name="T32" fmla="*/ 1928 w 2679"/>
                      <a:gd name="T33" fmla="*/ 62 h 2490"/>
                      <a:gd name="T34" fmla="*/ 2678 w 2679"/>
                      <a:gd name="T35" fmla="*/ 583 h 2490"/>
                      <a:gd name="T36" fmla="*/ 2313 w 2679"/>
                      <a:gd name="T37" fmla="*/ 916 h 2490"/>
                      <a:gd name="T38" fmla="*/ 2094 w 2679"/>
                      <a:gd name="T39" fmla="*/ 1104 h 2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79" h="2490">
                        <a:moveTo>
                          <a:pt x="2094" y="1104"/>
                        </a:moveTo>
                        <a:lnTo>
                          <a:pt x="2094" y="1104"/>
                        </a:lnTo>
                        <a:cubicBezTo>
                          <a:pt x="1875" y="1239"/>
                          <a:pt x="1667" y="1208"/>
                          <a:pt x="1459" y="1073"/>
                        </a:cubicBezTo>
                        <a:cubicBezTo>
                          <a:pt x="1355" y="1000"/>
                          <a:pt x="1250" y="916"/>
                          <a:pt x="1115" y="927"/>
                        </a:cubicBezTo>
                        <a:cubicBezTo>
                          <a:pt x="938" y="948"/>
                          <a:pt x="792" y="1021"/>
                          <a:pt x="657" y="1135"/>
                        </a:cubicBezTo>
                        <a:cubicBezTo>
                          <a:pt x="469" y="1302"/>
                          <a:pt x="407" y="1521"/>
                          <a:pt x="365" y="1750"/>
                        </a:cubicBezTo>
                        <a:cubicBezTo>
                          <a:pt x="334" y="1969"/>
                          <a:pt x="344" y="2198"/>
                          <a:pt x="355" y="2417"/>
                        </a:cubicBezTo>
                        <a:cubicBezTo>
                          <a:pt x="355" y="2437"/>
                          <a:pt x="365" y="2469"/>
                          <a:pt x="344" y="2489"/>
                        </a:cubicBezTo>
                        <a:cubicBezTo>
                          <a:pt x="313" y="2333"/>
                          <a:pt x="271" y="2177"/>
                          <a:pt x="115" y="2083"/>
                        </a:cubicBezTo>
                        <a:cubicBezTo>
                          <a:pt x="105" y="2073"/>
                          <a:pt x="105" y="2052"/>
                          <a:pt x="94" y="2042"/>
                        </a:cubicBezTo>
                        <a:cubicBezTo>
                          <a:pt x="53" y="1812"/>
                          <a:pt x="0" y="1583"/>
                          <a:pt x="0" y="1354"/>
                        </a:cubicBezTo>
                        <a:cubicBezTo>
                          <a:pt x="11" y="833"/>
                          <a:pt x="292" y="417"/>
                          <a:pt x="782" y="271"/>
                        </a:cubicBezTo>
                        <a:cubicBezTo>
                          <a:pt x="803" y="260"/>
                          <a:pt x="813" y="250"/>
                          <a:pt x="823" y="250"/>
                        </a:cubicBezTo>
                        <a:cubicBezTo>
                          <a:pt x="792" y="187"/>
                          <a:pt x="771" y="125"/>
                          <a:pt x="771" y="52"/>
                        </a:cubicBezTo>
                        <a:cubicBezTo>
                          <a:pt x="771" y="10"/>
                          <a:pt x="782" y="0"/>
                          <a:pt x="823" y="0"/>
                        </a:cubicBezTo>
                        <a:cubicBezTo>
                          <a:pt x="1021" y="42"/>
                          <a:pt x="1230" y="73"/>
                          <a:pt x="1428" y="62"/>
                        </a:cubicBezTo>
                        <a:cubicBezTo>
                          <a:pt x="1594" y="62"/>
                          <a:pt x="1761" y="42"/>
                          <a:pt x="1928" y="62"/>
                        </a:cubicBezTo>
                        <a:cubicBezTo>
                          <a:pt x="2261" y="114"/>
                          <a:pt x="2521" y="271"/>
                          <a:pt x="2678" y="583"/>
                        </a:cubicBezTo>
                        <a:cubicBezTo>
                          <a:pt x="2553" y="698"/>
                          <a:pt x="2428" y="812"/>
                          <a:pt x="2313" y="916"/>
                        </a:cubicBezTo>
                        <a:cubicBezTo>
                          <a:pt x="2240" y="979"/>
                          <a:pt x="2157" y="1031"/>
                          <a:pt x="2094" y="1104"/>
                        </a:cubicBezTo>
                      </a:path>
                    </a:pathLst>
                  </a:custGeom>
                  <a:solidFill>
                    <a:srgbClr val="E4AC4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33" name="Freeform 13"/>
                  <p:cNvSpPr>
                    <a:spLocks noChangeArrowheads="1"/>
                  </p:cNvSpPr>
                  <p:nvPr/>
                </p:nvSpPr>
                <p:spPr bwMode="auto">
                  <a:xfrm>
                    <a:off x="6693014" y="2930527"/>
                    <a:ext cx="434975" cy="685800"/>
                  </a:xfrm>
                  <a:custGeom>
                    <a:avLst/>
                    <a:gdLst>
                      <a:gd name="T0" fmla="*/ 0 w 1210"/>
                      <a:gd name="T1" fmla="*/ 521 h 1907"/>
                      <a:gd name="T2" fmla="*/ 0 w 1210"/>
                      <a:gd name="T3" fmla="*/ 521 h 1907"/>
                      <a:gd name="T4" fmla="*/ 219 w 1210"/>
                      <a:gd name="T5" fmla="*/ 333 h 1907"/>
                      <a:gd name="T6" fmla="*/ 584 w 1210"/>
                      <a:gd name="T7" fmla="*/ 0 h 1907"/>
                      <a:gd name="T8" fmla="*/ 1177 w 1210"/>
                      <a:gd name="T9" fmla="*/ 604 h 1907"/>
                      <a:gd name="T10" fmla="*/ 1094 w 1210"/>
                      <a:gd name="T11" fmla="*/ 1459 h 1907"/>
                      <a:gd name="T12" fmla="*/ 1073 w 1210"/>
                      <a:gd name="T13" fmla="*/ 1500 h 1907"/>
                      <a:gd name="T14" fmla="*/ 865 w 1210"/>
                      <a:gd name="T15" fmla="*/ 1802 h 1907"/>
                      <a:gd name="T16" fmla="*/ 844 w 1210"/>
                      <a:gd name="T17" fmla="*/ 1906 h 1907"/>
                      <a:gd name="T18" fmla="*/ 844 w 1210"/>
                      <a:gd name="T19" fmla="*/ 1656 h 1907"/>
                      <a:gd name="T20" fmla="*/ 761 w 1210"/>
                      <a:gd name="T21" fmla="*/ 750 h 1907"/>
                      <a:gd name="T22" fmla="*/ 406 w 1210"/>
                      <a:gd name="T23" fmla="*/ 479 h 1907"/>
                      <a:gd name="T24" fmla="*/ 0 w 1210"/>
                      <a:gd name="T25" fmla="*/ 521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0" h="1907">
                        <a:moveTo>
                          <a:pt x="0" y="521"/>
                        </a:moveTo>
                        <a:lnTo>
                          <a:pt x="0" y="521"/>
                        </a:lnTo>
                        <a:cubicBezTo>
                          <a:pt x="63" y="448"/>
                          <a:pt x="146" y="396"/>
                          <a:pt x="219" y="333"/>
                        </a:cubicBezTo>
                        <a:cubicBezTo>
                          <a:pt x="334" y="229"/>
                          <a:pt x="459" y="115"/>
                          <a:pt x="584" y="0"/>
                        </a:cubicBezTo>
                        <a:cubicBezTo>
                          <a:pt x="906" y="42"/>
                          <a:pt x="1136" y="281"/>
                          <a:pt x="1177" y="604"/>
                        </a:cubicBezTo>
                        <a:cubicBezTo>
                          <a:pt x="1209" y="896"/>
                          <a:pt x="1146" y="1177"/>
                          <a:pt x="1094" y="1459"/>
                        </a:cubicBezTo>
                        <a:cubicBezTo>
                          <a:pt x="1084" y="1479"/>
                          <a:pt x="1084" y="1490"/>
                          <a:pt x="1073" y="1500"/>
                        </a:cubicBezTo>
                        <a:cubicBezTo>
                          <a:pt x="948" y="1563"/>
                          <a:pt x="906" y="1688"/>
                          <a:pt x="865" y="1802"/>
                        </a:cubicBezTo>
                        <a:cubicBezTo>
                          <a:pt x="854" y="1834"/>
                          <a:pt x="854" y="1875"/>
                          <a:pt x="844" y="1906"/>
                        </a:cubicBezTo>
                        <a:cubicBezTo>
                          <a:pt x="823" y="1823"/>
                          <a:pt x="844" y="1740"/>
                          <a:pt x="844" y="1656"/>
                        </a:cubicBezTo>
                        <a:cubicBezTo>
                          <a:pt x="854" y="1354"/>
                          <a:pt x="844" y="1052"/>
                          <a:pt x="761" y="750"/>
                        </a:cubicBezTo>
                        <a:cubicBezTo>
                          <a:pt x="709" y="563"/>
                          <a:pt x="615" y="490"/>
                          <a:pt x="406" y="479"/>
                        </a:cubicBezTo>
                        <a:cubicBezTo>
                          <a:pt x="271" y="479"/>
                          <a:pt x="136" y="490"/>
                          <a:pt x="0" y="521"/>
                        </a:cubicBezTo>
                      </a:path>
                    </a:pathLst>
                  </a:custGeom>
                  <a:solidFill>
                    <a:srgbClr val="D89B43"/>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34" name="Freeform 14"/>
                  <p:cNvSpPr>
                    <a:spLocks noChangeArrowheads="1"/>
                  </p:cNvSpPr>
                  <p:nvPr/>
                </p:nvSpPr>
                <p:spPr bwMode="auto">
                  <a:xfrm>
                    <a:off x="5932601" y="2746377"/>
                    <a:ext cx="1196975" cy="1162050"/>
                  </a:xfrm>
                  <a:custGeom>
                    <a:avLst/>
                    <a:gdLst>
                      <a:gd name="T0" fmla="*/ 2968 w 3324"/>
                      <a:gd name="T1" fmla="*/ 3217 h 3229"/>
                      <a:gd name="T2" fmla="*/ 2968 w 3324"/>
                      <a:gd name="T3" fmla="*/ 3217 h 3229"/>
                      <a:gd name="T4" fmla="*/ 2958 w 3324"/>
                      <a:gd name="T5" fmla="*/ 2771 h 3229"/>
                      <a:gd name="T6" fmla="*/ 2968 w 3324"/>
                      <a:gd name="T7" fmla="*/ 1791 h 3229"/>
                      <a:gd name="T8" fmla="*/ 3031 w 3324"/>
                      <a:gd name="T9" fmla="*/ 1802 h 3229"/>
                      <a:gd name="T10" fmla="*/ 3104 w 3324"/>
                      <a:gd name="T11" fmla="*/ 1739 h 3229"/>
                      <a:gd name="T12" fmla="*/ 3000 w 3324"/>
                      <a:gd name="T13" fmla="*/ 1177 h 3229"/>
                      <a:gd name="T14" fmla="*/ 2573 w 3324"/>
                      <a:gd name="T15" fmla="*/ 594 h 3229"/>
                      <a:gd name="T16" fmla="*/ 2531 w 3324"/>
                      <a:gd name="T17" fmla="*/ 562 h 3229"/>
                      <a:gd name="T18" fmla="*/ 1427 w 3324"/>
                      <a:gd name="T19" fmla="*/ 291 h 3229"/>
                      <a:gd name="T20" fmla="*/ 218 w 3324"/>
                      <a:gd name="T21" fmla="*/ 1698 h 3229"/>
                      <a:gd name="T22" fmla="*/ 323 w 3324"/>
                      <a:gd name="T23" fmla="*/ 1791 h 3229"/>
                      <a:gd name="T24" fmla="*/ 364 w 3324"/>
                      <a:gd name="T25" fmla="*/ 1791 h 3229"/>
                      <a:gd name="T26" fmla="*/ 364 w 3324"/>
                      <a:gd name="T27" fmla="*/ 3217 h 3229"/>
                      <a:gd name="T28" fmla="*/ 354 w 3324"/>
                      <a:gd name="T29" fmla="*/ 3228 h 3229"/>
                      <a:gd name="T30" fmla="*/ 229 w 3324"/>
                      <a:gd name="T31" fmla="*/ 3197 h 3229"/>
                      <a:gd name="T32" fmla="*/ 229 w 3324"/>
                      <a:gd name="T33" fmla="*/ 1896 h 3229"/>
                      <a:gd name="T34" fmla="*/ 145 w 3324"/>
                      <a:gd name="T35" fmla="*/ 1844 h 3229"/>
                      <a:gd name="T36" fmla="*/ 10 w 3324"/>
                      <a:gd name="T37" fmla="*/ 1927 h 3229"/>
                      <a:gd name="T38" fmla="*/ 0 w 3324"/>
                      <a:gd name="T39" fmla="*/ 1781 h 3229"/>
                      <a:gd name="T40" fmla="*/ 20 w 3324"/>
                      <a:gd name="T41" fmla="*/ 1489 h 3229"/>
                      <a:gd name="T42" fmla="*/ 593 w 3324"/>
                      <a:gd name="T43" fmla="*/ 448 h 3229"/>
                      <a:gd name="T44" fmla="*/ 1958 w 3324"/>
                      <a:gd name="T45" fmla="*/ 83 h 3229"/>
                      <a:gd name="T46" fmla="*/ 2729 w 3324"/>
                      <a:gd name="T47" fmla="*/ 448 h 3229"/>
                      <a:gd name="T48" fmla="*/ 3052 w 3324"/>
                      <a:gd name="T49" fmla="*/ 802 h 3229"/>
                      <a:gd name="T50" fmla="*/ 3323 w 3324"/>
                      <a:gd name="T51" fmla="*/ 1781 h 3229"/>
                      <a:gd name="T52" fmla="*/ 3323 w 3324"/>
                      <a:gd name="T53" fmla="*/ 1927 h 3229"/>
                      <a:gd name="T54" fmla="*/ 3156 w 3324"/>
                      <a:gd name="T55" fmla="*/ 1833 h 3229"/>
                      <a:gd name="T56" fmla="*/ 3104 w 3324"/>
                      <a:gd name="T57" fmla="*/ 1875 h 3229"/>
                      <a:gd name="T58" fmla="*/ 3104 w 3324"/>
                      <a:gd name="T59" fmla="*/ 3197 h 3229"/>
                      <a:gd name="T60" fmla="*/ 3093 w 3324"/>
                      <a:gd name="T61" fmla="*/ 3207 h 3229"/>
                      <a:gd name="T62" fmla="*/ 2979 w 3324"/>
                      <a:gd name="T63" fmla="*/ 3217 h 3229"/>
                      <a:gd name="T64" fmla="*/ 2968 w 3324"/>
                      <a:gd name="T65" fmla="*/ 3217 h 3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24" h="3229">
                        <a:moveTo>
                          <a:pt x="2968" y="3217"/>
                        </a:moveTo>
                        <a:lnTo>
                          <a:pt x="2968" y="3217"/>
                        </a:lnTo>
                        <a:cubicBezTo>
                          <a:pt x="2968" y="3062"/>
                          <a:pt x="2958" y="2916"/>
                          <a:pt x="2958" y="2771"/>
                        </a:cubicBezTo>
                        <a:cubicBezTo>
                          <a:pt x="2958" y="2437"/>
                          <a:pt x="2958" y="2114"/>
                          <a:pt x="2968" y="1791"/>
                        </a:cubicBezTo>
                        <a:cubicBezTo>
                          <a:pt x="2989" y="1791"/>
                          <a:pt x="3010" y="1791"/>
                          <a:pt x="3031" y="1802"/>
                        </a:cubicBezTo>
                        <a:cubicBezTo>
                          <a:pt x="3093" y="1823"/>
                          <a:pt x="3104" y="1791"/>
                          <a:pt x="3104" y="1739"/>
                        </a:cubicBezTo>
                        <a:cubicBezTo>
                          <a:pt x="3104" y="1541"/>
                          <a:pt x="3073" y="1354"/>
                          <a:pt x="3000" y="1177"/>
                        </a:cubicBezTo>
                        <a:cubicBezTo>
                          <a:pt x="2906" y="937"/>
                          <a:pt x="2770" y="750"/>
                          <a:pt x="2573" y="594"/>
                        </a:cubicBezTo>
                        <a:cubicBezTo>
                          <a:pt x="2562" y="583"/>
                          <a:pt x="2552" y="573"/>
                          <a:pt x="2531" y="562"/>
                        </a:cubicBezTo>
                        <a:cubicBezTo>
                          <a:pt x="2198" y="312"/>
                          <a:pt x="1833" y="229"/>
                          <a:pt x="1427" y="291"/>
                        </a:cubicBezTo>
                        <a:cubicBezTo>
                          <a:pt x="708" y="406"/>
                          <a:pt x="218" y="1031"/>
                          <a:pt x="218" y="1698"/>
                        </a:cubicBezTo>
                        <a:cubicBezTo>
                          <a:pt x="229" y="1802"/>
                          <a:pt x="218" y="1802"/>
                          <a:pt x="323" y="1791"/>
                        </a:cubicBezTo>
                        <a:cubicBezTo>
                          <a:pt x="333" y="1791"/>
                          <a:pt x="354" y="1791"/>
                          <a:pt x="364" y="1791"/>
                        </a:cubicBezTo>
                        <a:cubicBezTo>
                          <a:pt x="364" y="2271"/>
                          <a:pt x="364" y="2739"/>
                          <a:pt x="364" y="3217"/>
                        </a:cubicBezTo>
                        <a:cubicBezTo>
                          <a:pt x="354" y="3217"/>
                          <a:pt x="354" y="3217"/>
                          <a:pt x="354" y="3228"/>
                        </a:cubicBezTo>
                        <a:cubicBezTo>
                          <a:pt x="312" y="3228"/>
                          <a:pt x="270" y="3217"/>
                          <a:pt x="229" y="3197"/>
                        </a:cubicBezTo>
                        <a:cubicBezTo>
                          <a:pt x="229" y="2760"/>
                          <a:pt x="229" y="2333"/>
                          <a:pt x="229" y="1896"/>
                        </a:cubicBezTo>
                        <a:cubicBezTo>
                          <a:pt x="229" y="1812"/>
                          <a:pt x="218" y="1812"/>
                          <a:pt x="145" y="1844"/>
                        </a:cubicBezTo>
                        <a:cubicBezTo>
                          <a:pt x="104" y="1875"/>
                          <a:pt x="52" y="1896"/>
                          <a:pt x="10" y="1927"/>
                        </a:cubicBezTo>
                        <a:cubicBezTo>
                          <a:pt x="0" y="1875"/>
                          <a:pt x="0" y="1823"/>
                          <a:pt x="0" y="1781"/>
                        </a:cubicBezTo>
                        <a:cubicBezTo>
                          <a:pt x="10" y="1687"/>
                          <a:pt x="10" y="1583"/>
                          <a:pt x="20" y="1489"/>
                        </a:cubicBezTo>
                        <a:cubicBezTo>
                          <a:pt x="83" y="1073"/>
                          <a:pt x="270" y="719"/>
                          <a:pt x="593" y="448"/>
                        </a:cubicBezTo>
                        <a:cubicBezTo>
                          <a:pt x="989" y="114"/>
                          <a:pt x="1448" y="0"/>
                          <a:pt x="1958" y="83"/>
                        </a:cubicBezTo>
                        <a:cubicBezTo>
                          <a:pt x="2250" y="135"/>
                          <a:pt x="2500" y="260"/>
                          <a:pt x="2729" y="448"/>
                        </a:cubicBezTo>
                        <a:cubicBezTo>
                          <a:pt x="2854" y="552"/>
                          <a:pt x="2958" y="666"/>
                          <a:pt x="3052" y="802"/>
                        </a:cubicBezTo>
                        <a:cubicBezTo>
                          <a:pt x="3239" y="1094"/>
                          <a:pt x="3323" y="1427"/>
                          <a:pt x="3323" y="1781"/>
                        </a:cubicBezTo>
                        <a:cubicBezTo>
                          <a:pt x="3323" y="1823"/>
                          <a:pt x="3323" y="1875"/>
                          <a:pt x="3323" y="1927"/>
                        </a:cubicBezTo>
                        <a:cubicBezTo>
                          <a:pt x="3270" y="1896"/>
                          <a:pt x="3218" y="1864"/>
                          <a:pt x="3156" y="1833"/>
                        </a:cubicBezTo>
                        <a:cubicBezTo>
                          <a:pt x="3125" y="1812"/>
                          <a:pt x="3104" y="1823"/>
                          <a:pt x="3104" y="1875"/>
                        </a:cubicBezTo>
                        <a:cubicBezTo>
                          <a:pt x="3104" y="2312"/>
                          <a:pt x="3104" y="2760"/>
                          <a:pt x="3104" y="3197"/>
                        </a:cubicBezTo>
                        <a:cubicBezTo>
                          <a:pt x="3104" y="3197"/>
                          <a:pt x="3104" y="3207"/>
                          <a:pt x="3093" y="3207"/>
                        </a:cubicBezTo>
                        <a:cubicBezTo>
                          <a:pt x="3062" y="3207"/>
                          <a:pt x="3020" y="3228"/>
                          <a:pt x="2979" y="3217"/>
                        </a:cubicBezTo>
                        <a:lnTo>
                          <a:pt x="2968" y="3217"/>
                        </a:lnTo>
                      </a:path>
                    </a:pathLst>
                  </a:custGeom>
                  <a:solidFill>
                    <a:srgbClr val="7C545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35" name="Freeform 15"/>
                  <p:cNvSpPr>
                    <a:spLocks noChangeArrowheads="1"/>
                  </p:cNvSpPr>
                  <p:nvPr/>
                </p:nvSpPr>
                <p:spPr bwMode="auto">
                  <a:xfrm>
                    <a:off x="5823064" y="3398839"/>
                    <a:ext cx="192087" cy="498475"/>
                  </a:xfrm>
                  <a:custGeom>
                    <a:avLst/>
                    <a:gdLst>
                      <a:gd name="T0" fmla="*/ 312 w 532"/>
                      <a:gd name="T1" fmla="*/ 115 h 1386"/>
                      <a:gd name="T2" fmla="*/ 312 w 532"/>
                      <a:gd name="T3" fmla="*/ 115 h 1386"/>
                      <a:gd name="T4" fmla="*/ 447 w 532"/>
                      <a:gd name="T5" fmla="*/ 32 h 1386"/>
                      <a:gd name="T6" fmla="*/ 531 w 532"/>
                      <a:gd name="T7" fmla="*/ 84 h 1386"/>
                      <a:gd name="T8" fmla="*/ 531 w 532"/>
                      <a:gd name="T9" fmla="*/ 1385 h 1386"/>
                      <a:gd name="T10" fmla="*/ 20 w 532"/>
                      <a:gd name="T11" fmla="*/ 771 h 1386"/>
                      <a:gd name="T12" fmla="*/ 312 w 532"/>
                      <a:gd name="T13" fmla="*/ 115 h 1386"/>
                    </a:gdLst>
                    <a:ahLst/>
                    <a:cxnLst>
                      <a:cxn ang="0">
                        <a:pos x="T0" y="T1"/>
                      </a:cxn>
                      <a:cxn ang="0">
                        <a:pos x="T2" y="T3"/>
                      </a:cxn>
                      <a:cxn ang="0">
                        <a:pos x="T4" y="T5"/>
                      </a:cxn>
                      <a:cxn ang="0">
                        <a:pos x="T6" y="T7"/>
                      </a:cxn>
                      <a:cxn ang="0">
                        <a:pos x="T8" y="T9"/>
                      </a:cxn>
                      <a:cxn ang="0">
                        <a:pos x="T10" y="T11"/>
                      </a:cxn>
                      <a:cxn ang="0">
                        <a:pos x="T12" y="T13"/>
                      </a:cxn>
                    </a:cxnLst>
                    <a:rect l="0" t="0" r="r" b="b"/>
                    <a:pathLst>
                      <a:path w="532" h="1386">
                        <a:moveTo>
                          <a:pt x="312" y="115"/>
                        </a:moveTo>
                        <a:lnTo>
                          <a:pt x="312" y="115"/>
                        </a:lnTo>
                        <a:cubicBezTo>
                          <a:pt x="354" y="84"/>
                          <a:pt x="406" y="63"/>
                          <a:pt x="447" y="32"/>
                        </a:cubicBezTo>
                        <a:cubicBezTo>
                          <a:pt x="520" y="0"/>
                          <a:pt x="531" y="0"/>
                          <a:pt x="531" y="84"/>
                        </a:cubicBezTo>
                        <a:cubicBezTo>
                          <a:pt x="531" y="521"/>
                          <a:pt x="531" y="948"/>
                          <a:pt x="531" y="1385"/>
                        </a:cubicBezTo>
                        <a:cubicBezTo>
                          <a:pt x="260" y="1322"/>
                          <a:pt x="41" y="1042"/>
                          <a:pt x="20" y="771"/>
                        </a:cubicBezTo>
                        <a:cubicBezTo>
                          <a:pt x="0" y="500"/>
                          <a:pt x="104" y="282"/>
                          <a:pt x="312" y="115"/>
                        </a:cubicBezTo>
                      </a:path>
                    </a:pathLst>
                  </a:custGeom>
                  <a:solidFill>
                    <a:srgbClr val="5A3C4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36" name="Freeform 16"/>
                  <p:cNvSpPr>
                    <a:spLocks noChangeArrowheads="1"/>
                  </p:cNvSpPr>
                  <p:nvPr/>
                </p:nvSpPr>
                <p:spPr bwMode="auto">
                  <a:xfrm>
                    <a:off x="7050201" y="3398839"/>
                    <a:ext cx="203200" cy="498475"/>
                  </a:xfrm>
                  <a:custGeom>
                    <a:avLst/>
                    <a:gdLst>
                      <a:gd name="T0" fmla="*/ 0 w 563"/>
                      <a:gd name="T1" fmla="*/ 1385 h 1386"/>
                      <a:gd name="T2" fmla="*/ 0 w 563"/>
                      <a:gd name="T3" fmla="*/ 1385 h 1386"/>
                      <a:gd name="T4" fmla="*/ 0 w 563"/>
                      <a:gd name="T5" fmla="*/ 63 h 1386"/>
                      <a:gd name="T6" fmla="*/ 52 w 563"/>
                      <a:gd name="T7" fmla="*/ 21 h 1386"/>
                      <a:gd name="T8" fmla="*/ 219 w 563"/>
                      <a:gd name="T9" fmla="*/ 115 h 1386"/>
                      <a:gd name="T10" fmla="*/ 489 w 563"/>
                      <a:gd name="T11" fmla="*/ 521 h 1386"/>
                      <a:gd name="T12" fmla="*/ 177 w 563"/>
                      <a:gd name="T13" fmla="*/ 1312 h 1386"/>
                      <a:gd name="T14" fmla="*/ 146 w 563"/>
                      <a:gd name="T15" fmla="*/ 1333 h 1386"/>
                      <a:gd name="T16" fmla="*/ 0 w 563"/>
                      <a:gd name="T17" fmla="*/ 1385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3" h="1386">
                        <a:moveTo>
                          <a:pt x="0" y="1385"/>
                        </a:moveTo>
                        <a:lnTo>
                          <a:pt x="0" y="1385"/>
                        </a:lnTo>
                        <a:cubicBezTo>
                          <a:pt x="0" y="948"/>
                          <a:pt x="0" y="500"/>
                          <a:pt x="0" y="63"/>
                        </a:cubicBezTo>
                        <a:cubicBezTo>
                          <a:pt x="0" y="11"/>
                          <a:pt x="21" y="0"/>
                          <a:pt x="52" y="21"/>
                        </a:cubicBezTo>
                        <a:cubicBezTo>
                          <a:pt x="114" y="52"/>
                          <a:pt x="166" y="84"/>
                          <a:pt x="219" y="115"/>
                        </a:cubicBezTo>
                        <a:cubicBezTo>
                          <a:pt x="344" y="219"/>
                          <a:pt x="448" y="354"/>
                          <a:pt x="489" y="521"/>
                        </a:cubicBezTo>
                        <a:cubicBezTo>
                          <a:pt x="562" y="834"/>
                          <a:pt x="437" y="1125"/>
                          <a:pt x="177" y="1312"/>
                        </a:cubicBezTo>
                        <a:cubicBezTo>
                          <a:pt x="166" y="1312"/>
                          <a:pt x="156" y="1322"/>
                          <a:pt x="146" y="1333"/>
                        </a:cubicBezTo>
                        <a:cubicBezTo>
                          <a:pt x="94" y="1353"/>
                          <a:pt x="52" y="1364"/>
                          <a:pt x="0" y="1385"/>
                        </a:cubicBezTo>
                      </a:path>
                    </a:pathLst>
                  </a:custGeom>
                  <a:solidFill>
                    <a:srgbClr val="5A3C4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37" name="Freeform 17"/>
                  <p:cNvSpPr>
                    <a:spLocks noChangeArrowheads="1"/>
                  </p:cNvSpPr>
                  <p:nvPr/>
                </p:nvSpPr>
                <p:spPr bwMode="auto">
                  <a:xfrm>
                    <a:off x="6723176" y="3822702"/>
                    <a:ext cx="360363" cy="236537"/>
                  </a:xfrm>
                  <a:custGeom>
                    <a:avLst/>
                    <a:gdLst>
                      <a:gd name="T0" fmla="*/ 1000 w 1001"/>
                      <a:gd name="T1" fmla="*/ 0 h 657"/>
                      <a:gd name="T2" fmla="*/ 1000 w 1001"/>
                      <a:gd name="T3" fmla="*/ 0 h 657"/>
                      <a:gd name="T4" fmla="*/ 947 w 1001"/>
                      <a:gd name="T5" fmla="*/ 0 h 657"/>
                      <a:gd name="T6" fmla="*/ 229 w 1001"/>
                      <a:gd name="T7" fmla="*/ 510 h 657"/>
                      <a:gd name="T8" fmla="*/ 114 w 1001"/>
                      <a:gd name="T9" fmla="*/ 426 h 657"/>
                      <a:gd name="T10" fmla="*/ 0 w 1001"/>
                      <a:gd name="T11" fmla="*/ 541 h 657"/>
                      <a:gd name="T12" fmla="*/ 114 w 1001"/>
                      <a:gd name="T13" fmla="*/ 656 h 657"/>
                      <a:gd name="T14" fmla="*/ 229 w 1001"/>
                      <a:gd name="T15" fmla="*/ 572 h 657"/>
                      <a:gd name="T16" fmla="*/ 1000 w 1001"/>
                      <a:gd name="T17" fmla="*/ 0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1" h="657">
                        <a:moveTo>
                          <a:pt x="1000" y="0"/>
                        </a:moveTo>
                        <a:lnTo>
                          <a:pt x="1000" y="0"/>
                        </a:lnTo>
                        <a:cubicBezTo>
                          <a:pt x="947" y="0"/>
                          <a:pt x="947" y="0"/>
                          <a:pt x="947" y="0"/>
                        </a:cubicBezTo>
                        <a:cubicBezTo>
                          <a:pt x="947" y="260"/>
                          <a:pt x="635" y="479"/>
                          <a:pt x="229" y="510"/>
                        </a:cubicBezTo>
                        <a:cubicBezTo>
                          <a:pt x="208" y="468"/>
                          <a:pt x="166" y="426"/>
                          <a:pt x="114" y="426"/>
                        </a:cubicBezTo>
                        <a:cubicBezTo>
                          <a:pt x="52" y="426"/>
                          <a:pt x="0" y="479"/>
                          <a:pt x="0" y="541"/>
                        </a:cubicBezTo>
                        <a:cubicBezTo>
                          <a:pt x="0" y="614"/>
                          <a:pt x="52" y="656"/>
                          <a:pt x="114" y="656"/>
                        </a:cubicBezTo>
                        <a:cubicBezTo>
                          <a:pt x="166" y="656"/>
                          <a:pt x="218" y="624"/>
                          <a:pt x="229" y="572"/>
                        </a:cubicBezTo>
                        <a:cubicBezTo>
                          <a:pt x="666" y="531"/>
                          <a:pt x="1000" y="291"/>
                          <a:pt x="1000" y="0"/>
                        </a:cubicBezTo>
                      </a:path>
                    </a:pathLst>
                  </a:custGeom>
                  <a:solidFill>
                    <a:srgbClr val="5A3C4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38" name="Freeform 19"/>
                  <p:cNvSpPr>
                    <a:spLocks noChangeArrowheads="1"/>
                  </p:cNvSpPr>
                  <p:nvPr/>
                </p:nvSpPr>
                <p:spPr bwMode="auto">
                  <a:xfrm>
                    <a:off x="5688126" y="4110039"/>
                    <a:ext cx="1687513" cy="889000"/>
                  </a:xfrm>
                  <a:custGeom>
                    <a:avLst/>
                    <a:gdLst>
                      <a:gd name="T0" fmla="*/ 4687 w 4688"/>
                      <a:gd name="T1" fmla="*/ 2469 h 2470"/>
                      <a:gd name="T2" fmla="*/ 0 w 4688"/>
                      <a:gd name="T3" fmla="*/ 2469 h 2470"/>
                      <a:gd name="T4" fmla="*/ 0 w 4688"/>
                      <a:gd name="T5" fmla="*/ 0 h 2470"/>
                      <a:gd name="T6" fmla="*/ 4687 w 4688"/>
                      <a:gd name="T7" fmla="*/ 0 h 2470"/>
                      <a:gd name="T8" fmla="*/ 4687 w 4688"/>
                      <a:gd name="T9" fmla="*/ 2469 h 2470"/>
                    </a:gdLst>
                    <a:ahLst/>
                    <a:cxnLst>
                      <a:cxn ang="0">
                        <a:pos x="T0" y="T1"/>
                      </a:cxn>
                      <a:cxn ang="0">
                        <a:pos x="T2" y="T3"/>
                      </a:cxn>
                      <a:cxn ang="0">
                        <a:pos x="T4" y="T5"/>
                      </a:cxn>
                      <a:cxn ang="0">
                        <a:pos x="T6" y="T7"/>
                      </a:cxn>
                      <a:cxn ang="0">
                        <a:pos x="T8" y="T9"/>
                      </a:cxn>
                    </a:cxnLst>
                    <a:rect l="0" t="0" r="r" b="b"/>
                    <a:pathLst>
                      <a:path w="4688" h="2470">
                        <a:moveTo>
                          <a:pt x="4687" y="2469"/>
                        </a:moveTo>
                        <a:lnTo>
                          <a:pt x="0" y="2469"/>
                        </a:lnTo>
                        <a:lnTo>
                          <a:pt x="0" y="0"/>
                        </a:lnTo>
                        <a:lnTo>
                          <a:pt x="4687" y="0"/>
                        </a:lnTo>
                        <a:lnTo>
                          <a:pt x="4687" y="2469"/>
                        </a:lnTo>
                      </a:path>
                    </a:pathLst>
                  </a:custGeom>
                  <a:solidFill>
                    <a:srgbClr val="96989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39" name="Freeform 20"/>
                  <p:cNvSpPr>
                    <a:spLocks noChangeArrowheads="1"/>
                  </p:cNvSpPr>
                  <p:nvPr/>
                </p:nvSpPr>
                <p:spPr bwMode="auto">
                  <a:xfrm>
                    <a:off x="6419964" y="4445002"/>
                    <a:ext cx="225425" cy="225425"/>
                  </a:xfrm>
                  <a:custGeom>
                    <a:avLst/>
                    <a:gdLst>
                      <a:gd name="T0" fmla="*/ 625 w 626"/>
                      <a:gd name="T1" fmla="*/ 312 h 626"/>
                      <a:gd name="T2" fmla="*/ 625 w 626"/>
                      <a:gd name="T3" fmla="*/ 312 h 626"/>
                      <a:gd name="T4" fmla="*/ 312 w 626"/>
                      <a:gd name="T5" fmla="*/ 625 h 626"/>
                      <a:gd name="T6" fmla="*/ 0 w 626"/>
                      <a:gd name="T7" fmla="*/ 312 h 626"/>
                      <a:gd name="T8" fmla="*/ 312 w 626"/>
                      <a:gd name="T9" fmla="*/ 0 h 626"/>
                      <a:gd name="T10" fmla="*/ 625 w 626"/>
                      <a:gd name="T11" fmla="*/ 312 h 626"/>
                    </a:gdLst>
                    <a:ahLst/>
                    <a:cxnLst>
                      <a:cxn ang="0">
                        <a:pos x="T0" y="T1"/>
                      </a:cxn>
                      <a:cxn ang="0">
                        <a:pos x="T2" y="T3"/>
                      </a:cxn>
                      <a:cxn ang="0">
                        <a:pos x="T4" y="T5"/>
                      </a:cxn>
                      <a:cxn ang="0">
                        <a:pos x="T6" y="T7"/>
                      </a:cxn>
                      <a:cxn ang="0">
                        <a:pos x="T8" y="T9"/>
                      </a:cxn>
                      <a:cxn ang="0">
                        <a:pos x="T10" y="T11"/>
                      </a:cxn>
                    </a:cxnLst>
                    <a:rect l="0" t="0" r="r" b="b"/>
                    <a:pathLst>
                      <a:path w="626" h="626">
                        <a:moveTo>
                          <a:pt x="625" y="312"/>
                        </a:moveTo>
                        <a:lnTo>
                          <a:pt x="625" y="312"/>
                        </a:lnTo>
                        <a:cubicBezTo>
                          <a:pt x="625" y="479"/>
                          <a:pt x="479" y="625"/>
                          <a:pt x="312" y="625"/>
                        </a:cubicBezTo>
                        <a:cubicBezTo>
                          <a:pt x="135" y="625"/>
                          <a:pt x="0" y="479"/>
                          <a:pt x="0" y="312"/>
                        </a:cubicBezTo>
                        <a:cubicBezTo>
                          <a:pt x="0" y="135"/>
                          <a:pt x="135" y="0"/>
                          <a:pt x="312" y="0"/>
                        </a:cubicBezTo>
                        <a:cubicBezTo>
                          <a:pt x="479" y="0"/>
                          <a:pt x="625" y="135"/>
                          <a:pt x="625" y="312"/>
                        </a:cubicBezTo>
                      </a:path>
                    </a:pathLst>
                  </a:custGeom>
                  <a:solidFill>
                    <a:srgbClr val="EAEBEC"/>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40" name="Freeform 21"/>
                  <p:cNvSpPr>
                    <a:spLocks noChangeArrowheads="1"/>
                  </p:cNvSpPr>
                  <p:nvPr/>
                </p:nvSpPr>
                <p:spPr bwMode="auto">
                  <a:xfrm>
                    <a:off x="5508739" y="3170239"/>
                    <a:ext cx="217487" cy="368300"/>
                  </a:xfrm>
                  <a:custGeom>
                    <a:avLst/>
                    <a:gdLst>
                      <a:gd name="T0" fmla="*/ 177 w 605"/>
                      <a:gd name="T1" fmla="*/ 719 h 1022"/>
                      <a:gd name="T2" fmla="*/ 177 w 605"/>
                      <a:gd name="T3" fmla="*/ 719 h 1022"/>
                      <a:gd name="T4" fmla="*/ 166 w 605"/>
                      <a:gd name="T5" fmla="*/ 625 h 1022"/>
                      <a:gd name="T6" fmla="*/ 166 w 605"/>
                      <a:gd name="T7" fmla="*/ 594 h 1022"/>
                      <a:gd name="T8" fmla="*/ 416 w 605"/>
                      <a:gd name="T9" fmla="*/ 302 h 1022"/>
                      <a:gd name="T10" fmla="*/ 250 w 605"/>
                      <a:gd name="T11" fmla="*/ 177 h 1022"/>
                      <a:gd name="T12" fmla="*/ 31 w 605"/>
                      <a:gd name="T13" fmla="*/ 198 h 1022"/>
                      <a:gd name="T14" fmla="*/ 0 w 605"/>
                      <a:gd name="T15" fmla="*/ 42 h 1022"/>
                      <a:gd name="T16" fmla="*/ 270 w 605"/>
                      <a:gd name="T17" fmla="*/ 0 h 1022"/>
                      <a:gd name="T18" fmla="*/ 604 w 605"/>
                      <a:gd name="T19" fmla="*/ 302 h 1022"/>
                      <a:gd name="T20" fmla="*/ 322 w 605"/>
                      <a:gd name="T21" fmla="*/ 635 h 1022"/>
                      <a:gd name="T22" fmla="*/ 322 w 605"/>
                      <a:gd name="T23" fmla="*/ 719 h 1022"/>
                      <a:gd name="T24" fmla="*/ 177 w 605"/>
                      <a:gd name="T25" fmla="*/ 719 h 1022"/>
                      <a:gd name="T26" fmla="*/ 250 w 605"/>
                      <a:gd name="T27" fmla="*/ 802 h 1022"/>
                      <a:gd name="T28" fmla="*/ 250 w 605"/>
                      <a:gd name="T29" fmla="*/ 802 h 1022"/>
                      <a:gd name="T30" fmla="*/ 354 w 605"/>
                      <a:gd name="T31" fmla="*/ 906 h 1022"/>
                      <a:gd name="T32" fmla="*/ 250 w 605"/>
                      <a:gd name="T33" fmla="*/ 1021 h 1022"/>
                      <a:gd name="T34" fmla="*/ 145 w 605"/>
                      <a:gd name="T35" fmla="*/ 906 h 1022"/>
                      <a:gd name="T36" fmla="*/ 250 w 605"/>
                      <a:gd name="T37" fmla="*/ 802 h 1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 h="1022">
                        <a:moveTo>
                          <a:pt x="177" y="719"/>
                        </a:moveTo>
                        <a:lnTo>
                          <a:pt x="177" y="719"/>
                        </a:lnTo>
                        <a:cubicBezTo>
                          <a:pt x="166" y="625"/>
                          <a:pt x="166" y="625"/>
                          <a:pt x="166" y="625"/>
                        </a:cubicBezTo>
                        <a:cubicBezTo>
                          <a:pt x="166" y="614"/>
                          <a:pt x="166" y="594"/>
                          <a:pt x="166" y="594"/>
                        </a:cubicBezTo>
                        <a:cubicBezTo>
                          <a:pt x="166" y="344"/>
                          <a:pt x="416" y="531"/>
                          <a:pt x="416" y="302"/>
                        </a:cubicBezTo>
                        <a:cubicBezTo>
                          <a:pt x="416" y="208"/>
                          <a:pt x="375" y="177"/>
                          <a:pt x="250" y="177"/>
                        </a:cubicBezTo>
                        <a:cubicBezTo>
                          <a:pt x="166" y="177"/>
                          <a:pt x="93" y="177"/>
                          <a:pt x="31" y="198"/>
                        </a:cubicBezTo>
                        <a:cubicBezTo>
                          <a:pt x="0" y="42"/>
                          <a:pt x="0" y="42"/>
                          <a:pt x="0" y="42"/>
                        </a:cubicBezTo>
                        <a:cubicBezTo>
                          <a:pt x="72" y="21"/>
                          <a:pt x="177" y="0"/>
                          <a:pt x="270" y="0"/>
                        </a:cubicBezTo>
                        <a:cubicBezTo>
                          <a:pt x="468" y="0"/>
                          <a:pt x="604" y="42"/>
                          <a:pt x="604" y="302"/>
                        </a:cubicBezTo>
                        <a:cubicBezTo>
                          <a:pt x="604" y="646"/>
                          <a:pt x="333" y="510"/>
                          <a:pt x="322" y="635"/>
                        </a:cubicBezTo>
                        <a:cubicBezTo>
                          <a:pt x="322" y="719"/>
                          <a:pt x="322" y="719"/>
                          <a:pt x="322" y="719"/>
                        </a:cubicBezTo>
                        <a:lnTo>
                          <a:pt x="177" y="719"/>
                        </a:lnTo>
                        <a:close/>
                        <a:moveTo>
                          <a:pt x="250" y="802"/>
                        </a:moveTo>
                        <a:lnTo>
                          <a:pt x="250" y="802"/>
                        </a:lnTo>
                        <a:cubicBezTo>
                          <a:pt x="322" y="802"/>
                          <a:pt x="354" y="833"/>
                          <a:pt x="354" y="906"/>
                        </a:cubicBezTo>
                        <a:cubicBezTo>
                          <a:pt x="354" y="989"/>
                          <a:pt x="322" y="1021"/>
                          <a:pt x="250" y="1021"/>
                        </a:cubicBezTo>
                        <a:cubicBezTo>
                          <a:pt x="166" y="1021"/>
                          <a:pt x="145" y="989"/>
                          <a:pt x="145" y="906"/>
                        </a:cubicBezTo>
                        <a:cubicBezTo>
                          <a:pt x="145" y="833"/>
                          <a:pt x="177" y="802"/>
                          <a:pt x="250" y="802"/>
                        </a:cubicBezTo>
                        <a:close/>
                      </a:path>
                    </a:pathLst>
                  </a:custGeom>
                  <a:solidFill>
                    <a:srgbClr val="9966CC"/>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grpSp>
            <p:sp>
              <p:nvSpPr>
                <p:cNvPr id="20" name="TextBox 19"/>
                <p:cNvSpPr txBox="1"/>
                <p:nvPr/>
              </p:nvSpPr>
              <p:spPr>
                <a:xfrm>
                  <a:off x="8664509" y="1857241"/>
                  <a:ext cx="1011533" cy="534854"/>
                </a:xfrm>
                <a:prstGeom prst="rect">
                  <a:avLst/>
                </a:prstGeom>
                <a:noFill/>
              </p:spPr>
              <p:txBody>
                <a:bodyPr wrap="square" lIns="91114" tIns="45535" rIns="91114" bIns="45535" rtlCol="0" anchor="ctr">
                  <a:spAutoFit/>
                </a:bodyPr>
                <a:lstStyle>
                  <a:defPPr>
                    <a:defRPr lang="ru-RU"/>
                  </a:defPPr>
                  <a:lvl1pPr>
                    <a:defRPr sz="1200" b="1">
                      <a:solidFill>
                        <a:schemeClr val="bg1"/>
                      </a:solidFill>
                      <a:latin typeface="Flexo Medium" pitchFamily="50" charset="0"/>
                    </a:defRPr>
                  </a:lvl1pPr>
                </a:lstStyle>
                <a:p>
                  <a:pPr algn="ctr"/>
                  <a:r>
                    <a:rPr lang="en-US" sz="1100" dirty="0">
                      <a:solidFill>
                        <a:schemeClr val="accent6">
                          <a:lumMod val="75000"/>
                        </a:schemeClr>
                      </a:solidFill>
                    </a:rPr>
                    <a:t>SIMPLE PING</a:t>
                  </a:r>
                  <a:endParaRPr lang="ru-RU" sz="1100" dirty="0">
                    <a:solidFill>
                      <a:schemeClr val="accent6">
                        <a:lumMod val="75000"/>
                      </a:schemeClr>
                    </a:solidFill>
                  </a:endParaRPr>
                </a:p>
              </p:txBody>
            </p:sp>
          </p:grpSp>
          <p:sp>
            <p:nvSpPr>
              <p:cNvPr id="41" name="TextBox 40"/>
              <p:cNvSpPr txBox="1"/>
              <p:nvPr/>
            </p:nvSpPr>
            <p:spPr>
              <a:xfrm>
                <a:off x="3586458" y="3721122"/>
                <a:ext cx="1206820" cy="534854"/>
              </a:xfrm>
              <a:prstGeom prst="rect">
                <a:avLst/>
              </a:prstGeom>
              <a:noFill/>
            </p:spPr>
            <p:txBody>
              <a:bodyPr wrap="square" lIns="91114" tIns="45535" rIns="91114" bIns="45535" rtlCol="0" anchor="ctr">
                <a:spAutoFit/>
              </a:bodyPr>
              <a:lstStyle>
                <a:defPPr>
                  <a:defRPr lang="ru-RU"/>
                </a:defPPr>
                <a:lvl1pPr>
                  <a:defRPr sz="1200" b="1">
                    <a:solidFill>
                      <a:schemeClr val="bg1"/>
                    </a:solidFill>
                    <a:latin typeface="Flexo Medium" pitchFamily="50" charset="0"/>
                  </a:defRPr>
                </a:lvl1pPr>
              </a:lstStyle>
              <a:p>
                <a:pPr algn="ctr"/>
                <a:r>
                  <a:rPr lang="en-US" sz="1100" dirty="0">
                    <a:solidFill>
                      <a:schemeClr val="accent6">
                        <a:lumMod val="75000"/>
                      </a:schemeClr>
                    </a:solidFill>
                  </a:rPr>
                  <a:t>FIELD EFFORTS</a:t>
                </a:r>
                <a:endParaRPr lang="ru-RU" sz="1100" dirty="0">
                  <a:solidFill>
                    <a:schemeClr val="accent6">
                      <a:lumMod val="75000"/>
                    </a:schemeClr>
                  </a:solidFill>
                </a:endParaRPr>
              </a:p>
            </p:txBody>
          </p:sp>
          <p:grpSp>
            <p:nvGrpSpPr>
              <p:cNvPr id="42" name="Group 41"/>
              <p:cNvGrpSpPr/>
              <p:nvPr/>
            </p:nvGrpSpPr>
            <p:grpSpPr>
              <a:xfrm>
                <a:off x="3597280" y="4375358"/>
                <a:ext cx="1195998" cy="715269"/>
                <a:chOff x="10051489" y="2511477"/>
                <a:chExt cx="1195998" cy="715269"/>
              </a:xfrm>
            </p:grpSpPr>
            <p:sp>
              <p:nvSpPr>
                <p:cNvPr id="43" name="Freeform 22"/>
                <p:cNvSpPr>
                  <a:spLocks noChangeArrowheads="1"/>
                </p:cNvSpPr>
                <p:nvPr/>
              </p:nvSpPr>
              <p:spPr bwMode="auto">
                <a:xfrm>
                  <a:off x="10062312" y="2511477"/>
                  <a:ext cx="1185175" cy="715269"/>
                </a:xfrm>
                <a:custGeom>
                  <a:avLst/>
                  <a:gdLst>
                    <a:gd name="T0" fmla="*/ 0 w 10543"/>
                    <a:gd name="T1" fmla="*/ 2657 h 6365"/>
                    <a:gd name="T2" fmla="*/ 1156 w 10543"/>
                    <a:gd name="T3" fmla="*/ 32 h 6365"/>
                    <a:gd name="T4" fmla="*/ 4521 w 10543"/>
                    <a:gd name="T5" fmla="*/ 938 h 6365"/>
                    <a:gd name="T6" fmla="*/ 5802 w 10543"/>
                    <a:gd name="T7" fmla="*/ 1105 h 6365"/>
                    <a:gd name="T8" fmla="*/ 7990 w 10543"/>
                    <a:gd name="T9" fmla="*/ 2563 h 6365"/>
                    <a:gd name="T10" fmla="*/ 9604 w 10543"/>
                    <a:gd name="T11" fmla="*/ 3053 h 6365"/>
                    <a:gd name="T12" fmla="*/ 9687 w 10543"/>
                    <a:gd name="T13" fmla="*/ 5249 h 6365"/>
                    <a:gd name="T14" fmla="*/ 8375 w 10543"/>
                    <a:gd name="T15" fmla="*/ 6343 h 6365"/>
                    <a:gd name="T16" fmla="*/ 7208 w 10543"/>
                    <a:gd name="T17" fmla="*/ 5291 h 6365"/>
                    <a:gd name="T18" fmla="*/ 3146 w 10543"/>
                    <a:gd name="T19" fmla="*/ 5468 h 6365"/>
                    <a:gd name="T20" fmla="*/ 1073 w 10543"/>
                    <a:gd name="T21" fmla="*/ 5489 h 6365"/>
                    <a:gd name="T22" fmla="*/ 0 w 10543"/>
                    <a:gd name="T23" fmla="*/ 4052 h 6365"/>
                    <a:gd name="T24" fmla="*/ 6396 w 10543"/>
                    <a:gd name="T25" fmla="*/ 1771 h 6365"/>
                    <a:gd name="T26" fmla="*/ 5740 w 10543"/>
                    <a:gd name="T27" fmla="*/ 1469 h 6365"/>
                    <a:gd name="T28" fmla="*/ 4187 w 10543"/>
                    <a:gd name="T29" fmla="*/ 1188 h 6365"/>
                    <a:gd name="T30" fmla="*/ 1219 w 10543"/>
                    <a:gd name="T31" fmla="*/ 396 h 6365"/>
                    <a:gd name="T32" fmla="*/ 375 w 10543"/>
                    <a:gd name="T33" fmla="*/ 4135 h 6365"/>
                    <a:gd name="T34" fmla="*/ 1156 w 10543"/>
                    <a:gd name="T35" fmla="*/ 4812 h 6365"/>
                    <a:gd name="T36" fmla="*/ 3062 w 10543"/>
                    <a:gd name="T37" fmla="*/ 4822 h 6365"/>
                    <a:gd name="T38" fmla="*/ 7292 w 10543"/>
                    <a:gd name="T39" fmla="*/ 4916 h 6365"/>
                    <a:gd name="T40" fmla="*/ 7635 w 10543"/>
                    <a:gd name="T41" fmla="*/ 4562 h 6365"/>
                    <a:gd name="T42" fmla="*/ 9562 w 10543"/>
                    <a:gd name="T43" fmla="*/ 4906 h 6365"/>
                    <a:gd name="T44" fmla="*/ 10010 w 10543"/>
                    <a:gd name="T45" fmla="*/ 4229 h 6365"/>
                    <a:gd name="T46" fmla="*/ 9469 w 10543"/>
                    <a:gd name="T47" fmla="*/ 4052 h 6365"/>
                    <a:gd name="T48" fmla="*/ 10073 w 10543"/>
                    <a:gd name="T49" fmla="*/ 3895 h 6365"/>
                    <a:gd name="T50" fmla="*/ 9198 w 10543"/>
                    <a:gd name="T51" fmla="*/ 3354 h 6365"/>
                    <a:gd name="T52" fmla="*/ 4615 w 10543"/>
                    <a:gd name="T53" fmla="*/ 3187 h 6365"/>
                    <a:gd name="T54" fmla="*/ 4187 w 10543"/>
                    <a:gd name="T55" fmla="*/ 2396 h 6365"/>
                    <a:gd name="T56" fmla="*/ 6396 w 10543"/>
                    <a:gd name="T57" fmla="*/ 1771 h 6365"/>
                    <a:gd name="T58" fmla="*/ 8406 w 10543"/>
                    <a:gd name="T59" fmla="*/ 5979 h 6365"/>
                    <a:gd name="T60" fmla="*/ 8417 w 10543"/>
                    <a:gd name="T61" fmla="*/ 4583 h 6365"/>
                    <a:gd name="T62" fmla="*/ 8406 w 10543"/>
                    <a:gd name="T63" fmla="*/ 5979 h 6365"/>
                    <a:gd name="T64" fmla="*/ 2802 w 10543"/>
                    <a:gd name="T65" fmla="*/ 5291 h 6365"/>
                    <a:gd name="T66" fmla="*/ 1406 w 10543"/>
                    <a:gd name="T67" fmla="*/ 5291 h 6365"/>
                    <a:gd name="T68" fmla="*/ 2802 w 10543"/>
                    <a:gd name="T69" fmla="*/ 5291 h 6365"/>
                    <a:gd name="T70" fmla="*/ 7698 w 10543"/>
                    <a:gd name="T71" fmla="*/ 2844 h 6365"/>
                    <a:gd name="T72" fmla="*/ 6927 w 10543"/>
                    <a:gd name="T73" fmla="*/ 2146 h 6365"/>
                    <a:gd name="T74" fmla="*/ 5948 w 10543"/>
                    <a:gd name="T75" fmla="*/ 2136 h 6365"/>
                    <a:gd name="T76" fmla="*/ 6062 w 10543"/>
                    <a:gd name="T77" fmla="*/ 2844 h 6365"/>
                    <a:gd name="T78" fmla="*/ 7698 w 10543"/>
                    <a:gd name="T79" fmla="*/ 2844 h 6365"/>
                    <a:gd name="T80" fmla="*/ 4552 w 10543"/>
                    <a:gd name="T81" fmla="*/ 2834 h 6365"/>
                    <a:gd name="T82" fmla="*/ 5604 w 10543"/>
                    <a:gd name="T83" fmla="*/ 2136 h 6365"/>
                    <a:gd name="T84" fmla="*/ 4562 w 10543"/>
                    <a:gd name="T85" fmla="*/ 2282 h 6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43" h="6365">
                      <a:moveTo>
                        <a:pt x="0" y="2657"/>
                      </a:moveTo>
                      <a:lnTo>
                        <a:pt x="0" y="2657"/>
                      </a:lnTo>
                      <a:cubicBezTo>
                        <a:pt x="0" y="2198"/>
                        <a:pt x="0" y="1750"/>
                        <a:pt x="0" y="1303"/>
                      </a:cubicBezTo>
                      <a:cubicBezTo>
                        <a:pt x="0" y="605"/>
                        <a:pt x="469" y="63"/>
                        <a:pt x="1156" y="32"/>
                      </a:cubicBezTo>
                      <a:cubicBezTo>
                        <a:pt x="1927" y="0"/>
                        <a:pt x="2687" y="11"/>
                        <a:pt x="3448" y="42"/>
                      </a:cubicBezTo>
                      <a:cubicBezTo>
                        <a:pt x="3969" y="63"/>
                        <a:pt x="4385" y="428"/>
                        <a:pt x="4521" y="938"/>
                      </a:cubicBezTo>
                      <a:cubicBezTo>
                        <a:pt x="4552" y="1053"/>
                        <a:pt x="4604" y="1084"/>
                        <a:pt x="4708" y="1084"/>
                      </a:cubicBezTo>
                      <a:cubicBezTo>
                        <a:pt x="5073" y="1084"/>
                        <a:pt x="5437" y="1063"/>
                        <a:pt x="5802" y="1105"/>
                      </a:cubicBezTo>
                      <a:cubicBezTo>
                        <a:pt x="6208" y="1146"/>
                        <a:pt x="6552" y="1355"/>
                        <a:pt x="6854" y="1625"/>
                      </a:cubicBezTo>
                      <a:cubicBezTo>
                        <a:pt x="7229" y="1938"/>
                        <a:pt x="7615" y="2250"/>
                        <a:pt x="7990" y="2563"/>
                      </a:cubicBezTo>
                      <a:cubicBezTo>
                        <a:pt x="8302" y="2823"/>
                        <a:pt x="8677" y="2907"/>
                        <a:pt x="9062" y="2959"/>
                      </a:cubicBezTo>
                      <a:cubicBezTo>
                        <a:pt x="9240" y="2990"/>
                        <a:pt x="9427" y="3021"/>
                        <a:pt x="9604" y="3053"/>
                      </a:cubicBezTo>
                      <a:cubicBezTo>
                        <a:pt x="10115" y="3157"/>
                        <a:pt x="10500" y="3593"/>
                        <a:pt x="10521" y="4114"/>
                      </a:cubicBezTo>
                      <a:cubicBezTo>
                        <a:pt x="10542" y="4624"/>
                        <a:pt x="10187" y="5114"/>
                        <a:pt x="9687" y="5249"/>
                      </a:cubicBezTo>
                      <a:cubicBezTo>
                        <a:pt x="9542" y="5281"/>
                        <a:pt x="9469" y="5322"/>
                        <a:pt x="9437" y="5499"/>
                      </a:cubicBezTo>
                      <a:cubicBezTo>
                        <a:pt x="9354" y="5999"/>
                        <a:pt x="8875" y="6364"/>
                        <a:pt x="8375" y="6343"/>
                      </a:cubicBezTo>
                      <a:cubicBezTo>
                        <a:pt x="7854" y="6322"/>
                        <a:pt x="7427" y="5937"/>
                        <a:pt x="7365" y="5416"/>
                      </a:cubicBezTo>
                      <a:cubicBezTo>
                        <a:pt x="7344" y="5312"/>
                        <a:pt x="7312" y="5291"/>
                        <a:pt x="7208" y="5291"/>
                      </a:cubicBezTo>
                      <a:cubicBezTo>
                        <a:pt x="5927" y="5291"/>
                        <a:pt x="4646" y="5291"/>
                        <a:pt x="3365" y="5291"/>
                      </a:cubicBezTo>
                      <a:cubicBezTo>
                        <a:pt x="3229" y="5291"/>
                        <a:pt x="3167" y="5322"/>
                        <a:pt x="3146" y="5468"/>
                      </a:cubicBezTo>
                      <a:cubicBezTo>
                        <a:pt x="3062" y="5968"/>
                        <a:pt x="2615" y="6343"/>
                        <a:pt x="2115" y="6343"/>
                      </a:cubicBezTo>
                      <a:cubicBezTo>
                        <a:pt x="1604" y="6343"/>
                        <a:pt x="1167" y="5989"/>
                        <a:pt x="1073" y="5489"/>
                      </a:cubicBezTo>
                      <a:cubicBezTo>
                        <a:pt x="1052" y="5333"/>
                        <a:pt x="990" y="5270"/>
                        <a:pt x="833" y="5218"/>
                      </a:cubicBezTo>
                      <a:cubicBezTo>
                        <a:pt x="323" y="5062"/>
                        <a:pt x="0" y="4593"/>
                        <a:pt x="0" y="4052"/>
                      </a:cubicBezTo>
                      <a:cubicBezTo>
                        <a:pt x="0" y="3583"/>
                        <a:pt x="0" y="3115"/>
                        <a:pt x="0" y="2657"/>
                      </a:cubicBezTo>
                      <a:close/>
                      <a:moveTo>
                        <a:pt x="6396" y="1771"/>
                      </a:moveTo>
                      <a:lnTo>
                        <a:pt x="6396" y="1771"/>
                      </a:lnTo>
                      <a:cubicBezTo>
                        <a:pt x="6198" y="1584"/>
                        <a:pt x="5990" y="1480"/>
                        <a:pt x="5740" y="1469"/>
                      </a:cubicBezTo>
                      <a:cubicBezTo>
                        <a:pt x="5323" y="1448"/>
                        <a:pt x="4896" y="1448"/>
                        <a:pt x="4469" y="1438"/>
                      </a:cubicBezTo>
                      <a:cubicBezTo>
                        <a:pt x="4260" y="1438"/>
                        <a:pt x="4208" y="1386"/>
                        <a:pt x="4187" y="1188"/>
                      </a:cubicBezTo>
                      <a:cubicBezTo>
                        <a:pt x="4146" y="740"/>
                        <a:pt x="3792" y="396"/>
                        <a:pt x="3333" y="396"/>
                      </a:cubicBezTo>
                      <a:cubicBezTo>
                        <a:pt x="2625" y="386"/>
                        <a:pt x="1917" y="386"/>
                        <a:pt x="1219" y="396"/>
                      </a:cubicBezTo>
                      <a:cubicBezTo>
                        <a:pt x="771" y="396"/>
                        <a:pt x="385" y="750"/>
                        <a:pt x="375" y="1178"/>
                      </a:cubicBezTo>
                      <a:cubicBezTo>
                        <a:pt x="365" y="2167"/>
                        <a:pt x="375" y="3146"/>
                        <a:pt x="375" y="4135"/>
                      </a:cubicBezTo>
                      <a:cubicBezTo>
                        <a:pt x="385" y="4479"/>
                        <a:pt x="646" y="4781"/>
                        <a:pt x="969" y="4885"/>
                      </a:cubicBezTo>
                      <a:cubicBezTo>
                        <a:pt x="1052" y="4906"/>
                        <a:pt x="1115" y="4895"/>
                        <a:pt x="1156" y="4812"/>
                      </a:cubicBezTo>
                      <a:cubicBezTo>
                        <a:pt x="1365" y="4427"/>
                        <a:pt x="1687" y="4218"/>
                        <a:pt x="2125" y="4229"/>
                      </a:cubicBezTo>
                      <a:cubicBezTo>
                        <a:pt x="2552" y="4239"/>
                        <a:pt x="2865" y="4447"/>
                        <a:pt x="3062" y="4822"/>
                      </a:cubicBezTo>
                      <a:cubicBezTo>
                        <a:pt x="3094" y="4874"/>
                        <a:pt x="3177" y="4916"/>
                        <a:pt x="3229" y="4916"/>
                      </a:cubicBezTo>
                      <a:cubicBezTo>
                        <a:pt x="4583" y="4927"/>
                        <a:pt x="5937" y="4927"/>
                        <a:pt x="7292" y="4916"/>
                      </a:cubicBezTo>
                      <a:cubicBezTo>
                        <a:pt x="7344" y="4916"/>
                        <a:pt x="7406" y="4864"/>
                        <a:pt x="7448" y="4822"/>
                      </a:cubicBezTo>
                      <a:cubicBezTo>
                        <a:pt x="7521" y="4739"/>
                        <a:pt x="7562" y="4635"/>
                        <a:pt x="7635" y="4562"/>
                      </a:cubicBezTo>
                      <a:cubicBezTo>
                        <a:pt x="8135" y="4020"/>
                        <a:pt x="8990" y="4135"/>
                        <a:pt x="9344" y="4791"/>
                      </a:cubicBezTo>
                      <a:cubicBezTo>
                        <a:pt x="9396" y="4885"/>
                        <a:pt x="9448" y="4927"/>
                        <a:pt x="9562" y="4906"/>
                      </a:cubicBezTo>
                      <a:cubicBezTo>
                        <a:pt x="9802" y="4854"/>
                        <a:pt x="10073" y="4604"/>
                        <a:pt x="10115" y="4364"/>
                      </a:cubicBezTo>
                      <a:cubicBezTo>
                        <a:pt x="10135" y="4270"/>
                        <a:pt x="10115" y="4229"/>
                        <a:pt x="10010" y="4229"/>
                      </a:cubicBezTo>
                      <a:cubicBezTo>
                        <a:pt x="9906" y="4229"/>
                        <a:pt x="9792" y="4229"/>
                        <a:pt x="9677" y="4229"/>
                      </a:cubicBezTo>
                      <a:cubicBezTo>
                        <a:pt x="9562" y="4218"/>
                        <a:pt x="9469" y="4177"/>
                        <a:pt x="9469" y="4052"/>
                      </a:cubicBezTo>
                      <a:cubicBezTo>
                        <a:pt x="9469" y="3927"/>
                        <a:pt x="9562" y="3895"/>
                        <a:pt x="9677" y="3895"/>
                      </a:cubicBezTo>
                      <a:cubicBezTo>
                        <a:pt x="9802" y="3895"/>
                        <a:pt x="9937" y="3895"/>
                        <a:pt x="10073" y="3895"/>
                      </a:cubicBezTo>
                      <a:cubicBezTo>
                        <a:pt x="10010" y="3666"/>
                        <a:pt x="9844" y="3499"/>
                        <a:pt x="9604" y="3437"/>
                      </a:cubicBezTo>
                      <a:cubicBezTo>
                        <a:pt x="9479" y="3395"/>
                        <a:pt x="9333" y="3385"/>
                        <a:pt x="9198" y="3354"/>
                      </a:cubicBezTo>
                      <a:cubicBezTo>
                        <a:pt x="8615" y="3239"/>
                        <a:pt x="8021" y="3178"/>
                        <a:pt x="7417" y="3187"/>
                      </a:cubicBezTo>
                      <a:cubicBezTo>
                        <a:pt x="6490" y="3208"/>
                        <a:pt x="5552" y="3187"/>
                        <a:pt x="4615" y="3187"/>
                      </a:cubicBezTo>
                      <a:cubicBezTo>
                        <a:pt x="4333" y="3187"/>
                        <a:pt x="4198" y="3053"/>
                        <a:pt x="4187" y="2771"/>
                      </a:cubicBezTo>
                      <a:cubicBezTo>
                        <a:pt x="4187" y="2646"/>
                        <a:pt x="4187" y="2521"/>
                        <a:pt x="4187" y="2396"/>
                      </a:cubicBezTo>
                      <a:cubicBezTo>
                        <a:pt x="4198" y="1980"/>
                        <a:pt x="4406" y="1771"/>
                        <a:pt x="4812" y="1771"/>
                      </a:cubicBezTo>
                      <a:lnTo>
                        <a:pt x="6396" y="1771"/>
                      </a:lnTo>
                      <a:close/>
                      <a:moveTo>
                        <a:pt x="8406" y="5979"/>
                      </a:moveTo>
                      <a:lnTo>
                        <a:pt x="8406" y="5979"/>
                      </a:lnTo>
                      <a:cubicBezTo>
                        <a:pt x="8792" y="5979"/>
                        <a:pt x="9115" y="5656"/>
                        <a:pt x="9115" y="5281"/>
                      </a:cubicBezTo>
                      <a:cubicBezTo>
                        <a:pt x="9104" y="4895"/>
                        <a:pt x="8792" y="4583"/>
                        <a:pt x="8417" y="4583"/>
                      </a:cubicBezTo>
                      <a:cubicBezTo>
                        <a:pt x="8031" y="4583"/>
                        <a:pt x="7708" y="4895"/>
                        <a:pt x="7708" y="5281"/>
                      </a:cubicBezTo>
                      <a:cubicBezTo>
                        <a:pt x="7708" y="5666"/>
                        <a:pt x="8021" y="5989"/>
                        <a:pt x="8406" y="5979"/>
                      </a:cubicBezTo>
                      <a:close/>
                      <a:moveTo>
                        <a:pt x="2802" y="5291"/>
                      </a:moveTo>
                      <a:lnTo>
                        <a:pt x="2802" y="5291"/>
                      </a:lnTo>
                      <a:cubicBezTo>
                        <a:pt x="2802" y="4895"/>
                        <a:pt x="2490" y="4583"/>
                        <a:pt x="2104" y="4583"/>
                      </a:cubicBezTo>
                      <a:cubicBezTo>
                        <a:pt x="1708" y="4583"/>
                        <a:pt x="1406" y="4895"/>
                        <a:pt x="1406" y="5291"/>
                      </a:cubicBezTo>
                      <a:cubicBezTo>
                        <a:pt x="1406" y="5666"/>
                        <a:pt x="1719" y="5979"/>
                        <a:pt x="2104" y="5979"/>
                      </a:cubicBezTo>
                      <a:cubicBezTo>
                        <a:pt x="2490" y="5989"/>
                        <a:pt x="2802" y="5676"/>
                        <a:pt x="2802" y="5291"/>
                      </a:cubicBezTo>
                      <a:close/>
                      <a:moveTo>
                        <a:pt x="7698" y="2844"/>
                      </a:moveTo>
                      <a:lnTo>
                        <a:pt x="7698" y="2844"/>
                      </a:lnTo>
                      <a:cubicBezTo>
                        <a:pt x="7708" y="2834"/>
                        <a:pt x="7708" y="2813"/>
                        <a:pt x="7719" y="2803"/>
                      </a:cubicBezTo>
                      <a:cubicBezTo>
                        <a:pt x="7448" y="2584"/>
                        <a:pt x="7187" y="2365"/>
                        <a:pt x="6927" y="2146"/>
                      </a:cubicBezTo>
                      <a:cubicBezTo>
                        <a:pt x="6917" y="2136"/>
                        <a:pt x="6885" y="2136"/>
                        <a:pt x="6865" y="2136"/>
                      </a:cubicBezTo>
                      <a:cubicBezTo>
                        <a:pt x="6573" y="2136"/>
                        <a:pt x="6271" y="2136"/>
                        <a:pt x="5948" y="2136"/>
                      </a:cubicBezTo>
                      <a:cubicBezTo>
                        <a:pt x="5948" y="2355"/>
                        <a:pt x="5948" y="2563"/>
                        <a:pt x="5948" y="2771"/>
                      </a:cubicBezTo>
                      <a:cubicBezTo>
                        <a:pt x="5958" y="2792"/>
                        <a:pt x="6021" y="2834"/>
                        <a:pt x="6062" y="2844"/>
                      </a:cubicBezTo>
                      <a:cubicBezTo>
                        <a:pt x="6177" y="2855"/>
                        <a:pt x="6302" y="2844"/>
                        <a:pt x="6427" y="2844"/>
                      </a:cubicBezTo>
                      <a:cubicBezTo>
                        <a:pt x="6854" y="2844"/>
                        <a:pt x="7271" y="2844"/>
                        <a:pt x="7698" y="2844"/>
                      </a:cubicBezTo>
                      <a:close/>
                      <a:moveTo>
                        <a:pt x="4552" y="2834"/>
                      </a:moveTo>
                      <a:lnTo>
                        <a:pt x="4552" y="2834"/>
                      </a:lnTo>
                      <a:cubicBezTo>
                        <a:pt x="4917" y="2834"/>
                        <a:pt x="5260" y="2834"/>
                        <a:pt x="5604" y="2834"/>
                      </a:cubicBezTo>
                      <a:cubicBezTo>
                        <a:pt x="5604" y="2594"/>
                        <a:pt x="5604" y="2365"/>
                        <a:pt x="5604" y="2136"/>
                      </a:cubicBezTo>
                      <a:cubicBezTo>
                        <a:pt x="5292" y="2136"/>
                        <a:pt x="5000" y="2125"/>
                        <a:pt x="4708" y="2136"/>
                      </a:cubicBezTo>
                      <a:cubicBezTo>
                        <a:pt x="4656" y="2146"/>
                        <a:pt x="4573" y="2230"/>
                        <a:pt x="4562" y="2282"/>
                      </a:cubicBezTo>
                      <a:cubicBezTo>
                        <a:pt x="4542" y="2459"/>
                        <a:pt x="4552" y="2646"/>
                        <a:pt x="4552" y="2834"/>
                      </a:cubicBezTo>
                      <a:close/>
                    </a:path>
                  </a:pathLst>
                </a:custGeom>
                <a:solidFill>
                  <a:srgbClr val="574A4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44" name="Freeform 23"/>
                <p:cNvSpPr>
                  <a:spLocks noChangeArrowheads="1"/>
                </p:cNvSpPr>
                <p:nvPr/>
              </p:nvSpPr>
              <p:spPr bwMode="auto">
                <a:xfrm>
                  <a:off x="10102958" y="2554601"/>
                  <a:ext cx="1098431" cy="510552"/>
                </a:xfrm>
                <a:custGeom>
                  <a:avLst/>
                  <a:gdLst>
                    <a:gd name="T0" fmla="*/ 6031 w 9771"/>
                    <a:gd name="T1" fmla="*/ 1385 h 4542"/>
                    <a:gd name="T2" fmla="*/ 6031 w 9771"/>
                    <a:gd name="T3" fmla="*/ 1385 h 4542"/>
                    <a:gd name="T4" fmla="*/ 4447 w 9771"/>
                    <a:gd name="T5" fmla="*/ 1385 h 4542"/>
                    <a:gd name="T6" fmla="*/ 3822 w 9771"/>
                    <a:gd name="T7" fmla="*/ 2010 h 4542"/>
                    <a:gd name="T8" fmla="*/ 3822 w 9771"/>
                    <a:gd name="T9" fmla="*/ 2385 h 4542"/>
                    <a:gd name="T10" fmla="*/ 4250 w 9771"/>
                    <a:gd name="T11" fmla="*/ 2801 h 4542"/>
                    <a:gd name="T12" fmla="*/ 7052 w 9771"/>
                    <a:gd name="T13" fmla="*/ 2801 h 4542"/>
                    <a:gd name="T14" fmla="*/ 8833 w 9771"/>
                    <a:gd name="T15" fmla="*/ 2968 h 4542"/>
                    <a:gd name="T16" fmla="*/ 9239 w 9771"/>
                    <a:gd name="T17" fmla="*/ 3051 h 4542"/>
                    <a:gd name="T18" fmla="*/ 9708 w 9771"/>
                    <a:gd name="T19" fmla="*/ 3509 h 4542"/>
                    <a:gd name="T20" fmla="*/ 9312 w 9771"/>
                    <a:gd name="T21" fmla="*/ 3509 h 4542"/>
                    <a:gd name="T22" fmla="*/ 9104 w 9771"/>
                    <a:gd name="T23" fmla="*/ 3666 h 4542"/>
                    <a:gd name="T24" fmla="*/ 9312 w 9771"/>
                    <a:gd name="T25" fmla="*/ 3843 h 4542"/>
                    <a:gd name="T26" fmla="*/ 9645 w 9771"/>
                    <a:gd name="T27" fmla="*/ 3843 h 4542"/>
                    <a:gd name="T28" fmla="*/ 9750 w 9771"/>
                    <a:gd name="T29" fmla="*/ 3978 h 4542"/>
                    <a:gd name="T30" fmla="*/ 9197 w 9771"/>
                    <a:gd name="T31" fmla="*/ 4520 h 4542"/>
                    <a:gd name="T32" fmla="*/ 8979 w 9771"/>
                    <a:gd name="T33" fmla="*/ 4405 h 4542"/>
                    <a:gd name="T34" fmla="*/ 7270 w 9771"/>
                    <a:gd name="T35" fmla="*/ 4176 h 4542"/>
                    <a:gd name="T36" fmla="*/ 7083 w 9771"/>
                    <a:gd name="T37" fmla="*/ 4436 h 4542"/>
                    <a:gd name="T38" fmla="*/ 6927 w 9771"/>
                    <a:gd name="T39" fmla="*/ 4530 h 4542"/>
                    <a:gd name="T40" fmla="*/ 2864 w 9771"/>
                    <a:gd name="T41" fmla="*/ 4530 h 4542"/>
                    <a:gd name="T42" fmla="*/ 2697 w 9771"/>
                    <a:gd name="T43" fmla="*/ 4436 h 4542"/>
                    <a:gd name="T44" fmla="*/ 1760 w 9771"/>
                    <a:gd name="T45" fmla="*/ 3843 h 4542"/>
                    <a:gd name="T46" fmla="*/ 791 w 9771"/>
                    <a:gd name="T47" fmla="*/ 4426 h 4542"/>
                    <a:gd name="T48" fmla="*/ 604 w 9771"/>
                    <a:gd name="T49" fmla="*/ 4499 h 4542"/>
                    <a:gd name="T50" fmla="*/ 10 w 9771"/>
                    <a:gd name="T51" fmla="*/ 3749 h 4542"/>
                    <a:gd name="T52" fmla="*/ 10 w 9771"/>
                    <a:gd name="T53" fmla="*/ 792 h 4542"/>
                    <a:gd name="T54" fmla="*/ 854 w 9771"/>
                    <a:gd name="T55" fmla="*/ 10 h 4542"/>
                    <a:gd name="T56" fmla="*/ 2968 w 9771"/>
                    <a:gd name="T57" fmla="*/ 10 h 4542"/>
                    <a:gd name="T58" fmla="*/ 3822 w 9771"/>
                    <a:gd name="T59" fmla="*/ 802 h 4542"/>
                    <a:gd name="T60" fmla="*/ 4104 w 9771"/>
                    <a:gd name="T61" fmla="*/ 1052 h 4542"/>
                    <a:gd name="T62" fmla="*/ 5375 w 9771"/>
                    <a:gd name="T63" fmla="*/ 1083 h 4542"/>
                    <a:gd name="T64" fmla="*/ 6031 w 9771"/>
                    <a:gd name="T65" fmla="*/ 1385 h 4542"/>
                    <a:gd name="T66" fmla="*/ 4187 w 9771"/>
                    <a:gd name="T67" fmla="*/ 3509 h 4542"/>
                    <a:gd name="T68" fmla="*/ 4187 w 9771"/>
                    <a:gd name="T69" fmla="*/ 3509 h 4542"/>
                    <a:gd name="T70" fmla="*/ 4385 w 9771"/>
                    <a:gd name="T71" fmla="*/ 3509 h 4542"/>
                    <a:gd name="T72" fmla="*/ 4541 w 9771"/>
                    <a:gd name="T73" fmla="*/ 3322 h 4542"/>
                    <a:gd name="T74" fmla="*/ 4385 w 9771"/>
                    <a:gd name="T75" fmla="*/ 3145 h 4542"/>
                    <a:gd name="T76" fmla="*/ 3989 w 9771"/>
                    <a:gd name="T77" fmla="*/ 3145 h 4542"/>
                    <a:gd name="T78" fmla="*/ 3833 w 9771"/>
                    <a:gd name="T79" fmla="*/ 3322 h 4542"/>
                    <a:gd name="T80" fmla="*/ 4000 w 9771"/>
                    <a:gd name="T81" fmla="*/ 3509 h 4542"/>
                    <a:gd name="T82" fmla="*/ 4187 w 9771"/>
                    <a:gd name="T83" fmla="*/ 3509 h 4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771" h="4542">
                      <a:moveTo>
                        <a:pt x="6031" y="1385"/>
                      </a:moveTo>
                      <a:lnTo>
                        <a:pt x="6031" y="1385"/>
                      </a:lnTo>
                      <a:cubicBezTo>
                        <a:pt x="5770" y="1385"/>
                        <a:pt x="4718" y="1375"/>
                        <a:pt x="4447" y="1385"/>
                      </a:cubicBezTo>
                      <a:cubicBezTo>
                        <a:pt x="4041" y="1385"/>
                        <a:pt x="3833" y="1594"/>
                        <a:pt x="3822" y="2010"/>
                      </a:cubicBezTo>
                      <a:cubicBezTo>
                        <a:pt x="3822" y="2135"/>
                        <a:pt x="3822" y="2260"/>
                        <a:pt x="3822" y="2385"/>
                      </a:cubicBezTo>
                      <a:cubicBezTo>
                        <a:pt x="3833" y="2667"/>
                        <a:pt x="3968" y="2801"/>
                        <a:pt x="4250" y="2801"/>
                      </a:cubicBezTo>
                      <a:cubicBezTo>
                        <a:pt x="7052" y="2801"/>
                        <a:pt x="7052" y="2801"/>
                        <a:pt x="7052" y="2801"/>
                      </a:cubicBezTo>
                      <a:cubicBezTo>
                        <a:pt x="7656" y="2792"/>
                        <a:pt x="8250" y="2853"/>
                        <a:pt x="8833" y="2968"/>
                      </a:cubicBezTo>
                      <a:cubicBezTo>
                        <a:pt x="8968" y="2999"/>
                        <a:pt x="9114" y="3009"/>
                        <a:pt x="9239" y="3051"/>
                      </a:cubicBezTo>
                      <a:cubicBezTo>
                        <a:pt x="9479" y="3113"/>
                        <a:pt x="9645" y="3280"/>
                        <a:pt x="9708" y="3509"/>
                      </a:cubicBezTo>
                      <a:cubicBezTo>
                        <a:pt x="9572" y="3509"/>
                        <a:pt x="9437" y="3509"/>
                        <a:pt x="9312" y="3509"/>
                      </a:cubicBezTo>
                      <a:cubicBezTo>
                        <a:pt x="9197" y="3509"/>
                        <a:pt x="9104" y="3541"/>
                        <a:pt x="9104" y="3666"/>
                      </a:cubicBezTo>
                      <a:cubicBezTo>
                        <a:pt x="9104" y="3791"/>
                        <a:pt x="9197" y="3832"/>
                        <a:pt x="9312" y="3843"/>
                      </a:cubicBezTo>
                      <a:cubicBezTo>
                        <a:pt x="9427" y="3843"/>
                        <a:pt x="9541" y="3843"/>
                        <a:pt x="9645" y="3843"/>
                      </a:cubicBezTo>
                      <a:cubicBezTo>
                        <a:pt x="9750" y="3843"/>
                        <a:pt x="9770" y="3884"/>
                        <a:pt x="9750" y="3978"/>
                      </a:cubicBezTo>
                      <a:cubicBezTo>
                        <a:pt x="9708" y="4218"/>
                        <a:pt x="9437" y="4468"/>
                        <a:pt x="9197" y="4520"/>
                      </a:cubicBezTo>
                      <a:cubicBezTo>
                        <a:pt x="9083" y="4541"/>
                        <a:pt x="9031" y="4499"/>
                        <a:pt x="8979" y="4405"/>
                      </a:cubicBezTo>
                      <a:cubicBezTo>
                        <a:pt x="8625" y="3749"/>
                        <a:pt x="7770" y="3634"/>
                        <a:pt x="7270" y="4176"/>
                      </a:cubicBezTo>
                      <a:cubicBezTo>
                        <a:pt x="7197" y="4249"/>
                        <a:pt x="7156" y="4353"/>
                        <a:pt x="7083" y="4436"/>
                      </a:cubicBezTo>
                      <a:cubicBezTo>
                        <a:pt x="7041" y="4478"/>
                        <a:pt x="6979" y="4530"/>
                        <a:pt x="6927" y="4530"/>
                      </a:cubicBezTo>
                      <a:cubicBezTo>
                        <a:pt x="5572" y="4541"/>
                        <a:pt x="4218" y="4541"/>
                        <a:pt x="2864" y="4530"/>
                      </a:cubicBezTo>
                      <a:cubicBezTo>
                        <a:pt x="2812" y="4530"/>
                        <a:pt x="2729" y="4488"/>
                        <a:pt x="2697" y="4436"/>
                      </a:cubicBezTo>
                      <a:cubicBezTo>
                        <a:pt x="2500" y="4061"/>
                        <a:pt x="2187" y="3853"/>
                        <a:pt x="1760" y="3843"/>
                      </a:cubicBezTo>
                      <a:cubicBezTo>
                        <a:pt x="1322" y="3832"/>
                        <a:pt x="1000" y="4041"/>
                        <a:pt x="791" y="4426"/>
                      </a:cubicBezTo>
                      <a:cubicBezTo>
                        <a:pt x="750" y="4509"/>
                        <a:pt x="687" y="4520"/>
                        <a:pt x="604" y="4499"/>
                      </a:cubicBezTo>
                      <a:cubicBezTo>
                        <a:pt x="281" y="4395"/>
                        <a:pt x="20" y="4093"/>
                        <a:pt x="10" y="3749"/>
                      </a:cubicBezTo>
                      <a:cubicBezTo>
                        <a:pt x="10" y="2760"/>
                        <a:pt x="0" y="1781"/>
                        <a:pt x="10" y="792"/>
                      </a:cubicBezTo>
                      <a:cubicBezTo>
                        <a:pt x="20" y="364"/>
                        <a:pt x="406" y="10"/>
                        <a:pt x="854" y="10"/>
                      </a:cubicBezTo>
                      <a:cubicBezTo>
                        <a:pt x="1552" y="0"/>
                        <a:pt x="2260" y="0"/>
                        <a:pt x="2968" y="10"/>
                      </a:cubicBezTo>
                      <a:cubicBezTo>
                        <a:pt x="3427" y="10"/>
                        <a:pt x="3781" y="354"/>
                        <a:pt x="3822" y="802"/>
                      </a:cubicBezTo>
                      <a:cubicBezTo>
                        <a:pt x="3843" y="1000"/>
                        <a:pt x="3895" y="1052"/>
                        <a:pt x="4104" y="1052"/>
                      </a:cubicBezTo>
                      <a:cubicBezTo>
                        <a:pt x="4531" y="1062"/>
                        <a:pt x="4958" y="1062"/>
                        <a:pt x="5375" y="1083"/>
                      </a:cubicBezTo>
                      <a:cubicBezTo>
                        <a:pt x="5625" y="1094"/>
                        <a:pt x="5833" y="1198"/>
                        <a:pt x="6031" y="1385"/>
                      </a:cubicBezTo>
                      <a:close/>
                      <a:moveTo>
                        <a:pt x="4187" y="3509"/>
                      </a:moveTo>
                      <a:lnTo>
                        <a:pt x="4187" y="3509"/>
                      </a:lnTo>
                      <a:cubicBezTo>
                        <a:pt x="4250" y="3509"/>
                        <a:pt x="4312" y="3509"/>
                        <a:pt x="4385" y="3509"/>
                      </a:cubicBezTo>
                      <a:cubicBezTo>
                        <a:pt x="4489" y="3488"/>
                        <a:pt x="4562" y="3426"/>
                        <a:pt x="4541" y="3322"/>
                      </a:cubicBezTo>
                      <a:cubicBezTo>
                        <a:pt x="4520" y="3249"/>
                        <a:pt x="4447" y="3155"/>
                        <a:pt x="4385" y="3145"/>
                      </a:cubicBezTo>
                      <a:cubicBezTo>
                        <a:pt x="4260" y="3113"/>
                        <a:pt x="4125" y="3113"/>
                        <a:pt x="3989" y="3145"/>
                      </a:cubicBezTo>
                      <a:cubicBezTo>
                        <a:pt x="3927" y="3155"/>
                        <a:pt x="3854" y="3249"/>
                        <a:pt x="3833" y="3322"/>
                      </a:cubicBezTo>
                      <a:cubicBezTo>
                        <a:pt x="3812" y="3416"/>
                        <a:pt x="3895" y="3488"/>
                        <a:pt x="4000" y="3509"/>
                      </a:cubicBezTo>
                      <a:cubicBezTo>
                        <a:pt x="4062" y="3509"/>
                        <a:pt x="4125" y="3509"/>
                        <a:pt x="4187" y="3509"/>
                      </a:cubicBezTo>
                      <a:close/>
                    </a:path>
                  </a:pathLst>
                </a:custGeom>
                <a:solidFill>
                  <a:srgbClr val="AE947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45" name="Freeform 24"/>
                <p:cNvSpPr>
                  <a:spLocks noChangeArrowheads="1"/>
                </p:cNvSpPr>
                <p:nvPr/>
              </p:nvSpPr>
              <p:spPr bwMode="auto">
                <a:xfrm>
                  <a:off x="10928764" y="3026491"/>
                  <a:ext cx="158123" cy="158122"/>
                </a:xfrm>
                <a:custGeom>
                  <a:avLst/>
                  <a:gdLst>
                    <a:gd name="T0" fmla="*/ 698 w 1408"/>
                    <a:gd name="T1" fmla="*/ 1396 h 1407"/>
                    <a:gd name="T2" fmla="*/ 698 w 1408"/>
                    <a:gd name="T3" fmla="*/ 1396 h 1407"/>
                    <a:gd name="T4" fmla="*/ 0 w 1408"/>
                    <a:gd name="T5" fmla="*/ 698 h 1407"/>
                    <a:gd name="T6" fmla="*/ 709 w 1408"/>
                    <a:gd name="T7" fmla="*/ 0 h 1407"/>
                    <a:gd name="T8" fmla="*/ 1407 w 1408"/>
                    <a:gd name="T9" fmla="*/ 698 h 1407"/>
                    <a:gd name="T10" fmla="*/ 698 w 1408"/>
                    <a:gd name="T11" fmla="*/ 1396 h 1407"/>
                    <a:gd name="T12" fmla="*/ 354 w 1408"/>
                    <a:gd name="T13" fmla="*/ 698 h 1407"/>
                    <a:gd name="T14" fmla="*/ 354 w 1408"/>
                    <a:gd name="T15" fmla="*/ 698 h 1407"/>
                    <a:gd name="T16" fmla="*/ 709 w 1408"/>
                    <a:gd name="T17" fmla="*/ 1052 h 1407"/>
                    <a:gd name="T18" fmla="*/ 1042 w 1408"/>
                    <a:gd name="T19" fmla="*/ 698 h 1407"/>
                    <a:gd name="T20" fmla="*/ 709 w 1408"/>
                    <a:gd name="T21" fmla="*/ 354 h 1407"/>
                    <a:gd name="T22" fmla="*/ 354 w 1408"/>
                    <a:gd name="T23" fmla="*/ 698 h 1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8" h="1407">
                      <a:moveTo>
                        <a:pt x="698" y="1396"/>
                      </a:moveTo>
                      <a:lnTo>
                        <a:pt x="698" y="1396"/>
                      </a:lnTo>
                      <a:cubicBezTo>
                        <a:pt x="313" y="1406"/>
                        <a:pt x="0" y="1083"/>
                        <a:pt x="0" y="698"/>
                      </a:cubicBezTo>
                      <a:cubicBezTo>
                        <a:pt x="0" y="312"/>
                        <a:pt x="323" y="0"/>
                        <a:pt x="709" y="0"/>
                      </a:cubicBezTo>
                      <a:cubicBezTo>
                        <a:pt x="1084" y="0"/>
                        <a:pt x="1396" y="312"/>
                        <a:pt x="1407" y="698"/>
                      </a:cubicBezTo>
                      <a:cubicBezTo>
                        <a:pt x="1407" y="1073"/>
                        <a:pt x="1084" y="1396"/>
                        <a:pt x="698" y="1396"/>
                      </a:cubicBezTo>
                      <a:close/>
                      <a:moveTo>
                        <a:pt x="354" y="698"/>
                      </a:moveTo>
                      <a:lnTo>
                        <a:pt x="354" y="698"/>
                      </a:lnTo>
                      <a:cubicBezTo>
                        <a:pt x="354" y="896"/>
                        <a:pt x="511" y="1052"/>
                        <a:pt x="709" y="1052"/>
                      </a:cubicBezTo>
                      <a:cubicBezTo>
                        <a:pt x="896" y="1041"/>
                        <a:pt x="1042" y="896"/>
                        <a:pt x="1042" y="698"/>
                      </a:cubicBezTo>
                      <a:cubicBezTo>
                        <a:pt x="1042" y="510"/>
                        <a:pt x="896" y="354"/>
                        <a:pt x="709" y="354"/>
                      </a:cubicBezTo>
                      <a:cubicBezTo>
                        <a:pt x="511" y="354"/>
                        <a:pt x="354" y="500"/>
                        <a:pt x="354" y="698"/>
                      </a:cubicBezTo>
                      <a:close/>
                    </a:path>
                  </a:pathLst>
                </a:custGeom>
                <a:solidFill>
                  <a:srgbClr val="A6B2B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46" name="Freeform 25"/>
                <p:cNvSpPr>
                  <a:spLocks noChangeArrowheads="1"/>
                </p:cNvSpPr>
                <p:nvPr/>
              </p:nvSpPr>
              <p:spPr bwMode="auto">
                <a:xfrm>
                  <a:off x="10219939" y="3026491"/>
                  <a:ext cx="157131" cy="158122"/>
                </a:xfrm>
                <a:custGeom>
                  <a:avLst/>
                  <a:gdLst>
                    <a:gd name="T0" fmla="*/ 1396 w 1397"/>
                    <a:gd name="T1" fmla="*/ 708 h 1407"/>
                    <a:gd name="T2" fmla="*/ 1396 w 1397"/>
                    <a:gd name="T3" fmla="*/ 708 h 1407"/>
                    <a:gd name="T4" fmla="*/ 698 w 1397"/>
                    <a:gd name="T5" fmla="*/ 1396 h 1407"/>
                    <a:gd name="T6" fmla="*/ 0 w 1397"/>
                    <a:gd name="T7" fmla="*/ 708 h 1407"/>
                    <a:gd name="T8" fmla="*/ 698 w 1397"/>
                    <a:gd name="T9" fmla="*/ 0 h 1407"/>
                    <a:gd name="T10" fmla="*/ 1396 w 1397"/>
                    <a:gd name="T11" fmla="*/ 708 h 1407"/>
                    <a:gd name="T12" fmla="*/ 698 w 1397"/>
                    <a:gd name="T13" fmla="*/ 354 h 1407"/>
                    <a:gd name="T14" fmla="*/ 698 w 1397"/>
                    <a:gd name="T15" fmla="*/ 354 h 1407"/>
                    <a:gd name="T16" fmla="*/ 354 w 1397"/>
                    <a:gd name="T17" fmla="*/ 698 h 1407"/>
                    <a:gd name="T18" fmla="*/ 698 w 1397"/>
                    <a:gd name="T19" fmla="*/ 1052 h 1407"/>
                    <a:gd name="T20" fmla="*/ 1052 w 1397"/>
                    <a:gd name="T21" fmla="*/ 708 h 1407"/>
                    <a:gd name="T22" fmla="*/ 698 w 1397"/>
                    <a:gd name="T23" fmla="*/ 354 h 1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7" h="1407">
                      <a:moveTo>
                        <a:pt x="1396" y="708"/>
                      </a:moveTo>
                      <a:lnTo>
                        <a:pt x="1396" y="708"/>
                      </a:lnTo>
                      <a:cubicBezTo>
                        <a:pt x="1396" y="1093"/>
                        <a:pt x="1084" y="1406"/>
                        <a:pt x="698" y="1396"/>
                      </a:cubicBezTo>
                      <a:cubicBezTo>
                        <a:pt x="313" y="1396"/>
                        <a:pt x="0" y="1083"/>
                        <a:pt x="0" y="708"/>
                      </a:cubicBezTo>
                      <a:cubicBezTo>
                        <a:pt x="0" y="312"/>
                        <a:pt x="302" y="0"/>
                        <a:pt x="698" y="0"/>
                      </a:cubicBezTo>
                      <a:cubicBezTo>
                        <a:pt x="1084" y="0"/>
                        <a:pt x="1396" y="312"/>
                        <a:pt x="1396" y="708"/>
                      </a:cubicBezTo>
                      <a:close/>
                      <a:moveTo>
                        <a:pt x="698" y="354"/>
                      </a:moveTo>
                      <a:lnTo>
                        <a:pt x="698" y="354"/>
                      </a:lnTo>
                      <a:cubicBezTo>
                        <a:pt x="511" y="354"/>
                        <a:pt x="354" y="510"/>
                        <a:pt x="354" y="698"/>
                      </a:cubicBezTo>
                      <a:cubicBezTo>
                        <a:pt x="354" y="885"/>
                        <a:pt x="511" y="1052"/>
                        <a:pt x="698" y="1052"/>
                      </a:cubicBezTo>
                      <a:cubicBezTo>
                        <a:pt x="896" y="1041"/>
                        <a:pt x="1042" y="896"/>
                        <a:pt x="1052" y="708"/>
                      </a:cubicBezTo>
                      <a:cubicBezTo>
                        <a:pt x="1052" y="510"/>
                        <a:pt x="896" y="354"/>
                        <a:pt x="698" y="354"/>
                      </a:cubicBezTo>
                      <a:close/>
                    </a:path>
                  </a:pathLst>
                </a:custGeom>
                <a:solidFill>
                  <a:srgbClr val="A6B2B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47" name="Freeform 26"/>
                <p:cNvSpPr>
                  <a:spLocks noChangeArrowheads="1"/>
                </p:cNvSpPr>
                <p:nvPr/>
              </p:nvSpPr>
              <p:spPr bwMode="auto">
                <a:xfrm>
                  <a:off x="10730491" y="2751387"/>
                  <a:ext cx="199264" cy="80796"/>
                </a:xfrm>
                <a:custGeom>
                  <a:avLst/>
                  <a:gdLst>
                    <a:gd name="T0" fmla="*/ 1750 w 1772"/>
                    <a:gd name="T1" fmla="*/ 708 h 720"/>
                    <a:gd name="T2" fmla="*/ 1750 w 1772"/>
                    <a:gd name="T3" fmla="*/ 708 h 720"/>
                    <a:gd name="T4" fmla="*/ 479 w 1772"/>
                    <a:gd name="T5" fmla="*/ 708 h 720"/>
                    <a:gd name="T6" fmla="*/ 114 w 1772"/>
                    <a:gd name="T7" fmla="*/ 708 h 720"/>
                    <a:gd name="T8" fmla="*/ 0 w 1772"/>
                    <a:gd name="T9" fmla="*/ 635 h 720"/>
                    <a:gd name="T10" fmla="*/ 0 w 1772"/>
                    <a:gd name="T11" fmla="*/ 0 h 720"/>
                    <a:gd name="T12" fmla="*/ 917 w 1772"/>
                    <a:gd name="T13" fmla="*/ 0 h 720"/>
                    <a:gd name="T14" fmla="*/ 979 w 1772"/>
                    <a:gd name="T15" fmla="*/ 10 h 720"/>
                    <a:gd name="T16" fmla="*/ 1771 w 1772"/>
                    <a:gd name="T17" fmla="*/ 667 h 720"/>
                    <a:gd name="T18" fmla="*/ 1750 w 1772"/>
                    <a:gd name="T19" fmla="*/ 70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2" h="720">
                      <a:moveTo>
                        <a:pt x="1750" y="708"/>
                      </a:moveTo>
                      <a:lnTo>
                        <a:pt x="1750" y="708"/>
                      </a:lnTo>
                      <a:cubicBezTo>
                        <a:pt x="1323" y="708"/>
                        <a:pt x="906" y="708"/>
                        <a:pt x="479" y="708"/>
                      </a:cubicBezTo>
                      <a:cubicBezTo>
                        <a:pt x="354" y="708"/>
                        <a:pt x="229" y="719"/>
                        <a:pt x="114" y="708"/>
                      </a:cubicBezTo>
                      <a:cubicBezTo>
                        <a:pt x="73" y="698"/>
                        <a:pt x="10" y="656"/>
                        <a:pt x="0" y="635"/>
                      </a:cubicBezTo>
                      <a:cubicBezTo>
                        <a:pt x="0" y="427"/>
                        <a:pt x="0" y="219"/>
                        <a:pt x="0" y="0"/>
                      </a:cubicBezTo>
                      <a:cubicBezTo>
                        <a:pt x="323" y="0"/>
                        <a:pt x="625" y="0"/>
                        <a:pt x="917" y="0"/>
                      </a:cubicBezTo>
                      <a:cubicBezTo>
                        <a:pt x="937" y="0"/>
                        <a:pt x="969" y="0"/>
                        <a:pt x="979" y="10"/>
                      </a:cubicBezTo>
                      <a:cubicBezTo>
                        <a:pt x="1239" y="229"/>
                        <a:pt x="1500" y="448"/>
                        <a:pt x="1771" y="667"/>
                      </a:cubicBezTo>
                      <a:cubicBezTo>
                        <a:pt x="1760" y="677"/>
                        <a:pt x="1760" y="698"/>
                        <a:pt x="1750" y="708"/>
                      </a:cubicBezTo>
                    </a:path>
                  </a:pathLst>
                </a:custGeom>
                <a:solidFill>
                  <a:srgbClr val="D5DFE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48" name="Freeform 27"/>
                <p:cNvSpPr>
                  <a:spLocks noChangeArrowheads="1"/>
                </p:cNvSpPr>
                <p:nvPr/>
              </p:nvSpPr>
              <p:spPr bwMode="auto">
                <a:xfrm>
                  <a:off x="10572864" y="2750396"/>
                  <a:ext cx="119459" cy="79805"/>
                </a:xfrm>
                <a:custGeom>
                  <a:avLst/>
                  <a:gdLst>
                    <a:gd name="T0" fmla="*/ 10 w 1063"/>
                    <a:gd name="T1" fmla="*/ 709 h 710"/>
                    <a:gd name="T2" fmla="*/ 10 w 1063"/>
                    <a:gd name="T3" fmla="*/ 709 h 710"/>
                    <a:gd name="T4" fmla="*/ 20 w 1063"/>
                    <a:gd name="T5" fmla="*/ 157 h 710"/>
                    <a:gd name="T6" fmla="*/ 166 w 1063"/>
                    <a:gd name="T7" fmla="*/ 11 h 710"/>
                    <a:gd name="T8" fmla="*/ 1062 w 1063"/>
                    <a:gd name="T9" fmla="*/ 11 h 710"/>
                    <a:gd name="T10" fmla="*/ 1062 w 1063"/>
                    <a:gd name="T11" fmla="*/ 709 h 710"/>
                    <a:gd name="T12" fmla="*/ 10 w 1063"/>
                    <a:gd name="T13" fmla="*/ 709 h 710"/>
                  </a:gdLst>
                  <a:ahLst/>
                  <a:cxnLst>
                    <a:cxn ang="0">
                      <a:pos x="T0" y="T1"/>
                    </a:cxn>
                    <a:cxn ang="0">
                      <a:pos x="T2" y="T3"/>
                    </a:cxn>
                    <a:cxn ang="0">
                      <a:pos x="T4" y="T5"/>
                    </a:cxn>
                    <a:cxn ang="0">
                      <a:pos x="T6" y="T7"/>
                    </a:cxn>
                    <a:cxn ang="0">
                      <a:pos x="T8" y="T9"/>
                    </a:cxn>
                    <a:cxn ang="0">
                      <a:pos x="T10" y="T11"/>
                    </a:cxn>
                    <a:cxn ang="0">
                      <a:pos x="T12" y="T13"/>
                    </a:cxn>
                  </a:cxnLst>
                  <a:rect l="0" t="0" r="r" b="b"/>
                  <a:pathLst>
                    <a:path w="1063" h="710">
                      <a:moveTo>
                        <a:pt x="10" y="709"/>
                      </a:moveTo>
                      <a:lnTo>
                        <a:pt x="10" y="709"/>
                      </a:lnTo>
                      <a:cubicBezTo>
                        <a:pt x="10" y="521"/>
                        <a:pt x="0" y="334"/>
                        <a:pt x="20" y="157"/>
                      </a:cubicBezTo>
                      <a:cubicBezTo>
                        <a:pt x="31" y="105"/>
                        <a:pt x="114" y="21"/>
                        <a:pt x="166" y="11"/>
                      </a:cubicBezTo>
                      <a:cubicBezTo>
                        <a:pt x="458" y="0"/>
                        <a:pt x="750" y="11"/>
                        <a:pt x="1062" y="11"/>
                      </a:cubicBezTo>
                      <a:cubicBezTo>
                        <a:pt x="1062" y="240"/>
                        <a:pt x="1062" y="469"/>
                        <a:pt x="1062" y="709"/>
                      </a:cubicBezTo>
                      <a:cubicBezTo>
                        <a:pt x="718" y="709"/>
                        <a:pt x="375" y="709"/>
                        <a:pt x="10" y="709"/>
                      </a:cubicBezTo>
                    </a:path>
                  </a:pathLst>
                </a:custGeom>
                <a:solidFill>
                  <a:srgbClr val="D5DFE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49" name="Freeform 28"/>
                <p:cNvSpPr>
                  <a:spLocks noChangeArrowheads="1"/>
                </p:cNvSpPr>
                <p:nvPr/>
              </p:nvSpPr>
              <p:spPr bwMode="auto">
                <a:xfrm>
                  <a:off x="10531723" y="2904553"/>
                  <a:ext cx="84266" cy="44611"/>
                </a:xfrm>
                <a:custGeom>
                  <a:avLst/>
                  <a:gdLst>
                    <a:gd name="T0" fmla="*/ 375 w 751"/>
                    <a:gd name="T1" fmla="*/ 396 h 397"/>
                    <a:gd name="T2" fmla="*/ 375 w 751"/>
                    <a:gd name="T3" fmla="*/ 396 h 397"/>
                    <a:gd name="T4" fmla="*/ 188 w 751"/>
                    <a:gd name="T5" fmla="*/ 396 h 397"/>
                    <a:gd name="T6" fmla="*/ 21 w 751"/>
                    <a:gd name="T7" fmla="*/ 209 h 397"/>
                    <a:gd name="T8" fmla="*/ 177 w 751"/>
                    <a:gd name="T9" fmla="*/ 32 h 397"/>
                    <a:gd name="T10" fmla="*/ 573 w 751"/>
                    <a:gd name="T11" fmla="*/ 32 h 397"/>
                    <a:gd name="T12" fmla="*/ 729 w 751"/>
                    <a:gd name="T13" fmla="*/ 209 h 397"/>
                    <a:gd name="T14" fmla="*/ 573 w 751"/>
                    <a:gd name="T15" fmla="*/ 396 h 397"/>
                    <a:gd name="T16" fmla="*/ 375 w 751"/>
                    <a:gd name="T17" fmla="*/ 396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1" h="397">
                      <a:moveTo>
                        <a:pt x="375" y="396"/>
                      </a:moveTo>
                      <a:lnTo>
                        <a:pt x="375" y="396"/>
                      </a:lnTo>
                      <a:cubicBezTo>
                        <a:pt x="313" y="396"/>
                        <a:pt x="250" y="396"/>
                        <a:pt x="188" y="396"/>
                      </a:cubicBezTo>
                      <a:cubicBezTo>
                        <a:pt x="83" y="375"/>
                        <a:pt x="0" y="303"/>
                        <a:pt x="21" y="209"/>
                      </a:cubicBezTo>
                      <a:cubicBezTo>
                        <a:pt x="42" y="136"/>
                        <a:pt x="115" y="42"/>
                        <a:pt x="177" y="32"/>
                      </a:cubicBezTo>
                      <a:cubicBezTo>
                        <a:pt x="313" y="0"/>
                        <a:pt x="448" y="0"/>
                        <a:pt x="573" y="32"/>
                      </a:cubicBezTo>
                      <a:cubicBezTo>
                        <a:pt x="635" y="42"/>
                        <a:pt x="708" y="136"/>
                        <a:pt x="729" y="209"/>
                      </a:cubicBezTo>
                      <a:cubicBezTo>
                        <a:pt x="750" y="313"/>
                        <a:pt x="677" y="375"/>
                        <a:pt x="573" y="396"/>
                      </a:cubicBezTo>
                      <a:cubicBezTo>
                        <a:pt x="500" y="396"/>
                        <a:pt x="438" y="396"/>
                        <a:pt x="375" y="396"/>
                      </a:cubicBezTo>
                    </a:path>
                  </a:pathLst>
                </a:custGeom>
                <a:solidFill>
                  <a:srgbClr val="574A4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50" name="Freeform 29"/>
                <p:cNvSpPr>
                  <a:spLocks noChangeArrowheads="1"/>
                </p:cNvSpPr>
                <p:nvPr/>
              </p:nvSpPr>
              <p:spPr bwMode="auto">
                <a:xfrm>
                  <a:off x="10968418" y="3066641"/>
                  <a:ext cx="77326" cy="78814"/>
                </a:xfrm>
                <a:custGeom>
                  <a:avLst/>
                  <a:gdLst>
                    <a:gd name="T0" fmla="*/ 0 w 689"/>
                    <a:gd name="T1" fmla="*/ 344 h 699"/>
                    <a:gd name="T2" fmla="*/ 0 w 689"/>
                    <a:gd name="T3" fmla="*/ 344 h 699"/>
                    <a:gd name="T4" fmla="*/ 355 w 689"/>
                    <a:gd name="T5" fmla="*/ 0 h 699"/>
                    <a:gd name="T6" fmla="*/ 688 w 689"/>
                    <a:gd name="T7" fmla="*/ 344 h 699"/>
                    <a:gd name="T8" fmla="*/ 355 w 689"/>
                    <a:gd name="T9" fmla="*/ 698 h 699"/>
                    <a:gd name="T10" fmla="*/ 0 w 689"/>
                    <a:gd name="T11" fmla="*/ 344 h 699"/>
                  </a:gdLst>
                  <a:ahLst/>
                  <a:cxnLst>
                    <a:cxn ang="0">
                      <a:pos x="T0" y="T1"/>
                    </a:cxn>
                    <a:cxn ang="0">
                      <a:pos x="T2" y="T3"/>
                    </a:cxn>
                    <a:cxn ang="0">
                      <a:pos x="T4" y="T5"/>
                    </a:cxn>
                    <a:cxn ang="0">
                      <a:pos x="T6" y="T7"/>
                    </a:cxn>
                    <a:cxn ang="0">
                      <a:pos x="T8" y="T9"/>
                    </a:cxn>
                    <a:cxn ang="0">
                      <a:pos x="T10" y="T11"/>
                    </a:cxn>
                  </a:cxnLst>
                  <a:rect l="0" t="0" r="r" b="b"/>
                  <a:pathLst>
                    <a:path w="689" h="699">
                      <a:moveTo>
                        <a:pt x="0" y="344"/>
                      </a:moveTo>
                      <a:lnTo>
                        <a:pt x="0" y="344"/>
                      </a:lnTo>
                      <a:cubicBezTo>
                        <a:pt x="0" y="146"/>
                        <a:pt x="157" y="0"/>
                        <a:pt x="355" y="0"/>
                      </a:cubicBezTo>
                      <a:cubicBezTo>
                        <a:pt x="542" y="0"/>
                        <a:pt x="688" y="156"/>
                        <a:pt x="688" y="344"/>
                      </a:cubicBezTo>
                      <a:cubicBezTo>
                        <a:pt x="688" y="542"/>
                        <a:pt x="542" y="687"/>
                        <a:pt x="355" y="698"/>
                      </a:cubicBezTo>
                      <a:cubicBezTo>
                        <a:pt x="157" y="698"/>
                        <a:pt x="0" y="542"/>
                        <a:pt x="0" y="344"/>
                      </a:cubicBezTo>
                    </a:path>
                  </a:pathLst>
                </a:custGeom>
                <a:solidFill>
                  <a:srgbClr val="574A4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51" name="Freeform 30"/>
                <p:cNvSpPr>
                  <a:spLocks noChangeArrowheads="1"/>
                </p:cNvSpPr>
                <p:nvPr/>
              </p:nvSpPr>
              <p:spPr bwMode="auto">
                <a:xfrm>
                  <a:off x="10260089" y="3066641"/>
                  <a:ext cx="78813" cy="78814"/>
                </a:xfrm>
                <a:custGeom>
                  <a:avLst/>
                  <a:gdLst>
                    <a:gd name="T0" fmla="*/ 344 w 699"/>
                    <a:gd name="T1" fmla="*/ 0 h 699"/>
                    <a:gd name="T2" fmla="*/ 344 w 699"/>
                    <a:gd name="T3" fmla="*/ 0 h 699"/>
                    <a:gd name="T4" fmla="*/ 698 w 699"/>
                    <a:gd name="T5" fmla="*/ 354 h 699"/>
                    <a:gd name="T6" fmla="*/ 344 w 699"/>
                    <a:gd name="T7" fmla="*/ 698 h 699"/>
                    <a:gd name="T8" fmla="*/ 0 w 699"/>
                    <a:gd name="T9" fmla="*/ 344 h 699"/>
                    <a:gd name="T10" fmla="*/ 344 w 699"/>
                    <a:gd name="T11" fmla="*/ 0 h 699"/>
                  </a:gdLst>
                  <a:ahLst/>
                  <a:cxnLst>
                    <a:cxn ang="0">
                      <a:pos x="T0" y="T1"/>
                    </a:cxn>
                    <a:cxn ang="0">
                      <a:pos x="T2" y="T3"/>
                    </a:cxn>
                    <a:cxn ang="0">
                      <a:pos x="T4" y="T5"/>
                    </a:cxn>
                    <a:cxn ang="0">
                      <a:pos x="T6" y="T7"/>
                    </a:cxn>
                    <a:cxn ang="0">
                      <a:pos x="T8" y="T9"/>
                    </a:cxn>
                    <a:cxn ang="0">
                      <a:pos x="T10" y="T11"/>
                    </a:cxn>
                  </a:cxnLst>
                  <a:rect l="0" t="0" r="r" b="b"/>
                  <a:pathLst>
                    <a:path w="699" h="699">
                      <a:moveTo>
                        <a:pt x="344" y="0"/>
                      </a:moveTo>
                      <a:lnTo>
                        <a:pt x="344" y="0"/>
                      </a:lnTo>
                      <a:cubicBezTo>
                        <a:pt x="542" y="0"/>
                        <a:pt x="698" y="156"/>
                        <a:pt x="698" y="354"/>
                      </a:cubicBezTo>
                      <a:cubicBezTo>
                        <a:pt x="688" y="542"/>
                        <a:pt x="542" y="687"/>
                        <a:pt x="344" y="698"/>
                      </a:cubicBezTo>
                      <a:cubicBezTo>
                        <a:pt x="157" y="698"/>
                        <a:pt x="0" y="531"/>
                        <a:pt x="0" y="344"/>
                      </a:cubicBezTo>
                      <a:cubicBezTo>
                        <a:pt x="0" y="156"/>
                        <a:pt x="157" y="0"/>
                        <a:pt x="344" y="0"/>
                      </a:cubicBezTo>
                    </a:path>
                  </a:pathLst>
                </a:custGeom>
                <a:solidFill>
                  <a:srgbClr val="574A4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52" name="TextBox 51"/>
                <p:cNvSpPr txBox="1"/>
                <p:nvPr/>
              </p:nvSpPr>
              <p:spPr>
                <a:xfrm>
                  <a:off x="10051489" y="2607376"/>
                  <a:ext cx="575945" cy="420607"/>
                </a:xfrm>
                <a:prstGeom prst="rect">
                  <a:avLst/>
                </a:prstGeom>
                <a:noFill/>
              </p:spPr>
              <p:txBody>
                <a:bodyPr wrap="none" rtlCol="0">
                  <a:spAutoFit/>
                </a:bodyPr>
                <a:lstStyle/>
                <a:p>
                  <a:r>
                    <a:rPr lang="en-US" sz="1600" dirty="0">
                      <a:solidFill>
                        <a:schemeClr val="bg1"/>
                      </a:solidFill>
                      <a:latin typeface="Arial Narrow" panose="020B0606020202030204" pitchFamily="34" charset="0"/>
                    </a:rPr>
                    <a:t>$$$</a:t>
                  </a:r>
                  <a:endParaRPr lang="ru-RU" sz="1600" dirty="0">
                    <a:solidFill>
                      <a:schemeClr val="bg1"/>
                    </a:solidFill>
                    <a:latin typeface="Arial Narrow" panose="020B0606020202030204" pitchFamily="34" charset="0"/>
                  </a:endParaRPr>
                </a:p>
              </p:txBody>
            </p:sp>
          </p:grpSp>
        </p:grpSp>
        <p:sp>
          <p:nvSpPr>
            <p:cNvPr id="172" name="TextBox 171"/>
            <p:cNvSpPr txBox="1"/>
            <p:nvPr/>
          </p:nvSpPr>
          <p:spPr>
            <a:xfrm>
              <a:off x="4777442" y="866432"/>
              <a:ext cx="3198311" cy="369332"/>
            </a:xfrm>
            <a:prstGeom prst="rect">
              <a:avLst/>
            </a:prstGeom>
            <a:noFill/>
          </p:spPr>
          <p:txBody>
            <a:bodyPr wrap="none" rtlCol="0">
              <a:spAutoFit/>
            </a:bodyPr>
            <a:lstStyle/>
            <a:p>
              <a:r>
                <a:rPr lang="en-US" smtClean="0"/>
                <a:t>Sub-optimal activation testing</a:t>
              </a:r>
              <a:endParaRPr lang="en-US" dirty="0"/>
            </a:p>
          </p:txBody>
        </p:sp>
      </p:grpSp>
      <p:grpSp>
        <p:nvGrpSpPr>
          <p:cNvPr id="174" name="Group 173"/>
          <p:cNvGrpSpPr/>
          <p:nvPr/>
        </p:nvGrpSpPr>
        <p:grpSpPr>
          <a:xfrm>
            <a:off x="4613139" y="2919830"/>
            <a:ext cx="4544834" cy="1344114"/>
            <a:chOff x="4694390" y="2696749"/>
            <a:chExt cx="4544834" cy="1344114"/>
          </a:xfrm>
        </p:grpSpPr>
        <p:grpSp>
          <p:nvGrpSpPr>
            <p:cNvPr id="169" name="Group 168"/>
            <p:cNvGrpSpPr/>
            <p:nvPr/>
          </p:nvGrpSpPr>
          <p:grpSpPr>
            <a:xfrm>
              <a:off x="4775681" y="3333173"/>
              <a:ext cx="3756191" cy="707690"/>
              <a:chOff x="666423" y="4177729"/>
              <a:chExt cx="4408826" cy="830650"/>
            </a:xfrm>
          </p:grpSpPr>
          <p:grpSp>
            <p:nvGrpSpPr>
              <p:cNvPr id="54" name="Group 4"/>
              <p:cNvGrpSpPr>
                <a:grpSpLocks noChangeAspect="1"/>
              </p:cNvGrpSpPr>
              <p:nvPr/>
            </p:nvGrpSpPr>
            <p:grpSpPr bwMode="auto">
              <a:xfrm>
                <a:off x="666423" y="4189587"/>
                <a:ext cx="2011487" cy="768059"/>
                <a:chOff x="3723" y="1445"/>
                <a:chExt cx="1993" cy="761"/>
              </a:xfrm>
            </p:grpSpPr>
            <p:sp>
              <p:nvSpPr>
                <p:cNvPr id="55" name="Freeform 5"/>
                <p:cNvSpPr>
                  <a:spLocks/>
                </p:cNvSpPr>
                <p:nvPr/>
              </p:nvSpPr>
              <p:spPr bwMode="auto">
                <a:xfrm>
                  <a:off x="5190" y="1928"/>
                  <a:ext cx="243" cy="99"/>
                </a:xfrm>
                <a:custGeom>
                  <a:avLst/>
                  <a:gdLst>
                    <a:gd name="T0" fmla="*/ 216 w 304"/>
                    <a:gd name="T1" fmla="*/ 65 h 123"/>
                    <a:gd name="T2" fmla="*/ 152 w 304"/>
                    <a:gd name="T3" fmla="*/ 83 h 123"/>
                    <a:gd name="T4" fmla="*/ 88 w 304"/>
                    <a:gd name="T5" fmla="*/ 65 h 123"/>
                    <a:gd name="T6" fmla="*/ 0 w 304"/>
                    <a:gd name="T7" fmla="*/ 0 h 123"/>
                    <a:gd name="T8" fmla="*/ 0 w 304"/>
                    <a:gd name="T9" fmla="*/ 35 h 123"/>
                    <a:gd name="T10" fmla="*/ 7 w 304"/>
                    <a:gd name="T11" fmla="*/ 40 h 123"/>
                    <a:gd name="T12" fmla="*/ 89 w 304"/>
                    <a:gd name="T13" fmla="*/ 106 h 123"/>
                    <a:gd name="T14" fmla="*/ 152 w 304"/>
                    <a:gd name="T15" fmla="*/ 123 h 123"/>
                    <a:gd name="T16" fmla="*/ 215 w 304"/>
                    <a:gd name="T17" fmla="*/ 106 h 123"/>
                    <a:gd name="T18" fmla="*/ 296 w 304"/>
                    <a:gd name="T19" fmla="*/ 40 h 123"/>
                    <a:gd name="T20" fmla="*/ 304 w 304"/>
                    <a:gd name="T21" fmla="*/ 35 h 123"/>
                    <a:gd name="T22" fmla="*/ 304 w 304"/>
                    <a:gd name="T23" fmla="*/ 0 h 123"/>
                    <a:gd name="T24" fmla="*/ 216 w 304"/>
                    <a:gd name="T25" fmla="*/ 6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4" h="123">
                      <a:moveTo>
                        <a:pt x="216" y="65"/>
                      </a:moveTo>
                      <a:cubicBezTo>
                        <a:pt x="196" y="78"/>
                        <a:pt x="174" y="83"/>
                        <a:pt x="152" y="83"/>
                      </a:cubicBezTo>
                      <a:cubicBezTo>
                        <a:pt x="129" y="83"/>
                        <a:pt x="108" y="78"/>
                        <a:pt x="88" y="65"/>
                      </a:cubicBezTo>
                      <a:cubicBezTo>
                        <a:pt x="57" y="45"/>
                        <a:pt x="27" y="25"/>
                        <a:pt x="0" y="0"/>
                      </a:cubicBezTo>
                      <a:cubicBezTo>
                        <a:pt x="0" y="12"/>
                        <a:pt x="0" y="23"/>
                        <a:pt x="0" y="35"/>
                      </a:cubicBezTo>
                      <a:cubicBezTo>
                        <a:pt x="3" y="36"/>
                        <a:pt x="5" y="38"/>
                        <a:pt x="7" y="40"/>
                      </a:cubicBezTo>
                      <a:cubicBezTo>
                        <a:pt x="33" y="64"/>
                        <a:pt x="60" y="86"/>
                        <a:pt x="89" y="106"/>
                      </a:cubicBezTo>
                      <a:cubicBezTo>
                        <a:pt x="108" y="120"/>
                        <a:pt x="130" y="123"/>
                        <a:pt x="152" y="123"/>
                      </a:cubicBezTo>
                      <a:cubicBezTo>
                        <a:pt x="174" y="123"/>
                        <a:pt x="196" y="120"/>
                        <a:pt x="215" y="106"/>
                      </a:cubicBezTo>
                      <a:cubicBezTo>
                        <a:pt x="244" y="86"/>
                        <a:pt x="271" y="64"/>
                        <a:pt x="296" y="40"/>
                      </a:cubicBezTo>
                      <a:cubicBezTo>
                        <a:pt x="298" y="38"/>
                        <a:pt x="300" y="36"/>
                        <a:pt x="304" y="35"/>
                      </a:cubicBezTo>
                      <a:cubicBezTo>
                        <a:pt x="304" y="23"/>
                        <a:pt x="304" y="12"/>
                        <a:pt x="304" y="0"/>
                      </a:cubicBezTo>
                      <a:cubicBezTo>
                        <a:pt x="277" y="25"/>
                        <a:pt x="247" y="45"/>
                        <a:pt x="216" y="65"/>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6" name="Freeform 6"/>
                <p:cNvSpPr>
                  <a:spLocks/>
                </p:cNvSpPr>
                <p:nvPr/>
              </p:nvSpPr>
              <p:spPr bwMode="auto">
                <a:xfrm>
                  <a:off x="4906" y="2020"/>
                  <a:ext cx="810" cy="186"/>
                </a:xfrm>
                <a:custGeom>
                  <a:avLst/>
                  <a:gdLst>
                    <a:gd name="T0" fmla="*/ 0 w 1012"/>
                    <a:gd name="T1" fmla="*/ 130 h 231"/>
                    <a:gd name="T2" fmla="*/ 92 w 1012"/>
                    <a:gd name="T3" fmla="*/ 59 h 231"/>
                    <a:gd name="T4" fmla="*/ 132 w 1012"/>
                    <a:gd name="T5" fmla="*/ 48 h 231"/>
                    <a:gd name="T6" fmla="*/ 309 w 1012"/>
                    <a:gd name="T7" fmla="*/ 0 h 231"/>
                    <a:gd name="T8" fmla="*/ 377 w 1012"/>
                    <a:gd name="T9" fmla="*/ 76 h 231"/>
                    <a:gd name="T10" fmla="*/ 613 w 1012"/>
                    <a:gd name="T11" fmla="*/ 87 h 231"/>
                    <a:gd name="T12" fmla="*/ 703 w 1012"/>
                    <a:gd name="T13" fmla="*/ 0 h 231"/>
                    <a:gd name="T14" fmla="*/ 940 w 1012"/>
                    <a:gd name="T15" fmla="*/ 65 h 231"/>
                    <a:gd name="T16" fmla="*/ 1005 w 1012"/>
                    <a:gd name="T17" fmla="*/ 119 h 231"/>
                    <a:gd name="T18" fmla="*/ 1012 w 1012"/>
                    <a:gd name="T19" fmla="*/ 130 h 231"/>
                    <a:gd name="T20" fmla="*/ 1012 w 1012"/>
                    <a:gd name="T21" fmla="*/ 223 h 231"/>
                    <a:gd name="T22" fmla="*/ 1004 w 1012"/>
                    <a:gd name="T23" fmla="*/ 231 h 231"/>
                    <a:gd name="T24" fmla="*/ 55 w 1012"/>
                    <a:gd name="T25" fmla="*/ 231 h 231"/>
                    <a:gd name="T26" fmla="*/ 6 w 1012"/>
                    <a:gd name="T27" fmla="*/ 231 h 231"/>
                    <a:gd name="T28" fmla="*/ 0 w 1012"/>
                    <a:gd name="T29" fmla="*/ 225 h 231"/>
                    <a:gd name="T30" fmla="*/ 0 w 1012"/>
                    <a:gd name="T31" fmla="*/ 13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12" h="231">
                      <a:moveTo>
                        <a:pt x="0" y="130"/>
                      </a:moveTo>
                      <a:cubicBezTo>
                        <a:pt x="19" y="91"/>
                        <a:pt x="50" y="68"/>
                        <a:pt x="92" y="59"/>
                      </a:cubicBezTo>
                      <a:cubicBezTo>
                        <a:pt x="106" y="56"/>
                        <a:pt x="119" y="52"/>
                        <a:pt x="132" y="48"/>
                      </a:cubicBezTo>
                      <a:cubicBezTo>
                        <a:pt x="191" y="32"/>
                        <a:pt x="250" y="16"/>
                        <a:pt x="309" y="0"/>
                      </a:cubicBezTo>
                      <a:cubicBezTo>
                        <a:pt x="321" y="34"/>
                        <a:pt x="345" y="59"/>
                        <a:pt x="377" y="76"/>
                      </a:cubicBezTo>
                      <a:cubicBezTo>
                        <a:pt x="453" y="118"/>
                        <a:pt x="533" y="120"/>
                        <a:pt x="613" y="87"/>
                      </a:cubicBezTo>
                      <a:cubicBezTo>
                        <a:pt x="654" y="70"/>
                        <a:pt x="687" y="43"/>
                        <a:pt x="703" y="0"/>
                      </a:cubicBezTo>
                      <a:cubicBezTo>
                        <a:pt x="782" y="21"/>
                        <a:pt x="861" y="42"/>
                        <a:pt x="940" y="65"/>
                      </a:cubicBezTo>
                      <a:cubicBezTo>
                        <a:pt x="969" y="73"/>
                        <a:pt x="990" y="93"/>
                        <a:pt x="1005" y="119"/>
                      </a:cubicBezTo>
                      <a:cubicBezTo>
                        <a:pt x="1007" y="123"/>
                        <a:pt x="1010" y="126"/>
                        <a:pt x="1012" y="130"/>
                      </a:cubicBezTo>
                      <a:cubicBezTo>
                        <a:pt x="1012" y="161"/>
                        <a:pt x="1012" y="192"/>
                        <a:pt x="1012" y="223"/>
                      </a:cubicBezTo>
                      <a:cubicBezTo>
                        <a:pt x="1012" y="229"/>
                        <a:pt x="1011" y="231"/>
                        <a:pt x="1004" y="231"/>
                      </a:cubicBezTo>
                      <a:cubicBezTo>
                        <a:pt x="688" y="231"/>
                        <a:pt x="371" y="231"/>
                        <a:pt x="55" y="231"/>
                      </a:cubicBezTo>
                      <a:cubicBezTo>
                        <a:pt x="39" y="231"/>
                        <a:pt x="22" y="230"/>
                        <a:pt x="6" y="231"/>
                      </a:cubicBezTo>
                      <a:cubicBezTo>
                        <a:pt x="1" y="231"/>
                        <a:pt x="0" y="230"/>
                        <a:pt x="0" y="225"/>
                      </a:cubicBezTo>
                      <a:cubicBezTo>
                        <a:pt x="0" y="193"/>
                        <a:pt x="0" y="161"/>
                        <a:pt x="0" y="130"/>
                      </a:cubicBezTo>
                      <a:close/>
                    </a:path>
                  </a:pathLst>
                </a:custGeom>
                <a:solidFill>
                  <a:srgbClr val="00A3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7" name="Freeform 7"/>
                <p:cNvSpPr>
                  <a:spLocks/>
                </p:cNvSpPr>
                <p:nvPr/>
              </p:nvSpPr>
              <p:spPr bwMode="auto">
                <a:xfrm>
                  <a:off x="5154" y="1956"/>
                  <a:ext cx="315" cy="161"/>
                </a:xfrm>
                <a:custGeom>
                  <a:avLst/>
                  <a:gdLst>
                    <a:gd name="T0" fmla="*/ 394 w 394"/>
                    <a:gd name="T1" fmla="*/ 80 h 200"/>
                    <a:gd name="T2" fmla="*/ 304 w 394"/>
                    <a:gd name="T3" fmla="*/ 167 h 200"/>
                    <a:gd name="T4" fmla="*/ 68 w 394"/>
                    <a:gd name="T5" fmla="*/ 156 h 200"/>
                    <a:gd name="T6" fmla="*/ 0 w 394"/>
                    <a:gd name="T7" fmla="*/ 80 h 200"/>
                    <a:gd name="T8" fmla="*/ 37 w 394"/>
                    <a:gd name="T9" fmla="*/ 69 h 200"/>
                    <a:gd name="T10" fmla="*/ 45 w 394"/>
                    <a:gd name="T11" fmla="*/ 58 h 200"/>
                    <a:gd name="T12" fmla="*/ 45 w 394"/>
                    <a:gd name="T13" fmla="*/ 0 h 200"/>
                    <a:gd name="T14" fmla="*/ 52 w 394"/>
                    <a:gd name="T15" fmla="*/ 5 h 200"/>
                    <a:gd name="T16" fmla="*/ 134 w 394"/>
                    <a:gd name="T17" fmla="*/ 71 h 200"/>
                    <a:gd name="T18" fmla="*/ 216 w 394"/>
                    <a:gd name="T19" fmla="*/ 86 h 200"/>
                    <a:gd name="T20" fmla="*/ 254 w 394"/>
                    <a:gd name="T21" fmla="*/ 74 h 200"/>
                    <a:gd name="T22" fmla="*/ 317 w 394"/>
                    <a:gd name="T23" fmla="*/ 26 h 200"/>
                    <a:gd name="T24" fmla="*/ 349 w 394"/>
                    <a:gd name="T25" fmla="*/ 0 h 200"/>
                    <a:gd name="T26" fmla="*/ 349 w 394"/>
                    <a:gd name="T27" fmla="*/ 58 h 200"/>
                    <a:gd name="T28" fmla="*/ 357 w 394"/>
                    <a:gd name="T29" fmla="*/ 69 h 200"/>
                    <a:gd name="T30" fmla="*/ 394 w 394"/>
                    <a:gd name="T31" fmla="*/ 8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4" h="200">
                      <a:moveTo>
                        <a:pt x="394" y="80"/>
                      </a:moveTo>
                      <a:cubicBezTo>
                        <a:pt x="378" y="123"/>
                        <a:pt x="345" y="150"/>
                        <a:pt x="304" y="167"/>
                      </a:cubicBezTo>
                      <a:cubicBezTo>
                        <a:pt x="224" y="200"/>
                        <a:pt x="144" y="198"/>
                        <a:pt x="68" y="156"/>
                      </a:cubicBezTo>
                      <a:cubicBezTo>
                        <a:pt x="36" y="139"/>
                        <a:pt x="12" y="114"/>
                        <a:pt x="0" y="80"/>
                      </a:cubicBezTo>
                      <a:cubicBezTo>
                        <a:pt x="12" y="76"/>
                        <a:pt x="24" y="72"/>
                        <a:pt x="37" y="69"/>
                      </a:cubicBezTo>
                      <a:cubicBezTo>
                        <a:pt x="43" y="68"/>
                        <a:pt x="45" y="65"/>
                        <a:pt x="45" y="58"/>
                      </a:cubicBezTo>
                      <a:cubicBezTo>
                        <a:pt x="45" y="39"/>
                        <a:pt x="45" y="20"/>
                        <a:pt x="45" y="0"/>
                      </a:cubicBezTo>
                      <a:cubicBezTo>
                        <a:pt x="48" y="0"/>
                        <a:pt x="50" y="3"/>
                        <a:pt x="52" y="5"/>
                      </a:cubicBezTo>
                      <a:cubicBezTo>
                        <a:pt x="78" y="29"/>
                        <a:pt x="105" y="51"/>
                        <a:pt x="134" y="71"/>
                      </a:cubicBezTo>
                      <a:cubicBezTo>
                        <a:pt x="159" y="89"/>
                        <a:pt x="187" y="89"/>
                        <a:pt x="216" y="86"/>
                      </a:cubicBezTo>
                      <a:cubicBezTo>
                        <a:pt x="230" y="85"/>
                        <a:pt x="243" y="82"/>
                        <a:pt x="254" y="74"/>
                      </a:cubicBezTo>
                      <a:cubicBezTo>
                        <a:pt x="276" y="60"/>
                        <a:pt x="296" y="43"/>
                        <a:pt x="317" y="26"/>
                      </a:cubicBezTo>
                      <a:cubicBezTo>
                        <a:pt x="327" y="17"/>
                        <a:pt x="336" y="6"/>
                        <a:pt x="349" y="0"/>
                      </a:cubicBezTo>
                      <a:cubicBezTo>
                        <a:pt x="349" y="20"/>
                        <a:pt x="349" y="39"/>
                        <a:pt x="349" y="58"/>
                      </a:cubicBezTo>
                      <a:cubicBezTo>
                        <a:pt x="349" y="65"/>
                        <a:pt x="351" y="68"/>
                        <a:pt x="357" y="69"/>
                      </a:cubicBezTo>
                      <a:cubicBezTo>
                        <a:pt x="369" y="72"/>
                        <a:pt x="382" y="76"/>
                        <a:pt x="394" y="80"/>
                      </a:cubicBezTo>
                      <a:close/>
                    </a:path>
                  </a:pathLst>
                </a:custGeom>
                <a:solidFill>
                  <a:srgbClr val="E1C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8" name="Freeform 8"/>
                <p:cNvSpPr>
                  <a:spLocks/>
                </p:cNvSpPr>
                <p:nvPr/>
              </p:nvSpPr>
              <p:spPr bwMode="auto">
                <a:xfrm>
                  <a:off x="5164" y="1863"/>
                  <a:ext cx="2" cy="1"/>
                </a:xfrm>
                <a:custGeom>
                  <a:avLst/>
                  <a:gdLst>
                    <a:gd name="T0" fmla="*/ 0 w 2"/>
                    <a:gd name="T1" fmla="*/ 1 h 1"/>
                    <a:gd name="T2" fmla="*/ 1 w 2"/>
                    <a:gd name="T3" fmla="*/ 0 h 1"/>
                    <a:gd name="T4" fmla="*/ 2 w 2"/>
                    <a:gd name="T5" fmla="*/ 1 h 1"/>
                    <a:gd name="T6" fmla="*/ 1 w 2"/>
                    <a:gd name="T7" fmla="*/ 1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cubicBezTo>
                        <a:pt x="0" y="0"/>
                        <a:pt x="1" y="0"/>
                        <a:pt x="1" y="0"/>
                      </a:cubicBezTo>
                      <a:cubicBezTo>
                        <a:pt x="2" y="0"/>
                        <a:pt x="2" y="1"/>
                        <a:pt x="2" y="1"/>
                      </a:cubicBezTo>
                      <a:cubicBezTo>
                        <a:pt x="1" y="1"/>
                        <a:pt x="1" y="1"/>
                        <a:pt x="1" y="1"/>
                      </a:cubicBezTo>
                      <a:lnTo>
                        <a:pt x="0" y="1"/>
                      </a:lnTo>
                      <a:close/>
                    </a:path>
                  </a:pathLst>
                </a:custGeom>
                <a:solidFill>
                  <a:srgbClr val="7D55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9" name="Freeform 9"/>
                <p:cNvSpPr>
                  <a:spLocks/>
                </p:cNvSpPr>
                <p:nvPr/>
              </p:nvSpPr>
              <p:spPr bwMode="auto">
                <a:xfrm>
                  <a:off x="5250" y="1879"/>
                  <a:ext cx="123" cy="40"/>
                </a:xfrm>
                <a:custGeom>
                  <a:avLst/>
                  <a:gdLst>
                    <a:gd name="T0" fmla="*/ 76 w 154"/>
                    <a:gd name="T1" fmla="*/ 2 h 50"/>
                    <a:gd name="T2" fmla="*/ 141 w 154"/>
                    <a:gd name="T3" fmla="*/ 2 h 50"/>
                    <a:gd name="T4" fmla="*/ 151 w 154"/>
                    <a:gd name="T5" fmla="*/ 5 h 50"/>
                    <a:gd name="T6" fmla="*/ 148 w 154"/>
                    <a:gd name="T7" fmla="*/ 15 h 50"/>
                    <a:gd name="T8" fmla="*/ 89 w 154"/>
                    <a:gd name="T9" fmla="*/ 46 h 50"/>
                    <a:gd name="T10" fmla="*/ 9 w 154"/>
                    <a:gd name="T11" fmla="*/ 20 h 50"/>
                    <a:gd name="T12" fmla="*/ 4 w 154"/>
                    <a:gd name="T13" fmla="*/ 13 h 50"/>
                    <a:gd name="T14" fmla="*/ 10 w 154"/>
                    <a:gd name="T15" fmla="*/ 2 h 50"/>
                    <a:gd name="T16" fmla="*/ 76 w 154"/>
                    <a:gd name="T17"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50">
                      <a:moveTo>
                        <a:pt x="76" y="2"/>
                      </a:moveTo>
                      <a:cubicBezTo>
                        <a:pt x="98" y="2"/>
                        <a:pt x="119" y="2"/>
                        <a:pt x="141" y="2"/>
                      </a:cubicBezTo>
                      <a:cubicBezTo>
                        <a:pt x="144" y="2"/>
                        <a:pt x="149" y="0"/>
                        <a:pt x="151" y="5"/>
                      </a:cubicBezTo>
                      <a:cubicBezTo>
                        <a:pt x="154" y="9"/>
                        <a:pt x="150" y="12"/>
                        <a:pt x="148" y="15"/>
                      </a:cubicBezTo>
                      <a:cubicBezTo>
                        <a:pt x="133" y="34"/>
                        <a:pt x="112" y="44"/>
                        <a:pt x="89" y="46"/>
                      </a:cubicBezTo>
                      <a:cubicBezTo>
                        <a:pt x="59" y="50"/>
                        <a:pt x="31" y="45"/>
                        <a:pt x="9" y="20"/>
                      </a:cubicBezTo>
                      <a:cubicBezTo>
                        <a:pt x="7" y="18"/>
                        <a:pt x="5" y="15"/>
                        <a:pt x="4" y="13"/>
                      </a:cubicBezTo>
                      <a:cubicBezTo>
                        <a:pt x="0" y="5"/>
                        <a:pt x="2" y="2"/>
                        <a:pt x="10" y="2"/>
                      </a:cubicBezTo>
                      <a:cubicBezTo>
                        <a:pt x="32" y="1"/>
                        <a:pt x="54" y="2"/>
                        <a:pt x="76" y="2"/>
                      </a:cubicBezTo>
                      <a:close/>
                    </a:path>
                  </a:pathLst>
                </a:custGeom>
                <a:solidFill>
                  <a:srgbClr val="AB85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0" name="Freeform 10"/>
                <p:cNvSpPr>
                  <a:spLocks/>
                </p:cNvSpPr>
                <p:nvPr/>
              </p:nvSpPr>
              <p:spPr bwMode="auto">
                <a:xfrm>
                  <a:off x="5318" y="1699"/>
                  <a:ext cx="124" cy="125"/>
                </a:xfrm>
                <a:custGeom>
                  <a:avLst/>
                  <a:gdLst>
                    <a:gd name="T0" fmla="*/ 2 w 155"/>
                    <a:gd name="T1" fmla="*/ 105 h 156"/>
                    <a:gd name="T2" fmla="*/ 2 w 155"/>
                    <a:gd name="T3" fmla="*/ 74 h 156"/>
                    <a:gd name="T4" fmla="*/ 41 w 155"/>
                    <a:gd name="T5" fmla="*/ 14 h 156"/>
                    <a:gd name="T6" fmla="*/ 128 w 155"/>
                    <a:gd name="T7" fmla="*/ 15 h 156"/>
                    <a:gd name="T8" fmla="*/ 147 w 155"/>
                    <a:gd name="T9" fmla="*/ 31 h 156"/>
                    <a:gd name="T10" fmla="*/ 150 w 155"/>
                    <a:gd name="T11" fmla="*/ 41 h 156"/>
                    <a:gd name="T12" fmla="*/ 133 w 155"/>
                    <a:gd name="T13" fmla="*/ 44 h 156"/>
                    <a:gd name="T14" fmla="*/ 90 w 155"/>
                    <a:gd name="T15" fmla="*/ 24 h 156"/>
                    <a:gd name="T16" fmla="*/ 39 w 155"/>
                    <a:gd name="T17" fmla="*/ 36 h 156"/>
                    <a:gd name="T18" fmla="*/ 22 w 155"/>
                    <a:gd name="T19" fmla="*/ 71 h 156"/>
                    <a:gd name="T20" fmla="*/ 22 w 155"/>
                    <a:gd name="T21" fmla="*/ 146 h 156"/>
                    <a:gd name="T22" fmla="*/ 11 w 155"/>
                    <a:gd name="T23" fmla="*/ 156 h 156"/>
                    <a:gd name="T24" fmla="*/ 2 w 155"/>
                    <a:gd name="T25" fmla="*/ 146 h 156"/>
                    <a:gd name="T26" fmla="*/ 2 w 155"/>
                    <a:gd name="T27" fmla="*/ 10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 h="156">
                      <a:moveTo>
                        <a:pt x="2" y="105"/>
                      </a:moveTo>
                      <a:cubicBezTo>
                        <a:pt x="2" y="94"/>
                        <a:pt x="2" y="84"/>
                        <a:pt x="2" y="74"/>
                      </a:cubicBezTo>
                      <a:cubicBezTo>
                        <a:pt x="0" y="44"/>
                        <a:pt x="15" y="25"/>
                        <a:pt x="41" y="14"/>
                      </a:cubicBezTo>
                      <a:cubicBezTo>
                        <a:pt x="70" y="1"/>
                        <a:pt x="99" y="0"/>
                        <a:pt x="128" y="15"/>
                      </a:cubicBezTo>
                      <a:cubicBezTo>
                        <a:pt x="136" y="19"/>
                        <a:pt x="141" y="25"/>
                        <a:pt x="147" y="31"/>
                      </a:cubicBezTo>
                      <a:cubicBezTo>
                        <a:pt x="149" y="34"/>
                        <a:pt x="155" y="38"/>
                        <a:pt x="150" y="41"/>
                      </a:cubicBezTo>
                      <a:cubicBezTo>
                        <a:pt x="146" y="44"/>
                        <a:pt x="138" y="50"/>
                        <a:pt x="133" y="44"/>
                      </a:cubicBezTo>
                      <a:cubicBezTo>
                        <a:pt x="121" y="30"/>
                        <a:pt x="106" y="26"/>
                        <a:pt x="90" y="24"/>
                      </a:cubicBezTo>
                      <a:cubicBezTo>
                        <a:pt x="72" y="22"/>
                        <a:pt x="54" y="25"/>
                        <a:pt x="39" y="36"/>
                      </a:cubicBezTo>
                      <a:cubicBezTo>
                        <a:pt x="27" y="45"/>
                        <a:pt x="21" y="56"/>
                        <a:pt x="22" y="71"/>
                      </a:cubicBezTo>
                      <a:cubicBezTo>
                        <a:pt x="22" y="96"/>
                        <a:pt x="21" y="121"/>
                        <a:pt x="22" y="146"/>
                      </a:cubicBezTo>
                      <a:cubicBezTo>
                        <a:pt x="22" y="155"/>
                        <a:pt x="18" y="155"/>
                        <a:pt x="11" y="156"/>
                      </a:cubicBezTo>
                      <a:cubicBezTo>
                        <a:pt x="4" y="156"/>
                        <a:pt x="1" y="153"/>
                        <a:pt x="2" y="146"/>
                      </a:cubicBezTo>
                      <a:cubicBezTo>
                        <a:pt x="2" y="132"/>
                        <a:pt x="2" y="118"/>
                        <a:pt x="2" y="105"/>
                      </a:cubicBezTo>
                      <a:close/>
                    </a:path>
                  </a:pathLst>
                </a:custGeom>
                <a:solidFill>
                  <a:srgbClr val="BE9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1" name="Freeform 11"/>
                <p:cNvSpPr>
                  <a:spLocks/>
                </p:cNvSpPr>
                <p:nvPr/>
              </p:nvSpPr>
              <p:spPr bwMode="auto">
                <a:xfrm>
                  <a:off x="5181" y="1703"/>
                  <a:ext cx="117" cy="35"/>
                </a:xfrm>
                <a:custGeom>
                  <a:avLst/>
                  <a:gdLst>
                    <a:gd name="T0" fmla="*/ 71 w 146"/>
                    <a:gd name="T1" fmla="*/ 0 h 44"/>
                    <a:gd name="T2" fmla="*/ 129 w 146"/>
                    <a:gd name="T3" fmla="*/ 18 h 44"/>
                    <a:gd name="T4" fmla="*/ 137 w 146"/>
                    <a:gd name="T5" fmla="*/ 25 h 44"/>
                    <a:gd name="T6" fmla="*/ 141 w 146"/>
                    <a:gd name="T7" fmla="*/ 37 h 44"/>
                    <a:gd name="T8" fmla="*/ 123 w 146"/>
                    <a:gd name="T9" fmla="*/ 38 h 44"/>
                    <a:gd name="T10" fmla="*/ 35 w 146"/>
                    <a:gd name="T11" fmla="*/ 28 h 44"/>
                    <a:gd name="T12" fmla="*/ 23 w 146"/>
                    <a:gd name="T13" fmla="*/ 39 h 44"/>
                    <a:gd name="T14" fmla="*/ 14 w 146"/>
                    <a:gd name="T15" fmla="*/ 42 h 44"/>
                    <a:gd name="T16" fmla="*/ 10 w 146"/>
                    <a:gd name="T17" fmla="*/ 23 h 44"/>
                    <a:gd name="T18" fmla="*/ 71 w 146"/>
                    <a:gd name="T1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44">
                      <a:moveTo>
                        <a:pt x="71" y="0"/>
                      </a:moveTo>
                      <a:cubicBezTo>
                        <a:pt x="93" y="1"/>
                        <a:pt x="112" y="5"/>
                        <a:pt x="129" y="18"/>
                      </a:cubicBezTo>
                      <a:cubicBezTo>
                        <a:pt x="132" y="20"/>
                        <a:pt x="135" y="22"/>
                        <a:pt x="137" y="25"/>
                      </a:cubicBezTo>
                      <a:cubicBezTo>
                        <a:pt x="139" y="29"/>
                        <a:pt x="146" y="32"/>
                        <a:pt x="141" y="37"/>
                      </a:cubicBezTo>
                      <a:cubicBezTo>
                        <a:pt x="135" y="44"/>
                        <a:pt x="128" y="44"/>
                        <a:pt x="123" y="38"/>
                      </a:cubicBezTo>
                      <a:cubicBezTo>
                        <a:pt x="103" y="16"/>
                        <a:pt x="56" y="15"/>
                        <a:pt x="35" y="28"/>
                      </a:cubicBezTo>
                      <a:cubicBezTo>
                        <a:pt x="30" y="31"/>
                        <a:pt x="26" y="34"/>
                        <a:pt x="23" y="39"/>
                      </a:cubicBezTo>
                      <a:cubicBezTo>
                        <a:pt x="21" y="43"/>
                        <a:pt x="18" y="43"/>
                        <a:pt x="14" y="42"/>
                      </a:cubicBezTo>
                      <a:cubicBezTo>
                        <a:pt x="0" y="36"/>
                        <a:pt x="0" y="34"/>
                        <a:pt x="10" y="23"/>
                      </a:cubicBezTo>
                      <a:cubicBezTo>
                        <a:pt x="27" y="5"/>
                        <a:pt x="49" y="1"/>
                        <a:pt x="71" y="0"/>
                      </a:cubicBezTo>
                      <a:close/>
                    </a:path>
                  </a:pathLst>
                </a:custGeom>
                <a:solidFill>
                  <a:srgbClr val="CDA4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2" name="Freeform 12"/>
                <p:cNvSpPr>
                  <a:spLocks/>
                </p:cNvSpPr>
                <p:nvPr/>
              </p:nvSpPr>
              <p:spPr bwMode="auto">
                <a:xfrm>
                  <a:off x="5222" y="1743"/>
                  <a:ext cx="32" cy="33"/>
                </a:xfrm>
                <a:custGeom>
                  <a:avLst/>
                  <a:gdLst>
                    <a:gd name="T0" fmla="*/ 0 w 40"/>
                    <a:gd name="T1" fmla="*/ 20 h 41"/>
                    <a:gd name="T2" fmla="*/ 20 w 40"/>
                    <a:gd name="T3" fmla="*/ 0 h 41"/>
                    <a:gd name="T4" fmla="*/ 40 w 40"/>
                    <a:gd name="T5" fmla="*/ 20 h 41"/>
                    <a:gd name="T6" fmla="*/ 19 w 40"/>
                    <a:gd name="T7" fmla="*/ 40 h 41"/>
                    <a:gd name="T8" fmla="*/ 0 w 40"/>
                    <a:gd name="T9" fmla="*/ 20 h 41"/>
                  </a:gdLst>
                  <a:ahLst/>
                  <a:cxnLst>
                    <a:cxn ang="0">
                      <a:pos x="T0" y="T1"/>
                    </a:cxn>
                    <a:cxn ang="0">
                      <a:pos x="T2" y="T3"/>
                    </a:cxn>
                    <a:cxn ang="0">
                      <a:pos x="T4" y="T5"/>
                    </a:cxn>
                    <a:cxn ang="0">
                      <a:pos x="T6" y="T7"/>
                    </a:cxn>
                    <a:cxn ang="0">
                      <a:pos x="T8" y="T9"/>
                    </a:cxn>
                  </a:cxnLst>
                  <a:rect l="0" t="0" r="r" b="b"/>
                  <a:pathLst>
                    <a:path w="40" h="41">
                      <a:moveTo>
                        <a:pt x="0" y="20"/>
                      </a:moveTo>
                      <a:cubicBezTo>
                        <a:pt x="0" y="9"/>
                        <a:pt x="9" y="0"/>
                        <a:pt x="20" y="0"/>
                      </a:cubicBezTo>
                      <a:cubicBezTo>
                        <a:pt x="31" y="0"/>
                        <a:pt x="40" y="9"/>
                        <a:pt x="40" y="20"/>
                      </a:cubicBezTo>
                      <a:cubicBezTo>
                        <a:pt x="40" y="31"/>
                        <a:pt x="30" y="41"/>
                        <a:pt x="19" y="40"/>
                      </a:cubicBezTo>
                      <a:cubicBezTo>
                        <a:pt x="8" y="40"/>
                        <a:pt x="0" y="31"/>
                        <a:pt x="0" y="20"/>
                      </a:cubicBezTo>
                      <a:close/>
                    </a:path>
                  </a:pathLst>
                </a:custGeom>
                <a:solidFill>
                  <a:srgbClr val="3B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3" name="Oval 13"/>
                <p:cNvSpPr>
                  <a:spLocks noChangeArrowheads="1"/>
                </p:cNvSpPr>
                <p:nvPr/>
              </p:nvSpPr>
              <p:spPr bwMode="auto">
                <a:xfrm>
                  <a:off x="5368" y="1743"/>
                  <a:ext cx="32" cy="32"/>
                </a:xfrm>
                <a:prstGeom prst="ellipse">
                  <a:avLst/>
                </a:prstGeom>
                <a:solidFill>
                  <a:srgbClr val="3B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4" name="Freeform 14"/>
                <p:cNvSpPr>
                  <a:spLocks/>
                </p:cNvSpPr>
                <p:nvPr/>
              </p:nvSpPr>
              <p:spPr bwMode="auto">
                <a:xfrm>
                  <a:off x="5457" y="1863"/>
                  <a:ext cx="2" cy="1"/>
                </a:xfrm>
                <a:custGeom>
                  <a:avLst/>
                  <a:gdLst>
                    <a:gd name="T0" fmla="*/ 3 w 3"/>
                    <a:gd name="T1" fmla="*/ 0 h 1"/>
                    <a:gd name="T2" fmla="*/ 0 w 3"/>
                    <a:gd name="T3" fmla="*/ 1 h 1"/>
                    <a:gd name="T4" fmla="*/ 0 w 3"/>
                    <a:gd name="T5" fmla="*/ 0 h 1"/>
                    <a:gd name="T6" fmla="*/ 3 w 3"/>
                    <a:gd name="T7" fmla="*/ 0 h 1"/>
                  </a:gdLst>
                  <a:ahLst/>
                  <a:cxnLst>
                    <a:cxn ang="0">
                      <a:pos x="T0" y="T1"/>
                    </a:cxn>
                    <a:cxn ang="0">
                      <a:pos x="T2" y="T3"/>
                    </a:cxn>
                    <a:cxn ang="0">
                      <a:pos x="T4" y="T5"/>
                    </a:cxn>
                    <a:cxn ang="0">
                      <a:pos x="T6" y="T7"/>
                    </a:cxn>
                  </a:cxnLst>
                  <a:rect l="0" t="0" r="r" b="b"/>
                  <a:pathLst>
                    <a:path w="3" h="1">
                      <a:moveTo>
                        <a:pt x="3" y="0"/>
                      </a:moveTo>
                      <a:cubicBezTo>
                        <a:pt x="2" y="1"/>
                        <a:pt x="1" y="1"/>
                        <a:pt x="0" y="1"/>
                      </a:cubicBezTo>
                      <a:cubicBezTo>
                        <a:pt x="0" y="1"/>
                        <a:pt x="0" y="0"/>
                        <a:pt x="0" y="0"/>
                      </a:cubicBezTo>
                      <a:cubicBezTo>
                        <a:pt x="1" y="0"/>
                        <a:pt x="2" y="0"/>
                        <a:pt x="3" y="0"/>
                      </a:cubicBezTo>
                      <a:close/>
                    </a:path>
                  </a:pathLst>
                </a:custGeom>
                <a:solidFill>
                  <a:srgbClr val="7D55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5" name="Freeform 15"/>
                <p:cNvSpPr>
                  <a:spLocks noEditPoints="1"/>
                </p:cNvSpPr>
                <p:nvPr/>
              </p:nvSpPr>
              <p:spPr bwMode="auto">
                <a:xfrm>
                  <a:off x="5165" y="1581"/>
                  <a:ext cx="293" cy="414"/>
                </a:xfrm>
                <a:custGeom>
                  <a:avLst/>
                  <a:gdLst>
                    <a:gd name="T0" fmla="*/ 365 w 367"/>
                    <a:gd name="T1" fmla="*/ 151 h 515"/>
                    <a:gd name="T2" fmla="*/ 287 w 367"/>
                    <a:gd name="T3" fmla="*/ 31 h 515"/>
                    <a:gd name="T4" fmla="*/ 237 w 367"/>
                    <a:gd name="T5" fmla="*/ 43 h 515"/>
                    <a:gd name="T6" fmla="*/ 149 w 367"/>
                    <a:gd name="T7" fmla="*/ 26 h 515"/>
                    <a:gd name="T8" fmla="*/ 3 w 367"/>
                    <a:gd name="T9" fmla="*/ 113 h 515"/>
                    <a:gd name="T10" fmla="*/ 0 w 367"/>
                    <a:gd name="T11" fmla="*/ 351 h 515"/>
                    <a:gd name="T12" fmla="*/ 7 w 367"/>
                    <a:gd name="T13" fmla="*/ 385 h 515"/>
                    <a:gd name="T14" fmla="*/ 119 w 367"/>
                    <a:gd name="T15" fmla="*/ 497 h 515"/>
                    <a:gd name="T16" fmla="*/ 183 w 367"/>
                    <a:gd name="T17" fmla="*/ 515 h 515"/>
                    <a:gd name="T18" fmla="*/ 335 w 367"/>
                    <a:gd name="T19" fmla="*/ 432 h 515"/>
                    <a:gd name="T20" fmla="*/ 360 w 367"/>
                    <a:gd name="T21" fmla="*/ 377 h 515"/>
                    <a:gd name="T22" fmla="*/ 362 w 367"/>
                    <a:gd name="T23" fmla="*/ 370 h 515"/>
                    <a:gd name="T24" fmla="*/ 365 w 367"/>
                    <a:gd name="T25" fmla="*/ 352 h 515"/>
                    <a:gd name="T26" fmla="*/ 365 w 367"/>
                    <a:gd name="T27" fmla="*/ 351 h 515"/>
                    <a:gd name="T28" fmla="*/ 365 w 367"/>
                    <a:gd name="T29" fmla="*/ 351 h 515"/>
                    <a:gd name="T30" fmla="*/ 274 w 367"/>
                    <a:gd name="T31" fmla="*/ 241 h 515"/>
                    <a:gd name="T32" fmla="*/ 274 w 367"/>
                    <a:gd name="T33" fmla="*/ 201 h 515"/>
                    <a:gd name="T34" fmla="*/ 274 w 367"/>
                    <a:gd name="T35" fmla="*/ 241 h 515"/>
                    <a:gd name="T36" fmla="*/ 193 w 367"/>
                    <a:gd name="T37" fmla="*/ 220 h 515"/>
                    <a:gd name="T38" fmla="*/ 319 w 367"/>
                    <a:gd name="T39" fmla="*/ 161 h 515"/>
                    <a:gd name="T40" fmla="*/ 341 w 367"/>
                    <a:gd name="T41" fmla="*/ 187 h 515"/>
                    <a:gd name="T42" fmla="*/ 281 w 367"/>
                    <a:gd name="T43" fmla="*/ 170 h 515"/>
                    <a:gd name="T44" fmla="*/ 213 w 367"/>
                    <a:gd name="T45" fmla="*/ 217 h 515"/>
                    <a:gd name="T46" fmla="*/ 202 w 367"/>
                    <a:gd name="T47" fmla="*/ 302 h 515"/>
                    <a:gd name="T48" fmla="*/ 193 w 367"/>
                    <a:gd name="T49" fmla="*/ 251 h 515"/>
                    <a:gd name="T50" fmla="*/ 34 w 367"/>
                    <a:gd name="T51" fmla="*/ 193 h 515"/>
                    <a:gd name="T52" fmla="*/ 91 w 367"/>
                    <a:gd name="T53" fmla="*/ 151 h 515"/>
                    <a:gd name="T54" fmla="*/ 157 w 367"/>
                    <a:gd name="T55" fmla="*/ 176 h 515"/>
                    <a:gd name="T56" fmla="*/ 143 w 367"/>
                    <a:gd name="T57" fmla="*/ 189 h 515"/>
                    <a:gd name="T58" fmla="*/ 43 w 367"/>
                    <a:gd name="T59" fmla="*/ 190 h 515"/>
                    <a:gd name="T60" fmla="*/ 72 w 367"/>
                    <a:gd name="T61" fmla="*/ 221 h 515"/>
                    <a:gd name="T62" fmla="*/ 112 w 367"/>
                    <a:gd name="T63" fmla="*/ 221 h 515"/>
                    <a:gd name="T64" fmla="*/ 115 w 367"/>
                    <a:gd name="T65" fmla="*/ 391 h 515"/>
                    <a:gd name="T66" fmla="*/ 116 w 367"/>
                    <a:gd name="T67" fmla="*/ 373 h 515"/>
                    <a:gd name="T68" fmla="*/ 247 w 367"/>
                    <a:gd name="T69" fmla="*/ 373 h 515"/>
                    <a:gd name="T70" fmla="*/ 254 w 367"/>
                    <a:gd name="T71" fmla="*/ 386 h 515"/>
                    <a:gd name="T72" fmla="*/ 115 w 367"/>
                    <a:gd name="T73" fmla="*/ 391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7" h="515">
                      <a:moveTo>
                        <a:pt x="365" y="288"/>
                      </a:moveTo>
                      <a:cubicBezTo>
                        <a:pt x="365" y="242"/>
                        <a:pt x="365" y="196"/>
                        <a:pt x="365" y="151"/>
                      </a:cubicBezTo>
                      <a:cubicBezTo>
                        <a:pt x="367" y="131"/>
                        <a:pt x="365" y="112"/>
                        <a:pt x="361" y="92"/>
                      </a:cubicBezTo>
                      <a:cubicBezTo>
                        <a:pt x="353" y="51"/>
                        <a:pt x="331" y="34"/>
                        <a:pt x="287" y="31"/>
                      </a:cubicBezTo>
                      <a:cubicBezTo>
                        <a:pt x="275" y="30"/>
                        <a:pt x="264" y="32"/>
                        <a:pt x="252" y="34"/>
                      </a:cubicBezTo>
                      <a:cubicBezTo>
                        <a:pt x="247" y="37"/>
                        <a:pt x="242" y="40"/>
                        <a:pt x="237" y="43"/>
                      </a:cubicBezTo>
                      <a:cubicBezTo>
                        <a:pt x="214" y="54"/>
                        <a:pt x="191" y="51"/>
                        <a:pt x="170" y="39"/>
                      </a:cubicBezTo>
                      <a:cubicBezTo>
                        <a:pt x="162" y="35"/>
                        <a:pt x="155" y="32"/>
                        <a:pt x="149" y="26"/>
                      </a:cubicBezTo>
                      <a:cubicBezTo>
                        <a:pt x="121" y="0"/>
                        <a:pt x="84" y="7"/>
                        <a:pt x="57" y="24"/>
                      </a:cubicBezTo>
                      <a:cubicBezTo>
                        <a:pt x="24" y="44"/>
                        <a:pt x="8" y="75"/>
                        <a:pt x="3" y="113"/>
                      </a:cubicBezTo>
                      <a:cubicBezTo>
                        <a:pt x="1" y="125"/>
                        <a:pt x="1" y="138"/>
                        <a:pt x="1" y="151"/>
                      </a:cubicBezTo>
                      <a:cubicBezTo>
                        <a:pt x="1" y="218"/>
                        <a:pt x="0" y="284"/>
                        <a:pt x="0" y="351"/>
                      </a:cubicBezTo>
                      <a:cubicBezTo>
                        <a:pt x="1" y="351"/>
                        <a:pt x="1" y="352"/>
                        <a:pt x="1" y="352"/>
                      </a:cubicBezTo>
                      <a:cubicBezTo>
                        <a:pt x="2" y="363"/>
                        <a:pt x="4" y="374"/>
                        <a:pt x="7" y="385"/>
                      </a:cubicBezTo>
                      <a:cubicBezTo>
                        <a:pt x="12" y="402"/>
                        <a:pt x="22" y="417"/>
                        <a:pt x="31" y="432"/>
                      </a:cubicBezTo>
                      <a:cubicBezTo>
                        <a:pt x="58" y="457"/>
                        <a:pt x="88" y="477"/>
                        <a:pt x="119" y="497"/>
                      </a:cubicBezTo>
                      <a:cubicBezTo>
                        <a:pt x="139" y="510"/>
                        <a:pt x="160" y="515"/>
                        <a:pt x="183" y="515"/>
                      </a:cubicBezTo>
                      <a:cubicBezTo>
                        <a:pt x="183" y="515"/>
                        <a:pt x="183" y="515"/>
                        <a:pt x="183" y="515"/>
                      </a:cubicBezTo>
                      <a:cubicBezTo>
                        <a:pt x="205" y="515"/>
                        <a:pt x="227" y="510"/>
                        <a:pt x="247" y="497"/>
                      </a:cubicBezTo>
                      <a:cubicBezTo>
                        <a:pt x="278" y="477"/>
                        <a:pt x="308" y="457"/>
                        <a:pt x="335" y="432"/>
                      </a:cubicBezTo>
                      <a:cubicBezTo>
                        <a:pt x="344" y="417"/>
                        <a:pt x="354" y="402"/>
                        <a:pt x="358" y="385"/>
                      </a:cubicBezTo>
                      <a:cubicBezTo>
                        <a:pt x="359" y="382"/>
                        <a:pt x="360" y="380"/>
                        <a:pt x="360" y="377"/>
                      </a:cubicBezTo>
                      <a:cubicBezTo>
                        <a:pt x="361" y="376"/>
                        <a:pt x="361" y="374"/>
                        <a:pt x="361" y="373"/>
                      </a:cubicBezTo>
                      <a:cubicBezTo>
                        <a:pt x="362" y="372"/>
                        <a:pt x="362" y="371"/>
                        <a:pt x="362" y="370"/>
                      </a:cubicBezTo>
                      <a:cubicBezTo>
                        <a:pt x="363" y="365"/>
                        <a:pt x="364" y="360"/>
                        <a:pt x="365" y="354"/>
                      </a:cubicBezTo>
                      <a:cubicBezTo>
                        <a:pt x="365" y="354"/>
                        <a:pt x="365" y="353"/>
                        <a:pt x="365" y="352"/>
                      </a:cubicBezTo>
                      <a:cubicBezTo>
                        <a:pt x="365" y="352"/>
                        <a:pt x="365" y="351"/>
                        <a:pt x="365" y="351"/>
                      </a:cubicBezTo>
                      <a:cubicBezTo>
                        <a:pt x="365" y="351"/>
                        <a:pt x="365" y="351"/>
                        <a:pt x="365" y="351"/>
                      </a:cubicBezTo>
                      <a:cubicBezTo>
                        <a:pt x="365" y="351"/>
                        <a:pt x="365" y="351"/>
                        <a:pt x="365" y="351"/>
                      </a:cubicBezTo>
                      <a:cubicBezTo>
                        <a:pt x="365" y="351"/>
                        <a:pt x="365" y="351"/>
                        <a:pt x="365" y="351"/>
                      </a:cubicBezTo>
                      <a:cubicBezTo>
                        <a:pt x="365" y="330"/>
                        <a:pt x="365" y="309"/>
                        <a:pt x="365" y="288"/>
                      </a:cubicBezTo>
                      <a:close/>
                      <a:moveTo>
                        <a:pt x="274" y="241"/>
                      </a:moveTo>
                      <a:cubicBezTo>
                        <a:pt x="263" y="241"/>
                        <a:pt x="254" y="232"/>
                        <a:pt x="254" y="221"/>
                      </a:cubicBezTo>
                      <a:cubicBezTo>
                        <a:pt x="254" y="210"/>
                        <a:pt x="263" y="201"/>
                        <a:pt x="274" y="201"/>
                      </a:cubicBezTo>
                      <a:cubicBezTo>
                        <a:pt x="285" y="201"/>
                        <a:pt x="294" y="210"/>
                        <a:pt x="294" y="221"/>
                      </a:cubicBezTo>
                      <a:cubicBezTo>
                        <a:pt x="294" y="232"/>
                        <a:pt x="285" y="241"/>
                        <a:pt x="274" y="241"/>
                      </a:cubicBezTo>
                      <a:close/>
                      <a:moveTo>
                        <a:pt x="193" y="251"/>
                      </a:moveTo>
                      <a:cubicBezTo>
                        <a:pt x="193" y="240"/>
                        <a:pt x="193" y="230"/>
                        <a:pt x="193" y="220"/>
                      </a:cubicBezTo>
                      <a:cubicBezTo>
                        <a:pt x="191" y="190"/>
                        <a:pt x="206" y="171"/>
                        <a:pt x="232" y="160"/>
                      </a:cubicBezTo>
                      <a:cubicBezTo>
                        <a:pt x="261" y="147"/>
                        <a:pt x="290" y="146"/>
                        <a:pt x="319" y="161"/>
                      </a:cubicBezTo>
                      <a:cubicBezTo>
                        <a:pt x="327" y="165"/>
                        <a:pt x="332" y="171"/>
                        <a:pt x="338" y="177"/>
                      </a:cubicBezTo>
                      <a:cubicBezTo>
                        <a:pt x="340" y="180"/>
                        <a:pt x="346" y="184"/>
                        <a:pt x="341" y="187"/>
                      </a:cubicBezTo>
                      <a:cubicBezTo>
                        <a:pt x="337" y="190"/>
                        <a:pt x="329" y="196"/>
                        <a:pt x="324" y="190"/>
                      </a:cubicBezTo>
                      <a:cubicBezTo>
                        <a:pt x="312" y="176"/>
                        <a:pt x="297" y="172"/>
                        <a:pt x="281" y="170"/>
                      </a:cubicBezTo>
                      <a:cubicBezTo>
                        <a:pt x="263" y="168"/>
                        <a:pt x="245" y="171"/>
                        <a:pt x="230" y="182"/>
                      </a:cubicBezTo>
                      <a:cubicBezTo>
                        <a:pt x="218" y="191"/>
                        <a:pt x="212" y="202"/>
                        <a:pt x="213" y="217"/>
                      </a:cubicBezTo>
                      <a:cubicBezTo>
                        <a:pt x="213" y="242"/>
                        <a:pt x="212" y="267"/>
                        <a:pt x="213" y="292"/>
                      </a:cubicBezTo>
                      <a:cubicBezTo>
                        <a:pt x="213" y="301"/>
                        <a:pt x="209" y="301"/>
                        <a:pt x="202" y="302"/>
                      </a:cubicBezTo>
                      <a:cubicBezTo>
                        <a:pt x="195" y="302"/>
                        <a:pt x="192" y="299"/>
                        <a:pt x="193" y="292"/>
                      </a:cubicBezTo>
                      <a:cubicBezTo>
                        <a:pt x="193" y="278"/>
                        <a:pt x="193" y="264"/>
                        <a:pt x="193" y="251"/>
                      </a:cubicBezTo>
                      <a:close/>
                      <a:moveTo>
                        <a:pt x="43" y="190"/>
                      </a:moveTo>
                      <a:cubicBezTo>
                        <a:pt x="41" y="194"/>
                        <a:pt x="38" y="194"/>
                        <a:pt x="34" y="193"/>
                      </a:cubicBezTo>
                      <a:cubicBezTo>
                        <a:pt x="20" y="187"/>
                        <a:pt x="20" y="185"/>
                        <a:pt x="30" y="174"/>
                      </a:cubicBezTo>
                      <a:cubicBezTo>
                        <a:pt x="47" y="156"/>
                        <a:pt x="69" y="152"/>
                        <a:pt x="91" y="151"/>
                      </a:cubicBezTo>
                      <a:cubicBezTo>
                        <a:pt x="113" y="152"/>
                        <a:pt x="132" y="156"/>
                        <a:pt x="149" y="169"/>
                      </a:cubicBezTo>
                      <a:cubicBezTo>
                        <a:pt x="152" y="171"/>
                        <a:pt x="155" y="173"/>
                        <a:pt x="157" y="176"/>
                      </a:cubicBezTo>
                      <a:cubicBezTo>
                        <a:pt x="159" y="180"/>
                        <a:pt x="166" y="183"/>
                        <a:pt x="161" y="188"/>
                      </a:cubicBezTo>
                      <a:cubicBezTo>
                        <a:pt x="155" y="195"/>
                        <a:pt x="148" y="195"/>
                        <a:pt x="143" y="189"/>
                      </a:cubicBezTo>
                      <a:cubicBezTo>
                        <a:pt x="123" y="167"/>
                        <a:pt x="76" y="166"/>
                        <a:pt x="55" y="179"/>
                      </a:cubicBezTo>
                      <a:cubicBezTo>
                        <a:pt x="50" y="182"/>
                        <a:pt x="46" y="185"/>
                        <a:pt x="43" y="190"/>
                      </a:cubicBezTo>
                      <a:close/>
                      <a:moveTo>
                        <a:pt x="91" y="241"/>
                      </a:moveTo>
                      <a:cubicBezTo>
                        <a:pt x="80" y="241"/>
                        <a:pt x="72" y="232"/>
                        <a:pt x="72" y="221"/>
                      </a:cubicBezTo>
                      <a:cubicBezTo>
                        <a:pt x="72" y="210"/>
                        <a:pt x="81" y="201"/>
                        <a:pt x="92" y="201"/>
                      </a:cubicBezTo>
                      <a:cubicBezTo>
                        <a:pt x="103" y="201"/>
                        <a:pt x="112" y="210"/>
                        <a:pt x="112" y="221"/>
                      </a:cubicBezTo>
                      <a:cubicBezTo>
                        <a:pt x="112" y="232"/>
                        <a:pt x="102" y="242"/>
                        <a:pt x="91" y="241"/>
                      </a:cubicBezTo>
                      <a:close/>
                      <a:moveTo>
                        <a:pt x="115" y="391"/>
                      </a:moveTo>
                      <a:cubicBezTo>
                        <a:pt x="113" y="389"/>
                        <a:pt x="111" y="386"/>
                        <a:pt x="110" y="384"/>
                      </a:cubicBezTo>
                      <a:cubicBezTo>
                        <a:pt x="106" y="376"/>
                        <a:pt x="108" y="373"/>
                        <a:pt x="116" y="373"/>
                      </a:cubicBezTo>
                      <a:cubicBezTo>
                        <a:pt x="138" y="372"/>
                        <a:pt x="160" y="373"/>
                        <a:pt x="182" y="373"/>
                      </a:cubicBezTo>
                      <a:cubicBezTo>
                        <a:pt x="204" y="373"/>
                        <a:pt x="225" y="373"/>
                        <a:pt x="247" y="373"/>
                      </a:cubicBezTo>
                      <a:cubicBezTo>
                        <a:pt x="250" y="373"/>
                        <a:pt x="255" y="371"/>
                        <a:pt x="257" y="376"/>
                      </a:cubicBezTo>
                      <a:cubicBezTo>
                        <a:pt x="260" y="380"/>
                        <a:pt x="256" y="383"/>
                        <a:pt x="254" y="386"/>
                      </a:cubicBezTo>
                      <a:cubicBezTo>
                        <a:pt x="239" y="405"/>
                        <a:pt x="218" y="415"/>
                        <a:pt x="195" y="417"/>
                      </a:cubicBezTo>
                      <a:cubicBezTo>
                        <a:pt x="165" y="421"/>
                        <a:pt x="137" y="416"/>
                        <a:pt x="115" y="391"/>
                      </a:cubicBezTo>
                      <a:close/>
                    </a:path>
                  </a:pathLst>
                </a:custGeom>
                <a:solidFill>
                  <a:srgbClr val="EACE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6" name="Freeform 16"/>
                <p:cNvSpPr>
                  <a:spLocks/>
                </p:cNvSpPr>
                <p:nvPr/>
              </p:nvSpPr>
              <p:spPr bwMode="auto">
                <a:xfrm>
                  <a:off x="5126" y="1492"/>
                  <a:ext cx="300" cy="281"/>
                </a:xfrm>
                <a:custGeom>
                  <a:avLst/>
                  <a:gdLst>
                    <a:gd name="T0" fmla="*/ 294 w 375"/>
                    <a:gd name="T1" fmla="*/ 156 h 350"/>
                    <a:gd name="T2" fmla="*/ 205 w 375"/>
                    <a:gd name="T3" fmla="*/ 150 h 350"/>
                    <a:gd name="T4" fmla="*/ 156 w 375"/>
                    <a:gd name="T5" fmla="*/ 130 h 350"/>
                    <a:gd name="T6" fmla="*/ 92 w 375"/>
                    <a:gd name="T7" fmla="*/ 160 h 350"/>
                    <a:gd name="T8" fmla="*/ 52 w 375"/>
                    <a:gd name="T9" fmla="*/ 246 h 350"/>
                    <a:gd name="T10" fmla="*/ 50 w 375"/>
                    <a:gd name="T11" fmla="*/ 339 h 350"/>
                    <a:gd name="T12" fmla="*/ 48 w 375"/>
                    <a:gd name="T13" fmla="*/ 350 h 350"/>
                    <a:gd name="T14" fmla="*/ 17 w 375"/>
                    <a:gd name="T15" fmla="*/ 292 h 350"/>
                    <a:gd name="T16" fmla="*/ 14 w 375"/>
                    <a:gd name="T17" fmla="*/ 286 h 350"/>
                    <a:gd name="T18" fmla="*/ 1 w 375"/>
                    <a:gd name="T19" fmla="*/ 190 h 350"/>
                    <a:gd name="T20" fmla="*/ 110 w 375"/>
                    <a:gd name="T21" fmla="*/ 37 h 350"/>
                    <a:gd name="T22" fmla="*/ 116 w 375"/>
                    <a:gd name="T23" fmla="*/ 35 h 350"/>
                    <a:gd name="T24" fmla="*/ 108 w 375"/>
                    <a:gd name="T25" fmla="*/ 7 h 350"/>
                    <a:gd name="T26" fmla="*/ 116 w 375"/>
                    <a:gd name="T27" fmla="*/ 1 h 350"/>
                    <a:gd name="T28" fmla="*/ 201 w 375"/>
                    <a:gd name="T29" fmla="*/ 9 h 350"/>
                    <a:gd name="T30" fmla="*/ 270 w 375"/>
                    <a:gd name="T31" fmla="*/ 9 h 350"/>
                    <a:gd name="T32" fmla="*/ 375 w 375"/>
                    <a:gd name="T33" fmla="*/ 82 h 350"/>
                    <a:gd name="T34" fmla="*/ 324 w 375"/>
                    <a:gd name="T35" fmla="*/ 129 h 350"/>
                    <a:gd name="T36" fmla="*/ 294 w 375"/>
                    <a:gd name="T37" fmla="*/ 15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5" h="350">
                      <a:moveTo>
                        <a:pt x="294" y="156"/>
                      </a:moveTo>
                      <a:cubicBezTo>
                        <a:pt x="263" y="173"/>
                        <a:pt x="233" y="170"/>
                        <a:pt x="205" y="150"/>
                      </a:cubicBezTo>
                      <a:cubicBezTo>
                        <a:pt x="190" y="140"/>
                        <a:pt x="176" y="128"/>
                        <a:pt x="156" y="130"/>
                      </a:cubicBezTo>
                      <a:cubicBezTo>
                        <a:pt x="131" y="132"/>
                        <a:pt x="111" y="144"/>
                        <a:pt x="92" y="160"/>
                      </a:cubicBezTo>
                      <a:cubicBezTo>
                        <a:pt x="66" y="182"/>
                        <a:pt x="57" y="214"/>
                        <a:pt x="52" y="246"/>
                      </a:cubicBezTo>
                      <a:cubicBezTo>
                        <a:pt x="47" y="277"/>
                        <a:pt x="48" y="308"/>
                        <a:pt x="50" y="339"/>
                      </a:cubicBezTo>
                      <a:cubicBezTo>
                        <a:pt x="50" y="343"/>
                        <a:pt x="51" y="347"/>
                        <a:pt x="48" y="350"/>
                      </a:cubicBezTo>
                      <a:cubicBezTo>
                        <a:pt x="43" y="328"/>
                        <a:pt x="38" y="305"/>
                        <a:pt x="17" y="292"/>
                      </a:cubicBezTo>
                      <a:cubicBezTo>
                        <a:pt x="15" y="291"/>
                        <a:pt x="14" y="288"/>
                        <a:pt x="14" y="286"/>
                      </a:cubicBezTo>
                      <a:cubicBezTo>
                        <a:pt x="7" y="255"/>
                        <a:pt x="0" y="223"/>
                        <a:pt x="1" y="190"/>
                      </a:cubicBezTo>
                      <a:cubicBezTo>
                        <a:pt x="1" y="117"/>
                        <a:pt x="41" y="59"/>
                        <a:pt x="110" y="37"/>
                      </a:cubicBezTo>
                      <a:cubicBezTo>
                        <a:pt x="112" y="37"/>
                        <a:pt x="114" y="36"/>
                        <a:pt x="116" y="35"/>
                      </a:cubicBezTo>
                      <a:cubicBezTo>
                        <a:pt x="111" y="26"/>
                        <a:pt x="109" y="17"/>
                        <a:pt x="108" y="7"/>
                      </a:cubicBezTo>
                      <a:cubicBezTo>
                        <a:pt x="108" y="1"/>
                        <a:pt x="109" y="0"/>
                        <a:pt x="116" y="1"/>
                      </a:cubicBezTo>
                      <a:cubicBezTo>
                        <a:pt x="144" y="6"/>
                        <a:pt x="172" y="10"/>
                        <a:pt x="201" y="9"/>
                      </a:cubicBezTo>
                      <a:cubicBezTo>
                        <a:pt x="224" y="8"/>
                        <a:pt x="247" y="6"/>
                        <a:pt x="270" y="9"/>
                      </a:cubicBezTo>
                      <a:cubicBezTo>
                        <a:pt x="317" y="17"/>
                        <a:pt x="354" y="38"/>
                        <a:pt x="375" y="82"/>
                      </a:cubicBezTo>
                      <a:cubicBezTo>
                        <a:pt x="358" y="98"/>
                        <a:pt x="341" y="113"/>
                        <a:pt x="324" y="129"/>
                      </a:cubicBezTo>
                      <a:cubicBezTo>
                        <a:pt x="314" y="138"/>
                        <a:pt x="302" y="145"/>
                        <a:pt x="294" y="156"/>
                      </a:cubicBezTo>
                      <a:close/>
                    </a:path>
                  </a:pathLst>
                </a:custGeom>
                <a:solidFill>
                  <a:srgbClr val="E4AC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7" name="Freeform 17"/>
                <p:cNvSpPr>
                  <a:spLocks/>
                </p:cNvSpPr>
                <p:nvPr/>
              </p:nvSpPr>
              <p:spPr bwMode="auto">
                <a:xfrm>
                  <a:off x="5362" y="1558"/>
                  <a:ext cx="136" cy="215"/>
                </a:xfrm>
                <a:custGeom>
                  <a:avLst/>
                  <a:gdLst>
                    <a:gd name="T0" fmla="*/ 0 w 170"/>
                    <a:gd name="T1" fmla="*/ 74 h 268"/>
                    <a:gd name="T2" fmla="*/ 30 w 170"/>
                    <a:gd name="T3" fmla="*/ 47 h 268"/>
                    <a:gd name="T4" fmla="*/ 81 w 170"/>
                    <a:gd name="T5" fmla="*/ 0 h 268"/>
                    <a:gd name="T6" fmla="*/ 165 w 170"/>
                    <a:gd name="T7" fmla="*/ 85 h 268"/>
                    <a:gd name="T8" fmla="*/ 153 w 170"/>
                    <a:gd name="T9" fmla="*/ 205 h 268"/>
                    <a:gd name="T10" fmla="*/ 150 w 170"/>
                    <a:gd name="T11" fmla="*/ 210 h 268"/>
                    <a:gd name="T12" fmla="*/ 122 w 170"/>
                    <a:gd name="T13" fmla="*/ 253 h 268"/>
                    <a:gd name="T14" fmla="*/ 119 w 170"/>
                    <a:gd name="T15" fmla="*/ 268 h 268"/>
                    <a:gd name="T16" fmla="*/ 118 w 170"/>
                    <a:gd name="T17" fmla="*/ 233 h 268"/>
                    <a:gd name="T18" fmla="*/ 107 w 170"/>
                    <a:gd name="T19" fmla="*/ 106 h 268"/>
                    <a:gd name="T20" fmla="*/ 57 w 170"/>
                    <a:gd name="T21" fmla="*/ 68 h 268"/>
                    <a:gd name="T22" fmla="*/ 0 w 170"/>
                    <a:gd name="T23" fmla="*/ 74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268">
                      <a:moveTo>
                        <a:pt x="0" y="74"/>
                      </a:moveTo>
                      <a:cubicBezTo>
                        <a:pt x="8" y="63"/>
                        <a:pt x="20" y="56"/>
                        <a:pt x="30" y="47"/>
                      </a:cubicBezTo>
                      <a:cubicBezTo>
                        <a:pt x="47" y="31"/>
                        <a:pt x="64" y="16"/>
                        <a:pt x="81" y="0"/>
                      </a:cubicBezTo>
                      <a:cubicBezTo>
                        <a:pt x="127" y="6"/>
                        <a:pt x="159" y="39"/>
                        <a:pt x="165" y="85"/>
                      </a:cubicBezTo>
                      <a:cubicBezTo>
                        <a:pt x="170" y="126"/>
                        <a:pt x="161" y="165"/>
                        <a:pt x="153" y="205"/>
                      </a:cubicBezTo>
                      <a:cubicBezTo>
                        <a:pt x="152" y="207"/>
                        <a:pt x="152" y="209"/>
                        <a:pt x="150" y="210"/>
                      </a:cubicBezTo>
                      <a:cubicBezTo>
                        <a:pt x="132" y="219"/>
                        <a:pt x="127" y="236"/>
                        <a:pt x="122" y="253"/>
                      </a:cubicBezTo>
                      <a:cubicBezTo>
                        <a:pt x="120" y="258"/>
                        <a:pt x="120" y="263"/>
                        <a:pt x="119" y="268"/>
                      </a:cubicBezTo>
                      <a:cubicBezTo>
                        <a:pt x="115" y="256"/>
                        <a:pt x="118" y="244"/>
                        <a:pt x="118" y="233"/>
                      </a:cubicBezTo>
                      <a:cubicBezTo>
                        <a:pt x="119" y="190"/>
                        <a:pt x="119" y="147"/>
                        <a:pt x="107" y="106"/>
                      </a:cubicBezTo>
                      <a:cubicBezTo>
                        <a:pt x="100" y="79"/>
                        <a:pt x="86" y="69"/>
                        <a:pt x="57" y="68"/>
                      </a:cubicBezTo>
                      <a:cubicBezTo>
                        <a:pt x="38" y="67"/>
                        <a:pt x="19" y="69"/>
                        <a:pt x="0" y="74"/>
                      </a:cubicBezTo>
                      <a:close/>
                    </a:path>
                  </a:pathLst>
                </a:custGeom>
                <a:solidFill>
                  <a:srgbClr val="D89B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8" name="Freeform 18"/>
                <p:cNvSpPr>
                  <a:spLocks/>
                </p:cNvSpPr>
                <p:nvPr/>
              </p:nvSpPr>
              <p:spPr bwMode="auto">
                <a:xfrm>
                  <a:off x="5124" y="1501"/>
                  <a:ext cx="374" cy="363"/>
                </a:xfrm>
                <a:custGeom>
                  <a:avLst/>
                  <a:gdLst>
                    <a:gd name="T0" fmla="*/ 416 w 467"/>
                    <a:gd name="T1" fmla="*/ 451 h 452"/>
                    <a:gd name="T2" fmla="*/ 416 w 467"/>
                    <a:gd name="T3" fmla="*/ 388 h 452"/>
                    <a:gd name="T4" fmla="*/ 416 w 467"/>
                    <a:gd name="T5" fmla="*/ 251 h 452"/>
                    <a:gd name="T6" fmla="*/ 425 w 467"/>
                    <a:gd name="T7" fmla="*/ 252 h 452"/>
                    <a:gd name="T8" fmla="*/ 436 w 467"/>
                    <a:gd name="T9" fmla="*/ 243 h 452"/>
                    <a:gd name="T10" fmla="*/ 421 w 467"/>
                    <a:gd name="T11" fmla="*/ 164 h 452"/>
                    <a:gd name="T12" fmla="*/ 361 w 467"/>
                    <a:gd name="T13" fmla="*/ 83 h 452"/>
                    <a:gd name="T14" fmla="*/ 356 w 467"/>
                    <a:gd name="T15" fmla="*/ 78 h 452"/>
                    <a:gd name="T16" fmla="*/ 200 w 467"/>
                    <a:gd name="T17" fmla="*/ 40 h 452"/>
                    <a:gd name="T18" fmla="*/ 32 w 467"/>
                    <a:gd name="T19" fmla="*/ 238 h 452"/>
                    <a:gd name="T20" fmla="*/ 46 w 467"/>
                    <a:gd name="T21" fmla="*/ 251 h 452"/>
                    <a:gd name="T22" fmla="*/ 51 w 467"/>
                    <a:gd name="T23" fmla="*/ 251 h 452"/>
                    <a:gd name="T24" fmla="*/ 51 w 467"/>
                    <a:gd name="T25" fmla="*/ 451 h 452"/>
                    <a:gd name="T26" fmla="*/ 50 w 467"/>
                    <a:gd name="T27" fmla="*/ 452 h 452"/>
                    <a:gd name="T28" fmla="*/ 32 w 467"/>
                    <a:gd name="T29" fmla="*/ 448 h 452"/>
                    <a:gd name="T30" fmla="*/ 32 w 467"/>
                    <a:gd name="T31" fmla="*/ 265 h 452"/>
                    <a:gd name="T32" fmla="*/ 21 w 467"/>
                    <a:gd name="T33" fmla="*/ 259 h 452"/>
                    <a:gd name="T34" fmla="*/ 1 w 467"/>
                    <a:gd name="T35" fmla="*/ 269 h 452"/>
                    <a:gd name="T36" fmla="*/ 0 w 467"/>
                    <a:gd name="T37" fmla="*/ 249 h 452"/>
                    <a:gd name="T38" fmla="*/ 3 w 467"/>
                    <a:gd name="T39" fmla="*/ 208 h 452"/>
                    <a:gd name="T40" fmla="*/ 83 w 467"/>
                    <a:gd name="T41" fmla="*/ 63 h 452"/>
                    <a:gd name="T42" fmla="*/ 275 w 467"/>
                    <a:gd name="T43" fmla="*/ 11 h 452"/>
                    <a:gd name="T44" fmla="*/ 384 w 467"/>
                    <a:gd name="T45" fmla="*/ 62 h 452"/>
                    <a:gd name="T46" fmla="*/ 428 w 467"/>
                    <a:gd name="T47" fmla="*/ 112 h 452"/>
                    <a:gd name="T48" fmla="*/ 467 w 467"/>
                    <a:gd name="T49" fmla="*/ 249 h 452"/>
                    <a:gd name="T50" fmla="*/ 466 w 467"/>
                    <a:gd name="T51" fmla="*/ 269 h 452"/>
                    <a:gd name="T52" fmla="*/ 444 w 467"/>
                    <a:gd name="T53" fmla="*/ 257 h 452"/>
                    <a:gd name="T54" fmla="*/ 435 w 467"/>
                    <a:gd name="T55" fmla="*/ 262 h 452"/>
                    <a:gd name="T56" fmla="*/ 436 w 467"/>
                    <a:gd name="T57" fmla="*/ 448 h 452"/>
                    <a:gd name="T58" fmla="*/ 435 w 467"/>
                    <a:gd name="T59" fmla="*/ 449 h 452"/>
                    <a:gd name="T60" fmla="*/ 419 w 467"/>
                    <a:gd name="T61" fmla="*/ 451 h 452"/>
                    <a:gd name="T62" fmla="*/ 416 w 467"/>
                    <a:gd name="T63" fmla="*/ 45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7" h="452">
                      <a:moveTo>
                        <a:pt x="416" y="451"/>
                      </a:moveTo>
                      <a:cubicBezTo>
                        <a:pt x="416" y="430"/>
                        <a:pt x="416" y="409"/>
                        <a:pt x="416" y="388"/>
                      </a:cubicBezTo>
                      <a:cubicBezTo>
                        <a:pt x="416" y="342"/>
                        <a:pt x="416" y="296"/>
                        <a:pt x="416" y="251"/>
                      </a:cubicBezTo>
                      <a:cubicBezTo>
                        <a:pt x="419" y="251"/>
                        <a:pt x="422" y="251"/>
                        <a:pt x="425" y="252"/>
                      </a:cubicBezTo>
                      <a:cubicBezTo>
                        <a:pt x="434" y="255"/>
                        <a:pt x="436" y="251"/>
                        <a:pt x="436" y="243"/>
                      </a:cubicBezTo>
                      <a:cubicBezTo>
                        <a:pt x="436" y="215"/>
                        <a:pt x="432" y="189"/>
                        <a:pt x="421" y="164"/>
                      </a:cubicBezTo>
                      <a:cubicBezTo>
                        <a:pt x="408" y="132"/>
                        <a:pt x="389" y="104"/>
                        <a:pt x="361" y="83"/>
                      </a:cubicBezTo>
                      <a:cubicBezTo>
                        <a:pt x="359" y="81"/>
                        <a:pt x="358" y="79"/>
                        <a:pt x="356" y="78"/>
                      </a:cubicBezTo>
                      <a:cubicBezTo>
                        <a:pt x="309" y="44"/>
                        <a:pt x="257" y="31"/>
                        <a:pt x="200" y="40"/>
                      </a:cubicBezTo>
                      <a:cubicBezTo>
                        <a:pt x="99" y="56"/>
                        <a:pt x="30" y="145"/>
                        <a:pt x="32" y="238"/>
                      </a:cubicBezTo>
                      <a:cubicBezTo>
                        <a:pt x="32" y="253"/>
                        <a:pt x="32" y="253"/>
                        <a:pt x="46" y="251"/>
                      </a:cubicBezTo>
                      <a:cubicBezTo>
                        <a:pt x="48" y="251"/>
                        <a:pt x="49" y="251"/>
                        <a:pt x="51" y="251"/>
                      </a:cubicBezTo>
                      <a:cubicBezTo>
                        <a:pt x="51" y="318"/>
                        <a:pt x="51" y="384"/>
                        <a:pt x="51" y="451"/>
                      </a:cubicBezTo>
                      <a:cubicBezTo>
                        <a:pt x="51" y="451"/>
                        <a:pt x="50" y="451"/>
                        <a:pt x="50" y="452"/>
                      </a:cubicBezTo>
                      <a:cubicBezTo>
                        <a:pt x="44" y="452"/>
                        <a:pt x="38" y="450"/>
                        <a:pt x="32" y="448"/>
                      </a:cubicBezTo>
                      <a:cubicBezTo>
                        <a:pt x="32" y="387"/>
                        <a:pt x="32" y="326"/>
                        <a:pt x="32" y="265"/>
                      </a:cubicBezTo>
                      <a:cubicBezTo>
                        <a:pt x="32" y="254"/>
                        <a:pt x="32" y="253"/>
                        <a:pt x="21" y="259"/>
                      </a:cubicBezTo>
                      <a:cubicBezTo>
                        <a:pt x="14" y="262"/>
                        <a:pt x="8" y="266"/>
                        <a:pt x="1" y="269"/>
                      </a:cubicBezTo>
                      <a:cubicBezTo>
                        <a:pt x="1" y="262"/>
                        <a:pt x="1" y="256"/>
                        <a:pt x="0" y="249"/>
                      </a:cubicBezTo>
                      <a:cubicBezTo>
                        <a:pt x="1" y="236"/>
                        <a:pt x="1" y="222"/>
                        <a:pt x="3" y="208"/>
                      </a:cubicBezTo>
                      <a:cubicBezTo>
                        <a:pt x="12" y="150"/>
                        <a:pt x="38" y="101"/>
                        <a:pt x="83" y="63"/>
                      </a:cubicBezTo>
                      <a:cubicBezTo>
                        <a:pt x="139" y="16"/>
                        <a:pt x="203" y="0"/>
                        <a:pt x="275" y="11"/>
                      </a:cubicBezTo>
                      <a:cubicBezTo>
                        <a:pt x="316" y="18"/>
                        <a:pt x="351" y="36"/>
                        <a:pt x="384" y="62"/>
                      </a:cubicBezTo>
                      <a:cubicBezTo>
                        <a:pt x="400" y="77"/>
                        <a:pt x="415" y="93"/>
                        <a:pt x="428" y="112"/>
                      </a:cubicBezTo>
                      <a:cubicBezTo>
                        <a:pt x="455" y="153"/>
                        <a:pt x="467" y="199"/>
                        <a:pt x="467" y="249"/>
                      </a:cubicBezTo>
                      <a:cubicBezTo>
                        <a:pt x="467" y="256"/>
                        <a:pt x="466" y="262"/>
                        <a:pt x="466" y="269"/>
                      </a:cubicBezTo>
                      <a:cubicBezTo>
                        <a:pt x="459" y="265"/>
                        <a:pt x="451" y="261"/>
                        <a:pt x="444" y="257"/>
                      </a:cubicBezTo>
                      <a:cubicBezTo>
                        <a:pt x="438" y="254"/>
                        <a:pt x="435" y="255"/>
                        <a:pt x="435" y="262"/>
                      </a:cubicBezTo>
                      <a:cubicBezTo>
                        <a:pt x="435" y="324"/>
                        <a:pt x="435" y="386"/>
                        <a:pt x="436" y="448"/>
                      </a:cubicBezTo>
                      <a:cubicBezTo>
                        <a:pt x="435" y="449"/>
                        <a:pt x="435" y="449"/>
                        <a:pt x="435" y="449"/>
                      </a:cubicBezTo>
                      <a:cubicBezTo>
                        <a:pt x="429" y="450"/>
                        <a:pt x="424" y="452"/>
                        <a:pt x="419" y="451"/>
                      </a:cubicBezTo>
                      <a:cubicBezTo>
                        <a:pt x="418" y="451"/>
                        <a:pt x="417" y="451"/>
                        <a:pt x="416" y="451"/>
                      </a:cubicBezTo>
                      <a:close/>
                    </a:path>
                  </a:pathLst>
                </a:custGeom>
                <a:solidFill>
                  <a:srgbClr val="7C54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9" name="Freeform 19"/>
                <p:cNvSpPr>
                  <a:spLocks/>
                </p:cNvSpPr>
                <p:nvPr/>
              </p:nvSpPr>
              <p:spPr bwMode="auto">
                <a:xfrm>
                  <a:off x="5090" y="1704"/>
                  <a:ext cx="60" cy="157"/>
                </a:xfrm>
                <a:custGeom>
                  <a:avLst/>
                  <a:gdLst>
                    <a:gd name="T0" fmla="*/ 43 w 74"/>
                    <a:gd name="T1" fmla="*/ 16 h 195"/>
                    <a:gd name="T2" fmla="*/ 63 w 74"/>
                    <a:gd name="T3" fmla="*/ 6 h 195"/>
                    <a:gd name="T4" fmla="*/ 74 w 74"/>
                    <a:gd name="T5" fmla="*/ 12 h 195"/>
                    <a:gd name="T6" fmla="*/ 74 w 74"/>
                    <a:gd name="T7" fmla="*/ 195 h 195"/>
                    <a:gd name="T8" fmla="*/ 3 w 74"/>
                    <a:gd name="T9" fmla="*/ 109 h 195"/>
                    <a:gd name="T10" fmla="*/ 43 w 74"/>
                    <a:gd name="T11" fmla="*/ 16 h 195"/>
                  </a:gdLst>
                  <a:ahLst/>
                  <a:cxnLst>
                    <a:cxn ang="0">
                      <a:pos x="T0" y="T1"/>
                    </a:cxn>
                    <a:cxn ang="0">
                      <a:pos x="T2" y="T3"/>
                    </a:cxn>
                    <a:cxn ang="0">
                      <a:pos x="T4" y="T5"/>
                    </a:cxn>
                    <a:cxn ang="0">
                      <a:pos x="T6" y="T7"/>
                    </a:cxn>
                    <a:cxn ang="0">
                      <a:pos x="T8" y="T9"/>
                    </a:cxn>
                    <a:cxn ang="0">
                      <a:pos x="T10" y="T11"/>
                    </a:cxn>
                  </a:cxnLst>
                  <a:rect l="0" t="0" r="r" b="b"/>
                  <a:pathLst>
                    <a:path w="74" h="195">
                      <a:moveTo>
                        <a:pt x="43" y="16"/>
                      </a:moveTo>
                      <a:cubicBezTo>
                        <a:pt x="50" y="13"/>
                        <a:pt x="56" y="9"/>
                        <a:pt x="63" y="6"/>
                      </a:cubicBezTo>
                      <a:cubicBezTo>
                        <a:pt x="74" y="0"/>
                        <a:pt x="74" y="1"/>
                        <a:pt x="74" y="12"/>
                      </a:cubicBezTo>
                      <a:cubicBezTo>
                        <a:pt x="74" y="73"/>
                        <a:pt x="74" y="134"/>
                        <a:pt x="74" y="195"/>
                      </a:cubicBezTo>
                      <a:cubicBezTo>
                        <a:pt x="37" y="186"/>
                        <a:pt x="5" y="147"/>
                        <a:pt x="3" y="109"/>
                      </a:cubicBezTo>
                      <a:cubicBezTo>
                        <a:pt x="0" y="71"/>
                        <a:pt x="14" y="40"/>
                        <a:pt x="43" y="16"/>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0" name="Freeform 20"/>
                <p:cNvSpPr>
                  <a:spLocks/>
                </p:cNvSpPr>
                <p:nvPr/>
              </p:nvSpPr>
              <p:spPr bwMode="auto">
                <a:xfrm>
                  <a:off x="5472" y="1705"/>
                  <a:ext cx="63" cy="156"/>
                </a:xfrm>
                <a:custGeom>
                  <a:avLst/>
                  <a:gdLst>
                    <a:gd name="T0" fmla="*/ 1 w 79"/>
                    <a:gd name="T1" fmla="*/ 194 h 194"/>
                    <a:gd name="T2" fmla="*/ 0 w 79"/>
                    <a:gd name="T3" fmla="*/ 8 h 194"/>
                    <a:gd name="T4" fmla="*/ 9 w 79"/>
                    <a:gd name="T5" fmla="*/ 3 h 194"/>
                    <a:gd name="T6" fmla="*/ 31 w 79"/>
                    <a:gd name="T7" fmla="*/ 15 h 194"/>
                    <a:gd name="T8" fmla="*/ 69 w 79"/>
                    <a:gd name="T9" fmla="*/ 73 h 194"/>
                    <a:gd name="T10" fmla="*/ 26 w 79"/>
                    <a:gd name="T11" fmla="*/ 183 h 194"/>
                    <a:gd name="T12" fmla="*/ 21 w 79"/>
                    <a:gd name="T13" fmla="*/ 187 h 194"/>
                    <a:gd name="T14" fmla="*/ 1 w 79"/>
                    <a:gd name="T15" fmla="*/ 194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194">
                      <a:moveTo>
                        <a:pt x="1" y="194"/>
                      </a:moveTo>
                      <a:cubicBezTo>
                        <a:pt x="0" y="132"/>
                        <a:pt x="0" y="70"/>
                        <a:pt x="0" y="8"/>
                      </a:cubicBezTo>
                      <a:cubicBezTo>
                        <a:pt x="0" y="1"/>
                        <a:pt x="3" y="0"/>
                        <a:pt x="9" y="3"/>
                      </a:cubicBezTo>
                      <a:cubicBezTo>
                        <a:pt x="16" y="7"/>
                        <a:pt x="24" y="11"/>
                        <a:pt x="31" y="15"/>
                      </a:cubicBezTo>
                      <a:cubicBezTo>
                        <a:pt x="49" y="31"/>
                        <a:pt x="64" y="49"/>
                        <a:pt x="69" y="73"/>
                      </a:cubicBezTo>
                      <a:cubicBezTo>
                        <a:pt x="79" y="117"/>
                        <a:pt x="63" y="158"/>
                        <a:pt x="26" y="183"/>
                      </a:cubicBezTo>
                      <a:cubicBezTo>
                        <a:pt x="24" y="184"/>
                        <a:pt x="23" y="185"/>
                        <a:pt x="21" y="187"/>
                      </a:cubicBezTo>
                      <a:cubicBezTo>
                        <a:pt x="14" y="189"/>
                        <a:pt x="7" y="192"/>
                        <a:pt x="1" y="194"/>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 name="Freeform 21"/>
                <p:cNvSpPr>
                  <a:spLocks/>
                </p:cNvSpPr>
                <p:nvPr/>
              </p:nvSpPr>
              <p:spPr bwMode="auto">
                <a:xfrm>
                  <a:off x="5370" y="1837"/>
                  <a:ext cx="114" cy="75"/>
                </a:xfrm>
                <a:custGeom>
                  <a:avLst/>
                  <a:gdLst>
                    <a:gd name="T0" fmla="*/ 142 w 142"/>
                    <a:gd name="T1" fmla="*/ 0 h 93"/>
                    <a:gd name="T2" fmla="*/ 134 w 142"/>
                    <a:gd name="T3" fmla="*/ 0 h 93"/>
                    <a:gd name="T4" fmla="*/ 32 w 142"/>
                    <a:gd name="T5" fmla="*/ 72 h 93"/>
                    <a:gd name="T6" fmla="*/ 17 w 142"/>
                    <a:gd name="T7" fmla="*/ 60 h 93"/>
                    <a:gd name="T8" fmla="*/ 0 w 142"/>
                    <a:gd name="T9" fmla="*/ 76 h 93"/>
                    <a:gd name="T10" fmla="*/ 17 w 142"/>
                    <a:gd name="T11" fmla="*/ 93 h 93"/>
                    <a:gd name="T12" fmla="*/ 32 w 142"/>
                    <a:gd name="T13" fmla="*/ 80 h 93"/>
                    <a:gd name="T14" fmla="*/ 142 w 142"/>
                    <a:gd name="T15" fmla="*/ 0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93">
                      <a:moveTo>
                        <a:pt x="142" y="0"/>
                      </a:moveTo>
                      <a:cubicBezTo>
                        <a:pt x="134" y="0"/>
                        <a:pt x="134" y="0"/>
                        <a:pt x="134" y="0"/>
                      </a:cubicBezTo>
                      <a:cubicBezTo>
                        <a:pt x="134" y="37"/>
                        <a:pt x="89" y="67"/>
                        <a:pt x="32" y="72"/>
                      </a:cubicBezTo>
                      <a:cubicBezTo>
                        <a:pt x="30" y="65"/>
                        <a:pt x="24" y="60"/>
                        <a:pt x="17" y="60"/>
                      </a:cubicBezTo>
                      <a:cubicBezTo>
                        <a:pt x="8" y="60"/>
                        <a:pt x="0" y="67"/>
                        <a:pt x="0" y="76"/>
                      </a:cubicBezTo>
                      <a:cubicBezTo>
                        <a:pt x="0" y="85"/>
                        <a:pt x="8" y="93"/>
                        <a:pt x="17" y="93"/>
                      </a:cubicBezTo>
                      <a:cubicBezTo>
                        <a:pt x="24" y="93"/>
                        <a:pt x="31" y="87"/>
                        <a:pt x="32" y="80"/>
                      </a:cubicBezTo>
                      <a:cubicBezTo>
                        <a:pt x="94" y="75"/>
                        <a:pt x="142" y="41"/>
                        <a:pt x="142" y="0"/>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2" name="Freeform 22"/>
                <p:cNvSpPr>
                  <a:spLocks/>
                </p:cNvSpPr>
                <p:nvPr/>
              </p:nvSpPr>
              <p:spPr bwMode="auto">
                <a:xfrm>
                  <a:off x="5187" y="1779"/>
                  <a:ext cx="251" cy="229"/>
                </a:xfrm>
                <a:custGeom>
                  <a:avLst/>
                  <a:gdLst>
                    <a:gd name="T0" fmla="*/ 105 w 313"/>
                    <a:gd name="T1" fmla="*/ 80 h 286"/>
                    <a:gd name="T2" fmla="*/ 156 w 313"/>
                    <a:gd name="T3" fmla="*/ 46 h 286"/>
                    <a:gd name="T4" fmla="*/ 206 w 313"/>
                    <a:gd name="T5" fmla="*/ 14 h 286"/>
                    <a:gd name="T6" fmla="*/ 254 w 313"/>
                    <a:gd name="T7" fmla="*/ 32 h 286"/>
                    <a:gd name="T8" fmla="*/ 254 w 313"/>
                    <a:gd name="T9" fmla="*/ 33 h 286"/>
                    <a:gd name="T10" fmla="*/ 291 w 313"/>
                    <a:gd name="T11" fmla="*/ 76 h 286"/>
                    <a:gd name="T12" fmla="*/ 287 w 313"/>
                    <a:gd name="T13" fmla="*/ 133 h 286"/>
                    <a:gd name="T14" fmla="*/ 295 w 313"/>
                    <a:gd name="T15" fmla="*/ 144 h 286"/>
                    <a:gd name="T16" fmla="*/ 293 w 313"/>
                    <a:gd name="T17" fmla="*/ 177 h 286"/>
                    <a:gd name="T18" fmla="*/ 277 w 313"/>
                    <a:gd name="T19" fmla="*/ 190 h 286"/>
                    <a:gd name="T20" fmla="*/ 168 w 313"/>
                    <a:gd name="T21" fmla="*/ 262 h 286"/>
                    <a:gd name="T22" fmla="*/ 111 w 313"/>
                    <a:gd name="T23" fmla="*/ 284 h 286"/>
                    <a:gd name="T24" fmla="*/ 41 w 313"/>
                    <a:gd name="T25" fmla="*/ 258 h 286"/>
                    <a:gd name="T26" fmla="*/ 1 w 313"/>
                    <a:gd name="T27" fmla="*/ 166 h 286"/>
                    <a:gd name="T28" fmla="*/ 20 w 313"/>
                    <a:gd name="T29" fmla="*/ 106 h 286"/>
                    <a:gd name="T30" fmla="*/ 56 w 313"/>
                    <a:gd name="T31" fmla="*/ 37 h 286"/>
                    <a:gd name="T32" fmla="*/ 92 w 313"/>
                    <a:gd name="T33" fmla="*/ 22 h 286"/>
                    <a:gd name="T34" fmla="*/ 110 w 313"/>
                    <a:gd name="T35" fmla="*/ 58 h 286"/>
                    <a:gd name="T36" fmla="*/ 104 w 313"/>
                    <a:gd name="T37" fmla="*/ 79 h 286"/>
                    <a:gd name="T38" fmla="*/ 105 w 313"/>
                    <a:gd name="T39" fmla="*/ 8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3" h="286">
                      <a:moveTo>
                        <a:pt x="105" y="80"/>
                      </a:moveTo>
                      <a:cubicBezTo>
                        <a:pt x="122" y="69"/>
                        <a:pt x="139" y="57"/>
                        <a:pt x="156" y="46"/>
                      </a:cubicBezTo>
                      <a:cubicBezTo>
                        <a:pt x="173" y="35"/>
                        <a:pt x="189" y="24"/>
                        <a:pt x="206" y="14"/>
                      </a:cubicBezTo>
                      <a:cubicBezTo>
                        <a:pt x="228" y="0"/>
                        <a:pt x="246" y="7"/>
                        <a:pt x="254" y="32"/>
                      </a:cubicBezTo>
                      <a:cubicBezTo>
                        <a:pt x="254" y="32"/>
                        <a:pt x="254" y="32"/>
                        <a:pt x="254" y="33"/>
                      </a:cubicBezTo>
                      <a:cubicBezTo>
                        <a:pt x="286" y="24"/>
                        <a:pt x="303" y="51"/>
                        <a:pt x="291" y="76"/>
                      </a:cubicBezTo>
                      <a:cubicBezTo>
                        <a:pt x="313" y="97"/>
                        <a:pt x="313" y="107"/>
                        <a:pt x="287" y="133"/>
                      </a:cubicBezTo>
                      <a:cubicBezTo>
                        <a:pt x="290" y="136"/>
                        <a:pt x="293" y="140"/>
                        <a:pt x="295" y="144"/>
                      </a:cubicBezTo>
                      <a:cubicBezTo>
                        <a:pt x="303" y="156"/>
                        <a:pt x="303" y="166"/>
                        <a:pt x="293" y="177"/>
                      </a:cubicBezTo>
                      <a:cubicBezTo>
                        <a:pt x="288" y="182"/>
                        <a:pt x="283" y="186"/>
                        <a:pt x="277" y="190"/>
                      </a:cubicBezTo>
                      <a:cubicBezTo>
                        <a:pt x="241" y="214"/>
                        <a:pt x="204" y="238"/>
                        <a:pt x="168" y="262"/>
                      </a:cubicBezTo>
                      <a:cubicBezTo>
                        <a:pt x="150" y="273"/>
                        <a:pt x="132" y="282"/>
                        <a:pt x="111" y="284"/>
                      </a:cubicBezTo>
                      <a:cubicBezTo>
                        <a:pt x="83" y="286"/>
                        <a:pt x="60" y="278"/>
                        <a:pt x="41" y="258"/>
                      </a:cubicBezTo>
                      <a:cubicBezTo>
                        <a:pt x="17" y="232"/>
                        <a:pt x="0" y="203"/>
                        <a:pt x="1" y="166"/>
                      </a:cubicBezTo>
                      <a:cubicBezTo>
                        <a:pt x="1" y="145"/>
                        <a:pt x="10" y="125"/>
                        <a:pt x="20" y="106"/>
                      </a:cubicBezTo>
                      <a:cubicBezTo>
                        <a:pt x="31" y="83"/>
                        <a:pt x="44" y="60"/>
                        <a:pt x="56" y="37"/>
                      </a:cubicBezTo>
                      <a:cubicBezTo>
                        <a:pt x="64" y="23"/>
                        <a:pt x="79" y="17"/>
                        <a:pt x="92" y="22"/>
                      </a:cubicBezTo>
                      <a:cubicBezTo>
                        <a:pt x="106" y="28"/>
                        <a:pt x="114" y="43"/>
                        <a:pt x="110" y="58"/>
                      </a:cubicBezTo>
                      <a:cubicBezTo>
                        <a:pt x="109" y="65"/>
                        <a:pt x="106" y="72"/>
                        <a:pt x="104" y="79"/>
                      </a:cubicBezTo>
                      <a:cubicBezTo>
                        <a:pt x="104" y="79"/>
                        <a:pt x="105" y="79"/>
                        <a:pt x="105" y="80"/>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3" name="Rectangle 23"/>
                <p:cNvSpPr>
                  <a:spLocks noChangeArrowheads="1"/>
                </p:cNvSpPr>
                <p:nvPr/>
              </p:nvSpPr>
              <p:spPr bwMode="auto">
                <a:xfrm>
                  <a:off x="5048" y="1928"/>
                  <a:ext cx="526" cy="278"/>
                </a:xfrm>
                <a:prstGeom prst="rect">
                  <a:avLst/>
                </a:prstGeom>
                <a:solidFill>
                  <a:srgbClr val="C8CA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4" name="Oval 24"/>
                <p:cNvSpPr>
                  <a:spLocks noChangeArrowheads="1"/>
                </p:cNvSpPr>
                <p:nvPr/>
              </p:nvSpPr>
              <p:spPr bwMode="auto">
                <a:xfrm>
                  <a:off x="5276" y="2032"/>
                  <a:ext cx="70" cy="70"/>
                </a:xfrm>
                <a:prstGeom prst="ellipse">
                  <a:avLst/>
                </a:prstGeom>
                <a:solidFill>
                  <a:srgbClr val="EAEB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5" name="Freeform 25"/>
                <p:cNvSpPr>
                  <a:spLocks/>
                </p:cNvSpPr>
                <p:nvPr/>
              </p:nvSpPr>
              <p:spPr bwMode="auto">
                <a:xfrm>
                  <a:off x="4598" y="1928"/>
                  <a:ext cx="244" cy="99"/>
                </a:xfrm>
                <a:custGeom>
                  <a:avLst/>
                  <a:gdLst>
                    <a:gd name="T0" fmla="*/ 216 w 304"/>
                    <a:gd name="T1" fmla="*/ 65 h 123"/>
                    <a:gd name="T2" fmla="*/ 152 w 304"/>
                    <a:gd name="T3" fmla="*/ 83 h 123"/>
                    <a:gd name="T4" fmla="*/ 87 w 304"/>
                    <a:gd name="T5" fmla="*/ 65 h 123"/>
                    <a:gd name="T6" fmla="*/ 0 w 304"/>
                    <a:gd name="T7" fmla="*/ 0 h 123"/>
                    <a:gd name="T8" fmla="*/ 0 w 304"/>
                    <a:gd name="T9" fmla="*/ 35 h 123"/>
                    <a:gd name="T10" fmla="*/ 7 w 304"/>
                    <a:gd name="T11" fmla="*/ 40 h 123"/>
                    <a:gd name="T12" fmla="*/ 89 w 304"/>
                    <a:gd name="T13" fmla="*/ 106 h 123"/>
                    <a:gd name="T14" fmla="*/ 152 w 304"/>
                    <a:gd name="T15" fmla="*/ 123 h 123"/>
                    <a:gd name="T16" fmla="*/ 215 w 304"/>
                    <a:gd name="T17" fmla="*/ 106 h 123"/>
                    <a:gd name="T18" fmla="*/ 296 w 304"/>
                    <a:gd name="T19" fmla="*/ 40 h 123"/>
                    <a:gd name="T20" fmla="*/ 303 w 304"/>
                    <a:gd name="T21" fmla="*/ 35 h 123"/>
                    <a:gd name="T22" fmla="*/ 304 w 304"/>
                    <a:gd name="T23" fmla="*/ 0 h 123"/>
                    <a:gd name="T24" fmla="*/ 216 w 304"/>
                    <a:gd name="T25" fmla="*/ 6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4" h="123">
                      <a:moveTo>
                        <a:pt x="216" y="65"/>
                      </a:moveTo>
                      <a:cubicBezTo>
                        <a:pt x="196" y="78"/>
                        <a:pt x="174" y="83"/>
                        <a:pt x="152" y="83"/>
                      </a:cubicBezTo>
                      <a:cubicBezTo>
                        <a:pt x="129" y="83"/>
                        <a:pt x="107" y="78"/>
                        <a:pt x="87" y="65"/>
                      </a:cubicBezTo>
                      <a:cubicBezTo>
                        <a:pt x="57" y="45"/>
                        <a:pt x="26" y="25"/>
                        <a:pt x="0" y="0"/>
                      </a:cubicBezTo>
                      <a:cubicBezTo>
                        <a:pt x="0" y="12"/>
                        <a:pt x="0" y="23"/>
                        <a:pt x="0" y="35"/>
                      </a:cubicBezTo>
                      <a:cubicBezTo>
                        <a:pt x="3" y="36"/>
                        <a:pt x="5" y="38"/>
                        <a:pt x="7" y="40"/>
                      </a:cubicBezTo>
                      <a:cubicBezTo>
                        <a:pt x="33" y="64"/>
                        <a:pt x="60" y="86"/>
                        <a:pt x="89" y="106"/>
                      </a:cubicBezTo>
                      <a:cubicBezTo>
                        <a:pt x="108" y="120"/>
                        <a:pt x="129" y="123"/>
                        <a:pt x="152" y="123"/>
                      </a:cubicBezTo>
                      <a:cubicBezTo>
                        <a:pt x="174" y="123"/>
                        <a:pt x="195" y="120"/>
                        <a:pt x="215" y="106"/>
                      </a:cubicBezTo>
                      <a:cubicBezTo>
                        <a:pt x="243" y="86"/>
                        <a:pt x="270" y="64"/>
                        <a:pt x="296" y="40"/>
                      </a:cubicBezTo>
                      <a:cubicBezTo>
                        <a:pt x="298" y="38"/>
                        <a:pt x="300" y="36"/>
                        <a:pt x="303" y="35"/>
                      </a:cubicBezTo>
                      <a:cubicBezTo>
                        <a:pt x="303" y="23"/>
                        <a:pt x="303" y="12"/>
                        <a:pt x="304" y="0"/>
                      </a:cubicBezTo>
                      <a:cubicBezTo>
                        <a:pt x="277" y="25"/>
                        <a:pt x="246" y="45"/>
                        <a:pt x="216" y="65"/>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6" name="Freeform 26"/>
                <p:cNvSpPr>
                  <a:spLocks/>
                </p:cNvSpPr>
                <p:nvPr/>
              </p:nvSpPr>
              <p:spPr bwMode="auto">
                <a:xfrm>
                  <a:off x="4314" y="2020"/>
                  <a:ext cx="811" cy="186"/>
                </a:xfrm>
                <a:custGeom>
                  <a:avLst/>
                  <a:gdLst>
                    <a:gd name="T0" fmla="*/ 1 w 1013"/>
                    <a:gd name="T1" fmla="*/ 130 h 231"/>
                    <a:gd name="T2" fmla="*/ 93 w 1013"/>
                    <a:gd name="T3" fmla="*/ 59 h 231"/>
                    <a:gd name="T4" fmla="*/ 133 w 1013"/>
                    <a:gd name="T5" fmla="*/ 48 h 231"/>
                    <a:gd name="T6" fmla="*/ 309 w 1013"/>
                    <a:gd name="T7" fmla="*/ 0 h 231"/>
                    <a:gd name="T8" fmla="*/ 377 w 1013"/>
                    <a:gd name="T9" fmla="*/ 76 h 231"/>
                    <a:gd name="T10" fmla="*/ 614 w 1013"/>
                    <a:gd name="T11" fmla="*/ 87 h 231"/>
                    <a:gd name="T12" fmla="*/ 704 w 1013"/>
                    <a:gd name="T13" fmla="*/ 0 h 231"/>
                    <a:gd name="T14" fmla="*/ 941 w 1013"/>
                    <a:gd name="T15" fmla="*/ 65 h 231"/>
                    <a:gd name="T16" fmla="*/ 1006 w 1013"/>
                    <a:gd name="T17" fmla="*/ 119 h 231"/>
                    <a:gd name="T18" fmla="*/ 1012 w 1013"/>
                    <a:gd name="T19" fmla="*/ 130 h 231"/>
                    <a:gd name="T20" fmla="*/ 1013 w 1013"/>
                    <a:gd name="T21" fmla="*/ 223 h 231"/>
                    <a:gd name="T22" fmla="*/ 1005 w 1013"/>
                    <a:gd name="T23" fmla="*/ 231 h 231"/>
                    <a:gd name="T24" fmla="*/ 56 w 1013"/>
                    <a:gd name="T25" fmla="*/ 231 h 231"/>
                    <a:gd name="T26" fmla="*/ 7 w 1013"/>
                    <a:gd name="T27" fmla="*/ 231 h 231"/>
                    <a:gd name="T28" fmla="*/ 1 w 1013"/>
                    <a:gd name="T29" fmla="*/ 225 h 231"/>
                    <a:gd name="T30" fmla="*/ 1 w 1013"/>
                    <a:gd name="T31" fmla="*/ 13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13" h="231">
                      <a:moveTo>
                        <a:pt x="1" y="130"/>
                      </a:moveTo>
                      <a:cubicBezTo>
                        <a:pt x="20" y="91"/>
                        <a:pt x="51" y="68"/>
                        <a:pt x="93" y="59"/>
                      </a:cubicBezTo>
                      <a:cubicBezTo>
                        <a:pt x="107" y="56"/>
                        <a:pt x="120" y="52"/>
                        <a:pt x="133" y="48"/>
                      </a:cubicBezTo>
                      <a:cubicBezTo>
                        <a:pt x="192" y="32"/>
                        <a:pt x="251" y="16"/>
                        <a:pt x="309" y="0"/>
                      </a:cubicBezTo>
                      <a:cubicBezTo>
                        <a:pt x="322" y="34"/>
                        <a:pt x="346" y="59"/>
                        <a:pt x="377" y="76"/>
                      </a:cubicBezTo>
                      <a:cubicBezTo>
                        <a:pt x="454" y="118"/>
                        <a:pt x="534" y="120"/>
                        <a:pt x="614" y="87"/>
                      </a:cubicBezTo>
                      <a:cubicBezTo>
                        <a:pt x="655" y="70"/>
                        <a:pt x="688" y="43"/>
                        <a:pt x="704" y="0"/>
                      </a:cubicBezTo>
                      <a:cubicBezTo>
                        <a:pt x="783" y="21"/>
                        <a:pt x="862" y="42"/>
                        <a:pt x="941" y="65"/>
                      </a:cubicBezTo>
                      <a:cubicBezTo>
                        <a:pt x="970" y="73"/>
                        <a:pt x="991" y="93"/>
                        <a:pt x="1006" y="119"/>
                      </a:cubicBezTo>
                      <a:cubicBezTo>
                        <a:pt x="1008" y="123"/>
                        <a:pt x="1010" y="126"/>
                        <a:pt x="1012" y="130"/>
                      </a:cubicBezTo>
                      <a:cubicBezTo>
                        <a:pt x="1012" y="161"/>
                        <a:pt x="1012" y="192"/>
                        <a:pt x="1013" y="223"/>
                      </a:cubicBezTo>
                      <a:cubicBezTo>
                        <a:pt x="1013" y="229"/>
                        <a:pt x="1011" y="231"/>
                        <a:pt x="1005" y="231"/>
                      </a:cubicBezTo>
                      <a:cubicBezTo>
                        <a:pt x="688" y="231"/>
                        <a:pt x="372" y="231"/>
                        <a:pt x="56" y="231"/>
                      </a:cubicBezTo>
                      <a:cubicBezTo>
                        <a:pt x="40" y="231"/>
                        <a:pt x="23" y="230"/>
                        <a:pt x="7" y="231"/>
                      </a:cubicBezTo>
                      <a:cubicBezTo>
                        <a:pt x="2" y="231"/>
                        <a:pt x="0" y="230"/>
                        <a:pt x="1" y="225"/>
                      </a:cubicBezTo>
                      <a:cubicBezTo>
                        <a:pt x="1" y="193"/>
                        <a:pt x="1" y="161"/>
                        <a:pt x="1" y="130"/>
                      </a:cubicBezTo>
                      <a:close/>
                    </a:path>
                  </a:pathLst>
                </a:custGeom>
                <a:solidFill>
                  <a:srgbClr val="00A3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7" name="Freeform 27"/>
                <p:cNvSpPr>
                  <a:spLocks/>
                </p:cNvSpPr>
                <p:nvPr/>
              </p:nvSpPr>
              <p:spPr bwMode="auto">
                <a:xfrm>
                  <a:off x="4562" y="1956"/>
                  <a:ext cx="316" cy="161"/>
                </a:xfrm>
                <a:custGeom>
                  <a:avLst/>
                  <a:gdLst>
                    <a:gd name="T0" fmla="*/ 395 w 395"/>
                    <a:gd name="T1" fmla="*/ 80 h 200"/>
                    <a:gd name="T2" fmla="*/ 305 w 395"/>
                    <a:gd name="T3" fmla="*/ 167 h 200"/>
                    <a:gd name="T4" fmla="*/ 68 w 395"/>
                    <a:gd name="T5" fmla="*/ 156 h 200"/>
                    <a:gd name="T6" fmla="*/ 0 w 395"/>
                    <a:gd name="T7" fmla="*/ 80 h 200"/>
                    <a:gd name="T8" fmla="*/ 37 w 395"/>
                    <a:gd name="T9" fmla="*/ 69 h 200"/>
                    <a:gd name="T10" fmla="*/ 46 w 395"/>
                    <a:gd name="T11" fmla="*/ 58 h 200"/>
                    <a:gd name="T12" fmla="*/ 46 w 395"/>
                    <a:gd name="T13" fmla="*/ 0 h 200"/>
                    <a:gd name="T14" fmla="*/ 53 w 395"/>
                    <a:gd name="T15" fmla="*/ 5 h 200"/>
                    <a:gd name="T16" fmla="*/ 135 w 395"/>
                    <a:gd name="T17" fmla="*/ 71 h 200"/>
                    <a:gd name="T18" fmla="*/ 217 w 395"/>
                    <a:gd name="T19" fmla="*/ 86 h 200"/>
                    <a:gd name="T20" fmla="*/ 255 w 395"/>
                    <a:gd name="T21" fmla="*/ 74 h 200"/>
                    <a:gd name="T22" fmla="*/ 317 w 395"/>
                    <a:gd name="T23" fmla="*/ 26 h 200"/>
                    <a:gd name="T24" fmla="*/ 349 w 395"/>
                    <a:gd name="T25" fmla="*/ 0 h 200"/>
                    <a:gd name="T26" fmla="*/ 350 w 395"/>
                    <a:gd name="T27" fmla="*/ 58 h 200"/>
                    <a:gd name="T28" fmla="*/ 358 w 395"/>
                    <a:gd name="T29" fmla="*/ 69 h 200"/>
                    <a:gd name="T30" fmla="*/ 395 w 395"/>
                    <a:gd name="T31" fmla="*/ 8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5" h="200">
                      <a:moveTo>
                        <a:pt x="395" y="80"/>
                      </a:moveTo>
                      <a:cubicBezTo>
                        <a:pt x="379" y="123"/>
                        <a:pt x="346" y="150"/>
                        <a:pt x="305" y="167"/>
                      </a:cubicBezTo>
                      <a:cubicBezTo>
                        <a:pt x="225" y="200"/>
                        <a:pt x="145" y="198"/>
                        <a:pt x="68" y="156"/>
                      </a:cubicBezTo>
                      <a:cubicBezTo>
                        <a:pt x="37" y="139"/>
                        <a:pt x="13" y="114"/>
                        <a:pt x="0" y="80"/>
                      </a:cubicBezTo>
                      <a:cubicBezTo>
                        <a:pt x="13" y="76"/>
                        <a:pt x="25" y="72"/>
                        <a:pt x="37" y="69"/>
                      </a:cubicBezTo>
                      <a:cubicBezTo>
                        <a:pt x="43" y="68"/>
                        <a:pt x="46" y="65"/>
                        <a:pt x="46" y="58"/>
                      </a:cubicBezTo>
                      <a:cubicBezTo>
                        <a:pt x="45" y="39"/>
                        <a:pt x="46" y="20"/>
                        <a:pt x="46" y="0"/>
                      </a:cubicBezTo>
                      <a:cubicBezTo>
                        <a:pt x="49" y="0"/>
                        <a:pt x="51" y="3"/>
                        <a:pt x="53" y="5"/>
                      </a:cubicBezTo>
                      <a:cubicBezTo>
                        <a:pt x="79" y="29"/>
                        <a:pt x="106" y="51"/>
                        <a:pt x="135" y="71"/>
                      </a:cubicBezTo>
                      <a:cubicBezTo>
                        <a:pt x="159" y="89"/>
                        <a:pt x="188" y="89"/>
                        <a:pt x="217" y="86"/>
                      </a:cubicBezTo>
                      <a:cubicBezTo>
                        <a:pt x="230" y="85"/>
                        <a:pt x="244" y="82"/>
                        <a:pt x="255" y="74"/>
                      </a:cubicBezTo>
                      <a:cubicBezTo>
                        <a:pt x="277" y="60"/>
                        <a:pt x="297" y="43"/>
                        <a:pt x="317" y="26"/>
                      </a:cubicBezTo>
                      <a:cubicBezTo>
                        <a:pt x="328" y="17"/>
                        <a:pt x="336" y="6"/>
                        <a:pt x="349" y="0"/>
                      </a:cubicBezTo>
                      <a:cubicBezTo>
                        <a:pt x="349" y="20"/>
                        <a:pt x="350" y="39"/>
                        <a:pt x="350" y="58"/>
                      </a:cubicBezTo>
                      <a:cubicBezTo>
                        <a:pt x="349" y="65"/>
                        <a:pt x="352" y="68"/>
                        <a:pt x="358" y="69"/>
                      </a:cubicBezTo>
                      <a:cubicBezTo>
                        <a:pt x="370" y="72"/>
                        <a:pt x="382" y="76"/>
                        <a:pt x="395" y="80"/>
                      </a:cubicBezTo>
                      <a:close/>
                    </a:path>
                  </a:pathLst>
                </a:custGeom>
                <a:solidFill>
                  <a:srgbClr val="E1C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8" name="Freeform 28"/>
                <p:cNvSpPr>
                  <a:spLocks/>
                </p:cNvSpPr>
                <p:nvPr/>
              </p:nvSpPr>
              <p:spPr bwMode="auto">
                <a:xfrm>
                  <a:off x="4573" y="1863"/>
                  <a:ext cx="1" cy="1"/>
                </a:xfrm>
                <a:custGeom>
                  <a:avLst/>
                  <a:gdLst>
                    <a:gd name="T0" fmla="*/ 0 w 2"/>
                    <a:gd name="T1" fmla="*/ 1 h 1"/>
                    <a:gd name="T2" fmla="*/ 1 w 2"/>
                    <a:gd name="T3" fmla="*/ 0 h 1"/>
                    <a:gd name="T4" fmla="*/ 2 w 2"/>
                    <a:gd name="T5" fmla="*/ 1 h 1"/>
                    <a:gd name="T6" fmla="*/ 1 w 2"/>
                    <a:gd name="T7" fmla="*/ 1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cubicBezTo>
                        <a:pt x="0" y="0"/>
                        <a:pt x="0" y="0"/>
                        <a:pt x="1" y="0"/>
                      </a:cubicBezTo>
                      <a:cubicBezTo>
                        <a:pt x="1" y="0"/>
                        <a:pt x="1" y="1"/>
                        <a:pt x="2" y="1"/>
                      </a:cubicBezTo>
                      <a:cubicBezTo>
                        <a:pt x="1" y="1"/>
                        <a:pt x="1" y="1"/>
                        <a:pt x="1" y="1"/>
                      </a:cubicBezTo>
                      <a:lnTo>
                        <a:pt x="0" y="1"/>
                      </a:lnTo>
                      <a:close/>
                    </a:path>
                  </a:pathLst>
                </a:custGeom>
                <a:solidFill>
                  <a:srgbClr val="7D55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9" name="Freeform 29"/>
                <p:cNvSpPr>
                  <a:spLocks/>
                </p:cNvSpPr>
                <p:nvPr/>
              </p:nvSpPr>
              <p:spPr bwMode="auto">
                <a:xfrm>
                  <a:off x="4658" y="1879"/>
                  <a:ext cx="123" cy="40"/>
                </a:xfrm>
                <a:custGeom>
                  <a:avLst/>
                  <a:gdLst>
                    <a:gd name="T0" fmla="*/ 77 w 154"/>
                    <a:gd name="T1" fmla="*/ 2 h 50"/>
                    <a:gd name="T2" fmla="*/ 141 w 154"/>
                    <a:gd name="T3" fmla="*/ 2 h 50"/>
                    <a:gd name="T4" fmla="*/ 152 w 154"/>
                    <a:gd name="T5" fmla="*/ 5 h 50"/>
                    <a:gd name="T6" fmla="*/ 148 w 154"/>
                    <a:gd name="T7" fmla="*/ 15 h 50"/>
                    <a:gd name="T8" fmla="*/ 90 w 154"/>
                    <a:gd name="T9" fmla="*/ 46 h 50"/>
                    <a:gd name="T10" fmla="*/ 10 w 154"/>
                    <a:gd name="T11" fmla="*/ 20 h 50"/>
                    <a:gd name="T12" fmla="*/ 4 w 154"/>
                    <a:gd name="T13" fmla="*/ 13 h 50"/>
                    <a:gd name="T14" fmla="*/ 11 w 154"/>
                    <a:gd name="T15" fmla="*/ 2 h 50"/>
                    <a:gd name="T16" fmla="*/ 77 w 154"/>
                    <a:gd name="T17"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50">
                      <a:moveTo>
                        <a:pt x="77" y="2"/>
                      </a:moveTo>
                      <a:cubicBezTo>
                        <a:pt x="98" y="2"/>
                        <a:pt x="120" y="2"/>
                        <a:pt x="141" y="2"/>
                      </a:cubicBezTo>
                      <a:cubicBezTo>
                        <a:pt x="145" y="2"/>
                        <a:pt x="150" y="0"/>
                        <a:pt x="152" y="5"/>
                      </a:cubicBezTo>
                      <a:cubicBezTo>
                        <a:pt x="154" y="9"/>
                        <a:pt x="151" y="12"/>
                        <a:pt x="148" y="15"/>
                      </a:cubicBezTo>
                      <a:cubicBezTo>
                        <a:pt x="133" y="34"/>
                        <a:pt x="113" y="44"/>
                        <a:pt x="90" y="46"/>
                      </a:cubicBezTo>
                      <a:cubicBezTo>
                        <a:pt x="60" y="50"/>
                        <a:pt x="31" y="45"/>
                        <a:pt x="10" y="20"/>
                      </a:cubicBezTo>
                      <a:cubicBezTo>
                        <a:pt x="8" y="18"/>
                        <a:pt x="6" y="15"/>
                        <a:pt x="4" y="13"/>
                      </a:cubicBezTo>
                      <a:cubicBezTo>
                        <a:pt x="0" y="5"/>
                        <a:pt x="2" y="2"/>
                        <a:pt x="11" y="2"/>
                      </a:cubicBezTo>
                      <a:cubicBezTo>
                        <a:pt x="33" y="1"/>
                        <a:pt x="55" y="2"/>
                        <a:pt x="77" y="2"/>
                      </a:cubicBezTo>
                      <a:close/>
                    </a:path>
                  </a:pathLst>
                </a:custGeom>
                <a:solidFill>
                  <a:srgbClr val="AB85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0" name="Freeform 30"/>
                <p:cNvSpPr>
                  <a:spLocks/>
                </p:cNvSpPr>
                <p:nvPr/>
              </p:nvSpPr>
              <p:spPr bwMode="auto">
                <a:xfrm>
                  <a:off x="4726" y="1699"/>
                  <a:ext cx="124" cy="125"/>
                </a:xfrm>
                <a:custGeom>
                  <a:avLst/>
                  <a:gdLst>
                    <a:gd name="T0" fmla="*/ 1 w 155"/>
                    <a:gd name="T1" fmla="*/ 105 h 156"/>
                    <a:gd name="T2" fmla="*/ 1 w 155"/>
                    <a:gd name="T3" fmla="*/ 74 h 156"/>
                    <a:gd name="T4" fmla="*/ 40 w 155"/>
                    <a:gd name="T5" fmla="*/ 14 h 156"/>
                    <a:gd name="T6" fmla="*/ 128 w 155"/>
                    <a:gd name="T7" fmla="*/ 15 h 156"/>
                    <a:gd name="T8" fmla="*/ 147 w 155"/>
                    <a:gd name="T9" fmla="*/ 31 h 156"/>
                    <a:gd name="T10" fmla="*/ 150 w 155"/>
                    <a:gd name="T11" fmla="*/ 41 h 156"/>
                    <a:gd name="T12" fmla="*/ 132 w 155"/>
                    <a:gd name="T13" fmla="*/ 44 h 156"/>
                    <a:gd name="T14" fmla="*/ 90 w 155"/>
                    <a:gd name="T15" fmla="*/ 24 h 156"/>
                    <a:gd name="T16" fmla="*/ 39 w 155"/>
                    <a:gd name="T17" fmla="*/ 36 h 156"/>
                    <a:gd name="T18" fmla="*/ 21 w 155"/>
                    <a:gd name="T19" fmla="*/ 71 h 156"/>
                    <a:gd name="T20" fmla="*/ 22 w 155"/>
                    <a:gd name="T21" fmla="*/ 146 h 156"/>
                    <a:gd name="T22" fmla="*/ 11 w 155"/>
                    <a:gd name="T23" fmla="*/ 156 h 156"/>
                    <a:gd name="T24" fmla="*/ 1 w 155"/>
                    <a:gd name="T25" fmla="*/ 146 h 156"/>
                    <a:gd name="T26" fmla="*/ 1 w 155"/>
                    <a:gd name="T27" fmla="*/ 10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 h="156">
                      <a:moveTo>
                        <a:pt x="1" y="105"/>
                      </a:moveTo>
                      <a:cubicBezTo>
                        <a:pt x="1" y="94"/>
                        <a:pt x="2" y="84"/>
                        <a:pt x="1" y="74"/>
                      </a:cubicBezTo>
                      <a:cubicBezTo>
                        <a:pt x="0" y="44"/>
                        <a:pt x="15" y="25"/>
                        <a:pt x="40" y="14"/>
                      </a:cubicBezTo>
                      <a:cubicBezTo>
                        <a:pt x="69" y="1"/>
                        <a:pt x="99" y="0"/>
                        <a:pt x="128" y="15"/>
                      </a:cubicBezTo>
                      <a:cubicBezTo>
                        <a:pt x="135" y="19"/>
                        <a:pt x="141" y="25"/>
                        <a:pt x="147" y="31"/>
                      </a:cubicBezTo>
                      <a:cubicBezTo>
                        <a:pt x="149" y="34"/>
                        <a:pt x="155" y="38"/>
                        <a:pt x="150" y="41"/>
                      </a:cubicBezTo>
                      <a:cubicBezTo>
                        <a:pt x="145" y="44"/>
                        <a:pt x="138" y="50"/>
                        <a:pt x="132" y="44"/>
                      </a:cubicBezTo>
                      <a:cubicBezTo>
                        <a:pt x="121" y="30"/>
                        <a:pt x="106" y="26"/>
                        <a:pt x="90" y="24"/>
                      </a:cubicBezTo>
                      <a:cubicBezTo>
                        <a:pt x="71" y="22"/>
                        <a:pt x="54" y="25"/>
                        <a:pt x="39" y="36"/>
                      </a:cubicBezTo>
                      <a:cubicBezTo>
                        <a:pt x="27" y="45"/>
                        <a:pt x="21" y="56"/>
                        <a:pt x="21" y="71"/>
                      </a:cubicBezTo>
                      <a:cubicBezTo>
                        <a:pt x="22" y="96"/>
                        <a:pt x="21" y="121"/>
                        <a:pt x="22" y="146"/>
                      </a:cubicBezTo>
                      <a:cubicBezTo>
                        <a:pt x="22" y="155"/>
                        <a:pt x="17" y="155"/>
                        <a:pt x="11" y="156"/>
                      </a:cubicBezTo>
                      <a:cubicBezTo>
                        <a:pt x="3" y="156"/>
                        <a:pt x="1" y="153"/>
                        <a:pt x="1" y="146"/>
                      </a:cubicBezTo>
                      <a:cubicBezTo>
                        <a:pt x="2" y="132"/>
                        <a:pt x="1" y="118"/>
                        <a:pt x="1" y="105"/>
                      </a:cubicBezTo>
                      <a:close/>
                    </a:path>
                  </a:pathLst>
                </a:custGeom>
                <a:solidFill>
                  <a:srgbClr val="BE9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1" name="Freeform 31"/>
                <p:cNvSpPr>
                  <a:spLocks/>
                </p:cNvSpPr>
                <p:nvPr/>
              </p:nvSpPr>
              <p:spPr bwMode="auto">
                <a:xfrm>
                  <a:off x="4590" y="1703"/>
                  <a:ext cx="116" cy="35"/>
                </a:xfrm>
                <a:custGeom>
                  <a:avLst/>
                  <a:gdLst>
                    <a:gd name="T0" fmla="*/ 71 w 146"/>
                    <a:gd name="T1" fmla="*/ 0 h 44"/>
                    <a:gd name="T2" fmla="*/ 129 w 146"/>
                    <a:gd name="T3" fmla="*/ 18 h 44"/>
                    <a:gd name="T4" fmla="*/ 137 w 146"/>
                    <a:gd name="T5" fmla="*/ 25 h 44"/>
                    <a:gd name="T6" fmla="*/ 141 w 146"/>
                    <a:gd name="T7" fmla="*/ 37 h 44"/>
                    <a:gd name="T8" fmla="*/ 122 w 146"/>
                    <a:gd name="T9" fmla="*/ 38 h 44"/>
                    <a:gd name="T10" fmla="*/ 34 w 146"/>
                    <a:gd name="T11" fmla="*/ 28 h 44"/>
                    <a:gd name="T12" fmla="*/ 23 w 146"/>
                    <a:gd name="T13" fmla="*/ 39 h 44"/>
                    <a:gd name="T14" fmla="*/ 14 w 146"/>
                    <a:gd name="T15" fmla="*/ 42 h 44"/>
                    <a:gd name="T16" fmla="*/ 10 w 146"/>
                    <a:gd name="T17" fmla="*/ 23 h 44"/>
                    <a:gd name="T18" fmla="*/ 71 w 146"/>
                    <a:gd name="T1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44">
                      <a:moveTo>
                        <a:pt x="71" y="0"/>
                      </a:moveTo>
                      <a:cubicBezTo>
                        <a:pt x="92" y="1"/>
                        <a:pt x="112" y="5"/>
                        <a:pt x="129" y="18"/>
                      </a:cubicBezTo>
                      <a:cubicBezTo>
                        <a:pt x="132" y="20"/>
                        <a:pt x="135" y="22"/>
                        <a:pt x="137" y="25"/>
                      </a:cubicBezTo>
                      <a:cubicBezTo>
                        <a:pt x="139" y="29"/>
                        <a:pt x="146" y="32"/>
                        <a:pt x="141" y="37"/>
                      </a:cubicBezTo>
                      <a:cubicBezTo>
                        <a:pt x="135" y="44"/>
                        <a:pt x="128" y="44"/>
                        <a:pt x="122" y="38"/>
                      </a:cubicBezTo>
                      <a:cubicBezTo>
                        <a:pt x="103" y="16"/>
                        <a:pt x="56" y="15"/>
                        <a:pt x="34" y="28"/>
                      </a:cubicBezTo>
                      <a:cubicBezTo>
                        <a:pt x="30" y="31"/>
                        <a:pt x="25" y="34"/>
                        <a:pt x="23" y="39"/>
                      </a:cubicBezTo>
                      <a:cubicBezTo>
                        <a:pt x="20" y="43"/>
                        <a:pt x="18" y="43"/>
                        <a:pt x="14" y="42"/>
                      </a:cubicBezTo>
                      <a:cubicBezTo>
                        <a:pt x="0" y="36"/>
                        <a:pt x="0" y="34"/>
                        <a:pt x="10" y="23"/>
                      </a:cubicBezTo>
                      <a:cubicBezTo>
                        <a:pt x="27" y="5"/>
                        <a:pt x="49" y="1"/>
                        <a:pt x="71" y="0"/>
                      </a:cubicBezTo>
                      <a:close/>
                    </a:path>
                  </a:pathLst>
                </a:custGeom>
                <a:solidFill>
                  <a:srgbClr val="CDA4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2" name="Freeform 32"/>
                <p:cNvSpPr>
                  <a:spLocks/>
                </p:cNvSpPr>
                <p:nvPr/>
              </p:nvSpPr>
              <p:spPr bwMode="auto">
                <a:xfrm>
                  <a:off x="4630" y="1743"/>
                  <a:ext cx="33" cy="33"/>
                </a:xfrm>
                <a:custGeom>
                  <a:avLst/>
                  <a:gdLst>
                    <a:gd name="T0" fmla="*/ 1 w 41"/>
                    <a:gd name="T1" fmla="*/ 20 h 41"/>
                    <a:gd name="T2" fmla="*/ 21 w 41"/>
                    <a:gd name="T3" fmla="*/ 0 h 41"/>
                    <a:gd name="T4" fmla="*/ 41 w 41"/>
                    <a:gd name="T5" fmla="*/ 20 h 41"/>
                    <a:gd name="T6" fmla="*/ 20 w 41"/>
                    <a:gd name="T7" fmla="*/ 40 h 41"/>
                    <a:gd name="T8" fmla="*/ 1 w 41"/>
                    <a:gd name="T9" fmla="*/ 20 h 41"/>
                  </a:gdLst>
                  <a:ahLst/>
                  <a:cxnLst>
                    <a:cxn ang="0">
                      <a:pos x="T0" y="T1"/>
                    </a:cxn>
                    <a:cxn ang="0">
                      <a:pos x="T2" y="T3"/>
                    </a:cxn>
                    <a:cxn ang="0">
                      <a:pos x="T4" y="T5"/>
                    </a:cxn>
                    <a:cxn ang="0">
                      <a:pos x="T6" y="T7"/>
                    </a:cxn>
                    <a:cxn ang="0">
                      <a:pos x="T8" y="T9"/>
                    </a:cxn>
                  </a:cxnLst>
                  <a:rect l="0" t="0" r="r" b="b"/>
                  <a:pathLst>
                    <a:path w="41" h="41">
                      <a:moveTo>
                        <a:pt x="1" y="20"/>
                      </a:moveTo>
                      <a:cubicBezTo>
                        <a:pt x="1" y="9"/>
                        <a:pt x="10" y="0"/>
                        <a:pt x="21" y="0"/>
                      </a:cubicBezTo>
                      <a:cubicBezTo>
                        <a:pt x="32" y="0"/>
                        <a:pt x="41" y="9"/>
                        <a:pt x="41" y="20"/>
                      </a:cubicBezTo>
                      <a:cubicBezTo>
                        <a:pt x="41" y="31"/>
                        <a:pt x="31" y="41"/>
                        <a:pt x="20" y="40"/>
                      </a:cubicBezTo>
                      <a:cubicBezTo>
                        <a:pt x="9" y="40"/>
                        <a:pt x="0" y="31"/>
                        <a:pt x="1" y="20"/>
                      </a:cubicBezTo>
                      <a:close/>
                    </a:path>
                  </a:pathLst>
                </a:custGeom>
                <a:solidFill>
                  <a:srgbClr val="3B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3" name="Freeform 33"/>
                <p:cNvSpPr>
                  <a:spLocks/>
                </p:cNvSpPr>
                <p:nvPr/>
              </p:nvSpPr>
              <p:spPr bwMode="auto">
                <a:xfrm>
                  <a:off x="4776" y="1743"/>
                  <a:ext cx="33" cy="32"/>
                </a:xfrm>
                <a:custGeom>
                  <a:avLst/>
                  <a:gdLst>
                    <a:gd name="T0" fmla="*/ 41 w 41"/>
                    <a:gd name="T1" fmla="*/ 20 h 40"/>
                    <a:gd name="T2" fmla="*/ 21 w 41"/>
                    <a:gd name="T3" fmla="*/ 40 h 40"/>
                    <a:gd name="T4" fmla="*/ 1 w 41"/>
                    <a:gd name="T5" fmla="*/ 20 h 40"/>
                    <a:gd name="T6" fmla="*/ 21 w 41"/>
                    <a:gd name="T7" fmla="*/ 0 h 40"/>
                    <a:gd name="T8" fmla="*/ 41 w 41"/>
                    <a:gd name="T9" fmla="*/ 20 h 40"/>
                  </a:gdLst>
                  <a:ahLst/>
                  <a:cxnLst>
                    <a:cxn ang="0">
                      <a:pos x="T0" y="T1"/>
                    </a:cxn>
                    <a:cxn ang="0">
                      <a:pos x="T2" y="T3"/>
                    </a:cxn>
                    <a:cxn ang="0">
                      <a:pos x="T4" y="T5"/>
                    </a:cxn>
                    <a:cxn ang="0">
                      <a:pos x="T6" y="T7"/>
                    </a:cxn>
                    <a:cxn ang="0">
                      <a:pos x="T8" y="T9"/>
                    </a:cxn>
                  </a:cxnLst>
                  <a:rect l="0" t="0" r="r" b="b"/>
                  <a:pathLst>
                    <a:path w="41" h="40">
                      <a:moveTo>
                        <a:pt x="41" y="20"/>
                      </a:moveTo>
                      <a:cubicBezTo>
                        <a:pt x="41" y="31"/>
                        <a:pt x="32" y="40"/>
                        <a:pt x="21" y="40"/>
                      </a:cubicBezTo>
                      <a:cubicBezTo>
                        <a:pt x="10" y="40"/>
                        <a:pt x="0" y="31"/>
                        <a:pt x="1" y="20"/>
                      </a:cubicBezTo>
                      <a:cubicBezTo>
                        <a:pt x="1" y="9"/>
                        <a:pt x="10" y="0"/>
                        <a:pt x="21" y="0"/>
                      </a:cubicBezTo>
                      <a:cubicBezTo>
                        <a:pt x="32" y="0"/>
                        <a:pt x="41" y="9"/>
                        <a:pt x="41" y="20"/>
                      </a:cubicBezTo>
                      <a:close/>
                    </a:path>
                  </a:pathLst>
                </a:custGeom>
                <a:solidFill>
                  <a:srgbClr val="3B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4" name="Freeform 34"/>
                <p:cNvSpPr>
                  <a:spLocks/>
                </p:cNvSpPr>
                <p:nvPr/>
              </p:nvSpPr>
              <p:spPr bwMode="auto">
                <a:xfrm>
                  <a:off x="4866" y="1863"/>
                  <a:ext cx="2" cy="1"/>
                </a:xfrm>
                <a:custGeom>
                  <a:avLst/>
                  <a:gdLst>
                    <a:gd name="T0" fmla="*/ 3 w 3"/>
                    <a:gd name="T1" fmla="*/ 0 h 1"/>
                    <a:gd name="T2" fmla="*/ 0 w 3"/>
                    <a:gd name="T3" fmla="*/ 1 h 1"/>
                    <a:gd name="T4" fmla="*/ 0 w 3"/>
                    <a:gd name="T5" fmla="*/ 0 h 1"/>
                    <a:gd name="T6" fmla="*/ 3 w 3"/>
                    <a:gd name="T7" fmla="*/ 0 h 1"/>
                  </a:gdLst>
                  <a:ahLst/>
                  <a:cxnLst>
                    <a:cxn ang="0">
                      <a:pos x="T0" y="T1"/>
                    </a:cxn>
                    <a:cxn ang="0">
                      <a:pos x="T2" y="T3"/>
                    </a:cxn>
                    <a:cxn ang="0">
                      <a:pos x="T4" y="T5"/>
                    </a:cxn>
                    <a:cxn ang="0">
                      <a:pos x="T6" y="T7"/>
                    </a:cxn>
                  </a:cxnLst>
                  <a:rect l="0" t="0" r="r" b="b"/>
                  <a:pathLst>
                    <a:path w="3" h="1">
                      <a:moveTo>
                        <a:pt x="3" y="0"/>
                      </a:moveTo>
                      <a:cubicBezTo>
                        <a:pt x="2" y="1"/>
                        <a:pt x="1" y="1"/>
                        <a:pt x="0" y="1"/>
                      </a:cubicBezTo>
                      <a:cubicBezTo>
                        <a:pt x="0" y="1"/>
                        <a:pt x="0" y="0"/>
                        <a:pt x="0" y="0"/>
                      </a:cubicBezTo>
                      <a:cubicBezTo>
                        <a:pt x="1" y="0"/>
                        <a:pt x="2" y="0"/>
                        <a:pt x="3" y="0"/>
                      </a:cubicBezTo>
                      <a:close/>
                    </a:path>
                  </a:pathLst>
                </a:custGeom>
                <a:solidFill>
                  <a:srgbClr val="7D55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5" name="Freeform 35"/>
                <p:cNvSpPr>
                  <a:spLocks noEditPoints="1"/>
                </p:cNvSpPr>
                <p:nvPr/>
              </p:nvSpPr>
              <p:spPr bwMode="auto">
                <a:xfrm>
                  <a:off x="4574" y="1581"/>
                  <a:ext cx="292" cy="414"/>
                </a:xfrm>
                <a:custGeom>
                  <a:avLst/>
                  <a:gdLst>
                    <a:gd name="T0" fmla="*/ 365 w 366"/>
                    <a:gd name="T1" fmla="*/ 151 h 515"/>
                    <a:gd name="T2" fmla="*/ 287 w 366"/>
                    <a:gd name="T3" fmla="*/ 31 h 515"/>
                    <a:gd name="T4" fmla="*/ 236 w 366"/>
                    <a:gd name="T5" fmla="*/ 43 h 515"/>
                    <a:gd name="T6" fmla="*/ 149 w 366"/>
                    <a:gd name="T7" fmla="*/ 26 h 515"/>
                    <a:gd name="T8" fmla="*/ 3 w 366"/>
                    <a:gd name="T9" fmla="*/ 113 h 515"/>
                    <a:gd name="T10" fmla="*/ 0 w 366"/>
                    <a:gd name="T11" fmla="*/ 351 h 515"/>
                    <a:gd name="T12" fmla="*/ 7 w 366"/>
                    <a:gd name="T13" fmla="*/ 385 h 515"/>
                    <a:gd name="T14" fmla="*/ 118 w 366"/>
                    <a:gd name="T15" fmla="*/ 497 h 515"/>
                    <a:gd name="T16" fmla="*/ 183 w 366"/>
                    <a:gd name="T17" fmla="*/ 515 h 515"/>
                    <a:gd name="T18" fmla="*/ 335 w 366"/>
                    <a:gd name="T19" fmla="*/ 432 h 515"/>
                    <a:gd name="T20" fmla="*/ 360 w 366"/>
                    <a:gd name="T21" fmla="*/ 377 h 515"/>
                    <a:gd name="T22" fmla="*/ 362 w 366"/>
                    <a:gd name="T23" fmla="*/ 370 h 515"/>
                    <a:gd name="T24" fmla="*/ 365 w 366"/>
                    <a:gd name="T25" fmla="*/ 352 h 515"/>
                    <a:gd name="T26" fmla="*/ 365 w 366"/>
                    <a:gd name="T27" fmla="*/ 351 h 515"/>
                    <a:gd name="T28" fmla="*/ 365 w 366"/>
                    <a:gd name="T29" fmla="*/ 351 h 515"/>
                    <a:gd name="T30" fmla="*/ 274 w 366"/>
                    <a:gd name="T31" fmla="*/ 241 h 515"/>
                    <a:gd name="T32" fmla="*/ 274 w 366"/>
                    <a:gd name="T33" fmla="*/ 201 h 515"/>
                    <a:gd name="T34" fmla="*/ 274 w 366"/>
                    <a:gd name="T35" fmla="*/ 241 h 515"/>
                    <a:gd name="T36" fmla="*/ 192 w 366"/>
                    <a:gd name="T37" fmla="*/ 220 h 515"/>
                    <a:gd name="T38" fmla="*/ 319 w 366"/>
                    <a:gd name="T39" fmla="*/ 161 h 515"/>
                    <a:gd name="T40" fmla="*/ 341 w 366"/>
                    <a:gd name="T41" fmla="*/ 187 h 515"/>
                    <a:gd name="T42" fmla="*/ 281 w 366"/>
                    <a:gd name="T43" fmla="*/ 170 h 515"/>
                    <a:gd name="T44" fmla="*/ 212 w 366"/>
                    <a:gd name="T45" fmla="*/ 217 h 515"/>
                    <a:gd name="T46" fmla="*/ 202 w 366"/>
                    <a:gd name="T47" fmla="*/ 302 h 515"/>
                    <a:gd name="T48" fmla="*/ 192 w 366"/>
                    <a:gd name="T49" fmla="*/ 251 h 515"/>
                    <a:gd name="T50" fmla="*/ 34 w 366"/>
                    <a:gd name="T51" fmla="*/ 193 h 515"/>
                    <a:gd name="T52" fmla="*/ 91 w 366"/>
                    <a:gd name="T53" fmla="*/ 151 h 515"/>
                    <a:gd name="T54" fmla="*/ 157 w 366"/>
                    <a:gd name="T55" fmla="*/ 176 h 515"/>
                    <a:gd name="T56" fmla="*/ 142 w 366"/>
                    <a:gd name="T57" fmla="*/ 189 h 515"/>
                    <a:gd name="T58" fmla="*/ 43 w 366"/>
                    <a:gd name="T59" fmla="*/ 190 h 515"/>
                    <a:gd name="T60" fmla="*/ 72 w 366"/>
                    <a:gd name="T61" fmla="*/ 221 h 515"/>
                    <a:gd name="T62" fmla="*/ 112 w 366"/>
                    <a:gd name="T63" fmla="*/ 221 h 515"/>
                    <a:gd name="T64" fmla="*/ 115 w 366"/>
                    <a:gd name="T65" fmla="*/ 391 h 515"/>
                    <a:gd name="T66" fmla="*/ 116 w 366"/>
                    <a:gd name="T67" fmla="*/ 373 h 515"/>
                    <a:gd name="T68" fmla="*/ 246 w 366"/>
                    <a:gd name="T69" fmla="*/ 373 h 515"/>
                    <a:gd name="T70" fmla="*/ 253 w 366"/>
                    <a:gd name="T71" fmla="*/ 386 h 515"/>
                    <a:gd name="T72" fmla="*/ 115 w 366"/>
                    <a:gd name="T73" fmla="*/ 391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6" h="515">
                      <a:moveTo>
                        <a:pt x="365" y="288"/>
                      </a:moveTo>
                      <a:cubicBezTo>
                        <a:pt x="365" y="242"/>
                        <a:pt x="365" y="196"/>
                        <a:pt x="365" y="151"/>
                      </a:cubicBezTo>
                      <a:cubicBezTo>
                        <a:pt x="366" y="131"/>
                        <a:pt x="364" y="112"/>
                        <a:pt x="361" y="92"/>
                      </a:cubicBezTo>
                      <a:cubicBezTo>
                        <a:pt x="353" y="51"/>
                        <a:pt x="331" y="34"/>
                        <a:pt x="287" y="31"/>
                      </a:cubicBezTo>
                      <a:cubicBezTo>
                        <a:pt x="275" y="30"/>
                        <a:pt x="263" y="32"/>
                        <a:pt x="252" y="34"/>
                      </a:cubicBezTo>
                      <a:cubicBezTo>
                        <a:pt x="247" y="37"/>
                        <a:pt x="242" y="40"/>
                        <a:pt x="236" y="43"/>
                      </a:cubicBezTo>
                      <a:cubicBezTo>
                        <a:pt x="213" y="54"/>
                        <a:pt x="191" y="51"/>
                        <a:pt x="169" y="39"/>
                      </a:cubicBezTo>
                      <a:cubicBezTo>
                        <a:pt x="162" y="35"/>
                        <a:pt x="155" y="32"/>
                        <a:pt x="149" y="26"/>
                      </a:cubicBezTo>
                      <a:cubicBezTo>
                        <a:pt x="120" y="0"/>
                        <a:pt x="84" y="7"/>
                        <a:pt x="56" y="24"/>
                      </a:cubicBezTo>
                      <a:cubicBezTo>
                        <a:pt x="23" y="44"/>
                        <a:pt x="8" y="75"/>
                        <a:pt x="3" y="113"/>
                      </a:cubicBezTo>
                      <a:cubicBezTo>
                        <a:pt x="1" y="125"/>
                        <a:pt x="1" y="138"/>
                        <a:pt x="0" y="151"/>
                      </a:cubicBezTo>
                      <a:cubicBezTo>
                        <a:pt x="0" y="218"/>
                        <a:pt x="0" y="284"/>
                        <a:pt x="0" y="351"/>
                      </a:cubicBezTo>
                      <a:cubicBezTo>
                        <a:pt x="0" y="351"/>
                        <a:pt x="0" y="352"/>
                        <a:pt x="1" y="352"/>
                      </a:cubicBezTo>
                      <a:cubicBezTo>
                        <a:pt x="2" y="363"/>
                        <a:pt x="4" y="374"/>
                        <a:pt x="7" y="385"/>
                      </a:cubicBezTo>
                      <a:cubicBezTo>
                        <a:pt x="12" y="402"/>
                        <a:pt x="21" y="417"/>
                        <a:pt x="31" y="432"/>
                      </a:cubicBezTo>
                      <a:cubicBezTo>
                        <a:pt x="57" y="457"/>
                        <a:pt x="88" y="477"/>
                        <a:pt x="118" y="497"/>
                      </a:cubicBezTo>
                      <a:cubicBezTo>
                        <a:pt x="138" y="510"/>
                        <a:pt x="160" y="515"/>
                        <a:pt x="183" y="515"/>
                      </a:cubicBezTo>
                      <a:cubicBezTo>
                        <a:pt x="183" y="515"/>
                        <a:pt x="183" y="515"/>
                        <a:pt x="183" y="515"/>
                      </a:cubicBezTo>
                      <a:cubicBezTo>
                        <a:pt x="205" y="515"/>
                        <a:pt x="227" y="510"/>
                        <a:pt x="247" y="497"/>
                      </a:cubicBezTo>
                      <a:cubicBezTo>
                        <a:pt x="277" y="477"/>
                        <a:pt x="308" y="457"/>
                        <a:pt x="335" y="432"/>
                      </a:cubicBezTo>
                      <a:cubicBezTo>
                        <a:pt x="344" y="417"/>
                        <a:pt x="353" y="402"/>
                        <a:pt x="358" y="385"/>
                      </a:cubicBezTo>
                      <a:cubicBezTo>
                        <a:pt x="359" y="382"/>
                        <a:pt x="359" y="380"/>
                        <a:pt x="360" y="377"/>
                      </a:cubicBezTo>
                      <a:cubicBezTo>
                        <a:pt x="361" y="376"/>
                        <a:pt x="361" y="374"/>
                        <a:pt x="361" y="373"/>
                      </a:cubicBezTo>
                      <a:cubicBezTo>
                        <a:pt x="361" y="372"/>
                        <a:pt x="361" y="371"/>
                        <a:pt x="362" y="370"/>
                      </a:cubicBezTo>
                      <a:cubicBezTo>
                        <a:pt x="363" y="365"/>
                        <a:pt x="364" y="360"/>
                        <a:pt x="364" y="354"/>
                      </a:cubicBezTo>
                      <a:cubicBezTo>
                        <a:pt x="364" y="354"/>
                        <a:pt x="364" y="353"/>
                        <a:pt x="365" y="352"/>
                      </a:cubicBezTo>
                      <a:cubicBezTo>
                        <a:pt x="365" y="352"/>
                        <a:pt x="365" y="351"/>
                        <a:pt x="365" y="351"/>
                      </a:cubicBezTo>
                      <a:cubicBezTo>
                        <a:pt x="365" y="351"/>
                        <a:pt x="365" y="351"/>
                        <a:pt x="365" y="351"/>
                      </a:cubicBezTo>
                      <a:cubicBezTo>
                        <a:pt x="365" y="351"/>
                        <a:pt x="365" y="351"/>
                        <a:pt x="365" y="351"/>
                      </a:cubicBezTo>
                      <a:cubicBezTo>
                        <a:pt x="365" y="351"/>
                        <a:pt x="365" y="351"/>
                        <a:pt x="365" y="351"/>
                      </a:cubicBezTo>
                      <a:cubicBezTo>
                        <a:pt x="365" y="330"/>
                        <a:pt x="365" y="309"/>
                        <a:pt x="365" y="288"/>
                      </a:cubicBezTo>
                      <a:close/>
                      <a:moveTo>
                        <a:pt x="274" y="241"/>
                      </a:moveTo>
                      <a:cubicBezTo>
                        <a:pt x="263" y="241"/>
                        <a:pt x="253" y="232"/>
                        <a:pt x="254" y="221"/>
                      </a:cubicBezTo>
                      <a:cubicBezTo>
                        <a:pt x="254" y="210"/>
                        <a:pt x="263" y="201"/>
                        <a:pt x="274" y="201"/>
                      </a:cubicBezTo>
                      <a:cubicBezTo>
                        <a:pt x="285" y="201"/>
                        <a:pt x="294" y="210"/>
                        <a:pt x="294" y="221"/>
                      </a:cubicBezTo>
                      <a:cubicBezTo>
                        <a:pt x="294" y="232"/>
                        <a:pt x="285" y="241"/>
                        <a:pt x="274" y="241"/>
                      </a:cubicBezTo>
                      <a:close/>
                      <a:moveTo>
                        <a:pt x="192" y="251"/>
                      </a:moveTo>
                      <a:cubicBezTo>
                        <a:pt x="192" y="240"/>
                        <a:pt x="193" y="230"/>
                        <a:pt x="192" y="220"/>
                      </a:cubicBezTo>
                      <a:cubicBezTo>
                        <a:pt x="191" y="190"/>
                        <a:pt x="206" y="171"/>
                        <a:pt x="231" y="160"/>
                      </a:cubicBezTo>
                      <a:cubicBezTo>
                        <a:pt x="260" y="147"/>
                        <a:pt x="290" y="146"/>
                        <a:pt x="319" y="161"/>
                      </a:cubicBezTo>
                      <a:cubicBezTo>
                        <a:pt x="326" y="165"/>
                        <a:pt x="332" y="171"/>
                        <a:pt x="338" y="177"/>
                      </a:cubicBezTo>
                      <a:cubicBezTo>
                        <a:pt x="340" y="180"/>
                        <a:pt x="346" y="184"/>
                        <a:pt x="341" y="187"/>
                      </a:cubicBezTo>
                      <a:cubicBezTo>
                        <a:pt x="336" y="190"/>
                        <a:pt x="329" y="196"/>
                        <a:pt x="323" y="190"/>
                      </a:cubicBezTo>
                      <a:cubicBezTo>
                        <a:pt x="312" y="176"/>
                        <a:pt x="297" y="172"/>
                        <a:pt x="281" y="170"/>
                      </a:cubicBezTo>
                      <a:cubicBezTo>
                        <a:pt x="262" y="168"/>
                        <a:pt x="245" y="171"/>
                        <a:pt x="230" y="182"/>
                      </a:cubicBezTo>
                      <a:cubicBezTo>
                        <a:pt x="218" y="191"/>
                        <a:pt x="212" y="202"/>
                        <a:pt x="212" y="217"/>
                      </a:cubicBezTo>
                      <a:cubicBezTo>
                        <a:pt x="213" y="242"/>
                        <a:pt x="212" y="267"/>
                        <a:pt x="213" y="292"/>
                      </a:cubicBezTo>
                      <a:cubicBezTo>
                        <a:pt x="213" y="301"/>
                        <a:pt x="208" y="301"/>
                        <a:pt x="202" y="302"/>
                      </a:cubicBezTo>
                      <a:cubicBezTo>
                        <a:pt x="194" y="302"/>
                        <a:pt x="192" y="299"/>
                        <a:pt x="192" y="292"/>
                      </a:cubicBezTo>
                      <a:cubicBezTo>
                        <a:pt x="193" y="278"/>
                        <a:pt x="192" y="264"/>
                        <a:pt x="192" y="251"/>
                      </a:cubicBezTo>
                      <a:close/>
                      <a:moveTo>
                        <a:pt x="43" y="190"/>
                      </a:moveTo>
                      <a:cubicBezTo>
                        <a:pt x="40" y="194"/>
                        <a:pt x="38" y="194"/>
                        <a:pt x="34" y="193"/>
                      </a:cubicBezTo>
                      <a:cubicBezTo>
                        <a:pt x="20" y="187"/>
                        <a:pt x="20" y="185"/>
                        <a:pt x="30" y="174"/>
                      </a:cubicBezTo>
                      <a:cubicBezTo>
                        <a:pt x="47" y="156"/>
                        <a:pt x="69" y="152"/>
                        <a:pt x="91" y="151"/>
                      </a:cubicBezTo>
                      <a:cubicBezTo>
                        <a:pt x="112" y="152"/>
                        <a:pt x="132" y="156"/>
                        <a:pt x="149" y="169"/>
                      </a:cubicBezTo>
                      <a:cubicBezTo>
                        <a:pt x="152" y="171"/>
                        <a:pt x="155" y="173"/>
                        <a:pt x="157" y="176"/>
                      </a:cubicBezTo>
                      <a:cubicBezTo>
                        <a:pt x="159" y="180"/>
                        <a:pt x="166" y="183"/>
                        <a:pt x="161" y="188"/>
                      </a:cubicBezTo>
                      <a:cubicBezTo>
                        <a:pt x="155" y="195"/>
                        <a:pt x="148" y="195"/>
                        <a:pt x="142" y="189"/>
                      </a:cubicBezTo>
                      <a:cubicBezTo>
                        <a:pt x="123" y="167"/>
                        <a:pt x="76" y="166"/>
                        <a:pt x="54" y="179"/>
                      </a:cubicBezTo>
                      <a:cubicBezTo>
                        <a:pt x="50" y="182"/>
                        <a:pt x="45" y="185"/>
                        <a:pt x="43" y="190"/>
                      </a:cubicBezTo>
                      <a:close/>
                      <a:moveTo>
                        <a:pt x="91" y="241"/>
                      </a:moveTo>
                      <a:cubicBezTo>
                        <a:pt x="80" y="241"/>
                        <a:pt x="71" y="232"/>
                        <a:pt x="72" y="221"/>
                      </a:cubicBezTo>
                      <a:cubicBezTo>
                        <a:pt x="72" y="210"/>
                        <a:pt x="81" y="201"/>
                        <a:pt x="92" y="201"/>
                      </a:cubicBezTo>
                      <a:cubicBezTo>
                        <a:pt x="103" y="201"/>
                        <a:pt x="112" y="210"/>
                        <a:pt x="112" y="221"/>
                      </a:cubicBezTo>
                      <a:cubicBezTo>
                        <a:pt x="112" y="232"/>
                        <a:pt x="102" y="242"/>
                        <a:pt x="91" y="241"/>
                      </a:cubicBezTo>
                      <a:close/>
                      <a:moveTo>
                        <a:pt x="115" y="391"/>
                      </a:moveTo>
                      <a:cubicBezTo>
                        <a:pt x="113" y="389"/>
                        <a:pt x="111" y="386"/>
                        <a:pt x="109" y="384"/>
                      </a:cubicBezTo>
                      <a:cubicBezTo>
                        <a:pt x="105" y="376"/>
                        <a:pt x="107" y="373"/>
                        <a:pt x="116" y="373"/>
                      </a:cubicBezTo>
                      <a:cubicBezTo>
                        <a:pt x="138" y="372"/>
                        <a:pt x="160" y="373"/>
                        <a:pt x="182" y="373"/>
                      </a:cubicBezTo>
                      <a:cubicBezTo>
                        <a:pt x="203" y="373"/>
                        <a:pt x="225" y="373"/>
                        <a:pt x="246" y="373"/>
                      </a:cubicBezTo>
                      <a:cubicBezTo>
                        <a:pt x="250" y="373"/>
                        <a:pt x="255" y="371"/>
                        <a:pt x="257" y="376"/>
                      </a:cubicBezTo>
                      <a:cubicBezTo>
                        <a:pt x="259" y="380"/>
                        <a:pt x="256" y="383"/>
                        <a:pt x="253" y="386"/>
                      </a:cubicBezTo>
                      <a:cubicBezTo>
                        <a:pt x="238" y="405"/>
                        <a:pt x="218" y="415"/>
                        <a:pt x="195" y="417"/>
                      </a:cubicBezTo>
                      <a:cubicBezTo>
                        <a:pt x="165" y="421"/>
                        <a:pt x="136" y="416"/>
                        <a:pt x="115" y="391"/>
                      </a:cubicBezTo>
                      <a:close/>
                    </a:path>
                  </a:pathLst>
                </a:custGeom>
                <a:solidFill>
                  <a:srgbClr val="EACE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6" name="Freeform 36"/>
                <p:cNvSpPr>
                  <a:spLocks/>
                </p:cNvSpPr>
                <p:nvPr/>
              </p:nvSpPr>
              <p:spPr bwMode="auto">
                <a:xfrm>
                  <a:off x="4535" y="1492"/>
                  <a:ext cx="300" cy="281"/>
                </a:xfrm>
                <a:custGeom>
                  <a:avLst/>
                  <a:gdLst>
                    <a:gd name="T0" fmla="*/ 293 w 375"/>
                    <a:gd name="T1" fmla="*/ 156 h 350"/>
                    <a:gd name="T2" fmla="*/ 205 w 375"/>
                    <a:gd name="T3" fmla="*/ 150 h 350"/>
                    <a:gd name="T4" fmla="*/ 156 w 375"/>
                    <a:gd name="T5" fmla="*/ 130 h 350"/>
                    <a:gd name="T6" fmla="*/ 92 w 375"/>
                    <a:gd name="T7" fmla="*/ 160 h 350"/>
                    <a:gd name="T8" fmla="*/ 52 w 375"/>
                    <a:gd name="T9" fmla="*/ 246 h 350"/>
                    <a:gd name="T10" fmla="*/ 49 w 375"/>
                    <a:gd name="T11" fmla="*/ 339 h 350"/>
                    <a:gd name="T12" fmla="*/ 48 w 375"/>
                    <a:gd name="T13" fmla="*/ 350 h 350"/>
                    <a:gd name="T14" fmla="*/ 16 w 375"/>
                    <a:gd name="T15" fmla="*/ 292 h 350"/>
                    <a:gd name="T16" fmla="*/ 14 w 375"/>
                    <a:gd name="T17" fmla="*/ 286 h 350"/>
                    <a:gd name="T18" fmla="*/ 0 w 375"/>
                    <a:gd name="T19" fmla="*/ 190 h 350"/>
                    <a:gd name="T20" fmla="*/ 110 w 375"/>
                    <a:gd name="T21" fmla="*/ 37 h 350"/>
                    <a:gd name="T22" fmla="*/ 115 w 375"/>
                    <a:gd name="T23" fmla="*/ 35 h 350"/>
                    <a:gd name="T24" fmla="*/ 108 w 375"/>
                    <a:gd name="T25" fmla="*/ 7 h 350"/>
                    <a:gd name="T26" fmla="*/ 115 w 375"/>
                    <a:gd name="T27" fmla="*/ 1 h 350"/>
                    <a:gd name="T28" fmla="*/ 201 w 375"/>
                    <a:gd name="T29" fmla="*/ 9 h 350"/>
                    <a:gd name="T30" fmla="*/ 270 w 375"/>
                    <a:gd name="T31" fmla="*/ 9 h 350"/>
                    <a:gd name="T32" fmla="*/ 375 w 375"/>
                    <a:gd name="T33" fmla="*/ 82 h 350"/>
                    <a:gd name="T34" fmla="*/ 324 w 375"/>
                    <a:gd name="T35" fmla="*/ 129 h 350"/>
                    <a:gd name="T36" fmla="*/ 293 w 375"/>
                    <a:gd name="T37" fmla="*/ 15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5" h="350">
                      <a:moveTo>
                        <a:pt x="293" y="156"/>
                      </a:moveTo>
                      <a:cubicBezTo>
                        <a:pt x="263" y="173"/>
                        <a:pt x="233" y="170"/>
                        <a:pt x="205" y="150"/>
                      </a:cubicBezTo>
                      <a:cubicBezTo>
                        <a:pt x="190" y="140"/>
                        <a:pt x="176" y="128"/>
                        <a:pt x="156" y="130"/>
                      </a:cubicBezTo>
                      <a:cubicBezTo>
                        <a:pt x="131" y="132"/>
                        <a:pt x="110" y="144"/>
                        <a:pt x="92" y="160"/>
                      </a:cubicBezTo>
                      <a:cubicBezTo>
                        <a:pt x="65" y="182"/>
                        <a:pt x="57" y="214"/>
                        <a:pt x="52" y="246"/>
                      </a:cubicBezTo>
                      <a:cubicBezTo>
                        <a:pt x="46" y="277"/>
                        <a:pt x="48" y="308"/>
                        <a:pt x="49" y="339"/>
                      </a:cubicBezTo>
                      <a:cubicBezTo>
                        <a:pt x="50" y="343"/>
                        <a:pt x="51" y="347"/>
                        <a:pt x="48" y="350"/>
                      </a:cubicBezTo>
                      <a:cubicBezTo>
                        <a:pt x="43" y="328"/>
                        <a:pt x="38" y="305"/>
                        <a:pt x="16" y="292"/>
                      </a:cubicBezTo>
                      <a:cubicBezTo>
                        <a:pt x="14" y="291"/>
                        <a:pt x="14" y="288"/>
                        <a:pt x="14" y="286"/>
                      </a:cubicBezTo>
                      <a:cubicBezTo>
                        <a:pt x="7" y="255"/>
                        <a:pt x="0" y="223"/>
                        <a:pt x="0" y="190"/>
                      </a:cubicBezTo>
                      <a:cubicBezTo>
                        <a:pt x="1" y="117"/>
                        <a:pt x="40" y="59"/>
                        <a:pt x="110" y="37"/>
                      </a:cubicBezTo>
                      <a:cubicBezTo>
                        <a:pt x="112" y="37"/>
                        <a:pt x="113" y="36"/>
                        <a:pt x="115" y="35"/>
                      </a:cubicBezTo>
                      <a:cubicBezTo>
                        <a:pt x="111" y="26"/>
                        <a:pt x="108" y="17"/>
                        <a:pt x="108" y="7"/>
                      </a:cubicBezTo>
                      <a:cubicBezTo>
                        <a:pt x="108" y="1"/>
                        <a:pt x="109" y="0"/>
                        <a:pt x="115" y="1"/>
                      </a:cubicBezTo>
                      <a:cubicBezTo>
                        <a:pt x="143" y="6"/>
                        <a:pt x="172" y="10"/>
                        <a:pt x="201" y="9"/>
                      </a:cubicBezTo>
                      <a:cubicBezTo>
                        <a:pt x="224" y="8"/>
                        <a:pt x="247" y="6"/>
                        <a:pt x="270" y="9"/>
                      </a:cubicBezTo>
                      <a:cubicBezTo>
                        <a:pt x="317" y="17"/>
                        <a:pt x="354" y="38"/>
                        <a:pt x="375" y="82"/>
                      </a:cubicBezTo>
                      <a:cubicBezTo>
                        <a:pt x="358" y="98"/>
                        <a:pt x="341" y="113"/>
                        <a:pt x="324" y="129"/>
                      </a:cubicBezTo>
                      <a:cubicBezTo>
                        <a:pt x="314" y="138"/>
                        <a:pt x="302" y="145"/>
                        <a:pt x="293" y="156"/>
                      </a:cubicBezTo>
                      <a:close/>
                    </a:path>
                  </a:pathLst>
                </a:custGeom>
                <a:solidFill>
                  <a:srgbClr val="E4AC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7" name="Freeform 37"/>
                <p:cNvSpPr>
                  <a:spLocks/>
                </p:cNvSpPr>
                <p:nvPr/>
              </p:nvSpPr>
              <p:spPr bwMode="auto">
                <a:xfrm>
                  <a:off x="4770" y="1558"/>
                  <a:ext cx="136" cy="215"/>
                </a:xfrm>
                <a:custGeom>
                  <a:avLst/>
                  <a:gdLst>
                    <a:gd name="T0" fmla="*/ 0 w 170"/>
                    <a:gd name="T1" fmla="*/ 74 h 268"/>
                    <a:gd name="T2" fmla="*/ 31 w 170"/>
                    <a:gd name="T3" fmla="*/ 47 h 268"/>
                    <a:gd name="T4" fmla="*/ 82 w 170"/>
                    <a:gd name="T5" fmla="*/ 0 h 268"/>
                    <a:gd name="T6" fmla="*/ 165 w 170"/>
                    <a:gd name="T7" fmla="*/ 85 h 268"/>
                    <a:gd name="T8" fmla="*/ 154 w 170"/>
                    <a:gd name="T9" fmla="*/ 205 h 268"/>
                    <a:gd name="T10" fmla="*/ 151 w 170"/>
                    <a:gd name="T11" fmla="*/ 210 h 268"/>
                    <a:gd name="T12" fmla="*/ 122 w 170"/>
                    <a:gd name="T13" fmla="*/ 253 h 268"/>
                    <a:gd name="T14" fmla="*/ 119 w 170"/>
                    <a:gd name="T15" fmla="*/ 268 h 268"/>
                    <a:gd name="T16" fmla="*/ 119 w 170"/>
                    <a:gd name="T17" fmla="*/ 233 h 268"/>
                    <a:gd name="T18" fmla="*/ 108 w 170"/>
                    <a:gd name="T19" fmla="*/ 106 h 268"/>
                    <a:gd name="T20" fmla="*/ 58 w 170"/>
                    <a:gd name="T21" fmla="*/ 68 h 268"/>
                    <a:gd name="T22" fmla="*/ 0 w 170"/>
                    <a:gd name="T23" fmla="*/ 74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268">
                      <a:moveTo>
                        <a:pt x="0" y="74"/>
                      </a:moveTo>
                      <a:cubicBezTo>
                        <a:pt x="9" y="63"/>
                        <a:pt x="21" y="56"/>
                        <a:pt x="31" y="47"/>
                      </a:cubicBezTo>
                      <a:cubicBezTo>
                        <a:pt x="48" y="31"/>
                        <a:pt x="65" y="16"/>
                        <a:pt x="82" y="0"/>
                      </a:cubicBezTo>
                      <a:cubicBezTo>
                        <a:pt x="128" y="6"/>
                        <a:pt x="160" y="39"/>
                        <a:pt x="165" y="85"/>
                      </a:cubicBezTo>
                      <a:cubicBezTo>
                        <a:pt x="170" y="126"/>
                        <a:pt x="161" y="165"/>
                        <a:pt x="154" y="205"/>
                      </a:cubicBezTo>
                      <a:cubicBezTo>
                        <a:pt x="153" y="207"/>
                        <a:pt x="153" y="209"/>
                        <a:pt x="151" y="210"/>
                      </a:cubicBezTo>
                      <a:cubicBezTo>
                        <a:pt x="133" y="219"/>
                        <a:pt x="128" y="236"/>
                        <a:pt x="122" y="253"/>
                      </a:cubicBezTo>
                      <a:cubicBezTo>
                        <a:pt x="121" y="258"/>
                        <a:pt x="120" y="263"/>
                        <a:pt x="119" y="268"/>
                      </a:cubicBezTo>
                      <a:cubicBezTo>
                        <a:pt x="116" y="256"/>
                        <a:pt x="118" y="244"/>
                        <a:pt x="119" y="233"/>
                      </a:cubicBezTo>
                      <a:cubicBezTo>
                        <a:pt x="120" y="190"/>
                        <a:pt x="120" y="147"/>
                        <a:pt x="108" y="106"/>
                      </a:cubicBezTo>
                      <a:cubicBezTo>
                        <a:pt x="100" y="79"/>
                        <a:pt x="86" y="69"/>
                        <a:pt x="58" y="68"/>
                      </a:cubicBezTo>
                      <a:cubicBezTo>
                        <a:pt x="39" y="67"/>
                        <a:pt x="19" y="69"/>
                        <a:pt x="0" y="74"/>
                      </a:cubicBezTo>
                      <a:close/>
                    </a:path>
                  </a:pathLst>
                </a:custGeom>
                <a:solidFill>
                  <a:srgbClr val="D89B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8" name="Freeform 38"/>
                <p:cNvSpPr>
                  <a:spLocks/>
                </p:cNvSpPr>
                <p:nvPr/>
              </p:nvSpPr>
              <p:spPr bwMode="auto">
                <a:xfrm>
                  <a:off x="4533" y="1501"/>
                  <a:ext cx="373" cy="363"/>
                </a:xfrm>
                <a:custGeom>
                  <a:avLst/>
                  <a:gdLst>
                    <a:gd name="T0" fmla="*/ 416 w 467"/>
                    <a:gd name="T1" fmla="*/ 451 h 452"/>
                    <a:gd name="T2" fmla="*/ 415 w 467"/>
                    <a:gd name="T3" fmla="*/ 388 h 452"/>
                    <a:gd name="T4" fmla="*/ 416 w 467"/>
                    <a:gd name="T5" fmla="*/ 251 h 452"/>
                    <a:gd name="T6" fmla="*/ 425 w 467"/>
                    <a:gd name="T7" fmla="*/ 252 h 452"/>
                    <a:gd name="T8" fmla="*/ 436 w 467"/>
                    <a:gd name="T9" fmla="*/ 243 h 452"/>
                    <a:gd name="T10" fmla="*/ 421 w 467"/>
                    <a:gd name="T11" fmla="*/ 164 h 452"/>
                    <a:gd name="T12" fmla="*/ 361 w 467"/>
                    <a:gd name="T13" fmla="*/ 83 h 452"/>
                    <a:gd name="T14" fmla="*/ 356 w 467"/>
                    <a:gd name="T15" fmla="*/ 78 h 452"/>
                    <a:gd name="T16" fmla="*/ 200 w 467"/>
                    <a:gd name="T17" fmla="*/ 40 h 452"/>
                    <a:gd name="T18" fmla="*/ 31 w 467"/>
                    <a:gd name="T19" fmla="*/ 238 h 452"/>
                    <a:gd name="T20" fmla="*/ 45 w 467"/>
                    <a:gd name="T21" fmla="*/ 251 h 452"/>
                    <a:gd name="T22" fmla="*/ 51 w 467"/>
                    <a:gd name="T23" fmla="*/ 251 h 452"/>
                    <a:gd name="T24" fmla="*/ 51 w 467"/>
                    <a:gd name="T25" fmla="*/ 451 h 452"/>
                    <a:gd name="T26" fmla="*/ 50 w 467"/>
                    <a:gd name="T27" fmla="*/ 452 h 452"/>
                    <a:gd name="T28" fmla="*/ 32 w 467"/>
                    <a:gd name="T29" fmla="*/ 448 h 452"/>
                    <a:gd name="T30" fmla="*/ 32 w 467"/>
                    <a:gd name="T31" fmla="*/ 265 h 452"/>
                    <a:gd name="T32" fmla="*/ 21 w 467"/>
                    <a:gd name="T33" fmla="*/ 259 h 452"/>
                    <a:gd name="T34" fmla="*/ 1 w 467"/>
                    <a:gd name="T35" fmla="*/ 269 h 452"/>
                    <a:gd name="T36" fmla="*/ 0 w 467"/>
                    <a:gd name="T37" fmla="*/ 249 h 452"/>
                    <a:gd name="T38" fmla="*/ 3 w 467"/>
                    <a:gd name="T39" fmla="*/ 208 h 452"/>
                    <a:gd name="T40" fmla="*/ 83 w 467"/>
                    <a:gd name="T41" fmla="*/ 63 h 452"/>
                    <a:gd name="T42" fmla="*/ 275 w 467"/>
                    <a:gd name="T43" fmla="*/ 11 h 452"/>
                    <a:gd name="T44" fmla="*/ 383 w 467"/>
                    <a:gd name="T45" fmla="*/ 62 h 452"/>
                    <a:gd name="T46" fmla="*/ 428 w 467"/>
                    <a:gd name="T47" fmla="*/ 112 h 452"/>
                    <a:gd name="T48" fmla="*/ 467 w 467"/>
                    <a:gd name="T49" fmla="*/ 249 h 452"/>
                    <a:gd name="T50" fmla="*/ 466 w 467"/>
                    <a:gd name="T51" fmla="*/ 269 h 452"/>
                    <a:gd name="T52" fmla="*/ 443 w 467"/>
                    <a:gd name="T53" fmla="*/ 257 h 452"/>
                    <a:gd name="T54" fmla="*/ 435 w 467"/>
                    <a:gd name="T55" fmla="*/ 262 h 452"/>
                    <a:gd name="T56" fmla="*/ 435 w 467"/>
                    <a:gd name="T57" fmla="*/ 448 h 452"/>
                    <a:gd name="T58" fmla="*/ 435 w 467"/>
                    <a:gd name="T59" fmla="*/ 449 h 452"/>
                    <a:gd name="T60" fmla="*/ 419 w 467"/>
                    <a:gd name="T61" fmla="*/ 451 h 452"/>
                    <a:gd name="T62" fmla="*/ 416 w 467"/>
                    <a:gd name="T63" fmla="*/ 45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7" h="452">
                      <a:moveTo>
                        <a:pt x="416" y="451"/>
                      </a:moveTo>
                      <a:cubicBezTo>
                        <a:pt x="416" y="430"/>
                        <a:pt x="415" y="409"/>
                        <a:pt x="415" y="388"/>
                      </a:cubicBezTo>
                      <a:cubicBezTo>
                        <a:pt x="416" y="342"/>
                        <a:pt x="416" y="296"/>
                        <a:pt x="416" y="251"/>
                      </a:cubicBezTo>
                      <a:cubicBezTo>
                        <a:pt x="419" y="251"/>
                        <a:pt x="422" y="251"/>
                        <a:pt x="425" y="252"/>
                      </a:cubicBezTo>
                      <a:cubicBezTo>
                        <a:pt x="434" y="255"/>
                        <a:pt x="435" y="251"/>
                        <a:pt x="436" y="243"/>
                      </a:cubicBezTo>
                      <a:cubicBezTo>
                        <a:pt x="436" y="215"/>
                        <a:pt x="432" y="189"/>
                        <a:pt x="421" y="164"/>
                      </a:cubicBezTo>
                      <a:cubicBezTo>
                        <a:pt x="408" y="132"/>
                        <a:pt x="389" y="104"/>
                        <a:pt x="361" y="83"/>
                      </a:cubicBezTo>
                      <a:cubicBezTo>
                        <a:pt x="359" y="81"/>
                        <a:pt x="357" y="79"/>
                        <a:pt x="356" y="78"/>
                      </a:cubicBezTo>
                      <a:cubicBezTo>
                        <a:pt x="309" y="44"/>
                        <a:pt x="257" y="31"/>
                        <a:pt x="200" y="40"/>
                      </a:cubicBezTo>
                      <a:cubicBezTo>
                        <a:pt x="99" y="56"/>
                        <a:pt x="30" y="145"/>
                        <a:pt x="31" y="238"/>
                      </a:cubicBezTo>
                      <a:cubicBezTo>
                        <a:pt x="32" y="253"/>
                        <a:pt x="31" y="253"/>
                        <a:pt x="45" y="251"/>
                      </a:cubicBezTo>
                      <a:cubicBezTo>
                        <a:pt x="47" y="251"/>
                        <a:pt x="49" y="251"/>
                        <a:pt x="51" y="251"/>
                      </a:cubicBezTo>
                      <a:cubicBezTo>
                        <a:pt x="51" y="318"/>
                        <a:pt x="51" y="384"/>
                        <a:pt x="51" y="451"/>
                      </a:cubicBezTo>
                      <a:cubicBezTo>
                        <a:pt x="50" y="451"/>
                        <a:pt x="50" y="451"/>
                        <a:pt x="50" y="452"/>
                      </a:cubicBezTo>
                      <a:cubicBezTo>
                        <a:pt x="44" y="452"/>
                        <a:pt x="38" y="450"/>
                        <a:pt x="32" y="448"/>
                      </a:cubicBezTo>
                      <a:cubicBezTo>
                        <a:pt x="32" y="387"/>
                        <a:pt x="32" y="326"/>
                        <a:pt x="32" y="265"/>
                      </a:cubicBezTo>
                      <a:cubicBezTo>
                        <a:pt x="32" y="254"/>
                        <a:pt x="31" y="253"/>
                        <a:pt x="21" y="259"/>
                      </a:cubicBezTo>
                      <a:cubicBezTo>
                        <a:pt x="14" y="262"/>
                        <a:pt x="8" y="266"/>
                        <a:pt x="1" y="269"/>
                      </a:cubicBezTo>
                      <a:cubicBezTo>
                        <a:pt x="1" y="262"/>
                        <a:pt x="0" y="256"/>
                        <a:pt x="0" y="249"/>
                      </a:cubicBezTo>
                      <a:cubicBezTo>
                        <a:pt x="1" y="236"/>
                        <a:pt x="1" y="222"/>
                        <a:pt x="3" y="208"/>
                      </a:cubicBezTo>
                      <a:cubicBezTo>
                        <a:pt x="12" y="150"/>
                        <a:pt x="38" y="101"/>
                        <a:pt x="83" y="63"/>
                      </a:cubicBezTo>
                      <a:cubicBezTo>
                        <a:pt x="139" y="16"/>
                        <a:pt x="203" y="0"/>
                        <a:pt x="275" y="11"/>
                      </a:cubicBezTo>
                      <a:cubicBezTo>
                        <a:pt x="315" y="18"/>
                        <a:pt x="351" y="36"/>
                        <a:pt x="383" y="62"/>
                      </a:cubicBezTo>
                      <a:cubicBezTo>
                        <a:pt x="400" y="77"/>
                        <a:pt x="415" y="93"/>
                        <a:pt x="428" y="112"/>
                      </a:cubicBezTo>
                      <a:cubicBezTo>
                        <a:pt x="455" y="153"/>
                        <a:pt x="467" y="199"/>
                        <a:pt x="467" y="249"/>
                      </a:cubicBezTo>
                      <a:cubicBezTo>
                        <a:pt x="466" y="256"/>
                        <a:pt x="466" y="262"/>
                        <a:pt x="466" y="269"/>
                      </a:cubicBezTo>
                      <a:cubicBezTo>
                        <a:pt x="458" y="265"/>
                        <a:pt x="451" y="261"/>
                        <a:pt x="443" y="257"/>
                      </a:cubicBezTo>
                      <a:cubicBezTo>
                        <a:pt x="438" y="254"/>
                        <a:pt x="435" y="255"/>
                        <a:pt x="435" y="262"/>
                      </a:cubicBezTo>
                      <a:cubicBezTo>
                        <a:pt x="435" y="324"/>
                        <a:pt x="435" y="386"/>
                        <a:pt x="435" y="448"/>
                      </a:cubicBezTo>
                      <a:cubicBezTo>
                        <a:pt x="435" y="449"/>
                        <a:pt x="435" y="449"/>
                        <a:pt x="435" y="449"/>
                      </a:cubicBezTo>
                      <a:cubicBezTo>
                        <a:pt x="429" y="450"/>
                        <a:pt x="424" y="452"/>
                        <a:pt x="419" y="451"/>
                      </a:cubicBezTo>
                      <a:cubicBezTo>
                        <a:pt x="418" y="451"/>
                        <a:pt x="417" y="451"/>
                        <a:pt x="416" y="451"/>
                      </a:cubicBezTo>
                      <a:close/>
                    </a:path>
                  </a:pathLst>
                </a:custGeom>
                <a:solidFill>
                  <a:srgbClr val="7C54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9" name="Freeform 39"/>
                <p:cNvSpPr>
                  <a:spLocks/>
                </p:cNvSpPr>
                <p:nvPr/>
              </p:nvSpPr>
              <p:spPr bwMode="auto">
                <a:xfrm>
                  <a:off x="4499" y="1704"/>
                  <a:ext cx="59" cy="157"/>
                </a:xfrm>
                <a:custGeom>
                  <a:avLst/>
                  <a:gdLst>
                    <a:gd name="T0" fmla="*/ 43 w 74"/>
                    <a:gd name="T1" fmla="*/ 16 h 195"/>
                    <a:gd name="T2" fmla="*/ 63 w 74"/>
                    <a:gd name="T3" fmla="*/ 6 h 195"/>
                    <a:gd name="T4" fmla="*/ 74 w 74"/>
                    <a:gd name="T5" fmla="*/ 12 h 195"/>
                    <a:gd name="T6" fmla="*/ 74 w 74"/>
                    <a:gd name="T7" fmla="*/ 195 h 195"/>
                    <a:gd name="T8" fmla="*/ 3 w 74"/>
                    <a:gd name="T9" fmla="*/ 109 h 195"/>
                    <a:gd name="T10" fmla="*/ 43 w 74"/>
                    <a:gd name="T11" fmla="*/ 16 h 195"/>
                  </a:gdLst>
                  <a:ahLst/>
                  <a:cxnLst>
                    <a:cxn ang="0">
                      <a:pos x="T0" y="T1"/>
                    </a:cxn>
                    <a:cxn ang="0">
                      <a:pos x="T2" y="T3"/>
                    </a:cxn>
                    <a:cxn ang="0">
                      <a:pos x="T4" y="T5"/>
                    </a:cxn>
                    <a:cxn ang="0">
                      <a:pos x="T6" y="T7"/>
                    </a:cxn>
                    <a:cxn ang="0">
                      <a:pos x="T8" y="T9"/>
                    </a:cxn>
                    <a:cxn ang="0">
                      <a:pos x="T10" y="T11"/>
                    </a:cxn>
                  </a:cxnLst>
                  <a:rect l="0" t="0" r="r" b="b"/>
                  <a:pathLst>
                    <a:path w="74" h="195">
                      <a:moveTo>
                        <a:pt x="43" y="16"/>
                      </a:moveTo>
                      <a:cubicBezTo>
                        <a:pt x="50" y="13"/>
                        <a:pt x="56" y="9"/>
                        <a:pt x="63" y="6"/>
                      </a:cubicBezTo>
                      <a:cubicBezTo>
                        <a:pt x="73" y="0"/>
                        <a:pt x="74" y="1"/>
                        <a:pt x="74" y="12"/>
                      </a:cubicBezTo>
                      <a:cubicBezTo>
                        <a:pt x="74" y="73"/>
                        <a:pt x="74" y="134"/>
                        <a:pt x="74" y="195"/>
                      </a:cubicBezTo>
                      <a:cubicBezTo>
                        <a:pt x="37" y="186"/>
                        <a:pt x="5" y="147"/>
                        <a:pt x="3" y="109"/>
                      </a:cubicBezTo>
                      <a:cubicBezTo>
                        <a:pt x="0" y="71"/>
                        <a:pt x="14" y="40"/>
                        <a:pt x="43" y="16"/>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0" name="Freeform 40"/>
                <p:cNvSpPr>
                  <a:spLocks/>
                </p:cNvSpPr>
                <p:nvPr/>
              </p:nvSpPr>
              <p:spPr bwMode="auto">
                <a:xfrm>
                  <a:off x="4881" y="1705"/>
                  <a:ext cx="63" cy="156"/>
                </a:xfrm>
                <a:custGeom>
                  <a:avLst/>
                  <a:gdLst>
                    <a:gd name="T0" fmla="*/ 0 w 79"/>
                    <a:gd name="T1" fmla="*/ 194 h 194"/>
                    <a:gd name="T2" fmla="*/ 0 w 79"/>
                    <a:gd name="T3" fmla="*/ 8 h 194"/>
                    <a:gd name="T4" fmla="*/ 8 w 79"/>
                    <a:gd name="T5" fmla="*/ 3 h 194"/>
                    <a:gd name="T6" fmla="*/ 31 w 79"/>
                    <a:gd name="T7" fmla="*/ 15 h 194"/>
                    <a:gd name="T8" fmla="*/ 69 w 79"/>
                    <a:gd name="T9" fmla="*/ 73 h 194"/>
                    <a:gd name="T10" fmla="*/ 26 w 79"/>
                    <a:gd name="T11" fmla="*/ 183 h 194"/>
                    <a:gd name="T12" fmla="*/ 21 w 79"/>
                    <a:gd name="T13" fmla="*/ 187 h 194"/>
                    <a:gd name="T14" fmla="*/ 0 w 79"/>
                    <a:gd name="T15" fmla="*/ 194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194">
                      <a:moveTo>
                        <a:pt x="0" y="194"/>
                      </a:moveTo>
                      <a:cubicBezTo>
                        <a:pt x="0" y="132"/>
                        <a:pt x="0" y="70"/>
                        <a:pt x="0" y="8"/>
                      </a:cubicBezTo>
                      <a:cubicBezTo>
                        <a:pt x="0" y="1"/>
                        <a:pt x="3" y="0"/>
                        <a:pt x="8" y="3"/>
                      </a:cubicBezTo>
                      <a:cubicBezTo>
                        <a:pt x="16" y="7"/>
                        <a:pt x="23" y="11"/>
                        <a:pt x="31" y="15"/>
                      </a:cubicBezTo>
                      <a:cubicBezTo>
                        <a:pt x="49" y="31"/>
                        <a:pt x="64" y="49"/>
                        <a:pt x="69" y="73"/>
                      </a:cubicBezTo>
                      <a:cubicBezTo>
                        <a:pt x="79" y="117"/>
                        <a:pt x="62" y="158"/>
                        <a:pt x="26" y="183"/>
                      </a:cubicBezTo>
                      <a:cubicBezTo>
                        <a:pt x="24" y="184"/>
                        <a:pt x="22" y="185"/>
                        <a:pt x="21" y="187"/>
                      </a:cubicBezTo>
                      <a:cubicBezTo>
                        <a:pt x="14" y="189"/>
                        <a:pt x="7" y="192"/>
                        <a:pt x="0" y="194"/>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1" name="Freeform 41"/>
                <p:cNvSpPr>
                  <a:spLocks/>
                </p:cNvSpPr>
                <p:nvPr/>
              </p:nvSpPr>
              <p:spPr bwMode="auto">
                <a:xfrm>
                  <a:off x="4779" y="1837"/>
                  <a:ext cx="113" cy="75"/>
                </a:xfrm>
                <a:custGeom>
                  <a:avLst/>
                  <a:gdLst>
                    <a:gd name="T0" fmla="*/ 141 w 141"/>
                    <a:gd name="T1" fmla="*/ 0 h 93"/>
                    <a:gd name="T2" fmla="*/ 134 w 141"/>
                    <a:gd name="T3" fmla="*/ 0 h 93"/>
                    <a:gd name="T4" fmla="*/ 32 w 141"/>
                    <a:gd name="T5" fmla="*/ 72 h 93"/>
                    <a:gd name="T6" fmla="*/ 16 w 141"/>
                    <a:gd name="T7" fmla="*/ 60 h 93"/>
                    <a:gd name="T8" fmla="*/ 0 w 141"/>
                    <a:gd name="T9" fmla="*/ 76 h 93"/>
                    <a:gd name="T10" fmla="*/ 16 w 141"/>
                    <a:gd name="T11" fmla="*/ 93 h 93"/>
                    <a:gd name="T12" fmla="*/ 32 w 141"/>
                    <a:gd name="T13" fmla="*/ 80 h 93"/>
                    <a:gd name="T14" fmla="*/ 141 w 141"/>
                    <a:gd name="T15" fmla="*/ 0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93">
                      <a:moveTo>
                        <a:pt x="141" y="0"/>
                      </a:moveTo>
                      <a:cubicBezTo>
                        <a:pt x="134" y="0"/>
                        <a:pt x="134" y="0"/>
                        <a:pt x="134" y="0"/>
                      </a:cubicBezTo>
                      <a:cubicBezTo>
                        <a:pt x="134" y="37"/>
                        <a:pt x="89" y="67"/>
                        <a:pt x="32" y="72"/>
                      </a:cubicBezTo>
                      <a:cubicBezTo>
                        <a:pt x="30" y="65"/>
                        <a:pt x="24" y="60"/>
                        <a:pt x="16" y="60"/>
                      </a:cubicBezTo>
                      <a:cubicBezTo>
                        <a:pt x="8" y="60"/>
                        <a:pt x="0" y="67"/>
                        <a:pt x="0" y="76"/>
                      </a:cubicBezTo>
                      <a:cubicBezTo>
                        <a:pt x="0" y="85"/>
                        <a:pt x="8" y="93"/>
                        <a:pt x="16" y="93"/>
                      </a:cubicBezTo>
                      <a:cubicBezTo>
                        <a:pt x="24" y="93"/>
                        <a:pt x="31" y="87"/>
                        <a:pt x="32" y="80"/>
                      </a:cubicBezTo>
                      <a:cubicBezTo>
                        <a:pt x="94" y="75"/>
                        <a:pt x="141" y="41"/>
                        <a:pt x="141" y="0"/>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2" name="Freeform 42"/>
                <p:cNvSpPr>
                  <a:spLocks/>
                </p:cNvSpPr>
                <p:nvPr/>
              </p:nvSpPr>
              <p:spPr bwMode="auto">
                <a:xfrm>
                  <a:off x="4518" y="1628"/>
                  <a:ext cx="200" cy="261"/>
                </a:xfrm>
                <a:custGeom>
                  <a:avLst/>
                  <a:gdLst>
                    <a:gd name="T0" fmla="*/ 67 w 250"/>
                    <a:gd name="T1" fmla="*/ 180 h 325"/>
                    <a:gd name="T2" fmla="*/ 62 w 250"/>
                    <a:gd name="T3" fmla="*/ 121 h 325"/>
                    <a:gd name="T4" fmla="*/ 57 w 250"/>
                    <a:gd name="T5" fmla="*/ 65 h 325"/>
                    <a:gd name="T6" fmla="*/ 94 w 250"/>
                    <a:gd name="T7" fmla="*/ 33 h 325"/>
                    <a:gd name="T8" fmla="*/ 95 w 250"/>
                    <a:gd name="T9" fmla="*/ 33 h 325"/>
                    <a:gd name="T10" fmla="*/ 149 w 250"/>
                    <a:gd name="T11" fmla="*/ 22 h 325"/>
                    <a:gd name="T12" fmla="*/ 195 w 250"/>
                    <a:gd name="T13" fmla="*/ 51 h 325"/>
                    <a:gd name="T14" fmla="*/ 208 w 250"/>
                    <a:gd name="T15" fmla="*/ 49 h 325"/>
                    <a:gd name="T16" fmla="*/ 234 w 250"/>
                    <a:gd name="T17" fmla="*/ 67 h 325"/>
                    <a:gd name="T18" fmla="*/ 238 w 250"/>
                    <a:gd name="T19" fmla="*/ 85 h 325"/>
                    <a:gd name="T20" fmla="*/ 248 w 250"/>
                    <a:gd name="T21" fmla="*/ 211 h 325"/>
                    <a:gd name="T22" fmla="*/ 241 w 250"/>
                    <a:gd name="T23" fmla="*/ 269 h 325"/>
                    <a:gd name="T24" fmla="*/ 187 w 250"/>
                    <a:gd name="T25" fmla="*/ 315 h 325"/>
                    <a:gd name="T26" fmla="*/ 92 w 250"/>
                    <a:gd name="T27" fmla="*/ 307 h 325"/>
                    <a:gd name="T28" fmla="*/ 50 w 250"/>
                    <a:gd name="T29" fmla="*/ 264 h 325"/>
                    <a:gd name="T30" fmla="*/ 8 w 250"/>
                    <a:gd name="T31" fmla="*/ 201 h 325"/>
                    <a:gd name="T32" fmla="*/ 13 w 250"/>
                    <a:gd name="T33" fmla="*/ 164 h 325"/>
                    <a:gd name="T34" fmla="*/ 51 w 250"/>
                    <a:gd name="T35" fmla="*/ 166 h 325"/>
                    <a:gd name="T36" fmla="*/ 65 w 250"/>
                    <a:gd name="T37" fmla="*/ 180 h 325"/>
                    <a:gd name="T38" fmla="*/ 67 w 250"/>
                    <a:gd name="T39" fmla="*/ 18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0" h="325">
                      <a:moveTo>
                        <a:pt x="67" y="180"/>
                      </a:moveTo>
                      <a:cubicBezTo>
                        <a:pt x="65" y="160"/>
                        <a:pt x="64" y="141"/>
                        <a:pt x="62" y="121"/>
                      </a:cubicBezTo>
                      <a:cubicBezTo>
                        <a:pt x="60" y="103"/>
                        <a:pt x="59" y="84"/>
                        <a:pt x="57" y="65"/>
                      </a:cubicBezTo>
                      <a:cubicBezTo>
                        <a:pt x="56" y="40"/>
                        <a:pt x="70" y="28"/>
                        <a:pt x="94" y="33"/>
                      </a:cubicBezTo>
                      <a:cubicBezTo>
                        <a:pt x="95" y="33"/>
                        <a:pt x="95" y="33"/>
                        <a:pt x="95" y="33"/>
                      </a:cubicBezTo>
                      <a:cubicBezTo>
                        <a:pt x="103" y="2"/>
                        <a:pt x="133" y="0"/>
                        <a:pt x="149" y="22"/>
                      </a:cubicBezTo>
                      <a:cubicBezTo>
                        <a:pt x="177" y="13"/>
                        <a:pt x="185" y="18"/>
                        <a:pt x="195" y="51"/>
                      </a:cubicBezTo>
                      <a:cubicBezTo>
                        <a:pt x="199" y="50"/>
                        <a:pt x="203" y="49"/>
                        <a:pt x="208" y="49"/>
                      </a:cubicBezTo>
                      <a:cubicBezTo>
                        <a:pt x="221" y="48"/>
                        <a:pt x="230" y="53"/>
                        <a:pt x="234" y="67"/>
                      </a:cubicBezTo>
                      <a:cubicBezTo>
                        <a:pt x="236" y="73"/>
                        <a:pt x="237" y="79"/>
                        <a:pt x="238" y="85"/>
                      </a:cubicBezTo>
                      <a:cubicBezTo>
                        <a:pt x="242" y="127"/>
                        <a:pt x="245" y="169"/>
                        <a:pt x="248" y="211"/>
                      </a:cubicBezTo>
                      <a:cubicBezTo>
                        <a:pt x="250" y="230"/>
                        <a:pt x="249" y="250"/>
                        <a:pt x="241" y="269"/>
                      </a:cubicBezTo>
                      <a:cubicBezTo>
                        <a:pt x="230" y="293"/>
                        <a:pt x="213" y="309"/>
                        <a:pt x="187" y="315"/>
                      </a:cubicBezTo>
                      <a:cubicBezTo>
                        <a:pt x="154" y="324"/>
                        <a:pt x="122" y="325"/>
                        <a:pt x="92" y="307"/>
                      </a:cubicBezTo>
                      <a:cubicBezTo>
                        <a:pt x="73" y="297"/>
                        <a:pt x="61" y="281"/>
                        <a:pt x="50" y="264"/>
                      </a:cubicBezTo>
                      <a:cubicBezTo>
                        <a:pt x="35" y="243"/>
                        <a:pt x="22" y="222"/>
                        <a:pt x="8" y="201"/>
                      </a:cubicBezTo>
                      <a:cubicBezTo>
                        <a:pt x="0" y="188"/>
                        <a:pt x="2" y="173"/>
                        <a:pt x="13" y="164"/>
                      </a:cubicBezTo>
                      <a:cubicBezTo>
                        <a:pt x="23" y="155"/>
                        <a:pt x="40" y="156"/>
                        <a:pt x="51" y="166"/>
                      </a:cubicBezTo>
                      <a:cubicBezTo>
                        <a:pt x="56" y="170"/>
                        <a:pt x="60" y="176"/>
                        <a:pt x="65" y="180"/>
                      </a:cubicBezTo>
                      <a:cubicBezTo>
                        <a:pt x="66" y="180"/>
                        <a:pt x="66" y="180"/>
                        <a:pt x="67" y="180"/>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3" name="Freeform 43"/>
                <p:cNvSpPr>
                  <a:spLocks/>
                </p:cNvSpPr>
                <p:nvPr/>
              </p:nvSpPr>
              <p:spPr bwMode="auto">
                <a:xfrm>
                  <a:off x="4590" y="1861"/>
                  <a:ext cx="124" cy="143"/>
                </a:xfrm>
                <a:custGeom>
                  <a:avLst/>
                  <a:gdLst>
                    <a:gd name="T0" fmla="*/ 124 w 124"/>
                    <a:gd name="T1" fmla="*/ 129 h 143"/>
                    <a:gd name="T2" fmla="*/ 16 w 124"/>
                    <a:gd name="T3" fmla="*/ 143 h 143"/>
                    <a:gd name="T4" fmla="*/ 0 w 124"/>
                    <a:gd name="T5" fmla="*/ 13 h 143"/>
                    <a:gd name="T6" fmla="*/ 108 w 124"/>
                    <a:gd name="T7" fmla="*/ 0 h 143"/>
                    <a:gd name="T8" fmla="*/ 124 w 124"/>
                    <a:gd name="T9" fmla="*/ 129 h 143"/>
                  </a:gdLst>
                  <a:ahLst/>
                  <a:cxnLst>
                    <a:cxn ang="0">
                      <a:pos x="T0" y="T1"/>
                    </a:cxn>
                    <a:cxn ang="0">
                      <a:pos x="T2" y="T3"/>
                    </a:cxn>
                    <a:cxn ang="0">
                      <a:pos x="T4" y="T5"/>
                    </a:cxn>
                    <a:cxn ang="0">
                      <a:pos x="T6" y="T7"/>
                    </a:cxn>
                    <a:cxn ang="0">
                      <a:pos x="T8" y="T9"/>
                    </a:cxn>
                  </a:cxnLst>
                  <a:rect l="0" t="0" r="r" b="b"/>
                  <a:pathLst>
                    <a:path w="124" h="143">
                      <a:moveTo>
                        <a:pt x="124" y="129"/>
                      </a:moveTo>
                      <a:lnTo>
                        <a:pt x="16" y="143"/>
                      </a:lnTo>
                      <a:lnTo>
                        <a:pt x="0" y="13"/>
                      </a:lnTo>
                      <a:lnTo>
                        <a:pt x="108" y="0"/>
                      </a:lnTo>
                      <a:lnTo>
                        <a:pt x="124" y="129"/>
                      </a:lnTo>
                      <a:close/>
                    </a:path>
                  </a:pathLst>
                </a:custGeom>
                <a:solidFill>
                  <a:srgbClr val="009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4" name="Freeform 44"/>
                <p:cNvSpPr>
                  <a:spLocks/>
                </p:cNvSpPr>
                <p:nvPr/>
              </p:nvSpPr>
              <p:spPr bwMode="auto">
                <a:xfrm>
                  <a:off x="4716" y="1628"/>
                  <a:ext cx="200" cy="261"/>
                </a:xfrm>
                <a:custGeom>
                  <a:avLst/>
                  <a:gdLst>
                    <a:gd name="T0" fmla="*/ 185 w 250"/>
                    <a:gd name="T1" fmla="*/ 180 h 325"/>
                    <a:gd name="T2" fmla="*/ 199 w 250"/>
                    <a:gd name="T3" fmla="*/ 166 h 325"/>
                    <a:gd name="T4" fmla="*/ 237 w 250"/>
                    <a:gd name="T5" fmla="*/ 164 h 325"/>
                    <a:gd name="T6" fmla="*/ 242 w 250"/>
                    <a:gd name="T7" fmla="*/ 201 h 325"/>
                    <a:gd name="T8" fmla="*/ 200 w 250"/>
                    <a:gd name="T9" fmla="*/ 264 h 325"/>
                    <a:gd name="T10" fmla="*/ 158 w 250"/>
                    <a:gd name="T11" fmla="*/ 307 h 325"/>
                    <a:gd name="T12" fmla="*/ 62 w 250"/>
                    <a:gd name="T13" fmla="*/ 315 h 325"/>
                    <a:gd name="T14" fmla="*/ 9 w 250"/>
                    <a:gd name="T15" fmla="*/ 269 h 325"/>
                    <a:gd name="T16" fmla="*/ 1 w 250"/>
                    <a:gd name="T17" fmla="*/ 211 h 325"/>
                    <a:gd name="T18" fmla="*/ 12 w 250"/>
                    <a:gd name="T19" fmla="*/ 85 h 325"/>
                    <a:gd name="T20" fmla="*/ 15 w 250"/>
                    <a:gd name="T21" fmla="*/ 67 h 325"/>
                    <a:gd name="T22" fmla="*/ 42 w 250"/>
                    <a:gd name="T23" fmla="*/ 49 h 325"/>
                    <a:gd name="T24" fmla="*/ 55 w 250"/>
                    <a:gd name="T25" fmla="*/ 51 h 325"/>
                    <a:gd name="T26" fmla="*/ 101 w 250"/>
                    <a:gd name="T27" fmla="*/ 22 h 325"/>
                    <a:gd name="T28" fmla="*/ 154 w 250"/>
                    <a:gd name="T29" fmla="*/ 33 h 325"/>
                    <a:gd name="T30" fmla="*/ 155 w 250"/>
                    <a:gd name="T31" fmla="*/ 33 h 325"/>
                    <a:gd name="T32" fmla="*/ 192 w 250"/>
                    <a:gd name="T33" fmla="*/ 65 h 325"/>
                    <a:gd name="T34" fmla="*/ 188 w 250"/>
                    <a:gd name="T35" fmla="*/ 121 h 325"/>
                    <a:gd name="T36" fmla="*/ 183 w 250"/>
                    <a:gd name="T37" fmla="*/ 180 h 325"/>
                    <a:gd name="T38" fmla="*/ 185 w 250"/>
                    <a:gd name="T39" fmla="*/ 18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0" h="325">
                      <a:moveTo>
                        <a:pt x="185" y="180"/>
                      </a:moveTo>
                      <a:cubicBezTo>
                        <a:pt x="189" y="176"/>
                        <a:pt x="194" y="170"/>
                        <a:pt x="199" y="166"/>
                      </a:cubicBezTo>
                      <a:cubicBezTo>
                        <a:pt x="210" y="156"/>
                        <a:pt x="226" y="155"/>
                        <a:pt x="237" y="164"/>
                      </a:cubicBezTo>
                      <a:cubicBezTo>
                        <a:pt x="248" y="173"/>
                        <a:pt x="250" y="188"/>
                        <a:pt x="242" y="201"/>
                      </a:cubicBezTo>
                      <a:cubicBezTo>
                        <a:pt x="228" y="222"/>
                        <a:pt x="214" y="243"/>
                        <a:pt x="200" y="264"/>
                      </a:cubicBezTo>
                      <a:cubicBezTo>
                        <a:pt x="188" y="281"/>
                        <a:pt x="176" y="297"/>
                        <a:pt x="158" y="307"/>
                      </a:cubicBezTo>
                      <a:cubicBezTo>
                        <a:pt x="128" y="325"/>
                        <a:pt x="95" y="324"/>
                        <a:pt x="62" y="315"/>
                      </a:cubicBezTo>
                      <a:cubicBezTo>
                        <a:pt x="37" y="309"/>
                        <a:pt x="19" y="293"/>
                        <a:pt x="9" y="269"/>
                      </a:cubicBezTo>
                      <a:cubicBezTo>
                        <a:pt x="1" y="250"/>
                        <a:pt x="0" y="230"/>
                        <a:pt x="1" y="211"/>
                      </a:cubicBezTo>
                      <a:cubicBezTo>
                        <a:pt x="4" y="169"/>
                        <a:pt x="8" y="127"/>
                        <a:pt x="12" y="85"/>
                      </a:cubicBezTo>
                      <a:cubicBezTo>
                        <a:pt x="12" y="79"/>
                        <a:pt x="13" y="73"/>
                        <a:pt x="15" y="67"/>
                      </a:cubicBezTo>
                      <a:cubicBezTo>
                        <a:pt x="19" y="53"/>
                        <a:pt x="28" y="48"/>
                        <a:pt x="42" y="49"/>
                      </a:cubicBezTo>
                      <a:cubicBezTo>
                        <a:pt x="46" y="49"/>
                        <a:pt x="50" y="50"/>
                        <a:pt x="55" y="51"/>
                      </a:cubicBezTo>
                      <a:cubicBezTo>
                        <a:pt x="65" y="18"/>
                        <a:pt x="72" y="13"/>
                        <a:pt x="101" y="22"/>
                      </a:cubicBezTo>
                      <a:cubicBezTo>
                        <a:pt x="116" y="0"/>
                        <a:pt x="146" y="2"/>
                        <a:pt x="154" y="33"/>
                      </a:cubicBezTo>
                      <a:cubicBezTo>
                        <a:pt x="155" y="33"/>
                        <a:pt x="155" y="33"/>
                        <a:pt x="155" y="33"/>
                      </a:cubicBezTo>
                      <a:cubicBezTo>
                        <a:pt x="179" y="28"/>
                        <a:pt x="194" y="40"/>
                        <a:pt x="192" y="65"/>
                      </a:cubicBezTo>
                      <a:cubicBezTo>
                        <a:pt x="191" y="84"/>
                        <a:pt x="189" y="103"/>
                        <a:pt x="188" y="121"/>
                      </a:cubicBezTo>
                      <a:cubicBezTo>
                        <a:pt x="186" y="141"/>
                        <a:pt x="184" y="160"/>
                        <a:pt x="183" y="180"/>
                      </a:cubicBezTo>
                      <a:cubicBezTo>
                        <a:pt x="183" y="180"/>
                        <a:pt x="184" y="180"/>
                        <a:pt x="185" y="180"/>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5" name="Freeform 45"/>
                <p:cNvSpPr>
                  <a:spLocks/>
                </p:cNvSpPr>
                <p:nvPr/>
              </p:nvSpPr>
              <p:spPr bwMode="auto">
                <a:xfrm>
                  <a:off x="4719" y="1861"/>
                  <a:ext cx="123" cy="143"/>
                </a:xfrm>
                <a:custGeom>
                  <a:avLst/>
                  <a:gdLst>
                    <a:gd name="T0" fmla="*/ 0 w 123"/>
                    <a:gd name="T1" fmla="*/ 129 h 143"/>
                    <a:gd name="T2" fmla="*/ 107 w 123"/>
                    <a:gd name="T3" fmla="*/ 143 h 143"/>
                    <a:gd name="T4" fmla="*/ 123 w 123"/>
                    <a:gd name="T5" fmla="*/ 13 h 143"/>
                    <a:gd name="T6" fmla="*/ 16 w 123"/>
                    <a:gd name="T7" fmla="*/ 0 h 143"/>
                    <a:gd name="T8" fmla="*/ 0 w 123"/>
                    <a:gd name="T9" fmla="*/ 129 h 143"/>
                  </a:gdLst>
                  <a:ahLst/>
                  <a:cxnLst>
                    <a:cxn ang="0">
                      <a:pos x="T0" y="T1"/>
                    </a:cxn>
                    <a:cxn ang="0">
                      <a:pos x="T2" y="T3"/>
                    </a:cxn>
                    <a:cxn ang="0">
                      <a:pos x="T4" y="T5"/>
                    </a:cxn>
                    <a:cxn ang="0">
                      <a:pos x="T6" y="T7"/>
                    </a:cxn>
                    <a:cxn ang="0">
                      <a:pos x="T8" y="T9"/>
                    </a:cxn>
                  </a:cxnLst>
                  <a:rect l="0" t="0" r="r" b="b"/>
                  <a:pathLst>
                    <a:path w="123" h="143">
                      <a:moveTo>
                        <a:pt x="0" y="129"/>
                      </a:moveTo>
                      <a:lnTo>
                        <a:pt x="107" y="143"/>
                      </a:lnTo>
                      <a:lnTo>
                        <a:pt x="123" y="13"/>
                      </a:lnTo>
                      <a:lnTo>
                        <a:pt x="16" y="0"/>
                      </a:lnTo>
                      <a:lnTo>
                        <a:pt x="0" y="129"/>
                      </a:lnTo>
                      <a:close/>
                    </a:path>
                  </a:pathLst>
                </a:custGeom>
                <a:solidFill>
                  <a:srgbClr val="009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6" name="Rectangle 46"/>
                <p:cNvSpPr>
                  <a:spLocks noChangeArrowheads="1"/>
                </p:cNvSpPr>
                <p:nvPr/>
              </p:nvSpPr>
              <p:spPr bwMode="auto">
                <a:xfrm>
                  <a:off x="4457" y="1928"/>
                  <a:ext cx="526" cy="278"/>
                </a:xfrm>
                <a:prstGeom prst="rect">
                  <a:avLst/>
                </a:prstGeom>
                <a:solidFill>
                  <a:srgbClr val="C8CA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7" name="Oval 47"/>
                <p:cNvSpPr>
                  <a:spLocks noChangeArrowheads="1"/>
                </p:cNvSpPr>
                <p:nvPr/>
              </p:nvSpPr>
              <p:spPr bwMode="auto">
                <a:xfrm>
                  <a:off x="4685" y="2032"/>
                  <a:ext cx="69" cy="70"/>
                </a:xfrm>
                <a:prstGeom prst="ellipse">
                  <a:avLst/>
                </a:prstGeom>
                <a:solidFill>
                  <a:srgbClr val="EAEB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8" name="Freeform 48"/>
                <p:cNvSpPr>
                  <a:spLocks/>
                </p:cNvSpPr>
                <p:nvPr/>
              </p:nvSpPr>
              <p:spPr bwMode="auto">
                <a:xfrm>
                  <a:off x="4006" y="1928"/>
                  <a:ext cx="243" cy="99"/>
                </a:xfrm>
                <a:custGeom>
                  <a:avLst/>
                  <a:gdLst>
                    <a:gd name="T0" fmla="*/ 216 w 304"/>
                    <a:gd name="T1" fmla="*/ 65 h 123"/>
                    <a:gd name="T2" fmla="*/ 152 w 304"/>
                    <a:gd name="T3" fmla="*/ 83 h 123"/>
                    <a:gd name="T4" fmla="*/ 88 w 304"/>
                    <a:gd name="T5" fmla="*/ 65 h 123"/>
                    <a:gd name="T6" fmla="*/ 0 w 304"/>
                    <a:gd name="T7" fmla="*/ 0 h 123"/>
                    <a:gd name="T8" fmla="*/ 0 w 304"/>
                    <a:gd name="T9" fmla="*/ 35 h 123"/>
                    <a:gd name="T10" fmla="*/ 8 w 304"/>
                    <a:gd name="T11" fmla="*/ 40 h 123"/>
                    <a:gd name="T12" fmla="*/ 89 w 304"/>
                    <a:gd name="T13" fmla="*/ 106 h 123"/>
                    <a:gd name="T14" fmla="*/ 152 w 304"/>
                    <a:gd name="T15" fmla="*/ 123 h 123"/>
                    <a:gd name="T16" fmla="*/ 215 w 304"/>
                    <a:gd name="T17" fmla="*/ 106 h 123"/>
                    <a:gd name="T18" fmla="*/ 297 w 304"/>
                    <a:gd name="T19" fmla="*/ 40 h 123"/>
                    <a:gd name="T20" fmla="*/ 304 w 304"/>
                    <a:gd name="T21" fmla="*/ 35 h 123"/>
                    <a:gd name="T22" fmla="*/ 304 w 304"/>
                    <a:gd name="T23" fmla="*/ 0 h 123"/>
                    <a:gd name="T24" fmla="*/ 216 w 304"/>
                    <a:gd name="T25" fmla="*/ 6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4" h="123">
                      <a:moveTo>
                        <a:pt x="216" y="65"/>
                      </a:moveTo>
                      <a:cubicBezTo>
                        <a:pt x="196" y="78"/>
                        <a:pt x="175" y="83"/>
                        <a:pt x="152" y="83"/>
                      </a:cubicBezTo>
                      <a:cubicBezTo>
                        <a:pt x="130" y="83"/>
                        <a:pt x="108" y="78"/>
                        <a:pt x="88" y="65"/>
                      </a:cubicBezTo>
                      <a:cubicBezTo>
                        <a:pt x="57" y="45"/>
                        <a:pt x="27" y="25"/>
                        <a:pt x="0" y="0"/>
                      </a:cubicBezTo>
                      <a:cubicBezTo>
                        <a:pt x="0" y="12"/>
                        <a:pt x="0" y="23"/>
                        <a:pt x="0" y="35"/>
                      </a:cubicBezTo>
                      <a:cubicBezTo>
                        <a:pt x="4" y="36"/>
                        <a:pt x="6" y="38"/>
                        <a:pt x="8" y="40"/>
                      </a:cubicBezTo>
                      <a:cubicBezTo>
                        <a:pt x="33" y="64"/>
                        <a:pt x="60" y="86"/>
                        <a:pt x="89" y="106"/>
                      </a:cubicBezTo>
                      <a:cubicBezTo>
                        <a:pt x="108" y="120"/>
                        <a:pt x="130" y="123"/>
                        <a:pt x="152" y="123"/>
                      </a:cubicBezTo>
                      <a:cubicBezTo>
                        <a:pt x="174" y="123"/>
                        <a:pt x="196" y="120"/>
                        <a:pt x="215" y="106"/>
                      </a:cubicBezTo>
                      <a:cubicBezTo>
                        <a:pt x="244" y="86"/>
                        <a:pt x="271" y="64"/>
                        <a:pt x="297" y="40"/>
                      </a:cubicBezTo>
                      <a:cubicBezTo>
                        <a:pt x="299" y="38"/>
                        <a:pt x="301" y="36"/>
                        <a:pt x="304" y="35"/>
                      </a:cubicBezTo>
                      <a:cubicBezTo>
                        <a:pt x="304" y="23"/>
                        <a:pt x="304" y="12"/>
                        <a:pt x="304" y="0"/>
                      </a:cubicBezTo>
                      <a:cubicBezTo>
                        <a:pt x="277" y="25"/>
                        <a:pt x="247" y="45"/>
                        <a:pt x="216" y="65"/>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9" name="Freeform 49"/>
                <p:cNvSpPr>
                  <a:spLocks/>
                </p:cNvSpPr>
                <p:nvPr/>
              </p:nvSpPr>
              <p:spPr bwMode="auto">
                <a:xfrm>
                  <a:off x="3723" y="2020"/>
                  <a:ext cx="810" cy="186"/>
                </a:xfrm>
                <a:custGeom>
                  <a:avLst/>
                  <a:gdLst>
                    <a:gd name="T0" fmla="*/ 0 w 1012"/>
                    <a:gd name="T1" fmla="*/ 130 h 231"/>
                    <a:gd name="T2" fmla="*/ 93 w 1012"/>
                    <a:gd name="T3" fmla="*/ 59 h 231"/>
                    <a:gd name="T4" fmla="*/ 133 w 1012"/>
                    <a:gd name="T5" fmla="*/ 48 h 231"/>
                    <a:gd name="T6" fmla="*/ 309 w 1012"/>
                    <a:gd name="T7" fmla="*/ 0 h 231"/>
                    <a:gd name="T8" fmla="*/ 377 w 1012"/>
                    <a:gd name="T9" fmla="*/ 76 h 231"/>
                    <a:gd name="T10" fmla="*/ 613 w 1012"/>
                    <a:gd name="T11" fmla="*/ 87 h 231"/>
                    <a:gd name="T12" fmla="*/ 703 w 1012"/>
                    <a:gd name="T13" fmla="*/ 0 h 231"/>
                    <a:gd name="T14" fmla="*/ 940 w 1012"/>
                    <a:gd name="T15" fmla="*/ 65 h 231"/>
                    <a:gd name="T16" fmla="*/ 1006 w 1012"/>
                    <a:gd name="T17" fmla="*/ 119 h 231"/>
                    <a:gd name="T18" fmla="*/ 1012 w 1012"/>
                    <a:gd name="T19" fmla="*/ 130 h 231"/>
                    <a:gd name="T20" fmla="*/ 1012 w 1012"/>
                    <a:gd name="T21" fmla="*/ 223 h 231"/>
                    <a:gd name="T22" fmla="*/ 1004 w 1012"/>
                    <a:gd name="T23" fmla="*/ 231 h 231"/>
                    <a:gd name="T24" fmla="*/ 56 w 1012"/>
                    <a:gd name="T25" fmla="*/ 231 h 231"/>
                    <a:gd name="T26" fmla="*/ 6 w 1012"/>
                    <a:gd name="T27" fmla="*/ 231 h 231"/>
                    <a:gd name="T28" fmla="*/ 0 w 1012"/>
                    <a:gd name="T29" fmla="*/ 225 h 231"/>
                    <a:gd name="T30" fmla="*/ 0 w 1012"/>
                    <a:gd name="T31" fmla="*/ 13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12" h="231">
                      <a:moveTo>
                        <a:pt x="0" y="130"/>
                      </a:moveTo>
                      <a:cubicBezTo>
                        <a:pt x="19" y="91"/>
                        <a:pt x="51" y="68"/>
                        <a:pt x="93" y="59"/>
                      </a:cubicBezTo>
                      <a:cubicBezTo>
                        <a:pt x="106" y="56"/>
                        <a:pt x="119" y="52"/>
                        <a:pt x="133" y="48"/>
                      </a:cubicBezTo>
                      <a:cubicBezTo>
                        <a:pt x="191" y="32"/>
                        <a:pt x="250" y="16"/>
                        <a:pt x="309" y="0"/>
                      </a:cubicBezTo>
                      <a:cubicBezTo>
                        <a:pt x="322" y="34"/>
                        <a:pt x="346" y="59"/>
                        <a:pt x="377" y="76"/>
                      </a:cubicBezTo>
                      <a:cubicBezTo>
                        <a:pt x="454" y="118"/>
                        <a:pt x="533" y="120"/>
                        <a:pt x="613" y="87"/>
                      </a:cubicBezTo>
                      <a:cubicBezTo>
                        <a:pt x="655" y="70"/>
                        <a:pt x="687" y="43"/>
                        <a:pt x="703" y="0"/>
                      </a:cubicBezTo>
                      <a:cubicBezTo>
                        <a:pt x="782" y="21"/>
                        <a:pt x="862" y="42"/>
                        <a:pt x="940" y="65"/>
                      </a:cubicBezTo>
                      <a:cubicBezTo>
                        <a:pt x="969" y="73"/>
                        <a:pt x="990" y="93"/>
                        <a:pt x="1006" y="119"/>
                      </a:cubicBezTo>
                      <a:cubicBezTo>
                        <a:pt x="1008" y="123"/>
                        <a:pt x="1010" y="126"/>
                        <a:pt x="1012" y="130"/>
                      </a:cubicBezTo>
                      <a:cubicBezTo>
                        <a:pt x="1012" y="161"/>
                        <a:pt x="1012" y="192"/>
                        <a:pt x="1012" y="223"/>
                      </a:cubicBezTo>
                      <a:cubicBezTo>
                        <a:pt x="1012" y="229"/>
                        <a:pt x="1011" y="231"/>
                        <a:pt x="1004" y="231"/>
                      </a:cubicBezTo>
                      <a:cubicBezTo>
                        <a:pt x="688" y="231"/>
                        <a:pt x="372" y="231"/>
                        <a:pt x="56" y="231"/>
                      </a:cubicBezTo>
                      <a:cubicBezTo>
                        <a:pt x="39" y="231"/>
                        <a:pt x="23" y="230"/>
                        <a:pt x="6" y="231"/>
                      </a:cubicBezTo>
                      <a:cubicBezTo>
                        <a:pt x="1" y="231"/>
                        <a:pt x="0" y="230"/>
                        <a:pt x="0" y="225"/>
                      </a:cubicBezTo>
                      <a:cubicBezTo>
                        <a:pt x="0" y="193"/>
                        <a:pt x="0" y="161"/>
                        <a:pt x="0" y="130"/>
                      </a:cubicBezTo>
                      <a:close/>
                    </a:path>
                  </a:pathLst>
                </a:custGeom>
                <a:solidFill>
                  <a:srgbClr val="00A3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0" name="Freeform 50"/>
                <p:cNvSpPr>
                  <a:spLocks/>
                </p:cNvSpPr>
                <p:nvPr/>
              </p:nvSpPr>
              <p:spPr bwMode="auto">
                <a:xfrm>
                  <a:off x="3970" y="1956"/>
                  <a:ext cx="315" cy="161"/>
                </a:xfrm>
                <a:custGeom>
                  <a:avLst/>
                  <a:gdLst>
                    <a:gd name="T0" fmla="*/ 394 w 394"/>
                    <a:gd name="T1" fmla="*/ 80 h 200"/>
                    <a:gd name="T2" fmla="*/ 304 w 394"/>
                    <a:gd name="T3" fmla="*/ 167 h 200"/>
                    <a:gd name="T4" fmla="*/ 68 w 394"/>
                    <a:gd name="T5" fmla="*/ 156 h 200"/>
                    <a:gd name="T6" fmla="*/ 0 w 394"/>
                    <a:gd name="T7" fmla="*/ 80 h 200"/>
                    <a:gd name="T8" fmla="*/ 37 w 394"/>
                    <a:gd name="T9" fmla="*/ 69 h 200"/>
                    <a:gd name="T10" fmla="*/ 45 w 394"/>
                    <a:gd name="T11" fmla="*/ 58 h 200"/>
                    <a:gd name="T12" fmla="*/ 45 w 394"/>
                    <a:gd name="T13" fmla="*/ 0 h 200"/>
                    <a:gd name="T14" fmla="*/ 53 w 394"/>
                    <a:gd name="T15" fmla="*/ 5 h 200"/>
                    <a:gd name="T16" fmla="*/ 134 w 394"/>
                    <a:gd name="T17" fmla="*/ 71 h 200"/>
                    <a:gd name="T18" fmla="*/ 217 w 394"/>
                    <a:gd name="T19" fmla="*/ 86 h 200"/>
                    <a:gd name="T20" fmla="*/ 255 w 394"/>
                    <a:gd name="T21" fmla="*/ 74 h 200"/>
                    <a:gd name="T22" fmla="*/ 317 w 394"/>
                    <a:gd name="T23" fmla="*/ 26 h 200"/>
                    <a:gd name="T24" fmla="*/ 349 w 394"/>
                    <a:gd name="T25" fmla="*/ 0 h 200"/>
                    <a:gd name="T26" fmla="*/ 349 w 394"/>
                    <a:gd name="T27" fmla="*/ 58 h 200"/>
                    <a:gd name="T28" fmla="*/ 357 w 394"/>
                    <a:gd name="T29" fmla="*/ 69 h 200"/>
                    <a:gd name="T30" fmla="*/ 394 w 394"/>
                    <a:gd name="T31" fmla="*/ 8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4" h="200">
                      <a:moveTo>
                        <a:pt x="394" y="80"/>
                      </a:moveTo>
                      <a:cubicBezTo>
                        <a:pt x="378" y="123"/>
                        <a:pt x="346" y="150"/>
                        <a:pt x="304" y="167"/>
                      </a:cubicBezTo>
                      <a:cubicBezTo>
                        <a:pt x="224" y="200"/>
                        <a:pt x="145" y="198"/>
                        <a:pt x="68" y="156"/>
                      </a:cubicBezTo>
                      <a:cubicBezTo>
                        <a:pt x="37" y="139"/>
                        <a:pt x="13" y="114"/>
                        <a:pt x="0" y="80"/>
                      </a:cubicBezTo>
                      <a:cubicBezTo>
                        <a:pt x="12" y="76"/>
                        <a:pt x="25" y="72"/>
                        <a:pt x="37" y="69"/>
                      </a:cubicBezTo>
                      <a:cubicBezTo>
                        <a:pt x="43" y="68"/>
                        <a:pt x="45" y="65"/>
                        <a:pt x="45" y="58"/>
                      </a:cubicBezTo>
                      <a:cubicBezTo>
                        <a:pt x="45" y="39"/>
                        <a:pt x="45" y="20"/>
                        <a:pt x="45" y="0"/>
                      </a:cubicBezTo>
                      <a:cubicBezTo>
                        <a:pt x="49" y="0"/>
                        <a:pt x="51" y="3"/>
                        <a:pt x="53" y="5"/>
                      </a:cubicBezTo>
                      <a:cubicBezTo>
                        <a:pt x="78" y="29"/>
                        <a:pt x="105" y="51"/>
                        <a:pt x="134" y="71"/>
                      </a:cubicBezTo>
                      <a:cubicBezTo>
                        <a:pt x="159" y="89"/>
                        <a:pt x="188" y="89"/>
                        <a:pt x="217" y="86"/>
                      </a:cubicBezTo>
                      <a:cubicBezTo>
                        <a:pt x="230" y="85"/>
                        <a:pt x="243" y="82"/>
                        <a:pt x="255" y="74"/>
                      </a:cubicBezTo>
                      <a:cubicBezTo>
                        <a:pt x="277" y="60"/>
                        <a:pt x="297" y="43"/>
                        <a:pt x="317" y="26"/>
                      </a:cubicBezTo>
                      <a:cubicBezTo>
                        <a:pt x="328" y="17"/>
                        <a:pt x="336" y="6"/>
                        <a:pt x="349" y="0"/>
                      </a:cubicBezTo>
                      <a:cubicBezTo>
                        <a:pt x="349" y="20"/>
                        <a:pt x="350" y="39"/>
                        <a:pt x="349" y="58"/>
                      </a:cubicBezTo>
                      <a:cubicBezTo>
                        <a:pt x="349" y="65"/>
                        <a:pt x="351" y="68"/>
                        <a:pt x="357" y="69"/>
                      </a:cubicBezTo>
                      <a:cubicBezTo>
                        <a:pt x="370" y="72"/>
                        <a:pt x="382" y="76"/>
                        <a:pt x="394" y="80"/>
                      </a:cubicBezTo>
                      <a:close/>
                    </a:path>
                  </a:pathLst>
                </a:custGeom>
                <a:solidFill>
                  <a:srgbClr val="E1C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1" name="Freeform 51"/>
                <p:cNvSpPr>
                  <a:spLocks/>
                </p:cNvSpPr>
                <p:nvPr/>
              </p:nvSpPr>
              <p:spPr bwMode="auto">
                <a:xfrm>
                  <a:off x="3929" y="1474"/>
                  <a:ext cx="320" cy="227"/>
                </a:xfrm>
                <a:custGeom>
                  <a:avLst/>
                  <a:gdLst>
                    <a:gd name="T0" fmla="*/ 398 w 400"/>
                    <a:gd name="T1" fmla="*/ 96 h 283"/>
                    <a:gd name="T2" fmla="*/ 289 w 400"/>
                    <a:gd name="T3" fmla="*/ 45 h 283"/>
                    <a:gd name="T4" fmla="*/ 98 w 400"/>
                    <a:gd name="T5" fmla="*/ 97 h 283"/>
                    <a:gd name="T6" fmla="*/ 18 w 400"/>
                    <a:gd name="T7" fmla="*/ 242 h 283"/>
                    <a:gd name="T8" fmla="*/ 15 w 400"/>
                    <a:gd name="T9" fmla="*/ 283 h 283"/>
                    <a:gd name="T10" fmla="*/ 13 w 400"/>
                    <a:gd name="T11" fmla="*/ 152 h 283"/>
                    <a:gd name="T12" fmla="*/ 117 w 400"/>
                    <a:gd name="T13" fmla="*/ 46 h 283"/>
                    <a:gd name="T14" fmla="*/ 123 w 400"/>
                    <a:gd name="T15" fmla="*/ 34 h 283"/>
                    <a:gd name="T16" fmla="*/ 122 w 400"/>
                    <a:gd name="T17" fmla="*/ 31 h 283"/>
                    <a:gd name="T18" fmla="*/ 119 w 400"/>
                    <a:gd name="T19" fmla="*/ 8 h 283"/>
                    <a:gd name="T20" fmla="*/ 140 w 400"/>
                    <a:gd name="T21" fmla="*/ 8 h 283"/>
                    <a:gd name="T22" fmla="*/ 240 w 400"/>
                    <a:gd name="T23" fmla="*/ 13 h 283"/>
                    <a:gd name="T24" fmla="*/ 312 w 400"/>
                    <a:gd name="T25" fmla="*/ 19 h 283"/>
                    <a:gd name="T26" fmla="*/ 400 w 400"/>
                    <a:gd name="T27" fmla="*/ 90 h 283"/>
                    <a:gd name="T28" fmla="*/ 398 w 400"/>
                    <a:gd name="T29" fmla="*/ 9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0" h="283">
                      <a:moveTo>
                        <a:pt x="398" y="96"/>
                      </a:moveTo>
                      <a:cubicBezTo>
                        <a:pt x="366" y="70"/>
                        <a:pt x="330" y="52"/>
                        <a:pt x="289" y="45"/>
                      </a:cubicBezTo>
                      <a:cubicBezTo>
                        <a:pt x="218" y="34"/>
                        <a:pt x="154" y="50"/>
                        <a:pt x="98" y="97"/>
                      </a:cubicBezTo>
                      <a:cubicBezTo>
                        <a:pt x="53" y="135"/>
                        <a:pt x="26" y="184"/>
                        <a:pt x="18" y="242"/>
                      </a:cubicBezTo>
                      <a:cubicBezTo>
                        <a:pt x="16" y="256"/>
                        <a:pt x="16" y="270"/>
                        <a:pt x="15" y="283"/>
                      </a:cubicBezTo>
                      <a:cubicBezTo>
                        <a:pt x="5" y="240"/>
                        <a:pt x="0" y="196"/>
                        <a:pt x="13" y="152"/>
                      </a:cubicBezTo>
                      <a:cubicBezTo>
                        <a:pt x="29" y="98"/>
                        <a:pt x="64" y="63"/>
                        <a:pt x="117" y="46"/>
                      </a:cubicBezTo>
                      <a:cubicBezTo>
                        <a:pt x="125" y="44"/>
                        <a:pt x="128" y="41"/>
                        <a:pt x="123" y="34"/>
                      </a:cubicBezTo>
                      <a:cubicBezTo>
                        <a:pt x="123" y="33"/>
                        <a:pt x="122" y="32"/>
                        <a:pt x="122" y="31"/>
                      </a:cubicBezTo>
                      <a:cubicBezTo>
                        <a:pt x="120" y="23"/>
                        <a:pt x="116" y="14"/>
                        <a:pt x="119" y="8"/>
                      </a:cubicBezTo>
                      <a:cubicBezTo>
                        <a:pt x="124" y="0"/>
                        <a:pt x="133" y="7"/>
                        <a:pt x="140" y="8"/>
                      </a:cubicBezTo>
                      <a:cubicBezTo>
                        <a:pt x="173" y="12"/>
                        <a:pt x="206" y="16"/>
                        <a:pt x="240" y="13"/>
                      </a:cubicBezTo>
                      <a:cubicBezTo>
                        <a:pt x="264" y="11"/>
                        <a:pt x="288" y="12"/>
                        <a:pt x="312" y="19"/>
                      </a:cubicBezTo>
                      <a:cubicBezTo>
                        <a:pt x="352" y="30"/>
                        <a:pt x="382" y="53"/>
                        <a:pt x="400" y="90"/>
                      </a:cubicBezTo>
                      <a:cubicBezTo>
                        <a:pt x="400" y="92"/>
                        <a:pt x="400" y="94"/>
                        <a:pt x="398" y="96"/>
                      </a:cubicBezTo>
                      <a:close/>
                    </a:path>
                  </a:pathLst>
                </a:custGeom>
                <a:solidFill>
                  <a:srgbClr val="E2AB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2" name="Freeform 52"/>
                <p:cNvSpPr>
                  <a:spLocks/>
                </p:cNvSpPr>
                <p:nvPr/>
              </p:nvSpPr>
              <p:spPr bwMode="auto">
                <a:xfrm>
                  <a:off x="4248" y="1546"/>
                  <a:ext cx="76" cy="155"/>
                </a:xfrm>
                <a:custGeom>
                  <a:avLst/>
                  <a:gdLst>
                    <a:gd name="T0" fmla="*/ 0 w 95"/>
                    <a:gd name="T1" fmla="*/ 6 h 193"/>
                    <a:gd name="T2" fmla="*/ 2 w 95"/>
                    <a:gd name="T3" fmla="*/ 0 h 193"/>
                    <a:gd name="T4" fmla="*/ 92 w 95"/>
                    <a:gd name="T5" fmla="*/ 96 h 193"/>
                    <a:gd name="T6" fmla="*/ 84 w 95"/>
                    <a:gd name="T7" fmla="*/ 193 h 193"/>
                    <a:gd name="T8" fmla="*/ 44 w 95"/>
                    <a:gd name="T9" fmla="*/ 56 h 193"/>
                    <a:gd name="T10" fmla="*/ 0 w 95"/>
                    <a:gd name="T11" fmla="*/ 6 h 193"/>
                  </a:gdLst>
                  <a:ahLst/>
                  <a:cxnLst>
                    <a:cxn ang="0">
                      <a:pos x="T0" y="T1"/>
                    </a:cxn>
                    <a:cxn ang="0">
                      <a:pos x="T2" y="T3"/>
                    </a:cxn>
                    <a:cxn ang="0">
                      <a:pos x="T4" y="T5"/>
                    </a:cxn>
                    <a:cxn ang="0">
                      <a:pos x="T6" y="T7"/>
                    </a:cxn>
                    <a:cxn ang="0">
                      <a:pos x="T8" y="T9"/>
                    </a:cxn>
                    <a:cxn ang="0">
                      <a:pos x="T10" y="T11"/>
                    </a:cxn>
                  </a:cxnLst>
                  <a:rect l="0" t="0" r="r" b="b"/>
                  <a:pathLst>
                    <a:path w="95" h="193">
                      <a:moveTo>
                        <a:pt x="0" y="6"/>
                      </a:moveTo>
                      <a:cubicBezTo>
                        <a:pt x="2" y="4"/>
                        <a:pt x="2" y="2"/>
                        <a:pt x="2" y="0"/>
                      </a:cubicBezTo>
                      <a:cubicBezTo>
                        <a:pt x="56" y="9"/>
                        <a:pt x="86" y="41"/>
                        <a:pt x="92" y="96"/>
                      </a:cubicBezTo>
                      <a:cubicBezTo>
                        <a:pt x="95" y="129"/>
                        <a:pt x="91" y="161"/>
                        <a:pt x="84" y="193"/>
                      </a:cubicBezTo>
                      <a:cubicBezTo>
                        <a:pt x="83" y="143"/>
                        <a:pt x="72" y="97"/>
                        <a:pt x="44" y="56"/>
                      </a:cubicBezTo>
                      <a:cubicBezTo>
                        <a:pt x="32" y="37"/>
                        <a:pt x="17" y="21"/>
                        <a:pt x="0" y="6"/>
                      </a:cubicBezTo>
                      <a:close/>
                    </a:path>
                  </a:pathLst>
                </a:custGeom>
                <a:solidFill>
                  <a:srgbClr val="D79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3" name="Freeform 53"/>
                <p:cNvSpPr>
                  <a:spLocks/>
                </p:cNvSpPr>
                <p:nvPr/>
              </p:nvSpPr>
              <p:spPr bwMode="auto">
                <a:xfrm>
                  <a:off x="3981" y="1863"/>
                  <a:ext cx="1" cy="1"/>
                </a:xfrm>
                <a:custGeom>
                  <a:avLst/>
                  <a:gdLst>
                    <a:gd name="T0" fmla="*/ 0 w 1"/>
                    <a:gd name="T1" fmla="*/ 1 h 1"/>
                    <a:gd name="T2" fmla="*/ 1 w 1"/>
                    <a:gd name="T3" fmla="*/ 0 h 1"/>
                    <a:gd name="T4" fmla="*/ 1 w 1"/>
                    <a:gd name="T5" fmla="*/ 1 h 1"/>
                    <a:gd name="T6" fmla="*/ 0 w 1"/>
                    <a:gd name="T7" fmla="*/ 1 h 1"/>
                  </a:gdLst>
                  <a:ahLst/>
                  <a:cxnLst>
                    <a:cxn ang="0">
                      <a:pos x="T0" y="T1"/>
                    </a:cxn>
                    <a:cxn ang="0">
                      <a:pos x="T2" y="T3"/>
                    </a:cxn>
                    <a:cxn ang="0">
                      <a:pos x="T4" y="T5"/>
                    </a:cxn>
                    <a:cxn ang="0">
                      <a:pos x="T6" y="T7"/>
                    </a:cxn>
                  </a:cxnLst>
                  <a:rect l="0" t="0" r="r" b="b"/>
                  <a:pathLst>
                    <a:path w="1" h="1">
                      <a:moveTo>
                        <a:pt x="0" y="1"/>
                      </a:moveTo>
                      <a:cubicBezTo>
                        <a:pt x="0" y="0"/>
                        <a:pt x="0" y="0"/>
                        <a:pt x="1" y="0"/>
                      </a:cubicBezTo>
                      <a:cubicBezTo>
                        <a:pt x="1" y="0"/>
                        <a:pt x="1" y="1"/>
                        <a:pt x="1" y="1"/>
                      </a:cubicBezTo>
                      <a:cubicBezTo>
                        <a:pt x="0" y="1"/>
                        <a:pt x="0" y="1"/>
                        <a:pt x="0" y="1"/>
                      </a:cubicBezTo>
                      <a:close/>
                    </a:path>
                  </a:pathLst>
                </a:custGeom>
                <a:solidFill>
                  <a:srgbClr val="7D55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4" name="Freeform 54"/>
                <p:cNvSpPr>
                  <a:spLocks/>
                </p:cNvSpPr>
                <p:nvPr/>
              </p:nvSpPr>
              <p:spPr bwMode="auto">
                <a:xfrm>
                  <a:off x="3965" y="1526"/>
                  <a:ext cx="264" cy="178"/>
                </a:xfrm>
                <a:custGeom>
                  <a:avLst/>
                  <a:gdLst>
                    <a:gd name="T0" fmla="*/ 21 w 330"/>
                    <a:gd name="T1" fmla="*/ 220 h 222"/>
                    <a:gd name="T2" fmla="*/ 15 w 330"/>
                    <a:gd name="T3" fmla="*/ 220 h 222"/>
                    <a:gd name="T4" fmla="*/ 1 w 330"/>
                    <a:gd name="T5" fmla="*/ 207 h 222"/>
                    <a:gd name="T6" fmla="*/ 170 w 330"/>
                    <a:gd name="T7" fmla="*/ 9 h 222"/>
                    <a:gd name="T8" fmla="*/ 325 w 330"/>
                    <a:gd name="T9" fmla="*/ 47 h 222"/>
                    <a:gd name="T10" fmla="*/ 330 w 330"/>
                    <a:gd name="T11" fmla="*/ 52 h 222"/>
                    <a:gd name="T12" fmla="*/ 307 w 330"/>
                    <a:gd name="T13" fmla="*/ 73 h 222"/>
                    <a:gd name="T14" fmla="*/ 273 w 330"/>
                    <a:gd name="T15" fmla="*/ 103 h 222"/>
                    <a:gd name="T16" fmla="*/ 257 w 330"/>
                    <a:gd name="T17" fmla="*/ 112 h 222"/>
                    <a:gd name="T18" fmla="*/ 190 w 330"/>
                    <a:gd name="T19" fmla="*/ 108 h 222"/>
                    <a:gd name="T20" fmla="*/ 169 w 330"/>
                    <a:gd name="T21" fmla="*/ 95 h 222"/>
                    <a:gd name="T22" fmla="*/ 77 w 330"/>
                    <a:gd name="T23" fmla="*/ 93 h 222"/>
                    <a:gd name="T24" fmla="*/ 23 w 330"/>
                    <a:gd name="T25" fmla="*/ 182 h 222"/>
                    <a:gd name="T26" fmla="*/ 21 w 330"/>
                    <a:gd name="T27" fmla="*/ 22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0" h="222">
                      <a:moveTo>
                        <a:pt x="21" y="220"/>
                      </a:moveTo>
                      <a:cubicBezTo>
                        <a:pt x="19" y="220"/>
                        <a:pt x="17" y="220"/>
                        <a:pt x="15" y="220"/>
                      </a:cubicBezTo>
                      <a:cubicBezTo>
                        <a:pt x="1" y="222"/>
                        <a:pt x="1" y="222"/>
                        <a:pt x="1" y="207"/>
                      </a:cubicBezTo>
                      <a:cubicBezTo>
                        <a:pt x="0" y="114"/>
                        <a:pt x="69" y="25"/>
                        <a:pt x="170" y="9"/>
                      </a:cubicBezTo>
                      <a:cubicBezTo>
                        <a:pt x="227" y="0"/>
                        <a:pt x="279" y="13"/>
                        <a:pt x="325" y="47"/>
                      </a:cubicBezTo>
                      <a:cubicBezTo>
                        <a:pt x="327" y="48"/>
                        <a:pt x="329" y="50"/>
                        <a:pt x="330" y="52"/>
                      </a:cubicBezTo>
                      <a:cubicBezTo>
                        <a:pt x="321" y="57"/>
                        <a:pt x="315" y="66"/>
                        <a:pt x="307" y="73"/>
                      </a:cubicBezTo>
                      <a:cubicBezTo>
                        <a:pt x="295" y="82"/>
                        <a:pt x="284" y="93"/>
                        <a:pt x="273" y="103"/>
                      </a:cubicBezTo>
                      <a:cubicBezTo>
                        <a:pt x="267" y="106"/>
                        <a:pt x="262" y="109"/>
                        <a:pt x="257" y="112"/>
                      </a:cubicBezTo>
                      <a:cubicBezTo>
                        <a:pt x="234" y="123"/>
                        <a:pt x="212" y="120"/>
                        <a:pt x="190" y="108"/>
                      </a:cubicBezTo>
                      <a:cubicBezTo>
                        <a:pt x="183" y="104"/>
                        <a:pt x="175" y="101"/>
                        <a:pt x="169" y="95"/>
                      </a:cubicBezTo>
                      <a:cubicBezTo>
                        <a:pt x="141" y="69"/>
                        <a:pt x="105" y="76"/>
                        <a:pt x="77" y="93"/>
                      </a:cubicBezTo>
                      <a:cubicBezTo>
                        <a:pt x="44" y="113"/>
                        <a:pt x="29" y="144"/>
                        <a:pt x="23" y="182"/>
                      </a:cubicBezTo>
                      <a:cubicBezTo>
                        <a:pt x="22" y="194"/>
                        <a:pt x="22" y="207"/>
                        <a:pt x="21" y="220"/>
                      </a:cubicBezTo>
                      <a:close/>
                    </a:path>
                  </a:pathLst>
                </a:custGeom>
                <a:solidFill>
                  <a:srgbClr val="E2A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5" name="Freeform 55"/>
                <p:cNvSpPr>
                  <a:spLocks/>
                </p:cNvSpPr>
                <p:nvPr/>
              </p:nvSpPr>
              <p:spPr bwMode="auto">
                <a:xfrm>
                  <a:off x="4066" y="1879"/>
                  <a:ext cx="123" cy="40"/>
                </a:xfrm>
                <a:custGeom>
                  <a:avLst/>
                  <a:gdLst>
                    <a:gd name="T0" fmla="*/ 77 w 154"/>
                    <a:gd name="T1" fmla="*/ 2 h 50"/>
                    <a:gd name="T2" fmla="*/ 141 w 154"/>
                    <a:gd name="T3" fmla="*/ 2 h 50"/>
                    <a:gd name="T4" fmla="*/ 152 w 154"/>
                    <a:gd name="T5" fmla="*/ 5 h 50"/>
                    <a:gd name="T6" fmla="*/ 148 w 154"/>
                    <a:gd name="T7" fmla="*/ 15 h 50"/>
                    <a:gd name="T8" fmla="*/ 89 w 154"/>
                    <a:gd name="T9" fmla="*/ 46 h 50"/>
                    <a:gd name="T10" fmla="*/ 10 w 154"/>
                    <a:gd name="T11" fmla="*/ 20 h 50"/>
                    <a:gd name="T12" fmla="*/ 4 w 154"/>
                    <a:gd name="T13" fmla="*/ 13 h 50"/>
                    <a:gd name="T14" fmla="*/ 11 w 154"/>
                    <a:gd name="T15" fmla="*/ 2 h 50"/>
                    <a:gd name="T16" fmla="*/ 77 w 154"/>
                    <a:gd name="T17"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50">
                      <a:moveTo>
                        <a:pt x="77" y="2"/>
                      </a:moveTo>
                      <a:cubicBezTo>
                        <a:pt x="98" y="2"/>
                        <a:pt x="120" y="2"/>
                        <a:pt x="141" y="2"/>
                      </a:cubicBezTo>
                      <a:cubicBezTo>
                        <a:pt x="145" y="2"/>
                        <a:pt x="149" y="0"/>
                        <a:pt x="152" y="5"/>
                      </a:cubicBezTo>
                      <a:cubicBezTo>
                        <a:pt x="154" y="9"/>
                        <a:pt x="151" y="12"/>
                        <a:pt x="148" y="15"/>
                      </a:cubicBezTo>
                      <a:cubicBezTo>
                        <a:pt x="133" y="34"/>
                        <a:pt x="113" y="44"/>
                        <a:pt x="89" y="46"/>
                      </a:cubicBezTo>
                      <a:cubicBezTo>
                        <a:pt x="59" y="50"/>
                        <a:pt x="31" y="45"/>
                        <a:pt x="10" y="20"/>
                      </a:cubicBezTo>
                      <a:cubicBezTo>
                        <a:pt x="8" y="18"/>
                        <a:pt x="6" y="15"/>
                        <a:pt x="4" y="13"/>
                      </a:cubicBezTo>
                      <a:cubicBezTo>
                        <a:pt x="0" y="5"/>
                        <a:pt x="2" y="2"/>
                        <a:pt x="11" y="2"/>
                      </a:cubicBezTo>
                      <a:cubicBezTo>
                        <a:pt x="33" y="1"/>
                        <a:pt x="55" y="2"/>
                        <a:pt x="77" y="2"/>
                      </a:cubicBezTo>
                      <a:close/>
                    </a:path>
                  </a:pathLst>
                </a:custGeom>
                <a:solidFill>
                  <a:srgbClr val="AB85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6" name="Freeform 56"/>
                <p:cNvSpPr>
                  <a:spLocks/>
                </p:cNvSpPr>
                <p:nvPr/>
              </p:nvSpPr>
              <p:spPr bwMode="auto">
                <a:xfrm>
                  <a:off x="4184" y="1568"/>
                  <a:ext cx="106" cy="138"/>
                </a:xfrm>
                <a:custGeom>
                  <a:avLst/>
                  <a:gdLst>
                    <a:gd name="T0" fmla="*/ 0 w 133"/>
                    <a:gd name="T1" fmla="*/ 51 h 172"/>
                    <a:gd name="T2" fmla="*/ 34 w 133"/>
                    <a:gd name="T3" fmla="*/ 21 h 172"/>
                    <a:gd name="T4" fmla="*/ 57 w 133"/>
                    <a:gd name="T5" fmla="*/ 0 h 172"/>
                    <a:gd name="T6" fmla="*/ 118 w 133"/>
                    <a:gd name="T7" fmla="*/ 81 h 172"/>
                    <a:gd name="T8" fmla="*/ 132 w 133"/>
                    <a:gd name="T9" fmla="*/ 160 h 172"/>
                    <a:gd name="T10" fmla="*/ 121 w 133"/>
                    <a:gd name="T11" fmla="*/ 169 h 172"/>
                    <a:gd name="T12" fmla="*/ 113 w 133"/>
                    <a:gd name="T13" fmla="*/ 168 h 172"/>
                    <a:gd name="T14" fmla="*/ 108 w 133"/>
                    <a:gd name="T15" fmla="*/ 109 h 172"/>
                    <a:gd name="T16" fmla="*/ 35 w 133"/>
                    <a:gd name="T17" fmla="*/ 48 h 172"/>
                    <a:gd name="T18" fmla="*/ 0 w 133"/>
                    <a:gd name="T19" fmla="*/ 5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72">
                      <a:moveTo>
                        <a:pt x="0" y="51"/>
                      </a:moveTo>
                      <a:cubicBezTo>
                        <a:pt x="11" y="41"/>
                        <a:pt x="22" y="30"/>
                        <a:pt x="34" y="21"/>
                      </a:cubicBezTo>
                      <a:cubicBezTo>
                        <a:pt x="42" y="14"/>
                        <a:pt x="48" y="5"/>
                        <a:pt x="57" y="0"/>
                      </a:cubicBezTo>
                      <a:cubicBezTo>
                        <a:pt x="85" y="21"/>
                        <a:pt x="105" y="49"/>
                        <a:pt x="118" y="81"/>
                      </a:cubicBezTo>
                      <a:cubicBezTo>
                        <a:pt x="128" y="106"/>
                        <a:pt x="133" y="132"/>
                        <a:pt x="132" y="160"/>
                      </a:cubicBezTo>
                      <a:cubicBezTo>
                        <a:pt x="132" y="168"/>
                        <a:pt x="131" y="172"/>
                        <a:pt x="121" y="169"/>
                      </a:cubicBezTo>
                      <a:cubicBezTo>
                        <a:pt x="119" y="168"/>
                        <a:pt x="116" y="168"/>
                        <a:pt x="113" y="168"/>
                      </a:cubicBezTo>
                      <a:cubicBezTo>
                        <a:pt x="114" y="148"/>
                        <a:pt x="112" y="129"/>
                        <a:pt x="108" y="109"/>
                      </a:cubicBezTo>
                      <a:cubicBezTo>
                        <a:pt x="100" y="68"/>
                        <a:pt x="79" y="51"/>
                        <a:pt x="35" y="48"/>
                      </a:cubicBezTo>
                      <a:cubicBezTo>
                        <a:pt x="23" y="47"/>
                        <a:pt x="11" y="49"/>
                        <a:pt x="0" y="51"/>
                      </a:cubicBezTo>
                      <a:close/>
                    </a:path>
                  </a:pathLst>
                </a:custGeom>
                <a:solidFill>
                  <a:srgbClr val="D79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7" name="Freeform 57"/>
                <p:cNvSpPr>
                  <a:spLocks/>
                </p:cNvSpPr>
                <p:nvPr/>
              </p:nvSpPr>
              <p:spPr bwMode="auto">
                <a:xfrm>
                  <a:off x="4135" y="1699"/>
                  <a:ext cx="123" cy="125"/>
                </a:xfrm>
                <a:custGeom>
                  <a:avLst/>
                  <a:gdLst>
                    <a:gd name="T0" fmla="*/ 1 w 154"/>
                    <a:gd name="T1" fmla="*/ 105 h 156"/>
                    <a:gd name="T2" fmla="*/ 1 w 154"/>
                    <a:gd name="T3" fmla="*/ 74 h 156"/>
                    <a:gd name="T4" fmla="*/ 40 w 154"/>
                    <a:gd name="T5" fmla="*/ 14 h 156"/>
                    <a:gd name="T6" fmla="*/ 128 w 154"/>
                    <a:gd name="T7" fmla="*/ 15 h 156"/>
                    <a:gd name="T8" fmla="*/ 146 w 154"/>
                    <a:gd name="T9" fmla="*/ 31 h 156"/>
                    <a:gd name="T10" fmla="*/ 150 w 154"/>
                    <a:gd name="T11" fmla="*/ 41 h 156"/>
                    <a:gd name="T12" fmla="*/ 132 w 154"/>
                    <a:gd name="T13" fmla="*/ 44 h 156"/>
                    <a:gd name="T14" fmla="*/ 90 w 154"/>
                    <a:gd name="T15" fmla="*/ 24 h 156"/>
                    <a:gd name="T16" fmla="*/ 38 w 154"/>
                    <a:gd name="T17" fmla="*/ 36 h 156"/>
                    <a:gd name="T18" fmla="*/ 21 w 154"/>
                    <a:gd name="T19" fmla="*/ 71 h 156"/>
                    <a:gd name="T20" fmla="*/ 21 w 154"/>
                    <a:gd name="T21" fmla="*/ 146 h 156"/>
                    <a:gd name="T22" fmla="*/ 11 w 154"/>
                    <a:gd name="T23" fmla="*/ 156 h 156"/>
                    <a:gd name="T24" fmla="*/ 1 w 154"/>
                    <a:gd name="T25" fmla="*/ 146 h 156"/>
                    <a:gd name="T26" fmla="*/ 1 w 154"/>
                    <a:gd name="T27" fmla="*/ 10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4" h="156">
                      <a:moveTo>
                        <a:pt x="1" y="105"/>
                      </a:moveTo>
                      <a:cubicBezTo>
                        <a:pt x="1" y="94"/>
                        <a:pt x="2" y="84"/>
                        <a:pt x="1" y="74"/>
                      </a:cubicBezTo>
                      <a:cubicBezTo>
                        <a:pt x="0" y="44"/>
                        <a:pt x="14" y="25"/>
                        <a:pt x="40" y="14"/>
                      </a:cubicBezTo>
                      <a:cubicBezTo>
                        <a:pt x="69" y="1"/>
                        <a:pt x="99" y="0"/>
                        <a:pt x="128" y="15"/>
                      </a:cubicBezTo>
                      <a:cubicBezTo>
                        <a:pt x="135" y="19"/>
                        <a:pt x="141" y="25"/>
                        <a:pt x="146" y="31"/>
                      </a:cubicBezTo>
                      <a:cubicBezTo>
                        <a:pt x="149" y="34"/>
                        <a:pt x="154" y="38"/>
                        <a:pt x="150" y="41"/>
                      </a:cubicBezTo>
                      <a:cubicBezTo>
                        <a:pt x="145" y="44"/>
                        <a:pt x="138" y="50"/>
                        <a:pt x="132" y="44"/>
                      </a:cubicBezTo>
                      <a:cubicBezTo>
                        <a:pt x="121" y="30"/>
                        <a:pt x="106" y="26"/>
                        <a:pt x="90" y="24"/>
                      </a:cubicBezTo>
                      <a:cubicBezTo>
                        <a:pt x="71" y="22"/>
                        <a:pt x="53" y="25"/>
                        <a:pt x="38" y="36"/>
                      </a:cubicBezTo>
                      <a:cubicBezTo>
                        <a:pt x="27" y="45"/>
                        <a:pt x="21" y="56"/>
                        <a:pt x="21" y="71"/>
                      </a:cubicBezTo>
                      <a:cubicBezTo>
                        <a:pt x="21" y="96"/>
                        <a:pt x="21" y="121"/>
                        <a:pt x="21" y="146"/>
                      </a:cubicBezTo>
                      <a:cubicBezTo>
                        <a:pt x="22" y="155"/>
                        <a:pt x="17" y="155"/>
                        <a:pt x="11" y="156"/>
                      </a:cubicBezTo>
                      <a:cubicBezTo>
                        <a:pt x="3" y="156"/>
                        <a:pt x="1" y="153"/>
                        <a:pt x="1" y="146"/>
                      </a:cubicBezTo>
                      <a:cubicBezTo>
                        <a:pt x="2" y="132"/>
                        <a:pt x="1" y="118"/>
                        <a:pt x="1" y="105"/>
                      </a:cubicBezTo>
                      <a:close/>
                    </a:path>
                  </a:pathLst>
                </a:custGeom>
                <a:solidFill>
                  <a:srgbClr val="BE9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8" name="Freeform 58"/>
                <p:cNvSpPr>
                  <a:spLocks/>
                </p:cNvSpPr>
                <p:nvPr/>
              </p:nvSpPr>
              <p:spPr bwMode="auto">
                <a:xfrm>
                  <a:off x="3997" y="1703"/>
                  <a:ext cx="118" cy="35"/>
                </a:xfrm>
                <a:custGeom>
                  <a:avLst/>
                  <a:gdLst>
                    <a:gd name="T0" fmla="*/ 72 w 147"/>
                    <a:gd name="T1" fmla="*/ 0 h 44"/>
                    <a:gd name="T2" fmla="*/ 130 w 147"/>
                    <a:gd name="T3" fmla="*/ 18 h 44"/>
                    <a:gd name="T4" fmla="*/ 137 w 147"/>
                    <a:gd name="T5" fmla="*/ 25 h 44"/>
                    <a:gd name="T6" fmla="*/ 141 w 147"/>
                    <a:gd name="T7" fmla="*/ 37 h 44"/>
                    <a:gd name="T8" fmla="*/ 123 w 147"/>
                    <a:gd name="T9" fmla="*/ 38 h 44"/>
                    <a:gd name="T10" fmla="*/ 35 w 147"/>
                    <a:gd name="T11" fmla="*/ 28 h 44"/>
                    <a:gd name="T12" fmla="*/ 23 w 147"/>
                    <a:gd name="T13" fmla="*/ 39 h 44"/>
                    <a:gd name="T14" fmla="*/ 15 w 147"/>
                    <a:gd name="T15" fmla="*/ 42 h 44"/>
                    <a:gd name="T16" fmla="*/ 11 w 147"/>
                    <a:gd name="T17" fmla="*/ 23 h 44"/>
                    <a:gd name="T18" fmla="*/ 72 w 147"/>
                    <a:gd name="T1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44">
                      <a:moveTo>
                        <a:pt x="72" y="0"/>
                      </a:moveTo>
                      <a:cubicBezTo>
                        <a:pt x="93" y="1"/>
                        <a:pt x="113" y="5"/>
                        <a:pt x="130" y="18"/>
                      </a:cubicBezTo>
                      <a:cubicBezTo>
                        <a:pt x="132" y="20"/>
                        <a:pt x="136" y="22"/>
                        <a:pt x="137" y="25"/>
                      </a:cubicBezTo>
                      <a:cubicBezTo>
                        <a:pt x="139" y="29"/>
                        <a:pt x="147" y="32"/>
                        <a:pt x="141" y="37"/>
                      </a:cubicBezTo>
                      <a:cubicBezTo>
                        <a:pt x="136" y="44"/>
                        <a:pt x="129" y="44"/>
                        <a:pt x="123" y="38"/>
                      </a:cubicBezTo>
                      <a:cubicBezTo>
                        <a:pt x="103" y="16"/>
                        <a:pt x="57" y="15"/>
                        <a:pt x="35" y="28"/>
                      </a:cubicBezTo>
                      <a:cubicBezTo>
                        <a:pt x="30" y="31"/>
                        <a:pt x="26" y="34"/>
                        <a:pt x="23" y="39"/>
                      </a:cubicBezTo>
                      <a:cubicBezTo>
                        <a:pt x="21" y="43"/>
                        <a:pt x="19" y="43"/>
                        <a:pt x="15" y="42"/>
                      </a:cubicBezTo>
                      <a:cubicBezTo>
                        <a:pt x="1" y="36"/>
                        <a:pt x="0" y="34"/>
                        <a:pt x="11" y="23"/>
                      </a:cubicBezTo>
                      <a:cubicBezTo>
                        <a:pt x="27" y="5"/>
                        <a:pt x="49" y="1"/>
                        <a:pt x="72" y="0"/>
                      </a:cubicBezTo>
                      <a:close/>
                    </a:path>
                  </a:pathLst>
                </a:custGeom>
                <a:solidFill>
                  <a:srgbClr val="CDA4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9" name="Freeform 59"/>
                <p:cNvSpPr>
                  <a:spLocks/>
                </p:cNvSpPr>
                <p:nvPr/>
              </p:nvSpPr>
              <p:spPr bwMode="auto">
                <a:xfrm>
                  <a:off x="4039" y="1743"/>
                  <a:ext cx="32" cy="33"/>
                </a:xfrm>
                <a:custGeom>
                  <a:avLst/>
                  <a:gdLst>
                    <a:gd name="T0" fmla="*/ 0 w 40"/>
                    <a:gd name="T1" fmla="*/ 20 h 41"/>
                    <a:gd name="T2" fmla="*/ 20 w 40"/>
                    <a:gd name="T3" fmla="*/ 0 h 41"/>
                    <a:gd name="T4" fmla="*/ 40 w 40"/>
                    <a:gd name="T5" fmla="*/ 20 h 41"/>
                    <a:gd name="T6" fmla="*/ 19 w 40"/>
                    <a:gd name="T7" fmla="*/ 40 h 41"/>
                    <a:gd name="T8" fmla="*/ 0 w 40"/>
                    <a:gd name="T9" fmla="*/ 20 h 41"/>
                  </a:gdLst>
                  <a:ahLst/>
                  <a:cxnLst>
                    <a:cxn ang="0">
                      <a:pos x="T0" y="T1"/>
                    </a:cxn>
                    <a:cxn ang="0">
                      <a:pos x="T2" y="T3"/>
                    </a:cxn>
                    <a:cxn ang="0">
                      <a:pos x="T4" y="T5"/>
                    </a:cxn>
                    <a:cxn ang="0">
                      <a:pos x="T6" y="T7"/>
                    </a:cxn>
                    <a:cxn ang="0">
                      <a:pos x="T8" y="T9"/>
                    </a:cxn>
                  </a:cxnLst>
                  <a:rect l="0" t="0" r="r" b="b"/>
                  <a:pathLst>
                    <a:path w="40" h="41">
                      <a:moveTo>
                        <a:pt x="0" y="20"/>
                      </a:moveTo>
                      <a:cubicBezTo>
                        <a:pt x="0" y="9"/>
                        <a:pt x="9" y="0"/>
                        <a:pt x="20" y="0"/>
                      </a:cubicBezTo>
                      <a:cubicBezTo>
                        <a:pt x="31" y="0"/>
                        <a:pt x="40" y="9"/>
                        <a:pt x="40" y="20"/>
                      </a:cubicBezTo>
                      <a:cubicBezTo>
                        <a:pt x="40" y="31"/>
                        <a:pt x="31" y="41"/>
                        <a:pt x="19" y="40"/>
                      </a:cubicBezTo>
                      <a:cubicBezTo>
                        <a:pt x="8" y="40"/>
                        <a:pt x="0" y="31"/>
                        <a:pt x="0" y="20"/>
                      </a:cubicBezTo>
                      <a:close/>
                    </a:path>
                  </a:pathLst>
                </a:custGeom>
                <a:solidFill>
                  <a:srgbClr val="3B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0" name="Freeform 60"/>
                <p:cNvSpPr>
                  <a:spLocks/>
                </p:cNvSpPr>
                <p:nvPr/>
              </p:nvSpPr>
              <p:spPr bwMode="auto">
                <a:xfrm>
                  <a:off x="4185" y="1743"/>
                  <a:ext cx="32" cy="32"/>
                </a:xfrm>
                <a:custGeom>
                  <a:avLst/>
                  <a:gdLst>
                    <a:gd name="T0" fmla="*/ 40 w 40"/>
                    <a:gd name="T1" fmla="*/ 20 h 40"/>
                    <a:gd name="T2" fmla="*/ 21 w 40"/>
                    <a:gd name="T3" fmla="*/ 40 h 40"/>
                    <a:gd name="T4" fmla="*/ 0 w 40"/>
                    <a:gd name="T5" fmla="*/ 20 h 40"/>
                    <a:gd name="T6" fmla="*/ 21 w 40"/>
                    <a:gd name="T7" fmla="*/ 0 h 40"/>
                    <a:gd name="T8" fmla="*/ 40 w 40"/>
                    <a:gd name="T9" fmla="*/ 20 h 40"/>
                  </a:gdLst>
                  <a:ahLst/>
                  <a:cxnLst>
                    <a:cxn ang="0">
                      <a:pos x="T0" y="T1"/>
                    </a:cxn>
                    <a:cxn ang="0">
                      <a:pos x="T2" y="T3"/>
                    </a:cxn>
                    <a:cxn ang="0">
                      <a:pos x="T4" y="T5"/>
                    </a:cxn>
                    <a:cxn ang="0">
                      <a:pos x="T6" y="T7"/>
                    </a:cxn>
                    <a:cxn ang="0">
                      <a:pos x="T8" y="T9"/>
                    </a:cxn>
                  </a:cxnLst>
                  <a:rect l="0" t="0" r="r" b="b"/>
                  <a:pathLst>
                    <a:path w="40" h="40">
                      <a:moveTo>
                        <a:pt x="40" y="20"/>
                      </a:moveTo>
                      <a:cubicBezTo>
                        <a:pt x="40" y="31"/>
                        <a:pt x="32" y="40"/>
                        <a:pt x="21" y="40"/>
                      </a:cubicBezTo>
                      <a:cubicBezTo>
                        <a:pt x="9" y="40"/>
                        <a:pt x="0" y="31"/>
                        <a:pt x="0" y="20"/>
                      </a:cubicBezTo>
                      <a:cubicBezTo>
                        <a:pt x="0" y="9"/>
                        <a:pt x="10" y="0"/>
                        <a:pt x="21" y="0"/>
                      </a:cubicBezTo>
                      <a:cubicBezTo>
                        <a:pt x="32" y="0"/>
                        <a:pt x="40" y="9"/>
                        <a:pt x="40" y="20"/>
                      </a:cubicBezTo>
                      <a:close/>
                    </a:path>
                  </a:pathLst>
                </a:custGeom>
                <a:solidFill>
                  <a:srgbClr val="3B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1" name="Freeform 61"/>
                <p:cNvSpPr>
                  <a:spLocks/>
                </p:cNvSpPr>
                <p:nvPr/>
              </p:nvSpPr>
              <p:spPr bwMode="auto">
                <a:xfrm>
                  <a:off x="4273" y="1863"/>
                  <a:ext cx="3" cy="1"/>
                </a:xfrm>
                <a:custGeom>
                  <a:avLst/>
                  <a:gdLst>
                    <a:gd name="T0" fmla="*/ 3 w 3"/>
                    <a:gd name="T1" fmla="*/ 0 h 1"/>
                    <a:gd name="T2" fmla="*/ 0 w 3"/>
                    <a:gd name="T3" fmla="*/ 1 h 1"/>
                    <a:gd name="T4" fmla="*/ 1 w 3"/>
                    <a:gd name="T5" fmla="*/ 0 h 1"/>
                    <a:gd name="T6" fmla="*/ 3 w 3"/>
                    <a:gd name="T7" fmla="*/ 0 h 1"/>
                  </a:gdLst>
                  <a:ahLst/>
                  <a:cxnLst>
                    <a:cxn ang="0">
                      <a:pos x="T0" y="T1"/>
                    </a:cxn>
                    <a:cxn ang="0">
                      <a:pos x="T2" y="T3"/>
                    </a:cxn>
                    <a:cxn ang="0">
                      <a:pos x="T4" y="T5"/>
                    </a:cxn>
                    <a:cxn ang="0">
                      <a:pos x="T6" y="T7"/>
                    </a:cxn>
                  </a:cxnLst>
                  <a:rect l="0" t="0" r="r" b="b"/>
                  <a:pathLst>
                    <a:path w="3" h="1">
                      <a:moveTo>
                        <a:pt x="3" y="0"/>
                      </a:moveTo>
                      <a:cubicBezTo>
                        <a:pt x="2" y="1"/>
                        <a:pt x="1" y="1"/>
                        <a:pt x="0" y="1"/>
                      </a:cubicBezTo>
                      <a:cubicBezTo>
                        <a:pt x="0" y="1"/>
                        <a:pt x="1" y="0"/>
                        <a:pt x="1" y="0"/>
                      </a:cubicBezTo>
                      <a:cubicBezTo>
                        <a:pt x="2" y="0"/>
                        <a:pt x="3" y="0"/>
                        <a:pt x="3" y="0"/>
                      </a:cubicBezTo>
                      <a:close/>
                    </a:path>
                  </a:pathLst>
                </a:custGeom>
                <a:solidFill>
                  <a:srgbClr val="7D55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2" name="Freeform 62"/>
                <p:cNvSpPr>
                  <a:spLocks noEditPoints="1"/>
                </p:cNvSpPr>
                <p:nvPr/>
              </p:nvSpPr>
              <p:spPr bwMode="auto">
                <a:xfrm>
                  <a:off x="3982" y="1581"/>
                  <a:ext cx="293" cy="414"/>
                </a:xfrm>
                <a:custGeom>
                  <a:avLst/>
                  <a:gdLst>
                    <a:gd name="T0" fmla="*/ 365 w 366"/>
                    <a:gd name="T1" fmla="*/ 151 h 515"/>
                    <a:gd name="T2" fmla="*/ 287 w 366"/>
                    <a:gd name="T3" fmla="*/ 31 h 515"/>
                    <a:gd name="T4" fmla="*/ 236 w 366"/>
                    <a:gd name="T5" fmla="*/ 43 h 515"/>
                    <a:gd name="T6" fmla="*/ 148 w 366"/>
                    <a:gd name="T7" fmla="*/ 26 h 515"/>
                    <a:gd name="T8" fmla="*/ 2 w 366"/>
                    <a:gd name="T9" fmla="*/ 113 h 515"/>
                    <a:gd name="T10" fmla="*/ 0 w 366"/>
                    <a:gd name="T11" fmla="*/ 351 h 515"/>
                    <a:gd name="T12" fmla="*/ 7 w 366"/>
                    <a:gd name="T13" fmla="*/ 385 h 515"/>
                    <a:gd name="T14" fmla="*/ 118 w 366"/>
                    <a:gd name="T15" fmla="*/ 497 h 515"/>
                    <a:gd name="T16" fmla="*/ 182 w 366"/>
                    <a:gd name="T17" fmla="*/ 515 h 515"/>
                    <a:gd name="T18" fmla="*/ 334 w 366"/>
                    <a:gd name="T19" fmla="*/ 432 h 515"/>
                    <a:gd name="T20" fmla="*/ 360 w 366"/>
                    <a:gd name="T21" fmla="*/ 377 h 515"/>
                    <a:gd name="T22" fmla="*/ 361 w 366"/>
                    <a:gd name="T23" fmla="*/ 370 h 515"/>
                    <a:gd name="T24" fmla="*/ 364 w 366"/>
                    <a:gd name="T25" fmla="*/ 352 h 515"/>
                    <a:gd name="T26" fmla="*/ 365 w 366"/>
                    <a:gd name="T27" fmla="*/ 351 h 515"/>
                    <a:gd name="T28" fmla="*/ 365 w 366"/>
                    <a:gd name="T29" fmla="*/ 351 h 515"/>
                    <a:gd name="T30" fmla="*/ 274 w 366"/>
                    <a:gd name="T31" fmla="*/ 241 h 515"/>
                    <a:gd name="T32" fmla="*/ 274 w 366"/>
                    <a:gd name="T33" fmla="*/ 201 h 515"/>
                    <a:gd name="T34" fmla="*/ 274 w 366"/>
                    <a:gd name="T35" fmla="*/ 241 h 515"/>
                    <a:gd name="T36" fmla="*/ 192 w 366"/>
                    <a:gd name="T37" fmla="*/ 220 h 515"/>
                    <a:gd name="T38" fmla="*/ 319 w 366"/>
                    <a:gd name="T39" fmla="*/ 161 h 515"/>
                    <a:gd name="T40" fmla="*/ 341 w 366"/>
                    <a:gd name="T41" fmla="*/ 187 h 515"/>
                    <a:gd name="T42" fmla="*/ 281 w 366"/>
                    <a:gd name="T43" fmla="*/ 170 h 515"/>
                    <a:gd name="T44" fmla="*/ 212 w 366"/>
                    <a:gd name="T45" fmla="*/ 217 h 515"/>
                    <a:gd name="T46" fmla="*/ 202 w 366"/>
                    <a:gd name="T47" fmla="*/ 302 h 515"/>
                    <a:gd name="T48" fmla="*/ 192 w 366"/>
                    <a:gd name="T49" fmla="*/ 251 h 515"/>
                    <a:gd name="T50" fmla="*/ 34 w 366"/>
                    <a:gd name="T51" fmla="*/ 193 h 515"/>
                    <a:gd name="T52" fmla="*/ 91 w 366"/>
                    <a:gd name="T53" fmla="*/ 151 h 515"/>
                    <a:gd name="T54" fmla="*/ 156 w 366"/>
                    <a:gd name="T55" fmla="*/ 176 h 515"/>
                    <a:gd name="T56" fmla="*/ 142 w 366"/>
                    <a:gd name="T57" fmla="*/ 189 h 515"/>
                    <a:gd name="T58" fmla="*/ 42 w 366"/>
                    <a:gd name="T59" fmla="*/ 190 h 515"/>
                    <a:gd name="T60" fmla="*/ 71 w 366"/>
                    <a:gd name="T61" fmla="*/ 221 h 515"/>
                    <a:gd name="T62" fmla="*/ 111 w 366"/>
                    <a:gd name="T63" fmla="*/ 221 h 515"/>
                    <a:gd name="T64" fmla="*/ 115 w 366"/>
                    <a:gd name="T65" fmla="*/ 391 h 515"/>
                    <a:gd name="T66" fmla="*/ 116 w 366"/>
                    <a:gd name="T67" fmla="*/ 373 h 515"/>
                    <a:gd name="T68" fmla="*/ 246 w 366"/>
                    <a:gd name="T69" fmla="*/ 373 h 515"/>
                    <a:gd name="T70" fmla="*/ 253 w 366"/>
                    <a:gd name="T71" fmla="*/ 386 h 515"/>
                    <a:gd name="T72" fmla="*/ 115 w 366"/>
                    <a:gd name="T73" fmla="*/ 391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6" h="515">
                      <a:moveTo>
                        <a:pt x="364" y="288"/>
                      </a:moveTo>
                      <a:cubicBezTo>
                        <a:pt x="364" y="242"/>
                        <a:pt x="365" y="196"/>
                        <a:pt x="365" y="151"/>
                      </a:cubicBezTo>
                      <a:cubicBezTo>
                        <a:pt x="366" y="131"/>
                        <a:pt x="364" y="112"/>
                        <a:pt x="360" y="92"/>
                      </a:cubicBezTo>
                      <a:cubicBezTo>
                        <a:pt x="352" y="51"/>
                        <a:pt x="331" y="34"/>
                        <a:pt x="287" y="31"/>
                      </a:cubicBezTo>
                      <a:cubicBezTo>
                        <a:pt x="275" y="30"/>
                        <a:pt x="263" y="32"/>
                        <a:pt x="252" y="34"/>
                      </a:cubicBezTo>
                      <a:cubicBezTo>
                        <a:pt x="246" y="37"/>
                        <a:pt x="241" y="40"/>
                        <a:pt x="236" y="43"/>
                      </a:cubicBezTo>
                      <a:cubicBezTo>
                        <a:pt x="213" y="54"/>
                        <a:pt x="191" y="51"/>
                        <a:pt x="169" y="39"/>
                      </a:cubicBezTo>
                      <a:cubicBezTo>
                        <a:pt x="162" y="35"/>
                        <a:pt x="154" y="32"/>
                        <a:pt x="148" y="26"/>
                      </a:cubicBezTo>
                      <a:cubicBezTo>
                        <a:pt x="120" y="0"/>
                        <a:pt x="84" y="7"/>
                        <a:pt x="56" y="24"/>
                      </a:cubicBezTo>
                      <a:cubicBezTo>
                        <a:pt x="23" y="44"/>
                        <a:pt x="8" y="75"/>
                        <a:pt x="2" y="113"/>
                      </a:cubicBezTo>
                      <a:cubicBezTo>
                        <a:pt x="1" y="125"/>
                        <a:pt x="1" y="138"/>
                        <a:pt x="0" y="151"/>
                      </a:cubicBezTo>
                      <a:cubicBezTo>
                        <a:pt x="0" y="218"/>
                        <a:pt x="0" y="284"/>
                        <a:pt x="0" y="351"/>
                      </a:cubicBezTo>
                      <a:cubicBezTo>
                        <a:pt x="0" y="351"/>
                        <a:pt x="0" y="352"/>
                        <a:pt x="0" y="352"/>
                      </a:cubicBezTo>
                      <a:cubicBezTo>
                        <a:pt x="1" y="363"/>
                        <a:pt x="4" y="374"/>
                        <a:pt x="7" y="385"/>
                      </a:cubicBezTo>
                      <a:cubicBezTo>
                        <a:pt x="11" y="402"/>
                        <a:pt x="21" y="417"/>
                        <a:pt x="30" y="432"/>
                      </a:cubicBezTo>
                      <a:cubicBezTo>
                        <a:pt x="57" y="457"/>
                        <a:pt x="87" y="477"/>
                        <a:pt x="118" y="497"/>
                      </a:cubicBezTo>
                      <a:cubicBezTo>
                        <a:pt x="138" y="510"/>
                        <a:pt x="160" y="515"/>
                        <a:pt x="182" y="515"/>
                      </a:cubicBezTo>
                      <a:cubicBezTo>
                        <a:pt x="182" y="515"/>
                        <a:pt x="182" y="515"/>
                        <a:pt x="182" y="515"/>
                      </a:cubicBezTo>
                      <a:cubicBezTo>
                        <a:pt x="205" y="515"/>
                        <a:pt x="226" y="510"/>
                        <a:pt x="246" y="497"/>
                      </a:cubicBezTo>
                      <a:cubicBezTo>
                        <a:pt x="277" y="477"/>
                        <a:pt x="307" y="457"/>
                        <a:pt x="334" y="432"/>
                      </a:cubicBezTo>
                      <a:cubicBezTo>
                        <a:pt x="343" y="417"/>
                        <a:pt x="353" y="402"/>
                        <a:pt x="358" y="385"/>
                      </a:cubicBezTo>
                      <a:cubicBezTo>
                        <a:pt x="358" y="382"/>
                        <a:pt x="359" y="380"/>
                        <a:pt x="360" y="377"/>
                      </a:cubicBezTo>
                      <a:cubicBezTo>
                        <a:pt x="360" y="376"/>
                        <a:pt x="361" y="374"/>
                        <a:pt x="361" y="373"/>
                      </a:cubicBezTo>
                      <a:cubicBezTo>
                        <a:pt x="361" y="372"/>
                        <a:pt x="361" y="371"/>
                        <a:pt x="361" y="370"/>
                      </a:cubicBezTo>
                      <a:cubicBezTo>
                        <a:pt x="362" y="365"/>
                        <a:pt x="363" y="360"/>
                        <a:pt x="364" y="354"/>
                      </a:cubicBezTo>
                      <a:cubicBezTo>
                        <a:pt x="364" y="354"/>
                        <a:pt x="364" y="353"/>
                        <a:pt x="364" y="352"/>
                      </a:cubicBezTo>
                      <a:cubicBezTo>
                        <a:pt x="364" y="352"/>
                        <a:pt x="365" y="351"/>
                        <a:pt x="365" y="351"/>
                      </a:cubicBezTo>
                      <a:cubicBezTo>
                        <a:pt x="365" y="351"/>
                        <a:pt x="365" y="351"/>
                        <a:pt x="365" y="351"/>
                      </a:cubicBezTo>
                      <a:cubicBezTo>
                        <a:pt x="365" y="351"/>
                        <a:pt x="365" y="351"/>
                        <a:pt x="365" y="351"/>
                      </a:cubicBezTo>
                      <a:cubicBezTo>
                        <a:pt x="365" y="351"/>
                        <a:pt x="365" y="351"/>
                        <a:pt x="365" y="351"/>
                      </a:cubicBezTo>
                      <a:cubicBezTo>
                        <a:pt x="365" y="330"/>
                        <a:pt x="364" y="309"/>
                        <a:pt x="364" y="288"/>
                      </a:cubicBezTo>
                      <a:close/>
                      <a:moveTo>
                        <a:pt x="274" y="241"/>
                      </a:moveTo>
                      <a:cubicBezTo>
                        <a:pt x="262" y="241"/>
                        <a:pt x="253" y="232"/>
                        <a:pt x="253" y="221"/>
                      </a:cubicBezTo>
                      <a:cubicBezTo>
                        <a:pt x="253" y="210"/>
                        <a:pt x="263" y="201"/>
                        <a:pt x="274" y="201"/>
                      </a:cubicBezTo>
                      <a:cubicBezTo>
                        <a:pt x="285" y="201"/>
                        <a:pt x="293" y="210"/>
                        <a:pt x="293" y="221"/>
                      </a:cubicBezTo>
                      <a:cubicBezTo>
                        <a:pt x="293" y="232"/>
                        <a:pt x="285" y="241"/>
                        <a:pt x="274" y="241"/>
                      </a:cubicBezTo>
                      <a:close/>
                      <a:moveTo>
                        <a:pt x="192" y="251"/>
                      </a:moveTo>
                      <a:cubicBezTo>
                        <a:pt x="192" y="240"/>
                        <a:pt x="193" y="230"/>
                        <a:pt x="192" y="220"/>
                      </a:cubicBezTo>
                      <a:cubicBezTo>
                        <a:pt x="191" y="190"/>
                        <a:pt x="205" y="171"/>
                        <a:pt x="231" y="160"/>
                      </a:cubicBezTo>
                      <a:cubicBezTo>
                        <a:pt x="260" y="147"/>
                        <a:pt x="290" y="146"/>
                        <a:pt x="319" y="161"/>
                      </a:cubicBezTo>
                      <a:cubicBezTo>
                        <a:pt x="326" y="165"/>
                        <a:pt x="332" y="171"/>
                        <a:pt x="337" y="177"/>
                      </a:cubicBezTo>
                      <a:cubicBezTo>
                        <a:pt x="340" y="180"/>
                        <a:pt x="345" y="184"/>
                        <a:pt x="341" y="187"/>
                      </a:cubicBezTo>
                      <a:cubicBezTo>
                        <a:pt x="336" y="190"/>
                        <a:pt x="329" y="196"/>
                        <a:pt x="323" y="190"/>
                      </a:cubicBezTo>
                      <a:cubicBezTo>
                        <a:pt x="312" y="176"/>
                        <a:pt x="297" y="172"/>
                        <a:pt x="281" y="170"/>
                      </a:cubicBezTo>
                      <a:cubicBezTo>
                        <a:pt x="262" y="168"/>
                        <a:pt x="244" y="171"/>
                        <a:pt x="229" y="182"/>
                      </a:cubicBezTo>
                      <a:cubicBezTo>
                        <a:pt x="218" y="191"/>
                        <a:pt x="212" y="202"/>
                        <a:pt x="212" y="217"/>
                      </a:cubicBezTo>
                      <a:cubicBezTo>
                        <a:pt x="212" y="242"/>
                        <a:pt x="212" y="267"/>
                        <a:pt x="212" y="292"/>
                      </a:cubicBezTo>
                      <a:cubicBezTo>
                        <a:pt x="213" y="301"/>
                        <a:pt x="208" y="301"/>
                        <a:pt x="202" y="302"/>
                      </a:cubicBezTo>
                      <a:cubicBezTo>
                        <a:pt x="194" y="302"/>
                        <a:pt x="192" y="299"/>
                        <a:pt x="192" y="292"/>
                      </a:cubicBezTo>
                      <a:cubicBezTo>
                        <a:pt x="193" y="278"/>
                        <a:pt x="192" y="264"/>
                        <a:pt x="192" y="251"/>
                      </a:cubicBezTo>
                      <a:close/>
                      <a:moveTo>
                        <a:pt x="42" y="190"/>
                      </a:moveTo>
                      <a:cubicBezTo>
                        <a:pt x="40" y="194"/>
                        <a:pt x="38" y="194"/>
                        <a:pt x="34" y="193"/>
                      </a:cubicBezTo>
                      <a:cubicBezTo>
                        <a:pt x="20" y="187"/>
                        <a:pt x="19" y="185"/>
                        <a:pt x="30" y="174"/>
                      </a:cubicBezTo>
                      <a:cubicBezTo>
                        <a:pt x="46" y="156"/>
                        <a:pt x="68" y="152"/>
                        <a:pt x="91" y="151"/>
                      </a:cubicBezTo>
                      <a:cubicBezTo>
                        <a:pt x="112" y="152"/>
                        <a:pt x="132" y="156"/>
                        <a:pt x="149" y="169"/>
                      </a:cubicBezTo>
                      <a:cubicBezTo>
                        <a:pt x="151" y="171"/>
                        <a:pt x="155" y="173"/>
                        <a:pt x="156" y="176"/>
                      </a:cubicBezTo>
                      <a:cubicBezTo>
                        <a:pt x="158" y="180"/>
                        <a:pt x="166" y="183"/>
                        <a:pt x="160" y="188"/>
                      </a:cubicBezTo>
                      <a:cubicBezTo>
                        <a:pt x="155" y="195"/>
                        <a:pt x="148" y="195"/>
                        <a:pt x="142" y="189"/>
                      </a:cubicBezTo>
                      <a:cubicBezTo>
                        <a:pt x="122" y="167"/>
                        <a:pt x="76" y="166"/>
                        <a:pt x="54" y="179"/>
                      </a:cubicBezTo>
                      <a:cubicBezTo>
                        <a:pt x="49" y="182"/>
                        <a:pt x="45" y="185"/>
                        <a:pt x="42" y="190"/>
                      </a:cubicBezTo>
                      <a:close/>
                      <a:moveTo>
                        <a:pt x="90" y="241"/>
                      </a:moveTo>
                      <a:cubicBezTo>
                        <a:pt x="79" y="241"/>
                        <a:pt x="71" y="232"/>
                        <a:pt x="71" y="221"/>
                      </a:cubicBezTo>
                      <a:cubicBezTo>
                        <a:pt x="71" y="210"/>
                        <a:pt x="80" y="201"/>
                        <a:pt x="91" y="201"/>
                      </a:cubicBezTo>
                      <a:cubicBezTo>
                        <a:pt x="102" y="201"/>
                        <a:pt x="111" y="210"/>
                        <a:pt x="111" y="221"/>
                      </a:cubicBezTo>
                      <a:cubicBezTo>
                        <a:pt x="111" y="232"/>
                        <a:pt x="102" y="242"/>
                        <a:pt x="90" y="241"/>
                      </a:cubicBezTo>
                      <a:close/>
                      <a:moveTo>
                        <a:pt x="115" y="391"/>
                      </a:moveTo>
                      <a:cubicBezTo>
                        <a:pt x="113" y="389"/>
                        <a:pt x="111" y="386"/>
                        <a:pt x="109" y="384"/>
                      </a:cubicBezTo>
                      <a:cubicBezTo>
                        <a:pt x="105" y="376"/>
                        <a:pt x="107" y="373"/>
                        <a:pt x="116" y="373"/>
                      </a:cubicBezTo>
                      <a:cubicBezTo>
                        <a:pt x="138" y="372"/>
                        <a:pt x="160" y="373"/>
                        <a:pt x="182" y="373"/>
                      </a:cubicBezTo>
                      <a:cubicBezTo>
                        <a:pt x="203" y="373"/>
                        <a:pt x="225" y="373"/>
                        <a:pt x="246" y="373"/>
                      </a:cubicBezTo>
                      <a:cubicBezTo>
                        <a:pt x="250" y="373"/>
                        <a:pt x="254" y="371"/>
                        <a:pt x="257" y="376"/>
                      </a:cubicBezTo>
                      <a:cubicBezTo>
                        <a:pt x="259" y="380"/>
                        <a:pt x="256" y="383"/>
                        <a:pt x="253" y="386"/>
                      </a:cubicBezTo>
                      <a:cubicBezTo>
                        <a:pt x="238" y="405"/>
                        <a:pt x="218" y="415"/>
                        <a:pt x="194" y="417"/>
                      </a:cubicBezTo>
                      <a:cubicBezTo>
                        <a:pt x="164" y="421"/>
                        <a:pt x="136" y="416"/>
                        <a:pt x="115" y="391"/>
                      </a:cubicBezTo>
                      <a:close/>
                    </a:path>
                  </a:pathLst>
                </a:custGeom>
                <a:solidFill>
                  <a:srgbClr val="EACE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3" name="Freeform 63"/>
                <p:cNvSpPr>
                  <a:spLocks/>
                </p:cNvSpPr>
                <p:nvPr/>
              </p:nvSpPr>
              <p:spPr bwMode="auto">
                <a:xfrm>
                  <a:off x="3941" y="1501"/>
                  <a:ext cx="374" cy="363"/>
                </a:xfrm>
                <a:custGeom>
                  <a:avLst/>
                  <a:gdLst>
                    <a:gd name="T0" fmla="*/ 416 w 467"/>
                    <a:gd name="T1" fmla="*/ 451 h 452"/>
                    <a:gd name="T2" fmla="*/ 415 w 467"/>
                    <a:gd name="T3" fmla="*/ 388 h 452"/>
                    <a:gd name="T4" fmla="*/ 416 w 467"/>
                    <a:gd name="T5" fmla="*/ 251 h 452"/>
                    <a:gd name="T6" fmla="*/ 424 w 467"/>
                    <a:gd name="T7" fmla="*/ 252 h 452"/>
                    <a:gd name="T8" fmla="*/ 435 w 467"/>
                    <a:gd name="T9" fmla="*/ 243 h 452"/>
                    <a:gd name="T10" fmla="*/ 421 w 467"/>
                    <a:gd name="T11" fmla="*/ 164 h 452"/>
                    <a:gd name="T12" fmla="*/ 360 w 467"/>
                    <a:gd name="T13" fmla="*/ 83 h 452"/>
                    <a:gd name="T14" fmla="*/ 355 w 467"/>
                    <a:gd name="T15" fmla="*/ 78 h 452"/>
                    <a:gd name="T16" fmla="*/ 200 w 467"/>
                    <a:gd name="T17" fmla="*/ 40 h 452"/>
                    <a:gd name="T18" fmla="*/ 31 w 467"/>
                    <a:gd name="T19" fmla="*/ 238 h 452"/>
                    <a:gd name="T20" fmla="*/ 45 w 467"/>
                    <a:gd name="T21" fmla="*/ 251 h 452"/>
                    <a:gd name="T22" fmla="*/ 51 w 467"/>
                    <a:gd name="T23" fmla="*/ 251 h 452"/>
                    <a:gd name="T24" fmla="*/ 51 w 467"/>
                    <a:gd name="T25" fmla="*/ 451 h 452"/>
                    <a:gd name="T26" fmla="*/ 50 w 467"/>
                    <a:gd name="T27" fmla="*/ 452 h 452"/>
                    <a:gd name="T28" fmla="*/ 32 w 467"/>
                    <a:gd name="T29" fmla="*/ 448 h 452"/>
                    <a:gd name="T30" fmla="*/ 32 w 467"/>
                    <a:gd name="T31" fmla="*/ 265 h 452"/>
                    <a:gd name="T32" fmla="*/ 21 w 467"/>
                    <a:gd name="T33" fmla="*/ 259 h 452"/>
                    <a:gd name="T34" fmla="*/ 1 w 467"/>
                    <a:gd name="T35" fmla="*/ 269 h 452"/>
                    <a:gd name="T36" fmla="*/ 0 w 467"/>
                    <a:gd name="T37" fmla="*/ 249 h 452"/>
                    <a:gd name="T38" fmla="*/ 3 w 467"/>
                    <a:gd name="T39" fmla="*/ 208 h 452"/>
                    <a:gd name="T40" fmla="*/ 83 w 467"/>
                    <a:gd name="T41" fmla="*/ 63 h 452"/>
                    <a:gd name="T42" fmla="*/ 274 w 467"/>
                    <a:gd name="T43" fmla="*/ 11 h 452"/>
                    <a:gd name="T44" fmla="*/ 383 w 467"/>
                    <a:gd name="T45" fmla="*/ 62 h 452"/>
                    <a:gd name="T46" fmla="*/ 427 w 467"/>
                    <a:gd name="T47" fmla="*/ 112 h 452"/>
                    <a:gd name="T48" fmla="*/ 467 w 467"/>
                    <a:gd name="T49" fmla="*/ 249 h 452"/>
                    <a:gd name="T50" fmla="*/ 466 w 467"/>
                    <a:gd name="T51" fmla="*/ 269 h 452"/>
                    <a:gd name="T52" fmla="*/ 443 w 467"/>
                    <a:gd name="T53" fmla="*/ 257 h 452"/>
                    <a:gd name="T54" fmla="*/ 435 w 467"/>
                    <a:gd name="T55" fmla="*/ 262 h 452"/>
                    <a:gd name="T56" fmla="*/ 435 w 467"/>
                    <a:gd name="T57" fmla="*/ 448 h 452"/>
                    <a:gd name="T58" fmla="*/ 434 w 467"/>
                    <a:gd name="T59" fmla="*/ 449 h 452"/>
                    <a:gd name="T60" fmla="*/ 418 w 467"/>
                    <a:gd name="T61" fmla="*/ 451 h 452"/>
                    <a:gd name="T62" fmla="*/ 416 w 467"/>
                    <a:gd name="T63" fmla="*/ 45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7" h="452">
                      <a:moveTo>
                        <a:pt x="416" y="451"/>
                      </a:moveTo>
                      <a:cubicBezTo>
                        <a:pt x="416" y="430"/>
                        <a:pt x="415" y="409"/>
                        <a:pt x="415" y="388"/>
                      </a:cubicBezTo>
                      <a:cubicBezTo>
                        <a:pt x="415" y="342"/>
                        <a:pt x="416" y="296"/>
                        <a:pt x="416" y="251"/>
                      </a:cubicBezTo>
                      <a:cubicBezTo>
                        <a:pt x="419" y="251"/>
                        <a:pt x="422" y="251"/>
                        <a:pt x="424" y="252"/>
                      </a:cubicBezTo>
                      <a:cubicBezTo>
                        <a:pt x="434" y="255"/>
                        <a:pt x="435" y="251"/>
                        <a:pt x="435" y="243"/>
                      </a:cubicBezTo>
                      <a:cubicBezTo>
                        <a:pt x="436" y="215"/>
                        <a:pt x="431" y="189"/>
                        <a:pt x="421" y="164"/>
                      </a:cubicBezTo>
                      <a:cubicBezTo>
                        <a:pt x="408" y="132"/>
                        <a:pt x="388" y="104"/>
                        <a:pt x="360" y="83"/>
                      </a:cubicBezTo>
                      <a:cubicBezTo>
                        <a:pt x="359" y="81"/>
                        <a:pt x="357" y="79"/>
                        <a:pt x="355" y="78"/>
                      </a:cubicBezTo>
                      <a:cubicBezTo>
                        <a:pt x="309" y="44"/>
                        <a:pt x="257" y="31"/>
                        <a:pt x="200" y="40"/>
                      </a:cubicBezTo>
                      <a:cubicBezTo>
                        <a:pt x="99" y="56"/>
                        <a:pt x="30" y="145"/>
                        <a:pt x="31" y="238"/>
                      </a:cubicBezTo>
                      <a:cubicBezTo>
                        <a:pt x="31" y="253"/>
                        <a:pt x="31" y="253"/>
                        <a:pt x="45" y="251"/>
                      </a:cubicBezTo>
                      <a:cubicBezTo>
                        <a:pt x="47" y="251"/>
                        <a:pt x="49" y="251"/>
                        <a:pt x="51" y="251"/>
                      </a:cubicBezTo>
                      <a:cubicBezTo>
                        <a:pt x="51" y="318"/>
                        <a:pt x="51" y="384"/>
                        <a:pt x="51" y="451"/>
                      </a:cubicBezTo>
                      <a:cubicBezTo>
                        <a:pt x="50" y="451"/>
                        <a:pt x="50" y="451"/>
                        <a:pt x="50" y="452"/>
                      </a:cubicBezTo>
                      <a:cubicBezTo>
                        <a:pt x="43" y="452"/>
                        <a:pt x="37" y="450"/>
                        <a:pt x="32" y="448"/>
                      </a:cubicBezTo>
                      <a:cubicBezTo>
                        <a:pt x="32" y="387"/>
                        <a:pt x="32" y="326"/>
                        <a:pt x="32" y="265"/>
                      </a:cubicBezTo>
                      <a:cubicBezTo>
                        <a:pt x="32" y="254"/>
                        <a:pt x="31" y="253"/>
                        <a:pt x="21" y="259"/>
                      </a:cubicBezTo>
                      <a:cubicBezTo>
                        <a:pt x="14" y="262"/>
                        <a:pt x="7" y="266"/>
                        <a:pt x="1" y="269"/>
                      </a:cubicBezTo>
                      <a:cubicBezTo>
                        <a:pt x="0" y="262"/>
                        <a:pt x="0" y="256"/>
                        <a:pt x="0" y="249"/>
                      </a:cubicBezTo>
                      <a:cubicBezTo>
                        <a:pt x="1" y="236"/>
                        <a:pt x="1" y="222"/>
                        <a:pt x="3" y="208"/>
                      </a:cubicBezTo>
                      <a:cubicBezTo>
                        <a:pt x="11" y="150"/>
                        <a:pt x="38" y="101"/>
                        <a:pt x="83" y="63"/>
                      </a:cubicBezTo>
                      <a:cubicBezTo>
                        <a:pt x="139" y="16"/>
                        <a:pt x="203" y="0"/>
                        <a:pt x="274" y="11"/>
                      </a:cubicBezTo>
                      <a:cubicBezTo>
                        <a:pt x="315" y="18"/>
                        <a:pt x="351" y="36"/>
                        <a:pt x="383" y="62"/>
                      </a:cubicBezTo>
                      <a:cubicBezTo>
                        <a:pt x="400" y="77"/>
                        <a:pt x="415" y="93"/>
                        <a:pt x="427" y="112"/>
                      </a:cubicBezTo>
                      <a:cubicBezTo>
                        <a:pt x="455" y="153"/>
                        <a:pt x="466" y="199"/>
                        <a:pt x="467" y="249"/>
                      </a:cubicBezTo>
                      <a:cubicBezTo>
                        <a:pt x="466" y="256"/>
                        <a:pt x="466" y="262"/>
                        <a:pt x="466" y="269"/>
                      </a:cubicBezTo>
                      <a:cubicBezTo>
                        <a:pt x="458" y="265"/>
                        <a:pt x="451" y="261"/>
                        <a:pt x="443" y="257"/>
                      </a:cubicBezTo>
                      <a:cubicBezTo>
                        <a:pt x="438" y="254"/>
                        <a:pt x="435" y="255"/>
                        <a:pt x="435" y="262"/>
                      </a:cubicBezTo>
                      <a:cubicBezTo>
                        <a:pt x="435" y="324"/>
                        <a:pt x="435" y="386"/>
                        <a:pt x="435" y="448"/>
                      </a:cubicBezTo>
                      <a:cubicBezTo>
                        <a:pt x="435" y="449"/>
                        <a:pt x="435" y="449"/>
                        <a:pt x="434" y="449"/>
                      </a:cubicBezTo>
                      <a:cubicBezTo>
                        <a:pt x="429" y="450"/>
                        <a:pt x="424" y="452"/>
                        <a:pt x="418" y="451"/>
                      </a:cubicBezTo>
                      <a:cubicBezTo>
                        <a:pt x="418" y="451"/>
                        <a:pt x="417" y="451"/>
                        <a:pt x="416" y="451"/>
                      </a:cubicBezTo>
                      <a:close/>
                    </a:path>
                  </a:pathLst>
                </a:custGeom>
                <a:solidFill>
                  <a:srgbClr val="7C54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4" name="Freeform 64"/>
                <p:cNvSpPr>
                  <a:spLocks/>
                </p:cNvSpPr>
                <p:nvPr/>
              </p:nvSpPr>
              <p:spPr bwMode="auto">
                <a:xfrm>
                  <a:off x="3908" y="1704"/>
                  <a:ext cx="59" cy="157"/>
                </a:xfrm>
                <a:custGeom>
                  <a:avLst/>
                  <a:gdLst>
                    <a:gd name="T0" fmla="*/ 43 w 74"/>
                    <a:gd name="T1" fmla="*/ 16 h 195"/>
                    <a:gd name="T2" fmla="*/ 63 w 74"/>
                    <a:gd name="T3" fmla="*/ 6 h 195"/>
                    <a:gd name="T4" fmla="*/ 74 w 74"/>
                    <a:gd name="T5" fmla="*/ 12 h 195"/>
                    <a:gd name="T6" fmla="*/ 74 w 74"/>
                    <a:gd name="T7" fmla="*/ 195 h 195"/>
                    <a:gd name="T8" fmla="*/ 2 w 74"/>
                    <a:gd name="T9" fmla="*/ 109 h 195"/>
                    <a:gd name="T10" fmla="*/ 43 w 74"/>
                    <a:gd name="T11" fmla="*/ 16 h 195"/>
                  </a:gdLst>
                  <a:ahLst/>
                  <a:cxnLst>
                    <a:cxn ang="0">
                      <a:pos x="T0" y="T1"/>
                    </a:cxn>
                    <a:cxn ang="0">
                      <a:pos x="T2" y="T3"/>
                    </a:cxn>
                    <a:cxn ang="0">
                      <a:pos x="T4" y="T5"/>
                    </a:cxn>
                    <a:cxn ang="0">
                      <a:pos x="T6" y="T7"/>
                    </a:cxn>
                    <a:cxn ang="0">
                      <a:pos x="T8" y="T9"/>
                    </a:cxn>
                    <a:cxn ang="0">
                      <a:pos x="T10" y="T11"/>
                    </a:cxn>
                  </a:cxnLst>
                  <a:rect l="0" t="0" r="r" b="b"/>
                  <a:pathLst>
                    <a:path w="74" h="195">
                      <a:moveTo>
                        <a:pt x="43" y="16"/>
                      </a:moveTo>
                      <a:cubicBezTo>
                        <a:pt x="49" y="13"/>
                        <a:pt x="56" y="9"/>
                        <a:pt x="63" y="6"/>
                      </a:cubicBezTo>
                      <a:cubicBezTo>
                        <a:pt x="73" y="0"/>
                        <a:pt x="74" y="1"/>
                        <a:pt x="74" y="12"/>
                      </a:cubicBezTo>
                      <a:cubicBezTo>
                        <a:pt x="74" y="73"/>
                        <a:pt x="74" y="134"/>
                        <a:pt x="74" y="195"/>
                      </a:cubicBezTo>
                      <a:cubicBezTo>
                        <a:pt x="37" y="186"/>
                        <a:pt x="5" y="147"/>
                        <a:pt x="2" y="109"/>
                      </a:cubicBezTo>
                      <a:cubicBezTo>
                        <a:pt x="0" y="71"/>
                        <a:pt x="14" y="40"/>
                        <a:pt x="43" y="16"/>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5" name="Freeform 65"/>
                <p:cNvSpPr>
                  <a:spLocks/>
                </p:cNvSpPr>
                <p:nvPr/>
              </p:nvSpPr>
              <p:spPr bwMode="auto">
                <a:xfrm>
                  <a:off x="4289" y="1705"/>
                  <a:ext cx="64" cy="156"/>
                </a:xfrm>
                <a:custGeom>
                  <a:avLst/>
                  <a:gdLst>
                    <a:gd name="T0" fmla="*/ 0 w 79"/>
                    <a:gd name="T1" fmla="*/ 194 h 194"/>
                    <a:gd name="T2" fmla="*/ 0 w 79"/>
                    <a:gd name="T3" fmla="*/ 8 h 194"/>
                    <a:gd name="T4" fmla="*/ 8 w 79"/>
                    <a:gd name="T5" fmla="*/ 3 h 194"/>
                    <a:gd name="T6" fmla="*/ 31 w 79"/>
                    <a:gd name="T7" fmla="*/ 15 h 194"/>
                    <a:gd name="T8" fmla="*/ 69 w 79"/>
                    <a:gd name="T9" fmla="*/ 73 h 194"/>
                    <a:gd name="T10" fmla="*/ 25 w 79"/>
                    <a:gd name="T11" fmla="*/ 183 h 194"/>
                    <a:gd name="T12" fmla="*/ 21 w 79"/>
                    <a:gd name="T13" fmla="*/ 187 h 194"/>
                    <a:gd name="T14" fmla="*/ 0 w 79"/>
                    <a:gd name="T15" fmla="*/ 194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194">
                      <a:moveTo>
                        <a:pt x="0" y="194"/>
                      </a:moveTo>
                      <a:cubicBezTo>
                        <a:pt x="0" y="132"/>
                        <a:pt x="0" y="70"/>
                        <a:pt x="0" y="8"/>
                      </a:cubicBezTo>
                      <a:cubicBezTo>
                        <a:pt x="0" y="1"/>
                        <a:pt x="3" y="0"/>
                        <a:pt x="8" y="3"/>
                      </a:cubicBezTo>
                      <a:cubicBezTo>
                        <a:pt x="16" y="7"/>
                        <a:pt x="23" y="11"/>
                        <a:pt x="31" y="15"/>
                      </a:cubicBezTo>
                      <a:cubicBezTo>
                        <a:pt x="49" y="31"/>
                        <a:pt x="63" y="49"/>
                        <a:pt x="69" y="73"/>
                      </a:cubicBezTo>
                      <a:cubicBezTo>
                        <a:pt x="79" y="117"/>
                        <a:pt x="62" y="158"/>
                        <a:pt x="25" y="183"/>
                      </a:cubicBezTo>
                      <a:cubicBezTo>
                        <a:pt x="24" y="184"/>
                        <a:pt x="22" y="185"/>
                        <a:pt x="21" y="187"/>
                      </a:cubicBezTo>
                      <a:cubicBezTo>
                        <a:pt x="14" y="189"/>
                        <a:pt x="7" y="192"/>
                        <a:pt x="0" y="194"/>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6" name="Freeform 66"/>
                <p:cNvSpPr>
                  <a:spLocks/>
                </p:cNvSpPr>
                <p:nvPr/>
              </p:nvSpPr>
              <p:spPr bwMode="auto">
                <a:xfrm>
                  <a:off x="4188" y="1837"/>
                  <a:ext cx="113" cy="75"/>
                </a:xfrm>
                <a:custGeom>
                  <a:avLst/>
                  <a:gdLst>
                    <a:gd name="T0" fmla="*/ 141 w 141"/>
                    <a:gd name="T1" fmla="*/ 0 h 93"/>
                    <a:gd name="T2" fmla="*/ 133 w 141"/>
                    <a:gd name="T3" fmla="*/ 0 h 93"/>
                    <a:gd name="T4" fmla="*/ 32 w 141"/>
                    <a:gd name="T5" fmla="*/ 72 h 93"/>
                    <a:gd name="T6" fmla="*/ 16 w 141"/>
                    <a:gd name="T7" fmla="*/ 60 h 93"/>
                    <a:gd name="T8" fmla="*/ 0 w 141"/>
                    <a:gd name="T9" fmla="*/ 76 h 93"/>
                    <a:gd name="T10" fmla="*/ 16 w 141"/>
                    <a:gd name="T11" fmla="*/ 93 h 93"/>
                    <a:gd name="T12" fmla="*/ 32 w 141"/>
                    <a:gd name="T13" fmla="*/ 80 h 93"/>
                    <a:gd name="T14" fmla="*/ 141 w 141"/>
                    <a:gd name="T15" fmla="*/ 0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93">
                      <a:moveTo>
                        <a:pt x="141" y="0"/>
                      </a:moveTo>
                      <a:cubicBezTo>
                        <a:pt x="133" y="0"/>
                        <a:pt x="133" y="0"/>
                        <a:pt x="133" y="0"/>
                      </a:cubicBezTo>
                      <a:cubicBezTo>
                        <a:pt x="133" y="37"/>
                        <a:pt x="89" y="67"/>
                        <a:pt x="32" y="72"/>
                      </a:cubicBezTo>
                      <a:cubicBezTo>
                        <a:pt x="30" y="65"/>
                        <a:pt x="24" y="60"/>
                        <a:pt x="16" y="60"/>
                      </a:cubicBezTo>
                      <a:cubicBezTo>
                        <a:pt x="7" y="60"/>
                        <a:pt x="0" y="67"/>
                        <a:pt x="0" y="76"/>
                      </a:cubicBezTo>
                      <a:cubicBezTo>
                        <a:pt x="0" y="85"/>
                        <a:pt x="7" y="93"/>
                        <a:pt x="16" y="93"/>
                      </a:cubicBezTo>
                      <a:cubicBezTo>
                        <a:pt x="24" y="93"/>
                        <a:pt x="31" y="87"/>
                        <a:pt x="32" y="80"/>
                      </a:cubicBezTo>
                      <a:cubicBezTo>
                        <a:pt x="94" y="75"/>
                        <a:pt x="141" y="41"/>
                        <a:pt x="141" y="0"/>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7" name="Freeform 67"/>
                <p:cNvSpPr>
                  <a:spLocks/>
                </p:cNvSpPr>
                <p:nvPr/>
              </p:nvSpPr>
              <p:spPr bwMode="auto">
                <a:xfrm>
                  <a:off x="3875" y="1670"/>
                  <a:ext cx="137" cy="317"/>
                </a:xfrm>
                <a:custGeom>
                  <a:avLst/>
                  <a:gdLst>
                    <a:gd name="T0" fmla="*/ 76 w 171"/>
                    <a:gd name="T1" fmla="*/ 173 h 394"/>
                    <a:gd name="T2" fmla="*/ 75 w 171"/>
                    <a:gd name="T3" fmla="*/ 147 h 394"/>
                    <a:gd name="T4" fmla="*/ 128 w 171"/>
                    <a:gd name="T5" fmla="*/ 36 h 394"/>
                    <a:gd name="T6" fmla="*/ 119 w 171"/>
                    <a:gd name="T7" fmla="*/ 5 h 394"/>
                    <a:gd name="T8" fmla="*/ 89 w 171"/>
                    <a:gd name="T9" fmla="*/ 14 h 394"/>
                    <a:gd name="T10" fmla="*/ 53 w 171"/>
                    <a:gd name="T11" fmla="*/ 75 h 394"/>
                    <a:gd name="T12" fmla="*/ 13 w 171"/>
                    <a:gd name="T13" fmla="*/ 142 h 394"/>
                    <a:gd name="T14" fmla="*/ 11 w 171"/>
                    <a:gd name="T15" fmla="*/ 206 h 394"/>
                    <a:gd name="T16" fmla="*/ 50 w 171"/>
                    <a:gd name="T17" fmla="*/ 280 h 394"/>
                    <a:gd name="T18" fmla="*/ 52 w 171"/>
                    <a:gd name="T19" fmla="*/ 294 h 394"/>
                    <a:gd name="T20" fmla="*/ 44 w 171"/>
                    <a:gd name="T21" fmla="*/ 325 h 394"/>
                    <a:gd name="T22" fmla="*/ 35 w 171"/>
                    <a:gd name="T23" fmla="*/ 331 h 394"/>
                    <a:gd name="T24" fmla="*/ 24 w 171"/>
                    <a:gd name="T25" fmla="*/ 337 h 394"/>
                    <a:gd name="T26" fmla="*/ 20 w 171"/>
                    <a:gd name="T27" fmla="*/ 353 h 394"/>
                    <a:gd name="T28" fmla="*/ 25 w 171"/>
                    <a:gd name="T29" fmla="*/ 361 h 394"/>
                    <a:gd name="T30" fmla="*/ 150 w 171"/>
                    <a:gd name="T31" fmla="*/ 393 h 394"/>
                    <a:gd name="T32" fmla="*/ 159 w 171"/>
                    <a:gd name="T33" fmla="*/ 388 h 394"/>
                    <a:gd name="T34" fmla="*/ 163 w 171"/>
                    <a:gd name="T35" fmla="*/ 371 h 394"/>
                    <a:gd name="T36" fmla="*/ 157 w 171"/>
                    <a:gd name="T37" fmla="*/ 362 h 394"/>
                    <a:gd name="T38" fmla="*/ 152 w 171"/>
                    <a:gd name="T39" fmla="*/ 352 h 394"/>
                    <a:gd name="T40" fmla="*/ 168 w 171"/>
                    <a:gd name="T41" fmla="*/ 286 h 394"/>
                    <a:gd name="T42" fmla="*/ 76 w 171"/>
                    <a:gd name="T43" fmla="*/ 173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1" h="394">
                      <a:moveTo>
                        <a:pt x="76" y="173"/>
                      </a:moveTo>
                      <a:cubicBezTo>
                        <a:pt x="71" y="164"/>
                        <a:pt x="71" y="156"/>
                        <a:pt x="75" y="147"/>
                      </a:cubicBezTo>
                      <a:cubicBezTo>
                        <a:pt x="93" y="110"/>
                        <a:pt x="111" y="73"/>
                        <a:pt x="128" y="36"/>
                      </a:cubicBezTo>
                      <a:cubicBezTo>
                        <a:pt x="134" y="24"/>
                        <a:pt x="130" y="12"/>
                        <a:pt x="119" y="5"/>
                      </a:cubicBezTo>
                      <a:cubicBezTo>
                        <a:pt x="109" y="0"/>
                        <a:pt x="96" y="3"/>
                        <a:pt x="89" y="14"/>
                      </a:cubicBezTo>
                      <a:cubicBezTo>
                        <a:pt x="76" y="34"/>
                        <a:pt x="65" y="55"/>
                        <a:pt x="53" y="75"/>
                      </a:cubicBezTo>
                      <a:cubicBezTo>
                        <a:pt x="39" y="97"/>
                        <a:pt x="26" y="119"/>
                        <a:pt x="13" y="142"/>
                      </a:cubicBezTo>
                      <a:cubicBezTo>
                        <a:pt x="1" y="163"/>
                        <a:pt x="0" y="184"/>
                        <a:pt x="11" y="206"/>
                      </a:cubicBezTo>
                      <a:cubicBezTo>
                        <a:pt x="24" y="230"/>
                        <a:pt x="37" y="255"/>
                        <a:pt x="50" y="280"/>
                      </a:cubicBezTo>
                      <a:cubicBezTo>
                        <a:pt x="53" y="285"/>
                        <a:pt x="53" y="289"/>
                        <a:pt x="52" y="294"/>
                      </a:cubicBezTo>
                      <a:cubicBezTo>
                        <a:pt x="49" y="304"/>
                        <a:pt x="46" y="315"/>
                        <a:pt x="44" y="325"/>
                      </a:cubicBezTo>
                      <a:cubicBezTo>
                        <a:pt x="43" y="331"/>
                        <a:pt x="40" y="333"/>
                        <a:pt x="35" y="331"/>
                      </a:cubicBezTo>
                      <a:cubicBezTo>
                        <a:pt x="28" y="328"/>
                        <a:pt x="25" y="330"/>
                        <a:pt x="24" y="337"/>
                      </a:cubicBezTo>
                      <a:cubicBezTo>
                        <a:pt x="23" y="342"/>
                        <a:pt x="22" y="348"/>
                        <a:pt x="20" y="353"/>
                      </a:cubicBezTo>
                      <a:cubicBezTo>
                        <a:pt x="18" y="359"/>
                        <a:pt x="20" y="360"/>
                        <a:pt x="25" y="361"/>
                      </a:cubicBezTo>
                      <a:cubicBezTo>
                        <a:pt x="67" y="372"/>
                        <a:pt x="109" y="382"/>
                        <a:pt x="150" y="393"/>
                      </a:cubicBezTo>
                      <a:cubicBezTo>
                        <a:pt x="156" y="394"/>
                        <a:pt x="158" y="393"/>
                        <a:pt x="159" y="388"/>
                      </a:cubicBezTo>
                      <a:cubicBezTo>
                        <a:pt x="160" y="382"/>
                        <a:pt x="161" y="376"/>
                        <a:pt x="163" y="371"/>
                      </a:cubicBezTo>
                      <a:cubicBezTo>
                        <a:pt x="165" y="365"/>
                        <a:pt x="163" y="362"/>
                        <a:pt x="157" y="362"/>
                      </a:cubicBezTo>
                      <a:cubicBezTo>
                        <a:pt x="150" y="361"/>
                        <a:pt x="150" y="358"/>
                        <a:pt x="152" y="352"/>
                      </a:cubicBezTo>
                      <a:cubicBezTo>
                        <a:pt x="157" y="330"/>
                        <a:pt x="163" y="308"/>
                        <a:pt x="168" y="286"/>
                      </a:cubicBezTo>
                      <a:cubicBezTo>
                        <a:pt x="171" y="274"/>
                        <a:pt x="88" y="194"/>
                        <a:pt x="76" y="173"/>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8" name="Freeform 68"/>
                <p:cNvSpPr>
                  <a:spLocks/>
                </p:cNvSpPr>
                <p:nvPr/>
              </p:nvSpPr>
              <p:spPr bwMode="auto">
                <a:xfrm>
                  <a:off x="4244" y="1670"/>
                  <a:ext cx="138" cy="317"/>
                </a:xfrm>
                <a:custGeom>
                  <a:avLst/>
                  <a:gdLst>
                    <a:gd name="T0" fmla="*/ 96 w 172"/>
                    <a:gd name="T1" fmla="*/ 173 h 394"/>
                    <a:gd name="T2" fmla="*/ 96 w 172"/>
                    <a:gd name="T3" fmla="*/ 147 h 394"/>
                    <a:gd name="T4" fmla="*/ 43 w 172"/>
                    <a:gd name="T5" fmla="*/ 36 h 394"/>
                    <a:gd name="T6" fmla="*/ 53 w 172"/>
                    <a:gd name="T7" fmla="*/ 5 h 394"/>
                    <a:gd name="T8" fmla="*/ 83 w 172"/>
                    <a:gd name="T9" fmla="*/ 14 h 394"/>
                    <a:gd name="T10" fmla="*/ 119 w 172"/>
                    <a:gd name="T11" fmla="*/ 75 h 394"/>
                    <a:gd name="T12" fmla="*/ 159 w 172"/>
                    <a:gd name="T13" fmla="*/ 142 h 394"/>
                    <a:gd name="T14" fmla="*/ 160 w 172"/>
                    <a:gd name="T15" fmla="*/ 206 h 394"/>
                    <a:gd name="T16" fmla="*/ 121 w 172"/>
                    <a:gd name="T17" fmla="*/ 280 h 394"/>
                    <a:gd name="T18" fmla="*/ 120 w 172"/>
                    <a:gd name="T19" fmla="*/ 294 h 394"/>
                    <a:gd name="T20" fmla="*/ 128 w 172"/>
                    <a:gd name="T21" fmla="*/ 325 h 394"/>
                    <a:gd name="T22" fmla="*/ 137 w 172"/>
                    <a:gd name="T23" fmla="*/ 331 h 394"/>
                    <a:gd name="T24" fmla="*/ 147 w 172"/>
                    <a:gd name="T25" fmla="*/ 337 h 394"/>
                    <a:gd name="T26" fmla="*/ 152 w 172"/>
                    <a:gd name="T27" fmla="*/ 353 h 394"/>
                    <a:gd name="T28" fmla="*/ 146 w 172"/>
                    <a:gd name="T29" fmla="*/ 361 h 394"/>
                    <a:gd name="T30" fmla="*/ 21 w 172"/>
                    <a:gd name="T31" fmla="*/ 393 h 394"/>
                    <a:gd name="T32" fmla="*/ 13 w 172"/>
                    <a:gd name="T33" fmla="*/ 388 h 394"/>
                    <a:gd name="T34" fmla="*/ 9 w 172"/>
                    <a:gd name="T35" fmla="*/ 371 h 394"/>
                    <a:gd name="T36" fmla="*/ 14 w 172"/>
                    <a:gd name="T37" fmla="*/ 362 h 394"/>
                    <a:gd name="T38" fmla="*/ 20 w 172"/>
                    <a:gd name="T39" fmla="*/ 352 h 394"/>
                    <a:gd name="T40" fmla="*/ 3 w 172"/>
                    <a:gd name="T41" fmla="*/ 286 h 394"/>
                    <a:gd name="T42" fmla="*/ 96 w 172"/>
                    <a:gd name="T43" fmla="*/ 173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2" h="394">
                      <a:moveTo>
                        <a:pt x="96" y="173"/>
                      </a:moveTo>
                      <a:cubicBezTo>
                        <a:pt x="101" y="164"/>
                        <a:pt x="101" y="156"/>
                        <a:pt x="96" y="147"/>
                      </a:cubicBezTo>
                      <a:cubicBezTo>
                        <a:pt x="78" y="110"/>
                        <a:pt x="61" y="73"/>
                        <a:pt x="43" y="36"/>
                      </a:cubicBezTo>
                      <a:cubicBezTo>
                        <a:pt x="37" y="24"/>
                        <a:pt x="41" y="12"/>
                        <a:pt x="53" y="5"/>
                      </a:cubicBezTo>
                      <a:cubicBezTo>
                        <a:pt x="63" y="0"/>
                        <a:pt x="76" y="3"/>
                        <a:pt x="83" y="14"/>
                      </a:cubicBezTo>
                      <a:cubicBezTo>
                        <a:pt x="95" y="34"/>
                        <a:pt x="107" y="55"/>
                        <a:pt x="119" y="75"/>
                      </a:cubicBezTo>
                      <a:cubicBezTo>
                        <a:pt x="132" y="97"/>
                        <a:pt x="146" y="119"/>
                        <a:pt x="159" y="142"/>
                      </a:cubicBezTo>
                      <a:cubicBezTo>
                        <a:pt x="171" y="163"/>
                        <a:pt x="172" y="184"/>
                        <a:pt x="160" y="206"/>
                      </a:cubicBezTo>
                      <a:cubicBezTo>
                        <a:pt x="147" y="230"/>
                        <a:pt x="135" y="255"/>
                        <a:pt x="121" y="280"/>
                      </a:cubicBezTo>
                      <a:cubicBezTo>
                        <a:pt x="119" y="285"/>
                        <a:pt x="118" y="289"/>
                        <a:pt x="120" y="294"/>
                      </a:cubicBezTo>
                      <a:cubicBezTo>
                        <a:pt x="123" y="304"/>
                        <a:pt x="125" y="315"/>
                        <a:pt x="128" y="325"/>
                      </a:cubicBezTo>
                      <a:cubicBezTo>
                        <a:pt x="129" y="331"/>
                        <a:pt x="131" y="333"/>
                        <a:pt x="137" y="331"/>
                      </a:cubicBezTo>
                      <a:cubicBezTo>
                        <a:pt x="143" y="328"/>
                        <a:pt x="146" y="330"/>
                        <a:pt x="147" y="337"/>
                      </a:cubicBezTo>
                      <a:cubicBezTo>
                        <a:pt x="148" y="342"/>
                        <a:pt x="150" y="348"/>
                        <a:pt x="152" y="353"/>
                      </a:cubicBezTo>
                      <a:cubicBezTo>
                        <a:pt x="153" y="359"/>
                        <a:pt x="151" y="360"/>
                        <a:pt x="146" y="361"/>
                      </a:cubicBezTo>
                      <a:cubicBezTo>
                        <a:pt x="105" y="372"/>
                        <a:pt x="63" y="382"/>
                        <a:pt x="21" y="393"/>
                      </a:cubicBezTo>
                      <a:cubicBezTo>
                        <a:pt x="16" y="394"/>
                        <a:pt x="14" y="393"/>
                        <a:pt x="13" y="388"/>
                      </a:cubicBezTo>
                      <a:cubicBezTo>
                        <a:pt x="12" y="382"/>
                        <a:pt x="11" y="376"/>
                        <a:pt x="9" y="371"/>
                      </a:cubicBezTo>
                      <a:cubicBezTo>
                        <a:pt x="7" y="365"/>
                        <a:pt x="9" y="362"/>
                        <a:pt x="14" y="362"/>
                      </a:cubicBezTo>
                      <a:cubicBezTo>
                        <a:pt x="21" y="361"/>
                        <a:pt x="22" y="358"/>
                        <a:pt x="20" y="352"/>
                      </a:cubicBezTo>
                      <a:cubicBezTo>
                        <a:pt x="14" y="330"/>
                        <a:pt x="9" y="308"/>
                        <a:pt x="3" y="286"/>
                      </a:cubicBezTo>
                      <a:cubicBezTo>
                        <a:pt x="0" y="274"/>
                        <a:pt x="84" y="194"/>
                        <a:pt x="96" y="173"/>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9" name="Freeform 69"/>
                <p:cNvSpPr>
                  <a:spLocks/>
                </p:cNvSpPr>
                <p:nvPr/>
              </p:nvSpPr>
              <p:spPr bwMode="auto">
                <a:xfrm>
                  <a:off x="3740" y="1977"/>
                  <a:ext cx="177" cy="228"/>
                </a:xfrm>
                <a:custGeom>
                  <a:avLst/>
                  <a:gdLst>
                    <a:gd name="T0" fmla="*/ 137 w 177"/>
                    <a:gd name="T1" fmla="*/ 0 h 228"/>
                    <a:gd name="T2" fmla="*/ 0 w 177"/>
                    <a:gd name="T3" fmla="*/ 228 h 228"/>
                    <a:gd name="T4" fmla="*/ 177 w 177"/>
                    <a:gd name="T5" fmla="*/ 228 h 228"/>
                    <a:gd name="T6" fmla="*/ 137 w 177"/>
                    <a:gd name="T7" fmla="*/ 0 h 228"/>
                  </a:gdLst>
                  <a:ahLst/>
                  <a:cxnLst>
                    <a:cxn ang="0">
                      <a:pos x="T0" y="T1"/>
                    </a:cxn>
                    <a:cxn ang="0">
                      <a:pos x="T2" y="T3"/>
                    </a:cxn>
                    <a:cxn ang="0">
                      <a:pos x="T4" y="T5"/>
                    </a:cxn>
                    <a:cxn ang="0">
                      <a:pos x="T6" y="T7"/>
                    </a:cxn>
                  </a:cxnLst>
                  <a:rect l="0" t="0" r="r" b="b"/>
                  <a:pathLst>
                    <a:path w="177" h="228">
                      <a:moveTo>
                        <a:pt x="137" y="0"/>
                      </a:moveTo>
                      <a:lnTo>
                        <a:pt x="0" y="228"/>
                      </a:lnTo>
                      <a:lnTo>
                        <a:pt x="177" y="228"/>
                      </a:lnTo>
                      <a:lnTo>
                        <a:pt x="137" y="0"/>
                      </a:lnTo>
                      <a:close/>
                    </a:path>
                  </a:pathLst>
                </a:custGeom>
                <a:solidFill>
                  <a:srgbClr val="009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0" name="Freeform 70"/>
                <p:cNvSpPr>
                  <a:spLocks/>
                </p:cNvSpPr>
                <p:nvPr/>
              </p:nvSpPr>
              <p:spPr bwMode="auto">
                <a:xfrm>
                  <a:off x="4340" y="1977"/>
                  <a:ext cx="177" cy="228"/>
                </a:xfrm>
                <a:custGeom>
                  <a:avLst/>
                  <a:gdLst>
                    <a:gd name="T0" fmla="*/ 38 w 177"/>
                    <a:gd name="T1" fmla="*/ 0 h 228"/>
                    <a:gd name="T2" fmla="*/ 177 w 177"/>
                    <a:gd name="T3" fmla="*/ 228 h 228"/>
                    <a:gd name="T4" fmla="*/ 0 w 177"/>
                    <a:gd name="T5" fmla="*/ 228 h 228"/>
                    <a:gd name="T6" fmla="*/ 38 w 177"/>
                    <a:gd name="T7" fmla="*/ 0 h 228"/>
                  </a:gdLst>
                  <a:ahLst/>
                  <a:cxnLst>
                    <a:cxn ang="0">
                      <a:pos x="T0" y="T1"/>
                    </a:cxn>
                    <a:cxn ang="0">
                      <a:pos x="T2" y="T3"/>
                    </a:cxn>
                    <a:cxn ang="0">
                      <a:pos x="T4" y="T5"/>
                    </a:cxn>
                    <a:cxn ang="0">
                      <a:pos x="T6" y="T7"/>
                    </a:cxn>
                  </a:cxnLst>
                  <a:rect l="0" t="0" r="r" b="b"/>
                  <a:pathLst>
                    <a:path w="177" h="228">
                      <a:moveTo>
                        <a:pt x="38" y="0"/>
                      </a:moveTo>
                      <a:lnTo>
                        <a:pt x="177" y="228"/>
                      </a:lnTo>
                      <a:lnTo>
                        <a:pt x="0" y="228"/>
                      </a:lnTo>
                      <a:lnTo>
                        <a:pt x="38" y="0"/>
                      </a:lnTo>
                      <a:close/>
                    </a:path>
                  </a:pathLst>
                </a:custGeom>
                <a:solidFill>
                  <a:srgbClr val="009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1" name="Rectangle 71"/>
                <p:cNvSpPr>
                  <a:spLocks noChangeArrowheads="1"/>
                </p:cNvSpPr>
                <p:nvPr/>
              </p:nvSpPr>
              <p:spPr bwMode="auto">
                <a:xfrm>
                  <a:off x="3865" y="1928"/>
                  <a:ext cx="526" cy="278"/>
                </a:xfrm>
                <a:prstGeom prst="rect">
                  <a:avLst/>
                </a:prstGeom>
                <a:solidFill>
                  <a:srgbClr val="C8CA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2" name="Oval 72"/>
                <p:cNvSpPr>
                  <a:spLocks noChangeArrowheads="1"/>
                </p:cNvSpPr>
                <p:nvPr/>
              </p:nvSpPr>
              <p:spPr bwMode="auto">
                <a:xfrm>
                  <a:off x="4093" y="2032"/>
                  <a:ext cx="70" cy="70"/>
                </a:xfrm>
                <a:prstGeom prst="ellipse">
                  <a:avLst/>
                </a:prstGeom>
                <a:solidFill>
                  <a:srgbClr val="EAEB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3" name="Freeform 73"/>
                <p:cNvSpPr>
                  <a:spLocks noEditPoints="1"/>
                </p:cNvSpPr>
                <p:nvPr/>
              </p:nvSpPr>
              <p:spPr bwMode="auto">
                <a:xfrm>
                  <a:off x="3821" y="1445"/>
                  <a:ext cx="75" cy="125"/>
                </a:xfrm>
                <a:custGeom>
                  <a:avLst/>
                  <a:gdLst>
                    <a:gd name="T0" fmla="*/ 26 w 93"/>
                    <a:gd name="T1" fmla="*/ 110 h 156"/>
                    <a:gd name="T2" fmla="*/ 26 w 93"/>
                    <a:gd name="T3" fmla="*/ 96 h 156"/>
                    <a:gd name="T4" fmla="*/ 26 w 93"/>
                    <a:gd name="T5" fmla="*/ 90 h 156"/>
                    <a:gd name="T6" fmla="*/ 64 w 93"/>
                    <a:gd name="T7" fmla="*/ 46 h 156"/>
                    <a:gd name="T8" fmla="*/ 38 w 93"/>
                    <a:gd name="T9" fmla="*/ 26 h 156"/>
                    <a:gd name="T10" fmla="*/ 5 w 93"/>
                    <a:gd name="T11" fmla="*/ 29 h 156"/>
                    <a:gd name="T12" fmla="*/ 0 w 93"/>
                    <a:gd name="T13" fmla="*/ 5 h 156"/>
                    <a:gd name="T14" fmla="*/ 41 w 93"/>
                    <a:gd name="T15" fmla="*/ 0 h 156"/>
                    <a:gd name="T16" fmla="*/ 93 w 93"/>
                    <a:gd name="T17" fmla="*/ 46 h 156"/>
                    <a:gd name="T18" fmla="*/ 50 w 93"/>
                    <a:gd name="T19" fmla="*/ 98 h 156"/>
                    <a:gd name="T20" fmla="*/ 49 w 93"/>
                    <a:gd name="T21" fmla="*/ 110 h 156"/>
                    <a:gd name="T22" fmla="*/ 26 w 93"/>
                    <a:gd name="T23" fmla="*/ 110 h 156"/>
                    <a:gd name="T24" fmla="*/ 38 w 93"/>
                    <a:gd name="T25" fmla="*/ 123 h 156"/>
                    <a:gd name="T26" fmla="*/ 53 w 93"/>
                    <a:gd name="T27" fmla="*/ 140 h 156"/>
                    <a:gd name="T28" fmla="*/ 38 w 93"/>
                    <a:gd name="T29" fmla="*/ 156 h 156"/>
                    <a:gd name="T30" fmla="*/ 23 w 93"/>
                    <a:gd name="T31" fmla="*/ 140 h 156"/>
                    <a:gd name="T32" fmla="*/ 38 w 93"/>
                    <a:gd name="T33" fmla="*/ 1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 h="156">
                      <a:moveTo>
                        <a:pt x="26" y="110"/>
                      </a:moveTo>
                      <a:cubicBezTo>
                        <a:pt x="26" y="96"/>
                        <a:pt x="26" y="96"/>
                        <a:pt x="26" y="96"/>
                      </a:cubicBezTo>
                      <a:cubicBezTo>
                        <a:pt x="26" y="94"/>
                        <a:pt x="26" y="91"/>
                        <a:pt x="26" y="90"/>
                      </a:cubicBezTo>
                      <a:cubicBezTo>
                        <a:pt x="26" y="52"/>
                        <a:pt x="64" y="81"/>
                        <a:pt x="64" y="46"/>
                      </a:cubicBezTo>
                      <a:cubicBezTo>
                        <a:pt x="64" y="31"/>
                        <a:pt x="58" y="26"/>
                        <a:pt x="38" y="26"/>
                      </a:cubicBezTo>
                      <a:cubicBezTo>
                        <a:pt x="25" y="26"/>
                        <a:pt x="14" y="28"/>
                        <a:pt x="5" y="29"/>
                      </a:cubicBezTo>
                      <a:cubicBezTo>
                        <a:pt x="0" y="5"/>
                        <a:pt x="0" y="5"/>
                        <a:pt x="0" y="5"/>
                      </a:cubicBezTo>
                      <a:cubicBezTo>
                        <a:pt x="12" y="2"/>
                        <a:pt x="27" y="0"/>
                        <a:pt x="41" y="0"/>
                      </a:cubicBezTo>
                      <a:cubicBezTo>
                        <a:pt x="72" y="0"/>
                        <a:pt x="93" y="6"/>
                        <a:pt x="93" y="46"/>
                      </a:cubicBezTo>
                      <a:cubicBezTo>
                        <a:pt x="93" y="99"/>
                        <a:pt x="51" y="79"/>
                        <a:pt x="50" y="98"/>
                      </a:cubicBezTo>
                      <a:cubicBezTo>
                        <a:pt x="49" y="110"/>
                        <a:pt x="49" y="110"/>
                        <a:pt x="49" y="110"/>
                      </a:cubicBezTo>
                      <a:lnTo>
                        <a:pt x="26" y="110"/>
                      </a:lnTo>
                      <a:close/>
                      <a:moveTo>
                        <a:pt x="38" y="123"/>
                      </a:moveTo>
                      <a:cubicBezTo>
                        <a:pt x="50" y="123"/>
                        <a:pt x="53" y="128"/>
                        <a:pt x="53" y="140"/>
                      </a:cubicBezTo>
                      <a:cubicBezTo>
                        <a:pt x="53" y="152"/>
                        <a:pt x="50" y="156"/>
                        <a:pt x="38" y="156"/>
                      </a:cubicBezTo>
                      <a:cubicBezTo>
                        <a:pt x="26" y="156"/>
                        <a:pt x="23" y="152"/>
                        <a:pt x="23" y="140"/>
                      </a:cubicBezTo>
                      <a:cubicBezTo>
                        <a:pt x="23" y="128"/>
                        <a:pt x="26" y="123"/>
                        <a:pt x="38" y="123"/>
                      </a:cubicBezTo>
                      <a:close/>
                    </a:path>
                  </a:pathLst>
                </a:custGeom>
                <a:solidFill>
                  <a:srgbClr val="1893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4" name="Freeform 74"/>
                <p:cNvSpPr>
                  <a:spLocks noEditPoints="1"/>
                </p:cNvSpPr>
                <p:nvPr/>
              </p:nvSpPr>
              <p:spPr bwMode="auto">
                <a:xfrm>
                  <a:off x="4434" y="1445"/>
                  <a:ext cx="74" cy="125"/>
                </a:xfrm>
                <a:custGeom>
                  <a:avLst/>
                  <a:gdLst>
                    <a:gd name="T0" fmla="*/ 26 w 92"/>
                    <a:gd name="T1" fmla="*/ 110 h 156"/>
                    <a:gd name="T2" fmla="*/ 26 w 92"/>
                    <a:gd name="T3" fmla="*/ 96 h 156"/>
                    <a:gd name="T4" fmla="*/ 26 w 92"/>
                    <a:gd name="T5" fmla="*/ 90 h 156"/>
                    <a:gd name="T6" fmla="*/ 64 w 92"/>
                    <a:gd name="T7" fmla="*/ 46 h 156"/>
                    <a:gd name="T8" fmla="*/ 38 w 92"/>
                    <a:gd name="T9" fmla="*/ 26 h 156"/>
                    <a:gd name="T10" fmla="*/ 5 w 92"/>
                    <a:gd name="T11" fmla="*/ 29 h 156"/>
                    <a:gd name="T12" fmla="*/ 0 w 92"/>
                    <a:gd name="T13" fmla="*/ 5 h 156"/>
                    <a:gd name="T14" fmla="*/ 41 w 92"/>
                    <a:gd name="T15" fmla="*/ 0 h 156"/>
                    <a:gd name="T16" fmla="*/ 92 w 92"/>
                    <a:gd name="T17" fmla="*/ 46 h 156"/>
                    <a:gd name="T18" fmla="*/ 50 w 92"/>
                    <a:gd name="T19" fmla="*/ 98 h 156"/>
                    <a:gd name="T20" fmla="*/ 49 w 92"/>
                    <a:gd name="T21" fmla="*/ 110 h 156"/>
                    <a:gd name="T22" fmla="*/ 26 w 92"/>
                    <a:gd name="T23" fmla="*/ 110 h 156"/>
                    <a:gd name="T24" fmla="*/ 38 w 92"/>
                    <a:gd name="T25" fmla="*/ 123 h 156"/>
                    <a:gd name="T26" fmla="*/ 53 w 92"/>
                    <a:gd name="T27" fmla="*/ 140 h 156"/>
                    <a:gd name="T28" fmla="*/ 38 w 92"/>
                    <a:gd name="T29" fmla="*/ 156 h 156"/>
                    <a:gd name="T30" fmla="*/ 22 w 92"/>
                    <a:gd name="T31" fmla="*/ 140 h 156"/>
                    <a:gd name="T32" fmla="*/ 38 w 92"/>
                    <a:gd name="T33" fmla="*/ 1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156">
                      <a:moveTo>
                        <a:pt x="26" y="110"/>
                      </a:moveTo>
                      <a:cubicBezTo>
                        <a:pt x="26" y="96"/>
                        <a:pt x="26" y="96"/>
                        <a:pt x="26" y="96"/>
                      </a:cubicBezTo>
                      <a:cubicBezTo>
                        <a:pt x="26" y="94"/>
                        <a:pt x="26" y="91"/>
                        <a:pt x="26" y="90"/>
                      </a:cubicBezTo>
                      <a:cubicBezTo>
                        <a:pt x="26" y="52"/>
                        <a:pt x="64" y="81"/>
                        <a:pt x="64" y="46"/>
                      </a:cubicBezTo>
                      <a:cubicBezTo>
                        <a:pt x="64" y="31"/>
                        <a:pt x="58" y="26"/>
                        <a:pt x="38" y="26"/>
                      </a:cubicBezTo>
                      <a:cubicBezTo>
                        <a:pt x="25" y="26"/>
                        <a:pt x="13" y="28"/>
                        <a:pt x="5" y="29"/>
                      </a:cubicBezTo>
                      <a:cubicBezTo>
                        <a:pt x="0" y="5"/>
                        <a:pt x="0" y="5"/>
                        <a:pt x="0" y="5"/>
                      </a:cubicBezTo>
                      <a:cubicBezTo>
                        <a:pt x="11" y="2"/>
                        <a:pt x="26" y="0"/>
                        <a:pt x="41" y="0"/>
                      </a:cubicBezTo>
                      <a:cubicBezTo>
                        <a:pt x="72" y="0"/>
                        <a:pt x="92" y="6"/>
                        <a:pt x="92" y="46"/>
                      </a:cubicBezTo>
                      <a:cubicBezTo>
                        <a:pt x="92" y="99"/>
                        <a:pt x="50" y="79"/>
                        <a:pt x="50" y="98"/>
                      </a:cubicBezTo>
                      <a:cubicBezTo>
                        <a:pt x="49" y="110"/>
                        <a:pt x="49" y="110"/>
                        <a:pt x="49" y="110"/>
                      </a:cubicBezTo>
                      <a:lnTo>
                        <a:pt x="26" y="110"/>
                      </a:lnTo>
                      <a:close/>
                      <a:moveTo>
                        <a:pt x="38" y="123"/>
                      </a:moveTo>
                      <a:cubicBezTo>
                        <a:pt x="49" y="123"/>
                        <a:pt x="53" y="128"/>
                        <a:pt x="53" y="140"/>
                      </a:cubicBezTo>
                      <a:cubicBezTo>
                        <a:pt x="53" y="152"/>
                        <a:pt x="50" y="156"/>
                        <a:pt x="38" y="156"/>
                      </a:cubicBezTo>
                      <a:cubicBezTo>
                        <a:pt x="26" y="156"/>
                        <a:pt x="22" y="152"/>
                        <a:pt x="22" y="140"/>
                      </a:cubicBezTo>
                      <a:cubicBezTo>
                        <a:pt x="22" y="128"/>
                        <a:pt x="26" y="123"/>
                        <a:pt x="38" y="123"/>
                      </a:cubicBezTo>
                      <a:close/>
                    </a:path>
                  </a:pathLst>
                </a:custGeom>
                <a:solidFill>
                  <a:srgbClr val="1893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5" name="Freeform 75"/>
                <p:cNvSpPr>
                  <a:spLocks noEditPoints="1"/>
                </p:cNvSpPr>
                <p:nvPr/>
              </p:nvSpPr>
              <p:spPr bwMode="auto">
                <a:xfrm>
                  <a:off x="5047" y="1445"/>
                  <a:ext cx="74" cy="125"/>
                </a:xfrm>
                <a:custGeom>
                  <a:avLst/>
                  <a:gdLst>
                    <a:gd name="T0" fmla="*/ 26 w 92"/>
                    <a:gd name="T1" fmla="*/ 110 h 156"/>
                    <a:gd name="T2" fmla="*/ 25 w 92"/>
                    <a:gd name="T3" fmla="*/ 96 h 156"/>
                    <a:gd name="T4" fmla="*/ 25 w 92"/>
                    <a:gd name="T5" fmla="*/ 90 h 156"/>
                    <a:gd name="T6" fmla="*/ 63 w 92"/>
                    <a:gd name="T7" fmla="*/ 46 h 156"/>
                    <a:gd name="T8" fmla="*/ 37 w 92"/>
                    <a:gd name="T9" fmla="*/ 26 h 156"/>
                    <a:gd name="T10" fmla="*/ 4 w 92"/>
                    <a:gd name="T11" fmla="*/ 29 h 156"/>
                    <a:gd name="T12" fmla="*/ 0 w 92"/>
                    <a:gd name="T13" fmla="*/ 5 h 156"/>
                    <a:gd name="T14" fmla="*/ 41 w 92"/>
                    <a:gd name="T15" fmla="*/ 0 h 156"/>
                    <a:gd name="T16" fmla="*/ 92 w 92"/>
                    <a:gd name="T17" fmla="*/ 46 h 156"/>
                    <a:gd name="T18" fmla="*/ 49 w 92"/>
                    <a:gd name="T19" fmla="*/ 98 h 156"/>
                    <a:gd name="T20" fmla="*/ 49 w 92"/>
                    <a:gd name="T21" fmla="*/ 110 h 156"/>
                    <a:gd name="T22" fmla="*/ 26 w 92"/>
                    <a:gd name="T23" fmla="*/ 110 h 156"/>
                    <a:gd name="T24" fmla="*/ 37 w 92"/>
                    <a:gd name="T25" fmla="*/ 123 h 156"/>
                    <a:gd name="T26" fmla="*/ 53 w 92"/>
                    <a:gd name="T27" fmla="*/ 140 h 156"/>
                    <a:gd name="T28" fmla="*/ 37 w 92"/>
                    <a:gd name="T29" fmla="*/ 156 h 156"/>
                    <a:gd name="T30" fmla="*/ 22 w 92"/>
                    <a:gd name="T31" fmla="*/ 140 h 156"/>
                    <a:gd name="T32" fmla="*/ 37 w 92"/>
                    <a:gd name="T33" fmla="*/ 1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156">
                      <a:moveTo>
                        <a:pt x="26" y="110"/>
                      </a:moveTo>
                      <a:cubicBezTo>
                        <a:pt x="25" y="96"/>
                        <a:pt x="25" y="96"/>
                        <a:pt x="25" y="96"/>
                      </a:cubicBezTo>
                      <a:cubicBezTo>
                        <a:pt x="25" y="94"/>
                        <a:pt x="25" y="91"/>
                        <a:pt x="25" y="90"/>
                      </a:cubicBezTo>
                      <a:cubicBezTo>
                        <a:pt x="25" y="52"/>
                        <a:pt x="63" y="81"/>
                        <a:pt x="63" y="46"/>
                      </a:cubicBezTo>
                      <a:cubicBezTo>
                        <a:pt x="63" y="31"/>
                        <a:pt x="58" y="26"/>
                        <a:pt x="37" y="26"/>
                      </a:cubicBezTo>
                      <a:cubicBezTo>
                        <a:pt x="25" y="26"/>
                        <a:pt x="13" y="28"/>
                        <a:pt x="4" y="29"/>
                      </a:cubicBezTo>
                      <a:cubicBezTo>
                        <a:pt x="0" y="5"/>
                        <a:pt x="0" y="5"/>
                        <a:pt x="0" y="5"/>
                      </a:cubicBezTo>
                      <a:cubicBezTo>
                        <a:pt x="11" y="2"/>
                        <a:pt x="26" y="0"/>
                        <a:pt x="41" y="0"/>
                      </a:cubicBezTo>
                      <a:cubicBezTo>
                        <a:pt x="71" y="0"/>
                        <a:pt x="92" y="6"/>
                        <a:pt x="92" y="46"/>
                      </a:cubicBezTo>
                      <a:cubicBezTo>
                        <a:pt x="92" y="99"/>
                        <a:pt x="50" y="79"/>
                        <a:pt x="49" y="98"/>
                      </a:cubicBezTo>
                      <a:cubicBezTo>
                        <a:pt x="49" y="110"/>
                        <a:pt x="49" y="110"/>
                        <a:pt x="49" y="110"/>
                      </a:cubicBezTo>
                      <a:lnTo>
                        <a:pt x="26" y="110"/>
                      </a:lnTo>
                      <a:close/>
                      <a:moveTo>
                        <a:pt x="37" y="123"/>
                      </a:moveTo>
                      <a:cubicBezTo>
                        <a:pt x="49" y="123"/>
                        <a:pt x="53" y="128"/>
                        <a:pt x="53" y="140"/>
                      </a:cubicBezTo>
                      <a:cubicBezTo>
                        <a:pt x="53" y="152"/>
                        <a:pt x="49" y="156"/>
                        <a:pt x="37" y="156"/>
                      </a:cubicBezTo>
                      <a:cubicBezTo>
                        <a:pt x="26" y="156"/>
                        <a:pt x="22" y="152"/>
                        <a:pt x="22" y="140"/>
                      </a:cubicBezTo>
                      <a:cubicBezTo>
                        <a:pt x="22" y="128"/>
                        <a:pt x="26" y="123"/>
                        <a:pt x="37" y="123"/>
                      </a:cubicBezTo>
                      <a:close/>
                    </a:path>
                  </a:pathLst>
                </a:custGeom>
                <a:solidFill>
                  <a:srgbClr val="1893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126" name="Group 53"/>
              <p:cNvGrpSpPr>
                <a:grpSpLocks noChangeAspect="1"/>
              </p:cNvGrpSpPr>
              <p:nvPr/>
            </p:nvGrpSpPr>
            <p:grpSpPr bwMode="auto">
              <a:xfrm>
                <a:off x="4115810" y="4177729"/>
                <a:ext cx="959439" cy="830650"/>
                <a:chOff x="2581" y="1069"/>
                <a:chExt cx="2518" cy="2180"/>
              </a:xfrm>
            </p:grpSpPr>
            <p:sp>
              <p:nvSpPr>
                <p:cNvPr id="127" name="Rectangle 54"/>
                <p:cNvSpPr>
                  <a:spLocks noChangeArrowheads="1"/>
                </p:cNvSpPr>
                <p:nvPr/>
              </p:nvSpPr>
              <p:spPr bwMode="auto">
                <a:xfrm>
                  <a:off x="3285" y="2735"/>
                  <a:ext cx="277" cy="61"/>
                </a:xfrm>
                <a:prstGeom prst="rect">
                  <a:avLst/>
                </a:prstGeom>
                <a:solidFill>
                  <a:srgbClr val="0707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8" name="Rectangle 55"/>
                <p:cNvSpPr>
                  <a:spLocks noChangeArrowheads="1"/>
                </p:cNvSpPr>
                <p:nvPr/>
              </p:nvSpPr>
              <p:spPr bwMode="auto">
                <a:xfrm>
                  <a:off x="3562" y="2735"/>
                  <a:ext cx="279" cy="61"/>
                </a:xfrm>
                <a:prstGeom prst="rect">
                  <a:avLst/>
                </a:prstGeom>
                <a:solidFill>
                  <a:srgbClr val="DF20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9" name="Rectangle 56"/>
                <p:cNvSpPr>
                  <a:spLocks noChangeArrowheads="1"/>
                </p:cNvSpPr>
                <p:nvPr/>
              </p:nvSpPr>
              <p:spPr bwMode="auto">
                <a:xfrm>
                  <a:off x="3841" y="2735"/>
                  <a:ext cx="277" cy="61"/>
                </a:xfrm>
                <a:prstGeom prst="rect">
                  <a:avLst/>
                </a:prstGeom>
                <a:solidFill>
                  <a:srgbClr val="110F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0" name="Rectangle 57"/>
                <p:cNvSpPr>
                  <a:spLocks noChangeArrowheads="1"/>
                </p:cNvSpPr>
                <p:nvPr/>
              </p:nvSpPr>
              <p:spPr bwMode="auto">
                <a:xfrm>
                  <a:off x="4118" y="2735"/>
                  <a:ext cx="277" cy="61"/>
                </a:xfrm>
                <a:prstGeom prst="rect">
                  <a:avLst/>
                </a:prstGeom>
                <a:solidFill>
                  <a:srgbClr val="61BC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1" name="Rectangle 58"/>
                <p:cNvSpPr>
                  <a:spLocks noChangeArrowheads="1"/>
                </p:cNvSpPr>
                <p:nvPr/>
              </p:nvSpPr>
              <p:spPr bwMode="auto">
                <a:xfrm>
                  <a:off x="4395" y="2735"/>
                  <a:ext cx="242" cy="6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2" name="Freeform 59"/>
                <p:cNvSpPr>
                  <a:spLocks/>
                </p:cNvSpPr>
                <p:nvPr/>
              </p:nvSpPr>
              <p:spPr bwMode="auto">
                <a:xfrm>
                  <a:off x="3285" y="1894"/>
                  <a:ext cx="277" cy="841"/>
                </a:xfrm>
                <a:custGeom>
                  <a:avLst/>
                  <a:gdLst>
                    <a:gd name="T0" fmla="*/ 0 w 277"/>
                    <a:gd name="T1" fmla="*/ 841 h 841"/>
                    <a:gd name="T2" fmla="*/ 277 w 277"/>
                    <a:gd name="T3" fmla="*/ 841 h 841"/>
                    <a:gd name="T4" fmla="*/ 277 w 277"/>
                    <a:gd name="T5" fmla="*/ 831 h 841"/>
                    <a:gd name="T6" fmla="*/ 277 w 277"/>
                    <a:gd name="T7" fmla="*/ 684 h 841"/>
                    <a:gd name="T8" fmla="*/ 33 w 277"/>
                    <a:gd name="T9" fmla="*/ 684 h 841"/>
                    <a:gd name="T10" fmla="*/ 33 w 277"/>
                    <a:gd name="T11" fmla="*/ 341 h 841"/>
                    <a:gd name="T12" fmla="*/ 277 w 277"/>
                    <a:gd name="T13" fmla="*/ 341 h 841"/>
                    <a:gd name="T14" fmla="*/ 277 w 277"/>
                    <a:gd name="T15" fmla="*/ 0 h 841"/>
                    <a:gd name="T16" fmla="*/ 0 w 277"/>
                    <a:gd name="T17" fmla="*/ 0 h 841"/>
                    <a:gd name="T18" fmla="*/ 0 w 277"/>
                    <a:gd name="T19" fmla="*/ 831 h 841"/>
                    <a:gd name="T20" fmla="*/ 0 w 277"/>
                    <a:gd name="T21" fmla="*/ 841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7" h="841">
                      <a:moveTo>
                        <a:pt x="0" y="841"/>
                      </a:moveTo>
                      <a:lnTo>
                        <a:pt x="277" y="841"/>
                      </a:lnTo>
                      <a:lnTo>
                        <a:pt x="277" y="831"/>
                      </a:lnTo>
                      <a:lnTo>
                        <a:pt x="277" y="684"/>
                      </a:lnTo>
                      <a:lnTo>
                        <a:pt x="33" y="684"/>
                      </a:lnTo>
                      <a:lnTo>
                        <a:pt x="33" y="341"/>
                      </a:lnTo>
                      <a:lnTo>
                        <a:pt x="277" y="341"/>
                      </a:lnTo>
                      <a:lnTo>
                        <a:pt x="277" y="0"/>
                      </a:lnTo>
                      <a:lnTo>
                        <a:pt x="0" y="0"/>
                      </a:lnTo>
                      <a:lnTo>
                        <a:pt x="0" y="831"/>
                      </a:lnTo>
                      <a:lnTo>
                        <a:pt x="0" y="841"/>
                      </a:lnTo>
                      <a:close/>
                    </a:path>
                  </a:pathLst>
                </a:custGeom>
                <a:solidFill>
                  <a:srgbClr val="FCEF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3" name="Rectangle 60"/>
                <p:cNvSpPr>
                  <a:spLocks noChangeArrowheads="1"/>
                </p:cNvSpPr>
                <p:nvPr/>
              </p:nvSpPr>
              <p:spPr bwMode="auto">
                <a:xfrm>
                  <a:off x="3046" y="2735"/>
                  <a:ext cx="239" cy="61"/>
                </a:xfrm>
                <a:prstGeom prst="rect">
                  <a:avLst/>
                </a:prstGeom>
                <a:solidFill>
                  <a:srgbClr val="2D38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4" name="Freeform 61"/>
                <p:cNvSpPr>
                  <a:spLocks/>
                </p:cNvSpPr>
                <p:nvPr/>
              </p:nvSpPr>
              <p:spPr bwMode="auto">
                <a:xfrm>
                  <a:off x="3046" y="1894"/>
                  <a:ext cx="239" cy="841"/>
                </a:xfrm>
                <a:custGeom>
                  <a:avLst/>
                  <a:gdLst>
                    <a:gd name="T0" fmla="*/ 239 w 239"/>
                    <a:gd name="T1" fmla="*/ 831 h 841"/>
                    <a:gd name="T2" fmla="*/ 239 w 239"/>
                    <a:gd name="T3" fmla="*/ 0 h 841"/>
                    <a:gd name="T4" fmla="*/ 0 w 239"/>
                    <a:gd name="T5" fmla="*/ 0 h 841"/>
                    <a:gd name="T6" fmla="*/ 0 w 239"/>
                    <a:gd name="T7" fmla="*/ 841 h 841"/>
                    <a:gd name="T8" fmla="*/ 239 w 239"/>
                    <a:gd name="T9" fmla="*/ 841 h 841"/>
                    <a:gd name="T10" fmla="*/ 239 w 239"/>
                    <a:gd name="T11" fmla="*/ 831 h 841"/>
                  </a:gdLst>
                  <a:ahLst/>
                  <a:cxnLst>
                    <a:cxn ang="0">
                      <a:pos x="T0" y="T1"/>
                    </a:cxn>
                    <a:cxn ang="0">
                      <a:pos x="T2" y="T3"/>
                    </a:cxn>
                    <a:cxn ang="0">
                      <a:pos x="T4" y="T5"/>
                    </a:cxn>
                    <a:cxn ang="0">
                      <a:pos x="T6" y="T7"/>
                    </a:cxn>
                    <a:cxn ang="0">
                      <a:pos x="T8" y="T9"/>
                    </a:cxn>
                    <a:cxn ang="0">
                      <a:pos x="T10" y="T11"/>
                    </a:cxn>
                  </a:cxnLst>
                  <a:rect l="0" t="0" r="r" b="b"/>
                  <a:pathLst>
                    <a:path w="239" h="841">
                      <a:moveTo>
                        <a:pt x="239" y="831"/>
                      </a:moveTo>
                      <a:lnTo>
                        <a:pt x="239" y="0"/>
                      </a:lnTo>
                      <a:lnTo>
                        <a:pt x="0" y="0"/>
                      </a:lnTo>
                      <a:lnTo>
                        <a:pt x="0" y="841"/>
                      </a:lnTo>
                      <a:lnTo>
                        <a:pt x="239" y="841"/>
                      </a:lnTo>
                      <a:lnTo>
                        <a:pt x="239" y="831"/>
                      </a:lnTo>
                      <a:close/>
                    </a:path>
                  </a:pathLst>
                </a:custGeom>
                <a:solidFill>
                  <a:srgbClr val="EFF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5" name="Rectangle 62"/>
                <p:cNvSpPr>
                  <a:spLocks noChangeArrowheads="1"/>
                </p:cNvSpPr>
                <p:nvPr/>
              </p:nvSpPr>
              <p:spPr bwMode="auto">
                <a:xfrm>
                  <a:off x="3562" y="1894"/>
                  <a:ext cx="279" cy="341"/>
                </a:xfrm>
                <a:prstGeom prst="rect">
                  <a:avLst/>
                </a:prstGeom>
                <a:solidFill>
                  <a:srgbClr val="1CA4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6" name="Freeform 63"/>
                <p:cNvSpPr>
                  <a:spLocks/>
                </p:cNvSpPr>
                <p:nvPr/>
              </p:nvSpPr>
              <p:spPr bwMode="auto">
                <a:xfrm>
                  <a:off x="3562" y="2578"/>
                  <a:ext cx="279" cy="157"/>
                </a:xfrm>
                <a:custGeom>
                  <a:avLst/>
                  <a:gdLst>
                    <a:gd name="T0" fmla="*/ 0 w 279"/>
                    <a:gd name="T1" fmla="*/ 157 h 157"/>
                    <a:gd name="T2" fmla="*/ 279 w 279"/>
                    <a:gd name="T3" fmla="*/ 157 h 157"/>
                    <a:gd name="T4" fmla="*/ 279 w 279"/>
                    <a:gd name="T5" fmla="*/ 147 h 157"/>
                    <a:gd name="T6" fmla="*/ 279 w 279"/>
                    <a:gd name="T7" fmla="*/ 0 h 157"/>
                    <a:gd name="T8" fmla="*/ 0 w 279"/>
                    <a:gd name="T9" fmla="*/ 0 h 157"/>
                    <a:gd name="T10" fmla="*/ 0 w 279"/>
                    <a:gd name="T11" fmla="*/ 147 h 157"/>
                    <a:gd name="T12" fmla="*/ 0 w 279"/>
                    <a:gd name="T13" fmla="*/ 157 h 157"/>
                  </a:gdLst>
                  <a:ahLst/>
                  <a:cxnLst>
                    <a:cxn ang="0">
                      <a:pos x="T0" y="T1"/>
                    </a:cxn>
                    <a:cxn ang="0">
                      <a:pos x="T2" y="T3"/>
                    </a:cxn>
                    <a:cxn ang="0">
                      <a:pos x="T4" y="T5"/>
                    </a:cxn>
                    <a:cxn ang="0">
                      <a:pos x="T6" y="T7"/>
                    </a:cxn>
                    <a:cxn ang="0">
                      <a:pos x="T8" y="T9"/>
                    </a:cxn>
                    <a:cxn ang="0">
                      <a:pos x="T10" y="T11"/>
                    </a:cxn>
                    <a:cxn ang="0">
                      <a:pos x="T12" y="T13"/>
                    </a:cxn>
                  </a:cxnLst>
                  <a:rect l="0" t="0" r="r" b="b"/>
                  <a:pathLst>
                    <a:path w="279" h="157">
                      <a:moveTo>
                        <a:pt x="0" y="157"/>
                      </a:moveTo>
                      <a:lnTo>
                        <a:pt x="279" y="157"/>
                      </a:lnTo>
                      <a:lnTo>
                        <a:pt x="279" y="147"/>
                      </a:lnTo>
                      <a:lnTo>
                        <a:pt x="279" y="0"/>
                      </a:lnTo>
                      <a:lnTo>
                        <a:pt x="0" y="0"/>
                      </a:lnTo>
                      <a:lnTo>
                        <a:pt x="0" y="147"/>
                      </a:lnTo>
                      <a:lnTo>
                        <a:pt x="0" y="157"/>
                      </a:lnTo>
                      <a:close/>
                    </a:path>
                  </a:pathLst>
                </a:custGeom>
                <a:solidFill>
                  <a:srgbClr val="1CA4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7" name="Rectangle 64"/>
                <p:cNvSpPr>
                  <a:spLocks noChangeArrowheads="1"/>
                </p:cNvSpPr>
                <p:nvPr/>
              </p:nvSpPr>
              <p:spPr bwMode="auto">
                <a:xfrm>
                  <a:off x="3841" y="1894"/>
                  <a:ext cx="277" cy="341"/>
                </a:xfrm>
                <a:prstGeom prst="rect">
                  <a:avLst/>
                </a:prstGeom>
                <a:solidFill>
                  <a:srgbClr val="8FBC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8" name="Freeform 65"/>
                <p:cNvSpPr>
                  <a:spLocks/>
                </p:cNvSpPr>
                <p:nvPr/>
              </p:nvSpPr>
              <p:spPr bwMode="auto">
                <a:xfrm>
                  <a:off x="3841" y="2578"/>
                  <a:ext cx="277" cy="157"/>
                </a:xfrm>
                <a:custGeom>
                  <a:avLst/>
                  <a:gdLst>
                    <a:gd name="T0" fmla="*/ 0 w 277"/>
                    <a:gd name="T1" fmla="*/ 157 h 157"/>
                    <a:gd name="T2" fmla="*/ 277 w 277"/>
                    <a:gd name="T3" fmla="*/ 157 h 157"/>
                    <a:gd name="T4" fmla="*/ 277 w 277"/>
                    <a:gd name="T5" fmla="*/ 147 h 157"/>
                    <a:gd name="T6" fmla="*/ 277 w 277"/>
                    <a:gd name="T7" fmla="*/ 0 h 157"/>
                    <a:gd name="T8" fmla="*/ 0 w 277"/>
                    <a:gd name="T9" fmla="*/ 0 h 157"/>
                    <a:gd name="T10" fmla="*/ 0 w 277"/>
                    <a:gd name="T11" fmla="*/ 147 h 157"/>
                    <a:gd name="T12" fmla="*/ 0 w 277"/>
                    <a:gd name="T13" fmla="*/ 157 h 157"/>
                  </a:gdLst>
                  <a:ahLst/>
                  <a:cxnLst>
                    <a:cxn ang="0">
                      <a:pos x="T0" y="T1"/>
                    </a:cxn>
                    <a:cxn ang="0">
                      <a:pos x="T2" y="T3"/>
                    </a:cxn>
                    <a:cxn ang="0">
                      <a:pos x="T4" y="T5"/>
                    </a:cxn>
                    <a:cxn ang="0">
                      <a:pos x="T6" y="T7"/>
                    </a:cxn>
                    <a:cxn ang="0">
                      <a:pos x="T8" y="T9"/>
                    </a:cxn>
                    <a:cxn ang="0">
                      <a:pos x="T10" y="T11"/>
                    </a:cxn>
                    <a:cxn ang="0">
                      <a:pos x="T12" y="T13"/>
                    </a:cxn>
                  </a:cxnLst>
                  <a:rect l="0" t="0" r="r" b="b"/>
                  <a:pathLst>
                    <a:path w="277" h="157">
                      <a:moveTo>
                        <a:pt x="0" y="157"/>
                      </a:moveTo>
                      <a:lnTo>
                        <a:pt x="277" y="157"/>
                      </a:lnTo>
                      <a:lnTo>
                        <a:pt x="277" y="147"/>
                      </a:lnTo>
                      <a:lnTo>
                        <a:pt x="277" y="0"/>
                      </a:lnTo>
                      <a:lnTo>
                        <a:pt x="0" y="0"/>
                      </a:lnTo>
                      <a:lnTo>
                        <a:pt x="0" y="147"/>
                      </a:lnTo>
                      <a:lnTo>
                        <a:pt x="0" y="157"/>
                      </a:lnTo>
                      <a:close/>
                    </a:path>
                  </a:pathLst>
                </a:custGeom>
                <a:solidFill>
                  <a:srgbClr val="8FBC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9" name="Rectangle 66"/>
                <p:cNvSpPr>
                  <a:spLocks noChangeArrowheads="1"/>
                </p:cNvSpPr>
                <p:nvPr/>
              </p:nvSpPr>
              <p:spPr bwMode="auto">
                <a:xfrm>
                  <a:off x="4118" y="1894"/>
                  <a:ext cx="277" cy="341"/>
                </a:xfrm>
                <a:prstGeom prst="rect">
                  <a:avLst/>
                </a:prstGeom>
                <a:solidFill>
                  <a:srgbClr val="DF1D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40" name="Freeform 67"/>
                <p:cNvSpPr>
                  <a:spLocks/>
                </p:cNvSpPr>
                <p:nvPr/>
              </p:nvSpPr>
              <p:spPr bwMode="auto">
                <a:xfrm>
                  <a:off x="4118" y="2578"/>
                  <a:ext cx="277" cy="157"/>
                </a:xfrm>
                <a:custGeom>
                  <a:avLst/>
                  <a:gdLst>
                    <a:gd name="T0" fmla="*/ 0 w 277"/>
                    <a:gd name="T1" fmla="*/ 157 h 157"/>
                    <a:gd name="T2" fmla="*/ 277 w 277"/>
                    <a:gd name="T3" fmla="*/ 157 h 157"/>
                    <a:gd name="T4" fmla="*/ 277 w 277"/>
                    <a:gd name="T5" fmla="*/ 147 h 157"/>
                    <a:gd name="T6" fmla="*/ 277 w 277"/>
                    <a:gd name="T7" fmla="*/ 0 h 157"/>
                    <a:gd name="T8" fmla="*/ 0 w 277"/>
                    <a:gd name="T9" fmla="*/ 0 h 157"/>
                    <a:gd name="T10" fmla="*/ 0 w 277"/>
                    <a:gd name="T11" fmla="*/ 147 h 157"/>
                    <a:gd name="T12" fmla="*/ 0 w 277"/>
                    <a:gd name="T13" fmla="*/ 157 h 157"/>
                  </a:gdLst>
                  <a:ahLst/>
                  <a:cxnLst>
                    <a:cxn ang="0">
                      <a:pos x="T0" y="T1"/>
                    </a:cxn>
                    <a:cxn ang="0">
                      <a:pos x="T2" y="T3"/>
                    </a:cxn>
                    <a:cxn ang="0">
                      <a:pos x="T4" y="T5"/>
                    </a:cxn>
                    <a:cxn ang="0">
                      <a:pos x="T6" y="T7"/>
                    </a:cxn>
                    <a:cxn ang="0">
                      <a:pos x="T8" y="T9"/>
                    </a:cxn>
                    <a:cxn ang="0">
                      <a:pos x="T10" y="T11"/>
                    </a:cxn>
                    <a:cxn ang="0">
                      <a:pos x="T12" y="T13"/>
                    </a:cxn>
                  </a:cxnLst>
                  <a:rect l="0" t="0" r="r" b="b"/>
                  <a:pathLst>
                    <a:path w="277" h="157">
                      <a:moveTo>
                        <a:pt x="0" y="157"/>
                      </a:moveTo>
                      <a:lnTo>
                        <a:pt x="277" y="157"/>
                      </a:lnTo>
                      <a:lnTo>
                        <a:pt x="277" y="147"/>
                      </a:lnTo>
                      <a:lnTo>
                        <a:pt x="277" y="0"/>
                      </a:lnTo>
                      <a:lnTo>
                        <a:pt x="0" y="0"/>
                      </a:lnTo>
                      <a:lnTo>
                        <a:pt x="0" y="147"/>
                      </a:lnTo>
                      <a:lnTo>
                        <a:pt x="0" y="157"/>
                      </a:lnTo>
                      <a:close/>
                    </a:path>
                  </a:pathLst>
                </a:custGeom>
                <a:solidFill>
                  <a:srgbClr val="DF1D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41" name="Freeform 68"/>
                <p:cNvSpPr>
                  <a:spLocks/>
                </p:cNvSpPr>
                <p:nvPr/>
              </p:nvSpPr>
              <p:spPr bwMode="auto">
                <a:xfrm>
                  <a:off x="4395" y="2578"/>
                  <a:ext cx="242" cy="157"/>
                </a:xfrm>
                <a:custGeom>
                  <a:avLst/>
                  <a:gdLst>
                    <a:gd name="T0" fmla="*/ 0 w 242"/>
                    <a:gd name="T1" fmla="*/ 147 h 157"/>
                    <a:gd name="T2" fmla="*/ 0 w 242"/>
                    <a:gd name="T3" fmla="*/ 157 h 157"/>
                    <a:gd name="T4" fmla="*/ 242 w 242"/>
                    <a:gd name="T5" fmla="*/ 157 h 157"/>
                    <a:gd name="T6" fmla="*/ 242 w 242"/>
                    <a:gd name="T7" fmla="*/ 0 h 157"/>
                    <a:gd name="T8" fmla="*/ 0 w 242"/>
                    <a:gd name="T9" fmla="*/ 0 h 157"/>
                    <a:gd name="T10" fmla="*/ 0 w 242"/>
                    <a:gd name="T11" fmla="*/ 147 h 157"/>
                  </a:gdLst>
                  <a:ahLst/>
                  <a:cxnLst>
                    <a:cxn ang="0">
                      <a:pos x="T0" y="T1"/>
                    </a:cxn>
                    <a:cxn ang="0">
                      <a:pos x="T2" y="T3"/>
                    </a:cxn>
                    <a:cxn ang="0">
                      <a:pos x="T4" y="T5"/>
                    </a:cxn>
                    <a:cxn ang="0">
                      <a:pos x="T6" y="T7"/>
                    </a:cxn>
                    <a:cxn ang="0">
                      <a:pos x="T8" y="T9"/>
                    </a:cxn>
                    <a:cxn ang="0">
                      <a:pos x="T10" y="T11"/>
                    </a:cxn>
                  </a:cxnLst>
                  <a:rect l="0" t="0" r="r" b="b"/>
                  <a:pathLst>
                    <a:path w="242" h="157">
                      <a:moveTo>
                        <a:pt x="0" y="147"/>
                      </a:moveTo>
                      <a:lnTo>
                        <a:pt x="0" y="157"/>
                      </a:lnTo>
                      <a:lnTo>
                        <a:pt x="242" y="157"/>
                      </a:lnTo>
                      <a:lnTo>
                        <a:pt x="242" y="0"/>
                      </a:lnTo>
                      <a:lnTo>
                        <a:pt x="0" y="0"/>
                      </a:lnTo>
                      <a:lnTo>
                        <a:pt x="0" y="147"/>
                      </a:lnTo>
                      <a:close/>
                    </a:path>
                  </a:pathLst>
                </a:custGeom>
                <a:solidFill>
                  <a:srgbClr val="DF14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42" name="Rectangle 69"/>
                <p:cNvSpPr>
                  <a:spLocks noChangeArrowheads="1"/>
                </p:cNvSpPr>
                <p:nvPr/>
              </p:nvSpPr>
              <p:spPr bwMode="auto">
                <a:xfrm>
                  <a:off x="4395" y="1894"/>
                  <a:ext cx="242" cy="341"/>
                </a:xfrm>
                <a:prstGeom prst="rect">
                  <a:avLst/>
                </a:prstGeom>
                <a:solidFill>
                  <a:srgbClr val="DF14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43" name="Freeform 70"/>
                <p:cNvSpPr>
                  <a:spLocks/>
                </p:cNvSpPr>
                <p:nvPr/>
              </p:nvSpPr>
              <p:spPr bwMode="auto">
                <a:xfrm>
                  <a:off x="3609" y="2367"/>
                  <a:ext cx="76" cy="88"/>
                </a:xfrm>
                <a:custGeom>
                  <a:avLst/>
                  <a:gdLst>
                    <a:gd name="T0" fmla="*/ 16 w 32"/>
                    <a:gd name="T1" fmla="*/ 0 h 37"/>
                    <a:gd name="T2" fmla="*/ 0 w 32"/>
                    <a:gd name="T3" fmla="*/ 19 h 37"/>
                    <a:gd name="T4" fmla="*/ 16 w 32"/>
                    <a:gd name="T5" fmla="*/ 37 h 37"/>
                    <a:gd name="T6" fmla="*/ 32 w 32"/>
                    <a:gd name="T7" fmla="*/ 18 h 37"/>
                    <a:gd name="T8" fmla="*/ 16 w 32"/>
                    <a:gd name="T9" fmla="*/ 0 h 37"/>
                  </a:gdLst>
                  <a:ahLst/>
                  <a:cxnLst>
                    <a:cxn ang="0">
                      <a:pos x="T0" y="T1"/>
                    </a:cxn>
                    <a:cxn ang="0">
                      <a:pos x="T2" y="T3"/>
                    </a:cxn>
                    <a:cxn ang="0">
                      <a:pos x="T4" y="T5"/>
                    </a:cxn>
                    <a:cxn ang="0">
                      <a:pos x="T6" y="T7"/>
                    </a:cxn>
                    <a:cxn ang="0">
                      <a:pos x="T8" y="T9"/>
                    </a:cxn>
                  </a:cxnLst>
                  <a:rect l="0" t="0" r="r" b="b"/>
                  <a:pathLst>
                    <a:path w="32" h="37">
                      <a:moveTo>
                        <a:pt x="16" y="0"/>
                      </a:moveTo>
                      <a:cubicBezTo>
                        <a:pt x="6" y="0"/>
                        <a:pt x="0" y="8"/>
                        <a:pt x="0" y="19"/>
                      </a:cubicBezTo>
                      <a:cubicBezTo>
                        <a:pt x="0" y="30"/>
                        <a:pt x="7" y="37"/>
                        <a:pt x="16" y="37"/>
                      </a:cubicBezTo>
                      <a:cubicBezTo>
                        <a:pt x="27" y="37"/>
                        <a:pt x="32" y="29"/>
                        <a:pt x="32" y="18"/>
                      </a:cubicBezTo>
                      <a:cubicBezTo>
                        <a:pt x="32" y="9"/>
                        <a:pt x="27" y="0"/>
                        <a:pt x="16" y="0"/>
                      </a:cubicBezTo>
                      <a:close/>
                    </a:path>
                  </a:pathLst>
                </a:custGeom>
                <a:solidFill>
                  <a:srgbClr val="06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44" name="Freeform 71"/>
                <p:cNvSpPr>
                  <a:spLocks noEditPoints="1"/>
                </p:cNvSpPr>
                <p:nvPr/>
              </p:nvSpPr>
              <p:spPr bwMode="auto">
                <a:xfrm>
                  <a:off x="3318" y="2235"/>
                  <a:ext cx="1319" cy="343"/>
                </a:xfrm>
                <a:custGeom>
                  <a:avLst/>
                  <a:gdLst>
                    <a:gd name="T0" fmla="*/ 221 w 557"/>
                    <a:gd name="T1" fmla="*/ 0 h 145"/>
                    <a:gd name="T2" fmla="*/ 0 w 557"/>
                    <a:gd name="T3" fmla="*/ 0 h 145"/>
                    <a:gd name="T4" fmla="*/ 103 w 557"/>
                    <a:gd name="T5" fmla="*/ 145 h 145"/>
                    <a:gd name="T6" fmla="*/ 338 w 557"/>
                    <a:gd name="T7" fmla="*/ 145 h 145"/>
                    <a:gd name="T8" fmla="*/ 557 w 557"/>
                    <a:gd name="T9" fmla="*/ 145 h 145"/>
                    <a:gd name="T10" fmla="*/ 455 w 557"/>
                    <a:gd name="T11" fmla="*/ 0 h 145"/>
                    <a:gd name="T12" fmla="*/ 98 w 557"/>
                    <a:gd name="T13" fmla="*/ 102 h 145"/>
                    <a:gd name="T14" fmla="*/ 68 w 557"/>
                    <a:gd name="T15" fmla="*/ 81 h 145"/>
                    <a:gd name="T16" fmla="*/ 56 w 557"/>
                    <a:gd name="T17" fmla="*/ 62 h 145"/>
                    <a:gd name="T18" fmla="*/ 57 w 557"/>
                    <a:gd name="T19" fmla="*/ 102 h 145"/>
                    <a:gd name="T20" fmla="*/ 43 w 557"/>
                    <a:gd name="T21" fmla="*/ 47 h 145"/>
                    <a:gd name="T22" fmla="*/ 74 w 557"/>
                    <a:gd name="T23" fmla="*/ 67 h 145"/>
                    <a:gd name="T24" fmla="*/ 85 w 557"/>
                    <a:gd name="T25" fmla="*/ 86 h 145"/>
                    <a:gd name="T26" fmla="*/ 84 w 557"/>
                    <a:gd name="T27" fmla="*/ 47 h 145"/>
                    <a:gd name="T28" fmla="*/ 98 w 557"/>
                    <a:gd name="T29" fmla="*/ 102 h 145"/>
                    <a:gd name="T30" fmla="*/ 108 w 557"/>
                    <a:gd name="T31" fmla="*/ 75 h 145"/>
                    <a:gd name="T32" fmla="*/ 171 w 557"/>
                    <a:gd name="T33" fmla="*/ 74 h 145"/>
                    <a:gd name="T34" fmla="*/ 236 w 557"/>
                    <a:gd name="T35" fmla="*/ 103 h 145"/>
                    <a:gd name="T36" fmla="*/ 221 w 557"/>
                    <a:gd name="T37" fmla="*/ 89 h 145"/>
                    <a:gd name="T38" fmla="*/ 248 w 557"/>
                    <a:gd name="T39" fmla="*/ 87 h 145"/>
                    <a:gd name="T40" fmla="*/ 218 w 557"/>
                    <a:gd name="T41" fmla="*/ 63 h 145"/>
                    <a:gd name="T42" fmla="*/ 260 w 557"/>
                    <a:gd name="T43" fmla="*/ 49 h 145"/>
                    <a:gd name="T44" fmla="*/ 243 w 557"/>
                    <a:gd name="T45" fmla="*/ 57 h 145"/>
                    <a:gd name="T46" fmla="*/ 246 w 557"/>
                    <a:gd name="T47" fmla="*/ 70 h 145"/>
                    <a:gd name="T48" fmla="*/ 236 w 557"/>
                    <a:gd name="T49" fmla="*/ 103 h 145"/>
                    <a:gd name="T50" fmla="*/ 273 w 557"/>
                    <a:gd name="T51" fmla="*/ 102 h 145"/>
                    <a:gd name="T52" fmla="*/ 288 w 557"/>
                    <a:gd name="T53" fmla="*/ 47 h 145"/>
                    <a:gd name="T54" fmla="*/ 356 w 557"/>
                    <a:gd name="T55" fmla="*/ 99 h 145"/>
                    <a:gd name="T56" fmla="*/ 307 w 557"/>
                    <a:gd name="T57" fmla="*/ 95 h 145"/>
                    <a:gd name="T58" fmla="*/ 335 w 557"/>
                    <a:gd name="T59" fmla="*/ 47 h 145"/>
                    <a:gd name="T60" fmla="*/ 350 w 557"/>
                    <a:gd name="T61" fmla="*/ 59 h 145"/>
                    <a:gd name="T62" fmla="*/ 313 w 557"/>
                    <a:gd name="T63" fmla="*/ 75 h 145"/>
                    <a:gd name="T64" fmla="*/ 341 w 557"/>
                    <a:gd name="T65" fmla="*/ 92 h 145"/>
                    <a:gd name="T66" fmla="*/ 331 w 557"/>
                    <a:gd name="T67" fmla="*/ 80 h 145"/>
                    <a:gd name="T68" fmla="*/ 356 w 557"/>
                    <a:gd name="T69" fmla="*/ 71 h 145"/>
                    <a:gd name="T70" fmla="*/ 422 w 557"/>
                    <a:gd name="T71" fmla="*/ 102 h 145"/>
                    <a:gd name="T72" fmla="*/ 392 w 557"/>
                    <a:gd name="T73" fmla="*/ 81 h 145"/>
                    <a:gd name="T74" fmla="*/ 380 w 557"/>
                    <a:gd name="T75" fmla="*/ 62 h 145"/>
                    <a:gd name="T76" fmla="*/ 381 w 557"/>
                    <a:gd name="T77" fmla="*/ 102 h 145"/>
                    <a:gd name="T78" fmla="*/ 367 w 557"/>
                    <a:gd name="T79" fmla="*/ 47 h 145"/>
                    <a:gd name="T80" fmla="*/ 398 w 557"/>
                    <a:gd name="T81" fmla="*/ 67 h 145"/>
                    <a:gd name="T82" fmla="*/ 409 w 557"/>
                    <a:gd name="T83" fmla="*/ 86 h 145"/>
                    <a:gd name="T84" fmla="*/ 408 w 557"/>
                    <a:gd name="T85" fmla="*/ 47 h 145"/>
                    <a:gd name="T86" fmla="*/ 422 w 557"/>
                    <a:gd name="T87" fmla="*/ 102 h 145"/>
                    <a:gd name="T88" fmla="*/ 514 w 557"/>
                    <a:gd name="T89" fmla="*/ 47 h 145"/>
                    <a:gd name="T90" fmla="*/ 540 w 557"/>
                    <a:gd name="T91" fmla="*/ 92 h 145"/>
                    <a:gd name="T92" fmla="*/ 499 w 557"/>
                    <a:gd name="T93" fmla="*/ 102 h 145"/>
                    <a:gd name="T94" fmla="*/ 490 w 557"/>
                    <a:gd name="T95" fmla="*/ 102 h 145"/>
                    <a:gd name="T96" fmla="*/ 469 w 557"/>
                    <a:gd name="T97" fmla="*/ 88 h 145"/>
                    <a:gd name="T98" fmla="*/ 445 w 557"/>
                    <a:gd name="T99" fmla="*/ 102 h 145"/>
                    <a:gd name="T100" fmla="*/ 450 w 557"/>
                    <a:gd name="T101" fmla="*/ 47 h 145"/>
                    <a:gd name="T102" fmla="*/ 490 w 557"/>
                    <a:gd name="T103" fmla="*/ 10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57" h="145">
                      <a:moveTo>
                        <a:pt x="338" y="0"/>
                      </a:moveTo>
                      <a:cubicBezTo>
                        <a:pt x="221" y="0"/>
                        <a:pt x="221" y="0"/>
                        <a:pt x="221" y="0"/>
                      </a:cubicBezTo>
                      <a:cubicBezTo>
                        <a:pt x="103" y="0"/>
                        <a:pt x="103" y="0"/>
                        <a:pt x="103" y="0"/>
                      </a:cubicBezTo>
                      <a:cubicBezTo>
                        <a:pt x="0" y="0"/>
                        <a:pt x="0" y="0"/>
                        <a:pt x="0" y="0"/>
                      </a:cubicBezTo>
                      <a:cubicBezTo>
                        <a:pt x="0" y="145"/>
                        <a:pt x="0" y="145"/>
                        <a:pt x="0" y="145"/>
                      </a:cubicBezTo>
                      <a:cubicBezTo>
                        <a:pt x="103" y="145"/>
                        <a:pt x="103" y="145"/>
                        <a:pt x="103" y="145"/>
                      </a:cubicBezTo>
                      <a:cubicBezTo>
                        <a:pt x="221" y="145"/>
                        <a:pt x="221" y="145"/>
                        <a:pt x="221" y="145"/>
                      </a:cubicBezTo>
                      <a:cubicBezTo>
                        <a:pt x="338" y="145"/>
                        <a:pt x="338" y="145"/>
                        <a:pt x="338" y="145"/>
                      </a:cubicBezTo>
                      <a:cubicBezTo>
                        <a:pt x="455" y="145"/>
                        <a:pt x="455" y="145"/>
                        <a:pt x="455" y="145"/>
                      </a:cubicBezTo>
                      <a:cubicBezTo>
                        <a:pt x="557" y="145"/>
                        <a:pt x="557" y="145"/>
                        <a:pt x="557" y="145"/>
                      </a:cubicBezTo>
                      <a:cubicBezTo>
                        <a:pt x="557" y="0"/>
                        <a:pt x="557" y="0"/>
                        <a:pt x="557" y="0"/>
                      </a:cubicBezTo>
                      <a:cubicBezTo>
                        <a:pt x="455" y="0"/>
                        <a:pt x="455" y="0"/>
                        <a:pt x="455" y="0"/>
                      </a:cubicBezTo>
                      <a:lnTo>
                        <a:pt x="338" y="0"/>
                      </a:lnTo>
                      <a:close/>
                      <a:moveTo>
                        <a:pt x="98" y="102"/>
                      </a:moveTo>
                      <a:cubicBezTo>
                        <a:pt x="82" y="102"/>
                        <a:pt x="82" y="102"/>
                        <a:pt x="82" y="102"/>
                      </a:cubicBezTo>
                      <a:cubicBezTo>
                        <a:pt x="68" y="81"/>
                        <a:pt x="68" y="81"/>
                        <a:pt x="68" y="81"/>
                      </a:cubicBezTo>
                      <a:cubicBezTo>
                        <a:pt x="64" y="75"/>
                        <a:pt x="60" y="68"/>
                        <a:pt x="57" y="62"/>
                      </a:cubicBezTo>
                      <a:cubicBezTo>
                        <a:pt x="56" y="62"/>
                        <a:pt x="56" y="62"/>
                        <a:pt x="56" y="62"/>
                      </a:cubicBezTo>
                      <a:cubicBezTo>
                        <a:pt x="57" y="69"/>
                        <a:pt x="57" y="77"/>
                        <a:pt x="57" y="86"/>
                      </a:cubicBezTo>
                      <a:cubicBezTo>
                        <a:pt x="57" y="102"/>
                        <a:pt x="57" y="102"/>
                        <a:pt x="57" y="102"/>
                      </a:cubicBezTo>
                      <a:cubicBezTo>
                        <a:pt x="43" y="102"/>
                        <a:pt x="43" y="102"/>
                        <a:pt x="43" y="102"/>
                      </a:cubicBezTo>
                      <a:cubicBezTo>
                        <a:pt x="43" y="47"/>
                        <a:pt x="43" y="47"/>
                        <a:pt x="43" y="47"/>
                      </a:cubicBezTo>
                      <a:cubicBezTo>
                        <a:pt x="61" y="47"/>
                        <a:pt x="61" y="47"/>
                        <a:pt x="61" y="47"/>
                      </a:cubicBezTo>
                      <a:cubicBezTo>
                        <a:pt x="74" y="67"/>
                        <a:pt x="74" y="67"/>
                        <a:pt x="74" y="67"/>
                      </a:cubicBezTo>
                      <a:cubicBezTo>
                        <a:pt x="78" y="73"/>
                        <a:pt x="82" y="80"/>
                        <a:pt x="85" y="86"/>
                      </a:cubicBezTo>
                      <a:cubicBezTo>
                        <a:pt x="85" y="86"/>
                        <a:pt x="85" y="86"/>
                        <a:pt x="85" y="86"/>
                      </a:cubicBezTo>
                      <a:cubicBezTo>
                        <a:pt x="85" y="79"/>
                        <a:pt x="84" y="72"/>
                        <a:pt x="84" y="63"/>
                      </a:cubicBezTo>
                      <a:cubicBezTo>
                        <a:pt x="84" y="47"/>
                        <a:pt x="84" y="47"/>
                        <a:pt x="84" y="47"/>
                      </a:cubicBezTo>
                      <a:cubicBezTo>
                        <a:pt x="98" y="47"/>
                        <a:pt x="98" y="47"/>
                        <a:pt x="98" y="47"/>
                      </a:cubicBezTo>
                      <a:lnTo>
                        <a:pt x="98" y="102"/>
                      </a:lnTo>
                      <a:close/>
                      <a:moveTo>
                        <a:pt x="139" y="103"/>
                      </a:moveTo>
                      <a:cubicBezTo>
                        <a:pt x="119" y="103"/>
                        <a:pt x="108" y="91"/>
                        <a:pt x="108" y="75"/>
                      </a:cubicBezTo>
                      <a:cubicBezTo>
                        <a:pt x="108" y="59"/>
                        <a:pt x="120" y="46"/>
                        <a:pt x="140" y="46"/>
                      </a:cubicBezTo>
                      <a:cubicBezTo>
                        <a:pt x="160" y="46"/>
                        <a:pt x="171" y="59"/>
                        <a:pt x="171" y="74"/>
                      </a:cubicBezTo>
                      <a:cubicBezTo>
                        <a:pt x="171" y="92"/>
                        <a:pt x="158" y="103"/>
                        <a:pt x="139" y="103"/>
                      </a:cubicBezTo>
                      <a:close/>
                      <a:moveTo>
                        <a:pt x="236" y="103"/>
                      </a:moveTo>
                      <a:cubicBezTo>
                        <a:pt x="229" y="103"/>
                        <a:pt x="221" y="101"/>
                        <a:pt x="218" y="99"/>
                      </a:cubicBezTo>
                      <a:cubicBezTo>
                        <a:pt x="221" y="89"/>
                        <a:pt x="221" y="89"/>
                        <a:pt x="221" y="89"/>
                      </a:cubicBezTo>
                      <a:cubicBezTo>
                        <a:pt x="225" y="91"/>
                        <a:pt x="231" y="93"/>
                        <a:pt x="237" y="93"/>
                      </a:cubicBezTo>
                      <a:cubicBezTo>
                        <a:pt x="244" y="93"/>
                        <a:pt x="248" y="90"/>
                        <a:pt x="248" y="87"/>
                      </a:cubicBezTo>
                      <a:cubicBezTo>
                        <a:pt x="248" y="83"/>
                        <a:pt x="245" y="81"/>
                        <a:pt x="237" y="79"/>
                      </a:cubicBezTo>
                      <a:cubicBezTo>
                        <a:pt x="226" y="76"/>
                        <a:pt x="218" y="71"/>
                        <a:pt x="218" y="63"/>
                      </a:cubicBezTo>
                      <a:cubicBezTo>
                        <a:pt x="218" y="54"/>
                        <a:pt x="228" y="47"/>
                        <a:pt x="243" y="47"/>
                      </a:cubicBezTo>
                      <a:cubicBezTo>
                        <a:pt x="251" y="47"/>
                        <a:pt x="256" y="48"/>
                        <a:pt x="260" y="49"/>
                      </a:cubicBezTo>
                      <a:cubicBezTo>
                        <a:pt x="257" y="59"/>
                        <a:pt x="257" y="59"/>
                        <a:pt x="257" y="59"/>
                      </a:cubicBezTo>
                      <a:cubicBezTo>
                        <a:pt x="254" y="58"/>
                        <a:pt x="250" y="57"/>
                        <a:pt x="243" y="57"/>
                      </a:cubicBezTo>
                      <a:cubicBezTo>
                        <a:pt x="237" y="57"/>
                        <a:pt x="234" y="59"/>
                        <a:pt x="234" y="62"/>
                      </a:cubicBezTo>
                      <a:cubicBezTo>
                        <a:pt x="234" y="65"/>
                        <a:pt x="237" y="67"/>
                        <a:pt x="246" y="70"/>
                      </a:cubicBezTo>
                      <a:cubicBezTo>
                        <a:pt x="257" y="73"/>
                        <a:pt x="263" y="78"/>
                        <a:pt x="263" y="86"/>
                      </a:cubicBezTo>
                      <a:cubicBezTo>
                        <a:pt x="263" y="95"/>
                        <a:pt x="254" y="103"/>
                        <a:pt x="236" y="103"/>
                      </a:cubicBezTo>
                      <a:close/>
                      <a:moveTo>
                        <a:pt x="288" y="102"/>
                      </a:moveTo>
                      <a:cubicBezTo>
                        <a:pt x="273" y="102"/>
                        <a:pt x="273" y="102"/>
                        <a:pt x="273" y="102"/>
                      </a:cubicBezTo>
                      <a:cubicBezTo>
                        <a:pt x="273" y="47"/>
                        <a:pt x="273" y="47"/>
                        <a:pt x="273" y="47"/>
                      </a:cubicBezTo>
                      <a:cubicBezTo>
                        <a:pt x="288" y="47"/>
                        <a:pt x="288" y="47"/>
                        <a:pt x="288" y="47"/>
                      </a:cubicBezTo>
                      <a:lnTo>
                        <a:pt x="288" y="102"/>
                      </a:lnTo>
                      <a:close/>
                      <a:moveTo>
                        <a:pt x="356" y="99"/>
                      </a:moveTo>
                      <a:cubicBezTo>
                        <a:pt x="351" y="101"/>
                        <a:pt x="342" y="103"/>
                        <a:pt x="334" y="103"/>
                      </a:cubicBezTo>
                      <a:cubicBezTo>
                        <a:pt x="322" y="103"/>
                        <a:pt x="313" y="100"/>
                        <a:pt x="307" y="95"/>
                      </a:cubicBezTo>
                      <a:cubicBezTo>
                        <a:pt x="301" y="90"/>
                        <a:pt x="298" y="83"/>
                        <a:pt x="298" y="75"/>
                      </a:cubicBezTo>
                      <a:cubicBezTo>
                        <a:pt x="298" y="57"/>
                        <a:pt x="314" y="47"/>
                        <a:pt x="335" y="47"/>
                      </a:cubicBezTo>
                      <a:cubicBezTo>
                        <a:pt x="344" y="47"/>
                        <a:pt x="350" y="48"/>
                        <a:pt x="354" y="49"/>
                      </a:cubicBezTo>
                      <a:cubicBezTo>
                        <a:pt x="350" y="59"/>
                        <a:pt x="350" y="59"/>
                        <a:pt x="350" y="59"/>
                      </a:cubicBezTo>
                      <a:cubicBezTo>
                        <a:pt x="347" y="58"/>
                        <a:pt x="342" y="57"/>
                        <a:pt x="335" y="57"/>
                      </a:cubicBezTo>
                      <a:cubicBezTo>
                        <a:pt x="323" y="57"/>
                        <a:pt x="313" y="63"/>
                        <a:pt x="313" y="75"/>
                      </a:cubicBezTo>
                      <a:cubicBezTo>
                        <a:pt x="313" y="86"/>
                        <a:pt x="322" y="93"/>
                        <a:pt x="334" y="93"/>
                      </a:cubicBezTo>
                      <a:cubicBezTo>
                        <a:pt x="338" y="93"/>
                        <a:pt x="340" y="92"/>
                        <a:pt x="341" y="92"/>
                      </a:cubicBezTo>
                      <a:cubicBezTo>
                        <a:pt x="341" y="80"/>
                        <a:pt x="341" y="80"/>
                        <a:pt x="341" y="80"/>
                      </a:cubicBezTo>
                      <a:cubicBezTo>
                        <a:pt x="331" y="80"/>
                        <a:pt x="331" y="80"/>
                        <a:pt x="331" y="80"/>
                      </a:cubicBezTo>
                      <a:cubicBezTo>
                        <a:pt x="331" y="71"/>
                        <a:pt x="331" y="71"/>
                        <a:pt x="331" y="71"/>
                      </a:cubicBezTo>
                      <a:cubicBezTo>
                        <a:pt x="356" y="71"/>
                        <a:pt x="356" y="71"/>
                        <a:pt x="356" y="71"/>
                      </a:cubicBezTo>
                      <a:lnTo>
                        <a:pt x="356" y="99"/>
                      </a:lnTo>
                      <a:close/>
                      <a:moveTo>
                        <a:pt x="422" y="102"/>
                      </a:moveTo>
                      <a:cubicBezTo>
                        <a:pt x="406" y="102"/>
                        <a:pt x="406" y="102"/>
                        <a:pt x="406" y="102"/>
                      </a:cubicBezTo>
                      <a:cubicBezTo>
                        <a:pt x="392" y="81"/>
                        <a:pt x="392" y="81"/>
                        <a:pt x="392" y="81"/>
                      </a:cubicBezTo>
                      <a:cubicBezTo>
                        <a:pt x="388" y="75"/>
                        <a:pt x="384" y="68"/>
                        <a:pt x="381" y="62"/>
                      </a:cubicBezTo>
                      <a:cubicBezTo>
                        <a:pt x="380" y="62"/>
                        <a:pt x="380" y="62"/>
                        <a:pt x="380" y="62"/>
                      </a:cubicBezTo>
                      <a:cubicBezTo>
                        <a:pt x="381" y="69"/>
                        <a:pt x="381" y="77"/>
                        <a:pt x="381" y="86"/>
                      </a:cubicBezTo>
                      <a:cubicBezTo>
                        <a:pt x="381" y="102"/>
                        <a:pt x="381" y="102"/>
                        <a:pt x="381" y="102"/>
                      </a:cubicBezTo>
                      <a:cubicBezTo>
                        <a:pt x="367" y="102"/>
                        <a:pt x="367" y="102"/>
                        <a:pt x="367" y="102"/>
                      </a:cubicBezTo>
                      <a:cubicBezTo>
                        <a:pt x="367" y="47"/>
                        <a:pt x="367" y="47"/>
                        <a:pt x="367" y="47"/>
                      </a:cubicBezTo>
                      <a:cubicBezTo>
                        <a:pt x="385" y="47"/>
                        <a:pt x="385" y="47"/>
                        <a:pt x="385" y="47"/>
                      </a:cubicBezTo>
                      <a:cubicBezTo>
                        <a:pt x="398" y="67"/>
                        <a:pt x="398" y="67"/>
                        <a:pt x="398" y="67"/>
                      </a:cubicBezTo>
                      <a:cubicBezTo>
                        <a:pt x="402" y="73"/>
                        <a:pt x="406" y="80"/>
                        <a:pt x="409" y="86"/>
                      </a:cubicBezTo>
                      <a:cubicBezTo>
                        <a:pt x="409" y="86"/>
                        <a:pt x="409" y="86"/>
                        <a:pt x="409" y="86"/>
                      </a:cubicBezTo>
                      <a:cubicBezTo>
                        <a:pt x="408" y="79"/>
                        <a:pt x="408" y="72"/>
                        <a:pt x="408" y="63"/>
                      </a:cubicBezTo>
                      <a:cubicBezTo>
                        <a:pt x="408" y="47"/>
                        <a:pt x="408" y="47"/>
                        <a:pt x="408" y="47"/>
                      </a:cubicBezTo>
                      <a:cubicBezTo>
                        <a:pt x="422" y="47"/>
                        <a:pt x="422" y="47"/>
                        <a:pt x="422" y="47"/>
                      </a:cubicBezTo>
                      <a:lnTo>
                        <a:pt x="422" y="102"/>
                      </a:lnTo>
                      <a:close/>
                      <a:moveTo>
                        <a:pt x="499" y="47"/>
                      </a:moveTo>
                      <a:cubicBezTo>
                        <a:pt x="514" y="47"/>
                        <a:pt x="514" y="47"/>
                        <a:pt x="514" y="47"/>
                      </a:cubicBezTo>
                      <a:cubicBezTo>
                        <a:pt x="514" y="92"/>
                        <a:pt x="514" y="92"/>
                        <a:pt x="514" y="92"/>
                      </a:cubicBezTo>
                      <a:cubicBezTo>
                        <a:pt x="540" y="92"/>
                        <a:pt x="540" y="92"/>
                        <a:pt x="540" y="92"/>
                      </a:cubicBezTo>
                      <a:cubicBezTo>
                        <a:pt x="540" y="102"/>
                        <a:pt x="540" y="102"/>
                        <a:pt x="540" y="102"/>
                      </a:cubicBezTo>
                      <a:cubicBezTo>
                        <a:pt x="499" y="102"/>
                        <a:pt x="499" y="102"/>
                        <a:pt x="499" y="102"/>
                      </a:cubicBezTo>
                      <a:lnTo>
                        <a:pt x="499" y="47"/>
                      </a:lnTo>
                      <a:close/>
                      <a:moveTo>
                        <a:pt x="490" y="102"/>
                      </a:moveTo>
                      <a:cubicBezTo>
                        <a:pt x="474" y="102"/>
                        <a:pt x="474" y="102"/>
                        <a:pt x="474" y="102"/>
                      </a:cubicBezTo>
                      <a:cubicBezTo>
                        <a:pt x="469" y="88"/>
                        <a:pt x="469" y="88"/>
                        <a:pt x="469" y="88"/>
                      </a:cubicBezTo>
                      <a:cubicBezTo>
                        <a:pt x="450" y="88"/>
                        <a:pt x="450" y="88"/>
                        <a:pt x="450" y="88"/>
                      </a:cubicBezTo>
                      <a:cubicBezTo>
                        <a:pt x="445" y="102"/>
                        <a:pt x="445" y="102"/>
                        <a:pt x="445" y="102"/>
                      </a:cubicBezTo>
                      <a:cubicBezTo>
                        <a:pt x="430" y="102"/>
                        <a:pt x="430" y="102"/>
                        <a:pt x="430" y="102"/>
                      </a:cubicBezTo>
                      <a:cubicBezTo>
                        <a:pt x="450" y="47"/>
                        <a:pt x="450" y="47"/>
                        <a:pt x="450" y="47"/>
                      </a:cubicBezTo>
                      <a:cubicBezTo>
                        <a:pt x="470" y="47"/>
                        <a:pt x="470" y="47"/>
                        <a:pt x="470" y="47"/>
                      </a:cubicBezTo>
                      <a:lnTo>
                        <a:pt x="490" y="102"/>
                      </a:lnTo>
                      <a:close/>
                    </a:path>
                  </a:pathLst>
                </a:custGeom>
                <a:solidFill>
                  <a:srgbClr val="06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45" name="Freeform 72"/>
                <p:cNvSpPr>
                  <a:spLocks/>
                </p:cNvSpPr>
                <p:nvPr/>
              </p:nvSpPr>
              <p:spPr bwMode="auto">
                <a:xfrm>
                  <a:off x="4388" y="2370"/>
                  <a:ext cx="36" cy="52"/>
                </a:xfrm>
                <a:custGeom>
                  <a:avLst/>
                  <a:gdLst>
                    <a:gd name="T0" fmla="*/ 0 w 15"/>
                    <a:gd name="T1" fmla="*/ 22 h 22"/>
                    <a:gd name="T2" fmla="*/ 15 w 15"/>
                    <a:gd name="T3" fmla="*/ 22 h 22"/>
                    <a:gd name="T4" fmla="*/ 11 w 15"/>
                    <a:gd name="T5" fmla="*/ 10 h 22"/>
                    <a:gd name="T6" fmla="*/ 7 w 15"/>
                    <a:gd name="T7" fmla="*/ 0 h 22"/>
                    <a:gd name="T8" fmla="*/ 7 w 15"/>
                    <a:gd name="T9" fmla="*/ 0 h 22"/>
                    <a:gd name="T10" fmla="*/ 4 w 15"/>
                    <a:gd name="T11" fmla="*/ 10 h 22"/>
                    <a:gd name="T12" fmla="*/ 0 w 15"/>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15" h="22">
                      <a:moveTo>
                        <a:pt x="0" y="22"/>
                      </a:moveTo>
                      <a:cubicBezTo>
                        <a:pt x="15" y="22"/>
                        <a:pt x="15" y="22"/>
                        <a:pt x="15" y="22"/>
                      </a:cubicBezTo>
                      <a:cubicBezTo>
                        <a:pt x="11" y="10"/>
                        <a:pt x="11" y="10"/>
                        <a:pt x="11" y="10"/>
                      </a:cubicBezTo>
                      <a:cubicBezTo>
                        <a:pt x="10" y="7"/>
                        <a:pt x="8" y="3"/>
                        <a:pt x="7" y="0"/>
                      </a:cubicBezTo>
                      <a:cubicBezTo>
                        <a:pt x="7" y="0"/>
                        <a:pt x="7" y="0"/>
                        <a:pt x="7" y="0"/>
                      </a:cubicBezTo>
                      <a:cubicBezTo>
                        <a:pt x="6" y="3"/>
                        <a:pt x="5" y="7"/>
                        <a:pt x="4" y="10"/>
                      </a:cubicBezTo>
                      <a:lnTo>
                        <a:pt x="0" y="22"/>
                      </a:lnTo>
                      <a:close/>
                    </a:path>
                  </a:pathLst>
                </a:custGeom>
                <a:solidFill>
                  <a:srgbClr val="06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46" name="Freeform 73"/>
                <p:cNvSpPr>
                  <a:spLocks/>
                </p:cNvSpPr>
                <p:nvPr/>
              </p:nvSpPr>
              <p:spPr bwMode="auto">
                <a:xfrm>
                  <a:off x="3420" y="2346"/>
                  <a:ext cx="130" cy="130"/>
                </a:xfrm>
                <a:custGeom>
                  <a:avLst/>
                  <a:gdLst>
                    <a:gd name="T0" fmla="*/ 41 w 55"/>
                    <a:gd name="T1" fmla="*/ 16 h 55"/>
                    <a:gd name="T2" fmla="*/ 42 w 55"/>
                    <a:gd name="T3" fmla="*/ 39 h 55"/>
                    <a:gd name="T4" fmla="*/ 42 w 55"/>
                    <a:gd name="T5" fmla="*/ 39 h 55"/>
                    <a:gd name="T6" fmla="*/ 31 w 55"/>
                    <a:gd name="T7" fmla="*/ 20 h 55"/>
                    <a:gd name="T8" fmla="*/ 18 w 55"/>
                    <a:gd name="T9" fmla="*/ 0 h 55"/>
                    <a:gd name="T10" fmla="*/ 0 w 55"/>
                    <a:gd name="T11" fmla="*/ 0 h 55"/>
                    <a:gd name="T12" fmla="*/ 0 w 55"/>
                    <a:gd name="T13" fmla="*/ 55 h 55"/>
                    <a:gd name="T14" fmla="*/ 14 w 55"/>
                    <a:gd name="T15" fmla="*/ 55 h 55"/>
                    <a:gd name="T16" fmla="*/ 14 w 55"/>
                    <a:gd name="T17" fmla="*/ 39 h 55"/>
                    <a:gd name="T18" fmla="*/ 13 w 55"/>
                    <a:gd name="T19" fmla="*/ 15 h 55"/>
                    <a:gd name="T20" fmla="*/ 14 w 55"/>
                    <a:gd name="T21" fmla="*/ 15 h 55"/>
                    <a:gd name="T22" fmla="*/ 25 w 55"/>
                    <a:gd name="T23" fmla="*/ 34 h 55"/>
                    <a:gd name="T24" fmla="*/ 39 w 55"/>
                    <a:gd name="T25" fmla="*/ 55 h 55"/>
                    <a:gd name="T26" fmla="*/ 55 w 55"/>
                    <a:gd name="T27" fmla="*/ 55 h 55"/>
                    <a:gd name="T28" fmla="*/ 55 w 55"/>
                    <a:gd name="T29" fmla="*/ 0 h 55"/>
                    <a:gd name="T30" fmla="*/ 41 w 55"/>
                    <a:gd name="T31" fmla="*/ 0 h 55"/>
                    <a:gd name="T32" fmla="*/ 41 w 55"/>
                    <a:gd name="T33" fmla="*/ 1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55">
                      <a:moveTo>
                        <a:pt x="41" y="16"/>
                      </a:moveTo>
                      <a:cubicBezTo>
                        <a:pt x="41" y="25"/>
                        <a:pt x="42" y="32"/>
                        <a:pt x="42" y="39"/>
                      </a:cubicBezTo>
                      <a:cubicBezTo>
                        <a:pt x="42" y="39"/>
                        <a:pt x="42" y="39"/>
                        <a:pt x="42" y="39"/>
                      </a:cubicBezTo>
                      <a:cubicBezTo>
                        <a:pt x="39" y="33"/>
                        <a:pt x="35" y="26"/>
                        <a:pt x="31" y="20"/>
                      </a:cubicBezTo>
                      <a:cubicBezTo>
                        <a:pt x="18" y="0"/>
                        <a:pt x="18" y="0"/>
                        <a:pt x="18" y="0"/>
                      </a:cubicBezTo>
                      <a:cubicBezTo>
                        <a:pt x="0" y="0"/>
                        <a:pt x="0" y="0"/>
                        <a:pt x="0" y="0"/>
                      </a:cubicBezTo>
                      <a:cubicBezTo>
                        <a:pt x="0" y="55"/>
                        <a:pt x="0" y="55"/>
                        <a:pt x="0" y="55"/>
                      </a:cubicBezTo>
                      <a:cubicBezTo>
                        <a:pt x="14" y="55"/>
                        <a:pt x="14" y="55"/>
                        <a:pt x="14" y="55"/>
                      </a:cubicBezTo>
                      <a:cubicBezTo>
                        <a:pt x="14" y="39"/>
                        <a:pt x="14" y="39"/>
                        <a:pt x="14" y="39"/>
                      </a:cubicBezTo>
                      <a:cubicBezTo>
                        <a:pt x="14" y="30"/>
                        <a:pt x="14" y="22"/>
                        <a:pt x="13" y="15"/>
                      </a:cubicBezTo>
                      <a:cubicBezTo>
                        <a:pt x="14" y="15"/>
                        <a:pt x="14" y="15"/>
                        <a:pt x="14" y="15"/>
                      </a:cubicBezTo>
                      <a:cubicBezTo>
                        <a:pt x="17" y="21"/>
                        <a:pt x="21" y="28"/>
                        <a:pt x="25" y="34"/>
                      </a:cubicBezTo>
                      <a:cubicBezTo>
                        <a:pt x="39" y="55"/>
                        <a:pt x="39" y="55"/>
                        <a:pt x="39" y="55"/>
                      </a:cubicBezTo>
                      <a:cubicBezTo>
                        <a:pt x="55" y="55"/>
                        <a:pt x="55" y="55"/>
                        <a:pt x="55" y="55"/>
                      </a:cubicBezTo>
                      <a:cubicBezTo>
                        <a:pt x="55" y="0"/>
                        <a:pt x="55" y="0"/>
                        <a:pt x="55" y="0"/>
                      </a:cubicBezTo>
                      <a:cubicBezTo>
                        <a:pt x="41" y="0"/>
                        <a:pt x="41" y="0"/>
                        <a:pt x="41" y="0"/>
                      </a:cubicBezTo>
                      <a:lnTo>
                        <a:pt x="41"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47" name="Freeform 74"/>
                <p:cNvSpPr>
                  <a:spLocks noEditPoints="1"/>
                </p:cNvSpPr>
                <p:nvPr/>
              </p:nvSpPr>
              <p:spPr bwMode="auto">
                <a:xfrm>
                  <a:off x="3574" y="2344"/>
                  <a:ext cx="149" cy="135"/>
                </a:xfrm>
                <a:custGeom>
                  <a:avLst/>
                  <a:gdLst>
                    <a:gd name="T0" fmla="*/ 32 w 63"/>
                    <a:gd name="T1" fmla="*/ 0 h 57"/>
                    <a:gd name="T2" fmla="*/ 0 w 63"/>
                    <a:gd name="T3" fmla="*/ 29 h 57"/>
                    <a:gd name="T4" fmla="*/ 31 w 63"/>
                    <a:gd name="T5" fmla="*/ 57 h 57"/>
                    <a:gd name="T6" fmla="*/ 63 w 63"/>
                    <a:gd name="T7" fmla="*/ 28 h 57"/>
                    <a:gd name="T8" fmla="*/ 32 w 63"/>
                    <a:gd name="T9" fmla="*/ 0 h 57"/>
                    <a:gd name="T10" fmla="*/ 31 w 63"/>
                    <a:gd name="T11" fmla="*/ 47 h 57"/>
                    <a:gd name="T12" fmla="*/ 15 w 63"/>
                    <a:gd name="T13" fmla="*/ 29 h 57"/>
                    <a:gd name="T14" fmla="*/ 31 w 63"/>
                    <a:gd name="T15" fmla="*/ 10 h 57"/>
                    <a:gd name="T16" fmla="*/ 47 w 63"/>
                    <a:gd name="T17" fmla="*/ 28 h 57"/>
                    <a:gd name="T18" fmla="*/ 31 w 63"/>
                    <a:gd name="T19" fmla="*/ 4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57">
                      <a:moveTo>
                        <a:pt x="32" y="0"/>
                      </a:moveTo>
                      <a:cubicBezTo>
                        <a:pt x="12" y="0"/>
                        <a:pt x="0" y="13"/>
                        <a:pt x="0" y="29"/>
                      </a:cubicBezTo>
                      <a:cubicBezTo>
                        <a:pt x="0" y="45"/>
                        <a:pt x="11" y="57"/>
                        <a:pt x="31" y="57"/>
                      </a:cubicBezTo>
                      <a:cubicBezTo>
                        <a:pt x="50" y="57"/>
                        <a:pt x="63" y="46"/>
                        <a:pt x="63" y="28"/>
                      </a:cubicBezTo>
                      <a:cubicBezTo>
                        <a:pt x="63" y="13"/>
                        <a:pt x="52" y="0"/>
                        <a:pt x="32" y="0"/>
                      </a:cubicBezTo>
                      <a:close/>
                      <a:moveTo>
                        <a:pt x="31" y="47"/>
                      </a:moveTo>
                      <a:cubicBezTo>
                        <a:pt x="22" y="47"/>
                        <a:pt x="15" y="40"/>
                        <a:pt x="15" y="29"/>
                      </a:cubicBezTo>
                      <a:cubicBezTo>
                        <a:pt x="15" y="18"/>
                        <a:pt x="21" y="10"/>
                        <a:pt x="31" y="10"/>
                      </a:cubicBezTo>
                      <a:cubicBezTo>
                        <a:pt x="42" y="10"/>
                        <a:pt x="47" y="19"/>
                        <a:pt x="47" y="28"/>
                      </a:cubicBezTo>
                      <a:cubicBezTo>
                        <a:pt x="47" y="39"/>
                        <a:pt x="42" y="47"/>
                        <a:pt x="31"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48" name="Freeform 75"/>
                <p:cNvSpPr>
                  <a:spLocks/>
                </p:cNvSpPr>
                <p:nvPr/>
              </p:nvSpPr>
              <p:spPr bwMode="auto">
                <a:xfrm>
                  <a:off x="3834" y="2346"/>
                  <a:ext cx="107" cy="133"/>
                </a:xfrm>
                <a:custGeom>
                  <a:avLst/>
                  <a:gdLst>
                    <a:gd name="T0" fmla="*/ 28 w 45"/>
                    <a:gd name="T1" fmla="*/ 23 h 56"/>
                    <a:gd name="T2" fmla="*/ 16 w 45"/>
                    <a:gd name="T3" fmla="*/ 15 h 56"/>
                    <a:gd name="T4" fmla="*/ 25 w 45"/>
                    <a:gd name="T5" fmla="*/ 10 h 56"/>
                    <a:gd name="T6" fmla="*/ 39 w 45"/>
                    <a:gd name="T7" fmla="*/ 12 h 56"/>
                    <a:gd name="T8" fmla="*/ 42 w 45"/>
                    <a:gd name="T9" fmla="*/ 2 h 56"/>
                    <a:gd name="T10" fmla="*/ 25 w 45"/>
                    <a:gd name="T11" fmla="*/ 0 h 56"/>
                    <a:gd name="T12" fmla="*/ 0 w 45"/>
                    <a:gd name="T13" fmla="*/ 16 h 56"/>
                    <a:gd name="T14" fmla="*/ 19 w 45"/>
                    <a:gd name="T15" fmla="*/ 32 h 56"/>
                    <a:gd name="T16" fmla="*/ 30 w 45"/>
                    <a:gd name="T17" fmla="*/ 40 h 56"/>
                    <a:gd name="T18" fmla="*/ 19 w 45"/>
                    <a:gd name="T19" fmla="*/ 46 h 56"/>
                    <a:gd name="T20" fmla="*/ 3 w 45"/>
                    <a:gd name="T21" fmla="*/ 42 h 56"/>
                    <a:gd name="T22" fmla="*/ 0 w 45"/>
                    <a:gd name="T23" fmla="*/ 52 h 56"/>
                    <a:gd name="T24" fmla="*/ 18 w 45"/>
                    <a:gd name="T25" fmla="*/ 56 h 56"/>
                    <a:gd name="T26" fmla="*/ 45 w 45"/>
                    <a:gd name="T27" fmla="*/ 39 h 56"/>
                    <a:gd name="T28" fmla="*/ 28 w 45"/>
                    <a:gd name="T29" fmla="*/ 2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56">
                      <a:moveTo>
                        <a:pt x="28" y="23"/>
                      </a:moveTo>
                      <a:cubicBezTo>
                        <a:pt x="19" y="20"/>
                        <a:pt x="16" y="18"/>
                        <a:pt x="16" y="15"/>
                      </a:cubicBezTo>
                      <a:cubicBezTo>
                        <a:pt x="16" y="12"/>
                        <a:pt x="19" y="10"/>
                        <a:pt x="25" y="10"/>
                      </a:cubicBezTo>
                      <a:cubicBezTo>
                        <a:pt x="32" y="10"/>
                        <a:pt x="36" y="11"/>
                        <a:pt x="39" y="12"/>
                      </a:cubicBezTo>
                      <a:cubicBezTo>
                        <a:pt x="42" y="2"/>
                        <a:pt x="42" y="2"/>
                        <a:pt x="42" y="2"/>
                      </a:cubicBezTo>
                      <a:cubicBezTo>
                        <a:pt x="38" y="1"/>
                        <a:pt x="33" y="0"/>
                        <a:pt x="25" y="0"/>
                      </a:cubicBezTo>
                      <a:cubicBezTo>
                        <a:pt x="10" y="0"/>
                        <a:pt x="0" y="7"/>
                        <a:pt x="0" y="16"/>
                      </a:cubicBezTo>
                      <a:cubicBezTo>
                        <a:pt x="0" y="24"/>
                        <a:pt x="8" y="29"/>
                        <a:pt x="19" y="32"/>
                      </a:cubicBezTo>
                      <a:cubicBezTo>
                        <a:pt x="27" y="34"/>
                        <a:pt x="30" y="36"/>
                        <a:pt x="30" y="40"/>
                      </a:cubicBezTo>
                      <a:cubicBezTo>
                        <a:pt x="30" y="43"/>
                        <a:pt x="26" y="46"/>
                        <a:pt x="19" y="46"/>
                      </a:cubicBezTo>
                      <a:cubicBezTo>
                        <a:pt x="13" y="46"/>
                        <a:pt x="7" y="44"/>
                        <a:pt x="3" y="42"/>
                      </a:cubicBezTo>
                      <a:cubicBezTo>
                        <a:pt x="0" y="52"/>
                        <a:pt x="0" y="52"/>
                        <a:pt x="0" y="52"/>
                      </a:cubicBezTo>
                      <a:cubicBezTo>
                        <a:pt x="3" y="54"/>
                        <a:pt x="11" y="56"/>
                        <a:pt x="18" y="56"/>
                      </a:cubicBezTo>
                      <a:cubicBezTo>
                        <a:pt x="36" y="56"/>
                        <a:pt x="45" y="48"/>
                        <a:pt x="45" y="39"/>
                      </a:cubicBezTo>
                      <a:cubicBezTo>
                        <a:pt x="45" y="31"/>
                        <a:pt x="39" y="26"/>
                        <a:pt x="28"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49" name="Rectangle 76"/>
                <p:cNvSpPr>
                  <a:spLocks noChangeArrowheads="1"/>
                </p:cNvSpPr>
                <p:nvPr/>
              </p:nvSpPr>
              <p:spPr bwMode="auto">
                <a:xfrm>
                  <a:off x="3964" y="2346"/>
                  <a:ext cx="36" cy="1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50" name="Freeform 77"/>
                <p:cNvSpPr>
                  <a:spLocks/>
                </p:cNvSpPr>
                <p:nvPr/>
              </p:nvSpPr>
              <p:spPr bwMode="auto">
                <a:xfrm>
                  <a:off x="4024" y="2346"/>
                  <a:ext cx="137" cy="133"/>
                </a:xfrm>
                <a:custGeom>
                  <a:avLst/>
                  <a:gdLst>
                    <a:gd name="T0" fmla="*/ 33 w 58"/>
                    <a:gd name="T1" fmla="*/ 24 h 56"/>
                    <a:gd name="T2" fmla="*/ 33 w 58"/>
                    <a:gd name="T3" fmla="*/ 33 h 56"/>
                    <a:gd name="T4" fmla="*/ 43 w 58"/>
                    <a:gd name="T5" fmla="*/ 33 h 56"/>
                    <a:gd name="T6" fmla="*/ 43 w 58"/>
                    <a:gd name="T7" fmla="*/ 45 h 56"/>
                    <a:gd name="T8" fmla="*/ 36 w 58"/>
                    <a:gd name="T9" fmla="*/ 46 h 56"/>
                    <a:gd name="T10" fmla="*/ 15 w 58"/>
                    <a:gd name="T11" fmla="*/ 28 h 56"/>
                    <a:gd name="T12" fmla="*/ 37 w 58"/>
                    <a:gd name="T13" fmla="*/ 10 h 56"/>
                    <a:gd name="T14" fmla="*/ 52 w 58"/>
                    <a:gd name="T15" fmla="*/ 12 h 56"/>
                    <a:gd name="T16" fmla="*/ 56 w 58"/>
                    <a:gd name="T17" fmla="*/ 2 h 56"/>
                    <a:gd name="T18" fmla="*/ 37 w 58"/>
                    <a:gd name="T19" fmla="*/ 0 h 56"/>
                    <a:gd name="T20" fmla="*/ 0 w 58"/>
                    <a:gd name="T21" fmla="*/ 28 h 56"/>
                    <a:gd name="T22" fmla="*/ 9 w 58"/>
                    <a:gd name="T23" fmla="*/ 48 h 56"/>
                    <a:gd name="T24" fmla="*/ 36 w 58"/>
                    <a:gd name="T25" fmla="*/ 56 h 56"/>
                    <a:gd name="T26" fmla="*/ 58 w 58"/>
                    <a:gd name="T27" fmla="*/ 52 h 56"/>
                    <a:gd name="T28" fmla="*/ 58 w 58"/>
                    <a:gd name="T29" fmla="*/ 24 h 56"/>
                    <a:gd name="T30" fmla="*/ 33 w 58"/>
                    <a:gd name="T31" fmla="*/ 2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56">
                      <a:moveTo>
                        <a:pt x="33" y="24"/>
                      </a:moveTo>
                      <a:cubicBezTo>
                        <a:pt x="33" y="33"/>
                        <a:pt x="33" y="33"/>
                        <a:pt x="33" y="33"/>
                      </a:cubicBezTo>
                      <a:cubicBezTo>
                        <a:pt x="43" y="33"/>
                        <a:pt x="43" y="33"/>
                        <a:pt x="43" y="33"/>
                      </a:cubicBezTo>
                      <a:cubicBezTo>
                        <a:pt x="43" y="45"/>
                        <a:pt x="43" y="45"/>
                        <a:pt x="43" y="45"/>
                      </a:cubicBezTo>
                      <a:cubicBezTo>
                        <a:pt x="42" y="45"/>
                        <a:pt x="40" y="46"/>
                        <a:pt x="36" y="46"/>
                      </a:cubicBezTo>
                      <a:cubicBezTo>
                        <a:pt x="24" y="46"/>
                        <a:pt x="15" y="39"/>
                        <a:pt x="15" y="28"/>
                      </a:cubicBezTo>
                      <a:cubicBezTo>
                        <a:pt x="15" y="16"/>
                        <a:pt x="25" y="10"/>
                        <a:pt x="37" y="10"/>
                      </a:cubicBezTo>
                      <a:cubicBezTo>
                        <a:pt x="44" y="10"/>
                        <a:pt x="49" y="11"/>
                        <a:pt x="52" y="12"/>
                      </a:cubicBezTo>
                      <a:cubicBezTo>
                        <a:pt x="56" y="2"/>
                        <a:pt x="56" y="2"/>
                        <a:pt x="56" y="2"/>
                      </a:cubicBezTo>
                      <a:cubicBezTo>
                        <a:pt x="52" y="1"/>
                        <a:pt x="46" y="0"/>
                        <a:pt x="37" y="0"/>
                      </a:cubicBezTo>
                      <a:cubicBezTo>
                        <a:pt x="16" y="0"/>
                        <a:pt x="0" y="10"/>
                        <a:pt x="0" y="28"/>
                      </a:cubicBezTo>
                      <a:cubicBezTo>
                        <a:pt x="0" y="36"/>
                        <a:pt x="3" y="43"/>
                        <a:pt x="9" y="48"/>
                      </a:cubicBezTo>
                      <a:cubicBezTo>
                        <a:pt x="15" y="53"/>
                        <a:pt x="24" y="56"/>
                        <a:pt x="36" y="56"/>
                      </a:cubicBezTo>
                      <a:cubicBezTo>
                        <a:pt x="44" y="56"/>
                        <a:pt x="53" y="54"/>
                        <a:pt x="58" y="52"/>
                      </a:cubicBezTo>
                      <a:cubicBezTo>
                        <a:pt x="58" y="24"/>
                        <a:pt x="58" y="24"/>
                        <a:pt x="58" y="24"/>
                      </a:cubicBezTo>
                      <a:lnTo>
                        <a:pt x="33"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51" name="Freeform 78"/>
                <p:cNvSpPr>
                  <a:spLocks/>
                </p:cNvSpPr>
                <p:nvPr/>
              </p:nvSpPr>
              <p:spPr bwMode="auto">
                <a:xfrm>
                  <a:off x="4187" y="2346"/>
                  <a:ext cx="130" cy="130"/>
                </a:xfrm>
                <a:custGeom>
                  <a:avLst/>
                  <a:gdLst>
                    <a:gd name="T0" fmla="*/ 41 w 55"/>
                    <a:gd name="T1" fmla="*/ 16 h 55"/>
                    <a:gd name="T2" fmla="*/ 42 w 55"/>
                    <a:gd name="T3" fmla="*/ 39 h 55"/>
                    <a:gd name="T4" fmla="*/ 42 w 55"/>
                    <a:gd name="T5" fmla="*/ 39 h 55"/>
                    <a:gd name="T6" fmla="*/ 31 w 55"/>
                    <a:gd name="T7" fmla="*/ 20 h 55"/>
                    <a:gd name="T8" fmla="*/ 18 w 55"/>
                    <a:gd name="T9" fmla="*/ 0 h 55"/>
                    <a:gd name="T10" fmla="*/ 0 w 55"/>
                    <a:gd name="T11" fmla="*/ 0 h 55"/>
                    <a:gd name="T12" fmla="*/ 0 w 55"/>
                    <a:gd name="T13" fmla="*/ 55 h 55"/>
                    <a:gd name="T14" fmla="*/ 14 w 55"/>
                    <a:gd name="T15" fmla="*/ 55 h 55"/>
                    <a:gd name="T16" fmla="*/ 14 w 55"/>
                    <a:gd name="T17" fmla="*/ 39 h 55"/>
                    <a:gd name="T18" fmla="*/ 13 w 55"/>
                    <a:gd name="T19" fmla="*/ 15 h 55"/>
                    <a:gd name="T20" fmla="*/ 14 w 55"/>
                    <a:gd name="T21" fmla="*/ 15 h 55"/>
                    <a:gd name="T22" fmla="*/ 25 w 55"/>
                    <a:gd name="T23" fmla="*/ 34 h 55"/>
                    <a:gd name="T24" fmla="*/ 39 w 55"/>
                    <a:gd name="T25" fmla="*/ 55 h 55"/>
                    <a:gd name="T26" fmla="*/ 55 w 55"/>
                    <a:gd name="T27" fmla="*/ 55 h 55"/>
                    <a:gd name="T28" fmla="*/ 55 w 55"/>
                    <a:gd name="T29" fmla="*/ 0 h 55"/>
                    <a:gd name="T30" fmla="*/ 41 w 55"/>
                    <a:gd name="T31" fmla="*/ 0 h 55"/>
                    <a:gd name="T32" fmla="*/ 41 w 55"/>
                    <a:gd name="T33" fmla="*/ 1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55">
                      <a:moveTo>
                        <a:pt x="41" y="16"/>
                      </a:moveTo>
                      <a:cubicBezTo>
                        <a:pt x="41" y="25"/>
                        <a:pt x="41" y="32"/>
                        <a:pt x="42" y="39"/>
                      </a:cubicBezTo>
                      <a:cubicBezTo>
                        <a:pt x="42" y="39"/>
                        <a:pt x="42" y="39"/>
                        <a:pt x="42" y="39"/>
                      </a:cubicBezTo>
                      <a:cubicBezTo>
                        <a:pt x="39" y="33"/>
                        <a:pt x="35" y="26"/>
                        <a:pt x="31" y="20"/>
                      </a:cubicBezTo>
                      <a:cubicBezTo>
                        <a:pt x="18" y="0"/>
                        <a:pt x="18" y="0"/>
                        <a:pt x="18" y="0"/>
                      </a:cubicBezTo>
                      <a:cubicBezTo>
                        <a:pt x="0" y="0"/>
                        <a:pt x="0" y="0"/>
                        <a:pt x="0" y="0"/>
                      </a:cubicBezTo>
                      <a:cubicBezTo>
                        <a:pt x="0" y="55"/>
                        <a:pt x="0" y="55"/>
                        <a:pt x="0" y="55"/>
                      </a:cubicBezTo>
                      <a:cubicBezTo>
                        <a:pt x="14" y="55"/>
                        <a:pt x="14" y="55"/>
                        <a:pt x="14" y="55"/>
                      </a:cubicBezTo>
                      <a:cubicBezTo>
                        <a:pt x="14" y="39"/>
                        <a:pt x="14" y="39"/>
                        <a:pt x="14" y="39"/>
                      </a:cubicBezTo>
                      <a:cubicBezTo>
                        <a:pt x="14" y="30"/>
                        <a:pt x="14" y="22"/>
                        <a:pt x="13" y="15"/>
                      </a:cubicBezTo>
                      <a:cubicBezTo>
                        <a:pt x="14" y="15"/>
                        <a:pt x="14" y="15"/>
                        <a:pt x="14" y="15"/>
                      </a:cubicBezTo>
                      <a:cubicBezTo>
                        <a:pt x="17" y="21"/>
                        <a:pt x="21" y="28"/>
                        <a:pt x="25" y="34"/>
                      </a:cubicBezTo>
                      <a:cubicBezTo>
                        <a:pt x="39" y="55"/>
                        <a:pt x="39" y="55"/>
                        <a:pt x="39" y="55"/>
                      </a:cubicBezTo>
                      <a:cubicBezTo>
                        <a:pt x="55" y="55"/>
                        <a:pt x="55" y="55"/>
                        <a:pt x="55" y="55"/>
                      </a:cubicBezTo>
                      <a:cubicBezTo>
                        <a:pt x="55" y="0"/>
                        <a:pt x="55" y="0"/>
                        <a:pt x="55" y="0"/>
                      </a:cubicBezTo>
                      <a:cubicBezTo>
                        <a:pt x="41" y="0"/>
                        <a:pt x="41" y="0"/>
                        <a:pt x="41" y="0"/>
                      </a:cubicBezTo>
                      <a:lnTo>
                        <a:pt x="41"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52" name="Freeform 79"/>
                <p:cNvSpPr>
                  <a:spLocks noEditPoints="1"/>
                </p:cNvSpPr>
                <p:nvPr/>
              </p:nvSpPr>
              <p:spPr bwMode="auto">
                <a:xfrm>
                  <a:off x="4336" y="2346"/>
                  <a:ext cx="142" cy="130"/>
                </a:xfrm>
                <a:custGeom>
                  <a:avLst/>
                  <a:gdLst>
                    <a:gd name="T0" fmla="*/ 20 w 60"/>
                    <a:gd name="T1" fmla="*/ 0 h 55"/>
                    <a:gd name="T2" fmla="*/ 0 w 60"/>
                    <a:gd name="T3" fmla="*/ 55 h 55"/>
                    <a:gd name="T4" fmla="*/ 15 w 60"/>
                    <a:gd name="T5" fmla="*/ 55 h 55"/>
                    <a:gd name="T6" fmla="*/ 20 w 60"/>
                    <a:gd name="T7" fmla="*/ 41 h 55"/>
                    <a:gd name="T8" fmla="*/ 39 w 60"/>
                    <a:gd name="T9" fmla="*/ 41 h 55"/>
                    <a:gd name="T10" fmla="*/ 44 w 60"/>
                    <a:gd name="T11" fmla="*/ 55 h 55"/>
                    <a:gd name="T12" fmla="*/ 60 w 60"/>
                    <a:gd name="T13" fmla="*/ 55 h 55"/>
                    <a:gd name="T14" fmla="*/ 40 w 60"/>
                    <a:gd name="T15" fmla="*/ 0 h 55"/>
                    <a:gd name="T16" fmla="*/ 20 w 60"/>
                    <a:gd name="T17" fmla="*/ 0 h 55"/>
                    <a:gd name="T18" fmla="*/ 29 w 60"/>
                    <a:gd name="T19" fmla="*/ 10 h 55"/>
                    <a:gd name="T20" fmla="*/ 29 w 60"/>
                    <a:gd name="T21" fmla="*/ 10 h 55"/>
                    <a:gd name="T22" fmla="*/ 33 w 60"/>
                    <a:gd name="T23" fmla="*/ 20 h 55"/>
                    <a:gd name="T24" fmla="*/ 37 w 60"/>
                    <a:gd name="T25" fmla="*/ 32 h 55"/>
                    <a:gd name="T26" fmla="*/ 22 w 60"/>
                    <a:gd name="T27" fmla="*/ 32 h 55"/>
                    <a:gd name="T28" fmla="*/ 26 w 60"/>
                    <a:gd name="T29" fmla="*/ 20 h 55"/>
                    <a:gd name="T30" fmla="*/ 29 w 60"/>
                    <a:gd name="T31"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55">
                      <a:moveTo>
                        <a:pt x="20" y="0"/>
                      </a:moveTo>
                      <a:cubicBezTo>
                        <a:pt x="0" y="55"/>
                        <a:pt x="0" y="55"/>
                        <a:pt x="0" y="55"/>
                      </a:cubicBezTo>
                      <a:cubicBezTo>
                        <a:pt x="15" y="55"/>
                        <a:pt x="15" y="55"/>
                        <a:pt x="15" y="55"/>
                      </a:cubicBezTo>
                      <a:cubicBezTo>
                        <a:pt x="20" y="41"/>
                        <a:pt x="20" y="41"/>
                        <a:pt x="20" y="41"/>
                      </a:cubicBezTo>
                      <a:cubicBezTo>
                        <a:pt x="39" y="41"/>
                        <a:pt x="39" y="41"/>
                        <a:pt x="39" y="41"/>
                      </a:cubicBezTo>
                      <a:cubicBezTo>
                        <a:pt x="44" y="55"/>
                        <a:pt x="44" y="55"/>
                        <a:pt x="44" y="55"/>
                      </a:cubicBezTo>
                      <a:cubicBezTo>
                        <a:pt x="60" y="55"/>
                        <a:pt x="60" y="55"/>
                        <a:pt x="60" y="55"/>
                      </a:cubicBezTo>
                      <a:cubicBezTo>
                        <a:pt x="40" y="0"/>
                        <a:pt x="40" y="0"/>
                        <a:pt x="40" y="0"/>
                      </a:cubicBezTo>
                      <a:lnTo>
                        <a:pt x="20" y="0"/>
                      </a:lnTo>
                      <a:close/>
                      <a:moveTo>
                        <a:pt x="29" y="10"/>
                      </a:moveTo>
                      <a:cubicBezTo>
                        <a:pt x="29" y="10"/>
                        <a:pt x="29" y="10"/>
                        <a:pt x="29" y="10"/>
                      </a:cubicBezTo>
                      <a:cubicBezTo>
                        <a:pt x="30" y="13"/>
                        <a:pt x="32" y="17"/>
                        <a:pt x="33" y="20"/>
                      </a:cubicBezTo>
                      <a:cubicBezTo>
                        <a:pt x="37" y="32"/>
                        <a:pt x="37" y="32"/>
                        <a:pt x="37" y="32"/>
                      </a:cubicBezTo>
                      <a:cubicBezTo>
                        <a:pt x="22" y="32"/>
                        <a:pt x="22" y="32"/>
                        <a:pt x="22" y="32"/>
                      </a:cubicBezTo>
                      <a:cubicBezTo>
                        <a:pt x="26" y="20"/>
                        <a:pt x="26" y="20"/>
                        <a:pt x="26" y="20"/>
                      </a:cubicBezTo>
                      <a:cubicBezTo>
                        <a:pt x="27" y="17"/>
                        <a:pt x="28" y="13"/>
                        <a:pt x="29"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53" name="Freeform 80"/>
                <p:cNvSpPr>
                  <a:spLocks/>
                </p:cNvSpPr>
                <p:nvPr/>
              </p:nvSpPr>
              <p:spPr bwMode="auto">
                <a:xfrm>
                  <a:off x="4500" y="2346"/>
                  <a:ext cx="97" cy="130"/>
                </a:xfrm>
                <a:custGeom>
                  <a:avLst/>
                  <a:gdLst>
                    <a:gd name="T0" fmla="*/ 97 w 97"/>
                    <a:gd name="T1" fmla="*/ 107 h 130"/>
                    <a:gd name="T2" fmla="*/ 35 w 97"/>
                    <a:gd name="T3" fmla="*/ 107 h 130"/>
                    <a:gd name="T4" fmla="*/ 35 w 97"/>
                    <a:gd name="T5" fmla="*/ 0 h 130"/>
                    <a:gd name="T6" fmla="*/ 0 w 97"/>
                    <a:gd name="T7" fmla="*/ 0 h 130"/>
                    <a:gd name="T8" fmla="*/ 0 w 97"/>
                    <a:gd name="T9" fmla="*/ 130 h 130"/>
                    <a:gd name="T10" fmla="*/ 97 w 97"/>
                    <a:gd name="T11" fmla="*/ 130 h 130"/>
                    <a:gd name="T12" fmla="*/ 97 w 97"/>
                    <a:gd name="T13" fmla="*/ 107 h 130"/>
                  </a:gdLst>
                  <a:ahLst/>
                  <a:cxnLst>
                    <a:cxn ang="0">
                      <a:pos x="T0" y="T1"/>
                    </a:cxn>
                    <a:cxn ang="0">
                      <a:pos x="T2" y="T3"/>
                    </a:cxn>
                    <a:cxn ang="0">
                      <a:pos x="T4" y="T5"/>
                    </a:cxn>
                    <a:cxn ang="0">
                      <a:pos x="T6" y="T7"/>
                    </a:cxn>
                    <a:cxn ang="0">
                      <a:pos x="T8" y="T9"/>
                    </a:cxn>
                    <a:cxn ang="0">
                      <a:pos x="T10" y="T11"/>
                    </a:cxn>
                    <a:cxn ang="0">
                      <a:pos x="T12" y="T13"/>
                    </a:cxn>
                  </a:cxnLst>
                  <a:rect l="0" t="0" r="r" b="b"/>
                  <a:pathLst>
                    <a:path w="97" h="130">
                      <a:moveTo>
                        <a:pt x="97" y="107"/>
                      </a:moveTo>
                      <a:lnTo>
                        <a:pt x="35" y="107"/>
                      </a:lnTo>
                      <a:lnTo>
                        <a:pt x="35" y="0"/>
                      </a:lnTo>
                      <a:lnTo>
                        <a:pt x="0" y="0"/>
                      </a:lnTo>
                      <a:lnTo>
                        <a:pt x="0" y="130"/>
                      </a:lnTo>
                      <a:lnTo>
                        <a:pt x="97" y="130"/>
                      </a:lnTo>
                      <a:lnTo>
                        <a:pt x="97"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54" name="Freeform 81"/>
                <p:cNvSpPr>
                  <a:spLocks noEditPoints="1"/>
                </p:cNvSpPr>
                <p:nvPr/>
              </p:nvSpPr>
              <p:spPr bwMode="auto">
                <a:xfrm>
                  <a:off x="2581" y="1069"/>
                  <a:ext cx="2518" cy="2180"/>
                </a:xfrm>
                <a:custGeom>
                  <a:avLst/>
                  <a:gdLst>
                    <a:gd name="T0" fmla="*/ 1054 w 1063"/>
                    <a:gd name="T1" fmla="*/ 249 h 920"/>
                    <a:gd name="T2" fmla="*/ 920 w 1063"/>
                    <a:gd name="T3" fmla="*/ 185 h 920"/>
                    <a:gd name="T4" fmla="*/ 920 w 1063"/>
                    <a:gd name="T5" fmla="*/ 17 h 920"/>
                    <a:gd name="T6" fmla="*/ 904 w 1063"/>
                    <a:gd name="T7" fmla="*/ 1 h 920"/>
                    <a:gd name="T8" fmla="*/ 789 w 1063"/>
                    <a:gd name="T9" fmla="*/ 1 h 920"/>
                    <a:gd name="T10" fmla="*/ 774 w 1063"/>
                    <a:gd name="T11" fmla="*/ 17 h 920"/>
                    <a:gd name="T12" fmla="*/ 774 w 1063"/>
                    <a:gd name="T13" fmla="*/ 115 h 920"/>
                    <a:gd name="T14" fmla="*/ 538 w 1063"/>
                    <a:gd name="T15" fmla="*/ 3 h 920"/>
                    <a:gd name="T16" fmla="*/ 525 w 1063"/>
                    <a:gd name="T17" fmla="*/ 3 h 920"/>
                    <a:gd name="T18" fmla="*/ 9 w 1063"/>
                    <a:gd name="T19" fmla="*/ 249 h 920"/>
                    <a:gd name="T20" fmla="*/ 0 w 1063"/>
                    <a:gd name="T21" fmla="*/ 263 h 920"/>
                    <a:gd name="T22" fmla="*/ 0 w 1063"/>
                    <a:gd name="T23" fmla="*/ 904 h 920"/>
                    <a:gd name="T24" fmla="*/ 16 w 1063"/>
                    <a:gd name="T25" fmla="*/ 920 h 920"/>
                    <a:gd name="T26" fmla="*/ 1047 w 1063"/>
                    <a:gd name="T27" fmla="*/ 920 h 920"/>
                    <a:gd name="T28" fmla="*/ 1063 w 1063"/>
                    <a:gd name="T29" fmla="*/ 904 h 920"/>
                    <a:gd name="T30" fmla="*/ 1063 w 1063"/>
                    <a:gd name="T31" fmla="*/ 263 h 920"/>
                    <a:gd name="T32" fmla="*/ 1054 w 1063"/>
                    <a:gd name="T33" fmla="*/ 249 h 920"/>
                    <a:gd name="T34" fmla="*/ 805 w 1063"/>
                    <a:gd name="T35" fmla="*/ 32 h 920"/>
                    <a:gd name="T36" fmla="*/ 888 w 1063"/>
                    <a:gd name="T37" fmla="*/ 32 h 920"/>
                    <a:gd name="T38" fmla="*/ 888 w 1063"/>
                    <a:gd name="T39" fmla="*/ 170 h 920"/>
                    <a:gd name="T40" fmla="*/ 805 w 1063"/>
                    <a:gd name="T41" fmla="*/ 130 h 920"/>
                    <a:gd name="T42" fmla="*/ 805 w 1063"/>
                    <a:gd name="T43" fmla="*/ 32 h 920"/>
                    <a:gd name="T44" fmla="*/ 1032 w 1063"/>
                    <a:gd name="T45" fmla="*/ 888 h 920"/>
                    <a:gd name="T46" fmla="*/ 32 w 1063"/>
                    <a:gd name="T47" fmla="*/ 888 h 920"/>
                    <a:gd name="T48" fmla="*/ 32 w 1063"/>
                    <a:gd name="T49" fmla="*/ 273 h 920"/>
                    <a:gd name="T50" fmla="*/ 532 w 1063"/>
                    <a:gd name="T51" fmla="*/ 34 h 920"/>
                    <a:gd name="T52" fmla="*/ 1032 w 1063"/>
                    <a:gd name="T53" fmla="*/ 273 h 920"/>
                    <a:gd name="T54" fmla="*/ 1032 w 1063"/>
                    <a:gd name="T55" fmla="*/ 888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63" h="920">
                      <a:moveTo>
                        <a:pt x="1054" y="249"/>
                      </a:moveTo>
                      <a:cubicBezTo>
                        <a:pt x="920" y="185"/>
                        <a:pt x="920" y="185"/>
                        <a:pt x="920" y="185"/>
                      </a:cubicBezTo>
                      <a:cubicBezTo>
                        <a:pt x="920" y="17"/>
                        <a:pt x="920" y="17"/>
                        <a:pt x="920" y="17"/>
                      </a:cubicBezTo>
                      <a:cubicBezTo>
                        <a:pt x="920" y="8"/>
                        <a:pt x="913" y="1"/>
                        <a:pt x="904" y="1"/>
                      </a:cubicBezTo>
                      <a:cubicBezTo>
                        <a:pt x="789" y="1"/>
                        <a:pt x="789" y="1"/>
                        <a:pt x="789" y="1"/>
                      </a:cubicBezTo>
                      <a:cubicBezTo>
                        <a:pt x="781" y="1"/>
                        <a:pt x="774" y="8"/>
                        <a:pt x="774" y="17"/>
                      </a:cubicBezTo>
                      <a:cubicBezTo>
                        <a:pt x="774" y="115"/>
                        <a:pt x="774" y="115"/>
                        <a:pt x="774" y="115"/>
                      </a:cubicBezTo>
                      <a:cubicBezTo>
                        <a:pt x="538" y="3"/>
                        <a:pt x="538" y="3"/>
                        <a:pt x="538" y="3"/>
                      </a:cubicBezTo>
                      <a:cubicBezTo>
                        <a:pt x="534" y="0"/>
                        <a:pt x="529" y="0"/>
                        <a:pt x="525" y="3"/>
                      </a:cubicBezTo>
                      <a:cubicBezTo>
                        <a:pt x="9" y="249"/>
                        <a:pt x="9" y="249"/>
                        <a:pt x="9" y="249"/>
                      </a:cubicBezTo>
                      <a:cubicBezTo>
                        <a:pt x="4" y="251"/>
                        <a:pt x="0" y="257"/>
                        <a:pt x="0" y="263"/>
                      </a:cubicBezTo>
                      <a:cubicBezTo>
                        <a:pt x="0" y="904"/>
                        <a:pt x="0" y="904"/>
                        <a:pt x="0" y="904"/>
                      </a:cubicBezTo>
                      <a:cubicBezTo>
                        <a:pt x="0" y="913"/>
                        <a:pt x="7" y="920"/>
                        <a:pt x="16" y="920"/>
                      </a:cubicBezTo>
                      <a:cubicBezTo>
                        <a:pt x="1047" y="920"/>
                        <a:pt x="1047" y="920"/>
                        <a:pt x="1047" y="920"/>
                      </a:cubicBezTo>
                      <a:cubicBezTo>
                        <a:pt x="1056" y="920"/>
                        <a:pt x="1063" y="913"/>
                        <a:pt x="1063" y="904"/>
                      </a:cubicBezTo>
                      <a:cubicBezTo>
                        <a:pt x="1063" y="263"/>
                        <a:pt x="1063" y="263"/>
                        <a:pt x="1063" y="263"/>
                      </a:cubicBezTo>
                      <a:cubicBezTo>
                        <a:pt x="1063" y="257"/>
                        <a:pt x="1059" y="251"/>
                        <a:pt x="1054" y="249"/>
                      </a:cubicBezTo>
                      <a:close/>
                      <a:moveTo>
                        <a:pt x="805" y="32"/>
                      </a:moveTo>
                      <a:cubicBezTo>
                        <a:pt x="888" y="32"/>
                        <a:pt x="888" y="32"/>
                        <a:pt x="888" y="32"/>
                      </a:cubicBezTo>
                      <a:cubicBezTo>
                        <a:pt x="888" y="170"/>
                        <a:pt x="888" y="170"/>
                        <a:pt x="888" y="170"/>
                      </a:cubicBezTo>
                      <a:cubicBezTo>
                        <a:pt x="805" y="130"/>
                        <a:pt x="805" y="130"/>
                        <a:pt x="805" y="130"/>
                      </a:cubicBezTo>
                      <a:lnTo>
                        <a:pt x="805" y="32"/>
                      </a:lnTo>
                      <a:close/>
                      <a:moveTo>
                        <a:pt x="1032" y="888"/>
                      </a:moveTo>
                      <a:cubicBezTo>
                        <a:pt x="32" y="888"/>
                        <a:pt x="32" y="888"/>
                        <a:pt x="32" y="888"/>
                      </a:cubicBezTo>
                      <a:cubicBezTo>
                        <a:pt x="32" y="273"/>
                        <a:pt x="32" y="273"/>
                        <a:pt x="32" y="273"/>
                      </a:cubicBezTo>
                      <a:cubicBezTo>
                        <a:pt x="532" y="34"/>
                        <a:pt x="532" y="34"/>
                        <a:pt x="532" y="34"/>
                      </a:cubicBezTo>
                      <a:cubicBezTo>
                        <a:pt x="1032" y="273"/>
                        <a:pt x="1032" y="273"/>
                        <a:pt x="1032" y="273"/>
                      </a:cubicBezTo>
                      <a:lnTo>
                        <a:pt x="1032" y="888"/>
                      </a:lnTo>
                      <a:close/>
                    </a:path>
                  </a:pathLst>
                </a:custGeom>
                <a:solidFill>
                  <a:srgbClr val="2398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55" name="Freeform 82"/>
                <p:cNvSpPr>
                  <a:spLocks noEditPoints="1"/>
                </p:cNvSpPr>
                <p:nvPr/>
              </p:nvSpPr>
              <p:spPr bwMode="auto">
                <a:xfrm>
                  <a:off x="2970" y="1820"/>
                  <a:ext cx="1740" cy="1050"/>
                </a:xfrm>
                <a:custGeom>
                  <a:avLst/>
                  <a:gdLst>
                    <a:gd name="T0" fmla="*/ 0 w 735"/>
                    <a:gd name="T1" fmla="*/ 16 h 443"/>
                    <a:gd name="T2" fmla="*/ 0 w 735"/>
                    <a:gd name="T3" fmla="*/ 427 h 443"/>
                    <a:gd name="T4" fmla="*/ 16 w 735"/>
                    <a:gd name="T5" fmla="*/ 443 h 443"/>
                    <a:gd name="T6" fmla="*/ 719 w 735"/>
                    <a:gd name="T7" fmla="*/ 443 h 443"/>
                    <a:gd name="T8" fmla="*/ 735 w 735"/>
                    <a:gd name="T9" fmla="*/ 427 h 443"/>
                    <a:gd name="T10" fmla="*/ 735 w 735"/>
                    <a:gd name="T11" fmla="*/ 16 h 443"/>
                    <a:gd name="T12" fmla="*/ 719 w 735"/>
                    <a:gd name="T13" fmla="*/ 0 h 443"/>
                    <a:gd name="T14" fmla="*/ 16 w 735"/>
                    <a:gd name="T15" fmla="*/ 0 h 443"/>
                    <a:gd name="T16" fmla="*/ 0 w 735"/>
                    <a:gd name="T17" fmla="*/ 16 h 443"/>
                    <a:gd name="T18" fmla="*/ 704 w 735"/>
                    <a:gd name="T19" fmla="*/ 175 h 443"/>
                    <a:gd name="T20" fmla="*/ 704 w 735"/>
                    <a:gd name="T21" fmla="*/ 320 h 443"/>
                    <a:gd name="T22" fmla="*/ 704 w 735"/>
                    <a:gd name="T23" fmla="*/ 386 h 443"/>
                    <a:gd name="T24" fmla="*/ 704 w 735"/>
                    <a:gd name="T25" fmla="*/ 412 h 443"/>
                    <a:gd name="T26" fmla="*/ 602 w 735"/>
                    <a:gd name="T27" fmla="*/ 412 h 443"/>
                    <a:gd name="T28" fmla="*/ 485 w 735"/>
                    <a:gd name="T29" fmla="*/ 412 h 443"/>
                    <a:gd name="T30" fmla="*/ 368 w 735"/>
                    <a:gd name="T31" fmla="*/ 412 h 443"/>
                    <a:gd name="T32" fmla="*/ 250 w 735"/>
                    <a:gd name="T33" fmla="*/ 412 h 443"/>
                    <a:gd name="T34" fmla="*/ 133 w 735"/>
                    <a:gd name="T35" fmla="*/ 412 h 443"/>
                    <a:gd name="T36" fmla="*/ 32 w 735"/>
                    <a:gd name="T37" fmla="*/ 412 h 443"/>
                    <a:gd name="T38" fmla="*/ 32 w 735"/>
                    <a:gd name="T39" fmla="*/ 386 h 443"/>
                    <a:gd name="T40" fmla="*/ 32 w 735"/>
                    <a:gd name="T41" fmla="*/ 31 h 443"/>
                    <a:gd name="T42" fmla="*/ 133 w 735"/>
                    <a:gd name="T43" fmla="*/ 31 h 443"/>
                    <a:gd name="T44" fmla="*/ 250 w 735"/>
                    <a:gd name="T45" fmla="*/ 31 h 443"/>
                    <a:gd name="T46" fmla="*/ 368 w 735"/>
                    <a:gd name="T47" fmla="*/ 31 h 443"/>
                    <a:gd name="T48" fmla="*/ 485 w 735"/>
                    <a:gd name="T49" fmla="*/ 31 h 443"/>
                    <a:gd name="T50" fmla="*/ 602 w 735"/>
                    <a:gd name="T51" fmla="*/ 31 h 443"/>
                    <a:gd name="T52" fmla="*/ 704 w 735"/>
                    <a:gd name="T53" fmla="*/ 31 h 443"/>
                    <a:gd name="T54" fmla="*/ 704 w 735"/>
                    <a:gd name="T55" fmla="*/ 175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35" h="443">
                      <a:moveTo>
                        <a:pt x="0" y="16"/>
                      </a:moveTo>
                      <a:cubicBezTo>
                        <a:pt x="0" y="427"/>
                        <a:pt x="0" y="427"/>
                        <a:pt x="0" y="427"/>
                      </a:cubicBezTo>
                      <a:cubicBezTo>
                        <a:pt x="0" y="436"/>
                        <a:pt x="7" y="443"/>
                        <a:pt x="16" y="443"/>
                      </a:cubicBezTo>
                      <a:cubicBezTo>
                        <a:pt x="719" y="443"/>
                        <a:pt x="719" y="443"/>
                        <a:pt x="719" y="443"/>
                      </a:cubicBezTo>
                      <a:cubicBezTo>
                        <a:pt x="728" y="443"/>
                        <a:pt x="735" y="436"/>
                        <a:pt x="735" y="427"/>
                      </a:cubicBezTo>
                      <a:cubicBezTo>
                        <a:pt x="735" y="16"/>
                        <a:pt x="735" y="16"/>
                        <a:pt x="735" y="16"/>
                      </a:cubicBezTo>
                      <a:cubicBezTo>
                        <a:pt x="735" y="7"/>
                        <a:pt x="728" y="0"/>
                        <a:pt x="719" y="0"/>
                      </a:cubicBezTo>
                      <a:cubicBezTo>
                        <a:pt x="16" y="0"/>
                        <a:pt x="16" y="0"/>
                        <a:pt x="16" y="0"/>
                      </a:cubicBezTo>
                      <a:cubicBezTo>
                        <a:pt x="7" y="0"/>
                        <a:pt x="0" y="7"/>
                        <a:pt x="0" y="16"/>
                      </a:cubicBezTo>
                      <a:close/>
                      <a:moveTo>
                        <a:pt x="704" y="175"/>
                      </a:moveTo>
                      <a:cubicBezTo>
                        <a:pt x="704" y="320"/>
                        <a:pt x="704" y="320"/>
                        <a:pt x="704" y="320"/>
                      </a:cubicBezTo>
                      <a:cubicBezTo>
                        <a:pt x="704" y="386"/>
                        <a:pt x="704" y="386"/>
                        <a:pt x="704" y="386"/>
                      </a:cubicBezTo>
                      <a:cubicBezTo>
                        <a:pt x="704" y="412"/>
                        <a:pt x="704" y="412"/>
                        <a:pt x="704" y="412"/>
                      </a:cubicBezTo>
                      <a:cubicBezTo>
                        <a:pt x="602" y="412"/>
                        <a:pt x="602" y="412"/>
                        <a:pt x="602" y="412"/>
                      </a:cubicBezTo>
                      <a:cubicBezTo>
                        <a:pt x="485" y="412"/>
                        <a:pt x="485" y="412"/>
                        <a:pt x="485" y="412"/>
                      </a:cubicBezTo>
                      <a:cubicBezTo>
                        <a:pt x="368" y="412"/>
                        <a:pt x="368" y="412"/>
                        <a:pt x="368" y="412"/>
                      </a:cubicBezTo>
                      <a:cubicBezTo>
                        <a:pt x="250" y="412"/>
                        <a:pt x="250" y="412"/>
                        <a:pt x="250" y="412"/>
                      </a:cubicBezTo>
                      <a:cubicBezTo>
                        <a:pt x="133" y="412"/>
                        <a:pt x="133" y="412"/>
                        <a:pt x="133" y="412"/>
                      </a:cubicBezTo>
                      <a:cubicBezTo>
                        <a:pt x="32" y="412"/>
                        <a:pt x="32" y="412"/>
                        <a:pt x="32" y="412"/>
                      </a:cubicBezTo>
                      <a:cubicBezTo>
                        <a:pt x="32" y="386"/>
                        <a:pt x="32" y="386"/>
                        <a:pt x="32" y="386"/>
                      </a:cubicBezTo>
                      <a:cubicBezTo>
                        <a:pt x="32" y="31"/>
                        <a:pt x="32" y="31"/>
                        <a:pt x="32" y="31"/>
                      </a:cubicBezTo>
                      <a:cubicBezTo>
                        <a:pt x="133" y="31"/>
                        <a:pt x="133" y="31"/>
                        <a:pt x="133" y="31"/>
                      </a:cubicBezTo>
                      <a:cubicBezTo>
                        <a:pt x="250" y="31"/>
                        <a:pt x="250" y="31"/>
                        <a:pt x="250" y="31"/>
                      </a:cubicBezTo>
                      <a:cubicBezTo>
                        <a:pt x="368" y="31"/>
                        <a:pt x="368" y="31"/>
                        <a:pt x="368" y="31"/>
                      </a:cubicBezTo>
                      <a:cubicBezTo>
                        <a:pt x="485" y="31"/>
                        <a:pt x="485" y="31"/>
                        <a:pt x="485" y="31"/>
                      </a:cubicBezTo>
                      <a:cubicBezTo>
                        <a:pt x="602" y="31"/>
                        <a:pt x="602" y="31"/>
                        <a:pt x="602" y="31"/>
                      </a:cubicBezTo>
                      <a:cubicBezTo>
                        <a:pt x="704" y="31"/>
                        <a:pt x="704" y="31"/>
                        <a:pt x="704" y="31"/>
                      </a:cubicBezTo>
                      <a:lnTo>
                        <a:pt x="704" y="175"/>
                      </a:lnTo>
                      <a:close/>
                    </a:path>
                  </a:pathLst>
                </a:custGeom>
                <a:solidFill>
                  <a:srgbClr val="2398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56" name="Rectangle 83"/>
                <p:cNvSpPr>
                  <a:spLocks noChangeArrowheads="1"/>
                </p:cNvSpPr>
                <p:nvPr/>
              </p:nvSpPr>
              <p:spPr bwMode="auto">
                <a:xfrm>
                  <a:off x="2979" y="2915"/>
                  <a:ext cx="1722" cy="97"/>
                </a:xfrm>
                <a:prstGeom prst="rect">
                  <a:avLst/>
                </a:prstGeom>
                <a:solidFill>
                  <a:srgbClr val="2398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157" name="Group 156"/>
              <p:cNvGrpSpPr/>
              <p:nvPr/>
            </p:nvGrpSpPr>
            <p:grpSpPr>
              <a:xfrm>
                <a:off x="2887432" y="4352780"/>
                <a:ext cx="1013686" cy="606237"/>
                <a:chOff x="10051489" y="2511477"/>
                <a:chExt cx="1195998" cy="715269"/>
              </a:xfrm>
            </p:grpSpPr>
            <p:sp>
              <p:nvSpPr>
                <p:cNvPr id="158" name="Freeform 22"/>
                <p:cNvSpPr>
                  <a:spLocks noChangeArrowheads="1"/>
                </p:cNvSpPr>
                <p:nvPr/>
              </p:nvSpPr>
              <p:spPr bwMode="auto">
                <a:xfrm>
                  <a:off x="10062312" y="2511477"/>
                  <a:ext cx="1185175" cy="715269"/>
                </a:xfrm>
                <a:custGeom>
                  <a:avLst/>
                  <a:gdLst>
                    <a:gd name="T0" fmla="*/ 0 w 10543"/>
                    <a:gd name="T1" fmla="*/ 2657 h 6365"/>
                    <a:gd name="T2" fmla="*/ 1156 w 10543"/>
                    <a:gd name="T3" fmla="*/ 32 h 6365"/>
                    <a:gd name="T4" fmla="*/ 4521 w 10543"/>
                    <a:gd name="T5" fmla="*/ 938 h 6365"/>
                    <a:gd name="T6" fmla="*/ 5802 w 10543"/>
                    <a:gd name="T7" fmla="*/ 1105 h 6365"/>
                    <a:gd name="T8" fmla="*/ 7990 w 10543"/>
                    <a:gd name="T9" fmla="*/ 2563 h 6365"/>
                    <a:gd name="T10" fmla="*/ 9604 w 10543"/>
                    <a:gd name="T11" fmla="*/ 3053 h 6365"/>
                    <a:gd name="T12" fmla="*/ 9687 w 10543"/>
                    <a:gd name="T13" fmla="*/ 5249 h 6365"/>
                    <a:gd name="T14" fmla="*/ 8375 w 10543"/>
                    <a:gd name="T15" fmla="*/ 6343 h 6365"/>
                    <a:gd name="T16" fmla="*/ 7208 w 10543"/>
                    <a:gd name="T17" fmla="*/ 5291 h 6365"/>
                    <a:gd name="T18" fmla="*/ 3146 w 10543"/>
                    <a:gd name="T19" fmla="*/ 5468 h 6365"/>
                    <a:gd name="T20" fmla="*/ 1073 w 10543"/>
                    <a:gd name="T21" fmla="*/ 5489 h 6365"/>
                    <a:gd name="T22" fmla="*/ 0 w 10543"/>
                    <a:gd name="T23" fmla="*/ 4052 h 6365"/>
                    <a:gd name="T24" fmla="*/ 6396 w 10543"/>
                    <a:gd name="T25" fmla="*/ 1771 h 6365"/>
                    <a:gd name="T26" fmla="*/ 5740 w 10543"/>
                    <a:gd name="T27" fmla="*/ 1469 h 6365"/>
                    <a:gd name="T28" fmla="*/ 4187 w 10543"/>
                    <a:gd name="T29" fmla="*/ 1188 h 6365"/>
                    <a:gd name="T30" fmla="*/ 1219 w 10543"/>
                    <a:gd name="T31" fmla="*/ 396 h 6365"/>
                    <a:gd name="T32" fmla="*/ 375 w 10543"/>
                    <a:gd name="T33" fmla="*/ 4135 h 6365"/>
                    <a:gd name="T34" fmla="*/ 1156 w 10543"/>
                    <a:gd name="T35" fmla="*/ 4812 h 6365"/>
                    <a:gd name="T36" fmla="*/ 3062 w 10543"/>
                    <a:gd name="T37" fmla="*/ 4822 h 6365"/>
                    <a:gd name="T38" fmla="*/ 7292 w 10543"/>
                    <a:gd name="T39" fmla="*/ 4916 h 6365"/>
                    <a:gd name="T40" fmla="*/ 7635 w 10543"/>
                    <a:gd name="T41" fmla="*/ 4562 h 6365"/>
                    <a:gd name="T42" fmla="*/ 9562 w 10543"/>
                    <a:gd name="T43" fmla="*/ 4906 h 6365"/>
                    <a:gd name="T44" fmla="*/ 10010 w 10543"/>
                    <a:gd name="T45" fmla="*/ 4229 h 6365"/>
                    <a:gd name="T46" fmla="*/ 9469 w 10543"/>
                    <a:gd name="T47" fmla="*/ 4052 h 6365"/>
                    <a:gd name="T48" fmla="*/ 10073 w 10543"/>
                    <a:gd name="T49" fmla="*/ 3895 h 6365"/>
                    <a:gd name="T50" fmla="*/ 9198 w 10543"/>
                    <a:gd name="T51" fmla="*/ 3354 h 6365"/>
                    <a:gd name="T52" fmla="*/ 4615 w 10543"/>
                    <a:gd name="T53" fmla="*/ 3187 h 6365"/>
                    <a:gd name="T54" fmla="*/ 4187 w 10543"/>
                    <a:gd name="T55" fmla="*/ 2396 h 6365"/>
                    <a:gd name="T56" fmla="*/ 6396 w 10543"/>
                    <a:gd name="T57" fmla="*/ 1771 h 6365"/>
                    <a:gd name="T58" fmla="*/ 8406 w 10543"/>
                    <a:gd name="T59" fmla="*/ 5979 h 6365"/>
                    <a:gd name="T60" fmla="*/ 8417 w 10543"/>
                    <a:gd name="T61" fmla="*/ 4583 h 6365"/>
                    <a:gd name="T62" fmla="*/ 8406 w 10543"/>
                    <a:gd name="T63" fmla="*/ 5979 h 6365"/>
                    <a:gd name="T64" fmla="*/ 2802 w 10543"/>
                    <a:gd name="T65" fmla="*/ 5291 h 6365"/>
                    <a:gd name="T66" fmla="*/ 1406 w 10543"/>
                    <a:gd name="T67" fmla="*/ 5291 h 6365"/>
                    <a:gd name="T68" fmla="*/ 2802 w 10543"/>
                    <a:gd name="T69" fmla="*/ 5291 h 6365"/>
                    <a:gd name="T70" fmla="*/ 7698 w 10543"/>
                    <a:gd name="T71" fmla="*/ 2844 h 6365"/>
                    <a:gd name="T72" fmla="*/ 6927 w 10543"/>
                    <a:gd name="T73" fmla="*/ 2146 h 6365"/>
                    <a:gd name="T74" fmla="*/ 5948 w 10543"/>
                    <a:gd name="T75" fmla="*/ 2136 h 6365"/>
                    <a:gd name="T76" fmla="*/ 6062 w 10543"/>
                    <a:gd name="T77" fmla="*/ 2844 h 6365"/>
                    <a:gd name="T78" fmla="*/ 7698 w 10543"/>
                    <a:gd name="T79" fmla="*/ 2844 h 6365"/>
                    <a:gd name="T80" fmla="*/ 4552 w 10543"/>
                    <a:gd name="T81" fmla="*/ 2834 h 6365"/>
                    <a:gd name="T82" fmla="*/ 5604 w 10543"/>
                    <a:gd name="T83" fmla="*/ 2136 h 6365"/>
                    <a:gd name="T84" fmla="*/ 4562 w 10543"/>
                    <a:gd name="T85" fmla="*/ 2282 h 6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43" h="6365">
                      <a:moveTo>
                        <a:pt x="0" y="2657"/>
                      </a:moveTo>
                      <a:lnTo>
                        <a:pt x="0" y="2657"/>
                      </a:lnTo>
                      <a:cubicBezTo>
                        <a:pt x="0" y="2198"/>
                        <a:pt x="0" y="1750"/>
                        <a:pt x="0" y="1303"/>
                      </a:cubicBezTo>
                      <a:cubicBezTo>
                        <a:pt x="0" y="605"/>
                        <a:pt x="469" y="63"/>
                        <a:pt x="1156" y="32"/>
                      </a:cubicBezTo>
                      <a:cubicBezTo>
                        <a:pt x="1927" y="0"/>
                        <a:pt x="2687" y="11"/>
                        <a:pt x="3448" y="42"/>
                      </a:cubicBezTo>
                      <a:cubicBezTo>
                        <a:pt x="3969" y="63"/>
                        <a:pt x="4385" y="428"/>
                        <a:pt x="4521" y="938"/>
                      </a:cubicBezTo>
                      <a:cubicBezTo>
                        <a:pt x="4552" y="1053"/>
                        <a:pt x="4604" y="1084"/>
                        <a:pt x="4708" y="1084"/>
                      </a:cubicBezTo>
                      <a:cubicBezTo>
                        <a:pt x="5073" y="1084"/>
                        <a:pt x="5437" y="1063"/>
                        <a:pt x="5802" y="1105"/>
                      </a:cubicBezTo>
                      <a:cubicBezTo>
                        <a:pt x="6208" y="1146"/>
                        <a:pt x="6552" y="1355"/>
                        <a:pt x="6854" y="1625"/>
                      </a:cubicBezTo>
                      <a:cubicBezTo>
                        <a:pt x="7229" y="1938"/>
                        <a:pt x="7615" y="2250"/>
                        <a:pt x="7990" y="2563"/>
                      </a:cubicBezTo>
                      <a:cubicBezTo>
                        <a:pt x="8302" y="2823"/>
                        <a:pt x="8677" y="2907"/>
                        <a:pt x="9062" y="2959"/>
                      </a:cubicBezTo>
                      <a:cubicBezTo>
                        <a:pt x="9240" y="2990"/>
                        <a:pt x="9427" y="3021"/>
                        <a:pt x="9604" y="3053"/>
                      </a:cubicBezTo>
                      <a:cubicBezTo>
                        <a:pt x="10115" y="3157"/>
                        <a:pt x="10500" y="3593"/>
                        <a:pt x="10521" y="4114"/>
                      </a:cubicBezTo>
                      <a:cubicBezTo>
                        <a:pt x="10542" y="4624"/>
                        <a:pt x="10187" y="5114"/>
                        <a:pt x="9687" y="5249"/>
                      </a:cubicBezTo>
                      <a:cubicBezTo>
                        <a:pt x="9542" y="5281"/>
                        <a:pt x="9469" y="5322"/>
                        <a:pt x="9437" y="5499"/>
                      </a:cubicBezTo>
                      <a:cubicBezTo>
                        <a:pt x="9354" y="5999"/>
                        <a:pt x="8875" y="6364"/>
                        <a:pt x="8375" y="6343"/>
                      </a:cubicBezTo>
                      <a:cubicBezTo>
                        <a:pt x="7854" y="6322"/>
                        <a:pt x="7427" y="5937"/>
                        <a:pt x="7365" y="5416"/>
                      </a:cubicBezTo>
                      <a:cubicBezTo>
                        <a:pt x="7344" y="5312"/>
                        <a:pt x="7312" y="5291"/>
                        <a:pt x="7208" y="5291"/>
                      </a:cubicBezTo>
                      <a:cubicBezTo>
                        <a:pt x="5927" y="5291"/>
                        <a:pt x="4646" y="5291"/>
                        <a:pt x="3365" y="5291"/>
                      </a:cubicBezTo>
                      <a:cubicBezTo>
                        <a:pt x="3229" y="5291"/>
                        <a:pt x="3167" y="5322"/>
                        <a:pt x="3146" y="5468"/>
                      </a:cubicBezTo>
                      <a:cubicBezTo>
                        <a:pt x="3062" y="5968"/>
                        <a:pt x="2615" y="6343"/>
                        <a:pt x="2115" y="6343"/>
                      </a:cubicBezTo>
                      <a:cubicBezTo>
                        <a:pt x="1604" y="6343"/>
                        <a:pt x="1167" y="5989"/>
                        <a:pt x="1073" y="5489"/>
                      </a:cubicBezTo>
                      <a:cubicBezTo>
                        <a:pt x="1052" y="5333"/>
                        <a:pt x="990" y="5270"/>
                        <a:pt x="833" y="5218"/>
                      </a:cubicBezTo>
                      <a:cubicBezTo>
                        <a:pt x="323" y="5062"/>
                        <a:pt x="0" y="4593"/>
                        <a:pt x="0" y="4052"/>
                      </a:cubicBezTo>
                      <a:cubicBezTo>
                        <a:pt x="0" y="3583"/>
                        <a:pt x="0" y="3115"/>
                        <a:pt x="0" y="2657"/>
                      </a:cubicBezTo>
                      <a:close/>
                      <a:moveTo>
                        <a:pt x="6396" y="1771"/>
                      </a:moveTo>
                      <a:lnTo>
                        <a:pt x="6396" y="1771"/>
                      </a:lnTo>
                      <a:cubicBezTo>
                        <a:pt x="6198" y="1584"/>
                        <a:pt x="5990" y="1480"/>
                        <a:pt x="5740" y="1469"/>
                      </a:cubicBezTo>
                      <a:cubicBezTo>
                        <a:pt x="5323" y="1448"/>
                        <a:pt x="4896" y="1448"/>
                        <a:pt x="4469" y="1438"/>
                      </a:cubicBezTo>
                      <a:cubicBezTo>
                        <a:pt x="4260" y="1438"/>
                        <a:pt x="4208" y="1386"/>
                        <a:pt x="4187" y="1188"/>
                      </a:cubicBezTo>
                      <a:cubicBezTo>
                        <a:pt x="4146" y="740"/>
                        <a:pt x="3792" y="396"/>
                        <a:pt x="3333" y="396"/>
                      </a:cubicBezTo>
                      <a:cubicBezTo>
                        <a:pt x="2625" y="386"/>
                        <a:pt x="1917" y="386"/>
                        <a:pt x="1219" y="396"/>
                      </a:cubicBezTo>
                      <a:cubicBezTo>
                        <a:pt x="771" y="396"/>
                        <a:pt x="385" y="750"/>
                        <a:pt x="375" y="1178"/>
                      </a:cubicBezTo>
                      <a:cubicBezTo>
                        <a:pt x="365" y="2167"/>
                        <a:pt x="375" y="3146"/>
                        <a:pt x="375" y="4135"/>
                      </a:cubicBezTo>
                      <a:cubicBezTo>
                        <a:pt x="385" y="4479"/>
                        <a:pt x="646" y="4781"/>
                        <a:pt x="969" y="4885"/>
                      </a:cubicBezTo>
                      <a:cubicBezTo>
                        <a:pt x="1052" y="4906"/>
                        <a:pt x="1115" y="4895"/>
                        <a:pt x="1156" y="4812"/>
                      </a:cubicBezTo>
                      <a:cubicBezTo>
                        <a:pt x="1365" y="4427"/>
                        <a:pt x="1687" y="4218"/>
                        <a:pt x="2125" y="4229"/>
                      </a:cubicBezTo>
                      <a:cubicBezTo>
                        <a:pt x="2552" y="4239"/>
                        <a:pt x="2865" y="4447"/>
                        <a:pt x="3062" y="4822"/>
                      </a:cubicBezTo>
                      <a:cubicBezTo>
                        <a:pt x="3094" y="4874"/>
                        <a:pt x="3177" y="4916"/>
                        <a:pt x="3229" y="4916"/>
                      </a:cubicBezTo>
                      <a:cubicBezTo>
                        <a:pt x="4583" y="4927"/>
                        <a:pt x="5937" y="4927"/>
                        <a:pt x="7292" y="4916"/>
                      </a:cubicBezTo>
                      <a:cubicBezTo>
                        <a:pt x="7344" y="4916"/>
                        <a:pt x="7406" y="4864"/>
                        <a:pt x="7448" y="4822"/>
                      </a:cubicBezTo>
                      <a:cubicBezTo>
                        <a:pt x="7521" y="4739"/>
                        <a:pt x="7562" y="4635"/>
                        <a:pt x="7635" y="4562"/>
                      </a:cubicBezTo>
                      <a:cubicBezTo>
                        <a:pt x="8135" y="4020"/>
                        <a:pt x="8990" y="4135"/>
                        <a:pt x="9344" y="4791"/>
                      </a:cubicBezTo>
                      <a:cubicBezTo>
                        <a:pt x="9396" y="4885"/>
                        <a:pt x="9448" y="4927"/>
                        <a:pt x="9562" y="4906"/>
                      </a:cubicBezTo>
                      <a:cubicBezTo>
                        <a:pt x="9802" y="4854"/>
                        <a:pt x="10073" y="4604"/>
                        <a:pt x="10115" y="4364"/>
                      </a:cubicBezTo>
                      <a:cubicBezTo>
                        <a:pt x="10135" y="4270"/>
                        <a:pt x="10115" y="4229"/>
                        <a:pt x="10010" y="4229"/>
                      </a:cubicBezTo>
                      <a:cubicBezTo>
                        <a:pt x="9906" y="4229"/>
                        <a:pt x="9792" y="4229"/>
                        <a:pt x="9677" y="4229"/>
                      </a:cubicBezTo>
                      <a:cubicBezTo>
                        <a:pt x="9562" y="4218"/>
                        <a:pt x="9469" y="4177"/>
                        <a:pt x="9469" y="4052"/>
                      </a:cubicBezTo>
                      <a:cubicBezTo>
                        <a:pt x="9469" y="3927"/>
                        <a:pt x="9562" y="3895"/>
                        <a:pt x="9677" y="3895"/>
                      </a:cubicBezTo>
                      <a:cubicBezTo>
                        <a:pt x="9802" y="3895"/>
                        <a:pt x="9937" y="3895"/>
                        <a:pt x="10073" y="3895"/>
                      </a:cubicBezTo>
                      <a:cubicBezTo>
                        <a:pt x="10010" y="3666"/>
                        <a:pt x="9844" y="3499"/>
                        <a:pt x="9604" y="3437"/>
                      </a:cubicBezTo>
                      <a:cubicBezTo>
                        <a:pt x="9479" y="3395"/>
                        <a:pt x="9333" y="3385"/>
                        <a:pt x="9198" y="3354"/>
                      </a:cubicBezTo>
                      <a:cubicBezTo>
                        <a:pt x="8615" y="3239"/>
                        <a:pt x="8021" y="3178"/>
                        <a:pt x="7417" y="3187"/>
                      </a:cubicBezTo>
                      <a:cubicBezTo>
                        <a:pt x="6490" y="3208"/>
                        <a:pt x="5552" y="3187"/>
                        <a:pt x="4615" y="3187"/>
                      </a:cubicBezTo>
                      <a:cubicBezTo>
                        <a:pt x="4333" y="3187"/>
                        <a:pt x="4198" y="3053"/>
                        <a:pt x="4187" y="2771"/>
                      </a:cubicBezTo>
                      <a:cubicBezTo>
                        <a:pt x="4187" y="2646"/>
                        <a:pt x="4187" y="2521"/>
                        <a:pt x="4187" y="2396"/>
                      </a:cubicBezTo>
                      <a:cubicBezTo>
                        <a:pt x="4198" y="1980"/>
                        <a:pt x="4406" y="1771"/>
                        <a:pt x="4812" y="1771"/>
                      </a:cubicBezTo>
                      <a:lnTo>
                        <a:pt x="6396" y="1771"/>
                      </a:lnTo>
                      <a:close/>
                      <a:moveTo>
                        <a:pt x="8406" y="5979"/>
                      </a:moveTo>
                      <a:lnTo>
                        <a:pt x="8406" y="5979"/>
                      </a:lnTo>
                      <a:cubicBezTo>
                        <a:pt x="8792" y="5979"/>
                        <a:pt x="9115" y="5656"/>
                        <a:pt x="9115" y="5281"/>
                      </a:cubicBezTo>
                      <a:cubicBezTo>
                        <a:pt x="9104" y="4895"/>
                        <a:pt x="8792" y="4583"/>
                        <a:pt x="8417" y="4583"/>
                      </a:cubicBezTo>
                      <a:cubicBezTo>
                        <a:pt x="8031" y="4583"/>
                        <a:pt x="7708" y="4895"/>
                        <a:pt x="7708" y="5281"/>
                      </a:cubicBezTo>
                      <a:cubicBezTo>
                        <a:pt x="7708" y="5666"/>
                        <a:pt x="8021" y="5989"/>
                        <a:pt x="8406" y="5979"/>
                      </a:cubicBezTo>
                      <a:close/>
                      <a:moveTo>
                        <a:pt x="2802" y="5291"/>
                      </a:moveTo>
                      <a:lnTo>
                        <a:pt x="2802" y="5291"/>
                      </a:lnTo>
                      <a:cubicBezTo>
                        <a:pt x="2802" y="4895"/>
                        <a:pt x="2490" y="4583"/>
                        <a:pt x="2104" y="4583"/>
                      </a:cubicBezTo>
                      <a:cubicBezTo>
                        <a:pt x="1708" y="4583"/>
                        <a:pt x="1406" y="4895"/>
                        <a:pt x="1406" y="5291"/>
                      </a:cubicBezTo>
                      <a:cubicBezTo>
                        <a:pt x="1406" y="5666"/>
                        <a:pt x="1719" y="5979"/>
                        <a:pt x="2104" y="5979"/>
                      </a:cubicBezTo>
                      <a:cubicBezTo>
                        <a:pt x="2490" y="5989"/>
                        <a:pt x="2802" y="5676"/>
                        <a:pt x="2802" y="5291"/>
                      </a:cubicBezTo>
                      <a:close/>
                      <a:moveTo>
                        <a:pt x="7698" y="2844"/>
                      </a:moveTo>
                      <a:lnTo>
                        <a:pt x="7698" y="2844"/>
                      </a:lnTo>
                      <a:cubicBezTo>
                        <a:pt x="7708" y="2834"/>
                        <a:pt x="7708" y="2813"/>
                        <a:pt x="7719" y="2803"/>
                      </a:cubicBezTo>
                      <a:cubicBezTo>
                        <a:pt x="7448" y="2584"/>
                        <a:pt x="7187" y="2365"/>
                        <a:pt x="6927" y="2146"/>
                      </a:cubicBezTo>
                      <a:cubicBezTo>
                        <a:pt x="6917" y="2136"/>
                        <a:pt x="6885" y="2136"/>
                        <a:pt x="6865" y="2136"/>
                      </a:cubicBezTo>
                      <a:cubicBezTo>
                        <a:pt x="6573" y="2136"/>
                        <a:pt x="6271" y="2136"/>
                        <a:pt x="5948" y="2136"/>
                      </a:cubicBezTo>
                      <a:cubicBezTo>
                        <a:pt x="5948" y="2355"/>
                        <a:pt x="5948" y="2563"/>
                        <a:pt x="5948" y="2771"/>
                      </a:cubicBezTo>
                      <a:cubicBezTo>
                        <a:pt x="5958" y="2792"/>
                        <a:pt x="6021" y="2834"/>
                        <a:pt x="6062" y="2844"/>
                      </a:cubicBezTo>
                      <a:cubicBezTo>
                        <a:pt x="6177" y="2855"/>
                        <a:pt x="6302" y="2844"/>
                        <a:pt x="6427" y="2844"/>
                      </a:cubicBezTo>
                      <a:cubicBezTo>
                        <a:pt x="6854" y="2844"/>
                        <a:pt x="7271" y="2844"/>
                        <a:pt x="7698" y="2844"/>
                      </a:cubicBezTo>
                      <a:close/>
                      <a:moveTo>
                        <a:pt x="4552" y="2834"/>
                      </a:moveTo>
                      <a:lnTo>
                        <a:pt x="4552" y="2834"/>
                      </a:lnTo>
                      <a:cubicBezTo>
                        <a:pt x="4917" y="2834"/>
                        <a:pt x="5260" y="2834"/>
                        <a:pt x="5604" y="2834"/>
                      </a:cubicBezTo>
                      <a:cubicBezTo>
                        <a:pt x="5604" y="2594"/>
                        <a:pt x="5604" y="2365"/>
                        <a:pt x="5604" y="2136"/>
                      </a:cubicBezTo>
                      <a:cubicBezTo>
                        <a:pt x="5292" y="2136"/>
                        <a:pt x="5000" y="2125"/>
                        <a:pt x="4708" y="2136"/>
                      </a:cubicBezTo>
                      <a:cubicBezTo>
                        <a:pt x="4656" y="2146"/>
                        <a:pt x="4573" y="2230"/>
                        <a:pt x="4562" y="2282"/>
                      </a:cubicBezTo>
                      <a:cubicBezTo>
                        <a:pt x="4542" y="2459"/>
                        <a:pt x="4552" y="2646"/>
                        <a:pt x="4552" y="2834"/>
                      </a:cubicBezTo>
                      <a:close/>
                    </a:path>
                  </a:pathLst>
                </a:custGeom>
                <a:solidFill>
                  <a:srgbClr val="574A4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59" name="Freeform 23"/>
                <p:cNvSpPr>
                  <a:spLocks noChangeArrowheads="1"/>
                </p:cNvSpPr>
                <p:nvPr/>
              </p:nvSpPr>
              <p:spPr bwMode="auto">
                <a:xfrm>
                  <a:off x="10102958" y="2554601"/>
                  <a:ext cx="1098431" cy="510552"/>
                </a:xfrm>
                <a:custGeom>
                  <a:avLst/>
                  <a:gdLst>
                    <a:gd name="T0" fmla="*/ 6031 w 9771"/>
                    <a:gd name="T1" fmla="*/ 1385 h 4542"/>
                    <a:gd name="T2" fmla="*/ 6031 w 9771"/>
                    <a:gd name="T3" fmla="*/ 1385 h 4542"/>
                    <a:gd name="T4" fmla="*/ 4447 w 9771"/>
                    <a:gd name="T5" fmla="*/ 1385 h 4542"/>
                    <a:gd name="T6" fmla="*/ 3822 w 9771"/>
                    <a:gd name="T7" fmla="*/ 2010 h 4542"/>
                    <a:gd name="T8" fmla="*/ 3822 w 9771"/>
                    <a:gd name="T9" fmla="*/ 2385 h 4542"/>
                    <a:gd name="T10" fmla="*/ 4250 w 9771"/>
                    <a:gd name="T11" fmla="*/ 2801 h 4542"/>
                    <a:gd name="T12" fmla="*/ 7052 w 9771"/>
                    <a:gd name="T13" fmla="*/ 2801 h 4542"/>
                    <a:gd name="T14" fmla="*/ 8833 w 9771"/>
                    <a:gd name="T15" fmla="*/ 2968 h 4542"/>
                    <a:gd name="T16" fmla="*/ 9239 w 9771"/>
                    <a:gd name="T17" fmla="*/ 3051 h 4542"/>
                    <a:gd name="T18" fmla="*/ 9708 w 9771"/>
                    <a:gd name="T19" fmla="*/ 3509 h 4542"/>
                    <a:gd name="T20" fmla="*/ 9312 w 9771"/>
                    <a:gd name="T21" fmla="*/ 3509 h 4542"/>
                    <a:gd name="T22" fmla="*/ 9104 w 9771"/>
                    <a:gd name="T23" fmla="*/ 3666 h 4542"/>
                    <a:gd name="T24" fmla="*/ 9312 w 9771"/>
                    <a:gd name="T25" fmla="*/ 3843 h 4542"/>
                    <a:gd name="T26" fmla="*/ 9645 w 9771"/>
                    <a:gd name="T27" fmla="*/ 3843 h 4542"/>
                    <a:gd name="T28" fmla="*/ 9750 w 9771"/>
                    <a:gd name="T29" fmla="*/ 3978 h 4542"/>
                    <a:gd name="T30" fmla="*/ 9197 w 9771"/>
                    <a:gd name="T31" fmla="*/ 4520 h 4542"/>
                    <a:gd name="T32" fmla="*/ 8979 w 9771"/>
                    <a:gd name="T33" fmla="*/ 4405 h 4542"/>
                    <a:gd name="T34" fmla="*/ 7270 w 9771"/>
                    <a:gd name="T35" fmla="*/ 4176 h 4542"/>
                    <a:gd name="T36" fmla="*/ 7083 w 9771"/>
                    <a:gd name="T37" fmla="*/ 4436 h 4542"/>
                    <a:gd name="T38" fmla="*/ 6927 w 9771"/>
                    <a:gd name="T39" fmla="*/ 4530 h 4542"/>
                    <a:gd name="T40" fmla="*/ 2864 w 9771"/>
                    <a:gd name="T41" fmla="*/ 4530 h 4542"/>
                    <a:gd name="T42" fmla="*/ 2697 w 9771"/>
                    <a:gd name="T43" fmla="*/ 4436 h 4542"/>
                    <a:gd name="T44" fmla="*/ 1760 w 9771"/>
                    <a:gd name="T45" fmla="*/ 3843 h 4542"/>
                    <a:gd name="T46" fmla="*/ 791 w 9771"/>
                    <a:gd name="T47" fmla="*/ 4426 h 4542"/>
                    <a:gd name="T48" fmla="*/ 604 w 9771"/>
                    <a:gd name="T49" fmla="*/ 4499 h 4542"/>
                    <a:gd name="T50" fmla="*/ 10 w 9771"/>
                    <a:gd name="T51" fmla="*/ 3749 h 4542"/>
                    <a:gd name="T52" fmla="*/ 10 w 9771"/>
                    <a:gd name="T53" fmla="*/ 792 h 4542"/>
                    <a:gd name="T54" fmla="*/ 854 w 9771"/>
                    <a:gd name="T55" fmla="*/ 10 h 4542"/>
                    <a:gd name="T56" fmla="*/ 2968 w 9771"/>
                    <a:gd name="T57" fmla="*/ 10 h 4542"/>
                    <a:gd name="T58" fmla="*/ 3822 w 9771"/>
                    <a:gd name="T59" fmla="*/ 802 h 4542"/>
                    <a:gd name="T60" fmla="*/ 4104 w 9771"/>
                    <a:gd name="T61" fmla="*/ 1052 h 4542"/>
                    <a:gd name="T62" fmla="*/ 5375 w 9771"/>
                    <a:gd name="T63" fmla="*/ 1083 h 4542"/>
                    <a:gd name="T64" fmla="*/ 6031 w 9771"/>
                    <a:gd name="T65" fmla="*/ 1385 h 4542"/>
                    <a:gd name="T66" fmla="*/ 4187 w 9771"/>
                    <a:gd name="T67" fmla="*/ 3509 h 4542"/>
                    <a:gd name="T68" fmla="*/ 4187 w 9771"/>
                    <a:gd name="T69" fmla="*/ 3509 h 4542"/>
                    <a:gd name="T70" fmla="*/ 4385 w 9771"/>
                    <a:gd name="T71" fmla="*/ 3509 h 4542"/>
                    <a:gd name="T72" fmla="*/ 4541 w 9771"/>
                    <a:gd name="T73" fmla="*/ 3322 h 4542"/>
                    <a:gd name="T74" fmla="*/ 4385 w 9771"/>
                    <a:gd name="T75" fmla="*/ 3145 h 4542"/>
                    <a:gd name="T76" fmla="*/ 3989 w 9771"/>
                    <a:gd name="T77" fmla="*/ 3145 h 4542"/>
                    <a:gd name="T78" fmla="*/ 3833 w 9771"/>
                    <a:gd name="T79" fmla="*/ 3322 h 4542"/>
                    <a:gd name="T80" fmla="*/ 4000 w 9771"/>
                    <a:gd name="T81" fmla="*/ 3509 h 4542"/>
                    <a:gd name="T82" fmla="*/ 4187 w 9771"/>
                    <a:gd name="T83" fmla="*/ 3509 h 4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771" h="4542">
                      <a:moveTo>
                        <a:pt x="6031" y="1385"/>
                      </a:moveTo>
                      <a:lnTo>
                        <a:pt x="6031" y="1385"/>
                      </a:lnTo>
                      <a:cubicBezTo>
                        <a:pt x="5770" y="1385"/>
                        <a:pt x="4718" y="1375"/>
                        <a:pt x="4447" y="1385"/>
                      </a:cubicBezTo>
                      <a:cubicBezTo>
                        <a:pt x="4041" y="1385"/>
                        <a:pt x="3833" y="1594"/>
                        <a:pt x="3822" y="2010"/>
                      </a:cubicBezTo>
                      <a:cubicBezTo>
                        <a:pt x="3822" y="2135"/>
                        <a:pt x="3822" y="2260"/>
                        <a:pt x="3822" y="2385"/>
                      </a:cubicBezTo>
                      <a:cubicBezTo>
                        <a:pt x="3833" y="2667"/>
                        <a:pt x="3968" y="2801"/>
                        <a:pt x="4250" y="2801"/>
                      </a:cubicBezTo>
                      <a:cubicBezTo>
                        <a:pt x="7052" y="2801"/>
                        <a:pt x="7052" y="2801"/>
                        <a:pt x="7052" y="2801"/>
                      </a:cubicBezTo>
                      <a:cubicBezTo>
                        <a:pt x="7656" y="2792"/>
                        <a:pt x="8250" y="2853"/>
                        <a:pt x="8833" y="2968"/>
                      </a:cubicBezTo>
                      <a:cubicBezTo>
                        <a:pt x="8968" y="2999"/>
                        <a:pt x="9114" y="3009"/>
                        <a:pt x="9239" y="3051"/>
                      </a:cubicBezTo>
                      <a:cubicBezTo>
                        <a:pt x="9479" y="3113"/>
                        <a:pt x="9645" y="3280"/>
                        <a:pt x="9708" y="3509"/>
                      </a:cubicBezTo>
                      <a:cubicBezTo>
                        <a:pt x="9572" y="3509"/>
                        <a:pt x="9437" y="3509"/>
                        <a:pt x="9312" y="3509"/>
                      </a:cubicBezTo>
                      <a:cubicBezTo>
                        <a:pt x="9197" y="3509"/>
                        <a:pt x="9104" y="3541"/>
                        <a:pt x="9104" y="3666"/>
                      </a:cubicBezTo>
                      <a:cubicBezTo>
                        <a:pt x="9104" y="3791"/>
                        <a:pt x="9197" y="3832"/>
                        <a:pt x="9312" y="3843"/>
                      </a:cubicBezTo>
                      <a:cubicBezTo>
                        <a:pt x="9427" y="3843"/>
                        <a:pt x="9541" y="3843"/>
                        <a:pt x="9645" y="3843"/>
                      </a:cubicBezTo>
                      <a:cubicBezTo>
                        <a:pt x="9750" y="3843"/>
                        <a:pt x="9770" y="3884"/>
                        <a:pt x="9750" y="3978"/>
                      </a:cubicBezTo>
                      <a:cubicBezTo>
                        <a:pt x="9708" y="4218"/>
                        <a:pt x="9437" y="4468"/>
                        <a:pt x="9197" y="4520"/>
                      </a:cubicBezTo>
                      <a:cubicBezTo>
                        <a:pt x="9083" y="4541"/>
                        <a:pt x="9031" y="4499"/>
                        <a:pt x="8979" y="4405"/>
                      </a:cubicBezTo>
                      <a:cubicBezTo>
                        <a:pt x="8625" y="3749"/>
                        <a:pt x="7770" y="3634"/>
                        <a:pt x="7270" y="4176"/>
                      </a:cubicBezTo>
                      <a:cubicBezTo>
                        <a:pt x="7197" y="4249"/>
                        <a:pt x="7156" y="4353"/>
                        <a:pt x="7083" y="4436"/>
                      </a:cubicBezTo>
                      <a:cubicBezTo>
                        <a:pt x="7041" y="4478"/>
                        <a:pt x="6979" y="4530"/>
                        <a:pt x="6927" y="4530"/>
                      </a:cubicBezTo>
                      <a:cubicBezTo>
                        <a:pt x="5572" y="4541"/>
                        <a:pt x="4218" y="4541"/>
                        <a:pt x="2864" y="4530"/>
                      </a:cubicBezTo>
                      <a:cubicBezTo>
                        <a:pt x="2812" y="4530"/>
                        <a:pt x="2729" y="4488"/>
                        <a:pt x="2697" y="4436"/>
                      </a:cubicBezTo>
                      <a:cubicBezTo>
                        <a:pt x="2500" y="4061"/>
                        <a:pt x="2187" y="3853"/>
                        <a:pt x="1760" y="3843"/>
                      </a:cubicBezTo>
                      <a:cubicBezTo>
                        <a:pt x="1322" y="3832"/>
                        <a:pt x="1000" y="4041"/>
                        <a:pt x="791" y="4426"/>
                      </a:cubicBezTo>
                      <a:cubicBezTo>
                        <a:pt x="750" y="4509"/>
                        <a:pt x="687" y="4520"/>
                        <a:pt x="604" y="4499"/>
                      </a:cubicBezTo>
                      <a:cubicBezTo>
                        <a:pt x="281" y="4395"/>
                        <a:pt x="20" y="4093"/>
                        <a:pt x="10" y="3749"/>
                      </a:cubicBezTo>
                      <a:cubicBezTo>
                        <a:pt x="10" y="2760"/>
                        <a:pt x="0" y="1781"/>
                        <a:pt x="10" y="792"/>
                      </a:cubicBezTo>
                      <a:cubicBezTo>
                        <a:pt x="20" y="364"/>
                        <a:pt x="406" y="10"/>
                        <a:pt x="854" y="10"/>
                      </a:cubicBezTo>
                      <a:cubicBezTo>
                        <a:pt x="1552" y="0"/>
                        <a:pt x="2260" y="0"/>
                        <a:pt x="2968" y="10"/>
                      </a:cubicBezTo>
                      <a:cubicBezTo>
                        <a:pt x="3427" y="10"/>
                        <a:pt x="3781" y="354"/>
                        <a:pt x="3822" y="802"/>
                      </a:cubicBezTo>
                      <a:cubicBezTo>
                        <a:pt x="3843" y="1000"/>
                        <a:pt x="3895" y="1052"/>
                        <a:pt x="4104" y="1052"/>
                      </a:cubicBezTo>
                      <a:cubicBezTo>
                        <a:pt x="4531" y="1062"/>
                        <a:pt x="4958" y="1062"/>
                        <a:pt x="5375" y="1083"/>
                      </a:cubicBezTo>
                      <a:cubicBezTo>
                        <a:pt x="5625" y="1094"/>
                        <a:pt x="5833" y="1198"/>
                        <a:pt x="6031" y="1385"/>
                      </a:cubicBezTo>
                      <a:close/>
                      <a:moveTo>
                        <a:pt x="4187" y="3509"/>
                      </a:moveTo>
                      <a:lnTo>
                        <a:pt x="4187" y="3509"/>
                      </a:lnTo>
                      <a:cubicBezTo>
                        <a:pt x="4250" y="3509"/>
                        <a:pt x="4312" y="3509"/>
                        <a:pt x="4385" y="3509"/>
                      </a:cubicBezTo>
                      <a:cubicBezTo>
                        <a:pt x="4489" y="3488"/>
                        <a:pt x="4562" y="3426"/>
                        <a:pt x="4541" y="3322"/>
                      </a:cubicBezTo>
                      <a:cubicBezTo>
                        <a:pt x="4520" y="3249"/>
                        <a:pt x="4447" y="3155"/>
                        <a:pt x="4385" y="3145"/>
                      </a:cubicBezTo>
                      <a:cubicBezTo>
                        <a:pt x="4260" y="3113"/>
                        <a:pt x="4125" y="3113"/>
                        <a:pt x="3989" y="3145"/>
                      </a:cubicBezTo>
                      <a:cubicBezTo>
                        <a:pt x="3927" y="3155"/>
                        <a:pt x="3854" y="3249"/>
                        <a:pt x="3833" y="3322"/>
                      </a:cubicBezTo>
                      <a:cubicBezTo>
                        <a:pt x="3812" y="3416"/>
                        <a:pt x="3895" y="3488"/>
                        <a:pt x="4000" y="3509"/>
                      </a:cubicBezTo>
                      <a:cubicBezTo>
                        <a:pt x="4062" y="3509"/>
                        <a:pt x="4125" y="3509"/>
                        <a:pt x="4187" y="3509"/>
                      </a:cubicBezTo>
                      <a:close/>
                    </a:path>
                  </a:pathLst>
                </a:custGeom>
                <a:solidFill>
                  <a:srgbClr val="AE947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60" name="Freeform 24"/>
                <p:cNvSpPr>
                  <a:spLocks noChangeArrowheads="1"/>
                </p:cNvSpPr>
                <p:nvPr/>
              </p:nvSpPr>
              <p:spPr bwMode="auto">
                <a:xfrm>
                  <a:off x="10928764" y="3026491"/>
                  <a:ext cx="158123" cy="158122"/>
                </a:xfrm>
                <a:custGeom>
                  <a:avLst/>
                  <a:gdLst>
                    <a:gd name="T0" fmla="*/ 698 w 1408"/>
                    <a:gd name="T1" fmla="*/ 1396 h 1407"/>
                    <a:gd name="T2" fmla="*/ 698 w 1408"/>
                    <a:gd name="T3" fmla="*/ 1396 h 1407"/>
                    <a:gd name="T4" fmla="*/ 0 w 1408"/>
                    <a:gd name="T5" fmla="*/ 698 h 1407"/>
                    <a:gd name="T6" fmla="*/ 709 w 1408"/>
                    <a:gd name="T7" fmla="*/ 0 h 1407"/>
                    <a:gd name="T8" fmla="*/ 1407 w 1408"/>
                    <a:gd name="T9" fmla="*/ 698 h 1407"/>
                    <a:gd name="T10" fmla="*/ 698 w 1408"/>
                    <a:gd name="T11" fmla="*/ 1396 h 1407"/>
                    <a:gd name="T12" fmla="*/ 354 w 1408"/>
                    <a:gd name="T13" fmla="*/ 698 h 1407"/>
                    <a:gd name="T14" fmla="*/ 354 w 1408"/>
                    <a:gd name="T15" fmla="*/ 698 h 1407"/>
                    <a:gd name="T16" fmla="*/ 709 w 1408"/>
                    <a:gd name="T17" fmla="*/ 1052 h 1407"/>
                    <a:gd name="T18" fmla="*/ 1042 w 1408"/>
                    <a:gd name="T19" fmla="*/ 698 h 1407"/>
                    <a:gd name="T20" fmla="*/ 709 w 1408"/>
                    <a:gd name="T21" fmla="*/ 354 h 1407"/>
                    <a:gd name="T22" fmla="*/ 354 w 1408"/>
                    <a:gd name="T23" fmla="*/ 698 h 1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8" h="1407">
                      <a:moveTo>
                        <a:pt x="698" y="1396"/>
                      </a:moveTo>
                      <a:lnTo>
                        <a:pt x="698" y="1396"/>
                      </a:lnTo>
                      <a:cubicBezTo>
                        <a:pt x="313" y="1406"/>
                        <a:pt x="0" y="1083"/>
                        <a:pt x="0" y="698"/>
                      </a:cubicBezTo>
                      <a:cubicBezTo>
                        <a:pt x="0" y="312"/>
                        <a:pt x="323" y="0"/>
                        <a:pt x="709" y="0"/>
                      </a:cubicBezTo>
                      <a:cubicBezTo>
                        <a:pt x="1084" y="0"/>
                        <a:pt x="1396" y="312"/>
                        <a:pt x="1407" y="698"/>
                      </a:cubicBezTo>
                      <a:cubicBezTo>
                        <a:pt x="1407" y="1073"/>
                        <a:pt x="1084" y="1396"/>
                        <a:pt x="698" y="1396"/>
                      </a:cubicBezTo>
                      <a:close/>
                      <a:moveTo>
                        <a:pt x="354" y="698"/>
                      </a:moveTo>
                      <a:lnTo>
                        <a:pt x="354" y="698"/>
                      </a:lnTo>
                      <a:cubicBezTo>
                        <a:pt x="354" y="896"/>
                        <a:pt x="511" y="1052"/>
                        <a:pt x="709" y="1052"/>
                      </a:cubicBezTo>
                      <a:cubicBezTo>
                        <a:pt x="896" y="1041"/>
                        <a:pt x="1042" y="896"/>
                        <a:pt x="1042" y="698"/>
                      </a:cubicBezTo>
                      <a:cubicBezTo>
                        <a:pt x="1042" y="510"/>
                        <a:pt x="896" y="354"/>
                        <a:pt x="709" y="354"/>
                      </a:cubicBezTo>
                      <a:cubicBezTo>
                        <a:pt x="511" y="354"/>
                        <a:pt x="354" y="500"/>
                        <a:pt x="354" y="698"/>
                      </a:cubicBezTo>
                      <a:close/>
                    </a:path>
                  </a:pathLst>
                </a:custGeom>
                <a:solidFill>
                  <a:srgbClr val="A6B2B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61" name="Freeform 25"/>
                <p:cNvSpPr>
                  <a:spLocks noChangeArrowheads="1"/>
                </p:cNvSpPr>
                <p:nvPr/>
              </p:nvSpPr>
              <p:spPr bwMode="auto">
                <a:xfrm>
                  <a:off x="10219939" y="3026491"/>
                  <a:ext cx="157131" cy="158122"/>
                </a:xfrm>
                <a:custGeom>
                  <a:avLst/>
                  <a:gdLst>
                    <a:gd name="T0" fmla="*/ 1396 w 1397"/>
                    <a:gd name="T1" fmla="*/ 708 h 1407"/>
                    <a:gd name="T2" fmla="*/ 1396 w 1397"/>
                    <a:gd name="T3" fmla="*/ 708 h 1407"/>
                    <a:gd name="T4" fmla="*/ 698 w 1397"/>
                    <a:gd name="T5" fmla="*/ 1396 h 1407"/>
                    <a:gd name="T6" fmla="*/ 0 w 1397"/>
                    <a:gd name="T7" fmla="*/ 708 h 1407"/>
                    <a:gd name="T8" fmla="*/ 698 w 1397"/>
                    <a:gd name="T9" fmla="*/ 0 h 1407"/>
                    <a:gd name="T10" fmla="*/ 1396 w 1397"/>
                    <a:gd name="T11" fmla="*/ 708 h 1407"/>
                    <a:gd name="T12" fmla="*/ 698 w 1397"/>
                    <a:gd name="T13" fmla="*/ 354 h 1407"/>
                    <a:gd name="T14" fmla="*/ 698 w 1397"/>
                    <a:gd name="T15" fmla="*/ 354 h 1407"/>
                    <a:gd name="T16" fmla="*/ 354 w 1397"/>
                    <a:gd name="T17" fmla="*/ 698 h 1407"/>
                    <a:gd name="T18" fmla="*/ 698 w 1397"/>
                    <a:gd name="T19" fmla="*/ 1052 h 1407"/>
                    <a:gd name="T20" fmla="*/ 1052 w 1397"/>
                    <a:gd name="T21" fmla="*/ 708 h 1407"/>
                    <a:gd name="T22" fmla="*/ 698 w 1397"/>
                    <a:gd name="T23" fmla="*/ 354 h 1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7" h="1407">
                      <a:moveTo>
                        <a:pt x="1396" y="708"/>
                      </a:moveTo>
                      <a:lnTo>
                        <a:pt x="1396" y="708"/>
                      </a:lnTo>
                      <a:cubicBezTo>
                        <a:pt x="1396" y="1093"/>
                        <a:pt x="1084" y="1406"/>
                        <a:pt x="698" y="1396"/>
                      </a:cubicBezTo>
                      <a:cubicBezTo>
                        <a:pt x="313" y="1396"/>
                        <a:pt x="0" y="1083"/>
                        <a:pt x="0" y="708"/>
                      </a:cubicBezTo>
                      <a:cubicBezTo>
                        <a:pt x="0" y="312"/>
                        <a:pt x="302" y="0"/>
                        <a:pt x="698" y="0"/>
                      </a:cubicBezTo>
                      <a:cubicBezTo>
                        <a:pt x="1084" y="0"/>
                        <a:pt x="1396" y="312"/>
                        <a:pt x="1396" y="708"/>
                      </a:cubicBezTo>
                      <a:close/>
                      <a:moveTo>
                        <a:pt x="698" y="354"/>
                      </a:moveTo>
                      <a:lnTo>
                        <a:pt x="698" y="354"/>
                      </a:lnTo>
                      <a:cubicBezTo>
                        <a:pt x="511" y="354"/>
                        <a:pt x="354" y="510"/>
                        <a:pt x="354" y="698"/>
                      </a:cubicBezTo>
                      <a:cubicBezTo>
                        <a:pt x="354" y="885"/>
                        <a:pt x="511" y="1052"/>
                        <a:pt x="698" y="1052"/>
                      </a:cubicBezTo>
                      <a:cubicBezTo>
                        <a:pt x="896" y="1041"/>
                        <a:pt x="1042" y="896"/>
                        <a:pt x="1052" y="708"/>
                      </a:cubicBezTo>
                      <a:cubicBezTo>
                        <a:pt x="1052" y="510"/>
                        <a:pt x="896" y="354"/>
                        <a:pt x="698" y="354"/>
                      </a:cubicBezTo>
                      <a:close/>
                    </a:path>
                  </a:pathLst>
                </a:custGeom>
                <a:solidFill>
                  <a:srgbClr val="A6B2B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62" name="Freeform 26"/>
                <p:cNvSpPr>
                  <a:spLocks noChangeArrowheads="1"/>
                </p:cNvSpPr>
                <p:nvPr/>
              </p:nvSpPr>
              <p:spPr bwMode="auto">
                <a:xfrm>
                  <a:off x="10730491" y="2751387"/>
                  <a:ext cx="199264" cy="80796"/>
                </a:xfrm>
                <a:custGeom>
                  <a:avLst/>
                  <a:gdLst>
                    <a:gd name="T0" fmla="*/ 1750 w 1772"/>
                    <a:gd name="T1" fmla="*/ 708 h 720"/>
                    <a:gd name="T2" fmla="*/ 1750 w 1772"/>
                    <a:gd name="T3" fmla="*/ 708 h 720"/>
                    <a:gd name="T4" fmla="*/ 479 w 1772"/>
                    <a:gd name="T5" fmla="*/ 708 h 720"/>
                    <a:gd name="T6" fmla="*/ 114 w 1772"/>
                    <a:gd name="T7" fmla="*/ 708 h 720"/>
                    <a:gd name="T8" fmla="*/ 0 w 1772"/>
                    <a:gd name="T9" fmla="*/ 635 h 720"/>
                    <a:gd name="T10" fmla="*/ 0 w 1772"/>
                    <a:gd name="T11" fmla="*/ 0 h 720"/>
                    <a:gd name="T12" fmla="*/ 917 w 1772"/>
                    <a:gd name="T13" fmla="*/ 0 h 720"/>
                    <a:gd name="T14" fmla="*/ 979 w 1772"/>
                    <a:gd name="T15" fmla="*/ 10 h 720"/>
                    <a:gd name="T16" fmla="*/ 1771 w 1772"/>
                    <a:gd name="T17" fmla="*/ 667 h 720"/>
                    <a:gd name="T18" fmla="*/ 1750 w 1772"/>
                    <a:gd name="T19" fmla="*/ 70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2" h="720">
                      <a:moveTo>
                        <a:pt x="1750" y="708"/>
                      </a:moveTo>
                      <a:lnTo>
                        <a:pt x="1750" y="708"/>
                      </a:lnTo>
                      <a:cubicBezTo>
                        <a:pt x="1323" y="708"/>
                        <a:pt x="906" y="708"/>
                        <a:pt x="479" y="708"/>
                      </a:cubicBezTo>
                      <a:cubicBezTo>
                        <a:pt x="354" y="708"/>
                        <a:pt x="229" y="719"/>
                        <a:pt x="114" y="708"/>
                      </a:cubicBezTo>
                      <a:cubicBezTo>
                        <a:pt x="73" y="698"/>
                        <a:pt x="10" y="656"/>
                        <a:pt x="0" y="635"/>
                      </a:cubicBezTo>
                      <a:cubicBezTo>
                        <a:pt x="0" y="427"/>
                        <a:pt x="0" y="219"/>
                        <a:pt x="0" y="0"/>
                      </a:cubicBezTo>
                      <a:cubicBezTo>
                        <a:pt x="323" y="0"/>
                        <a:pt x="625" y="0"/>
                        <a:pt x="917" y="0"/>
                      </a:cubicBezTo>
                      <a:cubicBezTo>
                        <a:pt x="937" y="0"/>
                        <a:pt x="969" y="0"/>
                        <a:pt x="979" y="10"/>
                      </a:cubicBezTo>
                      <a:cubicBezTo>
                        <a:pt x="1239" y="229"/>
                        <a:pt x="1500" y="448"/>
                        <a:pt x="1771" y="667"/>
                      </a:cubicBezTo>
                      <a:cubicBezTo>
                        <a:pt x="1760" y="677"/>
                        <a:pt x="1760" y="698"/>
                        <a:pt x="1750" y="708"/>
                      </a:cubicBezTo>
                    </a:path>
                  </a:pathLst>
                </a:custGeom>
                <a:solidFill>
                  <a:srgbClr val="D5DFE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63" name="Freeform 27"/>
                <p:cNvSpPr>
                  <a:spLocks noChangeArrowheads="1"/>
                </p:cNvSpPr>
                <p:nvPr/>
              </p:nvSpPr>
              <p:spPr bwMode="auto">
                <a:xfrm>
                  <a:off x="10572864" y="2750396"/>
                  <a:ext cx="119459" cy="79805"/>
                </a:xfrm>
                <a:custGeom>
                  <a:avLst/>
                  <a:gdLst>
                    <a:gd name="T0" fmla="*/ 10 w 1063"/>
                    <a:gd name="T1" fmla="*/ 709 h 710"/>
                    <a:gd name="T2" fmla="*/ 10 w 1063"/>
                    <a:gd name="T3" fmla="*/ 709 h 710"/>
                    <a:gd name="T4" fmla="*/ 20 w 1063"/>
                    <a:gd name="T5" fmla="*/ 157 h 710"/>
                    <a:gd name="T6" fmla="*/ 166 w 1063"/>
                    <a:gd name="T7" fmla="*/ 11 h 710"/>
                    <a:gd name="T8" fmla="*/ 1062 w 1063"/>
                    <a:gd name="T9" fmla="*/ 11 h 710"/>
                    <a:gd name="T10" fmla="*/ 1062 w 1063"/>
                    <a:gd name="T11" fmla="*/ 709 h 710"/>
                    <a:gd name="T12" fmla="*/ 10 w 1063"/>
                    <a:gd name="T13" fmla="*/ 709 h 710"/>
                  </a:gdLst>
                  <a:ahLst/>
                  <a:cxnLst>
                    <a:cxn ang="0">
                      <a:pos x="T0" y="T1"/>
                    </a:cxn>
                    <a:cxn ang="0">
                      <a:pos x="T2" y="T3"/>
                    </a:cxn>
                    <a:cxn ang="0">
                      <a:pos x="T4" y="T5"/>
                    </a:cxn>
                    <a:cxn ang="0">
                      <a:pos x="T6" y="T7"/>
                    </a:cxn>
                    <a:cxn ang="0">
                      <a:pos x="T8" y="T9"/>
                    </a:cxn>
                    <a:cxn ang="0">
                      <a:pos x="T10" y="T11"/>
                    </a:cxn>
                    <a:cxn ang="0">
                      <a:pos x="T12" y="T13"/>
                    </a:cxn>
                  </a:cxnLst>
                  <a:rect l="0" t="0" r="r" b="b"/>
                  <a:pathLst>
                    <a:path w="1063" h="710">
                      <a:moveTo>
                        <a:pt x="10" y="709"/>
                      </a:moveTo>
                      <a:lnTo>
                        <a:pt x="10" y="709"/>
                      </a:lnTo>
                      <a:cubicBezTo>
                        <a:pt x="10" y="521"/>
                        <a:pt x="0" y="334"/>
                        <a:pt x="20" y="157"/>
                      </a:cubicBezTo>
                      <a:cubicBezTo>
                        <a:pt x="31" y="105"/>
                        <a:pt x="114" y="21"/>
                        <a:pt x="166" y="11"/>
                      </a:cubicBezTo>
                      <a:cubicBezTo>
                        <a:pt x="458" y="0"/>
                        <a:pt x="750" y="11"/>
                        <a:pt x="1062" y="11"/>
                      </a:cubicBezTo>
                      <a:cubicBezTo>
                        <a:pt x="1062" y="240"/>
                        <a:pt x="1062" y="469"/>
                        <a:pt x="1062" y="709"/>
                      </a:cubicBezTo>
                      <a:cubicBezTo>
                        <a:pt x="718" y="709"/>
                        <a:pt x="375" y="709"/>
                        <a:pt x="10" y="709"/>
                      </a:cubicBezTo>
                    </a:path>
                  </a:pathLst>
                </a:custGeom>
                <a:solidFill>
                  <a:srgbClr val="D5DFE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64" name="Freeform 28"/>
                <p:cNvSpPr>
                  <a:spLocks noChangeArrowheads="1"/>
                </p:cNvSpPr>
                <p:nvPr/>
              </p:nvSpPr>
              <p:spPr bwMode="auto">
                <a:xfrm>
                  <a:off x="10531723" y="2904553"/>
                  <a:ext cx="84266" cy="44611"/>
                </a:xfrm>
                <a:custGeom>
                  <a:avLst/>
                  <a:gdLst>
                    <a:gd name="T0" fmla="*/ 375 w 751"/>
                    <a:gd name="T1" fmla="*/ 396 h 397"/>
                    <a:gd name="T2" fmla="*/ 375 w 751"/>
                    <a:gd name="T3" fmla="*/ 396 h 397"/>
                    <a:gd name="T4" fmla="*/ 188 w 751"/>
                    <a:gd name="T5" fmla="*/ 396 h 397"/>
                    <a:gd name="T6" fmla="*/ 21 w 751"/>
                    <a:gd name="T7" fmla="*/ 209 h 397"/>
                    <a:gd name="T8" fmla="*/ 177 w 751"/>
                    <a:gd name="T9" fmla="*/ 32 h 397"/>
                    <a:gd name="T10" fmla="*/ 573 w 751"/>
                    <a:gd name="T11" fmla="*/ 32 h 397"/>
                    <a:gd name="T12" fmla="*/ 729 w 751"/>
                    <a:gd name="T13" fmla="*/ 209 h 397"/>
                    <a:gd name="T14" fmla="*/ 573 w 751"/>
                    <a:gd name="T15" fmla="*/ 396 h 397"/>
                    <a:gd name="T16" fmla="*/ 375 w 751"/>
                    <a:gd name="T17" fmla="*/ 396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1" h="397">
                      <a:moveTo>
                        <a:pt x="375" y="396"/>
                      </a:moveTo>
                      <a:lnTo>
                        <a:pt x="375" y="396"/>
                      </a:lnTo>
                      <a:cubicBezTo>
                        <a:pt x="313" y="396"/>
                        <a:pt x="250" y="396"/>
                        <a:pt x="188" y="396"/>
                      </a:cubicBezTo>
                      <a:cubicBezTo>
                        <a:pt x="83" y="375"/>
                        <a:pt x="0" y="303"/>
                        <a:pt x="21" y="209"/>
                      </a:cubicBezTo>
                      <a:cubicBezTo>
                        <a:pt x="42" y="136"/>
                        <a:pt x="115" y="42"/>
                        <a:pt x="177" y="32"/>
                      </a:cubicBezTo>
                      <a:cubicBezTo>
                        <a:pt x="313" y="0"/>
                        <a:pt x="448" y="0"/>
                        <a:pt x="573" y="32"/>
                      </a:cubicBezTo>
                      <a:cubicBezTo>
                        <a:pt x="635" y="42"/>
                        <a:pt x="708" y="136"/>
                        <a:pt x="729" y="209"/>
                      </a:cubicBezTo>
                      <a:cubicBezTo>
                        <a:pt x="750" y="313"/>
                        <a:pt x="677" y="375"/>
                        <a:pt x="573" y="396"/>
                      </a:cubicBezTo>
                      <a:cubicBezTo>
                        <a:pt x="500" y="396"/>
                        <a:pt x="438" y="396"/>
                        <a:pt x="375" y="396"/>
                      </a:cubicBezTo>
                    </a:path>
                  </a:pathLst>
                </a:custGeom>
                <a:solidFill>
                  <a:srgbClr val="574A4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65" name="Freeform 29"/>
                <p:cNvSpPr>
                  <a:spLocks noChangeArrowheads="1"/>
                </p:cNvSpPr>
                <p:nvPr/>
              </p:nvSpPr>
              <p:spPr bwMode="auto">
                <a:xfrm>
                  <a:off x="10968418" y="3066641"/>
                  <a:ext cx="77326" cy="78814"/>
                </a:xfrm>
                <a:custGeom>
                  <a:avLst/>
                  <a:gdLst>
                    <a:gd name="T0" fmla="*/ 0 w 689"/>
                    <a:gd name="T1" fmla="*/ 344 h 699"/>
                    <a:gd name="T2" fmla="*/ 0 w 689"/>
                    <a:gd name="T3" fmla="*/ 344 h 699"/>
                    <a:gd name="T4" fmla="*/ 355 w 689"/>
                    <a:gd name="T5" fmla="*/ 0 h 699"/>
                    <a:gd name="T6" fmla="*/ 688 w 689"/>
                    <a:gd name="T7" fmla="*/ 344 h 699"/>
                    <a:gd name="T8" fmla="*/ 355 w 689"/>
                    <a:gd name="T9" fmla="*/ 698 h 699"/>
                    <a:gd name="T10" fmla="*/ 0 w 689"/>
                    <a:gd name="T11" fmla="*/ 344 h 699"/>
                  </a:gdLst>
                  <a:ahLst/>
                  <a:cxnLst>
                    <a:cxn ang="0">
                      <a:pos x="T0" y="T1"/>
                    </a:cxn>
                    <a:cxn ang="0">
                      <a:pos x="T2" y="T3"/>
                    </a:cxn>
                    <a:cxn ang="0">
                      <a:pos x="T4" y="T5"/>
                    </a:cxn>
                    <a:cxn ang="0">
                      <a:pos x="T6" y="T7"/>
                    </a:cxn>
                    <a:cxn ang="0">
                      <a:pos x="T8" y="T9"/>
                    </a:cxn>
                    <a:cxn ang="0">
                      <a:pos x="T10" y="T11"/>
                    </a:cxn>
                  </a:cxnLst>
                  <a:rect l="0" t="0" r="r" b="b"/>
                  <a:pathLst>
                    <a:path w="689" h="699">
                      <a:moveTo>
                        <a:pt x="0" y="344"/>
                      </a:moveTo>
                      <a:lnTo>
                        <a:pt x="0" y="344"/>
                      </a:lnTo>
                      <a:cubicBezTo>
                        <a:pt x="0" y="146"/>
                        <a:pt x="157" y="0"/>
                        <a:pt x="355" y="0"/>
                      </a:cubicBezTo>
                      <a:cubicBezTo>
                        <a:pt x="542" y="0"/>
                        <a:pt x="688" y="156"/>
                        <a:pt x="688" y="344"/>
                      </a:cubicBezTo>
                      <a:cubicBezTo>
                        <a:pt x="688" y="542"/>
                        <a:pt x="542" y="687"/>
                        <a:pt x="355" y="698"/>
                      </a:cubicBezTo>
                      <a:cubicBezTo>
                        <a:pt x="157" y="698"/>
                        <a:pt x="0" y="542"/>
                        <a:pt x="0" y="344"/>
                      </a:cubicBezTo>
                    </a:path>
                  </a:pathLst>
                </a:custGeom>
                <a:solidFill>
                  <a:srgbClr val="574A4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66" name="Freeform 30"/>
                <p:cNvSpPr>
                  <a:spLocks noChangeArrowheads="1"/>
                </p:cNvSpPr>
                <p:nvPr/>
              </p:nvSpPr>
              <p:spPr bwMode="auto">
                <a:xfrm>
                  <a:off x="10260089" y="3066641"/>
                  <a:ext cx="78813" cy="78814"/>
                </a:xfrm>
                <a:custGeom>
                  <a:avLst/>
                  <a:gdLst>
                    <a:gd name="T0" fmla="*/ 344 w 699"/>
                    <a:gd name="T1" fmla="*/ 0 h 699"/>
                    <a:gd name="T2" fmla="*/ 344 w 699"/>
                    <a:gd name="T3" fmla="*/ 0 h 699"/>
                    <a:gd name="T4" fmla="*/ 698 w 699"/>
                    <a:gd name="T5" fmla="*/ 354 h 699"/>
                    <a:gd name="T6" fmla="*/ 344 w 699"/>
                    <a:gd name="T7" fmla="*/ 698 h 699"/>
                    <a:gd name="T8" fmla="*/ 0 w 699"/>
                    <a:gd name="T9" fmla="*/ 344 h 699"/>
                    <a:gd name="T10" fmla="*/ 344 w 699"/>
                    <a:gd name="T11" fmla="*/ 0 h 699"/>
                  </a:gdLst>
                  <a:ahLst/>
                  <a:cxnLst>
                    <a:cxn ang="0">
                      <a:pos x="T0" y="T1"/>
                    </a:cxn>
                    <a:cxn ang="0">
                      <a:pos x="T2" y="T3"/>
                    </a:cxn>
                    <a:cxn ang="0">
                      <a:pos x="T4" y="T5"/>
                    </a:cxn>
                    <a:cxn ang="0">
                      <a:pos x="T6" y="T7"/>
                    </a:cxn>
                    <a:cxn ang="0">
                      <a:pos x="T8" y="T9"/>
                    </a:cxn>
                    <a:cxn ang="0">
                      <a:pos x="T10" y="T11"/>
                    </a:cxn>
                  </a:cxnLst>
                  <a:rect l="0" t="0" r="r" b="b"/>
                  <a:pathLst>
                    <a:path w="699" h="699">
                      <a:moveTo>
                        <a:pt x="344" y="0"/>
                      </a:moveTo>
                      <a:lnTo>
                        <a:pt x="344" y="0"/>
                      </a:lnTo>
                      <a:cubicBezTo>
                        <a:pt x="542" y="0"/>
                        <a:pt x="698" y="156"/>
                        <a:pt x="698" y="354"/>
                      </a:cubicBezTo>
                      <a:cubicBezTo>
                        <a:pt x="688" y="542"/>
                        <a:pt x="542" y="687"/>
                        <a:pt x="344" y="698"/>
                      </a:cubicBezTo>
                      <a:cubicBezTo>
                        <a:pt x="157" y="698"/>
                        <a:pt x="0" y="531"/>
                        <a:pt x="0" y="344"/>
                      </a:cubicBezTo>
                      <a:cubicBezTo>
                        <a:pt x="0" y="156"/>
                        <a:pt x="157" y="0"/>
                        <a:pt x="344" y="0"/>
                      </a:cubicBezTo>
                    </a:path>
                  </a:pathLst>
                </a:custGeom>
                <a:solidFill>
                  <a:srgbClr val="574A4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67" name="TextBox 166"/>
                <p:cNvSpPr txBox="1"/>
                <p:nvPr/>
              </p:nvSpPr>
              <p:spPr>
                <a:xfrm>
                  <a:off x="10051489" y="2607376"/>
                  <a:ext cx="502061" cy="369332"/>
                </a:xfrm>
                <a:prstGeom prst="rect">
                  <a:avLst/>
                </a:prstGeom>
                <a:noFill/>
              </p:spPr>
              <p:txBody>
                <a:bodyPr wrap="none" rtlCol="0">
                  <a:spAutoFit/>
                </a:bodyPr>
                <a:lstStyle/>
                <a:p>
                  <a:r>
                    <a:rPr lang="en-US" dirty="0">
                      <a:solidFill>
                        <a:schemeClr val="bg1"/>
                      </a:solidFill>
                      <a:latin typeface="Arial Narrow" panose="020B0606020202030204" pitchFamily="34" charset="0"/>
                    </a:rPr>
                    <a:t>$$$</a:t>
                  </a:r>
                  <a:endParaRPr lang="ru-RU" dirty="0">
                    <a:solidFill>
                      <a:schemeClr val="bg1"/>
                    </a:solidFill>
                    <a:latin typeface="Arial Narrow" panose="020B0606020202030204" pitchFamily="34" charset="0"/>
                  </a:endParaRPr>
                </a:p>
              </p:txBody>
            </p:sp>
          </p:grpSp>
        </p:grpSp>
        <p:sp>
          <p:nvSpPr>
            <p:cNvPr id="173" name="TextBox 172"/>
            <p:cNvSpPr txBox="1"/>
            <p:nvPr/>
          </p:nvSpPr>
          <p:spPr>
            <a:xfrm>
              <a:off x="4694390" y="2696749"/>
              <a:ext cx="4544834" cy="369332"/>
            </a:xfrm>
            <a:prstGeom prst="rect">
              <a:avLst/>
            </a:prstGeom>
            <a:noFill/>
          </p:spPr>
          <p:txBody>
            <a:bodyPr wrap="none" rtlCol="0">
              <a:spAutoFit/>
            </a:bodyPr>
            <a:lstStyle/>
            <a:p>
              <a:r>
                <a:rPr lang="en-US" dirty="0" smtClean="0"/>
                <a:t>Limited insight of true end-user experience</a:t>
              </a:r>
              <a:endParaRPr lang="en-US" dirty="0"/>
            </a:p>
          </p:txBody>
        </p:sp>
      </p:grpSp>
    </p:spTree>
    <p:extLst>
      <p:ext uri="{BB962C8B-B14F-4D97-AF65-F5344CB8AC3E}">
        <p14:creationId xmlns:p14="http://schemas.microsoft.com/office/powerpoint/2010/main" val="9738909"/>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Poll Question</a:t>
            </a:r>
            <a:endParaRPr lang="en-US" dirty="0"/>
          </a:p>
        </p:txBody>
      </p:sp>
    </p:spTree>
    <p:extLst>
      <p:ext uri="{BB962C8B-B14F-4D97-AF65-F5344CB8AC3E}">
        <p14:creationId xmlns:p14="http://schemas.microsoft.com/office/powerpoint/2010/main" val="2944863929"/>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Orchestrated Assurance to the Rescue</a:t>
            </a:r>
            <a:endParaRPr lang="en-US" dirty="0"/>
          </a:p>
        </p:txBody>
      </p:sp>
      <p:grpSp>
        <p:nvGrpSpPr>
          <p:cNvPr id="180" name="Group 179"/>
          <p:cNvGrpSpPr/>
          <p:nvPr/>
        </p:nvGrpSpPr>
        <p:grpSpPr>
          <a:xfrm>
            <a:off x="322625" y="2853875"/>
            <a:ext cx="3634328" cy="1410069"/>
            <a:chOff x="322625" y="2853875"/>
            <a:chExt cx="3634328" cy="1410069"/>
          </a:xfrm>
        </p:grpSpPr>
        <p:pic>
          <p:nvPicPr>
            <p:cNvPr id="181" name="Picture 18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2244" y="3225113"/>
              <a:ext cx="3116492" cy="1038831"/>
            </a:xfrm>
            <a:prstGeom prst="rect">
              <a:avLst/>
            </a:prstGeom>
          </p:spPr>
        </p:pic>
        <p:sp>
          <p:nvSpPr>
            <p:cNvPr id="182" name="TextBox 181"/>
            <p:cNvSpPr txBox="1"/>
            <p:nvPr/>
          </p:nvSpPr>
          <p:spPr>
            <a:xfrm>
              <a:off x="322625" y="2853875"/>
              <a:ext cx="3634328" cy="369332"/>
            </a:xfrm>
            <a:prstGeom prst="rect">
              <a:avLst/>
            </a:prstGeom>
            <a:noFill/>
          </p:spPr>
          <p:txBody>
            <a:bodyPr wrap="none" rtlCol="0">
              <a:spAutoFit/>
            </a:bodyPr>
            <a:lstStyle/>
            <a:p>
              <a:r>
                <a:rPr lang="en-US" dirty="0" smtClean="0"/>
                <a:t>Fear the Great Mapping Machine!</a:t>
              </a:r>
              <a:endParaRPr lang="en-US" dirty="0"/>
            </a:p>
          </p:txBody>
        </p:sp>
      </p:grpSp>
      <p:grpSp>
        <p:nvGrpSpPr>
          <p:cNvPr id="183" name="Group 182"/>
          <p:cNvGrpSpPr/>
          <p:nvPr/>
        </p:nvGrpSpPr>
        <p:grpSpPr>
          <a:xfrm>
            <a:off x="327490" y="1217991"/>
            <a:ext cx="3799894" cy="1460912"/>
            <a:chOff x="310390" y="958531"/>
            <a:chExt cx="3799894" cy="1460912"/>
          </a:xfrm>
        </p:grpSpPr>
        <p:pic>
          <p:nvPicPr>
            <p:cNvPr id="184" name="Picture 18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0390" y="1527229"/>
              <a:ext cx="3799894" cy="892214"/>
            </a:xfrm>
            <a:prstGeom prst="rect">
              <a:avLst/>
            </a:prstGeom>
          </p:spPr>
        </p:pic>
        <p:sp>
          <p:nvSpPr>
            <p:cNvPr id="185" name="TextBox 184"/>
            <p:cNvSpPr txBox="1"/>
            <p:nvPr/>
          </p:nvSpPr>
          <p:spPr>
            <a:xfrm>
              <a:off x="374706" y="958531"/>
              <a:ext cx="2698175" cy="646331"/>
            </a:xfrm>
            <a:prstGeom prst="rect">
              <a:avLst/>
            </a:prstGeom>
            <a:noFill/>
          </p:spPr>
          <p:txBody>
            <a:bodyPr wrap="none" rtlCol="0">
              <a:spAutoFit/>
            </a:bodyPr>
            <a:lstStyle/>
            <a:p>
              <a:r>
                <a:rPr lang="en-US" dirty="0" smtClean="0"/>
                <a:t>Fulfillment and </a:t>
              </a:r>
            </a:p>
            <a:p>
              <a:r>
                <a:rPr lang="en-US" dirty="0" smtClean="0"/>
                <a:t>Assurance disconnected</a:t>
              </a:r>
              <a:endParaRPr lang="en-US" dirty="0"/>
            </a:p>
          </p:txBody>
        </p:sp>
      </p:grpSp>
      <p:grpSp>
        <p:nvGrpSpPr>
          <p:cNvPr id="186" name="Group 185"/>
          <p:cNvGrpSpPr/>
          <p:nvPr/>
        </p:nvGrpSpPr>
        <p:grpSpPr>
          <a:xfrm>
            <a:off x="4794542" y="1125892"/>
            <a:ext cx="3271163" cy="1441461"/>
            <a:chOff x="4777442" y="866432"/>
            <a:chExt cx="3271163" cy="1441461"/>
          </a:xfrm>
        </p:grpSpPr>
        <p:grpSp>
          <p:nvGrpSpPr>
            <p:cNvPr id="187" name="Group 186"/>
            <p:cNvGrpSpPr/>
            <p:nvPr/>
          </p:nvGrpSpPr>
          <p:grpSpPr>
            <a:xfrm>
              <a:off x="4861246" y="1203766"/>
              <a:ext cx="3187359" cy="1104127"/>
              <a:chOff x="833422" y="3721122"/>
              <a:chExt cx="3959856" cy="1371726"/>
            </a:xfrm>
          </p:grpSpPr>
          <p:grpSp>
            <p:nvGrpSpPr>
              <p:cNvPr id="189" name="Group 188"/>
              <p:cNvGrpSpPr/>
              <p:nvPr/>
            </p:nvGrpSpPr>
            <p:grpSpPr>
              <a:xfrm>
                <a:off x="833422" y="3721122"/>
                <a:ext cx="1011533" cy="1371726"/>
                <a:chOff x="6515773" y="1857241"/>
                <a:chExt cx="1011533" cy="1371726"/>
              </a:xfrm>
            </p:grpSpPr>
            <p:grpSp>
              <p:nvGrpSpPr>
                <p:cNvPr id="225" name="Group 224"/>
                <p:cNvGrpSpPr>
                  <a:grpSpLocks/>
                </p:cNvGrpSpPr>
                <p:nvPr/>
              </p:nvGrpSpPr>
              <p:grpSpPr bwMode="auto">
                <a:xfrm>
                  <a:off x="6688749" y="2530071"/>
                  <a:ext cx="665580" cy="698896"/>
                  <a:chOff x="1726" y="1495"/>
                  <a:chExt cx="899" cy="944"/>
                </a:xfrm>
              </p:grpSpPr>
              <p:sp>
                <p:nvSpPr>
                  <p:cNvPr id="227" name="Freeform 3"/>
                  <p:cNvSpPr>
                    <a:spLocks noChangeArrowheads="1"/>
                  </p:cNvSpPr>
                  <p:nvPr/>
                </p:nvSpPr>
                <p:spPr bwMode="auto">
                  <a:xfrm>
                    <a:off x="2350" y="1723"/>
                    <a:ext cx="188" cy="649"/>
                  </a:xfrm>
                  <a:custGeom>
                    <a:avLst/>
                    <a:gdLst>
                      <a:gd name="T0" fmla="*/ 734 w 832"/>
                      <a:gd name="T1" fmla="*/ 2867 h 2868"/>
                      <a:gd name="T2" fmla="*/ 624 w 832"/>
                      <a:gd name="T3" fmla="*/ 2839 h 2868"/>
                      <a:gd name="T4" fmla="*/ 0 w 832"/>
                      <a:gd name="T5" fmla="*/ 603 h 2868"/>
                      <a:gd name="T6" fmla="*/ 391 w 832"/>
                      <a:gd name="T7" fmla="*/ 0 h 2868"/>
                      <a:gd name="T8" fmla="*/ 831 w 832"/>
                      <a:gd name="T9" fmla="*/ 2825 h 2868"/>
                      <a:gd name="T10" fmla="*/ 734 w 832"/>
                      <a:gd name="T11" fmla="*/ 2867 h 2868"/>
                    </a:gdLst>
                    <a:ahLst/>
                    <a:cxnLst>
                      <a:cxn ang="0">
                        <a:pos x="T0" y="T1"/>
                      </a:cxn>
                      <a:cxn ang="0">
                        <a:pos x="T2" y="T3"/>
                      </a:cxn>
                      <a:cxn ang="0">
                        <a:pos x="T4" y="T5"/>
                      </a:cxn>
                      <a:cxn ang="0">
                        <a:pos x="T6" y="T7"/>
                      </a:cxn>
                      <a:cxn ang="0">
                        <a:pos x="T8" y="T9"/>
                      </a:cxn>
                      <a:cxn ang="0">
                        <a:pos x="T10" y="T11"/>
                      </a:cxn>
                    </a:cxnLst>
                    <a:rect l="0" t="0" r="r" b="b"/>
                    <a:pathLst>
                      <a:path w="832" h="2868">
                        <a:moveTo>
                          <a:pt x="734" y="2867"/>
                        </a:moveTo>
                        <a:cubicBezTo>
                          <a:pt x="624" y="2839"/>
                          <a:pt x="624" y="2839"/>
                          <a:pt x="624" y="2839"/>
                        </a:cubicBezTo>
                        <a:cubicBezTo>
                          <a:pt x="590" y="1300"/>
                          <a:pt x="288" y="760"/>
                          <a:pt x="0" y="603"/>
                        </a:cubicBezTo>
                        <a:cubicBezTo>
                          <a:pt x="178" y="431"/>
                          <a:pt x="288" y="226"/>
                          <a:pt x="391" y="0"/>
                        </a:cubicBezTo>
                        <a:cubicBezTo>
                          <a:pt x="645" y="561"/>
                          <a:pt x="810" y="1444"/>
                          <a:pt x="831" y="2825"/>
                        </a:cubicBezTo>
                        <a:lnTo>
                          <a:pt x="734" y="2867"/>
                        </a:lnTo>
                      </a:path>
                    </a:pathLst>
                  </a:custGeom>
                  <a:solidFill>
                    <a:srgbClr val="D37667"/>
                  </a:solidFill>
                  <a:ln>
                    <a:noFill/>
                  </a:ln>
                  <a:effectLst/>
                  <a:extLst>
                    <a:ext uri="{91240B29-F687-4f45-9708-019B960494DF}">
                      <a14:hiddenLine xmlns="" xmlns:a14="http://schemas.microsoft.com/office/drawing/2010/main" w="9525" cap="flat">
                        <a:solidFill>
                          <a:srgbClr val="3465A4"/>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28" name="Freeform 4"/>
                  <p:cNvSpPr>
                    <a:spLocks noChangeArrowheads="1"/>
                  </p:cNvSpPr>
                  <p:nvPr/>
                </p:nvSpPr>
                <p:spPr bwMode="auto">
                  <a:xfrm>
                    <a:off x="1705" y="1473"/>
                    <a:ext cx="733" cy="493"/>
                  </a:xfrm>
                  <a:custGeom>
                    <a:avLst/>
                    <a:gdLst>
                      <a:gd name="T0" fmla="*/ 495 w 3238"/>
                      <a:gd name="T1" fmla="*/ 562 h 2177"/>
                      <a:gd name="T2" fmla="*/ 2209 w 3238"/>
                      <a:gd name="T3" fmla="*/ 178 h 2177"/>
                      <a:gd name="T4" fmla="*/ 3237 w 3238"/>
                      <a:gd name="T5" fmla="*/ 1102 h 2177"/>
                      <a:gd name="T6" fmla="*/ 2846 w 3238"/>
                      <a:gd name="T7" fmla="*/ 1705 h 2177"/>
                      <a:gd name="T8" fmla="*/ 2503 w 3238"/>
                      <a:gd name="T9" fmla="*/ 1677 h 2177"/>
                      <a:gd name="T10" fmla="*/ 1606 w 3238"/>
                      <a:gd name="T11" fmla="*/ 1883 h 2177"/>
                      <a:gd name="T12" fmla="*/ 679 w 3238"/>
                      <a:gd name="T13" fmla="*/ 1581 h 2177"/>
                      <a:gd name="T14" fmla="*/ 274 w 3238"/>
                      <a:gd name="T15" fmla="*/ 2176 h 2177"/>
                      <a:gd name="T16" fmla="*/ 495 w 3238"/>
                      <a:gd name="T17" fmla="*/ 562 h 2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8" h="2177">
                        <a:moveTo>
                          <a:pt x="495" y="562"/>
                        </a:moveTo>
                        <a:cubicBezTo>
                          <a:pt x="989" y="110"/>
                          <a:pt x="1571" y="0"/>
                          <a:pt x="2209" y="178"/>
                        </a:cubicBezTo>
                        <a:cubicBezTo>
                          <a:pt x="2613" y="288"/>
                          <a:pt x="2976" y="527"/>
                          <a:pt x="3237" y="1102"/>
                        </a:cubicBezTo>
                        <a:cubicBezTo>
                          <a:pt x="3134" y="1328"/>
                          <a:pt x="3024" y="1533"/>
                          <a:pt x="2846" y="1705"/>
                        </a:cubicBezTo>
                        <a:cubicBezTo>
                          <a:pt x="2716" y="1636"/>
                          <a:pt x="2599" y="1643"/>
                          <a:pt x="2503" y="1677"/>
                        </a:cubicBezTo>
                        <a:cubicBezTo>
                          <a:pt x="2393" y="1719"/>
                          <a:pt x="2105" y="1896"/>
                          <a:pt x="1606" y="1883"/>
                        </a:cubicBezTo>
                        <a:cubicBezTo>
                          <a:pt x="1262" y="1869"/>
                          <a:pt x="947" y="1813"/>
                          <a:pt x="679" y="1581"/>
                        </a:cubicBezTo>
                        <a:cubicBezTo>
                          <a:pt x="495" y="1424"/>
                          <a:pt x="357" y="1951"/>
                          <a:pt x="274" y="2176"/>
                        </a:cubicBezTo>
                        <a:cubicBezTo>
                          <a:pt x="7" y="1656"/>
                          <a:pt x="0" y="1020"/>
                          <a:pt x="495" y="562"/>
                        </a:cubicBezTo>
                      </a:path>
                    </a:pathLst>
                  </a:custGeom>
                  <a:solidFill>
                    <a:srgbClr val="353535"/>
                  </a:solidFill>
                  <a:ln>
                    <a:noFill/>
                  </a:ln>
                  <a:effectLst/>
                  <a:extLst>
                    <a:ext uri="{91240B29-F687-4f45-9708-019B960494DF}">
                      <a14:hiddenLine xmlns="" xmlns:a14="http://schemas.microsoft.com/office/drawing/2010/main" w="9525" cap="flat">
                        <a:solidFill>
                          <a:srgbClr val="3465A4"/>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29" name="Freeform 5"/>
                  <p:cNvSpPr>
                    <a:spLocks noChangeArrowheads="1"/>
                  </p:cNvSpPr>
                  <p:nvPr/>
                </p:nvSpPr>
                <p:spPr bwMode="auto">
                  <a:xfrm>
                    <a:off x="1935" y="1917"/>
                    <a:ext cx="335" cy="522"/>
                  </a:xfrm>
                  <a:custGeom>
                    <a:avLst/>
                    <a:gdLst>
                      <a:gd name="T0" fmla="*/ 954 w 1483"/>
                      <a:gd name="T1" fmla="*/ 0 h 2306"/>
                      <a:gd name="T2" fmla="*/ 233 w 1483"/>
                      <a:gd name="T3" fmla="*/ 7 h 2306"/>
                      <a:gd name="T4" fmla="*/ 69 w 1483"/>
                      <a:gd name="T5" fmla="*/ 1313 h 2306"/>
                      <a:gd name="T6" fmla="*/ 817 w 1483"/>
                      <a:gd name="T7" fmla="*/ 2271 h 2306"/>
                      <a:gd name="T8" fmla="*/ 858 w 1483"/>
                      <a:gd name="T9" fmla="*/ 2297 h 2306"/>
                      <a:gd name="T10" fmla="*/ 1442 w 1483"/>
                      <a:gd name="T11" fmla="*/ 2305 h 2306"/>
                      <a:gd name="T12" fmla="*/ 1428 w 1483"/>
                      <a:gd name="T13" fmla="*/ 2236 h 2306"/>
                      <a:gd name="T14" fmla="*/ 899 w 1483"/>
                      <a:gd name="T15" fmla="*/ 2113 h 2306"/>
                      <a:gd name="T16" fmla="*/ 398 w 1483"/>
                      <a:gd name="T17" fmla="*/ 1252 h 2306"/>
                      <a:gd name="T18" fmla="*/ 391 w 1483"/>
                      <a:gd name="T19" fmla="*/ 1032 h 2306"/>
                      <a:gd name="T20" fmla="*/ 954 w 1483"/>
                      <a:gd name="T21" fmla="*/ 0 h 2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3" h="2306">
                        <a:moveTo>
                          <a:pt x="954" y="0"/>
                        </a:moveTo>
                        <a:cubicBezTo>
                          <a:pt x="707" y="41"/>
                          <a:pt x="473" y="47"/>
                          <a:pt x="233" y="7"/>
                        </a:cubicBezTo>
                        <a:cubicBezTo>
                          <a:pt x="0" y="1259"/>
                          <a:pt x="0" y="1217"/>
                          <a:pt x="69" y="1313"/>
                        </a:cubicBezTo>
                        <a:cubicBezTo>
                          <a:pt x="426" y="1813"/>
                          <a:pt x="384" y="1758"/>
                          <a:pt x="817" y="2271"/>
                        </a:cubicBezTo>
                        <a:cubicBezTo>
                          <a:pt x="824" y="2283"/>
                          <a:pt x="831" y="2291"/>
                          <a:pt x="858" y="2297"/>
                        </a:cubicBezTo>
                        <a:cubicBezTo>
                          <a:pt x="1442" y="2305"/>
                          <a:pt x="1442" y="2305"/>
                          <a:pt x="1442" y="2305"/>
                        </a:cubicBezTo>
                        <a:cubicBezTo>
                          <a:pt x="1482" y="2305"/>
                          <a:pt x="1468" y="2257"/>
                          <a:pt x="1428" y="2236"/>
                        </a:cubicBezTo>
                        <a:cubicBezTo>
                          <a:pt x="1242" y="2168"/>
                          <a:pt x="995" y="2257"/>
                          <a:pt x="899" y="2113"/>
                        </a:cubicBezTo>
                        <a:cubicBezTo>
                          <a:pt x="446" y="1403"/>
                          <a:pt x="611" y="1621"/>
                          <a:pt x="398" y="1252"/>
                        </a:cubicBezTo>
                        <a:cubicBezTo>
                          <a:pt x="357" y="1177"/>
                          <a:pt x="357" y="1101"/>
                          <a:pt x="391" y="1032"/>
                        </a:cubicBezTo>
                        <a:cubicBezTo>
                          <a:pt x="797" y="266"/>
                          <a:pt x="783" y="301"/>
                          <a:pt x="954" y="0"/>
                        </a:cubicBezTo>
                      </a:path>
                    </a:pathLst>
                  </a:custGeom>
                  <a:solidFill>
                    <a:srgbClr val="D37667"/>
                  </a:solidFill>
                  <a:ln>
                    <a:noFill/>
                  </a:ln>
                  <a:effectLst/>
                  <a:extLst>
                    <a:ext uri="{91240B29-F687-4f45-9708-019B960494DF}">
                      <a14:hiddenLine xmlns="" xmlns:a14="http://schemas.microsoft.com/office/drawing/2010/main" w="9525" cap="flat">
                        <a:solidFill>
                          <a:srgbClr val="3465A4"/>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30" name="Freeform 6"/>
                  <p:cNvSpPr>
                    <a:spLocks noChangeArrowheads="1"/>
                  </p:cNvSpPr>
                  <p:nvPr/>
                </p:nvSpPr>
                <p:spPr bwMode="auto">
                  <a:xfrm>
                    <a:off x="2260" y="1641"/>
                    <a:ext cx="202" cy="227"/>
                  </a:xfrm>
                  <a:custGeom>
                    <a:avLst/>
                    <a:gdLst>
                      <a:gd name="T0" fmla="*/ 0 w 893"/>
                      <a:gd name="T1" fmla="*/ 740 h 1007"/>
                      <a:gd name="T2" fmla="*/ 192 w 893"/>
                      <a:gd name="T3" fmla="*/ 712 h 1007"/>
                      <a:gd name="T4" fmla="*/ 69 w 893"/>
                      <a:gd name="T5" fmla="*/ 459 h 1007"/>
                      <a:gd name="T6" fmla="*/ 371 w 893"/>
                      <a:gd name="T7" fmla="*/ 431 h 1007"/>
                      <a:gd name="T8" fmla="*/ 247 w 893"/>
                      <a:gd name="T9" fmla="*/ 213 h 1007"/>
                      <a:gd name="T10" fmla="*/ 521 w 893"/>
                      <a:gd name="T11" fmla="*/ 247 h 1007"/>
                      <a:gd name="T12" fmla="*/ 439 w 893"/>
                      <a:gd name="T13" fmla="*/ 0 h 1007"/>
                      <a:gd name="T14" fmla="*/ 563 w 893"/>
                      <a:gd name="T15" fmla="*/ 0 h 1007"/>
                      <a:gd name="T16" fmla="*/ 645 w 893"/>
                      <a:gd name="T17" fmla="*/ 49 h 1007"/>
                      <a:gd name="T18" fmla="*/ 878 w 893"/>
                      <a:gd name="T19" fmla="*/ 507 h 1007"/>
                      <a:gd name="T20" fmla="*/ 885 w 893"/>
                      <a:gd name="T21" fmla="*/ 595 h 1007"/>
                      <a:gd name="T22" fmla="*/ 494 w 893"/>
                      <a:gd name="T23" fmla="*/ 992 h 1007"/>
                      <a:gd name="T24" fmla="*/ 378 w 893"/>
                      <a:gd name="T25" fmla="*/ 986 h 1007"/>
                      <a:gd name="T26" fmla="*/ 220 w 893"/>
                      <a:gd name="T27" fmla="*/ 944 h 1007"/>
                      <a:gd name="T28" fmla="*/ 151 w 893"/>
                      <a:gd name="T29" fmla="*/ 910 h 1007"/>
                      <a:gd name="T30" fmla="*/ 0 w 893"/>
                      <a:gd name="T31" fmla="*/ 740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3" h="1007">
                        <a:moveTo>
                          <a:pt x="0" y="740"/>
                        </a:moveTo>
                        <a:cubicBezTo>
                          <a:pt x="192" y="712"/>
                          <a:pt x="192" y="712"/>
                          <a:pt x="192" y="712"/>
                        </a:cubicBezTo>
                        <a:cubicBezTo>
                          <a:pt x="69" y="459"/>
                          <a:pt x="69" y="459"/>
                          <a:pt x="69" y="459"/>
                        </a:cubicBezTo>
                        <a:cubicBezTo>
                          <a:pt x="371" y="431"/>
                          <a:pt x="371" y="431"/>
                          <a:pt x="371" y="431"/>
                        </a:cubicBezTo>
                        <a:cubicBezTo>
                          <a:pt x="247" y="213"/>
                          <a:pt x="247" y="213"/>
                          <a:pt x="247" y="213"/>
                        </a:cubicBezTo>
                        <a:cubicBezTo>
                          <a:pt x="521" y="247"/>
                          <a:pt x="521" y="247"/>
                          <a:pt x="521" y="247"/>
                        </a:cubicBezTo>
                        <a:cubicBezTo>
                          <a:pt x="439" y="0"/>
                          <a:pt x="439" y="0"/>
                          <a:pt x="439" y="0"/>
                        </a:cubicBezTo>
                        <a:cubicBezTo>
                          <a:pt x="563" y="0"/>
                          <a:pt x="563" y="0"/>
                          <a:pt x="563" y="0"/>
                        </a:cubicBezTo>
                        <a:cubicBezTo>
                          <a:pt x="598" y="0"/>
                          <a:pt x="625" y="21"/>
                          <a:pt x="645" y="49"/>
                        </a:cubicBezTo>
                        <a:cubicBezTo>
                          <a:pt x="741" y="192"/>
                          <a:pt x="817" y="343"/>
                          <a:pt x="878" y="507"/>
                        </a:cubicBezTo>
                        <a:cubicBezTo>
                          <a:pt x="892" y="535"/>
                          <a:pt x="892" y="569"/>
                          <a:pt x="885" y="595"/>
                        </a:cubicBezTo>
                        <a:cubicBezTo>
                          <a:pt x="831" y="774"/>
                          <a:pt x="672" y="910"/>
                          <a:pt x="494" y="992"/>
                        </a:cubicBezTo>
                        <a:cubicBezTo>
                          <a:pt x="453" y="1006"/>
                          <a:pt x="412" y="1006"/>
                          <a:pt x="378" y="986"/>
                        </a:cubicBezTo>
                        <a:cubicBezTo>
                          <a:pt x="329" y="958"/>
                          <a:pt x="274" y="944"/>
                          <a:pt x="220" y="944"/>
                        </a:cubicBezTo>
                        <a:cubicBezTo>
                          <a:pt x="192" y="938"/>
                          <a:pt x="172" y="931"/>
                          <a:pt x="151" y="910"/>
                        </a:cubicBezTo>
                        <a:lnTo>
                          <a:pt x="0" y="740"/>
                        </a:lnTo>
                      </a:path>
                    </a:pathLst>
                  </a:custGeom>
                  <a:solidFill>
                    <a:srgbClr val="EBEACC"/>
                  </a:solidFill>
                  <a:ln>
                    <a:noFill/>
                  </a:ln>
                  <a:effectLst/>
                  <a:extLst>
                    <a:ext uri="{91240B29-F687-4f45-9708-019B960494DF}">
                      <a14:hiddenLine xmlns="" xmlns:a14="http://schemas.microsoft.com/office/drawing/2010/main" w="9525" cap="flat">
                        <a:solidFill>
                          <a:srgbClr val="3465A4"/>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31" name="Freeform 7"/>
                  <p:cNvSpPr>
                    <a:spLocks noChangeArrowheads="1"/>
                  </p:cNvSpPr>
                  <p:nvPr/>
                </p:nvSpPr>
                <p:spPr bwMode="auto">
                  <a:xfrm>
                    <a:off x="2364" y="2356"/>
                    <a:ext cx="260" cy="81"/>
                  </a:xfrm>
                  <a:custGeom>
                    <a:avLst/>
                    <a:gdLst>
                      <a:gd name="T0" fmla="*/ 1152 w 1153"/>
                      <a:gd name="T1" fmla="*/ 362 h 363"/>
                      <a:gd name="T2" fmla="*/ 1002 w 1153"/>
                      <a:gd name="T3" fmla="*/ 0 h 363"/>
                      <a:gd name="T4" fmla="*/ 679 w 1153"/>
                      <a:gd name="T5" fmla="*/ 137 h 363"/>
                      <a:gd name="T6" fmla="*/ 315 w 1153"/>
                      <a:gd name="T7" fmla="*/ 41 h 363"/>
                      <a:gd name="T8" fmla="*/ 0 w 1153"/>
                      <a:gd name="T9" fmla="*/ 362 h 363"/>
                      <a:gd name="T10" fmla="*/ 1152 w 1153"/>
                      <a:gd name="T11" fmla="*/ 362 h 363"/>
                    </a:gdLst>
                    <a:ahLst/>
                    <a:cxnLst>
                      <a:cxn ang="0">
                        <a:pos x="T0" y="T1"/>
                      </a:cxn>
                      <a:cxn ang="0">
                        <a:pos x="T2" y="T3"/>
                      </a:cxn>
                      <a:cxn ang="0">
                        <a:pos x="T4" y="T5"/>
                      </a:cxn>
                      <a:cxn ang="0">
                        <a:pos x="T6" y="T7"/>
                      </a:cxn>
                      <a:cxn ang="0">
                        <a:pos x="T8" y="T9"/>
                      </a:cxn>
                      <a:cxn ang="0">
                        <a:pos x="T10" y="T11"/>
                      </a:cxn>
                    </a:cxnLst>
                    <a:rect l="0" t="0" r="r" b="b"/>
                    <a:pathLst>
                      <a:path w="1153" h="363">
                        <a:moveTo>
                          <a:pt x="1152" y="362"/>
                        </a:moveTo>
                        <a:lnTo>
                          <a:pt x="1002" y="0"/>
                        </a:lnTo>
                        <a:lnTo>
                          <a:pt x="679" y="137"/>
                        </a:lnTo>
                        <a:lnTo>
                          <a:pt x="315" y="41"/>
                        </a:lnTo>
                        <a:lnTo>
                          <a:pt x="0" y="362"/>
                        </a:lnTo>
                        <a:lnTo>
                          <a:pt x="1152" y="362"/>
                        </a:lnTo>
                      </a:path>
                    </a:pathLst>
                  </a:custGeom>
                  <a:solidFill>
                    <a:srgbClr val="633F1F"/>
                  </a:solidFill>
                  <a:ln>
                    <a:noFill/>
                  </a:ln>
                  <a:effectLst/>
                  <a:extLst>
                    <a:ext uri="{91240B29-F687-4f45-9708-019B960494DF}">
                      <a14:hiddenLine xmlns="" xmlns:a14="http://schemas.microsoft.com/office/drawing/2010/main" w="9525" cap="flat">
                        <a:solidFill>
                          <a:srgbClr val="3465A4"/>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grpSp>
            <p:sp>
              <p:nvSpPr>
                <p:cNvPr id="226" name="TextBox 225"/>
                <p:cNvSpPr txBox="1"/>
                <p:nvPr/>
              </p:nvSpPr>
              <p:spPr>
                <a:xfrm>
                  <a:off x="6515773" y="1857241"/>
                  <a:ext cx="1011533" cy="534855"/>
                </a:xfrm>
                <a:prstGeom prst="rect">
                  <a:avLst/>
                </a:prstGeom>
                <a:noFill/>
              </p:spPr>
              <p:txBody>
                <a:bodyPr wrap="square" lIns="91114" tIns="45535" rIns="91114" bIns="45535" rtlCol="0" anchor="ctr">
                  <a:spAutoFit/>
                </a:bodyPr>
                <a:lstStyle>
                  <a:defPPr>
                    <a:defRPr lang="ru-RU"/>
                  </a:defPPr>
                  <a:lvl1pPr>
                    <a:defRPr sz="1200" b="1">
                      <a:solidFill>
                        <a:schemeClr val="bg1"/>
                      </a:solidFill>
                      <a:latin typeface="Flexo Medium" pitchFamily="50" charset="0"/>
                    </a:defRPr>
                  </a:lvl1pPr>
                </a:lstStyle>
                <a:p>
                  <a:pPr algn="ctr"/>
                  <a:r>
                    <a:rPr lang="en-US" sz="1100" dirty="0">
                      <a:solidFill>
                        <a:schemeClr val="accent6">
                          <a:lumMod val="75000"/>
                        </a:schemeClr>
                      </a:solidFill>
                    </a:rPr>
                    <a:t>DO NOTHING</a:t>
                  </a:r>
                  <a:endParaRPr lang="ru-RU" sz="1100" dirty="0">
                    <a:solidFill>
                      <a:schemeClr val="accent6">
                        <a:lumMod val="75000"/>
                      </a:schemeClr>
                    </a:solidFill>
                  </a:endParaRPr>
                </a:p>
              </p:txBody>
            </p:sp>
          </p:grpSp>
          <p:grpSp>
            <p:nvGrpSpPr>
              <p:cNvPr id="190" name="Group 189"/>
              <p:cNvGrpSpPr/>
              <p:nvPr/>
            </p:nvGrpSpPr>
            <p:grpSpPr>
              <a:xfrm>
                <a:off x="2210300" y="3721122"/>
                <a:ext cx="1011533" cy="1365803"/>
                <a:chOff x="8664509" y="1857241"/>
                <a:chExt cx="1011533" cy="1365803"/>
              </a:xfrm>
            </p:grpSpPr>
            <p:grpSp>
              <p:nvGrpSpPr>
                <p:cNvPr id="203" name="Group 202"/>
                <p:cNvGrpSpPr/>
                <p:nvPr/>
              </p:nvGrpSpPr>
              <p:grpSpPr>
                <a:xfrm>
                  <a:off x="8763789" y="2511245"/>
                  <a:ext cx="812919" cy="711799"/>
                  <a:chOff x="5226164" y="2719389"/>
                  <a:chExt cx="2603500" cy="2279650"/>
                </a:xfrm>
              </p:grpSpPr>
              <p:sp>
                <p:nvSpPr>
                  <p:cNvPr id="205" name="Freeform 1"/>
                  <p:cNvSpPr>
                    <a:spLocks noChangeArrowheads="1"/>
                  </p:cNvSpPr>
                  <p:nvPr/>
                </p:nvSpPr>
                <p:spPr bwMode="auto">
                  <a:xfrm>
                    <a:off x="6142151" y="4110039"/>
                    <a:ext cx="781050" cy="319088"/>
                  </a:xfrm>
                  <a:custGeom>
                    <a:avLst/>
                    <a:gdLst>
                      <a:gd name="T0" fmla="*/ 1542 w 2168"/>
                      <a:gd name="T1" fmla="*/ 469 h 887"/>
                      <a:gd name="T2" fmla="*/ 1542 w 2168"/>
                      <a:gd name="T3" fmla="*/ 469 h 887"/>
                      <a:gd name="T4" fmla="*/ 1083 w 2168"/>
                      <a:gd name="T5" fmla="*/ 594 h 887"/>
                      <a:gd name="T6" fmla="*/ 625 w 2168"/>
                      <a:gd name="T7" fmla="*/ 469 h 887"/>
                      <a:gd name="T8" fmla="*/ 0 w 2168"/>
                      <a:gd name="T9" fmla="*/ 0 h 887"/>
                      <a:gd name="T10" fmla="*/ 0 w 2168"/>
                      <a:gd name="T11" fmla="*/ 261 h 887"/>
                      <a:gd name="T12" fmla="*/ 52 w 2168"/>
                      <a:gd name="T13" fmla="*/ 292 h 887"/>
                      <a:gd name="T14" fmla="*/ 635 w 2168"/>
                      <a:gd name="T15" fmla="*/ 761 h 887"/>
                      <a:gd name="T16" fmla="*/ 1083 w 2168"/>
                      <a:gd name="T17" fmla="*/ 875 h 887"/>
                      <a:gd name="T18" fmla="*/ 1531 w 2168"/>
                      <a:gd name="T19" fmla="*/ 761 h 887"/>
                      <a:gd name="T20" fmla="*/ 2115 w 2168"/>
                      <a:gd name="T21" fmla="*/ 292 h 887"/>
                      <a:gd name="T22" fmla="*/ 2167 w 2168"/>
                      <a:gd name="T23" fmla="*/ 261 h 887"/>
                      <a:gd name="T24" fmla="*/ 2167 w 2168"/>
                      <a:gd name="T25" fmla="*/ 0 h 887"/>
                      <a:gd name="T26" fmla="*/ 1542 w 2168"/>
                      <a:gd name="T27" fmla="*/ 46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68" h="887">
                        <a:moveTo>
                          <a:pt x="1542" y="469"/>
                        </a:moveTo>
                        <a:lnTo>
                          <a:pt x="1542" y="469"/>
                        </a:lnTo>
                        <a:cubicBezTo>
                          <a:pt x="1396" y="563"/>
                          <a:pt x="1240" y="594"/>
                          <a:pt x="1083" y="594"/>
                        </a:cubicBezTo>
                        <a:cubicBezTo>
                          <a:pt x="917" y="594"/>
                          <a:pt x="771" y="563"/>
                          <a:pt x="625" y="469"/>
                        </a:cubicBezTo>
                        <a:cubicBezTo>
                          <a:pt x="406" y="323"/>
                          <a:pt x="187" y="178"/>
                          <a:pt x="0" y="0"/>
                        </a:cubicBezTo>
                        <a:cubicBezTo>
                          <a:pt x="0" y="84"/>
                          <a:pt x="0" y="167"/>
                          <a:pt x="0" y="261"/>
                        </a:cubicBezTo>
                        <a:cubicBezTo>
                          <a:pt x="21" y="261"/>
                          <a:pt x="31" y="271"/>
                          <a:pt x="52" y="292"/>
                        </a:cubicBezTo>
                        <a:cubicBezTo>
                          <a:pt x="229" y="459"/>
                          <a:pt x="427" y="625"/>
                          <a:pt x="635" y="761"/>
                        </a:cubicBezTo>
                        <a:cubicBezTo>
                          <a:pt x="771" y="855"/>
                          <a:pt x="927" y="886"/>
                          <a:pt x="1083" y="875"/>
                        </a:cubicBezTo>
                        <a:cubicBezTo>
                          <a:pt x="1240" y="886"/>
                          <a:pt x="1396" y="855"/>
                          <a:pt x="1531" y="761"/>
                        </a:cubicBezTo>
                        <a:cubicBezTo>
                          <a:pt x="1740" y="625"/>
                          <a:pt x="1927" y="459"/>
                          <a:pt x="2115" y="292"/>
                        </a:cubicBezTo>
                        <a:cubicBezTo>
                          <a:pt x="2125" y="271"/>
                          <a:pt x="2135" y="261"/>
                          <a:pt x="2167" y="261"/>
                        </a:cubicBezTo>
                        <a:cubicBezTo>
                          <a:pt x="2167" y="167"/>
                          <a:pt x="2167" y="84"/>
                          <a:pt x="2167" y="0"/>
                        </a:cubicBezTo>
                        <a:cubicBezTo>
                          <a:pt x="1969" y="178"/>
                          <a:pt x="1760" y="323"/>
                          <a:pt x="1542" y="469"/>
                        </a:cubicBezTo>
                      </a:path>
                    </a:pathLst>
                  </a:custGeom>
                  <a:solidFill>
                    <a:srgbClr val="D2B69E"/>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06" name="Freeform 2"/>
                  <p:cNvSpPr>
                    <a:spLocks noChangeArrowheads="1"/>
                  </p:cNvSpPr>
                  <p:nvPr/>
                </p:nvSpPr>
                <p:spPr bwMode="auto">
                  <a:xfrm>
                    <a:off x="5226164" y="4406902"/>
                    <a:ext cx="2603500" cy="592137"/>
                  </a:xfrm>
                  <a:custGeom>
                    <a:avLst/>
                    <a:gdLst>
                      <a:gd name="T0" fmla="*/ 3615 w 7230"/>
                      <a:gd name="T1" fmla="*/ 1646 h 1647"/>
                      <a:gd name="T2" fmla="*/ 3615 w 7230"/>
                      <a:gd name="T3" fmla="*/ 1646 h 1647"/>
                      <a:gd name="T4" fmla="*/ 63 w 7230"/>
                      <a:gd name="T5" fmla="*/ 1646 h 1647"/>
                      <a:gd name="T6" fmla="*/ 0 w 7230"/>
                      <a:gd name="T7" fmla="*/ 1594 h 1647"/>
                      <a:gd name="T8" fmla="*/ 0 w 7230"/>
                      <a:gd name="T9" fmla="*/ 927 h 1647"/>
                      <a:gd name="T10" fmla="*/ 2209 w 7230"/>
                      <a:gd name="T11" fmla="*/ 0 h 1647"/>
                      <a:gd name="T12" fmla="*/ 3615 w 7230"/>
                      <a:gd name="T13" fmla="*/ 782 h 1647"/>
                      <a:gd name="T14" fmla="*/ 5032 w 7230"/>
                      <a:gd name="T15" fmla="*/ 0 h 1647"/>
                      <a:gd name="T16" fmla="*/ 7229 w 7230"/>
                      <a:gd name="T17" fmla="*/ 927 h 1647"/>
                      <a:gd name="T18" fmla="*/ 7229 w 7230"/>
                      <a:gd name="T19" fmla="*/ 1594 h 1647"/>
                      <a:gd name="T20" fmla="*/ 7177 w 7230"/>
                      <a:gd name="T21" fmla="*/ 1646 h 1647"/>
                      <a:gd name="T22" fmla="*/ 3615 w 7230"/>
                      <a:gd name="T23" fmla="*/ 1646 h 1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30" h="1647">
                        <a:moveTo>
                          <a:pt x="3615" y="1646"/>
                        </a:moveTo>
                        <a:lnTo>
                          <a:pt x="3615" y="1646"/>
                        </a:lnTo>
                        <a:cubicBezTo>
                          <a:pt x="2427" y="1646"/>
                          <a:pt x="1250" y="1646"/>
                          <a:pt x="63" y="1646"/>
                        </a:cubicBezTo>
                        <a:cubicBezTo>
                          <a:pt x="11" y="1646"/>
                          <a:pt x="0" y="1636"/>
                          <a:pt x="0" y="1594"/>
                        </a:cubicBezTo>
                        <a:cubicBezTo>
                          <a:pt x="11" y="1365"/>
                          <a:pt x="0" y="1146"/>
                          <a:pt x="0" y="927"/>
                        </a:cubicBezTo>
                        <a:cubicBezTo>
                          <a:pt x="0" y="511"/>
                          <a:pt x="1011" y="323"/>
                          <a:pt x="2209" y="0"/>
                        </a:cubicBezTo>
                        <a:cubicBezTo>
                          <a:pt x="2427" y="584"/>
                          <a:pt x="3157" y="782"/>
                          <a:pt x="3615" y="782"/>
                        </a:cubicBezTo>
                        <a:cubicBezTo>
                          <a:pt x="4073" y="782"/>
                          <a:pt x="4813" y="584"/>
                          <a:pt x="5032" y="0"/>
                        </a:cubicBezTo>
                        <a:cubicBezTo>
                          <a:pt x="6219" y="323"/>
                          <a:pt x="7229" y="511"/>
                          <a:pt x="7229" y="927"/>
                        </a:cubicBezTo>
                        <a:cubicBezTo>
                          <a:pt x="7229" y="1146"/>
                          <a:pt x="7229" y="1365"/>
                          <a:pt x="7229" y="1594"/>
                        </a:cubicBezTo>
                        <a:cubicBezTo>
                          <a:pt x="7229" y="1636"/>
                          <a:pt x="7219" y="1646"/>
                          <a:pt x="7177" y="1646"/>
                        </a:cubicBezTo>
                        <a:cubicBezTo>
                          <a:pt x="5990" y="1646"/>
                          <a:pt x="4802" y="1646"/>
                          <a:pt x="3615" y="1646"/>
                        </a:cubicBezTo>
                      </a:path>
                    </a:pathLst>
                  </a:custGeom>
                  <a:solidFill>
                    <a:srgbClr val="00A3E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07" name="Freeform 3"/>
                  <p:cNvSpPr>
                    <a:spLocks noChangeArrowheads="1"/>
                  </p:cNvSpPr>
                  <p:nvPr/>
                </p:nvSpPr>
                <p:spPr bwMode="auto">
                  <a:xfrm>
                    <a:off x="6026264" y="4205289"/>
                    <a:ext cx="1012825" cy="511175"/>
                  </a:xfrm>
                  <a:custGeom>
                    <a:avLst/>
                    <a:gdLst>
                      <a:gd name="T0" fmla="*/ 2813 w 2814"/>
                      <a:gd name="T1" fmla="*/ 562 h 1418"/>
                      <a:gd name="T2" fmla="*/ 2813 w 2814"/>
                      <a:gd name="T3" fmla="*/ 562 h 1418"/>
                      <a:gd name="T4" fmla="*/ 2167 w 2814"/>
                      <a:gd name="T5" fmla="*/ 1187 h 1418"/>
                      <a:gd name="T6" fmla="*/ 479 w 2814"/>
                      <a:gd name="T7" fmla="*/ 1104 h 1418"/>
                      <a:gd name="T8" fmla="*/ 0 w 2814"/>
                      <a:gd name="T9" fmla="*/ 562 h 1418"/>
                      <a:gd name="T10" fmla="*/ 260 w 2814"/>
                      <a:gd name="T11" fmla="*/ 489 h 1418"/>
                      <a:gd name="T12" fmla="*/ 323 w 2814"/>
                      <a:gd name="T13" fmla="*/ 406 h 1418"/>
                      <a:gd name="T14" fmla="*/ 323 w 2814"/>
                      <a:gd name="T15" fmla="*/ 0 h 1418"/>
                      <a:gd name="T16" fmla="*/ 375 w 2814"/>
                      <a:gd name="T17" fmla="*/ 31 h 1418"/>
                      <a:gd name="T18" fmla="*/ 958 w 2814"/>
                      <a:gd name="T19" fmla="*/ 500 h 1418"/>
                      <a:gd name="T20" fmla="*/ 1542 w 2814"/>
                      <a:gd name="T21" fmla="*/ 604 h 1418"/>
                      <a:gd name="T22" fmla="*/ 1813 w 2814"/>
                      <a:gd name="T23" fmla="*/ 521 h 1418"/>
                      <a:gd name="T24" fmla="*/ 2260 w 2814"/>
                      <a:gd name="T25" fmla="*/ 177 h 1418"/>
                      <a:gd name="T26" fmla="*/ 2490 w 2814"/>
                      <a:gd name="T27" fmla="*/ 0 h 1418"/>
                      <a:gd name="T28" fmla="*/ 2490 w 2814"/>
                      <a:gd name="T29" fmla="*/ 406 h 1418"/>
                      <a:gd name="T30" fmla="*/ 2552 w 2814"/>
                      <a:gd name="T31" fmla="*/ 489 h 1418"/>
                      <a:gd name="T32" fmla="*/ 2813 w 2814"/>
                      <a:gd name="T33" fmla="*/ 562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14" h="1418">
                        <a:moveTo>
                          <a:pt x="2813" y="562"/>
                        </a:moveTo>
                        <a:lnTo>
                          <a:pt x="2813" y="562"/>
                        </a:lnTo>
                        <a:cubicBezTo>
                          <a:pt x="2698" y="864"/>
                          <a:pt x="2458" y="1062"/>
                          <a:pt x="2167" y="1187"/>
                        </a:cubicBezTo>
                        <a:cubicBezTo>
                          <a:pt x="1594" y="1417"/>
                          <a:pt x="1031" y="1406"/>
                          <a:pt x="479" y="1104"/>
                        </a:cubicBezTo>
                        <a:cubicBezTo>
                          <a:pt x="260" y="979"/>
                          <a:pt x="83" y="802"/>
                          <a:pt x="0" y="562"/>
                        </a:cubicBezTo>
                        <a:cubicBezTo>
                          <a:pt x="83" y="531"/>
                          <a:pt x="177" y="510"/>
                          <a:pt x="260" y="489"/>
                        </a:cubicBezTo>
                        <a:cubicBezTo>
                          <a:pt x="302" y="479"/>
                          <a:pt x="323" y="458"/>
                          <a:pt x="323" y="406"/>
                        </a:cubicBezTo>
                        <a:cubicBezTo>
                          <a:pt x="323" y="271"/>
                          <a:pt x="323" y="135"/>
                          <a:pt x="323" y="0"/>
                        </a:cubicBezTo>
                        <a:cubicBezTo>
                          <a:pt x="344" y="0"/>
                          <a:pt x="354" y="10"/>
                          <a:pt x="375" y="31"/>
                        </a:cubicBezTo>
                        <a:cubicBezTo>
                          <a:pt x="552" y="198"/>
                          <a:pt x="750" y="364"/>
                          <a:pt x="958" y="500"/>
                        </a:cubicBezTo>
                        <a:cubicBezTo>
                          <a:pt x="1135" y="625"/>
                          <a:pt x="1333" y="625"/>
                          <a:pt x="1542" y="604"/>
                        </a:cubicBezTo>
                        <a:cubicBezTo>
                          <a:pt x="1635" y="604"/>
                          <a:pt x="1729" y="573"/>
                          <a:pt x="1813" y="521"/>
                        </a:cubicBezTo>
                        <a:cubicBezTo>
                          <a:pt x="1969" y="417"/>
                          <a:pt x="2115" y="302"/>
                          <a:pt x="2260" y="177"/>
                        </a:cubicBezTo>
                        <a:cubicBezTo>
                          <a:pt x="2333" y="114"/>
                          <a:pt x="2396" y="42"/>
                          <a:pt x="2490" y="0"/>
                        </a:cubicBezTo>
                        <a:cubicBezTo>
                          <a:pt x="2490" y="135"/>
                          <a:pt x="2490" y="271"/>
                          <a:pt x="2490" y="406"/>
                        </a:cubicBezTo>
                        <a:cubicBezTo>
                          <a:pt x="2490" y="458"/>
                          <a:pt x="2500" y="479"/>
                          <a:pt x="2552" y="489"/>
                        </a:cubicBezTo>
                        <a:cubicBezTo>
                          <a:pt x="2635" y="510"/>
                          <a:pt x="2719" y="531"/>
                          <a:pt x="2813" y="562"/>
                        </a:cubicBezTo>
                      </a:path>
                    </a:pathLst>
                  </a:custGeom>
                  <a:solidFill>
                    <a:srgbClr val="E1C4AC"/>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08" name="Freeform 4"/>
                  <p:cNvSpPr>
                    <a:spLocks noChangeArrowheads="1"/>
                  </p:cNvSpPr>
                  <p:nvPr/>
                </p:nvSpPr>
                <p:spPr bwMode="auto">
                  <a:xfrm>
                    <a:off x="6059601" y="3905252"/>
                    <a:ext cx="3175" cy="4762"/>
                  </a:xfrm>
                  <a:custGeom>
                    <a:avLst/>
                    <a:gdLst>
                      <a:gd name="T0" fmla="*/ 0 w 11"/>
                      <a:gd name="T1" fmla="*/ 11 h 12"/>
                      <a:gd name="T2" fmla="*/ 0 w 11"/>
                      <a:gd name="T3" fmla="*/ 11 h 12"/>
                      <a:gd name="T4" fmla="*/ 10 w 11"/>
                      <a:gd name="T5" fmla="*/ 0 h 12"/>
                      <a:gd name="T6" fmla="*/ 10 w 11"/>
                      <a:gd name="T7" fmla="*/ 11 h 12"/>
                      <a:gd name="T8" fmla="*/ 10 w 11"/>
                      <a:gd name="T9" fmla="*/ 11 h 12"/>
                      <a:gd name="T10" fmla="*/ 0 w 11"/>
                      <a:gd name="T11" fmla="*/ 11 h 12"/>
                    </a:gdLst>
                    <a:ahLst/>
                    <a:cxnLst>
                      <a:cxn ang="0">
                        <a:pos x="T0" y="T1"/>
                      </a:cxn>
                      <a:cxn ang="0">
                        <a:pos x="T2" y="T3"/>
                      </a:cxn>
                      <a:cxn ang="0">
                        <a:pos x="T4" y="T5"/>
                      </a:cxn>
                      <a:cxn ang="0">
                        <a:pos x="T6" y="T7"/>
                      </a:cxn>
                      <a:cxn ang="0">
                        <a:pos x="T8" y="T9"/>
                      </a:cxn>
                      <a:cxn ang="0">
                        <a:pos x="T10" y="T11"/>
                      </a:cxn>
                    </a:cxnLst>
                    <a:rect l="0" t="0" r="r" b="b"/>
                    <a:pathLst>
                      <a:path w="11" h="12">
                        <a:moveTo>
                          <a:pt x="0" y="11"/>
                        </a:moveTo>
                        <a:lnTo>
                          <a:pt x="0" y="11"/>
                        </a:lnTo>
                        <a:cubicBezTo>
                          <a:pt x="0" y="0"/>
                          <a:pt x="10" y="0"/>
                          <a:pt x="10" y="0"/>
                        </a:cubicBezTo>
                        <a:lnTo>
                          <a:pt x="10" y="11"/>
                        </a:lnTo>
                        <a:lnTo>
                          <a:pt x="10" y="11"/>
                        </a:lnTo>
                        <a:lnTo>
                          <a:pt x="0" y="11"/>
                        </a:lnTo>
                      </a:path>
                    </a:pathLst>
                  </a:custGeom>
                  <a:solidFill>
                    <a:srgbClr val="7D555A"/>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09" name="Freeform 5"/>
                  <p:cNvSpPr>
                    <a:spLocks noChangeArrowheads="1"/>
                  </p:cNvSpPr>
                  <p:nvPr/>
                </p:nvSpPr>
                <p:spPr bwMode="auto">
                  <a:xfrm>
                    <a:off x="6332651" y="3957639"/>
                    <a:ext cx="393700" cy="128588"/>
                  </a:xfrm>
                  <a:custGeom>
                    <a:avLst/>
                    <a:gdLst>
                      <a:gd name="T0" fmla="*/ 552 w 1095"/>
                      <a:gd name="T1" fmla="*/ 11 h 356"/>
                      <a:gd name="T2" fmla="*/ 552 w 1095"/>
                      <a:gd name="T3" fmla="*/ 11 h 356"/>
                      <a:gd name="T4" fmla="*/ 1000 w 1095"/>
                      <a:gd name="T5" fmla="*/ 11 h 356"/>
                      <a:gd name="T6" fmla="*/ 1084 w 1095"/>
                      <a:gd name="T7" fmla="*/ 32 h 356"/>
                      <a:gd name="T8" fmla="*/ 1052 w 1095"/>
                      <a:gd name="T9" fmla="*/ 105 h 356"/>
                      <a:gd name="T10" fmla="*/ 636 w 1095"/>
                      <a:gd name="T11" fmla="*/ 323 h 356"/>
                      <a:gd name="T12" fmla="*/ 73 w 1095"/>
                      <a:gd name="T13" fmla="*/ 136 h 356"/>
                      <a:gd name="T14" fmla="*/ 31 w 1095"/>
                      <a:gd name="T15" fmla="*/ 94 h 356"/>
                      <a:gd name="T16" fmla="*/ 73 w 1095"/>
                      <a:gd name="T17" fmla="*/ 11 h 356"/>
                      <a:gd name="T18" fmla="*/ 552 w 1095"/>
                      <a:gd name="T19" fmla="*/ 11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5" h="356">
                        <a:moveTo>
                          <a:pt x="552" y="11"/>
                        </a:moveTo>
                        <a:lnTo>
                          <a:pt x="552" y="11"/>
                        </a:lnTo>
                        <a:cubicBezTo>
                          <a:pt x="698" y="11"/>
                          <a:pt x="854" y="11"/>
                          <a:pt x="1000" y="11"/>
                        </a:cubicBezTo>
                        <a:cubicBezTo>
                          <a:pt x="1031" y="11"/>
                          <a:pt x="1063" y="0"/>
                          <a:pt x="1084" y="32"/>
                        </a:cubicBezTo>
                        <a:cubicBezTo>
                          <a:pt x="1094" y="63"/>
                          <a:pt x="1073" y="84"/>
                          <a:pt x="1052" y="105"/>
                        </a:cubicBezTo>
                        <a:cubicBezTo>
                          <a:pt x="948" y="240"/>
                          <a:pt x="802" y="313"/>
                          <a:pt x="636" y="323"/>
                        </a:cubicBezTo>
                        <a:cubicBezTo>
                          <a:pt x="427" y="355"/>
                          <a:pt x="219" y="313"/>
                          <a:pt x="73" y="136"/>
                        </a:cubicBezTo>
                        <a:cubicBezTo>
                          <a:pt x="52" y="125"/>
                          <a:pt x="42" y="105"/>
                          <a:pt x="31" y="94"/>
                        </a:cubicBezTo>
                        <a:cubicBezTo>
                          <a:pt x="0" y="32"/>
                          <a:pt x="11" y="11"/>
                          <a:pt x="73" y="11"/>
                        </a:cubicBezTo>
                        <a:cubicBezTo>
                          <a:pt x="229" y="11"/>
                          <a:pt x="386" y="11"/>
                          <a:pt x="552" y="11"/>
                        </a:cubicBezTo>
                      </a:path>
                    </a:pathLst>
                  </a:custGeom>
                  <a:solidFill>
                    <a:srgbClr val="AB857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10" name="Freeform 6"/>
                  <p:cNvSpPr>
                    <a:spLocks noChangeArrowheads="1"/>
                  </p:cNvSpPr>
                  <p:nvPr/>
                </p:nvSpPr>
                <p:spPr bwMode="auto">
                  <a:xfrm>
                    <a:off x="6554901" y="3379789"/>
                    <a:ext cx="393700" cy="401638"/>
                  </a:xfrm>
                  <a:custGeom>
                    <a:avLst/>
                    <a:gdLst>
                      <a:gd name="T0" fmla="*/ 10 w 1095"/>
                      <a:gd name="T1" fmla="*/ 740 h 1116"/>
                      <a:gd name="T2" fmla="*/ 10 w 1095"/>
                      <a:gd name="T3" fmla="*/ 740 h 1116"/>
                      <a:gd name="T4" fmla="*/ 10 w 1095"/>
                      <a:gd name="T5" fmla="*/ 521 h 1116"/>
                      <a:gd name="T6" fmla="*/ 281 w 1095"/>
                      <a:gd name="T7" fmla="*/ 94 h 1116"/>
                      <a:gd name="T8" fmla="*/ 906 w 1095"/>
                      <a:gd name="T9" fmla="*/ 104 h 1116"/>
                      <a:gd name="T10" fmla="*/ 1041 w 1095"/>
                      <a:gd name="T11" fmla="*/ 219 h 1116"/>
                      <a:gd name="T12" fmla="*/ 1062 w 1095"/>
                      <a:gd name="T13" fmla="*/ 292 h 1116"/>
                      <a:gd name="T14" fmla="*/ 937 w 1095"/>
                      <a:gd name="T15" fmla="*/ 313 h 1116"/>
                      <a:gd name="T16" fmla="*/ 635 w 1095"/>
                      <a:gd name="T17" fmla="*/ 167 h 1116"/>
                      <a:gd name="T18" fmla="*/ 271 w 1095"/>
                      <a:gd name="T19" fmla="*/ 261 h 1116"/>
                      <a:gd name="T20" fmla="*/ 146 w 1095"/>
                      <a:gd name="T21" fmla="*/ 500 h 1116"/>
                      <a:gd name="T22" fmla="*/ 146 w 1095"/>
                      <a:gd name="T23" fmla="*/ 1042 h 1116"/>
                      <a:gd name="T24" fmla="*/ 73 w 1095"/>
                      <a:gd name="T25" fmla="*/ 1104 h 1116"/>
                      <a:gd name="T26" fmla="*/ 10 w 1095"/>
                      <a:gd name="T27" fmla="*/ 1042 h 1116"/>
                      <a:gd name="T28" fmla="*/ 10 w 1095"/>
                      <a:gd name="T29" fmla="*/ 740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5" h="1116">
                        <a:moveTo>
                          <a:pt x="10" y="740"/>
                        </a:moveTo>
                        <a:lnTo>
                          <a:pt x="10" y="740"/>
                        </a:lnTo>
                        <a:cubicBezTo>
                          <a:pt x="10" y="667"/>
                          <a:pt x="10" y="594"/>
                          <a:pt x="10" y="521"/>
                        </a:cubicBezTo>
                        <a:cubicBezTo>
                          <a:pt x="0" y="313"/>
                          <a:pt x="104" y="177"/>
                          <a:pt x="281" y="94"/>
                        </a:cubicBezTo>
                        <a:cubicBezTo>
                          <a:pt x="489" y="0"/>
                          <a:pt x="698" y="0"/>
                          <a:pt x="906" y="104"/>
                        </a:cubicBezTo>
                        <a:cubicBezTo>
                          <a:pt x="958" y="136"/>
                          <a:pt x="1000" y="177"/>
                          <a:pt x="1041" y="219"/>
                        </a:cubicBezTo>
                        <a:cubicBezTo>
                          <a:pt x="1062" y="240"/>
                          <a:pt x="1094" y="271"/>
                          <a:pt x="1062" y="292"/>
                        </a:cubicBezTo>
                        <a:cubicBezTo>
                          <a:pt x="1031" y="313"/>
                          <a:pt x="979" y="354"/>
                          <a:pt x="937" y="313"/>
                        </a:cubicBezTo>
                        <a:cubicBezTo>
                          <a:pt x="854" y="219"/>
                          <a:pt x="750" y="177"/>
                          <a:pt x="635" y="167"/>
                        </a:cubicBezTo>
                        <a:cubicBezTo>
                          <a:pt x="500" y="156"/>
                          <a:pt x="375" y="177"/>
                          <a:pt x="271" y="261"/>
                        </a:cubicBezTo>
                        <a:cubicBezTo>
                          <a:pt x="187" y="323"/>
                          <a:pt x="146" y="396"/>
                          <a:pt x="146" y="500"/>
                        </a:cubicBezTo>
                        <a:cubicBezTo>
                          <a:pt x="146" y="688"/>
                          <a:pt x="146" y="865"/>
                          <a:pt x="146" y="1042"/>
                        </a:cubicBezTo>
                        <a:cubicBezTo>
                          <a:pt x="156" y="1104"/>
                          <a:pt x="125" y="1104"/>
                          <a:pt x="73" y="1104"/>
                        </a:cubicBezTo>
                        <a:cubicBezTo>
                          <a:pt x="21" y="1115"/>
                          <a:pt x="0" y="1094"/>
                          <a:pt x="10" y="1042"/>
                        </a:cubicBezTo>
                        <a:cubicBezTo>
                          <a:pt x="10" y="938"/>
                          <a:pt x="10" y="844"/>
                          <a:pt x="10" y="740"/>
                        </a:cubicBezTo>
                      </a:path>
                    </a:pathLst>
                  </a:custGeom>
                  <a:solidFill>
                    <a:srgbClr val="BE967C"/>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11" name="Freeform 7"/>
                  <p:cNvSpPr>
                    <a:spLocks noChangeArrowheads="1"/>
                  </p:cNvSpPr>
                  <p:nvPr/>
                </p:nvSpPr>
                <p:spPr bwMode="auto">
                  <a:xfrm>
                    <a:off x="6111989" y="3390902"/>
                    <a:ext cx="374650" cy="112712"/>
                  </a:xfrm>
                  <a:custGeom>
                    <a:avLst/>
                    <a:gdLst>
                      <a:gd name="T0" fmla="*/ 510 w 1042"/>
                      <a:gd name="T1" fmla="*/ 0 h 314"/>
                      <a:gd name="T2" fmla="*/ 510 w 1042"/>
                      <a:gd name="T3" fmla="*/ 0 h 314"/>
                      <a:gd name="T4" fmla="*/ 927 w 1042"/>
                      <a:gd name="T5" fmla="*/ 125 h 314"/>
                      <a:gd name="T6" fmla="*/ 979 w 1042"/>
                      <a:gd name="T7" fmla="*/ 178 h 314"/>
                      <a:gd name="T8" fmla="*/ 1010 w 1042"/>
                      <a:gd name="T9" fmla="*/ 271 h 314"/>
                      <a:gd name="T10" fmla="*/ 875 w 1042"/>
                      <a:gd name="T11" fmla="*/ 271 h 314"/>
                      <a:gd name="T12" fmla="*/ 250 w 1042"/>
                      <a:gd name="T13" fmla="*/ 209 h 314"/>
                      <a:gd name="T14" fmla="*/ 166 w 1042"/>
                      <a:gd name="T15" fmla="*/ 282 h 314"/>
                      <a:gd name="T16" fmla="*/ 104 w 1042"/>
                      <a:gd name="T17" fmla="*/ 303 h 314"/>
                      <a:gd name="T18" fmla="*/ 73 w 1042"/>
                      <a:gd name="T19" fmla="*/ 167 h 314"/>
                      <a:gd name="T20" fmla="*/ 510 w 1042"/>
                      <a:gd name="T21"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2" h="314">
                        <a:moveTo>
                          <a:pt x="510" y="0"/>
                        </a:moveTo>
                        <a:lnTo>
                          <a:pt x="510" y="0"/>
                        </a:lnTo>
                        <a:cubicBezTo>
                          <a:pt x="666" y="11"/>
                          <a:pt x="802" y="32"/>
                          <a:pt x="927" y="125"/>
                        </a:cubicBezTo>
                        <a:cubicBezTo>
                          <a:pt x="948" y="146"/>
                          <a:pt x="968" y="157"/>
                          <a:pt x="979" y="178"/>
                        </a:cubicBezTo>
                        <a:cubicBezTo>
                          <a:pt x="1000" y="209"/>
                          <a:pt x="1041" y="230"/>
                          <a:pt x="1010" y="271"/>
                        </a:cubicBezTo>
                        <a:cubicBezTo>
                          <a:pt x="968" y="313"/>
                          <a:pt x="916" y="313"/>
                          <a:pt x="875" y="271"/>
                        </a:cubicBezTo>
                        <a:cubicBezTo>
                          <a:pt x="739" y="115"/>
                          <a:pt x="406" y="105"/>
                          <a:pt x="250" y="209"/>
                        </a:cubicBezTo>
                        <a:cubicBezTo>
                          <a:pt x="218" y="230"/>
                          <a:pt x="187" y="250"/>
                          <a:pt x="166" y="282"/>
                        </a:cubicBezTo>
                        <a:cubicBezTo>
                          <a:pt x="156" y="313"/>
                          <a:pt x="135" y="313"/>
                          <a:pt x="104" y="303"/>
                        </a:cubicBezTo>
                        <a:cubicBezTo>
                          <a:pt x="10" y="261"/>
                          <a:pt x="0" y="250"/>
                          <a:pt x="73" y="167"/>
                        </a:cubicBezTo>
                        <a:cubicBezTo>
                          <a:pt x="198" y="42"/>
                          <a:pt x="354" y="11"/>
                          <a:pt x="510" y="0"/>
                        </a:cubicBezTo>
                      </a:path>
                    </a:pathLst>
                  </a:custGeom>
                  <a:solidFill>
                    <a:srgbClr val="CDA48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12" name="Freeform 8"/>
                  <p:cNvSpPr>
                    <a:spLocks noChangeArrowheads="1"/>
                  </p:cNvSpPr>
                  <p:nvPr/>
                </p:nvSpPr>
                <p:spPr bwMode="auto">
                  <a:xfrm>
                    <a:off x="6246926" y="3519489"/>
                    <a:ext cx="101600" cy="104775"/>
                  </a:xfrm>
                  <a:custGeom>
                    <a:avLst/>
                    <a:gdLst>
                      <a:gd name="T0" fmla="*/ 0 w 282"/>
                      <a:gd name="T1" fmla="*/ 145 h 292"/>
                      <a:gd name="T2" fmla="*/ 0 w 282"/>
                      <a:gd name="T3" fmla="*/ 145 h 292"/>
                      <a:gd name="T4" fmla="*/ 145 w 282"/>
                      <a:gd name="T5" fmla="*/ 0 h 292"/>
                      <a:gd name="T6" fmla="*/ 281 w 282"/>
                      <a:gd name="T7" fmla="*/ 145 h 292"/>
                      <a:gd name="T8" fmla="*/ 135 w 282"/>
                      <a:gd name="T9" fmla="*/ 291 h 292"/>
                      <a:gd name="T10" fmla="*/ 0 w 282"/>
                      <a:gd name="T11" fmla="*/ 145 h 292"/>
                    </a:gdLst>
                    <a:ahLst/>
                    <a:cxnLst>
                      <a:cxn ang="0">
                        <a:pos x="T0" y="T1"/>
                      </a:cxn>
                      <a:cxn ang="0">
                        <a:pos x="T2" y="T3"/>
                      </a:cxn>
                      <a:cxn ang="0">
                        <a:pos x="T4" y="T5"/>
                      </a:cxn>
                      <a:cxn ang="0">
                        <a:pos x="T6" y="T7"/>
                      </a:cxn>
                      <a:cxn ang="0">
                        <a:pos x="T8" y="T9"/>
                      </a:cxn>
                      <a:cxn ang="0">
                        <a:pos x="T10" y="T11"/>
                      </a:cxn>
                    </a:cxnLst>
                    <a:rect l="0" t="0" r="r" b="b"/>
                    <a:pathLst>
                      <a:path w="282" h="292">
                        <a:moveTo>
                          <a:pt x="0" y="145"/>
                        </a:moveTo>
                        <a:lnTo>
                          <a:pt x="0" y="145"/>
                        </a:lnTo>
                        <a:cubicBezTo>
                          <a:pt x="0" y="62"/>
                          <a:pt x="62" y="0"/>
                          <a:pt x="145" y="0"/>
                        </a:cubicBezTo>
                        <a:cubicBezTo>
                          <a:pt x="218" y="0"/>
                          <a:pt x="281" y="73"/>
                          <a:pt x="281" y="145"/>
                        </a:cubicBezTo>
                        <a:cubicBezTo>
                          <a:pt x="281" y="229"/>
                          <a:pt x="218" y="291"/>
                          <a:pt x="135" y="291"/>
                        </a:cubicBezTo>
                        <a:cubicBezTo>
                          <a:pt x="62" y="291"/>
                          <a:pt x="0" y="218"/>
                          <a:pt x="0" y="145"/>
                        </a:cubicBezTo>
                      </a:path>
                    </a:pathLst>
                  </a:custGeom>
                  <a:solidFill>
                    <a:srgbClr val="3B414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13" name="Freeform 9"/>
                  <p:cNvSpPr>
                    <a:spLocks noChangeArrowheads="1"/>
                  </p:cNvSpPr>
                  <p:nvPr/>
                </p:nvSpPr>
                <p:spPr bwMode="auto">
                  <a:xfrm>
                    <a:off x="6712064" y="3519489"/>
                    <a:ext cx="104775" cy="104775"/>
                  </a:xfrm>
                  <a:custGeom>
                    <a:avLst/>
                    <a:gdLst>
                      <a:gd name="T0" fmla="*/ 292 w 293"/>
                      <a:gd name="T1" fmla="*/ 145 h 292"/>
                      <a:gd name="T2" fmla="*/ 292 w 293"/>
                      <a:gd name="T3" fmla="*/ 145 h 292"/>
                      <a:gd name="T4" fmla="*/ 146 w 293"/>
                      <a:gd name="T5" fmla="*/ 291 h 292"/>
                      <a:gd name="T6" fmla="*/ 0 w 293"/>
                      <a:gd name="T7" fmla="*/ 145 h 292"/>
                      <a:gd name="T8" fmla="*/ 146 w 293"/>
                      <a:gd name="T9" fmla="*/ 0 h 292"/>
                      <a:gd name="T10" fmla="*/ 292 w 293"/>
                      <a:gd name="T11" fmla="*/ 145 h 292"/>
                    </a:gdLst>
                    <a:ahLst/>
                    <a:cxnLst>
                      <a:cxn ang="0">
                        <a:pos x="T0" y="T1"/>
                      </a:cxn>
                      <a:cxn ang="0">
                        <a:pos x="T2" y="T3"/>
                      </a:cxn>
                      <a:cxn ang="0">
                        <a:pos x="T4" y="T5"/>
                      </a:cxn>
                      <a:cxn ang="0">
                        <a:pos x="T6" y="T7"/>
                      </a:cxn>
                      <a:cxn ang="0">
                        <a:pos x="T8" y="T9"/>
                      </a:cxn>
                      <a:cxn ang="0">
                        <a:pos x="T10" y="T11"/>
                      </a:cxn>
                    </a:cxnLst>
                    <a:rect l="0" t="0" r="r" b="b"/>
                    <a:pathLst>
                      <a:path w="293" h="292">
                        <a:moveTo>
                          <a:pt x="292" y="145"/>
                        </a:moveTo>
                        <a:lnTo>
                          <a:pt x="292" y="145"/>
                        </a:lnTo>
                        <a:cubicBezTo>
                          <a:pt x="292" y="229"/>
                          <a:pt x="229" y="291"/>
                          <a:pt x="146" y="291"/>
                        </a:cubicBezTo>
                        <a:cubicBezTo>
                          <a:pt x="73" y="291"/>
                          <a:pt x="0" y="229"/>
                          <a:pt x="0" y="145"/>
                        </a:cubicBezTo>
                        <a:cubicBezTo>
                          <a:pt x="11" y="62"/>
                          <a:pt x="73" y="0"/>
                          <a:pt x="146" y="0"/>
                        </a:cubicBezTo>
                        <a:cubicBezTo>
                          <a:pt x="229" y="0"/>
                          <a:pt x="292" y="62"/>
                          <a:pt x="292" y="145"/>
                        </a:cubicBezTo>
                      </a:path>
                    </a:pathLst>
                  </a:custGeom>
                  <a:solidFill>
                    <a:srgbClr val="3B414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14" name="Freeform 10"/>
                  <p:cNvSpPr>
                    <a:spLocks noChangeArrowheads="1"/>
                  </p:cNvSpPr>
                  <p:nvPr/>
                </p:nvSpPr>
                <p:spPr bwMode="auto">
                  <a:xfrm>
                    <a:off x="6996226" y="3905252"/>
                    <a:ext cx="11113" cy="4762"/>
                  </a:xfrm>
                  <a:custGeom>
                    <a:avLst/>
                    <a:gdLst>
                      <a:gd name="T0" fmla="*/ 31 w 32"/>
                      <a:gd name="T1" fmla="*/ 0 h 12"/>
                      <a:gd name="T2" fmla="*/ 31 w 32"/>
                      <a:gd name="T3" fmla="*/ 0 h 12"/>
                      <a:gd name="T4" fmla="*/ 0 w 32"/>
                      <a:gd name="T5" fmla="*/ 11 h 12"/>
                      <a:gd name="T6" fmla="*/ 10 w 32"/>
                      <a:gd name="T7" fmla="*/ 0 h 12"/>
                      <a:gd name="T8" fmla="*/ 31 w 32"/>
                      <a:gd name="T9" fmla="*/ 0 h 12"/>
                    </a:gdLst>
                    <a:ahLst/>
                    <a:cxnLst>
                      <a:cxn ang="0">
                        <a:pos x="T0" y="T1"/>
                      </a:cxn>
                      <a:cxn ang="0">
                        <a:pos x="T2" y="T3"/>
                      </a:cxn>
                      <a:cxn ang="0">
                        <a:pos x="T4" y="T5"/>
                      </a:cxn>
                      <a:cxn ang="0">
                        <a:pos x="T6" y="T7"/>
                      </a:cxn>
                      <a:cxn ang="0">
                        <a:pos x="T8" y="T9"/>
                      </a:cxn>
                    </a:cxnLst>
                    <a:rect l="0" t="0" r="r" b="b"/>
                    <a:pathLst>
                      <a:path w="32" h="12">
                        <a:moveTo>
                          <a:pt x="31" y="0"/>
                        </a:moveTo>
                        <a:lnTo>
                          <a:pt x="31" y="0"/>
                        </a:lnTo>
                        <a:cubicBezTo>
                          <a:pt x="21" y="0"/>
                          <a:pt x="10" y="11"/>
                          <a:pt x="0" y="11"/>
                        </a:cubicBezTo>
                        <a:lnTo>
                          <a:pt x="10" y="0"/>
                        </a:lnTo>
                        <a:cubicBezTo>
                          <a:pt x="10" y="0"/>
                          <a:pt x="21" y="0"/>
                          <a:pt x="31" y="0"/>
                        </a:cubicBezTo>
                      </a:path>
                    </a:pathLst>
                  </a:custGeom>
                  <a:solidFill>
                    <a:srgbClr val="7D555A"/>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15" name="Freeform 11"/>
                  <p:cNvSpPr>
                    <a:spLocks noChangeArrowheads="1"/>
                  </p:cNvSpPr>
                  <p:nvPr/>
                </p:nvSpPr>
                <p:spPr bwMode="auto">
                  <a:xfrm>
                    <a:off x="6062776" y="3005139"/>
                    <a:ext cx="941388" cy="1319213"/>
                  </a:xfrm>
                  <a:custGeom>
                    <a:avLst/>
                    <a:gdLst>
                      <a:gd name="T0" fmla="*/ 2594 w 2616"/>
                      <a:gd name="T1" fmla="*/ 2052 h 3666"/>
                      <a:gd name="T2" fmla="*/ 2573 w 2616"/>
                      <a:gd name="T3" fmla="*/ 656 h 3666"/>
                      <a:gd name="T4" fmla="*/ 1792 w 2616"/>
                      <a:gd name="T5" fmla="*/ 239 h 3666"/>
                      <a:gd name="T6" fmla="*/ 1209 w 2616"/>
                      <a:gd name="T7" fmla="*/ 281 h 3666"/>
                      <a:gd name="T8" fmla="*/ 396 w 2616"/>
                      <a:gd name="T9" fmla="*/ 166 h 3666"/>
                      <a:gd name="T10" fmla="*/ 0 w 2616"/>
                      <a:gd name="T11" fmla="*/ 1072 h 3666"/>
                      <a:gd name="T12" fmla="*/ 0 w 2616"/>
                      <a:gd name="T13" fmla="*/ 2509 h 3666"/>
                      <a:gd name="T14" fmla="*/ 219 w 2616"/>
                      <a:gd name="T15" fmla="*/ 3071 h 3666"/>
                      <a:gd name="T16" fmla="*/ 1302 w 2616"/>
                      <a:gd name="T17" fmla="*/ 3665 h 3666"/>
                      <a:gd name="T18" fmla="*/ 1761 w 2616"/>
                      <a:gd name="T19" fmla="*/ 3540 h 3666"/>
                      <a:gd name="T20" fmla="*/ 2552 w 2616"/>
                      <a:gd name="T21" fmla="*/ 2738 h 3666"/>
                      <a:gd name="T22" fmla="*/ 2573 w 2616"/>
                      <a:gd name="T23" fmla="*/ 2655 h 3666"/>
                      <a:gd name="T24" fmla="*/ 2594 w 2616"/>
                      <a:gd name="T25" fmla="*/ 2519 h 3666"/>
                      <a:gd name="T26" fmla="*/ 2604 w 2616"/>
                      <a:gd name="T27" fmla="*/ 2498 h 3666"/>
                      <a:gd name="T28" fmla="*/ 2604 w 2616"/>
                      <a:gd name="T29" fmla="*/ 2498 h 3666"/>
                      <a:gd name="T30" fmla="*/ 2594 w 2616"/>
                      <a:gd name="T31" fmla="*/ 2052 h 3666"/>
                      <a:gd name="T32" fmla="*/ 1948 w 2616"/>
                      <a:gd name="T33" fmla="*/ 1718 h 3666"/>
                      <a:gd name="T34" fmla="*/ 1948 w 2616"/>
                      <a:gd name="T35" fmla="*/ 1427 h 3666"/>
                      <a:gd name="T36" fmla="*/ 1948 w 2616"/>
                      <a:gd name="T37" fmla="*/ 1718 h 3666"/>
                      <a:gd name="T38" fmla="*/ 1375 w 2616"/>
                      <a:gd name="T39" fmla="*/ 1781 h 3666"/>
                      <a:gd name="T40" fmla="*/ 1646 w 2616"/>
                      <a:gd name="T41" fmla="*/ 1135 h 3666"/>
                      <a:gd name="T42" fmla="*/ 2406 w 2616"/>
                      <a:gd name="T43" fmla="*/ 1260 h 3666"/>
                      <a:gd name="T44" fmla="*/ 2302 w 2616"/>
                      <a:gd name="T45" fmla="*/ 1354 h 3666"/>
                      <a:gd name="T46" fmla="*/ 1636 w 2616"/>
                      <a:gd name="T47" fmla="*/ 1302 h 3666"/>
                      <a:gd name="T48" fmla="*/ 1511 w 2616"/>
                      <a:gd name="T49" fmla="*/ 2083 h 3666"/>
                      <a:gd name="T50" fmla="*/ 1375 w 2616"/>
                      <a:gd name="T51" fmla="*/ 2083 h 3666"/>
                      <a:gd name="T52" fmla="*/ 302 w 2616"/>
                      <a:gd name="T53" fmla="*/ 1354 h 3666"/>
                      <a:gd name="T54" fmla="*/ 240 w 2616"/>
                      <a:gd name="T55" fmla="*/ 1375 h 3666"/>
                      <a:gd name="T56" fmla="*/ 646 w 2616"/>
                      <a:gd name="T57" fmla="*/ 1072 h 3666"/>
                      <a:gd name="T58" fmla="*/ 1115 w 2616"/>
                      <a:gd name="T59" fmla="*/ 1250 h 3666"/>
                      <a:gd name="T60" fmla="*/ 1011 w 2616"/>
                      <a:gd name="T61" fmla="*/ 1343 h 3666"/>
                      <a:gd name="T62" fmla="*/ 302 w 2616"/>
                      <a:gd name="T63" fmla="*/ 1354 h 3666"/>
                      <a:gd name="T64" fmla="*/ 646 w 2616"/>
                      <a:gd name="T65" fmla="*/ 1718 h 3666"/>
                      <a:gd name="T66" fmla="*/ 656 w 2616"/>
                      <a:gd name="T67" fmla="*/ 1427 h 3666"/>
                      <a:gd name="T68" fmla="*/ 646 w 2616"/>
                      <a:gd name="T69" fmla="*/ 1718 h 3666"/>
                      <a:gd name="T70" fmla="*/ 823 w 2616"/>
                      <a:gd name="T71" fmla="*/ 2780 h 3666"/>
                      <a:gd name="T72" fmla="*/ 823 w 2616"/>
                      <a:gd name="T73" fmla="*/ 2655 h 3666"/>
                      <a:gd name="T74" fmla="*/ 1750 w 2616"/>
                      <a:gd name="T75" fmla="*/ 2655 h 3666"/>
                      <a:gd name="T76" fmla="*/ 1802 w 2616"/>
                      <a:gd name="T77" fmla="*/ 2749 h 3666"/>
                      <a:gd name="T78" fmla="*/ 823 w 2616"/>
                      <a:gd name="T79" fmla="*/ 2780 h 3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16" h="3666">
                        <a:moveTo>
                          <a:pt x="2594" y="2052"/>
                        </a:moveTo>
                        <a:lnTo>
                          <a:pt x="2594" y="2052"/>
                        </a:lnTo>
                        <a:cubicBezTo>
                          <a:pt x="2594" y="1718"/>
                          <a:pt x="2604" y="1395"/>
                          <a:pt x="2604" y="1072"/>
                        </a:cubicBezTo>
                        <a:cubicBezTo>
                          <a:pt x="2615" y="937"/>
                          <a:pt x="2594" y="791"/>
                          <a:pt x="2573" y="656"/>
                        </a:cubicBezTo>
                        <a:cubicBezTo>
                          <a:pt x="2511" y="364"/>
                          <a:pt x="2354" y="239"/>
                          <a:pt x="2042" y="218"/>
                        </a:cubicBezTo>
                        <a:cubicBezTo>
                          <a:pt x="1959" y="208"/>
                          <a:pt x="1875" y="229"/>
                          <a:pt x="1792" y="239"/>
                        </a:cubicBezTo>
                        <a:cubicBezTo>
                          <a:pt x="1761" y="260"/>
                          <a:pt x="1719" y="281"/>
                          <a:pt x="1688" y="302"/>
                        </a:cubicBezTo>
                        <a:cubicBezTo>
                          <a:pt x="1521" y="385"/>
                          <a:pt x="1365" y="364"/>
                          <a:pt x="1209" y="281"/>
                        </a:cubicBezTo>
                        <a:cubicBezTo>
                          <a:pt x="1156" y="250"/>
                          <a:pt x="1104" y="218"/>
                          <a:pt x="1063" y="187"/>
                        </a:cubicBezTo>
                        <a:cubicBezTo>
                          <a:pt x="854" y="0"/>
                          <a:pt x="594" y="52"/>
                          <a:pt x="396" y="166"/>
                        </a:cubicBezTo>
                        <a:cubicBezTo>
                          <a:pt x="167" y="312"/>
                          <a:pt x="52" y="531"/>
                          <a:pt x="21" y="802"/>
                        </a:cubicBezTo>
                        <a:cubicBezTo>
                          <a:pt x="11" y="895"/>
                          <a:pt x="11" y="979"/>
                          <a:pt x="0" y="1072"/>
                        </a:cubicBezTo>
                        <a:cubicBezTo>
                          <a:pt x="0" y="1552"/>
                          <a:pt x="0" y="2020"/>
                          <a:pt x="0" y="2498"/>
                        </a:cubicBezTo>
                        <a:lnTo>
                          <a:pt x="0" y="2509"/>
                        </a:lnTo>
                        <a:cubicBezTo>
                          <a:pt x="11" y="2582"/>
                          <a:pt x="31" y="2665"/>
                          <a:pt x="52" y="2738"/>
                        </a:cubicBezTo>
                        <a:cubicBezTo>
                          <a:pt x="84" y="2863"/>
                          <a:pt x="156" y="2967"/>
                          <a:pt x="219" y="3071"/>
                        </a:cubicBezTo>
                        <a:cubicBezTo>
                          <a:pt x="406" y="3249"/>
                          <a:pt x="625" y="3394"/>
                          <a:pt x="844" y="3540"/>
                        </a:cubicBezTo>
                        <a:cubicBezTo>
                          <a:pt x="990" y="3634"/>
                          <a:pt x="1136" y="3665"/>
                          <a:pt x="1302" y="3665"/>
                        </a:cubicBezTo>
                        <a:lnTo>
                          <a:pt x="1302" y="3665"/>
                        </a:lnTo>
                        <a:cubicBezTo>
                          <a:pt x="1459" y="3665"/>
                          <a:pt x="1615" y="3634"/>
                          <a:pt x="1761" y="3540"/>
                        </a:cubicBezTo>
                        <a:cubicBezTo>
                          <a:pt x="1979" y="3394"/>
                          <a:pt x="2188" y="3249"/>
                          <a:pt x="2386" y="3071"/>
                        </a:cubicBezTo>
                        <a:cubicBezTo>
                          <a:pt x="2448" y="2967"/>
                          <a:pt x="2521" y="2863"/>
                          <a:pt x="2552" y="2738"/>
                        </a:cubicBezTo>
                        <a:cubicBezTo>
                          <a:pt x="2552" y="2717"/>
                          <a:pt x="2563" y="2707"/>
                          <a:pt x="2563" y="2686"/>
                        </a:cubicBezTo>
                        <a:cubicBezTo>
                          <a:pt x="2573" y="2676"/>
                          <a:pt x="2573" y="2665"/>
                          <a:pt x="2573" y="2655"/>
                        </a:cubicBezTo>
                        <a:cubicBezTo>
                          <a:pt x="2573" y="2655"/>
                          <a:pt x="2573" y="2644"/>
                          <a:pt x="2573" y="2634"/>
                        </a:cubicBezTo>
                        <a:cubicBezTo>
                          <a:pt x="2584" y="2603"/>
                          <a:pt x="2594" y="2561"/>
                          <a:pt x="2594" y="2519"/>
                        </a:cubicBezTo>
                        <a:lnTo>
                          <a:pt x="2594" y="2509"/>
                        </a:lnTo>
                        <a:lnTo>
                          <a:pt x="2604" y="2498"/>
                        </a:lnTo>
                        <a:lnTo>
                          <a:pt x="2604" y="2498"/>
                        </a:lnTo>
                        <a:lnTo>
                          <a:pt x="2604" y="2498"/>
                        </a:lnTo>
                        <a:lnTo>
                          <a:pt x="2604" y="2498"/>
                        </a:lnTo>
                        <a:cubicBezTo>
                          <a:pt x="2604" y="2343"/>
                          <a:pt x="2594" y="2197"/>
                          <a:pt x="2594" y="2052"/>
                        </a:cubicBezTo>
                        <a:close/>
                        <a:moveTo>
                          <a:pt x="1948" y="1718"/>
                        </a:moveTo>
                        <a:lnTo>
                          <a:pt x="1948" y="1718"/>
                        </a:lnTo>
                        <a:cubicBezTo>
                          <a:pt x="1875" y="1718"/>
                          <a:pt x="1802" y="1656"/>
                          <a:pt x="1802" y="1572"/>
                        </a:cubicBezTo>
                        <a:cubicBezTo>
                          <a:pt x="1813" y="1489"/>
                          <a:pt x="1875" y="1427"/>
                          <a:pt x="1948" y="1427"/>
                        </a:cubicBezTo>
                        <a:cubicBezTo>
                          <a:pt x="2031" y="1427"/>
                          <a:pt x="2094" y="1489"/>
                          <a:pt x="2094" y="1572"/>
                        </a:cubicBezTo>
                        <a:cubicBezTo>
                          <a:pt x="2094" y="1656"/>
                          <a:pt x="2031" y="1718"/>
                          <a:pt x="1948" y="1718"/>
                        </a:cubicBezTo>
                        <a:close/>
                        <a:moveTo>
                          <a:pt x="1375" y="1781"/>
                        </a:moveTo>
                        <a:lnTo>
                          <a:pt x="1375" y="1781"/>
                        </a:lnTo>
                        <a:cubicBezTo>
                          <a:pt x="1375" y="1708"/>
                          <a:pt x="1375" y="1635"/>
                          <a:pt x="1375" y="1562"/>
                        </a:cubicBezTo>
                        <a:cubicBezTo>
                          <a:pt x="1365" y="1354"/>
                          <a:pt x="1469" y="1218"/>
                          <a:pt x="1646" y="1135"/>
                        </a:cubicBezTo>
                        <a:cubicBezTo>
                          <a:pt x="1854" y="1041"/>
                          <a:pt x="2063" y="1041"/>
                          <a:pt x="2271" y="1145"/>
                        </a:cubicBezTo>
                        <a:cubicBezTo>
                          <a:pt x="2323" y="1177"/>
                          <a:pt x="2365" y="1218"/>
                          <a:pt x="2406" y="1260"/>
                        </a:cubicBezTo>
                        <a:cubicBezTo>
                          <a:pt x="2427" y="1281"/>
                          <a:pt x="2459" y="1312"/>
                          <a:pt x="2427" y="1333"/>
                        </a:cubicBezTo>
                        <a:cubicBezTo>
                          <a:pt x="2396" y="1354"/>
                          <a:pt x="2344" y="1395"/>
                          <a:pt x="2302" y="1354"/>
                        </a:cubicBezTo>
                        <a:cubicBezTo>
                          <a:pt x="2219" y="1260"/>
                          <a:pt x="2115" y="1218"/>
                          <a:pt x="2000" y="1208"/>
                        </a:cubicBezTo>
                        <a:cubicBezTo>
                          <a:pt x="1865" y="1197"/>
                          <a:pt x="1740" y="1218"/>
                          <a:pt x="1636" y="1302"/>
                        </a:cubicBezTo>
                        <a:cubicBezTo>
                          <a:pt x="1552" y="1364"/>
                          <a:pt x="1511" y="1437"/>
                          <a:pt x="1511" y="1541"/>
                        </a:cubicBezTo>
                        <a:cubicBezTo>
                          <a:pt x="1511" y="1729"/>
                          <a:pt x="1511" y="1906"/>
                          <a:pt x="1511" y="2083"/>
                        </a:cubicBezTo>
                        <a:cubicBezTo>
                          <a:pt x="1521" y="2145"/>
                          <a:pt x="1490" y="2145"/>
                          <a:pt x="1438" y="2145"/>
                        </a:cubicBezTo>
                        <a:cubicBezTo>
                          <a:pt x="1386" y="2156"/>
                          <a:pt x="1365" y="2135"/>
                          <a:pt x="1375" y="2083"/>
                        </a:cubicBezTo>
                        <a:cubicBezTo>
                          <a:pt x="1375" y="1979"/>
                          <a:pt x="1375" y="1885"/>
                          <a:pt x="1375" y="1781"/>
                        </a:cubicBezTo>
                        <a:close/>
                        <a:moveTo>
                          <a:pt x="302" y="1354"/>
                        </a:moveTo>
                        <a:lnTo>
                          <a:pt x="302" y="1354"/>
                        </a:lnTo>
                        <a:cubicBezTo>
                          <a:pt x="292" y="1385"/>
                          <a:pt x="271" y="1385"/>
                          <a:pt x="240" y="1375"/>
                        </a:cubicBezTo>
                        <a:cubicBezTo>
                          <a:pt x="146" y="1333"/>
                          <a:pt x="136" y="1322"/>
                          <a:pt x="209" y="1239"/>
                        </a:cubicBezTo>
                        <a:cubicBezTo>
                          <a:pt x="334" y="1114"/>
                          <a:pt x="490" y="1083"/>
                          <a:pt x="646" y="1072"/>
                        </a:cubicBezTo>
                        <a:cubicBezTo>
                          <a:pt x="802" y="1083"/>
                          <a:pt x="938" y="1104"/>
                          <a:pt x="1063" y="1197"/>
                        </a:cubicBezTo>
                        <a:cubicBezTo>
                          <a:pt x="1084" y="1218"/>
                          <a:pt x="1104" y="1229"/>
                          <a:pt x="1115" y="1250"/>
                        </a:cubicBezTo>
                        <a:cubicBezTo>
                          <a:pt x="1136" y="1281"/>
                          <a:pt x="1177" y="1302"/>
                          <a:pt x="1146" y="1343"/>
                        </a:cubicBezTo>
                        <a:cubicBezTo>
                          <a:pt x="1104" y="1385"/>
                          <a:pt x="1052" y="1385"/>
                          <a:pt x="1011" y="1343"/>
                        </a:cubicBezTo>
                        <a:cubicBezTo>
                          <a:pt x="875" y="1187"/>
                          <a:pt x="542" y="1177"/>
                          <a:pt x="386" y="1281"/>
                        </a:cubicBezTo>
                        <a:cubicBezTo>
                          <a:pt x="354" y="1302"/>
                          <a:pt x="323" y="1322"/>
                          <a:pt x="302" y="1354"/>
                        </a:cubicBezTo>
                        <a:close/>
                        <a:moveTo>
                          <a:pt x="646" y="1718"/>
                        </a:moveTo>
                        <a:lnTo>
                          <a:pt x="646" y="1718"/>
                        </a:lnTo>
                        <a:cubicBezTo>
                          <a:pt x="573" y="1718"/>
                          <a:pt x="511" y="1645"/>
                          <a:pt x="511" y="1572"/>
                        </a:cubicBezTo>
                        <a:cubicBezTo>
                          <a:pt x="511" y="1489"/>
                          <a:pt x="573" y="1427"/>
                          <a:pt x="656" y="1427"/>
                        </a:cubicBezTo>
                        <a:cubicBezTo>
                          <a:pt x="729" y="1427"/>
                          <a:pt x="792" y="1500"/>
                          <a:pt x="792" y="1572"/>
                        </a:cubicBezTo>
                        <a:cubicBezTo>
                          <a:pt x="792" y="1656"/>
                          <a:pt x="729" y="1718"/>
                          <a:pt x="646" y="1718"/>
                        </a:cubicBezTo>
                        <a:close/>
                        <a:moveTo>
                          <a:pt x="823" y="2780"/>
                        </a:moveTo>
                        <a:lnTo>
                          <a:pt x="823" y="2780"/>
                        </a:lnTo>
                        <a:cubicBezTo>
                          <a:pt x="802" y="2769"/>
                          <a:pt x="792" y="2749"/>
                          <a:pt x="781" y="2738"/>
                        </a:cubicBezTo>
                        <a:cubicBezTo>
                          <a:pt x="750" y="2676"/>
                          <a:pt x="761" y="2655"/>
                          <a:pt x="823" y="2655"/>
                        </a:cubicBezTo>
                        <a:cubicBezTo>
                          <a:pt x="979" y="2655"/>
                          <a:pt x="1136" y="2655"/>
                          <a:pt x="1302" y="2655"/>
                        </a:cubicBezTo>
                        <a:cubicBezTo>
                          <a:pt x="1448" y="2655"/>
                          <a:pt x="1604" y="2655"/>
                          <a:pt x="1750" y="2655"/>
                        </a:cubicBezTo>
                        <a:cubicBezTo>
                          <a:pt x="1781" y="2655"/>
                          <a:pt x="1813" y="2644"/>
                          <a:pt x="1834" y="2676"/>
                        </a:cubicBezTo>
                        <a:cubicBezTo>
                          <a:pt x="1844" y="2707"/>
                          <a:pt x="1823" y="2728"/>
                          <a:pt x="1802" y="2749"/>
                        </a:cubicBezTo>
                        <a:cubicBezTo>
                          <a:pt x="1698" y="2884"/>
                          <a:pt x="1552" y="2957"/>
                          <a:pt x="1386" y="2967"/>
                        </a:cubicBezTo>
                        <a:cubicBezTo>
                          <a:pt x="1177" y="2999"/>
                          <a:pt x="969" y="2957"/>
                          <a:pt x="823" y="2780"/>
                        </a:cubicBezTo>
                        <a:close/>
                      </a:path>
                    </a:pathLst>
                  </a:custGeom>
                  <a:solidFill>
                    <a:srgbClr val="EACEB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16" name="Freeform 12"/>
                  <p:cNvSpPr>
                    <a:spLocks noChangeArrowheads="1"/>
                  </p:cNvSpPr>
                  <p:nvPr/>
                </p:nvSpPr>
                <p:spPr bwMode="auto">
                  <a:xfrm>
                    <a:off x="5938951" y="2719389"/>
                    <a:ext cx="965200" cy="896938"/>
                  </a:xfrm>
                  <a:custGeom>
                    <a:avLst/>
                    <a:gdLst>
                      <a:gd name="T0" fmla="*/ 2094 w 2679"/>
                      <a:gd name="T1" fmla="*/ 1104 h 2490"/>
                      <a:gd name="T2" fmla="*/ 2094 w 2679"/>
                      <a:gd name="T3" fmla="*/ 1104 h 2490"/>
                      <a:gd name="T4" fmla="*/ 1459 w 2679"/>
                      <a:gd name="T5" fmla="*/ 1073 h 2490"/>
                      <a:gd name="T6" fmla="*/ 1115 w 2679"/>
                      <a:gd name="T7" fmla="*/ 927 h 2490"/>
                      <a:gd name="T8" fmla="*/ 657 w 2679"/>
                      <a:gd name="T9" fmla="*/ 1135 h 2490"/>
                      <a:gd name="T10" fmla="*/ 365 w 2679"/>
                      <a:gd name="T11" fmla="*/ 1750 h 2490"/>
                      <a:gd name="T12" fmla="*/ 355 w 2679"/>
                      <a:gd name="T13" fmla="*/ 2417 h 2490"/>
                      <a:gd name="T14" fmla="*/ 344 w 2679"/>
                      <a:gd name="T15" fmla="*/ 2489 h 2490"/>
                      <a:gd name="T16" fmla="*/ 115 w 2679"/>
                      <a:gd name="T17" fmla="*/ 2083 h 2490"/>
                      <a:gd name="T18" fmla="*/ 94 w 2679"/>
                      <a:gd name="T19" fmla="*/ 2042 h 2490"/>
                      <a:gd name="T20" fmla="*/ 0 w 2679"/>
                      <a:gd name="T21" fmla="*/ 1354 h 2490"/>
                      <a:gd name="T22" fmla="*/ 782 w 2679"/>
                      <a:gd name="T23" fmla="*/ 271 h 2490"/>
                      <a:gd name="T24" fmla="*/ 823 w 2679"/>
                      <a:gd name="T25" fmla="*/ 250 h 2490"/>
                      <a:gd name="T26" fmla="*/ 771 w 2679"/>
                      <a:gd name="T27" fmla="*/ 52 h 2490"/>
                      <a:gd name="T28" fmla="*/ 823 w 2679"/>
                      <a:gd name="T29" fmla="*/ 0 h 2490"/>
                      <a:gd name="T30" fmla="*/ 1428 w 2679"/>
                      <a:gd name="T31" fmla="*/ 62 h 2490"/>
                      <a:gd name="T32" fmla="*/ 1928 w 2679"/>
                      <a:gd name="T33" fmla="*/ 62 h 2490"/>
                      <a:gd name="T34" fmla="*/ 2678 w 2679"/>
                      <a:gd name="T35" fmla="*/ 583 h 2490"/>
                      <a:gd name="T36" fmla="*/ 2313 w 2679"/>
                      <a:gd name="T37" fmla="*/ 916 h 2490"/>
                      <a:gd name="T38" fmla="*/ 2094 w 2679"/>
                      <a:gd name="T39" fmla="*/ 1104 h 2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79" h="2490">
                        <a:moveTo>
                          <a:pt x="2094" y="1104"/>
                        </a:moveTo>
                        <a:lnTo>
                          <a:pt x="2094" y="1104"/>
                        </a:lnTo>
                        <a:cubicBezTo>
                          <a:pt x="1875" y="1239"/>
                          <a:pt x="1667" y="1208"/>
                          <a:pt x="1459" y="1073"/>
                        </a:cubicBezTo>
                        <a:cubicBezTo>
                          <a:pt x="1355" y="1000"/>
                          <a:pt x="1250" y="916"/>
                          <a:pt x="1115" y="927"/>
                        </a:cubicBezTo>
                        <a:cubicBezTo>
                          <a:pt x="938" y="948"/>
                          <a:pt x="792" y="1021"/>
                          <a:pt x="657" y="1135"/>
                        </a:cubicBezTo>
                        <a:cubicBezTo>
                          <a:pt x="469" y="1302"/>
                          <a:pt x="407" y="1521"/>
                          <a:pt x="365" y="1750"/>
                        </a:cubicBezTo>
                        <a:cubicBezTo>
                          <a:pt x="334" y="1969"/>
                          <a:pt x="344" y="2198"/>
                          <a:pt x="355" y="2417"/>
                        </a:cubicBezTo>
                        <a:cubicBezTo>
                          <a:pt x="355" y="2437"/>
                          <a:pt x="365" y="2469"/>
                          <a:pt x="344" y="2489"/>
                        </a:cubicBezTo>
                        <a:cubicBezTo>
                          <a:pt x="313" y="2333"/>
                          <a:pt x="271" y="2177"/>
                          <a:pt x="115" y="2083"/>
                        </a:cubicBezTo>
                        <a:cubicBezTo>
                          <a:pt x="105" y="2073"/>
                          <a:pt x="105" y="2052"/>
                          <a:pt x="94" y="2042"/>
                        </a:cubicBezTo>
                        <a:cubicBezTo>
                          <a:pt x="53" y="1812"/>
                          <a:pt x="0" y="1583"/>
                          <a:pt x="0" y="1354"/>
                        </a:cubicBezTo>
                        <a:cubicBezTo>
                          <a:pt x="11" y="833"/>
                          <a:pt x="292" y="417"/>
                          <a:pt x="782" y="271"/>
                        </a:cubicBezTo>
                        <a:cubicBezTo>
                          <a:pt x="803" y="260"/>
                          <a:pt x="813" y="250"/>
                          <a:pt x="823" y="250"/>
                        </a:cubicBezTo>
                        <a:cubicBezTo>
                          <a:pt x="792" y="187"/>
                          <a:pt x="771" y="125"/>
                          <a:pt x="771" y="52"/>
                        </a:cubicBezTo>
                        <a:cubicBezTo>
                          <a:pt x="771" y="10"/>
                          <a:pt x="782" y="0"/>
                          <a:pt x="823" y="0"/>
                        </a:cubicBezTo>
                        <a:cubicBezTo>
                          <a:pt x="1021" y="42"/>
                          <a:pt x="1230" y="73"/>
                          <a:pt x="1428" y="62"/>
                        </a:cubicBezTo>
                        <a:cubicBezTo>
                          <a:pt x="1594" y="62"/>
                          <a:pt x="1761" y="42"/>
                          <a:pt x="1928" y="62"/>
                        </a:cubicBezTo>
                        <a:cubicBezTo>
                          <a:pt x="2261" y="114"/>
                          <a:pt x="2521" y="271"/>
                          <a:pt x="2678" y="583"/>
                        </a:cubicBezTo>
                        <a:cubicBezTo>
                          <a:pt x="2553" y="698"/>
                          <a:pt x="2428" y="812"/>
                          <a:pt x="2313" y="916"/>
                        </a:cubicBezTo>
                        <a:cubicBezTo>
                          <a:pt x="2240" y="979"/>
                          <a:pt x="2157" y="1031"/>
                          <a:pt x="2094" y="1104"/>
                        </a:cubicBezTo>
                      </a:path>
                    </a:pathLst>
                  </a:custGeom>
                  <a:solidFill>
                    <a:srgbClr val="E4AC4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17" name="Freeform 13"/>
                  <p:cNvSpPr>
                    <a:spLocks noChangeArrowheads="1"/>
                  </p:cNvSpPr>
                  <p:nvPr/>
                </p:nvSpPr>
                <p:spPr bwMode="auto">
                  <a:xfrm>
                    <a:off x="6693014" y="2930527"/>
                    <a:ext cx="434975" cy="685800"/>
                  </a:xfrm>
                  <a:custGeom>
                    <a:avLst/>
                    <a:gdLst>
                      <a:gd name="T0" fmla="*/ 0 w 1210"/>
                      <a:gd name="T1" fmla="*/ 521 h 1907"/>
                      <a:gd name="T2" fmla="*/ 0 w 1210"/>
                      <a:gd name="T3" fmla="*/ 521 h 1907"/>
                      <a:gd name="T4" fmla="*/ 219 w 1210"/>
                      <a:gd name="T5" fmla="*/ 333 h 1907"/>
                      <a:gd name="T6" fmla="*/ 584 w 1210"/>
                      <a:gd name="T7" fmla="*/ 0 h 1907"/>
                      <a:gd name="T8" fmla="*/ 1177 w 1210"/>
                      <a:gd name="T9" fmla="*/ 604 h 1907"/>
                      <a:gd name="T10" fmla="*/ 1094 w 1210"/>
                      <a:gd name="T11" fmla="*/ 1459 h 1907"/>
                      <a:gd name="T12" fmla="*/ 1073 w 1210"/>
                      <a:gd name="T13" fmla="*/ 1500 h 1907"/>
                      <a:gd name="T14" fmla="*/ 865 w 1210"/>
                      <a:gd name="T15" fmla="*/ 1802 h 1907"/>
                      <a:gd name="T16" fmla="*/ 844 w 1210"/>
                      <a:gd name="T17" fmla="*/ 1906 h 1907"/>
                      <a:gd name="T18" fmla="*/ 844 w 1210"/>
                      <a:gd name="T19" fmla="*/ 1656 h 1907"/>
                      <a:gd name="T20" fmla="*/ 761 w 1210"/>
                      <a:gd name="T21" fmla="*/ 750 h 1907"/>
                      <a:gd name="T22" fmla="*/ 406 w 1210"/>
                      <a:gd name="T23" fmla="*/ 479 h 1907"/>
                      <a:gd name="T24" fmla="*/ 0 w 1210"/>
                      <a:gd name="T25" fmla="*/ 521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0" h="1907">
                        <a:moveTo>
                          <a:pt x="0" y="521"/>
                        </a:moveTo>
                        <a:lnTo>
                          <a:pt x="0" y="521"/>
                        </a:lnTo>
                        <a:cubicBezTo>
                          <a:pt x="63" y="448"/>
                          <a:pt x="146" y="396"/>
                          <a:pt x="219" y="333"/>
                        </a:cubicBezTo>
                        <a:cubicBezTo>
                          <a:pt x="334" y="229"/>
                          <a:pt x="459" y="115"/>
                          <a:pt x="584" y="0"/>
                        </a:cubicBezTo>
                        <a:cubicBezTo>
                          <a:pt x="906" y="42"/>
                          <a:pt x="1136" y="281"/>
                          <a:pt x="1177" y="604"/>
                        </a:cubicBezTo>
                        <a:cubicBezTo>
                          <a:pt x="1209" y="896"/>
                          <a:pt x="1146" y="1177"/>
                          <a:pt x="1094" y="1459"/>
                        </a:cubicBezTo>
                        <a:cubicBezTo>
                          <a:pt x="1084" y="1479"/>
                          <a:pt x="1084" y="1490"/>
                          <a:pt x="1073" y="1500"/>
                        </a:cubicBezTo>
                        <a:cubicBezTo>
                          <a:pt x="948" y="1563"/>
                          <a:pt x="906" y="1688"/>
                          <a:pt x="865" y="1802"/>
                        </a:cubicBezTo>
                        <a:cubicBezTo>
                          <a:pt x="854" y="1834"/>
                          <a:pt x="854" y="1875"/>
                          <a:pt x="844" y="1906"/>
                        </a:cubicBezTo>
                        <a:cubicBezTo>
                          <a:pt x="823" y="1823"/>
                          <a:pt x="844" y="1740"/>
                          <a:pt x="844" y="1656"/>
                        </a:cubicBezTo>
                        <a:cubicBezTo>
                          <a:pt x="854" y="1354"/>
                          <a:pt x="844" y="1052"/>
                          <a:pt x="761" y="750"/>
                        </a:cubicBezTo>
                        <a:cubicBezTo>
                          <a:pt x="709" y="563"/>
                          <a:pt x="615" y="490"/>
                          <a:pt x="406" y="479"/>
                        </a:cubicBezTo>
                        <a:cubicBezTo>
                          <a:pt x="271" y="479"/>
                          <a:pt x="136" y="490"/>
                          <a:pt x="0" y="521"/>
                        </a:cubicBezTo>
                      </a:path>
                    </a:pathLst>
                  </a:custGeom>
                  <a:solidFill>
                    <a:srgbClr val="D89B43"/>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18" name="Freeform 14"/>
                  <p:cNvSpPr>
                    <a:spLocks noChangeArrowheads="1"/>
                  </p:cNvSpPr>
                  <p:nvPr/>
                </p:nvSpPr>
                <p:spPr bwMode="auto">
                  <a:xfrm>
                    <a:off x="5932601" y="2746377"/>
                    <a:ext cx="1196975" cy="1162050"/>
                  </a:xfrm>
                  <a:custGeom>
                    <a:avLst/>
                    <a:gdLst>
                      <a:gd name="T0" fmla="*/ 2968 w 3324"/>
                      <a:gd name="T1" fmla="*/ 3217 h 3229"/>
                      <a:gd name="T2" fmla="*/ 2968 w 3324"/>
                      <a:gd name="T3" fmla="*/ 3217 h 3229"/>
                      <a:gd name="T4" fmla="*/ 2958 w 3324"/>
                      <a:gd name="T5" fmla="*/ 2771 h 3229"/>
                      <a:gd name="T6" fmla="*/ 2968 w 3324"/>
                      <a:gd name="T7" fmla="*/ 1791 h 3229"/>
                      <a:gd name="T8" fmla="*/ 3031 w 3324"/>
                      <a:gd name="T9" fmla="*/ 1802 h 3229"/>
                      <a:gd name="T10" fmla="*/ 3104 w 3324"/>
                      <a:gd name="T11" fmla="*/ 1739 h 3229"/>
                      <a:gd name="T12" fmla="*/ 3000 w 3324"/>
                      <a:gd name="T13" fmla="*/ 1177 h 3229"/>
                      <a:gd name="T14" fmla="*/ 2573 w 3324"/>
                      <a:gd name="T15" fmla="*/ 594 h 3229"/>
                      <a:gd name="T16" fmla="*/ 2531 w 3324"/>
                      <a:gd name="T17" fmla="*/ 562 h 3229"/>
                      <a:gd name="T18" fmla="*/ 1427 w 3324"/>
                      <a:gd name="T19" fmla="*/ 291 h 3229"/>
                      <a:gd name="T20" fmla="*/ 218 w 3324"/>
                      <a:gd name="T21" fmla="*/ 1698 h 3229"/>
                      <a:gd name="T22" fmla="*/ 323 w 3324"/>
                      <a:gd name="T23" fmla="*/ 1791 h 3229"/>
                      <a:gd name="T24" fmla="*/ 364 w 3324"/>
                      <a:gd name="T25" fmla="*/ 1791 h 3229"/>
                      <a:gd name="T26" fmla="*/ 364 w 3324"/>
                      <a:gd name="T27" fmla="*/ 3217 h 3229"/>
                      <a:gd name="T28" fmla="*/ 354 w 3324"/>
                      <a:gd name="T29" fmla="*/ 3228 h 3229"/>
                      <a:gd name="T30" fmla="*/ 229 w 3324"/>
                      <a:gd name="T31" fmla="*/ 3197 h 3229"/>
                      <a:gd name="T32" fmla="*/ 229 w 3324"/>
                      <a:gd name="T33" fmla="*/ 1896 h 3229"/>
                      <a:gd name="T34" fmla="*/ 145 w 3324"/>
                      <a:gd name="T35" fmla="*/ 1844 h 3229"/>
                      <a:gd name="T36" fmla="*/ 10 w 3324"/>
                      <a:gd name="T37" fmla="*/ 1927 h 3229"/>
                      <a:gd name="T38" fmla="*/ 0 w 3324"/>
                      <a:gd name="T39" fmla="*/ 1781 h 3229"/>
                      <a:gd name="T40" fmla="*/ 20 w 3324"/>
                      <a:gd name="T41" fmla="*/ 1489 h 3229"/>
                      <a:gd name="T42" fmla="*/ 593 w 3324"/>
                      <a:gd name="T43" fmla="*/ 448 h 3229"/>
                      <a:gd name="T44" fmla="*/ 1958 w 3324"/>
                      <a:gd name="T45" fmla="*/ 83 h 3229"/>
                      <a:gd name="T46" fmla="*/ 2729 w 3324"/>
                      <a:gd name="T47" fmla="*/ 448 h 3229"/>
                      <a:gd name="T48" fmla="*/ 3052 w 3324"/>
                      <a:gd name="T49" fmla="*/ 802 h 3229"/>
                      <a:gd name="T50" fmla="*/ 3323 w 3324"/>
                      <a:gd name="T51" fmla="*/ 1781 h 3229"/>
                      <a:gd name="T52" fmla="*/ 3323 w 3324"/>
                      <a:gd name="T53" fmla="*/ 1927 h 3229"/>
                      <a:gd name="T54" fmla="*/ 3156 w 3324"/>
                      <a:gd name="T55" fmla="*/ 1833 h 3229"/>
                      <a:gd name="T56" fmla="*/ 3104 w 3324"/>
                      <a:gd name="T57" fmla="*/ 1875 h 3229"/>
                      <a:gd name="T58" fmla="*/ 3104 w 3324"/>
                      <a:gd name="T59" fmla="*/ 3197 h 3229"/>
                      <a:gd name="T60" fmla="*/ 3093 w 3324"/>
                      <a:gd name="T61" fmla="*/ 3207 h 3229"/>
                      <a:gd name="T62" fmla="*/ 2979 w 3324"/>
                      <a:gd name="T63" fmla="*/ 3217 h 3229"/>
                      <a:gd name="T64" fmla="*/ 2968 w 3324"/>
                      <a:gd name="T65" fmla="*/ 3217 h 3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24" h="3229">
                        <a:moveTo>
                          <a:pt x="2968" y="3217"/>
                        </a:moveTo>
                        <a:lnTo>
                          <a:pt x="2968" y="3217"/>
                        </a:lnTo>
                        <a:cubicBezTo>
                          <a:pt x="2968" y="3062"/>
                          <a:pt x="2958" y="2916"/>
                          <a:pt x="2958" y="2771"/>
                        </a:cubicBezTo>
                        <a:cubicBezTo>
                          <a:pt x="2958" y="2437"/>
                          <a:pt x="2958" y="2114"/>
                          <a:pt x="2968" y="1791"/>
                        </a:cubicBezTo>
                        <a:cubicBezTo>
                          <a:pt x="2989" y="1791"/>
                          <a:pt x="3010" y="1791"/>
                          <a:pt x="3031" y="1802"/>
                        </a:cubicBezTo>
                        <a:cubicBezTo>
                          <a:pt x="3093" y="1823"/>
                          <a:pt x="3104" y="1791"/>
                          <a:pt x="3104" y="1739"/>
                        </a:cubicBezTo>
                        <a:cubicBezTo>
                          <a:pt x="3104" y="1541"/>
                          <a:pt x="3073" y="1354"/>
                          <a:pt x="3000" y="1177"/>
                        </a:cubicBezTo>
                        <a:cubicBezTo>
                          <a:pt x="2906" y="937"/>
                          <a:pt x="2770" y="750"/>
                          <a:pt x="2573" y="594"/>
                        </a:cubicBezTo>
                        <a:cubicBezTo>
                          <a:pt x="2562" y="583"/>
                          <a:pt x="2552" y="573"/>
                          <a:pt x="2531" y="562"/>
                        </a:cubicBezTo>
                        <a:cubicBezTo>
                          <a:pt x="2198" y="312"/>
                          <a:pt x="1833" y="229"/>
                          <a:pt x="1427" y="291"/>
                        </a:cubicBezTo>
                        <a:cubicBezTo>
                          <a:pt x="708" y="406"/>
                          <a:pt x="218" y="1031"/>
                          <a:pt x="218" y="1698"/>
                        </a:cubicBezTo>
                        <a:cubicBezTo>
                          <a:pt x="229" y="1802"/>
                          <a:pt x="218" y="1802"/>
                          <a:pt x="323" y="1791"/>
                        </a:cubicBezTo>
                        <a:cubicBezTo>
                          <a:pt x="333" y="1791"/>
                          <a:pt x="354" y="1791"/>
                          <a:pt x="364" y="1791"/>
                        </a:cubicBezTo>
                        <a:cubicBezTo>
                          <a:pt x="364" y="2271"/>
                          <a:pt x="364" y="2739"/>
                          <a:pt x="364" y="3217"/>
                        </a:cubicBezTo>
                        <a:cubicBezTo>
                          <a:pt x="354" y="3217"/>
                          <a:pt x="354" y="3217"/>
                          <a:pt x="354" y="3228"/>
                        </a:cubicBezTo>
                        <a:cubicBezTo>
                          <a:pt x="312" y="3228"/>
                          <a:pt x="270" y="3217"/>
                          <a:pt x="229" y="3197"/>
                        </a:cubicBezTo>
                        <a:cubicBezTo>
                          <a:pt x="229" y="2760"/>
                          <a:pt x="229" y="2333"/>
                          <a:pt x="229" y="1896"/>
                        </a:cubicBezTo>
                        <a:cubicBezTo>
                          <a:pt x="229" y="1812"/>
                          <a:pt x="218" y="1812"/>
                          <a:pt x="145" y="1844"/>
                        </a:cubicBezTo>
                        <a:cubicBezTo>
                          <a:pt x="104" y="1875"/>
                          <a:pt x="52" y="1896"/>
                          <a:pt x="10" y="1927"/>
                        </a:cubicBezTo>
                        <a:cubicBezTo>
                          <a:pt x="0" y="1875"/>
                          <a:pt x="0" y="1823"/>
                          <a:pt x="0" y="1781"/>
                        </a:cubicBezTo>
                        <a:cubicBezTo>
                          <a:pt x="10" y="1687"/>
                          <a:pt x="10" y="1583"/>
                          <a:pt x="20" y="1489"/>
                        </a:cubicBezTo>
                        <a:cubicBezTo>
                          <a:pt x="83" y="1073"/>
                          <a:pt x="270" y="719"/>
                          <a:pt x="593" y="448"/>
                        </a:cubicBezTo>
                        <a:cubicBezTo>
                          <a:pt x="989" y="114"/>
                          <a:pt x="1448" y="0"/>
                          <a:pt x="1958" y="83"/>
                        </a:cubicBezTo>
                        <a:cubicBezTo>
                          <a:pt x="2250" y="135"/>
                          <a:pt x="2500" y="260"/>
                          <a:pt x="2729" y="448"/>
                        </a:cubicBezTo>
                        <a:cubicBezTo>
                          <a:pt x="2854" y="552"/>
                          <a:pt x="2958" y="666"/>
                          <a:pt x="3052" y="802"/>
                        </a:cubicBezTo>
                        <a:cubicBezTo>
                          <a:pt x="3239" y="1094"/>
                          <a:pt x="3323" y="1427"/>
                          <a:pt x="3323" y="1781"/>
                        </a:cubicBezTo>
                        <a:cubicBezTo>
                          <a:pt x="3323" y="1823"/>
                          <a:pt x="3323" y="1875"/>
                          <a:pt x="3323" y="1927"/>
                        </a:cubicBezTo>
                        <a:cubicBezTo>
                          <a:pt x="3270" y="1896"/>
                          <a:pt x="3218" y="1864"/>
                          <a:pt x="3156" y="1833"/>
                        </a:cubicBezTo>
                        <a:cubicBezTo>
                          <a:pt x="3125" y="1812"/>
                          <a:pt x="3104" y="1823"/>
                          <a:pt x="3104" y="1875"/>
                        </a:cubicBezTo>
                        <a:cubicBezTo>
                          <a:pt x="3104" y="2312"/>
                          <a:pt x="3104" y="2760"/>
                          <a:pt x="3104" y="3197"/>
                        </a:cubicBezTo>
                        <a:cubicBezTo>
                          <a:pt x="3104" y="3197"/>
                          <a:pt x="3104" y="3207"/>
                          <a:pt x="3093" y="3207"/>
                        </a:cubicBezTo>
                        <a:cubicBezTo>
                          <a:pt x="3062" y="3207"/>
                          <a:pt x="3020" y="3228"/>
                          <a:pt x="2979" y="3217"/>
                        </a:cubicBezTo>
                        <a:lnTo>
                          <a:pt x="2968" y="3217"/>
                        </a:lnTo>
                      </a:path>
                    </a:pathLst>
                  </a:custGeom>
                  <a:solidFill>
                    <a:srgbClr val="7C545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19" name="Freeform 15"/>
                  <p:cNvSpPr>
                    <a:spLocks noChangeArrowheads="1"/>
                  </p:cNvSpPr>
                  <p:nvPr/>
                </p:nvSpPr>
                <p:spPr bwMode="auto">
                  <a:xfrm>
                    <a:off x="5823064" y="3398839"/>
                    <a:ext cx="192087" cy="498475"/>
                  </a:xfrm>
                  <a:custGeom>
                    <a:avLst/>
                    <a:gdLst>
                      <a:gd name="T0" fmla="*/ 312 w 532"/>
                      <a:gd name="T1" fmla="*/ 115 h 1386"/>
                      <a:gd name="T2" fmla="*/ 312 w 532"/>
                      <a:gd name="T3" fmla="*/ 115 h 1386"/>
                      <a:gd name="T4" fmla="*/ 447 w 532"/>
                      <a:gd name="T5" fmla="*/ 32 h 1386"/>
                      <a:gd name="T6" fmla="*/ 531 w 532"/>
                      <a:gd name="T7" fmla="*/ 84 h 1386"/>
                      <a:gd name="T8" fmla="*/ 531 w 532"/>
                      <a:gd name="T9" fmla="*/ 1385 h 1386"/>
                      <a:gd name="T10" fmla="*/ 20 w 532"/>
                      <a:gd name="T11" fmla="*/ 771 h 1386"/>
                      <a:gd name="T12" fmla="*/ 312 w 532"/>
                      <a:gd name="T13" fmla="*/ 115 h 1386"/>
                    </a:gdLst>
                    <a:ahLst/>
                    <a:cxnLst>
                      <a:cxn ang="0">
                        <a:pos x="T0" y="T1"/>
                      </a:cxn>
                      <a:cxn ang="0">
                        <a:pos x="T2" y="T3"/>
                      </a:cxn>
                      <a:cxn ang="0">
                        <a:pos x="T4" y="T5"/>
                      </a:cxn>
                      <a:cxn ang="0">
                        <a:pos x="T6" y="T7"/>
                      </a:cxn>
                      <a:cxn ang="0">
                        <a:pos x="T8" y="T9"/>
                      </a:cxn>
                      <a:cxn ang="0">
                        <a:pos x="T10" y="T11"/>
                      </a:cxn>
                      <a:cxn ang="0">
                        <a:pos x="T12" y="T13"/>
                      </a:cxn>
                    </a:cxnLst>
                    <a:rect l="0" t="0" r="r" b="b"/>
                    <a:pathLst>
                      <a:path w="532" h="1386">
                        <a:moveTo>
                          <a:pt x="312" y="115"/>
                        </a:moveTo>
                        <a:lnTo>
                          <a:pt x="312" y="115"/>
                        </a:lnTo>
                        <a:cubicBezTo>
                          <a:pt x="354" y="84"/>
                          <a:pt x="406" y="63"/>
                          <a:pt x="447" y="32"/>
                        </a:cubicBezTo>
                        <a:cubicBezTo>
                          <a:pt x="520" y="0"/>
                          <a:pt x="531" y="0"/>
                          <a:pt x="531" y="84"/>
                        </a:cubicBezTo>
                        <a:cubicBezTo>
                          <a:pt x="531" y="521"/>
                          <a:pt x="531" y="948"/>
                          <a:pt x="531" y="1385"/>
                        </a:cubicBezTo>
                        <a:cubicBezTo>
                          <a:pt x="260" y="1322"/>
                          <a:pt x="41" y="1042"/>
                          <a:pt x="20" y="771"/>
                        </a:cubicBezTo>
                        <a:cubicBezTo>
                          <a:pt x="0" y="500"/>
                          <a:pt x="104" y="282"/>
                          <a:pt x="312" y="115"/>
                        </a:cubicBezTo>
                      </a:path>
                    </a:pathLst>
                  </a:custGeom>
                  <a:solidFill>
                    <a:srgbClr val="5A3C4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20" name="Freeform 16"/>
                  <p:cNvSpPr>
                    <a:spLocks noChangeArrowheads="1"/>
                  </p:cNvSpPr>
                  <p:nvPr/>
                </p:nvSpPr>
                <p:spPr bwMode="auto">
                  <a:xfrm>
                    <a:off x="7050201" y="3398839"/>
                    <a:ext cx="203200" cy="498475"/>
                  </a:xfrm>
                  <a:custGeom>
                    <a:avLst/>
                    <a:gdLst>
                      <a:gd name="T0" fmla="*/ 0 w 563"/>
                      <a:gd name="T1" fmla="*/ 1385 h 1386"/>
                      <a:gd name="T2" fmla="*/ 0 w 563"/>
                      <a:gd name="T3" fmla="*/ 1385 h 1386"/>
                      <a:gd name="T4" fmla="*/ 0 w 563"/>
                      <a:gd name="T5" fmla="*/ 63 h 1386"/>
                      <a:gd name="T6" fmla="*/ 52 w 563"/>
                      <a:gd name="T7" fmla="*/ 21 h 1386"/>
                      <a:gd name="T8" fmla="*/ 219 w 563"/>
                      <a:gd name="T9" fmla="*/ 115 h 1386"/>
                      <a:gd name="T10" fmla="*/ 489 w 563"/>
                      <a:gd name="T11" fmla="*/ 521 h 1386"/>
                      <a:gd name="T12" fmla="*/ 177 w 563"/>
                      <a:gd name="T13" fmla="*/ 1312 h 1386"/>
                      <a:gd name="T14" fmla="*/ 146 w 563"/>
                      <a:gd name="T15" fmla="*/ 1333 h 1386"/>
                      <a:gd name="T16" fmla="*/ 0 w 563"/>
                      <a:gd name="T17" fmla="*/ 1385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3" h="1386">
                        <a:moveTo>
                          <a:pt x="0" y="1385"/>
                        </a:moveTo>
                        <a:lnTo>
                          <a:pt x="0" y="1385"/>
                        </a:lnTo>
                        <a:cubicBezTo>
                          <a:pt x="0" y="948"/>
                          <a:pt x="0" y="500"/>
                          <a:pt x="0" y="63"/>
                        </a:cubicBezTo>
                        <a:cubicBezTo>
                          <a:pt x="0" y="11"/>
                          <a:pt x="21" y="0"/>
                          <a:pt x="52" y="21"/>
                        </a:cubicBezTo>
                        <a:cubicBezTo>
                          <a:pt x="114" y="52"/>
                          <a:pt x="166" y="84"/>
                          <a:pt x="219" y="115"/>
                        </a:cubicBezTo>
                        <a:cubicBezTo>
                          <a:pt x="344" y="219"/>
                          <a:pt x="448" y="354"/>
                          <a:pt x="489" y="521"/>
                        </a:cubicBezTo>
                        <a:cubicBezTo>
                          <a:pt x="562" y="834"/>
                          <a:pt x="437" y="1125"/>
                          <a:pt x="177" y="1312"/>
                        </a:cubicBezTo>
                        <a:cubicBezTo>
                          <a:pt x="166" y="1312"/>
                          <a:pt x="156" y="1322"/>
                          <a:pt x="146" y="1333"/>
                        </a:cubicBezTo>
                        <a:cubicBezTo>
                          <a:pt x="94" y="1353"/>
                          <a:pt x="52" y="1364"/>
                          <a:pt x="0" y="1385"/>
                        </a:cubicBezTo>
                      </a:path>
                    </a:pathLst>
                  </a:custGeom>
                  <a:solidFill>
                    <a:srgbClr val="5A3C4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21" name="Freeform 17"/>
                  <p:cNvSpPr>
                    <a:spLocks noChangeArrowheads="1"/>
                  </p:cNvSpPr>
                  <p:nvPr/>
                </p:nvSpPr>
                <p:spPr bwMode="auto">
                  <a:xfrm>
                    <a:off x="6723176" y="3822702"/>
                    <a:ext cx="360363" cy="236537"/>
                  </a:xfrm>
                  <a:custGeom>
                    <a:avLst/>
                    <a:gdLst>
                      <a:gd name="T0" fmla="*/ 1000 w 1001"/>
                      <a:gd name="T1" fmla="*/ 0 h 657"/>
                      <a:gd name="T2" fmla="*/ 1000 w 1001"/>
                      <a:gd name="T3" fmla="*/ 0 h 657"/>
                      <a:gd name="T4" fmla="*/ 947 w 1001"/>
                      <a:gd name="T5" fmla="*/ 0 h 657"/>
                      <a:gd name="T6" fmla="*/ 229 w 1001"/>
                      <a:gd name="T7" fmla="*/ 510 h 657"/>
                      <a:gd name="T8" fmla="*/ 114 w 1001"/>
                      <a:gd name="T9" fmla="*/ 426 h 657"/>
                      <a:gd name="T10" fmla="*/ 0 w 1001"/>
                      <a:gd name="T11" fmla="*/ 541 h 657"/>
                      <a:gd name="T12" fmla="*/ 114 w 1001"/>
                      <a:gd name="T13" fmla="*/ 656 h 657"/>
                      <a:gd name="T14" fmla="*/ 229 w 1001"/>
                      <a:gd name="T15" fmla="*/ 572 h 657"/>
                      <a:gd name="T16" fmla="*/ 1000 w 1001"/>
                      <a:gd name="T17" fmla="*/ 0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1" h="657">
                        <a:moveTo>
                          <a:pt x="1000" y="0"/>
                        </a:moveTo>
                        <a:lnTo>
                          <a:pt x="1000" y="0"/>
                        </a:lnTo>
                        <a:cubicBezTo>
                          <a:pt x="947" y="0"/>
                          <a:pt x="947" y="0"/>
                          <a:pt x="947" y="0"/>
                        </a:cubicBezTo>
                        <a:cubicBezTo>
                          <a:pt x="947" y="260"/>
                          <a:pt x="635" y="479"/>
                          <a:pt x="229" y="510"/>
                        </a:cubicBezTo>
                        <a:cubicBezTo>
                          <a:pt x="208" y="468"/>
                          <a:pt x="166" y="426"/>
                          <a:pt x="114" y="426"/>
                        </a:cubicBezTo>
                        <a:cubicBezTo>
                          <a:pt x="52" y="426"/>
                          <a:pt x="0" y="479"/>
                          <a:pt x="0" y="541"/>
                        </a:cubicBezTo>
                        <a:cubicBezTo>
                          <a:pt x="0" y="614"/>
                          <a:pt x="52" y="656"/>
                          <a:pt x="114" y="656"/>
                        </a:cubicBezTo>
                        <a:cubicBezTo>
                          <a:pt x="166" y="656"/>
                          <a:pt x="218" y="624"/>
                          <a:pt x="229" y="572"/>
                        </a:cubicBezTo>
                        <a:cubicBezTo>
                          <a:pt x="666" y="531"/>
                          <a:pt x="1000" y="291"/>
                          <a:pt x="1000" y="0"/>
                        </a:cubicBezTo>
                      </a:path>
                    </a:pathLst>
                  </a:custGeom>
                  <a:solidFill>
                    <a:srgbClr val="5A3C4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22" name="Freeform 19"/>
                  <p:cNvSpPr>
                    <a:spLocks noChangeArrowheads="1"/>
                  </p:cNvSpPr>
                  <p:nvPr/>
                </p:nvSpPr>
                <p:spPr bwMode="auto">
                  <a:xfrm>
                    <a:off x="5688126" y="4110039"/>
                    <a:ext cx="1687513" cy="889000"/>
                  </a:xfrm>
                  <a:custGeom>
                    <a:avLst/>
                    <a:gdLst>
                      <a:gd name="T0" fmla="*/ 4687 w 4688"/>
                      <a:gd name="T1" fmla="*/ 2469 h 2470"/>
                      <a:gd name="T2" fmla="*/ 0 w 4688"/>
                      <a:gd name="T3" fmla="*/ 2469 h 2470"/>
                      <a:gd name="T4" fmla="*/ 0 w 4688"/>
                      <a:gd name="T5" fmla="*/ 0 h 2470"/>
                      <a:gd name="T6" fmla="*/ 4687 w 4688"/>
                      <a:gd name="T7" fmla="*/ 0 h 2470"/>
                      <a:gd name="T8" fmla="*/ 4687 w 4688"/>
                      <a:gd name="T9" fmla="*/ 2469 h 2470"/>
                    </a:gdLst>
                    <a:ahLst/>
                    <a:cxnLst>
                      <a:cxn ang="0">
                        <a:pos x="T0" y="T1"/>
                      </a:cxn>
                      <a:cxn ang="0">
                        <a:pos x="T2" y="T3"/>
                      </a:cxn>
                      <a:cxn ang="0">
                        <a:pos x="T4" y="T5"/>
                      </a:cxn>
                      <a:cxn ang="0">
                        <a:pos x="T6" y="T7"/>
                      </a:cxn>
                      <a:cxn ang="0">
                        <a:pos x="T8" y="T9"/>
                      </a:cxn>
                    </a:cxnLst>
                    <a:rect l="0" t="0" r="r" b="b"/>
                    <a:pathLst>
                      <a:path w="4688" h="2470">
                        <a:moveTo>
                          <a:pt x="4687" y="2469"/>
                        </a:moveTo>
                        <a:lnTo>
                          <a:pt x="0" y="2469"/>
                        </a:lnTo>
                        <a:lnTo>
                          <a:pt x="0" y="0"/>
                        </a:lnTo>
                        <a:lnTo>
                          <a:pt x="4687" y="0"/>
                        </a:lnTo>
                        <a:lnTo>
                          <a:pt x="4687" y="2469"/>
                        </a:lnTo>
                      </a:path>
                    </a:pathLst>
                  </a:custGeom>
                  <a:solidFill>
                    <a:srgbClr val="96989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23" name="Freeform 20"/>
                  <p:cNvSpPr>
                    <a:spLocks noChangeArrowheads="1"/>
                  </p:cNvSpPr>
                  <p:nvPr/>
                </p:nvSpPr>
                <p:spPr bwMode="auto">
                  <a:xfrm>
                    <a:off x="6419964" y="4445002"/>
                    <a:ext cx="225425" cy="225425"/>
                  </a:xfrm>
                  <a:custGeom>
                    <a:avLst/>
                    <a:gdLst>
                      <a:gd name="T0" fmla="*/ 625 w 626"/>
                      <a:gd name="T1" fmla="*/ 312 h 626"/>
                      <a:gd name="T2" fmla="*/ 625 w 626"/>
                      <a:gd name="T3" fmla="*/ 312 h 626"/>
                      <a:gd name="T4" fmla="*/ 312 w 626"/>
                      <a:gd name="T5" fmla="*/ 625 h 626"/>
                      <a:gd name="T6" fmla="*/ 0 w 626"/>
                      <a:gd name="T7" fmla="*/ 312 h 626"/>
                      <a:gd name="T8" fmla="*/ 312 w 626"/>
                      <a:gd name="T9" fmla="*/ 0 h 626"/>
                      <a:gd name="T10" fmla="*/ 625 w 626"/>
                      <a:gd name="T11" fmla="*/ 312 h 626"/>
                    </a:gdLst>
                    <a:ahLst/>
                    <a:cxnLst>
                      <a:cxn ang="0">
                        <a:pos x="T0" y="T1"/>
                      </a:cxn>
                      <a:cxn ang="0">
                        <a:pos x="T2" y="T3"/>
                      </a:cxn>
                      <a:cxn ang="0">
                        <a:pos x="T4" y="T5"/>
                      </a:cxn>
                      <a:cxn ang="0">
                        <a:pos x="T6" y="T7"/>
                      </a:cxn>
                      <a:cxn ang="0">
                        <a:pos x="T8" y="T9"/>
                      </a:cxn>
                      <a:cxn ang="0">
                        <a:pos x="T10" y="T11"/>
                      </a:cxn>
                    </a:cxnLst>
                    <a:rect l="0" t="0" r="r" b="b"/>
                    <a:pathLst>
                      <a:path w="626" h="626">
                        <a:moveTo>
                          <a:pt x="625" y="312"/>
                        </a:moveTo>
                        <a:lnTo>
                          <a:pt x="625" y="312"/>
                        </a:lnTo>
                        <a:cubicBezTo>
                          <a:pt x="625" y="479"/>
                          <a:pt x="479" y="625"/>
                          <a:pt x="312" y="625"/>
                        </a:cubicBezTo>
                        <a:cubicBezTo>
                          <a:pt x="135" y="625"/>
                          <a:pt x="0" y="479"/>
                          <a:pt x="0" y="312"/>
                        </a:cubicBezTo>
                        <a:cubicBezTo>
                          <a:pt x="0" y="135"/>
                          <a:pt x="135" y="0"/>
                          <a:pt x="312" y="0"/>
                        </a:cubicBezTo>
                        <a:cubicBezTo>
                          <a:pt x="479" y="0"/>
                          <a:pt x="625" y="135"/>
                          <a:pt x="625" y="312"/>
                        </a:cubicBezTo>
                      </a:path>
                    </a:pathLst>
                  </a:custGeom>
                  <a:solidFill>
                    <a:srgbClr val="EAEBEC"/>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24" name="Freeform 21"/>
                  <p:cNvSpPr>
                    <a:spLocks noChangeArrowheads="1"/>
                  </p:cNvSpPr>
                  <p:nvPr/>
                </p:nvSpPr>
                <p:spPr bwMode="auto">
                  <a:xfrm>
                    <a:off x="5508739" y="3170239"/>
                    <a:ext cx="217487" cy="368300"/>
                  </a:xfrm>
                  <a:custGeom>
                    <a:avLst/>
                    <a:gdLst>
                      <a:gd name="T0" fmla="*/ 177 w 605"/>
                      <a:gd name="T1" fmla="*/ 719 h 1022"/>
                      <a:gd name="T2" fmla="*/ 177 w 605"/>
                      <a:gd name="T3" fmla="*/ 719 h 1022"/>
                      <a:gd name="T4" fmla="*/ 166 w 605"/>
                      <a:gd name="T5" fmla="*/ 625 h 1022"/>
                      <a:gd name="T6" fmla="*/ 166 w 605"/>
                      <a:gd name="T7" fmla="*/ 594 h 1022"/>
                      <a:gd name="T8" fmla="*/ 416 w 605"/>
                      <a:gd name="T9" fmla="*/ 302 h 1022"/>
                      <a:gd name="T10" fmla="*/ 250 w 605"/>
                      <a:gd name="T11" fmla="*/ 177 h 1022"/>
                      <a:gd name="T12" fmla="*/ 31 w 605"/>
                      <a:gd name="T13" fmla="*/ 198 h 1022"/>
                      <a:gd name="T14" fmla="*/ 0 w 605"/>
                      <a:gd name="T15" fmla="*/ 42 h 1022"/>
                      <a:gd name="T16" fmla="*/ 270 w 605"/>
                      <a:gd name="T17" fmla="*/ 0 h 1022"/>
                      <a:gd name="T18" fmla="*/ 604 w 605"/>
                      <a:gd name="T19" fmla="*/ 302 h 1022"/>
                      <a:gd name="T20" fmla="*/ 322 w 605"/>
                      <a:gd name="T21" fmla="*/ 635 h 1022"/>
                      <a:gd name="T22" fmla="*/ 322 w 605"/>
                      <a:gd name="T23" fmla="*/ 719 h 1022"/>
                      <a:gd name="T24" fmla="*/ 177 w 605"/>
                      <a:gd name="T25" fmla="*/ 719 h 1022"/>
                      <a:gd name="T26" fmla="*/ 250 w 605"/>
                      <a:gd name="T27" fmla="*/ 802 h 1022"/>
                      <a:gd name="T28" fmla="*/ 250 w 605"/>
                      <a:gd name="T29" fmla="*/ 802 h 1022"/>
                      <a:gd name="T30" fmla="*/ 354 w 605"/>
                      <a:gd name="T31" fmla="*/ 906 h 1022"/>
                      <a:gd name="T32" fmla="*/ 250 w 605"/>
                      <a:gd name="T33" fmla="*/ 1021 h 1022"/>
                      <a:gd name="T34" fmla="*/ 145 w 605"/>
                      <a:gd name="T35" fmla="*/ 906 h 1022"/>
                      <a:gd name="T36" fmla="*/ 250 w 605"/>
                      <a:gd name="T37" fmla="*/ 802 h 1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 h="1022">
                        <a:moveTo>
                          <a:pt x="177" y="719"/>
                        </a:moveTo>
                        <a:lnTo>
                          <a:pt x="177" y="719"/>
                        </a:lnTo>
                        <a:cubicBezTo>
                          <a:pt x="166" y="625"/>
                          <a:pt x="166" y="625"/>
                          <a:pt x="166" y="625"/>
                        </a:cubicBezTo>
                        <a:cubicBezTo>
                          <a:pt x="166" y="614"/>
                          <a:pt x="166" y="594"/>
                          <a:pt x="166" y="594"/>
                        </a:cubicBezTo>
                        <a:cubicBezTo>
                          <a:pt x="166" y="344"/>
                          <a:pt x="416" y="531"/>
                          <a:pt x="416" y="302"/>
                        </a:cubicBezTo>
                        <a:cubicBezTo>
                          <a:pt x="416" y="208"/>
                          <a:pt x="375" y="177"/>
                          <a:pt x="250" y="177"/>
                        </a:cubicBezTo>
                        <a:cubicBezTo>
                          <a:pt x="166" y="177"/>
                          <a:pt x="93" y="177"/>
                          <a:pt x="31" y="198"/>
                        </a:cubicBezTo>
                        <a:cubicBezTo>
                          <a:pt x="0" y="42"/>
                          <a:pt x="0" y="42"/>
                          <a:pt x="0" y="42"/>
                        </a:cubicBezTo>
                        <a:cubicBezTo>
                          <a:pt x="72" y="21"/>
                          <a:pt x="177" y="0"/>
                          <a:pt x="270" y="0"/>
                        </a:cubicBezTo>
                        <a:cubicBezTo>
                          <a:pt x="468" y="0"/>
                          <a:pt x="604" y="42"/>
                          <a:pt x="604" y="302"/>
                        </a:cubicBezTo>
                        <a:cubicBezTo>
                          <a:pt x="604" y="646"/>
                          <a:pt x="333" y="510"/>
                          <a:pt x="322" y="635"/>
                        </a:cubicBezTo>
                        <a:cubicBezTo>
                          <a:pt x="322" y="719"/>
                          <a:pt x="322" y="719"/>
                          <a:pt x="322" y="719"/>
                        </a:cubicBezTo>
                        <a:lnTo>
                          <a:pt x="177" y="719"/>
                        </a:lnTo>
                        <a:close/>
                        <a:moveTo>
                          <a:pt x="250" y="802"/>
                        </a:moveTo>
                        <a:lnTo>
                          <a:pt x="250" y="802"/>
                        </a:lnTo>
                        <a:cubicBezTo>
                          <a:pt x="322" y="802"/>
                          <a:pt x="354" y="833"/>
                          <a:pt x="354" y="906"/>
                        </a:cubicBezTo>
                        <a:cubicBezTo>
                          <a:pt x="354" y="989"/>
                          <a:pt x="322" y="1021"/>
                          <a:pt x="250" y="1021"/>
                        </a:cubicBezTo>
                        <a:cubicBezTo>
                          <a:pt x="166" y="1021"/>
                          <a:pt x="145" y="989"/>
                          <a:pt x="145" y="906"/>
                        </a:cubicBezTo>
                        <a:cubicBezTo>
                          <a:pt x="145" y="833"/>
                          <a:pt x="177" y="802"/>
                          <a:pt x="250" y="802"/>
                        </a:cubicBezTo>
                        <a:close/>
                      </a:path>
                    </a:pathLst>
                  </a:custGeom>
                  <a:solidFill>
                    <a:srgbClr val="9966CC"/>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grpSp>
            <p:sp>
              <p:nvSpPr>
                <p:cNvPr id="204" name="TextBox 203"/>
                <p:cNvSpPr txBox="1"/>
                <p:nvPr/>
              </p:nvSpPr>
              <p:spPr>
                <a:xfrm>
                  <a:off x="8664509" y="1857241"/>
                  <a:ext cx="1011533" cy="534854"/>
                </a:xfrm>
                <a:prstGeom prst="rect">
                  <a:avLst/>
                </a:prstGeom>
                <a:noFill/>
              </p:spPr>
              <p:txBody>
                <a:bodyPr wrap="square" lIns="91114" tIns="45535" rIns="91114" bIns="45535" rtlCol="0" anchor="ctr">
                  <a:spAutoFit/>
                </a:bodyPr>
                <a:lstStyle>
                  <a:defPPr>
                    <a:defRPr lang="ru-RU"/>
                  </a:defPPr>
                  <a:lvl1pPr>
                    <a:defRPr sz="1200" b="1">
                      <a:solidFill>
                        <a:schemeClr val="bg1"/>
                      </a:solidFill>
                      <a:latin typeface="Flexo Medium" pitchFamily="50" charset="0"/>
                    </a:defRPr>
                  </a:lvl1pPr>
                </a:lstStyle>
                <a:p>
                  <a:pPr algn="ctr"/>
                  <a:r>
                    <a:rPr lang="en-US" sz="1100" dirty="0">
                      <a:solidFill>
                        <a:schemeClr val="accent6">
                          <a:lumMod val="75000"/>
                        </a:schemeClr>
                      </a:solidFill>
                    </a:rPr>
                    <a:t>SIMPLE PING</a:t>
                  </a:r>
                  <a:endParaRPr lang="ru-RU" sz="1100" dirty="0">
                    <a:solidFill>
                      <a:schemeClr val="accent6">
                        <a:lumMod val="75000"/>
                      </a:schemeClr>
                    </a:solidFill>
                  </a:endParaRPr>
                </a:p>
              </p:txBody>
            </p:sp>
          </p:grpSp>
          <p:sp>
            <p:nvSpPr>
              <p:cNvPr id="191" name="TextBox 190"/>
              <p:cNvSpPr txBox="1"/>
              <p:nvPr/>
            </p:nvSpPr>
            <p:spPr>
              <a:xfrm>
                <a:off x="3586458" y="3721122"/>
                <a:ext cx="1206820" cy="534854"/>
              </a:xfrm>
              <a:prstGeom prst="rect">
                <a:avLst/>
              </a:prstGeom>
              <a:noFill/>
            </p:spPr>
            <p:txBody>
              <a:bodyPr wrap="square" lIns="91114" tIns="45535" rIns="91114" bIns="45535" rtlCol="0" anchor="ctr">
                <a:spAutoFit/>
              </a:bodyPr>
              <a:lstStyle>
                <a:defPPr>
                  <a:defRPr lang="ru-RU"/>
                </a:defPPr>
                <a:lvl1pPr>
                  <a:defRPr sz="1200" b="1">
                    <a:solidFill>
                      <a:schemeClr val="bg1"/>
                    </a:solidFill>
                    <a:latin typeface="Flexo Medium" pitchFamily="50" charset="0"/>
                  </a:defRPr>
                </a:lvl1pPr>
              </a:lstStyle>
              <a:p>
                <a:pPr algn="ctr"/>
                <a:r>
                  <a:rPr lang="en-US" sz="1100" dirty="0">
                    <a:solidFill>
                      <a:schemeClr val="accent6">
                        <a:lumMod val="75000"/>
                      </a:schemeClr>
                    </a:solidFill>
                  </a:rPr>
                  <a:t>FIELD EFFORTS</a:t>
                </a:r>
                <a:endParaRPr lang="ru-RU" sz="1100" dirty="0">
                  <a:solidFill>
                    <a:schemeClr val="accent6">
                      <a:lumMod val="75000"/>
                    </a:schemeClr>
                  </a:solidFill>
                </a:endParaRPr>
              </a:p>
            </p:txBody>
          </p:sp>
          <p:grpSp>
            <p:nvGrpSpPr>
              <p:cNvPr id="192" name="Group 191"/>
              <p:cNvGrpSpPr/>
              <p:nvPr/>
            </p:nvGrpSpPr>
            <p:grpSpPr>
              <a:xfrm>
                <a:off x="3597280" y="4375358"/>
                <a:ext cx="1195998" cy="715269"/>
                <a:chOff x="10051489" y="2511477"/>
                <a:chExt cx="1195998" cy="715269"/>
              </a:xfrm>
            </p:grpSpPr>
            <p:sp>
              <p:nvSpPr>
                <p:cNvPr id="193" name="Freeform 22"/>
                <p:cNvSpPr>
                  <a:spLocks noChangeArrowheads="1"/>
                </p:cNvSpPr>
                <p:nvPr/>
              </p:nvSpPr>
              <p:spPr bwMode="auto">
                <a:xfrm>
                  <a:off x="10062312" y="2511477"/>
                  <a:ext cx="1185175" cy="715269"/>
                </a:xfrm>
                <a:custGeom>
                  <a:avLst/>
                  <a:gdLst>
                    <a:gd name="T0" fmla="*/ 0 w 10543"/>
                    <a:gd name="T1" fmla="*/ 2657 h 6365"/>
                    <a:gd name="T2" fmla="*/ 1156 w 10543"/>
                    <a:gd name="T3" fmla="*/ 32 h 6365"/>
                    <a:gd name="T4" fmla="*/ 4521 w 10543"/>
                    <a:gd name="T5" fmla="*/ 938 h 6365"/>
                    <a:gd name="T6" fmla="*/ 5802 w 10543"/>
                    <a:gd name="T7" fmla="*/ 1105 h 6365"/>
                    <a:gd name="T8" fmla="*/ 7990 w 10543"/>
                    <a:gd name="T9" fmla="*/ 2563 h 6365"/>
                    <a:gd name="T10" fmla="*/ 9604 w 10543"/>
                    <a:gd name="T11" fmla="*/ 3053 h 6365"/>
                    <a:gd name="T12" fmla="*/ 9687 w 10543"/>
                    <a:gd name="T13" fmla="*/ 5249 h 6365"/>
                    <a:gd name="T14" fmla="*/ 8375 w 10543"/>
                    <a:gd name="T15" fmla="*/ 6343 h 6365"/>
                    <a:gd name="T16" fmla="*/ 7208 w 10543"/>
                    <a:gd name="T17" fmla="*/ 5291 h 6365"/>
                    <a:gd name="T18" fmla="*/ 3146 w 10543"/>
                    <a:gd name="T19" fmla="*/ 5468 h 6365"/>
                    <a:gd name="T20" fmla="*/ 1073 w 10543"/>
                    <a:gd name="T21" fmla="*/ 5489 h 6365"/>
                    <a:gd name="T22" fmla="*/ 0 w 10543"/>
                    <a:gd name="T23" fmla="*/ 4052 h 6365"/>
                    <a:gd name="T24" fmla="*/ 6396 w 10543"/>
                    <a:gd name="T25" fmla="*/ 1771 h 6365"/>
                    <a:gd name="T26" fmla="*/ 5740 w 10543"/>
                    <a:gd name="T27" fmla="*/ 1469 h 6365"/>
                    <a:gd name="T28" fmla="*/ 4187 w 10543"/>
                    <a:gd name="T29" fmla="*/ 1188 h 6365"/>
                    <a:gd name="T30" fmla="*/ 1219 w 10543"/>
                    <a:gd name="T31" fmla="*/ 396 h 6365"/>
                    <a:gd name="T32" fmla="*/ 375 w 10543"/>
                    <a:gd name="T33" fmla="*/ 4135 h 6365"/>
                    <a:gd name="T34" fmla="*/ 1156 w 10543"/>
                    <a:gd name="T35" fmla="*/ 4812 h 6365"/>
                    <a:gd name="T36" fmla="*/ 3062 w 10543"/>
                    <a:gd name="T37" fmla="*/ 4822 h 6365"/>
                    <a:gd name="T38" fmla="*/ 7292 w 10543"/>
                    <a:gd name="T39" fmla="*/ 4916 h 6365"/>
                    <a:gd name="T40" fmla="*/ 7635 w 10543"/>
                    <a:gd name="T41" fmla="*/ 4562 h 6365"/>
                    <a:gd name="T42" fmla="*/ 9562 w 10543"/>
                    <a:gd name="T43" fmla="*/ 4906 h 6365"/>
                    <a:gd name="T44" fmla="*/ 10010 w 10543"/>
                    <a:gd name="T45" fmla="*/ 4229 h 6365"/>
                    <a:gd name="T46" fmla="*/ 9469 w 10543"/>
                    <a:gd name="T47" fmla="*/ 4052 h 6365"/>
                    <a:gd name="T48" fmla="*/ 10073 w 10543"/>
                    <a:gd name="T49" fmla="*/ 3895 h 6365"/>
                    <a:gd name="T50" fmla="*/ 9198 w 10543"/>
                    <a:gd name="T51" fmla="*/ 3354 h 6365"/>
                    <a:gd name="T52" fmla="*/ 4615 w 10543"/>
                    <a:gd name="T53" fmla="*/ 3187 h 6365"/>
                    <a:gd name="T54" fmla="*/ 4187 w 10543"/>
                    <a:gd name="T55" fmla="*/ 2396 h 6365"/>
                    <a:gd name="T56" fmla="*/ 6396 w 10543"/>
                    <a:gd name="T57" fmla="*/ 1771 h 6365"/>
                    <a:gd name="T58" fmla="*/ 8406 w 10543"/>
                    <a:gd name="T59" fmla="*/ 5979 h 6365"/>
                    <a:gd name="T60" fmla="*/ 8417 w 10543"/>
                    <a:gd name="T61" fmla="*/ 4583 h 6365"/>
                    <a:gd name="T62" fmla="*/ 8406 w 10543"/>
                    <a:gd name="T63" fmla="*/ 5979 h 6365"/>
                    <a:gd name="T64" fmla="*/ 2802 w 10543"/>
                    <a:gd name="T65" fmla="*/ 5291 h 6365"/>
                    <a:gd name="T66" fmla="*/ 1406 w 10543"/>
                    <a:gd name="T67" fmla="*/ 5291 h 6365"/>
                    <a:gd name="T68" fmla="*/ 2802 w 10543"/>
                    <a:gd name="T69" fmla="*/ 5291 h 6365"/>
                    <a:gd name="T70" fmla="*/ 7698 w 10543"/>
                    <a:gd name="T71" fmla="*/ 2844 h 6365"/>
                    <a:gd name="T72" fmla="*/ 6927 w 10543"/>
                    <a:gd name="T73" fmla="*/ 2146 h 6365"/>
                    <a:gd name="T74" fmla="*/ 5948 w 10543"/>
                    <a:gd name="T75" fmla="*/ 2136 h 6365"/>
                    <a:gd name="T76" fmla="*/ 6062 w 10543"/>
                    <a:gd name="T77" fmla="*/ 2844 h 6365"/>
                    <a:gd name="T78" fmla="*/ 7698 w 10543"/>
                    <a:gd name="T79" fmla="*/ 2844 h 6365"/>
                    <a:gd name="T80" fmla="*/ 4552 w 10543"/>
                    <a:gd name="T81" fmla="*/ 2834 h 6365"/>
                    <a:gd name="T82" fmla="*/ 5604 w 10543"/>
                    <a:gd name="T83" fmla="*/ 2136 h 6365"/>
                    <a:gd name="T84" fmla="*/ 4562 w 10543"/>
                    <a:gd name="T85" fmla="*/ 2282 h 6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43" h="6365">
                      <a:moveTo>
                        <a:pt x="0" y="2657"/>
                      </a:moveTo>
                      <a:lnTo>
                        <a:pt x="0" y="2657"/>
                      </a:lnTo>
                      <a:cubicBezTo>
                        <a:pt x="0" y="2198"/>
                        <a:pt x="0" y="1750"/>
                        <a:pt x="0" y="1303"/>
                      </a:cubicBezTo>
                      <a:cubicBezTo>
                        <a:pt x="0" y="605"/>
                        <a:pt x="469" y="63"/>
                        <a:pt x="1156" y="32"/>
                      </a:cubicBezTo>
                      <a:cubicBezTo>
                        <a:pt x="1927" y="0"/>
                        <a:pt x="2687" y="11"/>
                        <a:pt x="3448" y="42"/>
                      </a:cubicBezTo>
                      <a:cubicBezTo>
                        <a:pt x="3969" y="63"/>
                        <a:pt x="4385" y="428"/>
                        <a:pt x="4521" y="938"/>
                      </a:cubicBezTo>
                      <a:cubicBezTo>
                        <a:pt x="4552" y="1053"/>
                        <a:pt x="4604" y="1084"/>
                        <a:pt x="4708" y="1084"/>
                      </a:cubicBezTo>
                      <a:cubicBezTo>
                        <a:pt x="5073" y="1084"/>
                        <a:pt x="5437" y="1063"/>
                        <a:pt x="5802" y="1105"/>
                      </a:cubicBezTo>
                      <a:cubicBezTo>
                        <a:pt x="6208" y="1146"/>
                        <a:pt x="6552" y="1355"/>
                        <a:pt x="6854" y="1625"/>
                      </a:cubicBezTo>
                      <a:cubicBezTo>
                        <a:pt x="7229" y="1938"/>
                        <a:pt x="7615" y="2250"/>
                        <a:pt x="7990" y="2563"/>
                      </a:cubicBezTo>
                      <a:cubicBezTo>
                        <a:pt x="8302" y="2823"/>
                        <a:pt x="8677" y="2907"/>
                        <a:pt x="9062" y="2959"/>
                      </a:cubicBezTo>
                      <a:cubicBezTo>
                        <a:pt x="9240" y="2990"/>
                        <a:pt x="9427" y="3021"/>
                        <a:pt x="9604" y="3053"/>
                      </a:cubicBezTo>
                      <a:cubicBezTo>
                        <a:pt x="10115" y="3157"/>
                        <a:pt x="10500" y="3593"/>
                        <a:pt x="10521" y="4114"/>
                      </a:cubicBezTo>
                      <a:cubicBezTo>
                        <a:pt x="10542" y="4624"/>
                        <a:pt x="10187" y="5114"/>
                        <a:pt x="9687" y="5249"/>
                      </a:cubicBezTo>
                      <a:cubicBezTo>
                        <a:pt x="9542" y="5281"/>
                        <a:pt x="9469" y="5322"/>
                        <a:pt x="9437" y="5499"/>
                      </a:cubicBezTo>
                      <a:cubicBezTo>
                        <a:pt x="9354" y="5999"/>
                        <a:pt x="8875" y="6364"/>
                        <a:pt x="8375" y="6343"/>
                      </a:cubicBezTo>
                      <a:cubicBezTo>
                        <a:pt x="7854" y="6322"/>
                        <a:pt x="7427" y="5937"/>
                        <a:pt x="7365" y="5416"/>
                      </a:cubicBezTo>
                      <a:cubicBezTo>
                        <a:pt x="7344" y="5312"/>
                        <a:pt x="7312" y="5291"/>
                        <a:pt x="7208" y="5291"/>
                      </a:cubicBezTo>
                      <a:cubicBezTo>
                        <a:pt x="5927" y="5291"/>
                        <a:pt x="4646" y="5291"/>
                        <a:pt x="3365" y="5291"/>
                      </a:cubicBezTo>
                      <a:cubicBezTo>
                        <a:pt x="3229" y="5291"/>
                        <a:pt x="3167" y="5322"/>
                        <a:pt x="3146" y="5468"/>
                      </a:cubicBezTo>
                      <a:cubicBezTo>
                        <a:pt x="3062" y="5968"/>
                        <a:pt x="2615" y="6343"/>
                        <a:pt x="2115" y="6343"/>
                      </a:cubicBezTo>
                      <a:cubicBezTo>
                        <a:pt x="1604" y="6343"/>
                        <a:pt x="1167" y="5989"/>
                        <a:pt x="1073" y="5489"/>
                      </a:cubicBezTo>
                      <a:cubicBezTo>
                        <a:pt x="1052" y="5333"/>
                        <a:pt x="990" y="5270"/>
                        <a:pt x="833" y="5218"/>
                      </a:cubicBezTo>
                      <a:cubicBezTo>
                        <a:pt x="323" y="5062"/>
                        <a:pt x="0" y="4593"/>
                        <a:pt x="0" y="4052"/>
                      </a:cubicBezTo>
                      <a:cubicBezTo>
                        <a:pt x="0" y="3583"/>
                        <a:pt x="0" y="3115"/>
                        <a:pt x="0" y="2657"/>
                      </a:cubicBezTo>
                      <a:close/>
                      <a:moveTo>
                        <a:pt x="6396" y="1771"/>
                      </a:moveTo>
                      <a:lnTo>
                        <a:pt x="6396" y="1771"/>
                      </a:lnTo>
                      <a:cubicBezTo>
                        <a:pt x="6198" y="1584"/>
                        <a:pt x="5990" y="1480"/>
                        <a:pt x="5740" y="1469"/>
                      </a:cubicBezTo>
                      <a:cubicBezTo>
                        <a:pt x="5323" y="1448"/>
                        <a:pt x="4896" y="1448"/>
                        <a:pt x="4469" y="1438"/>
                      </a:cubicBezTo>
                      <a:cubicBezTo>
                        <a:pt x="4260" y="1438"/>
                        <a:pt x="4208" y="1386"/>
                        <a:pt x="4187" y="1188"/>
                      </a:cubicBezTo>
                      <a:cubicBezTo>
                        <a:pt x="4146" y="740"/>
                        <a:pt x="3792" y="396"/>
                        <a:pt x="3333" y="396"/>
                      </a:cubicBezTo>
                      <a:cubicBezTo>
                        <a:pt x="2625" y="386"/>
                        <a:pt x="1917" y="386"/>
                        <a:pt x="1219" y="396"/>
                      </a:cubicBezTo>
                      <a:cubicBezTo>
                        <a:pt x="771" y="396"/>
                        <a:pt x="385" y="750"/>
                        <a:pt x="375" y="1178"/>
                      </a:cubicBezTo>
                      <a:cubicBezTo>
                        <a:pt x="365" y="2167"/>
                        <a:pt x="375" y="3146"/>
                        <a:pt x="375" y="4135"/>
                      </a:cubicBezTo>
                      <a:cubicBezTo>
                        <a:pt x="385" y="4479"/>
                        <a:pt x="646" y="4781"/>
                        <a:pt x="969" y="4885"/>
                      </a:cubicBezTo>
                      <a:cubicBezTo>
                        <a:pt x="1052" y="4906"/>
                        <a:pt x="1115" y="4895"/>
                        <a:pt x="1156" y="4812"/>
                      </a:cubicBezTo>
                      <a:cubicBezTo>
                        <a:pt x="1365" y="4427"/>
                        <a:pt x="1687" y="4218"/>
                        <a:pt x="2125" y="4229"/>
                      </a:cubicBezTo>
                      <a:cubicBezTo>
                        <a:pt x="2552" y="4239"/>
                        <a:pt x="2865" y="4447"/>
                        <a:pt x="3062" y="4822"/>
                      </a:cubicBezTo>
                      <a:cubicBezTo>
                        <a:pt x="3094" y="4874"/>
                        <a:pt x="3177" y="4916"/>
                        <a:pt x="3229" y="4916"/>
                      </a:cubicBezTo>
                      <a:cubicBezTo>
                        <a:pt x="4583" y="4927"/>
                        <a:pt x="5937" y="4927"/>
                        <a:pt x="7292" y="4916"/>
                      </a:cubicBezTo>
                      <a:cubicBezTo>
                        <a:pt x="7344" y="4916"/>
                        <a:pt x="7406" y="4864"/>
                        <a:pt x="7448" y="4822"/>
                      </a:cubicBezTo>
                      <a:cubicBezTo>
                        <a:pt x="7521" y="4739"/>
                        <a:pt x="7562" y="4635"/>
                        <a:pt x="7635" y="4562"/>
                      </a:cubicBezTo>
                      <a:cubicBezTo>
                        <a:pt x="8135" y="4020"/>
                        <a:pt x="8990" y="4135"/>
                        <a:pt x="9344" y="4791"/>
                      </a:cubicBezTo>
                      <a:cubicBezTo>
                        <a:pt x="9396" y="4885"/>
                        <a:pt x="9448" y="4927"/>
                        <a:pt x="9562" y="4906"/>
                      </a:cubicBezTo>
                      <a:cubicBezTo>
                        <a:pt x="9802" y="4854"/>
                        <a:pt x="10073" y="4604"/>
                        <a:pt x="10115" y="4364"/>
                      </a:cubicBezTo>
                      <a:cubicBezTo>
                        <a:pt x="10135" y="4270"/>
                        <a:pt x="10115" y="4229"/>
                        <a:pt x="10010" y="4229"/>
                      </a:cubicBezTo>
                      <a:cubicBezTo>
                        <a:pt x="9906" y="4229"/>
                        <a:pt x="9792" y="4229"/>
                        <a:pt x="9677" y="4229"/>
                      </a:cubicBezTo>
                      <a:cubicBezTo>
                        <a:pt x="9562" y="4218"/>
                        <a:pt x="9469" y="4177"/>
                        <a:pt x="9469" y="4052"/>
                      </a:cubicBezTo>
                      <a:cubicBezTo>
                        <a:pt x="9469" y="3927"/>
                        <a:pt x="9562" y="3895"/>
                        <a:pt x="9677" y="3895"/>
                      </a:cubicBezTo>
                      <a:cubicBezTo>
                        <a:pt x="9802" y="3895"/>
                        <a:pt x="9937" y="3895"/>
                        <a:pt x="10073" y="3895"/>
                      </a:cubicBezTo>
                      <a:cubicBezTo>
                        <a:pt x="10010" y="3666"/>
                        <a:pt x="9844" y="3499"/>
                        <a:pt x="9604" y="3437"/>
                      </a:cubicBezTo>
                      <a:cubicBezTo>
                        <a:pt x="9479" y="3395"/>
                        <a:pt x="9333" y="3385"/>
                        <a:pt x="9198" y="3354"/>
                      </a:cubicBezTo>
                      <a:cubicBezTo>
                        <a:pt x="8615" y="3239"/>
                        <a:pt x="8021" y="3178"/>
                        <a:pt x="7417" y="3187"/>
                      </a:cubicBezTo>
                      <a:cubicBezTo>
                        <a:pt x="6490" y="3208"/>
                        <a:pt x="5552" y="3187"/>
                        <a:pt x="4615" y="3187"/>
                      </a:cubicBezTo>
                      <a:cubicBezTo>
                        <a:pt x="4333" y="3187"/>
                        <a:pt x="4198" y="3053"/>
                        <a:pt x="4187" y="2771"/>
                      </a:cubicBezTo>
                      <a:cubicBezTo>
                        <a:pt x="4187" y="2646"/>
                        <a:pt x="4187" y="2521"/>
                        <a:pt x="4187" y="2396"/>
                      </a:cubicBezTo>
                      <a:cubicBezTo>
                        <a:pt x="4198" y="1980"/>
                        <a:pt x="4406" y="1771"/>
                        <a:pt x="4812" y="1771"/>
                      </a:cubicBezTo>
                      <a:lnTo>
                        <a:pt x="6396" y="1771"/>
                      </a:lnTo>
                      <a:close/>
                      <a:moveTo>
                        <a:pt x="8406" y="5979"/>
                      </a:moveTo>
                      <a:lnTo>
                        <a:pt x="8406" y="5979"/>
                      </a:lnTo>
                      <a:cubicBezTo>
                        <a:pt x="8792" y="5979"/>
                        <a:pt x="9115" y="5656"/>
                        <a:pt x="9115" y="5281"/>
                      </a:cubicBezTo>
                      <a:cubicBezTo>
                        <a:pt x="9104" y="4895"/>
                        <a:pt x="8792" y="4583"/>
                        <a:pt x="8417" y="4583"/>
                      </a:cubicBezTo>
                      <a:cubicBezTo>
                        <a:pt x="8031" y="4583"/>
                        <a:pt x="7708" y="4895"/>
                        <a:pt x="7708" y="5281"/>
                      </a:cubicBezTo>
                      <a:cubicBezTo>
                        <a:pt x="7708" y="5666"/>
                        <a:pt x="8021" y="5989"/>
                        <a:pt x="8406" y="5979"/>
                      </a:cubicBezTo>
                      <a:close/>
                      <a:moveTo>
                        <a:pt x="2802" y="5291"/>
                      </a:moveTo>
                      <a:lnTo>
                        <a:pt x="2802" y="5291"/>
                      </a:lnTo>
                      <a:cubicBezTo>
                        <a:pt x="2802" y="4895"/>
                        <a:pt x="2490" y="4583"/>
                        <a:pt x="2104" y="4583"/>
                      </a:cubicBezTo>
                      <a:cubicBezTo>
                        <a:pt x="1708" y="4583"/>
                        <a:pt x="1406" y="4895"/>
                        <a:pt x="1406" y="5291"/>
                      </a:cubicBezTo>
                      <a:cubicBezTo>
                        <a:pt x="1406" y="5666"/>
                        <a:pt x="1719" y="5979"/>
                        <a:pt x="2104" y="5979"/>
                      </a:cubicBezTo>
                      <a:cubicBezTo>
                        <a:pt x="2490" y="5989"/>
                        <a:pt x="2802" y="5676"/>
                        <a:pt x="2802" y="5291"/>
                      </a:cubicBezTo>
                      <a:close/>
                      <a:moveTo>
                        <a:pt x="7698" y="2844"/>
                      </a:moveTo>
                      <a:lnTo>
                        <a:pt x="7698" y="2844"/>
                      </a:lnTo>
                      <a:cubicBezTo>
                        <a:pt x="7708" y="2834"/>
                        <a:pt x="7708" y="2813"/>
                        <a:pt x="7719" y="2803"/>
                      </a:cubicBezTo>
                      <a:cubicBezTo>
                        <a:pt x="7448" y="2584"/>
                        <a:pt x="7187" y="2365"/>
                        <a:pt x="6927" y="2146"/>
                      </a:cubicBezTo>
                      <a:cubicBezTo>
                        <a:pt x="6917" y="2136"/>
                        <a:pt x="6885" y="2136"/>
                        <a:pt x="6865" y="2136"/>
                      </a:cubicBezTo>
                      <a:cubicBezTo>
                        <a:pt x="6573" y="2136"/>
                        <a:pt x="6271" y="2136"/>
                        <a:pt x="5948" y="2136"/>
                      </a:cubicBezTo>
                      <a:cubicBezTo>
                        <a:pt x="5948" y="2355"/>
                        <a:pt x="5948" y="2563"/>
                        <a:pt x="5948" y="2771"/>
                      </a:cubicBezTo>
                      <a:cubicBezTo>
                        <a:pt x="5958" y="2792"/>
                        <a:pt x="6021" y="2834"/>
                        <a:pt x="6062" y="2844"/>
                      </a:cubicBezTo>
                      <a:cubicBezTo>
                        <a:pt x="6177" y="2855"/>
                        <a:pt x="6302" y="2844"/>
                        <a:pt x="6427" y="2844"/>
                      </a:cubicBezTo>
                      <a:cubicBezTo>
                        <a:pt x="6854" y="2844"/>
                        <a:pt x="7271" y="2844"/>
                        <a:pt x="7698" y="2844"/>
                      </a:cubicBezTo>
                      <a:close/>
                      <a:moveTo>
                        <a:pt x="4552" y="2834"/>
                      </a:moveTo>
                      <a:lnTo>
                        <a:pt x="4552" y="2834"/>
                      </a:lnTo>
                      <a:cubicBezTo>
                        <a:pt x="4917" y="2834"/>
                        <a:pt x="5260" y="2834"/>
                        <a:pt x="5604" y="2834"/>
                      </a:cubicBezTo>
                      <a:cubicBezTo>
                        <a:pt x="5604" y="2594"/>
                        <a:pt x="5604" y="2365"/>
                        <a:pt x="5604" y="2136"/>
                      </a:cubicBezTo>
                      <a:cubicBezTo>
                        <a:pt x="5292" y="2136"/>
                        <a:pt x="5000" y="2125"/>
                        <a:pt x="4708" y="2136"/>
                      </a:cubicBezTo>
                      <a:cubicBezTo>
                        <a:pt x="4656" y="2146"/>
                        <a:pt x="4573" y="2230"/>
                        <a:pt x="4562" y="2282"/>
                      </a:cubicBezTo>
                      <a:cubicBezTo>
                        <a:pt x="4542" y="2459"/>
                        <a:pt x="4552" y="2646"/>
                        <a:pt x="4552" y="2834"/>
                      </a:cubicBezTo>
                      <a:close/>
                    </a:path>
                  </a:pathLst>
                </a:custGeom>
                <a:solidFill>
                  <a:srgbClr val="574A4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194" name="Freeform 23"/>
                <p:cNvSpPr>
                  <a:spLocks noChangeArrowheads="1"/>
                </p:cNvSpPr>
                <p:nvPr/>
              </p:nvSpPr>
              <p:spPr bwMode="auto">
                <a:xfrm>
                  <a:off x="10102958" y="2554601"/>
                  <a:ext cx="1098431" cy="510552"/>
                </a:xfrm>
                <a:custGeom>
                  <a:avLst/>
                  <a:gdLst>
                    <a:gd name="T0" fmla="*/ 6031 w 9771"/>
                    <a:gd name="T1" fmla="*/ 1385 h 4542"/>
                    <a:gd name="T2" fmla="*/ 6031 w 9771"/>
                    <a:gd name="T3" fmla="*/ 1385 h 4542"/>
                    <a:gd name="T4" fmla="*/ 4447 w 9771"/>
                    <a:gd name="T5" fmla="*/ 1385 h 4542"/>
                    <a:gd name="T6" fmla="*/ 3822 w 9771"/>
                    <a:gd name="T7" fmla="*/ 2010 h 4542"/>
                    <a:gd name="T8" fmla="*/ 3822 w 9771"/>
                    <a:gd name="T9" fmla="*/ 2385 h 4542"/>
                    <a:gd name="T10" fmla="*/ 4250 w 9771"/>
                    <a:gd name="T11" fmla="*/ 2801 h 4542"/>
                    <a:gd name="T12" fmla="*/ 7052 w 9771"/>
                    <a:gd name="T13" fmla="*/ 2801 h 4542"/>
                    <a:gd name="T14" fmla="*/ 8833 w 9771"/>
                    <a:gd name="T15" fmla="*/ 2968 h 4542"/>
                    <a:gd name="T16" fmla="*/ 9239 w 9771"/>
                    <a:gd name="T17" fmla="*/ 3051 h 4542"/>
                    <a:gd name="T18" fmla="*/ 9708 w 9771"/>
                    <a:gd name="T19" fmla="*/ 3509 h 4542"/>
                    <a:gd name="T20" fmla="*/ 9312 w 9771"/>
                    <a:gd name="T21" fmla="*/ 3509 h 4542"/>
                    <a:gd name="T22" fmla="*/ 9104 w 9771"/>
                    <a:gd name="T23" fmla="*/ 3666 h 4542"/>
                    <a:gd name="T24" fmla="*/ 9312 w 9771"/>
                    <a:gd name="T25" fmla="*/ 3843 h 4542"/>
                    <a:gd name="T26" fmla="*/ 9645 w 9771"/>
                    <a:gd name="T27" fmla="*/ 3843 h 4542"/>
                    <a:gd name="T28" fmla="*/ 9750 w 9771"/>
                    <a:gd name="T29" fmla="*/ 3978 h 4542"/>
                    <a:gd name="T30" fmla="*/ 9197 w 9771"/>
                    <a:gd name="T31" fmla="*/ 4520 h 4542"/>
                    <a:gd name="T32" fmla="*/ 8979 w 9771"/>
                    <a:gd name="T33" fmla="*/ 4405 h 4542"/>
                    <a:gd name="T34" fmla="*/ 7270 w 9771"/>
                    <a:gd name="T35" fmla="*/ 4176 h 4542"/>
                    <a:gd name="T36" fmla="*/ 7083 w 9771"/>
                    <a:gd name="T37" fmla="*/ 4436 h 4542"/>
                    <a:gd name="T38" fmla="*/ 6927 w 9771"/>
                    <a:gd name="T39" fmla="*/ 4530 h 4542"/>
                    <a:gd name="T40" fmla="*/ 2864 w 9771"/>
                    <a:gd name="T41" fmla="*/ 4530 h 4542"/>
                    <a:gd name="T42" fmla="*/ 2697 w 9771"/>
                    <a:gd name="T43" fmla="*/ 4436 h 4542"/>
                    <a:gd name="T44" fmla="*/ 1760 w 9771"/>
                    <a:gd name="T45" fmla="*/ 3843 h 4542"/>
                    <a:gd name="T46" fmla="*/ 791 w 9771"/>
                    <a:gd name="T47" fmla="*/ 4426 h 4542"/>
                    <a:gd name="T48" fmla="*/ 604 w 9771"/>
                    <a:gd name="T49" fmla="*/ 4499 h 4542"/>
                    <a:gd name="T50" fmla="*/ 10 w 9771"/>
                    <a:gd name="T51" fmla="*/ 3749 h 4542"/>
                    <a:gd name="T52" fmla="*/ 10 w 9771"/>
                    <a:gd name="T53" fmla="*/ 792 h 4542"/>
                    <a:gd name="T54" fmla="*/ 854 w 9771"/>
                    <a:gd name="T55" fmla="*/ 10 h 4542"/>
                    <a:gd name="T56" fmla="*/ 2968 w 9771"/>
                    <a:gd name="T57" fmla="*/ 10 h 4542"/>
                    <a:gd name="T58" fmla="*/ 3822 w 9771"/>
                    <a:gd name="T59" fmla="*/ 802 h 4542"/>
                    <a:gd name="T60" fmla="*/ 4104 w 9771"/>
                    <a:gd name="T61" fmla="*/ 1052 h 4542"/>
                    <a:gd name="T62" fmla="*/ 5375 w 9771"/>
                    <a:gd name="T63" fmla="*/ 1083 h 4542"/>
                    <a:gd name="T64" fmla="*/ 6031 w 9771"/>
                    <a:gd name="T65" fmla="*/ 1385 h 4542"/>
                    <a:gd name="T66" fmla="*/ 4187 w 9771"/>
                    <a:gd name="T67" fmla="*/ 3509 h 4542"/>
                    <a:gd name="T68" fmla="*/ 4187 w 9771"/>
                    <a:gd name="T69" fmla="*/ 3509 h 4542"/>
                    <a:gd name="T70" fmla="*/ 4385 w 9771"/>
                    <a:gd name="T71" fmla="*/ 3509 h 4542"/>
                    <a:gd name="T72" fmla="*/ 4541 w 9771"/>
                    <a:gd name="T73" fmla="*/ 3322 h 4542"/>
                    <a:gd name="T74" fmla="*/ 4385 w 9771"/>
                    <a:gd name="T75" fmla="*/ 3145 h 4542"/>
                    <a:gd name="T76" fmla="*/ 3989 w 9771"/>
                    <a:gd name="T77" fmla="*/ 3145 h 4542"/>
                    <a:gd name="T78" fmla="*/ 3833 w 9771"/>
                    <a:gd name="T79" fmla="*/ 3322 h 4542"/>
                    <a:gd name="T80" fmla="*/ 4000 w 9771"/>
                    <a:gd name="T81" fmla="*/ 3509 h 4542"/>
                    <a:gd name="T82" fmla="*/ 4187 w 9771"/>
                    <a:gd name="T83" fmla="*/ 3509 h 4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771" h="4542">
                      <a:moveTo>
                        <a:pt x="6031" y="1385"/>
                      </a:moveTo>
                      <a:lnTo>
                        <a:pt x="6031" y="1385"/>
                      </a:lnTo>
                      <a:cubicBezTo>
                        <a:pt x="5770" y="1385"/>
                        <a:pt x="4718" y="1375"/>
                        <a:pt x="4447" y="1385"/>
                      </a:cubicBezTo>
                      <a:cubicBezTo>
                        <a:pt x="4041" y="1385"/>
                        <a:pt x="3833" y="1594"/>
                        <a:pt x="3822" y="2010"/>
                      </a:cubicBezTo>
                      <a:cubicBezTo>
                        <a:pt x="3822" y="2135"/>
                        <a:pt x="3822" y="2260"/>
                        <a:pt x="3822" y="2385"/>
                      </a:cubicBezTo>
                      <a:cubicBezTo>
                        <a:pt x="3833" y="2667"/>
                        <a:pt x="3968" y="2801"/>
                        <a:pt x="4250" y="2801"/>
                      </a:cubicBezTo>
                      <a:cubicBezTo>
                        <a:pt x="7052" y="2801"/>
                        <a:pt x="7052" y="2801"/>
                        <a:pt x="7052" y="2801"/>
                      </a:cubicBezTo>
                      <a:cubicBezTo>
                        <a:pt x="7656" y="2792"/>
                        <a:pt x="8250" y="2853"/>
                        <a:pt x="8833" y="2968"/>
                      </a:cubicBezTo>
                      <a:cubicBezTo>
                        <a:pt x="8968" y="2999"/>
                        <a:pt x="9114" y="3009"/>
                        <a:pt x="9239" y="3051"/>
                      </a:cubicBezTo>
                      <a:cubicBezTo>
                        <a:pt x="9479" y="3113"/>
                        <a:pt x="9645" y="3280"/>
                        <a:pt x="9708" y="3509"/>
                      </a:cubicBezTo>
                      <a:cubicBezTo>
                        <a:pt x="9572" y="3509"/>
                        <a:pt x="9437" y="3509"/>
                        <a:pt x="9312" y="3509"/>
                      </a:cubicBezTo>
                      <a:cubicBezTo>
                        <a:pt x="9197" y="3509"/>
                        <a:pt x="9104" y="3541"/>
                        <a:pt x="9104" y="3666"/>
                      </a:cubicBezTo>
                      <a:cubicBezTo>
                        <a:pt x="9104" y="3791"/>
                        <a:pt x="9197" y="3832"/>
                        <a:pt x="9312" y="3843"/>
                      </a:cubicBezTo>
                      <a:cubicBezTo>
                        <a:pt x="9427" y="3843"/>
                        <a:pt x="9541" y="3843"/>
                        <a:pt x="9645" y="3843"/>
                      </a:cubicBezTo>
                      <a:cubicBezTo>
                        <a:pt x="9750" y="3843"/>
                        <a:pt x="9770" y="3884"/>
                        <a:pt x="9750" y="3978"/>
                      </a:cubicBezTo>
                      <a:cubicBezTo>
                        <a:pt x="9708" y="4218"/>
                        <a:pt x="9437" y="4468"/>
                        <a:pt x="9197" y="4520"/>
                      </a:cubicBezTo>
                      <a:cubicBezTo>
                        <a:pt x="9083" y="4541"/>
                        <a:pt x="9031" y="4499"/>
                        <a:pt x="8979" y="4405"/>
                      </a:cubicBezTo>
                      <a:cubicBezTo>
                        <a:pt x="8625" y="3749"/>
                        <a:pt x="7770" y="3634"/>
                        <a:pt x="7270" y="4176"/>
                      </a:cubicBezTo>
                      <a:cubicBezTo>
                        <a:pt x="7197" y="4249"/>
                        <a:pt x="7156" y="4353"/>
                        <a:pt x="7083" y="4436"/>
                      </a:cubicBezTo>
                      <a:cubicBezTo>
                        <a:pt x="7041" y="4478"/>
                        <a:pt x="6979" y="4530"/>
                        <a:pt x="6927" y="4530"/>
                      </a:cubicBezTo>
                      <a:cubicBezTo>
                        <a:pt x="5572" y="4541"/>
                        <a:pt x="4218" y="4541"/>
                        <a:pt x="2864" y="4530"/>
                      </a:cubicBezTo>
                      <a:cubicBezTo>
                        <a:pt x="2812" y="4530"/>
                        <a:pt x="2729" y="4488"/>
                        <a:pt x="2697" y="4436"/>
                      </a:cubicBezTo>
                      <a:cubicBezTo>
                        <a:pt x="2500" y="4061"/>
                        <a:pt x="2187" y="3853"/>
                        <a:pt x="1760" y="3843"/>
                      </a:cubicBezTo>
                      <a:cubicBezTo>
                        <a:pt x="1322" y="3832"/>
                        <a:pt x="1000" y="4041"/>
                        <a:pt x="791" y="4426"/>
                      </a:cubicBezTo>
                      <a:cubicBezTo>
                        <a:pt x="750" y="4509"/>
                        <a:pt x="687" y="4520"/>
                        <a:pt x="604" y="4499"/>
                      </a:cubicBezTo>
                      <a:cubicBezTo>
                        <a:pt x="281" y="4395"/>
                        <a:pt x="20" y="4093"/>
                        <a:pt x="10" y="3749"/>
                      </a:cubicBezTo>
                      <a:cubicBezTo>
                        <a:pt x="10" y="2760"/>
                        <a:pt x="0" y="1781"/>
                        <a:pt x="10" y="792"/>
                      </a:cubicBezTo>
                      <a:cubicBezTo>
                        <a:pt x="20" y="364"/>
                        <a:pt x="406" y="10"/>
                        <a:pt x="854" y="10"/>
                      </a:cubicBezTo>
                      <a:cubicBezTo>
                        <a:pt x="1552" y="0"/>
                        <a:pt x="2260" y="0"/>
                        <a:pt x="2968" y="10"/>
                      </a:cubicBezTo>
                      <a:cubicBezTo>
                        <a:pt x="3427" y="10"/>
                        <a:pt x="3781" y="354"/>
                        <a:pt x="3822" y="802"/>
                      </a:cubicBezTo>
                      <a:cubicBezTo>
                        <a:pt x="3843" y="1000"/>
                        <a:pt x="3895" y="1052"/>
                        <a:pt x="4104" y="1052"/>
                      </a:cubicBezTo>
                      <a:cubicBezTo>
                        <a:pt x="4531" y="1062"/>
                        <a:pt x="4958" y="1062"/>
                        <a:pt x="5375" y="1083"/>
                      </a:cubicBezTo>
                      <a:cubicBezTo>
                        <a:pt x="5625" y="1094"/>
                        <a:pt x="5833" y="1198"/>
                        <a:pt x="6031" y="1385"/>
                      </a:cubicBezTo>
                      <a:close/>
                      <a:moveTo>
                        <a:pt x="4187" y="3509"/>
                      </a:moveTo>
                      <a:lnTo>
                        <a:pt x="4187" y="3509"/>
                      </a:lnTo>
                      <a:cubicBezTo>
                        <a:pt x="4250" y="3509"/>
                        <a:pt x="4312" y="3509"/>
                        <a:pt x="4385" y="3509"/>
                      </a:cubicBezTo>
                      <a:cubicBezTo>
                        <a:pt x="4489" y="3488"/>
                        <a:pt x="4562" y="3426"/>
                        <a:pt x="4541" y="3322"/>
                      </a:cubicBezTo>
                      <a:cubicBezTo>
                        <a:pt x="4520" y="3249"/>
                        <a:pt x="4447" y="3155"/>
                        <a:pt x="4385" y="3145"/>
                      </a:cubicBezTo>
                      <a:cubicBezTo>
                        <a:pt x="4260" y="3113"/>
                        <a:pt x="4125" y="3113"/>
                        <a:pt x="3989" y="3145"/>
                      </a:cubicBezTo>
                      <a:cubicBezTo>
                        <a:pt x="3927" y="3155"/>
                        <a:pt x="3854" y="3249"/>
                        <a:pt x="3833" y="3322"/>
                      </a:cubicBezTo>
                      <a:cubicBezTo>
                        <a:pt x="3812" y="3416"/>
                        <a:pt x="3895" y="3488"/>
                        <a:pt x="4000" y="3509"/>
                      </a:cubicBezTo>
                      <a:cubicBezTo>
                        <a:pt x="4062" y="3509"/>
                        <a:pt x="4125" y="3509"/>
                        <a:pt x="4187" y="3509"/>
                      </a:cubicBezTo>
                      <a:close/>
                    </a:path>
                  </a:pathLst>
                </a:custGeom>
                <a:solidFill>
                  <a:srgbClr val="AE947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195" name="Freeform 24"/>
                <p:cNvSpPr>
                  <a:spLocks noChangeArrowheads="1"/>
                </p:cNvSpPr>
                <p:nvPr/>
              </p:nvSpPr>
              <p:spPr bwMode="auto">
                <a:xfrm>
                  <a:off x="10928764" y="3026491"/>
                  <a:ext cx="158123" cy="158122"/>
                </a:xfrm>
                <a:custGeom>
                  <a:avLst/>
                  <a:gdLst>
                    <a:gd name="T0" fmla="*/ 698 w 1408"/>
                    <a:gd name="T1" fmla="*/ 1396 h 1407"/>
                    <a:gd name="T2" fmla="*/ 698 w 1408"/>
                    <a:gd name="T3" fmla="*/ 1396 h 1407"/>
                    <a:gd name="T4" fmla="*/ 0 w 1408"/>
                    <a:gd name="T5" fmla="*/ 698 h 1407"/>
                    <a:gd name="T6" fmla="*/ 709 w 1408"/>
                    <a:gd name="T7" fmla="*/ 0 h 1407"/>
                    <a:gd name="T8" fmla="*/ 1407 w 1408"/>
                    <a:gd name="T9" fmla="*/ 698 h 1407"/>
                    <a:gd name="T10" fmla="*/ 698 w 1408"/>
                    <a:gd name="T11" fmla="*/ 1396 h 1407"/>
                    <a:gd name="T12" fmla="*/ 354 w 1408"/>
                    <a:gd name="T13" fmla="*/ 698 h 1407"/>
                    <a:gd name="T14" fmla="*/ 354 w 1408"/>
                    <a:gd name="T15" fmla="*/ 698 h 1407"/>
                    <a:gd name="T16" fmla="*/ 709 w 1408"/>
                    <a:gd name="T17" fmla="*/ 1052 h 1407"/>
                    <a:gd name="T18" fmla="*/ 1042 w 1408"/>
                    <a:gd name="T19" fmla="*/ 698 h 1407"/>
                    <a:gd name="T20" fmla="*/ 709 w 1408"/>
                    <a:gd name="T21" fmla="*/ 354 h 1407"/>
                    <a:gd name="T22" fmla="*/ 354 w 1408"/>
                    <a:gd name="T23" fmla="*/ 698 h 1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8" h="1407">
                      <a:moveTo>
                        <a:pt x="698" y="1396"/>
                      </a:moveTo>
                      <a:lnTo>
                        <a:pt x="698" y="1396"/>
                      </a:lnTo>
                      <a:cubicBezTo>
                        <a:pt x="313" y="1406"/>
                        <a:pt x="0" y="1083"/>
                        <a:pt x="0" y="698"/>
                      </a:cubicBezTo>
                      <a:cubicBezTo>
                        <a:pt x="0" y="312"/>
                        <a:pt x="323" y="0"/>
                        <a:pt x="709" y="0"/>
                      </a:cubicBezTo>
                      <a:cubicBezTo>
                        <a:pt x="1084" y="0"/>
                        <a:pt x="1396" y="312"/>
                        <a:pt x="1407" y="698"/>
                      </a:cubicBezTo>
                      <a:cubicBezTo>
                        <a:pt x="1407" y="1073"/>
                        <a:pt x="1084" y="1396"/>
                        <a:pt x="698" y="1396"/>
                      </a:cubicBezTo>
                      <a:close/>
                      <a:moveTo>
                        <a:pt x="354" y="698"/>
                      </a:moveTo>
                      <a:lnTo>
                        <a:pt x="354" y="698"/>
                      </a:lnTo>
                      <a:cubicBezTo>
                        <a:pt x="354" y="896"/>
                        <a:pt x="511" y="1052"/>
                        <a:pt x="709" y="1052"/>
                      </a:cubicBezTo>
                      <a:cubicBezTo>
                        <a:pt x="896" y="1041"/>
                        <a:pt x="1042" y="896"/>
                        <a:pt x="1042" y="698"/>
                      </a:cubicBezTo>
                      <a:cubicBezTo>
                        <a:pt x="1042" y="510"/>
                        <a:pt x="896" y="354"/>
                        <a:pt x="709" y="354"/>
                      </a:cubicBezTo>
                      <a:cubicBezTo>
                        <a:pt x="511" y="354"/>
                        <a:pt x="354" y="500"/>
                        <a:pt x="354" y="698"/>
                      </a:cubicBezTo>
                      <a:close/>
                    </a:path>
                  </a:pathLst>
                </a:custGeom>
                <a:solidFill>
                  <a:srgbClr val="A6B2B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196" name="Freeform 25"/>
                <p:cNvSpPr>
                  <a:spLocks noChangeArrowheads="1"/>
                </p:cNvSpPr>
                <p:nvPr/>
              </p:nvSpPr>
              <p:spPr bwMode="auto">
                <a:xfrm>
                  <a:off x="10219939" y="3026491"/>
                  <a:ext cx="157131" cy="158122"/>
                </a:xfrm>
                <a:custGeom>
                  <a:avLst/>
                  <a:gdLst>
                    <a:gd name="T0" fmla="*/ 1396 w 1397"/>
                    <a:gd name="T1" fmla="*/ 708 h 1407"/>
                    <a:gd name="T2" fmla="*/ 1396 w 1397"/>
                    <a:gd name="T3" fmla="*/ 708 h 1407"/>
                    <a:gd name="T4" fmla="*/ 698 w 1397"/>
                    <a:gd name="T5" fmla="*/ 1396 h 1407"/>
                    <a:gd name="T6" fmla="*/ 0 w 1397"/>
                    <a:gd name="T7" fmla="*/ 708 h 1407"/>
                    <a:gd name="T8" fmla="*/ 698 w 1397"/>
                    <a:gd name="T9" fmla="*/ 0 h 1407"/>
                    <a:gd name="T10" fmla="*/ 1396 w 1397"/>
                    <a:gd name="T11" fmla="*/ 708 h 1407"/>
                    <a:gd name="T12" fmla="*/ 698 w 1397"/>
                    <a:gd name="T13" fmla="*/ 354 h 1407"/>
                    <a:gd name="T14" fmla="*/ 698 w 1397"/>
                    <a:gd name="T15" fmla="*/ 354 h 1407"/>
                    <a:gd name="T16" fmla="*/ 354 w 1397"/>
                    <a:gd name="T17" fmla="*/ 698 h 1407"/>
                    <a:gd name="T18" fmla="*/ 698 w 1397"/>
                    <a:gd name="T19" fmla="*/ 1052 h 1407"/>
                    <a:gd name="T20" fmla="*/ 1052 w 1397"/>
                    <a:gd name="T21" fmla="*/ 708 h 1407"/>
                    <a:gd name="T22" fmla="*/ 698 w 1397"/>
                    <a:gd name="T23" fmla="*/ 354 h 1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7" h="1407">
                      <a:moveTo>
                        <a:pt x="1396" y="708"/>
                      </a:moveTo>
                      <a:lnTo>
                        <a:pt x="1396" y="708"/>
                      </a:lnTo>
                      <a:cubicBezTo>
                        <a:pt x="1396" y="1093"/>
                        <a:pt x="1084" y="1406"/>
                        <a:pt x="698" y="1396"/>
                      </a:cubicBezTo>
                      <a:cubicBezTo>
                        <a:pt x="313" y="1396"/>
                        <a:pt x="0" y="1083"/>
                        <a:pt x="0" y="708"/>
                      </a:cubicBezTo>
                      <a:cubicBezTo>
                        <a:pt x="0" y="312"/>
                        <a:pt x="302" y="0"/>
                        <a:pt x="698" y="0"/>
                      </a:cubicBezTo>
                      <a:cubicBezTo>
                        <a:pt x="1084" y="0"/>
                        <a:pt x="1396" y="312"/>
                        <a:pt x="1396" y="708"/>
                      </a:cubicBezTo>
                      <a:close/>
                      <a:moveTo>
                        <a:pt x="698" y="354"/>
                      </a:moveTo>
                      <a:lnTo>
                        <a:pt x="698" y="354"/>
                      </a:lnTo>
                      <a:cubicBezTo>
                        <a:pt x="511" y="354"/>
                        <a:pt x="354" y="510"/>
                        <a:pt x="354" y="698"/>
                      </a:cubicBezTo>
                      <a:cubicBezTo>
                        <a:pt x="354" y="885"/>
                        <a:pt x="511" y="1052"/>
                        <a:pt x="698" y="1052"/>
                      </a:cubicBezTo>
                      <a:cubicBezTo>
                        <a:pt x="896" y="1041"/>
                        <a:pt x="1042" y="896"/>
                        <a:pt x="1052" y="708"/>
                      </a:cubicBezTo>
                      <a:cubicBezTo>
                        <a:pt x="1052" y="510"/>
                        <a:pt x="896" y="354"/>
                        <a:pt x="698" y="354"/>
                      </a:cubicBezTo>
                      <a:close/>
                    </a:path>
                  </a:pathLst>
                </a:custGeom>
                <a:solidFill>
                  <a:srgbClr val="A6B2B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197" name="Freeform 26"/>
                <p:cNvSpPr>
                  <a:spLocks noChangeArrowheads="1"/>
                </p:cNvSpPr>
                <p:nvPr/>
              </p:nvSpPr>
              <p:spPr bwMode="auto">
                <a:xfrm>
                  <a:off x="10730491" y="2751387"/>
                  <a:ext cx="199264" cy="80796"/>
                </a:xfrm>
                <a:custGeom>
                  <a:avLst/>
                  <a:gdLst>
                    <a:gd name="T0" fmla="*/ 1750 w 1772"/>
                    <a:gd name="T1" fmla="*/ 708 h 720"/>
                    <a:gd name="T2" fmla="*/ 1750 w 1772"/>
                    <a:gd name="T3" fmla="*/ 708 h 720"/>
                    <a:gd name="T4" fmla="*/ 479 w 1772"/>
                    <a:gd name="T5" fmla="*/ 708 h 720"/>
                    <a:gd name="T6" fmla="*/ 114 w 1772"/>
                    <a:gd name="T7" fmla="*/ 708 h 720"/>
                    <a:gd name="T8" fmla="*/ 0 w 1772"/>
                    <a:gd name="T9" fmla="*/ 635 h 720"/>
                    <a:gd name="T10" fmla="*/ 0 w 1772"/>
                    <a:gd name="T11" fmla="*/ 0 h 720"/>
                    <a:gd name="T12" fmla="*/ 917 w 1772"/>
                    <a:gd name="T13" fmla="*/ 0 h 720"/>
                    <a:gd name="T14" fmla="*/ 979 w 1772"/>
                    <a:gd name="T15" fmla="*/ 10 h 720"/>
                    <a:gd name="T16" fmla="*/ 1771 w 1772"/>
                    <a:gd name="T17" fmla="*/ 667 h 720"/>
                    <a:gd name="T18" fmla="*/ 1750 w 1772"/>
                    <a:gd name="T19" fmla="*/ 70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2" h="720">
                      <a:moveTo>
                        <a:pt x="1750" y="708"/>
                      </a:moveTo>
                      <a:lnTo>
                        <a:pt x="1750" y="708"/>
                      </a:lnTo>
                      <a:cubicBezTo>
                        <a:pt x="1323" y="708"/>
                        <a:pt x="906" y="708"/>
                        <a:pt x="479" y="708"/>
                      </a:cubicBezTo>
                      <a:cubicBezTo>
                        <a:pt x="354" y="708"/>
                        <a:pt x="229" y="719"/>
                        <a:pt x="114" y="708"/>
                      </a:cubicBezTo>
                      <a:cubicBezTo>
                        <a:pt x="73" y="698"/>
                        <a:pt x="10" y="656"/>
                        <a:pt x="0" y="635"/>
                      </a:cubicBezTo>
                      <a:cubicBezTo>
                        <a:pt x="0" y="427"/>
                        <a:pt x="0" y="219"/>
                        <a:pt x="0" y="0"/>
                      </a:cubicBezTo>
                      <a:cubicBezTo>
                        <a:pt x="323" y="0"/>
                        <a:pt x="625" y="0"/>
                        <a:pt x="917" y="0"/>
                      </a:cubicBezTo>
                      <a:cubicBezTo>
                        <a:pt x="937" y="0"/>
                        <a:pt x="969" y="0"/>
                        <a:pt x="979" y="10"/>
                      </a:cubicBezTo>
                      <a:cubicBezTo>
                        <a:pt x="1239" y="229"/>
                        <a:pt x="1500" y="448"/>
                        <a:pt x="1771" y="667"/>
                      </a:cubicBezTo>
                      <a:cubicBezTo>
                        <a:pt x="1760" y="677"/>
                        <a:pt x="1760" y="698"/>
                        <a:pt x="1750" y="708"/>
                      </a:cubicBezTo>
                    </a:path>
                  </a:pathLst>
                </a:custGeom>
                <a:solidFill>
                  <a:srgbClr val="D5DFE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198" name="Freeform 27"/>
                <p:cNvSpPr>
                  <a:spLocks noChangeArrowheads="1"/>
                </p:cNvSpPr>
                <p:nvPr/>
              </p:nvSpPr>
              <p:spPr bwMode="auto">
                <a:xfrm>
                  <a:off x="10572864" y="2750396"/>
                  <a:ext cx="119459" cy="79805"/>
                </a:xfrm>
                <a:custGeom>
                  <a:avLst/>
                  <a:gdLst>
                    <a:gd name="T0" fmla="*/ 10 w 1063"/>
                    <a:gd name="T1" fmla="*/ 709 h 710"/>
                    <a:gd name="T2" fmla="*/ 10 w 1063"/>
                    <a:gd name="T3" fmla="*/ 709 h 710"/>
                    <a:gd name="T4" fmla="*/ 20 w 1063"/>
                    <a:gd name="T5" fmla="*/ 157 h 710"/>
                    <a:gd name="T6" fmla="*/ 166 w 1063"/>
                    <a:gd name="T7" fmla="*/ 11 h 710"/>
                    <a:gd name="T8" fmla="*/ 1062 w 1063"/>
                    <a:gd name="T9" fmla="*/ 11 h 710"/>
                    <a:gd name="T10" fmla="*/ 1062 w 1063"/>
                    <a:gd name="T11" fmla="*/ 709 h 710"/>
                    <a:gd name="T12" fmla="*/ 10 w 1063"/>
                    <a:gd name="T13" fmla="*/ 709 h 710"/>
                  </a:gdLst>
                  <a:ahLst/>
                  <a:cxnLst>
                    <a:cxn ang="0">
                      <a:pos x="T0" y="T1"/>
                    </a:cxn>
                    <a:cxn ang="0">
                      <a:pos x="T2" y="T3"/>
                    </a:cxn>
                    <a:cxn ang="0">
                      <a:pos x="T4" y="T5"/>
                    </a:cxn>
                    <a:cxn ang="0">
                      <a:pos x="T6" y="T7"/>
                    </a:cxn>
                    <a:cxn ang="0">
                      <a:pos x="T8" y="T9"/>
                    </a:cxn>
                    <a:cxn ang="0">
                      <a:pos x="T10" y="T11"/>
                    </a:cxn>
                    <a:cxn ang="0">
                      <a:pos x="T12" y="T13"/>
                    </a:cxn>
                  </a:cxnLst>
                  <a:rect l="0" t="0" r="r" b="b"/>
                  <a:pathLst>
                    <a:path w="1063" h="710">
                      <a:moveTo>
                        <a:pt x="10" y="709"/>
                      </a:moveTo>
                      <a:lnTo>
                        <a:pt x="10" y="709"/>
                      </a:lnTo>
                      <a:cubicBezTo>
                        <a:pt x="10" y="521"/>
                        <a:pt x="0" y="334"/>
                        <a:pt x="20" y="157"/>
                      </a:cubicBezTo>
                      <a:cubicBezTo>
                        <a:pt x="31" y="105"/>
                        <a:pt x="114" y="21"/>
                        <a:pt x="166" y="11"/>
                      </a:cubicBezTo>
                      <a:cubicBezTo>
                        <a:pt x="458" y="0"/>
                        <a:pt x="750" y="11"/>
                        <a:pt x="1062" y="11"/>
                      </a:cubicBezTo>
                      <a:cubicBezTo>
                        <a:pt x="1062" y="240"/>
                        <a:pt x="1062" y="469"/>
                        <a:pt x="1062" y="709"/>
                      </a:cubicBezTo>
                      <a:cubicBezTo>
                        <a:pt x="718" y="709"/>
                        <a:pt x="375" y="709"/>
                        <a:pt x="10" y="709"/>
                      </a:cubicBezTo>
                    </a:path>
                  </a:pathLst>
                </a:custGeom>
                <a:solidFill>
                  <a:srgbClr val="D5DFE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199" name="Freeform 28"/>
                <p:cNvSpPr>
                  <a:spLocks noChangeArrowheads="1"/>
                </p:cNvSpPr>
                <p:nvPr/>
              </p:nvSpPr>
              <p:spPr bwMode="auto">
                <a:xfrm>
                  <a:off x="10531723" y="2904553"/>
                  <a:ext cx="84266" cy="44611"/>
                </a:xfrm>
                <a:custGeom>
                  <a:avLst/>
                  <a:gdLst>
                    <a:gd name="T0" fmla="*/ 375 w 751"/>
                    <a:gd name="T1" fmla="*/ 396 h 397"/>
                    <a:gd name="T2" fmla="*/ 375 w 751"/>
                    <a:gd name="T3" fmla="*/ 396 h 397"/>
                    <a:gd name="T4" fmla="*/ 188 w 751"/>
                    <a:gd name="T5" fmla="*/ 396 h 397"/>
                    <a:gd name="T6" fmla="*/ 21 w 751"/>
                    <a:gd name="T7" fmla="*/ 209 h 397"/>
                    <a:gd name="T8" fmla="*/ 177 w 751"/>
                    <a:gd name="T9" fmla="*/ 32 h 397"/>
                    <a:gd name="T10" fmla="*/ 573 w 751"/>
                    <a:gd name="T11" fmla="*/ 32 h 397"/>
                    <a:gd name="T12" fmla="*/ 729 w 751"/>
                    <a:gd name="T13" fmla="*/ 209 h 397"/>
                    <a:gd name="T14" fmla="*/ 573 w 751"/>
                    <a:gd name="T15" fmla="*/ 396 h 397"/>
                    <a:gd name="T16" fmla="*/ 375 w 751"/>
                    <a:gd name="T17" fmla="*/ 396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1" h="397">
                      <a:moveTo>
                        <a:pt x="375" y="396"/>
                      </a:moveTo>
                      <a:lnTo>
                        <a:pt x="375" y="396"/>
                      </a:lnTo>
                      <a:cubicBezTo>
                        <a:pt x="313" y="396"/>
                        <a:pt x="250" y="396"/>
                        <a:pt x="188" y="396"/>
                      </a:cubicBezTo>
                      <a:cubicBezTo>
                        <a:pt x="83" y="375"/>
                        <a:pt x="0" y="303"/>
                        <a:pt x="21" y="209"/>
                      </a:cubicBezTo>
                      <a:cubicBezTo>
                        <a:pt x="42" y="136"/>
                        <a:pt x="115" y="42"/>
                        <a:pt x="177" y="32"/>
                      </a:cubicBezTo>
                      <a:cubicBezTo>
                        <a:pt x="313" y="0"/>
                        <a:pt x="448" y="0"/>
                        <a:pt x="573" y="32"/>
                      </a:cubicBezTo>
                      <a:cubicBezTo>
                        <a:pt x="635" y="42"/>
                        <a:pt x="708" y="136"/>
                        <a:pt x="729" y="209"/>
                      </a:cubicBezTo>
                      <a:cubicBezTo>
                        <a:pt x="750" y="313"/>
                        <a:pt x="677" y="375"/>
                        <a:pt x="573" y="396"/>
                      </a:cubicBezTo>
                      <a:cubicBezTo>
                        <a:pt x="500" y="396"/>
                        <a:pt x="438" y="396"/>
                        <a:pt x="375" y="396"/>
                      </a:cubicBezTo>
                    </a:path>
                  </a:pathLst>
                </a:custGeom>
                <a:solidFill>
                  <a:srgbClr val="574A4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00" name="Freeform 29"/>
                <p:cNvSpPr>
                  <a:spLocks noChangeArrowheads="1"/>
                </p:cNvSpPr>
                <p:nvPr/>
              </p:nvSpPr>
              <p:spPr bwMode="auto">
                <a:xfrm>
                  <a:off x="10968418" y="3066641"/>
                  <a:ext cx="77326" cy="78814"/>
                </a:xfrm>
                <a:custGeom>
                  <a:avLst/>
                  <a:gdLst>
                    <a:gd name="T0" fmla="*/ 0 w 689"/>
                    <a:gd name="T1" fmla="*/ 344 h 699"/>
                    <a:gd name="T2" fmla="*/ 0 w 689"/>
                    <a:gd name="T3" fmla="*/ 344 h 699"/>
                    <a:gd name="T4" fmla="*/ 355 w 689"/>
                    <a:gd name="T5" fmla="*/ 0 h 699"/>
                    <a:gd name="T6" fmla="*/ 688 w 689"/>
                    <a:gd name="T7" fmla="*/ 344 h 699"/>
                    <a:gd name="T8" fmla="*/ 355 w 689"/>
                    <a:gd name="T9" fmla="*/ 698 h 699"/>
                    <a:gd name="T10" fmla="*/ 0 w 689"/>
                    <a:gd name="T11" fmla="*/ 344 h 699"/>
                  </a:gdLst>
                  <a:ahLst/>
                  <a:cxnLst>
                    <a:cxn ang="0">
                      <a:pos x="T0" y="T1"/>
                    </a:cxn>
                    <a:cxn ang="0">
                      <a:pos x="T2" y="T3"/>
                    </a:cxn>
                    <a:cxn ang="0">
                      <a:pos x="T4" y="T5"/>
                    </a:cxn>
                    <a:cxn ang="0">
                      <a:pos x="T6" y="T7"/>
                    </a:cxn>
                    <a:cxn ang="0">
                      <a:pos x="T8" y="T9"/>
                    </a:cxn>
                    <a:cxn ang="0">
                      <a:pos x="T10" y="T11"/>
                    </a:cxn>
                  </a:cxnLst>
                  <a:rect l="0" t="0" r="r" b="b"/>
                  <a:pathLst>
                    <a:path w="689" h="699">
                      <a:moveTo>
                        <a:pt x="0" y="344"/>
                      </a:moveTo>
                      <a:lnTo>
                        <a:pt x="0" y="344"/>
                      </a:lnTo>
                      <a:cubicBezTo>
                        <a:pt x="0" y="146"/>
                        <a:pt x="157" y="0"/>
                        <a:pt x="355" y="0"/>
                      </a:cubicBezTo>
                      <a:cubicBezTo>
                        <a:pt x="542" y="0"/>
                        <a:pt x="688" y="156"/>
                        <a:pt x="688" y="344"/>
                      </a:cubicBezTo>
                      <a:cubicBezTo>
                        <a:pt x="688" y="542"/>
                        <a:pt x="542" y="687"/>
                        <a:pt x="355" y="698"/>
                      </a:cubicBezTo>
                      <a:cubicBezTo>
                        <a:pt x="157" y="698"/>
                        <a:pt x="0" y="542"/>
                        <a:pt x="0" y="344"/>
                      </a:cubicBezTo>
                    </a:path>
                  </a:pathLst>
                </a:custGeom>
                <a:solidFill>
                  <a:srgbClr val="574A4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01" name="Freeform 30"/>
                <p:cNvSpPr>
                  <a:spLocks noChangeArrowheads="1"/>
                </p:cNvSpPr>
                <p:nvPr/>
              </p:nvSpPr>
              <p:spPr bwMode="auto">
                <a:xfrm>
                  <a:off x="10260089" y="3066641"/>
                  <a:ext cx="78813" cy="78814"/>
                </a:xfrm>
                <a:custGeom>
                  <a:avLst/>
                  <a:gdLst>
                    <a:gd name="T0" fmla="*/ 344 w 699"/>
                    <a:gd name="T1" fmla="*/ 0 h 699"/>
                    <a:gd name="T2" fmla="*/ 344 w 699"/>
                    <a:gd name="T3" fmla="*/ 0 h 699"/>
                    <a:gd name="T4" fmla="*/ 698 w 699"/>
                    <a:gd name="T5" fmla="*/ 354 h 699"/>
                    <a:gd name="T6" fmla="*/ 344 w 699"/>
                    <a:gd name="T7" fmla="*/ 698 h 699"/>
                    <a:gd name="T8" fmla="*/ 0 w 699"/>
                    <a:gd name="T9" fmla="*/ 344 h 699"/>
                    <a:gd name="T10" fmla="*/ 344 w 699"/>
                    <a:gd name="T11" fmla="*/ 0 h 699"/>
                  </a:gdLst>
                  <a:ahLst/>
                  <a:cxnLst>
                    <a:cxn ang="0">
                      <a:pos x="T0" y="T1"/>
                    </a:cxn>
                    <a:cxn ang="0">
                      <a:pos x="T2" y="T3"/>
                    </a:cxn>
                    <a:cxn ang="0">
                      <a:pos x="T4" y="T5"/>
                    </a:cxn>
                    <a:cxn ang="0">
                      <a:pos x="T6" y="T7"/>
                    </a:cxn>
                    <a:cxn ang="0">
                      <a:pos x="T8" y="T9"/>
                    </a:cxn>
                    <a:cxn ang="0">
                      <a:pos x="T10" y="T11"/>
                    </a:cxn>
                  </a:cxnLst>
                  <a:rect l="0" t="0" r="r" b="b"/>
                  <a:pathLst>
                    <a:path w="699" h="699">
                      <a:moveTo>
                        <a:pt x="344" y="0"/>
                      </a:moveTo>
                      <a:lnTo>
                        <a:pt x="344" y="0"/>
                      </a:lnTo>
                      <a:cubicBezTo>
                        <a:pt x="542" y="0"/>
                        <a:pt x="698" y="156"/>
                        <a:pt x="698" y="354"/>
                      </a:cubicBezTo>
                      <a:cubicBezTo>
                        <a:pt x="688" y="542"/>
                        <a:pt x="542" y="687"/>
                        <a:pt x="344" y="698"/>
                      </a:cubicBezTo>
                      <a:cubicBezTo>
                        <a:pt x="157" y="698"/>
                        <a:pt x="0" y="531"/>
                        <a:pt x="0" y="344"/>
                      </a:cubicBezTo>
                      <a:cubicBezTo>
                        <a:pt x="0" y="156"/>
                        <a:pt x="157" y="0"/>
                        <a:pt x="344" y="0"/>
                      </a:cubicBezTo>
                    </a:path>
                  </a:pathLst>
                </a:custGeom>
                <a:solidFill>
                  <a:srgbClr val="574A4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02" name="TextBox 201"/>
                <p:cNvSpPr txBox="1"/>
                <p:nvPr/>
              </p:nvSpPr>
              <p:spPr>
                <a:xfrm>
                  <a:off x="10051489" y="2607376"/>
                  <a:ext cx="575945" cy="420607"/>
                </a:xfrm>
                <a:prstGeom prst="rect">
                  <a:avLst/>
                </a:prstGeom>
                <a:noFill/>
              </p:spPr>
              <p:txBody>
                <a:bodyPr wrap="none" rtlCol="0">
                  <a:spAutoFit/>
                </a:bodyPr>
                <a:lstStyle/>
                <a:p>
                  <a:r>
                    <a:rPr lang="en-US" sz="1600" dirty="0">
                      <a:solidFill>
                        <a:schemeClr val="bg1"/>
                      </a:solidFill>
                      <a:latin typeface="Arial Narrow" panose="020B0606020202030204" pitchFamily="34" charset="0"/>
                    </a:rPr>
                    <a:t>$$$</a:t>
                  </a:r>
                  <a:endParaRPr lang="ru-RU" sz="1600" dirty="0">
                    <a:solidFill>
                      <a:schemeClr val="bg1"/>
                    </a:solidFill>
                    <a:latin typeface="Arial Narrow" panose="020B0606020202030204" pitchFamily="34" charset="0"/>
                  </a:endParaRPr>
                </a:p>
              </p:txBody>
            </p:sp>
          </p:grpSp>
        </p:grpSp>
        <p:sp>
          <p:nvSpPr>
            <p:cNvPr id="188" name="TextBox 187"/>
            <p:cNvSpPr txBox="1"/>
            <p:nvPr/>
          </p:nvSpPr>
          <p:spPr>
            <a:xfrm>
              <a:off x="4777442" y="866432"/>
              <a:ext cx="3198311" cy="369332"/>
            </a:xfrm>
            <a:prstGeom prst="rect">
              <a:avLst/>
            </a:prstGeom>
            <a:noFill/>
          </p:spPr>
          <p:txBody>
            <a:bodyPr wrap="none" rtlCol="0">
              <a:spAutoFit/>
            </a:bodyPr>
            <a:lstStyle/>
            <a:p>
              <a:r>
                <a:rPr lang="en-US" smtClean="0"/>
                <a:t>Sub-optimal activation testing</a:t>
              </a:r>
              <a:endParaRPr lang="en-US" dirty="0"/>
            </a:p>
          </p:txBody>
        </p:sp>
      </p:grpSp>
      <p:grpSp>
        <p:nvGrpSpPr>
          <p:cNvPr id="232" name="Group 231"/>
          <p:cNvGrpSpPr/>
          <p:nvPr/>
        </p:nvGrpSpPr>
        <p:grpSpPr>
          <a:xfrm>
            <a:off x="4613139" y="2919830"/>
            <a:ext cx="4544834" cy="1344114"/>
            <a:chOff x="4694390" y="2696749"/>
            <a:chExt cx="4544834" cy="1344114"/>
          </a:xfrm>
        </p:grpSpPr>
        <p:grpSp>
          <p:nvGrpSpPr>
            <p:cNvPr id="233" name="Group 232"/>
            <p:cNvGrpSpPr/>
            <p:nvPr/>
          </p:nvGrpSpPr>
          <p:grpSpPr>
            <a:xfrm>
              <a:off x="4775681" y="3333173"/>
              <a:ext cx="3756191" cy="707690"/>
              <a:chOff x="666423" y="4177729"/>
              <a:chExt cx="4408826" cy="830650"/>
            </a:xfrm>
          </p:grpSpPr>
          <p:grpSp>
            <p:nvGrpSpPr>
              <p:cNvPr id="235" name="Group 4"/>
              <p:cNvGrpSpPr>
                <a:grpSpLocks noChangeAspect="1"/>
              </p:cNvGrpSpPr>
              <p:nvPr/>
            </p:nvGrpSpPr>
            <p:grpSpPr bwMode="auto">
              <a:xfrm>
                <a:off x="666423" y="4189587"/>
                <a:ext cx="2011487" cy="768059"/>
                <a:chOff x="3723" y="1445"/>
                <a:chExt cx="1993" cy="761"/>
              </a:xfrm>
            </p:grpSpPr>
            <p:sp>
              <p:nvSpPr>
                <p:cNvPr id="278" name="Freeform 5"/>
                <p:cNvSpPr>
                  <a:spLocks/>
                </p:cNvSpPr>
                <p:nvPr/>
              </p:nvSpPr>
              <p:spPr bwMode="auto">
                <a:xfrm>
                  <a:off x="5190" y="1928"/>
                  <a:ext cx="243" cy="99"/>
                </a:xfrm>
                <a:custGeom>
                  <a:avLst/>
                  <a:gdLst>
                    <a:gd name="T0" fmla="*/ 216 w 304"/>
                    <a:gd name="T1" fmla="*/ 65 h 123"/>
                    <a:gd name="T2" fmla="*/ 152 w 304"/>
                    <a:gd name="T3" fmla="*/ 83 h 123"/>
                    <a:gd name="T4" fmla="*/ 88 w 304"/>
                    <a:gd name="T5" fmla="*/ 65 h 123"/>
                    <a:gd name="T6" fmla="*/ 0 w 304"/>
                    <a:gd name="T7" fmla="*/ 0 h 123"/>
                    <a:gd name="T8" fmla="*/ 0 w 304"/>
                    <a:gd name="T9" fmla="*/ 35 h 123"/>
                    <a:gd name="T10" fmla="*/ 7 w 304"/>
                    <a:gd name="T11" fmla="*/ 40 h 123"/>
                    <a:gd name="T12" fmla="*/ 89 w 304"/>
                    <a:gd name="T13" fmla="*/ 106 h 123"/>
                    <a:gd name="T14" fmla="*/ 152 w 304"/>
                    <a:gd name="T15" fmla="*/ 123 h 123"/>
                    <a:gd name="T16" fmla="*/ 215 w 304"/>
                    <a:gd name="T17" fmla="*/ 106 h 123"/>
                    <a:gd name="T18" fmla="*/ 296 w 304"/>
                    <a:gd name="T19" fmla="*/ 40 h 123"/>
                    <a:gd name="T20" fmla="*/ 304 w 304"/>
                    <a:gd name="T21" fmla="*/ 35 h 123"/>
                    <a:gd name="T22" fmla="*/ 304 w 304"/>
                    <a:gd name="T23" fmla="*/ 0 h 123"/>
                    <a:gd name="T24" fmla="*/ 216 w 304"/>
                    <a:gd name="T25" fmla="*/ 6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4" h="123">
                      <a:moveTo>
                        <a:pt x="216" y="65"/>
                      </a:moveTo>
                      <a:cubicBezTo>
                        <a:pt x="196" y="78"/>
                        <a:pt x="174" y="83"/>
                        <a:pt x="152" y="83"/>
                      </a:cubicBezTo>
                      <a:cubicBezTo>
                        <a:pt x="129" y="83"/>
                        <a:pt x="108" y="78"/>
                        <a:pt x="88" y="65"/>
                      </a:cubicBezTo>
                      <a:cubicBezTo>
                        <a:pt x="57" y="45"/>
                        <a:pt x="27" y="25"/>
                        <a:pt x="0" y="0"/>
                      </a:cubicBezTo>
                      <a:cubicBezTo>
                        <a:pt x="0" y="12"/>
                        <a:pt x="0" y="23"/>
                        <a:pt x="0" y="35"/>
                      </a:cubicBezTo>
                      <a:cubicBezTo>
                        <a:pt x="3" y="36"/>
                        <a:pt x="5" y="38"/>
                        <a:pt x="7" y="40"/>
                      </a:cubicBezTo>
                      <a:cubicBezTo>
                        <a:pt x="33" y="64"/>
                        <a:pt x="60" y="86"/>
                        <a:pt x="89" y="106"/>
                      </a:cubicBezTo>
                      <a:cubicBezTo>
                        <a:pt x="108" y="120"/>
                        <a:pt x="130" y="123"/>
                        <a:pt x="152" y="123"/>
                      </a:cubicBezTo>
                      <a:cubicBezTo>
                        <a:pt x="174" y="123"/>
                        <a:pt x="196" y="120"/>
                        <a:pt x="215" y="106"/>
                      </a:cubicBezTo>
                      <a:cubicBezTo>
                        <a:pt x="244" y="86"/>
                        <a:pt x="271" y="64"/>
                        <a:pt x="296" y="40"/>
                      </a:cubicBezTo>
                      <a:cubicBezTo>
                        <a:pt x="298" y="38"/>
                        <a:pt x="300" y="36"/>
                        <a:pt x="304" y="35"/>
                      </a:cubicBezTo>
                      <a:cubicBezTo>
                        <a:pt x="304" y="23"/>
                        <a:pt x="304" y="12"/>
                        <a:pt x="304" y="0"/>
                      </a:cubicBezTo>
                      <a:cubicBezTo>
                        <a:pt x="277" y="25"/>
                        <a:pt x="247" y="45"/>
                        <a:pt x="216" y="65"/>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9" name="Freeform 6"/>
                <p:cNvSpPr>
                  <a:spLocks/>
                </p:cNvSpPr>
                <p:nvPr/>
              </p:nvSpPr>
              <p:spPr bwMode="auto">
                <a:xfrm>
                  <a:off x="4906" y="2020"/>
                  <a:ext cx="810" cy="186"/>
                </a:xfrm>
                <a:custGeom>
                  <a:avLst/>
                  <a:gdLst>
                    <a:gd name="T0" fmla="*/ 0 w 1012"/>
                    <a:gd name="T1" fmla="*/ 130 h 231"/>
                    <a:gd name="T2" fmla="*/ 92 w 1012"/>
                    <a:gd name="T3" fmla="*/ 59 h 231"/>
                    <a:gd name="T4" fmla="*/ 132 w 1012"/>
                    <a:gd name="T5" fmla="*/ 48 h 231"/>
                    <a:gd name="T6" fmla="*/ 309 w 1012"/>
                    <a:gd name="T7" fmla="*/ 0 h 231"/>
                    <a:gd name="T8" fmla="*/ 377 w 1012"/>
                    <a:gd name="T9" fmla="*/ 76 h 231"/>
                    <a:gd name="T10" fmla="*/ 613 w 1012"/>
                    <a:gd name="T11" fmla="*/ 87 h 231"/>
                    <a:gd name="T12" fmla="*/ 703 w 1012"/>
                    <a:gd name="T13" fmla="*/ 0 h 231"/>
                    <a:gd name="T14" fmla="*/ 940 w 1012"/>
                    <a:gd name="T15" fmla="*/ 65 h 231"/>
                    <a:gd name="T16" fmla="*/ 1005 w 1012"/>
                    <a:gd name="T17" fmla="*/ 119 h 231"/>
                    <a:gd name="T18" fmla="*/ 1012 w 1012"/>
                    <a:gd name="T19" fmla="*/ 130 h 231"/>
                    <a:gd name="T20" fmla="*/ 1012 w 1012"/>
                    <a:gd name="T21" fmla="*/ 223 h 231"/>
                    <a:gd name="T22" fmla="*/ 1004 w 1012"/>
                    <a:gd name="T23" fmla="*/ 231 h 231"/>
                    <a:gd name="T24" fmla="*/ 55 w 1012"/>
                    <a:gd name="T25" fmla="*/ 231 h 231"/>
                    <a:gd name="T26" fmla="*/ 6 w 1012"/>
                    <a:gd name="T27" fmla="*/ 231 h 231"/>
                    <a:gd name="T28" fmla="*/ 0 w 1012"/>
                    <a:gd name="T29" fmla="*/ 225 h 231"/>
                    <a:gd name="T30" fmla="*/ 0 w 1012"/>
                    <a:gd name="T31" fmla="*/ 13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12" h="231">
                      <a:moveTo>
                        <a:pt x="0" y="130"/>
                      </a:moveTo>
                      <a:cubicBezTo>
                        <a:pt x="19" y="91"/>
                        <a:pt x="50" y="68"/>
                        <a:pt x="92" y="59"/>
                      </a:cubicBezTo>
                      <a:cubicBezTo>
                        <a:pt x="106" y="56"/>
                        <a:pt x="119" y="52"/>
                        <a:pt x="132" y="48"/>
                      </a:cubicBezTo>
                      <a:cubicBezTo>
                        <a:pt x="191" y="32"/>
                        <a:pt x="250" y="16"/>
                        <a:pt x="309" y="0"/>
                      </a:cubicBezTo>
                      <a:cubicBezTo>
                        <a:pt x="321" y="34"/>
                        <a:pt x="345" y="59"/>
                        <a:pt x="377" y="76"/>
                      </a:cubicBezTo>
                      <a:cubicBezTo>
                        <a:pt x="453" y="118"/>
                        <a:pt x="533" y="120"/>
                        <a:pt x="613" y="87"/>
                      </a:cubicBezTo>
                      <a:cubicBezTo>
                        <a:pt x="654" y="70"/>
                        <a:pt x="687" y="43"/>
                        <a:pt x="703" y="0"/>
                      </a:cubicBezTo>
                      <a:cubicBezTo>
                        <a:pt x="782" y="21"/>
                        <a:pt x="861" y="42"/>
                        <a:pt x="940" y="65"/>
                      </a:cubicBezTo>
                      <a:cubicBezTo>
                        <a:pt x="969" y="73"/>
                        <a:pt x="990" y="93"/>
                        <a:pt x="1005" y="119"/>
                      </a:cubicBezTo>
                      <a:cubicBezTo>
                        <a:pt x="1007" y="123"/>
                        <a:pt x="1010" y="126"/>
                        <a:pt x="1012" y="130"/>
                      </a:cubicBezTo>
                      <a:cubicBezTo>
                        <a:pt x="1012" y="161"/>
                        <a:pt x="1012" y="192"/>
                        <a:pt x="1012" y="223"/>
                      </a:cubicBezTo>
                      <a:cubicBezTo>
                        <a:pt x="1012" y="229"/>
                        <a:pt x="1011" y="231"/>
                        <a:pt x="1004" y="231"/>
                      </a:cubicBezTo>
                      <a:cubicBezTo>
                        <a:pt x="688" y="231"/>
                        <a:pt x="371" y="231"/>
                        <a:pt x="55" y="231"/>
                      </a:cubicBezTo>
                      <a:cubicBezTo>
                        <a:pt x="39" y="231"/>
                        <a:pt x="22" y="230"/>
                        <a:pt x="6" y="231"/>
                      </a:cubicBezTo>
                      <a:cubicBezTo>
                        <a:pt x="1" y="231"/>
                        <a:pt x="0" y="230"/>
                        <a:pt x="0" y="225"/>
                      </a:cubicBezTo>
                      <a:cubicBezTo>
                        <a:pt x="0" y="193"/>
                        <a:pt x="0" y="161"/>
                        <a:pt x="0" y="130"/>
                      </a:cubicBezTo>
                      <a:close/>
                    </a:path>
                  </a:pathLst>
                </a:custGeom>
                <a:solidFill>
                  <a:srgbClr val="00A3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0" name="Freeform 7"/>
                <p:cNvSpPr>
                  <a:spLocks/>
                </p:cNvSpPr>
                <p:nvPr/>
              </p:nvSpPr>
              <p:spPr bwMode="auto">
                <a:xfrm>
                  <a:off x="5154" y="1956"/>
                  <a:ext cx="315" cy="161"/>
                </a:xfrm>
                <a:custGeom>
                  <a:avLst/>
                  <a:gdLst>
                    <a:gd name="T0" fmla="*/ 394 w 394"/>
                    <a:gd name="T1" fmla="*/ 80 h 200"/>
                    <a:gd name="T2" fmla="*/ 304 w 394"/>
                    <a:gd name="T3" fmla="*/ 167 h 200"/>
                    <a:gd name="T4" fmla="*/ 68 w 394"/>
                    <a:gd name="T5" fmla="*/ 156 h 200"/>
                    <a:gd name="T6" fmla="*/ 0 w 394"/>
                    <a:gd name="T7" fmla="*/ 80 h 200"/>
                    <a:gd name="T8" fmla="*/ 37 w 394"/>
                    <a:gd name="T9" fmla="*/ 69 h 200"/>
                    <a:gd name="T10" fmla="*/ 45 w 394"/>
                    <a:gd name="T11" fmla="*/ 58 h 200"/>
                    <a:gd name="T12" fmla="*/ 45 w 394"/>
                    <a:gd name="T13" fmla="*/ 0 h 200"/>
                    <a:gd name="T14" fmla="*/ 52 w 394"/>
                    <a:gd name="T15" fmla="*/ 5 h 200"/>
                    <a:gd name="T16" fmla="*/ 134 w 394"/>
                    <a:gd name="T17" fmla="*/ 71 h 200"/>
                    <a:gd name="T18" fmla="*/ 216 w 394"/>
                    <a:gd name="T19" fmla="*/ 86 h 200"/>
                    <a:gd name="T20" fmla="*/ 254 w 394"/>
                    <a:gd name="T21" fmla="*/ 74 h 200"/>
                    <a:gd name="T22" fmla="*/ 317 w 394"/>
                    <a:gd name="T23" fmla="*/ 26 h 200"/>
                    <a:gd name="T24" fmla="*/ 349 w 394"/>
                    <a:gd name="T25" fmla="*/ 0 h 200"/>
                    <a:gd name="T26" fmla="*/ 349 w 394"/>
                    <a:gd name="T27" fmla="*/ 58 h 200"/>
                    <a:gd name="T28" fmla="*/ 357 w 394"/>
                    <a:gd name="T29" fmla="*/ 69 h 200"/>
                    <a:gd name="T30" fmla="*/ 394 w 394"/>
                    <a:gd name="T31" fmla="*/ 8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4" h="200">
                      <a:moveTo>
                        <a:pt x="394" y="80"/>
                      </a:moveTo>
                      <a:cubicBezTo>
                        <a:pt x="378" y="123"/>
                        <a:pt x="345" y="150"/>
                        <a:pt x="304" y="167"/>
                      </a:cubicBezTo>
                      <a:cubicBezTo>
                        <a:pt x="224" y="200"/>
                        <a:pt x="144" y="198"/>
                        <a:pt x="68" y="156"/>
                      </a:cubicBezTo>
                      <a:cubicBezTo>
                        <a:pt x="36" y="139"/>
                        <a:pt x="12" y="114"/>
                        <a:pt x="0" y="80"/>
                      </a:cubicBezTo>
                      <a:cubicBezTo>
                        <a:pt x="12" y="76"/>
                        <a:pt x="24" y="72"/>
                        <a:pt x="37" y="69"/>
                      </a:cubicBezTo>
                      <a:cubicBezTo>
                        <a:pt x="43" y="68"/>
                        <a:pt x="45" y="65"/>
                        <a:pt x="45" y="58"/>
                      </a:cubicBezTo>
                      <a:cubicBezTo>
                        <a:pt x="45" y="39"/>
                        <a:pt x="45" y="20"/>
                        <a:pt x="45" y="0"/>
                      </a:cubicBezTo>
                      <a:cubicBezTo>
                        <a:pt x="48" y="0"/>
                        <a:pt x="50" y="3"/>
                        <a:pt x="52" y="5"/>
                      </a:cubicBezTo>
                      <a:cubicBezTo>
                        <a:pt x="78" y="29"/>
                        <a:pt x="105" y="51"/>
                        <a:pt x="134" y="71"/>
                      </a:cubicBezTo>
                      <a:cubicBezTo>
                        <a:pt x="159" y="89"/>
                        <a:pt x="187" y="89"/>
                        <a:pt x="216" y="86"/>
                      </a:cubicBezTo>
                      <a:cubicBezTo>
                        <a:pt x="230" y="85"/>
                        <a:pt x="243" y="82"/>
                        <a:pt x="254" y="74"/>
                      </a:cubicBezTo>
                      <a:cubicBezTo>
                        <a:pt x="276" y="60"/>
                        <a:pt x="296" y="43"/>
                        <a:pt x="317" y="26"/>
                      </a:cubicBezTo>
                      <a:cubicBezTo>
                        <a:pt x="327" y="17"/>
                        <a:pt x="336" y="6"/>
                        <a:pt x="349" y="0"/>
                      </a:cubicBezTo>
                      <a:cubicBezTo>
                        <a:pt x="349" y="20"/>
                        <a:pt x="349" y="39"/>
                        <a:pt x="349" y="58"/>
                      </a:cubicBezTo>
                      <a:cubicBezTo>
                        <a:pt x="349" y="65"/>
                        <a:pt x="351" y="68"/>
                        <a:pt x="357" y="69"/>
                      </a:cubicBezTo>
                      <a:cubicBezTo>
                        <a:pt x="369" y="72"/>
                        <a:pt x="382" y="76"/>
                        <a:pt x="394" y="80"/>
                      </a:cubicBezTo>
                      <a:close/>
                    </a:path>
                  </a:pathLst>
                </a:custGeom>
                <a:solidFill>
                  <a:srgbClr val="E1C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1" name="Freeform 8"/>
                <p:cNvSpPr>
                  <a:spLocks/>
                </p:cNvSpPr>
                <p:nvPr/>
              </p:nvSpPr>
              <p:spPr bwMode="auto">
                <a:xfrm>
                  <a:off x="5164" y="1863"/>
                  <a:ext cx="2" cy="1"/>
                </a:xfrm>
                <a:custGeom>
                  <a:avLst/>
                  <a:gdLst>
                    <a:gd name="T0" fmla="*/ 0 w 2"/>
                    <a:gd name="T1" fmla="*/ 1 h 1"/>
                    <a:gd name="T2" fmla="*/ 1 w 2"/>
                    <a:gd name="T3" fmla="*/ 0 h 1"/>
                    <a:gd name="T4" fmla="*/ 2 w 2"/>
                    <a:gd name="T5" fmla="*/ 1 h 1"/>
                    <a:gd name="T6" fmla="*/ 1 w 2"/>
                    <a:gd name="T7" fmla="*/ 1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cubicBezTo>
                        <a:pt x="0" y="0"/>
                        <a:pt x="1" y="0"/>
                        <a:pt x="1" y="0"/>
                      </a:cubicBezTo>
                      <a:cubicBezTo>
                        <a:pt x="2" y="0"/>
                        <a:pt x="2" y="1"/>
                        <a:pt x="2" y="1"/>
                      </a:cubicBezTo>
                      <a:cubicBezTo>
                        <a:pt x="1" y="1"/>
                        <a:pt x="1" y="1"/>
                        <a:pt x="1" y="1"/>
                      </a:cubicBezTo>
                      <a:lnTo>
                        <a:pt x="0" y="1"/>
                      </a:lnTo>
                      <a:close/>
                    </a:path>
                  </a:pathLst>
                </a:custGeom>
                <a:solidFill>
                  <a:srgbClr val="7D55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2" name="Freeform 9"/>
                <p:cNvSpPr>
                  <a:spLocks/>
                </p:cNvSpPr>
                <p:nvPr/>
              </p:nvSpPr>
              <p:spPr bwMode="auto">
                <a:xfrm>
                  <a:off x="5250" y="1879"/>
                  <a:ext cx="123" cy="40"/>
                </a:xfrm>
                <a:custGeom>
                  <a:avLst/>
                  <a:gdLst>
                    <a:gd name="T0" fmla="*/ 76 w 154"/>
                    <a:gd name="T1" fmla="*/ 2 h 50"/>
                    <a:gd name="T2" fmla="*/ 141 w 154"/>
                    <a:gd name="T3" fmla="*/ 2 h 50"/>
                    <a:gd name="T4" fmla="*/ 151 w 154"/>
                    <a:gd name="T5" fmla="*/ 5 h 50"/>
                    <a:gd name="T6" fmla="*/ 148 w 154"/>
                    <a:gd name="T7" fmla="*/ 15 h 50"/>
                    <a:gd name="T8" fmla="*/ 89 w 154"/>
                    <a:gd name="T9" fmla="*/ 46 h 50"/>
                    <a:gd name="T10" fmla="*/ 9 w 154"/>
                    <a:gd name="T11" fmla="*/ 20 h 50"/>
                    <a:gd name="T12" fmla="*/ 4 w 154"/>
                    <a:gd name="T13" fmla="*/ 13 h 50"/>
                    <a:gd name="T14" fmla="*/ 10 w 154"/>
                    <a:gd name="T15" fmla="*/ 2 h 50"/>
                    <a:gd name="T16" fmla="*/ 76 w 154"/>
                    <a:gd name="T17"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50">
                      <a:moveTo>
                        <a:pt x="76" y="2"/>
                      </a:moveTo>
                      <a:cubicBezTo>
                        <a:pt x="98" y="2"/>
                        <a:pt x="119" y="2"/>
                        <a:pt x="141" y="2"/>
                      </a:cubicBezTo>
                      <a:cubicBezTo>
                        <a:pt x="144" y="2"/>
                        <a:pt x="149" y="0"/>
                        <a:pt x="151" y="5"/>
                      </a:cubicBezTo>
                      <a:cubicBezTo>
                        <a:pt x="154" y="9"/>
                        <a:pt x="150" y="12"/>
                        <a:pt x="148" y="15"/>
                      </a:cubicBezTo>
                      <a:cubicBezTo>
                        <a:pt x="133" y="34"/>
                        <a:pt x="112" y="44"/>
                        <a:pt x="89" y="46"/>
                      </a:cubicBezTo>
                      <a:cubicBezTo>
                        <a:pt x="59" y="50"/>
                        <a:pt x="31" y="45"/>
                        <a:pt x="9" y="20"/>
                      </a:cubicBezTo>
                      <a:cubicBezTo>
                        <a:pt x="7" y="18"/>
                        <a:pt x="5" y="15"/>
                        <a:pt x="4" y="13"/>
                      </a:cubicBezTo>
                      <a:cubicBezTo>
                        <a:pt x="0" y="5"/>
                        <a:pt x="2" y="2"/>
                        <a:pt x="10" y="2"/>
                      </a:cubicBezTo>
                      <a:cubicBezTo>
                        <a:pt x="32" y="1"/>
                        <a:pt x="54" y="2"/>
                        <a:pt x="76" y="2"/>
                      </a:cubicBezTo>
                      <a:close/>
                    </a:path>
                  </a:pathLst>
                </a:custGeom>
                <a:solidFill>
                  <a:srgbClr val="AB85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3" name="Freeform 10"/>
                <p:cNvSpPr>
                  <a:spLocks/>
                </p:cNvSpPr>
                <p:nvPr/>
              </p:nvSpPr>
              <p:spPr bwMode="auto">
                <a:xfrm>
                  <a:off x="5318" y="1699"/>
                  <a:ext cx="124" cy="125"/>
                </a:xfrm>
                <a:custGeom>
                  <a:avLst/>
                  <a:gdLst>
                    <a:gd name="T0" fmla="*/ 2 w 155"/>
                    <a:gd name="T1" fmla="*/ 105 h 156"/>
                    <a:gd name="T2" fmla="*/ 2 w 155"/>
                    <a:gd name="T3" fmla="*/ 74 h 156"/>
                    <a:gd name="T4" fmla="*/ 41 w 155"/>
                    <a:gd name="T5" fmla="*/ 14 h 156"/>
                    <a:gd name="T6" fmla="*/ 128 w 155"/>
                    <a:gd name="T7" fmla="*/ 15 h 156"/>
                    <a:gd name="T8" fmla="*/ 147 w 155"/>
                    <a:gd name="T9" fmla="*/ 31 h 156"/>
                    <a:gd name="T10" fmla="*/ 150 w 155"/>
                    <a:gd name="T11" fmla="*/ 41 h 156"/>
                    <a:gd name="T12" fmla="*/ 133 w 155"/>
                    <a:gd name="T13" fmla="*/ 44 h 156"/>
                    <a:gd name="T14" fmla="*/ 90 w 155"/>
                    <a:gd name="T15" fmla="*/ 24 h 156"/>
                    <a:gd name="T16" fmla="*/ 39 w 155"/>
                    <a:gd name="T17" fmla="*/ 36 h 156"/>
                    <a:gd name="T18" fmla="*/ 22 w 155"/>
                    <a:gd name="T19" fmla="*/ 71 h 156"/>
                    <a:gd name="T20" fmla="*/ 22 w 155"/>
                    <a:gd name="T21" fmla="*/ 146 h 156"/>
                    <a:gd name="T22" fmla="*/ 11 w 155"/>
                    <a:gd name="T23" fmla="*/ 156 h 156"/>
                    <a:gd name="T24" fmla="*/ 2 w 155"/>
                    <a:gd name="T25" fmla="*/ 146 h 156"/>
                    <a:gd name="T26" fmla="*/ 2 w 155"/>
                    <a:gd name="T27" fmla="*/ 10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 h="156">
                      <a:moveTo>
                        <a:pt x="2" y="105"/>
                      </a:moveTo>
                      <a:cubicBezTo>
                        <a:pt x="2" y="94"/>
                        <a:pt x="2" y="84"/>
                        <a:pt x="2" y="74"/>
                      </a:cubicBezTo>
                      <a:cubicBezTo>
                        <a:pt x="0" y="44"/>
                        <a:pt x="15" y="25"/>
                        <a:pt x="41" y="14"/>
                      </a:cubicBezTo>
                      <a:cubicBezTo>
                        <a:pt x="70" y="1"/>
                        <a:pt x="99" y="0"/>
                        <a:pt x="128" y="15"/>
                      </a:cubicBezTo>
                      <a:cubicBezTo>
                        <a:pt x="136" y="19"/>
                        <a:pt x="141" y="25"/>
                        <a:pt x="147" y="31"/>
                      </a:cubicBezTo>
                      <a:cubicBezTo>
                        <a:pt x="149" y="34"/>
                        <a:pt x="155" y="38"/>
                        <a:pt x="150" y="41"/>
                      </a:cubicBezTo>
                      <a:cubicBezTo>
                        <a:pt x="146" y="44"/>
                        <a:pt x="138" y="50"/>
                        <a:pt x="133" y="44"/>
                      </a:cubicBezTo>
                      <a:cubicBezTo>
                        <a:pt x="121" y="30"/>
                        <a:pt x="106" y="26"/>
                        <a:pt x="90" y="24"/>
                      </a:cubicBezTo>
                      <a:cubicBezTo>
                        <a:pt x="72" y="22"/>
                        <a:pt x="54" y="25"/>
                        <a:pt x="39" y="36"/>
                      </a:cubicBezTo>
                      <a:cubicBezTo>
                        <a:pt x="27" y="45"/>
                        <a:pt x="21" y="56"/>
                        <a:pt x="22" y="71"/>
                      </a:cubicBezTo>
                      <a:cubicBezTo>
                        <a:pt x="22" y="96"/>
                        <a:pt x="21" y="121"/>
                        <a:pt x="22" y="146"/>
                      </a:cubicBezTo>
                      <a:cubicBezTo>
                        <a:pt x="22" y="155"/>
                        <a:pt x="18" y="155"/>
                        <a:pt x="11" y="156"/>
                      </a:cubicBezTo>
                      <a:cubicBezTo>
                        <a:pt x="4" y="156"/>
                        <a:pt x="1" y="153"/>
                        <a:pt x="2" y="146"/>
                      </a:cubicBezTo>
                      <a:cubicBezTo>
                        <a:pt x="2" y="132"/>
                        <a:pt x="2" y="118"/>
                        <a:pt x="2" y="105"/>
                      </a:cubicBezTo>
                      <a:close/>
                    </a:path>
                  </a:pathLst>
                </a:custGeom>
                <a:solidFill>
                  <a:srgbClr val="BE9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4" name="Freeform 11"/>
                <p:cNvSpPr>
                  <a:spLocks/>
                </p:cNvSpPr>
                <p:nvPr/>
              </p:nvSpPr>
              <p:spPr bwMode="auto">
                <a:xfrm>
                  <a:off x="5181" y="1703"/>
                  <a:ext cx="117" cy="35"/>
                </a:xfrm>
                <a:custGeom>
                  <a:avLst/>
                  <a:gdLst>
                    <a:gd name="T0" fmla="*/ 71 w 146"/>
                    <a:gd name="T1" fmla="*/ 0 h 44"/>
                    <a:gd name="T2" fmla="*/ 129 w 146"/>
                    <a:gd name="T3" fmla="*/ 18 h 44"/>
                    <a:gd name="T4" fmla="*/ 137 w 146"/>
                    <a:gd name="T5" fmla="*/ 25 h 44"/>
                    <a:gd name="T6" fmla="*/ 141 w 146"/>
                    <a:gd name="T7" fmla="*/ 37 h 44"/>
                    <a:gd name="T8" fmla="*/ 123 w 146"/>
                    <a:gd name="T9" fmla="*/ 38 h 44"/>
                    <a:gd name="T10" fmla="*/ 35 w 146"/>
                    <a:gd name="T11" fmla="*/ 28 h 44"/>
                    <a:gd name="T12" fmla="*/ 23 w 146"/>
                    <a:gd name="T13" fmla="*/ 39 h 44"/>
                    <a:gd name="T14" fmla="*/ 14 w 146"/>
                    <a:gd name="T15" fmla="*/ 42 h 44"/>
                    <a:gd name="T16" fmla="*/ 10 w 146"/>
                    <a:gd name="T17" fmla="*/ 23 h 44"/>
                    <a:gd name="T18" fmla="*/ 71 w 146"/>
                    <a:gd name="T1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44">
                      <a:moveTo>
                        <a:pt x="71" y="0"/>
                      </a:moveTo>
                      <a:cubicBezTo>
                        <a:pt x="93" y="1"/>
                        <a:pt x="112" y="5"/>
                        <a:pt x="129" y="18"/>
                      </a:cubicBezTo>
                      <a:cubicBezTo>
                        <a:pt x="132" y="20"/>
                        <a:pt x="135" y="22"/>
                        <a:pt x="137" y="25"/>
                      </a:cubicBezTo>
                      <a:cubicBezTo>
                        <a:pt x="139" y="29"/>
                        <a:pt x="146" y="32"/>
                        <a:pt x="141" y="37"/>
                      </a:cubicBezTo>
                      <a:cubicBezTo>
                        <a:pt x="135" y="44"/>
                        <a:pt x="128" y="44"/>
                        <a:pt x="123" y="38"/>
                      </a:cubicBezTo>
                      <a:cubicBezTo>
                        <a:pt x="103" y="16"/>
                        <a:pt x="56" y="15"/>
                        <a:pt x="35" y="28"/>
                      </a:cubicBezTo>
                      <a:cubicBezTo>
                        <a:pt x="30" y="31"/>
                        <a:pt x="26" y="34"/>
                        <a:pt x="23" y="39"/>
                      </a:cubicBezTo>
                      <a:cubicBezTo>
                        <a:pt x="21" y="43"/>
                        <a:pt x="18" y="43"/>
                        <a:pt x="14" y="42"/>
                      </a:cubicBezTo>
                      <a:cubicBezTo>
                        <a:pt x="0" y="36"/>
                        <a:pt x="0" y="34"/>
                        <a:pt x="10" y="23"/>
                      </a:cubicBezTo>
                      <a:cubicBezTo>
                        <a:pt x="27" y="5"/>
                        <a:pt x="49" y="1"/>
                        <a:pt x="71" y="0"/>
                      </a:cubicBezTo>
                      <a:close/>
                    </a:path>
                  </a:pathLst>
                </a:custGeom>
                <a:solidFill>
                  <a:srgbClr val="CDA4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5" name="Freeform 12"/>
                <p:cNvSpPr>
                  <a:spLocks/>
                </p:cNvSpPr>
                <p:nvPr/>
              </p:nvSpPr>
              <p:spPr bwMode="auto">
                <a:xfrm>
                  <a:off x="5222" y="1743"/>
                  <a:ext cx="32" cy="33"/>
                </a:xfrm>
                <a:custGeom>
                  <a:avLst/>
                  <a:gdLst>
                    <a:gd name="T0" fmla="*/ 0 w 40"/>
                    <a:gd name="T1" fmla="*/ 20 h 41"/>
                    <a:gd name="T2" fmla="*/ 20 w 40"/>
                    <a:gd name="T3" fmla="*/ 0 h 41"/>
                    <a:gd name="T4" fmla="*/ 40 w 40"/>
                    <a:gd name="T5" fmla="*/ 20 h 41"/>
                    <a:gd name="T6" fmla="*/ 19 w 40"/>
                    <a:gd name="T7" fmla="*/ 40 h 41"/>
                    <a:gd name="T8" fmla="*/ 0 w 40"/>
                    <a:gd name="T9" fmla="*/ 20 h 41"/>
                  </a:gdLst>
                  <a:ahLst/>
                  <a:cxnLst>
                    <a:cxn ang="0">
                      <a:pos x="T0" y="T1"/>
                    </a:cxn>
                    <a:cxn ang="0">
                      <a:pos x="T2" y="T3"/>
                    </a:cxn>
                    <a:cxn ang="0">
                      <a:pos x="T4" y="T5"/>
                    </a:cxn>
                    <a:cxn ang="0">
                      <a:pos x="T6" y="T7"/>
                    </a:cxn>
                    <a:cxn ang="0">
                      <a:pos x="T8" y="T9"/>
                    </a:cxn>
                  </a:cxnLst>
                  <a:rect l="0" t="0" r="r" b="b"/>
                  <a:pathLst>
                    <a:path w="40" h="41">
                      <a:moveTo>
                        <a:pt x="0" y="20"/>
                      </a:moveTo>
                      <a:cubicBezTo>
                        <a:pt x="0" y="9"/>
                        <a:pt x="9" y="0"/>
                        <a:pt x="20" y="0"/>
                      </a:cubicBezTo>
                      <a:cubicBezTo>
                        <a:pt x="31" y="0"/>
                        <a:pt x="40" y="9"/>
                        <a:pt x="40" y="20"/>
                      </a:cubicBezTo>
                      <a:cubicBezTo>
                        <a:pt x="40" y="31"/>
                        <a:pt x="30" y="41"/>
                        <a:pt x="19" y="40"/>
                      </a:cubicBezTo>
                      <a:cubicBezTo>
                        <a:pt x="8" y="40"/>
                        <a:pt x="0" y="31"/>
                        <a:pt x="0" y="20"/>
                      </a:cubicBezTo>
                      <a:close/>
                    </a:path>
                  </a:pathLst>
                </a:custGeom>
                <a:solidFill>
                  <a:srgbClr val="3B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6" name="Oval 13"/>
                <p:cNvSpPr>
                  <a:spLocks noChangeArrowheads="1"/>
                </p:cNvSpPr>
                <p:nvPr/>
              </p:nvSpPr>
              <p:spPr bwMode="auto">
                <a:xfrm>
                  <a:off x="5368" y="1743"/>
                  <a:ext cx="32" cy="32"/>
                </a:xfrm>
                <a:prstGeom prst="ellipse">
                  <a:avLst/>
                </a:prstGeom>
                <a:solidFill>
                  <a:srgbClr val="3B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7" name="Freeform 14"/>
                <p:cNvSpPr>
                  <a:spLocks/>
                </p:cNvSpPr>
                <p:nvPr/>
              </p:nvSpPr>
              <p:spPr bwMode="auto">
                <a:xfrm>
                  <a:off x="5457" y="1863"/>
                  <a:ext cx="2" cy="1"/>
                </a:xfrm>
                <a:custGeom>
                  <a:avLst/>
                  <a:gdLst>
                    <a:gd name="T0" fmla="*/ 3 w 3"/>
                    <a:gd name="T1" fmla="*/ 0 h 1"/>
                    <a:gd name="T2" fmla="*/ 0 w 3"/>
                    <a:gd name="T3" fmla="*/ 1 h 1"/>
                    <a:gd name="T4" fmla="*/ 0 w 3"/>
                    <a:gd name="T5" fmla="*/ 0 h 1"/>
                    <a:gd name="T6" fmla="*/ 3 w 3"/>
                    <a:gd name="T7" fmla="*/ 0 h 1"/>
                  </a:gdLst>
                  <a:ahLst/>
                  <a:cxnLst>
                    <a:cxn ang="0">
                      <a:pos x="T0" y="T1"/>
                    </a:cxn>
                    <a:cxn ang="0">
                      <a:pos x="T2" y="T3"/>
                    </a:cxn>
                    <a:cxn ang="0">
                      <a:pos x="T4" y="T5"/>
                    </a:cxn>
                    <a:cxn ang="0">
                      <a:pos x="T6" y="T7"/>
                    </a:cxn>
                  </a:cxnLst>
                  <a:rect l="0" t="0" r="r" b="b"/>
                  <a:pathLst>
                    <a:path w="3" h="1">
                      <a:moveTo>
                        <a:pt x="3" y="0"/>
                      </a:moveTo>
                      <a:cubicBezTo>
                        <a:pt x="2" y="1"/>
                        <a:pt x="1" y="1"/>
                        <a:pt x="0" y="1"/>
                      </a:cubicBezTo>
                      <a:cubicBezTo>
                        <a:pt x="0" y="1"/>
                        <a:pt x="0" y="0"/>
                        <a:pt x="0" y="0"/>
                      </a:cubicBezTo>
                      <a:cubicBezTo>
                        <a:pt x="1" y="0"/>
                        <a:pt x="2" y="0"/>
                        <a:pt x="3" y="0"/>
                      </a:cubicBezTo>
                      <a:close/>
                    </a:path>
                  </a:pathLst>
                </a:custGeom>
                <a:solidFill>
                  <a:srgbClr val="7D55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8" name="Freeform 15"/>
                <p:cNvSpPr>
                  <a:spLocks noEditPoints="1"/>
                </p:cNvSpPr>
                <p:nvPr/>
              </p:nvSpPr>
              <p:spPr bwMode="auto">
                <a:xfrm>
                  <a:off x="5165" y="1581"/>
                  <a:ext cx="293" cy="414"/>
                </a:xfrm>
                <a:custGeom>
                  <a:avLst/>
                  <a:gdLst>
                    <a:gd name="T0" fmla="*/ 365 w 367"/>
                    <a:gd name="T1" fmla="*/ 151 h 515"/>
                    <a:gd name="T2" fmla="*/ 287 w 367"/>
                    <a:gd name="T3" fmla="*/ 31 h 515"/>
                    <a:gd name="T4" fmla="*/ 237 w 367"/>
                    <a:gd name="T5" fmla="*/ 43 h 515"/>
                    <a:gd name="T6" fmla="*/ 149 w 367"/>
                    <a:gd name="T7" fmla="*/ 26 h 515"/>
                    <a:gd name="T8" fmla="*/ 3 w 367"/>
                    <a:gd name="T9" fmla="*/ 113 h 515"/>
                    <a:gd name="T10" fmla="*/ 0 w 367"/>
                    <a:gd name="T11" fmla="*/ 351 h 515"/>
                    <a:gd name="T12" fmla="*/ 7 w 367"/>
                    <a:gd name="T13" fmla="*/ 385 h 515"/>
                    <a:gd name="T14" fmla="*/ 119 w 367"/>
                    <a:gd name="T15" fmla="*/ 497 h 515"/>
                    <a:gd name="T16" fmla="*/ 183 w 367"/>
                    <a:gd name="T17" fmla="*/ 515 h 515"/>
                    <a:gd name="T18" fmla="*/ 335 w 367"/>
                    <a:gd name="T19" fmla="*/ 432 h 515"/>
                    <a:gd name="T20" fmla="*/ 360 w 367"/>
                    <a:gd name="T21" fmla="*/ 377 h 515"/>
                    <a:gd name="T22" fmla="*/ 362 w 367"/>
                    <a:gd name="T23" fmla="*/ 370 h 515"/>
                    <a:gd name="T24" fmla="*/ 365 w 367"/>
                    <a:gd name="T25" fmla="*/ 352 h 515"/>
                    <a:gd name="T26" fmla="*/ 365 w 367"/>
                    <a:gd name="T27" fmla="*/ 351 h 515"/>
                    <a:gd name="T28" fmla="*/ 365 w 367"/>
                    <a:gd name="T29" fmla="*/ 351 h 515"/>
                    <a:gd name="T30" fmla="*/ 274 w 367"/>
                    <a:gd name="T31" fmla="*/ 241 h 515"/>
                    <a:gd name="T32" fmla="*/ 274 w 367"/>
                    <a:gd name="T33" fmla="*/ 201 h 515"/>
                    <a:gd name="T34" fmla="*/ 274 w 367"/>
                    <a:gd name="T35" fmla="*/ 241 h 515"/>
                    <a:gd name="T36" fmla="*/ 193 w 367"/>
                    <a:gd name="T37" fmla="*/ 220 h 515"/>
                    <a:gd name="T38" fmla="*/ 319 w 367"/>
                    <a:gd name="T39" fmla="*/ 161 h 515"/>
                    <a:gd name="T40" fmla="*/ 341 w 367"/>
                    <a:gd name="T41" fmla="*/ 187 h 515"/>
                    <a:gd name="T42" fmla="*/ 281 w 367"/>
                    <a:gd name="T43" fmla="*/ 170 h 515"/>
                    <a:gd name="T44" fmla="*/ 213 w 367"/>
                    <a:gd name="T45" fmla="*/ 217 h 515"/>
                    <a:gd name="T46" fmla="*/ 202 w 367"/>
                    <a:gd name="T47" fmla="*/ 302 h 515"/>
                    <a:gd name="T48" fmla="*/ 193 w 367"/>
                    <a:gd name="T49" fmla="*/ 251 h 515"/>
                    <a:gd name="T50" fmla="*/ 34 w 367"/>
                    <a:gd name="T51" fmla="*/ 193 h 515"/>
                    <a:gd name="T52" fmla="*/ 91 w 367"/>
                    <a:gd name="T53" fmla="*/ 151 h 515"/>
                    <a:gd name="T54" fmla="*/ 157 w 367"/>
                    <a:gd name="T55" fmla="*/ 176 h 515"/>
                    <a:gd name="T56" fmla="*/ 143 w 367"/>
                    <a:gd name="T57" fmla="*/ 189 h 515"/>
                    <a:gd name="T58" fmla="*/ 43 w 367"/>
                    <a:gd name="T59" fmla="*/ 190 h 515"/>
                    <a:gd name="T60" fmla="*/ 72 w 367"/>
                    <a:gd name="T61" fmla="*/ 221 h 515"/>
                    <a:gd name="T62" fmla="*/ 112 w 367"/>
                    <a:gd name="T63" fmla="*/ 221 h 515"/>
                    <a:gd name="T64" fmla="*/ 115 w 367"/>
                    <a:gd name="T65" fmla="*/ 391 h 515"/>
                    <a:gd name="T66" fmla="*/ 116 w 367"/>
                    <a:gd name="T67" fmla="*/ 373 h 515"/>
                    <a:gd name="T68" fmla="*/ 247 w 367"/>
                    <a:gd name="T69" fmla="*/ 373 h 515"/>
                    <a:gd name="T70" fmla="*/ 254 w 367"/>
                    <a:gd name="T71" fmla="*/ 386 h 515"/>
                    <a:gd name="T72" fmla="*/ 115 w 367"/>
                    <a:gd name="T73" fmla="*/ 391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7" h="515">
                      <a:moveTo>
                        <a:pt x="365" y="288"/>
                      </a:moveTo>
                      <a:cubicBezTo>
                        <a:pt x="365" y="242"/>
                        <a:pt x="365" y="196"/>
                        <a:pt x="365" y="151"/>
                      </a:cubicBezTo>
                      <a:cubicBezTo>
                        <a:pt x="367" y="131"/>
                        <a:pt x="365" y="112"/>
                        <a:pt x="361" y="92"/>
                      </a:cubicBezTo>
                      <a:cubicBezTo>
                        <a:pt x="353" y="51"/>
                        <a:pt x="331" y="34"/>
                        <a:pt x="287" y="31"/>
                      </a:cubicBezTo>
                      <a:cubicBezTo>
                        <a:pt x="275" y="30"/>
                        <a:pt x="264" y="32"/>
                        <a:pt x="252" y="34"/>
                      </a:cubicBezTo>
                      <a:cubicBezTo>
                        <a:pt x="247" y="37"/>
                        <a:pt x="242" y="40"/>
                        <a:pt x="237" y="43"/>
                      </a:cubicBezTo>
                      <a:cubicBezTo>
                        <a:pt x="214" y="54"/>
                        <a:pt x="191" y="51"/>
                        <a:pt x="170" y="39"/>
                      </a:cubicBezTo>
                      <a:cubicBezTo>
                        <a:pt x="162" y="35"/>
                        <a:pt x="155" y="32"/>
                        <a:pt x="149" y="26"/>
                      </a:cubicBezTo>
                      <a:cubicBezTo>
                        <a:pt x="121" y="0"/>
                        <a:pt x="84" y="7"/>
                        <a:pt x="57" y="24"/>
                      </a:cubicBezTo>
                      <a:cubicBezTo>
                        <a:pt x="24" y="44"/>
                        <a:pt x="8" y="75"/>
                        <a:pt x="3" y="113"/>
                      </a:cubicBezTo>
                      <a:cubicBezTo>
                        <a:pt x="1" y="125"/>
                        <a:pt x="1" y="138"/>
                        <a:pt x="1" y="151"/>
                      </a:cubicBezTo>
                      <a:cubicBezTo>
                        <a:pt x="1" y="218"/>
                        <a:pt x="0" y="284"/>
                        <a:pt x="0" y="351"/>
                      </a:cubicBezTo>
                      <a:cubicBezTo>
                        <a:pt x="1" y="351"/>
                        <a:pt x="1" y="352"/>
                        <a:pt x="1" y="352"/>
                      </a:cubicBezTo>
                      <a:cubicBezTo>
                        <a:pt x="2" y="363"/>
                        <a:pt x="4" y="374"/>
                        <a:pt x="7" y="385"/>
                      </a:cubicBezTo>
                      <a:cubicBezTo>
                        <a:pt x="12" y="402"/>
                        <a:pt x="22" y="417"/>
                        <a:pt x="31" y="432"/>
                      </a:cubicBezTo>
                      <a:cubicBezTo>
                        <a:pt x="58" y="457"/>
                        <a:pt x="88" y="477"/>
                        <a:pt x="119" y="497"/>
                      </a:cubicBezTo>
                      <a:cubicBezTo>
                        <a:pt x="139" y="510"/>
                        <a:pt x="160" y="515"/>
                        <a:pt x="183" y="515"/>
                      </a:cubicBezTo>
                      <a:cubicBezTo>
                        <a:pt x="183" y="515"/>
                        <a:pt x="183" y="515"/>
                        <a:pt x="183" y="515"/>
                      </a:cubicBezTo>
                      <a:cubicBezTo>
                        <a:pt x="205" y="515"/>
                        <a:pt x="227" y="510"/>
                        <a:pt x="247" y="497"/>
                      </a:cubicBezTo>
                      <a:cubicBezTo>
                        <a:pt x="278" y="477"/>
                        <a:pt x="308" y="457"/>
                        <a:pt x="335" y="432"/>
                      </a:cubicBezTo>
                      <a:cubicBezTo>
                        <a:pt x="344" y="417"/>
                        <a:pt x="354" y="402"/>
                        <a:pt x="358" y="385"/>
                      </a:cubicBezTo>
                      <a:cubicBezTo>
                        <a:pt x="359" y="382"/>
                        <a:pt x="360" y="380"/>
                        <a:pt x="360" y="377"/>
                      </a:cubicBezTo>
                      <a:cubicBezTo>
                        <a:pt x="361" y="376"/>
                        <a:pt x="361" y="374"/>
                        <a:pt x="361" y="373"/>
                      </a:cubicBezTo>
                      <a:cubicBezTo>
                        <a:pt x="362" y="372"/>
                        <a:pt x="362" y="371"/>
                        <a:pt x="362" y="370"/>
                      </a:cubicBezTo>
                      <a:cubicBezTo>
                        <a:pt x="363" y="365"/>
                        <a:pt x="364" y="360"/>
                        <a:pt x="365" y="354"/>
                      </a:cubicBezTo>
                      <a:cubicBezTo>
                        <a:pt x="365" y="354"/>
                        <a:pt x="365" y="353"/>
                        <a:pt x="365" y="352"/>
                      </a:cubicBezTo>
                      <a:cubicBezTo>
                        <a:pt x="365" y="352"/>
                        <a:pt x="365" y="351"/>
                        <a:pt x="365" y="351"/>
                      </a:cubicBezTo>
                      <a:cubicBezTo>
                        <a:pt x="365" y="351"/>
                        <a:pt x="365" y="351"/>
                        <a:pt x="365" y="351"/>
                      </a:cubicBezTo>
                      <a:cubicBezTo>
                        <a:pt x="365" y="351"/>
                        <a:pt x="365" y="351"/>
                        <a:pt x="365" y="351"/>
                      </a:cubicBezTo>
                      <a:cubicBezTo>
                        <a:pt x="365" y="351"/>
                        <a:pt x="365" y="351"/>
                        <a:pt x="365" y="351"/>
                      </a:cubicBezTo>
                      <a:cubicBezTo>
                        <a:pt x="365" y="330"/>
                        <a:pt x="365" y="309"/>
                        <a:pt x="365" y="288"/>
                      </a:cubicBezTo>
                      <a:close/>
                      <a:moveTo>
                        <a:pt x="274" y="241"/>
                      </a:moveTo>
                      <a:cubicBezTo>
                        <a:pt x="263" y="241"/>
                        <a:pt x="254" y="232"/>
                        <a:pt x="254" y="221"/>
                      </a:cubicBezTo>
                      <a:cubicBezTo>
                        <a:pt x="254" y="210"/>
                        <a:pt x="263" y="201"/>
                        <a:pt x="274" y="201"/>
                      </a:cubicBezTo>
                      <a:cubicBezTo>
                        <a:pt x="285" y="201"/>
                        <a:pt x="294" y="210"/>
                        <a:pt x="294" y="221"/>
                      </a:cubicBezTo>
                      <a:cubicBezTo>
                        <a:pt x="294" y="232"/>
                        <a:pt x="285" y="241"/>
                        <a:pt x="274" y="241"/>
                      </a:cubicBezTo>
                      <a:close/>
                      <a:moveTo>
                        <a:pt x="193" y="251"/>
                      </a:moveTo>
                      <a:cubicBezTo>
                        <a:pt x="193" y="240"/>
                        <a:pt x="193" y="230"/>
                        <a:pt x="193" y="220"/>
                      </a:cubicBezTo>
                      <a:cubicBezTo>
                        <a:pt x="191" y="190"/>
                        <a:pt x="206" y="171"/>
                        <a:pt x="232" y="160"/>
                      </a:cubicBezTo>
                      <a:cubicBezTo>
                        <a:pt x="261" y="147"/>
                        <a:pt x="290" y="146"/>
                        <a:pt x="319" y="161"/>
                      </a:cubicBezTo>
                      <a:cubicBezTo>
                        <a:pt x="327" y="165"/>
                        <a:pt x="332" y="171"/>
                        <a:pt x="338" y="177"/>
                      </a:cubicBezTo>
                      <a:cubicBezTo>
                        <a:pt x="340" y="180"/>
                        <a:pt x="346" y="184"/>
                        <a:pt x="341" y="187"/>
                      </a:cubicBezTo>
                      <a:cubicBezTo>
                        <a:pt x="337" y="190"/>
                        <a:pt x="329" y="196"/>
                        <a:pt x="324" y="190"/>
                      </a:cubicBezTo>
                      <a:cubicBezTo>
                        <a:pt x="312" y="176"/>
                        <a:pt x="297" y="172"/>
                        <a:pt x="281" y="170"/>
                      </a:cubicBezTo>
                      <a:cubicBezTo>
                        <a:pt x="263" y="168"/>
                        <a:pt x="245" y="171"/>
                        <a:pt x="230" y="182"/>
                      </a:cubicBezTo>
                      <a:cubicBezTo>
                        <a:pt x="218" y="191"/>
                        <a:pt x="212" y="202"/>
                        <a:pt x="213" y="217"/>
                      </a:cubicBezTo>
                      <a:cubicBezTo>
                        <a:pt x="213" y="242"/>
                        <a:pt x="212" y="267"/>
                        <a:pt x="213" y="292"/>
                      </a:cubicBezTo>
                      <a:cubicBezTo>
                        <a:pt x="213" y="301"/>
                        <a:pt x="209" y="301"/>
                        <a:pt x="202" y="302"/>
                      </a:cubicBezTo>
                      <a:cubicBezTo>
                        <a:pt x="195" y="302"/>
                        <a:pt x="192" y="299"/>
                        <a:pt x="193" y="292"/>
                      </a:cubicBezTo>
                      <a:cubicBezTo>
                        <a:pt x="193" y="278"/>
                        <a:pt x="193" y="264"/>
                        <a:pt x="193" y="251"/>
                      </a:cubicBezTo>
                      <a:close/>
                      <a:moveTo>
                        <a:pt x="43" y="190"/>
                      </a:moveTo>
                      <a:cubicBezTo>
                        <a:pt x="41" y="194"/>
                        <a:pt x="38" y="194"/>
                        <a:pt x="34" y="193"/>
                      </a:cubicBezTo>
                      <a:cubicBezTo>
                        <a:pt x="20" y="187"/>
                        <a:pt x="20" y="185"/>
                        <a:pt x="30" y="174"/>
                      </a:cubicBezTo>
                      <a:cubicBezTo>
                        <a:pt x="47" y="156"/>
                        <a:pt x="69" y="152"/>
                        <a:pt x="91" y="151"/>
                      </a:cubicBezTo>
                      <a:cubicBezTo>
                        <a:pt x="113" y="152"/>
                        <a:pt x="132" y="156"/>
                        <a:pt x="149" y="169"/>
                      </a:cubicBezTo>
                      <a:cubicBezTo>
                        <a:pt x="152" y="171"/>
                        <a:pt x="155" y="173"/>
                        <a:pt x="157" y="176"/>
                      </a:cubicBezTo>
                      <a:cubicBezTo>
                        <a:pt x="159" y="180"/>
                        <a:pt x="166" y="183"/>
                        <a:pt x="161" y="188"/>
                      </a:cubicBezTo>
                      <a:cubicBezTo>
                        <a:pt x="155" y="195"/>
                        <a:pt x="148" y="195"/>
                        <a:pt x="143" y="189"/>
                      </a:cubicBezTo>
                      <a:cubicBezTo>
                        <a:pt x="123" y="167"/>
                        <a:pt x="76" y="166"/>
                        <a:pt x="55" y="179"/>
                      </a:cubicBezTo>
                      <a:cubicBezTo>
                        <a:pt x="50" y="182"/>
                        <a:pt x="46" y="185"/>
                        <a:pt x="43" y="190"/>
                      </a:cubicBezTo>
                      <a:close/>
                      <a:moveTo>
                        <a:pt x="91" y="241"/>
                      </a:moveTo>
                      <a:cubicBezTo>
                        <a:pt x="80" y="241"/>
                        <a:pt x="72" y="232"/>
                        <a:pt x="72" y="221"/>
                      </a:cubicBezTo>
                      <a:cubicBezTo>
                        <a:pt x="72" y="210"/>
                        <a:pt x="81" y="201"/>
                        <a:pt x="92" y="201"/>
                      </a:cubicBezTo>
                      <a:cubicBezTo>
                        <a:pt x="103" y="201"/>
                        <a:pt x="112" y="210"/>
                        <a:pt x="112" y="221"/>
                      </a:cubicBezTo>
                      <a:cubicBezTo>
                        <a:pt x="112" y="232"/>
                        <a:pt x="102" y="242"/>
                        <a:pt x="91" y="241"/>
                      </a:cubicBezTo>
                      <a:close/>
                      <a:moveTo>
                        <a:pt x="115" y="391"/>
                      </a:moveTo>
                      <a:cubicBezTo>
                        <a:pt x="113" y="389"/>
                        <a:pt x="111" y="386"/>
                        <a:pt x="110" y="384"/>
                      </a:cubicBezTo>
                      <a:cubicBezTo>
                        <a:pt x="106" y="376"/>
                        <a:pt x="108" y="373"/>
                        <a:pt x="116" y="373"/>
                      </a:cubicBezTo>
                      <a:cubicBezTo>
                        <a:pt x="138" y="372"/>
                        <a:pt x="160" y="373"/>
                        <a:pt x="182" y="373"/>
                      </a:cubicBezTo>
                      <a:cubicBezTo>
                        <a:pt x="204" y="373"/>
                        <a:pt x="225" y="373"/>
                        <a:pt x="247" y="373"/>
                      </a:cubicBezTo>
                      <a:cubicBezTo>
                        <a:pt x="250" y="373"/>
                        <a:pt x="255" y="371"/>
                        <a:pt x="257" y="376"/>
                      </a:cubicBezTo>
                      <a:cubicBezTo>
                        <a:pt x="260" y="380"/>
                        <a:pt x="256" y="383"/>
                        <a:pt x="254" y="386"/>
                      </a:cubicBezTo>
                      <a:cubicBezTo>
                        <a:pt x="239" y="405"/>
                        <a:pt x="218" y="415"/>
                        <a:pt x="195" y="417"/>
                      </a:cubicBezTo>
                      <a:cubicBezTo>
                        <a:pt x="165" y="421"/>
                        <a:pt x="137" y="416"/>
                        <a:pt x="115" y="391"/>
                      </a:cubicBezTo>
                      <a:close/>
                    </a:path>
                  </a:pathLst>
                </a:custGeom>
                <a:solidFill>
                  <a:srgbClr val="EACE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9" name="Freeform 16"/>
                <p:cNvSpPr>
                  <a:spLocks/>
                </p:cNvSpPr>
                <p:nvPr/>
              </p:nvSpPr>
              <p:spPr bwMode="auto">
                <a:xfrm>
                  <a:off x="5126" y="1492"/>
                  <a:ext cx="300" cy="281"/>
                </a:xfrm>
                <a:custGeom>
                  <a:avLst/>
                  <a:gdLst>
                    <a:gd name="T0" fmla="*/ 294 w 375"/>
                    <a:gd name="T1" fmla="*/ 156 h 350"/>
                    <a:gd name="T2" fmla="*/ 205 w 375"/>
                    <a:gd name="T3" fmla="*/ 150 h 350"/>
                    <a:gd name="T4" fmla="*/ 156 w 375"/>
                    <a:gd name="T5" fmla="*/ 130 h 350"/>
                    <a:gd name="T6" fmla="*/ 92 w 375"/>
                    <a:gd name="T7" fmla="*/ 160 h 350"/>
                    <a:gd name="T8" fmla="*/ 52 w 375"/>
                    <a:gd name="T9" fmla="*/ 246 h 350"/>
                    <a:gd name="T10" fmla="*/ 50 w 375"/>
                    <a:gd name="T11" fmla="*/ 339 h 350"/>
                    <a:gd name="T12" fmla="*/ 48 w 375"/>
                    <a:gd name="T13" fmla="*/ 350 h 350"/>
                    <a:gd name="T14" fmla="*/ 17 w 375"/>
                    <a:gd name="T15" fmla="*/ 292 h 350"/>
                    <a:gd name="T16" fmla="*/ 14 w 375"/>
                    <a:gd name="T17" fmla="*/ 286 h 350"/>
                    <a:gd name="T18" fmla="*/ 1 w 375"/>
                    <a:gd name="T19" fmla="*/ 190 h 350"/>
                    <a:gd name="T20" fmla="*/ 110 w 375"/>
                    <a:gd name="T21" fmla="*/ 37 h 350"/>
                    <a:gd name="T22" fmla="*/ 116 w 375"/>
                    <a:gd name="T23" fmla="*/ 35 h 350"/>
                    <a:gd name="T24" fmla="*/ 108 w 375"/>
                    <a:gd name="T25" fmla="*/ 7 h 350"/>
                    <a:gd name="T26" fmla="*/ 116 w 375"/>
                    <a:gd name="T27" fmla="*/ 1 h 350"/>
                    <a:gd name="T28" fmla="*/ 201 w 375"/>
                    <a:gd name="T29" fmla="*/ 9 h 350"/>
                    <a:gd name="T30" fmla="*/ 270 w 375"/>
                    <a:gd name="T31" fmla="*/ 9 h 350"/>
                    <a:gd name="T32" fmla="*/ 375 w 375"/>
                    <a:gd name="T33" fmla="*/ 82 h 350"/>
                    <a:gd name="T34" fmla="*/ 324 w 375"/>
                    <a:gd name="T35" fmla="*/ 129 h 350"/>
                    <a:gd name="T36" fmla="*/ 294 w 375"/>
                    <a:gd name="T37" fmla="*/ 15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5" h="350">
                      <a:moveTo>
                        <a:pt x="294" y="156"/>
                      </a:moveTo>
                      <a:cubicBezTo>
                        <a:pt x="263" y="173"/>
                        <a:pt x="233" y="170"/>
                        <a:pt x="205" y="150"/>
                      </a:cubicBezTo>
                      <a:cubicBezTo>
                        <a:pt x="190" y="140"/>
                        <a:pt x="176" y="128"/>
                        <a:pt x="156" y="130"/>
                      </a:cubicBezTo>
                      <a:cubicBezTo>
                        <a:pt x="131" y="132"/>
                        <a:pt x="111" y="144"/>
                        <a:pt x="92" y="160"/>
                      </a:cubicBezTo>
                      <a:cubicBezTo>
                        <a:pt x="66" y="182"/>
                        <a:pt x="57" y="214"/>
                        <a:pt x="52" y="246"/>
                      </a:cubicBezTo>
                      <a:cubicBezTo>
                        <a:pt x="47" y="277"/>
                        <a:pt x="48" y="308"/>
                        <a:pt x="50" y="339"/>
                      </a:cubicBezTo>
                      <a:cubicBezTo>
                        <a:pt x="50" y="343"/>
                        <a:pt x="51" y="347"/>
                        <a:pt x="48" y="350"/>
                      </a:cubicBezTo>
                      <a:cubicBezTo>
                        <a:pt x="43" y="328"/>
                        <a:pt x="38" y="305"/>
                        <a:pt x="17" y="292"/>
                      </a:cubicBezTo>
                      <a:cubicBezTo>
                        <a:pt x="15" y="291"/>
                        <a:pt x="14" y="288"/>
                        <a:pt x="14" y="286"/>
                      </a:cubicBezTo>
                      <a:cubicBezTo>
                        <a:pt x="7" y="255"/>
                        <a:pt x="0" y="223"/>
                        <a:pt x="1" y="190"/>
                      </a:cubicBezTo>
                      <a:cubicBezTo>
                        <a:pt x="1" y="117"/>
                        <a:pt x="41" y="59"/>
                        <a:pt x="110" y="37"/>
                      </a:cubicBezTo>
                      <a:cubicBezTo>
                        <a:pt x="112" y="37"/>
                        <a:pt x="114" y="36"/>
                        <a:pt x="116" y="35"/>
                      </a:cubicBezTo>
                      <a:cubicBezTo>
                        <a:pt x="111" y="26"/>
                        <a:pt x="109" y="17"/>
                        <a:pt x="108" y="7"/>
                      </a:cubicBezTo>
                      <a:cubicBezTo>
                        <a:pt x="108" y="1"/>
                        <a:pt x="109" y="0"/>
                        <a:pt x="116" y="1"/>
                      </a:cubicBezTo>
                      <a:cubicBezTo>
                        <a:pt x="144" y="6"/>
                        <a:pt x="172" y="10"/>
                        <a:pt x="201" y="9"/>
                      </a:cubicBezTo>
                      <a:cubicBezTo>
                        <a:pt x="224" y="8"/>
                        <a:pt x="247" y="6"/>
                        <a:pt x="270" y="9"/>
                      </a:cubicBezTo>
                      <a:cubicBezTo>
                        <a:pt x="317" y="17"/>
                        <a:pt x="354" y="38"/>
                        <a:pt x="375" y="82"/>
                      </a:cubicBezTo>
                      <a:cubicBezTo>
                        <a:pt x="358" y="98"/>
                        <a:pt x="341" y="113"/>
                        <a:pt x="324" y="129"/>
                      </a:cubicBezTo>
                      <a:cubicBezTo>
                        <a:pt x="314" y="138"/>
                        <a:pt x="302" y="145"/>
                        <a:pt x="294" y="156"/>
                      </a:cubicBezTo>
                      <a:close/>
                    </a:path>
                  </a:pathLst>
                </a:custGeom>
                <a:solidFill>
                  <a:srgbClr val="E4AC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0" name="Freeform 17"/>
                <p:cNvSpPr>
                  <a:spLocks/>
                </p:cNvSpPr>
                <p:nvPr/>
              </p:nvSpPr>
              <p:spPr bwMode="auto">
                <a:xfrm>
                  <a:off x="5362" y="1558"/>
                  <a:ext cx="136" cy="215"/>
                </a:xfrm>
                <a:custGeom>
                  <a:avLst/>
                  <a:gdLst>
                    <a:gd name="T0" fmla="*/ 0 w 170"/>
                    <a:gd name="T1" fmla="*/ 74 h 268"/>
                    <a:gd name="T2" fmla="*/ 30 w 170"/>
                    <a:gd name="T3" fmla="*/ 47 h 268"/>
                    <a:gd name="T4" fmla="*/ 81 w 170"/>
                    <a:gd name="T5" fmla="*/ 0 h 268"/>
                    <a:gd name="T6" fmla="*/ 165 w 170"/>
                    <a:gd name="T7" fmla="*/ 85 h 268"/>
                    <a:gd name="T8" fmla="*/ 153 w 170"/>
                    <a:gd name="T9" fmla="*/ 205 h 268"/>
                    <a:gd name="T10" fmla="*/ 150 w 170"/>
                    <a:gd name="T11" fmla="*/ 210 h 268"/>
                    <a:gd name="T12" fmla="*/ 122 w 170"/>
                    <a:gd name="T13" fmla="*/ 253 h 268"/>
                    <a:gd name="T14" fmla="*/ 119 w 170"/>
                    <a:gd name="T15" fmla="*/ 268 h 268"/>
                    <a:gd name="T16" fmla="*/ 118 w 170"/>
                    <a:gd name="T17" fmla="*/ 233 h 268"/>
                    <a:gd name="T18" fmla="*/ 107 w 170"/>
                    <a:gd name="T19" fmla="*/ 106 h 268"/>
                    <a:gd name="T20" fmla="*/ 57 w 170"/>
                    <a:gd name="T21" fmla="*/ 68 h 268"/>
                    <a:gd name="T22" fmla="*/ 0 w 170"/>
                    <a:gd name="T23" fmla="*/ 74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268">
                      <a:moveTo>
                        <a:pt x="0" y="74"/>
                      </a:moveTo>
                      <a:cubicBezTo>
                        <a:pt x="8" y="63"/>
                        <a:pt x="20" y="56"/>
                        <a:pt x="30" y="47"/>
                      </a:cubicBezTo>
                      <a:cubicBezTo>
                        <a:pt x="47" y="31"/>
                        <a:pt x="64" y="16"/>
                        <a:pt x="81" y="0"/>
                      </a:cubicBezTo>
                      <a:cubicBezTo>
                        <a:pt x="127" y="6"/>
                        <a:pt x="159" y="39"/>
                        <a:pt x="165" y="85"/>
                      </a:cubicBezTo>
                      <a:cubicBezTo>
                        <a:pt x="170" y="126"/>
                        <a:pt x="161" y="165"/>
                        <a:pt x="153" y="205"/>
                      </a:cubicBezTo>
                      <a:cubicBezTo>
                        <a:pt x="152" y="207"/>
                        <a:pt x="152" y="209"/>
                        <a:pt x="150" y="210"/>
                      </a:cubicBezTo>
                      <a:cubicBezTo>
                        <a:pt x="132" y="219"/>
                        <a:pt x="127" y="236"/>
                        <a:pt x="122" y="253"/>
                      </a:cubicBezTo>
                      <a:cubicBezTo>
                        <a:pt x="120" y="258"/>
                        <a:pt x="120" y="263"/>
                        <a:pt x="119" y="268"/>
                      </a:cubicBezTo>
                      <a:cubicBezTo>
                        <a:pt x="115" y="256"/>
                        <a:pt x="118" y="244"/>
                        <a:pt x="118" y="233"/>
                      </a:cubicBezTo>
                      <a:cubicBezTo>
                        <a:pt x="119" y="190"/>
                        <a:pt x="119" y="147"/>
                        <a:pt x="107" y="106"/>
                      </a:cubicBezTo>
                      <a:cubicBezTo>
                        <a:pt x="100" y="79"/>
                        <a:pt x="86" y="69"/>
                        <a:pt x="57" y="68"/>
                      </a:cubicBezTo>
                      <a:cubicBezTo>
                        <a:pt x="38" y="67"/>
                        <a:pt x="19" y="69"/>
                        <a:pt x="0" y="74"/>
                      </a:cubicBezTo>
                      <a:close/>
                    </a:path>
                  </a:pathLst>
                </a:custGeom>
                <a:solidFill>
                  <a:srgbClr val="D89B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1" name="Freeform 18"/>
                <p:cNvSpPr>
                  <a:spLocks/>
                </p:cNvSpPr>
                <p:nvPr/>
              </p:nvSpPr>
              <p:spPr bwMode="auto">
                <a:xfrm>
                  <a:off x="5124" y="1501"/>
                  <a:ext cx="374" cy="363"/>
                </a:xfrm>
                <a:custGeom>
                  <a:avLst/>
                  <a:gdLst>
                    <a:gd name="T0" fmla="*/ 416 w 467"/>
                    <a:gd name="T1" fmla="*/ 451 h 452"/>
                    <a:gd name="T2" fmla="*/ 416 w 467"/>
                    <a:gd name="T3" fmla="*/ 388 h 452"/>
                    <a:gd name="T4" fmla="*/ 416 w 467"/>
                    <a:gd name="T5" fmla="*/ 251 h 452"/>
                    <a:gd name="T6" fmla="*/ 425 w 467"/>
                    <a:gd name="T7" fmla="*/ 252 h 452"/>
                    <a:gd name="T8" fmla="*/ 436 w 467"/>
                    <a:gd name="T9" fmla="*/ 243 h 452"/>
                    <a:gd name="T10" fmla="*/ 421 w 467"/>
                    <a:gd name="T11" fmla="*/ 164 h 452"/>
                    <a:gd name="T12" fmla="*/ 361 w 467"/>
                    <a:gd name="T13" fmla="*/ 83 h 452"/>
                    <a:gd name="T14" fmla="*/ 356 w 467"/>
                    <a:gd name="T15" fmla="*/ 78 h 452"/>
                    <a:gd name="T16" fmla="*/ 200 w 467"/>
                    <a:gd name="T17" fmla="*/ 40 h 452"/>
                    <a:gd name="T18" fmla="*/ 32 w 467"/>
                    <a:gd name="T19" fmla="*/ 238 h 452"/>
                    <a:gd name="T20" fmla="*/ 46 w 467"/>
                    <a:gd name="T21" fmla="*/ 251 h 452"/>
                    <a:gd name="T22" fmla="*/ 51 w 467"/>
                    <a:gd name="T23" fmla="*/ 251 h 452"/>
                    <a:gd name="T24" fmla="*/ 51 w 467"/>
                    <a:gd name="T25" fmla="*/ 451 h 452"/>
                    <a:gd name="T26" fmla="*/ 50 w 467"/>
                    <a:gd name="T27" fmla="*/ 452 h 452"/>
                    <a:gd name="T28" fmla="*/ 32 w 467"/>
                    <a:gd name="T29" fmla="*/ 448 h 452"/>
                    <a:gd name="T30" fmla="*/ 32 w 467"/>
                    <a:gd name="T31" fmla="*/ 265 h 452"/>
                    <a:gd name="T32" fmla="*/ 21 w 467"/>
                    <a:gd name="T33" fmla="*/ 259 h 452"/>
                    <a:gd name="T34" fmla="*/ 1 w 467"/>
                    <a:gd name="T35" fmla="*/ 269 h 452"/>
                    <a:gd name="T36" fmla="*/ 0 w 467"/>
                    <a:gd name="T37" fmla="*/ 249 h 452"/>
                    <a:gd name="T38" fmla="*/ 3 w 467"/>
                    <a:gd name="T39" fmla="*/ 208 h 452"/>
                    <a:gd name="T40" fmla="*/ 83 w 467"/>
                    <a:gd name="T41" fmla="*/ 63 h 452"/>
                    <a:gd name="T42" fmla="*/ 275 w 467"/>
                    <a:gd name="T43" fmla="*/ 11 h 452"/>
                    <a:gd name="T44" fmla="*/ 384 w 467"/>
                    <a:gd name="T45" fmla="*/ 62 h 452"/>
                    <a:gd name="T46" fmla="*/ 428 w 467"/>
                    <a:gd name="T47" fmla="*/ 112 h 452"/>
                    <a:gd name="T48" fmla="*/ 467 w 467"/>
                    <a:gd name="T49" fmla="*/ 249 h 452"/>
                    <a:gd name="T50" fmla="*/ 466 w 467"/>
                    <a:gd name="T51" fmla="*/ 269 h 452"/>
                    <a:gd name="T52" fmla="*/ 444 w 467"/>
                    <a:gd name="T53" fmla="*/ 257 h 452"/>
                    <a:gd name="T54" fmla="*/ 435 w 467"/>
                    <a:gd name="T55" fmla="*/ 262 h 452"/>
                    <a:gd name="T56" fmla="*/ 436 w 467"/>
                    <a:gd name="T57" fmla="*/ 448 h 452"/>
                    <a:gd name="T58" fmla="*/ 435 w 467"/>
                    <a:gd name="T59" fmla="*/ 449 h 452"/>
                    <a:gd name="T60" fmla="*/ 419 w 467"/>
                    <a:gd name="T61" fmla="*/ 451 h 452"/>
                    <a:gd name="T62" fmla="*/ 416 w 467"/>
                    <a:gd name="T63" fmla="*/ 45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7" h="452">
                      <a:moveTo>
                        <a:pt x="416" y="451"/>
                      </a:moveTo>
                      <a:cubicBezTo>
                        <a:pt x="416" y="430"/>
                        <a:pt x="416" y="409"/>
                        <a:pt x="416" y="388"/>
                      </a:cubicBezTo>
                      <a:cubicBezTo>
                        <a:pt x="416" y="342"/>
                        <a:pt x="416" y="296"/>
                        <a:pt x="416" y="251"/>
                      </a:cubicBezTo>
                      <a:cubicBezTo>
                        <a:pt x="419" y="251"/>
                        <a:pt x="422" y="251"/>
                        <a:pt x="425" y="252"/>
                      </a:cubicBezTo>
                      <a:cubicBezTo>
                        <a:pt x="434" y="255"/>
                        <a:pt x="436" y="251"/>
                        <a:pt x="436" y="243"/>
                      </a:cubicBezTo>
                      <a:cubicBezTo>
                        <a:pt x="436" y="215"/>
                        <a:pt x="432" y="189"/>
                        <a:pt x="421" y="164"/>
                      </a:cubicBezTo>
                      <a:cubicBezTo>
                        <a:pt x="408" y="132"/>
                        <a:pt x="389" y="104"/>
                        <a:pt x="361" y="83"/>
                      </a:cubicBezTo>
                      <a:cubicBezTo>
                        <a:pt x="359" y="81"/>
                        <a:pt x="358" y="79"/>
                        <a:pt x="356" y="78"/>
                      </a:cubicBezTo>
                      <a:cubicBezTo>
                        <a:pt x="309" y="44"/>
                        <a:pt x="257" y="31"/>
                        <a:pt x="200" y="40"/>
                      </a:cubicBezTo>
                      <a:cubicBezTo>
                        <a:pt x="99" y="56"/>
                        <a:pt x="30" y="145"/>
                        <a:pt x="32" y="238"/>
                      </a:cubicBezTo>
                      <a:cubicBezTo>
                        <a:pt x="32" y="253"/>
                        <a:pt x="32" y="253"/>
                        <a:pt x="46" y="251"/>
                      </a:cubicBezTo>
                      <a:cubicBezTo>
                        <a:pt x="48" y="251"/>
                        <a:pt x="49" y="251"/>
                        <a:pt x="51" y="251"/>
                      </a:cubicBezTo>
                      <a:cubicBezTo>
                        <a:pt x="51" y="318"/>
                        <a:pt x="51" y="384"/>
                        <a:pt x="51" y="451"/>
                      </a:cubicBezTo>
                      <a:cubicBezTo>
                        <a:pt x="51" y="451"/>
                        <a:pt x="50" y="451"/>
                        <a:pt x="50" y="452"/>
                      </a:cubicBezTo>
                      <a:cubicBezTo>
                        <a:pt x="44" y="452"/>
                        <a:pt x="38" y="450"/>
                        <a:pt x="32" y="448"/>
                      </a:cubicBezTo>
                      <a:cubicBezTo>
                        <a:pt x="32" y="387"/>
                        <a:pt x="32" y="326"/>
                        <a:pt x="32" y="265"/>
                      </a:cubicBezTo>
                      <a:cubicBezTo>
                        <a:pt x="32" y="254"/>
                        <a:pt x="32" y="253"/>
                        <a:pt x="21" y="259"/>
                      </a:cubicBezTo>
                      <a:cubicBezTo>
                        <a:pt x="14" y="262"/>
                        <a:pt x="8" y="266"/>
                        <a:pt x="1" y="269"/>
                      </a:cubicBezTo>
                      <a:cubicBezTo>
                        <a:pt x="1" y="262"/>
                        <a:pt x="1" y="256"/>
                        <a:pt x="0" y="249"/>
                      </a:cubicBezTo>
                      <a:cubicBezTo>
                        <a:pt x="1" y="236"/>
                        <a:pt x="1" y="222"/>
                        <a:pt x="3" y="208"/>
                      </a:cubicBezTo>
                      <a:cubicBezTo>
                        <a:pt x="12" y="150"/>
                        <a:pt x="38" y="101"/>
                        <a:pt x="83" y="63"/>
                      </a:cubicBezTo>
                      <a:cubicBezTo>
                        <a:pt x="139" y="16"/>
                        <a:pt x="203" y="0"/>
                        <a:pt x="275" y="11"/>
                      </a:cubicBezTo>
                      <a:cubicBezTo>
                        <a:pt x="316" y="18"/>
                        <a:pt x="351" y="36"/>
                        <a:pt x="384" y="62"/>
                      </a:cubicBezTo>
                      <a:cubicBezTo>
                        <a:pt x="400" y="77"/>
                        <a:pt x="415" y="93"/>
                        <a:pt x="428" y="112"/>
                      </a:cubicBezTo>
                      <a:cubicBezTo>
                        <a:pt x="455" y="153"/>
                        <a:pt x="467" y="199"/>
                        <a:pt x="467" y="249"/>
                      </a:cubicBezTo>
                      <a:cubicBezTo>
                        <a:pt x="467" y="256"/>
                        <a:pt x="466" y="262"/>
                        <a:pt x="466" y="269"/>
                      </a:cubicBezTo>
                      <a:cubicBezTo>
                        <a:pt x="459" y="265"/>
                        <a:pt x="451" y="261"/>
                        <a:pt x="444" y="257"/>
                      </a:cubicBezTo>
                      <a:cubicBezTo>
                        <a:pt x="438" y="254"/>
                        <a:pt x="435" y="255"/>
                        <a:pt x="435" y="262"/>
                      </a:cubicBezTo>
                      <a:cubicBezTo>
                        <a:pt x="435" y="324"/>
                        <a:pt x="435" y="386"/>
                        <a:pt x="436" y="448"/>
                      </a:cubicBezTo>
                      <a:cubicBezTo>
                        <a:pt x="435" y="449"/>
                        <a:pt x="435" y="449"/>
                        <a:pt x="435" y="449"/>
                      </a:cubicBezTo>
                      <a:cubicBezTo>
                        <a:pt x="429" y="450"/>
                        <a:pt x="424" y="452"/>
                        <a:pt x="419" y="451"/>
                      </a:cubicBezTo>
                      <a:cubicBezTo>
                        <a:pt x="418" y="451"/>
                        <a:pt x="417" y="451"/>
                        <a:pt x="416" y="451"/>
                      </a:cubicBezTo>
                      <a:close/>
                    </a:path>
                  </a:pathLst>
                </a:custGeom>
                <a:solidFill>
                  <a:srgbClr val="7C54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2" name="Freeform 19"/>
                <p:cNvSpPr>
                  <a:spLocks/>
                </p:cNvSpPr>
                <p:nvPr/>
              </p:nvSpPr>
              <p:spPr bwMode="auto">
                <a:xfrm>
                  <a:off x="5090" y="1704"/>
                  <a:ext cx="60" cy="157"/>
                </a:xfrm>
                <a:custGeom>
                  <a:avLst/>
                  <a:gdLst>
                    <a:gd name="T0" fmla="*/ 43 w 74"/>
                    <a:gd name="T1" fmla="*/ 16 h 195"/>
                    <a:gd name="T2" fmla="*/ 63 w 74"/>
                    <a:gd name="T3" fmla="*/ 6 h 195"/>
                    <a:gd name="T4" fmla="*/ 74 w 74"/>
                    <a:gd name="T5" fmla="*/ 12 h 195"/>
                    <a:gd name="T6" fmla="*/ 74 w 74"/>
                    <a:gd name="T7" fmla="*/ 195 h 195"/>
                    <a:gd name="T8" fmla="*/ 3 w 74"/>
                    <a:gd name="T9" fmla="*/ 109 h 195"/>
                    <a:gd name="T10" fmla="*/ 43 w 74"/>
                    <a:gd name="T11" fmla="*/ 16 h 195"/>
                  </a:gdLst>
                  <a:ahLst/>
                  <a:cxnLst>
                    <a:cxn ang="0">
                      <a:pos x="T0" y="T1"/>
                    </a:cxn>
                    <a:cxn ang="0">
                      <a:pos x="T2" y="T3"/>
                    </a:cxn>
                    <a:cxn ang="0">
                      <a:pos x="T4" y="T5"/>
                    </a:cxn>
                    <a:cxn ang="0">
                      <a:pos x="T6" y="T7"/>
                    </a:cxn>
                    <a:cxn ang="0">
                      <a:pos x="T8" y="T9"/>
                    </a:cxn>
                    <a:cxn ang="0">
                      <a:pos x="T10" y="T11"/>
                    </a:cxn>
                  </a:cxnLst>
                  <a:rect l="0" t="0" r="r" b="b"/>
                  <a:pathLst>
                    <a:path w="74" h="195">
                      <a:moveTo>
                        <a:pt x="43" y="16"/>
                      </a:moveTo>
                      <a:cubicBezTo>
                        <a:pt x="50" y="13"/>
                        <a:pt x="56" y="9"/>
                        <a:pt x="63" y="6"/>
                      </a:cubicBezTo>
                      <a:cubicBezTo>
                        <a:pt x="74" y="0"/>
                        <a:pt x="74" y="1"/>
                        <a:pt x="74" y="12"/>
                      </a:cubicBezTo>
                      <a:cubicBezTo>
                        <a:pt x="74" y="73"/>
                        <a:pt x="74" y="134"/>
                        <a:pt x="74" y="195"/>
                      </a:cubicBezTo>
                      <a:cubicBezTo>
                        <a:pt x="37" y="186"/>
                        <a:pt x="5" y="147"/>
                        <a:pt x="3" y="109"/>
                      </a:cubicBezTo>
                      <a:cubicBezTo>
                        <a:pt x="0" y="71"/>
                        <a:pt x="14" y="40"/>
                        <a:pt x="43" y="16"/>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3" name="Freeform 20"/>
                <p:cNvSpPr>
                  <a:spLocks/>
                </p:cNvSpPr>
                <p:nvPr/>
              </p:nvSpPr>
              <p:spPr bwMode="auto">
                <a:xfrm>
                  <a:off x="5472" y="1705"/>
                  <a:ext cx="63" cy="156"/>
                </a:xfrm>
                <a:custGeom>
                  <a:avLst/>
                  <a:gdLst>
                    <a:gd name="T0" fmla="*/ 1 w 79"/>
                    <a:gd name="T1" fmla="*/ 194 h 194"/>
                    <a:gd name="T2" fmla="*/ 0 w 79"/>
                    <a:gd name="T3" fmla="*/ 8 h 194"/>
                    <a:gd name="T4" fmla="*/ 9 w 79"/>
                    <a:gd name="T5" fmla="*/ 3 h 194"/>
                    <a:gd name="T6" fmla="*/ 31 w 79"/>
                    <a:gd name="T7" fmla="*/ 15 h 194"/>
                    <a:gd name="T8" fmla="*/ 69 w 79"/>
                    <a:gd name="T9" fmla="*/ 73 h 194"/>
                    <a:gd name="T10" fmla="*/ 26 w 79"/>
                    <a:gd name="T11" fmla="*/ 183 h 194"/>
                    <a:gd name="T12" fmla="*/ 21 w 79"/>
                    <a:gd name="T13" fmla="*/ 187 h 194"/>
                    <a:gd name="T14" fmla="*/ 1 w 79"/>
                    <a:gd name="T15" fmla="*/ 194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194">
                      <a:moveTo>
                        <a:pt x="1" y="194"/>
                      </a:moveTo>
                      <a:cubicBezTo>
                        <a:pt x="0" y="132"/>
                        <a:pt x="0" y="70"/>
                        <a:pt x="0" y="8"/>
                      </a:cubicBezTo>
                      <a:cubicBezTo>
                        <a:pt x="0" y="1"/>
                        <a:pt x="3" y="0"/>
                        <a:pt x="9" y="3"/>
                      </a:cubicBezTo>
                      <a:cubicBezTo>
                        <a:pt x="16" y="7"/>
                        <a:pt x="24" y="11"/>
                        <a:pt x="31" y="15"/>
                      </a:cubicBezTo>
                      <a:cubicBezTo>
                        <a:pt x="49" y="31"/>
                        <a:pt x="64" y="49"/>
                        <a:pt x="69" y="73"/>
                      </a:cubicBezTo>
                      <a:cubicBezTo>
                        <a:pt x="79" y="117"/>
                        <a:pt x="63" y="158"/>
                        <a:pt x="26" y="183"/>
                      </a:cubicBezTo>
                      <a:cubicBezTo>
                        <a:pt x="24" y="184"/>
                        <a:pt x="23" y="185"/>
                        <a:pt x="21" y="187"/>
                      </a:cubicBezTo>
                      <a:cubicBezTo>
                        <a:pt x="14" y="189"/>
                        <a:pt x="7" y="192"/>
                        <a:pt x="1" y="194"/>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4" name="Freeform 21"/>
                <p:cNvSpPr>
                  <a:spLocks/>
                </p:cNvSpPr>
                <p:nvPr/>
              </p:nvSpPr>
              <p:spPr bwMode="auto">
                <a:xfrm>
                  <a:off x="5370" y="1837"/>
                  <a:ext cx="114" cy="75"/>
                </a:xfrm>
                <a:custGeom>
                  <a:avLst/>
                  <a:gdLst>
                    <a:gd name="T0" fmla="*/ 142 w 142"/>
                    <a:gd name="T1" fmla="*/ 0 h 93"/>
                    <a:gd name="T2" fmla="*/ 134 w 142"/>
                    <a:gd name="T3" fmla="*/ 0 h 93"/>
                    <a:gd name="T4" fmla="*/ 32 w 142"/>
                    <a:gd name="T5" fmla="*/ 72 h 93"/>
                    <a:gd name="T6" fmla="*/ 17 w 142"/>
                    <a:gd name="T7" fmla="*/ 60 h 93"/>
                    <a:gd name="T8" fmla="*/ 0 w 142"/>
                    <a:gd name="T9" fmla="*/ 76 h 93"/>
                    <a:gd name="T10" fmla="*/ 17 w 142"/>
                    <a:gd name="T11" fmla="*/ 93 h 93"/>
                    <a:gd name="T12" fmla="*/ 32 w 142"/>
                    <a:gd name="T13" fmla="*/ 80 h 93"/>
                    <a:gd name="T14" fmla="*/ 142 w 142"/>
                    <a:gd name="T15" fmla="*/ 0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93">
                      <a:moveTo>
                        <a:pt x="142" y="0"/>
                      </a:moveTo>
                      <a:cubicBezTo>
                        <a:pt x="134" y="0"/>
                        <a:pt x="134" y="0"/>
                        <a:pt x="134" y="0"/>
                      </a:cubicBezTo>
                      <a:cubicBezTo>
                        <a:pt x="134" y="37"/>
                        <a:pt x="89" y="67"/>
                        <a:pt x="32" y="72"/>
                      </a:cubicBezTo>
                      <a:cubicBezTo>
                        <a:pt x="30" y="65"/>
                        <a:pt x="24" y="60"/>
                        <a:pt x="17" y="60"/>
                      </a:cubicBezTo>
                      <a:cubicBezTo>
                        <a:pt x="8" y="60"/>
                        <a:pt x="0" y="67"/>
                        <a:pt x="0" y="76"/>
                      </a:cubicBezTo>
                      <a:cubicBezTo>
                        <a:pt x="0" y="85"/>
                        <a:pt x="8" y="93"/>
                        <a:pt x="17" y="93"/>
                      </a:cubicBezTo>
                      <a:cubicBezTo>
                        <a:pt x="24" y="93"/>
                        <a:pt x="31" y="87"/>
                        <a:pt x="32" y="80"/>
                      </a:cubicBezTo>
                      <a:cubicBezTo>
                        <a:pt x="94" y="75"/>
                        <a:pt x="142" y="41"/>
                        <a:pt x="142" y="0"/>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5" name="Freeform 22"/>
                <p:cNvSpPr>
                  <a:spLocks/>
                </p:cNvSpPr>
                <p:nvPr/>
              </p:nvSpPr>
              <p:spPr bwMode="auto">
                <a:xfrm>
                  <a:off x="5187" y="1779"/>
                  <a:ext cx="251" cy="229"/>
                </a:xfrm>
                <a:custGeom>
                  <a:avLst/>
                  <a:gdLst>
                    <a:gd name="T0" fmla="*/ 105 w 313"/>
                    <a:gd name="T1" fmla="*/ 80 h 286"/>
                    <a:gd name="T2" fmla="*/ 156 w 313"/>
                    <a:gd name="T3" fmla="*/ 46 h 286"/>
                    <a:gd name="T4" fmla="*/ 206 w 313"/>
                    <a:gd name="T5" fmla="*/ 14 h 286"/>
                    <a:gd name="T6" fmla="*/ 254 w 313"/>
                    <a:gd name="T7" fmla="*/ 32 h 286"/>
                    <a:gd name="T8" fmla="*/ 254 w 313"/>
                    <a:gd name="T9" fmla="*/ 33 h 286"/>
                    <a:gd name="T10" fmla="*/ 291 w 313"/>
                    <a:gd name="T11" fmla="*/ 76 h 286"/>
                    <a:gd name="T12" fmla="*/ 287 w 313"/>
                    <a:gd name="T13" fmla="*/ 133 h 286"/>
                    <a:gd name="T14" fmla="*/ 295 w 313"/>
                    <a:gd name="T15" fmla="*/ 144 h 286"/>
                    <a:gd name="T16" fmla="*/ 293 w 313"/>
                    <a:gd name="T17" fmla="*/ 177 h 286"/>
                    <a:gd name="T18" fmla="*/ 277 w 313"/>
                    <a:gd name="T19" fmla="*/ 190 h 286"/>
                    <a:gd name="T20" fmla="*/ 168 w 313"/>
                    <a:gd name="T21" fmla="*/ 262 h 286"/>
                    <a:gd name="T22" fmla="*/ 111 w 313"/>
                    <a:gd name="T23" fmla="*/ 284 h 286"/>
                    <a:gd name="T24" fmla="*/ 41 w 313"/>
                    <a:gd name="T25" fmla="*/ 258 h 286"/>
                    <a:gd name="T26" fmla="*/ 1 w 313"/>
                    <a:gd name="T27" fmla="*/ 166 h 286"/>
                    <a:gd name="T28" fmla="*/ 20 w 313"/>
                    <a:gd name="T29" fmla="*/ 106 h 286"/>
                    <a:gd name="T30" fmla="*/ 56 w 313"/>
                    <a:gd name="T31" fmla="*/ 37 h 286"/>
                    <a:gd name="T32" fmla="*/ 92 w 313"/>
                    <a:gd name="T33" fmla="*/ 22 h 286"/>
                    <a:gd name="T34" fmla="*/ 110 w 313"/>
                    <a:gd name="T35" fmla="*/ 58 h 286"/>
                    <a:gd name="T36" fmla="*/ 104 w 313"/>
                    <a:gd name="T37" fmla="*/ 79 h 286"/>
                    <a:gd name="T38" fmla="*/ 105 w 313"/>
                    <a:gd name="T39" fmla="*/ 8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3" h="286">
                      <a:moveTo>
                        <a:pt x="105" y="80"/>
                      </a:moveTo>
                      <a:cubicBezTo>
                        <a:pt x="122" y="69"/>
                        <a:pt x="139" y="57"/>
                        <a:pt x="156" y="46"/>
                      </a:cubicBezTo>
                      <a:cubicBezTo>
                        <a:pt x="173" y="35"/>
                        <a:pt x="189" y="24"/>
                        <a:pt x="206" y="14"/>
                      </a:cubicBezTo>
                      <a:cubicBezTo>
                        <a:pt x="228" y="0"/>
                        <a:pt x="246" y="7"/>
                        <a:pt x="254" y="32"/>
                      </a:cubicBezTo>
                      <a:cubicBezTo>
                        <a:pt x="254" y="32"/>
                        <a:pt x="254" y="32"/>
                        <a:pt x="254" y="33"/>
                      </a:cubicBezTo>
                      <a:cubicBezTo>
                        <a:pt x="286" y="24"/>
                        <a:pt x="303" y="51"/>
                        <a:pt x="291" y="76"/>
                      </a:cubicBezTo>
                      <a:cubicBezTo>
                        <a:pt x="313" y="97"/>
                        <a:pt x="313" y="107"/>
                        <a:pt x="287" y="133"/>
                      </a:cubicBezTo>
                      <a:cubicBezTo>
                        <a:pt x="290" y="136"/>
                        <a:pt x="293" y="140"/>
                        <a:pt x="295" y="144"/>
                      </a:cubicBezTo>
                      <a:cubicBezTo>
                        <a:pt x="303" y="156"/>
                        <a:pt x="303" y="166"/>
                        <a:pt x="293" y="177"/>
                      </a:cubicBezTo>
                      <a:cubicBezTo>
                        <a:pt x="288" y="182"/>
                        <a:pt x="283" y="186"/>
                        <a:pt x="277" y="190"/>
                      </a:cubicBezTo>
                      <a:cubicBezTo>
                        <a:pt x="241" y="214"/>
                        <a:pt x="204" y="238"/>
                        <a:pt x="168" y="262"/>
                      </a:cubicBezTo>
                      <a:cubicBezTo>
                        <a:pt x="150" y="273"/>
                        <a:pt x="132" y="282"/>
                        <a:pt x="111" y="284"/>
                      </a:cubicBezTo>
                      <a:cubicBezTo>
                        <a:pt x="83" y="286"/>
                        <a:pt x="60" y="278"/>
                        <a:pt x="41" y="258"/>
                      </a:cubicBezTo>
                      <a:cubicBezTo>
                        <a:pt x="17" y="232"/>
                        <a:pt x="0" y="203"/>
                        <a:pt x="1" y="166"/>
                      </a:cubicBezTo>
                      <a:cubicBezTo>
                        <a:pt x="1" y="145"/>
                        <a:pt x="10" y="125"/>
                        <a:pt x="20" y="106"/>
                      </a:cubicBezTo>
                      <a:cubicBezTo>
                        <a:pt x="31" y="83"/>
                        <a:pt x="44" y="60"/>
                        <a:pt x="56" y="37"/>
                      </a:cubicBezTo>
                      <a:cubicBezTo>
                        <a:pt x="64" y="23"/>
                        <a:pt x="79" y="17"/>
                        <a:pt x="92" y="22"/>
                      </a:cubicBezTo>
                      <a:cubicBezTo>
                        <a:pt x="106" y="28"/>
                        <a:pt x="114" y="43"/>
                        <a:pt x="110" y="58"/>
                      </a:cubicBezTo>
                      <a:cubicBezTo>
                        <a:pt x="109" y="65"/>
                        <a:pt x="106" y="72"/>
                        <a:pt x="104" y="79"/>
                      </a:cubicBezTo>
                      <a:cubicBezTo>
                        <a:pt x="104" y="79"/>
                        <a:pt x="105" y="79"/>
                        <a:pt x="105" y="80"/>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6" name="Rectangle 23"/>
                <p:cNvSpPr>
                  <a:spLocks noChangeArrowheads="1"/>
                </p:cNvSpPr>
                <p:nvPr/>
              </p:nvSpPr>
              <p:spPr bwMode="auto">
                <a:xfrm>
                  <a:off x="5048" y="1928"/>
                  <a:ext cx="526" cy="278"/>
                </a:xfrm>
                <a:prstGeom prst="rect">
                  <a:avLst/>
                </a:prstGeom>
                <a:solidFill>
                  <a:srgbClr val="C8CA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7" name="Oval 24"/>
                <p:cNvSpPr>
                  <a:spLocks noChangeArrowheads="1"/>
                </p:cNvSpPr>
                <p:nvPr/>
              </p:nvSpPr>
              <p:spPr bwMode="auto">
                <a:xfrm>
                  <a:off x="5276" y="2032"/>
                  <a:ext cx="70" cy="70"/>
                </a:xfrm>
                <a:prstGeom prst="ellipse">
                  <a:avLst/>
                </a:prstGeom>
                <a:solidFill>
                  <a:srgbClr val="EAEB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8" name="Freeform 25"/>
                <p:cNvSpPr>
                  <a:spLocks/>
                </p:cNvSpPr>
                <p:nvPr/>
              </p:nvSpPr>
              <p:spPr bwMode="auto">
                <a:xfrm>
                  <a:off x="4598" y="1928"/>
                  <a:ext cx="244" cy="99"/>
                </a:xfrm>
                <a:custGeom>
                  <a:avLst/>
                  <a:gdLst>
                    <a:gd name="T0" fmla="*/ 216 w 304"/>
                    <a:gd name="T1" fmla="*/ 65 h 123"/>
                    <a:gd name="T2" fmla="*/ 152 w 304"/>
                    <a:gd name="T3" fmla="*/ 83 h 123"/>
                    <a:gd name="T4" fmla="*/ 87 w 304"/>
                    <a:gd name="T5" fmla="*/ 65 h 123"/>
                    <a:gd name="T6" fmla="*/ 0 w 304"/>
                    <a:gd name="T7" fmla="*/ 0 h 123"/>
                    <a:gd name="T8" fmla="*/ 0 w 304"/>
                    <a:gd name="T9" fmla="*/ 35 h 123"/>
                    <a:gd name="T10" fmla="*/ 7 w 304"/>
                    <a:gd name="T11" fmla="*/ 40 h 123"/>
                    <a:gd name="T12" fmla="*/ 89 w 304"/>
                    <a:gd name="T13" fmla="*/ 106 h 123"/>
                    <a:gd name="T14" fmla="*/ 152 w 304"/>
                    <a:gd name="T15" fmla="*/ 123 h 123"/>
                    <a:gd name="T16" fmla="*/ 215 w 304"/>
                    <a:gd name="T17" fmla="*/ 106 h 123"/>
                    <a:gd name="T18" fmla="*/ 296 w 304"/>
                    <a:gd name="T19" fmla="*/ 40 h 123"/>
                    <a:gd name="T20" fmla="*/ 303 w 304"/>
                    <a:gd name="T21" fmla="*/ 35 h 123"/>
                    <a:gd name="T22" fmla="*/ 304 w 304"/>
                    <a:gd name="T23" fmla="*/ 0 h 123"/>
                    <a:gd name="T24" fmla="*/ 216 w 304"/>
                    <a:gd name="T25" fmla="*/ 6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4" h="123">
                      <a:moveTo>
                        <a:pt x="216" y="65"/>
                      </a:moveTo>
                      <a:cubicBezTo>
                        <a:pt x="196" y="78"/>
                        <a:pt x="174" y="83"/>
                        <a:pt x="152" y="83"/>
                      </a:cubicBezTo>
                      <a:cubicBezTo>
                        <a:pt x="129" y="83"/>
                        <a:pt x="107" y="78"/>
                        <a:pt x="87" y="65"/>
                      </a:cubicBezTo>
                      <a:cubicBezTo>
                        <a:pt x="57" y="45"/>
                        <a:pt x="26" y="25"/>
                        <a:pt x="0" y="0"/>
                      </a:cubicBezTo>
                      <a:cubicBezTo>
                        <a:pt x="0" y="12"/>
                        <a:pt x="0" y="23"/>
                        <a:pt x="0" y="35"/>
                      </a:cubicBezTo>
                      <a:cubicBezTo>
                        <a:pt x="3" y="36"/>
                        <a:pt x="5" y="38"/>
                        <a:pt x="7" y="40"/>
                      </a:cubicBezTo>
                      <a:cubicBezTo>
                        <a:pt x="33" y="64"/>
                        <a:pt x="60" y="86"/>
                        <a:pt x="89" y="106"/>
                      </a:cubicBezTo>
                      <a:cubicBezTo>
                        <a:pt x="108" y="120"/>
                        <a:pt x="129" y="123"/>
                        <a:pt x="152" y="123"/>
                      </a:cubicBezTo>
                      <a:cubicBezTo>
                        <a:pt x="174" y="123"/>
                        <a:pt x="195" y="120"/>
                        <a:pt x="215" y="106"/>
                      </a:cubicBezTo>
                      <a:cubicBezTo>
                        <a:pt x="243" y="86"/>
                        <a:pt x="270" y="64"/>
                        <a:pt x="296" y="40"/>
                      </a:cubicBezTo>
                      <a:cubicBezTo>
                        <a:pt x="298" y="38"/>
                        <a:pt x="300" y="36"/>
                        <a:pt x="303" y="35"/>
                      </a:cubicBezTo>
                      <a:cubicBezTo>
                        <a:pt x="303" y="23"/>
                        <a:pt x="303" y="12"/>
                        <a:pt x="304" y="0"/>
                      </a:cubicBezTo>
                      <a:cubicBezTo>
                        <a:pt x="277" y="25"/>
                        <a:pt x="246" y="45"/>
                        <a:pt x="216" y="65"/>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9" name="Freeform 26"/>
                <p:cNvSpPr>
                  <a:spLocks/>
                </p:cNvSpPr>
                <p:nvPr/>
              </p:nvSpPr>
              <p:spPr bwMode="auto">
                <a:xfrm>
                  <a:off x="4314" y="2020"/>
                  <a:ext cx="811" cy="186"/>
                </a:xfrm>
                <a:custGeom>
                  <a:avLst/>
                  <a:gdLst>
                    <a:gd name="T0" fmla="*/ 1 w 1013"/>
                    <a:gd name="T1" fmla="*/ 130 h 231"/>
                    <a:gd name="T2" fmla="*/ 93 w 1013"/>
                    <a:gd name="T3" fmla="*/ 59 h 231"/>
                    <a:gd name="T4" fmla="*/ 133 w 1013"/>
                    <a:gd name="T5" fmla="*/ 48 h 231"/>
                    <a:gd name="T6" fmla="*/ 309 w 1013"/>
                    <a:gd name="T7" fmla="*/ 0 h 231"/>
                    <a:gd name="T8" fmla="*/ 377 w 1013"/>
                    <a:gd name="T9" fmla="*/ 76 h 231"/>
                    <a:gd name="T10" fmla="*/ 614 w 1013"/>
                    <a:gd name="T11" fmla="*/ 87 h 231"/>
                    <a:gd name="T12" fmla="*/ 704 w 1013"/>
                    <a:gd name="T13" fmla="*/ 0 h 231"/>
                    <a:gd name="T14" fmla="*/ 941 w 1013"/>
                    <a:gd name="T15" fmla="*/ 65 h 231"/>
                    <a:gd name="T16" fmla="*/ 1006 w 1013"/>
                    <a:gd name="T17" fmla="*/ 119 h 231"/>
                    <a:gd name="T18" fmla="*/ 1012 w 1013"/>
                    <a:gd name="T19" fmla="*/ 130 h 231"/>
                    <a:gd name="T20" fmla="*/ 1013 w 1013"/>
                    <a:gd name="T21" fmla="*/ 223 h 231"/>
                    <a:gd name="T22" fmla="*/ 1005 w 1013"/>
                    <a:gd name="T23" fmla="*/ 231 h 231"/>
                    <a:gd name="T24" fmla="*/ 56 w 1013"/>
                    <a:gd name="T25" fmla="*/ 231 h 231"/>
                    <a:gd name="T26" fmla="*/ 7 w 1013"/>
                    <a:gd name="T27" fmla="*/ 231 h 231"/>
                    <a:gd name="T28" fmla="*/ 1 w 1013"/>
                    <a:gd name="T29" fmla="*/ 225 h 231"/>
                    <a:gd name="T30" fmla="*/ 1 w 1013"/>
                    <a:gd name="T31" fmla="*/ 13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13" h="231">
                      <a:moveTo>
                        <a:pt x="1" y="130"/>
                      </a:moveTo>
                      <a:cubicBezTo>
                        <a:pt x="20" y="91"/>
                        <a:pt x="51" y="68"/>
                        <a:pt x="93" y="59"/>
                      </a:cubicBezTo>
                      <a:cubicBezTo>
                        <a:pt x="107" y="56"/>
                        <a:pt x="120" y="52"/>
                        <a:pt x="133" y="48"/>
                      </a:cubicBezTo>
                      <a:cubicBezTo>
                        <a:pt x="192" y="32"/>
                        <a:pt x="251" y="16"/>
                        <a:pt x="309" y="0"/>
                      </a:cubicBezTo>
                      <a:cubicBezTo>
                        <a:pt x="322" y="34"/>
                        <a:pt x="346" y="59"/>
                        <a:pt x="377" y="76"/>
                      </a:cubicBezTo>
                      <a:cubicBezTo>
                        <a:pt x="454" y="118"/>
                        <a:pt x="534" y="120"/>
                        <a:pt x="614" y="87"/>
                      </a:cubicBezTo>
                      <a:cubicBezTo>
                        <a:pt x="655" y="70"/>
                        <a:pt x="688" y="43"/>
                        <a:pt x="704" y="0"/>
                      </a:cubicBezTo>
                      <a:cubicBezTo>
                        <a:pt x="783" y="21"/>
                        <a:pt x="862" y="42"/>
                        <a:pt x="941" y="65"/>
                      </a:cubicBezTo>
                      <a:cubicBezTo>
                        <a:pt x="970" y="73"/>
                        <a:pt x="991" y="93"/>
                        <a:pt x="1006" y="119"/>
                      </a:cubicBezTo>
                      <a:cubicBezTo>
                        <a:pt x="1008" y="123"/>
                        <a:pt x="1010" y="126"/>
                        <a:pt x="1012" y="130"/>
                      </a:cubicBezTo>
                      <a:cubicBezTo>
                        <a:pt x="1012" y="161"/>
                        <a:pt x="1012" y="192"/>
                        <a:pt x="1013" y="223"/>
                      </a:cubicBezTo>
                      <a:cubicBezTo>
                        <a:pt x="1013" y="229"/>
                        <a:pt x="1011" y="231"/>
                        <a:pt x="1005" y="231"/>
                      </a:cubicBezTo>
                      <a:cubicBezTo>
                        <a:pt x="688" y="231"/>
                        <a:pt x="372" y="231"/>
                        <a:pt x="56" y="231"/>
                      </a:cubicBezTo>
                      <a:cubicBezTo>
                        <a:pt x="40" y="231"/>
                        <a:pt x="23" y="230"/>
                        <a:pt x="7" y="231"/>
                      </a:cubicBezTo>
                      <a:cubicBezTo>
                        <a:pt x="2" y="231"/>
                        <a:pt x="0" y="230"/>
                        <a:pt x="1" y="225"/>
                      </a:cubicBezTo>
                      <a:cubicBezTo>
                        <a:pt x="1" y="193"/>
                        <a:pt x="1" y="161"/>
                        <a:pt x="1" y="130"/>
                      </a:cubicBezTo>
                      <a:close/>
                    </a:path>
                  </a:pathLst>
                </a:custGeom>
                <a:solidFill>
                  <a:srgbClr val="00A3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0" name="Freeform 27"/>
                <p:cNvSpPr>
                  <a:spLocks/>
                </p:cNvSpPr>
                <p:nvPr/>
              </p:nvSpPr>
              <p:spPr bwMode="auto">
                <a:xfrm>
                  <a:off x="4562" y="1956"/>
                  <a:ext cx="316" cy="161"/>
                </a:xfrm>
                <a:custGeom>
                  <a:avLst/>
                  <a:gdLst>
                    <a:gd name="T0" fmla="*/ 395 w 395"/>
                    <a:gd name="T1" fmla="*/ 80 h 200"/>
                    <a:gd name="T2" fmla="*/ 305 w 395"/>
                    <a:gd name="T3" fmla="*/ 167 h 200"/>
                    <a:gd name="T4" fmla="*/ 68 w 395"/>
                    <a:gd name="T5" fmla="*/ 156 h 200"/>
                    <a:gd name="T6" fmla="*/ 0 w 395"/>
                    <a:gd name="T7" fmla="*/ 80 h 200"/>
                    <a:gd name="T8" fmla="*/ 37 w 395"/>
                    <a:gd name="T9" fmla="*/ 69 h 200"/>
                    <a:gd name="T10" fmla="*/ 46 w 395"/>
                    <a:gd name="T11" fmla="*/ 58 h 200"/>
                    <a:gd name="T12" fmla="*/ 46 w 395"/>
                    <a:gd name="T13" fmla="*/ 0 h 200"/>
                    <a:gd name="T14" fmla="*/ 53 w 395"/>
                    <a:gd name="T15" fmla="*/ 5 h 200"/>
                    <a:gd name="T16" fmla="*/ 135 w 395"/>
                    <a:gd name="T17" fmla="*/ 71 h 200"/>
                    <a:gd name="T18" fmla="*/ 217 w 395"/>
                    <a:gd name="T19" fmla="*/ 86 h 200"/>
                    <a:gd name="T20" fmla="*/ 255 w 395"/>
                    <a:gd name="T21" fmla="*/ 74 h 200"/>
                    <a:gd name="T22" fmla="*/ 317 w 395"/>
                    <a:gd name="T23" fmla="*/ 26 h 200"/>
                    <a:gd name="T24" fmla="*/ 349 w 395"/>
                    <a:gd name="T25" fmla="*/ 0 h 200"/>
                    <a:gd name="T26" fmla="*/ 350 w 395"/>
                    <a:gd name="T27" fmla="*/ 58 h 200"/>
                    <a:gd name="T28" fmla="*/ 358 w 395"/>
                    <a:gd name="T29" fmla="*/ 69 h 200"/>
                    <a:gd name="T30" fmla="*/ 395 w 395"/>
                    <a:gd name="T31" fmla="*/ 8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5" h="200">
                      <a:moveTo>
                        <a:pt x="395" y="80"/>
                      </a:moveTo>
                      <a:cubicBezTo>
                        <a:pt x="379" y="123"/>
                        <a:pt x="346" y="150"/>
                        <a:pt x="305" y="167"/>
                      </a:cubicBezTo>
                      <a:cubicBezTo>
                        <a:pt x="225" y="200"/>
                        <a:pt x="145" y="198"/>
                        <a:pt x="68" y="156"/>
                      </a:cubicBezTo>
                      <a:cubicBezTo>
                        <a:pt x="37" y="139"/>
                        <a:pt x="13" y="114"/>
                        <a:pt x="0" y="80"/>
                      </a:cubicBezTo>
                      <a:cubicBezTo>
                        <a:pt x="13" y="76"/>
                        <a:pt x="25" y="72"/>
                        <a:pt x="37" y="69"/>
                      </a:cubicBezTo>
                      <a:cubicBezTo>
                        <a:pt x="43" y="68"/>
                        <a:pt x="46" y="65"/>
                        <a:pt x="46" y="58"/>
                      </a:cubicBezTo>
                      <a:cubicBezTo>
                        <a:pt x="45" y="39"/>
                        <a:pt x="46" y="20"/>
                        <a:pt x="46" y="0"/>
                      </a:cubicBezTo>
                      <a:cubicBezTo>
                        <a:pt x="49" y="0"/>
                        <a:pt x="51" y="3"/>
                        <a:pt x="53" y="5"/>
                      </a:cubicBezTo>
                      <a:cubicBezTo>
                        <a:pt x="79" y="29"/>
                        <a:pt x="106" y="51"/>
                        <a:pt x="135" y="71"/>
                      </a:cubicBezTo>
                      <a:cubicBezTo>
                        <a:pt x="159" y="89"/>
                        <a:pt x="188" y="89"/>
                        <a:pt x="217" y="86"/>
                      </a:cubicBezTo>
                      <a:cubicBezTo>
                        <a:pt x="230" y="85"/>
                        <a:pt x="244" y="82"/>
                        <a:pt x="255" y="74"/>
                      </a:cubicBezTo>
                      <a:cubicBezTo>
                        <a:pt x="277" y="60"/>
                        <a:pt x="297" y="43"/>
                        <a:pt x="317" y="26"/>
                      </a:cubicBezTo>
                      <a:cubicBezTo>
                        <a:pt x="328" y="17"/>
                        <a:pt x="336" y="6"/>
                        <a:pt x="349" y="0"/>
                      </a:cubicBezTo>
                      <a:cubicBezTo>
                        <a:pt x="349" y="20"/>
                        <a:pt x="350" y="39"/>
                        <a:pt x="350" y="58"/>
                      </a:cubicBezTo>
                      <a:cubicBezTo>
                        <a:pt x="349" y="65"/>
                        <a:pt x="352" y="68"/>
                        <a:pt x="358" y="69"/>
                      </a:cubicBezTo>
                      <a:cubicBezTo>
                        <a:pt x="370" y="72"/>
                        <a:pt x="382" y="76"/>
                        <a:pt x="395" y="80"/>
                      </a:cubicBezTo>
                      <a:close/>
                    </a:path>
                  </a:pathLst>
                </a:custGeom>
                <a:solidFill>
                  <a:srgbClr val="E1C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1" name="Freeform 28"/>
                <p:cNvSpPr>
                  <a:spLocks/>
                </p:cNvSpPr>
                <p:nvPr/>
              </p:nvSpPr>
              <p:spPr bwMode="auto">
                <a:xfrm>
                  <a:off x="4573" y="1863"/>
                  <a:ext cx="1" cy="1"/>
                </a:xfrm>
                <a:custGeom>
                  <a:avLst/>
                  <a:gdLst>
                    <a:gd name="T0" fmla="*/ 0 w 2"/>
                    <a:gd name="T1" fmla="*/ 1 h 1"/>
                    <a:gd name="T2" fmla="*/ 1 w 2"/>
                    <a:gd name="T3" fmla="*/ 0 h 1"/>
                    <a:gd name="T4" fmla="*/ 2 w 2"/>
                    <a:gd name="T5" fmla="*/ 1 h 1"/>
                    <a:gd name="T6" fmla="*/ 1 w 2"/>
                    <a:gd name="T7" fmla="*/ 1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cubicBezTo>
                        <a:pt x="0" y="0"/>
                        <a:pt x="0" y="0"/>
                        <a:pt x="1" y="0"/>
                      </a:cubicBezTo>
                      <a:cubicBezTo>
                        <a:pt x="1" y="0"/>
                        <a:pt x="1" y="1"/>
                        <a:pt x="2" y="1"/>
                      </a:cubicBezTo>
                      <a:cubicBezTo>
                        <a:pt x="1" y="1"/>
                        <a:pt x="1" y="1"/>
                        <a:pt x="1" y="1"/>
                      </a:cubicBezTo>
                      <a:lnTo>
                        <a:pt x="0" y="1"/>
                      </a:lnTo>
                      <a:close/>
                    </a:path>
                  </a:pathLst>
                </a:custGeom>
                <a:solidFill>
                  <a:srgbClr val="7D55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2" name="Freeform 29"/>
                <p:cNvSpPr>
                  <a:spLocks/>
                </p:cNvSpPr>
                <p:nvPr/>
              </p:nvSpPr>
              <p:spPr bwMode="auto">
                <a:xfrm>
                  <a:off x="4658" y="1879"/>
                  <a:ext cx="123" cy="40"/>
                </a:xfrm>
                <a:custGeom>
                  <a:avLst/>
                  <a:gdLst>
                    <a:gd name="T0" fmla="*/ 77 w 154"/>
                    <a:gd name="T1" fmla="*/ 2 h 50"/>
                    <a:gd name="T2" fmla="*/ 141 w 154"/>
                    <a:gd name="T3" fmla="*/ 2 h 50"/>
                    <a:gd name="T4" fmla="*/ 152 w 154"/>
                    <a:gd name="T5" fmla="*/ 5 h 50"/>
                    <a:gd name="T6" fmla="*/ 148 w 154"/>
                    <a:gd name="T7" fmla="*/ 15 h 50"/>
                    <a:gd name="T8" fmla="*/ 90 w 154"/>
                    <a:gd name="T9" fmla="*/ 46 h 50"/>
                    <a:gd name="T10" fmla="*/ 10 w 154"/>
                    <a:gd name="T11" fmla="*/ 20 h 50"/>
                    <a:gd name="T12" fmla="*/ 4 w 154"/>
                    <a:gd name="T13" fmla="*/ 13 h 50"/>
                    <a:gd name="T14" fmla="*/ 11 w 154"/>
                    <a:gd name="T15" fmla="*/ 2 h 50"/>
                    <a:gd name="T16" fmla="*/ 77 w 154"/>
                    <a:gd name="T17"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50">
                      <a:moveTo>
                        <a:pt x="77" y="2"/>
                      </a:moveTo>
                      <a:cubicBezTo>
                        <a:pt x="98" y="2"/>
                        <a:pt x="120" y="2"/>
                        <a:pt x="141" y="2"/>
                      </a:cubicBezTo>
                      <a:cubicBezTo>
                        <a:pt x="145" y="2"/>
                        <a:pt x="150" y="0"/>
                        <a:pt x="152" y="5"/>
                      </a:cubicBezTo>
                      <a:cubicBezTo>
                        <a:pt x="154" y="9"/>
                        <a:pt x="151" y="12"/>
                        <a:pt x="148" y="15"/>
                      </a:cubicBezTo>
                      <a:cubicBezTo>
                        <a:pt x="133" y="34"/>
                        <a:pt x="113" y="44"/>
                        <a:pt x="90" y="46"/>
                      </a:cubicBezTo>
                      <a:cubicBezTo>
                        <a:pt x="60" y="50"/>
                        <a:pt x="31" y="45"/>
                        <a:pt x="10" y="20"/>
                      </a:cubicBezTo>
                      <a:cubicBezTo>
                        <a:pt x="8" y="18"/>
                        <a:pt x="6" y="15"/>
                        <a:pt x="4" y="13"/>
                      </a:cubicBezTo>
                      <a:cubicBezTo>
                        <a:pt x="0" y="5"/>
                        <a:pt x="2" y="2"/>
                        <a:pt x="11" y="2"/>
                      </a:cubicBezTo>
                      <a:cubicBezTo>
                        <a:pt x="33" y="1"/>
                        <a:pt x="55" y="2"/>
                        <a:pt x="77" y="2"/>
                      </a:cubicBezTo>
                      <a:close/>
                    </a:path>
                  </a:pathLst>
                </a:custGeom>
                <a:solidFill>
                  <a:srgbClr val="AB85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3" name="Freeform 30"/>
                <p:cNvSpPr>
                  <a:spLocks/>
                </p:cNvSpPr>
                <p:nvPr/>
              </p:nvSpPr>
              <p:spPr bwMode="auto">
                <a:xfrm>
                  <a:off x="4726" y="1699"/>
                  <a:ext cx="124" cy="125"/>
                </a:xfrm>
                <a:custGeom>
                  <a:avLst/>
                  <a:gdLst>
                    <a:gd name="T0" fmla="*/ 1 w 155"/>
                    <a:gd name="T1" fmla="*/ 105 h 156"/>
                    <a:gd name="T2" fmla="*/ 1 w 155"/>
                    <a:gd name="T3" fmla="*/ 74 h 156"/>
                    <a:gd name="T4" fmla="*/ 40 w 155"/>
                    <a:gd name="T5" fmla="*/ 14 h 156"/>
                    <a:gd name="T6" fmla="*/ 128 w 155"/>
                    <a:gd name="T7" fmla="*/ 15 h 156"/>
                    <a:gd name="T8" fmla="*/ 147 w 155"/>
                    <a:gd name="T9" fmla="*/ 31 h 156"/>
                    <a:gd name="T10" fmla="*/ 150 w 155"/>
                    <a:gd name="T11" fmla="*/ 41 h 156"/>
                    <a:gd name="T12" fmla="*/ 132 w 155"/>
                    <a:gd name="T13" fmla="*/ 44 h 156"/>
                    <a:gd name="T14" fmla="*/ 90 w 155"/>
                    <a:gd name="T15" fmla="*/ 24 h 156"/>
                    <a:gd name="T16" fmla="*/ 39 w 155"/>
                    <a:gd name="T17" fmla="*/ 36 h 156"/>
                    <a:gd name="T18" fmla="*/ 21 w 155"/>
                    <a:gd name="T19" fmla="*/ 71 h 156"/>
                    <a:gd name="T20" fmla="*/ 22 w 155"/>
                    <a:gd name="T21" fmla="*/ 146 h 156"/>
                    <a:gd name="T22" fmla="*/ 11 w 155"/>
                    <a:gd name="T23" fmla="*/ 156 h 156"/>
                    <a:gd name="T24" fmla="*/ 1 w 155"/>
                    <a:gd name="T25" fmla="*/ 146 h 156"/>
                    <a:gd name="T26" fmla="*/ 1 w 155"/>
                    <a:gd name="T27" fmla="*/ 10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 h="156">
                      <a:moveTo>
                        <a:pt x="1" y="105"/>
                      </a:moveTo>
                      <a:cubicBezTo>
                        <a:pt x="1" y="94"/>
                        <a:pt x="2" y="84"/>
                        <a:pt x="1" y="74"/>
                      </a:cubicBezTo>
                      <a:cubicBezTo>
                        <a:pt x="0" y="44"/>
                        <a:pt x="15" y="25"/>
                        <a:pt x="40" y="14"/>
                      </a:cubicBezTo>
                      <a:cubicBezTo>
                        <a:pt x="69" y="1"/>
                        <a:pt x="99" y="0"/>
                        <a:pt x="128" y="15"/>
                      </a:cubicBezTo>
                      <a:cubicBezTo>
                        <a:pt x="135" y="19"/>
                        <a:pt x="141" y="25"/>
                        <a:pt x="147" y="31"/>
                      </a:cubicBezTo>
                      <a:cubicBezTo>
                        <a:pt x="149" y="34"/>
                        <a:pt x="155" y="38"/>
                        <a:pt x="150" y="41"/>
                      </a:cubicBezTo>
                      <a:cubicBezTo>
                        <a:pt x="145" y="44"/>
                        <a:pt x="138" y="50"/>
                        <a:pt x="132" y="44"/>
                      </a:cubicBezTo>
                      <a:cubicBezTo>
                        <a:pt x="121" y="30"/>
                        <a:pt x="106" y="26"/>
                        <a:pt x="90" y="24"/>
                      </a:cubicBezTo>
                      <a:cubicBezTo>
                        <a:pt x="71" y="22"/>
                        <a:pt x="54" y="25"/>
                        <a:pt x="39" y="36"/>
                      </a:cubicBezTo>
                      <a:cubicBezTo>
                        <a:pt x="27" y="45"/>
                        <a:pt x="21" y="56"/>
                        <a:pt x="21" y="71"/>
                      </a:cubicBezTo>
                      <a:cubicBezTo>
                        <a:pt x="22" y="96"/>
                        <a:pt x="21" y="121"/>
                        <a:pt x="22" y="146"/>
                      </a:cubicBezTo>
                      <a:cubicBezTo>
                        <a:pt x="22" y="155"/>
                        <a:pt x="17" y="155"/>
                        <a:pt x="11" y="156"/>
                      </a:cubicBezTo>
                      <a:cubicBezTo>
                        <a:pt x="3" y="156"/>
                        <a:pt x="1" y="153"/>
                        <a:pt x="1" y="146"/>
                      </a:cubicBezTo>
                      <a:cubicBezTo>
                        <a:pt x="2" y="132"/>
                        <a:pt x="1" y="118"/>
                        <a:pt x="1" y="105"/>
                      </a:cubicBezTo>
                      <a:close/>
                    </a:path>
                  </a:pathLst>
                </a:custGeom>
                <a:solidFill>
                  <a:srgbClr val="BE9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4" name="Freeform 31"/>
                <p:cNvSpPr>
                  <a:spLocks/>
                </p:cNvSpPr>
                <p:nvPr/>
              </p:nvSpPr>
              <p:spPr bwMode="auto">
                <a:xfrm>
                  <a:off x="4590" y="1703"/>
                  <a:ext cx="116" cy="35"/>
                </a:xfrm>
                <a:custGeom>
                  <a:avLst/>
                  <a:gdLst>
                    <a:gd name="T0" fmla="*/ 71 w 146"/>
                    <a:gd name="T1" fmla="*/ 0 h 44"/>
                    <a:gd name="T2" fmla="*/ 129 w 146"/>
                    <a:gd name="T3" fmla="*/ 18 h 44"/>
                    <a:gd name="T4" fmla="*/ 137 w 146"/>
                    <a:gd name="T5" fmla="*/ 25 h 44"/>
                    <a:gd name="T6" fmla="*/ 141 w 146"/>
                    <a:gd name="T7" fmla="*/ 37 h 44"/>
                    <a:gd name="T8" fmla="*/ 122 w 146"/>
                    <a:gd name="T9" fmla="*/ 38 h 44"/>
                    <a:gd name="T10" fmla="*/ 34 w 146"/>
                    <a:gd name="T11" fmla="*/ 28 h 44"/>
                    <a:gd name="T12" fmla="*/ 23 w 146"/>
                    <a:gd name="T13" fmla="*/ 39 h 44"/>
                    <a:gd name="T14" fmla="*/ 14 w 146"/>
                    <a:gd name="T15" fmla="*/ 42 h 44"/>
                    <a:gd name="T16" fmla="*/ 10 w 146"/>
                    <a:gd name="T17" fmla="*/ 23 h 44"/>
                    <a:gd name="T18" fmla="*/ 71 w 146"/>
                    <a:gd name="T1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44">
                      <a:moveTo>
                        <a:pt x="71" y="0"/>
                      </a:moveTo>
                      <a:cubicBezTo>
                        <a:pt x="92" y="1"/>
                        <a:pt x="112" y="5"/>
                        <a:pt x="129" y="18"/>
                      </a:cubicBezTo>
                      <a:cubicBezTo>
                        <a:pt x="132" y="20"/>
                        <a:pt x="135" y="22"/>
                        <a:pt x="137" y="25"/>
                      </a:cubicBezTo>
                      <a:cubicBezTo>
                        <a:pt x="139" y="29"/>
                        <a:pt x="146" y="32"/>
                        <a:pt x="141" y="37"/>
                      </a:cubicBezTo>
                      <a:cubicBezTo>
                        <a:pt x="135" y="44"/>
                        <a:pt x="128" y="44"/>
                        <a:pt x="122" y="38"/>
                      </a:cubicBezTo>
                      <a:cubicBezTo>
                        <a:pt x="103" y="16"/>
                        <a:pt x="56" y="15"/>
                        <a:pt x="34" y="28"/>
                      </a:cubicBezTo>
                      <a:cubicBezTo>
                        <a:pt x="30" y="31"/>
                        <a:pt x="25" y="34"/>
                        <a:pt x="23" y="39"/>
                      </a:cubicBezTo>
                      <a:cubicBezTo>
                        <a:pt x="20" y="43"/>
                        <a:pt x="18" y="43"/>
                        <a:pt x="14" y="42"/>
                      </a:cubicBezTo>
                      <a:cubicBezTo>
                        <a:pt x="0" y="36"/>
                        <a:pt x="0" y="34"/>
                        <a:pt x="10" y="23"/>
                      </a:cubicBezTo>
                      <a:cubicBezTo>
                        <a:pt x="27" y="5"/>
                        <a:pt x="49" y="1"/>
                        <a:pt x="71" y="0"/>
                      </a:cubicBezTo>
                      <a:close/>
                    </a:path>
                  </a:pathLst>
                </a:custGeom>
                <a:solidFill>
                  <a:srgbClr val="CDA4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5" name="Freeform 32"/>
                <p:cNvSpPr>
                  <a:spLocks/>
                </p:cNvSpPr>
                <p:nvPr/>
              </p:nvSpPr>
              <p:spPr bwMode="auto">
                <a:xfrm>
                  <a:off x="4630" y="1743"/>
                  <a:ext cx="33" cy="33"/>
                </a:xfrm>
                <a:custGeom>
                  <a:avLst/>
                  <a:gdLst>
                    <a:gd name="T0" fmla="*/ 1 w 41"/>
                    <a:gd name="T1" fmla="*/ 20 h 41"/>
                    <a:gd name="T2" fmla="*/ 21 w 41"/>
                    <a:gd name="T3" fmla="*/ 0 h 41"/>
                    <a:gd name="T4" fmla="*/ 41 w 41"/>
                    <a:gd name="T5" fmla="*/ 20 h 41"/>
                    <a:gd name="T6" fmla="*/ 20 w 41"/>
                    <a:gd name="T7" fmla="*/ 40 h 41"/>
                    <a:gd name="T8" fmla="*/ 1 w 41"/>
                    <a:gd name="T9" fmla="*/ 20 h 41"/>
                  </a:gdLst>
                  <a:ahLst/>
                  <a:cxnLst>
                    <a:cxn ang="0">
                      <a:pos x="T0" y="T1"/>
                    </a:cxn>
                    <a:cxn ang="0">
                      <a:pos x="T2" y="T3"/>
                    </a:cxn>
                    <a:cxn ang="0">
                      <a:pos x="T4" y="T5"/>
                    </a:cxn>
                    <a:cxn ang="0">
                      <a:pos x="T6" y="T7"/>
                    </a:cxn>
                    <a:cxn ang="0">
                      <a:pos x="T8" y="T9"/>
                    </a:cxn>
                  </a:cxnLst>
                  <a:rect l="0" t="0" r="r" b="b"/>
                  <a:pathLst>
                    <a:path w="41" h="41">
                      <a:moveTo>
                        <a:pt x="1" y="20"/>
                      </a:moveTo>
                      <a:cubicBezTo>
                        <a:pt x="1" y="9"/>
                        <a:pt x="10" y="0"/>
                        <a:pt x="21" y="0"/>
                      </a:cubicBezTo>
                      <a:cubicBezTo>
                        <a:pt x="32" y="0"/>
                        <a:pt x="41" y="9"/>
                        <a:pt x="41" y="20"/>
                      </a:cubicBezTo>
                      <a:cubicBezTo>
                        <a:pt x="41" y="31"/>
                        <a:pt x="31" y="41"/>
                        <a:pt x="20" y="40"/>
                      </a:cubicBezTo>
                      <a:cubicBezTo>
                        <a:pt x="9" y="40"/>
                        <a:pt x="0" y="31"/>
                        <a:pt x="1" y="20"/>
                      </a:cubicBezTo>
                      <a:close/>
                    </a:path>
                  </a:pathLst>
                </a:custGeom>
                <a:solidFill>
                  <a:srgbClr val="3B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6" name="Freeform 33"/>
                <p:cNvSpPr>
                  <a:spLocks/>
                </p:cNvSpPr>
                <p:nvPr/>
              </p:nvSpPr>
              <p:spPr bwMode="auto">
                <a:xfrm>
                  <a:off x="4776" y="1743"/>
                  <a:ext cx="33" cy="32"/>
                </a:xfrm>
                <a:custGeom>
                  <a:avLst/>
                  <a:gdLst>
                    <a:gd name="T0" fmla="*/ 41 w 41"/>
                    <a:gd name="T1" fmla="*/ 20 h 40"/>
                    <a:gd name="T2" fmla="*/ 21 w 41"/>
                    <a:gd name="T3" fmla="*/ 40 h 40"/>
                    <a:gd name="T4" fmla="*/ 1 w 41"/>
                    <a:gd name="T5" fmla="*/ 20 h 40"/>
                    <a:gd name="T6" fmla="*/ 21 w 41"/>
                    <a:gd name="T7" fmla="*/ 0 h 40"/>
                    <a:gd name="T8" fmla="*/ 41 w 41"/>
                    <a:gd name="T9" fmla="*/ 20 h 40"/>
                  </a:gdLst>
                  <a:ahLst/>
                  <a:cxnLst>
                    <a:cxn ang="0">
                      <a:pos x="T0" y="T1"/>
                    </a:cxn>
                    <a:cxn ang="0">
                      <a:pos x="T2" y="T3"/>
                    </a:cxn>
                    <a:cxn ang="0">
                      <a:pos x="T4" y="T5"/>
                    </a:cxn>
                    <a:cxn ang="0">
                      <a:pos x="T6" y="T7"/>
                    </a:cxn>
                    <a:cxn ang="0">
                      <a:pos x="T8" y="T9"/>
                    </a:cxn>
                  </a:cxnLst>
                  <a:rect l="0" t="0" r="r" b="b"/>
                  <a:pathLst>
                    <a:path w="41" h="40">
                      <a:moveTo>
                        <a:pt x="41" y="20"/>
                      </a:moveTo>
                      <a:cubicBezTo>
                        <a:pt x="41" y="31"/>
                        <a:pt x="32" y="40"/>
                        <a:pt x="21" y="40"/>
                      </a:cubicBezTo>
                      <a:cubicBezTo>
                        <a:pt x="10" y="40"/>
                        <a:pt x="0" y="31"/>
                        <a:pt x="1" y="20"/>
                      </a:cubicBezTo>
                      <a:cubicBezTo>
                        <a:pt x="1" y="9"/>
                        <a:pt x="10" y="0"/>
                        <a:pt x="21" y="0"/>
                      </a:cubicBezTo>
                      <a:cubicBezTo>
                        <a:pt x="32" y="0"/>
                        <a:pt x="41" y="9"/>
                        <a:pt x="41" y="20"/>
                      </a:cubicBezTo>
                      <a:close/>
                    </a:path>
                  </a:pathLst>
                </a:custGeom>
                <a:solidFill>
                  <a:srgbClr val="3B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7" name="Freeform 34"/>
                <p:cNvSpPr>
                  <a:spLocks/>
                </p:cNvSpPr>
                <p:nvPr/>
              </p:nvSpPr>
              <p:spPr bwMode="auto">
                <a:xfrm>
                  <a:off x="4866" y="1863"/>
                  <a:ext cx="2" cy="1"/>
                </a:xfrm>
                <a:custGeom>
                  <a:avLst/>
                  <a:gdLst>
                    <a:gd name="T0" fmla="*/ 3 w 3"/>
                    <a:gd name="T1" fmla="*/ 0 h 1"/>
                    <a:gd name="T2" fmla="*/ 0 w 3"/>
                    <a:gd name="T3" fmla="*/ 1 h 1"/>
                    <a:gd name="T4" fmla="*/ 0 w 3"/>
                    <a:gd name="T5" fmla="*/ 0 h 1"/>
                    <a:gd name="T6" fmla="*/ 3 w 3"/>
                    <a:gd name="T7" fmla="*/ 0 h 1"/>
                  </a:gdLst>
                  <a:ahLst/>
                  <a:cxnLst>
                    <a:cxn ang="0">
                      <a:pos x="T0" y="T1"/>
                    </a:cxn>
                    <a:cxn ang="0">
                      <a:pos x="T2" y="T3"/>
                    </a:cxn>
                    <a:cxn ang="0">
                      <a:pos x="T4" y="T5"/>
                    </a:cxn>
                    <a:cxn ang="0">
                      <a:pos x="T6" y="T7"/>
                    </a:cxn>
                  </a:cxnLst>
                  <a:rect l="0" t="0" r="r" b="b"/>
                  <a:pathLst>
                    <a:path w="3" h="1">
                      <a:moveTo>
                        <a:pt x="3" y="0"/>
                      </a:moveTo>
                      <a:cubicBezTo>
                        <a:pt x="2" y="1"/>
                        <a:pt x="1" y="1"/>
                        <a:pt x="0" y="1"/>
                      </a:cubicBezTo>
                      <a:cubicBezTo>
                        <a:pt x="0" y="1"/>
                        <a:pt x="0" y="0"/>
                        <a:pt x="0" y="0"/>
                      </a:cubicBezTo>
                      <a:cubicBezTo>
                        <a:pt x="1" y="0"/>
                        <a:pt x="2" y="0"/>
                        <a:pt x="3" y="0"/>
                      </a:cubicBezTo>
                      <a:close/>
                    </a:path>
                  </a:pathLst>
                </a:custGeom>
                <a:solidFill>
                  <a:srgbClr val="7D55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8" name="Freeform 35"/>
                <p:cNvSpPr>
                  <a:spLocks noEditPoints="1"/>
                </p:cNvSpPr>
                <p:nvPr/>
              </p:nvSpPr>
              <p:spPr bwMode="auto">
                <a:xfrm>
                  <a:off x="4574" y="1581"/>
                  <a:ext cx="292" cy="414"/>
                </a:xfrm>
                <a:custGeom>
                  <a:avLst/>
                  <a:gdLst>
                    <a:gd name="T0" fmla="*/ 365 w 366"/>
                    <a:gd name="T1" fmla="*/ 151 h 515"/>
                    <a:gd name="T2" fmla="*/ 287 w 366"/>
                    <a:gd name="T3" fmla="*/ 31 h 515"/>
                    <a:gd name="T4" fmla="*/ 236 w 366"/>
                    <a:gd name="T5" fmla="*/ 43 h 515"/>
                    <a:gd name="T6" fmla="*/ 149 w 366"/>
                    <a:gd name="T7" fmla="*/ 26 h 515"/>
                    <a:gd name="T8" fmla="*/ 3 w 366"/>
                    <a:gd name="T9" fmla="*/ 113 h 515"/>
                    <a:gd name="T10" fmla="*/ 0 w 366"/>
                    <a:gd name="T11" fmla="*/ 351 h 515"/>
                    <a:gd name="T12" fmla="*/ 7 w 366"/>
                    <a:gd name="T13" fmla="*/ 385 h 515"/>
                    <a:gd name="T14" fmla="*/ 118 w 366"/>
                    <a:gd name="T15" fmla="*/ 497 h 515"/>
                    <a:gd name="T16" fmla="*/ 183 w 366"/>
                    <a:gd name="T17" fmla="*/ 515 h 515"/>
                    <a:gd name="T18" fmla="*/ 335 w 366"/>
                    <a:gd name="T19" fmla="*/ 432 h 515"/>
                    <a:gd name="T20" fmla="*/ 360 w 366"/>
                    <a:gd name="T21" fmla="*/ 377 h 515"/>
                    <a:gd name="T22" fmla="*/ 362 w 366"/>
                    <a:gd name="T23" fmla="*/ 370 h 515"/>
                    <a:gd name="T24" fmla="*/ 365 w 366"/>
                    <a:gd name="T25" fmla="*/ 352 h 515"/>
                    <a:gd name="T26" fmla="*/ 365 w 366"/>
                    <a:gd name="T27" fmla="*/ 351 h 515"/>
                    <a:gd name="T28" fmla="*/ 365 w 366"/>
                    <a:gd name="T29" fmla="*/ 351 h 515"/>
                    <a:gd name="T30" fmla="*/ 274 w 366"/>
                    <a:gd name="T31" fmla="*/ 241 h 515"/>
                    <a:gd name="T32" fmla="*/ 274 w 366"/>
                    <a:gd name="T33" fmla="*/ 201 h 515"/>
                    <a:gd name="T34" fmla="*/ 274 w 366"/>
                    <a:gd name="T35" fmla="*/ 241 h 515"/>
                    <a:gd name="T36" fmla="*/ 192 w 366"/>
                    <a:gd name="T37" fmla="*/ 220 h 515"/>
                    <a:gd name="T38" fmla="*/ 319 w 366"/>
                    <a:gd name="T39" fmla="*/ 161 h 515"/>
                    <a:gd name="T40" fmla="*/ 341 w 366"/>
                    <a:gd name="T41" fmla="*/ 187 h 515"/>
                    <a:gd name="T42" fmla="*/ 281 w 366"/>
                    <a:gd name="T43" fmla="*/ 170 h 515"/>
                    <a:gd name="T44" fmla="*/ 212 w 366"/>
                    <a:gd name="T45" fmla="*/ 217 h 515"/>
                    <a:gd name="T46" fmla="*/ 202 w 366"/>
                    <a:gd name="T47" fmla="*/ 302 h 515"/>
                    <a:gd name="T48" fmla="*/ 192 w 366"/>
                    <a:gd name="T49" fmla="*/ 251 h 515"/>
                    <a:gd name="T50" fmla="*/ 34 w 366"/>
                    <a:gd name="T51" fmla="*/ 193 h 515"/>
                    <a:gd name="T52" fmla="*/ 91 w 366"/>
                    <a:gd name="T53" fmla="*/ 151 h 515"/>
                    <a:gd name="T54" fmla="*/ 157 w 366"/>
                    <a:gd name="T55" fmla="*/ 176 h 515"/>
                    <a:gd name="T56" fmla="*/ 142 w 366"/>
                    <a:gd name="T57" fmla="*/ 189 h 515"/>
                    <a:gd name="T58" fmla="*/ 43 w 366"/>
                    <a:gd name="T59" fmla="*/ 190 h 515"/>
                    <a:gd name="T60" fmla="*/ 72 w 366"/>
                    <a:gd name="T61" fmla="*/ 221 h 515"/>
                    <a:gd name="T62" fmla="*/ 112 w 366"/>
                    <a:gd name="T63" fmla="*/ 221 h 515"/>
                    <a:gd name="T64" fmla="*/ 115 w 366"/>
                    <a:gd name="T65" fmla="*/ 391 h 515"/>
                    <a:gd name="T66" fmla="*/ 116 w 366"/>
                    <a:gd name="T67" fmla="*/ 373 h 515"/>
                    <a:gd name="T68" fmla="*/ 246 w 366"/>
                    <a:gd name="T69" fmla="*/ 373 h 515"/>
                    <a:gd name="T70" fmla="*/ 253 w 366"/>
                    <a:gd name="T71" fmla="*/ 386 h 515"/>
                    <a:gd name="T72" fmla="*/ 115 w 366"/>
                    <a:gd name="T73" fmla="*/ 391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6" h="515">
                      <a:moveTo>
                        <a:pt x="365" y="288"/>
                      </a:moveTo>
                      <a:cubicBezTo>
                        <a:pt x="365" y="242"/>
                        <a:pt x="365" y="196"/>
                        <a:pt x="365" y="151"/>
                      </a:cubicBezTo>
                      <a:cubicBezTo>
                        <a:pt x="366" y="131"/>
                        <a:pt x="364" y="112"/>
                        <a:pt x="361" y="92"/>
                      </a:cubicBezTo>
                      <a:cubicBezTo>
                        <a:pt x="353" y="51"/>
                        <a:pt x="331" y="34"/>
                        <a:pt x="287" y="31"/>
                      </a:cubicBezTo>
                      <a:cubicBezTo>
                        <a:pt x="275" y="30"/>
                        <a:pt x="263" y="32"/>
                        <a:pt x="252" y="34"/>
                      </a:cubicBezTo>
                      <a:cubicBezTo>
                        <a:pt x="247" y="37"/>
                        <a:pt x="242" y="40"/>
                        <a:pt x="236" y="43"/>
                      </a:cubicBezTo>
                      <a:cubicBezTo>
                        <a:pt x="213" y="54"/>
                        <a:pt x="191" y="51"/>
                        <a:pt x="169" y="39"/>
                      </a:cubicBezTo>
                      <a:cubicBezTo>
                        <a:pt x="162" y="35"/>
                        <a:pt x="155" y="32"/>
                        <a:pt x="149" y="26"/>
                      </a:cubicBezTo>
                      <a:cubicBezTo>
                        <a:pt x="120" y="0"/>
                        <a:pt x="84" y="7"/>
                        <a:pt x="56" y="24"/>
                      </a:cubicBezTo>
                      <a:cubicBezTo>
                        <a:pt x="23" y="44"/>
                        <a:pt x="8" y="75"/>
                        <a:pt x="3" y="113"/>
                      </a:cubicBezTo>
                      <a:cubicBezTo>
                        <a:pt x="1" y="125"/>
                        <a:pt x="1" y="138"/>
                        <a:pt x="0" y="151"/>
                      </a:cubicBezTo>
                      <a:cubicBezTo>
                        <a:pt x="0" y="218"/>
                        <a:pt x="0" y="284"/>
                        <a:pt x="0" y="351"/>
                      </a:cubicBezTo>
                      <a:cubicBezTo>
                        <a:pt x="0" y="351"/>
                        <a:pt x="0" y="352"/>
                        <a:pt x="1" y="352"/>
                      </a:cubicBezTo>
                      <a:cubicBezTo>
                        <a:pt x="2" y="363"/>
                        <a:pt x="4" y="374"/>
                        <a:pt x="7" y="385"/>
                      </a:cubicBezTo>
                      <a:cubicBezTo>
                        <a:pt x="12" y="402"/>
                        <a:pt x="21" y="417"/>
                        <a:pt x="31" y="432"/>
                      </a:cubicBezTo>
                      <a:cubicBezTo>
                        <a:pt x="57" y="457"/>
                        <a:pt x="88" y="477"/>
                        <a:pt x="118" y="497"/>
                      </a:cubicBezTo>
                      <a:cubicBezTo>
                        <a:pt x="138" y="510"/>
                        <a:pt x="160" y="515"/>
                        <a:pt x="183" y="515"/>
                      </a:cubicBezTo>
                      <a:cubicBezTo>
                        <a:pt x="183" y="515"/>
                        <a:pt x="183" y="515"/>
                        <a:pt x="183" y="515"/>
                      </a:cubicBezTo>
                      <a:cubicBezTo>
                        <a:pt x="205" y="515"/>
                        <a:pt x="227" y="510"/>
                        <a:pt x="247" y="497"/>
                      </a:cubicBezTo>
                      <a:cubicBezTo>
                        <a:pt x="277" y="477"/>
                        <a:pt x="308" y="457"/>
                        <a:pt x="335" y="432"/>
                      </a:cubicBezTo>
                      <a:cubicBezTo>
                        <a:pt x="344" y="417"/>
                        <a:pt x="353" y="402"/>
                        <a:pt x="358" y="385"/>
                      </a:cubicBezTo>
                      <a:cubicBezTo>
                        <a:pt x="359" y="382"/>
                        <a:pt x="359" y="380"/>
                        <a:pt x="360" y="377"/>
                      </a:cubicBezTo>
                      <a:cubicBezTo>
                        <a:pt x="361" y="376"/>
                        <a:pt x="361" y="374"/>
                        <a:pt x="361" y="373"/>
                      </a:cubicBezTo>
                      <a:cubicBezTo>
                        <a:pt x="361" y="372"/>
                        <a:pt x="361" y="371"/>
                        <a:pt x="362" y="370"/>
                      </a:cubicBezTo>
                      <a:cubicBezTo>
                        <a:pt x="363" y="365"/>
                        <a:pt x="364" y="360"/>
                        <a:pt x="364" y="354"/>
                      </a:cubicBezTo>
                      <a:cubicBezTo>
                        <a:pt x="364" y="354"/>
                        <a:pt x="364" y="353"/>
                        <a:pt x="365" y="352"/>
                      </a:cubicBezTo>
                      <a:cubicBezTo>
                        <a:pt x="365" y="352"/>
                        <a:pt x="365" y="351"/>
                        <a:pt x="365" y="351"/>
                      </a:cubicBezTo>
                      <a:cubicBezTo>
                        <a:pt x="365" y="351"/>
                        <a:pt x="365" y="351"/>
                        <a:pt x="365" y="351"/>
                      </a:cubicBezTo>
                      <a:cubicBezTo>
                        <a:pt x="365" y="351"/>
                        <a:pt x="365" y="351"/>
                        <a:pt x="365" y="351"/>
                      </a:cubicBezTo>
                      <a:cubicBezTo>
                        <a:pt x="365" y="351"/>
                        <a:pt x="365" y="351"/>
                        <a:pt x="365" y="351"/>
                      </a:cubicBezTo>
                      <a:cubicBezTo>
                        <a:pt x="365" y="330"/>
                        <a:pt x="365" y="309"/>
                        <a:pt x="365" y="288"/>
                      </a:cubicBezTo>
                      <a:close/>
                      <a:moveTo>
                        <a:pt x="274" y="241"/>
                      </a:moveTo>
                      <a:cubicBezTo>
                        <a:pt x="263" y="241"/>
                        <a:pt x="253" y="232"/>
                        <a:pt x="254" y="221"/>
                      </a:cubicBezTo>
                      <a:cubicBezTo>
                        <a:pt x="254" y="210"/>
                        <a:pt x="263" y="201"/>
                        <a:pt x="274" y="201"/>
                      </a:cubicBezTo>
                      <a:cubicBezTo>
                        <a:pt x="285" y="201"/>
                        <a:pt x="294" y="210"/>
                        <a:pt x="294" y="221"/>
                      </a:cubicBezTo>
                      <a:cubicBezTo>
                        <a:pt x="294" y="232"/>
                        <a:pt x="285" y="241"/>
                        <a:pt x="274" y="241"/>
                      </a:cubicBezTo>
                      <a:close/>
                      <a:moveTo>
                        <a:pt x="192" y="251"/>
                      </a:moveTo>
                      <a:cubicBezTo>
                        <a:pt x="192" y="240"/>
                        <a:pt x="193" y="230"/>
                        <a:pt x="192" y="220"/>
                      </a:cubicBezTo>
                      <a:cubicBezTo>
                        <a:pt x="191" y="190"/>
                        <a:pt x="206" y="171"/>
                        <a:pt x="231" y="160"/>
                      </a:cubicBezTo>
                      <a:cubicBezTo>
                        <a:pt x="260" y="147"/>
                        <a:pt x="290" y="146"/>
                        <a:pt x="319" y="161"/>
                      </a:cubicBezTo>
                      <a:cubicBezTo>
                        <a:pt x="326" y="165"/>
                        <a:pt x="332" y="171"/>
                        <a:pt x="338" y="177"/>
                      </a:cubicBezTo>
                      <a:cubicBezTo>
                        <a:pt x="340" y="180"/>
                        <a:pt x="346" y="184"/>
                        <a:pt x="341" y="187"/>
                      </a:cubicBezTo>
                      <a:cubicBezTo>
                        <a:pt x="336" y="190"/>
                        <a:pt x="329" y="196"/>
                        <a:pt x="323" y="190"/>
                      </a:cubicBezTo>
                      <a:cubicBezTo>
                        <a:pt x="312" y="176"/>
                        <a:pt x="297" y="172"/>
                        <a:pt x="281" y="170"/>
                      </a:cubicBezTo>
                      <a:cubicBezTo>
                        <a:pt x="262" y="168"/>
                        <a:pt x="245" y="171"/>
                        <a:pt x="230" y="182"/>
                      </a:cubicBezTo>
                      <a:cubicBezTo>
                        <a:pt x="218" y="191"/>
                        <a:pt x="212" y="202"/>
                        <a:pt x="212" y="217"/>
                      </a:cubicBezTo>
                      <a:cubicBezTo>
                        <a:pt x="213" y="242"/>
                        <a:pt x="212" y="267"/>
                        <a:pt x="213" y="292"/>
                      </a:cubicBezTo>
                      <a:cubicBezTo>
                        <a:pt x="213" y="301"/>
                        <a:pt x="208" y="301"/>
                        <a:pt x="202" y="302"/>
                      </a:cubicBezTo>
                      <a:cubicBezTo>
                        <a:pt x="194" y="302"/>
                        <a:pt x="192" y="299"/>
                        <a:pt x="192" y="292"/>
                      </a:cubicBezTo>
                      <a:cubicBezTo>
                        <a:pt x="193" y="278"/>
                        <a:pt x="192" y="264"/>
                        <a:pt x="192" y="251"/>
                      </a:cubicBezTo>
                      <a:close/>
                      <a:moveTo>
                        <a:pt x="43" y="190"/>
                      </a:moveTo>
                      <a:cubicBezTo>
                        <a:pt x="40" y="194"/>
                        <a:pt x="38" y="194"/>
                        <a:pt x="34" y="193"/>
                      </a:cubicBezTo>
                      <a:cubicBezTo>
                        <a:pt x="20" y="187"/>
                        <a:pt x="20" y="185"/>
                        <a:pt x="30" y="174"/>
                      </a:cubicBezTo>
                      <a:cubicBezTo>
                        <a:pt x="47" y="156"/>
                        <a:pt x="69" y="152"/>
                        <a:pt x="91" y="151"/>
                      </a:cubicBezTo>
                      <a:cubicBezTo>
                        <a:pt x="112" y="152"/>
                        <a:pt x="132" y="156"/>
                        <a:pt x="149" y="169"/>
                      </a:cubicBezTo>
                      <a:cubicBezTo>
                        <a:pt x="152" y="171"/>
                        <a:pt x="155" y="173"/>
                        <a:pt x="157" y="176"/>
                      </a:cubicBezTo>
                      <a:cubicBezTo>
                        <a:pt x="159" y="180"/>
                        <a:pt x="166" y="183"/>
                        <a:pt x="161" y="188"/>
                      </a:cubicBezTo>
                      <a:cubicBezTo>
                        <a:pt x="155" y="195"/>
                        <a:pt x="148" y="195"/>
                        <a:pt x="142" y="189"/>
                      </a:cubicBezTo>
                      <a:cubicBezTo>
                        <a:pt x="123" y="167"/>
                        <a:pt x="76" y="166"/>
                        <a:pt x="54" y="179"/>
                      </a:cubicBezTo>
                      <a:cubicBezTo>
                        <a:pt x="50" y="182"/>
                        <a:pt x="45" y="185"/>
                        <a:pt x="43" y="190"/>
                      </a:cubicBezTo>
                      <a:close/>
                      <a:moveTo>
                        <a:pt x="91" y="241"/>
                      </a:moveTo>
                      <a:cubicBezTo>
                        <a:pt x="80" y="241"/>
                        <a:pt x="71" y="232"/>
                        <a:pt x="72" y="221"/>
                      </a:cubicBezTo>
                      <a:cubicBezTo>
                        <a:pt x="72" y="210"/>
                        <a:pt x="81" y="201"/>
                        <a:pt x="92" y="201"/>
                      </a:cubicBezTo>
                      <a:cubicBezTo>
                        <a:pt x="103" y="201"/>
                        <a:pt x="112" y="210"/>
                        <a:pt x="112" y="221"/>
                      </a:cubicBezTo>
                      <a:cubicBezTo>
                        <a:pt x="112" y="232"/>
                        <a:pt x="102" y="242"/>
                        <a:pt x="91" y="241"/>
                      </a:cubicBezTo>
                      <a:close/>
                      <a:moveTo>
                        <a:pt x="115" y="391"/>
                      </a:moveTo>
                      <a:cubicBezTo>
                        <a:pt x="113" y="389"/>
                        <a:pt x="111" y="386"/>
                        <a:pt x="109" y="384"/>
                      </a:cubicBezTo>
                      <a:cubicBezTo>
                        <a:pt x="105" y="376"/>
                        <a:pt x="107" y="373"/>
                        <a:pt x="116" y="373"/>
                      </a:cubicBezTo>
                      <a:cubicBezTo>
                        <a:pt x="138" y="372"/>
                        <a:pt x="160" y="373"/>
                        <a:pt x="182" y="373"/>
                      </a:cubicBezTo>
                      <a:cubicBezTo>
                        <a:pt x="203" y="373"/>
                        <a:pt x="225" y="373"/>
                        <a:pt x="246" y="373"/>
                      </a:cubicBezTo>
                      <a:cubicBezTo>
                        <a:pt x="250" y="373"/>
                        <a:pt x="255" y="371"/>
                        <a:pt x="257" y="376"/>
                      </a:cubicBezTo>
                      <a:cubicBezTo>
                        <a:pt x="259" y="380"/>
                        <a:pt x="256" y="383"/>
                        <a:pt x="253" y="386"/>
                      </a:cubicBezTo>
                      <a:cubicBezTo>
                        <a:pt x="238" y="405"/>
                        <a:pt x="218" y="415"/>
                        <a:pt x="195" y="417"/>
                      </a:cubicBezTo>
                      <a:cubicBezTo>
                        <a:pt x="165" y="421"/>
                        <a:pt x="136" y="416"/>
                        <a:pt x="115" y="391"/>
                      </a:cubicBezTo>
                      <a:close/>
                    </a:path>
                  </a:pathLst>
                </a:custGeom>
                <a:solidFill>
                  <a:srgbClr val="EACE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9" name="Freeform 36"/>
                <p:cNvSpPr>
                  <a:spLocks/>
                </p:cNvSpPr>
                <p:nvPr/>
              </p:nvSpPr>
              <p:spPr bwMode="auto">
                <a:xfrm>
                  <a:off x="4535" y="1492"/>
                  <a:ext cx="300" cy="281"/>
                </a:xfrm>
                <a:custGeom>
                  <a:avLst/>
                  <a:gdLst>
                    <a:gd name="T0" fmla="*/ 293 w 375"/>
                    <a:gd name="T1" fmla="*/ 156 h 350"/>
                    <a:gd name="T2" fmla="*/ 205 w 375"/>
                    <a:gd name="T3" fmla="*/ 150 h 350"/>
                    <a:gd name="T4" fmla="*/ 156 w 375"/>
                    <a:gd name="T5" fmla="*/ 130 h 350"/>
                    <a:gd name="T6" fmla="*/ 92 w 375"/>
                    <a:gd name="T7" fmla="*/ 160 h 350"/>
                    <a:gd name="T8" fmla="*/ 52 w 375"/>
                    <a:gd name="T9" fmla="*/ 246 h 350"/>
                    <a:gd name="T10" fmla="*/ 49 w 375"/>
                    <a:gd name="T11" fmla="*/ 339 h 350"/>
                    <a:gd name="T12" fmla="*/ 48 w 375"/>
                    <a:gd name="T13" fmla="*/ 350 h 350"/>
                    <a:gd name="T14" fmla="*/ 16 w 375"/>
                    <a:gd name="T15" fmla="*/ 292 h 350"/>
                    <a:gd name="T16" fmla="*/ 14 w 375"/>
                    <a:gd name="T17" fmla="*/ 286 h 350"/>
                    <a:gd name="T18" fmla="*/ 0 w 375"/>
                    <a:gd name="T19" fmla="*/ 190 h 350"/>
                    <a:gd name="T20" fmla="*/ 110 w 375"/>
                    <a:gd name="T21" fmla="*/ 37 h 350"/>
                    <a:gd name="T22" fmla="*/ 115 w 375"/>
                    <a:gd name="T23" fmla="*/ 35 h 350"/>
                    <a:gd name="T24" fmla="*/ 108 w 375"/>
                    <a:gd name="T25" fmla="*/ 7 h 350"/>
                    <a:gd name="T26" fmla="*/ 115 w 375"/>
                    <a:gd name="T27" fmla="*/ 1 h 350"/>
                    <a:gd name="T28" fmla="*/ 201 w 375"/>
                    <a:gd name="T29" fmla="*/ 9 h 350"/>
                    <a:gd name="T30" fmla="*/ 270 w 375"/>
                    <a:gd name="T31" fmla="*/ 9 h 350"/>
                    <a:gd name="T32" fmla="*/ 375 w 375"/>
                    <a:gd name="T33" fmla="*/ 82 h 350"/>
                    <a:gd name="T34" fmla="*/ 324 w 375"/>
                    <a:gd name="T35" fmla="*/ 129 h 350"/>
                    <a:gd name="T36" fmla="*/ 293 w 375"/>
                    <a:gd name="T37" fmla="*/ 15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5" h="350">
                      <a:moveTo>
                        <a:pt x="293" y="156"/>
                      </a:moveTo>
                      <a:cubicBezTo>
                        <a:pt x="263" y="173"/>
                        <a:pt x="233" y="170"/>
                        <a:pt x="205" y="150"/>
                      </a:cubicBezTo>
                      <a:cubicBezTo>
                        <a:pt x="190" y="140"/>
                        <a:pt x="176" y="128"/>
                        <a:pt x="156" y="130"/>
                      </a:cubicBezTo>
                      <a:cubicBezTo>
                        <a:pt x="131" y="132"/>
                        <a:pt x="110" y="144"/>
                        <a:pt x="92" y="160"/>
                      </a:cubicBezTo>
                      <a:cubicBezTo>
                        <a:pt x="65" y="182"/>
                        <a:pt x="57" y="214"/>
                        <a:pt x="52" y="246"/>
                      </a:cubicBezTo>
                      <a:cubicBezTo>
                        <a:pt x="46" y="277"/>
                        <a:pt x="48" y="308"/>
                        <a:pt x="49" y="339"/>
                      </a:cubicBezTo>
                      <a:cubicBezTo>
                        <a:pt x="50" y="343"/>
                        <a:pt x="51" y="347"/>
                        <a:pt x="48" y="350"/>
                      </a:cubicBezTo>
                      <a:cubicBezTo>
                        <a:pt x="43" y="328"/>
                        <a:pt x="38" y="305"/>
                        <a:pt x="16" y="292"/>
                      </a:cubicBezTo>
                      <a:cubicBezTo>
                        <a:pt x="14" y="291"/>
                        <a:pt x="14" y="288"/>
                        <a:pt x="14" y="286"/>
                      </a:cubicBezTo>
                      <a:cubicBezTo>
                        <a:pt x="7" y="255"/>
                        <a:pt x="0" y="223"/>
                        <a:pt x="0" y="190"/>
                      </a:cubicBezTo>
                      <a:cubicBezTo>
                        <a:pt x="1" y="117"/>
                        <a:pt x="40" y="59"/>
                        <a:pt x="110" y="37"/>
                      </a:cubicBezTo>
                      <a:cubicBezTo>
                        <a:pt x="112" y="37"/>
                        <a:pt x="113" y="36"/>
                        <a:pt x="115" y="35"/>
                      </a:cubicBezTo>
                      <a:cubicBezTo>
                        <a:pt x="111" y="26"/>
                        <a:pt x="108" y="17"/>
                        <a:pt x="108" y="7"/>
                      </a:cubicBezTo>
                      <a:cubicBezTo>
                        <a:pt x="108" y="1"/>
                        <a:pt x="109" y="0"/>
                        <a:pt x="115" y="1"/>
                      </a:cubicBezTo>
                      <a:cubicBezTo>
                        <a:pt x="143" y="6"/>
                        <a:pt x="172" y="10"/>
                        <a:pt x="201" y="9"/>
                      </a:cubicBezTo>
                      <a:cubicBezTo>
                        <a:pt x="224" y="8"/>
                        <a:pt x="247" y="6"/>
                        <a:pt x="270" y="9"/>
                      </a:cubicBezTo>
                      <a:cubicBezTo>
                        <a:pt x="317" y="17"/>
                        <a:pt x="354" y="38"/>
                        <a:pt x="375" y="82"/>
                      </a:cubicBezTo>
                      <a:cubicBezTo>
                        <a:pt x="358" y="98"/>
                        <a:pt x="341" y="113"/>
                        <a:pt x="324" y="129"/>
                      </a:cubicBezTo>
                      <a:cubicBezTo>
                        <a:pt x="314" y="138"/>
                        <a:pt x="302" y="145"/>
                        <a:pt x="293" y="156"/>
                      </a:cubicBezTo>
                      <a:close/>
                    </a:path>
                  </a:pathLst>
                </a:custGeom>
                <a:solidFill>
                  <a:srgbClr val="E4AC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0" name="Freeform 37"/>
                <p:cNvSpPr>
                  <a:spLocks/>
                </p:cNvSpPr>
                <p:nvPr/>
              </p:nvSpPr>
              <p:spPr bwMode="auto">
                <a:xfrm>
                  <a:off x="4770" y="1558"/>
                  <a:ext cx="136" cy="215"/>
                </a:xfrm>
                <a:custGeom>
                  <a:avLst/>
                  <a:gdLst>
                    <a:gd name="T0" fmla="*/ 0 w 170"/>
                    <a:gd name="T1" fmla="*/ 74 h 268"/>
                    <a:gd name="T2" fmla="*/ 31 w 170"/>
                    <a:gd name="T3" fmla="*/ 47 h 268"/>
                    <a:gd name="T4" fmla="*/ 82 w 170"/>
                    <a:gd name="T5" fmla="*/ 0 h 268"/>
                    <a:gd name="T6" fmla="*/ 165 w 170"/>
                    <a:gd name="T7" fmla="*/ 85 h 268"/>
                    <a:gd name="T8" fmla="*/ 154 w 170"/>
                    <a:gd name="T9" fmla="*/ 205 h 268"/>
                    <a:gd name="T10" fmla="*/ 151 w 170"/>
                    <a:gd name="T11" fmla="*/ 210 h 268"/>
                    <a:gd name="T12" fmla="*/ 122 w 170"/>
                    <a:gd name="T13" fmla="*/ 253 h 268"/>
                    <a:gd name="T14" fmla="*/ 119 w 170"/>
                    <a:gd name="T15" fmla="*/ 268 h 268"/>
                    <a:gd name="T16" fmla="*/ 119 w 170"/>
                    <a:gd name="T17" fmla="*/ 233 h 268"/>
                    <a:gd name="T18" fmla="*/ 108 w 170"/>
                    <a:gd name="T19" fmla="*/ 106 h 268"/>
                    <a:gd name="T20" fmla="*/ 58 w 170"/>
                    <a:gd name="T21" fmla="*/ 68 h 268"/>
                    <a:gd name="T22" fmla="*/ 0 w 170"/>
                    <a:gd name="T23" fmla="*/ 74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268">
                      <a:moveTo>
                        <a:pt x="0" y="74"/>
                      </a:moveTo>
                      <a:cubicBezTo>
                        <a:pt x="9" y="63"/>
                        <a:pt x="21" y="56"/>
                        <a:pt x="31" y="47"/>
                      </a:cubicBezTo>
                      <a:cubicBezTo>
                        <a:pt x="48" y="31"/>
                        <a:pt x="65" y="16"/>
                        <a:pt x="82" y="0"/>
                      </a:cubicBezTo>
                      <a:cubicBezTo>
                        <a:pt x="128" y="6"/>
                        <a:pt x="160" y="39"/>
                        <a:pt x="165" y="85"/>
                      </a:cubicBezTo>
                      <a:cubicBezTo>
                        <a:pt x="170" y="126"/>
                        <a:pt x="161" y="165"/>
                        <a:pt x="154" y="205"/>
                      </a:cubicBezTo>
                      <a:cubicBezTo>
                        <a:pt x="153" y="207"/>
                        <a:pt x="153" y="209"/>
                        <a:pt x="151" y="210"/>
                      </a:cubicBezTo>
                      <a:cubicBezTo>
                        <a:pt x="133" y="219"/>
                        <a:pt x="128" y="236"/>
                        <a:pt x="122" y="253"/>
                      </a:cubicBezTo>
                      <a:cubicBezTo>
                        <a:pt x="121" y="258"/>
                        <a:pt x="120" y="263"/>
                        <a:pt x="119" y="268"/>
                      </a:cubicBezTo>
                      <a:cubicBezTo>
                        <a:pt x="116" y="256"/>
                        <a:pt x="118" y="244"/>
                        <a:pt x="119" y="233"/>
                      </a:cubicBezTo>
                      <a:cubicBezTo>
                        <a:pt x="120" y="190"/>
                        <a:pt x="120" y="147"/>
                        <a:pt x="108" y="106"/>
                      </a:cubicBezTo>
                      <a:cubicBezTo>
                        <a:pt x="100" y="79"/>
                        <a:pt x="86" y="69"/>
                        <a:pt x="58" y="68"/>
                      </a:cubicBezTo>
                      <a:cubicBezTo>
                        <a:pt x="39" y="67"/>
                        <a:pt x="19" y="69"/>
                        <a:pt x="0" y="74"/>
                      </a:cubicBezTo>
                      <a:close/>
                    </a:path>
                  </a:pathLst>
                </a:custGeom>
                <a:solidFill>
                  <a:srgbClr val="D89B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1" name="Freeform 38"/>
                <p:cNvSpPr>
                  <a:spLocks/>
                </p:cNvSpPr>
                <p:nvPr/>
              </p:nvSpPr>
              <p:spPr bwMode="auto">
                <a:xfrm>
                  <a:off x="4533" y="1501"/>
                  <a:ext cx="373" cy="363"/>
                </a:xfrm>
                <a:custGeom>
                  <a:avLst/>
                  <a:gdLst>
                    <a:gd name="T0" fmla="*/ 416 w 467"/>
                    <a:gd name="T1" fmla="*/ 451 h 452"/>
                    <a:gd name="T2" fmla="*/ 415 w 467"/>
                    <a:gd name="T3" fmla="*/ 388 h 452"/>
                    <a:gd name="T4" fmla="*/ 416 w 467"/>
                    <a:gd name="T5" fmla="*/ 251 h 452"/>
                    <a:gd name="T6" fmla="*/ 425 w 467"/>
                    <a:gd name="T7" fmla="*/ 252 h 452"/>
                    <a:gd name="T8" fmla="*/ 436 w 467"/>
                    <a:gd name="T9" fmla="*/ 243 h 452"/>
                    <a:gd name="T10" fmla="*/ 421 w 467"/>
                    <a:gd name="T11" fmla="*/ 164 h 452"/>
                    <a:gd name="T12" fmla="*/ 361 w 467"/>
                    <a:gd name="T13" fmla="*/ 83 h 452"/>
                    <a:gd name="T14" fmla="*/ 356 w 467"/>
                    <a:gd name="T15" fmla="*/ 78 h 452"/>
                    <a:gd name="T16" fmla="*/ 200 w 467"/>
                    <a:gd name="T17" fmla="*/ 40 h 452"/>
                    <a:gd name="T18" fmla="*/ 31 w 467"/>
                    <a:gd name="T19" fmla="*/ 238 h 452"/>
                    <a:gd name="T20" fmla="*/ 45 w 467"/>
                    <a:gd name="T21" fmla="*/ 251 h 452"/>
                    <a:gd name="T22" fmla="*/ 51 w 467"/>
                    <a:gd name="T23" fmla="*/ 251 h 452"/>
                    <a:gd name="T24" fmla="*/ 51 w 467"/>
                    <a:gd name="T25" fmla="*/ 451 h 452"/>
                    <a:gd name="T26" fmla="*/ 50 w 467"/>
                    <a:gd name="T27" fmla="*/ 452 h 452"/>
                    <a:gd name="T28" fmla="*/ 32 w 467"/>
                    <a:gd name="T29" fmla="*/ 448 h 452"/>
                    <a:gd name="T30" fmla="*/ 32 w 467"/>
                    <a:gd name="T31" fmla="*/ 265 h 452"/>
                    <a:gd name="T32" fmla="*/ 21 w 467"/>
                    <a:gd name="T33" fmla="*/ 259 h 452"/>
                    <a:gd name="T34" fmla="*/ 1 w 467"/>
                    <a:gd name="T35" fmla="*/ 269 h 452"/>
                    <a:gd name="T36" fmla="*/ 0 w 467"/>
                    <a:gd name="T37" fmla="*/ 249 h 452"/>
                    <a:gd name="T38" fmla="*/ 3 w 467"/>
                    <a:gd name="T39" fmla="*/ 208 h 452"/>
                    <a:gd name="T40" fmla="*/ 83 w 467"/>
                    <a:gd name="T41" fmla="*/ 63 h 452"/>
                    <a:gd name="T42" fmla="*/ 275 w 467"/>
                    <a:gd name="T43" fmla="*/ 11 h 452"/>
                    <a:gd name="T44" fmla="*/ 383 w 467"/>
                    <a:gd name="T45" fmla="*/ 62 h 452"/>
                    <a:gd name="T46" fmla="*/ 428 w 467"/>
                    <a:gd name="T47" fmla="*/ 112 h 452"/>
                    <a:gd name="T48" fmla="*/ 467 w 467"/>
                    <a:gd name="T49" fmla="*/ 249 h 452"/>
                    <a:gd name="T50" fmla="*/ 466 w 467"/>
                    <a:gd name="T51" fmla="*/ 269 h 452"/>
                    <a:gd name="T52" fmla="*/ 443 w 467"/>
                    <a:gd name="T53" fmla="*/ 257 h 452"/>
                    <a:gd name="T54" fmla="*/ 435 w 467"/>
                    <a:gd name="T55" fmla="*/ 262 h 452"/>
                    <a:gd name="T56" fmla="*/ 435 w 467"/>
                    <a:gd name="T57" fmla="*/ 448 h 452"/>
                    <a:gd name="T58" fmla="*/ 435 w 467"/>
                    <a:gd name="T59" fmla="*/ 449 h 452"/>
                    <a:gd name="T60" fmla="*/ 419 w 467"/>
                    <a:gd name="T61" fmla="*/ 451 h 452"/>
                    <a:gd name="T62" fmla="*/ 416 w 467"/>
                    <a:gd name="T63" fmla="*/ 45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7" h="452">
                      <a:moveTo>
                        <a:pt x="416" y="451"/>
                      </a:moveTo>
                      <a:cubicBezTo>
                        <a:pt x="416" y="430"/>
                        <a:pt x="415" y="409"/>
                        <a:pt x="415" y="388"/>
                      </a:cubicBezTo>
                      <a:cubicBezTo>
                        <a:pt x="416" y="342"/>
                        <a:pt x="416" y="296"/>
                        <a:pt x="416" y="251"/>
                      </a:cubicBezTo>
                      <a:cubicBezTo>
                        <a:pt x="419" y="251"/>
                        <a:pt x="422" y="251"/>
                        <a:pt x="425" y="252"/>
                      </a:cubicBezTo>
                      <a:cubicBezTo>
                        <a:pt x="434" y="255"/>
                        <a:pt x="435" y="251"/>
                        <a:pt x="436" y="243"/>
                      </a:cubicBezTo>
                      <a:cubicBezTo>
                        <a:pt x="436" y="215"/>
                        <a:pt x="432" y="189"/>
                        <a:pt x="421" y="164"/>
                      </a:cubicBezTo>
                      <a:cubicBezTo>
                        <a:pt x="408" y="132"/>
                        <a:pt x="389" y="104"/>
                        <a:pt x="361" y="83"/>
                      </a:cubicBezTo>
                      <a:cubicBezTo>
                        <a:pt x="359" y="81"/>
                        <a:pt x="357" y="79"/>
                        <a:pt x="356" y="78"/>
                      </a:cubicBezTo>
                      <a:cubicBezTo>
                        <a:pt x="309" y="44"/>
                        <a:pt x="257" y="31"/>
                        <a:pt x="200" y="40"/>
                      </a:cubicBezTo>
                      <a:cubicBezTo>
                        <a:pt x="99" y="56"/>
                        <a:pt x="30" y="145"/>
                        <a:pt x="31" y="238"/>
                      </a:cubicBezTo>
                      <a:cubicBezTo>
                        <a:pt x="32" y="253"/>
                        <a:pt x="31" y="253"/>
                        <a:pt x="45" y="251"/>
                      </a:cubicBezTo>
                      <a:cubicBezTo>
                        <a:pt x="47" y="251"/>
                        <a:pt x="49" y="251"/>
                        <a:pt x="51" y="251"/>
                      </a:cubicBezTo>
                      <a:cubicBezTo>
                        <a:pt x="51" y="318"/>
                        <a:pt x="51" y="384"/>
                        <a:pt x="51" y="451"/>
                      </a:cubicBezTo>
                      <a:cubicBezTo>
                        <a:pt x="50" y="451"/>
                        <a:pt x="50" y="451"/>
                        <a:pt x="50" y="452"/>
                      </a:cubicBezTo>
                      <a:cubicBezTo>
                        <a:pt x="44" y="452"/>
                        <a:pt x="38" y="450"/>
                        <a:pt x="32" y="448"/>
                      </a:cubicBezTo>
                      <a:cubicBezTo>
                        <a:pt x="32" y="387"/>
                        <a:pt x="32" y="326"/>
                        <a:pt x="32" y="265"/>
                      </a:cubicBezTo>
                      <a:cubicBezTo>
                        <a:pt x="32" y="254"/>
                        <a:pt x="31" y="253"/>
                        <a:pt x="21" y="259"/>
                      </a:cubicBezTo>
                      <a:cubicBezTo>
                        <a:pt x="14" y="262"/>
                        <a:pt x="8" y="266"/>
                        <a:pt x="1" y="269"/>
                      </a:cubicBezTo>
                      <a:cubicBezTo>
                        <a:pt x="1" y="262"/>
                        <a:pt x="0" y="256"/>
                        <a:pt x="0" y="249"/>
                      </a:cubicBezTo>
                      <a:cubicBezTo>
                        <a:pt x="1" y="236"/>
                        <a:pt x="1" y="222"/>
                        <a:pt x="3" y="208"/>
                      </a:cubicBezTo>
                      <a:cubicBezTo>
                        <a:pt x="12" y="150"/>
                        <a:pt x="38" y="101"/>
                        <a:pt x="83" y="63"/>
                      </a:cubicBezTo>
                      <a:cubicBezTo>
                        <a:pt x="139" y="16"/>
                        <a:pt x="203" y="0"/>
                        <a:pt x="275" y="11"/>
                      </a:cubicBezTo>
                      <a:cubicBezTo>
                        <a:pt x="315" y="18"/>
                        <a:pt x="351" y="36"/>
                        <a:pt x="383" y="62"/>
                      </a:cubicBezTo>
                      <a:cubicBezTo>
                        <a:pt x="400" y="77"/>
                        <a:pt x="415" y="93"/>
                        <a:pt x="428" y="112"/>
                      </a:cubicBezTo>
                      <a:cubicBezTo>
                        <a:pt x="455" y="153"/>
                        <a:pt x="467" y="199"/>
                        <a:pt x="467" y="249"/>
                      </a:cubicBezTo>
                      <a:cubicBezTo>
                        <a:pt x="466" y="256"/>
                        <a:pt x="466" y="262"/>
                        <a:pt x="466" y="269"/>
                      </a:cubicBezTo>
                      <a:cubicBezTo>
                        <a:pt x="458" y="265"/>
                        <a:pt x="451" y="261"/>
                        <a:pt x="443" y="257"/>
                      </a:cubicBezTo>
                      <a:cubicBezTo>
                        <a:pt x="438" y="254"/>
                        <a:pt x="435" y="255"/>
                        <a:pt x="435" y="262"/>
                      </a:cubicBezTo>
                      <a:cubicBezTo>
                        <a:pt x="435" y="324"/>
                        <a:pt x="435" y="386"/>
                        <a:pt x="435" y="448"/>
                      </a:cubicBezTo>
                      <a:cubicBezTo>
                        <a:pt x="435" y="449"/>
                        <a:pt x="435" y="449"/>
                        <a:pt x="435" y="449"/>
                      </a:cubicBezTo>
                      <a:cubicBezTo>
                        <a:pt x="429" y="450"/>
                        <a:pt x="424" y="452"/>
                        <a:pt x="419" y="451"/>
                      </a:cubicBezTo>
                      <a:cubicBezTo>
                        <a:pt x="418" y="451"/>
                        <a:pt x="417" y="451"/>
                        <a:pt x="416" y="451"/>
                      </a:cubicBezTo>
                      <a:close/>
                    </a:path>
                  </a:pathLst>
                </a:custGeom>
                <a:solidFill>
                  <a:srgbClr val="7C54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2" name="Freeform 39"/>
                <p:cNvSpPr>
                  <a:spLocks/>
                </p:cNvSpPr>
                <p:nvPr/>
              </p:nvSpPr>
              <p:spPr bwMode="auto">
                <a:xfrm>
                  <a:off x="4499" y="1704"/>
                  <a:ext cx="59" cy="157"/>
                </a:xfrm>
                <a:custGeom>
                  <a:avLst/>
                  <a:gdLst>
                    <a:gd name="T0" fmla="*/ 43 w 74"/>
                    <a:gd name="T1" fmla="*/ 16 h 195"/>
                    <a:gd name="T2" fmla="*/ 63 w 74"/>
                    <a:gd name="T3" fmla="*/ 6 h 195"/>
                    <a:gd name="T4" fmla="*/ 74 w 74"/>
                    <a:gd name="T5" fmla="*/ 12 h 195"/>
                    <a:gd name="T6" fmla="*/ 74 w 74"/>
                    <a:gd name="T7" fmla="*/ 195 h 195"/>
                    <a:gd name="T8" fmla="*/ 3 w 74"/>
                    <a:gd name="T9" fmla="*/ 109 h 195"/>
                    <a:gd name="T10" fmla="*/ 43 w 74"/>
                    <a:gd name="T11" fmla="*/ 16 h 195"/>
                  </a:gdLst>
                  <a:ahLst/>
                  <a:cxnLst>
                    <a:cxn ang="0">
                      <a:pos x="T0" y="T1"/>
                    </a:cxn>
                    <a:cxn ang="0">
                      <a:pos x="T2" y="T3"/>
                    </a:cxn>
                    <a:cxn ang="0">
                      <a:pos x="T4" y="T5"/>
                    </a:cxn>
                    <a:cxn ang="0">
                      <a:pos x="T6" y="T7"/>
                    </a:cxn>
                    <a:cxn ang="0">
                      <a:pos x="T8" y="T9"/>
                    </a:cxn>
                    <a:cxn ang="0">
                      <a:pos x="T10" y="T11"/>
                    </a:cxn>
                  </a:cxnLst>
                  <a:rect l="0" t="0" r="r" b="b"/>
                  <a:pathLst>
                    <a:path w="74" h="195">
                      <a:moveTo>
                        <a:pt x="43" y="16"/>
                      </a:moveTo>
                      <a:cubicBezTo>
                        <a:pt x="50" y="13"/>
                        <a:pt x="56" y="9"/>
                        <a:pt x="63" y="6"/>
                      </a:cubicBezTo>
                      <a:cubicBezTo>
                        <a:pt x="73" y="0"/>
                        <a:pt x="74" y="1"/>
                        <a:pt x="74" y="12"/>
                      </a:cubicBezTo>
                      <a:cubicBezTo>
                        <a:pt x="74" y="73"/>
                        <a:pt x="74" y="134"/>
                        <a:pt x="74" y="195"/>
                      </a:cubicBezTo>
                      <a:cubicBezTo>
                        <a:pt x="37" y="186"/>
                        <a:pt x="5" y="147"/>
                        <a:pt x="3" y="109"/>
                      </a:cubicBezTo>
                      <a:cubicBezTo>
                        <a:pt x="0" y="71"/>
                        <a:pt x="14" y="40"/>
                        <a:pt x="43" y="16"/>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3" name="Freeform 40"/>
                <p:cNvSpPr>
                  <a:spLocks/>
                </p:cNvSpPr>
                <p:nvPr/>
              </p:nvSpPr>
              <p:spPr bwMode="auto">
                <a:xfrm>
                  <a:off x="4881" y="1705"/>
                  <a:ext cx="63" cy="156"/>
                </a:xfrm>
                <a:custGeom>
                  <a:avLst/>
                  <a:gdLst>
                    <a:gd name="T0" fmla="*/ 0 w 79"/>
                    <a:gd name="T1" fmla="*/ 194 h 194"/>
                    <a:gd name="T2" fmla="*/ 0 w 79"/>
                    <a:gd name="T3" fmla="*/ 8 h 194"/>
                    <a:gd name="T4" fmla="*/ 8 w 79"/>
                    <a:gd name="T5" fmla="*/ 3 h 194"/>
                    <a:gd name="T6" fmla="*/ 31 w 79"/>
                    <a:gd name="T7" fmla="*/ 15 h 194"/>
                    <a:gd name="T8" fmla="*/ 69 w 79"/>
                    <a:gd name="T9" fmla="*/ 73 h 194"/>
                    <a:gd name="T10" fmla="*/ 26 w 79"/>
                    <a:gd name="T11" fmla="*/ 183 h 194"/>
                    <a:gd name="T12" fmla="*/ 21 w 79"/>
                    <a:gd name="T13" fmla="*/ 187 h 194"/>
                    <a:gd name="T14" fmla="*/ 0 w 79"/>
                    <a:gd name="T15" fmla="*/ 194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194">
                      <a:moveTo>
                        <a:pt x="0" y="194"/>
                      </a:moveTo>
                      <a:cubicBezTo>
                        <a:pt x="0" y="132"/>
                        <a:pt x="0" y="70"/>
                        <a:pt x="0" y="8"/>
                      </a:cubicBezTo>
                      <a:cubicBezTo>
                        <a:pt x="0" y="1"/>
                        <a:pt x="3" y="0"/>
                        <a:pt x="8" y="3"/>
                      </a:cubicBezTo>
                      <a:cubicBezTo>
                        <a:pt x="16" y="7"/>
                        <a:pt x="23" y="11"/>
                        <a:pt x="31" y="15"/>
                      </a:cubicBezTo>
                      <a:cubicBezTo>
                        <a:pt x="49" y="31"/>
                        <a:pt x="64" y="49"/>
                        <a:pt x="69" y="73"/>
                      </a:cubicBezTo>
                      <a:cubicBezTo>
                        <a:pt x="79" y="117"/>
                        <a:pt x="62" y="158"/>
                        <a:pt x="26" y="183"/>
                      </a:cubicBezTo>
                      <a:cubicBezTo>
                        <a:pt x="24" y="184"/>
                        <a:pt x="22" y="185"/>
                        <a:pt x="21" y="187"/>
                      </a:cubicBezTo>
                      <a:cubicBezTo>
                        <a:pt x="14" y="189"/>
                        <a:pt x="7" y="192"/>
                        <a:pt x="0" y="194"/>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4" name="Freeform 41"/>
                <p:cNvSpPr>
                  <a:spLocks/>
                </p:cNvSpPr>
                <p:nvPr/>
              </p:nvSpPr>
              <p:spPr bwMode="auto">
                <a:xfrm>
                  <a:off x="4779" y="1837"/>
                  <a:ext cx="113" cy="75"/>
                </a:xfrm>
                <a:custGeom>
                  <a:avLst/>
                  <a:gdLst>
                    <a:gd name="T0" fmla="*/ 141 w 141"/>
                    <a:gd name="T1" fmla="*/ 0 h 93"/>
                    <a:gd name="T2" fmla="*/ 134 w 141"/>
                    <a:gd name="T3" fmla="*/ 0 h 93"/>
                    <a:gd name="T4" fmla="*/ 32 w 141"/>
                    <a:gd name="T5" fmla="*/ 72 h 93"/>
                    <a:gd name="T6" fmla="*/ 16 w 141"/>
                    <a:gd name="T7" fmla="*/ 60 h 93"/>
                    <a:gd name="T8" fmla="*/ 0 w 141"/>
                    <a:gd name="T9" fmla="*/ 76 h 93"/>
                    <a:gd name="T10" fmla="*/ 16 w 141"/>
                    <a:gd name="T11" fmla="*/ 93 h 93"/>
                    <a:gd name="T12" fmla="*/ 32 w 141"/>
                    <a:gd name="T13" fmla="*/ 80 h 93"/>
                    <a:gd name="T14" fmla="*/ 141 w 141"/>
                    <a:gd name="T15" fmla="*/ 0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93">
                      <a:moveTo>
                        <a:pt x="141" y="0"/>
                      </a:moveTo>
                      <a:cubicBezTo>
                        <a:pt x="134" y="0"/>
                        <a:pt x="134" y="0"/>
                        <a:pt x="134" y="0"/>
                      </a:cubicBezTo>
                      <a:cubicBezTo>
                        <a:pt x="134" y="37"/>
                        <a:pt x="89" y="67"/>
                        <a:pt x="32" y="72"/>
                      </a:cubicBezTo>
                      <a:cubicBezTo>
                        <a:pt x="30" y="65"/>
                        <a:pt x="24" y="60"/>
                        <a:pt x="16" y="60"/>
                      </a:cubicBezTo>
                      <a:cubicBezTo>
                        <a:pt x="8" y="60"/>
                        <a:pt x="0" y="67"/>
                        <a:pt x="0" y="76"/>
                      </a:cubicBezTo>
                      <a:cubicBezTo>
                        <a:pt x="0" y="85"/>
                        <a:pt x="8" y="93"/>
                        <a:pt x="16" y="93"/>
                      </a:cubicBezTo>
                      <a:cubicBezTo>
                        <a:pt x="24" y="93"/>
                        <a:pt x="31" y="87"/>
                        <a:pt x="32" y="80"/>
                      </a:cubicBezTo>
                      <a:cubicBezTo>
                        <a:pt x="94" y="75"/>
                        <a:pt x="141" y="41"/>
                        <a:pt x="141" y="0"/>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5" name="Freeform 42"/>
                <p:cNvSpPr>
                  <a:spLocks/>
                </p:cNvSpPr>
                <p:nvPr/>
              </p:nvSpPr>
              <p:spPr bwMode="auto">
                <a:xfrm>
                  <a:off x="4518" y="1628"/>
                  <a:ext cx="200" cy="261"/>
                </a:xfrm>
                <a:custGeom>
                  <a:avLst/>
                  <a:gdLst>
                    <a:gd name="T0" fmla="*/ 67 w 250"/>
                    <a:gd name="T1" fmla="*/ 180 h 325"/>
                    <a:gd name="T2" fmla="*/ 62 w 250"/>
                    <a:gd name="T3" fmla="*/ 121 h 325"/>
                    <a:gd name="T4" fmla="*/ 57 w 250"/>
                    <a:gd name="T5" fmla="*/ 65 h 325"/>
                    <a:gd name="T6" fmla="*/ 94 w 250"/>
                    <a:gd name="T7" fmla="*/ 33 h 325"/>
                    <a:gd name="T8" fmla="*/ 95 w 250"/>
                    <a:gd name="T9" fmla="*/ 33 h 325"/>
                    <a:gd name="T10" fmla="*/ 149 w 250"/>
                    <a:gd name="T11" fmla="*/ 22 h 325"/>
                    <a:gd name="T12" fmla="*/ 195 w 250"/>
                    <a:gd name="T13" fmla="*/ 51 h 325"/>
                    <a:gd name="T14" fmla="*/ 208 w 250"/>
                    <a:gd name="T15" fmla="*/ 49 h 325"/>
                    <a:gd name="T16" fmla="*/ 234 w 250"/>
                    <a:gd name="T17" fmla="*/ 67 h 325"/>
                    <a:gd name="T18" fmla="*/ 238 w 250"/>
                    <a:gd name="T19" fmla="*/ 85 h 325"/>
                    <a:gd name="T20" fmla="*/ 248 w 250"/>
                    <a:gd name="T21" fmla="*/ 211 h 325"/>
                    <a:gd name="T22" fmla="*/ 241 w 250"/>
                    <a:gd name="T23" fmla="*/ 269 h 325"/>
                    <a:gd name="T24" fmla="*/ 187 w 250"/>
                    <a:gd name="T25" fmla="*/ 315 h 325"/>
                    <a:gd name="T26" fmla="*/ 92 w 250"/>
                    <a:gd name="T27" fmla="*/ 307 h 325"/>
                    <a:gd name="T28" fmla="*/ 50 w 250"/>
                    <a:gd name="T29" fmla="*/ 264 h 325"/>
                    <a:gd name="T30" fmla="*/ 8 w 250"/>
                    <a:gd name="T31" fmla="*/ 201 h 325"/>
                    <a:gd name="T32" fmla="*/ 13 w 250"/>
                    <a:gd name="T33" fmla="*/ 164 h 325"/>
                    <a:gd name="T34" fmla="*/ 51 w 250"/>
                    <a:gd name="T35" fmla="*/ 166 h 325"/>
                    <a:gd name="T36" fmla="*/ 65 w 250"/>
                    <a:gd name="T37" fmla="*/ 180 h 325"/>
                    <a:gd name="T38" fmla="*/ 67 w 250"/>
                    <a:gd name="T39" fmla="*/ 18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0" h="325">
                      <a:moveTo>
                        <a:pt x="67" y="180"/>
                      </a:moveTo>
                      <a:cubicBezTo>
                        <a:pt x="65" y="160"/>
                        <a:pt x="64" y="141"/>
                        <a:pt x="62" y="121"/>
                      </a:cubicBezTo>
                      <a:cubicBezTo>
                        <a:pt x="60" y="103"/>
                        <a:pt x="59" y="84"/>
                        <a:pt x="57" y="65"/>
                      </a:cubicBezTo>
                      <a:cubicBezTo>
                        <a:pt x="56" y="40"/>
                        <a:pt x="70" y="28"/>
                        <a:pt x="94" y="33"/>
                      </a:cubicBezTo>
                      <a:cubicBezTo>
                        <a:pt x="95" y="33"/>
                        <a:pt x="95" y="33"/>
                        <a:pt x="95" y="33"/>
                      </a:cubicBezTo>
                      <a:cubicBezTo>
                        <a:pt x="103" y="2"/>
                        <a:pt x="133" y="0"/>
                        <a:pt x="149" y="22"/>
                      </a:cubicBezTo>
                      <a:cubicBezTo>
                        <a:pt x="177" y="13"/>
                        <a:pt x="185" y="18"/>
                        <a:pt x="195" y="51"/>
                      </a:cubicBezTo>
                      <a:cubicBezTo>
                        <a:pt x="199" y="50"/>
                        <a:pt x="203" y="49"/>
                        <a:pt x="208" y="49"/>
                      </a:cubicBezTo>
                      <a:cubicBezTo>
                        <a:pt x="221" y="48"/>
                        <a:pt x="230" y="53"/>
                        <a:pt x="234" y="67"/>
                      </a:cubicBezTo>
                      <a:cubicBezTo>
                        <a:pt x="236" y="73"/>
                        <a:pt x="237" y="79"/>
                        <a:pt x="238" y="85"/>
                      </a:cubicBezTo>
                      <a:cubicBezTo>
                        <a:pt x="242" y="127"/>
                        <a:pt x="245" y="169"/>
                        <a:pt x="248" y="211"/>
                      </a:cubicBezTo>
                      <a:cubicBezTo>
                        <a:pt x="250" y="230"/>
                        <a:pt x="249" y="250"/>
                        <a:pt x="241" y="269"/>
                      </a:cubicBezTo>
                      <a:cubicBezTo>
                        <a:pt x="230" y="293"/>
                        <a:pt x="213" y="309"/>
                        <a:pt x="187" y="315"/>
                      </a:cubicBezTo>
                      <a:cubicBezTo>
                        <a:pt x="154" y="324"/>
                        <a:pt x="122" y="325"/>
                        <a:pt x="92" y="307"/>
                      </a:cubicBezTo>
                      <a:cubicBezTo>
                        <a:pt x="73" y="297"/>
                        <a:pt x="61" y="281"/>
                        <a:pt x="50" y="264"/>
                      </a:cubicBezTo>
                      <a:cubicBezTo>
                        <a:pt x="35" y="243"/>
                        <a:pt x="22" y="222"/>
                        <a:pt x="8" y="201"/>
                      </a:cubicBezTo>
                      <a:cubicBezTo>
                        <a:pt x="0" y="188"/>
                        <a:pt x="2" y="173"/>
                        <a:pt x="13" y="164"/>
                      </a:cubicBezTo>
                      <a:cubicBezTo>
                        <a:pt x="23" y="155"/>
                        <a:pt x="40" y="156"/>
                        <a:pt x="51" y="166"/>
                      </a:cubicBezTo>
                      <a:cubicBezTo>
                        <a:pt x="56" y="170"/>
                        <a:pt x="60" y="176"/>
                        <a:pt x="65" y="180"/>
                      </a:cubicBezTo>
                      <a:cubicBezTo>
                        <a:pt x="66" y="180"/>
                        <a:pt x="66" y="180"/>
                        <a:pt x="67" y="180"/>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6" name="Freeform 43"/>
                <p:cNvSpPr>
                  <a:spLocks/>
                </p:cNvSpPr>
                <p:nvPr/>
              </p:nvSpPr>
              <p:spPr bwMode="auto">
                <a:xfrm>
                  <a:off x="4590" y="1861"/>
                  <a:ext cx="124" cy="143"/>
                </a:xfrm>
                <a:custGeom>
                  <a:avLst/>
                  <a:gdLst>
                    <a:gd name="T0" fmla="*/ 124 w 124"/>
                    <a:gd name="T1" fmla="*/ 129 h 143"/>
                    <a:gd name="T2" fmla="*/ 16 w 124"/>
                    <a:gd name="T3" fmla="*/ 143 h 143"/>
                    <a:gd name="T4" fmla="*/ 0 w 124"/>
                    <a:gd name="T5" fmla="*/ 13 h 143"/>
                    <a:gd name="T6" fmla="*/ 108 w 124"/>
                    <a:gd name="T7" fmla="*/ 0 h 143"/>
                    <a:gd name="T8" fmla="*/ 124 w 124"/>
                    <a:gd name="T9" fmla="*/ 129 h 143"/>
                  </a:gdLst>
                  <a:ahLst/>
                  <a:cxnLst>
                    <a:cxn ang="0">
                      <a:pos x="T0" y="T1"/>
                    </a:cxn>
                    <a:cxn ang="0">
                      <a:pos x="T2" y="T3"/>
                    </a:cxn>
                    <a:cxn ang="0">
                      <a:pos x="T4" y="T5"/>
                    </a:cxn>
                    <a:cxn ang="0">
                      <a:pos x="T6" y="T7"/>
                    </a:cxn>
                    <a:cxn ang="0">
                      <a:pos x="T8" y="T9"/>
                    </a:cxn>
                  </a:cxnLst>
                  <a:rect l="0" t="0" r="r" b="b"/>
                  <a:pathLst>
                    <a:path w="124" h="143">
                      <a:moveTo>
                        <a:pt x="124" y="129"/>
                      </a:moveTo>
                      <a:lnTo>
                        <a:pt x="16" y="143"/>
                      </a:lnTo>
                      <a:lnTo>
                        <a:pt x="0" y="13"/>
                      </a:lnTo>
                      <a:lnTo>
                        <a:pt x="108" y="0"/>
                      </a:lnTo>
                      <a:lnTo>
                        <a:pt x="124" y="129"/>
                      </a:lnTo>
                      <a:close/>
                    </a:path>
                  </a:pathLst>
                </a:custGeom>
                <a:solidFill>
                  <a:srgbClr val="009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7" name="Freeform 44"/>
                <p:cNvSpPr>
                  <a:spLocks/>
                </p:cNvSpPr>
                <p:nvPr/>
              </p:nvSpPr>
              <p:spPr bwMode="auto">
                <a:xfrm>
                  <a:off x="4716" y="1628"/>
                  <a:ext cx="200" cy="261"/>
                </a:xfrm>
                <a:custGeom>
                  <a:avLst/>
                  <a:gdLst>
                    <a:gd name="T0" fmla="*/ 185 w 250"/>
                    <a:gd name="T1" fmla="*/ 180 h 325"/>
                    <a:gd name="T2" fmla="*/ 199 w 250"/>
                    <a:gd name="T3" fmla="*/ 166 h 325"/>
                    <a:gd name="T4" fmla="*/ 237 w 250"/>
                    <a:gd name="T5" fmla="*/ 164 h 325"/>
                    <a:gd name="T6" fmla="*/ 242 w 250"/>
                    <a:gd name="T7" fmla="*/ 201 h 325"/>
                    <a:gd name="T8" fmla="*/ 200 w 250"/>
                    <a:gd name="T9" fmla="*/ 264 h 325"/>
                    <a:gd name="T10" fmla="*/ 158 w 250"/>
                    <a:gd name="T11" fmla="*/ 307 h 325"/>
                    <a:gd name="T12" fmla="*/ 62 w 250"/>
                    <a:gd name="T13" fmla="*/ 315 h 325"/>
                    <a:gd name="T14" fmla="*/ 9 w 250"/>
                    <a:gd name="T15" fmla="*/ 269 h 325"/>
                    <a:gd name="T16" fmla="*/ 1 w 250"/>
                    <a:gd name="T17" fmla="*/ 211 h 325"/>
                    <a:gd name="T18" fmla="*/ 12 w 250"/>
                    <a:gd name="T19" fmla="*/ 85 h 325"/>
                    <a:gd name="T20" fmla="*/ 15 w 250"/>
                    <a:gd name="T21" fmla="*/ 67 h 325"/>
                    <a:gd name="T22" fmla="*/ 42 w 250"/>
                    <a:gd name="T23" fmla="*/ 49 h 325"/>
                    <a:gd name="T24" fmla="*/ 55 w 250"/>
                    <a:gd name="T25" fmla="*/ 51 h 325"/>
                    <a:gd name="T26" fmla="*/ 101 w 250"/>
                    <a:gd name="T27" fmla="*/ 22 h 325"/>
                    <a:gd name="T28" fmla="*/ 154 w 250"/>
                    <a:gd name="T29" fmla="*/ 33 h 325"/>
                    <a:gd name="T30" fmla="*/ 155 w 250"/>
                    <a:gd name="T31" fmla="*/ 33 h 325"/>
                    <a:gd name="T32" fmla="*/ 192 w 250"/>
                    <a:gd name="T33" fmla="*/ 65 h 325"/>
                    <a:gd name="T34" fmla="*/ 188 w 250"/>
                    <a:gd name="T35" fmla="*/ 121 h 325"/>
                    <a:gd name="T36" fmla="*/ 183 w 250"/>
                    <a:gd name="T37" fmla="*/ 180 h 325"/>
                    <a:gd name="T38" fmla="*/ 185 w 250"/>
                    <a:gd name="T39" fmla="*/ 18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0" h="325">
                      <a:moveTo>
                        <a:pt x="185" y="180"/>
                      </a:moveTo>
                      <a:cubicBezTo>
                        <a:pt x="189" y="176"/>
                        <a:pt x="194" y="170"/>
                        <a:pt x="199" y="166"/>
                      </a:cubicBezTo>
                      <a:cubicBezTo>
                        <a:pt x="210" y="156"/>
                        <a:pt x="226" y="155"/>
                        <a:pt x="237" y="164"/>
                      </a:cubicBezTo>
                      <a:cubicBezTo>
                        <a:pt x="248" y="173"/>
                        <a:pt x="250" y="188"/>
                        <a:pt x="242" y="201"/>
                      </a:cubicBezTo>
                      <a:cubicBezTo>
                        <a:pt x="228" y="222"/>
                        <a:pt x="214" y="243"/>
                        <a:pt x="200" y="264"/>
                      </a:cubicBezTo>
                      <a:cubicBezTo>
                        <a:pt x="188" y="281"/>
                        <a:pt x="176" y="297"/>
                        <a:pt x="158" y="307"/>
                      </a:cubicBezTo>
                      <a:cubicBezTo>
                        <a:pt x="128" y="325"/>
                        <a:pt x="95" y="324"/>
                        <a:pt x="62" y="315"/>
                      </a:cubicBezTo>
                      <a:cubicBezTo>
                        <a:pt x="37" y="309"/>
                        <a:pt x="19" y="293"/>
                        <a:pt x="9" y="269"/>
                      </a:cubicBezTo>
                      <a:cubicBezTo>
                        <a:pt x="1" y="250"/>
                        <a:pt x="0" y="230"/>
                        <a:pt x="1" y="211"/>
                      </a:cubicBezTo>
                      <a:cubicBezTo>
                        <a:pt x="4" y="169"/>
                        <a:pt x="8" y="127"/>
                        <a:pt x="12" y="85"/>
                      </a:cubicBezTo>
                      <a:cubicBezTo>
                        <a:pt x="12" y="79"/>
                        <a:pt x="13" y="73"/>
                        <a:pt x="15" y="67"/>
                      </a:cubicBezTo>
                      <a:cubicBezTo>
                        <a:pt x="19" y="53"/>
                        <a:pt x="28" y="48"/>
                        <a:pt x="42" y="49"/>
                      </a:cubicBezTo>
                      <a:cubicBezTo>
                        <a:pt x="46" y="49"/>
                        <a:pt x="50" y="50"/>
                        <a:pt x="55" y="51"/>
                      </a:cubicBezTo>
                      <a:cubicBezTo>
                        <a:pt x="65" y="18"/>
                        <a:pt x="72" y="13"/>
                        <a:pt x="101" y="22"/>
                      </a:cubicBezTo>
                      <a:cubicBezTo>
                        <a:pt x="116" y="0"/>
                        <a:pt x="146" y="2"/>
                        <a:pt x="154" y="33"/>
                      </a:cubicBezTo>
                      <a:cubicBezTo>
                        <a:pt x="155" y="33"/>
                        <a:pt x="155" y="33"/>
                        <a:pt x="155" y="33"/>
                      </a:cubicBezTo>
                      <a:cubicBezTo>
                        <a:pt x="179" y="28"/>
                        <a:pt x="194" y="40"/>
                        <a:pt x="192" y="65"/>
                      </a:cubicBezTo>
                      <a:cubicBezTo>
                        <a:pt x="191" y="84"/>
                        <a:pt x="189" y="103"/>
                        <a:pt x="188" y="121"/>
                      </a:cubicBezTo>
                      <a:cubicBezTo>
                        <a:pt x="186" y="141"/>
                        <a:pt x="184" y="160"/>
                        <a:pt x="183" y="180"/>
                      </a:cubicBezTo>
                      <a:cubicBezTo>
                        <a:pt x="183" y="180"/>
                        <a:pt x="184" y="180"/>
                        <a:pt x="185" y="180"/>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8" name="Freeform 45"/>
                <p:cNvSpPr>
                  <a:spLocks/>
                </p:cNvSpPr>
                <p:nvPr/>
              </p:nvSpPr>
              <p:spPr bwMode="auto">
                <a:xfrm>
                  <a:off x="4719" y="1861"/>
                  <a:ext cx="123" cy="143"/>
                </a:xfrm>
                <a:custGeom>
                  <a:avLst/>
                  <a:gdLst>
                    <a:gd name="T0" fmla="*/ 0 w 123"/>
                    <a:gd name="T1" fmla="*/ 129 h 143"/>
                    <a:gd name="T2" fmla="*/ 107 w 123"/>
                    <a:gd name="T3" fmla="*/ 143 h 143"/>
                    <a:gd name="T4" fmla="*/ 123 w 123"/>
                    <a:gd name="T5" fmla="*/ 13 h 143"/>
                    <a:gd name="T6" fmla="*/ 16 w 123"/>
                    <a:gd name="T7" fmla="*/ 0 h 143"/>
                    <a:gd name="T8" fmla="*/ 0 w 123"/>
                    <a:gd name="T9" fmla="*/ 129 h 143"/>
                  </a:gdLst>
                  <a:ahLst/>
                  <a:cxnLst>
                    <a:cxn ang="0">
                      <a:pos x="T0" y="T1"/>
                    </a:cxn>
                    <a:cxn ang="0">
                      <a:pos x="T2" y="T3"/>
                    </a:cxn>
                    <a:cxn ang="0">
                      <a:pos x="T4" y="T5"/>
                    </a:cxn>
                    <a:cxn ang="0">
                      <a:pos x="T6" y="T7"/>
                    </a:cxn>
                    <a:cxn ang="0">
                      <a:pos x="T8" y="T9"/>
                    </a:cxn>
                  </a:cxnLst>
                  <a:rect l="0" t="0" r="r" b="b"/>
                  <a:pathLst>
                    <a:path w="123" h="143">
                      <a:moveTo>
                        <a:pt x="0" y="129"/>
                      </a:moveTo>
                      <a:lnTo>
                        <a:pt x="107" y="143"/>
                      </a:lnTo>
                      <a:lnTo>
                        <a:pt x="123" y="13"/>
                      </a:lnTo>
                      <a:lnTo>
                        <a:pt x="16" y="0"/>
                      </a:lnTo>
                      <a:lnTo>
                        <a:pt x="0" y="129"/>
                      </a:lnTo>
                      <a:close/>
                    </a:path>
                  </a:pathLst>
                </a:custGeom>
                <a:solidFill>
                  <a:srgbClr val="009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9" name="Rectangle 46"/>
                <p:cNvSpPr>
                  <a:spLocks noChangeArrowheads="1"/>
                </p:cNvSpPr>
                <p:nvPr/>
              </p:nvSpPr>
              <p:spPr bwMode="auto">
                <a:xfrm>
                  <a:off x="4457" y="1928"/>
                  <a:ext cx="526" cy="278"/>
                </a:xfrm>
                <a:prstGeom prst="rect">
                  <a:avLst/>
                </a:prstGeom>
                <a:solidFill>
                  <a:srgbClr val="C8CA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20" name="Oval 47"/>
                <p:cNvSpPr>
                  <a:spLocks noChangeArrowheads="1"/>
                </p:cNvSpPr>
                <p:nvPr/>
              </p:nvSpPr>
              <p:spPr bwMode="auto">
                <a:xfrm>
                  <a:off x="4685" y="2032"/>
                  <a:ext cx="69" cy="70"/>
                </a:xfrm>
                <a:prstGeom prst="ellipse">
                  <a:avLst/>
                </a:prstGeom>
                <a:solidFill>
                  <a:srgbClr val="EAEB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21" name="Freeform 48"/>
                <p:cNvSpPr>
                  <a:spLocks/>
                </p:cNvSpPr>
                <p:nvPr/>
              </p:nvSpPr>
              <p:spPr bwMode="auto">
                <a:xfrm>
                  <a:off x="4006" y="1928"/>
                  <a:ext cx="243" cy="99"/>
                </a:xfrm>
                <a:custGeom>
                  <a:avLst/>
                  <a:gdLst>
                    <a:gd name="T0" fmla="*/ 216 w 304"/>
                    <a:gd name="T1" fmla="*/ 65 h 123"/>
                    <a:gd name="T2" fmla="*/ 152 w 304"/>
                    <a:gd name="T3" fmla="*/ 83 h 123"/>
                    <a:gd name="T4" fmla="*/ 88 w 304"/>
                    <a:gd name="T5" fmla="*/ 65 h 123"/>
                    <a:gd name="T6" fmla="*/ 0 w 304"/>
                    <a:gd name="T7" fmla="*/ 0 h 123"/>
                    <a:gd name="T8" fmla="*/ 0 w 304"/>
                    <a:gd name="T9" fmla="*/ 35 h 123"/>
                    <a:gd name="T10" fmla="*/ 8 w 304"/>
                    <a:gd name="T11" fmla="*/ 40 h 123"/>
                    <a:gd name="T12" fmla="*/ 89 w 304"/>
                    <a:gd name="T13" fmla="*/ 106 h 123"/>
                    <a:gd name="T14" fmla="*/ 152 w 304"/>
                    <a:gd name="T15" fmla="*/ 123 h 123"/>
                    <a:gd name="T16" fmla="*/ 215 w 304"/>
                    <a:gd name="T17" fmla="*/ 106 h 123"/>
                    <a:gd name="T18" fmla="*/ 297 w 304"/>
                    <a:gd name="T19" fmla="*/ 40 h 123"/>
                    <a:gd name="T20" fmla="*/ 304 w 304"/>
                    <a:gd name="T21" fmla="*/ 35 h 123"/>
                    <a:gd name="T22" fmla="*/ 304 w 304"/>
                    <a:gd name="T23" fmla="*/ 0 h 123"/>
                    <a:gd name="T24" fmla="*/ 216 w 304"/>
                    <a:gd name="T25" fmla="*/ 6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4" h="123">
                      <a:moveTo>
                        <a:pt x="216" y="65"/>
                      </a:moveTo>
                      <a:cubicBezTo>
                        <a:pt x="196" y="78"/>
                        <a:pt x="175" y="83"/>
                        <a:pt x="152" y="83"/>
                      </a:cubicBezTo>
                      <a:cubicBezTo>
                        <a:pt x="130" y="83"/>
                        <a:pt x="108" y="78"/>
                        <a:pt x="88" y="65"/>
                      </a:cubicBezTo>
                      <a:cubicBezTo>
                        <a:pt x="57" y="45"/>
                        <a:pt x="27" y="25"/>
                        <a:pt x="0" y="0"/>
                      </a:cubicBezTo>
                      <a:cubicBezTo>
                        <a:pt x="0" y="12"/>
                        <a:pt x="0" y="23"/>
                        <a:pt x="0" y="35"/>
                      </a:cubicBezTo>
                      <a:cubicBezTo>
                        <a:pt x="4" y="36"/>
                        <a:pt x="6" y="38"/>
                        <a:pt x="8" y="40"/>
                      </a:cubicBezTo>
                      <a:cubicBezTo>
                        <a:pt x="33" y="64"/>
                        <a:pt x="60" y="86"/>
                        <a:pt x="89" y="106"/>
                      </a:cubicBezTo>
                      <a:cubicBezTo>
                        <a:pt x="108" y="120"/>
                        <a:pt x="130" y="123"/>
                        <a:pt x="152" y="123"/>
                      </a:cubicBezTo>
                      <a:cubicBezTo>
                        <a:pt x="174" y="123"/>
                        <a:pt x="196" y="120"/>
                        <a:pt x="215" y="106"/>
                      </a:cubicBezTo>
                      <a:cubicBezTo>
                        <a:pt x="244" y="86"/>
                        <a:pt x="271" y="64"/>
                        <a:pt x="297" y="40"/>
                      </a:cubicBezTo>
                      <a:cubicBezTo>
                        <a:pt x="299" y="38"/>
                        <a:pt x="301" y="36"/>
                        <a:pt x="304" y="35"/>
                      </a:cubicBezTo>
                      <a:cubicBezTo>
                        <a:pt x="304" y="23"/>
                        <a:pt x="304" y="12"/>
                        <a:pt x="304" y="0"/>
                      </a:cubicBezTo>
                      <a:cubicBezTo>
                        <a:pt x="277" y="25"/>
                        <a:pt x="247" y="45"/>
                        <a:pt x="216" y="65"/>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22" name="Freeform 49"/>
                <p:cNvSpPr>
                  <a:spLocks/>
                </p:cNvSpPr>
                <p:nvPr/>
              </p:nvSpPr>
              <p:spPr bwMode="auto">
                <a:xfrm>
                  <a:off x="3723" y="2020"/>
                  <a:ext cx="810" cy="186"/>
                </a:xfrm>
                <a:custGeom>
                  <a:avLst/>
                  <a:gdLst>
                    <a:gd name="T0" fmla="*/ 0 w 1012"/>
                    <a:gd name="T1" fmla="*/ 130 h 231"/>
                    <a:gd name="T2" fmla="*/ 93 w 1012"/>
                    <a:gd name="T3" fmla="*/ 59 h 231"/>
                    <a:gd name="T4" fmla="*/ 133 w 1012"/>
                    <a:gd name="T5" fmla="*/ 48 h 231"/>
                    <a:gd name="T6" fmla="*/ 309 w 1012"/>
                    <a:gd name="T7" fmla="*/ 0 h 231"/>
                    <a:gd name="T8" fmla="*/ 377 w 1012"/>
                    <a:gd name="T9" fmla="*/ 76 h 231"/>
                    <a:gd name="T10" fmla="*/ 613 w 1012"/>
                    <a:gd name="T11" fmla="*/ 87 h 231"/>
                    <a:gd name="T12" fmla="*/ 703 w 1012"/>
                    <a:gd name="T13" fmla="*/ 0 h 231"/>
                    <a:gd name="T14" fmla="*/ 940 w 1012"/>
                    <a:gd name="T15" fmla="*/ 65 h 231"/>
                    <a:gd name="T16" fmla="*/ 1006 w 1012"/>
                    <a:gd name="T17" fmla="*/ 119 h 231"/>
                    <a:gd name="T18" fmla="*/ 1012 w 1012"/>
                    <a:gd name="T19" fmla="*/ 130 h 231"/>
                    <a:gd name="T20" fmla="*/ 1012 w 1012"/>
                    <a:gd name="T21" fmla="*/ 223 h 231"/>
                    <a:gd name="T22" fmla="*/ 1004 w 1012"/>
                    <a:gd name="T23" fmla="*/ 231 h 231"/>
                    <a:gd name="T24" fmla="*/ 56 w 1012"/>
                    <a:gd name="T25" fmla="*/ 231 h 231"/>
                    <a:gd name="T26" fmla="*/ 6 w 1012"/>
                    <a:gd name="T27" fmla="*/ 231 h 231"/>
                    <a:gd name="T28" fmla="*/ 0 w 1012"/>
                    <a:gd name="T29" fmla="*/ 225 h 231"/>
                    <a:gd name="T30" fmla="*/ 0 w 1012"/>
                    <a:gd name="T31" fmla="*/ 13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12" h="231">
                      <a:moveTo>
                        <a:pt x="0" y="130"/>
                      </a:moveTo>
                      <a:cubicBezTo>
                        <a:pt x="19" y="91"/>
                        <a:pt x="51" y="68"/>
                        <a:pt x="93" y="59"/>
                      </a:cubicBezTo>
                      <a:cubicBezTo>
                        <a:pt x="106" y="56"/>
                        <a:pt x="119" y="52"/>
                        <a:pt x="133" y="48"/>
                      </a:cubicBezTo>
                      <a:cubicBezTo>
                        <a:pt x="191" y="32"/>
                        <a:pt x="250" y="16"/>
                        <a:pt x="309" y="0"/>
                      </a:cubicBezTo>
                      <a:cubicBezTo>
                        <a:pt x="322" y="34"/>
                        <a:pt x="346" y="59"/>
                        <a:pt x="377" y="76"/>
                      </a:cubicBezTo>
                      <a:cubicBezTo>
                        <a:pt x="454" y="118"/>
                        <a:pt x="533" y="120"/>
                        <a:pt x="613" y="87"/>
                      </a:cubicBezTo>
                      <a:cubicBezTo>
                        <a:pt x="655" y="70"/>
                        <a:pt x="687" y="43"/>
                        <a:pt x="703" y="0"/>
                      </a:cubicBezTo>
                      <a:cubicBezTo>
                        <a:pt x="782" y="21"/>
                        <a:pt x="862" y="42"/>
                        <a:pt x="940" y="65"/>
                      </a:cubicBezTo>
                      <a:cubicBezTo>
                        <a:pt x="969" y="73"/>
                        <a:pt x="990" y="93"/>
                        <a:pt x="1006" y="119"/>
                      </a:cubicBezTo>
                      <a:cubicBezTo>
                        <a:pt x="1008" y="123"/>
                        <a:pt x="1010" y="126"/>
                        <a:pt x="1012" y="130"/>
                      </a:cubicBezTo>
                      <a:cubicBezTo>
                        <a:pt x="1012" y="161"/>
                        <a:pt x="1012" y="192"/>
                        <a:pt x="1012" y="223"/>
                      </a:cubicBezTo>
                      <a:cubicBezTo>
                        <a:pt x="1012" y="229"/>
                        <a:pt x="1011" y="231"/>
                        <a:pt x="1004" y="231"/>
                      </a:cubicBezTo>
                      <a:cubicBezTo>
                        <a:pt x="688" y="231"/>
                        <a:pt x="372" y="231"/>
                        <a:pt x="56" y="231"/>
                      </a:cubicBezTo>
                      <a:cubicBezTo>
                        <a:pt x="39" y="231"/>
                        <a:pt x="23" y="230"/>
                        <a:pt x="6" y="231"/>
                      </a:cubicBezTo>
                      <a:cubicBezTo>
                        <a:pt x="1" y="231"/>
                        <a:pt x="0" y="230"/>
                        <a:pt x="0" y="225"/>
                      </a:cubicBezTo>
                      <a:cubicBezTo>
                        <a:pt x="0" y="193"/>
                        <a:pt x="0" y="161"/>
                        <a:pt x="0" y="130"/>
                      </a:cubicBezTo>
                      <a:close/>
                    </a:path>
                  </a:pathLst>
                </a:custGeom>
                <a:solidFill>
                  <a:srgbClr val="00A3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23" name="Freeform 50"/>
                <p:cNvSpPr>
                  <a:spLocks/>
                </p:cNvSpPr>
                <p:nvPr/>
              </p:nvSpPr>
              <p:spPr bwMode="auto">
                <a:xfrm>
                  <a:off x="3970" y="1956"/>
                  <a:ext cx="315" cy="161"/>
                </a:xfrm>
                <a:custGeom>
                  <a:avLst/>
                  <a:gdLst>
                    <a:gd name="T0" fmla="*/ 394 w 394"/>
                    <a:gd name="T1" fmla="*/ 80 h 200"/>
                    <a:gd name="T2" fmla="*/ 304 w 394"/>
                    <a:gd name="T3" fmla="*/ 167 h 200"/>
                    <a:gd name="T4" fmla="*/ 68 w 394"/>
                    <a:gd name="T5" fmla="*/ 156 h 200"/>
                    <a:gd name="T6" fmla="*/ 0 w 394"/>
                    <a:gd name="T7" fmla="*/ 80 h 200"/>
                    <a:gd name="T8" fmla="*/ 37 w 394"/>
                    <a:gd name="T9" fmla="*/ 69 h 200"/>
                    <a:gd name="T10" fmla="*/ 45 w 394"/>
                    <a:gd name="T11" fmla="*/ 58 h 200"/>
                    <a:gd name="T12" fmla="*/ 45 w 394"/>
                    <a:gd name="T13" fmla="*/ 0 h 200"/>
                    <a:gd name="T14" fmla="*/ 53 w 394"/>
                    <a:gd name="T15" fmla="*/ 5 h 200"/>
                    <a:gd name="T16" fmla="*/ 134 w 394"/>
                    <a:gd name="T17" fmla="*/ 71 h 200"/>
                    <a:gd name="T18" fmla="*/ 217 w 394"/>
                    <a:gd name="T19" fmla="*/ 86 h 200"/>
                    <a:gd name="T20" fmla="*/ 255 w 394"/>
                    <a:gd name="T21" fmla="*/ 74 h 200"/>
                    <a:gd name="T22" fmla="*/ 317 w 394"/>
                    <a:gd name="T23" fmla="*/ 26 h 200"/>
                    <a:gd name="T24" fmla="*/ 349 w 394"/>
                    <a:gd name="T25" fmla="*/ 0 h 200"/>
                    <a:gd name="T26" fmla="*/ 349 w 394"/>
                    <a:gd name="T27" fmla="*/ 58 h 200"/>
                    <a:gd name="T28" fmla="*/ 357 w 394"/>
                    <a:gd name="T29" fmla="*/ 69 h 200"/>
                    <a:gd name="T30" fmla="*/ 394 w 394"/>
                    <a:gd name="T31" fmla="*/ 8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4" h="200">
                      <a:moveTo>
                        <a:pt x="394" y="80"/>
                      </a:moveTo>
                      <a:cubicBezTo>
                        <a:pt x="378" y="123"/>
                        <a:pt x="346" y="150"/>
                        <a:pt x="304" y="167"/>
                      </a:cubicBezTo>
                      <a:cubicBezTo>
                        <a:pt x="224" y="200"/>
                        <a:pt x="145" y="198"/>
                        <a:pt x="68" y="156"/>
                      </a:cubicBezTo>
                      <a:cubicBezTo>
                        <a:pt x="37" y="139"/>
                        <a:pt x="13" y="114"/>
                        <a:pt x="0" y="80"/>
                      </a:cubicBezTo>
                      <a:cubicBezTo>
                        <a:pt x="12" y="76"/>
                        <a:pt x="25" y="72"/>
                        <a:pt x="37" y="69"/>
                      </a:cubicBezTo>
                      <a:cubicBezTo>
                        <a:pt x="43" y="68"/>
                        <a:pt x="45" y="65"/>
                        <a:pt x="45" y="58"/>
                      </a:cubicBezTo>
                      <a:cubicBezTo>
                        <a:pt x="45" y="39"/>
                        <a:pt x="45" y="20"/>
                        <a:pt x="45" y="0"/>
                      </a:cubicBezTo>
                      <a:cubicBezTo>
                        <a:pt x="49" y="0"/>
                        <a:pt x="51" y="3"/>
                        <a:pt x="53" y="5"/>
                      </a:cubicBezTo>
                      <a:cubicBezTo>
                        <a:pt x="78" y="29"/>
                        <a:pt x="105" y="51"/>
                        <a:pt x="134" y="71"/>
                      </a:cubicBezTo>
                      <a:cubicBezTo>
                        <a:pt x="159" y="89"/>
                        <a:pt x="188" y="89"/>
                        <a:pt x="217" y="86"/>
                      </a:cubicBezTo>
                      <a:cubicBezTo>
                        <a:pt x="230" y="85"/>
                        <a:pt x="243" y="82"/>
                        <a:pt x="255" y="74"/>
                      </a:cubicBezTo>
                      <a:cubicBezTo>
                        <a:pt x="277" y="60"/>
                        <a:pt x="297" y="43"/>
                        <a:pt x="317" y="26"/>
                      </a:cubicBezTo>
                      <a:cubicBezTo>
                        <a:pt x="328" y="17"/>
                        <a:pt x="336" y="6"/>
                        <a:pt x="349" y="0"/>
                      </a:cubicBezTo>
                      <a:cubicBezTo>
                        <a:pt x="349" y="20"/>
                        <a:pt x="350" y="39"/>
                        <a:pt x="349" y="58"/>
                      </a:cubicBezTo>
                      <a:cubicBezTo>
                        <a:pt x="349" y="65"/>
                        <a:pt x="351" y="68"/>
                        <a:pt x="357" y="69"/>
                      </a:cubicBezTo>
                      <a:cubicBezTo>
                        <a:pt x="370" y="72"/>
                        <a:pt x="382" y="76"/>
                        <a:pt x="394" y="80"/>
                      </a:cubicBezTo>
                      <a:close/>
                    </a:path>
                  </a:pathLst>
                </a:custGeom>
                <a:solidFill>
                  <a:srgbClr val="E1C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24" name="Freeform 51"/>
                <p:cNvSpPr>
                  <a:spLocks/>
                </p:cNvSpPr>
                <p:nvPr/>
              </p:nvSpPr>
              <p:spPr bwMode="auto">
                <a:xfrm>
                  <a:off x="3929" y="1474"/>
                  <a:ext cx="320" cy="227"/>
                </a:xfrm>
                <a:custGeom>
                  <a:avLst/>
                  <a:gdLst>
                    <a:gd name="T0" fmla="*/ 398 w 400"/>
                    <a:gd name="T1" fmla="*/ 96 h 283"/>
                    <a:gd name="T2" fmla="*/ 289 w 400"/>
                    <a:gd name="T3" fmla="*/ 45 h 283"/>
                    <a:gd name="T4" fmla="*/ 98 w 400"/>
                    <a:gd name="T5" fmla="*/ 97 h 283"/>
                    <a:gd name="T6" fmla="*/ 18 w 400"/>
                    <a:gd name="T7" fmla="*/ 242 h 283"/>
                    <a:gd name="T8" fmla="*/ 15 w 400"/>
                    <a:gd name="T9" fmla="*/ 283 h 283"/>
                    <a:gd name="T10" fmla="*/ 13 w 400"/>
                    <a:gd name="T11" fmla="*/ 152 h 283"/>
                    <a:gd name="T12" fmla="*/ 117 w 400"/>
                    <a:gd name="T13" fmla="*/ 46 h 283"/>
                    <a:gd name="T14" fmla="*/ 123 w 400"/>
                    <a:gd name="T15" fmla="*/ 34 h 283"/>
                    <a:gd name="T16" fmla="*/ 122 w 400"/>
                    <a:gd name="T17" fmla="*/ 31 h 283"/>
                    <a:gd name="T18" fmla="*/ 119 w 400"/>
                    <a:gd name="T19" fmla="*/ 8 h 283"/>
                    <a:gd name="T20" fmla="*/ 140 w 400"/>
                    <a:gd name="T21" fmla="*/ 8 h 283"/>
                    <a:gd name="T22" fmla="*/ 240 w 400"/>
                    <a:gd name="T23" fmla="*/ 13 h 283"/>
                    <a:gd name="T24" fmla="*/ 312 w 400"/>
                    <a:gd name="T25" fmla="*/ 19 h 283"/>
                    <a:gd name="T26" fmla="*/ 400 w 400"/>
                    <a:gd name="T27" fmla="*/ 90 h 283"/>
                    <a:gd name="T28" fmla="*/ 398 w 400"/>
                    <a:gd name="T29" fmla="*/ 9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0" h="283">
                      <a:moveTo>
                        <a:pt x="398" y="96"/>
                      </a:moveTo>
                      <a:cubicBezTo>
                        <a:pt x="366" y="70"/>
                        <a:pt x="330" y="52"/>
                        <a:pt x="289" y="45"/>
                      </a:cubicBezTo>
                      <a:cubicBezTo>
                        <a:pt x="218" y="34"/>
                        <a:pt x="154" y="50"/>
                        <a:pt x="98" y="97"/>
                      </a:cubicBezTo>
                      <a:cubicBezTo>
                        <a:pt x="53" y="135"/>
                        <a:pt x="26" y="184"/>
                        <a:pt x="18" y="242"/>
                      </a:cubicBezTo>
                      <a:cubicBezTo>
                        <a:pt x="16" y="256"/>
                        <a:pt x="16" y="270"/>
                        <a:pt x="15" y="283"/>
                      </a:cubicBezTo>
                      <a:cubicBezTo>
                        <a:pt x="5" y="240"/>
                        <a:pt x="0" y="196"/>
                        <a:pt x="13" y="152"/>
                      </a:cubicBezTo>
                      <a:cubicBezTo>
                        <a:pt x="29" y="98"/>
                        <a:pt x="64" y="63"/>
                        <a:pt x="117" y="46"/>
                      </a:cubicBezTo>
                      <a:cubicBezTo>
                        <a:pt x="125" y="44"/>
                        <a:pt x="128" y="41"/>
                        <a:pt x="123" y="34"/>
                      </a:cubicBezTo>
                      <a:cubicBezTo>
                        <a:pt x="123" y="33"/>
                        <a:pt x="122" y="32"/>
                        <a:pt x="122" y="31"/>
                      </a:cubicBezTo>
                      <a:cubicBezTo>
                        <a:pt x="120" y="23"/>
                        <a:pt x="116" y="14"/>
                        <a:pt x="119" y="8"/>
                      </a:cubicBezTo>
                      <a:cubicBezTo>
                        <a:pt x="124" y="0"/>
                        <a:pt x="133" y="7"/>
                        <a:pt x="140" y="8"/>
                      </a:cubicBezTo>
                      <a:cubicBezTo>
                        <a:pt x="173" y="12"/>
                        <a:pt x="206" y="16"/>
                        <a:pt x="240" y="13"/>
                      </a:cubicBezTo>
                      <a:cubicBezTo>
                        <a:pt x="264" y="11"/>
                        <a:pt x="288" y="12"/>
                        <a:pt x="312" y="19"/>
                      </a:cubicBezTo>
                      <a:cubicBezTo>
                        <a:pt x="352" y="30"/>
                        <a:pt x="382" y="53"/>
                        <a:pt x="400" y="90"/>
                      </a:cubicBezTo>
                      <a:cubicBezTo>
                        <a:pt x="400" y="92"/>
                        <a:pt x="400" y="94"/>
                        <a:pt x="398" y="96"/>
                      </a:cubicBezTo>
                      <a:close/>
                    </a:path>
                  </a:pathLst>
                </a:custGeom>
                <a:solidFill>
                  <a:srgbClr val="E2AB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25" name="Freeform 52"/>
                <p:cNvSpPr>
                  <a:spLocks/>
                </p:cNvSpPr>
                <p:nvPr/>
              </p:nvSpPr>
              <p:spPr bwMode="auto">
                <a:xfrm>
                  <a:off x="4248" y="1546"/>
                  <a:ext cx="76" cy="155"/>
                </a:xfrm>
                <a:custGeom>
                  <a:avLst/>
                  <a:gdLst>
                    <a:gd name="T0" fmla="*/ 0 w 95"/>
                    <a:gd name="T1" fmla="*/ 6 h 193"/>
                    <a:gd name="T2" fmla="*/ 2 w 95"/>
                    <a:gd name="T3" fmla="*/ 0 h 193"/>
                    <a:gd name="T4" fmla="*/ 92 w 95"/>
                    <a:gd name="T5" fmla="*/ 96 h 193"/>
                    <a:gd name="T6" fmla="*/ 84 w 95"/>
                    <a:gd name="T7" fmla="*/ 193 h 193"/>
                    <a:gd name="T8" fmla="*/ 44 w 95"/>
                    <a:gd name="T9" fmla="*/ 56 h 193"/>
                    <a:gd name="T10" fmla="*/ 0 w 95"/>
                    <a:gd name="T11" fmla="*/ 6 h 193"/>
                  </a:gdLst>
                  <a:ahLst/>
                  <a:cxnLst>
                    <a:cxn ang="0">
                      <a:pos x="T0" y="T1"/>
                    </a:cxn>
                    <a:cxn ang="0">
                      <a:pos x="T2" y="T3"/>
                    </a:cxn>
                    <a:cxn ang="0">
                      <a:pos x="T4" y="T5"/>
                    </a:cxn>
                    <a:cxn ang="0">
                      <a:pos x="T6" y="T7"/>
                    </a:cxn>
                    <a:cxn ang="0">
                      <a:pos x="T8" y="T9"/>
                    </a:cxn>
                    <a:cxn ang="0">
                      <a:pos x="T10" y="T11"/>
                    </a:cxn>
                  </a:cxnLst>
                  <a:rect l="0" t="0" r="r" b="b"/>
                  <a:pathLst>
                    <a:path w="95" h="193">
                      <a:moveTo>
                        <a:pt x="0" y="6"/>
                      </a:moveTo>
                      <a:cubicBezTo>
                        <a:pt x="2" y="4"/>
                        <a:pt x="2" y="2"/>
                        <a:pt x="2" y="0"/>
                      </a:cubicBezTo>
                      <a:cubicBezTo>
                        <a:pt x="56" y="9"/>
                        <a:pt x="86" y="41"/>
                        <a:pt x="92" y="96"/>
                      </a:cubicBezTo>
                      <a:cubicBezTo>
                        <a:pt x="95" y="129"/>
                        <a:pt x="91" y="161"/>
                        <a:pt x="84" y="193"/>
                      </a:cubicBezTo>
                      <a:cubicBezTo>
                        <a:pt x="83" y="143"/>
                        <a:pt x="72" y="97"/>
                        <a:pt x="44" y="56"/>
                      </a:cubicBezTo>
                      <a:cubicBezTo>
                        <a:pt x="32" y="37"/>
                        <a:pt x="17" y="21"/>
                        <a:pt x="0" y="6"/>
                      </a:cubicBezTo>
                      <a:close/>
                    </a:path>
                  </a:pathLst>
                </a:custGeom>
                <a:solidFill>
                  <a:srgbClr val="D79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26" name="Freeform 53"/>
                <p:cNvSpPr>
                  <a:spLocks/>
                </p:cNvSpPr>
                <p:nvPr/>
              </p:nvSpPr>
              <p:spPr bwMode="auto">
                <a:xfrm>
                  <a:off x="3981" y="1863"/>
                  <a:ext cx="1" cy="1"/>
                </a:xfrm>
                <a:custGeom>
                  <a:avLst/>
                  <a:gdLst>
                    <a:gd name="T0" fmla="*/ 0 w 1"/>
                    <a:gd name="T1" fmla="*/ 1 h 1"/>
                    <a:gd name="T2" fmla="*/ 1 w 1"/>
                    <a:gd name="T3" fmla="*/ 0 h 1"/>
                    <a:gd name="T4" fmla="*/ 1 w 1"/>
                    <a:gd name="T5" fmla="*/ 1 h 1"/>
                    <a:gd name="T6" fmla="*/ 0 w 1"/>
                    <a:gd name="T7" fmla="*/ 1 h 1"/>
                  </a:gdLst>
                  <a:ahLst/>
                  <a:cxnLst>
                    <a:cxn ang="0">
                      <a:pos x="T0" y="T1"/>
                    </a:cxn>
                    <a:cxn ang="0">
                      <a:pos x="T2" y="T3"/>
                    </a:cxn>
                    <a:cxn ang="0">
                      <a:pos x="T4" y="T5"/>
                    </a:cxn>
                    <a:cxn ang="0">
                      <a:pos x="T6" y="T7"/>
                    </a:cxn>
                  </a:cxnLst>
                  <a:rect l="0" t="0" r="r" b="b"/>
                  <a:pathLst>
                    <a:path w="1" h="1">
                      <a:moveTo>
                        <a:pt x="0" y="1"/>
                      </a:moveTo>
                      <a:cubicBezTo>
                        <a:pt x="0" y="0"/>
                        <a:pt x="0" y="0"/>
                        <a:pt x="1" y="0"/>
                      </a:cubicBezTo>
                      <a:cubicBezTo>
                        <a:pt x="1" y="0"/>
                        <a:pt x="1" y="1"/>
                        <a:pt x="1" y="1"/>
                      </a:cubicBezTo>
                      <a:cubicBezTo>
                        <a:pt x="0" y="1"/>
                        <a:pt x="0" y="1"/>
                        <a:pt x="0" y="1"/>
                      </a:cubicBezTo>
                      <a:close/>
                    </a:path>
                  </a:pathLst>
                </a:custGeom>
                <a:solidFill>
                  <a:srgbClr val="7D55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27" name="Freeform 54"/>
                <p:cNvSpPr>
                  <a:spLocks/>
                </p:cNvSpPr>
                <p:nvPr/>
              </p:nvSpPr>
              <p:spPr bwMode="auto">
                <a:xfrm>
                  <a:off x="3965" y="1526"/>
                  <a:ext cx="264" cy="178"/>
                </a:xfrm>
                <a:custGeom>
                  <a:avLst/>
                  <a:gdLst>
                    <a:gd name="T0" fmla="*/ 21 w 330"/>
                    <a:gd name="T1" fmla="*/ 220 h 222"/>
                    <a:gd name="T2" fmla="*/ 15 w 330"/>
                    <a:gd name="T3" fmla="*/ 220 h 222"/>
                    <a:gd name="T4" fmla="*/ 1 w 330"/>
                    <a:gd name="T5" fmla="*/ 207 h 222"/>
                    <a:gd name="T6" fmla="*/ 170 w 330"/>
                    <a:gd name="T7" fmla="*/ 9 h 222"/>
                    <a:gd name="T8" fmla="*/ 325 w 330"/>
                    <a:gd name="T9" fmla="*/ 47 h 222"/>
                    <a:gd name="T10" fmla="*/ 330 w 330"/>
                    <a:gd name="T11" fmla="*/ 52 h 222"/>
                    <a:gd name="T12" fmla="*/ 307 w 330"/>
                    <a:gd name="T13" fmla="*/ 73 h 222"/>
                    <a:gd name="T14" fmla="*/ 273 w 330"/>
                    <a:gd name="T15" fmla="*/ 103 h 222"/>
                    <a:gd name="T16" fmla="*/ 257 w 330"/>
                    <a:gd name="T17" fmla="*/ 112 h 222"/>
                    <a:gd name="T18" fmla="*/ 190 w 330"/>
                    <a:gd name="T19" fmla="*/ 108 h 222"/>
                    <a:gd name="T20" fmla="*/ 169 w 330"/>
                    <a:gd name="T21" fmla="*/ 95 h 222"/>
                    <a:gd name="T22" fmla="*/ 77 w 330"/>
                    <a:gd name="T23" fmla="*/ 93 h 222"/>
                    <a:gd name="T24" fmla="*/ 23 w 330"/>
                    <a:gd name="T25" fmla="*/ 182 h 222"/>
                    <a:gd name="T26" fmla="*/ 21 w 330"/>
                    <a:gd name="T27" fmla="*/ 22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0" h="222">
                      <a:moveTo>
                        <a:pt x="21" y="220"/>
                      </a:moveTo>
                      <a:cubicBezTo>
                        <a:pt x="19" y="220"/>
                        <a:pt x="17" y="220"/>
                        <a:pt x="15" y="220"/>
                      </a:cubicBezTo>
                      <a:cubicBezTo>
                        <a:pt x="1" y="222"/>
                        <a:pt x="1" y="222"/>
                        <a:pt x="1" y="207"/>
                      </a:cubicBezTo>
                      <a:cubicBezTo>
                        <a:pt x="0" y="114"/>
                        <a:pt x="69" y="25"/>
                        <a:pt x="170" y="9"/>
                      </a:cubicBezTo>
                      <a:cubicBezTo>
                        <a:pt x="227" y="0"/>
                        <a:pt x="279" y="13"/>
                        <a:pt x="325" y="47"/>
                      </a:cubicBezTo>
                      <a:cubicBezTo>
                        <a:pt x="327" y="48"/>
                        <a:pt x="329" y="50"/>
                        <a:pt x="330" y="52"/>
                      </a:cubicBezTo>
                      <a:cubicBezTo>
                        <a:pt x="321" y="57"/>
                        <a:pt x="315" y="66"/>
                        <a:pt x="307" y="73"/>
                      </a:cubicBezTo>
                      <a:cubicBezTo>
                        <a:pt x="295" y="82"/>
                        <a:pt x="284" y="93"/>
                        <a:pt x="273" y="103"/>
                      </a:cubicBezTo>
                      <a:cubicBezTo>
                        <a:pt x="267" y="106"/>
                        <a:pt x="262" y="109"/>
                        <a:pt x="257" y="112"/>
                      </a:cubicBezTo>
                      <a:cubicBezTo>
                        <a:pt x="234" y="123"/>
                        <a:pt x="212" y="120"/>
                        <a:pt x="190" y="108"/>
                      </a:cubicBezTo>
                      <a:cubicBezTo>
                        <a:pt x="183" y="104"/>
                        <a:pt x="175" y="101"/>
                        <a:pt x="169" y="95"/>
                      </a:cubicBezTo>
                      <a:cubicBezTo>
                        <a:pt x="141" y="69"/>
                        <a:pt x="105" y="76"/>
                        <a:pt x="77" y="93"/>
                      </a:cubicBezTo>
                      <a:cubicBezTo>
                        <a:pt x="44" y="113"/>
                        <a:pt x="29" y="144"/>
                        <a:pt x="23" y="182"/>
                      </a:cubicBezTo>
                      <a:cubicBezTo>
                        <a:pt x="22" y="194"/>
                        <a:pt x="22" y="207"/>
                        <a:pt x="21" y="220"/>
                      </a:cubicBezTo>
                      <a:close/>
                    </a:path>
                  </a:pathLst>
                </a:custGeom>
                <a:solidFill>
                  <a:srgbClr val="E2A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28" name="Freeform 55"/>
                <p:cNvSpPr>
                  <a:spLocks/>
                </p:cNvSpPr>
                <p:nvPr/>
              </p:nvSpPr>
              <p:spPr bwMode="auto">
                <a:xfrm>
                  <a:off x="4066" y="1879"/>
                  <a:ext cx="123" cy="40"/>
                </a:xfrm>
                <a:custGeom>
                  <a:avLst/>
                  <a:gdLst>
                    <a:gd name="T0" fmla="*/ 77 w 154"/>
                    <a:gd name="T1" fmla="*/ 2 h 50"/>
                    <a:gd name="T2" fmla="*/ 141 w 154"/>
                    <a:gd name="T3" fmla="*/ 2 h 50"/>
                    <a:gd name="T4" fmla="*/ 152 w 154"/>
                    <a:gd name="T5" fmla="*/ 5 h 50"/>
                    <a:gd name="T6" fmla="*/ 148 w 154"/>
                    <a:gd name="T7" fmla="*/ 15 h 50"/>
                    <a:gd name="T8" fmla="*/ 89 w 154"/>
                    <a:gd name="T9" fmla="*/ 46 h 50"/>
                    <a:gd name="T10" fmla="*/ 10 w 154"/>
                    <a:gd name="T11" fmla="*/ 20 h 50"/>
                    <a:gd name="T12" fmla="*/ 4 w 154"/>
                    <a:gd name="T13" fmla="*/ 13 h 50"/>
                    <a:gd name="T14" fmla="*/ 11 w 154"/>
                    <a:gd name="T15" fmla="*/ 2 h 50"/>
                    <a:gd name="T16" fmla="*/ 77 w 154"/>
                    <a:gd name="T17"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50">
                      <a:moveTo>
                        <a:pt x="77" y="2"/>
                      </a:moveTo>
                      <a:cubicBezTo>
                        <a:pt x="98" y="2"/>
                        <a:pt x="120" y="2"/>
                        <a:pt x="141" y="2"/>
                      </a:cubicBezTo>
                      <a:cubicBezTo>
                        <a:pt x="145" y="2"/>
                        <a:pt x="149" y="0"/>
                        <a:pt x="152" y="5"/>
                      </a:cubicBezTo>
                      <a:cubicBezTo>
                        <a:pt x="154" y="9"/>
                        <a:pt x="151" y="12"/>
                        <a:pt x="148" y="15"/>
                      </a:cubicBezTo>
                      <a:cubicBezTo>
                        <a:pt x="133" y="34"/>
                        <a:pt x="113" y="44"/>
                        <a:pt x="89" y="46"/>
                      </a:cubicBezTo>
                      <a:cubicBezTo>
                        <a:pt x="59" y="50"/>
                        <a:pt x="31" y="45"/>
                        <a:pt x="10" y="20"/>
                      </a:cubicBezTo>
                      <a:cubicBezTo>
                        <a:pt x="8" y="18"/>
                        <a:pt x="6" y="15"/>
                        <a:pt x="4" y="13"/>
                      </a:cubicBezTo>
                      <a:cubicBezTo>
                        <a:pt x="0" y="5"/>
                        <a:pt x="2" y="2"/>
                        <a:pt x="11" y="2"/>
                      </a:cubicBezTo>
                      <a:cubicBezTo>
                        <a:pt x="33" y="1"/>
                        <a:pt x="55" y="2"/>
                        <a:pt x="77" y="2"/>
                      </a:cubicBezTo>
                      <a:close/>
                    </a:path>
                  </a:pathLst>
                </a:custGeom>
                <a:solidFill>
                  <a:srgbClr val="AB85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29" name="Freeform 56"/>
                <p:cNvSpPr>
                  <a:spLocks/>
                </p:cNvSpPr>
                <p:nvPr/>
              </p:nvSpPr>
              <p:spPr bwMode="auto">
                <a:xfrm>
                  <a:off x="4184" y="1568"/>
                  <a:ext cx="106" cy="138"/>
                </a:xfrm>
                <a:custGeom>
                  <a:avLst/>
                  <a:gdLst>
                    <a:gd name="T0" fmla="*/ 0 w 133"/>
                    <a:gd name="T1" fmla="*/ 51 h 172"/>
                    <a:gd name="T2" fmla="*/ 34 w 133"/>
                    <a:gd name="T3" fmla="*/ 21 h 172"/>
                    <a:gd name="T4" fmla="*/ 57 w 133"/>
                    <a:gd name="T5" fmla="*/ 0 h 172"/>
                    <a:gd name="T6" fmla="*/ 118 w 133"/>
                    <a:gd name="T7" fmla="*/ 81 h 172"/>
                    <a:gd name="T8" fmla="*/ 132 w 133"/>
                    <a:gd name="T9" fmla="*/ 160 h 172"/>
                    <a:gd name="T10" fmla="*/ 121 w 133"/>
                    <a:gd name="T11" fmla="*/ 169 h 172"/>
                    <a:gd name="T12" fmla="*/ 113 w 133"/>
                    <a:gd name="T13" fmla="*/ 168 h 172"/>
                    <a:gd name="T14" fmla="*/ 108 w 133"/>
                    <a:gd name="T15" fmla="*/ 109 h 172"/>
                    <a:gd name="T16" fmla="*/ 35 w 133"/>
                    <a:gd name="T17" fmla="*/ 48 h 172"/>
                    <a:gd name="T18" fmla="*/ 0 w 133"/>
                    <a:gd name="T19" fmla="*/ 5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72">
                      <a:moveTo>
                        <a:pt x="0" y="51"/>
                      </a:moveTo>
                      <a:cubicBezTo>
                        <a:pt x="11" y="41"/>
                        <a:pt x="22" y="30"/>
                        <a:pt x="34" y="21"/>
                      </a:cubicBezTo>
                      <a:cubicBezTo>
                        <a:pt x="42" y="14"/>
                        <a:pt x="48" y="5"/>
                        <a:pt x="57" y="0"/>
                      </a:cubicBezTo>
                      <a:cubicBezTo>
                        <a:pt x="85" y="21"/>
                        <a:pt x="105" y="49"/>
                        <a:pt x="118" y="81"/>
                      </a:cubicBezTo>
                      <a:cubicBezTo>
                        <a:pt x="128" y="106"/>
                        <a:pt x="133" y="132"/>
                        <a:pt x="132" y="160"/>
                      </a:cubicBezTo>
                      <a:cubicBezTo>
                        <a:pt x="132" y="168"/>
                        <a:pt x="131" y="172"/>
                        <a:pt x="121" y="169"/>
                      </a:cubicBezTo>
                      <a:cubicBezTo>
                        <a:pt x="119" y="168"/>
                        <a:pt x="116" y="168"/>
                        <a:pt x="113" y="168"/>
                      </a:cubicBezTo>
                      <a:cubicBezTo>
                        <a:pt x="114" y="148"/>
                        <a:pt x="112" y="129"/>
                        <a:pt x="108" y="109"/>
                      </a:cubicBezTo>
                      <a:cubicBezTo>
                        <a:pt x="100" y="68"/>
                        <a:pt x="79" y="51"/>
                        <a:pt x="35" y="48"/>
                      </a:cubicBezTo>
                      <a:cubicBezTo>
                        <a:pt x="23" y="47"/>
                        <a:pt x="11" y="49"/>
                        <a:pt x="0" y="51"/>
                      </a:cubicBezTo>
                      <a:close/>
                    </a:path>
                  </a:pathLst>
                </a:custGeom>
                <a:solidFill>
                  <a:srgbClr val="D79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30" name="Freeform 57"/>
                <p:cNvSpPr>
                  <a:spLocks/>
                </p:cNvSpPr>
                <p:nvPr/>
              </p:nvSpPr>
              <p:spPr bwMode="auto">
                <a:xfrm>
                  <a:off x="4135" y="1699"/>
                  <a:ext cx="123" cy="125"/>
                </a:xfrm>
                <a:custGeom>
                  <a:avLst/>
                  <a:gdLst>
                    <a:gd name="T0" fmla="*/ 1 w 154"/>
                    <a:gd name="T1" fmla="*/ 105 h 156"/>
                    <a:gd name="T2" fmla="*/ 1 w 154"/>
                    <a:gd name="T3" fmla="*/ 74 h 156"/>
                    <a:gd name="T4" fmla="*/ 40 w 154"/>
                    <a:gd name="T5" fmla="*/ 14 h 156"/>
                    <a:gd name="T6" fmla="*/ 128 w 154"/>
                    <a:gd name="T7" fmla="*/ 15 h 156"/>
                    <a:gd name="T8" fmla="*/ 146 w 154"/>
                    <a:gd name="T9" fmla="*/ 31 h 156"/>
                    <a:gd name="T10" fmla="*/ 150 w 154"/>
                    <a:gd name="T11" fmla="*/ 41 h 156"/>
                    <a:gd name="T12" fmla="*/ 132 w 154"/>
                    <a:gd name="T13" fmla="*/ 44 h 156"/>
                    <a:gd name="T14" fmla="*/ 90 w 154"/>
                    <a:gd name="T15" fmla="*/ 24 h 156"/>
                    <a:gd name="T16" fmla="*/ 38 w 154"/>
                    <a:gd name="T17" fmla="*/ 36 h 156"/>
                    <a:gd name="T18" fmla="*/ 21 w 154"/>
                    <a:gd name="T19" fmla="*/ 71 h 156"/>
                    <a:gd name="T20" fmla="*/ 21 w 154"/>
                    <a:gd name="T21" fmla="*/ 146 h 156"/>
                    <a:gd name="T22" fmla="*/ 11 w 154"/>
                    <a:gd name="T23" fmla="*/ 156 h 156"/>
                    <a:gd name="T24" fmla="*/ 1 w 154"/>
                    <a:gd name="T25" fmla="*/ 146 h 156"/>
                    <a:gd name="T26" fmla="*/ 1 w 154"/>
                    <a:gd name="T27" fmla="*/ 10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4" h="156">
                      <a:moveTo>
                        <a:pt x="1" y="105"/>
                      </a:moveTo>
                      <a:cubicBezTo>
                        <a:pt x="1" y="94"/>
                        <a:pt x="2" y="84"/>
                        <a:pt x="1" y="74"/>
                      </a:cubicBezTo>
                      <a:cubicBezTo>
                        <a:pt x="0" y="44"/>
                        <a:pt x="14" y="25"/>
                        <a:pt x="40" y="14"/>
                      </a:cubicBezTo>
                      <a:cubicBezTo>
                        <a:pt x="69" y="1"/>
                        <a:pt x="99" y="0"/>
                        <a:pt x="128" y="15"/>
                      </a:cubicBezTo>
                      <a:cubicBezTo>
                        <a:pt x="135" y="19"/>
                        <a:pt x="141" y="25"/>
                        <a:pt x="146" y="31"/>
                      </a:cubicBezTo>
                      <a:cubicBezTo>
                        <a:pt x="149" y="34"/>
                        <a:pt x="154" y="38"/>
                        <a:pt x="150" y="41"/>
                      </a:cubicBezTo>
                      <a:cubicBezTo>
                        <a:pt x="145" y="44"/>
                        <a:pt x="138" y="50"/>
                        <a:pt x="132" y="44"/>
                      </a:cubicBezTo>
                      <a:cubicBezTo>
                        <a:pt x="121" y="30"/>
                        <a:pt x="106" y="26"/>
                        <a:pt x="90" y="24"/>
                      </a:cubicBezTo>
                      <a:cubicBezTo>
                        <a:pt x="71" y="22"/>
                        <a:pt x="53" y="25"/>
                        <a:pt x="38" y="36"/>
                      </a:cubicBezTo>
                      <a:cubicBezTo>
                        <a:pt x="27" y="45"/>
                        <a:pt x="21" y="56"/>
                        <a:pt x="21" y="71"/>
                      </a:cubicBezTo>
                      <a:cubicBezTo>
                        <a:pt x="21" y="96"/>
                        <a:pt x="21" y="121"/>
                        <a:pt x="21" y="146"/>
                      </a:cubicBezTo>
                      <a:cubicBezTo>
                        <a:pt x="22" y="155"/>
                        <a:pt x="17" y="155"/>
                        <a:pt x="11" y="156"/>
                      </a:cubicBezTo>
                      <a:cubicBezTo>
                        <a:pt x="3" y="156"/>
                        <a:pt x="1" y="153"/>
                        <a:pt x="1" y="146"/>
                      </a:cubicBezTo>
                      <a:cubicBezTo>
                        <a:pt x="2" y="132"/>
                        <a:pt x="1" y="118"/>
                        <a:pt x="1" y="105"/>
                      </a:cubicBezTo>
                      <a:close/>
                    </a:path>
                  </a:pathLst>
                </a:custGeom>
                <a:solidFill>
                  <a:srgbClr val="BE9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31" name="Freeform 58"/>
                <p:cNvSpPr>
                  <a:spLocks/>
                </p:cNvSpPr>
                <p:nvPr/>
              </p:nvSpPr>
              <p:spPr bwMode="auto">
                <a:xfrm>
                  <a:off x="3997" y="1703"/>
                  <a:ext cx="118" cy="35"/>
                </a:xfrm>
                <a:custGeom>
                  <a:avLst/>
                  <a:gdLst>
                    <a:gd name="T0" fmla="*/ 72 w 147"/>
                    <a:gd name="T1" fmla="*/ 0 h 44"/>
                    <a:gd name="T2" fmla="*/ 130 w 147"/>
                    <a:gd name="T3" fmla="*/ 18 h 44"/>
                    <a:gd name="T4" fmla="*/ 137 w 147"/>
                    <a:gd name="T5" fmla="*/ 25 h 44"/>
                    <a:gd name="T6" fmla="*/ 141 w 147"/>
                    <a:gd name="T7" fmla="*/ 37 h 44"/>
                    <a:gd name="T8" fmla="*/ 123 w 147"/>
                    <a:gd name="T9" fmla="*/ 38 h 44"/>
                    <a:gd name="T10" fmla="*/ 35 w 147"/>
                    <a:gd name="T11" fmla="*/ 28 h 44"/>
                    <a:gd name="T12" fmla="*/ 23 w 147"/>
                    <a:gd name="T13" fmla="*/ 39 h 44"/>
                    <a:gd name="T14" fmla="*/ 15 w 147"/>
                    <a:gd name="T15" fmla="*/ 42 h 44"/>
                    <a:gd name="T16" fmla="*/ 11 w 147"/>
                    <a:gd name="T17" fmla="*/ 23 h 44"/>
                    <a:gd name="T18" fmla="*/ 72 w 147"/>
                    <a:gd name="T1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44">
                      <a:moveTo>
                        <a:pt x="72" y="0"/>
                      </a:moveTo>
                      <a:cubicBezTo>
                        <a:pt x="93" y="1"/>
                        <a:pt x="113" y="5"/>
                        <a:pt x="130" y="18"/>
                      </a:cubicBezTo>
                      <a:cubicBezTo>
                        <a:pt x="132" y="20"/>
                        <a:pt x="136" y="22"/>
                        <a:pt x="137" y="25"/>
                      </a:cubicBezTo>
                      <a:cubicBezTo>
                        <a:pt x="139" y="29"/>
                        <a:pt x="147" y="32"/>
                        <a:pt x="141" y="37"/>
                      </a:cubicBezTo>
                      <a:cubicBezTo>
                        <a:pt x="136" y="44"/>
                        <a:pt x="129" y="44"/>
                        <a:pt x="123" y="38"/>
                      </a:cubicBezTo>
                      <a:cubicBezTo>
                        <a:pt x="103" y="16"/>
                        <a:pt x="57" y="15"/>
                        <a:pt x="35" y="28"/>
                      </a:cubicBezTo>
                      <a:cubicBezTo>
                        <a:pt x="30" y="31"/>
                        <a:pt x="26" y="34"/>
                        <a:pt x="23" y="39"/>
                      </a:cubicBezTo>
                      <a:cubicBezTo>
                        <a:pt x="21" y="43"/>
                        <a:pt x="19" y="43"/>
                        <a:pt x="15" y="42"/>
                      </a:cubicBezTo>
                      <a:cubicBezTo>
                        <a:pt x="1" y="36"/>
                        <a:pt x="0" y="34"/>
                        <a:pt x="11" y="23"/>
                      </a:cubicBezTo>
                      <a:cubicBezTo>
                        <a:pt x="27" y="5"/>
                        <a:pt x="49" y="1"/>
                        <a:pt x="72" y="0"/>
                      </a:cubicBezTo>
                      <a:close/>
                    </a:path>
                  </a:pathLst>
                </a:custGeom>
                <a:solidFill>
                  <a:srgbClr val="CDA4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32" name="Freeform 59"/>
                <p:cNvSpPr>
                  <a:spLocks/>
                </p:cNvSpPr>
                <p:nvPr/>
              </p:nvSpPr>
              <p:spPr bwMode="auto">
                <a:xfrm>
                  <a:off x="4039" y="1743"/>
                  <a:ext cx="32" cy="33"/>
                </a:xfrm>
                <a:custGeom>
                  <a:avLst/>
                  <a:gdLst>
                    <a:gd name="T0" fmla="*/ 0 w 40"/>
                    <a:gd name="T1" fmla="*/ 20 h 41"/>
                    <a:gd name="T2" fmla="*/ 20 w 40"/>
                    <a:gd name="T3" fmla="*/ 0 h 41"/>
                    <a:gd name="T4" fmla="*/ 40 w 40"/>
                    <a:gd name="T5" fmla="*/ 20 h 41"/>
                    <a:gd name="T6" fmla="*/ 19 w 40"/>
                    <a:gd name="T7" fmla="*/ 40 h 41"/>
                    <a:gd name="T8" fmla="*/ 0 w 40"/>
                    <a:gd name="T9" fmla="*/ 20 h 41"/>
                  </a:gdLst>
                  <a:ahLst/>
                  <a:cxnLst>
                    <a:cxn ang="0">
                      <a:pos x="T0" y="T1"/>
                    </a:cxn>
                    <a:cxn ang="0">
                      <a:pos x="T2" y="T3"/>
                    </a:cxn>
                    <a:cxn ang="0">
                      <a:pos x="T4" y="T5"/>
                    </a:cxn>
                    <a:cxn ang="0">
                      <a:pos x="T6" y="T7"/>
                    </a:cxn>
                    <a:cxn ang="0">
                      <a:pos x="T8" y="T9"/>
                    </a:cxn>
                  </a:cxnLst>
                  <a:rect l="0" t="0" r="r" b="b"/>
                  <a:pathLst>
                    <a:path w="40" h="41">
                      <a:moveTo>
                        <a:pt x="0" y="20"/>
                      </a:moveTo>
                      <a:cubicBezTo>
                        <a:pt x="0" y="9"/>
                        <a:pt x="9" y="0"/>
                        <a:pt x="20" y="0"/>
                      </a:cubicBezTo>
                      <a:cubicBezTo>
                        <a:pt x="31" y="0"/>
                        <a:pt x="40" y="9"/>
                        <a:pt x="40" y="20"/>
                      </a:cubicBezTo>
                      <a:cubicBezTo>
                        <a:pt x="40" y="31"/>
                        <a:pt x="31" y="41"/>
                        <a:pt x="19" y="40"/>
                      </a:cubicBezTo>
                      <a:cubicBezTo>
                        <a:pt x="8" y="40"/>
                        <a:pt x="0" y="31"/>
                        <a:pt x="0" y="20"/>
                      </a:cubicBezTo>
                      <a:close/>
                    </a:path>
                  </a:pathLst>
                </a:custGeom>
                <a:solidFill>
                  <a:srgbClr val="3B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33" name="Freeform 60"/>
                <p:cNvSpPr>
                  <a:spLocks/>
                </p:cNvSpPr>
                <p:nvPr/>
              </p:nvSpPr>
              <p:spPr bwMode="auto">
                <a:xfrm>
                  <a:off x="4185" y="1743"/>
                  <a:ext cx="32" cy="32"/>
                </a:xfrm>
                <a:custGeom>
                  <a:avLst/>
                  <a:gdLst>
                    <a:gd name="T0" fmla="*/ 40 w 40"/>
                    <a:gd name="T1" fmla="*/ 20 h 40"/>
                    <a:gd name="T2" fmla="*/ 21 w 40"/>
                    <a:gd name="T3" fmla="*/ 40 h 40"/>
                    <a:gd name="T4" fmla="*/ 0 w 40"/>
                    <a:gd name="T5" fmla="*/ 20 h 40"/>
                    <a:gd name="T6" fmla="*/ 21 w 40"/>
                    <a:gd name="T7" fmla="*/ 0 h 40"/>
                    <a:gd name="T8" fmla="*/ 40 w 40"/>
                    <a:gd name="T9" fmla="*/ 20 h 40"/>
                  </a:gdLst>
                  <a:ahLst/>
                  <a:cxnLst>
                    <a:cxn ang="0">
                      <a:pos x="T0" y="T1"/>
                    </a:cxn>
                    <a:cxn ang="0">
                      <a:pos x="T2" y="T3"/>
                    </a:cxn>
                    <a:cxn ang="0">
                      <a:pos x="T4" y="T5"/>
                    </a:cxn>
                    <a:cxn ang="0">
                      <a:pos x="T6" y="T7"/>
                    </a:cxn>
                    <a:cxn ang="0">
                      <a:pos x="T8" y="T9"/>
                    </a:cxn>
                  </a:cxnLst>
                  <a:rect l="0" t="0" r="r" b="b"/>
                  <a:pathLst>
                    <a:path w="40" h="40">
                      <a:moveTo>
                        <a:pt x="40" y="20"/>
                      </a:moveTo>
                      <a:cubicBezTo>
                        <a:pt x="40" y="31"/>
                        <a:pt x="32" y="40"/>
                        <a:pt x="21" y="40"/>
                      </a:cubicBezTo>
                      <a:cubicBezTo>
                        <a:pt x="9" y="40"/>
                        <a:pt x="0" y="31"/>
                        <a:pt x="0" y="20"/>
                      </a:cubicBezTo>
                      <a:cubicBezTo>
                        <a:pt x="0" y="9"/>
                        <a:pt x="10" y="0"/>
                        <a:pt x="21" y="0"/>
                      </a:cubicBezTo>
                      <a:cubicBezTo>
                        <a:pt x="32" y="0"/>
                        <a:pt x="40" y="9"/>
                        <a:pt x="40" y="20"/>
                      </a:cubicBezTo>
                      <a:close/>
                    </a:path>
                  </a:pathLst>
                </a:custGeom>
                <a:solidFill>
                  <a:srgbClr val="3B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34" name="Freeform 61"/>
                <p:cNvSpPr>
                  <a:spLocks/>
                </p:cNvSpPr>
                <p:nvPr/>
              </p:nvSpPr>
              <p:spPr bwMode="auto">
                <a:xfrm>
                  <a:off x="4273" y="1863"/>
                  <a:ext cx="3" cy="1"/>
                </a:xfrm>
                <a:custGeom>
                  <a:avLst/>
                  <a:gdLst>
                    <a:gd name="T0" fmla="*/ 3 w 3"/>
                    <a:gd name="T1" fmla="*/ 0 h 1"/>
                    <a:gd name="T2" fmla="*/ 0 w 3"/>
                    <a:gd name="T3" fmla="*/ 1 h 1"/>
                    <a:gd name="T4" fmla="*/ 1 w 3"/>
                    <a:gd name="T5" fmla="*/ 0 h 1"/>
                    <a:gd name="T6" fmla="*/ 3 w 3"/>
                    <a:gd name="T7" fmla="*/ 0 h 1"/>
                  </a:gdLst>
                  <a:ahLst/>
                  <a:cxnLst>
                    <a:cxn ang="0">
                      <a:pos x="T0" y="T1"/>
                    </a:cxn>
                    <a:cxn ang="0">
                      <a:pos x="T2" y="T3"/>
                    </a:cxn>
                    <a:cxn ang="0">
                      <a:pos x="T4" y="T5"/>
                    </a:cxn>
                    <a:cxn ang="0">
                      <a:pos x="T6" y="T7"/>
                    </a:cxn>
                  </a:cxnLst>
                  <a:rect l="0" t="0" r="r" b="b"/>
                  <a:pathLst>
                    <a:path w="3" h="1">
                      <a:moveTo>
                        <a:pt x="3" y="0"/>
                      </a:moveTo>
                      <a:cubicBezTo>
                        <a:pt x="2" y="1"/>
                        <a:pt x="1" y="1"/>
                        <a:pt x="0" y="1"/>
                      </a:cubicBezTo>
                      <a:cubicBezTo>
                        <a:pt x="0" y="1"/>
                        <a:pt x="1" y="0"/>
                        <a:pt x="1" y="0"/>
                      </a:cubicBezTo>
                      <a:cubicBezTo>
                        <a:pt x="2" y="0"/>
                        <a:pt x="3" y="0"/>
                        <a:pt x="3" y="0"/>
                      </a:cubicBezTo>
                      <a:close/>
                    </a:path>
                  </a:pathLst>
                </a:custGeom>
                <a:solidFill>
                  <a:srgbClr val="7D55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35" name="Freeform 62"/>
                <p:cNvSpPr>
                  <a:spLocks noEditPoints="1"/>
                </p:cNvSpPr>
                <p:nvPr/>
              </p:nvSpPr>
              <p:spPr bwMode="auto">
                <a:xfrm>
                  <a:off x="3982" y="1581"/>
                  <a:ext cx="293" cy="414"/>
                </a:xfrm>
                <a:custGeom>
                  <a:avLst/>
                  <a:gdLst>
                    <a:gd name="T0" fmla="*/ 365 w 366"/>
                    <a:gd name="T1" fmla="*/ 151 h 515"/>
                    <a:gd name="T2" fmla="*/ 287 w 366"/>
                    <a:gd name="T3" fmla="*/ 31 h 515"/>
                    <a:gd name="T4" fmla="*/ 236 w 366"/>
                    <a:gd name="T5" fmla="*/ 43 h 515"/>
                    <a:gd name="T6" fmla="*/ 148 w 366"/>
                    <a:gd name="T7" fmla="*/ 26 h 515"/>
                    <a:gd name="T8" fmla="*/ 2 w 366"/>
                    <a:gd name="T9" fmla="*/ 113 h 515"/>
                    <a:gd name="T10" fmla="*/ 0 w 366"/>
                    <a:gd name="T11" fmla="*/ 351 h 515"/>
                    <a:gd name="T12" fmla="*/ 7 w 366"/>
                    <a:gd name="T13" fmla="*/ 385 h 515"/>
                    <a:gd name="T14" fmla="*/ 118 w 366"/>
                    <a:gd name="T15" fmla="*/ 497 h 515"/>
                    <a:gd name="T16" fmla="*/ 182 w 366"/>
                    <a:gd name="T17" fmla="*/ 515 h 515"/>
                    <a:gd name="T18" fmla="*/ 334 w 366"/>
                    <a:gd name="T19" fmla="*/ 432 h 515"/>
                    <a:gd name="T20" fmla="*/ 360 w 366"/>
                    <a:gd name="T21" fmla="*/ 377 h 515"/>
                    <a:gd name="T22" fmla="*/ 361 w 366"/>
                    <a:gd name="T23" fmla="*/ 370 h 515"/>
                    <a:gd name="T24" fmla="*/ 364 w 366"/>
                    <a:gd name="T25" fmla="*/ 352 h 515"/>
                    <a:gd name="T26" fmla="*/ 365 w 366"/>
                    <a:gd name="T27" fmla="*/ 351 h 515"/>
                    <a:gd name="T28" fmla="*/ 365 w 366"/>
                    <a:gd name="T29" fmla="*/ 351 h 515"/>
                    <a:gd name="T30" fmla="*/ 274 w 366"/>
                    <a:gd name="T31" fmla="*/ 241 h 515"/>
                    <a:gd name="T32" fmla="*/ 274 w 366"/>
                    <a:gd name="T33" fmla="*/ 201 h 515"/>
                    <a:gd name="T34" fmla="*/ 274 w 366"/>
                    <a:gd name="T35" fmla="*/ 241 h 515"/>
                    <a:gd name="T36" fmla="*/ 192 w 366"/>
                    <a:gd name="T37" fmla="*/ 220 h 515"/>
                    <a:gd name="T38" fmla="*/ 319 w 366"/>
                    <a:gd name="T39" fmla="*/ 161 h 515"/>
                    <a:gd name="T40" fmla="*/ 341 w 366"/>
                    <a:gd name="T41" fmla="*/ 187 h 515"/>
                    <a:gd name="T42" fmla="*/ 281 w 366"/>
                    <a:gd name="T43" fmla="*/ 170 h 515"/>
                    <a:gd name="T44" fmla="*/ 212 w 366"/>
                    <a:gd name="T45" fmla="*/ 217 h 515"/>
                    <a:gd name="T46" fmla="*/ 202 w 366"/>
                    <a:gd name="T47" fmla="*/ 302 h 515"/>
                    <a:gd name="T48" fmla="*/ 192 w 366"/>
                    <a:gd name="T49" fmla="*/ 251 h 515"/>
                    <a:gd name="T50" fmla="*/ 34 w 366"/>
                    <a:gd name="T51" fmla="*/ 193 h 515"/>
                    <a:gd name="T52" fmla="*/ 91 w 366"/>
                    <a:gd name="T53" fmla="*/ 151 h 515"/>
                    <a:gd name="T54" fmla="*/ 156 w 366"/>
                    <a:gd name="T55" fmla="*/ 176 h 515"/>
                    <a:gd name="T56" fmla="*/ 142 w 366"/>
                    <a:gd name="T57" fmla="*/ 189 h 515"/>
                    <a:gd name="T58" fmla="*/ 42 w 366"/>
                    <a:gd name="T59" fmla="*/ 190 h 515"/>
                    <a:gd name="T60" fmla="*/ 71 w 366"/>
                    <a:gd name="T61" fmla="*/ 221 h 515"/>
                    <a:gd name="T62" fmla="*/ 111 w 366"/>
                    <a:gd name="T63" fmla="*/ 221 h 515"/>
                    <a:gd name="T64" fmla="*/ 115 w 366"/>
                    <a:gd name="T65" fmla="*/ 391 h 515"/>
                    <a:gd name="T66" fmla="*/ 116 w 366"/>
                    <a:gd name="T67" fmla="*/ 373 h 515"/>
                    <a:gd name="T68" fmla="*/ 246 w 366"/>
                    <a:gd name="T69" fmla="*/ 373 h 515"/>
                    <a:gd name="T70" fmla="*/ 253 w 366"/>
                    <a:gd name="T71" fmla="*/ 386 h 515"/>
                    <a:gd name="T72" fmla="*/ 115 w 366"/>
                    <a:gd name="T73" fmla="*/ 391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6" h="515">
                      <a:moveTo>
                        <a:pt x="364" y="288"/>
                      </a:moveTo>
                      <a:cubicBezTo>
                        <a:pt x="364" y="242"/>
                        <a:pt x="365" y="196"/>
                        <a:pt x="365" y="151"/>
                      </a:cubicBezTo>
                      <a:cubicBezTo>
                        <a:pt x="366" y="131"/>
                        <a:pt x="364" y="112"/>
                        <a:pt x="360" y="92"/>
                      </a:cubicBezTo>
                      <a:cubicBezTo>
                        <a:pt x="352" y="51"/>
                        <a:pt x="331" y="34"/>
                        <a:pt x="287" y="31"/>
                      </a:cubicBezTo>
                      <a:cubicBezTo>
                        <a:pt x="275" y="30"/>
                        <a:pt x="263" y="32"/>
                        <a:pt x="252" y="34"/>
                      </a:cubicBezTo>
                      <a:cubicBezTo>
                        <a:pt x="246" y="37"/>
                        <a:pt x="241" y="40"/>
                        <a:pt x="236" y="43"/>
                      </a:cubicBezTo>
                      <a:cubicBezTo>
                        <a:pt x="213" y="54"/>
                        <a:pt x="191" y="51"/>
                        <a:pt x="169" y="39"/>
                      </a:cubicBezTo>
                      <a:cubicBezTo>
                        <a:pt x="162" y="35"/>
                        <a:pt x="154" y="32"/>
                        <a:pt x="148" y="26"/>
                      </a:cubicBezTo>
                      <a:cubicBezTo>
                        <a:pt x="120" y="0"/>
                        <a:pt x="84" y="7"/>
                        <a:pt x="56" y="24"/>
                      </a:cubicBezTo>
                      <a:cubicBezTo>
                        <a:pt x="23" y="44"/>
                        <a:pt x="8" y="75"/>
                        <a:pt x="2" y="113"/>
                      </a:cubicBezTo>
                      <a:cubicBezTo>
                        <a:pt x="1" y="125"/>
                        <a:pt x="1" y="138"/>
                        <a:pt x="0" y="151"/>
                      </a:cubicBezTo>
                      <a:cubicBezTo>
                        <a:pt x="0" y="218"/>
                        <a:pt x="0" y="284"/>
                        <a:pt x="0" y="351"/>
                      </a:cubicBezTo>
                      <a:cubicBezTo>
                        <a:pt x="0" y="351"/>
                        <a:pt x="0" y="352"/>
                        <a:pt x="0" y="352"/>
                      </a:cubicBezTo>
                      <a:cubicBezTo>
                        <a:pt x="1" y="363"/>
                        <a:pt x="4" y="374"/>
                        <a:pt x="7" y="385"/>
                      </a:cubicBezTo>
                      <a:cubicBezTo>
                        <a:pt x="11" y="402"/>
                        <a:pt x="21" y="417"/>
                        <a:pt x="30" y="432"/>
                      </a:cubicBezTo>
                      <a:cubicBezTo>
                        <a:pt x="57" y="457"/>
                        <a:pt x="87" y="477"/>
                        <a:pt x="118" y="497"/>
                      </a:cubicBezTo>
                      <a:cubicBezTo>
                        <a:pt x="138" y="510"/>
                        <a:pt x="160" y="515"/>
                        <a:pt x="182" y="515"/>
                      </a:cubicBezTo>
                      <a:cubicBezTo>
                        <a:pt x="182" y="515"/>
                        <a:pt x="182" y="515"/>
                        <a:pt x="182" y="515"/>
                      </a:cubicBezTo>
                      <a:cubicBezTo>
                        <a:pt x="205" y="515"/>
                        <a:pt x="226" y="510"/>
                        <a:pt x="246" y="497"/>
                      </a:cubicBezTo>
                      <a:cubicBezTo>
                        <a:pt x="277" y="477"/>
                        <a:pt x="307" y="457"/>
                        <a:pt x="334" y="432"/>
                      </a:cubicBezTo>
                      <a:cubicBezTo>
                        <a:pt x="343" y="417"/>
                        <a:pt x="353" y="402"/>
                        <a:pt x="358" y="385"/>
                      </a:cubicBezTo>
                      <a:cubicBezTo>
                        <a:pt x="358" y="382"/>
                        <a:pt x="359" y="380"/>
                        <a:pt x="360" y="377"/>
                      </a:cubicBezTo>
                      <a:cubicBezTo>
                        <a:pt x="360" y="376"/>
                        <a:pt x="361" y="374"/>
                        <a:pt x="361" y="373"/>
                      </a:cubicBezTo>
                      <a:cubicBezTo>
                        <a:pt x="361" y="372"/>
                        <a:pt x="361" y="371"/>
                        <a:pt x="361" y="370"/>
                      </a:cubicBezTo>
                      <a:cubicBezTo>
                        <a:pt x="362" y="365"/>
                        <a:pt x="363" y="360"/>
                        <a:pt x="364" y="354"/>
                      </a:cubicBezTo>
                      <a:cubicBezTo>
                        <a:pt x="364" y="354"/>
                        <a:pt x="364" y="353"/>
                        <a:pt x="364" y="352"/>
                      </a:cubicBezTo>
                      <a:cubicBezTo>
                        <a:pt x="364" y="352"/>
                        <a:pt x="365" y="351"/>
                        <a:pt x="365" y="351"/>
                      </a:cubicBezTo>
                      <a:cubicBezTo>
                        <a:pt x="365" y="351"/>
                        <a:pt x="365" y="351"/>
                        <a:pt x="365" y="351"/>
                      </a:cubicBezTo>
                      <a:cubicBezTo>
                        <a:pt x="365" y="351"/>
                        <a:pt x="365" y="351"/>
                        <a:pt x="365" y="351"/>
                      </a:cubicBezTo>
                      <a:cubicBezTo>
                        <a:pt x="365" y="351"/>
                        <a:pt x="365" y="351"/>
                        <a:pt x="365" y="351"/>
                      </a:cubicBezTo>
                      <a:cubicBezTo>
                        <a:pt x="365" y="330"/>
                        <a:pt x="364" y="309"/>
                        <a:pt x="364" y="288"/>
                      </a:cubicBezTo>
                      <a:close/>
                      <a:moveTo>
                        <a:pt x="274" y="241"/>
                      </a:moveTo>
                      <a:cubicBezTo>
                        <a:pt x="262" y="241"/>
                        <a:pt x="253" y="232"/>
                        <a:pt x="253" y="221"/>
                      </a:cubicBezTo>
                      <a:cubicBezTo>
                        <a:pt x="253" y="210"/>
                        <a:pt x="263" y="201"/>
                        <a:pt x="274" y="201"/>
                      </a:cubicBezTo>
                      <a:cubicBezTo>
                        <a:pt x="285" y="201"/>
                        <a:pt x="293" y="210"/>
                        <a:pt x="293" y="221"/>
                      </a:cubicBezTo>
                      <a:cubicBezTo>
                        <a:pt x="293" y="232"/>
                        <a:pt x="285" y="241"/>
                        <a:pt x="274" y="241"/>
                      </a:cubicBezTo>
                      <a:close/>
                      <a:moveTo>
                        <a:pt x="192" y="251"/>
                      </a:moveTo>
                      <a:cubicBezTo>
                        <a:pt x="192" y="240"/>
                        <a:pt x="193" y="230"/>
                        <a:pt x="192" y="220"/>
                      </a:cubicBezTo>
                      <a:cubicBezTo>
                        <a:pt x="191" y="190"/>
                        <a:pt x="205" y="171"/>
                        <a:pt x="231" y="160"/>
                      </a:cubicBezTo>
                      <a:cubicBezTo>
                        <a:pt x="260" y="147"/>
                        <a:pt x="290" y="146"/>
                        <a:pt x="319" y="161"/>
                      </a:cubicBezTo>
                      <a:cubicBezTo>
                        <a:pt x="326" y="165"/>
                        <a:pt x="332" y="171"/>
                        <a:pt x="337" y="177"/>
                      </a:cubicBezTo>
                      <a:cubicBezTo>
                        <a:pt x="340" y="180"/>
                        <a:pt x="345" y="184"/>
                        <a:pt x="341" y="187"/>
                      </a:cubicBezTo>
                      <a:cubicBezTo>
                        <a:pt x="336" y="190"/>
                        <a:pt x="329" y="196"/>
                        <a:pt x="323" y="190"/>
                      </a:cubicBezTo>
                      <a:cubicBezTo>
                        <a:pt x="312" y="176"/>
                        <a:pt x="297" y="172"/>
                        <a:pt x="281" y="170"/>
                      </a:cubicBezTo>
                      <a:cubicBezTo>
                        <a:pt x="262" y="168"/>
                        <a:pt x="244" y="171"/>
                        <a:pt x="229" y="182"/>
                      </a:cubicBezTo>
                      <a:cubicBezTo>
                        <a:pt x="218" y="191"/>
                        <a:pt x="212" y="202"/>
                        <a:pt x="212" y="217"/>
                      </a:cubicBezTo>
                      <a:cubicBezTo>
                        <a:pt x="212" y="242"/>
                        <a:pt x="212" y="267"/>
                        <a:pt x="212" y="292"/>
                      </a:cubicBezTo>
                      <a:cubicBezTo>
                        <a:pt x="213" y="301"/>
                        <a:pt x="208" y="301"/>
                        <a:pt x="202" y="302"/>
                      </a:cubicBezTo>
                      <a:cubicBezTo>
                        <a:pt x="194" y="302"/>
                        <a:pt x="192" y="299"/>
                        <a:pt x="192" y="292"/>
                      </a:cubicBezTo>
                      <a:cubicBezTo>
                        <a:pt x="193" y="278"/>
                        <a:pt x="192" y="264"/>
                        <a:pt x="192" y="251"/>
                      </a:cubicBezTo>
                      <a:close/>
                      <a:moveTo>
                        <a:pt x="42" y="190"/>
                      </a:moveTo>
                      <a:cubicBezTo>
                        <a:pt x="40" y="194"/>
                        <a:pt x="38" y="194"/>
                        <a:pt x="34" y="193"/>
                      </a:cubicBezTo>
                      <a:cubicBezTo>
                        <a:pt x="20" y="187"/>
                        <a:pt x="19" y="185"/>
                        <a:pt x="30" y="174"/>
                      </a:cubicBezTo>
                      <a:cubicBezTo>
                        <a:pt x="46" y="156"/>
                        <a:pt x="68" y="152"/>
                        <a:pt x="91" y="151"/>
                      </a:cubicBezTo>
                      <a:cubicBezTo>
                        <a:pt x="112" y="152"/>
                        <a:pt x="132" y="156"/>
                        <a:pt x="149" y="169"/>
                      </a:cubicBezTo>
                      <a:cubicBezTo>
                        <a:pt x="151" y="171"/>
                        <a:pt x="155" y="173"/>
                        <a:pt x="156" y="176"/>
                      </a:cubicBezTo>
                      <a:cubicBezTo>
                        <a:pt x="158" y="180"/>
                        <a:pt x="166" y="183"/>
                        <a:pt x="160" y="188"/>
                      </a:cubicBezTo>
                      <a:cubicBezTo>
                        <a:pt x="155" y="195"/>
                        <a:pt x="148" y="195"/>
                        <a:pt x="142" y="189"/>
                      </a:cubicBezTo>
                      <a:cubicBezTo>
                        <a:pt x="122" y="167"/>
                        <a:pt x="76" y="166"/>
                        <a:pt x="54" y="179"/>
                      </a:cubicBezTo>
                      <a:cubicBezTo>
                        <a:pt x="49" y="182"/>
                        <a:pt x="45" y="185"/>
                        <a:pt x="42" y="190"/>
                      </a:cubicBezTo>
                      <a:close/>
                      <a:moveTo>
                        <a:pt x="90" y="241"/>
                      </a:moveTo>
                      <a:cubicBezTo>
                        <a:pt x="79" y="241"/>
                        <a:pt x="71" y="232"/>
                        <a:pt x="71" y="221"/>
                      </a:cubicBezTo>
                      <a:cubicBezTo>
                        <a:pt x="71" y="210"/>
                        <a:pt x="80" y="201"/>
                        <a:pt x="91" y="201"/>
                      </a:cubicBezTo>
                      <a:cubicBezTo>
                        <a:pt x="102" y="201"/>
                        <a:pt x="111" y="210"/>
                        <a:pt x="111" y="221"/>
                      </a:cubicBezTo>
                      <a:cubicBezTo>
                        <a:pt x="111" y="232"/>
                        <a:pt x="102" y="242"/>
                        <a:pt x="90" y="241"/>
                      </a:cubicBezTo>
                      <a:close/>
                      <a:moveTo>
                        <a:pt x="115" y="391"/>
                      </a:moveTo>
                      <a:cubicBezTo>
                        <a:pt x="113" y="389"/>
                        <a:pt x="111" y="386"/>
                        <a:pt x="109" y="384"/>
                      </a:cubicBezTo>
                      <a:cubicBezTo>
                        <a:pt x="105" y="376"/>
                        <a:pt x="107" y="373"/>
                        <a:pt x="116" y="373"/>
                      </a:cubicBezTo>
                      <a:cubicBezTo>
                        <a:pt x="138" y="372"/>
                        <a:pt x="160" y="373"/>
                        <a:pt x="182" y="373"/>
                      </a:cubicBezTo>
                      <a:cubicBezTo>
                        <a:pt x="203" y="373"/>
                        <a:pt x="225" y="373"/>
                        <a:pt x="246" y="373"/>
                      </a:cubicBezTo>
                      <a:cubicBezTo>
                        <a:pt x="250" y="373"/>
                        <a:pt x="254" y="371"/>
                        <a:pt x="257" y="376"/>
                      </a:cubicBezTo>
                      <a:cubicBezTo>
                        <a:pt x="259" y="380"/>
                        <a:pt x="256" y="383"/>
                        <a:pt x="253" y="386"/>
                      </a:cubicBezTo>
                      <a:cubicBezTo>
                        <a:pt x="238" y="405"/>
                        <a:pt x="218" y="415"/>
                        <a:pt x="194" y="417"/>
                      </a:cubicBezTo>
                      <a:cubicBezTo>
                        <a:pt x="164" y="421"/>
                        <a:pt x="136" y="416"/>
                        <a:pt x="115" y="391"/>
                      </a:cubicBezTo>
                      <a:close/>
                    </a:path>
                  </a:pathLst>
                </a:custGeom>
                <a:solidFill>
                  <a:srgbClr val="EACE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36" name="Freeform 63"/>
                <p:cNvSpPr>
                  <a:spLocks/>
                </p:cNvSpPr>
                <p:nvPr/>
              </p:nvSpPr>
              <p:spPr bwMode="auto">
                <a:xfrm>
                  <a:off x="3941" y="1501"/>
                  <a:ext cx="374" cy="363"/>
                </a:xfrm>
                <a:custGeom>
                  <a:avLst/>
                  <a:gdLst>
                    <a:gd name="T0" fmla="*/ 416 w 467"/>
                    <a:gd name="T1" fmla="*/ 451 h 452"/>
                    <a:gd name="T2" fmla="*/ 415 w 467"/>
                    <a:gd name="T3" fmla="*/ 388 h 452"/>
                    <a:gd name="T4" fmla="*/ 416 w 467"/>
                    <a:gd name="T5" fmla="*/ 251 h 452"/>
                    <a:gd name="T6" fmla="*/ 424 w 467"/>
                    <a:gd name="T7" fmla="*/ 252 h 452"/>
                    <a:gd name="T8" fmla="*/ 435 w 467"/>
                    <a:gd name="T9" fmla="*/ 243 h 452"/>
                    <a:gd name="T10" fmla="*/ 421 w 467"/>
                    <a:gd name="T11" fmla="*/ 164 h 452"/>
                    <a:gd name="T12" fmla="*/ 360 w 467"/>
                    <a:gd name="T13" fmla="*/ 83 h 452"/>
                    <a:gd name="T14" fmla="*/ 355 w 467"/>
                    <a:gd name="T15" fmla="*/ 78 h 452"/>
                    <a:gd name="T16" fmla="*/ 200 w 467"/>
                    <a:gd name="T17" fmla="*/ 40 h 452"/>
                    <a:gd name="T18" fmla="*/ 31 w 467"/>
                    <a:gd name="T19" fmla="*/ 238 h 452"/>
                    <a:gd name="T20" fmla="*/ 45 w 467"/>
                    <a:gd name="T21" fmla="*/ 251 h 452"/>
                    <a:gd name="T22" fmla="*/ 51 w 467"/>
                    <a:gd name="T23" fmla="*/ 251 h 452"/>
                    <a:gd name="T24" fmla="*/ 51 w 467"/>
                    <a:gd name="T25" fmla="*/ 451 h 452"/>
                    <a:gd name="T26" fmla="*/ 50 w 467"/>
                    <a:gd name="T27" fmla="*/ 452 h 452"/>
                    <a:gd name="T28" fmla="*/ 32 w 467"/>
                    <a:gd name="T29" fmla="*/ 448 h 452"/>
                    <a:gd name="T30" fmla="*/ 32 w 467"/>
                    <a:gd name="T31" fmla="*/ 265 h 452"/>
                    <a:gd name="T32" fmla="*/ 21 w 467"/>
                    <a:gd name="T33" fmla="*/ 259 h 452"/>
                    <a:gd name="T34" fmla="*/ 1 w 467"/>
                    <a:gd name="T35" fmla="*/ 269 h 452"/>
                    <a:gd name="T36" fmla="*/ 0 w 467"/>
                    <a:gd name="T37" fmla="*/ 249 h 452"/>
                    <a:gd name="T38" fmla="*/ 3 w 467"/>
                    <a:gd name="T39" fmla="*/ 208 h 452"/>
                    <a:gd name="T40" fmla="*/ 83 w 467"/>
                    <a:gd name="T41" fmla="*/ 63 h 452"/>
                    <a:gd name="T42" fmla="*/ 274 w 467"/>
                    <a:gd name="T43" fmla="*/ 11 h 452"/>
                    <a:gd name="T44" fmla="*/ 383 w 467"/>
                    <a:gd name="T45" fmla="*/ 62 h 452"/>
                    <a:gd name="T46" fmla="*/ 427 w 467"/>
                    <a:gd name="T47" fmla="*/ 112 h 452"/>
                    <a:gd name="T48" fmla="*/ 467 w 467"/>
                    <a:gd name="T49" fmla="*/ 249 h 452"/>
                    <a:gd name="T50" fmla="*/ 466 w 467"/>
                    <a:gd name="T51" fmla="*/ 269 h 452"/>
                    <a:gd name="T52" fmla="*/ 443 w 467"/>
                    <a:gd name="T53" fmla="*/ 257 h 452"/>
                    <a:gd name="T54" fmla="*/ 435 w 467"/>
                    <a:gd name="T55" fmla="*/ 262 h 452"/>
                    <a:gd name="T56" fmla="*/ 435 w 467"/>
                    <a:gd name="T57" fmla="*/ 448 h 452"/>
                    <a:gd name="T58" fmla="*/ 434 w 467"/>
                    <a:gd name="T59" fmla="*/ 449 h 452"/>
                    <a:gd name="T60" fmla="*/ 418 w 467"/>
                    <a:gd name="T61" fmla="*/ 451 h 452"/>
                    <a:gd name="T62" fmla="*/ 416 w 467"/>
                    <a:gd name="T63" fmla="*/ 45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7" h="452">
                      <a:moveTo>
                        <a:pt x="416" y="451"/>
                      </a:moveTo>
                      <a:cubicBezTo>
                        <a:pt x="416" y="430"/>
                        <a:pt x="415" y="409"/>
                        <a:pt x="415" y="388"/>
                      </a:cubicBezTo>
                      <a:cubicBezTo>
                        <a:pt x="415" y="342"/>
                        <a:pt x="416" y="296"/>
                        <a:pt x="416" y="251"/>
                      </a:cubicBezTo>
                      <a:cubicBezTo>
                        <a:pt x="419" y="251"/>
                        <a:pt x="422" y="251"/>
                        <a:pt x="424" y="252"/>
                      </a:cubicBezTo>
                      <a:cubicBezTo>
                        <a:pt x="434" y="255"/>
                        <a:pt x="435" y="251"/>
                        <a:pt x="435" y="243"/>
                      </a:cubicBezTo>
                      <a:cubicBezTo>
                        <a:pt x="436" y="215"/>
                        <a:pt x="431" y="189"/>
                        <a:pt x="421" y="164"/>
                      </a:cubicBezTo>
                      <a:cubicBezTo>
                        <a:pt x="408" y="132"/>
                        <a:pt x="388" y="104"/>
                        <a:pt x="360" y="83"/>
                      </a:cubicBezTo>
                      <a:cubicBezTo>
                        <a:pt x="359" y="81"/>
                        <a:pt x="357" y="79"/>
                        <a:pt x="355" y="78"/>
                      </a:cubicBezTo>
                      <a:cubicBezTo>
                        <a:pt x="309" y="44"/>
                        <a:pt x="257" y="31"/>
                        <a:pt x="200" y="40"/>
                      </a:cubicBezTo>
                      <a:cubicBezTo>
                        <a:pt x="99" y="56"/>
                        <a:pt x="30" y="145"/>
                        <a:pt x="31" y="238"/>
                      </a:cubicBezTo>
                      <a:cubicBezTo>
                        <a:pt x="31" y="253"/>
                        <a:pt x="31" y="253"/>
                        <a:pt x="45" y="251"/>
                      </a:cubicBezTo>
                      <a:cubicBezTo>
                        <a:pt x="47" y="251"/>
                        <a:pt x="49" y="251"/>
                        <a:pt x="51" y="251"/>
                      </a:cubicBezTo>
                      <a:cubicBezTo>
                        <a:pt x="51" y="318"/>
                        <a:pt x="51" y="384"/>
                        <a:pt x="51" y="451"/>
                      </a:cubicBezTo>
                      <a:cubicBezTo>
                        <a:pt x="50" y="451"/>
                        <a:pt x="50" y="451"/>
                        <a:pt x="50" y="452"/>
                      </a:cubicBezTo>
                      <a:cubicBezTo>
                        <a:pt x="43" y="452"/>
                        <a:pt x="37" y="450"/>
                        <a:pt x="32" y="448"/>
                      </a:cubicBezTo>
                      <a:cubicBezTo>
                        <a:pt x="32" y="387"/>
                        <a:pt x="32" y="326"/>
                        <a:pt x="32" y="265"/>
                      </a:cubicBezTo>
                      <a:cubicBezTo>
                        <a:pt x="32" y="254"/>
                        <a:pt x="31" y="253"/>
                        <a:pt x="21" y="259"/>
                      </a:cubicBezTo>
                      <a:cubicBezTo>
                        <a:pt x="14" y="262"/>
                        <a:pt x="7" y="266"/>
                        <a:pt x="1" y="269"/>
                      </a:cubicBezTo>
                      <a:cubicBezTo>
                        <a:pt x="0" y="262"/>
                        <a:pt x="0" y="256"/>
                        <a:pt x="0" y="249"/>
                      </a:cubicBezTo>
                      <a:cubicBezTo>
                        <a:pt x="1" y="236"/>
                        <a:pt x="1" y="222"/>
                        <a:pt x="3" y="208"/>
                      </a:cubicBezTo>
                      <a:cubicBezTo>
                        <a:pt x="11" y="150"/>
                        <a:pt x="38" y="101"/>
                        <a:pt x="83" y="63"/>
                      </a:cubicBezTo>
                      <a:cubicBezTo>
                        <a:pt x="139" y="16"/>
                        <a:pt x="203" y="0"/>
                        <a:pt x="274" y="11"/>
                      </a:cubicBezTo>
                      <a:cubicBezTo>
                        <a:pt x="315" y="18"/>
                        <a:pt x="351" y="36"/>
                        <a:pt x="383" y="62"/>
                      </a:cubicBezTo>
                      <a:cubicBezTo>
                        <a:pt x="400" y="77"/>
                        <a:pt x="415" y="93"/>
                        <a:pt x="427" y="112"/>
                      </a:cubicBezTo>
                      <a:cubicBezTo>
                        <a:pt x="455" y="153"/>
                        <a:pt x="466" y="199"/>
                        <a:pt x="467" y="249"/>
                      </a:cubicBezTo>
                      <a:cubicBezTo>
                        <a:pt x="466" y="256"/>
                        <a:pt x="466" y="262"/>
                        <a:pt x="466" y="269"/>
                      </a:cubicBezTo>
                      <a:cubicBezTo>
                        <a:pt x="458" y="265"/>
                        <a:pt x="451" y="261"/>
                        <a:pt x="443" y="257"/>
                      </a:cubicBezTo>
                      <a:cubicBezTo>
                        <a:pt x="438" y="254"/>
                        <a:pt x="435" y="255"/>
                        <a:pt x="435" y="262"/>
                      </a:cubicBezTo>
                      <a:cubicBezTo>
                        <a:pt x="435" y="324"/>
                        <a:pt x="435" y="386"/>
                        <a:pt x="435" y="448"/>
                      </a:cubicBezTo>
                      <a:cubicBezTo>
                        <a:pt x="435" y="449"/>
                        <a:pt x="435" y="449"/>
                        <a:pt x="434" y="449"/>
                      </a:cubicBezTo>
                      <a:cubicBezTo>
                        <a:pt x="429" y="450"/>
                        <a:pt x="424" y="452"/>
                        <a:pt x="418" y="451"/>
                      </a:cubicBezTo>
                      <a:cubicBezTo>
                        <a:pt x="418" y="451"/>
                        <a:pt x="417" y="451"/>
                        <a:pt x="416" y="451"/>
                      </a:cubicBezTo>
                      <a:close/>
                    </a:path>
                  </a:pathLst>
                </a:custGeom>
                <a:solidFill>
                  <a:srgbClr val="7C54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37" name="Freeform 64"/>
                <p:cNvSpPr>
                  <a:spLocks/>
                </p:cNvSpPr>
                <p:nvPr/>
              </p:nvSpPr>
              <p:spPr bwMode="auto">
                <a:xfrm>
                  <a:off x="3908" y="1704"/>
                  <a:ext cx="59" cy="157"/>
                </a:xfrm>
                <a:custGeom>
                  <a:avLst/>
                  <a:gdLst>
                    <a:gd name="T0" fmla="*/ 43 w 74"/>
                    <a:gd name="T1" fmla="*/ 16 h 195"/>
                    <a:gd name="T2" fmla="*/ 63 w 74"/>
                    <a:gd name="T3" fmla="*/ 6 h 195"/>
                    <a:gd name="T4" fmla="*/ 74 w 74"/>
                    <a:gd name="T5" fmla="*/ 12 h 195"/>
                    <a:gd name="T6" fmla="*/ 74 w 74"/>
                    <a:gd name="T7" fmla="*/ 195 h 195"/>
                    <a:gd name="T8" fmla="*/ 2 w 74"/>
                    <a:gd name="T9" fmla="*/ 109 h 195"/>
                    <a:gd name="T10" fmla="*/ 43 w 74"/>
                    <a:gd name="T11" fmla="*/ 16 h 195"/>
                  </a:gdLst>
                  <a:ahLst/>
                  <a:cxnLst>
                    <a:cxn ang="0">
                      <a:pos x="T0" y="T1"/>
                    </a:cxn>
                    <a:cxn ang="0">
                      <a:pos x="T2" y="T3"/>
                    </a:cxn>
                    <a:cxn ang="0">
                      <a:pos x="T4" y="T5"/>
                    </a:cxn>
                    <a:cxn ang="0">
                      <a:pos x="T6" y="T7"/>
                    </a:cxn>
                    <a:cxn ang="0">
                      <a:pos x="T8" y="T9"/>
                    </a:cxn>
                    <a:cxn ang="0">
                      <a:pos x="T10" y="T11"/>
                    </a:cxn>
                  </a:cxnLst>
                  <a:rect l="0" t="0" r="r" b="b"/>
                  <a:pathLst>
                    <a:path w="74" h="195">
                      <a:moveTo>
                        <a:pt x="43" y="16"/>
                      </a:moveTo>
                      <a:cubicBezTo>
                        <a:pt x="49" y="13"/>
                        <a:pt x="56" y="9"/>
                        <a:pt x="63" y="6"/>
                      </a:cubicBezTo>
                      <a:cubicBezTo>
                        <a:pt x="73" y="0"/>
                        <a:pt x="74" y="1"/>
                        <a:pt x="74" y="12"/>
                      </a:cubicBezTo>
                      <a:cubicBezTo>
                        <a:pt x="74" y="73"/>
                        <a:pt x="74" y="134"/>
                        <a:pt x="74" y="195"/>
                      </a:cubicBezTo>
                      <a:cubicBezTo>
                        <a:pt x="37" y="186"/>
                        <a:pt x="5" y="147"/>
                        <a:pt x="2" y="109"/>
                      </a:cubicBezTo>
                      <a:cubicBezTo>
                        <a:pt x="0" y="71"/>
                        <a:pt x="14" y="40"/>
                        <a:pt x="43" y="16"/>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38" name="Freeform 65"/>
                <p:cNvSpPr>
                  <a:spLocks/>
                </p:cNvSpPr>
                <p:nvPr/>
              </p:nvSpPr>
              <p:spPr bwMode="auto">
                <a:xfrm>
                  <a:off x="4289" y="1705"/>
                  <a:ext cx="64" cy="156"/>
                </a:xfrm>
                <a:custGeom>
                  <a:avLst/>
                  <a:gdLst>
                    <a:gd name="T0" fmla="*/ 0 w 79"/>
                    <a:gd name="T1" fmla="*/ 194 h 194"/>
                    <a:gd name="T2" fmla="*/ 0 w 79"/>
                    <a:gd name="T3" fmla="*/ 8 h 194"/>
                    <a:gd name="T4" fmla="*/ 8 w 79"/>
                    <a:gd name="T5" fmla="*/ 3 h 194"/>
                    <a:gd name="T6" fmla="*/ 31 w 79"/>
                    <a:gd name="T7" fmla="*/ 15 h 194"/>
                    <a:gd name="T8" fmla="*/ 69 w 79"/>
                    <a:gd name="T9" fmla="*/ 73 h 194"/>
                    <a:gd name="T10" fmla="*/ 25 w 79"/>
                    <a:gd name="T11" fmla="*/ 183 h 194"/>
                    <a:gd name="T12" fmla="*/ 21 w 79"/>
                    <a:gd name="T13" fmla="*/ 187 h 194"/>
                    <a:gd name="T14" fmla="*/ 0 w 79"/>
                    <a:gd name="T15" fmla="*/ 194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194">
                      <a:moveTo>
                        <a:pt x="0" y="194"/>
                      </a:moveTo>
                      <a:cubicBezTo>
                        <a:pt x="0" y="132"/>
                        <a:pt x="0" y="70"/>
                        <a:pt x="0" y="8"/>
                      </a:cubicBezTo>
                      <a:cubicBezTo>
                        <a:pt x="0" y="1"/>
                        <a:pt x="3" y="0"/>
                        <a:pt x="8" y="3"/>
                      </a:cubicBezTo>
                      <a:cubicBezTo>
                        <a:pt x="16" y="7"/>
                        <a:pt x="23" y="11"/>
                        <a:pt x="31" y="15"/>
                      </a:cubicBezTo>
                      <a:cubicBezTo>
                        <a:pt x="49" y="31"/>
                        <a:pt x="63" y="49"/>
                        <a:pt x="69" y="73"/>
                      </a:cubicBezTo>
                      <a:cubicBezTo>
                        <a:pt x="79" y="117"/>
                        <a:pt x="62" y="158"/>
                        <a:pt x="25" y="183"/>
                      </a:cubicBezTo>
                      <a:cubicBezTo>
                        <a:pt x="24" y="184"/>
                        <a:pt x="22" y="185"/>
                        <a:pt x="21" y="187"/>
                      </a:cubicBezTo>
                      <a:cubicBezTo>
                        <a:pt x="14" y="189"/>
                        <a:pt x="7" y="192"/>
                        <a:pt x="0" y="194"/>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39" name="Freeform 66"/>
                <p:cNvSpPr>
                  <a:spLocks/>
                </p:cNvSpPr>
                <p:nvPr/>
              </p:nvSpPr>
              <p:spPr bwMode="auto">
                <a:xfrm>
                  <a:off x="4188" y="1837"/>
                  <a:ext cx="113" cy="75"/>
                </a:xfrm>
                <a:custGeom>
                  <a:avLst/>
                  <a:gdLst>
                    <a:gd name="T0" fmla="*/ 141 w 141"/>
                    <a:gd name="T1" fmla="*/ 0 h 93"/>
                    <a:gd name="T2" fmla="*/ 133 w 141"/>
                    <a:gd name="T3" fmla="*/ 0 h 93"/>
                    <a:gd name="T4" fmla="*/ 32 w 141"/>
                    <a:gd name="T5" fmla="*/ 72 h 93"/>
                    <a:gd name="T6" fmla="*/ 16 w 141"/>
                    <a:gd name="T7" fmla="*/ 60 h 93"/>
                    <a:gd name="T8" fmla="*/ 0 w 141"/>
                    <a:gd name="T9" fmla="*/ 76 h 93"/>
                    <a:gd name="T10" fmla="*/ 16 w 141"/>
                    <a:gd name="T11" fmla="*/ 93 h 93"/>
                    <a:gd name="T12" fmla="*/ 32 w 141"/>
                    <a:gd name="T13" fmla="*/ 80 h 93"/>
                    <a:gd name="T14" fmla="*/ 141 w 141"/>
                    <a:gd name="T15" fmla="*/ 0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93">
                      <a:moveTo>
                        <a:pt x="141" y="0"/>
                      </a:moveTo>
                      <a:cubicBezTo>
                        <a:pt x="133" y="0"/>
                        <a:pt x="133" y="0"/>
                        <a:pt x="133" y="0"/>
                      </a:cubicBezTo>
                      <a:cubicBezTo>
                        <a:pt x="133" y="37"/>
                        <a:pt x="89" y="67"/>
                        <a:pt x="32" y="72"/>
                      </a:cubicBezTo>
                      <a:cubicBezTo>
                        <a:pt x="30" y="65"/>
                        <a:pt x="24" y="60"/>
                        <a:pt x="16" y="60"/>
                      </a:cubicBezTo>
                      <a:cubicBezTo>
                        <a:pt x="7" y="60"/>
                        <a:pt x="0" y="67"/>
                        <a:pt x="0" y="76"/>
                      </a:cubicBezTo>
                      <a:cubicBezTo>
                        <a:pt x="0" y="85"/>
                        <a:pt x="7" y="93"/>
                        <a:pt x="16" y="93"/>
                      </a:cubicBezTo>
                      <a:cubicBezTo>
                        <a:pt x="24" y="93"/>
                        <a:pt x="31" y="87"/>
                        <a:pt x="32" y="80"/>
                      </a:cubicBezTo>
                      <a:cubicBezTo>
                        <a:pt x="94" y="75"/>
                        <a:pt x="141" y="41"/>
                        <a:pt x="141" y="0"/>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40" name="Freeform 67"/>
                <p:cNvSpPr>
                  <a:spLocks/>
                </p:cNvSpPr>
                <p:nvPr/>
              </p:nvSpPr>
              <p:spPr bwMode="auto">
                <a:xfrm>
                  <a:off x="3875" y="1670"/>
                  <a:ext cx="137" cy="317"/>
                </a:xfrm>
                <a:custGeom>
                  <a:avLst/>
                  <a:gdLst>
                    <a:gd name="T0" fmla="*/ 76 w 171"/>
                    <a:gd name="T1" fmla="*/ 173 h 394"/>
                    <a:gd name="T2" fmla="*/ 75 w 171"/>
                    <a:gd name="T3" fmla="*/ 147 h 394"/>
                    <a:gd name="T4" fmla="*/ 128 w 171"/>
                    <a:gd name="T5" fmla="*/ 36 h 394"/>
                    <a:gd name="T6" fmla="*/ 119 w 171"/>
                    <a:gd name="T7" fmla="*/ 5 h 394"/>
                    <a:gd name="T8" fmla="*/ 89 w 171"/>
                    <a:gd name="T9" fmla="*/ 14 h 394"/>
                    <a:gd name="T10" fmla="*/ 53 w 171"/>
                    <a:gd name="T11" fmla="*/ 75 h 394"/>
                    <a:gd name="T12" fmla="*/ 13 w 171"/>
                    <a:gd name="T13" fmla="*/ 142 h 394"/>
                    <a:gd name="T14" fmla="*/ 11 w 171"/>
                    <a:gd name="T15" fmla="*/ 206 h 394"/>
                    <a:gd name="T16" fmla="*/ 50 w 171"/>
                    <a:gd name="T17" fmla="*/ 280 h 394"/>
                    <a:gd name="T18" fmla="*/ 52 w 171"/>
                    <a:gd name="T19" fmla="*/ 294 h 394"/>
                    <a:gd name="T20" fmla="*/ 44 w 171"/>
                    <a:gd name="T21" fmla="*/ 325 h 394"/>
                    <a:gd name="T22" fmla="*/ 35 w 171"/>
                    <a:gd name="T23" fmla="*/ 331 h 394"/>
                    <a:gd name="T24" fmla="*/ 24 w 171"/>
                    <a:gd name="T25" fmla="*/ 337 h 394"/>
                    <a:gd name="T26" fmla="*/ 20 w 171"/>
                    <a:gd name="T27" fmla="*/ 353 h 394"/>
                    <a:gd name="T28" fmla="*/ 25 w 171"/>
                    <a:gd name="T29" fmla="*/ 361 h 394"/>
                    <a:gd name="T30" fmla="*/ 150 w 171"/>
                    <a:gd name="T31" fmla="*/ 393 h 394"/>
                    <a:gd name="T32" fmla="*/ 159 w 171"/>
                    <a:gd name="T33" fmla="*/ 388 h 394"/>
                    <a:gd name="T34" fmla="*/ 163 w 171"/>
                    <a:gd name="T35" fmla="*/ 371 h 394"/>
                    <a:gd name="T36" fmla="*/ 157 w 171"/>
                    <a:gd name="T37" fmla="*/ 362 h 394"/>
                    <a:gd name="T38" fmla="*/ 152 w 171"/>
                    <a:gd name="T39" fmla="*/ 352 h 394"/>
                    <a:gd name="T40" fmla="*/ 168 w 171"/>
                    <a:gd name="T41" fmla="*/ 286 h 394"/>
                    <a:gd name="T42" fmla="*/ 76 w 171"/>
                    <a:gd name="T43" fmla="*/ 173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1" h="394">
                      <a:moveTo>
                        <a:pt x="76" y="173"/>
                      </a:moveTo>
                      <a:cubicBezTo>
                        <a:pt x="71" y="164"/>
                        <a:pt x="71" y="156"/>
                        <a:pt x="75" y="147"/>
                      </a:cubicBezTo>
                      <a:cubicBezTo>
                        <a:pt x="93" y="110"/>
                        <a:pt x="111" y="73"/>
                        <a:pt x="128" y="36"/>
                      </a:cubicBezTo>
                      <a:cubicBezTo>
                        <a:pt x="134" y="24"/>
                        <a:pt x="130" y="12"/>
                        <a:pt x="119" y="5"/>
                      </a:cubicBezTo>
                      <a:cubicBezTo>
                        <a:pt x="109" y="0"/>
                        <a:pt x="96" y="3"/>
                        <a:pt x="89" y="14"/>
                      </a:cubicBezTo>
                      <a:cubicBezTo>
                        <a:pt x="76" y="34"/>
                        <a:pt x="65" y="55"/>
                        <a:pt x="53" y="75"/>
                      </a:cubicBezTo>
                      <a:cubicBezTo>
                        <a:pt x="39" y="97"/>
                        <a:pt x="26" y="119"/>
                        <a:pt x="13" y="142"/>
                      </a:cubicBezTo>
                      <a:cubicBezTo>
                        <a:pt x="1" y="163"/>
                        <a:pt x="0" y="184"/>
                        <a:pt x="11" y="206"/>
                      </a:cubicBezTo>
                      <a:cubicBezTo>
                        <a:pt x="24" y="230"/>
                        <a:pt x="37" y="255"/>
                        <a:pt x="50" y="280"/>
                      </a:cubicBezTo>
                      <a:cubicBezTo>
                        <a:pt x="53" y="285"/>
                        <a:pt x="53" y="289"/>
                        <a:pt x="52" y="294"/>
                      </a:cubicBezTo>
                      <a:cubicBezTo>
                        <a:pt x="49" y="304"/>
                        <a:pt x="46" y="315"/>
                        <a:pt x="44" y="325"/>
                      </a:cubicBezTo>
                      <a:cubicBezTo>
                        <a:pt x="43" y="331"/>
                        <a:pt x="40" y="333"/>
                        <a:pt x="35" y="331"/>
                      </a:cubicBezTo>
                      <a:cubicBezTo>
                        <a:pt x="28" y="328"/>
                        <a:pt x="25" y="330"/>
                        <a:pt x="24" y="337"/>
                      </a:cubicBezTo>
                      <a:cubicBezTo>
                        <a:pt x="23" y="342"/>
                        <a:pt x="22" y="348"/>
                        <a:pt x="20" y="353"/>
                      </a:cubicBezTo>
                      <a:cubicBezTo>
                        <a:pt x="18" y="359"/>
                        <a:pt x="20" y="360"/>
                        <a:pt x="25" y="361"/>
                      </a:cubicBezTo>
                      <a:cubicBezTo>
                        <a:pt x="67" y="372"/>
                        <a:pt x="109" y="382"/>
                        <a:pt x="150" y="393"/>
                      </a:cubicBezTo>
                      <a:cubicBezTo>
                        <a:pt x="156" y="394"/>
                        <a:pt x="158" y="393"/>
                        <a:pt x="159" y="388"/>
                      </a:cubicBezTo>
                      <a:cubicBezTo>
                        <a:pt x="160" y="382"/>
                        <a:pt x="161" y="376"/>
                        <a:pt x="163" y="371"/>
                      </a:cubicBezTo>
                      <a:cubicBezTo>
                        <a:pt x="165" y="365"/>
                        <a:pt x="163" y="362"/>
                        <a:pt x="157" y="362"/>
                      </a:cubicBezTo>
                      <a:cubicBezTo>
                        <a:pt x="150" y="361"/>
                        <a:pt x="150" y="358"/>
                        <a:pt x="152" y="352"/>
                      </a:cubicBezTo>
                      <a:cubicBezTo>
                        <a:pt x="157" y="330"/>
                        <a:pt x="163" y="308"/>
                        <a:pt x="168" y="286"/>
                      </a:cubicBezTo>
                      <a:cubicBezTo>
                        <a:pt x="171" y="274"/>
                        <a:pt x="88" y="194"/>
                        <a:pt x="76" y="173"/>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41" name="Freeform 68"/>
                <p:cNvSpPr>
                  <a:spLocks/>
                </p:cNvSpPr>
                <p:nvPr/>
              </p:nvSpPr>
              <p:spPr bwMode="auto">
                <a:xfrm>
                  <a:off x="4244" y="1670"/>
                  <a:ext cx="138" cy="317"/>
                </a:xfrm>
                <a:custGeom>
                  <a:avLst/>
                  <a:gdLst>
                    <a:gd name="T0" fmla="*/ 96 w 172"/>
                    <a:gd name="T1" fmla="*/ 173 h 394"/>
                    <a:gd name="T2" fmla="*/ 96 w 172"/>
                    <a:gd name="T3" fmla="*/ 147 h 394"/>
                    <a:gd name="T4" fmla="*/ 43 w 172"/>
                    <a:gd name="T5" fmla="*/ 36 h 394"/>
                    <a:gd name="T6" fmla="*/ 53 w 172"/>
                    <a:gd name="T7" fmla="*/ 5 h 394"/>
                    <a:gd name="T8" fmla="*/ 83 w 172"/>
                    <a:gd name="T9" fmla="*/ 14 h 394"/>
                    <a:gd name="T10" fmla="*/ 119 w 172"/>
                    <a:gd name="T11" fmla="*/ 75 h 394"/>
                    <a:gd name="T12" fmla="*/ 159 w 172"/>
                    <a:gd name="T13" fmla="*/ 142 h 394"/>
                    <a:gd name="T14" fmla="*/ 160 w 172"/>
                    <a:gd name="T15" fmla="*/ 206 h 394"/>
                    <a:gd name="T16" fmla="*/ 121 w 172"/>
                    <a:gd name="T17" fmla="*/ 280 h 394"/>
                    <a:gd name="T18" fmla="*/ 120 w 172"/>
                    <a:gd name="T19" fmla="*/ 294 h 394"/>
                    <a:gd name="T20" fmla="*/ 128 w 172"/>
                    <a:gd name="T21" fmla="*/ 325 h 394"/>
                    <a:gd name="T22" fmla="*/ 137 w 172"/>
                    <a:gd name="T23" fmla="*/ 331 h 394"/>
                    <a:gd name="T24" fmla="*/ 147 w 172"/>
                    <a:gd name="T25" fmla="*/ 337 h 394"/>
                    <a:gd name="T26" fmla="*/ 152 w 172"/>
                    <a:gd name="T27" fmla="*/ 353 h 394"/>
                    <a:gd name="T28" fmla="*/ 146 w 172"/>
                    <a:gd name="T29" fmla="*/ 361 h 394"/>
                    <a:gd name="T30" fmla="*/ 21 w 172"/>
                    <a:gd name="T31" fmla="*/ 393 h 394"/>
                    <a:gd name="T32" fmla="*/ 13 w 172"/>
                    <a:gd name="T33" fmla="*/ 388 h 394"/>
                    <a:gd name="T34" fmla="*/ 9 w 172"/>
                    <a:gd name="T35" fmla="*/ 371 h 394"/>
                    <a:gd name="T36" fmla="*/ 14 w 172"/>
                    <a:gd name="T37" fmla="*/ 362 h 394"/>
                    <a:gd name="T38" fmla="*/ 20 w 172"/>
                    <a:gd name="T39" fmla="*/ 352 h 394"/>
                    <a:gd name="T40" fmla="*/ 3 w 172"/>
                    <a:gd name="T41" fmla="*/ 286 h 394"/>
                    <a:gd name="T42" fmla="*/ 96 w 172"/>
                    <a:gd name="T43" fmla="*/ 173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2" h="394">
                      <a:moveTo>
                        <a:pt x="96" y="173"/>
                      </a:moveTo>
                      <a:cubicBezTo>
                        <a:pt x="101" y="164"/>
                        <a:pt x="101" y="156"/>
                        <a:pt x="96" y="147"/>
                      </a:cubicBezTo>
                      <a:cubicBezTo>
                        <a:pt x="78" y="110"/>
                        <a:pt x="61" y="73"/>
                        <a:pt x="43" y="36"/>
                      </a:cubicBezTo>
                      <a:cubicBezTo>
                        <a:pt x="37" y="24"/>
                        <a:pt x="41" y="12"/>
                        <a:pt x="53" y="5"/>
                      </a:cubicBezTo>
                      <a:cubicBezTo>
                        <a:pt x="63" y="0"/>
                        <a:pt x="76" y="3"/>
                        <a:pt x="83" y="14"/>
                      </a:cubicBezTo>
                      <a:cubicBezTo>
                        <a:pt x="95" y="34"/>
                        <a:pt x="107" y="55"/>
                        <a:pt x="119" y="75"/>
                      </a:cubicBezTo>
                      <a:cubicBezTo>
                        <a:pt x="132" y="97"/>
                        <a:pt x="146" y="119"/>
                        <a:pt x="159" y="142"/>
                      </a:cubicBezTo>
                      <a:cubicBezTo>
                        <a:pt x="171" y="163"/>
                        <a:pt x="172" y="184"/>
                        <a:pt x="160" y="206"/>
                      </a:cubicBezTo>
                      <a:cubicBezTo>
                        <a:pt x="147" y="230"/>
                        <a:pt x="135" y="255"/>
                        <a:pt x="121" y="280"/>
                      </a:cubicBezTo>
                      <a:cubicBezTo>
                        <a:pt x="119" y="285"/>
                        <a:pt x="118" y="289"/>
                        <a:pt x="120" y="294"/>
                      </a:cubicBezTo>
                      <a:cubicBezTo>
                        <a:pt x="123" y="304"/>
                        <a:pt x="125" y="315"/>
                        <a:pt x="128" y="325"/>
                      </a:cubicBezTo>
                      <a:cubicBezTo>
                        <a:pt x="129" y="331"/>
                        <a:pt x="131" y="333"/>
                        <a:pt x="137" y="331"/>
                      </a:cubicBezTo>
                      <a:cubicBezTo>
                        <a:pt x="143" y="328"/>
                        <a:pt x="146" y="330"/>
                        <a:pt x="147" y="337"/>
                      </a:cubicBezTo>
                      <a:cubicBezTo>
                        <a:pt x="148" y="342"/>
                        <a:pt x="150" y="348"/>
                        <a:pt x="152" y="353"/>
                      </a:cubicBezTo>
                      <a:cubicBezTo>
                        <a:pt x="153" y="359"/>
                        <a:pt x="151" y="360"/>
                        <a:pt x="146" y="361"/>
                      </a:cubicBezTo>
                      <a:cubicBezTo>
                        <a:pt x="105" y="372"/>
                        <a:pt x="63" y="382"/>
                        <a:pt x="21" y="393"/>
                      </a:cubicBezTo>
                      <a:cubicBezTo>
                        <a:pt x="16" y="394"/>
                        <a:pt x="14" y="393"/>
                        <a:pt x="13" y="388"/>
                      </a:cubicBezTo>
                      <a:cubicBezTo>
                        <a:pt x="12" y="382"/>
                        <a:pt x="11" y="376"/>
                        <a:pt x="9" y="371"/>
                      </a:cubicBezTo>
                      <a:cubicBezTo>
                        <a:pt x="7" y="365"/>
                        <a:pt x="9" y="362"/>
                        <a:pt x="14" y="362"/>
                      </a:cubicBezTo>
                      <a:cubicBezTo>
                        <a:pt x="21" y="361"/>
                        <a:pt x="22" y="358"/>
                        <a:pt x="20" y="352"/>
                      </a:cubicBezTo>
                      <a:cubicBezTo>
                        <a:pt x="14" y="330"/>
                        <a:pt x="9" y="308"/>
                        <a:pt x="3" y="286"/>
                      </a:cubicBezTo>
                      <a:cubicBezTo>
                        <a:pt x="0" y="274"/>
                        <a:pt x="84" y="194"/>
                        <a:pt x="96" y="173"/>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42" name="Freeform 69"/>
                <p:cNvSpPr>
                  <a:spLocks/>
                </p:cNvSpPr>
                <p:nvPr/>
              </p:nvSpPr>
              <p:spPr bwMode="auto">
                <a:xfrm>
                  <a:off x="3740" y="1977"/>
                  <a:ext cx="177" cy="228"/>
                </a:xfrm>
                <a:custGeom>
                  <a:avLst/>
                  <a:gdLst>
                    <a:gd name="T0" fmla="*/ 137 w 177"/>
                    <a:gd name="T1" fmla="*/ 0 h 228"/>
                    <a:gd name="T2" fmla="*/ 0 w 177"/>
                    <a:gd name="T3" fmla="*/ 228 h 228"/>
                    <a:gd name="T4" fmla="*/ 177 w 177"/>
                    <a:gd name="T5" fmla="*/ 228 h 228"/>
                    <a:gd name="T6" fmla="*/ 137 w 177"/>
                    <a:gd name="T7" fmla="*/ 0 h 228"/>
                  </a:gdLst>
                  <a:ahLst/>
                  <a:cxnLst>
                    <a:cxn ang="0">
                      <a:pos x="T0" y="T1"/>
                    </a:cxn>
                    <a:cxn ang="0">
                      <a:pos x="T2" y="T3"/>
                    </a:cxn>
                    <a:cxn ang="0">
                      <a:pos x="T4" y="T5"/>
                    </a:cxn>
                    <a:cxn ang="0">
                      <a:pos x="T6" y="T7"/>
                    </a:cxn>
                  </a:cxnLst>
                  <a:rect l="0" t="0" r="r" b="b"/>
                  <a:pathLst>
                    <a:path w="177" h="228">
                      <a:moveTo>
                        <a:pt x="137" y="0"/>
                      </a:moveTo>
                      <a:lnTo>
                        <a:pt x="0" y="228"/>
                      </a:lnTo>
                      <a:lnTo>
                        <a:pt x="177" y="228"/>
                      </a:lnTo>
                      <a:lnTo>
                        <a:pt x="137" y="0"/>
                      </a:lnTo>
                      <a:close/>
                    </a:path>
                  </a:pathLst>
                </a:custGeom>
                <a:solidFill>
                  <a:srgbClr val="009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43" name="Freeform 70"/>
                <p:cNvSpPr>
                  <a:spLocks/>
                </p:cNvSpPr>
                <p:nvPr/>
              </p:nvSpPr>
              <p:spPr bwMode="auto">
                <a:xfrm>
                  <a:off x="4340" y="1977"/>
                  <a:ext cx="177" cy="228"/>
                </a:xfrm>
                <a:custGeom>
                  <a:avLst/>
                  <a:gdLst>
                    <a:gd name="T0" fmla="*/ 38 w 177"/>
                    <a:gd name="T1" fmla="*/ 0 h 228"/>
                    <a:gd name="T2" fmla="*/ 177 w 177"/>
                    <a:gd name="T3" fmla="*/ 228 h 228"/>
                    <a:gd name="T4" fmla="*/ 0 w 177"/>
                    <a:gd name="T5" fmla="*/ 228 h 228"/>
                    <a:gd name="T6" fmla="*/ 38 w 177"/>
                    <a:gd name="T7" fmla="*/ 0 h 228"/>
                  </a:gdLst>
                  <a:ahLst/>
                  <a:cxnLst>
                    <a:cxn ang="0">
                      <a:pos x="T0" y="T1"/>
                    </a:cxn>
                    <a:cxn ang="0">
                      <a:pos x="T2" y="T3"/>
                    </a:cxn>
                    <a:cxn ang="0">
                      <a:pos x="T4" y="T5"/>
                    </a:cxn>
                    <a:cxn ang="0">
                      <a:pos x="T6" y="T7"/>
                    </a:cxn>
                  </a:cxnLst>
                  <a:rect l="0" t="0" r="r" b="b"/>
                  <a:pathLst>
                    <a:path w="177" h="228">
                      <a:moveTo>
                        <a:pt x="38" y="0"/>
                      </a:moveTo>
                      <a:lnTo>
                        <a:pt x="177" y="228"/>
                      </a:lnTo>
                      <a:lnTo>
                        <a:pt x="0" y="228"/>
                      </a:lnTo>
                      <a:lnTo>
                        <a:pt x="38" y="0"/>
                      </a:lnTo>
                      <a:close/>
                    </a:path>
                  </a:pathLst>
                </a:custGeom>
                <a:solidFill>
                  <a:srgbClr val="009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44" name="Rectangle 71"/>
                <p:cNvSpPr>
                  <a:spLocks noChangeArrowheads="1"/>
                </p:cNvSpPr>
                <p:nvPr/>
              </p:nvSpPr>
              <p:spPr bwMode="auto">
                <a:xfrm>
                  <a:off x="3865" y="1928"/>
                  <a:ext cx="526" cy="278"/>
                </a:xfrm>
                <a:prstGeom prst="rect">
                  <a:avLst/>
                </a:prstGeom>
                <a:solidFill>
                  <a:srgbClr val="C8CA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45" name="Oval 72"/>
                <p:cNvSpPr>
                  <a:spLocks noChangeArrowheads="1"/>
                </p:cNvSpPr>
                <p:nvPr/>
              </p:nvSpPr>
              <p:spPr bwMode="auto">
                <a:xfrm>
                  <a:off x="4093" y="2032"/>
                  <a:ext cx="70" cy="70"/>
                </a:xfrm>
                <a:prstGeom prst="ellipse">
                  <a:avLst/>
                </a:prstGeom>
                <a:solidFill>
                  <a:srgbClr val="EAEB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46" name="Freeform 73"/>
                <p:cNvSpPr>
                  <a:spLocks noEditPoints="1"/>
                </p:cNvSpPr>
                <p:nvPr/>
              </p:nvSpPr>
              <p:spPr bwMode="auto">
                <a:xfrm>
                  <a:off x="3821" y="1445"/>
                  <a:ext cx="75" cy="125"/>
                </a:xfrm>
                <a:custGeom>
                  <a:avLst/>
                  <a:gdLst>
                    <a:gd name="T0" fmla="*/ 26 w 93"/>
                    <a:gd name="T1" fmla="*/ 110 h 156"/>
                    <a:gd name="T2" fmla="*/ 26 w 93"/>
                    <a:gd name="T3" fmla="*/ 96 h 156"/>
                    <a:gd name="T4" fmla="*/ 26 w 93"/>
                    <a:gd name="T5" fmla="*/ 90 h 156"/>
                    <a:gd name="T6" fmla="*/ 64 w 93"/>
                    <a:gd name="T7" fmla="*/ 46 h 156"/>
                    <a:gd name="T8" fmla="*/ 38 w 93"/>
                    <a:gd name="T9" fmla="*/ 26 h 156"/>
                    <a:gd name="T10" fmla="*/ 5 w 93"/>
                    <a:gd name="T11" fmla="*/ 29 h 156"/>
                    <a:gd name="T12" fmla="*/ 0 w 93"/>
                    <a:gd name="T13" fmla="*/ 5 h 156"/>
                    <a:gd name="T14" fmla="*/ 41 w 93"/>
                    <a:gd name="T15" fmla="*/ 0 h 156"/>
                    <a:gd name="T16" fmla="*/ 93 w 93"/>
                    <a:gd name="T17" fmla="*/ 46 h 156"/>
                    <a:gd name="T18" fmla="*/ 50 w 93"/>
                    <a:gd name="T19" fmla="*/ 98 h 156"/>
                    <a:gd name="T20" fmla="*/ 49 w 93"/>
                    <a:gd name="T21" fmla="*/ 110 h 156"/>
                    <a:gd name="T22" fmla="*/ 26 w 93"/>
                    <a:gd name="T23" fmla="*/ 110 h 156"/>
                    <a:gd name="T24" fmla="*/ 38 w 93"/>
                    <a:gd name="T25" fmla="*/ 123 h 156"/>
                    <a:gd name="T26" fmla="*/ 53 w 93"/>
                    <a:gd name="T27" fmla="*/ 140 h 156"/>
                    <a:gd name="T28" fmla="*/ 38 w 93"/>
                    <a:gd name="T29" fmla="*/ 156 h 156"/>
                    <a:gd name="T30" fmla="*/ 23 w 93"/>
                    <a:gd name="T31" fmla="*/ 140 h 156"/>
                    <a:gd name="T32" fmla="*/ 38 w 93"/>
                    <a:gd name="T33" fmla="*/ 1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 h="156">
                      <a:moveTo>
                        <a:pt x="26" y="110"/>
                      </a:moveTo>
                      <a:cubicBezTo>
                        <a:pt x="26" y="96"/>
                        <a:pt x="26" y="96"/>
                        <a:pt x="26" y="96"/>
                      </a:cubicBezTo>
                      <a:cubicBezTo>
                        <a:pt x="26" y="94"/>
                        <a:pt x="26" y="91"/>
                        <a:pt x="26" y="90"/>
                      </a:cubicBezTo>
                      <a:cubicBezTo>
                        <a:pt x="26" y="52"/>
                        <a:pt x="64" y="81"/>
                        <a:pt x="64" y="46"/>
                      </a:cubicBezTo>
                      <a:cubicBezTo>
                        <a:pt x="64" y="31"/>
                        <a:pt x="58" y="26"/>
                        <a:pt x="38" y="26"/>
                      </a:cubicBezTo>
                      <a:cubicBezTo>
                        <a:pt x="25" y="26"/>
                        <a:pt x="14" y="28"/>
                        <a:pt x="5" y="29"/>
                      </a:cubicBezTo>
                      <a:cubicBezTo>
                        <a:pt x="0" y="5"/>
                        <a:pt x="0" y="5"/>
                        <a:pt x="0" y="5"/>
                      </a:cubicBezTo>
                      <a:cubicBezTo>
                        <a:pt x="12" y="2"/>
                        <a:pt x="27" y="0"/>
                        <a:pt x="41" y="0"/>
                      </a:cubicBezTo>
                      <a:cubicBezTo>
                        <a:pt x="72" y="0"/>
                        <a:pt x="93" y="6"/>
                        <a:pt x="93" y="46"/>
                      </a:cubicBezTo>
                      <a:cubicBezTo>
                        <a:pt x="93" y="99"/>
                        <a:pt x="51" y="79"/>
                        <a:pt x="50" y="98"/>
                      </a:cubicBezTo>
                      <a:cubicBezTo>
                        <a:pt x="49" y="110"/>
                        <a:pt x="49" y="110"/>
                        <a:pt x="49" y="110"/>
                      </a:cubicBezTo>
                      <a:lnTo>
                        <a:pt x="26" y="110"/>
                      </a:lnTo>
                      <a:close/>
                      <a:moveTo>
                        <a:pt x="38" y="123"/>
                      </a:moveTo>
                      <a:cubicBezTo>
                        <a:pt x="50" y="123"/>
                        <a:pt x="53" y="128"/>
                        <a:pt x="53" y="140"/>
                      </a:cubicBezTo>
                      <a:cubicBezTo>
                        <a:pt x="53" y="152"/>
                        <a:pt x="50" y="156"/>
                        <a:pt x="38" y="156"/>
                      </a:cubicBezTo>
                      <a:cubicBezTo>
                        <a:pt x="26" y="156"/>
                        <a:pt x="23" y="152"/>
                        <a:pt x="23" y="140"/>
                      </a:cubicBezTo>
                      <a:cubicBezTo>
                        <a:pt x="23" y="128"/>
                        <a:pt x="26" y="123"/>
                        <a:pt x="38" y="123"/>
                      </a:cubicBezTo>
                      <a:close/>
                    </a:path>
                  </a:pathLst>
                </a:custGeom>
                <a:solidFill>
                  <a:srgbClr val="1893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47" name="Freeform 74"/>
                <p:cNvSpPr>
                  <a:spLocks noEditPoints="1"/>
                </p:cNvSpPr>
                <p:nvPr/>
              </p:nvSpPr>
              <p:spPr bwMode="auto">
                <a:xfrm>
                  <a:off x="4434" y="1445"/>
                  <a:ext cx="74" cy="125"/>
                </a:xfrm>
                <a:custGeom>
                  <a:avLst/>
                  <a:gdLst>
                    <a:gd name="T0" fmla="*/ 26 w 92"/>
                    <a:gd name="T1" fmla="*/ 110 h 156"/>
                    <a:gd name="T2" fmla="*/ 26 w 92"/>
                    <a:gd name="T3" fmla="*/ 96 h 156"/>
                    <a:gd name="T4" fmla="*/ 26 w 92"/>
                    <a:gd name="T5" fmla="*/ 90 h 156"/>
                    <a:gd name="T6" fmla="*/ 64 w 92"/>
                    <a:gd name="T7" fmla="*/ 46 h 156"/>
                    <a:gd name="T8" fmla="*/ 38 w 92"/>
                    <a:gd name="T9" fmla="*/ 26 h 156"/>
                    <a:gd name="T10" fmla="*/ 5 w 92"/>
                    <a:gd name="T11" fmla="*/ 29 h 156"/>
                    <a:gd name="T12" fmla="*/ 0 w 92"/>
                    <a:gd name="T13" fmla="*/ 5 h 156"/>
                    <a:gd name="T14" fmla="*/ 41 w 92"/>
                    <a:gd name="T15" fmla="*/ 0 h 156"/>
                    <a:gd name="T16" fmla="*/ 92 w 92"/>
                    <a:gd name="T17" fmla="*/ 46 h 156"/>
                    <a:gd name="T18" fmla="*/ 50 w 92"/>
                    <a:gd name="T19" fmla="*/ 98 h 156"/>
                    <a:gd name="T20" fmla="*/ 49 w 92"/>
                    <a:gd name="T21" fmla="*/ 110 h 156"/>
                    <a:gd name="T22" fmla="*/ 26 w 92"/>
                    <a:gd name="T23" fmla="*/ 110 h 156"/>
                    <a:gd name="T24" fmla="*/ 38 w 92"/>
                    <a:gd name="T25" fmla="*/ 123 h 156"/>
                    <a:gd name="T26" fmla="*/ 53 w 92"/>
                    <a:gd name="T27" fmla="*/ 140 h 156"/>
                    <a:gd name="T28" fmla="*/ 38 w 92"/>
                    <a:gd name="T29" fmla="*/ 156 h 156"/>
                    <a:gd name="T30" fmla="*/ 22 w 92"/>
                    <a:gd name="T31" fmla="*/ 140 h 156"/>
                    <a:gd name="T32" fmla="*/ 38 w 92"/>
                    <a:gd name="T33" fmla="*/ 1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156">
                      <a:moveTo>
                        <a:pt x="26" y="110"/>
                      </a:moveTo>
                      <a:cubicBezTo>
                        <a:pt x="26" y="96"/>
                        <a:pt x="26" y="96"/>
                        <a:pt x="26" y="96"/>
                      </a:cubicBezTo>
                      <a:cubicBezTo>
                        <a:pt x="26" y="94"/>
                        <a:pt x="26" y="91"/>
                        <a:pt x="26" y="90"/>
                      </a:cubicBezTo>
                      <a:cubicBezTo>
                        <a:pt x="26" y="52"/>
                        <a:pt x="64" y="81"/>
                        <a:pt x="64" y="46"/>
                      </a:cubicBezTo>
                      <a:cubicBezTo>
                        <a:pt x="64" y="31"/>
                        <a:pt x="58" y="26"/>
                        <a:pt x="38" y="26"/>
                      </a:cubicBezTo>
                      <a:cubicBezTo>
                        <a:pt x="25" y="26"/>
                        <a:pt x="13" y="28"/>
                        <a:pt x="5" y="29"/>
                      </a:cubicBezTo>
                      <a:cubicBezTo>
                        <a:pt x="0" y="5"/>
                        <a:pt x="0" y="5"/>
                        <a:pt x="0" y="5"/>
                      </a:cubicBezTo>
                      <a:cubicBezTo>
                        <a:pt x="11" y="2"/>
                        <a:pt x="26" y="0"/>
                        <a:pt x="41" y="0"/>
                      </a:cubicBezTo>
                      <a:cubicBezTo>
                        <a:pt x="72" y="0"/>
                        <a:pt x="92" y="6"/>
                        <a:pt x="92" y="46"/>
                      </a:cubicBezTo>
                      <a:cubicBezTo>
                        <a:pt x="92" y="99"/>
                        <a:pt x="50" y="79"/>
                        <a:pt x="50" y="98"/>
                      </a:cubicBezTo>
                      <a:cubicBezTo>
                        <a:pt x="49" y="110"/>
                        <a:pt x="49" y="110"/>
                        <a:pt x="49" y="110"/>
                      </a:cubicBezTo>
                      <a:lnTo>
                        <a:pt x="26" y="110"/>
                      </a:lnTo>
                      <a:close/>
                      <a:moveTo>
                        <a:pt x="38" y="123"/>
                      </a:moveTo>
                      <a:cubicBezTo>
                        <a:pt x="49" y="123"/>
                        <a:pt x="53" y="128"/>
                        <a:pt x="53" y="140"/>
                      </a:cubicBezTo>
                      <a:cubicBezTo>
                        <a:pt x="53" y="152"/>
                        <a:pt x="50" y="156"/>
                        <a:pt x="38" y="156"/>
                      </a:cubicBezTo>
                      <a:cubicBezTo>
                        <a:pt x="26" y="156"/>
                        <a:pt x="22" y="152"/>
                        <a:pt x="22" y="140"/>
                      </a:cubicBezTo>
                      <a:cubicBezTo>
                        <a:pt x="22" y="128"/>
                        <a:pt x="26" y="123"/>
                        <a:pt x="38" y="123"/>
                      </a:cubicBezTo>
                      <a:close/>
                    </a:path>
                  </a:pathLst>
                </a:custGeom>
                <a:solidFill>
                  <a:srgbClr val="1893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48" name="Freeform 75"/>
                <p:cNvSpPr>
                  <a:spLocks noEditPoints="1"/>
                </p:cNvSpPr>
                <p:nvPr/>
              </p:nvSpPr>
              <p:spPr bwMode="auto">
                <a:xfrm>
                  <a:off x="5047" y="1445"/>
                  <a:ext cx="74" cy="125"/>
                </a:xfrm>
                <a:custGeom>
                  <a:avLst/>
                  <a:gdLst>
                    <a:gd name="T0" fmla="*/ 26 w 92"/>
                    <a:gd name="T1" fmla="*/ 110 h 156"/>
                    <a:gd name="T2" fmla="*/ 25 w 92"/>
                    <a:gd name="T3" fmla="*/ 96 h 156"/>
                    <a:gd name="T4" fmla="*/ 25 w 92"/>
                    <a:gd name="T5" fmla="*/ 90 h 156"/>
                    <a:gd name="T6" fmla="*/ 63 w 92"/>
                    <a:gd name="T7" fmla="*/ 46 h 156"/>
                    <a:gd name="T8" fmla="*/ 37 w 92"/>
                    <a:gd name="T9" fmla="*/ 26 h 156"/>
                    <a:gd name="T10" fmla="*/ 4 w 92"/>
                    <a:gd name="T11" fmla="*/ 29 h 156"/>
                    <a:gd name="T12" fmla="*/ 0 w 92"/>
                    <a:gd name="T13" fmla="*/ 5 h 156"/>
                    <a:gd name="T14" fmla="*/ 41 w 92"/>
                    <a:gd name="T15" fmla="*/ 0 h 156"/>
                    <a:gd name="T16" fmla="*/ 92 w 92"/>
                    <a:gd name="T17" fmla="*/ 46 h 156"/>
                    <a:gd name="T18" fmla="*/ 49 w 92"/>
                    <a:gd name="T19" fmla="*/ 98 h 156"/>
                    <a:gd name="T20" fmla="*/ 49 w 92"/>
                    <a:gd name="T21" fmla="*/ 110 h 156"/>
                    <a:gd name="T22" fmla="*/ 26 w 92"/>
                    <a:gd name="T23" fmla="*/ 110 h 156"/>
                    <a:gd name="T24" fmla="*/ 37 w 92"/>
                    <a:gd name="T25" fmla="*/ 123 h 156"/>
                    <a:gd name="T26" fmla="*/ 53 w 92"/>
                    <a:gd name="T27" fmla="*/ 140 h 156"/>
                    <a:gd name="T28" fmla="*/ 37 w 92"/>
                    <a:gd name="T29" fmla="*/ 156 h 156"/>
                    <a:gd name="T30" fmla="*/ 22 w 92"/>
                    <a:gd name="T31" fmla="*/ 140 h 156"/>
                    <a:gd name="T32" fmla="*/ 37 w 92"/>
                    <a:gd name="T33" fmla="*/ 1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156">
                      <a:moveTo>
                        <a:pt x="26" y="110"/>
                      </a:moveTo>
                      <a:cubicBezTo>
                        <a:pt x="25" y="96"/>
                        <a:pt x="25" y="96"/>
                        <a:pt x="25" y="96"/>
                      </a:cubicBezTo>
                      <a:cubicBezTo>
                        <a:pt x="25" y="94"/>
                        <a:pt x="25" y="91"/>
                        <a:pt x="25" y="90"/>
                      </a:cubicBezTo>
                      <a:cubicBezTo>
                        <a:pt x="25" y="52"/>
                        <a:pt x="63" y="81"/>
                        <a:pt x="63" y="46"/>
                      </a:cubicBezTo>
                      <a:cubicBezTo>
                        <a:pt x="63" y="31"/>
                        <a:pt x="58" y="26"/>
                        <a:pt x="37" y="26"/>
                      </a:cubicBezTo>
                      <a:cubicBezTo>
                        <a:pt x="25" y="26"/>
                        <a:pt x="13" y="28"/>
                        <a:pt x="4" y="29"/>
                      </a:cubicBezTo>
                      <a:cubicBezTo>
                        <a:pt x="0" y="5"/>
                        <a:pt x="0" y="5"/>
                        <a:pt x="0" y="5"/>
                      </a:cubicBezTo>
                      <a:cubicBezTo>
                        <a:pt x="11" y="2"/>
                        <a:pt x="26" y="0"/>
                        <a:pt x="41" y="0"/>
                      </a:cubicBezTo>
                      <a:cubicBezTo>
                        <a:pt x="71" y="0"/>
                        <a:pt x="92" y="6"/>
                        <a:pt x="92" y="46"/>
                      </a:cubicBezTo>
                      <a:cubicBezTo>
                        <a:pt x="92" y="99"/>
                        <a:pt x="50" y="79"/>
                        <a:pt x="49" y="98"/>
                      </a:cubicBezTo>
                      <a:cubicBezTo>
                        <a:pt x="49" y="110"/>
                        <a:pt x="49" y="110"/>
                        <a:pt x="49" y="110"/>
                      </a:cubicBezTo>
                      <a:lnTo>
                        <a:pt x="26" y="110"/>
                      </a:lnTo>
                      <a:close/>
                      <a:moveTo>
                        <a:pt x="37" y="123"/>
                      </a:moveTo>
                      <a:cubicBezTo>
                        <a:pt x="49" y="123"/>
                        <a:pt x="53" y="128"/>
                        <a:pt x="53" y="140"/>
                      </a:cubicBezTo>
                      <a:cubicBezTo>
                        <a:pt x="53" y="152"/>
                        <a:pt x="49" y="156"/>
                        <a:pt x="37" y="156"/>
                      </a:cubicBezTo>
                      <a:cubicBezTo>
                        <a:pt x="26" y="156"/>
                        <a:pt x="22" y="152"/>
                        <a:pt x="22" y="140"/>
                      </a:cubicBezTo>
                      <a:cubicBezTo>
                        <a:pt x="22" y="128"/>
                        <a:pt x="26" y="123"/>
                        <a:pt x="37" y="123"/>
                      </a:cubicBezTo>
                      <a:close/>
                    </a:path>
                  </a:pathLst>
                </a:custGeom>
                <a:solidFill>
                  <a:srgbClr val="1893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236" name="Group 53"/>
              <p:cNvGrpSpPr>
                <a:grpSpLocks noChangeAspect="1"/>
              </p:cNvGrpSpPr>
              <p:nvPr/>
            </p:nvGrpSpPr>
            <p:grpSpPr bwMode="auto">
              <a:xfrm>
                <a:off x="4115810" y="4177729"/>
                <a:ext cx="959439" cy="830650"/>
                <a:chOff x="2581" y="1069"/>
                <a:chExt cx="2518" cy="2180"/>
              </a:xfrm>
            </p:grpSpPr>
            <p:sp>
              <p:nvSpPr>
                <p:cNvPr id="248" name="Rectangle 54"/>
                <p:cNvSpPr>
                  <a:spLocks noChangeArrowheads="1"/>
                </p:cNvSpPr>
                <p:nvPr/>
              </p:nvSpPr>
              <p:spPr bwMode="auto">
                <a:xfrm>
                  <a:off x="3285" y="2735"/>
                  <a:ext cx="277" cy="61"/>
                </a:xfrm>
                <a:prstGeom prst="rect">
                  <a:avLst/>
                </a:prstGeom>
                <a:solidFill>
                  <a:srgbClr val="0707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49" name="Rectangle 55"/>
                <p:cNvSpPr>
                  <a:spLocks noChangeArrowheads="1"/>
                </p:cNvSpPr>
                <p:nvPr/>
              </p:nvSpPr>
              <p:spPr bwMode="auto">
                <a:xfrm>
                  <a:off x="3562" y="2735"/>
                  <a:ext cx="279" cy="61"/>
                </a:xfrm>
                <a:prstGeom prst="rect">
                  <a:avLst/>
                </a:prstGeom>
                <a:solidFill>
                  <a:srgbClr val="DF20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50" name="Rectangle 56"/>
                <p:cNvSpPr>
                  <a:spLocks noChangeArrowheads="1"/>
                </p:cNvSpPr>
                <p:nvPr/>
              </p:nvSpPr>
              <p:spPr bwMode="auto">
                <a:xfrm>
                  <a:off x="3841" y="2735"/>
                  <a:ext cx="277" cy="61"/>
                </a:xfrm>
                <a:prstGeom prst="rect">
                  <a:avLst/>
                </a:prstGeom>
                <a:solidFill>
                  <a:srgbClr val="110F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51" name="Rectangle 57"/>
                <p:cNvSpPr>
                  <a:spLocks noChangeArrowheads="1"/>
                </p:cNvSpPr>
                <p:nvPr/>
              </p:nvSpPr>
              <p:spPr bwMode="auto">
                <a:xfrm>
                  <a:off x="4118" y="2735"/>
                  <a:ext cx="277" cy="61"/>
                </a:xfrm>
                <a:prstGeom prst="rect">
                  <a:avLst/>
                </a:prstGeom>
                <a:solidFill>
                  <a:srgbClr val="61BC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52" name="Rectangle 58"/>
                <p:cNvSpPr>
                  <a:spLocks noChangeArrowheads="1"/>
                </p:cNvSpPr>
                <p:nvPr/>
              </p:nvSpPr>
              <p:spPr bwMode="auto">
                <a:xfrm>
                  <a:off x="4395" y="2735"/>
                  <a:ext cx="242" cy="6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53" name="Freeform 59"/>
                <p:cNvSpPr>
                  <a:spLocks/>
                </p:cNvSpPr>
                <p:nvPr/>
              </p:nvSpPr>
              <p:spPr bwMode="auto">
                <a:xfrm>
                  <a:off x="3285" y="1894"/>
                  <a:ext cx="277" cy="841"/>
                </a:xfrm>
                <a:custGeom>
                  <a:avLst/>
                  <a:gdLst>
                    <a:gd name="T0" fmla="*/ 0 w 277"/>
                    <a:gd name="T1" fmla="*/ 841 h 841"/>
                    <a:gd name="T2" fmla="*/ 277 w 277"/>
                    <a:gd name="T3" fmla="*/ 841 h 841"/>
                    <a:gd name="T4" fmla="*/ 277 w 277"/>
                    <a:gd name="T5" fmla="*/ 831 h 841"/>
                    <a:gd name="T6" fmla="*/ 277 w 277"/>
                    <a:gd name="T7" fmla="*/ 684 h 841"/>
                    <a:gd name="T8" fmla="*/ 33 w 277"/>
                    <a:gd name="T9" fmla="*/ 684 h 841"/>
                    <a:gd name="T10" fmla="*/ 33 w 277"/>
                    <a:gd name="T11" fmla="*/ 341 h 841"/>
                    <a:gd name="T12" fmla="*/ 277 w 277"/>
                    <a:gd name="T13" fmla="*/ 341 h 841"/>
                    <a:gd name="T14" fmla="*/ 277 w 277"/>
                    <a:gd name="T15" fmla="*/ 0 h 841"/>
                    <a:gd name="T16" fmla="*/ 0 w 277"/>
                    <a:gd name="T17" fmla="*/ 0 h 841"/>
                    <a:gd name="T18" fmla="*/ 0 w 277"/>
                    <a:gd name="T19" fmla="*/ 831 h 841"/>
                    <a:gd name="T20" fmla="*/ 0 w 277"/>
                    <a:gd name="T21" fmla="*/ 841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7" h="841">
                      <a:moveTo>
                        <a:pt x="0" y="841"/>
                      </a:moveTo>
                      <a:lnTo>
                        <a:pt x="277" y="841"/>
                      </a:lnTo>
                      <a:lnTo>
                        <a:pt x="277" y="831"/>
                      </a:lnTo>
                      <a:lnTo>
                        <a:pt x="277" y="684"/>
                      </a:lnTo>
                      <a:lnTo>
                        <a:pt x="33" y="684"/>
                      </a:lnTo>
                      <a:lnTo>
                        <a:pt x="33" y="341"/>
                      </a:lnTo>
                      <a:lnTo>
                        <a:pt x="277" y="341"/>
                      </a:lnTo>
                      <a:lnTo>
                        <a:pt x="277" y="0"/>
                      </a:lnTo>
                      <a:lnTo>
                        <a:pt x="0" y="0"/>
                      </a:lnTo>
                      <a:lnTo>
                        <a:pt x="0" y="831"/>
                      </a:lnTo>
                      <a:lnTo>
                        <a:pt x="0" y="841"/>
                      </a:lnTo>
                      <a:close/>
                    </a:path>
                  </a:pathLst>
                </a:custGeom>
                <a:solidFill>
                  <a:srgbClr val="FCEF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54" name="Rectangle 60"/>
                <p:cNvSpPr>
                  <a:spLocks noChangeArrowheads="1"/>
                </p:cNvSpPr>
                <p:nvPr/>
              </p:nvSpPr>
              <p:spPr bwMode="auto">
                <a:xfrm>
                  <a:off x="3046" y="2735"/>
                  <a:ext cx="239" cy="61"/>
                </a:xfrm>
                <a:prstGeom prst="rect">
                  <a:avLst/>
                </a:prstGeom>
                <a:solidFill>
                  <a:srgbClr val="2D38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55" name="Freeform 61"/>
                <p:cNvSpPr>
                  <a:spLocks/>
                </p:cNvSpPr>
                <p:nvPr/>
              </p:nvSpPr>
              <p:spPr bwMode="auto">
                <a:xfrm>
                  <a:off x="3046" y="1894"/>
                  <a:ext cx="239" cy="841"/>
                </a:xfrm>
                <a:custGeom>
                  <a:avLst/>
                  <a:gdLst>
                    <a:gd name="T0" fmla="*/ 239 w 239"/>
                    <a:gd name="T1" fmla="*/ 831 h 841"/>
                    <a:gd name="T2" fmla="*/ 239 w 239"/>
                    <a:gd name="T3" fmla="*/ 0 h 841"/>
                    <a:gd name="T4" fmla="*/ 0 w 239"/>
                    <a:gd name="T5" fmla="*/ 0 h 841"/>
                    <a:gd name="T6" fmla="*/ 0 w 239"/>
                    <a:gd name="T7" fmla="*/ 841 h 841"/>
                    <a:gd name="T8" fmla="*/ 239 w 239"/>
                    <a:gd name="T9" fmla="*/ 841 h 841"/>
                    <a:gd name="T10" fmla="*/ 239 w 239"/>
                    <a:gd name="T11" fmla="*/ 831 h 841"/>
                  </a:gdLst>
                  <a:ahLst/>
                  <a:cxnLst>
                    <a:cxn ang="0">
                      <a:pos x="T0" y="T1"/>
                    </a:cxn>
                    <a:cxn ang="0">
                      <a:pos x="T2" y="T3"/>
                    </a:cxn>
                    <a:cxn ang="0">
                      <a:pos x="T4" y="T5"/>
                    </a:cxn>
                    <a:cxn ang="0">
                      <a:pos x="T6" y="T7"/>
                    </a:cxn>
                    <a:cxn ang="0">
                      <a:pos x="T8" y="T9"/>
                    </a:cxn>
                    <a:cxn ang="0">
                      <a:pos x="T10" y="T11"/>
                    </a:cxn>
                  </a:cxnLst>
                  <a:rect l="0" t="0" r="r" b="b"/>
                  <a:pathLst>
                    <a:path w="239" h="841">
                      <a:moveTo>
                        <a:pt x="239" y="831"/>
                      </a:moveTo>
                      <a:lnTo>
                        <a:pt x="239" y="0"/>
                      </a:lnTo>
                      <a:lnTo>
                        <a:pt x="0" y="0"/>
                      </a:lnTo>
                      <a:lnTo>
                        <a:pt x="0" y="841"/>
                      </a:lnTo>
                      <a:lnTo>
                        <a:pt x="239" y="841"/>
                      </a:lnTo>
                      <a:lnTo>
                        <a:pt x="239" y="831"/>
                      </a:lnTo>
                      <a:close/>
                    </a:path>
                  </a:pathLst>
                </a:custGeom>
                <a:solidFill>
                  <a:srgbClr val="EFF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56" name="Rectangle 62"/>
                <p:cNvSpPr>
                  <a:spLocks noChangeArrowheads="1"/>
                </p:cNvSpPr>
                <p:nvPr/>
              </p:nvSpPr>
              <p:spPr bwMode="auto">
                <a:xfrm>
                  <a:off x="3562" y="1894"/>
                  <a:ext cx="279" cy="341"/>
                </a:xfrm>
                <a:prstGeom prst="rect">
                  <a:avLst/>
                </a:prstGeom>
                <a:solidFill>
                  <a:srgbClr val="1CA4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57" name="Freeform 63"/>
                <p:cNvSpPr>
                  <a:spLocks/>
                </p:cNvSpPr>
                <p:nvPr/>
              </p:nvSpPr>
              <p:spPr bwMode="auto">
                <a:xfrm>
                  <a:off x="3562" y="2578"/>
                  <a:ext cx="279" cy="157"/>
                </a:xfrm>
                <a:custGeom>
                  <a:avLst/>
                  <a:gdLst>
                    <a:gd name="T0" fmla="*/ 0 w 279"/>
                    <a:gd name="T1" fmla="*/ 157 h 157"/>
                    <a:gd name="T2" fmla="*/ 279 w 279"/>
                    <a:gd name="T3" fmla="*/ 157 h 157"/>
                    <a:gd name="T4" fmla="*/ 279 w 279"/>
                    <a:gd name="T5" fmla="*/ 147 h 157"/>
                    <a:gd name="T6" fmla="*/ 279 w 279"/>
                    <a:gd name="T7" fmla="*/ 0 h 157"/>
                    <a:gd name="T8" fmla="*/ 0 w 279"/>
                    <a:gd name="T9" fmla="*/ 0 h 157"/>
                    <a:gd name="T10" fmla="*/ 0 w 279"/>
                    <a:gd name="T11" fmla="*/ 147 h 157"/>
                    <a:gd name="T12" fmla="*/ 0 w 279"/>
                    <a:gd name="T13" fmla="*/ 157 h 157"/>
                  </a:gdLst>
                  <a:ahLst/>
                  <a:cxnLst>
                    <a:cxn ang="0">
                      <a:pos x="T0" y="T1"/>
                    </a:cxn>
                    <a:cxn ang="0">
                      <a:pos x="T2" y="T3"/>
                    </a:cxn>
                    <a:cxn ang="0">
                      <a:pos x="T4" y="T5"/>
                    </a:cxn>
                    <a:cxn ang="0">
                      <a:pos x="T6" y="T7"/>
                    </a:cxn>
                    <a:cxn ang="0">
                      <a:pos x="T8" y="T9"/>
                    </a:cxn>
                    <a:cxn ang="0">
                      <a:pos x="T10" y="T11"/>
                    </a:cxn>
                    <a:cxn ang="0">
                      <a:pos x="T12" y="T13"/>
                    </a:cxn>
                  </a:cxnLst>
                  <a:rect l="0" t="0" r="r" b="b"/>
                  <a:pathLst>
                    <a:path w="279" h="157">
                      <a:moveTo>
                        <a:pt x="0" y="157"/>
                      </a:moveTo>
                      <a:lnTo>
                        <a:pt x="279" y="157"/>
                      </a:lnTo>
                      <a:lnTo>
                        <a:pt x="279" y="147"/>
                      </a:lnTo>
                      <a:lnTo>
                        <a:pt x="279" y="0"/>
                      </a:lnTo>
                      <a:lnTo>
                        <a:pt x="0" y="0"/>
                      </a:lnTo>
                      <a:lnTo>
                        <a:pt x="0" y="147"/>
                      </a:lnTo>
                      <a:lnTo>
                        <a:pt x="0" y="157"/>
                      </a:lnTo>
                      <a:close/>
                    </a:path>
                  </a:pathLst>
                </a:custGeom>
                <a:solidFill>
                  <a:srgbClr val="1CA4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58" name="Rectangle 64"/>
                <p:cNvSpPr>
                  <a:spLocks noChangeArrowheads="1"/>
                </p:cNvSpPr>
                <p:nvPr/>
              </p:nvSpPr>
              <p:spPr bwMode="auto">
                <a:xfrm>
                  <a:off x="3841" y="1894"/>
                  <a:ext cx="277" cy="341"/>
                </a:xfrm>
                <a:prstGeom prst="rect">
                  <a:avLst/>
                </a:prstGeom>
                <a:solidFill>
                  <a:srgbClr val="8FBC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59" name="Freeform 65"/>
                <p:cNvSpPr>
                  <a:spLocks/>
                </p:cNvSpPr>
                <p:nvPr/>
              </p:nvSpPr>
              <p:spPr bwMode="auto">
                <a:xfrm>
                  <a:off x="3841" y="2578"/>
                  <a:ext cx="277" cy="157"/>
                </a:xfrm>
                <a:custGeom>
                  <a:avLst/>
                  <a:gdLst>
                    <a:gd name="T0" fmla="*/ 0 w 277"/>
                    <a:gd name="T1" fmla="*/ 157 h 157"/>
                    <a:gd name="T2" fmla="*/ 277 w 277"/>
                    <a:gd name="T3" fmla="*/ 157 h 157"/>
                    <a:gd name="T4" fmla="*/ 277 w 277"/>
                    <a:gd name="T5" fmla="*/ 147 h 157"/>
                    <a:gd name="T6" fmla="*/ 277 w 277"/>
                    <a:gd name="T7" fmla="*/ 0 h 157"/>
                    <a:gd name="T8" fmla="*/ 0 w 277"/>
                    <a:gd name="T9" fmla="*/ 0 h 157"/>
                    <a:gd name="T10" fmla="*/ 0 w 277"/>
                    <a:gd name="T11" fmla="*/ 147 h 157"/>
                    <a:gd name="T12" fmla="*/ 0 w 277"/>
                    <a:gd name="T13" fmla="*/ 157 h 157"/>
                  </a:gdLst>
                  <a:ahLst/>
                  <a:cxnLst>
                    <a:cxn ang="0">
                      <a:pos x="T0" y="T1"/>
                    </a:cxn>
                    <a:cxn ang="0">
                      <a:pos x="T2" y="T3"/>
                    </a:cxn>
                    <a:cxn ang="0">
                      <a:pos x="T4" y="T5"/>
                    </a:cxn>
                    <a:cxn ang="0">
                      <a:pos x="T6" y="T7"/>
                    </a:cxn>
                    <a:cxn ang="0">
                      <a:pos x="T8" y="T9"/>
                    </a:cxn>
                    <a:cxn ang="0">
                      <a:pos x="T10" y="T11"/>
                    </a:cxn>
                    <a:cxn ang="0">
                      <a:pos x="T12" y="T13"/>
                    </a:cxn>
                  </a:cxnLst>
                  <a:rect l="0" t="0" r="r" b="b"/>
                  <a:pathLst>
                    <a:path w="277" h="157">
                      <a:moveTo>
                        <a:pt x="0" y="157"/>
                      </a:moveTo>
                      <a:lnTo>
                        <a:pt x="277" y="157"/>
                      </a:lnTo>
                      <a:lnTo>
                        <a:pt x="277" y="147"/>
                      </a:lnTo>
                      <a:lnTo>
                        <a:pt x="277" y="0"/>
                      </a:lnTo>
                      <a:lnTo>
                        <a:pt x="0" y="0"/>
                      </a:lnTo>
                      <a:lnTo>
                        <a:pt x="0" y="147"/>
                      </a:lnTo>
                      <a:lnTo>
                        <a:pt x="0" y="157"/>
                      </a:lnTo>
                      <a:close/>
                    </a:path>
                  </a:pathLst>
                </a:custGeom>
                <a:solidFill>
                  <a:srgbClr val="8FBC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0" name="Rectangle 66"/>
                <p:cNvSpPr>
                  <a:spLocks noChangeArrowheads="1"/>
                </p:cNvSpPr>
                <p:nvPr/>
              </p:nvSpPr>
              <p:spPr bwMode="auto">
                <a:xfrm>
                  <a:off x="4118" y="1894"/>
                  <a:ext cx="277" cy="341"/>
                </a:xfrm>
                <a:prstGeom prst="rect">
                  <a:avLst/>
                </a:prstGeom>
                <a:solidFill>
                  <a:srgbClr val="DF1D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1" name="Freeform 67"/>
                <p:cNvSpPr>
                  <a:spLocks/>
                </p:cNvSpPr>
                <p:nvPr/>
              </p:nvSpPr>
              <p:spPr bwMode="auto">
                <a:xfrm>
                  <a:off x="4118" y="2578"/>
                  <a:ext cx="277" cy="157"/>
                </a:xfrm>
                <a:custGeom>
                  <a:avLst/>
                  <a:gdLst>
                    <a:gd name="T0" fmla="*/ 0 w 277"/>
                    <a:gd name="T1" fmla="*/ 157 h 157"/>
                    <a:gd name="T2" fmla="*/ 277 w 277"/>
                    <a:gd name="T3" fmla="*/ 157 h 157"/>
                    <a:gd name="T4" fmla="*/ 277 w 277"/>
                    <a:gd name="T5" fmla="*/ 147 h 157"/>
                    <a:gd name="T6" fmla="*/ 277 w 277"/>
                    <a:gd name="T7" fmla="*/ 0 h 157"/>
                    <a:gd name="T8" fmla="*/ 0 w 277"/>
                    <a:gd name="T9" fmla="*/ 0 h 157"/>
                    <a:gd name="T10" fmla="*/ 0 w 277"/>
                    <a:gd name="T11" fmla="*/ 147 h 157"/>
                    <a:gd name="T12" fmla="*/ 0 w 277"/>
                    <a:gd name="T13" fmla="*/ 157 h 157"/>
                  </a:gdLst>
                  <a:ahLst/>
                  <a:cxnLst>
                    <a:cxn ang="0">
                      <a:pos x="T0" y="T1"/>
                    </a:cxn>
                    <a:cxn ang="0">
                      <a:pos x="T2" y="T3"/>
                    </a:cxn>
                    <a:cxn ang="0">
                      <a:pos x="T4" y="T5"/>
                    </a:cxn>
                    <a:cxn ang="0">
                      <a:pos x="T6" y="T7"/>
                    </a:cxn>
                    <a:cxn ang="0">
                      <a:pos x="T8" y="T9"/>
                    </a:cxn>
                    <a:cxn ang="0">
                      <a:pos x="T10" y="T11"/>
                    </a:cxn>
                    <a:cxn ang="0">
                      <a:pos x="T12" y="T13"/>
                    </a:cxn>
                  </a:cxnLst>
                  <a:rect l="0" t="0" r="r" b="b"/>
                  <a:pathLst>
                    <a:path w="277" h="157">
                      <a:moveTo>
                        <a:pt x="0" y="157"/>
                      </a:moveTo>
                      <a:lnTo>
                        <a:pt x="277" y="157"/>
                      </a:lnTo>
                      <a:lnTo>
                        <a:pt x="277" y="147"/>
                      </a:lnTo>
                      <a:lnTo>
                        <a:pt x="277" y="0"/>
                      </a:lnTo>
                      <a:lnTo>
                        <a:pt x="0" y="0"/>
                      </a:lnTo>
                      <a:lnTo>
                        <a:pt x="0" y="147"/>
                      </a:lnTo>
                      <a:lnTo>
                        <a:pt x="0" y="157"/>
                      </a:lnTo>
                      <a:close/>
                    </a:path>
                  </a:pathLst>
                </a:custGeom>
                <a:solidFill>
                  <a:srgbClr val="DF1D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2" name="Freeform 68"/>
                <p:cNvSpPr>
                  <a:spLocks/>
                </p:cNvSpPr>
                <p:nvPr/>
              </p:nvSpPr>
              <p:spPr bwMode="auto">
                <a:xfrm>
                  <a:off x="4395" y="2578"/>
                  <a:ext cx="242" cy="157"/>
                </a:xfrm>
                <a:custGeom>
                  <a:avLst/>
                  <a:gdLst>
                    <a:gd name="T0" fmla="*/ 0 w 242"/>
                    <a:gd name="T1" fmla="*/ 147 h 157"/>
                    <a:gd name="T2" fmla="*/ 0 w 242"/>
                    <a:gd name="T3" fmla="*/ 157 h 157"/>
                    <a:gd name="T4" fmla="*/ 242 w 242"/>
                    <a:gd name="T5" fmla="*/ 157 h 157"/>
                    <a:gd name="T6" fmla="*/ 242 w 242"/>
                    <a:gd name="T7" fmla="*/ 0 h 157"/>
                    <a:gd name="T8" fmla="*/ 0 w 242"/>
                    <a:gd name="T9" fmla="*/ 0 h 157"/>
                    <a:gd name="T10" fmla="*/ 0 w 242"/>
                    <a:gd name="T11" fmla="*/ 147 h 157"/>
                  </a:gdLst>
                  <a:ahLst/>
                  <a:cxnLst>
                    <a:cxn ang="0">
                      <a:pos x="T0" y="T1"/>
                    </a:cxn>
                    <a:cxn ang="0">
                      <a:pos x="T2" y="T3"/>
                    </a:cxn>
                    <a:cxn ang="0">
                      <a:pos x="T4" y="T5"/>
                    </a:cxn>
                    <a:cxn ang="0">
                      <a:pos x="T6" y="T7"/>
                    </a:cxn>
                    <a:cxn ang="0">
                      <a:pos x="T8" y="T9"/>
                    </a:cxn>
                    <a:cxn ang="0">
                      <a:pos x="T10" y="T11"/>
                    </a:cxn>
                  </a:cxnLst>
                  <a:rect l="0" t="0" r="r" b="b"/>
                  <a:pathLst>
                    <a:path w="242" h="157">
                      <a:moveTo>
                        <a:pt x="0" y="147"/>
                      </a:moveTo>
                      <a:lnTo>
                        <a:pt x="0" y="157"/>
                      </a:lnTo>
                      <a:lnTo>
                        <a:pt x="242" y="157"/>
                      </a:lnTo>
                      <a:lnTo>
                        <a:pt x="242" y="0"/>
                      </a:lnTo>
                      <a:lnTo>
                        <a:pt x="0" y="0"/>
                      </a:lnTo>
                      <a:lnTo>
                        <a:pt x="0" y="147"/>
                      </a:lnTo>
                      <a:close/>
                    </a:path>
                  </a:pathLst>
                </a:custGeom>
                <a:solidFill>
                  <a:srgbClr val="DF14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3" name="Rectangle 69"/>
                <p:cNvSpPr>
                  <a:spLocks noChangeArrowheads="1"/>
                </p:cNvSpPr>
                <p:nvPr/>
              </p:nvSpPr>
              <p:spPr bwMode="auto">
                <a:xfrm>
                  <a:off x="4395" y="1894"/>
                  <a:ext cx="242" cy="341"/>
                </a:xfrm>
                <a:prstGeom prst="rect">
                  <a:avLst/>
                </a:prstGeom>
                <a:solidFill>
                  <a:srgbClr val="DF14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4" name="Freeform 70"/>
                <p:cNvSpPr>
                  <a:spLocks/>
                </p:cNvSpPr>
                <p:nvPr/>
              </p:nvSpPr>
              <p:spPr bwMode="auto">
                <a:xfrm>
                  <a:off x="3609" y="2367"/>
                  <a:ext cx="76" cy="88"/>
                </a:xfrm>
                <a:custGeom>
                  <a:avLst/>
                  <a:gdLst>
                    <a:gd name="T0" fmla="*/ 16 w 32"/>
                    <a:gd name="T1" fmla="*/ 0 h 37"/>
                    <a:gd name="T2" fmla="*/ 0 w 32"/>
                    <a:gd name="T3" fmla="*/ 19 h 37"/>
                    <a:gd name="T4" fmla="*/ 16 w 32"/>
                    <a:gd name="T5" fmla="*/ 37 h 37"/>
                    <a:gd name="T6" fmla="*/ 32 w 32"/>
                    <a:gd name="T7" fmla="*/ 18 h 37"/>
                    <a:gd name="T8" fmla="*/ 16 w 32"/>
                    <a:gd name="T9" fmla="*/ 0 h 37"/>
                  </a:gdLst>
                  <a:ahLst/>
                  <a:cxnLst>
                    <a:cxn ang="0">
                      <a:pos x="T0" y="T1"/>
                    </a:cxn>
                    <a:cxn ang="0">
                      <a:pos x="T2" y="T3"/>
                    </a:cxn>
                    <a:cxn ang="0">
                      <a:pos x="T4" y="T5"/>
                    </a:cxn>
                    <a:cxn ang="0">
                      <a:pos x="T6" y="T7"/>
                    </a:cxn>
                    <a:cxn ang="0">
                      <a:pos x="T8" y="T9"/>
                    </a:cxn>
                  </a:cxnLst>
                  <a:rect l="0" t="0" r="r" b="b"/>
                  <a:pathLst>
                    <a:path w="32" h="37">
                      <a:moveTo>
                        <a:pt x="16" y="0"/>
                      </a:moveTo>
                      <a:cubicBezTo>
                        <a:pt x="6" y="0"/>
                        <a:pt x="0" y="8"/>
                        <a:pt x="0" y="19"/>
                      </a:cubicBezTo>
                      <a:cubicBezTo>
                        <a:pt x="0" y="30"/>
                        <a:pt x="7" y="37"/>
                        <a:pt x="16" y="37"/>
                      </a:cubicBezTo>
                      <a:cubicBezTo>
                        <a:pt x="27" y="37"/>
                        <a:pt x="32" y="29"/>
                        <a:pt x="32" y="18"/>
                      </a:cubicBezTo>
                      <a:cubicBezTo>
                        <a:pt x="32" y="9"/>
                        <a:pt x="27" y="0"/>
                        <a:pt x="16" y="0"/>
                      </a:cubicBezTo>
                      <a:close/>
                    </a:path>
                  </a:pathLst>
                </a:custGeom>
                <a:solidFill>
                  <a:srgbClr val="06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5" name="Freeform 71"/>
                <p:cNvSpPr>
                  <a:spLocks noEditPoints="1"/>
                </p:cNvSpPr>
                <p:nvPr/>
              </p:nvSpPr>
              <p:spPr bwMode="auto">
                <a:xfrm>
                  <a:off x="3318" y="2235"/>
                  <a:ext cx="1319" cy="343"/>
                </a:xfrm>
                <a:custGeom>
                  <a:avLst/>
                  <a:gdLst>
                    <a:gd name="T0" fmla="*/ 221 w 557"/>
                    <a:gd name="T1" fmla="*/ 0 h 145"/>
                    <a:gd name="T2" fmla="*/ 0 w 557"/>
                    <a:gd name="T3" fmla="*/ 0 h 145"/>
                    <a:gd name="T4" fmla="*/ 103 w 557"/>
                    <a:gd name="T5" fmla="*/ 145 h 145"/>
                    <a:gd name="T6" fmla="*/ 338 w 557"/>
                    <a:gd name="T7" fmla="*/ 145 h 145"/>
                    <a:gd name="T8" fmla="*/ 557 w 557"/>
                    <a:gd name="T9" fmla="*/ 145 h 145"/>
                    <a:gd name="T10" fmla="*/ 455 w 557"/>
                    <a:gd name="T11" fmla="*/ 0 h 145"/>
                    <a:gd name="T12" fmla="*/ 98 w 557"/>
                    <a:gd name="T13" fmla="*/ 102 h 145"/>
                    <a:gd name="T14" fmla="*/ 68 w 557"/>
                    <a:gd name="T15" fmla="*/ 81 h 145"/>
                    <a:gd name="T16" fmla="*/ 56 w 557"/>
                    <a:gd name="T17" fmla="*/ 62 h 145"/>
                    <a:gd name="T18" fmla="*/ 57 w 557"/>
                    <a:gd name="T19" fmla="*/ 102 h 145"/>
                    <a:gd name="T20" fmla="*/ 43 w 557"/>
                    <a:gd name="T21" fmla="*/ 47 h 145"/>
                    <a:gd name="T22" fmla="*/ 74 w 557"/>
                    <a:gd name="T23" fmla="*/ 67 h 145"/>
                    <a:gd name="T24" fmla="*/ 85 w 557"/>
                    <a:gd name="T25" fmla="*/ 86 h 145"/>
                    <a:gd name="T26" fmla="*/ 84 w 557"/>
                    <a:gd name="T27" fmla="*/ 47 h 145"/>
                    <a:gd name="T28" fmla="*/ 98 w 557"/>
                    <a:gd name="T29" fmla="*/ 102 h 145"/>
                    <a:gd name="T30" fmla="*/ 108 w 557"/>
                    <a:gd name="T31" fmla="*/ 75 h 145"/>
                    <a:gd name="T32" fmla="*/ 171 w 557"/>
                    <a:gd name="T33" fmla="*/ 74 h 145"/>
                    <a:gd name="T34" fmla="*/ 236 w 557"/>
                    <a:gd name="T35" fmla="*/ 103 h 145"/>
                    <a:gd name="T36" fmla="*/ 221 w 557"/>
                    <a:gd name="T37" fmla="*/ 89 h 145"/>
                    <a:gd name="T38" fmla="*/ 248 w 557"/>
                    <a:gd name="T39" fmla="*/ 87 h 145"/>
                    <a:gd name="T40" fmla="*/ 218 w 557"/>
                    <a:gd name="T41" fmla="*/ 63 h 145"/>
                    <a:gd name="T42" fmla="*/ 260 w 557"/>
                    <a:gd name="T43" fmla="*/ 49 h 145"/>
                    <a:gd name="T44" fmla="*/ 243 w 557"/>
                    <a:gd name="T45" fmla="*/ 57 h 145"/>
                    <a:gd name="T46" fmla="*/ 246 w 557"/>
                    <a:gd name="T47" fmla="*/ 70 h 145"/>
                    <a:gd name="T48" fmla="*/ 236 w 557"/>
                    <a:gd name="T49" fmla="*/ 103 h 145"/>
                    <a:gd name="T50" fmla="*/ 273 w 557"/>
                    <a:gd name="T51" fmla="*/ 102 h 145"/>
                    <a:gd name="T52" fmla="*/ 288 w 557"/>
                    <a:gd name="T53" fmla="*/ 47 h 145"/>
                    <a:gd name="T54" fmla="*/ 356 w 557"/>
                    <a:gd name="T55" fmla="*/ 99 h 145"/>
                    <a:gd name="T56" fmla="*/ 307 w 557"/>
                    <a:gd name="T57" fmla="*/ 95 h 145"/>
                    <a:gd name="T58" fmla="*/ 335 w 557"/>
                    <a:gd name="T59" fmla="*/ 47 h 145"/>
                    <a:gd name="T60" fmla="*/ 350 w 557"/>
                    <a:gd name="T61" fmla="*/ 59 h 145"/>
                    <a:gd name="T62" fmla="*/ 313 w 557"/>
                    <a:gd name="T63" fmla="*/ 75 h 145"/>
                    <a:gd name="T64" fmla="*/ 341 w 557"/>
                    <a:gd name="T65" fmla="*/ 92 h 145"/>
                    <a:gd name="T66" fmla="*/ 331 w 557"/>
                    <a:gd name="T67" fmla="*/ 80 h 145"/>
                    <a:gd name="T68" fmla="*/ 356 w 557"/>
                    <a:gd name="T69" fmla="*/ 71 h 145"/>
                    <a:gd name="T70" fmla="*/ 422 w 557"/>
                    <a:gd name="T71" fmla="*/ 102 h 145"/>
                    <a:gd name="T72" fmla="*/ 392 w 557"/>
                    <a:gd name="T73" fmla="*/ 81 h 145"/>
                    <a:gd name="T74" fmla="*/ 380 w 557"/>
                    <a:gd name="T75" fmla="*/ 62 h 145"/>
                    <a:gd name="T76" fmla="*/ 381 w 557"/>
                    <a:gd name="T77" fmla="*/ 102 h 145"/>
                    <a:gd name="T78" fmla="*/ 367 w 557"/>
                    <a:gd name="T79" fmla="*/ 47 h 145"/>
                    <a:gd name="T80" fmla="*/ 398 w 557"/>
                    <a:gd name="T81" fmla="*/ 67 h 145"/>
                    <a:gd name="T82" fmla="*/ 409 w 557"/>
                    <a:gd name="T83" fmla="*/ 86 h 145"/>
                    <a:gd name="T84" fmla="*/ 408 w 557"/>
                    <a:gd name="T85" fmla="*/ 47 h 145"/>
                    <a:gd name="T86" fmla="*/ 422 w 557"/>
                    <a:gd name="T87" fmla="*/ 102 h 145"/>
                    <a:gd name="T88" fmla="*/ 514 w 557"/>
                    <a:gd name="T89" fmla="*/ 47 h 145"/>
                    <a:gd name="T90" fmla="*/ 540 w 557"/>
                    <a:gd name="T91" fmla="*/ 92 h 145"/>
                    <a:gd name="T92" fmla="*/ 499 w 557"/>
                    <a:gd name="T93" fmla="*/ 102 h 145"/>
                    <a:gd name="T94" fmla="*/ 490 w 557"/>
                    <a:gd name="T95" fmla="*/ 102 h 145"/>
                    <a:gd name="T96" fmla="*/ 469 w 557"/>
                    <a:gd name="T97" fmla="*/ 88 h 145"/>
                    <a:gd name="T98" fmla="*/ 445 w 557"/>
                    <a:gd name="T99" fmla="*/ 102 h 145"/>
                    <a:gd name="T100" fmla="*/ 450 w 557"/>
                    <a:gd name="T101" fmla="*/ 47 h 145"/>
                    <a:gd name="T102" fmla="*/ 490 w 557"/>
                    <a:gd name="T103" fmla="*/ 10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57" h="145">
                      <a:moveTo>
                        <a:pt x="338" y="0"/>
                      </a:moveTo>
                      <a:cubicBezTo>
                        <a:pt x="221" y="0"/>
                        <a:pt x="221" y="0"/>
                        <a:pt x="221" y="0"/>
                      </a:cubicBezTo>
                      <a:cubicBezTo>
                        <a:pt x="103" y="0"/>
                        <a:pt x="103" y="0"/>
                        <a:pt x="103" y="0"/>
                      </a:cubicBezTo>
                      <a:cubicBezTo>
                        <a:pt x="0" y="0"/>
                        <a:pt x="0" y="0"/>
                        <a:pt x="0" y="0"/>
                      </a:cubicBezTo>
                      <a:cubicBezTo>
                        <a:pt x="0" y="145"/>
                        <a:pt x="0" y="145"/>
                        <a:pt x="0" y="145"/>
                      </a:cubicBezTo>
                      <a:cubicBezTo>
                        <a:pt x="103" y="145"/>
                        <a:pt x="103" y="145"/>
                        <a:pt x="103" y="145"/>
                      </a:cubicBezTo>
                      <a:cubicBezTo>
                        <a:pt x="221" y="145"/>
                        <a:pt x="221" y="145"/>
                        <a:pt x="221" y="145"/>
                      </a:cubicBezTo>
                      <a:cubicBezTo>
                        <a:pt x="338" y="145"/>
                        <a:pt x="338" y="145"/>
                        <a:pt x="338" y="145"/>
                      </a:cubicBezTo>
                      <a:cubicBezTo>
                        <a:pt x="455" y="145"/>
                        <a:pt x="455" y="145"/>
                        <a:pt x="455" y="145"/>
                      </a:cubicBezTo>
                      <a:cubicBezTo>
                        <a:pt x="557" y="145"/>
                        <a:pt x="557" y="145"/>
                        <a:pt x="557" y="145"/>
                      </a:cubicBezTo>
                      <a:cubicBezTo>
                        <a:pt x="557" y="0"/>
                        <a:pt x="557" y="0"/>
                        <a:pt x="557" y="0"/>
                      </a:cubicBezTo>
                      <a:cubicBezTo>
                        <a:pt x="455" y="0"/>
                        <a:pt x="455" y="0"/>
                        <a:pt x="455" y="0"/>
                      </a:cubicBezTo>
                      <a:lnTo>
                        <a:pt x="338" y="0"/>
                      </a:lnTo>
                      <a:close/>
                      <a:moveTo>
                        <a:pt x="98" y="102"/>
                      </a:moveTo>
                      <a:cubicBezTo>
                        <a:pt x="82" y="102"/>
                        <a:pt x="82" y="102"/>
                        <a:pt x="82" y="102"/>
                      </a:cubicBezTo>
                      <a:cubicBezTo>
                        <a:pt x="68" y="81"/>
                        <a:pt x="68" y="81"/>
                        <a:pt x="68" y="81"/>
                      </a:cubicBezTo>
                      <a:cubicBezTo>
                        <a:pt x="64" y="75"/>
                        <a:pt x="60" y="68"/>
                        <a:pt x="57" y="62"/>
                      </a:cubicBezTo>
                      <a:cubicBezTo>
                        <a:pt x="56" y="62"/>
                        <a:pt x="56" y="62"/>
                        <a:pt x="56" y="62"/>
                      </a:cubicBezTo>
                      <a:cubicBezTo>
                        <a:pt x="57" y="69"/>
                        <a:pt x="57" y="77"/>
                        <a:pt x="57" y="86"/>
                      </a:cubicBezTo>
                      <a:cubicBezTo>
                        <a:pt x="57" y="102"/>
                        <a:pt x="57" y="102"/>
                        <a:pt x="57" y="102"/>
                      </a:cubicBezTo>
                      <a:cubicBezTo>
                        <a:pt x="43" y="102"/>
                        <a:pt x="43" y="102"/>
                        <a:pt x="43" y="102"/>
                      </a:cubicBezTo>
                      <a:cubicBezTo>
                        <a:pt x="43" y="47"/>
                        <a:pt x="43" y="47"/>
                        <a:pt x="43" y="47"/>
                      </a:cubicBezTo>
                      <a:cubicBezTo>
                        <a:pt x="61" y="47"/>
                        <a:pt x="61" y="47"/>
                        <a:pt x="61" y="47"/>
                      </a:cubicBezTo>
                      <a:cubicBezTo>
                        <a:pt x="74" y="67"/>
                        <a:pt x="74" y="67"/>
                        <a:pt x="74" y="67"/>
                      </a:cubicBezTo>
                      <a:cubicBezTo>
                        <a:pt x="78" y="73"/>
                        <a:pt x="82" y="80"/>
                        <a:pt x="85" y="86"/>
                      </a:cubicBezTo>
                      <a:cubicBezTo>
                        <a:pt x="85" y="86"/>
                        <a:pt x="85" y="86"/>
                        <a:pt x="85" y="86"/>
                      </a:cubicBezTo>
                      <a:cubicBezTo>
                        <a:pt x="85" y="79"/>
                        <a:pt x="84" y="72"/>
                        <a:pt x="84" y="63"/>
                      </a:cubicBezTo>
                      <a:cubicBezTo>
                        <a:pt x="84" y="47"/>
                        <a:pt x="84" y="47"/>
                        <a:pt x="84" y="47"/>
                      </a:cubicBezTo>
                      <a:cubicBezTo>
                        <a:pt x="98" y="47"/>
                        <a:pt x="98" y="47"/>
                        <a:pt x="98" y="47"/>
                      </a:cubicBezTo>
                      <a:lnTo>
                        <a:pt x="98" y="102"/>
                      </a:lnTo>
                      <a:close/>
                      <a:moveTo>
                        <a:pt x="139" y="103"/>
                      </a:moveTo>
                      <a:cubicBezTo>
                        <a:pt x="119" y="103"/>
                        <a:pt x="108" y="91"/>
                        <a:pt x="108" y="75"/>
                      </a:cubicBezTo>
                      <a:cubicBezTo>
                        <a:pt x="108" y="59"/>
                        <a:pt x="120" y="46"/>
                        <a:pt x="140" y="46"/>
                      </a:cubicBezTo>
                      <a:cubicBezTo>
                        <a:pt x="160" y="46"/>
                        <a:pt x="171" y="59"/>
                        <a:pt x="171" y="74"/>
                      </a:cubicBezTo>
                      <a:cubicBezTo>
                        <a:pt x="171" y="92"/>
                        <a:pt x="158" y="103"/>
                        <a:pt x="139" y="103"/>
                      </a:cubicBezTo>
                      <a:close/>
                      <a:moveTo>
                        <a:pt x="236" y="103"/>
                      </a:moveTo>
                      <a:cubicBezTo>
                        <a:pt x="229" y="103"/>
                        <a:pt x="221" y="101"/>
                        <a:pt x="218" y="99"/>
                      </a:cubicBezTo>
                      <a:cubicBezTo>
                        <a:pt x="221" y="89"/>
                        <a:pt x="221" y="89"/>
                        <a:pt x="221" y="89"/>
                      </a:cubicBezTo>
                      <a:cubicBezTo>
                        <a:pt x="225" y="91"/>
                        <a:pt x="231" y="93"/>
                        <a:pt x="237" y="93"/>
                      </a:cubicBezTo>
                      <a:cubicBezTo>
                        <a:pt x="244" y="93"/>
                        <a:pt x="248" y="90"/>
                        <a:pt x="248" y="87"/>
                      </a:cubicBezTo>
                      <a:cubicBezTo>
                        <a:pt x="248" y="83"/>
                        <a:pt x="245" y="81"/>
                        <a:pt x="237" y="79"/>
                      </a:cubicBezTo>
                      <a:cubicBezTo>
                        <a:pt x="226" y="76"/>
                        <a:pt x="218" y="71"/>
                        <a:pt x="218" y="63"/>
                      </a:cubicBezTo>
                      <a:cubicBezTo>
                        <a:pt x="218" y="54"/>
                        <a:pt x="228" y="47"/>
                        <a:pt x="243" y="47"/>
                      </a:cubicBezTo>
                      <a:cubicBezTo>
                        <a:pt x="251" y="47"/>
                        <a:pt x="256" y="48"/>
                        <a:pt x="260" y="49"/>
                      </a:cubicBezTo>
                      <a:cubicBezTo>
                        <a:pt x="257" y="59"/>
                        <a:pt x="257" y="59"/>
                        <a:pt x="257" y="59"/>
                      </a:cubicBezTo>
                      <a:cubicBezTo>
                        <a:pt x="254" y="58"/>
                        <a:pt x="250" y="57"/>
                        <a:pt x="243" y="57"/>
                      </a:cubicBezTo>
                      <a:cubicBezTo>
                        <a:pt x="237" y="57"/>
                        <a:pt x="234" y="59"/>
                        <a:pt x="234" y="62"/>
                      </a:cubicBezTo>
                      <a:cubicBezTo>
                        <a:pt x="234" y="65"/>
                        <a:pt x="237" y="67"/>
                        <a:pt x="246" y="70"/>
                      </a:cubicBezTo>
                      <a:cubicBezTo>
                        <a:pt x="257" y="73"/>
                        <a:pt x="263" y="78"/>
                        <a:pt x="263" y="86"/>
                      </a:cubicBezTo>
                      <a:cubicBezTo>
                        <a:pt x="263" y="95"/>
                        <a:pt x="254" y="103"/>
                        <a:pt x="236" y="103"/>
                      </a:cubicBezTo>
                      <a:close/>
                      <a:moveTo>
                        <a:pt x="288" y="102"/>
                      </a:moveTo>
                      <a:cubicBezTo>
                        <a:pt x="273" y="102"/>
                        <a:pt x="273" y="102"/>
                        <a:pt x="273" y="102"/>
                      </a:cubicBezTo>
                      <a:cubicBezTo>
                        <a:pt x="273" y="47"/>
                        <a:pt x="273" y="47"/>
                        <a:pt x="273" y="47"/>
                      </a:cubicBezTo>
                      <a:cubicBezTo>
                        <a:pt x="288" y="47"/>
                        <a:pt x="288" y="47"/>
                        <a:pt x="288" y="47"/>
                      </a:cubicBezTo>
                      <a:lnTo>
                        <a:pt x="288" y="102"/>
                      </a:lnTo>
                      <a:close/>
                      <a:moveTo>
                        <a:pt x="356" y="99"/>
                      </a:moveTo>
                      <a:cubicBezTo>
                        <a:pt x="351" y="101"/>
                        <a:pt x="342" y="103"/>
                        <a:pt x="334" y="103"/>
                      </a:cubicBezTo>
                      <a:cubicBezTo>
                        <a:pt x="322" y="103"/>
                        <a:pt x="313" y="100"/>
                        <a:pt x="307" y="95"/>
                      </a:cubicBezTo>
                      <a:cubicBezTo>
                        <a:pt x="301" y="90"/>
                        <a:pt x="298" y="83"/>
                        <a:pt x="298" y="75"/>
                      </a:cubicBezTo>
                      <a:cubicBezTo>
                        <a:pt x="298" y="57"/>
                        <a:pt x="314" y="47"/>
                        <a:pt x="335" y="47"/>
                      </a:cubicBezTo>
                      <a:cubicBezTo>
                        <a:pt x="344" y="47"/>
                        <a:pt x="350" y="48"/>
                        <a:pt x="354" y="49"/>
                      </a:cubicBezTo>
                      <a:cubicBezTo>
                        <a:pt x="350" y="59"/>
                        <a:pt x="350" y="59"/>
                        <a:pt x="350" y="59"/>
                      </a:cubicBezTo>
                      <a:cubicBezTo>
                        <a:pt x="347" y="58"/>
                        <a:pt x="342" y="57"/>
                        <a:pt x="335" y="57"/>
                      </a:cubicBezTo>
                      <a:cubicBezTo>
                        <a:pt x="323" y="57"/>
                        <a:pt x="313" y="63"/>
                        <a:pt x="313" y="75"/>
                      </a:cubicBezTo>
                      <a:cubicBezTo>
                        <a:pt x="313" y="86"/>
                        <a:pt x="322" y="93"/>
                        <a:pt x="334" y="93"/>
                      </a:cubicBezTo>
                      <a:cubicBezTo>
                        <a:pt x="338" y="93"/>
                        <a:pt x="340" y="92"/>
                        <a:pt x="341" y="92"/>
                      </a:cubicBezTo>
                      <a:cubicBezTo>
                        <a:pt x="341" y="80"/>
                        <a:pt x="341" y="80"/>
                        <a:pt x="341" y="80"/>
                      </a:cubicBezTo>
                      <a:cubicBezTo>
                        <a:pt x="331" y="80"/>
                        <a:pt x="331" y="80"/>
                        <a:pt x="331" y="80"/>
                      </a:cubicBezTo>
                      <a:cubicBezTo>
                        <a:pt x="331" y="71"/>
                        <a:pt x="331" y="71"/>
                        <a:pt x="331" y="71"/>
                      </a:cubicBezTo>
                      <a:cubicBezTo>
                        <a:pt x="356" y="71"/>
                        <a:pt x="356" y="71"/>
                        <a:pt x="356" y="71"/>
                      </a:cubicBezTo>
                      <a:lnTo>
                        <a:pt x="356" y="99"/>
                      </a:lnTo>
                      <a:close/>
                      <a:moveTo>
                        <a:pt x="422" y="102"/>
                      </a:moveTo>
                      <a:cubicBezTo>
                        <a:pt x="406" y="102"/>
                        <a:pt x="406" y="102"/>
                        <a:pt x="406" y="102"/>
                      </a:cubicBezTo>
                      <a:cubicBezTo>
                        <a:pt x="392" y="81"/>
                        <a:pt x="392" y="81"/>
                        <a:pt x="392" y="81"/>
                      </a:cubicBezTo>
                      <a:cubicBezTo>
                        <a:pt x="388" y="75"/>
                        <a:pt x="384" y="68"/>
                        <a:pt x="381" y="62"/>
                      </a:cubicBezTo>
                      <a:cubicBezTo>
                        <a:pt x="380" y="62"/>
                        <a:pt x="380" y="62"/>
                        <a:pt x="380" y="62"/>
                      </a:cubicBezTo>
                      <a:cubicBezTo>
                        <a:pt x="381" y="69"/>
                        <a:pt x="381" y="77"/>
                        <a:pt x="381" y="86"/>
                      </a:cubicBezTo>
                      <a:cubicBezTo>
                        <a:pt x="381" y="102"/>
                        <a:pt x="381" y="102"/>
                        <a:pt x="381" y="102"/>
                      </a:cubicBezTo>
                      <a:cubicBezTo>
                        <a:pt x="367" y="102"/>
                        <a:pt x="367" y="102"/>
                        <a:pt x="367" y="102"/>
                      </a:cubicBezTo>
                      <a:cubicBezTo>
                        <a:pt x="367" y="47"/>
                        <a:pt x="367" y="47"/>
                        <a:pt x="367" y="47"/>
                      </a:cubicBezTo>
                      <a:cubicBezTo>
                        <a:pt x="385" y="47"/>
                        <a:pt x="385" y="47"/>
                        <a:pt x="385" y="47"/>
                      </a:cubicBezTo>
                      <a:cubicBezTo>
                        <a:pt x="398" y="67"/>
                        <a:pt x="398" y="67"/>
                        <a:pt x="398" y="67"/>
                      </a:cubicBezTo>
                      <a:cubicBezTo>
                        <a:pt x="402" y="73"/>
                        <a:pt x="406" y="80"/>
                        <a:pt x="409" y="86"/>
                      </a:cubicBezTo>
                      <a:cubicBezTo>
                        <a:pt x="409" y="86"/>
                        <a:pt x="409" y="86"/>
                        <a:pt x="409" y="86"/>
                      </a:cubicBezTo>
                      <a:cubicBezTo>
                        <a:pt x="408" y="79"/>
                        <a:pt x="408" y="72"/>
                        <a:pt x="408" y="63"/>
                      </a:cubicBezTo>
                      <a:cubicBezTo>
                        <a:pt x="408" y="47"/>
                        <a:pt x="408" y="47"/>
                        <a:pt x="408" y="47"/>
                      </a:cubicBezTo>
                      <a:cubicBezTo>
                        <a:pt x="422" y="47"/>
                        <a:pt x="422" y="47"/>
                        <a:pt x="422" y="47"/>
                      </a:cubicBezTo>
                      <a:lnTo>
                        <a:pt x="422" y="102"/>
                      </a:lnTo>
                      <a:close/>
                      <a:moveTo>
                        <a:pt x="499" y="47"/>
                      </a:moveTo>
                      <a:cubicBezTo>
                        <a:pt x="514" y="47"/>
                        <a:pt x="514" y="47"/>
                        <a:pt x="514" y="47"/>
                      </a:cubicBezTo>
                      <a:cubicBezTo>
                        <a:pt x="514" y="92"/>
                        <a:pt x="514" y="92"/>
                        <a:pt x="514" y="92"/>
                      </a:cubicBezTo>
                      <a:cubicBezTo>
                        <a:pt x="540" y="92"/>
                        <a:pt x="540" y="92"/>
                        <a:pt x="540" y="92"/>
                      </a:cubicBezTo>
                      <a:cubicBezTo>
                        <a:pt x="540" y="102"/>
                        <a:pt x="540" y="102"/>
                        <a:pt x="540" y="102"/>
                      </a:cubicBezTo>
                      <a:cubicBezTo>
                        <a:pt x="499" y="102"/>
                        <a:pt x="499" y="102"/>
                        <a:pt x="499" y="102"/>
                      </a:cubicBezTo>
                      <a:lnTo>
                        <a:pt x="499" y="47"/>
                      </a:lnTo>
                      <a:close/>
                      <a:moveTo>
                        <a:pt x="490" y="102"/>
                      </a:moveTo>
                      <a:cubicBezTo>
                        <a:pt x="474" y="102"/>
                        <a:pt x="474" y="102"/>
                        <a:pt x="474" y="102"/>
                      </a:cubicBezTo>
                      <a:cubicBezTo>
                        <a:pt x="469" y="88"/>
                        <a:pt x="469" y="88"/>
                        <a:pt x="469" y="88"/>
                      </a:cubicBezTo>
                      <a:cubicBezTo>
                        <a:pt x="450" y="88"/>
                        <a:pt x="450" y="88"/>
                        <a:pt x="450" y="88"/>
                      </a:cubicBezTo>
                      <a:cubicBezTo>
                        <a:pt x="445" y="102"/>
                        <a:pt x="445" y="102"/>
                        <a:pt x="445" y="102"/>
                      </a:cubicBezTo>
                      <a:cubicBezTo>
                        <a:pt x="430" y="102"/>
                        <a:pt x="430" y="102"/>
                        <a:pt x="430" y="102"/>
                      </a:cubicBezTo>
                      <a:cubicBezTo>
                        <a:pt x="450" y="47"/>
                        <a:pt x="450" y="47"/>
                        <a:pt x="450" y="47"/>
                      </a:cubicBezTo>
                      <a:cubicBezTo>
                        <a:pt x="470" y="47"/>
                        <a:pt x="470" y="47"/>
                        <a:pt x="470" y="47"/>
                      </a:cubicBezTo>
                      <a:lnTo>
                        <a:pt x="490" y="102"/>
                      </a:lnTo>
                      <a:close/>
                    </a:path>
                  </a:pathLst>
                </a:custGeom>
                <a:solidFill>
                  <a:srgbClr val="06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6" name="Freeform 72"/>
                <p:cNvSpPr>
                  <a:spLocks/>
                </p:cNvSpPr>
                <p:nvPr/>
              </p:nvSpPr>
              <p:spPr bwMode="auto">
                <a:xfrm>
                  <a:off x="4388" y="2370"/>
                  <a:ext cx="36" cy="52"/>
                </a:xfrm>
                <a:custGeom>
                  <a:avLst/>
                  <a:gdLst>
                    <a:gd name="T0" fmla="*/ 0 w 15"/>
                    <a:gd name="T1" fmla="*/ 22 h 22"/>
                    <a:gd name="T2" fmla="*/ 15 w 15"/>
                    <a:gd name="T3" fmla="*/ 22 h 22"/>
                    <a:gd name="T4" fmla="*/ 11 w 15"/>
                    <a:gd name="T5" fmla="*/ 10 h 22"/>
                    <a:gd name="T6" fmla="*/ 7 w 15"/>
                    <a:gd name="T7" fmla="*/ 0 h 22"/>
                    <a:gd name="T8" fmla="*/ 7 w 15"/>
                    <a:gd name="T9" fmla="*/ 0 h 22"/>
                    <a:gd name="T10" fmla="*/ 4 w 15"/>
                    <a:gd name="T11" fmla="*/ 10 h 22"/>
                    <a:gd name="T12" fmla="*/ 0 w 15"/>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15" h="22">
                      <a:moveTo>
                        <a:pt x="0" y="22"/>
                      </a:moveTo>
                      <a:cubicBezTo>
                        <a:pt x="15" y="22"/>
                        <a:pt x="15" y="22"/>
                        <a:pt x="15" y="22"/>
                      </a:cubicBezTo>
                      <a:cubicBezTo>
                        <a:pt x="11" y="10"/>
                        <a:pt x="11" y="10"/>
                        <a:pt x="11" y="10"/>
                      </a:cubicBezTo>
                      <a:cubicBezTo>
                        <a:pt x="10" y="7"/>
                        <a:pt x="8" y="3"/>
                        <a:pt x="7" y="0"/>
                      </a:cubicBezTo>
                      <a:cubicBezTo>
                        <a:pt x="7" y="0"/>
                        <a:pt x="7" y="0"/>
                        <a:pt x="7" y="0"/>
                      </a:cubicBezTo>
                      <a:cubicBezTo>
                        <a:pt x="6" y="3"/>
                        <a:pt x="5" y="7"/>
                        <a:pt x="4" y="10"/>
                      </a:cubicBezTo>
                      <a:lnTo>
                        <a:pt x="0" y="22"/>
                      </a:lnTo>
                      <a:close/>
                    </a:path>
                  </a:pathLst>
                </a:custGeom>
                <a:solidFill>
                  <a:srgbClr val="06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7" name="Freeform 73"/>
                <p:cNvSpPr>
                  <a:spLocks/>
                </p:cNvSpPr>
                <p:nvPr/>
              </p:nvSpPr>
              <p:spPr bwMode="auto">
                <a:xfrm>
                  <a:off x="3420" y="2346"/>
                  <a:ext cx="130" cy="130"/>
                </a:xfrm>
                <a:custGeom>
                  <a:avLst/>
                  <a:gdLst>
                    <a:gd name="T0" fmla="*/ 41 w 55"/>
                    <a:gd name="T1" fmla="*/ 16 h 55"/>
                    <a:gd name="T2" fmla="*/ 42 w 55"/>
                    <a:gd name="T3" fmla="*/ 39 h 55"/>
                    <a:gd name="T4" fmla="*/ 42 w 55"/>
                    <a:gd name="T5" fmla="*/ 39 h 55"/>
                    <a:gd name="T6" fmla="*/ 31 w 55"/>
                    <a:gd name="T7" fmla="*/ 20 h 55"/>
                    <a:gd name="T8" fmla="*/ 18 w 55"/>
                    <a:gd name="T9" fmla="*/ 0 h 55"/>
                    <a:gd name="T10" fmla="*/ 0 w 55"/>
                    <a:gd name="T11" fmla="*/ 0 h 55"/>
                    <a:gd name="T12" fmla="*/ 0 w 55"/>
                    <a:gd name="T13" fmla="*/ 55 h 55"/>
                    <a:gd name="T14" fmla="*/ 14 w 55"/>
                    <a:gd name="T15" fmla="*/ 55 h 55"/>
                    <a:gd name="T16" fmla="*/ 14 w 55"/>
                    <a:gd name="T17" fmla="*/ 39 h 55"/>
                    <a:gd name="T18" fmla="*/ 13 w 55"/>
                    <a:gd name="T19" fmla="*/ 15 h 55"/>
                    <a:gd name="T20" fmla="*/ 14 w 55"/>
                    <a:gd name="T21" fmla="*/ 15 h 55"/>
                    <a:gd name="T22" fmla="*/ 25 w 55"/>
                    <a:gd name="T23" fmla="*/ 34 h 55"/>
                    <a:gd name="T24" fmla="*/ 39 w 55"/>
                    <a:gd name="T25" fmla="*/ 55 h 55"/>
                    <a:gd name="T26" fmla="*/ 55 w 55"/>
                    <a:gd name="T27" fmla="*/ 55 h 55"/>
                    <a:gd name="T28" fmla="*/ 55 w 55"/>
                    <a:gd name="T29" fmla="*/ 0 h 55"/>
                    <a:gd name="T30" fmla="*/ 41 w 55"/>
                    <a:gd name="T31" fmla="*/ 0 h 55"/>
                    <a:gd name="T32" fmla="*/ 41 w 55"/>
                    <a:gd name="T33" fmla="*/ 1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55">
                      <a:moveTo>
                        <a:pt x="41" y="16"/>
                      </a:moveTo>
                      <a:cubicBezTo>
                        <a:pt x="41" y="25"/>
                        <a:pt x="42" y="32"/>
                        <a:pt x="42" y="39"/>
                      </a:cubicBezTo>
                      <a:cubicBezTo>
                        <a:pt x="42" y="39"/>
                        <a:pt x="42" y="39"/>
                        <a:pt x="42" y="39"/>
                      </a:cubicBezTo>
                      <a:cubicBezTo>
                        <a:pt x="39" y="33"/>
                        <a:pt x="35" y="26"/>
                        <a:pt x="31" y="20"/>
                      </a:cubicBezTo>
                      <a:cubicBezTo>
                        <a:pt x="18" y="0"/>
                        <a:pt x="18" y="0"/>
                        <a:pt x="18" y="0"/>
                      </a:cubicBezTo>
                      <a:cubicBezTo>
                        <a:pt x="0" y="0"/>
                        <a:pt x="0" y="0"/>
                        <a:pt x="0" y="0"/>
                      </a:cubicBezTo>
                      <a:cubicBezTo>
                        <a:pt x="0" y="55"/>
                        <a:pt x="0" y="55"/>
                        <a:pt x="0" y="55"/>
                      </a:cubicBezTo>
                      <a:cubicBezTo>
                        <a:pt x="14" y="55"/>
                        <a:pt x="14" y="55"/>
                        <a:pt x="14" y="55"/>
                      </a:cubicBezTo>
                      <a:cubicBezTo>
                        <a:pt x="14" y="39"/>
                        <a:pt x="14" y="39"/>
                        <a:pt x="14" y="39"/>
                      </a:cubicBezTo>
                      <a:cubicBezTo>
                        <a:pt x="14" y="30"/>
                        <a:pt x="14" y="22"/>
                        <a:pt x="13" y="15"/>
                      </a:cubicBezTo>
                      <a:cubicBezTo>
                        <a:pt x="14" y="15"/>
                        <a:pt x="14" y="15"/>
                        <a:pt x="14" y="15"/>
                      </a:cubicBezTo>
                      <a:cubicBezTo>
                        <a:pt x="17" y="21"/>
                        <a:pt x="21" y="28"/>
                        <a:pt x="25" y="34"/>
                      </a:cubicBezTo>
                      <a:cubicBezTo>
                        <a:pt x="39" y="55"/>
                        <a:pt x="39" y="55"/>
                        <a:pt x="39" y="55"/>
                      </a:cubicBezTo>
                      <a:cubicBezTo>
                        <a:pt x="55" y="55"/>
                        <a:pt x="55" y="55"/>
                        <a:pt x="55" y="55"/>
                      </a:cubicBezTo>
                      <a:cubicBezTo>
                        <a:pt x="55" y="0"/>
                        <a:pt x="55" y="0"/>
                        <a:pt x="55" y="0"/>
                      </a:cubicBezTo>
                      <a:cubicBezTo>
                        <a:pt x="41" y="0"/>
                        <a:pt x="41" y="0"/>
                        <a:pt x="41" y="0"/>
                      </a:cubicBezTo>
                      <a:lnTo>
                        <a:pt x="41"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8" name="Freeform 74"/>
                <p:cNvSpPr>
                  <a:spLocks noEditPoints="1"/>
                </p:cNvSpPr>
                <p:nvPr/>
              </p:nvSpPr>
              <p:spPr bwMode="auto">
                <a:xfrm>
                  <a:off x="3574" y="2344"/>
                  <a:ext cx="149" cy="135"/>
                </a:xfrm>
                <a:custGeom>
                  <a:avLst/>
                  <a:gdLst>
                    <a:gd name="T0" fmla="*/ 32 w 63"/>
                    <a:gd name="T1" fmla="*/ 0 h 57"/>
                    <a:gd name="T2" fmla="*/ 0 w 63"/>
                    <a:gd name="T3" fmla="*/ 29 h 57"/>
                    <a:gd name="T4" fmla="*/ 31 w 63"/>
                    <a:gd name="T5" fmla="*/ 57 h 57"/>
                    <a:gd name="T6" fmla="*/ 63 w 63"/>
                    <a:gd name="T7" fmla="*/ 28 h 57"/>
                    <a:gd name="T8" fmla="*/ 32 w 63"/>
                    <a:gd name="T9" fmla="*/ 0 h 57"/>
                    <a:gd name="T10" fmla="*/ 31 w 63"/>
                    <a:gd name="T11" fmla="*/ 47 h 57"/>
                    <a:gd name="T12" fmla="*/ 15 w 63"/>
                    <a:gd name="T13" fmla="*/ 29 h 57"/>
                    <a:gd name="T14" fmla="*/ 31 w 63"/>
                    <a:gd name="T15" fmla="*/ 10 h 57"/>
                    <a:gd name="T16" fmla="*/ 47 w 63"/>
                    <a:gd name="T17" fmla="*/ 28 h 57"/>
                    <a:gd name="T18" fmla="*/ 31 w 63"/>
                    <a:gd name="T19" fmla="*/ 4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57">
                      <a:moveTo>
                        <a:pt x="32" y="0"/>
                      </a:moveTo>
                      <a:cubicBezTo>
                        <a:pt x="12" y="0"/>
                        <a:pt x="0" y="13"/>
                        <a:pt x="0" y="29"/>
                      </a:cubicBezTo>
                      <a:cubicBezTo>
                        <a:pt x="0" y="45"/>
                        <a:pt x="11" y="57"/>
                        <a:pt x="31" y="57"/>
                      </a:cubicBezTo>
                      <a:cubicBezTo>
                        <a:pt x="50" y="57"/>
                        <a:pt x="63" y="46"/>
                        <a:pt x="63" y="28"/>
                      </a:cubicBezTo>
                      <a:cubicBezTo>
                        <a:pt x="63" y="13"/>
                        <a:pt x="52" y="0"/>
                        <a:pt x="32" y="0"/>
                      </a:cubicBezTo>
                      <a:close/>
                      <a:moveTo>
                        <a:pt x="31" y="47"/>
                      </a:moveTo>
                      <a:cubicBezTo>
                        <a:pt x="22" y="47"/>
                        <a:pt x="15" y="40"/>
                        <a:pt x="15" y="29"/>
                      </a:cubicBezTo>
                      <a:cubicBezTo>
                        <a:pt x="15" y="18"/>
                        <a:pt x="21" y="10"/>
                        <a:pt x="31" y="10"/>
                      </a:cubicBezTo>
                      <a:cubicBezTo>
                        <a:pt x="42" y="10"/>
                        <a:pt x="47" y="19"/>
                        <a:pt x="47" y="28"/>
                      </a:cubicBezTo>
                      <a:cubicBezTo>
                        <a:pt x="47" y="39"/>
                        <a:pt x="42" y="47"/>
                        <a:pt x="31"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9" name="Freeform 75"/>
                <p:cNvSpPr>
                  <a:spLocks/>
                </p:cNvSpPr>
                <p:nvPr/>
              </p:nvSpPr>
              <p:spPr bwMode="auto">
                <a:xfrm>
                  <a:off x="3834" y="2346"/>
                  <a:ext cx="107" cy="133"/>
                </a:xfrm>
                <a:custGeom>
                  <a:avLst/>
                  <a:gdLst>
                    <a:gd name="T0" fmla="*/ 28 w 45"/>
                    <a:gd name="T1" fmla="*/ 23 h 56"/>
                    <a:gd name="T2" fmla="*/ 16 w 45"/>
                    <a:gd name="T3" fmla="*/ 15 h 56"/>
                    <a:gd name="T4" fmla="*/ 25 w 45"/>
                    <a:gd name="T5" fmla="*/ 10 h 56"/>
                    <a:gd name="T6" fmla="*/ 39 w 45"/>
                    <a:gd name="T7" fmla="*/ 12 h 56"/>
                    <a:gd name="T8" fmla="*/ 42 w 45"/>
                    <a:gd name="T9" fmla="*/ 2 h 56"/>
                    <a:gd name="T10" fmla="*/ 25 w 45"/>
                    <a:gd name="T11" fmla="*/ 0 h 56"/>
                    <a:gd name="T12" fmla="*/ 0 w 45"/>
                    <a:gd name="T13" fmla="*/ 16 h 56"/>
                    <a:gd name="T14" fmla="*/ 19 w 45"/>
                    <a:gd name="T15" fmla="*/ 32 h 56"/>
                    <a:gd name="T16" fmla="*/ 30 w 45"/>
                    <a:gd name="T17" fmla="*/ 40 h 56"/>
                    <a:gd name="T18" fmla="*/ 19 w 45"/>
                    <a:gd name="T19" fmla="*/ 46 h 56"/>
                    <a:gd name="T20" fmla="*/ 3 w 45"/>
                    <a:gd name="T21" fmla="*/ 42 h 56"/>
                    <a:gd name="T22" fmla="*/ 0 w 45"/>
                    <a:gd name="T23" fmla="*/ 52 h 56"/>
                    <a:gd name="T24" fmla="*/ 18 w 45"/>
                    <a:gd name="T25" fmla="*/ 56 h 56"/>
                    <a:gd name="T26" fmla="*/ 45 w 45"/>
                    <a:gd name="T27" fmla="*/ 39 h 56"/>
                    <a:gd name="T28" fmla="*/ 28 w 45"/>
                    <a:gd name="T29" fmla="*/ 2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56">
                      <a:moveTo>
                        <a:pt x="28" y="23"/>
                      </a:moveTo>
                      <a:cubicBezTo>
                        <a:pt x="19" y="20"/>
                        <a:pt x="16" y="18"/>
                        <a:pt x="16" y="15"/>
                      </a:cubicBezTo>
                      <a:cubicBezTo>
                        <a:pt x="16" y="12"/>
                        <a:pt x="19" y="10"/>
                        <a:pt x="25" y="10"/>
                      </a:cubicBezTo>
                      <a:cubicBezTo>
                        <a:pt x="32" y="10"/>
                        <a:pt x="36" y="11"/>
                        <a:pt x="39" y="12"/>
                      </a:cubicBezTo>
                      <a:cubicBezTo>
                        <a:pt x="42" y="2"/>
                        <a:pt x="42" y="2"/>
                        <a:pt x="42" y="2"/>
                      </a:cubicBezTo>
                      <a:cubicBezTo>
                        <a:pt x="38" y="1"/>
                        <a:pt x="33" y="0"/>
                        <a:pt x="25" y="0"/>
                      </a:cubicBezTo>
                      <a:cubicBezTo>
                        <a:pt x="10" y="0"/>
                        <a:pt x="0" y="7"/>
                        <a:pt x="0" y="16"/>
                      </a:cubicBezTo>
                      <a:cubicBezTo>
                        <a:pt x="0" y="24"/>
                        <a:pt x="8" y="29"/>
                        <a:pt x="19" y="32"/>
                      </a:cubicBezTo>
                      <a:cubicBezTo>
                        <a:pt x="27" y="34"/>
                        <a:pt x="30" y="36"/>
                        <a:pt x="30" y="40"/>
                      </a:cubicBezTo>
                      <a:cubicBezTo>
                        <a:pt x="30" y="43"/>
                        <a:pt x="26" y="46"/>
                        <a:pt x="19" y="46"/>
                      </a:cubicBezTo>
                      <a:cubicBezTo>
                        <a:pt x="13" y="46"/>
                        <a:pt x="7" y="44"/>
                        <a:pt x="3" y="42"/>
                      </a:cubicBezTo>
                      <a:cubicBezTo>
                        <a:pt x="0" y="52"/>
                        <a:pt x="0" y="52"/>
                        <a:pt x="0" y="52"/>
                      </a:cubicBezTo>
                      <a:cubicBezTo>
                        <a:pt x="3" y="54"/>
                        <a:pt x="11" y="56"/>
                        <a:pt x="18" y="56"/>
                      </a:cubicBezTo>
                      <a:cubicBezTo>
                        <a:pt x="36" y="56"/>
                        <a:pt x="45" y="48"/>
                        <a:pt x="45" y="39"/>
                      </a:cubicBezTo>
                      <a:cubicBezTo>
                        <a:pt x="45" y="31"/>
                        <a:pt x="39" y="26"/>
                        <a:pt x="28"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0" name="Rectangle 76"/>
                <p:cNvSpPr>
                  <a:spLocks noChangeArrowheads="1"/>
                </p:cNvSpPr>
                <p:nvPr/>
              </p:nvSpPr>
              <p:spPr bwMode="auto">
                <a:xfrm>
                  <a:off x="3964" y="2346"/>
                  <a:ext cx="36" cy="1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1" name="Freeform 77"/>
                <p:cNvSpPr>
                  <a:spLocks/>
                </p:cNvSpPr>
                <p:nvPr/>
              </p:nvSpPr>
              <p:spPr bwMode="auto">
                <a:xfrm>
                  <a:off x="4024" y="2346"/>
                  <a:ext cx="137" cy="133"/>
                </a:xfrm>
                <a:custGeom>
                  <a:avLst/>
                  <a:gdLst>
                    <a:gd name="T0" fmla="*/ 33 w 58"/>
                    <a:gd name="T1" fmla="*/ 24 h 56"/>
                    <a:gd name="T2" fmla="*/ 33 w 58"/>
                    <a:gd name="T3" fmla="*/ 33 h 56"/>
                    <a:gd name="T4" fmla="*/ 43 w 58"/>
                    <a:gd name="T5" fmla="*/ 33 h 56"/>
                    <a:gd name="T6" fmla="*/ 43 w 58"/>
                    <a:gd name="T7" fmla="*/ 45 h 56"/>
                    <a:gd name="T8" fmla="*/ 36 w 58"/>
                    <a:gd name="T9" fmla="*/ 46 h 56"/>
                    <a:gd name="T10" fmla="*/ 15 w 58"/>
                    <a:gd name="T11" fmla="*/ 28 h 56"/>
                    <a:gd name="T12" fmla="*/ 37 w 58"/>
                    <a:gd name="T13" fmla="*/ 10 h 56"/>
                    <a:gd name="T14" fmla="*/ 52 w 58"/>
                    <a:gd name="T15" fmla="*/ 12 h 56"/>
                    <a:gd name="T16" fmla="*/ 56 w 58"/>
                    <a:gd name="T17" fmla="*/ 2 h 56"/>
                    <a:gd name="T18" fmla="*/ 37 w 58"/>
                    <a:gd name="T19" fmla="*/ 0 h 56"/>
                    <a:gd name="T20" fmla="*/ 0 w 58"/>
                    <a:gd name="T21" fmla="*/ 28 h 56"/>
                    <a:gd name="T22" fmla="*/ 9 w 58"/>
                    <a:gd name="T23" fmla="*/ 48 h 56"/>
                    <a:gd name="T24" fmla="*/ 36 w 58"/>
                    <a:gd name="T25" fmla="*/ 56 h 56"/>
                    <a:gd name="T26" fmla="*/ 58 w 58"/>
                    <a:gd name="T27" fmla="*/ 52 h 56"/>
                    <a:gd name="T28" fmla="*/ 58 w 58"/>
                    <a:gd name="T29" fmla="*/ 24 h 56"/>
                    <a:gd name="T30" fmla="*/ 33 w 58"/>
                    <a:gd name="T31" fmla="*/ 2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56">
                      <a:moveTo>
                        <a:pt x="33" y="24"/>
                      </a:moveTo>
                      <a:cubicBezTo>
                        <a:pt x="33" y="33"/>
                        <a:pt x="33" y="33"/>
                        <a:pt x="33" y="33"/>
                      </a:cubicBezTo>
                      <a:cubicBezTo>
                        <a:pt x="43" y="33"/>
                        <a:pt x="43" y="33"/>
                        <a:pt x="43" y="33"/>
                      </a:cubicBezTo>
                      <a:cubicBezTo>
                        <a:pt x="43" y="45"/>
                        <a:pt x="43" y="45"/>
                        <a:pt x="43" y="45"/>
                      </a:cubicBezTo>
                      <a:cubicBezTo>
                        <a:pt x="42" y="45"/>
                        <a:pt x="40" y="46"/>
                        <a:pt x="36" y="46"/>
                      </a:cubicBezTo>
                      <a:cubicBezTo>
                        <a:pt x="24" y="46"/>
                        <a:pt x="15" y="39"/>
                        <a:pt x="15" y="28"/>
                      </a:cubicBezTo>
                      <a:cubicBezTo>
                        <a:pt x="15" y="16"/>
                        <a:pt x="25" y="10"/>
                        <a:pt x="37" y="10"/>
                      </a:cubicBezTo>
                      <a:cubicBezTo>
                        <a:pt x="44" y="10"/>
                        <a:pt x="49" y="11"/>
                        <a:pt x="52" y="12"/>
                      </a:cubicBezTo>
                      <a:cubicBezTo>
                        <a:pt x="56" y="2"/>
                        <a:pt x="56" y="2"/>
                        <a:pt x="56" y="2"/>
                      </a:cubicBezTo>
                      <a:cubicBezTo>
                        <a:pt x="52" y="1"/>
                        <a:pt x="46" y="0"/>
                        <a:pt x="37" y="0"/>
                      </a:cubicBezTo>
                      <a:cubicBezTo>
                        <a:pt x="16" y="0"/>
                        <a:pt x="0" y="10"/>
                        <a:pt x="0" y="28"/>
                      </a:cubicBezTo>
                      <a:cubicBezTo>
                        <a:pt x="0" y="36"/>
                        <a:pt x="3" y="43"/>
                        <a:pt x="9" y="48"/>
                      </a:cubicBezTo>
                      <a:cubicBezTo>
                        <a:pt x="15" y="53"/>
                        <a:pt x="24" y="56"/>
                        <a:pt x="36" y="56"/>
                      </a:cubicBezTo>
                      <a:cubicBezTo>
                        <a:pt x="44" y="56"/>
                        <a:pt x="53" y="54"/>
                        <a:pt x="58" y="52"/>
                      </a:cubicBezTo>
                      <a:cubicBezTo>
                        <a:pt x="58" y="24"/>
                        <a:pt x="58" y="24"/>
                        <a:pt x="58" y="24"/>
                      </a:cubicBezTo>
                      <a:lnTo>
                        <a:pt x="33"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2" name="Freeform 78"/>
                <p:cNvSpPr>
                  <a:spLocks/>
                </p:cNvSpPr>
                <p:nvPr/>
              </p:nvSpPr>
              <p:spPr bwMode="auto">
                <a:xfrm>
                  <a:off x="4187" y="2346"/>
                  <a:ext cx="130" cy="130"/>
                </a:xfrm>
                <a:custGeom>
                  <a:avLst/>
                  <a:gdLst>
                    <a:gd name="T0" fmla="*/ 41 w 55"/>
                    <a:gd name="T1" fmla="*/ 16 h 55"/>
                    <a:gd name="T2" fmla="*/ 42 w 55"/>
                    <a:gd name="T3" fmla="*/ 39 h 55"/>
                    <a:gd name="T4" fmla="*/ 42 w 55"/>
                    <a:gd name="T5" fmla="*/ 39 h 55"/>
                    <a:gd name="T6" fmla="*/ 31 w 55"/>
                    <a:gd name="T7" fmla="*/ 20 h 55"/>
                    <a:gd name="T8" fmla="*/ 18 w 55"/>
                    <a:gd name="T9" fmla="*/ 0 h 55"/>
                    <a:gd name="T10" fmla="*/ 0 w 55"/>
                    <a:gd name="T11" fmla="*/ 0 h 55"/>
                    <a:gd name="T12" fmla="*/ 0 w 55"/>
                    <a:gd name="T13" fmla="*/ 55 h 55"/>
                    <a:gd name="T14" fmla="*/ 14 w 55"/>
                    <a:gd name="T15" fmla="*/ 55 h 55"/>
                    <a:gd name="T16" fmla="*/ 14 w 55"/>
                    <a:gd name="T17" fmla="*/ 39 h 55"/>
                    <a:gd name="T18" fmla="*/ 13 w 55"/>
                    <a:gd name="T19" fmla="*/ 15 h 55"/>
                    <a:gd name="T20" fmla="*/ 14 w 55"/>
                    <a:gd name="T21" fmla="*/ 15 h 55"/>
                    <a:gd name="T22" fmla="*/ 25 w 55"/>
                    <a:gd name="T23" fmla="*/ 34 h 55"/>
                    <a:gd name="T24" fmla="*/ 39 w 55"/>
                    <a:gd name="T25" fmla="*/ 55 h 55"/>
                    <a:gd name="T26" fmla="*/ 55 w 55"/>
                    <a:gd name="T27" fmla="*/ 55 h 55"/>
                    <a:gd name="T28" fmla="*/ 55 w 55"/>
                    <a:gd name="T29" fmla="*/ 0 h 55"/>
                    <a:gd name="T30" fmla="*/ 41 w 55"/>
                    <a:gd name="T31" fmla="*/ 0 h 55"/>
                    <a:gd name="T32" fmla="*/ 41 w 55"/>
                    <a:gd name="T33" fmla="*/ 1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55">
                      <a:moveTo>
                        <a:pt x="41" y="16"/>
                      </a:moveTo>
                      <a:cubicBezTo>
                        <a:pt x="41" y="25"/>
                        <a:pt x="41" y="32"/>
                        <a:pt x="42" y="39"/>
                      </a:cubicBezTo>
                      <a:cubicBezTo>
                        <a:pt x="42" y="39"/>
                        <a:pt x="42" y="39"/>
                        <a:pt x="42" y="39"/>
                      </a:cubicBezTo>
                      <a:cubicBezTo>
                        <a:pt x="39" y="33"/>
                        <a:pt x="35" y="26"/>
                        <a:pt x="31" y="20"/>
                      </a:cubicBezTo>
                      <a:cubicBezTo>
                        <a:pt x="18" y="0"/>
                        <a:pt x="18" y="0"/>
                        <a:pt x="18" y="0"/>
                      </a:cubicBezTo>
                      <a:cubicBezTo>
                        <a:pt x="0" y="0"/>
                        <a:pt x="0" y="0"/>
                        <a:pt x="0" y="0"/>
                      </a:cubicBezTo>
                      <a:cubicBezTo>
                        <a:pt x="0" y="55"/>
                        <a:pt x="0" y="55"/>
                        <a:pt x="0" y="55"/>
                      </a:cubicBezTo>
                      <a:cubicBezTo>
                        <a:pt x="14" y="55"/>
                        <a:pt x="14" y="55"/>
                        <a:pt x="14" y="55"/>
                      </a:cubicBezTo>
                      <a:cubicBezTo>
                        <a:pt x="14" y="39"/>
                        <a:pt x="14" y="39"/>
                        <a:pt x="14" y="39"/>
                      </a:cubicBezTo>
                      <a:cubicBezTo>
                        <a:pt x="14" y="30"/>
                        <a:pt x="14" y="22"/>
                        <a:pt x="13" y="15"/>
                      </a:cubicBezTo>
                      <a:cubicBezTo>
                        <a:pt x="14" y="15"/>
                        <a:pt x="14" y="15"/>
                        <a:pt x="14" y="15"/>
                      </a:cubicBezTo>
                      <a:cubicBezTo>
                        <a:pt x="17" y="21"/>
                        <a:pt x="21" y="28"/>
                        <a:pt x="25" y="34"/>
                      </a:cubicBezTo>
                      <a:cubicBezTo>
                        <a:pt x="39" y="55"/>
                        <a:pt x="39" y="55"/>
                        <a:pt x="39" y="55"/>
                      </a:cubicBezTo>
                      <a:cubicBezTo>
                        <a:pt x="55" y="55"/>
                        <a:pt x="55" y="55"/>
                        <a:pt x="55" y="55"/>
                      </a:cubicBezTo>
                      <a:cubicBezTo>
                        <a:pt x="55" y="0"/>
                        <a:pt x="55" y="0"/>
                        <a:pt x="55" y="0"/>
                      </a:cubicBezTo>
                      <a:cubicBezTo>
                        <a:pt x="41" y="0"/>
                        <a:pt x="41" y="0"/>
                        <a:pt x="41" y="0"/>
                      </a:cubicBezTo>
                      <a:lnTo>
                        <a:pt x="41"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3" name="Freeform 79"/>
                <p:cNvSpPr>
                  <a:spLocks noEditPoints="1"/>
                </p:cNvSpPr>
                <p:nvPr/>
              </p:nvSpPr>
              <p:spPr bwMode="auto">
                <a:xfrm>
                  <a:off x="4336" y="2346"/>
                  <a:ext cx="142" cy="130"/>
                </a:xfrm>
                <a:custGeom>
                  <a:avLst/>
                  <a:gdLst>
                    <a:gd name="T0" fmla="*/ 20 w 60"/>
                    <a:gd name="T1" fmla="*/ 0 h 55"/>
                    <a:gd name="T2" fmla="*/ 0 w 60"/>
                    <a:gd name="T3" fmla="*/ 55 h 55"/>
                    <a:gd name="T4" fmla="*/ 15 w 60"/>
                    <a:gd name="T5" fmla="*/ 55 h 55"/>
                    <a:gd name="T6" fmla="*/ 20 w 60"/>
                    <a:gd name="T7" fmla="*/ 41 h 55"/>
                    <a:gd name="T8" fmla="*/ 39 w 60"/>
                    <a:gd name="T9" fmla="*/ 41 h 55"/>
                    <a:gd name="T10" fmla="*/ 44 w 60"/>
                    <a:gd name="T11" fmla="*/ 55 h 55"/>
                    <a:gd name="T12" fmla="*/ 60 w 60"/>
                    <a:gd name="T13" fmla="*/ 55 h 55"/>
                    <a:gd name="T14" fmla="*/ 40 w 60"/>
                    <a:gd name="T15" fmla="*/ 0 h 55"/>
                    <a:gd name="T16" fmla="*/ 20 w 60"/>
                    <a:gd name="T17" fmla="*/ 0 h 55"/>
                    <a:gd name="T18" fmla="*/ 29 w 60"/>
                    <a:gd name="T19" fmla="*/ 10 h 55"/>
                    <a:gd name="T20" fmla="*/ 29 w 60"/>
                    <a:gd name="T21" fmla="*/ 10 h 55"/>
                    <a:gd name="T22" fmla="*/ 33 w 60"/>
                    <a:gd name="T23" fmla="*/ 20 h 55"/>
                    <a:gd name="T24" fmla="*/ 37 w 60"/>
                    <a:gd name="T25" fmla="*/ 32 h 55"/>
                    <a:gd name="T26" fmla="*/ 22 w 60"/>
                    <a:gd name="T27" fmla="*/ 32 h 55"/>
                    <a:gd name="T28" fmla="*/ 26 w 60"/>
                    <a:gd name="T29" fmla="*/ 20 h 55"/>
                    <a:gd name="T30" fmla="*/ 29 w 60"/>
                    <a:gd name="T31"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55">
                      <a:moveTo>
                        <a:pt x="20" y="0"/>
                      </a:moveTo>
                      <a:cubicBezTo>
                        <a:pt x="0" y="55"/>
                        <a:pt x="0" y="55"/>
                        <a:pt x="0" y="55"/>
                      </a:cubicBezTo>
                      <a:cubicBezTo>
                        <a:pt x="15" y="55"/>
                        <a:pt x="15" y="55"/>
                        <a:pt x="15" y="55"/>
                      </a:cubicBezTo>
                      <a:cubicBezTo>
                        <a:pt x="20" y="41"/>
                        <a:pt x="20" y="41"/>
                        <a:pt x="20" y="41"/>
                      </a:cubicBezTo>
                      <a:cubicBezTo>
                        <a:pt x="39" y="41"/>
                        <a:pt x="39" y="41"/>
                        <a:pt x="39" y="41"/>
                      </a:cubicBezTo>
                      <a:cubicBezTo>
                        <a:pt x="44" y="55"/>
                        <a:pt x="44" y="55"/>
                        <a:pt x="44" y="55"/>
                      </a:cubicBezTo>
                      <a:cubicBezTo>
                        <a:pt x="60" y="55"/>
                        <a:pt x="60" y="55"/>
                        <a:pt x="60" y="55"/>
                      </a:cubicBezTo>
                      <a:cubicBezTo>
                        <a:pt x="40" y="0"/>
                        <a:pt x="40" y="0"/>
                        <a:pt x="40" y="0"/>
                      </a:cubicBezTo>
                      <a:lnTo>
                        <a:pt x="20" y="0"/>
                      </a:lnTo>
                      <a:close/>
                      <a:moveTo>
                        <a:pt x="29" y="10"/>
                      </a:moveTo>
                      <a:cubicBezTo>
                        <a:pt x="29" y="10"/>
                        <a:pt x="29" y="10"/>
                        <a:pt x="29" y="10"/>
                      </a:cubicBezTo>
                      <a:cubicBezTo>
                        <a:pt x="30" y="13"/>
                        <a:pt x="32" y="17"/>
                        <a:pt x="33" y="20"/>
                      </a:cubicBezTo>
                      <a:cubicBezTo>
                        <a:pt x="37" y="32"/>
                        <a:pt x="37" y="32"/>
                        <a:pt x="37" y="32"/>
                      </a:cubicBezTo>
                      <a:cubicBezTo>
                        <a:pt x="22" y="32"/>
                        <a:pt x="22" y="32"/>
                        <a:pt x="22" y="32"/>
                      </a:cubicBezTo>
                      <a:cubicBezTo>
                        <a:pt x="26" y="20"/>
                        <a:pt x="26" y="20"/>
                        <a:pt x="26" y="20"/>
                      </a:cubicBezTo>
                      <a:cubicBezTo>
                        <a:pt x="27" y="17"/>
                        <a:pt x="28" y="13"/>
                        <a:pt x="29"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4" name="Freeform 80"/>
                <p:cNvSpPr>
                  <a:spLocks/>
                </p:cNvSpPr>
                <p:nvPr/>
              </p:nvSpPr>
              <p:spPr bwMode="auto">
                <a:xfrm>
                  <a:off x="4500" y="2346"/>
                  <a:ext cx="97" cy="130"/>
                </a:xfrm>
                <a:custGeom>
                  <a:avLst/>
                  <a:gdLst>
                    <a:gd name="T0" fmla="*/ 97 w 97"/>
                    <a:gd name="T1" fmla="*/ 107 h 130"/>
                    <a:gd name="T2" fmla="*/ 35 w 97"/>
                    <a:gd name="T3" fmla="*/ 107 h 130"/>
                    <a:gd name="T4" fmla="*/ 35 w 97"/>
                    <a:gd name="T5" fmla="*/ 0 h 130"/>
                    <a:gd name="T6" fmla="*/ 0 w 97"/>
                    <a:gd name="T7" fmla="*/ 0 h 130"/>
                    <a:gd name="T8" fmla="*/ 0 w 97"/>
                    <a:gd name="T9" fmla="*/ 130 h 130"/>
                    <a:gd name="T10" fmla="*/ 97 w 97"/>
                    <a:gd name="T11" fmla="*/ 130 h 130"/>
                    <a:gd name="T12" fmla="*/ 97 w 97"/>
                    <a:gd name="T13" fmla="*/ 107 h 130"/>
                  </a:gdLst>
                  <a:ahLst/>
                  <a:cxnLst>
                    <a:cxn ang="0">
                      <a:pos x="T0" y="T1"/>
                    </a:cxn>
                    <a:cxn ang="0">
                      <a:pos x="T2" y="T3"/>
                    </a:cxn>
                    <a:cxn ang="0">
                      <a:pos x="T4" y="T5"/>
                    </a:cxn>
                    <a:cxn ang="0">
                      <a:pos x="T6" y="T7"/>
                    </a:cxn>
                    <a:cxn ang="0">
                      <a:pos x="T8" y="T9"/>
                    </a:cxn>
                    <a:cxn ang="0">
                      <a:pos x="T10" y="T11"/>
                    </a:cxn>
                    <a:cxn ang="0">
                      <a:pos x="T12" y="T13"/>
                    </a:cxn>
                  </a:cxnLst>
                  <a:rect l="0" t="0" r="r" b="b"/>
                  <a:pathLst>
                    <a:path w="97" h="130">
                      <a:moveTo>
                        <a:pt x="97" y="107"/>
                      </a:moveTo>
                      <a:lnTo>
                        <a:pt x="35" y="107"/>
                      </a:lnTo>
                      <a:lnTo>
                        <a:pt x="35" y="0"/>
                      </a:lnTo>
                      <a:lnTo>
                        <a:pt x="0" y="0"/>
                      </a:lnTo>
                      <a:lnTo>
                        <a:pt x="0" y="130"/>
                      </a:lnTo>
                      <a:lnTo>
                        <a:pt x="97" y="130"/>
                      </a:lnTo>
                      <a:lnTo>
                        <a:pt x="97"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5" name="Freeform 81"/>
                <p:cNvSpPr>
                  <a:spLocks noEditPoints="1"/>
                </p:cNvSpPr>
                <p:nvPr/>
              </p:nvSpPr>
              <p:spPr bwMode="auto">
                <a:xfrm>
                  <a:off x="2581" y="1069"/>
                  <a:ext cx="2518" cy="2180"/>
                </a:xfrm>
                <a:custGeom>
                  <a:avLst/>
                  <a:gdLst>
                    <a:gd name="T0" fmla="*/ 1054 w 1063"/>
                    <a:gd name="T1" fmla="*/ 249 h 920"/>
                    <a:gd name="T2" fmla="*/ 920 w 1063"/>
                    <a:gd name="T3" fmla="*/ 185 h 920"/>
                    <a:gd name="T4" fmla="*/ 920 w 1063"/>
                    <a:gd name="T5" fmla="*/ 17 h 920"/>
                    <a:gd name="T6" fmla="*/ 904 w 1063"/>
                    <a:gd name="T7" fmla="*/ 1 h 920"/>
                    <a:gd name="T8" fmla="*/ 789 w 1063"/>
                    <a:gd name="T9" fmla="*/ 1 h 920"/>
                    <a:gd name="T10" fmla="*/ 774 w 1063"/>
                    <a:gd name="T11" fmla="*/ 17 h 920"/>
                    <a:gd name="T12" fmla="*/ 774 w 1063"/>
                    <a:gd name="T13" fmla="*/ 115 h 920"/>
                    <a:gd name="T14" fmla="*/ 538 w 1063"/>
                    <a:gd name="T15" fmla="*/ 3 h 920"/>
                    <a:gd name="T16" fmla="*/ 525 w 1063"/>
                    <a:gd name="T17" fmla="*/ 3 h 920"/>
                    <a:gd name="T18" fmla="*/ 9 w 1063"/>
                    <a:gd name="T19" fmla="*/ 249 h 920"/>
                    <a:gd name="T20" fmla="*/ 0 w 1063"/>
                    <a:gd name="T21" fmla="*/ 263 h 920"/>
                    <a:gd name="T22" fmla="*/ 0 w 1063"/>
                    <a:gd name="T23" fmla="*/ 904 h 920"/>
                    <a:gd name="T24" fmla="*/ 16 w 1063"/>
                    <a:gd name="T25" fmla="*/ 920 h 920"/>
                    <a:gd name="T26" fmla="*/ 1047 w 1063"/>
                    <a:gd name="T27" fmla="*/ 920 h 920"/>
                    <a:gd name="T28" fmla="*/ 1063 w 1063"/>
                    <a:gd name="T29" fmla="*/ 904 h 920"/>
                    <a:gd name="T30" fmla="*/ 1063 w 1063"/>
                    <a:gd name="T31" fmla="*/ 263 h 920"/>
                    <a:gd name="T32" fmla="*/ 1054 w 1063"/>
                    <a:gd name="T33" fmla="*/ 249 h 920"/>
                    <a:gd name="T34" fmla="*/ 805 w 1063"/>
                    <a:gd name="T35" fmla="*/ 32 h 920"/>
                    <a:gd name="T36" fmla="*/ 888 w 1063"/>
                    <a:gd name="T37" fmla="*/ 32 h 920"/>
                    <a:gd name="T38" fmla="*/ 888 w 1063"/>
                    <a:gd name="T39" fmla="*/ 170 h 920"/>
                    <a:gd name="T40" fmla="*/ 805 w 1063"/>
                    <a:gd name="T41" fmla="*/ 130 h 920"/>
                    <a:gd name="T42" fmla="*/ 805 w 1063"/>
                    <a:gd name="T43" fmla="*/ 32 h 920"/>
                    <a:gd name="T44" fmla="*/ 1032 w 1063"/>
                    <a:gd name="T45" fmla="*/ 888 h 920"/>
                    <a:gd name="T46" fmla="*/ 32 w 1063"/>
                    <a:gd name="T47" fmla="*/ 888 h 920"/>
                    <a:gd name="T48" fmla="*/ 32 w 1063"/>
                    <a:gd name="T49" fmla="*/ 273 h 920"/>
                    <a:gd name="T50" fmla="*/ 532 w 1063"/>
                    <a:gd name="T51" fmla="*/ 34 h 920"/>
                    <a:gd name="T52" fmla="*/ 1032 w 1063"/>
                    <a:gd name="T53" fmla="*/ 273 h 920"/>
                    <a:gd name="T54" fmla="*/ 1032 w 1063"/>
                    <a:gd name="T55" fmla="*/ 888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63" h="920">
                      <a:moveTo>
                        <a:pt x="1054" y="249"/>
                      </a:moveTo>
                      <a:cubicBezTo>
                        <a:pt x="920" y="185"/>
                        <a:pt x="920" y="185"/>
                        <a:pt x="920" y="185"/>
                      </a:cubicBezTo>
                      <a:cubicBezTo>
                        <a:pt x="920" y="17"/>
                        <a:pt x="920" y="17"/>
                        <a:pt x="920" y="17"/>
                      </a:cubicBezTo>
                      <a:cubicBezTo>
                        <a:pt x="920" y="8"/>
                        <a:pt x="913" y="1"/>
                        <a:pt x="904" y="1"/>
                      </a:cubicBezTo>
                      <a:cubicBezTo>
                        <a:pt x="789" y="1"/>
                        <a:pt x="789" y="1"/>
                        <a:pt x="789" y="1"/>
                      </a:cubicBezTo>
                      <a:cubicBezTo>
                        <a:pt x="781" y="1"/>
                        <a:pt x="774" y="8"/>
                        <a:pt x="774" y="17"/>
                      </a:cubicBezTo>
                      <a:cubicBezTo>
                        <a:pt x="774" y="115"/>
                        <a:pt x="774" y="115"/>
                        <a:pt x="774" y="115"/>
                      </a:cubicBezTo>
                      <a:cubicBezTo>
                        <a:pt x="538" y="3"/>
                        <a:pt x="538" y="3"/>
                        <a:pt x="538" y="3"/>
                      </a:cubicBezTo>
                      <a:cubicBezTo>
                        <a:pt x="534" y="0"/>
                        <a:pt x="529" y="0"/>
                        <a:pt x="525" y="3"/>
                      </a:cubicBezTo>
                      <a:cubicBezTo>
                        <a:pt x="9" y="249"/>
                        <a:pt x="9" y="249"/>
                        <a:pt x="9" y="249"/>
                      </a:cubicBezTo>
                      <a:cubicBezTo>
                        <a:pt x="4" y="251"/>
                        <a:pt x="0" y="257"/>
                        <a:pt x="0" y="263"/>
                      </a:cubicBezTo>
                      <a:cubicBezTo>
                        <a:pt x="0" y="904"/>
                        <a:pt x="0" y="904"/>
                        <a:pt x="0" y="904"/>
                      </a:cubicBezTo>
                      <a:cubicBezTo>
                        <a:pt x="0" y="913"/>
                        <a:pt x="7" y="920"/>
                        <a:pt x="16" y="920"/>
                      </a:cubicBezTo>
                      <a:cubicBezTo>
                        <a:pt x="1047" y="920"/>
                        <a:pt x="1047" y="920"/>
                        <a:pt x="1047" y="920"/>
                      </a:cubicBezTo>
                      <a:cubicBezTo>
                        <a:pt x="1056" y="920"/>
                        <a:pt x="1063" y="913"/>
                        <a:pt x="1063" y="904"/>
                      </a:cubicBezTo>
                      <a:cubicBezTo>
                        <a:pt x="1063" y="263"/>
                        <a:pt x="1063" y="263"/>
                        <a:pt x="1063" y="263"/>
                      </a:cubicBezTo>
                      <a:cubicBezTo>
                        <a:pt x="1063" y="257"/>
                        <a:pt x="1059" y="251"/>
                        <a:pt x="1054" y="249"/>
                      </a:cubicBezTo>
                      <a:close/>
                      <a:moveTo>
                        <a:pt x="805" y="32"/>
                      </a:moveTo>
                      <a:cubicBezTo>
                        <a:pt x="888" y="32"/>
                        <a:pt x="888" y="32"/>
                        <a:pt x="888" y="32"/>
                      </a:cubicBezTo>
                      <a:cubicBezTo>
                        <a:pt x="888" y="170"/>
                        <a:pt x="888" y="170"/>
                        <a:pt x="888" y="170"/>
                      </a:cubicBezTo>
                      <a:cubicBezTo>
                        <a:pt x="805" y="130"/>
                        <a:pt x="805" y="130"/>
                        <a:pt x="805" y="130"/>
                      </a:cubicBezTo>
                      <a:lnTo>
                        <a:pt x="805" y="32"/>
                      </a:lnTo>
                      <a:close/>
                      <a:moveTo>
                        <a:pt x="1032" y="888"/>
                      </a:moveTo>
                      <a:cubicBezTo>
                        <a:pt x="32" y="888"/>
                        <a:pt x="32" y="888"/>
                        <a:pt x="32" y="888"/>
                      </a:cubicBezTo>
                      <a:cubicBezTo>
                        <a:pt x="32" y="273"/>
                        <a:pt x="32" y="273"/>
                        <a:pt x="32" y="273"/>
                      </a:cubicBezTo>
                      <a:cubicBezTo>
                        <a:pt x="532" y="34"/>
                        <a:pt x="532" y="34"/>
                        <a:pt x="532" y="34"/>
                      </a:cubicBezTo>
                      <a:cubicBezTo>
                        <a:pt x="1032" y="273"/>
                        <a:pt x="1032" y="273"/>
                        <a:pt x="1032" y="273"/>
                      </a:cubicBezTo>
                      <a:lnTo>
                        <a:pt x="1032" y="888"/>
                      </a:lnTo>
                      <a:close/>
                    </a:path>
                  </a:pathLst>
                </a:custGeom>
                <a:solidFill>
                  <a:srgbClr val="2398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6" name="Freeform 82"/>
                <p:cNvSpPr>
                  <a:spLocks noEditPoints="1"/>
                </p:cNvSpPr>
                <p:nvPr/>
              </p:nvSpPr>
              <p:spPr bwMode="auto">
                <a:xfrm>
                  <a:off x="2970" y="1820"/>
                  <a:ext cx="1740" cy="1050"/>
                </a:xfrm>
                <a:custGeom>
                  <a:avLst/>
                  <a:gdLst>
                    <a:gd name="T0" fmla="*/ 0 w 735"/>
                    <a:gd name="T1" fmla="*/ 16 h 443"/>
                    <a:gd name="T2" fmla="*/ 0 w 735"/>
                    <a:gd name="T3" fmla="*/ 427 h 443"/>
                    <a:gd name="T4" fmla="*/ 16 w 735"/>
                    <a:gd name="T5" fmla="*/ 443 h 443"/>
                    <a:gd name="T6" fmla="*/ 719 w 735"/>
                    <a:gd name="T7" fmla="*/ 443 h 443"/>
                    <a:gd name="T8" fmla="*/ 735 w 735"/>
                    <a:gd name="T9" fmla="*/ 427 h 443"/>
                    <a:gd name="T10" fmla="*/ 735 w 735"/>
                    <a:gd name="T11" fmla="*/ 16 h 443"/>
                    <a:gd name="T12" fmla="*/ 719 w 735"/>
                    <a:gd name="T13" fmla="*/ 0 h 443"/>
                    <a:gd name="T14" fmla="*/ 16 w 735"/>
                    <a:gd name="T15" fmla="*/ 0 h 443"/>
                    <a:gd name="T16" fmla="*/ 0 w 735"/>
                    <a:gd name="T17" fmla="*/ 16 h 443"/>
                    <a:gd name="T18" fmla="*/ 704 w 735"/>
                    <a:gd name="T19" fmla="*/ 175 h 443"/>
                    <a:gd name="T20" fmla="*/ 704 w 735"/>
                    <a:gd name="T21" fmla="*/ 320 h 443"/>
                    <a:gd name="T22" fmla="*/ 704 w 735"/>
                    <a:gd name="T23" fmla="*/ 386 h 443"/>
                    <a:gd name="T24" fmla="*/ 704 w 735"/>
                    <a:gd name="T25" fmla="*/ 412 h 443"/>
                    <a:gd name="T26" fmla="*/ 602 w 735"/>
                    <a:gd name="T27" fmla="*/ 412 h 443"/>
                    <a:gd name="T28" fmla="*/ 485 w 735"/>
                    <a:gd name="T29" fmla="*/ 412 h 443"/>
                    <a:gd name="T30" fmla="*/ 368 w 735"/>
                    <a:gd name="T31" fmla="*/ 412 h 443"/>
                    <a:gd name="T32" fmla="*/ 250 w 735"/>
                    <a:gd name="T33" fmla="*/ 412 h 443"/>
                    <a:gd name="T34" fmla="*/ 133 w 735"/>
                    <a:gd name="T35" fmla="*/ 412 h 443"/>
                    <a:gd name="T36" fmla="*/ 32 w 735"/>
                    <a:gd name="T37" fmla="*/ 412 h 443"/>
                    <a:gd name="T38" fmla="*/ 32 w 735"/>
                    <a:gd name="T39" fmla="*/ 386 h 443"/>
                    <a:gd name="T40" fmla="*/ 32 w 735"/>
                    <a:gd name="T41" fmla="*/ 31 h 443"/>
                    <a:gd name="T42" fmla="*/ 133 w 735"/>
                    <a:gd name="T43" fmla="*/ 31 h 443"/>
                    <a:gd name="T44" fmla="*/ 250 w 735"/>
                    <a:gd name="T45" fmla="*/ 31 h 443"/>
                    <a:gd name="T46" fmla="*/ 368 w 735"/>
                    <a:gd name="T47" fmla="*/ 31 h 443"/>
                    <a:gd name="T48" fmla="*/ 485 w 735"/>
                    <a:gd name="T49" fmla="*/ 31 h 443"/>
                    <a:gd name="T50" fmla="*/ 602 w 735"/>
                    <a:gd name="T51" fmla="*/ 31 h 443"/>
                    <a:gd name="T52" fmla="*/ 704 w 735"/>
                    <a:gd name="T53" fmla="*/ 31 h 443"/>
                    <a:gd name="T54" fmla="*/ 704 w 735"/>
                    <a:gd name="T55" fmla="*/ 175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35" h="443">
                      <a:moveTo>
                        <a:pt x="0" y="16"/>
                      </a:moveTo>
                      <a:cubicBezTo>
                        <a:pt x="0" y="427"/>
                        <a:pt x="0" y="427"/>
                        <a:pt x="0" y="427"/>
                      </a:cubicBezTo>
                      <a:cubicBezTo>
                        <a:pt x="0" y="436"/>
                        <a:pt x="7" y="443"/>
                        <a:pt x="16" y="443"/>
                      </a:cubicBezTo>
                      <a:cubicBezTo>
                        <a:pt x="719" y="443"/>
                        <a:pt x="719" y="443"/>
                        <a:pt x="719" y="443"/>
                      </a:cubicBezTo>
                      <a:cubicBezTo>
                        <a:pt x="728" y="443"/>
                        <a:pt x="735" y="436"/>
                        <a:pt x="735" y="427"/>
                      </a:cubicBezTo>
                      <a:cubicBezTo>
                        <a:pt x="735" y="16"/>
                        <a:pt x="735" y="16"/>
                        <a:pt x="735" y="16"/>
                      </a:cubicBezTo>
                      <a:cubicBezTo>
                        <a:pt x="735" y="7"/>
                        <a:pt x="728" y="0"/>
                        <a:pt x="719" y="0"/>
                      </a:cubicBezTo>
                      <a:cubicBezTo>
                        <a:pt x="16" y="0"/>
                        <a:pt x="16" y="0"/>
                        <a:pt x="16" y="0"/>
                      </a:cubicBezTo>
                      <a:cubicBezTo>
                        <a:pt x="7" y="0"/>
                        <a:pt x="0" y="7"/>
                        <a:pt x="0" y="16"/>
                      </a:cubicBezTo>
                      <a:close/>
                      <a:moveTo>
                        <a:pt x="704" y="175"/>
                      </a:moveTo>
                      <a:cubicBezTo>
                        <a:pt x="704" y="320"/>
                        <a:pt x="704" y="320"/>
                        <a:pt x="704" y="320"/>
                      </a:cubicBezTo>
                      <a:cubicBezTo>
                        <a:pt x="704" y="386"/>
                        <a:pt x="704" y="386"/>
                        <a:pt x="704" y="386"/>
                      </a:cubicBezTo>
                      <a:cubicBezTo>
                        <a:pt x="704" y="412"/>
                        <a:pt x="704" y="412"/>
                        <a:pt x="704" y="412"/>
                      </a:cubicBezTo>
                      <a:cubicBezTo>
                        <a:pt x="602" y="412"/>
                        <a:pt x="602" y="412"/>
                        <a:pt x="602" y="412"/>
                      </a:cubicBezTo>
                      <a:cubicBezTo>
                        <a:pt x="485" y="412"/>
                        <a:pt x="485" y="412"/>
                        <a:pt x="485" y="412"/>
                      </a:cubicBezTo>
                      <a:cubicBezTo>
                        <a:pt x="368" y="412"/>
                        <a:pt x="368" y="412"/>
                        <a:pt x="368" y="412"/>
                      </a:cubicBezTo>
                      <a:cubicBezTo>
                        <a:pt x="250" y="412"/>
                        <a:pt x="250" y="412"/>
                        <a:pt x="250" y="412"/>
                      </a:cubicBezTo>
                      <a:cubicBezTo>
                        <a:pt x="133" y="412"/>
                        <a:pt x="133" y="412"/>
                        <a:pt x="133" y="412"/>
                      </a:cubicBezTo>
                      <a:cubicBezTo>
                        <a:pt x="32" y="412"/>
                        <a:pt x="32" y="412"/>
                        <a:pt x="32" y="412"/>
                      </a:cubicBezTo>
                      <a:cubicBezTo>
                        <a:pt x="32" y="386"/>
                        <a:pt x="32" y="386"/>
                        <a:pt x="32" y="386"/>
                      </a:cubicBezTo>
                      <a:cubicBezTo>
                        <a:pt x="32" y="31"/>
                        <a:pt x="32" y="31"/>
                        <a:pt x="32" y="31"/>
                      </a:cubicBezTo>
                      <a:cubicBezTo>
                        <a:pt x="133" y="31"/>
                        <a:pt x="133" y="31"/>
                        <a:pt x="133" y="31"/>
                      </a:cubicBezTo>
                      <a:cubicBezTo>
                        <a:pt x="250" y="31"/>
                        <a:pt x="250" y="31"/>
                        <a:pt x="250" y="31"/>
                      </a:cubicBezTo>
                      <a:cubicBezTo>
                        <a:pt x="368" y="31"/>
                        <a:pt x="368" y="31"/>
                        <a:pt x="368" y="31"/>
                      </a:cubicBezTo>
                      <a:cubicBezTo>
                        <a:pt x="485" y="31"/>
                        <a:pt x="485" y="31"/>
                        <a:pt x="485" y="31"/>
                      </a:cubicBezTo>
                      <a:cubicBezTo>
                        <a:pt x="602" y="31"/>
                        <a:pt x="602" y="31"/>
                        <a:pt x="602" y="31"/>
                      </a:cubicBezTo>
                      <a:cubicBezTo>
                        <a:pt x="704" y="31"/>
                        <a:pt x="704" y="31"/>
                        <a:pt x="704" y="31"/>
                      </a:cubicBezTo>
                      <a:lnTo>
                        <a:pt x="704" y="175"/>
                      </a:lnTo>
                      <a:close/>
                    </a:path>
                  </a:pathLst>
                </a:custGeom>
                <a:solidFill>
                  <a:srgbClr val="2398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7" name="Rectangle 83"/>
                <p:cNvSpPr>
                  <a:spLocks noChangeArrowheads="1"/>
                </p:cNvSpPr>
                <p:nvPr/>
              </p:nvSpPr>
              <p:spPr bwMode="auto">
                <a:xfrm>
                  <a:off x="2979" y="2915"/>
                  <a:ext cx="1722" cy="97"/>
                </a:xfrm>
                <a:prstGeom prst="rect">
                  <a:avLst/>
                </a:prstGeom>
                <a:solidFill>
                  <a:srgbClr val="2398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237" name="Group 236"/>
              <p:cNvGrpSpPr/>
              <p:nvPr/>
            </p:nvGrpSpPr>
            <p:grpSpPr>
              <a:xfrm>
                <a:off x="2887432" y="4352780"/>
                <a:ext cx="1013686" cy="606237"/>
                <a:chOff x="10051489" y="2511477"/>
                <a:chExt cx="1195998" cy="715269"/>
              </a:xfrm>
            </p:grpSpPr>
            <p:sp>
              <p:nvSpPr>
                <p:cNvPr id="238" name="Freeform 22"/>
                <p:cNvSpPr>
                  <a:spLocks noChangeArrowheads="1"/>
                </p:cNvSpPr>
                <p:nvPr/>
              </p:nvSpPr>
              <p:spPr bwMode="auto">
                <a:xfrm>
                  <a:off x="10062312" y="2511477"/>
                  <a:ext cx="1185175" cy="715269"/>
                </a:xfrm>
                <a:custGeom>
                  <a:avLst/>
                  <a:gdLst>
                    <a:gd name="T0" fmla="*/ 0 w 10543"/>
                    <a:gd name="T1" fmla="*/ 2657 h 6365"/>
                    <a:gd name="T2" fmla="*/ 1156 w 10543"/>
                    <a:gd name="T3" fmla="*/ 32 h 6365"/>
                    <a:gd name="T4" fmla="*/ 4521 w 10543"/>
                    <a:gd name="T5" fmla="*/ 938 h 6365"/>
                    <a:gd name="T6" fmla="*/ 5802 w 10543"/>
                    <a:gd name="T7" fmla="*/ 1105 h 6365"/>
                    <a:gd name="T8" fmla="*/ 7990 w 10543"/>
                    <a:gd name="T9" fmla="*/ 2563 h 6365"/>
                    <a:gd name="T10" fmla="*/ 9604 w 10543"/>
                    <a:gd name="T11" fmla="*/ 3053 h 6365"/>
                    <a:gd name="T12" fmla="*/ 9687 w 10543"/>
                    <a:gd name="T13" fmla="*/ 5249 h 6365"/>
                    <a:gd name="T14" fmla="*/ 8375 w 10543"/>
                    <a:gd name="T15" fmla="*/ 6343 h 6365"/>
                    <a:gd name="T16" fmla="*/ 7208 w 10543"/>
                    <a:gd name="T17" fmla="*/ 5291 h 6365"/>
                    <a:gd name="T18" fmla="*/ 3146 w 10543"/>
                    <a:gd name="T19" fmla="*/ 5468 h 6365"/>
                    <a:gd name="T20" fmla="*/ 1073 w 10543"/>
                    <a:gd name="T21" fmla="*/ 5489 h 6365"/>
                    <a:gd name="T22" fmla="*/ 0 w 10543"/>
                    <a:gd name="T23" fmla="*/ 4052 h 6365"/>
                    <a:gd name="T24" fmla="*/ 6396 w 10543"/>
                    <a:gd name="T25" fmla="*/ 1771 h 6365"/>
                    <a:gd name="T26" fmla="*/ 5740 w 10543"/>
                    <a:gd name="T27" fmla="*/ 1469 h 6365"/>
                    <a:gd name="T28" fmla="*/ 4187 w 10543"/>
                    <a:gd name="T29" fmla="*/ 1188 h 6365"/>
                    <a:gd name="T30" fmla="*/ 1219 w 10543"/>
                    <a:gd name="T31" fmla="*/ 396 h 6365"/>
                    <a:gd name="T32" fmla="*/ 375 w 10543"/>
                    <a:gd name="T33" fmla="*/ 4135 h 6365"/>
                    <a:gd name="T34" fmla="*/ 1156 w 10543"/>
                    <a:gd name="T35" fmla="*/ 4812 h 6365"/>
                    <a:gd name="T36" fmla="*/ 3062 w 10543"/>
                    <a:gd name="T37" fmla="*/ 4822 h 6365"/>
                    <a:gd name="T38" fmla="*/ 7292 w 10543"/>
                    <a:gd name="T39" fmla="*/ 4916 h 6365"/>
                    <a:gd name="T40" fmla="*/ 7635 w 10543"/>
                    <a:gd name="T41" fmla="*/ 4562 h 6365"/>
                    <a:gd name="T42" fmla="*/ 9562 w 10543"/>
                    <a:gd name="T43" fmla="*/ 4906 h 6365"/>
                    <a:gd name="T44" fmla="*/ 10010 w 10543"/>
                    <a:gd name="T45" fmla="*/ 4229 h 6365"/>
                    <a:gd name="T46" fmla="*/ 9469 w 10543"/>
                    <a:gd name="T47" fmla="*/ 4052 h 6365"/>
                    <a:gd name="T48" fmla="*/ 10073 w 10543"/>
                    <a:gd name="T49" fmla="*/ 3895 h 6365"/>
                    <a:gd name="T50" fmla="*/ 9198 w 10543"/>
                    <a:gd name="T51" fmla="*/ 3354 h 6365"/>
                    <a:gd name="T52" fmla="*/ 4615 w 10543"/>
                    <a:gd name="T53" fmla="*/ 3187 h 6365"/>
                    <a:gd name="T54" fmla="*/ 4187 w 10543"/>
                    <a:gd name="T55" fmla="*/ 2396 h 6365"/>
                    <a:gd name="T56" fmla="*/ 6396 w 10543"/>
                    <a:gd name="T57" fmla="*/ 1771 h 6365"/>
                    <a:gd name="T58" fmla="*/ 8406 w 10543"/>
                    <a:gd name="T59" fmla="*/ 5979 h 6365"/>
                    <a:gd name="T60" fmla="*/ 8417 w 10543"/>
                    <a:gd name="T61" fmla="*/ 4583 h 6365"/>
                    <a:gd name="T62" fmla="*/ 8406 w 10543"/>
                    <a:gd name="T63" fmla="*/ 5979 h 6365"/>
                    <a:gd name="T64" fmla="*/ 2802 w 10543"/>
                    <a:gd name="T65" fmla="*/ 5291 h 6365"/>
                    <a:gd name="T66" fmla="*/ 1406 w 10543"/>
                    <a:gd name="T67" fmla="*/ 5291 h 6365"/>
                    <a:gd name="T68" fmla="*/ 2802 w 10543"/>
                    <a:gd name="T69" fmla="*/ 5291 h 6365"/>
                    <a:gd name="T70" fmla="*/ 7698 w 10543"/>
                    <a:gd name="T71" fmla="*/ 2844 h 6365"/>
                    <a:gd name="T72" fmla="*/ 6927 w 10543"/>
                    <a:gd name="T73" fmla="*/ 2146 h 6365"/>
                    <a:gd name="T74" fmla="*/ 5948 w 10543"/>
                    <a:gd name="T75" fmla="*/ 2136 h 6365"/>
                    <a:gd name="T76" fmla="*/ 6062 w 10543"/>
                    <a:gd name="T77" fmla="*/ 2844 h 6365"/>
                    <a:gd name="T78" fmla="*/ 7698 w 10543"/>
                    <a:gd name="T79" fmla="*/ 2844 h 6365"/>
                    <a:gd name="T80" fmla="*/ 4552 w 10543"/>
                    <a:gd name="T81" fmla="*/ 2834 h 6365"/>
                    <a:gd name="T82" fmla="*/ 5604 w 10543"/>
                    <a:gd name="T83" fmla="*/ 2136 h 6365"/>
                    <a:gd name="T84" fmla="*/ 4562 w 10543"/>
                    <a:gd name="T85" fmla="*/ 2282 h 6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43" h="6365">
                      <a:moveTo>
                        <a:pt x="0" y="2657"/>
                      </a:moveTo>
                      <a:lnTo>
                        <a:pt x="0" y="2657"/>
                      </a:lnTo>
                      <a:cubicBezTo>
                        <a:pt x="0" y="2198"/>
                        <a:pt x="0" y="1750"/>
                        <a:pt x="0" y="1303"/>
                      </a:cubicBezTo>
                      <a:cubicBezTo>
                        <a:pt x="0" y="605"/>
                        <a:pt x="469" y="63"/>
                        <a:pt x="1156" y="32"/>
                      </a:cubicBezTo>
                      <a:cubicBezTo>
                        <a:pt x="1927" y="0"/>
                        <a:pt x="2687" y="11"/>
                        <a:pt x="3448" y="42"/>
                      </a:cubicBezTo>
                      <a:cubicBezTo>
                        <a:pt x="3969" y="63"/>
                        <a:pt x="4385" y="428"/>
                        <a:pt x="4521" y="938"/>
                      </a:cubicBezTo>
                      <a:cubicBezTo>
                        <a:pt x="4552" y="1053"/>
                        <a:pt x="4604" y="1084"/>
                        <a:pt x="4708" y="1084"/>
                      </a:cubicBezTo>
                      <a:cubicBezTo>
                        <a:pt x="5073" y="1084"/>
                        <a:pt x="5437" y="1063"/>
                        <a:pt x="5802" y="1105"/>
                      </a:cubicBezTo>
                      <a:cubicBezTo>
                        <a:pt x="6208" y="1146"/>
                        <a:pt x="6552" y="1355"/>
                        <a:pt x="6854" y="1625"/>
                      </a:cubicBezTo>
                      <a:cubicBezTo>
                        <a:pt x="7229" y="1938"/>
                        <a:pt x="7615" y="2250"/>
                        <a:pt x="7990" y="2563"/>
                      </a:cubicBezTo>
                      <a:cubicBezTo>
                        <a:pt x="8302" y="2823"/>
                        <a:pt x="8677" y="2907"/>
                        <a:pt x="9062" y="2959"/>
                      </a:cubicBezTo>
                      <a:cubicBezTo>
                        <a:pt x="9240" y="2990"/>
                        <a:pt x="9427" y="3021"/>
                        <a:pt x="9604" y="3053"/>
                      </a:cubicBezTo>
                      <a:cubicBezTo>
                        <a:pt x="10115" y="3157"/>
                        <a:pt x="10500" y="3593"/>
                        <a:pt x="10521" y="4114"/>
                      </a:cubicBezTo>
                      <a:cubicBezTo>
                        <a:pt x="10542" y="4624"/>
                        <a:pt x="10187" y="5114"/>
                        <a:pt x="9687" y="5249"/>
                      </a:cubicBezTo>
                      <a:cubicBezTo>
                        <a:pt x="9542" y="5281"/>
                        <a:pt x="9469" y="5322"/>
                        <a:pt x="9437" y="5499"/>
                      </a:cubicBezTo>
                      <a:cubicBezTo>
                        <a:pt x="9354" y="5999"/>
                        <a:pt x="8875" y="6364"/>
                        <a:pt x="8375" y="6343"/>
                      </a:cubicBezTo>
                      <a:cubicBezTo>
                        <a:pt x="7854" y="6322"/>
                        <a:pt x="7427" y="5937"/>
                        <a:pt x="7365" y="5416"/>
                      </a:cubicBezTo>
                      <a:cubicBezTo>
                        <a:pt x="7344" y="5312"/>
                        <a:pt x="7312" y="5291"/>
                        <a:pt x="7208" y="5291"/>
                      </a:cubicBezTo>
                      <a:cubicBezTo>
                        <a:pt x="5927" y="5291"/>
                        <a:pt x="4646" y="5291"/>
                        <a:pt x="3365" y="5291"/>
                      </a:cubicBezTo>
                      <a:cubicBezTo>
                        <a:pt x="3229" y="5291"/>
                        <a:pt x="3167" y="5322"/>
                        <a:pt x="3146" y="5468"/>
                      </a:cubicBezTo>
                      <a:cubicBezTo>
                        <a:pt x="3062" y="5968"/>
                        <a:pt x="2615" y="6343"/>
                        <a:pt x="2115" y="6343"/>
                      </a:cubicBezTo>
                      <a:cubicBezTo>
                        <a:pt x="1604" y="6343"/>
                        <a:pt x="1167" y="5989"/>
                        <a:pt x="1073" y="5489"/>
                      </a:cubicBezTo>
                      <a:cubicBezTo>
                        <a:pt x="1052" y="5333"/>
                        <a:pt x="990" y="5270"/>
                        <a:pt x="833" y="5218"/>
                      </a:cubicBezTo>
                      <a:cubicBezTo>
                        <a:pt x="323" y="5062"/>
                        <a:pt x="0" y="4593"/>
                        <a:pt x="0" y="4052"/>
                      </a:cubicBezTo>
                      <a:cubicBezTo>
                        <a:pt x="0" y="3583"/>
                        <a:pt x="0" y="3115"/>
                        <a:pt x="0" y="2657"/>
                      </a:cubicBezTo>
                      <a:close/>
                      <a:moveTo>
                        <a:pt x="6396" y="1771"/>
                      </a:moveTo>
                      <a:lnTo>
                        <a:pt x="6396" y="1771"/>
                      </a:lnTo>
                      <a:cubicBezTo>
                        <a:pt x="6198" y="1584"/>
                        <a:pt x="5990" y="1480"/>
                        <a:pt x="5740" y="1469"/>
                      </a:cubicBezTo>
                      <a:cubicBezTo>
                        <a:pt x="5323" y="1448"/>
                        <a:pt x="4896" y="1448"/>
                        <a:pt x="4469" y="1438"/>
                      </a:cubicBezTo>
                      <a:cubicBezTo>
                        <a:pt x="4260" y="1438"/>
                        <a:pt x="4208" y="1386"/>
                        <a:pt x="4187" y="1188"/>
                      </a:cubicBezTo>
                      <a:cubicBezTo>
                        <a:pt x="4146" y="740"/>
                        <a:pt x="3792" y="396"/>
                        <a:pt x="3333" y="396"/>
                      </a:cubicBezTo>
                      <a:cubicBezTo>
                        <a:pt x="2625" y="386"/>
                        <a:pt x="1917" y="386"/>
                        <a:pt x="1219" y="396"/>
                      </a:cubicBezTo>
                      <a:cubicBezTo>
                        <a:pt x="771" y="396"/>
                        <a:pt x="385" y="750"/>
                        <a:pt x="375" y="1178"/>
                      </a:cubicBezTo>
                      <a:cubicBezTo>
                        <a:pt x="365" y="2167"/>
                        <a:pt x="375" y="3146"/>
                        <a:pt x="375" y="4135"/>
                      </a:cubicBezTo>
                      <a:cubicBezTo>
                        <a:pt x="385" y="4479"/>
                        <a:pt x="646" y="4781"/>
                        <a:pt x="969" y="4885"/>
                      </a:cubicBezTo>
                      <a:cubicBezTo>
                        <a:pt x="1052" y="4906"/>
                        <a:pt x="1115" y="4895"/>
                        <a:pt x="1156" y="4812"/>
                      </a:cubicBezTo>
                      <a:cubicBezTo>
                        <a:pt x="1365" y="4427"/>
                        <a:pt x="1687" y="4218"/>
                        <a:pt x="2125" y="4229"/>
                      </a:cubicBezTo>
                      <a:cubicBezTo>
                        <a:pt x="2552" y="4239"/>
                        <a:pt x="2865" y="4447"/>
                        <a:pt x="3062" y="4822"/>
                      </a:cubicBezTo>
                      <a:cubicBezTo>
                        <a:pt x="3094" y="4874"/>
                        <a:pt x="3177" y="4916"/>
                        <a:pt x="3229" y="4916"/>
                      </a:cubicBezTo>
                      <a:cubicBezTo>
                        <a:pt x="4583" y="4927"/>
                        <a:pt x="5937" y="4927"/>
                        <a:pt x="7292" y="4916"/>
                      </a:cubicBezTo>
                      <a:cubicBezTo>
                        <a:pt x="7344" y="4916"/>
                        <a:pt x="7406" y="4864"/>
                        <a:pt x="7448" y="4822"/>
                      </a:cubicBezTo>
                      <a:cubicBezTo>
                        <a:pt x="7521" y="4739"/>
                        <a:pt x="7562" y="4635"/>
                        <a:pt x="7635" y="4562"/>
                      </a:cubicBezTo>
                      <a:cubicBezTo>
                        <a:pt x="8135" y="4020"/>
                        <a:pt x="8990" y="4135"/>
                        <a:pt x="9344" y="4791"/>
                      </a:cubicBezTo>
                      <a:cubicBezTo>
                        <a:pt x="9396" y="4885"/>
                        <a:pt x="9448" y="4927"/>
                        <a:pt x="9562" y="4906"/>
                      </a:cubicBezTo>
                      <a:cubicBezTo>
                        <a:pt x="9802" y="4854"/>
                        <a:pt x="10073" y="4604"/>
                        <a:pt x="10115" y="4364"/>
                      </a:cubicBezTo>
                      <a:cubicBezTo>
                        <a:pt x="10135" y="4270"/>
                        <a:pt x="10115" y="4229"/>
                        <a:pt x="10010" y="4229"/>
                      </a:cubicBezTo>
                      <a:cubicBezTo>
                        <a:pt x="9906" y="4229"/>
                        <a:pt x="9792" y="4229"/>
                        <a:pt x="9677" y="4229"/>
                      </a:cubicBezTo>
                      <a:cubicBezTo>
                        <a:pt x="9562" y="4218"/>
                        <a:pt x="9469" y="4177"/>
                        <a:pt x="9469" y="4052"/>
                      </a:cubicBezTo>
                      <a:cubicBezTo>
                        <a:pt x="9469" y="3927"/>
                        <a:pt x="9562" y="3895"/>
                        <a:pt x="9677" y="3895"/>
                      </a:cubicBezTo>
                      <a:cubicBezTo>
                        <a:pt x="9802" y="3895"/>
                        <a:pt x="9937" y="3895"/>
                        <a:pt x="10073" y="3895"/>
                      </a:cubicBezTo>
                      <a:cubicBezTo>
                        <a:pt x="10010" y="3666"/>
                        <a:pt x="9844" y="3499"/>
                        <a:pt x="9604" y="3437"/>
                      </a:cubicBezTo>
                      <a:cubicBezTo>
                        <a:pt x="9479" y="3395"/>
                        <a:pt x="9333" y="3385"/>
                        <a:pt x="9198" y="3354"/>
                      </a:cubicBezTo>
                      <a:cubicBezTo>
                        <a:pt x="8615" y="3239"/>
                        <a:pt x="8021" y="3178"/>
                        <a:pt x="7417" y="3187"/>
                      </a:cubicBezTo>
                      <a:cubicBezTo>
                        <a:pt x="6490" y="3208"/>
                        <a:pt x="5552" y="3187"/>
                        <a:pt x="4615" y="3187"/>
                      </a:cubicBezTo>
                      <a:cubicBezTo>
                        <a:pt x="4333" y="3187"/>
                        <a:pt x="4198" y="3053"/>
                        <a:pt x="4187" y="2771"/>
                      </a:cubicBezTo>
                      <a:cubicBezTo>
                        <a:pt x="4187" y="2646"/>
                        <a:pt x="4187" y="2521"/>
                        <a:pt x="4187" y="2396"/>
                      </a:cubicBezTo>
                      <a:cubicBezTo>
                        <a:pt x="4198" y="1980"/>
                        <a:pt x="4406" y="1771"/>
                        <a:pt x="4812" y="1771"/>
                      </a:cubicBezTo>
                      <a:lnTo>
                        <a:pt x="6396" y="1771"/>
                      </a:lnTo>
                      <a:close/>
                      <a:moveTo>
                        <a:pt x="8406" y="5979"/>
                      </a:moveTo>
                      <a:lnTo>
                        <a:pt x="8406" y="5979"/>
                      </a:lnTo>
                      <a:cubicBezTo>
                        <a:pt x="8792" y="5979"/>
                        <a:pt x="9115" y="5656"/>
                        <a:pt x="9115" y="5281"/>
                      </a:cubicBezTo>
                      <a:cubicBezTo>
                        <a:pt x="9104" y="4895"/>
                        <a:pt x="8792" y="4583"/>
                        <a:pt x="8417" y="4583"/>
                      </a:cubicBezTo>
                      <a:cubicBezTo>
                        <a:pt x="8031" y="4583"/>
                        <a:pt x="7708" y="4895"/>
                        <a:pt x="7708" y="5281"/>
                      </a:cubicBezTo>
                      <a:cubicBezTo>
                        <a:pt x="7708" y="5666"/>
                        <a:pt x="8021" y="5989"/>
                        <a:pt x="8406" y="5979"/>
                      </a:cubicBezTo>
                      <a:close/>
                      <a:moveTo>
                        <a:pt x="2802" y="5291"/>
                      </a:moveTo>
                      <a:lnTo>
                        <a:pt x="2802" y="5291"/>
                      </a:lnTo>
                      <a:cubicBezTo>
                        <a:pt x="2802" y="4895"/>
                        <a:pt x="2490" y="4583"/>
                        <a:pt x="2104" y="4583"/>
                      </a:cubicBezTo>
                      <a:cubicBezTo>
                        <a:pt x="1708" y="4583"/>
                        <a:pt x="1406" y="4895"/>
                        <a:pt x="1406" y="5291"/>
                      </a:cubicBezTo>
                      <a:cubicBezTo>
                        <a:pt x="1406" y="5666"/>
                        <a:pt x="1719" y="5979"/>
                        <a:pt x="2104" y="5979"/>
                      </a:cubicBezTo>
                      <a:cubicBezTo>
                        <a:pt x="2490" y="5989"/>
                        <a:pt x="2802" y="5676"/>
                        <a:pt x="2802" y="5291"/>
                      </a:cubicBezTo>
                      <a:close/>
                      <a:moveTo>
                        <a:pt x="7698" y="2844"/>
                      </a:moveTo>
                      <a:lnTo>
                        <a:pt x="7698" y="2844"/>
                      </a:lnTo>
                      <a:cubicBezTo>
                        <a:pt x="7708" y="2834"/>
                        <a:pt x="7708" y="2813"/>
                        <a:pt x="7719" y="2803"/>
                      </a:cubicBezTo>
                      <a:cubicBezTo>
                        <a:pt x="7448" y="2584"/>
                        <a:pt x="7187" y="2365"/>
                        <a:pt x="6927" y="2146"/>
                      </a:cubicBezTo>
                      <a:cubicBezTo>
                        <a:pt x="6917" y="2136"/>
                        <a:pt x="6885" y="2136"/>
                        <a:pt x="6865" y="2136"/>
                      </a:cubicBezTo>
                      <a:cubicBezTo>
                        <a:pt x="6573" y="2136"/>
                        <a:pt x="6271" y="2136"/>
                        <a:pt x="5948" y="2136"/>
                      </a:cubicBezTo>
                      <a:cubicBezTo>
                        <a:pt x="5948" y="2355"/>
                        <a:pt x="5948" y="2563"/>
                        <a:pt x="5948" y="2771"/>
                      </a:cubicBezTo>
                      <a:cubicBezTo>
                        <a:pt x="5958" y="2792"/>
                        <a:pt x="6021" y="2834"/>
                        <a:pt x="6062" y="2844"/>
                      </a:cubicBezTo>
                      <a:cubicBezTo>
                        <a:pt x="6177" y="2855"/>
                        <a:pt x="6302" y="2844"/>
                        <a:pt x="6427" y="2844"/>
                      </a:cubicBezTo>
                      <a:cubicBezTo>
                        <a:pt x="6854" y="2844"/>
                        <a:pt x="7271" y="2844"/>
                        <a:pt x="7698" y="2844"/>
                      </a:cubicBezTo>
                      <a:close/>
                      <a:moveTo>
                        <a:pt x="4552" y="2834"/>
                      </a:moveTo>
                      <a:lnTo>
                        <a:pt x="4552" y="2834"/>
                      </a:lnTo>
                      <a:cubicBezTo>
                        <a:pt x="4917" y="2834"/>
                        <a:pt x="5260" y="2834"/>
                        <a:pt x="5604" y="2834"/>
                      </a:cubicBezTo>
                      <a:cubicBezTo>
                        <a:pt x="5604" y="2594"/>
                        <a:pt x="5604" y="2365"/>
                        <a:pt x="5604" y="2136"/>
                      </a:cubicBezTo>
                      <a:cubicBezTo>
                        <a:pt x="5292" y="2136"/>
                        <a:pt x="5000" y="2125"/>
                        <a:pt x="4708" y="2136"/>
                      </a:cubicBezTo>
                      <a:cubicBezTo>
                        <a:pt x="4656" y="2146"/>
                        <a:pt x="4573" y="2230"/>
                        <a:pt x="4562" y="2282"/>
                      </a:cubicBezTo>
                      <a:cubicBezTo>
                        <a:pt x="4542" y="2459"/>
                        <a:pt x="4552" y="2646"/>
                        <a:pt x="4552" y="2834"/>
                      </a:cubicBezTo>
                      <a:close/>
                    </a:path>
                  </a:pathLst>
                </a:custGeom>
                <a:solidFill>
                  <a:srgbClr val="574A4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9" name="Freeform 23"/>
                <p:cNvSpPr>
                  <a:spLocks noChangeArrowheads="1"/>
                </p:cNvSpPr>
                <p:nvPr/>
              </p:nvSpPr>
              <p:spPr bwMode="auto">
                <a:xfrm>
                  <a:off x="10102958" y="2554601"/>
                  <a:ext cx="1098431" cy="510552"/>
                </a:xfrm>
                <a:custGeom>
                  <a:avLst/>
                  <a:gdLst>
                    <a:gd name="T0" fmla="*/ 6031 w 9771"/>
                    <a:gd name="T1" fmla="*/ 1385 h 4542"/>
                    <a:gd name="T2" fmla="*/ 6031 w 9771"/>
                    <a:gd name="T3" fmla="*/ 1385 h 4542"/>
                    <a:gd name="T4" fmla="*/ 4447 w 9771"/>
                    <a:gd name="T5" fmla="*/ 1385 h 4542"/>
                    <a:gd name="T6" fmla="*/ 3822 w 9771"/>
                    <a:gd name="T7" fmla="*/ 2010 h 4542"/>
                    <a:gd name="T8" fmla="*/ 3822 w 9771"/>
                    <a:gd name="T9" fmla="*/ 2385 h 4542"/>
                    <a:gd name="T10" fmla="*/ 4250 w 9771"/>
                    <a:gd name="T11" fmla="*/ 2801 h 4542"/>
                    <a:gd name="T12" fmla="*/ 7052 w 9771"/>
                    <a:gd name="T13" fmla="*/ 2801 h 4542"/>
                    <a:gd name="T14" fmla="*/ 8833 w 9771"/>
                    <a:gd name="T15" fmla="*/ 2968 h 4542"/>
                    <a:gd name="T16" fmla="*/ 9239 w 9771"/>
                    <a:gd name="T17" fmla="*/ 3051 h 4542"/>
                    <a:gd name="T18" fmla="*/ 9708 w 9771"/>
                    <a:gd name="T19" fmla="*/ 3509 h 4542"/>
                    <a:gd name="T20" fmla="*/ 9312 w 9771"/>
                    <a:gd name="T21" fmla="*/ 3509 h 4542"/>
                    <a:gd name="T22" fmla="*/ 9104 w 9771"/>
                    <a:gd name="T23" fmla="*/ 3666 h 4542"/>
                    <a:gd name="T24" fmla="*/ 9312 w 9771"/>
                    <a:gd name="T25" fmla="*/ 3843 h 4542"/>
                    <a:gd name="T26" fmla="*/ 9645 w 9771"/>
                    <a:gd name="T27" fmla="*/ 3843 h 4542"/>
                    <a:gd name="T28" fmla="*/ 9750 w 9771"/>
                    <a:gd name="T29" fmla="*/ 3978 h 4542"/>
                    <a:gd name="T30" fmla="*/ 9197 w 9771"/>
                    <a:gd name="T31" fmla="*/ 4520 h 4542"/>
                    <a:gd name="T32" fmla="*/ 8979 w 9771"/>
                    <a:gd name="T33" fmla="*/ 4405 h 4542"/>
                    <a:gd name="T34" fmla="*/ 7270 w 9771"/>
                    <a:gd name="T35" fmla="*/ 4176 h 4542"/>
                    <a:gd name="T36" fmla="*/ 7083 w 9771"/>
                    <a:gd name="T37" fmla="*/ 4436 h 4542"/>
                    <a:gd name="T38" fmla="*/ 6927 w 9771"/>
                    <a:gd name="T39" fmla="*/ 4530 h 4542"/>
                    <a:gd name="T40" fmla="*/ 2864 w 9771"/>
                    <a:gd name="T41" fmla="*/ 4530 h 4542"/>
                    <a:gd name="T42" fmla="*/ 2697 w 9771"/>
                    <a:gd name="T43" fmla="*/ 4436 h 4542"/>
                    <a:gd name="T44" fmla="*/ 1760 w 9771"/>
                    <a:gd name="T45" fmla="*/ 3843 h 4542"/>
                    <a:gd name="T46" fmla="*/ 791 w 9771"/>
                    <a:gd name="T47" fmla="*/ 4426 h 4542"/>
                    <a:gd name="T48" fmla="*/ 604 w 9771"/>
                    <a:gd name="T49" fmla="*/ 4499 h 4542"/>
                    <a:gd name="T50" fmla="*/ 10 w 9771"/>
                    <a:gd name="T51" fmla="*/ 3749 h 4542"/>
                    <a:gd name="T52" fmla="*/ 10 w 9771"/>
                    <a:gd name="T53" fmla="*/ 792 h 4542"/>
                    <a:gd name="T54" fmla="*/ 854 w 9771"/>
                    <a:gd name="T55" fmla="*/ 10 h 4542"/>
                    <a:gd name="T56" fmla="*/ 2968 w 9771"/>
                    <a:gd name="T57" fmla="*/ 10 h 4542"/>
                    <a:gd name="T58" fmla="*/ 3822 w 9771"/>
                    <a:gd name="T59" fmla="*/ 802 h 4542"/>
                    <a:gd name="T60" fmla="*/ 4104 w 9771"/>
                    <a:gd name="T61" fmla="*/ 1052 h 4542"/>
                    <a:gd name="T62" fmla="*/ 5375 w 9771"/>
                    <a:gd name="T63" fmla="*/ 1083 h 4542"/>
                    <a:gd name="T64" fmla="*/ 6031 w 9771"/>
                    <a:gd name="T65" fmla="*/ 1385 h 4542"/>
                    <a:gd name="T66" fmla="*/ 4187 w 9771"/>
                    <a:gd name="T67" fmla="*/ 3509 h 4542"/>
                    <a:gd name="T68" fmla="*/ 4187 w 9771"/>
                    <a:gd name="T69" fmla="*/ 3509 h 4542"/>
                    <a:gd name="T70" fmla="*/ 4385 w 9771"/>
                    <a:gd name="T71" fmla="*/ 3509 h 4542"/>
                    <a:gd name="T72" fmla="*/ 4541 w 9771"/>
                    <a:gd name="T73" fmla="*/ 3322 h 4542"/>
                    <a:gd name="T74" fmla="*/ 4385 w 9771"/>
                    <a:gd name="T75" fmla="*/ 3145 h 4542"/>
                    <a:gd name="T76" fmla="*/ 3989 w 9771"/>
                    <a:gd name="T77" fmla="*/ 3145 h 4542"/>
                    <a:gd name="T78" fmla="*/ 3833 w 9771"/>
                    <a:gd name="T79" fmla="*/ 3322 h 4542"/>
                    <a:gd name="T80" fmla="*/ 4000 w 9771"/>
                    <a:gd name="T81" fmla="*/ 3509 h 4542"/>
                    <a:gd name="T82" fmla="*/ 4187 w 9771"/>
                    <a:gd name="T83" fmla="*/ 3509 h 4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771" h="4542">
                      <a:moveTo>
                        <a:pt x="6031" y="1385"/>
                      </a:moveTo>
                      <a:lnTo>
                        <a:pt x="6031" y="1385"/>
                      </a:lnTo>
                      <a:cubicBezTo>
                        <a:pt x="5770" y="1385"/>
                        <a:pt x="4718" y="1375"/>
                        <a:pt x="4447" y="1385"/>
                      </a:cubicBezTo>
                      <a:cubicBezTo>
                        <a:pt x="4041" y="1385"/>
                        <a:pt x="3833" y="1594"/>
                        <a:pt x="3822" y="2010"/>
                      </a:cubicBezTo>
                      <a:cubicBezTo>
                        <a:pt x="3822" y="2135"/>
                        <a:pt x="3822" y="2260"/>
                        <a:pt x="3822" y="2385"/>
                      </a:cubicBezTo>
                      <a:cubicBezTo>
                        <a:pt x="3833" y="2667"/>
                        <a:pt x="3968" y="2801"/>
                        <a:pt x="4250" y="2801"/>
                      </a:cubicBezTo>
                      <a:cubicBezTo>
                        <a:pt x="7052" y="2801"/>
                        <a:pt x="7052" y="2801"/>
                        <a:pt x="7052" y="2801"/>
                      </a:cubicBezTo>
                      <a:cubicBezTo>
                        <a:pt x="7656" y="2792"/>
                        <a:pt x="8250" y="2853"/>
                        <a:pt x="8833" y="2968"/>
                      </a:cubicBezTo>
                      <a:cubicBezTo>
                        <a:pt x="8968" y="2999"/>
                        <a:pt x="9114" y="3009"/>
                        <a:pt x="9239" y="3051"/>
                      </a:cubicBezTo>
                      <a:cubicBezTo>
                        <a:pt x="9479" y="3113"/>
                        <a:pt x="9645" y="3280"/>
                        <a:pt x="9708" y="3509"/>
                      </a:cubicBezTo>
                      <a:cubicBezTo>
                        <a:pt x="9572" y="3509"/>
                        <a:pt x="9437" y="3509"/>
                        <a:pt x="9312" y="3509"/>
                      </a:cubicBezTo>
                      <a:cubicBezTo>
                        <a:pt x="9197" y="3509"/>
                        <a:pt x="9104" y="3541"/>
                        <a:pt x="9104" y="3666"/>
                      </a:cubicBezTo>
                      <a:cubicBezTo>
                        <a:pt x="9104" y="3791"/>
                        <a:pt x="9197" y="3832"/>
                        <a:pt x="9312" y="3843"/>
                      </a:cubicBezTo>
                      <a:cubicBezTo>
                        <a:pt x="9427" y="3843"/>
                        <a:pt x="9541" y="3843"/>
                        <a:pt x="9645" y="3843"/>
                      </a:cubicBezTo>
                      <a:cubicBezTo>
                        <a:pt x="9750" y="3843"/>
                        <a:pt x="9770" y="3884"/>
                        <a:pt x="9750" y="3978"/>
                      </a:cubicBezTo>
                      <a:cubicBezTo>
                        <a:pt x="9708" y="4218"/>
                        <a:pt x="9437" y="4468"/>
                        <a:pt x="9197" y="4520"/>
                      </a:cubicBezTo>
                      <a:cubicBezTo>
                        <a:pt x="9083" y="4541"/>
                        <a:pt x="9031" y="4499"/>
                        <a:pt x="8979" y="4405"/>
                      </a:cubicBezTo>
                      <a:cubicBezTo>
                        <a:pt x="8625" y="3749"/>
                        <a:pt x="7770" y="3634"/>
                        <a:pt x="7270" y="4176"/>
                      </a:cubicBezTo>
                      <a:cubicBezTo>
                        <a:pt x="7197" y="4249"/>
                        <a:pt x="7156" y="4353"/>
                        <a:pt x="7083" y="4436"/>
                      </a:cubicBezTo>
                      <a:cubicBezTo>
                        <a:pt x="7041" y="4478"/>
                        <a:pt x="6979" y="4530"/>
                        <a:pt x="6927" y="4530"/>
                      </a:cubicBezTo>
                      <a:cubicBezTo>
                        <a:pt x="5572" y="4541"/>
                        <a:pt x="4218" y="4541"/>
                        <a:pt x="2864" y="4530"/>
                      </a:cubicBezTo>
                      <a:cubicBezTo>
                        <a:pt x="2812" y="4530"/>
                        <a:pt x="2729" y="4488"/>
                        <a:pt x="2697" y="4436"/>
                      </a:cubicBezTo>
                      <a:cubicBezTo>
                        <a:pt x="2500" y="4061"/>
                        <a:pt x="2187" y="3853"/>
                        <a:pt x="1760" y="3843"/>
                      </a:cubicBezTo>
                      <a:cubicBezTo>
                        <a:pt x="1322" y="3832"/>
                        <a:pt x="1000" y="4041"/>
                        <a:pt x="791" y="4426"/>
                      </a:cubicBezTo>
                      <a:cubicBezTo>
                        <a:pt x="750" y="4509"/>
                        <a:pt x="687" y="4520"/>
                        <a:pt x="604" y="4499"/>
                      </a:cubicBezTo>
                      <a:cubicBezTo>
                        <a:pt x="281" y="4395"/>
                        <a:pt x="20" y="4093"/>
                        <a:pt x="10" y="3749"/>
                      </a:cubicBezTo>
                      <a:cubicBezTo>
                        <a:pt x="10" y="2760"/>
                        <a:pt x="0" y="1781"/>
                        <a:pt x="10" y="792"/>
                      </a:cubicBezTo>
                      <a:cubicBezTo>
                        <a:pt x="20" y="364"/>
                        <a:pt x="406" y="10"/>
                        <a:pt x="854" y="10"/>
                      </a:cubicBezTo>
                      <a:cubicBezTo>
                        <a:pt x="1552" y="0"/>
                        <a:pt x="2260" y="0"/>
                        <a:pt x="2968" y="10"/>
                      </a:cubicBezTo>
                      <a:cubicBezTo>
                        <a:pt x="3427" y="10"/>
                        <a:pt x="3781" y="354"/>
                        <a:pt x="3822" y="802"/>
                      </a:cubicBezTo>
                      <a:cubicBezTo>
                        <a:pt x="3843" y="1000"/>
                        <a:pt x="3895" y="1052"/>
                        <a:pt x="4104" y="1052"/>
                      </a:cubicBezTo>
                      <a:cubicBezTo>
                        <a:pt x="4531" y="1062"/>
                        <a:pt x="4958" y="1062"/>
                        <a:pt x="5375" y="1083"/>
                      </a:cubicBezTo>
                      <a:cubicBezTo>
                        <a:pt x="5625" y="1094"/>
                        <a:pt x="5833" y="1198"/>
                        <a:pt x="6031" y="1385"/>
                      </a:cubicBezTo>
                      <a:close/>
                      <a:moveTo>
                        <a:pt x="4187" y="3509"/>
                      </a:moveTo>
                      <a:lnTo>
                        <a:pt x="4187" y="3509"/>
                      </a:lnTo>
                      <a:cubicBezTo>
                        <a:pt x="4250" y="3509"/>
                        <a:pt x="4312" y="3509"/>
                        <a:pt x="4385" y="3509"/>
                      </a:cubicBezTo>
                      <a:cubicBezTo>
                        <a:pt x="4489" y="3488"/>
                        <a:pt x="4562" y="3426"/>
                        <a:pt x="4541" y="3322"/>
                      </a:cubicBezTo>
                      <a:cubicBezTo>
                        <a:pt x="4520" y="3249"/>
                        <a:pt x="4447" y="3155"/>
                        <a:pt x="4385" y="3145"/>
                      </a:cubicBezTo>
                      <a:cubicBezTo>
                        <a:pt x="4260" y="3113"/>
                        <a:pt x="4125" y="3113"/>
                        <a:pt x="3989" y="3145"/>
                      </a:cubicBezTo>
                      <a:cubicBezTo>
                        <a:pt x="3927" y="3155"/>
                        <a:pt x="3854" y="3249"/>
                        <a:pt x="3833" y="3322"/>
                      </a:cubicBezTo>
                      <a:cubicBezTo>
                        <a:pt x="3812" y="3416"/>
                        <a:pt x="3895" y="3488"/>
                        <a:pt x="4000" y="3509"/>
                      </a:cubicBezTo>
                      <a:cubicBezTo>
                        <a:pt x="4062" y="3509"/>
                        <a:pt x="4125" y="3509"/>
                        <a:pt x="4187" y="3509"/>
                      </a:cubicBezTo>
                      <a:close/>
                    </a:path>
                  </a:pathLst>
                </a:custGeom>
                <a:solidFill>
                  <a:srgbClr val="AE947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0" name="Freeform 24"/>
                <p:cNvSpPr>
                  <a:spLocks noChangeArrowheads="1"/>
                </p:cNvSpPr>
                <p:nvPr/>
              </p:nvSpPr>
              <p:spPr bwMode="auto">
                <a:xfrm>
                  <a:off x="10928764" y="3026491"/>
                  <a:ext cx="158123" cy="158122"/>
                </a:xfrm>
                <a:custGeom>
                  <a:avLst/>
                  <a:gdLst>
                    <a:gd name="T0" fmla="*/ 698 w 1408"/>
                    <a:gd name="T1" fmla="*/ 1396 h 1407"/>
                    <a:gd name="T2" fmla="*/ 698 w 1408"/>
                    <a:gd name="T3" fmla="*/ 1396 h 1407"/>
                    <a:gd name="T4" fmla="*/ 0 w 1408"/>
                    <a:gd name="T5" fmla="*/ 698 h 1407"/>
                    <a:gd name="T6" fmla="*/ 709 w 1408"/>
                    <a:gd name="T7" fmla="*/ 0 h 1407"/>
                    <a:gd name="T8" fmla="*/ 1407 w 1408"/>
                    <a:gd name="T9" fmla="*/ 698 h 1407"/>
                    <a:gd name="T10" fmla="*/ 698 w 1408"/>
                    <a:gd name="T11" fmla="*/ 1396 h 1407"/>
                    <a:gd name="T12" fmla="*/ 354 w 1408"/>
                    <a:gd name="T13" fmla="*/ 698 h 1407"/>
                    <a:gd name="T14" fmla="*/ 354 w 1408"/>
                    <a:gd name="T15" fmla="*/ 698 h 1407"/>
                    <a:gd name="T16" fmla="*/ 709 w 1408"/>
                    <a:gd name="T17" fmla="*/ 1052 h 1407"/>
                    <a:gd name="T18" fmla="*/ 1042 w 1408"/>
                    <a:gd name="T19" fmla="*/ 698 h 1407"/>
                    <a:gd name="T20" fmla="*/ 709 w 1408"/>
                    <a:gd name="T21" fmla="*/ 354 h 1407"/>
                    <a:gd name="T22" fmla="*/ 354 w 1408"/>
                    <a:gd name="T23" fmla="*/ 698 h 1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8" h="1407">
                      <a:moveTo>
                        <a:pt x="698" y="1396"/>
                      </a:moveTo>
                      <a:lnTo>
                        <a:pt x="698" y="1396"/>
                      </a:lnTo>
                      <a:cubicBezTo>
                        <a:pt x="313" y="1406"/>
                        <a:pt x="0" y="1083"/>
                        <a:pt x="0" y="698"/>
                      </a:cubicBezTo>
                      <a:cubicBezTo>
                        <a:pt x="0" y="312"/>
                        <a:pt x="323" y="0"/>
                        <a:pt x="709" y="0"/>
                      </a:cubicBezTo>
                      <a:cubicBezTo>
                        <a:pt x="1084" y="0"/>
                        <a:pt x="1396" y="312"/>
                        <a:pt x="1407" y="698"/>
                      </a:cubicBezTo>
                      <a:cubicBezTo>
                        <a:pt x="1407" y="1073"/>
                        <a:pt x="1084" y="1396"/>
                        <a:pt x="698" y="1396"/>
                      </a:cubicBezTo>
                      <a:close/>
                      <a:moveTo>
                        <a:pt x="354" y="698"/>
                      </a:moveTo>
                      <a:lnTo>
                        <a:pt x="354" y="698"/>
                      </a:lnTo>
                      <a:cubicBezTo>
                        <a:pt x="354" y="896"/>
                        <a:pt x="511" y="1052"/>
                        <a:pt x="709" y="1052"/>
                      </a:cubicBezTo>
                      <a:cubicBezTo>
                        <a:pt x="896" y="1041"/>
                        <a:pt x="1042" y="896"/>
                        <a:pt x="1042" y="698"/>
                      </a:cubicBezTo>
                      <a:cubicBezTo>
                        <a:pt x="1042" y="510"/>
                        <a:pt x="896" y="354"/>
                        <a:pt x="709" y="354"/>
                      </a:cubicBezTo>
                      <a:cubicBezTo>
                        <a:pt x="511" y="354"/>
                        <a:pt x="354" y="500"/>
                        <a:pt x="354" y="698"/>
                      </a:cubicBezTo>
                      <a:close/>
                    </a:path>
                  </a:pathLst>
                </a:custGeom>
                <a:solidFill>
                  <a:srgbClr val="A6B2B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1" name="Freeform 25"/>
                <p:cNvSpPr>
                  <a:spLocks noChangeArrowheads="1"/>
                </p:cNvSpPr>
                <p:nvPr/>
              </p:nvSpPr>
              <p:spPr bwMode="auto">
                <a:xfrm>
                  <a:off x="10219939" y="3026491"/>
                  <a:ext cx="157131" cy="158122"/>
                </a:xfrm>
                <a:custGeom>
                  <a:avLst/>
                  <a:gdLst>
                    <a:gd name="T0" fmla="*/ 1396 w 1397"/>
                    <a:gd name="T1" fmla="*/ 708 h 1407"/>
                    <a:gd name="T2" fmla="*/ 1396 w 1397"/>
                    <a:gd name="T3" fmla="*/ 708 h 1407"/>
                    <a:gd name="T4" fmla="*/ 698 w 1397"/>
                    <a:gd name="T5" fmla="*/ 1396 h 1407"/>
                    <a:gd name="T6" fmla="*/ 0 w 1397"/>
                    <a:gd name="T7" fmla="*/ 708 h 1407"/>
                    <a:gd name="T8" fmla="*/ 698 w 1397"/>
                    <a:gd name="T9" fmla="*/ 0 h 1407"/>
                    <a:gd name="T10" fmla="*/ 1396 w 1397"/>
                    <a:gd name="T11" fmla="*/ 708 h 1407"/>
                    <a:gd name="T12" fmla="*/ 698 w 1397"/>
                    <a:gd name="T13" fmla="*/ 354 h 1407"/>
                    <a:gd name="T14" fmla="*/ 698 w 1397"/>
                    <a:gd name="T15" fmla="*/ 354 h 1407"/>
                    <a:gd name="T16" fmla="*/ 354 w 1397"/>
                    <a:gd name="T17" fmla="*/ 698 h 1407"/>
                    <a:gd name="T18" fmla="*/ 698 w 1397"/>
                    <a:gd name="T19" fmla="*/ 1052 h 1407"/>
                    <a:gd name="T20" fmla="*/ 1052 w 1397"/>
                    <a:gd name="T21" fmla="*/ 708 h 1407"/>
                    <a:gd name="T22" fmla="*/ 698 w 1397"/>
                    <a:gd name="T23" fmla="*/ 354 h 1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7" h="1407">
                      <a:moveTo>
                        <a:pt x="1396" y="708"/>
                      </a:moveTo>
                      <a:lnTo>
                        <a:pt x="1396" y="708"/>
                      </a:lnTo>
                      <a:cubicBezTo>
                        <a:pt x="1396" y="1093"/>
                        <a:pt x="1084" y="1406"/>
                        <a:pt x="698" y="1396"/>
                      </a:cubicBezTo>
                      <a:cubicBezTo>
                        <a:pt x="313" y="1396"/>
                        <a:pt x="0" y="1083"/>
                        <a:pt x="0" y="708"/>
                      </a:cubicBezTo>
                      <a:cubicBezTo>
                        <a:pt x="0" y="312"/>
                        <a:pt x="302" y="0"/>
                        <a:pt x="698" y="0"/>
                      </a:cubicBezTo>
                      <a:cubicBezTo>
                        <a:pt x="1084" y="0"/>
                        <a:pt x="1396" y="312"/>
                        <a:pt x="1396" y="708"/>
                      </a:cubicBezTo>
                      <a:close/>
                      <a:moveTo>
                        <a:pt x="698" y="354"/>
                      </a:moveTo>
                      <a:lnTo>
                        <a:pt x="698" y="354"/>
                      </a:lnTo>
                      <a:cubicBezTo>
                        <a:pt x="511" y="354"/>
                        <a:pt x="354" y="510"/>
                        <a:pt x="354" y="698"/>
                      </a:cubicBezTo>
                      <a:cubicBezTo>
                        <a:pt x="354" y="885"/>
                        <a:pt x="511" y="1052"/>
                        <a:pt x="698" y="1052"/>
                      </a:cubicBezTo>
                      <a:cubicBezTo>
                        <a:pt x="896" y="1041"/>
                        <a:pt x="1042" y="896"/>
                        <a:pt x="1052" y="708"/>
                      </a:cubicBezTo>
                      <a:cubicBezTo>
                        <a:pt x="1052" y="510"/>
                        <a:pt x="896" y="354"/>
                        <a:pt x="698" y="354"/>
                      </a:cubicBezTo>
                      <a:close/>
                    </a:path>
                  </a:pathLst>
                </a:custGeom>
                <a:solidFill>
                  <a:srgbClr val="A6B2B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2" name="Freeform 26"/>
                <p:cNvSpPr>
                  <a:spLocks noChangeArrowheads="1"/>
                </p:cNvSpPr>
                <p:nvPr/>
              </p:nvSpPr>
              <p:spPr bwMode="auto">
                <a:xfrm>
                  <a:off x="10730491" y="2751387"/>
                  <a:ext cx="199264" cy="80796"/>
                </a:xfrm>
                <a:custGeom>
                  <a:avLst/>
                  <a:gdLst>
                    <a:gd name="T0" fmla="*/ 1750 w 1772"/>
                    <a:gd name="T1" fmla="*/ 708 h 720"/>
                    <a:gd name="T2" fmla="*/ 1750 w 1772"/>
                    <a:gd name="T3" fmla="*/ 708 h 720"/>
                    <a:gd name="T4" fmla="*/ 479 w 1772"/>
                    <a:gd name="T5" fmla="*/ 708 h 720"/>
                    <a:gd name="T6" fmla="*/ 114 w 1772"/>
                    <a:gd name="T7" fmla="*/ 708 h 720"/>
                    <a:gd name="T8" fmla="*/ 0 w 1772"/>
                    <a:gd name="T9" fmla="*/ 635 h 720"/>
                    <a:gd name="T10" fmla="*/ 0 w 1772"/>
                    <a:gd name="T11" fmla="*/ 0 h 720"/>
                    <a:gd name="T12" fmla="*/ 917 w 1772"/>
                    <a:gd name="T13" fmla="*/ 0 h 720"/>
                    <a:gd name="T14" fmla="*/ 979 w 1772"/>
                    <a:gd name="T15" fmla="*/ 10 h 720"/>
                    <a:gd name="T16" fmla="*/ 1771 w 1772"/>
                    <a:gd name="T17" fmla="*/ 667 h 720"/>
                    <a:gd name="T18" fmla="*/ 1750 w 1772"/>
                    <a:gd name="T19" fmla="*/ 70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2" h="720">
                      <a:moveTo>
                        <a:pt x="1750" y="708"/>
                      </a:moveTo>
                      <a:lnTo>
                        <a:pt x="1750" y="708"/>
                      </a:lnTo>
                      <a:cubicBezTo>
                        <a:pt x="1323" y="708"/>
                        <a:pt x="906" y="708"/>
                        <a:pt x="479" y="708"/>
                      </a:cubicBezTo>
                      <a:cubicBezTo>
                        <a:pt x="354" y="708"/>
                        <a:pt x="229" y="719"/>
                        <a:pt x="114" y="708"/>
                      </a:cubicBezTo>
                      <a:cubicBezTo>
                        <a:pt x="73" y="698"/>
                        <a:pt x="10" y="656"/>
                        <a:pt x="0" y="635"/>
                      </a:cubicBezTo>
                      <a:cubicBezTo>
                        <a:pt x="0" y="427"/>
                        <a:pt x="0" y="219"/>
                        <a:pt x="0" y="0"/>
                      </a:cubicBezTo>
                      <a:cubicBezTo>
                        <a:pt x="323" y="0"/>
                        <a:pt x="625" y="0"/>
                        <a:pt x="917" y="0"/>
                      </a:cubicBezTo>
                      <a:cubicBezTo>
                        <a:pt x="937" y="0"/>
                        <a:pt x="969" y="0"/>
                        <a:pt x="979" y="10"/>
                      </a:cubicBezTo>
                      <a:cubicBezTo>
                        <a:pt x="1239" y="229"/>
                        <a:pt x="1500" y="448"/>
                        <a:pt x="1771" y="667"/>
                      </a:cubicBezTo>
                      <a:cubicBezTo>
                        <a:pt x="1760" y="677"/>
                        <a:pt x="1760" y="698"/>
                        <a:pt x="1750" y="708"/>
                      </a:cubicBezTo>
                    </a:path>
                  </a:pathLst>
                </a:custGeom>
                <a:solidFill>
                  <a:srgbClr val="D5DFE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3" name="Freeform 27"/>
                <p:cNvSpPr>
                  <a:spLocks noChangeArrowheads="1"/>
                </p:cNvSpPr>
                <p:nvPr/>
              </p:nvSpPr>
              <p:spPr bwMode="auto">
                <a:xfrm>
                  <a:off x="10572864" y="2750396"/>
                  <a:ext cx="119459" cy="79805"/>
                </a:xfrm>
                <a:custGeom>
                  <a:avLst/>
                  <a:gdLst>
                    <a:gd name="T0" fmla="*/ 10 w 1063"/>
                    <a:gd name="T1" fmla="*/ 709 h 710"/>
                    <a:gd name="T2" fmla="*/ 10 w 1063"/>
                    <a:gd name="T3" fmla="*/ 709 h 710"/>
                    <a:gd name="T4" fmla="*/ 20 w 1063"/>
                    <a:gd name="T5" fmla="*/ 157 h 710"/>
                    <a:gd name="T6" fmla="*/ 166 w 1063"/>
                    <a:gd name="T7" fmla="*/ 11 h 710"/>
                    <a:gd name="T8" fmla="*/ 1062 w 1063"/>
                    <a:gd name="T9" fmla="*/ 11 h 710"/>
                    <a:gd name="T10" fmla="*/ 1062 w 1063"/>
                    <a:gd name="T11" fmla="*/ 709 h 710"/>
                    <a:gd name="T12" fmla="*/ 10 w 1063"/>
                    <a:gd name="T13" fmla="*/ 709 h 710"/>
                  </a:gdLst>
                  <a:ahLst/>
                  <a:cxnLst>
                    <a:cxn ang="0">
                      <a:pos x="T0" y="T1"/>
                    </a:cxn>
                    <a:cxn ang="0">
                      <a:pos x="T2" y="T3"/>
                    </a:cxn>
                    <a:cxn ang="0">
                      <a:pos x="T4" y="T5"/>
                    </a:cxn>
                    <a:cxn ang="0">
                      <a:pos x="T6" y="T7"/>
                    </a:cxn>
                    <a:cxn ang="0">
                      <a:pos x="T8" y="T9"/>
                    </a:cxn>
                    <a:cxn ang="0">
                      <a:pos x="T10" y="T11"/>
                    </a:cxn>
                    <a:cxn ang="0">
                      <a:pos x="T12" y="T13"/>
                    </a:cxn>
                  </a:cxnLst>
                  <a:rect l="0" t="0" r="r" b="b"/>
                  <a:pathLst>
                    <a:path w="1063" h="710">
                      <a:moveTo>
                        <a:pt x="10" y="709"/>
                      </a:moveTo>
                      <a:lnTo>
                        <a:pt x="10" y="709"/>
                      </a:lnTo>
                      <a:cubicBezTo>
                        <a:pt x="10" y="521"/>
                        <a:pt x="0" y="334"/>
                        <a:pt x="20" y="157"/>
                      </a:cubicBezTo>
                      <a:cubicBezTo>
                        <a:pt x="31" y="105"/>
                        <a:pt x="114" y="21"/>
                        <a:pt x="166" y="11"/>
                      </a:cubicBezTo>
                      <a:cubicBezTo>
                        <a:pt x="458" y="0"/>
                        <a:pt x="750" y="11"/>
                        <a:pt x="1062" y="11"/>
                      </a:cubicBezTo>
                      <a:cubicBezTo>
                        <a:pt x="1062" y="240"/>
                        <a:pt x="1062" y="469"/>
                        <a:pt x="1062" y="709"/>
                      </a:cubicBezTo>
                      <a:cubicBezTo>
                        <a:pt x="718" y="709"/>
                        <a:pt x="375" y="709"/>
                        <a:pt x="10" y="709"/>
                      </a:cubicBezTo>
                    </a:path>
                  </a:pathLst>
                </a:custGeom>
                <a:solidFill>
                  <a:srgbClr val="D5DFE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4" name="Freeform 28"/>
                <p:cNvSpPr>
                  <a:spLocks noChangeArrowheads="1"/>
                </p:cNvSpPr>
                <p:nvPr/>
              </p:nvSpPr>
              <p:spPr bwMode="auto">
                <a:xfrm>
                  <a:off x="10531723" y="2904553"/>
                  <a:ext cx="84266" cy="44611"/>
                </a:xfrm>
                <a:custGeom>
                  <a:avLst/>
                  <a:gdLst>
                    <a:gd name="T0" fmla="*/ 375 w 751"/>
                    <a:gd name="T1" fmla="*/ 396 h 397"/>
                    <a:gd name="T2" fmla="*/ 375 w 751"/>
                    <a:gd name="T3" fmla="*/ 396 h 397"/>
                    <a:gd name="T4" fmla="*/ 188 w 751"/>
                    <a:gd name="T5" fmla="*/ 396 h 397"/>
                    <a:gd name="T6" fmla="*/ 21 w 751"/>
                    <a:gd name="T7" fmla="*/ 209 h 397"/>
                    <a:gd name="T8" fmla="*/ 177 w 751"/>
                    <a:gd name="T9" fmla="*/ 32 h 397"/>
                    <a:gd name="T10" fmla="*/ 573 w 751"/>
                    <a:gd name="T11" fmla="*/ 32 h 397"/>
                    <a:gd name="T12" fmla="*/ 729 w 751"/>
                    <a:gd name="T13" fmla="*/ 209 h 397"/>
                    <a:gd name="T14" fmla="*/ 573 w 751"/>
                    <a:gd name="T15" fmla="*/ 396 h 397"/>
                    <a:gd name="T16" fmla="*/ 375 w 751"/>
                    <a:gd name="T17" fmla="*/ 396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1" h="397">
                      <a:moveTo>
                        <a:pt x="375" y="396"/>
                      </a:moveTo>
                      <a:lnTo>
                        <a:pt x="375" y="396"/>
                      </a:lnTo>
                      <a:cubicBezTo>
                        <a:pt x="313" y="396"/>
                        <a:pt x="250" y="396"/>
                        <a:pt x="188" y="396"/>
                      </a:cubicBezTo>
                      <a:cubicBezTo>
                        <a:pt x="83" y="375"/>
                        <a:pt x="0" y="303"/>
                        <a:pt x="21" y="209"/>
                      </a:cubicBezTo>
                      <a:cubicBezTo>
                        <a:pt x="42" y="136"/>
                        <a:pt x="115" y="42"/>
                        <a:pt x="177" y="32"/>
                      </a:cubicBezTo>
                      <a:cubicBezTo>
                        <a:pt x="313" y="0"/>
                        <a:pt x="448" y="0"/>
                        <a:pt x="573" y="32"/>
                      </a:cubicBezTo>
                      <a:cubicBezTo>
                        <a:pt x="635" y="42"/>
                        <a:pt x="708" y="136"/>
                        <a:pt x="729" y="209"/>
                      </a:cubicBezTo>
                      <a:cubicBezTo>
                        <a:pt x="750" y="313"/>
                        <a:pt x="677" y="375"/>
                        <a:pt x="573" y="396"/>
                      </a:cubicBezTo>
                      <a:cubicBezTo>
                        <a:pt x="500" y="396"/>
                        <a:pt x="438" y="396"/>
                        <a:pt x="375" y="396"/>
                      </a:cubicBezTo>
                    </a:path>
                  </a:pathLst>
                </a:custGeom>
                <a:solidFill>
                  <a:srgbClr val="574A4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5" name="Freeform 29"/>
                <p:cNvSpPr>
                  <a:spLocks noChangeArrowheads="1"/>
                </p:cNvSpPr>
                <p:nvPr/>
              </p:nvSpPr>
              <p:spPr bwMode="auto">
                <a:xfrm>
                  <a:off x="10968418" y="3066641"/>
                  <a:ext cx="77326" cy="78814"/>
                </a:xfrm>
                <a:custGeom>
                  <a:avLst/>
                  <a:gdLst>
                    <a:gd name="T0" fmla="*/ 0 w 689"/>
                    <a:gd name="T1" fmla="*/ 344 h 699"/>
                    <a:gd name="T2" fmla="*/ 0 w 689"/>
                    <a:gd name="T3" fmla="*/ 344 h 699"/>
                    <a:gd name="T4" fmla="*/ 355 w 689"/>
                    <a:gd name="T5" fmla="*/ 0 h 699"/>
                    <a:gd name="T6" fmla="*/ 688 w 689"/>
                    <a:gd name="T7" fmla="*/ 344 h 699"/>
                    <a:gd name="T8" fmla="*/ 355 w 689"/>
                    <a:gd name="T9" fmla="*/ 698 h 699"/>
                    <a:gd name="T10" fmla="*/ 0 w 689"/>
                    <a:gd name="T11" fmla="*/ 344 h 699"/>
                  </a:gdLst>
                  <a:ahLst/>
                  <a:cxnLst>
                    <a:cxn ang="0">
                      <a:pos x="T0" y="T1"/>
                    </a:cxn>
                    <a:cxn ang="0">
                      <a:pos x="T2" y="T3"/>
                    </a:cxn>
                    <a:cxn ang="0">
                      <a:pos x="T4" y="T5"/>
                    </a:cxn>
                    <a:cxn ang="0">
                      <a:pos x="T6" y="T7"/>
                    </a:cxn>
                    <a:cxn ang="0">
                      <a:pos x="T8" y="T9"/>
                    </a:cxn>
                    <a:cxn ang="0">
                      <a:pos x="T10" y="T11"/>
                    </a:cxn>
                  </a:cxnLst>
                  <a:rect l="0" t="0" r="r" b="b"/>
                  <a:pathLst>
                    <a:path w="689" h="699">
                      <a:moveTo>
                        <a:pt x="0" y="344"/>
                      </a:moveTo>
                      <a:lnTo>
                        <a:pt x="0" y="344"/>
                      </a:lnTo>
                      <a:cubicBezTo>
                        <a:pt x="0" y="146"/>
                        <a:pt x="157" y="0"/>
                        <a:pt x="355" y="0"/>
                      </a:cubicBezTo>
                      <a:cubicBezTo>
                        <a:pt x="542" y="0"/>
                        <a:pt x="688" y="156"/>
                        <a:pt x="688" y="344"/>
                      </a:cubicBezTo>
                      <a:cubicBezTo>
                        <a:pt x="688" y="542"/>
                        <a:pt x="542" y="687"/>
                        <a:pt x="355" y="698"/>
                      </a:cubicBezTo>
                      <a:cubicBezTo>
                        <a:pt x="157" y="698"/>
                        <a:pt x="0" y="542"/>
                        <a:pt x="0" y="344"/>
                      </a:cubicBezTo>
                    </a:path>
                  </a:pathLst>
                </a:custGeom>
                <a:solidFill>
                  <a:srgbClr val="574A4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6" name="Freeform 30"/>
                <p:cNvSpPr>
                  <a:spLocks noChangeArrowheads="1"/>
                </p:cNvSpPr>
                <p:nvPr/>
              </p:nvSpPr>
              <p:spPr bwMode="auto">
                <a:xfrm>
                  <a:off x="10260089" y="3066641"/>
                  <a:ext cx="78813" cy="78814"/>
                </a:xfrm>
                <a:custGeom>
                  <a:avLst/>
                  <a:gdLst>
                    <a:gd name="T0" fmla="*/ 344 w 699"/>
                    <a:gd name="T1" fmla="*/ 0 h 699"/>
                    <a:gd name="T2" fmla="*/ 344 w 699"/>
                    <a:gd name="T3" fmla="*/ 0 h 699"/>
                    <a:gd name="T4" fmla="*/ 698 w 699"/>
                    <a:gd name="T5" fmla="*/ 354 h 699"/>
                    <a:gd name="T6" fmla="*/ 344 w 699"/>
                    <a:gd name="T7" fmla="*/ 698 h 699"/>
                    <a:gd name="T8" fmla="*/ 0 w 699"/>
                    <a:gd name="T9" fmla="*/ 344 h 699"/>
                    <a:gd name="T10" fmla="*/ 344 w 699"/>
                    <a:gd name="T11" fmla="*/ 0 h 699"/>
                  </a:gdLst>
                  <a:ahLst/>
                  <a:cxnLst>
                    <a:cxn ang="0">
                      <a:pos x="T0" y="T1"/>
                    </a:cxn>
                    <a:cxn ang="0">
                      <a:pos x="T2" y="T3"/>
                    </a:cxn>
                    <a:cxn ang="0">
                      <a:pos x="T4" y="T5"/>
                    </a:cxn>
                    <a:cxn ang="0">
                      <a:pos x="T6" y="T7"/>
                    </a:cxn>
                    <a:cxn ang="0">
                      <a:pos x="T8" y="T9"/>
                    </a:cxn>
                    <a:cxn ang="0">
                      <a:pos x="T10" y="T11"/>
                    </a:cxn>
                  </a:cxnLst>
                  <a:rect l="0" t="0" r="r" b="b"/>
                  <a:pathLst>
                    <a:path w="699" h="699">
                      <a:moveTo>
                        <a:pt x="344" y="0"/>
                      </a:moveTo>
                      <a:lnTo>
                        <a:pt x="344" y="0"/>
                      </a:lnTo>
                      <a:cubicBezTo>
                        <a:pt x="542" y="0"/>
                        <a:pt x="698" y="156"/>
                        <a:pt x="698" y="354"/>
                      </a:cubicBezTo>
                      <a:cubicBezTo>
                        <a:pt x="688" y="542"/>
                        <a:pt x="542" y="687"/>
                        <a:pt x="344" y="698"/>
                      </a:cubicBezTo>
                      <a:cubicBezTo>
                        <a:pt x="157" y="698"/>
                        <a:pt x="0" y="531"/>
                        <a:pt x="0" y="344"/>
                      </a:cubicBezTo>
                      <a:cubicBezTo>
                        <a:pt x="0" y="156"/>
                        <a:pt x="157" y="0"/>
                        <a:pt x="344" y="0"/>
                      </a:cubicBezTo>
                    </a:path>
                  </a:pathLst>
                </a:custGeom>
                <a:solidFill>
                  <a:srgbClr val="574A4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7" name="TextBox 246"/>
                <p:cNvSpPr txBox="1"/>
                <p:nvPr/>
              </p:nvSpPr>
              <p:spPr>
                <a:xfrm>
                  <a:off x="10051489" y="2607376"/>
                  <a:ext cx="502061" cy="369332"/>
                </a:xfrm>
                <a:prstGeom prst="rect">
                  <a:avLst/>
                </a:prstGeom>
                <a:noFill/>
              </p:spPr>
              <p:txBody>
                <a:bodyPr wrap="none" rtlCol="0">
                  <a:spAutoFit/>
                </a:bodyPr>
                <a:lstStyle/>
                <a:p>
                  <a:r>
                    <a:rPr lang="en-US" dirty="0">
                      <a:solidFill>
                        <a:schemeClr val="bg1"/>
                      </a:solidFill>
                      <a:latin typeface="Arial Narrow" panose="020B0606020202030204" pitchFamily="34" charset="0"/>
                    </a:rPr>
                    <a:t>$$$</a:t>
                  </a:r>
                  <a:endParaRPr lang="ru-RU" dirty="0">
                    <a:solidFill>
                      <a:schemeClr val="bg1"/>
                    </a:solidFill>
                    <a:latin typeface="Arial Narrow" panose="020B0606020202030204" pitchFamily="34" charset="0"/>
                  </a:endParaRPr>
                </a:p>
              </p:txBody>
            </p:sp>
          </p:grpSp>
        </p:grpSp>
        <p:sp>
          <p:nvSpPr>
            <p:cNvPr id="234" name="TextBox 233"/>
            <p:cNvSpPr txBox="1"/>
            <p:nvPr/>
          </p:nvSpPr>
          <p:spPr>
            <a:xfrm>
              <a:off x="4694390" y="2696749"/>
              <a:ext cx="4544834" cy="369332"/>
            </a:xfrm>
            <a:prstGeom prst="rect">
              <a:avLst/>
            </a:prstGeom>
            <a:noFill/>
          </p:spPr>
          <p:txBody>
            <a:bodyPr wrap="none" rtlCol="0">
              <a:spAutoFit/>
            </a:bodyPr>
            <a:lstStyle/>
            <a:p>
              <a:r>
                <a:rPr lang="en-US" dirty="0" smtClean="0"/>
                <a:t>Limited insight of true end-user experience</a:t>
              </a:r>
              <a:endParaRPr lang="en-US" dirty="0"/>
            </a:p>
          </p:txBody>
        </p:sp>
      </p:grpSp>
      <p:sp>
        <p:nvSpPr>
          <p:cNvPr id="349" name="Rounded Rectangle 348"/>
          <p:cNvSpPr/>
          <p:nvPr/>
        </p:nvSpPr>
        <p:spPr>
          <a:xfrm>
            <a:off x="101600" y="963291"/>
            <a:ext cx="8952089" cy="3781168"/>
          </a:xfrm>
          <a:prstGeom prst="roundRect">
            <a:avLst/>
          </a:prstGeom>
          <a:solidFill>
            <a:schemeClr val="tx1">
              <a:lumMod val="40000"/>
              <a:lumOff val="60000"/>
              <a:alpha val="58000"/>
            </a:schemeClr>
          </a:solidFill>
          <a:ln>
            <a:noFill/>
          </a:ln>
          <a:effectLst>
            <a:outerShdw blurRad="50800" dist="50800" dir="5400000" algn="ctr" rotWithShape="0">
              <a:srgbClr val="000000">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50" name="TextBox 349"/>
          <p:cNvSpPr txBox="1"/>
          <p:nvPr/>
        </p:nvSpPr>
        <p:spPr>
          <a:xfrm>
            <a:off x="857090" y="1593630"/>
            <a:ext cx="3316036" cy="461665"/>
          </a:xfrm>
          <a:prstGeom prst="rect">
            <a:avLst/>
          </a:prstGeom>
          <a:solidFill>
            <a:schemeClr val="accent4"/>
          </a:solidFill>
        </p:spPr>
        <p:txBody>
          <a:bodyPr wrap="none" rtlCol="0">
            <a:spAutoFit/>
          </a:bodyPr>
          <a:lstStyle/>
          <a:p>
            <a:r>
              <a:rPr lang="en-US" sz="2400" smtClean="0">
                <a:solidFill>
                  <a:schemeClr val="bg1"/>
                </a:solidFill>
              </a:rPr>
              <a:t>Orchestrate Assurance</a:t>
            </a:r>
            <a:endParaRPr lang="en-US" sz="2400">
              <a:solidFill>
                <a:schemeClr val="bg1"/>
              </a:solidFill>
            </a:endParaRPr>
          </a:p>
        </p:txBody>
      </p:sp>
      <p:sp>
        <p:nvSpPr>
          <p:cNvPr id="351" name="TextBox 350"/>
          <p:cNvSpPr txBox="1"/>
          <p:nvPr/>
        </p:nvSpPr>
        <p:spPr>
          <a:xfrm>
            <a:off x="4952199" y="1599231"/>
            <a:ext cx="3874587" cy="461665"/>
          </a:xfrm>
          <a:prstGeom prst="rect">
            <a:avLst/>
          </a:prstGeom>
          <a:solidFill>
            <a:schemeClr val="accent4"/>
          </a:solidFill>
        </p:spPr>
        <p:txBody>
          <a:bodyPr wrap="none" rtlCol="0">
            <a:spAutoFit/>
          </a:bodyPr>
          <a:lstStyle/>
          <a:p>
            <a:r>
              <a:rPr lang="en-US" sz="2400" smtClean="0">
                <a:solidFill>
                  <a:schemeClr val="bg1"/>
                </a:solidFill>
              </a:rPr>
              <a:t>Automated Activation Tests</a:t>
            </a:r>
            <a:endParaRPr lang="en-US" sz="2400">
              <a:solidFill>
                <a:schemeClr val="bg1"/>
              </a:solidFill>
            </a:endParaRPr>
          </a:p>
        </p:txBody>
      </p:sp>
      <p:sp>
        <p:nvSpPr>
          <p:cNvPr id="352" name="TextBox 351"/>
          <p:cNvSpPr txBox="1"/>
          <p:nvPr/>
        </p:nvSpPr>
        <p:spPr>
          <a:xfrm>
            <a:off x="1175747" y="3481565"/>
            <a:ext cx="6345712" cy="461665"/>
          </a:xfrm>
          <a:prstGeom prst="rect">
            <a:avLst/>
          </a:prstGeom>
          <a:solidFill>
            <a:schemeClr val="accent4"/>
          </a:solidFill>
        </p:spPr>
        <p:txBody>
          <a:bodyPr wrap="none" rtlCol="0">
            <a:spAutoFit/>
          </a:bodyPr>
          <a:lstStyle/>
          <a:p>
            <a:r>
              <a:rPr lang="en-US" sz="2400" dirty="0" smtClean="0">
                <a:solidFill>
                  <a:schemeClr val="bg1"/>
                </a:solidFill>
              </a:rPr>
              <a:t>Measure Service Quality with Active Methods</a:t>
            </a:r>
            <a:endParaRPr lang="en-US" sz="2400" dirty="0">
              <a:solidFill>
                <a:schemeClr val="bg1"/>
              </a:solidFill>
            </a:endParaRPr>
          </a:p>
        </p:txBody>
      </p:sp>
    </p:spTree>
    <p:extLst>
      <p:ext uri="{BB962C8B-B14F-4D97-AF65-F5344CB8AC3E}">
        <p14:creationId xmlns:p14="http://schemas.microsoft.com/office/powerpoint/2010/main" val="1187702297"/>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Which Assurance to be Orchestrated?</a:t>
            </a:r>
            <a:endParaRPr lang="en-US" dirty="0"/>
          </a:p>
        </p:txBody>
      </p:sp>
      <p:grpSp>
        <p:nvGrpSpPr>
          <p:cNvPr id="354" name="Group 353"/>
          <p:cNvGrpSpPr/>
          <p:nvPr/>
        </p:nvGrpSpPr>
        <p:grpSpPr>
          <a:xfrm>
            <a:off x="322625" y="2853875"/>
            <a:ext cx="3634328" cy="1410069"/>
            <a:chOff x="322625" y="2853875"/>
            <a:chExt cx="3634328" cy="1410069"/>
          </a:xfrm>
        </p:grpSpPr>
        <p:pic>
          <p:nvPicPr>
            <p:cNvPr id="355" name="Picture 35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2244" y="3225113"/>
              <a:ext cx="3116492" cy="1038831"/>
            </a:xfrm>
            <a:prstGeom prst="rect">
              <a:avLst/>
            </a:prstGeom>
          </p:spPr>
        </p:pic>
        <p:sp>
          <p:nvSpPr>
            <p:cNvPr id="356" name="TextBox 355"/>
            <p:cNvSpPr txBox="1"/>
            <p:nvPr/>
          </p:nvSpPr>
          <p:spPr>
            <a:xfrm>
              <a:off x="322625" y="2853875"/>
              <a:ext cx="3634328" cy="369332"/>
            </a:xfrm>
            <a:prstGeom prst="rect">
              <a:avLst/>
            </a:prstGeom>
            <a:noFill/>
          </p:spPr>
          <p:txBody>
            <a:bodyPr wrap="none" rtlCol="0">
              <a:spAutoFit/>
            </a:bodyPr>
            <a:lstStyle/>
            <a:p>
              <a:r>
                <a:rPr lang="en-US" dirty="0" smtClean="0"/>
                <a:t>Fear the Great Mapping Machine!</a:t>
              </a:r>
              <a:endParaRPr lang="en-US" dirty="0"/>
            </a:p>
          </p:txBody>
        </p:sp>
      </p:grpSp>
      <p:grpSp>
        <p:nvGrpSpPr>
          <p:cNvPr id="357" name="Group 356"/>
          <p:cNvGrpSpPr/>
          <p:nvPr/>
        </p:nvGrpSpPr>
        <p:grpSpPr>
          <a:xfrm>
            <a:off x="327490" y="1217991"/>
            <a:ext cx="3799894" cy="1460912"/>
            <a:chOff x="310390" y="958531"/>
            <a:chExt cx="3799894" cy="1460912"/>
          </a:xfrm>
        </p:grpSpPr>
        <p:pic>
          <p:nvPicPr>
            <p:cNvPr id="358" name="Picture 35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0390" y="1527229"/>
              <a:ext cx="3799894" cy="892214"/>
            </a:xfrm>
            <a:prstGeom prst="rect">
              <a:avLst/>
            </a:prstGeom>
          </p:spPr>
        </p:pic>
        <p:sp>
          <p:nvSpPr>
            <p:cNvPr id="359" name="TextBox 358"/>
            <p:cNvSpPr txBox="1"/>
            <p:nvPr/>
          </p:nvSpPr>
          <p:spPr>
            <a:xfrm>
              <a:off x="374706" y="958531"/>
              <a:ext cx="2698175" cy="646331"/>
            </a:xfrm>
            <a:prstGeom prst="rect">
              <a:avLst/>
            </a:prstGeom>
            <a:noFill/>
          </p:spPr>
          <p:txBody>
            <a:bodyPr wrap="none" rtlCol="0">
              <a:spAutoFit/>
            </a:bodyPr>
            <a:lstStyle/>
            <a:p>
              <a:r>
                <a:rPr lang="en-US" dirty="0" smtClean="0"/>
                <a:t>Fulfillment and </a:t>
              </a:r>
            </a:p>
            <a:p>
              <a:r>
                <a:rPr lang="en-US" dirty="0" smtClean="0"/>
                <a:t>Assurance disconnected</a:t>
              </a:r>
              <a:endParaRPr lang="en-US" dirty="0"/>
            </a:p>
          </p:txBody>
        </p:sp>
      </p:grpSp>
      <p:grpSp>
        <p:nvGrpSpPr>
          <p:cNvPr id="360" name="Group 359"/>
          <p:cNvGrpSpPr/>
          <p:nvPr/>
        </p:nvGrpSpPr>
        <p:grpSpPr>
          <a:xfrm>
            <a:off x="4794542" y="1125892"/>
            <a:ext cx="3271163" cy="1441461"/>
            <a:chOff x="4777442" y="866432"/>
            <a:chExt cx="3271163" cy="1441461"/>
          </a:xfrm>
        </p:grpSpPr>
        <p:grpSp>
          <p:nvGrpSpPr>
            <p:cNvPr id="361" name="Group 360"/>
            <p:cNvGrpSpPr/>
            <p:nvPr/>
          </p:nvGrpSpPr>
          <p:grpSpPr>
            <a:xfrm>
              <a:off x="4861246" y="1203766"/>
              <a:ext cx="3187359" cy="1104127"/>
              <a:chOff x="833422" y="3721122"/>
              <a:chExt cx="3959856" cy="1371726"/>
            </a:xfrm>
          </p:grpSpPr>
          <p:grpSp>
            <p:nvGrpSpPr>
              <p:cNvPr id="363" name="Group 362"/>
              <p:cNvGrpSpPr/>
              <p:nvPr/>
            </p:nvGrpSpPr>
            <p:grpSpPr>
              <a:xfrm>
                <a:off x="833422" y="3721122"/>
                <a:ext cx="1011533" cy="1371726"/>
                <a:chOff x="6515773" y="1857241"/>
                <a:chExt cx="1011533" cy="1371726"/>
              </a:xfrm>
            </p:grpSpPr>
            <p:grpSp>
              <p:nvGrpSpPr>
                <p:cNvPr id="399" name="Group 398"/>
                <p:cNvGrpSpPr>
                  <a:grpSpLocks/>
                </p:cNvGrpSpPr>
                <p:nvPr/>
              </p:nvGrpSpPr>
              <p:grpSpPr bwMode="auto">
                <a:xfrm>
                  <a:off x="6688749" y="2530071"/>
                  <a:ext cx="665580" cy="698896"/>
                  <a:chOff x="1726" y="1495"/>
                  <a:chExt cx="899" cy="944"/>
                </a:xfrm>
              </p:grpSpPr>
              <p:sp>
                <p:nvSpPr>
                  <p:cNvPr id="401" name="Freeform 3"/>
                  <p:cNvSpPr>
                    <a:spLocks noChangeArrowheads="1"/>
                  </p:cNvSpPr>
                  <p:nvPr/>
                </p:nvSpPr>
                <p:spPr bwMode="auto">
                  <a:xfrm>
                    <a:off x="2350" y="1723"/>
                    <a:ext cx="188" cy="649"/>
                  </a:xfrm>
                  <a:custGeom>
                    <a:avLst/>
                    <a:gdLst>
                      <a:gd name="T0" fmla="*/ 734 w 832"/>
                      <a:gd name="T1" fmla="*/ 2867 h 2868"/>
                      <a:gd name="T2" fmla="*/ 624 w 832"/>
                      <a:gd name="T3" fmla="*/ 2839 h 2868"/>
                      <a:gd name="T4" fmla="*/ 0 w 832"/>
                      <a:gd name="T5" fmla="*/ 603 h 2868"/>
                      <a:gd name="T6" fmla="*/ 391 w 832"/>
                      <a:gd name="T7" fmla="*/ 0 h 2868"/>
                      <a:gd name="T8" fmla="*/ 831 w 832"/>
                      <a:gd name="T9" fmla="*/ 2825 h 2868"/>
                      <a:gd name="T10" fmla="*/ 734 w 832"/>
                      <a:gd name="T11" fmla="*/ 2867 h 2868"/>
                    </a:gdLst>
                    <a:ahLst/>
                    <a:cxnLst>
                      <a:cxn ang="0">
                        <a:pos x="T0" y="T1"/>
                      </a:cxn>
                      <a:cxn ang="0">
                        <a:pos x="T2" y="T3"/>
                      </a:cxn>
                      <a:cxn ang="0">
                        <a:pos x="T4" y="T5"/>
                      </a:cxn>
                      <a:cxn ang="0">
                        <a:pos x="T6" y="T7"/>
                      </a:cxn>
                      <a:cxn ang="0">
                        <a:pos x="T8" y="T9"/>
                      </a:cxn>
                      <a:cxn ang="0">
                        <a:pos x="T10" y="T11"/>
                      </a:cxn>
                    </a:cxnLst>
                    <a:rect l="0" t="0" r="r" b="b"/>
                    <a:pathLst>
                      <a:path w="832" h="2868">
                        <a:moveTo>
                          <a:pt x="734" y="2867"/>
                        </a:moveTo>
                        <a:cubicBezTo>
                          <a:pt x="624" y="2839"/>
                          <a:pt x="624" y="2839"/>
                          <a:pt x="624" y="2839"/>
                        </a:cubicBezTo>
                        <a:cubicBezTo>
                          <a:pt x="590" y="1300"/>
                          <a:pt x="288" y="760"/>
                          <a:pt x="0" y="603"/>
                        </a:cubicBezTo>
                        <a:cubicBezTo>
                          <a:pt x="178" y="431"/>
                          <a:pt x="288" y="226"/>
                          <a:pt x="391" y="0"/>
                        </a:cubicBezTo>
                        <a:cubicBezTo>
                          <a:pt x="645" y="561"/>
                          <a:pt x="810" y="1444"/>
                          <a:pt x="831" y="2825"/>
                        </a:cubicBezTo>
                        <a:lnTo>
                          <a:pt x="734" y="2867"/>
                        </a:lnTo>
                      </a:path>
                    </a:pathLst>
                  </a:custGeom>
                  <a:solidFill>
                    <a:srgbClr val="D37667"/>
                  </a:solidFill>
                  <a:ln>
                    <a:noFill/>
                  </a:ln>
                  <a:effectLst/>
                  <a:extLst>
                    <a:ext uri="{91240B29-F687-4f45-9708-019B960494DF}">
                      <a14:hiddenLine xmlns="" xmlns:a14="http://schemas.microsoft.com/office/drawing/2010/main" w="9525" cap="flat">
                        <a:solidFill>
                          <a:srgbClr val="3465A4"/>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402" name="Freeform 4"/>
                  <p:cNvSpPr>
                    <a:spLocks noChangeArrowheads="1"/>
                  </p:cNvSpPr>
                  <p:nvPr/>
                </p:nvSpPr>
                <p:spPr bwMode="auto">
                  <a:xfrm>
                    <a:off x="1705" y="1473"/>
                    <a:ext cx="733" cy="493"/>
                  </a:xfrm>
                  <a:custGeom>
                    <a:avLst/>
                    <a:gdLst>
                      <a:gd name="T0" fmla="*/ 495 w 3238"/>
                      <a:gd name="T1" fmla="*/ 562 h 2177"/>
                      <a:gd name="T2" fmla="*/ 2209 w 3238"/>
                      <a:gd name="T3" fmla="*/ 178 h 2177"/>
                      <a:gd name="T4" fmla="*/ 3237 w 3238"/>
                      <a:gd name="T5" fmla="*/ 1102 h 2177"/>
                      <a:gd name="T6" fmla="*/ 2846 w 3238"/>
                      <a:gd name="T7" fmla="*/ 1705 h 2177"/>
                      <a:gd name="T8" fmla="*/ 2503 w 3238"/>
                      <a:gd name="T9" fmla="*/ 1677 h 2177"/>
                      <a:gd name="T10" fmla="*/ 1606 w 3238"/>
                      <a:gd name="T11" fmla="*/ 1883 h 2177"/>
                      <a:gd name="T12" fmla="*/ 679 w 3238"/>
                      <a:gd name="T13" fmla="*/ 1581 h 2177"/>
                      <a:gd name="T14" fmla="*/ 274 w 3238"/>
                      <a:gd name="T15" fmla="*/ 2176 h 2177"/>
                      <a:gd name="T16" fmla="*/ 495 w 3238"/>
                      <a:gd name="T17" fmla="*/ 562 h 2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8" h="2177">
                        <a:moveTo>
                          <a:pt x="495" y="562"/>
                        </a:moveTo>
                        <a:cubicBezTo>
                          <a:pt x="989" y="110"/>
                          <a:pt x="1571" y="0"/>
                          <a:pt x="2209" y="178"/>
                        </a:cubicBezTo>
                        <a:cubicBezTo>
                          <a:pt x="2613" y="288"/>
                          <a:pt x="2976" y="527"/>
                          <a:pt x="3237" y="1102"/>
                        </a:cubicBezTo>
                        <a:cubicBezTo>
                          <a:pt x="3134" y="1328"/>
                          <a:pt x="3024" y="1533"/>
                          <a:pt x="2846" y="1705"/>
                        </a:cubicBezTo>
                        <a:cubicBezTo>
                          <a:pt x="2716" y="1636"/>
                          <a:pt x="2599" y="1643"/>
                          <a:pt x="2503" y="1677"/>
                        </a:cubicBezTo>
                        <a:cubicBezTo>
                          <a:pt x="2393" y="1719"/>
                          <a:pt x="2105" y="1896"/>
                          <a:pt x="1606" y="1883"/>
                        </a:cubicBezTo>
                        <a:cubicBezTo>
                          <a:pt x="1262" y="1869"/>
                          <a:pt x="947" y="1813"/>
                          <a:pt x="679" y="1581"/>
                        </a:cubicBezTo>
                        <a:cubicBezTo>
                          <a:pt x="495" y="1424"/>
                          <a:pt x="357" y="1951"/>
                          <a:pt x="274" y="2176"/>
                        </a:cubicBezTo>
                        <a:cubicBezTo>
                          <a:pt x="7" y="1656"/>
                          <a:pt x="0" y="1020"/>
                          <a:pt x="495" y="562"/>
                        </a:cubicBezTo>
                      </a:path>
                    </a:pathLst>
                  </a:custGeom>
                  <a:solidFill>
                    <a:srgbClr val="353535"/>
                  </a:solidFill>
                  <a:ln>
                    <a:noFill/>
                  </a:ln>
                  <a:effectLst/>
                  <a:extLst>
                    <a:ext uri="{91240B29-F687-4f45-9708-019B960494DF}">
                      <a14:hiddenLine xmlns="" xmlns:a14="http://schemas.microsoft.com/office/drawing/2010/main" w="9525" cap="flat">
                        <a:solidFill>
                          <a:srgbClr val="3465A4"/>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403" name="Freeform 5"/>
                  <p:cNvSpPr>
                    <a:spLocks noChangeArrowheads="1"/>
                  </p:cNvSpPr>
                  <p:nvPr/>
                </p:nvSpPr>
                <p:spPr bwMode="auto">
                  <a:xfrm>
                    <a:off x="1935" y="1917"/>
                    <a:ext cx="335" cy="522"/>
                  </a:xfrm>
                  <a:custGeom>
                    <a:avLst/>
                    <a:gdLst>
                      <a:gd name="T0" fmla="*/ 954 w 1483"/>
                      <a:gd name="T1" fmla="*/ 0 h 2306"/>
                      <a:gd name="T2" fmla="*/ 233 w 1483"/>
                      <a:gd name="T3" fmla="*/ 7 h 2306"/>
                      <a:gd name="T4" fmla="*/ 69 w 1483"/>
                      <a:gd name="T5" fmla="*/ 1313 h 2306"/>
                      <a:gd name="T6" fmla="*/ 817 w 1483"/>
                      <a:gd name="T7" fmla="*/ 2271 h 2306"/>
                      <a:gd name="T8" fmla="*/ 858 w 1483"/>
                      <a:gd name="T9" fmla="*/ 2297 h 2306"/>
                      <a:gd name="T10" fmla="*/ 1442 w 1483"/>
                      <a:gd name="T11" fmla="*/ 2305 h 2306"/>
                      <a:gd name="T12" fmla="*/ 1428 w 1483"/>
                      <a:gd name="T13" fmla="*/ 2236 h 2306"/>
                      <a:gd name="T14" fmla="*/ 899 w 1483"/>
                      <a:gd name="T15" fmla="*/ 2113 h 2306"/>
                      <a:gd name="T16" fmla="*/ 398 w 1483"/>
                      <a:gd name="T17" fmla="*/ 1252 h 2306"/>
                      <a:gd name="T18" fmla="*/ 391 w 1483"/>
                      <a:gd name="T19" fmla="*/ 1032 h 2306"/>
                      <a:gd name="T20" fmla="*/ 954 w 1483"/>
                      <a:gd name="T21" fmla="*/ 0 h 2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3" h="2306">
                        <a:moveTo>
                          <a:pt x="954" y="0"/>
                        </a:moveTo>
                        <a:cubicBezTo>
                          <a:pt x="707" y="41"/>
                          <a:pt x="473" y="47"/>
                          <a:pt x="233" y="7"/>
                        </a:cubicBezTo>
                        <a:cubicBezTo>
                          <a:pt x="0" y="1259"/>
                          <a:pt x="0" y="1217"/>
                          <a:pt x="69" y="1313"/>
                        </a:cubicBezTo>
                        <a:cubicBezTo>
                          <a:pt x="426" y="1813"/>
                          <a:pt x="384" y="1758"/>
                          <a:pt x="817" y="2271"/>
                        </a:cubicBezTo>
                        <a:cubicBezTo>
                          <a:pt x="824" y="2283"/>
                          <a:pt x="831" y="2291"/>
                          <a:pt x="858" y="2297"/>
                        </a:cubicBezTo>
                        <a:cubicBezTo>
                          <a:pt x="1442" y="2305"/>
                          <a:pt x="1442" y="2305"/>
                          <a:pt x="1442" y="2305"/>
                        </a:cubicBezTo>
                        <a:cubicBezTo>
                          <a:pt x="1482" y="2305"/>
                          <a:pt x="1468" y="2257"/>
                          <a:pt x="1428" y="2236"/>
                        </a:cubicBezTo>
                        <a:cubicBezTo>
                          <a:pt x="1242" y="2168"/>
                          <a:pt x="995" y="2257"/>
                          <a:pt x="899" y="2113"/>
                        </a:cubicBezTo>
                        <a:cubicBezTo>
                          <a:pt x="446" y="1403"/>
                          <a:pt x="611" y="1621"/>
                          <a:pt x="398" y="1252"/>
                        </a:cubicBezTo>
                        <a:cubicBezTo>
                          <a:pt x="357" y="1177"/>
                          <a:pt x="357" y="1101"/>
                          <a:pt x="391" y="1032"/>
                        </a:cubicBezTo>
                        <a:cubicBezTo>
                          <a:pt x="797" y="266"/>
                          <a:pt x="783" y="301"/>
                          <a:pt x="954" y="0"/>
                        </a:cubicBezTo>
                      </a:path>
                    </a:pathLst>
                  </a:custGeom>
                  <a:solidFill>
                    <a:srgbClr val="D37667"/>
                  </a:solidFill>
                  <a:ln>
                    <a:noFill/>
                  </a:ln>
                  <a:effectLst/>
                  <a:extLst>
                    <a:ext uri="{91240B29-F687-4f45-9708-019B960494DF}">
                      <a14:hiddenLine xmlns="" xmlns:a14="http://schemas.microsoft.com/office/drawing/2010/main" w="9525" cap="flat">
                        <a:solidFill>
                          <a:srgbClr val="3465A4"/>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404" name="Freeform 6"/>
                  <p:cNvSpPr>
                    <a:spLocks noChangeArrowheads="1"/>
                  </p:cNvSpPr>
                  <p:nvPr/>
                </p:nvSpPr>
                <p:spPr bwMode="auto">
                  <a:xfrm>
                    <a:off x="2260" y="1641"/>
                    <a:ext cx="202" cy="227"/>
                  </a:xfrm>
                  <a:custGeom>
                    <a:avLst/>
                    <a:gdLst>
                      <a:gd name="T0" fmla="*/ 0 w 893"/>
                      <a:gd name="T1" fmla="*/ 740 h 1007"/>
                      <a:gd name="T2" fmla="*/ 192 w 893"/>
                      <a:gd name="T3" fmla="*/ 712 h 1007"/>
                      <a:gd name="T4" fmla="*/ 69 w 893"/>
                      <a:gd name="T5" fmla="*/ 459 h 1007"/>
                      <a:gd name="T6" fmla="*/ 371 w 893"/>
                      <a:gd name="T7" fmla="*/ 431 h 1007"/>
                      <a:gd name="T8" fmla="*/ 247 w 893"/>
                      <a:gd name="T9" fmla="*/ 213 h 1007"/>
                      <a:gd name="T10" fmla="*/ 521 w 893"/>
                      <a:gd name="T11" fmla="*/ 247 h 1007"/>
                      <a:gd name="T12" fmla="*/ 439 w 893"/>
                      <a:gd name="T13" fmla="*/ 0 h 1007"/>
                      <a:gd name="T14" fmla="*/ 563 w 893"/>
                      <a:gd name="T15" fmla="*/ 0 h 1007"/>
                      <a:gd name="T16" fmla="*/ 645 w 893"/>
                      <a:gd name="T17" fmla="*/ 49 h 1007"/>
                      <a:gd name="T18" fmla="*/ 878 w 893"/>
                      <a:gd name="T19" fmla="*/ 507 h 1007"/>
                      <a:gd name="T20" fmla="*/ 885 w 893"/>
                      <a:gd name="T21" fmla="*/ 595 h 1007"/>
                      <a:gd name="T22" fmla="*/ 494 w 893"/>
                      <a:gd name="T23" fmla="*/ 992 h 1007"/>
                      <a:gd name="T24" fmla="*/ 378 w 893"/>
                      <a:gd name="T25" fmla="*/ 986 h 1007"/>
                      <a:gd name="T26" fmla="*/ 220 w 893"/>
                      <a:gd name="T27" fmla="*/ 944 h 1007"/>
                      <a:gd name="T28" fmla="*/ 151 w 893"/>
                      <a:gd name="T29" fmla="*/ 910 h 1007"/>
                      <a:gd name="T30" fmla="*/ 0 w 893"/>
                      <a:gd name="T31" fmla="*/ 740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3" h="1007">
                        <a:moveTo>
                          <a:pt x="0" y="740"/>
                        </a:moveTo>
                        <a:cubicBezTo>
                          <a:pt x="192" y="712"/>
                          <a:pt x="192" y="712"/>
                          <a:pt x="192" y="712"/>
                        </a:cubicBezTo>
                        <a:cubicBezTo>
                          <a:pt x="69" y="459"/>
                          <a:pt x="69" y="459"/>
                          <a:pt x="69" y="459"/>
                        </a:cubicBezTo>
                        <a:cubicBezTo>
                          <a:pt x="371" y="431"/>
                          <a:pt x="371" y="431"/>
                          <a:pt x="371" y="431"/>
                        </a:cubicBezTo>
                        <a:cubicBezTo>
                          <a:pt x="247" y="213"/>
                          <a:pt x="247" y="213"/>
                          <a:pt x="247" y="213"/>
                        </a:cubicBezTo>
                        <a:cubicBezTo>
                          <a:pt x="521" y="247"/>
                          <a:pt x="521" y="247"/>
                          <a:pt x="521" y="247"/>
                        </a:cubicBezTo>
                        <a:cubicBezTo>
                          <a:pt x="439" y="0"/>
                          <a:pt x="439" y="0"/>
                          <a:pt x="439" y="0"/>
                        </a:cubicBezTo>
                        <a:cubicBezTo>
                          <a:pt x="563" y="0"/>
                          <a:pt x="563" y="0"/>
                          <a:pt x="563" y="0"/>
                        </a:cubicBezTo>
                        <a:cubicBezTo>
                          <a:pt x="598" y="0"/>
                          <a:pt x="625" y="21"/>
                          <a:pt x="645" y="49"/>
                        </a:cubicBezTo>
                        <a:cubicBezTo>
                          <a:pt x="741" y="192"/>
                          <a:pt x="817" y="343"/>
                          <a:pt x="878" y="507"/>
                        </a:cubicBezTo>
                        <a:cubicBezTo>
                          <a:pt x="892" y="535"/>
                          <a:pt x="892" y="569"/>
                          <a:pt x="885" y="595"/>
                        </a:cubicBezTo>
                        <a:cubicBezTo>
                          <a:pt x="831" y="774"/>
                          <a:pt x="672" y="910"/>
                          <a:pt x="494" y="992"/>
                        </a:cubicBezTo>
                        <a:cubicBezTo>
                          <a:pt x="453" y="1006"/>
                          <a:pt x="412" y="1006"/>
                          <a:pt x="378" y="986"/>
                        </a:cubicBezTo>
                        <a:cubicBezTo>
                          <a:pt x="329" y="958"/>
                          <a:pt x="274" y="944"/>
                          <a:pt x="220" y="944"/>
                        </a:cubicBezTo>
                        <a:cubicBezTo>
                          <a:pt x="192" y="938"/>
                          <a:pt x="172" y="931"/>
                          <a:pt x="151" y="910"/>
                        </a:cubicBezTo>
                        <a:lnTo>
                          <a:pt x="0" y="740"/>
                        </a:lnTo>
                      </a:path>
                    </a:pathLst>
                  </a:custGeom>
                  <a:solidFill>
                    <a:srgbClr val="EBEACC"/>
                  </a:solidFill>
                  <a:ln>
                    <a:noFill/>
                  </a:ln>
                  <a:effectLst/>
                  <a:extLst>
                    <a:ext uri="{91240B29-F687-4f45-9708-019B960494DF}">
                      <a14:hiddenLine xmlns="" xmlns:a14="http://schemas.microsoft.com/office/drawing/2010/main" w="9525" cap="flat">
                        <a:solidFill>
                          <a:srgbClr val="3465A4"/>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405" name="Freeform 7"/>
                  <p:cNvSpPr>
                    <a:spLocks noChangeArrowheads="1"/>
                  </p:cNvSpPr>
                  <p:nvPr/>
                </p:nvSpPr>
                <p:spPr bwMode="auto">
                  <a:xfrm>
                    <a:off x="2364" y="2356"/>
                    <a:ext cx="260" cy="81"/>
                  </a:xfrm>
                  <a:custGeom>
                    <a:avLst/>
                    <a:gdLst>
                      <a:gd name="T0" fmla="*/ 1152 w 1153"/>
                      <a:gd name="T1" fmla="*/ 362 h 363"/>
                      <a:gd name="T2" fmla="*/ 1002 w 1153"/>
                      <a:gd name="T3" fmla="*/ 0 h 363"/>
                      <a:gd name="T4" fmla="*/ 679 w 1153"/>
                      <a:gd name="T5" fmla="*/ 137 h 363"/>
                      <a:gd name="T6" fmla="*/ 315 w 1153"/>
                      <a:gd name="T7" fmla="*/ 41 h 363"/>
                      <a:gd name="T8" fmla="*/ 0 w 1153"/>
                      <a:gd name="T9" fmla="*/ 362 h 363"/>
                      <a:gd name="T10" fmla="*/ 1152 w 1153"/>
                      <a:gd name="T11" fmla="*/ 362 h 363"/>
                    </a:gdLst>
                    <a:ahLst/>
                    <a:cxnLst>
                      <a:cxn ang="0">
                        <a:pos x="T0" y="T1"/>
                      </a:cxn>
                      <a:cxn ang="0">
                        <a:pos x="T2" y="T3"/>
                      </a:cxn>
                      <a:cxn ang="0">
                        <a:pos x="T4" y="T5"/>
                      </a:cxn>
                      <a:cxn ang="0">
                        <a:pos x="T6" y="T7"/>
                      </a:cxn>
                      <a:cxn ang="0">
                        <a:pos x="T8" y="T9"/>
                      </a:cxn>
                      <a:cxn ang="0">
                        <a:pos x="T10" y="T11"/>
                      </a:cxn>
                    </a:cxnLst>
                    <a:rect l="0" t="0" r="r" b="b"/>
                    <a:pathLst>
                      <a:path w="1153" h="363">
                        <a:moveTo>
                          <a:pt x="1152" y="362"/>
                        </a:moveTo>
                        <a:lnTo>
                          <a:pt x="1002" y="0"/>
                        </a:lnTo>
                        <a:lnTo>
                          <a:pt x="679" y="137"/>
                        </a:lnTo>
                        <a:lnTo>
                          <a:pt x="315" y="41"/>
                        </a:lnTo>
                        <a:lnTo>
                          <a:pt x="0" y="362"/>
                        </a:lnTo>
                        <a:lnTo>
                          <a:pt x="1152" y="362"/>
                        </a:lnTo>
                      </a:path>
                    </a:pathLst>
                  </a:custGeom>
                  <a:solidFill>
                    <a:srgbClr val="633F1F"/>
                  </a:solidFill>
                  <a:ln>
                    <a:noFill/>
                  </a:ln>
                  <a:effectLst/>
                  <a:extLst>
                    <a:ext uri="{91240B29-F687-4f45-9708-019B960494DF}">
                      <a14:hiddenLine xmlns="" xmlns:a14="http://schemas.microsoft.com/office/drawing/2010/main" w="9525" cap="flat">
                        <a:solidFill>
                          <a:srgbClr val="3465A4"/>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grpSp>
            <p:sp>
              <p:nvSpPr>
                <p:cNvPr id="400" name="TextBox 399"/>
                <p:cNvSpPr txBox="1"/>
                <p:nvPr/>
              </p:nvSpPr>
              <p:spPr>
                <a:xfrm>
                  <a:off x="6515773" y="1857241"/>
                  <a:ext cx="1011533" cy="534855"/>
                </a:xfrm>
                <a:prstGeom prst="rect">
                  <a:avLst/>
                </a:prstGeom>
                <a:noFill/>
              </p:spPr>
              <p:txBody>
                <a:bodyPr wrap="square" lIns="91114" tIns="45535" rIns="91114" bIns="45535" rtlCol="0" anchor="ctr">
                  <a:spAutoFit/>
                </a:bodyPr>
                <a:lstStyle>
                  <a:defPPr>
                    <a:defRPr lang="ru-RU"/>
                  </a:defPPr>
                  <a:lvl1pPr>
                    <a:defRPr sz="1200" b="1">
                      <a:solidFill>
                        <a:schemeClr val="bg1"/>
                      </a:solidFill>
                      <a:latin typeface="Flexo Medium" pitchFamily="50" charset="0"/>
                    </a:defRPr>
                  </a:lvl1pPr>
                </a:lstStyle>
                <a:p>
                  <a:pPr algn="ctr"/>
                  <a:r>
                    <a:rPr lang="en-US" sz="1100" dirty="0">
                      <a:solidFill>
                        <a:schemeClr val="accent6">
                          <a:lumMod val="75000"/>
                        </a:schemeClr>
                      </a:solidFill>
                    </a:rPr>
                    <a:t>DO NOTHING</a:t>
                  </a:r>
                  <a:endParaRPr lang="ru-RU" sz="1100" dirty="0">
                    <a:solidFill>
                      <a:schemeClr val="accent6">
                        <a:lumMod val="75000"/>
                      </a:schemeClr>
                    </a:solidFill>
                  </a:endParaRPr>
                </a:p>
              </p:txBody>
            </p:sp>
          </p:grpSp>
          <p:grpSp>
            <p:nvGrpSpPr>
              <p:cNvPr id="364" name="Group 363"/>
              <p:cNvGrpSpPr/>
              <p:nvPr/>
            </p:nvGrpSpPr>
            <p:grpSpPr>
              <a:xfrm>
                <a:off x="2210300" y="3721122"/>
                <a:ext cx="1011533" cy="1365803"/>
                <a:chOff x="8664509" y="1857241"/>
                <a:chExt cx="1011533" cy="1365803"/>
              </a:xfrm>
            </p:grpSpPr>
            <p:grpSp>
              <p:nvGrpSpPr>
                <p:cNvPr id="377" name="Group 376"/>
                <p:cNvGrpSpPr/>
                <p:nvPr/>
              </p:nvGrpSpPr>
              <p:grpSpPr>
                <a:xfrm>
                  <a:off x="8763789" y="2511245"/>
                  <a:ext cx="812919" cy="711799"/>
                  <a:chOff x="5226164" y="2719389"/>
                  <a:chExt cx="2603500" cy="2279650"/>
                </a:xfrm>
              </p:grpSpPr>
              <p:sp>
                <p:nvSpPr>
                  <p:cNvPr id="379" name="Freeform 1"/>
                  <p:cNvSpPr>
                    <a:spLocks noChangeArrowheads="1"/>
                  </p:cNvSpPr>
                  <p:nvPr/>
                </p:nvSpPr>
                <p:spPr bwMode="auto">
                  <a:xfrm>
                    <a:off x="6142151" y="4110039"/>
                    <a:ext cx="781050" cy="319088"/>
                  </a:xfrm>
                  <a:custGeom>
                    <a:avLst/>
                    <a:gdLst>
                      <a:gd name="T0" fmla="*/ 1542 w 2168"/>
                      <a:gd name="T1" fmla="*/ 469 h 887"/>
                      <a:gd name="T2" fmla="*/ 1542 w 2168"/>
                      <a:gd name="T3" fmla="*/ 469 h 887"/>
                      <a:gd name="T4" fmla="*/ 1083 w 2168"/>
                      <a:gd name="T5" fmla="*/ 594 h 887"/>
                      <a:gd name="T6" fmla="*/ 625 w 2168"/>
                      <a:gd name="T7" fmla="*/ 469 h 887"/>
                      <a:gd name="T8" fmla="*/ 0 w 2168"/>
                      <a:gd name="T9" fmla="*/ 0 h 887"/>
                      <a:gd name="T10" fmla="*/ 0 w 2168"/>
                      <a:gd name="T11" fmla="*/ 261 h 887"/>
                      <a:gd name="T12" fmla="*/ 52 w 2168"/>
                      <a:gd name="T13" fmla="*/ 292 h 887"/>
                      <a:gd name="T14" fmla="*/ 635 w 2168"/>
                      <a:gd name="T15" fmla="*/ 761 h 887"/>
                      <a:gd name="T16" fmla="*/ 1083 w 2168"/>
                      <a:gd name="T17" fmla="*/ 875 h 887"/>
                      <a:gd name="T18" fmla="*/ 1531 w 2168"/>
                      <a:gd name="T19" fmla="*/ 761 h 887"/>
                      <a:gd name="T20" fmla="*/ 2115 w 2168"/>
                      <a:gd name="T21" fmla="*/ 292 h 887"/>
                      <a:gd name="T22" fmla="*/ 2167 w 2168"/>
                      <a:gd name="T23" fmla="*/ 261 h 887"/>
                      <a:gd name="T24" fmla="*/ 2167 w 2168"/>
                      <a:gd name="T25" fmla="*/ 0 h 887"/>
                      <a:gd name="T26" fmla="*/ 1542 w 2168"/>
                      <a:gd name="T27" fmla="*/ 46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68" h="887">
                        <a:moveTo>
                          <a:pt x="1542" y="469"/>
                        </a:moveTo>
                        <a:lnTo>
                          <a:pt x="1542" y="469"/>
                        </a:lnTo>
                        <a:cubicBezTo>
                          <a:pt x="1396" y="563"/>
                          <a:pt x="1240" y="594"/>
                          <a:pt x="1083" y="594"/>
                        </a:cubicBezTo>
                        <a:cubicBezTo>
                          <a:pt x="917" y="594"/>
                          <a:pt x="771" y="563"/>
                          <a:pt x="625" y="469"/>
                        </a:cubicBezTo>
                        <a:cubicBezTo>
                          <a:pt x="406" y="323"/>
                          <a:pt x="187" y="178"/>
                          <a:pt x="0" y="0"/>
                        </a:cubicBezTo>
                        <a:cubicBezTo>
                          <a:pt x="0" y="84"/>
                          <a:pt x="0" y="167"/>
                          <a:pt x="0" y="261"/>
                        </a:cubicBezTo>
                        <a:cubicBezTo>
                          <a:pt x="21" y="261"/>
                          <a:pt x="31" y="271"/>
                          <a:pt x="52" y="292"/>
                        </a:cubicBezTo>
                        <a:cubicBezTo>
                          <a:pt x="229" y="459"/>
                          <a:pt x="427" y="625"/>
                          <a:pt x="635" y="761"/>
                        </a:cubicBezTo>
                        <a:cubicBezTo>
                          <a:pt x="771" y="855"/>
                          <a:pt x="927" y="886"/>
                          <a:pt x="1083" y="875"/>
                        </a:cubicBezTo>
                        <a:cubicBezTo>
                          <a:pt x="1240" y="886"/>
                          <a:pt x="1396" y="855"/>
                          <a:pt x="1531" y="761"/>
                        </a:cubicBezTo>
                        <a:cubicBezTo>
                          <a:pt x="1740" y="625"/>
                          <a:pt x="1927" y="459"/>
                          <a:pt x="2115" y="292"/>
                        </a:cubicBezTo>
                        <a:cubicBezTo>
                          <a:pt x="2125" y="271"/>
                          <a:pt x="2135" y="261"/>
                          <a:pt x="2167" y="261"/>
                        </a:cubicBezTo>
                        <a:cubicBezTo>
                          <a:pt x="2167" y="167"/>
                          <a:pt x="2167" y="84"/>
                          <a:pt x="2167" y="0"/>
                        </a:cubicBezTo>
                        <a:cubicBezTo>
                          <a:pt x="1969" y="178"/>
                          <a:pt x="1760" y="323"/>
                          <a:pt x="1542" y="469"/>
                        </a:cubicBezTo>
                      </a:path>
                    </a:pathLst>
                  </a:custGeom>
                  <a:solidFill>
                    <a:srgbClr val="D2B69E"/>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380" name="Freeform 2"/>
                  <p:cNvSpPr>
                    <a:spLocks noChangeArrowheads="1"/>
                  </p:cNvSpPr>
                  <p:nvPr/>
                </p:nvSpPr>
                <p:spPr bwMode="auto">
                  <a:xfrm>
                    <a:off x="5226164" y="4406902"/>
                    <a:ext cx="2603500" cy="592137"/>
                  </a:xfrm>
                  <a:custGeom>
                    <a:avLst/>
                    <a:gdLst>
                      <a:gd name="T0" fmla="*/ 3615 w 7230"/>
                      <a:gd name="T1" fmla="*/ 1646 h 1647"/>
                      <a:gd name="T2" fmla="*/ 3615 w 7230"/>
                      <a:gd name="T3" fmla="*/ 1646 h 1647"/>
                      <a:gd name="T4" fmla="*/ 63 w 7230"/>
                      <a:gd name="T5" fmla="*/ 1646 h 1647"/>
                      <a:gd name="T6" fmla="*/ 0 w 7230"/>
                      <a:gd name="T7" fmla="*/ 1594 h 1647"/>
                      <a:gd name="T8" fmla="*/ 0 w 7230"/>
                      <a:gd name="T9" fmla="*/ 927 h 1647"/>
                      <a:gd name="T10" fmla="*/ 2209 w 7230"/>
                      <a:gd name="T11" fmla="*/ 0 h 1647"/>
                      <a:gd name="T12" fmla="*/ 3615 w 7230"/>
                      <a:gd name="T13" fmla="*/ 782 h 1647"/>
                      <a:gd name="T14" fmla="*/ 5032 w 7230"/>
                      <a:gd name="T15" fmla="*/ 0 h 1647"/>
                      <a:gd name="T16" fmla="*/ 7229 w 7230"/>
                      <a:gd name="T17" fmla="*/ 927 h 1647"/>
                      <a:gd name="T18" fmla="*/ 7229 w 7230"/>
                      <a:gd name="T19" fmla="*/ 1594 h 1647"/>
                      <a:gd name="T20" fmla="*/ 7177 w 7230"/>
                      <a:gd name="T21" fmla="*/ 1646 h 1647"/>
                      <a:gd name="T22" fmla="*/ 3615 w 7230"/>
                      <a:gd name="T23" fmla="*/ 1646 h 1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30" h="1647">
                        <a:moveTo>
                          <a:pt x="3615" y="1646"/>
                        </a:moveTo>
                        <a:lnTo>
                          <a:pt x="3615" y="1646"/>
                        </a:lnTo>
                        <a:cubicBezTo>
                          <a:pt x="2427" y="1646"/>
                          <a:pt x="1250" y="1646"/>
                          <a:pt x="63" y="1646"/>
                        </a:cubicBezTo>
                        <a:cubicBezTo>
                          <a:pt x="11" y="1646"/>
                          <a:pt x="0" y="1636"/>
                          <a:pt x="0" y="1594"/>
                        </a:cubicBezTo>
                        <a:cubicBezTo>
                          <a:pt x="11" y="1365"/>
                          <a:pt x="0" y="1146"/>
                          <a:pt x="0" y="927"/>
                        </a:cubicBezTo>
                        <a:cubicBezTo>
                          <a:pt x="0" y="511"/>
                          <a:pt x="1011" y="323"/>
                          <a:pt x="2209" y="0"/>
                        </a:cubicBezTo>
                        <a:cubicBezTo>
                          <a:pt x="2427" y="584"/>
                          <a:pt x="3157" y="782"/>
                          <a:pt x="3615" y="782"/>
                        </a:cubicBezTo>
                        <a:cubicBezTo>
                          <a:pt x="4073" y="782"/>
                          <a:pt x="4813" y="584"/>
                          <a:pt x="5032" y="0"/>
                        </a:cubicBezTo>
                        <a:cubicBezTo>
                          <a:pt x="6219" y="323"/>
                          <a:pt x="7229" y="511"/>
                          <a:pt x="7229" y="927"/>
                        </a:cubicBezTo>
                        <a:cubicBezTo>
                          <a:pt x="7229" y="1146"/>
                          <a:pt x="7229" y="1365"/>
                          <a:pt x="7229" y="1594"/>
                        </a:cubicBezTo>
                        <a:cubicBezTo>
                          <a:pt x="7229" y="1636"/>
                          <a:pt x="7219" y="1646"/>
                          <a:pt x="7177" y="1646"/>
                        </a:cubicBezTo>
                        <a:cubicBezTo>
                          <a:pt x="5990" y="1646"/>
                          <a:pt x="4802" y="1646"/>
                          <a:pt x="3615" y="1646"/>
                        </a:cubicBezTo>
                      </a:path>
                    </a:pathLst>
                  </a:custGeom>
                  <a:solidFill>
                    <a:srgbClr val="00A3E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381" name="Freeform 3"/>
                  <p:cNvSpPr>
                    <a:spLocks noChangeArrowheads="1"/>
                  </p:cNvSpPr>
                  <p:nvPr/>
                </p:nvSpPr>
                <p:spPr bwMode="auto">
                  <a:xfrm>
                    <a:off x="6026264" y="4205289"/>
                    <a:ext cx="1012825" cy="511175"/>
                  </a:xfrm>
                  <a:custGeom>
                    <a:avLst/>
                    <a:gdLst>
                      <a:gd name="T0" fmla="*/ 2813 w 2814"/>
                      <a:gd name="T1" fmla="*/ 562 h 1418"/>
                      <a:gd name="T2" fmla="*/ 2813 w 2814"/>
                      <a:gd name="T3" fmla="*/ 562 h 1418"/>
                      <a:gd name="T4" fmla="*/ 2167 w 2814"/>
                      <a:gd name="T5" fmla="*/ 1187 h 1418"/>
                      <a:gd name="T6" fmla="*/ 479 w 2814"/>
                      <a:gd name="T7" fmla="*/ 1104 h 1418"/>
                      <a:gd name="T8" fmla="*/ 0 w 2814"/>
                      <a:gd name="T9" fmla="*/ 562 h 1418"/>
                      <a:gd name="T10" fmla="*/ 260 w 2814"/>
                      <a:gd name="T11" fmla="*/ 489 h 1418"/>
                      <a:gd name="T12" fmla="*/ 323 w 2814"/>
                      <a:gd name="T13" fmla="*/ 406 h 1418"/>
                      <a:gd name="T14" fmla="*/ 323 w 2814"/>
                      <a:gd name="T15" fmla="*/ 0 h 1418"/>
                      <a:gd name="T16" fmla="*/ 375 w 2814"/>
                      <a:gd name="T17" fmla="*/ 31 h 1418"/>
                      <a:gd name="T18" fmla="*/ 958 w 2814"/>
                      <a:gd name="T19" fmla="*/ 500 h 1418"/>
                      <a:gd name="T20" fmla="*/ 1542 w 2814"/>
                      <a:gd name="T21" fmla="*/ 604 h 1418"/>
                      <a:gd name="T22" fmla="*/ 1813 w 2814"/>
                      <a:gd name="T23" fmla="*/ 521 h 1418"/>
                      <a:gd name="T24" fmla="*/ 2260 w 2814"/>
                      <a:gd name="T25" fmla="*/ 177 h 1418"/>
                      <a:gd name="T26" fmla="*/ 2490 w 2814"/>
                      <a:gd name="T27" fmla="*/ 0 h 1418"/>
                      <a:gd name="T28" fmla="*/ 2490 w 2814"/>
                      <a:gd name="T29" fmla="*/ 406 h 1418"/>
                      <a:gd name="T30" fmla="*/ 2552 w 2814"/>
                      <a:gd name="T31" fmla="*/ 489 h 1418"/>
                      <a:gd name="T32" fmla="*/ 2813 w 2814"/>
                      <a:gd name="T33" fmla="*/ 562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14" h="1418">
                        <a:moveTo>
                          <a:pt x="2813" y="562"/>
                        </a:moveTo>
                        <a:lnTo>
                          <a:pt x="2813" y="562"/>
                        </a:lnTo>
                        <a:cubicBezTo>
                          <a:pt x="2698" y="864"/>
                          <a:pt x="2458" y="1062"/>
                          <a:pt x="2167" y="1187"/>
                        </a:cubicBezTo>
                        <a:cubicBezTo>
                          <a:pt x="1594" y="1417"/>
                          <a:pt x="1031" y="1406"/>
                          <a:pt x="479" y="1104"/>
                        </a:cubicBezTo>
                        <a:cubicBezTo>
                          <a:pt x="260" y="979"/>
                          <a:pt x="83" y="802"/>
                          <a:pt x="0" y="562"/>
                        </a:cubicBezTo>
                        <a:cubicBezTo>
                          <a:pt x="83" y="531"/>
                          <a:pt x="177" y="510"/>
                          <a:pt x="260" y="489"/>
                        </a:cubicBezTo>
                        <a:cubicBezTo>
                          <a:pt x="302" y="479"/>
                          <a:pt x="323" y="458"/>
                          <a:pt x="323" y="406"/>
                        </a:cubicBezTo>
                        <a:cubicBezTo>
                          <a:pt x="323" y="271"/>
                          <a:pt x="323" y="135"/>
                          <a:pt x="323" y="0"/>
                        </a:cubicBezTo>
                        <a:cubicBezTo>
                          <a:pt x="344" y="0"/>
                          <a:pt x="354" y="10"/>
                          <a:pt x="375" y="31"/>
                        </a:cubicBezTo>
                        <a:cubicBezTo>
                          <a:pt x="552" y="198"/>
                          <a:pt x="750" y="364"/>
                          <a:pt x="958" y="500"/>
                        </a:cubicBezTo>
                        <a:cubicBezTo>
                          <a:pt x="1135" y="625"/>
                          <a:pt x="1333" y="625"/>
                          <a:pt x="1542" y="604"/>
                        </a:cubicBezTo>
                        <a:cubicBezTo>
                          <a:pt x="1635" y="604"/>
                          <a:pt x="1729" y="573"/>
                          <a:pt x="1813" y="521"/>
                        </a:cubicBezTo>
                        <a:cubicBezTo>
                          <a:pt x="1969" y="417"/>
                          <a:pt x="2115" y="302"/>
                          <a:pt x="2260" y="177"/>
                        </a:cubicBezTo>
                        <a:cubicBezTo>
                          <a:pt x="2333" y="114"/>
                          <a:pt x="2396" y="42"/>
                          <a:pt x="2490" y="0"/>
                        </a:cubicBezTo>
                        <a:cubicBezTo>
                          <a:pt x="2490" y="135"/>
                          <a:pt x="2490" y="271"/>
                          <a:pt x="2490" y="406"/>
                        </a:cubicBezTo>
                        <a:cubicBezTo>
                          <a:pt x="2490" y="458"/>
                          <a:pt x="2500" y="479"/>
                          <a:pt x="2552" y="489"/>
                        </a:cubicBezTo>
                        <a:cubicBezTo>
                          <a:pt x="2635" y="510"/>
                          <a:pt x="2719" y="531"/>
                          <a:pt x="2813" y="562"/>
                        </a:cubicBezTo>
                      </a:path>
                    </a:pathLst>
                  </a:custGeom>
                  <a:solidFill>
                    <a:srgbClr val="E1C4AC"/>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382" name="Freeform 4"/>
                  <p:cNvSpPr>
                    <a:spLocks noChangeArrowheads="1"/>
                  </p:cNvSpPr>
                  <p:nvPr/>
                </p:nvSpPr>
                <p:spPr bwMode="auto">
                  <a:xfrm>
                    <a:off x="6059601" y="3905252"/>
                    <a:ext cx="3175" cy="4762"/>
                  </a:xfrm>
                  <a:custGeom>
                    <a:avLst/>
                    <a:gdLst>
                      <a:gd name="T0" fmla="*/ 0 w 11"/>
                      <a:gd name="T1" fmla="*/ 11 h 12"/>
                      <a:gd name="T2" fmla="*/ 0 w 11"/>
                      <a:gd name="T3" fmla="*/ 11 h 12"/>
                      <a:gd name="T4" fmla="*/ 10 w 11"/>
                      <a:gd name="T5" fmla="*/ 0 h 12"/>
                      <a:gd name="T6" fmla="*/ 10 w 11"/>
                      <a:gd name="T7" fmla="*/ 11 h 12"/>
                      <a:gd name="T8" fmla="*/ 10 w 11"/>
                      <a:gd name="T9" fmla="*/ 11 h 12"/>
                      <a:gd name="T10" fmla="*/ 0 w 11"/>
                      <a:gd name="T11" fmla="*/ 11 h 12"/>
                    </a:gdLst>
                    <a:ahLst/>
                    <a:cxnLst>
                      <a:cxn ang="0">
                        <a:pos x="T0" y="T1"/>
                      </a:cxn>
                      <a:cxn ang="0">
                        <a:pos x="T2" y="T3"/>
                      </a:cxn>
                      <a:cxn ang="0">
                        <a:pos x="T4" y="T5"/>
                      </a:cxn>
                      <a:cxn ang="0">
                        <a:pos x="T6" y="T7"/>
                      </a:cxn>
                      <a:cxn ang="0">
                        <a:pos x="T8" y="T9"/>
                      </a:cxn>
                      <a:cxn ang="0">
                        <a:pos x="T10" y="T11"/>
                      </a:cxn>
                    </a:cxnLst>
                    <a:rect l="0" t="0" r="r" b="b"/>
                    <a:pathLst>
                      <a:path w="11" h="12">
                        <a:moveTo>
                          <a:pt x="0" y="11"/>
                        </a:moveTo>
                        <a:lnTo>
                          <a:pt x="0" y="11"/>
                        </a:lnTo>
                        <a:cubicBezTo>
                          <a:pt x="0" y="0"/>
                          <a:pt x="10" y="0"/>
                          <a:pt x="10" y="0"/>
                        </a:cubicBezTo>
                        <a:lnTo>
                          <a:pt x="10" y="11"/>
                        </a:lnTo>
                        <a:lnTo>
                          <a:pt x="10" y="11"/>
                        </a:lnTo>
                        <a:lnTo>
                          <a:pt x="0" y="11"/>
                        </a:lnTo>
                      </a:path>
                    </a:pathLst>
                  </a:custGeom>
                  <a:solidFill>
                    <a:srgbClr val="7D555A"/>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383" name="Freeform 5"/>
                  <p:cNvSpPr>
                    <a:spLocks noChangeArrowheads="1"/>
                  </p:cNvSpPr>
                  <p:nvPr/>
                </p:nvSpPr>
                <p:spPr bwMode="auto">
                  <a:xfrm>
                    <a:off x="6332651" y="3957639"/>
                    <a:ext cx="393700" cy="128588"/>
                  </a:xfrm>
                  <a:custGeom>
                    <a:avLst/>
                    <a:gdLst>
                      <a:gd name="T0" fmla="*/ 552 w 1095"/>
                      <a:gd name="T1" fmla="*/ 11 h 356"/>
                      <a:gd name="T2" fmla="*/ 552 w 1095"/>
                      <a:gd name="T3" fmla="*/ 11 h 356"/>
                      <a:gd name="T4" fmla="*/ 1000 w 1095"/>
                      <a:gd name="T5" fmla="*/ 11 h 356"/>
                      <a:gd name="T6" fmla="*/ 1084 w 1095"/>
                      <a:gd name="T7" fmla="*/ 32 h 356"/>
                      <a:gd name="T8" fmla="*/ 1052 w 1095"/>
                      <a:gd name="T9" fmla="*/ 105 h 356"/>
                      <a:gd name="T10" fmla="*/ 636 w 1095"/>
                      <a:gd name="T11" fmla="*/ 323 h 356"/>
                      <a:gd name="T12" fmla="*/ 73 w 1095"/>
                      <a:gd name="T13" fmla="*/ 136 h 356"/>
                      <a:gd name="T14" fmla="*/ 31 w 1095"/>
                      <a:gd name="T15" fmla="*/ 94 h 356"/>
                      <a:gd name="T16" fmla="*/ 73 w 1095"/>
                      <a:gd name="T17" fmla="*/ 11 h 356"/>
                      <a:gd name="T18" fmla="*/ 552 w 1095"/>
                      <a:gd name="T19" fmla="*/ 11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5" h="356">
                        <a:moveTo>
                          <a:pt x="552" y="11"/>
                        </a:moveTo>
                        <a:lnTo>
                          <a:pt x="552" y="11"/>
                        </a:lnTo>
                        <a:cubicBezTo>
                          <a:pt x="698" y="11"/>
                          <a:pt x="854" y="11"/>
                          <a:pt x="1000" y="11"/>
                        </a:cubicBezTo>
                        <a:cubicBezTo>
                          <a:pt x="1031" y="11"/>
                          <a:pt x="1063" y="0"/>
                          <a:pt x="1084" y="32"/>
                        </a:cubicBezTo>
                        <a:cubicBezTo>
                          <a:pt x="1094" y="63"/>
                          <a:pt x="1073" y="84"/>
                          <a:pt x="1052" y="105"/>
                        </a:cubicBezTo>
                        <a:cubicBezTo>
                          <a:pt x="948" y="240"/>
                          <a:pt x="802" y="313"/>
                          <a:pt x="636" y="323"/>
                        </a:cubicBezTo>
                        <a:cubicBezTo>
                          <a:pt x="427" y="355"/>
                          <a:pt x="219" y="313"/>
                          <a:pt x="73" y="136"/>
                        </a:cubicBezTo>
                        <a:cubicBezTo>
                          <a:pt x="52" y="125"/>
                          <a:pt x="42" y="105"/>
                          <a:pt x="31" y="94"/>
                        </a:cubicBezTo>
                        <a:cubicBezTo>
                          <a:pt x="0" y="32"/>
                          <a:pt x="11" y="11"/>
                          <a:pt x="73" y="11"/>
                        </a:cubicBezTo>
                        <a:cubicBezTo>
                          <a:pt x="229" y="11"/>
                          <a:pt x="386" y="11"/>
                          <a:pt x="552" y="11"/>
                        </a:cubicBezTo>
                      </a:path>
                    </a:pathLst>
                  </a:custGeom>
                  <a:solidFill>
                    <a:srgbClr val="AB857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384" name="Freeform 6"/>
                  <p:cNvSpPr>
                    <a:spLocks noChangeArrowheads="1"/>
                  </p:cNvSpPr>
                  <p:nvPr/>
                </p:nvSpPr>
                <p:spPr bwMode="auto">
                  <a:xfrm>
                    <a:off x="6554901" y="3379789"/>
                    <a:ext cx="393700" cy="401638"/>
                  </a:xfrm>
                  <a:custGeom>
                    <a:avLst/>
                    <a:gdLst>
                      <a:gd name="T0" fmla="*/ 10 w 1095"/>
                      <a:gd name="T1" fmla="*/ 740 h 1116"/>
                      <a:gd name="T2" fmla="*/ 10 w 1095"/>
                      <a:gd name="T3" fmla="*/ 740 h 1116"/>
                      <a:gd name="T4" fmla="*/ 10 w 1095"/>
                      <a:gd name="T5" fmla="*/ 521 h 1116"/>
                      <a:gd name="T6" fmla="*/ 281 w 1095"/>
                      <a:gd name="T7" fmla="*/ 94 h 1116"/>
                      <a:gd name="T8" fmla="*/ 906 w 1095"/>
                      <a:gd name="T9" fmla="*/ 104 h 1116"/>
                      <a:gd name="T10" fmla="*/ 1041 w 1095"/>
                      <a:gd name="T11" fmla="*/ 219 h 1116"/>
                      <a:gd name="T12" fmla="*/ 1062 w 1095"/>
                      <a:gd name="T13" fmla="*/ 292 h 1116"/>
                      <a:gd name="T14" fmla="*/ 937 w 1095"/>
                      <a:gd name="T15" fmla="*/ 313 h 1116"/>
                      <a:gd name="T16" fmla="*/ 635 w 1095"/>
                      <a:gd name="T17" fmla="*/ 167 h 1116"/>
                      <a:gd name="T18" fmla="*/ 271 w 1095"/>
                      <a:gd name="T19" fmla="*/ 261 h 1116"/>
                      <a:gd name="T20" fmla="*/ 146 w 1095"/>
                      <a:gd name="T21" fmla="*/ 500 h 1116"/>
                      <a:gd name="T22" fmla="*/ 146 w 1095"/>
                      <a:gd name="T23" fmla="*/ 1042 h 1116"/>
                      <a:gd name="T24" fmla="*/ 73 w 1095"/>
                      <a:gd name="T25" fmla="*/ 1104 h 1116"/>
                      <a:gd name="T26" fmla="*/ 10 w 1095"/>
                      <a:gd name="T27" fmla="*/ 1042 h 1116"/>
                      <a:gd name="T28" fmla="*/ 10 w 1095"/>
                      <a:gd name="T29" fmla="*/ 740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5" h="1116">
                        <a:moveTo>
                          <a:pt x="10" y="740"/>
                        </a:moveTo>
                        <a:lnTo>
                          <a:pt x="10" y="740"/>
                        </a:lnTo>
                        <a:cubicBezTo>
                          <a:pt x="10" y="667"/>
                          <a:pt x="10" y="594"/>
                          <a:pt x="10" y="521"/>
                        </a:cubicBezTo>
                        <a:cubicBezTo>
                          <a:pt x="0" y="313"/>
                          <a:pt x="104" y="177"/>
                          <a:pt x="281" y="94"/>
                        </a:cubicBezTo>
                        <a:cubicBezTo>
                          <a:pt x="489" y="0"/>
                          <a:pt x="698" y="0"/>
                          <a:pt x="906" y="104"/>
                        </a:cubicBezTo>
                        <a:cubicBezTo>
                          <a:pt x="958" y="136"/>
                          <a:pt x="1000" y="177"/>
                          <a:pt x="1041" y="219"/>
                        </a:cubicBezTo>
                        <a:cubicBezTo>
                          <a:pt x="1062" y="240"/>
                          <a:pt x="1094" y="271"/>
                          <a:pt x="1062" y="292"/>
                        </a:cubicBezTo>
                        <a:cubicBezTo>
                          <a:pt x="1031" y="313"/>
                          <a:pt x="979" y="354"/>
                          <a:pt x="937" y="313"/>
                        </a:cubicBezTo>
                        <a:cubicBezTo>
                          <a:pt x="854" y="219"/>
                          <a:pt x="750" y="177"/>
                          <a:pt x="635" y="167"/>
                        </a:cubicBezTo>
                        <a:cubicBezTo>
                          <a:pt x="500" y="156"/>
                          <a:pt x="375" y="177"/>
                          <a:pt x="271" y="261"/>
                        </a:cubicBezTo>
                        <a:cubicBezTo>
                          <a:pt x="187" y="323"/>
                          <a:pt x="146" y="396"/>
                          <a:pt x="146" y="500"/>
                        </a:cubicBezTo>
                        <a:cubicBezTo>
                          <a:pt x="146" y="688"/>
                          <a:pt x="146" y="865"/>
                          <a:pt x="146" y="1042"/>
                        </a:cubicBezTo>
                        <a:cubicBezTo>
                          <a:pt x="156" y="1104"/>
                          <a:pt x="125" y="1104"/>
                          <a:pt x="73" y="1104"/>
                        </a:cubicBezTo>
                        <a:cubicBezTo>
                          <a:pt x="21" y="1115"/>
                          <a:pt x="0" y="1094"/>
                          <a:pt x="10" y="1042"/>
                        </a:cubicBezTo>
                        <a:cubicBezTo>
                          <a:pt x="10" y="938"/>
                          <a:pt x="10" y="844"/>
                          <a:pt x="10" y="740"/>
                        </a:cubicBezTo>
                      </a:path>
                    </a:pathLst>
                  </a:custGeom>
                  <a:solidFill>
                    <a:srgbClr val="BE967C"/>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385" name="Freeform 7"/>
                  <p:cNvSpPr>
                    <a:spLocks noChangeArrowheads="1"/>
                  </p:cNvSpPr>
                  <p:nvPr/>
                </p:nvSpPr>
                <p:spPr bwMode="auto">
                  <a:xfrm>
                    <a:off x="6111989" y="3390902"/>
                    <a:ext cx="374650" cy="112712"/>
                  </a:xfrm>
                  <a:custGeom>
                    <a:avLst/>
                    <a:gdLst>
                      <a:gd name="T0" fmla="*/ 510 w 1042"/>
                      <a:gd name="T1" fmla="*/ 0 h 314"/>
                      <a:gd name="T2" fmla="*/ 510 w 1042"/>
                      <a:gd name="T3" fmla="*/ 0 h 314"/>
                      <a:gd name="T4" fmla="*/ 927 w 1042"/>
                      <a:gd name="T5" fmla="*/ 125 h 314"/>
                      <a:gd name="T6" fmla="*/ 979 w 1042"/>
                      <a:gd name="T7" fmla="*/ 178 h 314"/>
                      <a:gd name="T8" fmla="*/ 1010 w 1042"/>
                      <a:gd name="T9" fmla="*/ 271 h 314"/>
                      <a:gd name="T10" fmla="*/ 875 w 1042"/>
                      <a:gd name="T11" fmla="*/ 271 h 314"/>
                      <a:gd name="T12" fmla="*/ 250 w 1042"/>
                      <a:gd name="T13" fmla="*/ 209 h 314"/>
                      <a:gd name="T14" fmla="*/ 166 w 1042"/>
                      <a:gd name="T15" fmla="*/ 282 h 314"/>
                      <a:gd name="T16" fmla="*/ 104 w 1042"/>
                      <a:gd name="T17" fmla="*/ 303 h 314"/>
                      <a:gd name="T18" fmla="*/ 73 w 1042"/>
                      <a:gd name="T19" fmla="*/ 167 h 314"/>
                      <a:gd name="T20" fmla="*/ 510 w 1042"/>
                      <a:gd name="T21"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2" h="314">
                        <a:moveTo>
                          <a:pt x="510" y="0"/>
                        </a:moveTo>
                        <a:lnTo>
                          <a:pt x="510" y="0"/>
                        </a:lnTo>
                        <a:cubicBezTo>
                          <a:pt x="666" y="11"/>
                          <a:pt x="802" y="32"/>
                          <a:pt x="927" y="125"/>
                        </a:cubicBezTo>
                        <a:cubicBezTo>
                          <a:pt x="948" y="146"/>
                          <a:pt x="968" y="157"/>
                          <a:pt x="979" y="178"/>
                        </a:cubicBezTo>
                        <a:cubicBezTo>
                          <a:pt x="1000" y="209"/>
                          <a:pt x="1041" y="230"/>
                          <a:pt x="1010" y="271"/>
                        </a:cubicBezTo>
                        <a:cubicBezTo>
                          <a:pt x="968" y="313"/>
                          <a:pt x="916" y="313"/>
                          <a:pt x="875" y="271"/>
                        </a:cubicBezTo>
                        <a:cubicBezTo>
                          <a:pt x="739" y="115"/>
                          <a:pt x="406" y="105"/>
                          <a:pt x="250" y="209"/>
                        </a:cubicBezTo>
                        <a:cubicBezTo>
                          <a:pt x="218" y="230"/>
                          <a:pt x="187" y="250"/>
                          <a:pt x="166" y="282"/>
                        </a:cubicBezTo>
                        <a:cubicBezTo>
                          <a:pt x="156" y="313"/>
                          <a:pt x="135" y="313"/>
                          <a:pt x="104" y="303"/>
                        </a:cubicBezTo>
                        <a:cubicBezTo>
                          <a:pt x="10" y="261"/>
                          <a:pt x="0" y="250"/>
                          <a:pt x="73" y="167"/>
                        </a:cubicBezTo>
                        <a:cubicBezTo>
                          <a:pt x="198" y="42"/>
                          <a:pt x="354" y="11"/>
                          <a:pt x="510" y="0"/>
                        </a:cubicBezTo>
                      </a:path>
                    </a:pathLst>
                  </a:custGeom>
                  <a:solidFill>
                    <a:srgbClr val="CDA48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386" name="Freeform 8"/>
                  <p:cNvSpPr>
                    <a:spLocks noChangeArrowheads="1"/>
                  </p:cNvSpPr>
                  <p:nvPr/>
                </p:nvSpPr>
                <p:spPr bwMode="auto">
                  <a:xfrm>
                    <a:off x="6246926" y="3519489"/>
                    <a:ext cx="101600" cy="104775"/>
                  </a:xfrm>
                  <a:custGeom>
                    <a:avLst/>
                    <a:gdLst>
                      <a:gd name="T0" fmla="*/ 0 w 282"/>
                      <a:gd name="T1" fmla="*/ 145 h 292"/>
                      <a:gd name="T2" fmla="*/ 0 w 282"/>
                      <a:gd name="T3" fmla="*/ 145 h 292"/>
                      <a:gd name="T4" fmla="*/ 145 w 282"/>
                      <a:gd name="T5" fmla="*/ 0 h 292"/>
                      <a:gd name="T6" fmla="*/ 281 w 282"/>
                      <a:gd name="T7" fmla="*/ 145 h 292"/>
                      <a:gd name="T8" fmla="*/ 135 w 282"/>
                      <a:gd name="T9" fmla="*/ 291 h 292"/>
                      <a:gd name="T10" fmla="*/ 0 w 282"/>
                      <a:gd name="T11" fmla="*/ 145 h 292"/>
                    </a:gdLst>
                    <a:ahLst/>
                    <a:cxnLst>
                      <a:cxn ang="0">
                        <a:pos x="T0" y="T1"/>
                      </a:cxn>
                      <a:cxn ang="0">
                        <a:pos x="T2" y="T3"/>
                      </a:cxn>
                      <a:cxn ang="0">
                        <a:pos x="T4" y="T5"/>
                      </a:cxn>
                      <a:cxn ang="0">
                        <a:pos x="T6" y="T7"/>
                      </a:cxn>
                      <a:cxn ang="0">
                        <a:pos x="T8" y="T9"/>
                      </a:cxn>
                      <a:cxn ang="0">
                        <a:pos x="T10" y="T11"/>
                      </a:cxn>
                    </a:cxnLst>
                    <a:rect l="0" t="0" r="r" b="b"/>
                    <a:pathLst>
                      <a:path w="282" h="292">
                        <a:moveTo>
                          <a:pt x="0" y="145"/>
                        </a:moveTo>
                        <a:lnTo>
                          <a:pt x="0" y="145"/>
                        </a:lnTo>
                        <a:cubicBezTo>
                          <a:pt x="0" y="62"/>
                          <a:pt x="62" y="0"/>
                          <a:pt x="145" y="0"/>
                        </a:cubicBezTo>
                        <a:cubicBezTo>
                          <a:pt x="218" y="0"/>
                          <a:pt x="281" y="73"/>
                          <a:pt x="281" y="145"/>
                        </a:cubicBezTo>
                        <a:cubicBezTo>
                          <a:pt x="281" y="229"/>
                          <a:pt x="218" y="291"/>
                          <a:pt x="135" y="291"/>
                        </a:cubicBezTo>
                        <a:cubicBezTo>
                          <a:pt x="62" y="291"/>
                          <a:pt x="0" y="218"/>
                          <a:pt x="0" y="145"/>
                        </a:cubicBezTo>
                      </a:path>
                    </a:pathLst>
                  </a:custGeom>
                  <a:solidFill>
                    <a:srgbClr val="3B414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387" name="Freeform 9"/>
                  <p:cNvSpPr>
                    <a:spLocks noChangeArrowheads="1"/>
                  </p:cNvSpPr>
                  <p:nvPr/>
                </p:nvSpPr>
                <p:spPr bwMode="auto">
                  <a:xfrm>
                    <a:off x="6712064" y="3519489"/>
                    <a:ext cx="104775" cy="104775"/>
                  </a:xfrm>
                  <a:custGeom>
                    <a:avLst/>
                    <a:gdLst>
                      <a:gd name="T0" fmla="*/ 292 w 293"/>
                      <a:gd name="T1" fmla="*/ 145 h 292"/>
                      <a:gd name="T2" fmla="*/ 292 w 293"/>
                      <a:gd name="T3" fmla="*/ 145 h 292"/>
                      <a:gd name="T4" fmla="*/ 146 w 293"/>
                      <a:gd name="T5" fmla="*/ 291 h 292"/>
                      <a:gd name="T6" fmla="*/ 0 w 293"/>
                      <a:gd name="T7" fmla="*/ 145 h 292"/>
                      <a:gd name="T8" fmla="*/ 146 w 293"/>
                      <a:gd name="T9" fmla="*/ 0 h 292"/>
                      <a:gd name="T10" fmla="*/ 292 w 293"/>
                      <a:gd name="T11" fmla="*/ 145 h 292"/>
                    </a:gdLst>
                    <a:ahLst/>
                    <a:cxnLst>
                      <a:cxn ang="0">
                        <a:pos x="T0" y="T1"/>
                      </a:cxn>
                      <a:cxn ang="0">
                        <a:pos x="T2" y="T3"/>
                      </a:cxn>
                      <a:cxn ang="0">
                        <a:pos x="T4" y="T5"/>
                      </a:cxn>
                      <a:cxn ang="0">
                        <a:pos x="T6" y="T7"/>
                      </a:cxn>
                      <a:cxn ang="0">
                        <a:pos x="T8" y="T9"/>
                      </a:cxn>
                      <a:cxn ang="0">
                        <a:pos x="T10" y="T11"/>
                      </a:cxn>
                    </a:cxnLst>
                    <a:rect l="0" t="0" r="r" b="b"/>
                    <a:pathLst>
                      <a:path w="293" h="292">
                        <a:moveTo>
                          <a:pt x="292" y="145"/>
                        </a:moveTo>
                        <a:lnTo>
                          <a:pt x="292" y="145"/>
                        </a:lnTo>
                        <a:cubicBezTo>
                          <a:pt x="292" y="229"/>
                          <a:pt x="229" y="291"/>
                          <a:pt x="146" y="291"/>
                        </a:cubicBezTo>
                        <a:cubicBezTo>
                          <a:pt x="73" y="291"/>
                          <a:pt x="0" y="229"/>
                          <a:pt x="0" y="145"/>
                        </a:cubicBezTo>
                        <a:cubicBezTo>
                          <a:pt x="11" y="62"/>
                          <a:pt x="73" y="0"/>
                          <a:pt x="146" y="0"/>
                        </a:cubicBezTo>
                        <a:cubicBezTo>
                          <a:pt x="229" y="0"/>
                          <a:pt x="292" y="62"/>
                          <a:pt x="292" y="145"/>
                        </a:cubicBezTo>
                      </a:path>
                    </a:pathLst>
                  </a:custGeom>
                  <a:solidFill>
                    <a:srgbClr val="3B414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388" name="Freeform 10"/>
                  <p:cNvSpPr>
                    <a:spLocks noChangeArrowheads="1"/>
                  </p:cNvSpPr>
                  <p:nvPr/>
                </p:nvSpPr>
                <p:spPr bwMode="auto">
                  <a:xfrm>
                    <a:off x="6996226" y="3905252"/>
                    <a:ext cx="11113" cy="4762"/>
                  </a:xfrm>
                  <a:custGeom>
                    <a:avLst/>
                    <a:gdLst>
                      <a:gd name="T0" fmla="*/ 31 w 32"/>
                      <a:gd name="T1" fmla="*/ 0 h 12"/>
                      <a:gd name="T2" fmla="*/ 31 w 32"/>
                      <a:gd name="T3" fmla="*/ 0 h 12"/>
                      <a:gd name="T4" fmla="*/ 0 w 32"/>
                      <a:gd name="T5" fmla="*/ 11 h 12"/>
                      <a:gd name="T6" fmla="*/ 10 w 32"/>
                      <a:gd name="T7" fmla="*/ 0 h 12"/>
                      <a:gd name="T8" fmla="*/ 31 w 32"/>
                      <a:gd name="T9" fmla="*/ 0 h 12"/>
                    </a:gdLst>
                    <a:ahLst/>
                    <a:cxnLst>
                      <a:cxn ang="0">
                        <a:pos x="T0" y="T1"/>
                      </a:cxn>
                      <a:cxn ang="0">
                        <a:pos x="T2" y="T3"/>
                      </a:cxn>
                      <a:cxn ang="0">
                        <a:pos x="T4" y="T5"/>
                      </a:cxn>
                      <a:cxn ang="0">
                        <a:pos x="T6" y="T7"/>
                      </a:cxn>
                      <a:cxn ang="0">
                        <a:pos x="T8" y="T9"/>
                      </a:cxn>
                    </a:cxnLst>
                    <a:rect l="0" t="0" r="r" b="b"/>
                    <a:pathLst>
                      <a:path w="32" h="12">
                        <a:moveTo>
                          <a:pt x="31" y="0"/>
                        </a:moveTo>
                        <a:lnTo>
                          <a:pt x="31" y="0"/>
                        </a:lnTo>
                        <a:cubicBezTo>
                          <a:pt x="21" y="0"/>
                          <a:pt x="10" y="11"/>
                          <a:pt x="0" y="11"/>
                        </a:cubicBezTo>
                        <a:lnTo>
                          <a:pt x="10" y="0"/>
                        </a:lnTo>
                        <a:cubicBezTo>
                          <a:pt x="10" y="0"/>
                          <a:pt x="21" y="0"/>
                          <a:pt x="31" y="0"/>
                        </a:cubicBezTo>
                      </a:path>
                    </a:pathLst>
                  </a:custGeom>
                  <a:solidFill>
                    <a:srgbClr val="7D555A"/>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389" name="Freeform 11"/>
                  <p:cNvSpPr>
                    <a:spLocks noChangeArrowheads="1"/>
                  </p:cNvSpPr>
                  <p:nvPr/>
                </p:nvSpPr>
                <p:spPr bwMode="auto">
                  <a:xfrm>
                    <a:off x="6062776" y="3005139"/>
                    <a:ext cx="941388" cy="1319213"/>
                  </a:xfrm>
                  <a:custGeom>
                    <a:avLst/>
                    <a:gdLst>
                      <a:gd name="T0" fmla="*/ 2594 w 2616"/>
                      <a:gd name="T1" fmla="*/ 2052 h 3666"/>
                      <a:gd name="T2" fmla="*/ 2573 w 2616"/>
                      <a:gd name="T3" fmla="*/ 656 h 3666"/>
                      <a:gd name="T4" fmla="*/ 1792 w 2616"/>
                      <a:gd name="T5" fmla="*/ 239 h 3666"/>
                      <a:gd name="T6" fmla="*/ 1209 w 2616"/>
                      <a:gd name="T7" fmla="*/ 281 h 3666"/>
                      <a:gd name="T8" fmla="*/ 396 w 2616"/>
                      <a:gd name="T9" fmla="*/ 166 h 3666"/>
                      <a:gd name="T10" fmla="*/ 0 w 2616"/>
                      <a:gd name="T11" fmla="*/ 1072 h 3666"/>
                      <a:gd name="T12" fmla="*/ 0 w 2616"/>
                      <a:gd name="T13" fmla="*/ 2509 h 3666"/>
                      <a:gd name="T14" fmla="*/ 219 w 2616"/>
                      <a:gd name="T15" fmla="*/ 3071 h 3666"/>
                      <a:gd name="T16" fmla="*/ 1302 w 2616"/>
                      <a:gd name="T17" fmla="*/ 3665 h 3666"/>
                      <a:gd name="T18" fmla="*/ 1761 w 2616"/>
                      <a:gd name="T19" fmla="*/ 3540 h 3666"/>
                      <a:gd name="T20" fmla="*/ 2552 w 2616"/>
                      <a:gd name="T21" fmla="*/ 2738 h 3666"/>
                      <a:gd name="T22" fmla="*/ 2573 w 2616"/>
                      <a:gd name="T23" fmla="*/ 2655 h 3666"/>
                      <a:gd name="T24" fmla="*/ 2594 w 2616"/>
                      <a:gd name="T25" fmla="*/ 2519 h 3666"/>
                      <a:gd name="T26" fmla="*/ 2604 w 2616"/>
                      <a:gd name="T27" fmla="*/ 2498 h 3666"/>
                      <a:gd name="T28" fmla="*/ 2604 w 2616"/>
                      <a:gd name="T29" fmla="*/ 2498 h 3666"/>
                      <a:gd name="T30" fmla="*/ 2594 w 2616"/>
                      <a:gd name="T31" fmla="*/ 2052 h 3666"/>
                      <a:gd name="T32" fmla="*/ 1948 w 2616"/>
                      <a:gd name="T33" fmla="*/ 1718 h 3666"/>
                      <a:gd name="T34" fmla="*/ 1948 w 2616"/>
                      <a:gd name="T35" fmla="*/ 1427 h 3666"/>
                      <a:gd name="T36" fmla="*/ 1948 w 2616"/>
                      <a:gd name="T37" fmla="*/ 1718 h 3666"/>
                      <a:gd name="T38" fmla="*/ 1375 w 2616"/>
                      <a:gd name="T39" fmla="*/ 1781 h 3666"/>
                      <a:gd name="T40" fmla="*/ 1646 w 2616"/>
                      <a:gd name="T41" fmla="*/ 1135 h 3666"/>
                      <a:gd name="T42" fmla="*/ 2406 w 2616"/>
                      <a:gd name="T43" fmla="*/ 1260 h 3666"/>
                      <a:gd name="T44" fmla="*/ 2302 w 2616"/>
                      <a:gd name="T45" fmla="*/ 1354 h 3666"/>
                      <a:gd name="T46" fmla="*/ 1636 w 2616"/>
                      <a:gd name="T47" fmla="*/ 1302 h 3666"/>
                      <a:gd name="T48" fmla="*/ 1511 w 2616"/>
                      <a:gd name="T49" fmla="*/ 2083 h 3666"/>
                      <a:gd name="T50" fmla="*/ 1375 w 2616"/>
                      <a:gd name="T51" fmla="*/ 2083 h 3666"/>
                      <a:gd name="T52" fmla="*/ 302 w 2616"/>
                      <a:gd name="T53" fmla="*/ 1354 h 3666"/>
                      <a:gd name="T54" fmla="*/ 240 w 2616"/>
                      <a:gd name="T55" fmla="*/ 1375 h 3666"/>
                      <a:gd name="T56" fmla="*/ 646 w 2616"/>
                      <a:gd name="T57" fmla="*/ 1072 h 3666"/>
                      <a:gd name="T58" fmla="*/ 1115 w 2616"/>
                      <a:gd name="T59" fmla="*/ 1250 h 3666"/>
                      <a:gd name="T60" fmla="*/ 1011 w 2616"/>
                      <a:gd name="T61" fmla="*/ 1343 h 3666"/>
                      <a:gd name="T62" fmla="*/ 302 w 2616"/>
                      <a:gd name="T63" fmla="*/ 1354 h 3666"/>
                      <a:gd name="T64" fmla="*/ 646 w 2616"/>
                      <a:gd name="T65" fmla="*/ 1718 h 3666"/>
                      <a:gd name="T66" fmla="*/ 656 w 2616"/>
                      <a:gd name="T67" fmla="*/ 1427 h 3666"/>
                      <a:gd name="T68" fmla="*/ 646 w 2616"/>
                      <a:gd name="T69" fmla="*/ 1718 h 3666"/>
                      <a:gd name="T70" fmla="*/ 823 w 2616"/>
                      <a:gd name="T71" fmla="*/ 2780 h 3666"/>
                      <a:gd name="T72" fmla="*/ 823 w 2616"/>
                      <a:gd name="T73" fmla="*/ 2655 h 3666"/>
                      <a:gd name="T74" fmla="*/ 1750 w 2616"/>
                      <a:gd name="T75" fmla="*/ 2655 h 3666"/>
                      <a:gd name="T76" fmla="*/ 1802 w 2616"/>
                      <a:gd name="T77" fmla="*/ 2749 h 3666"/>
                      <a:gd name="T78" fmla="*/ 823 w 2616"/>
                      <a:gd name="T79" fmla="*/ 2780 h 3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16" h="3666">
                        <a:moveTo>
                          <a:pt x="2594" y="2052"/>
                        </a:moveTo>
                        <a:lnTo>
                          <a:pt x="2594" y="2052"/>
                        </a:lnTo>
                        <a:cubicBezTo>
                          <a:pt x="2594" y="1718"/>
                          <a:pt x="2604" y="1395"/>
                          <a:pt x="2604" y="1072"/>
                        </a:cubicBezTo>
                        <a:cubicBezTo>
                          <a:pt x="2615" y="937"/>
                          <a:pt x="2594" y="791"/>
                          <a:pt x="2573" y="656"/>
                        </a:cubicBezTo>
                        <a:cubicBezTo>
                          <a:pt x="2511" y="364"/>
                          <a:pt x="2354" y="239"/>
                          <a:pt x="2042" y="218"/>
                        </a:cubicBezTo>
                        <a:cubicBezTo>
                          <a:pt x="1959" y="208"/>
                          <a:pt x="1875" y="229"/>
                          <a:pt x="1792" y="239"/>
                        </a:cubicBezTo>
                        <a:cubicBezTo>
                          <a:pt x="1761" y="260"/>
                          <a:pt x="1719" y="281"/>
                          <a:pt x="1688" y="302"/>
                        </a:cubicBezTo>
                        <a:cubicBezTo>
                          <a:pt x="1521" y="385"/>
                          <a:pt x="1365" y="364"/>
                          <a:pt x="1209" y="281"/>
                        </a:cubicBezTo>
                        <a:cubicBezTo>
                          <a:pt x="1156" y="250"/>
                          <a:pt x="1104" y="218"/>
                          <a:pt x="1063" y="187"/>
                        </a:cubicBezTo>
                        <a:cubicBezTo>
                          <a:pt x="854" y="0"/>
                          <a:pt x="594" y="52"/>
                          <a:pt x="396" y="166"/>
                        </a:cubicBezTo>
                        <a:cubicBezTo>
                          <a:pt x="167" y="312"/>
                          <a:pt x="52" y="531"/>
                          <a:pt x="21" y="802"/>
                        </a:cubicBezTo>
                        <a:cubicBezTo>
                          <a:pt x="11" y="895"/>
                          <a:pt x="11" y="979"/>
                          <a:pt x="0" y="1072"/>
                        </a:cubicBezTo>
                        <a:cubicBezTo>
                          <a:pt x="0" y="1552"/>
                          <a:pt x="0" y="2020"/>
                          <a:pt x="0" y="2498"/>
                        </a:cubicBezTo>
                        <a:lnTo>
                          <a:pt x="0" y="2509"/>
                        </a:lnTo>
                        <a:cubicBezTo>
                          <a:pt x="11" y="2582"/>
                          <a:pt x="31" y="2665"/>
                          <a:pt x="52" y="2738"/>
                        </a:cubicBezTo>
                        <a:cubicBezTo>
                          <a:pt x="84" y="2863"/>
                          <a:pt x="156" y="2967"/>
                          <a:pt x="219" y="3071"/>
                        </a:cubicBezTo>
                        <a:cubicBezTo>
                          <a:pt x="406" y="3249"/>
                          <a:pt x="625" y="3394"/>
                          <a:pt x="844" y="3540"/>
                        </a:cubicBezTo>
                        <a:cubicBezTo>
                          <a:pt x="990" y="3634"/>
                          <a:pt x="1136" y="3665"/>
                          <a:pt x="1302" y="3665"/>
                        </a:cubicBezTo>
                        <a:lnTo>
                          <a:pt x="1302" y="3665"/>
                        </a:lnTo>
                        <a:cubicBezTo>
                          <a:pt x="1459" y="3665"/>
                          <a:pt x="1615" y="3634"/>
                          <a:pt x="1761" y="3540"/>
                        </a:cubicBezTo>
                        <a:cubicBezTo>
                          <a:pt x="1979" y="3394"/>
                          <a:pt x="2188" y="3249"/>
                          <a:pt x="2386" y="3071"/>
                        </a:cubicBezTo>
                        <a:cubicBezTo>
                          <a:pt x="2448" y="2967"/>
                          <a:pt x="2521" y="2863"/>
                          <a:pt x="2552" y="2738"/>
                        </a:cubicBezTo>
                        <a:cubicBezTo>
                          <a:pt x="2552" y="2717"/>
                          <a:pt x="2563" y="2707"/>
                          <a:pt x="2563" y="2686"/>
                        </a:cubicBezTo>
                        <a:cubicBezTo>
                          <a:pt x="2573" y="2676"/>
                          <a:pt x="2573" y="2665"/>
                          <a:pt x="2573" y="2655"/>
                        </a:cubicBezTo>
                        <a:cubicBezTo>
                          <a:pt x="2573" y="2655"/>
                          <a:pt x="2573" y="2644"/>
                          <a:pt x="2573" y="2634"/>
                        </a:cubicBezTo>
                        <a:cubicBezTo>
                          <a:pt x="2584" y="2603"/>
                          <a:pt x="2594" y="2561"/>
                          <a:pt x="2594" y="2519"/>
                        </a:cubicBezTo>
                        <a:lnTo>
                          <a:pt x="2594" y="2509"/>
                        </a:lnTo>
                        <a:lnTo>
                          <a:pt x="2604" y="2498"/>
                        </a:lnTo>
                        <a:lnTo>
                          <a:pt x="2604" y="2498"/>
                        </a:lnTo>
                        <a:lnTo>
                          <a:pt x="2604" y="2498"/>
                        </a:lnTo>
                        <a:lnTo>
                          <a:pt x="2604" y="2498"/>
                        </a:lnTo>
                        <a:cubicBezTo>
                          <a:pt x="2604" y="2343"/>
                          <a:pt x="2594" y="2197"/>
                          <a:pt x="2594" y="2052"/>
                        </a:cubicBezTo>
                        <a:close/>
                        <a:moveTo>
                          <a:pt x="1948" y="1718"/>
                        </a:moveTo>
                        <a:lnTo>
                          <a:pt x="1948" y="1718"/>
                        </a:lnTo>
                        <a:cubicBezTo>
                          <a:pt x="1875" y="1718"/>
                          <a:pt x="1802" y="1656"/>
                          <a:pt x="1802" y="1572"/>
                        </a:cubicBezTo>
                        <a:cubicBezTo>
                          <a:pt x="1813" y="1489"/>
                          <a:pt x="1875" y="1427"/>
                          <a:pt x="1948" y="1427"/>
                        </a:cubicBezTo>
                        <a:cubicBezTo>
                          <a:pt x="2031" y="1427"/>
                          <a:pt x="2094" y="1489"/>
                          <a:pt x="2094" y="1572"/>
                        </a:cubicBezTo>
                        <a:cubicBezTo>
                          <a:pt x="2094" y="1656"/>
                          <a:pt x="2031" y="1718"/>
                          <a:pt x="1948" y="1718"/>
                        </a:cubicBezTo>
                        <a:close/>
                        <a:moveTo>
                          <a:pt x="1375" y="1781"/>
                        </a:moveTo>
                        <a:lnTo>
                          <a:pt x="1375" y="1781"/>
                        </a:lnTo>
                        <a:cubicBezTo>
                          <a:pt x="1375" y="1708"/>
                          <a:pt x="1375" y="1635"/>
                          <a:pt x="1375" y="1562"/>
                        </a:cubicBezTo>
                        <a:cubicBezTo>
                          <a:pt x="1365" y="1354"/>
                          <a:pt x="1469" y="1218"/>
                          <a:pt x="1646" y="1135"/>
                        </a:cubicBezTo>
                        <a:cubicBezTo>
                          <a:pt x="1854" y="1041"/>
                          <a:pt x="2063" y="1041"/>
                          <a:pt x="2271" y="1145"/>
                        </a:cubicBezTo>
                        <a:cubicBezTo>
                          <a:pt x="2323" y="1177"/>
                          <a:pt x="2365" y="1218"/>
                          <a:pt x="2406" y="1260"/>
                        </a:cubicBezTo>
                        <a:cubicBezTo>
                          <a:pt x="2427" y="1281"/>
                          <a:pt x="2459" y="1312"/>
                          <a:pt x="2427" y="1333"/>
                        </a:cubicBezTo>
                        <a:cubicBezTo>
                          <a:pt x="2396" y="1354"/>
                          <a:pt x="2344" y="1395"/>
                          <a:pt x="2302" y="1354"/>
                        </a:cubicBezTo>
                        <a:cubicBezTo>
                          <a:pt x="2219" y="1260"/>
                          <a:pt x="2115" y="1218"/>
                          <a:pt x="2000" y="1208"/>
                        </a:cubicBezTo>
                        <a:cubicBezTo>
                          <a:pt x="1865" y="1197"/>
                          <a:pt x="1740" y="1218"/>
                          <a:pt x="1636" y="1302"/>
                        </a:cubicBezTo>
                        <a:cubicBezTo>
                          <a:pt x="1552" y="1364"/>
                          <a:pt x="1511" y="1437"/>
                          <a:pt x="1511" y="1541"/>
                        </a:cubicBezTo>
                        <a:cubicBezTo>
                          <a:pt x="1511" y="1729"/>
                          <a:pt x="1511" y="1906"/>
                          <a:pt x="1511" y="2083"/>
                        </a:cubicBezTo>
                        <a:cubicBezTo>
                          <a:pt x="1521" y="2145"/>
                          <a:pt x="1490" y="2145"/>
                          <a:pt x="1438" y="2145"/>
                        </a:cubicBezTo>
                        <a:cubicBezTo>
                          <a:pt x="1386" y="2156"/>
                          <a:pt x="1365" y="2135"/>
                          <a:pt x="1375" y="2083"/>
                        </a:cubicBezTo>
                        <a:cubicBezTo>
                          <a:pt x="1375" y="1979"/>
                          <a:pt x="1375" y="1885"/>
                          <a:pt x="1375" y="1781"/>
                        </a:cubicBezTo>
                        <a:close/>
                        <a:moveTo>
                          <a:pt x="302" y="1354"/>
                        </a:moveTo>
                        <a:lnTo>
                          <a:pt x="302" y="1354"/>
                        </a:lnTo>
                        <a:cubicBezTo>
                          <a:pt x="292" y="1385"/>
                          <a:pt x="271" y="1385"/>
                          <a:pt x="240" y="1375"/>
                        </a:cubicBezTo>
                        <a:cubicBezTo>
                          <a:pt x="146" y="1333"/>
                          <a:pt x="136" y="1322"/>
                          <a:pt x="209" y="1239"/>
                        </a:cubicBezTo>
                        <a:cubicBezTo>
                          <a:pt x="334" y="1114"/>
                          <a:pt x="490" y="1083"/>
                          <a:pt x="646" y="1072"/>
                        </a:cubicBezTo>
                        <a:cubicBezTo>
                          <a:pt x="802" y="1083"/>
                          <a:pt x="938" y="1104"/>
                          <a:pt x="1063" y="1197"/>
                        </a:cubicBezTo>
                        <a:cubicBezTo>
                          <a:pt x="1084" y="1218"/>
                          <a:pt x="1104" y="1229"/>
                          <a:pt x="1115" y="1250"/>
                        </a:cubicBezTo>
                        <a:cubicBezTo>
                          <a:pt x="1136" y="1281"/>
                          <a:pt x="1177" y="1302"/>
                          <a:pt x="1146" y="1343"/>
                        </a:cubicBezTo>
                        <a:cubicBezTo>
                          <a:pt x="1104" y="1385"/>
                          <a:pt x="1052" y="1385"/>
                          <a:pt x="1011" y="1343"/>
                        </a:cubicBezTo>
                        <a:cubicBezTo>
                          <a:pt x="875" y="1187"/>
                          <a:pt x="542" y="1177"/>
                          <a:pt x="386" y="1281"/>
                        </a:cubicBezTo>
                        <a:cubicBezTo>
                          <a:pt x="354" y="1302"/>
                          <a:pt x="323" y="1322"/>
                          <a:pt x="302" y="1354"/>
                        </a:cubicBezTo>
                        <a:close/>
                        <a:moveTo>
                          <a:pt x="646" y="1718"/>
                        </a:moveTo>
                        <a:lnTo>
                          <a:pt x="646" y="1718"/>
                        </a:lnTo>
                        <a:cubicBezTo>
                          <a:pt x="573" y="1718"/>
                          <a:pt x="511" y="1645"/>
                          <a:pt x="511" y="1572"/>
                        </a:cubicBezTo>
                        <a:cubicBezTo>
                          <a:pt x="511" y="1489"/>
                          <a:pt x="573" y="1427"/>
                          <a:pt x="656" y="1427"/>
                        </a:cubicBezTo>
                        <a:cubicBezTo>
                          <a:pt x="729" y="1427"/>
                          <a:pt x="792" y="1500"/>
                          <a:pt x="792" y="1572"/>
                        </a:cubicBezTo>
                        <a:cubicBezTo>
                          <a:pt x="792" y="1656"/>
                          <a:pt x="729" y="1718"/>
                          <a:pt x="646" y="1718"/>
                        </a:cubicBezTo>
                        <a:close/>
                        <a:moveTo>
                          <a:pt x="823" y="2780"/>
                        </a:moveTo>
                        <a:lnTo>
                          <a:pt x="823" y="2780"/>
                        </a:lnTo>
                        <a:cubicBezTo>
                          <a:pt x="802" y="2769"/>
                          <a:pt x="792" y="2749"/>
                          <a:pt x="781" y="2738"/>
                        </a:cubicBezTo>
                        <a:cubicBezTo>
                          <a:pt x="750" y="2676"/>
                          <a:pt x="761" y="2655"/>
                          <a:pt x="823" y="2655"/>
                        </a:cubicBezTo>
                        <a:cubicBezTo>
                          <a:pt x="979" y="2655"/>
                          <a:pt x="1136" y="2655"/>
                          <a:pt x="1302" y="2655"/>
                        </a:cubicBezTo>
                        <a:cubicBezTo>
                          <a:pt x="1448" y="2655"/>
                          <a:pt x="1604" y="2655"/>
                          <a:pt x="1750" y="2655"/>
                        </a:cubicBezTo>
                        <a:cubicBezTo>
                          <a:pt x="1781" y="2655"/>
                          <a:pt x="1813" y="2644"/>
                          <a:pt x="1834" y="2676"/>
                        </a:cubicBezTo>
                        <a:cubicBezTo>
                          <a:pt x="1844" y="2707"/>
                          <a:pt x="1823" y="2728"/>
                          <a:pt x="1802" y="2749"/>
                        </a:cubicBezTo>
                        <a:cubicBezTo>
                          <a:pt x="1698" y="2884"/>
                          <a:pt x="1552" y="2957"/>
                          <a:pt x="1386" y="2967"/>
                        </a:cubicBezTo>
                        <a:cubicBezTo>
                          <a:pt x="1177" y="2999"/>
                          <a:pt x="969" y="2957"/>
                          <a:pt x="823" y="2780"/>
                        </a:cubicBezTo>
                        <a:close/>
                      </a:path>
                    </a:pathLst>
                  </a:custGeom>
                  <a:solidFill>
                    <a:srgbClr val="EACEB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390" name="Freeform 12"/>
                  <p:cNvSpPr>
                    <a:spLocks noChangeArrowheads="1"/>
                  </p:cNvSpPr>
                  <p:nvPr/>
                </p:nvSpPr>
                <p:spPr bwMode="auto">
                  <a:xfrm>
                    <a:off x="5938951" y="2719389"/>
                    <a:ext cx="965200" cy="896938"/>
                  </a:xfrm>
                  <a:custGeom>
                    <a:avLst/>
                    <a:gdLst>
                      <a:gd name="T0" fmla="*/ 2094 w 2679"/>
                      <a:gd name="T1" fmla="*/ 1104 h 2490"/>
                      <a:gd name="T2" fmla="*/ 2094 w 2679"/>
                      <a:gd name="T3" fmla="*/ 1104 h 2490"/>
                      <a:gd name="T4" fmla="*/ 1459 w 2679"/>
                      <a:gd name="T5" fmla="*/ 1073 h 2490"/>
                      <a:gd name="T6" fmla="*/ 1115 w 2679"/>
                      <a:gd name="T7" fmla="*/ 927 h 2490"/>
                      <a:gd name="T8" fmla="*/ 657 w 2679"/>
                      <a:gd name="T9" fmla="*/ 1135 h 2490"/>
                      <a:gd name="T10" fmla="*/ 365 w 2679"/>
                      <a:gd name="T11" fmla="*/ 1750 h 2490"/>
                      <a:gd name="T12" fmla="*/ 355 w 2679"/>
                      <a:gd name="T13" fmla="*/ 2417 h 2490"/>
                      <a:gd name="T14" fmla="*/ 344 w 2679"/>
                      <a:gd name="T15" fmla="*/ 2489 h 2490"/>
                      <a:gd name="T16" fmla="*/ 115 w 2679"/>
                      <a:gd name="T17" fmla="*/ 2083 h 2490"/>
                      <a:gd name="T18" fmla="*/ 94 w 2679"/>
                      <a:gd name="T19" fmla="*/ 2042 h 2490"/>
                      <a:gd name="T20" fmla="*/ 0 w 2679"/>
                      <a:gd name="T21" fmla="*/ 1354 h 2490"/>
                      <a:gd name="T22" fmla="*/ 782 w 2679"/>
                      <a:gd name="T23" fmla="*/ 271 h 2490"/>
                      <a:gd name="T24" fmla="*/ 823 w 2679"/>
                      <a:gd name="T25" fmla="*/ 250 h 2490"/>
                      <a:gd name="T26" fmla="*/ 771 w 2679"/>
                      <a:gd name="T27" fmla="*/ 52 h 2490"/>
                      <a:gd name="T28" fmla="*/ 823 w 2679"/>
                      <a:gd name="T29" fmla="*/ 0 h 2490"/>
                      <a:gd name="T30" fmla="*/ 1428 w 2679"/>
                      <a:gd name="T31" fmla="*/ 62 h 2490"/>
                      <a:gd name="T32" fmla="*/ 1928 w 2679"/>
                      <a:gd name="T33" fmla="*/ 62 h 2490"/>
                      <a:gd name="T34" fmla="*/ 2678 w 2679"/>
                      <a:gd name="T35" fmla="*/ 583 h 2490"/>
                      <a:gd name="T36" fmla="*/ 2313 w 2679"/>
                      <a:gd name="T37" fmla="*/ 916 h 2490"/>
                      <a:gd name="T38" fmla="*/ 2094 w 2679"/>
                      <a:gd name="T39" fmla="*/ 1104 h 2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79" h="2490">
                        <a:moveTo>
                          <a:pt x="2094" y="1104"/>
                        </a:moveTo>
                        <a:lnTo>
                          <a:pt x="2094" y="1104"/>
                        </a:lnTo>
                        <a:cubicBezTo>
                          <a:pt x="1875" y="1239"/>
                          <a:pt x="1667" y="1208"/>
                          <a:pt x="1459" y="1073"/>
                        </a:cubicBezTo>
                        <a:cubicBezTo>
                          <a:pt x="1355" y="1000"/>
                          <a:pt x="1250" y="916"/>
                          <a:pt x="1115" y="927"/>
                        </a:cubicBezTo>
                        <a:cubicBezTo>
                          <a:pt x="938" y="948"/>
                          <a:pt x="792" y="1021"/>
                          <a:pt x="657" y="1135"/>
                        </a:cubicBezTo>
                        <a:cubicBezTo>
                          <a:pt x="469" y="1302"/>
                          <a:pt x="407" y="1521"/>
                          <a:pt x="365" y="1750"/>
                        </a:cubicBezTo>
                        <a:cubicBezTo>
                          <a:pt x="334" y="1969"/>
                          <a:pt x="344" y="2198"/>
                          <a:pt x="355" y="2417"/>
                        </a:cubicBezTo>
                        <a:cubicBezTo>
                          <a:pt x="355" y="2437"/>
                          <a:pt x="365" y="2469"/>
                          <a:pt x="344" y="2489"/>
                        </a:cubicBezTo>
                        <a:cubicBezTo>
                          <a:pt x="313" y="2333"/>
                          <a:pt x="271" y="2177"/>
                          <a:pt x="115" y="2083"/>
                        </a:cubicBezTo>
                        <a:cubicBezTo>
                          <a:pt x="105" y="2073"/>
                          <a:pt x="105" y="2052"/>
                          <a:pt x="94" y="2042"/>
                        </a:cubicBezTo>
                        <a:cubicBezTo>
                          <a:pt x="53" y="1812"/>
                          <a:pt x="0" y="1583"/>
                          <a:pt x="0" y="1354"/>
                        </a:cubicBezTo>
                        <a:cubicBezTo>
                          <a:pt x="11" y="833"/>
                          <a:pt x="292" y="417"/>
                          <a:pt x="782" y="271"/>
                        </a:cubicBezTo>
                        <a:cubicBezTo>
                          <a:pt x="803" y="260"/>
                          <a:pt x="813" y="250"/>
                          <a:pt x="823" y="250"/>
                        </a:cubicBezTo>
                        <a:cubicBezTo>
                          <a:pt x="792" y="187"/>
                          <a:pt x="771" y="125"/>
                          <a:pt x="771" y="52"/>
                        </a:cubicBezTo>
                        <a:cubicBezTo>
                          <a:pt x="771" y="10"/>
                          <a:pt x="782" y="0"/>
                          <a:pt x="823" y="0"/>
                        </a:cubicBezTo>
                        <a:cubicBezTo>
                          <a:pt x="1021" y="42"/>
                          <a:pt x="1230" y="73"/>
                          <a:pt x="1428" y="62"/>
                        </a:cubicBezTo>
                        <a:cubicBezTo>
                          <a:pt x="1594" y="62"/>
                          <a:pt x="1761" y="42"/>
                          <a:pt x="1928" y="62"/>
                        </a:cubicBezTo>
                        <a:cubicBezTo>
                          <a:pt x="2261" y="114"/>
                          <a:pt x="2521" y="271"/>
                          <a:pt x="2678" y="583"/>
                        </a:cubicBezTo>
                        <a:cubicBezTo>
                          <a:pt x="2553" y="698"/>
                          <a:pt x="2428" y="812"/>
                          <a:pt x="2313" y="916"/>
                        </a:cubicBezTo>
                        <a:cubicBezTo>
                          <a:pt x="2240" y="979"/>
                          <a:pt x="2157" y="1031"/>
                          <a:pt x="2094" y="1104"/>
                        </a:cubicBezTo>
                      </a:path>
                    </a:pathLst>
                  </a:custGeom>
                  <a:solidFill>
                    <a:srgbClr val="E4AC4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391" name="Freeform 13"/>
                  <p:cNvSpPr>
                    <a:spLocks noChangeArrowheads="1"/>
                  </p:cNvSpPr>
                  <p:nvPr/>
                </p:nvSpPr>
                <p:spPr bwMode="auto">
                  <a:xfrm>
                    <a:off x="6693014" y="2930527"/>
                    <a:ext cx="434975" cy="685800"/>
                  </a:xfrm>
                  <a:custGeom>
                    <a:avLst/>
                    <a:gdLst>
                      <a:gd name="T0" fmla="*/ 0 w 1210"/>
                      <a:gd name="T1" fmla="*/ 521 h 1907"/>
                      <a:gd name="T2" fmla="*/ 0 w 1210"/>
                      <a:gd name="T3" fmla="*/ 521 h 1907"/>
                      <a:gd name="T4" fmla="*/ 219 w 1210"/>
                      <a:gd name="T5" fmla="*/ 333 h 1907"/>
                      <a:gd name="T6" fmla="*/ 584 w 1210"/>
                      <a:gd name="T7" fmla="*/ 0 h 1907"/>
                      <a:gd name="T8" fmla="*/ 1177 w 1210"/>
                      <a:gd name="T9" fmla="*/ 604 h 1907"/>
                      <a:gd name="T10" fmla="*/ 1094 w 1210"/>
                      <a:gd name="T11" fmla="*/ 1459 h 1907"/>
                      <a:gd name="T12" fmla="*/ 1073 w 1210"/>
                      <a:gd name="T13" fmla="*/ 1500 h 1907"/>
                      <a:gd name="T14" fmla="*/ 865 w 1210"/>
                      <a:gd name="T15" fmla="*/ 1802 h 1907"/>
                      <a:gd name="T16" fmla="*/ 844 w 1210"/>
                      <a:gd name="T17" fmla="*/ 1906 h 1907"/>
                      <a:gd name="T18" fmla="*/ 844 w 1210"/>
                      <a:gd name="T19" fmla="*/ 1656 h 1907"/>
                      <a:gd name="T20" fmla="*/ 761 w 1210"/>
                      <a:gd name="T21" fmla="*/ 750 h 1907"/>
                      <a:gd name="T22" fmla="*/ 406 w 1210"/>
                      <a:gd name="T23" fmla="*/ 479 h 1907"/>
                      <a:gd name="T24" fmla="*/ 0 w 1210"/>
                      <a:gd name="T25" fmla="*/ 521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0" h="1907">
                        <a:moveTo>
                          <a:pt x="0" y="521"/>
                        </a:moveTo>
                        <a:lnTo>
                          <a:pt x="0" y="521"/>
                        </a:lnTo>
                        <a:cubicBezTo>
                          <a:pt x="63" y="448"/>
                          <a:pt x="146" y="396"/>
                          <a:pt x="219" y="333"/>
                        </a:cubicBezTo>
                        <a:cubicBezTo>
                          <a:pt x="334" y="229"/>
                          <a:pt x="459" y="115"/>
                          <a:pt x="584" y="0"/>
                        </a:cubicBezTo>
                        <a:cubicBezTo>
                          <a:pt x="906" y="42"/>
                          <a:pt x="1136" y="281"/>
                          <a:pt x="1177" y="604"/>
                        </a:cubicBezTo>
                        <a:cubicBezTo>
                          <a:pt x="1209" y="896"/>
                          <a:pt x="1146" y="1177"/>
                          <a:pt x="1094" y="1459"/>
                        </a:cubicBezTo>
                        <a:cubicBezTo>
                          <a:pt x="1084" y="1479"/>
                          <a:pt x="1084" y="1490"/>
                          <a:pt x="1073" y="1500"/>
                        </a:cubicBezTo>
                        <a:cubicBezTo>
                          <a:pt x="948" y="1563"/>
                          <a:pt x="906" y="1688"/>
                          <a:pt x="865" y="1802"/>
                        </a:cubicBezTo>
                        <a:cubicBezTo>
                          <a:pt x="854" y="1834"/>
                          <a:pt x="854" y="1875"/>
                          <a:pt x="844" y="1906"/>
                        </a:cubicBezTo>
                        <a:cubicBezTo>
                          <a:pt x="823" y="1823"/>
                          <a:pt x="844" y="1740"/>
                          <a:pt x="844" y="1656"/>
                        </a:cubicBezTo>
                        <a:cubicBezTo>
                          <a:pt x="854" y="1354"/>
                          <a:pt x="844" y="1052"/>
                          <a:pt x="761" y="750"/>
                        </a:cubicBezTo>
                        <a:cubicBezTo>
                          <a:pt x="709" y="563"/>
                          <a:pt x="615" y="490"/>
                          <a:pt x="406" y="479"/>
                        </a:cubicBezTo>
                        <a:cubicBezTo>
                          <a:pt x="271" y="479"/>
                          <a:pt x="136" y="490"/>
                          <a:pt x="0" y="521"/>
                        </a:cubicBezTo>
                      </a:path>
                    </a:pathLst>
                  </a:custGeom>
                  <a:solidFill>
                    <a:srgbClr val="D89B43"/>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392" name="Freeform 14"/>
                  <p:cNvSpPr>
                    <a:spLocks noChangeArrowheads="1"/>
                  </p:cNvSpPr>
                  <p:nvPr/>
                </p:nvSpPr>
                <p:spPr bwMode="auto">
                  <a:xfrm>
                    <a:off x="5932601" y="2746377"/>
                    <a:ext cx="1196975" cy="1162050"/>
                  </a:xfrm>
                  <a:custGeom>
                    <a:avLst/>
                    <a:gdLst>
                      <a:gd name="T0" fmla="*/ 2968 w 3324"/>
                      <a:gd name="T1" fmla="*/ 3217 h 3229"/>
                      <a:gd name="T2" fmla="*/ 2968 w 3324"/>
                      <a:gd name="T3" fmla="*/ 3217 h 3229"/>
                      <a:gd name="T4" fmla="*/ 2958 w 3324"/>
                      <a:gd name="T5" fmla="*/ 2771 h 3229"/>
                      <a:gd name="T6" fmla="*/ 2968 w 3324"/>
                      <a:gd name="T7" fmla="*/ 1791 h 3229"/>
                      <a:gd name="T8" fmla="*/ 3031 w 3324"/>
                      <a:gd name="T9" fmla="*/ 1802 h 3229"/>
                      <a:gd name="T10" fmla="*/ 3104 w 3324"/>
                      <a:gd name="T11" fmla="*/ 1739 h 3229"/>
                      <a:gd name="T12" fmla="*/ 3000 w 3324"/>
                      <a:gd name="T13" fmla="*/ 1177 h 3229"/>
                      <a:gd name="T14" fmla="*/ 2573 w 3324"/>
                      <a:gd name="T15" fmla="*/ 594 h 3229"/>
                      <a:gd name="T16" fmla="*/ 2531 w 3324"/>
                      <a:gd name="T17" fmla="*/ 562 h 3229"/>
                      <a:gd name="T18" fmla="*/ 1427 w 3324"/>
                      <a:gd name="T19" fmla="*/ 291 h 3229"/>
                      <a:gd name="T20" fmla="*/ 218 w 3324"/>
                      <a:gd name="T21" fmla="*/ 1698 h 3229"/>
                      <a:gd name="T22" fmla="*/ 323 w 3324"/>
                      <a:gd name="T23" fmla="*/ 1791 h 3229"/>
                      <a:gd name="T24" fmla="*/ 364 w 3324"/>
                      <a:gd name="T25" fmla="*/ 1791 h 3229"/>
                      <a:gd name="T26" fmla="*/ 364 w 3324"/>
                      <a:gd name="T27" fmla="*/ 3217 h 3229"/>
                      <a:gd name="T28" fmla="*/ 354 w 3324"/>
                      <a:gd name="T29" fmla="*/ 3228 h 3229"/>
                      <a:gd name="T30" fmla="*/ 229 w 3324"/>
                      <a:gd name="T31" fmla="*/ 3197 h 3229"/>
                      <a:gd name="T32" fmla="*/ 229 w 3324"/>
                      <a:gd name="T33" fmla="*/ 1896 h 3229"/>
                      <a:gd name="T34" fmla="*/ 145 w 3324"/>
                      <a:gd name="T35" fmla="*/ 1844 h 3229"/>
                      <a:gd name="T36" fmla="*/ 10 w 3324"/>
                      <a:gd name="T37" fmla="*/ 1927 h 3229"/>
                      <a:gd name="T38" fmla="*/ 0 w 3324"/>
                      <a:gd name="T39" fmla="*/ 1781 h 3229"/>
                      <a:gd name="T40" fmla="*/ 20 w 3324"/>
                      <a:gd name="T41" fmla="*/ 1489 h 3229"/>
                      <a:gd name="T42" fmla="*/ 593 w 3324"/>
                      <a:gd name="T43" fmla="*/ 448 h 3229"/>
                      <a:gd name="T44" fmla="*/ 1958 w 3324"/>
                      <a:gd name="T45" fmla="*/ 83 h 3229"/>
                      <a:gd name="T46" fmla="*/ 2729 w 3324"/>
                      <a:gd name="T47" fmla="*/ 448 h 3229"/>
                      <a:gd name="T48" fmla="*/ 3052 w 3324"/>
                      <a:gd name="T49" fmla="*/ 802 h 3229"/>
                      <a:gd name="T50" fmla="*/ 3323 w 3324"/>
                      <a:gd name="T51" fmla="*/ 1781 h 3229"/>
                      <a:gd name="T52" fmla="*/ 3323 w 3324"/>
                      <a:gd name="T53" fmla="*/ 1927 h 3229"/>
                      <a:gd name="T54" fmla="*/ 3156 w 3324"/>
                      <a:gd name="T55" fmla="*/ 1833 h 3229"/>
                      <a:gd name="T56" fmla="*/ 3104 w 3324"/>
                      <a:gd name="T57" fmla="*/ 1875 h 3229"/>
                      <a:gd name="T58" fmla="*/ 3104 w 3324"/>
                      <a:gd name="T59" fmla="*/ 3197 h 3229"/>
                      <a:gd name="T60" fmla="*/ 3093 w 3324"/>
                      <a:gd name="T61" fmla="*/ 3207 h 3229"/>
                      <a:gd name="T62" fmla="*/ 2979 w 3324"/>
                      <a:gd name="T63" fmla="*/ 3217 h 3229"/>
                      <a:gd name="T64" fmla="*/ 2968 w 3324"/>
                      <a:gd name="T65" fmla="*/ 3217 h 3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24" h="3229">
                        <a:moveTo>
                          <a:pt x="2968" y="3217"/>
                        </a:moveTo>
                        <a:lnTo>
                          <a:pt x="2968" y="3217"/>
                        </a:lnTo>
                        <a:cubicBezTo>
                          <a:pt x="2968" y="3062"/>
                          <a:pt x="2958" y="2916"/>
                          <a:pt x="2958" y="2771"/>
                        </a:cubicBezTo>
                        <a:cubicBezTo>
                          <a:pt x="2958" y="2437"/>
                          <a:pt x="2958" y="2114"/>
                          <a:pt x="2968" y="1791"/>
                        </a:cubicBezTo>
                        <a:cubicBezTo>
                          <a:pt x="2989" y="1791"/>
                          <a:pt x="3010" y="1791"/>
                          <a:pt x="3031" y="1802"/>
                        </a:cubicBezTo>
                        <a:cubicBezTo>
                          <a:pt x="3093" y="1823"/>
                          <a:pt x="3104" y="1791"/>
                          <a:pt x="3104" y="1739"/>
                        </a:cubicBezTo>
                        <a:cubicBezTo>
                          <a:pt x="3104" y="1541"/>
                          <a:pt x="3073" y="1354"/>
                          <a:pt x="3000" y="1177"/>
                        </a:cubicBezTo>
                        <a:cubicBezTo>
                          <a:pt x="2906" y="937"/>
                          <a:pt x="2770" y="750"/>
                          <a:pt x="2573" y="594"/>
                        </a:cubicBezTo>
                        <a:cubicBezTo>
                          <a:pt x="2562" y="583"/>
                          <a:pt x="2552" y="573"/>
                          <a:pt x="2531" y="562"/>
                        </a:cubicBezTo>
                        <a:cubicBezTo>
                          <a:pt x="2198" y="312"/>
                          <a:pt x="1833" y="229"/>
                          <a:pt x="1427" y="291"/>
                        </a:cubicBezTo>
                        <a:cubicBezTo>
                          <a:pt x="708" y="406"/>
                          <a:pt x="218" y="1031"/>
                          <a:pt x="218" y="1698"/>
                        </a:cubicBezTo>
                        <a:cubicBezTo>
                          <a:pt x="229" y="1802"/>
                          <a:pt x="218" y="1802"/>
                          <a:pt x="323" y="1791"/>
                        </a:cubicBezTo>
                        <a:cubicBezTo>
                          <a:pt x="333" y="1791"/>
                          <a:pt x="354" y="1791"/>
                          <a:pt x="364" y="1791"/>
                        </a:cubicBezTo>
                        <a:cubicBezTo>
                          <a:pt x="364" y="2271"/>
                          <a:pt x="364" y="2739"/>
                          <a:pt x="364" y="3217"/>
                        </a:cubicBezTo>
                        <a:cubicBezTo>
                          <a:pt x="354" y="3217"/>
                          <a:pt x="354" y="3217"/>
                          <a:pt x="354" y="3228"/>
                        </a:cubicBezTo>
                        <a:cubicBezTo>
                          <a:pt x="312" y="3228"/>
                          <a:pt x="270" y="3217"/>
                          <a:pt x="229" y="3197"/>
                        </a:cubicBezTo>
                        <a:cubicBezTo>
                          <a:pt x="229" y="2760"/>
                          <a:pt x="229" y="2333"/>
                          <a:pt x="229" y="1896"/>
                        </a:cubicBezTo>
                        <a:cubicBezTo>
                          <a:pt x="229" y="1812"/>
                          <a:pt x="218" y="1812"/>
                          <a:pt x="145" y="1844"/>
                        </a:cubicBezTo>
                        <a:cubicBezTo>
                          <a:pt x="104" y="1875"/>
                          <a:pt x="52" y="1896"/>
                          <a:pt x="10" y="1927"/>
                        </a:cubicBezTo>
                        <a:cubicBezTo>
                          <a:pt x="0" y="1875"/>
                          <a:pt x="0" y="1823"/>
                          <a:pt x="0" y="1781"/>
                        </a:cubicBezTo>
                        <a:cubicBezTo>
                          <a:pt x="10" y="1687"/>
                          <a:pt x="10" y="1583"/>
                          <a:pt x="20" y="1489"/>
                        </a:cubicBezTo>
                        <a:cubicBezTo>
                          <a:pt x="83" y="1073"/>
                          <a:pt x="270" y="719"/>
                          <a:pt x="593" y="448"/>
                        </a:cubicBezTo>
                        <a:cubicBezTo>
                          <a:pt x="989" y="114"/>
                          <a:pt x="1448" y="0"/>
                          <a:pt x="1958" y="83"/>
                        </a:cubicBezTo>
                        <a:cubicBezTo>
                          <a:pt x="2250" y="135"/>
                          <a:pt x="2500" y="260"/>
                          <a:pt x="2729" y="448"/>
                        </a:cubicBezTo>
                        <a:cubicBezTo>
                          <a:pt x="2854" y="552"/>
                          <a:pt x="2958" y="666"/>
                          <a:pt x="3052" y="802"/>
                        </a:cubicBezTo>
                        <a:cubicBezTo>
                          <a:pt x="3239" y="1094"/>
                          <a:pt x="3323" y="1427"/>
                          <a:pt x="3323" y="1781"/>
                        </a:cubicBezTo>
                        <a:cubicBezTo>
                          <a:pt x="3323" y="1823"/>
                          <a:pt x="3323" y="1875"/>
                          <a:pt x="3323" y="1927"/>
                        </a:cubicBezTo>
                        <a:cubicBezTo>
                          <a:pt x="3270" y="1896"/>
                          <a:pt x="3218" y="1864"/>
                          <a:pt x="3156" y="1833"/>
                        </a:cubicBezTo>
                        <a:cubicBezTo>
                          <a:pt x="3125" y="1812"/>
                          <a:pt x="3104" y="1823"/>
                          <a:pt x="3104" y="1875"/>
                        </a:cubicBezTo>
                        <a:cubicBezTo>
                          <a:pt x="3104" y="2312"/>
                          <a:pt x="3104" y="2760"/>
                          <a:pt x="3104" y="3197"/>
                        </a:cubicBezTo>
                        <a:cubicBezTo>
                          <a:pt x="3104" y="3197"/>
                          <a:pt x="3104" y="3207"/>
                          <a:pt x="3093" y="3207"/>
                        </a:cubicBezTo>
                        <a:cubicBezTo>
                          <a:pt x="3062" y="3207"/>
                          <a:pt x="3020" y="3228"/>
                          <a:pt x="2979" y="3217"/>
                        </a:cubicBezTo>
                        <a:lnTo>
                          <a:pt x="2968" y="3217"/>
                        </a:lnTo>
                      </a:path>
                    </a:pathLst>
                  </a:custGeom>
                  <a:solidFill>
                    <a:srgbClr val="7C545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393" name="Freeform 15"/>
                  <p:cNvSpPr>
                    <a:spLocks noChangeArrowheads="1"/>
                  </p:cNvSpPr>
                  <p:nvPr/>
                </p:nvSpPr>
                <p:spPr bwMode="auto">
                  <a:xfrm>
                    <a:off x="5823064" y="3398839"/>
                    <a:ext cx="192087" cy="498475"/>
                  </a:xfrm>
                  <a:custGeom>
                    <a:avLst/>
                    <a:gdLst>
                      <a:gd name="T0" fmla="*/ 312 w 532"/>
                      <a:gd name="T1" fmla="*/ 115 h 1386"/>
                      <a:gd name="T2" fmla="*/ 312 w 532"/>
                      <a:gd name="T3" fmla="*/ 115 h 1386"/>
                      <a:gd name="T4" fmla="*/ 447 w 532"/>
                      <a:gd name="T5" fmla="*/ 32 h 1386"/>
                      <a:gd name="T6" fmla="*/ 531 w 532"/>
                      <a:gd name="T7" fmla="*/ 84 h 1386"/>
                      <a:gd name="T8" fmla="*/ 531 w 532"/>
                      <a:gd name="T9" fmla="*/ 1385 h 1386"/>
                      <a:gd name="T10" fmla="*/ 20 w 532"/>
                      <a:gd name="T11" fmla="*/ 771 h 1386"/>
                      <a:gd name="T12" fmla="*/ 312 w 532"/>
                      <a:gd name="T13" fmla="*/ 115 h 1386"/>
                    </a:gdLst>
                    <a:ahLst/>
                    <a:cxnLst>
                      <a:cxn ang="0">
                        <a:pos x="T0" y="T1"/>
                      </a:cxn>
                      <a:cxn ang="0">
                        <a:pos x="T2" y="T3"/>
                      </a:cxn>
                      <a:cxn ang="0">
                        <a:pos x="T4" y="T5"/>
                      </a:cxn>
                      <a:cxn ang="0">
                        <a:pos x="T6" y="T7"/>
                      </a:cxn>
                      <a:cxn ang="0">
                        <a:pos x="T8" y="T9"/>
                      </a:cxn>
                      <a:cxn ang="0">
                        <a:pos x="T10" y="T11"/>
                      </a:cxn>
                      <a:cxn ang="0">
                        <a:pos x="T12" y="T13"/>
                      </a:cxn>
                    </a:cxnLst>
                    <a:rect l="0" t="0" r="r" b="b"/>
                    <a:pathLst>
                      <a:path w="532" h="1386">
                        <a:moveTo>
                          <a:pt x="312" y="115"/>
                        </a:moveTo>
                        <a:lnTo>
                          <a:pt x="312" y="115"/>
                        </a:lnTo>
                        <a:cubicBezTo>
                          <a:pt x="354" y="84"/>
                          <a:pt x="406" y="63"/>
                          <a:pt x="447" y="32"/>
                        </a:cubicBezTo>
                        <a:cubicBezTo>
                          <a:pt x="520" y="0"/>
                          <a:pt x="531" y="0"/>
                          <a:pt x="531" y="84"/>
                        </a:cubicBezTo>
                        <a:cubicBezTo>
                          <a:pt x="531" y="521"/>
                          <a:pt x="531" y="948"/>
                          <a:pt x="531" y="1385"/>
                        </a:cubicBezTo>
                        <a:cubicBezTo>
                          <a:pt x="260" y="1322"/>
                          <a:pt x="41" y="1042"/>
                          <a:pt x="20" y="771"/>
                        </a:cubicBezTo>
                        <a:cubicBezTo>
                          <a:pt x="0" y="500"/>
                          <a:pt x="104" y="282"/>
                          <a:pt x="312" y="115"/>
                        </a:cubicBezTo>
                      </a:path>
                    </a:pathLst>
                  </a:custGeom>
                  <a:solidFill>
                    <a:srgbClr val="5A3C4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394" name="Freeform 16"/>
                  <p:cNvSpPr>
                    <a:spLocks noChangeArrowheads="1"/>
                  </p:cNvSpPr>
                  <p:nvPr/>
                </p:nvSpPr>
                <p:spPr bwMode="auto">
                  <a:xfrm>
                    <a:off x="7050201" y="3398839"/>
                    <a:ext cx="203200" cy="498475"/>
                  </a:xfrm>
                  <a:custGeom>
                    <a:avLst/>
                    <a:gdLst>
                      <a:gd name="T0" fmla="*/ 0 w 563"/>
                      <a:gd name="T1" fmla="*/ 1385 h 1386"/>
                      <a:gd name="T2" fmla="*/ 0 w 563"/>
                      <a:gd name="T3" fmla="*/ 1385 h 1386"/>
                      <a:gd name="T4" fmla="*/ 0 w 563"/>
                      <a:gd name="T5" fmla="*/ 63 h 1386"/>
                      <a:gd name="T6" fmla="*/ 52 w 563"/>
                      <a:gd name="T7" fmla="*/ 21 h 1386"/>
                      <a:gd name="T8" fmla="*/ 219 w 563"/>
                      <a:gd name="T9" fmla="*/ 115 h 1386"/>
                      <a:gd name="T10" fmla="*/ 489 w 563"/>
                      <a:gd name="T11" fmla="*/ 521 h 1386"/>
                      <a:gd name="T12" fmla="*/ 177 w 563"/>
                      <a:gd name="T13" fmla="*/ 1312 h 1386"/>
                      <a:gd name="T14" fmla="*/ 146 w 563"/>
                      <a:gd name="T15" fmla="*/ 1333 h 1386"/>
                      <a:gd name="T16" fmla="*/ 0 w 563"/>
                      <a:gd name="T17" fmla="*/ 1385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3" h="1386">
                        <a:moveTo>
                          <a:pt x="0" y="1385"/>
                        </a:moveTo>
                        <a:lnTo>
                          <a:pt x="0" y="1385"/>
                        </a:lnTo>
                        <a:cubicBezTo>
                          <a:pt x="0" y="948"/>
                          <a:pt x="0" y="500"/>
                          <a:pt x="0" y="63"/>
                        </a:cubicBezTo>
                        <a:cubicBezTo>
                          <a:pt x="0" y="11"/>
                          <a:pt x="21" y="0"/>
                          <a:pt x="52" y="21"/>
                        </a:cubicBezTo>
                        <a:cubicBezTo>
                          <a:pt x="114" y="52"/>
                          <a:pt x="166" y="84"/>
                          <a:pt x="219" y="115"/>
                        </a:cubicBezTo>
                        <a:cubicBezTo>
                          <a:pt x="344" y="219"/>
                          <a:pt x="448" y="354"/>
                          <a:pt x="489" y="521"/>
                        </a:cubicBezTo>
                        <a:cubicBezTo>
                          <a:pt x="562" y="834"/>
                          <a:pt x="437" y="1125"/>
                          <a:pt x="177" y="1312"/>
                        </a:cubicBezTo>
                        <a:cubicBezTo>
                          <a:pt x="166" y="1312"/>
                          <a:pt x="156" y="1322"/>
                          <a:pt x="146" y="1333"/>
                        </a:cubicBezTo>
                        <a:cubicBezTo>
                          <a:pt x="94" y="1353"/>
                          <a:pt x="52" y="1364"/>
                          <a:pt x="0" y="1385"/>
                        </a:cubicBezTo>
                      </a:path>
                    </a:pathLst>
                  </a:custGeom>
                  <a:solidFill>
                    <a:srgbClr val="5A3C4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395" name="Freeform 17"/>
                  <p:cNvSpPr>
                    <a:spLocks noChangeArrowheads="1"/>
                  </p:cNvSpPr>
                  <p:nvPr/>
                </p:nvSpPr>
                <p:spPr bwMode="auto">
                  <a:xfrm>
                    <a:off x="6723176" y="3822702"/>
                    <a:ext cx="360363" cy="236537"/>
                  </a:xfrm>
                  <a:custGeom>
                    <a:avLst/>
                    <a:gdLst>
                      <a:gd name="T0" fmla="*/ 1000 w 1001"/>
                      <a:gd name="T1" fmla="*/ 0 h 657"/>
                      <a:gd name="T2" fmla="*/ 1000 w 1001"/>
                      <a:gd name="T3" fmla="*/ 0 h 657"/>
                      <a:gd name="T4" fmla="*/ 947 w 1001"/>
                      <a:gd name="T5" fmla="*/ 0 h 657"/>
                      <a:gd name="T6" fmla="*/ 229 w 1001"/>
                      <a:gd name="T7" fmla="*/ 510 h 657"/>
                      <a:gd name="T8" fmla="*/ 114 w 1001"/>
                      <a:gd name="T9" fmla="*/ 426 h 657"/>
                      <a:gd name="T10" fmla="*/ 0 w 1001"/>
                      <a:gd name="T11" fmla="*/ 541 h 657"/>
                      <a:gd name="T12" fmla="*/ 114 w 1001"/>
                      <a:gd name="T13" fmla="*/ 656 h 657"/>
                      <a:gd name="T14" fmla="*/ 229 w 1001"/>
                      <a:gd name="T15" fmla="*/ 572 h 657"/>
                      <a:gd name="T16" fmla="*/ 1000 w 1001"/>
                      <a:gd name="T17" fmla="*/ 0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1" h="657">
                        <a:moveTo>
                          <a:pt x="1000" y="0"/>
                        </a:moveTo>
                        <a:lnTo>
                          <a:pt x="1000" y="0"/>
                        </a:lnTo>
                        <a:cubicBezTo>
                          <a:pt x="947" y="0"/>
                          <a:pt x="947" y="0"/>
                          <a:pt x="947" y="0"/>
                        </a:cubicBezTo>
                        <a:cubicBezTo>
                          <a:pt x="947" y="260"/>
                          <a:pt x="635" y="479"/>
                          <a:pt x="229" y="510"/>
                        </a:cubicBezTo>
                        <a:cubicBezTo>
                          <a:pt x="208" y="468"/>
                          <a:pt x="166" y="426"/>
                          <a:pt x="114" y="426"/>
                        </a:cubicBezTo>
                        <a:cubicBezTo>
                          <a:pt x="52" y="426"/>
                          <a:pt x="0" y="479"/>
                          <a:pt x="0" y="541"/>
                        </a:cubicBezTo>
                        <a:cubicBezTo>
                          <a:pt x="0" y="614"/>
                          <a:pt x="52" y="656"/>
                          <a:pt x="114" y="656"/>
                        </a:cubicBezTo>
                        <a:cubicBezTo>
                          <a:pt x="166" y="656"/>
                          <a:pt x="218" y="624"/>
                          <a:pt x="229" y="572"/>
                        </a:cubicBezTo>
                        <a:cubicBezTo>
                          <a:pt x="666" y="531"/>
                          <a:pt x="1000" y="291"/>
                          <a:pt x="1000" y="0"/>
                        </a:cubicBezTo>
                      </a:path>
                    </a:pathLst>
                  </a:custGeom>
                  <a:solidFill>
                    <a:srgbClr val="5A3C4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396" name="Freeform 19"/>
                  <p:cNvSpPr>
                    <a:spLocks noChangeArrowheads="1"/>
                  </p:cNvSpPr>
                  <p:nvPr/>
                </p:nvSpPr>
                <p:spPr bwMode="auto">
                  <a:xfrm>
                    <a:off x="5688126" y="4110039"/>
                    <a:ext cx="1687513" cy="889000"/>
                  </a:xfrm>
                  <a:custGeom>
                    <a:avLst/>
                    <a:gdLst>
                      <a:gd name="T0" fmla="*/ 4687 w 4688"/>
                      <a:gd name="T1" fmla="*/ 2469 h 2470"/>
                      <a:gd name="T2" fmla="*/ 0 w 4688"/>
                      <a:gd name="T3" fmla="*/ 2469 h 2470"/>
                      <a:gd name="T4" fmla="*/ 0 w 4688"/>
                      <a:gd name="T5" fmla="*/ 0 h 2470"/>
                      <a:gd name="T6" fmla="*/ 4687 w 4688"/>
                      <a:gd name="T7" fmla="*/ 0 h 2470"/>
                      <a:gd name="T8" fmla="*/ 4687 w 4688"/>
                      <a:gd name="T9" fmla="*/ 2469 h 2470"/>
                    </a:gdLst>
                    <a:ahLst/>
                    <a:cxnLst>
                      <a:cxn ang="0">
                        <a:pos x="T0" y="T1"/>
                      </a:cxn>
                      <a:cxn ang="0">
                        <a:pos x="T2" y="T3"/>
                      </a:cxn>
                      <a:cxn ang="0">
                        <a:pos x="T4" y="T5"/>
                      </a:cxn>
                      <a:cxn ang="0">
                        <a:pos x="T6" y="T7"/>
                      </a:cxn>
                      <a:cxn ang="0">
                        <a:pos x="T8" y="T9"/>
                      </a:cxn>
                    </a:cxnLst>
                    <a:rect l="0" t="0" r="r" b="b"/>
                    <a:pathLst>
                      <a:path w="4688" h="2470">
                        <a:moveTo>
                          <a:pt x="4687" y="2469"/>
                        </a:moveTo>
                        <a:lnTo>
                          <a:pt x="0" y="2469"/>
                        </a:lnTo>
                        <a:lnTo>
                          <a:pt x="0" y="0"/>
                        </a:lnTo>
                        <a:lnTo>
                          <a:pt x="4687" y="0"/>
                        </a:lnTo>
                        <a:lnTo>
                          <a:pt x="4687" y="2469"/>
                        </a:lnTo>
                      </a:path>
                    </a:pathLst>
                  </a:custGeom>
                  <a:solidFill>
                    <a:srgbClr val="96989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397" name="Freeform 20"/>
                  <p:cNvSpPr>
                    <a:spLocks noChangeArrowheads="1"/>
                  </p:cNvSpPr>
                  <p:nvPr/>
                </p:nvSpPr>
                <p:spPr bwMode="auto">
                  <a:xfrm>
                    <a:off x="6419964" y="4445002"/>
                    <a:ext cx="225425" cy="225425"/>
                  </a:xfrm>
                  <a:custGeom>
                    <a:avLst/>
                    <a:gdLst>
                      <a:gd name="T0" fmla="*/ 625 w 626"/>
                      <a:gd name="T1" fmla="*/ 312 h 626"/>
                      <a:gd name="T2" fmla="*/ 625 w 626"/>
                      <a:gd name="T3" fmla="*/ 312 h 626"/>
                      <a:gd name="T4" fmla="*/ 312 w 626"/>
                      <a:gd name="T5" fmla="*/ 625 h 626"/>
                      <a:gd name="T6" fmla="*/ 0 w 626"/>
                      <a:gd name="T7" fmla="*/ 312 h 626"/>
                      <a:gd name="T8" fmla="*/ 312 w 626"/>
                      <a:gd name="T9" fmla="*/ 0 h 626"/>
                      <a:gd name="T10" fmla="*/ 625 w 626"/>
                      <a:gd name="T11" fmla="*/ 312 h 626"/>
                    </a:gdLst>
                    <a:ahLst/>
                    <a:cxnLst>
                      <a:cxn ang="0">
                        <a:pos x="T0" y="T1"/>
                      </a:cxn>
                      <a:cxn ang="0">
                        <a:pos x="T2" y="T3"/>
                      </a:cxn>
                      <a:cxn ang="0">
                        <a:pos x="T4" y="T5"/>
                      </a:cxn>
                      <a:cxn ang="0">
                        <a:pos x="T6" y="T7"/>
                      </a:cxn>
                      <a:cxn ang="0">
                        <a:pos x="T8" y="T9"/>
                      </a:cxn>
                      <a:cxn ang="0">
                        <a:pos x="T10" y="T11"/>
                      </a:cxn>
                    </a:cxnLst>
                    <a:rect l="0" t="0" r="r" b="b"/>
                    <a:pathLst>
                      <a:path w="626" h="626">
                        <a:moveTo>
                          <a:pt x="625" y="312"/>
                        </a:moveTo>
                        <a:lnTo>
                          <a:pt x="625" y="312"/>
                        </a:lnTo>
                        <a:cubicBezTo>
                          <a:pt x="625" y="479"/>
                          <a:pt x="479" y="625"/>
                          <a:pt x="312" y="625"/>
                        </a:cubicBezTo>
                        <a:cubicBezTo>
                          <a:pt x="135" y="625"/>
                          <a:pt x="0" y="479"/>
                          <a:pt x="0" y="312"/>
                        </a:cubicBezTo>
                        <a:cubicBezTo>
                          <a:pt x="0" y="135"/>
                          <a:pt x="135" y="0"/>
                          <a:pt x="312" y="0"/>
                        </a:cubicBezTo>
                        <a:cubicBezTo>
                          <a:pt x="479" y="0"/>
                          <a:pt x="625" y="135"/>
                          <a:pt x="625" y="312"/>
                        </a:cubicBezTo>
                      </a:path>
                    </a:pathLst>
                  </a:custGeom>
                  <a:solidFill>
                    <a:srgbClr val="EAEBEC"/>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398" name="Freeform 21"/>
                  <p:cNvSpPr>
                    <a:spLocks noChangeArrowheads="1"/>
                  </p:cNvSpPr>
                  <p:nvPr/>
                </p:nvSpPr>
                <p:spPr bwMode="auto">
                  <a:xfrm>
                    <a:off x="5508739" y="3170239"/>
                    <a:ext cx="217487" cy="368300"/>
                  </a:xfrm>
                  <a:custGeom>
                    <a:avLst/>
                    <a:gdLst>
                      <a:gd name="T0" fmla="*/ 177 w 605"/>
                      <a:gd name="T1" fmla="*/ 719 h 1022"/>
                      <a:gd name="T2" fmla="*/ 177 w 605"/>
                      <a:gd name="T3" fmla="*/ 719 h 1022"/>
                      <a:gd name="T4" fmla="*/ 166 w 605"/>
                      <a:gd name="T5" fmla="*/ 625 h 1022"/>
                      <a:gd name="T6" fmla="*/ 166 w 605"/>
                      <a:gd name="T7" fmla="*/ 594 h 1022"/>
                      <a:gd name="T8" fmla="*/ 416 w 605"/>
                      <a:gd name="T9" fmla="*/ 302 h 1022"/>
                      <a:gd name="T10" fmla="*/ 250 w 605"/>
                      <a:gd name="T11" fmla="*/ 177 h 1022"/>
                      <a:gd name="T12" fmla="*/ 31 w 605"/>
                      <a:gd name="T13" fmla="*/ 198 h 1022"/>
                      <a:gd name="T14" fmla="*/ 0 w 605"/>
                      <a:gd name="T15" fmla="*/ 42 h 1022"/>
                      <a:gd name="T16" fmla="*/ 270 w 605"/>
                      <a:gd name="T17" fmla="*/ 0 h 1022"/>
                      <a:gd name="T18" fmla="*/ 604 w 605"/>
                      <a:gd name="T19" fmla="*/ 302 h 1022"/>
                      <a:gd name="T20" fmla="*/ 322 w 605"/>
                      <a:gd name="T21" fmla="*/ 635 h 1022"/>
                      <a:gd name="T22" fmla="*/ 322 w 605"/>
                      <a:gd name="T23" fmla="*/ 719 h 1022"/>
                      <a:gd name="T24" fmla="*/ 177 w 605"/>
                      <a:gd name="T25" fmla="*/ 719 h 1022"/>
                      <a:gd name="T26" fmla="*/ 250 w 605"/>
                      <a:gd name="T27" fmla="*/ 802 h 1022"/>
                      <a:gd name="T28" fmla="*/ 250 w 605"/>
                      <a:gd name="T29" fmla="*/ 802 h 1022"/>
                      <a:gd name="T30" fmla="*/ 354 w 605"/>
                      <a:gd name="T31" fmla="*/ 906 h 1022"/>
                      <a:gd name="T32" fmla="*/ 250 w 605"/>
                      <a:gd name="T33" fmla="*/ 1021 h 1022"/>
                      <a:gd name="T34" fmla="*/ 145 w 605"/>
                      <a:gd name="T35" fmla="*/ 906 h 1022"/>
                      <a:gd name="T36" fmla="*/ 250 w 605"/>
                      <a:gd name="T37" fmla="*/ 802 h 1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 h="1022">
                        <a:moveTo>
                          <a:pt x="177" y="719"/>
                        </a:moveTo>
                        <a:lnTo>
                          <a:pt x="177" y="719"/>
                        </a:lnTo>
                        <a:cubicBezTo>
                          <a:pt x="166" y="625"/>
                          <a:pt x="166" y="625"/>
                          <a:pt x="166" y="625"/>
                        </a:cubicBezTo>
                        <a:cubicBezTo>
                          <a:pt x="166" y="614"/>
                          <a:pt x="166" y="594"/>
                          <a:pt x="166" y="594"/>
                        </a:cubicBezTo>
                        <a:cubicBezTo>
                          <a:pt x="166" y="344"/>
                          <a:pt x="416" y="531"/>
                          <a:pt x="416" y="302"/>
                        </a:cubicBezTo>
                        <a:cubicBezTo>
                          <a:pt x="416" y="208"/>
                          <a:pt x="375" y="177"/>
                          <a:pt x="250" y="177"/>
                        </a:cubicBezTo>
                        <a:cubicBezTo>
                          <a:pt x="166" y="177"/>
                          <a:pt x="93" y="177"/>
                          <a:pt x="31" y="198"/>
                        </a:cubicBezTo>
                        <a:cubicBezTo>
                          <a:pt x="0" y="42"/>
                          <a:pt x="0" y="42"/>
                          <a:pt x="0" y="42"/>
                        </a:cubicBezTo>
                        <a:cubicBezTo>
                          <a:pt x="72" y="21"/>
                          <a:pt x="177" y="0"/>
                          <a:pt x="270" y="0"/>
                        </a:cubicBezTo>
                        <a:cubicBezTo>
                          <a:pt x="468" y="0"/>
                          <a:pt x="604" y="42"/>
                          <a:pt x="604" y="302"/>
                        </a:cubicBezTo>
                        <a:cubicBezTo>
                          <a:pt x="604" y="646"/>
                          <a:pt x="333" y="510"/>
                          <a:pt x="322" y="635"/>
                        </a:cubicBezTo>
                        <a:cubicBezTo>
                          <a:pt x="322" y="719"/>
                          <a:pt x="322" y="719"/>
                          <a:pt x="322" y="719"/>
                        </a:cubicBezTo>
                        <a:lnTo>
                          <a:pt x="177" y="719"/>
                        </a:lnTo>
                        <a:close/>
                        <a:moveTo>
                          <a:pt x="250" y="802"/>
                        </a:moveTo>
                        <a:lnTo>
                          <a:pt x="250" y="802"/>
                        </a:lnTo>
                        <a:cubicBezTo>
                          <a:pt x="322" y="802"/>
                          <a:pt x="354" y="833"/>
                          <a:pt x="354" y="906"/>
                        </a:cubicBezTo>
                        <a:cubicBezTo>
                          <a:pt x="354" y="989"/>
                          <a:pt x="322" y="1021"/>
                          <a:pt x="250" y="1021"/>
                        </a:cubicBezTo>
                        <a:cubicBezTo>
                          <a:pt x="166" y="1021"/>
                          <a:pt x="145" y="989"/>
                          <a:pt x="145" y="906"/>
                        </a:cubicBezTo>
                        <a:cubicBezTo>
                          <a:pt x="145" y="833"/>
                          <a:pt x="177" y="802"/>
                          <a:pt x="250" y="802"/>
                        </a:cubicBezTo>
                        <a:close/>
                      </a:path>
                    </a:pathLst>
                  </a:custGeom>
                  <a:solidFill>
                    <a:srgbClr val="9966CC"/>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grpSp>
            <p:sp>
              <p:nvSpPr>
                <p:cNvPr id="378" name="TextBox 377"/>
                <p:cNvSpPr txBox="1"/>
                <p:nvPr/>
              </p:nvSpPr>
              <p:spPr>
                <a:xfrm>
                  <a:off x="8664509" y="1857241"/>
                  <a:ext cx="1011533" cy="534854"/>
                </a:xfrm>
                <a:prstGeom prst="rect">
                  <a:avLst/>
                </a:prstGeom>
                <a:noFill/>
              </p:spPr>
              <p:txBody>
                <a:bodyPr wrap="square" lIns="91114" tIns="45535" rIns="91114" bIns="45535" rtlCol="0" anchor="ctr">
                  <a:spAutoFit/>
                </a:bodyPr>
                <a:lstStyle>
                  <a:defPPr>
                    <a:defRPr lang="ru-RU"/>
                  </a:defPPr>
                  <a:lvl1pPr>
                    <a:defRPr sz="1200" b="1">
                      <a:solidFill>
                        <a:schemeClr val="bg1"/>
                      </a:solidFill>
                      <a:latin typeface="Flexo Medium" pitchFamily="50" charset="0"/>
                    </a:defRPr>
                  </a:lvl1pPr>
                </a:lstStyle>
                <a:p>
                  <a:pPr algn="ctr"/>
                  <a:r>
                    <a:rPr lang="en-US" sz="1100" dirty="0">
                      <a:solidFill>
                        <a:schemeClr val="accent6">
                          <a:lumMod val="75000"/>
                        </a:schemeClr>
                      </a:solidFill>
                    </a:rPr>
                    <a:t>SIMPLE PING</a:t>
                  </a:r>
                  <a:endParaRPr lang="ru-RU" sz="1100" dirty="0">
                    <a:solidFill>
                      <a:schemeClr val="accent6">
                        <a:lumMod val="75000"/>
                      </a:schemeClr>
                    </a:solidFill>
                  </a:endParaRPr>
                </a:p>
              </p:txBody>
            </p:sp>
          </p:grpSp>
          <p:sp>
            <p:nvSpPr>
              <p:cNvPr id="365" name="TextBox 364"/>
              <p:cNvSpPr txBox="1"/>
              <p:nvPr/>
            </p:nvSpPr>
            <p:spPr>
              <a:xfrm>
                <a:off x="3586458" y="3721122"/>
                <a:ext cx="1206820" cy="534854"/>
              </a:xfrm>
              <a:prstGeom prst="rect">
                <a:avLst/>
              </a:prstGeom>
              <a:noFill/>
            </p:spPr>
            <p:txBody>
              <a:bodyPr wrap="square" lIns="91114" tIns="45535" rIns="91114" bIns="45535" rtlCol="0" anchor="ctr">
                <a:spAutoFit/>
              </a:bodyPr>
              <a:lstStyle>
                <a:defPPr>
                  <a:defRPr lang="ru-RU"/>
                </a:defPPr>
                <a:lvl1pPr>
                  <a:defRPr sz="1200" b="1">
                    <a:solidFill>
                      <a:schemeClr val="bg1"/>
                    </a:solidFill>
                    <a:latin typeface="Flexo Medium" pitchFamily="50" charset="0"/>
                  </a:defRPr>
                </a:lvl1pPr>
              </a:lstStyle>
              <a:p>
                <a:pPr algn="ctr"/>
                <a:r>
                  <a:rPr lang="en-US" sz="1100" dirty="0">
                    <a:solidFill>
                      <a:schemeClr val="accent6">
                        <a:lumMod val="75000"/>
                      </a:schemeClr>
                    </a:solidFill>
                  </a:rPr>
                  <a:t>FIELD EFFORTS</a:t>
                </a:r>
                <a:endParaRPr lang="ru-RU" sz="1100" dirty="0">
                  <a:solidFill>
                    <a:schemeClr val="accent6">
                      <a:lumMod val="75000"/>
                    </a:schemeClr>
                  </a:solidFill>
                </a:endParaRPr>
              </a:p>
            </p:txBody>
          </p:sp>
          <p:grpSp>
            <p:nvGrpSpPr>
              <p:cNvPr id="366" name="Group 365"/>
              <p:cNvGrpSpPr/>
              <p:nvPr/>
            </p:nvGrpSpPr>
            <p:grpSpPr>
              <a:xfrm>
                <a:off x="3597280" y="4375358"/>
                <a:ext cx="1195998" cy="715269"/>
                <a:chOff x="10051489" y="2511477"/>
                <a:chExt cx="1195998" cy="715269"/>
              </a:xfrm>
            </p:grpSpPr>
            <p:sp>
              <p:nvSpPr>
                <p:cNvPr id="367" name="Freeform 22"/>
                <p:cNvSpPr>
                  <a:spLocks noChangeArrowheads="1"/>
                </p:cNvSpPr>
                <p:nvPr/>
              </p:nvSpPr>
              <p:spPr bwMode="auto">
                <a:xfrm>
                  <a:off x="10062312" y="2511477"/>
                  <a:ext cx="1185175" cy="715269"/>
                </a:xfrm>
                <a:custGeom>
                  <a:avLst/>
                  <a:gdLst>
                    <a:gd name="T0" fmla="*/ 0 w 10543"/>
                    <a:gd name="T1" fmla="*/ 2657 h 6365"/>
                    <a:gd name="T2" fmla="*/ 1156 w 10543"/>
                    <a:gd name="T3" fmla="*/ 32 h 6365"/>
                    <a:gd name="T4" fmla="*/ 4521 w 10543"/>
                    <a:gd name="T5" fmla="*/ 938 h 6365"/>
                    <a:gd name="T6" fmla="*/ 5802 w 10543"/>
                    <a:gd name="T7" fmla="*/ 1105 h 6365"/>
                    <a:gd name="T8" fmla="*/ 7990 w 10543"/>
                    <a:gd name="T9" fmla="*/ 2563 h 6365"/>
                    <a:gd name="T10" fmla="*/ 9604 w 10543"/>
                    <a:gd name="T11" fmla="*/ 3053 h 6365"/>
                    <a:gd name="T12" fmla="*/ 9687 w 10543"/>
                    <a:gd name="T13" fmla="*/ 5249 h 6365"/>
                    <a:gd name="T14" fmla="*/ 8375 w 10543"/>
                    <a:gd name="T15" fmla="*/ 6343 h 6365"/>
                    <a:gd name="T16" fmla="*/ 7208 w 10543"/>
                    <a:gd name="T17" fmla="*/ 5291 h 6365"/>
                    <a:gd name="T18" fmla="*/ 3146 w 10543"/>
                    <a:gd name="T19" fmla="*/ 5468 h 6365"/>
                    <a:gd name="T20" fmla="*/ 1073 w 10543"/>
                    <a:gd name="T21" fmla="*/ 5489 h 6365"/>
                    <a:gd name="T22" fmla="*/ 0 w 10543"/>
                    <a:gd name="T23" fmla="*/ 4052 h 6365"/>
                    <a:gd name="T24" fmla="*/ 6396 w 10543"/>
                    <a:gd name="T25" fmla="*/ 1771 h 6365"/>
                    <a:gd name="T26" fmla="*/ 5740 w 10543"/>
                    <a:gd name="T27" fmla="*/ 1469 h 6365"/>
                    <a:gd name="T28" fmla="*/ 4187 w 10543"/>
                    <a:gd name="T29" fmla="*/ 1188 h 6365"/>
                    <a:gd name="T30" fmla="*/ 1219 w 10543"/>
                    <a:gd name="T31" fmla="*/ 396 h 6365"/>
                    <a:gd name="T32" fmla="*/ 375 w 10543"/>
                    <a:gd name="T33" fmla="*/ 4135 h 6365"/>
                    <a:gd name="T34" fmla="*/ 1156 w 10543"/>
                    <a:gd name="T35" fmla="*/ 4812 h 6365"/>
                    <a:gd name="T36" fmla="*/ 3062 w 10543"/>
                    <a:gd name="T37" fmla="*/ 4822 h 6365"/>
                    <a:gd name="T38" fmla="*/ 7292 w 10543"/>
                    <a:gd name="T39" fmla="*/ 4916 h 6365"/>
                    <a:gd name="T40" fmla="*/ 7635 w 10543"/>
                    <a:gd name="T41" fmla="*/ 4562 h 6365"/>
                    <a:gd name="T42" fmla="*/ 9562 w 10543"/>
                    <a:gd name="T43" fmla="*/ 4906 h 6365"/>
                    <a:gd name="T44" fmla="*/ 10010 w 10543"/>
                    <a:gd name="T45" fmla="*/ 4229 h 6365"/>
                    <a:gd name="T46" fmla="*/ 9469 w 10543"/>
                    <a:gd name="T47" fmla="*/ 4052 h 6365"/>
                    <a:gd name="T48" fmla="*/ 10073 w 10543"/>
                    <a:gd name="T49" fmla="*/ 3895 h 6365"/>
                    <a:gd name="T50" fmla="*/ 9198 w 10543"/>
                    <a:gd name="T51" fmla="*/ 3354 h 6365"/>
                    <a:gd name="T52" fmla="*/ 4615 w 10543"/>
                    <a:gd name="T53" fmla="*/ 3187 h 6365"/>
                    <a:gd name="T54" fmla="*/ 4187 w 10543"/>
                    <a:gd name="T55" fmla="*/ 2396 h 6365"/>
                    <a:gd name="T56" fmla="*/ 6396 w 10543"/>
                    <a:gd name="T57" fmla="*/ 1771 h 6365"/>
                    <a:gd name="T58" fmla="*/ 8406 w 10543"/>
                    <a:gd name="T59" fmla="*/ 5979 h 6365"/>
                    <a:gd name="T60" fmla="*/ 8417 w 10543"/>
                    <a:gd name="T61" fmla="*/ 4583 h 6365"/>
                    <a:gd name="T62" fmla="*/ 8406 w 10543"/>
                    <a:gd name="T63" fmla="*/ 5979 h 6365"/>
                    <a:gd name="T64" fmla="*/ 2802 w 10543"/>
                    <a:gd name="T65" fmla="*/ 5291 h 6365"/>
                    <a:gd name="T66" fmla="*/ 1406 w 10543"/>
                    <a:gd name="T67" fmla="*/ 5291 h 6365"/>
                    <a:gd name="T68" fmla="*/ 2802 w 10543"/>
                    <a:gd name="T69" fmla="*/ 5291 h 6365"/>
                    <a:gd name="T70" fmla="*/ 7698 w 10543"/>
                    <a:gd name="T71" fmla="*/ 2844 h 6365"/>
                    <a:gd name="T72" fmla="*/ 6927 w 10543"/>
                    <a:gd name="T73" fmla="*/ 2146 h 6365"/>
                    <a:gd name="T74" fmla="*/ 5948 w 10543"/>
                    <a:gd name="T75" fmla="*/ 2136 h 6365"/>
                    <a:gd name="T76" fmla="*/ 6062 w 10543"/>
                    <a:gd name="T77" fmla="*/ 2844 h 6365"/>
                    <a:gd name="T78" fmla="*/ 7698 w 10543"/>
                    <a:gd name="T79" fmla="*/ 2844 h 6365"/>
                    <a:gd name="T80" fmla="*/ 4552 w 10543"/>
                    <a:gd name="T81" fmla="*/ 2834 h 6365"/>
                    <a:gd name="T82" fmla="*/ 5604 w 10543"/>
                    <a:gd name="T83" fmla="*/ 2136 h 6365"/>
                    <a:gd name="T84" fmla="*/ 4562 w 10543"/>
                    <a:gd name="T85" fmla="*/ 2282 h 6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43" h="6365">
                      <a:moveTo>
                        <a:pt x="0" y="2657"/>
                      </a:moveTo>
                      <a:lnTo>
                        <a:pt x="0" y="2657"/>
                      </a:lnTo>
                      <a:cubicBezTo>
                        <a:pt x="0" y="2198"/>
                        <a:pt x="0" y="1750"/>
                        <a:pt x="0" y="1303"/>
                      </a:cubicBezTo>
                      <a:cubicBezTo>
                        <a:pt x="0" y="605"/>
                        <a:pt x="469" y="63"/>
                        <a:pt x="1156" y="32"/>
                      </a:cubicBezTo>
                      <a:cubicBezTo>
                        <a:pt x="1927" y="0"/>
                        <a:pt x="2687" y="11"/>
                        <a:pt x="3448" y="42"/>
                      </a:cubicBezTo>
                      <a:cubicBezTo>
                        <a:pt x="3969" y="63"/>
                        <a:pt x="4385" y="428"/>
                        <a:pt x="4521" y="938"/>
                      </a:cubicBezTo>
                      <a:cubicBezTo>
                        <a:pt x="4552" y="1053"/>
                        <a:pt x="4604" y="1084"/>
                        <a:pt x="4708" y="1084"/>
                      </a:cubicBezTo>
                      <a:cubicBezTo>
                        <a:pt x="5073" y="1084"/>
                        <a:pt x="5437" y="1063"/>
                        <a:pt x="5802" y="1105"/>
                      </a:cubicBezTo>
                      <a:cubicBezTo>
                        <a:pt x="6208" y="1146"/>
                        <a:pt x="6552" y="1355"/>
                        <a:pt x="6854" y="1625"/>
                      </a:cubicBezTo>
                      <a:cubicBezTo>
                        <a:pt x="7229" y="1938"/>
                        <a:pt x="7615" y="2250"/>
                        <a:pt x="7990" y="2563"/>
                      </a:cubicBezTo>
                      <a:cubicBezTo>
                        <a:pt x="8302" y="2823"/>
                        <a:pt x="8677" y="2907"/>
                        <a:pt x="9062" y="2959"/>
                      </a:cubicBezTo>
                      <a:cubicBezTo>
                        <a:pt x="9240" y="2990"/>
                        <a:pt x="9427" y="3021"/>
                        <a:pt x="9604" y="3053"/>
                      </a:cubicBezTo>
                      <a:cubicBezTo>
                        <a:pt x="10115" y="3157"/>
                        <a:pt x="10500" y="3593"/>
                        <a:pt x="10521" y="4114"/>
                      </a:cubicBezTo>
                      <a:cubicBezTo>
                        <a:pt x="10542" y="4624"/>
                        <a:pt x="10187" y="5114"/>
                        <a:pt x="9687" y="5249"/>
                      </a:cubicBezTo>
                      <a:cubicBezTo>
                        <a:pt x="9542" y="5281"/>
                        <a:pt x="9469" y="5322"/>
                        <a:pt x="9437" y="5499"/>
                      </a:cubicBezTo>
                      <a:cubicBezTo>
                        <a:pt x="9354" y="5999"/>
                        <a:pt x="8875" y="6364"/>
                        <a:pt x="8375" y="6343"/>
                      </a:cubicBezTo>
                      <a:cubicBezTo>
                        <a:pt x="7854" y="6322"/>
                        <a:pt x="7427" y="5937"/>
                        <a:pt x="7365" y="5416"/>
                      </a:cubicBezTo>
                      <a:cubicBezTo>
                        <a:pt x="7344" y="5312"/>
                        <a:pt x="7312" y="5291"/>
                        <a:pt x="7208" y="5291"/>
                      </a:cubicBezTo>
                      <a:cubicBezTo>
                        <a:pt x="5927" y="5291"/>
                        <a:pt x="4646" y="5291"/>
                        <a:pt x="3365" y="5291"/>
                      </a:cubicBezTo>
                      <a:cubicBezTo>
                        <a:pt x="3229" y="5291"/>
                        <a:pt x="3167" y="5322"/>
                        <a:pt x="3146" y="5468"/>
                      </a:cubicBezTo>
                      <a:cubicBezTo>
                        <a:pt x="3062" y="5968"/>
                        <a:pt x="2615" y="6343"/>
                        <a:pt x="2115" y="6343"/>
                      </a:cubicBezTo>
                      <a:cubicBezTo>
                        <a:pt x="1604" y="6343"/>
                        <a:pt x="1167" y="5989"/>
                        <a:pt x="1073" y="5489"/>
                      </a:cubicBezTo>
                      <a:cubicBezTo>
                        <a:pt x="1052" y="5333"/>
                        <a:pt x="990" y="5270"/>
                        <a:pt x="833" y="5218"/>
                      </a:cubicBezTo>
                      <a:cubicBezTo>
                        <a:pt x="323" y="5062"/>
                        <a:pt x="0" y="4593"/>
                        <a:pt x="0" y="4052"/>
                      </a:cubicBezTo>
                      <a:cubicBezTo>
                        <a:pt x="0" y="3583"/>
                        <a:pt x="0" y="3115"/>
                        <a:pt x="0" y="2657"/>
                      </a:cubicBezTo>
                      <a:close/>
                      <a:moveTo>
                        <a:pt x="6396" y="1771"/>
                      </a:moveTo>
                      <a:lnTo>
                        <a:pt x="6396" y="1771"/>
                      </a:lnTo>
                      <a:cubicBezTo>
                        <a:pt x="6198" y="1584"/>
                        <a:pt x="5990" y="1480"/>
                        <a:pt x="5740" y="1469"/>
                      </a:cubicBezTo>
                      <a:cubicBezTo>
                        <a:pt x="5323" y="1448"/>
                        <a:pt x="4896" y="1448"/>
                        <a:pt x="4469" y="1438"/>
                      </a:cubicBezTo>
                      <a:cubicBezTo>
                        <a:pt x="4260" y="1438"/>
                        <a:pt x="4208" y="1386"/>
                        <a:pt x="4187" y="1188"/>
                      </a:cubicBezTo>
                      <a:cubicBezTo>
                        <a:pt x="4146" y="740"/>
                        <a:pt x="3792" y="396"/>
                        <a:pt x="3333" y="396"/>
                      </a:cubicBezTo>
                      <a:cubicBezTo>
                        <a:pt x="2625" y="386"/>
                        <a:pt x="1917" y="386"/>
                        <a:pt x="1219" y="396"/>
                      </a:cubicBezTo>
                      <a:cubicBezTo>
                        <a:pt x="771" y="396"/>
                        <a:pt x="385" y="750"/>
                        <a:pt x="375" y="1178"/>
                      </a:cubicBezTo>
                      <a:cubicBezTo>
                        <a:pt x="365" y="2167"/>
                        <a:pt x="375" y="3146"/>
                        <a:pt x="375" y="4135"/>
                      </a:cubicBezTo>
                      <a:cubicBezTo>
                        <a:pt x="385" y="4479"/>
                        <a:pt x="646" y="4781"/>
                        <a:pt x="969" y="4885"/>
                      </a:cubicBezTo>
                      <a:cubicBezTo>
                        <a:pt x="1052" y="4906"/>
                        <a:pt x="1115" y="4895"/>
                        <a:pt x="1156" y="4812"/>
                      </a:cubicBezTo>
                      <a:cubicBezTo>
                        <a:pt x="1365" y="4427"/>
                        <a:pt x="1687" y="4218"/>
                        <a:pt x="2125" y="4229"/>
                      </a:cubicBezTo>
                      <a:cubicBezTo>
                        <a:pt x="2552" y="4239"/>
                        <a:pt x="2865" y="4447"/>
                        <a:pt x="3062" y="4822"/>
                      </a:cubicBezTo>
                      <a:cubicBezTo>
                        <a:pt x="3094" y="4874"/>
                        <a:pt x="3177" y="4916"/>
                        <a:pt x="3229" y="4916"/>
                      </a:cubicBezTo>
                      <a:cubicBezTo>
                        <a:pt x="4583" y="4927"/>
                        <a:pt x="5937" y="4927"/>
                        <a:pt x="7292" y="4916"/>
                      </a:cubicBezTo>
                      <a:cubicBezTo>
                        <a:pt x="7344" y="4916"/>
                        <a:pt x="7406" y="4864"/>
                        <a:pt x="7448" y="4822"/>
                      </a:cubicBezTo>
                      <a:cubicBezTo>
                        <a:pt x="7521" y="4739"/>
                        <a:pt x="7562" y="4635"/>
                        <a:pt x="7635" y="4562"/>
                      </a:cubicBezTo>
                      <a:cubicBezTo>
                        <a:pt x="8135" y="4020"/>
                        <a:pt x="8990" y="4135"/>
                        <a:pt x="9344" y="4791"/>
                      </a:cubicBezTo>
                      <a:cubicBezTo>
                        <a:pt x="9396" y="4885"/>
                        <a:pt x="9448" y="4927"/>
                        <a:pt x="9562" y="4906"/>
                      </a:cubicBezTo>
                      <a:cubicBezTo>
                        <a:pt x="9802" y="4854"/>
                        <a:pt x="10073" y="4604"/>
                        <a:pt x="10115" y="4364"/>
                      </a:cubicBezTo>
                      <a:cubicBezTo>
                        <a:pt x="10135" y="4270"/>
                        <a:pt x="10115" y="4229"/>
                        <a:pt x="10010" y="4229"/>
                      </a:cubicBezTo>
                      <a:cubicBezTo>
                        <a:pt x="9906" y="4229"/>
                        <a:pt x="9792" y="4229"/>
                        <a:pt x="9677" y="4229"/>
                      </a:cubicBezTo>
                      <a:cubicBezTo>
                        <a:pt x="9562" y="4218"/>
                        <a:pt x="9469" y="4177"/>
                        <a:pt x="9469" y="4052"/>
                      </a:cubicBezTo>
                      <a:cubicBezTo>
                        <a:pt x="9469" y="3927"/>
                        <a:pt x="9562" y="3895"/>
                        <a:pt x="9677" y="3895"/>
                      </a:cubicBezTo>
                      <a:cubicBezTo>
                        <a:pt x="9802" y="3895"/>
                        <a:pt x="9937" y="3895"/>
                        <a:pt x="10073" y="3895"/>
                      </a:cubicBezTo>
                      <a:cubicBezTo>
                        <a:pt x="10010" y="3666"/>
                        <a:pt x="9844" y="3499"/>
                        <a:pt x="9604" y="3437"/>
                      </a:cubicBezTo>
                      <a:cubicBezTo>
                        <a:pt x="9479" y="3395"/>
                        <a:pt x="9333" y="3385"/>
                        <a:pt x="9198" y="3354"/>
                      </a:cubicBezTo>
                      <a:cubicBezTo>
                        <a:pt x="8615" y="3239"/>
                        <a:pt x="8021" y="3178"/>
                        <a:pt x="7417" y="3187"/>
                      </a:cubicBezTo>
                      <a:cubicBezTo>
                        <a:pt x="6490" y="3208"/>
                        <a:pt x="5552" y="3187"/>
                        <a:pt x="4615" y="3187"/>
                      </a:cubicBezTo>
                      <a:cubicBezTo>
                        <a:pt x="4333" y="3187"/>
                        <a:pt x="4198" y="3053"/>
                        <a:pt x="4187" y="2771"/>
                      </a:cubicBezTo>
                      <a:cubicBezTo>
                        <a:pt x="4187" y="2646"/>
                        <a:pt x="4187" y="2521"/>
                        <a:pt x="4187" y="2396"/>
                      </a:cubicBezTo>
                      <a:cubicBezTo>
                        <a:pt x="4198" y="1980"/>
                        <a:pt x="4406" y="1771"/>
                        <a:pt x="4812" y="1771"/>
                      </a:cubicBezTo>
                      <a:lnTo>
                        <a:pt x="6396" y="1771"/>
                      </a:lnTo>
                      <a:close/>
                      <a:moveTo>
                        <a:pt x="8406" y="5979"/>
                      </a:moveTo>
                      <a:lnTo>
                        <a:pt x="8406" y="5979"/>
                      </a:lnTo>
                      <a:cubicBezTo>
                        <a:pt x="8792" y="5979"/>
                        <a:pt x="9115" y="5656"/>
                        <a:pt x="9115" y="5281"/>
                      </a:cubicBezTo>
                      <a:cubicBezTo>
                        <a:pt x="9104" y="4895"/>
                        <a:pt x="8792" y="4583"/>
                        <a:pt x="8417" y="4583"/>
                      </a:cubicBezTo>
                      <a:cubicBezTo>
                        <a:pt x="8031" y="4583"/>
                        <a:pt x="7708" y="4895"/>
                        <a:pt x="7708" y="5281"/>
                      </a:cubicBezTo>
                      <a:cubicBezTo>
                        <a:pt x="7708" y="5666"/>
                        <a:pt x="8021" y="5989"/>
                        <a:pt x="8406" y="5979"/>
                      </a:cubicBezTo>
                      <a:close/>
                      <a:moveTo>
                        <a:pt x="2802" y="5291"/>
                      </a:moveTo>
                      <a:lnTo>
                        <a:pt x="2802" y="5291"/>
                      </a:lnTo>
                      <a:cubicBezTo>
                        <a:pt x="2802" y="4895"/>
                        <a:pt x="2490" y="4583"/>
                        <a:pt x="2104" y="4583"/>
                      </a:cubicBezTo>
                      <a:cubicBezTo>
                        <a:pt x="1708" y="4583"/>
                        <a:pt x="1406" y="4895"/>
                        <a:pt x="1406" y="5291"/>
                      </a:cubicBezTo>
                      <a:cubicBezTo>
                        <a:pt x="1406" y="5666"/>
                        <a:pt x="1719" y="5979"/>
                        <a:pt x="2104" y="5979"/>
                      </a:cubicBezTo>
                      <a:cubicBezTo>
                        <a:pt x="2490" y="5989"/>
                        <a:pt x="2802" y="5676"/>
                        <a:pt x="2802" y="5291"/>
                      </a:cubicBezTo>
                      <a:close/>
                      <a:moveTo>
                        <a:pt x="7698" y="2844"/>
                      </a:moveTo>
                      <a:lnTo>
                        <a:pt x="7698" y="2844"/>
                      </a:lnTo>
                      <a:cubicBezTo>
                        <a:pt x="7708" y="2834"/>
                        <a:pt x="7708" y="2813"/>
                        <a:pt x="7719" y="2803"/>
                      </a:cubicBezTo>
                      <a:cubicBezTo>
                        <a:pt x="7448" y="2584"/>
                        <a:pt x="7187" y="2365"/>
                        <a:pt x="6927" y="2146"/>
                      </a:cubicBezTo>
                      <a:cubicBezTo>
                        <a:pt x="6917" y="2136"/>
                        <a:pt x="6885" y="2136"/>
                        <a:pt x="6865" y="2136"/>
                      </a:cubicBezTo>
                      <a:cubicBezTo>
                        <a:pt x="6573" y="2136"/>
                        <a:pt x="6271" y="2136"/>
                        <a:pt x="5948" y="2136"/>
                      </a:cubicBezTo>
                      <a:cubicBezTo>
                        <a:pt x="5948" y="2355"/>
                        <a:pt x="5948" y="2563"/>
                        <a:pt x="5948" y="2771"/>
                      </a:cubicBezTo>
                      <a:cubicBezTo>
                        <a:pt x="5958" y="2792"/>
                        <a:pt x="6021" y="2834"/>
                        <a:pt x="6062" y="2844"/>
                      </a:cubicBezTo>
                      <a:cubicBezTo>
                        <a:pt x="6177" y="2855"/>
                        <a:pt x="6302" y="2844"/>
                        <a:pt x="6427" y="2844"/>
                      </a:cubicBezTo>
                      <a:cubicBezTo>
                        <a:pt x="6854" y="2844"/>
                        <a:pt x="7271" y="2844"/>
                        <a:pt x="7698" y="2844"/>
                      </a:cubicBezTo>
                      <a:close/>
                      <a:moveTo>
                        <a:pt x="4552" y="2834"/>
                      </a:moveTo>
                      <a:lnTo>
                        <a:pt x="4552" y="2834"/>
                      </a:lnTo>
                      <a:cubicBezTo>
                        <a:pt x="4917" y="2834"/>
                        <a:pt x="5260" y="2834"/>
                        <a:pt x="5604" y="2834"/>
                      </a:cubicBezTo>
                      <a:cubicBezTo>
                        <a:pt x="5604" y="2594"/>
                        <a:pt x="5604" y="2365"/>
                        <a:pt x="5604" y="2136"/>
                      </a:cubicBezTo>
                      <a:cubicBezTo>
                        <a:pt x="5292" y="2136"/>
                        <a:pt x="5000" y="2125"/>
                        <a:pt x="4708" y="2136"/>
                      </a:cubicBezTo>
                      <a:cubicBezTo>
                        <a:pt x="4656" y="2146"/>
                        <a:pt x="4573" y="2230"/>
                        <a:pt x="4562" y="2282"/>
                      </a:cubicBezTo>
                      <a:cubicBezTo>
                        <a:pt x="4542" y="2459"/>
                        <a:pt x="4552" y="2646"/>
                        <a:pt x="4552" y="2834"/>
                      </a:cubicBezTo>
                      <a:close/>
                    </a:path>
                  </a:pathLst>
                </a:custGeom>
                <a:solidFill>
                  <a:srgbClr val="574A4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368" name="Freeform 23"/>
                <p:cNvSpPr>
                  <a:spLocks noChangeArrowheads="1"/>
                </p:cNvSpPr>
                <p:nvPr/>
              </p:nvSpPr>
              <p:spPr bwMode="auto">
                <a:xfrm>
                  <a:off x="10102958" y="2554601"/>
                  <a:ext cx="1098431" cy="510552"/>
                </a:xfrm>
                <a:custGeom>
                  <a:avLst/>
                  <a:gdLst>
                    <a:gd name="T0" fmla="*/ 6031 w 9771"/>
                    <a:gd name="T1" fmla="*/ 1385 h 4542"/>
                    <a:gd name="T2" fmla="*/ 6031 w 9771"/>
                    <a:gd name="T3" fmla="*/ 1385 h 4542"/>
                    <a:gd name="T4" fmla="*/ 4447 w 9771"/>
                    <a:gd name="T5" fmla="*/ 1385 h 4542"/>
                    <a:gd name="T6" fmla="*/ 3822 w 9771"/>
                    <a:gd name="T7" fmla="*/ 2010 h 4542"/>
                    <a:gd name="T8" fmla="*/ 3822 w 9771"/>
                    <a:gd name="T9" fmla="*/ 2385 h 4542"/>
                    <a:gd name="T10" fmla="*/ 4250 w 9771"/>
                    <a:gd name="T11" fmla="*/ 2801 h 4542"/>
                    <a:gd name="T12" fmla="*/ 7052 w 9771"/>
                    <a:gd name="T13" fmla="*/ 2801 h 4542"/>
                    <a:gd name="T14" fmla="*/ 8833 w 9771"/>
                    <a:gd name="T15" fmla="*/ 2968 h 4542"/>
                    <a:gd name="T16" fmla="*/ 9239 w 9771"/>
                    <a:gd name="T17" fmla="*/ 3051 h 4542"/>
                    <a:gd name="T18" fmla="*/ 9708 w 9771"/>
                    <a:gd name="T19" fmla="*/ 3509 h 4542"/>
                    <a:gd name="T20" fmla="*/ 9312 w 9771"/>
                    <a:gd name="T21" fmla="*/ 3509 h 4542"/>
                    <a:gd name="T22" fmla="*/ 9104 w 9771"/>
                    <a:gd name="T23" fmla="*/ 3666 h 4542"/>
                    <a:gd name="T24" fmla="*/ 9312 w 9771"/>
                    <a:gd name="T25" fmla="*/ 3843 h 4542"/>
                    <a:gd name="T26" fmla="*/ 9645 w 9771"/>
                    <a:gd name="T27" fmla="*/ 3843 h 4542"/>
                    <a:gd name="T28" fmla="*/ 9750 w 9771"/>
                    <a:gd name="T29" fmla="*/ 3978 h 4542"/>
                    <a:gd name="T30" fmla="*/ 9197 w 9771"/>
                    <a:gd name="T31" fmla="*/ 4520 h 4542"/>
                    <a:gd name="T32" fmla="*/ 8979 w 9771"/>
                    <a:gd name="T33" fmla="*/ 4405 h 4542"/>
                    <a:gd name="T34" fmla="*/ 7270 w 9771"/>
                    <a:gd name="T35" fmla="*/ 4176 h 4542"/>
                    <a:gd name="T36" fmla="*/ 7083 w 9771"/>
                    <a:gd name="T37" fmla="*/ 4436 h 4542"/>
                    <a:gd name="T38" fmla="*/ 6927 w 9771"/>
                    <a:gd name="T39" fmla="*/ 4530 h 4542"/>
                    <a:gd name="T40" fmla="*/ 2864 w 9771"/>
                    <a:gd name="T41" fmla="*/ 4530 h 4542"/>
                    <a:gd name="T42" fmla="*/ 2697 w 9771"/>
                    <a:gd name="T43" fmla="*/ 4436 h 4542"/>
                    <a:gd name="T44" fmla="*/ 1760 w 9771"/>
                    <a:gd name="T45" fmla="*/ 3843 h 4542"/>
                    <a:gd name="T46" fmla="*/ 791 w 9771"/>
                    <a:gd name="T47" fmla="*/ 4426 h 4542"/>
                    <a:gd name="T48" fmla="*/ 604 w 9771"/>
                    <a:gd name="T49" fmla="*/ 4499 h 4542"/>
                    <a:gd name="T50" fmla="*/ 10 w 9771"/>
                    <a:gd name="T51" fmla="*/ 3749 h 4542"/>
                    <a:gd name="T52" fmla="*/ 10 w 9771"/>
                    <a:gd name="T53" fmla="*/ 792 h 4542"/>
                    <a:gd name="T54" fmla="*/ 854 w 9771"/>
                    <a:gd name="T55" fmla="*/ 10 h 4542"/>
                    <a:gd name="T56" fmla="*/ 2968 w 9771"/>
                    <a:gd name="T57" fmla="*/ 10 h 4542"/>
                    <a:gd name="T58" fmla="*/ 3822 w 9771"/>
                    <a:gd name="T59" fmla="*/ 802 h 4542"/>
                    <a:gd name="T60" fmla="*/ 4104 w 9771"/>
                    <a:gd name="T61" fmla="*/ 1052 h 4542"/>
                    <a:gd name="T62" fmla="*/ 5375 w 9771"/>
                    <a:gd name="T63" fmla="*/ 1083 h 4542"/>
                    <a:gd name="T64" fmla="*/ 6031 w 9771"/>
                    <a:gd name="T65" fmla="*/ 1385 h 4542"/>
                    <a:gd name="T66" fmla="*/ 4187 w 9771"/>
                    <a:gd name="T67" fmla="*/ 3509 h 4542"/>
                    <a:gd name="T68" fmla="*/ 4187 w 9771"/>
                    <a:gd name="T69" fmla="*/ 3509 h 4542"/>
                    <a:gd name="T70" fmla="*/ 4385 w 9771"/>
                    <a:gd name="T71" fmla="*/ 3509 h 4542"/>
                    <a:gd name="T72" fmla="*/ 4541 w 9771"/>
                    <a:gd name="T73" fmla="*/ 3322 h 4542"/>
                    <a:gd name="T74" fmla="*/ 4385 w 9771"/>
                    <a:gd name="T75" fmla="*/ 3145 h 4542"/>
                    <a:gd name="T76" fmla="*/ 3989 w 9771"/>
                    <a:gd name="T77" fmla="*/ 3145 h 4542"/>
                    <a:gd name="T78" fmla="*/ 3833 w 9771"/>
                    <a:gd name="T79" fmla="*/ 3322 h 4542"/>
                    <a:gd name="T80" fmla="*/ 4000 w 9771"/>
                    <a:gd name="T81" fmla="*/ 3509 h 4542"/>
                    <a:gd name="T82" fmla="*/ 4187 w 9771"/>
                    <a:gd name="T83" fmla="*/ 3509 h 4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771" h="4542">
                      <a:moveTo>
                        <a:pt x="6031" y="1385"/>
                      </a:moveTo>
                      <a:lnTo>
                        <a:pt x="6031" y="1385"/>
                      </a:lnTo>
                      <a:cubicBezTo>
                        <a:pt x="5770" y="1385"/>
                        <a:pt x="4718" y="1375"/>
                        <a:pt x="4447" y="1385"/>
                      </a:cubicBezTo>
                      <a:cubicBezTo>
                        <a:pt x="4041" y="1385"/>
                        <a:pt x="3833" y="1594"/>
                        <a:pt x="3822" y="2010"/>
                      </a:cubicBezTo>
                      <a:cubicBezTo>
                        <a:pt x="3822" y="2135"/>
                        <a:pt x="3822" y="2260"/>
                        <a:pt x="3822" y="2385"/>
                      </a:cubicBezTo>
                      <a:cubicBezTo>
                        <a:pt x="3833" y="2667"/>
                        <a:pt x="3968" y="2801"/>
                        <a:pt x="4250" y="2801"/>
                      </a:cubicBezTo>
                      <a:cubicBezTo>
                        <a:pt x="7052" y="2801"/>
                        <a:pt x="7052" y="2801"/>
                        <a:pt x="7052" y="2801"/>
                      </a:cubicBezTo>
                      <a:cubicBezTo>
                        <a:pt x="7656" y="2792"/>
                        <a:pt x="8250" y="2853"/>
                        <a:pt x="8833" y="2968"/>
                      </a:cubicBezTo>
                      <a:cubicBezTo>
                        <a:pt x="8968" y="2999"/>
                        <a:pt x="9114" y="3009"/>
                        <a:pt x="9239" y="3051"/>
                      </a:cubicBezTo>
                      <a:cubicBezTo>
                        <a:pt x="9479" y="3113"/>
                        <a:pt x="9645" y="3280"/>
                        <a:pt x="9708" y="3509"/>
                      </a:cubicBezTo>
                      <a:cubicBezTo>
                        <a:pt x="9572" y="3509"/>
                        <a:pt x="9437" y="3509"/>
                        <a:pt x="9312" y="3509"/>
                      </a:cubicBezTo>
                      <a:cubicBezTo>
                        <a:pt x="9197" y="3509"/>
                        <a:pt x="9104" y="3541"/>
                        <a:pt x="9104" y="3666"/>
                      </a:cubicBezTo>
                      <a:cubicBezTo>
                        <a:pt x="9104" y="3791"/>
                        <a:pt x="9197" y="3832"/>
                        <a:pt x="9312" y="3843"/>
                      </a:cubicBezTo>
                      <a:cubicBezTo>
                        <a:pt x="9427" y="3843"/>
                        <a:pt x="9541" y="3843"/>
                        <a:pt x="9645" y="3843"/>
                      </a:cubicBezTo>
                      <a:cubicBezTo>
                        <a:pt x="9750" y="3843"/>
                        <a:pt x="9770" y="3884"/>
                        <a:pt x="9750" y="3978"/>
                      </a:cubicBezTo>
                      <a:cubicBezTo>
                        <a:pt x="9708" y="4218"/>
                        <a:pt x="9437" y="4468"/>
                        <a:pt x="9197" y="4520"/>
                      </a:cubicBezTo>
                      <a:cubicBezTo>
                        <a:pt x="9083" y="4541"/>
                        <a:pt x="9031" y="4499"/>
                        <a:pt x="8979" y="4405"/>
                      </a:cubicBezTo>
                      <a:cubicBezTo>
                        <a:pt x="8625" y="3749"/>
                        <a:pt x="7770" y="3634"/>
                        <a:pt x="7270" y="4176"/>
                      </a:cubicBezTo>
                      <a:cubicBezTo>
                        <a:pt x="7197" y="4249"/>
                        <a:pt x="7156" y="4353"/>
                        <a:pt x="7083" y="4436"/>
                      </a:cubicBezTo>
                      <a:cubicBezTo>
                        <a:pt x="7041" y="4478"/>
                        <a:pt x="6979" y="4530"/>
                        <a:pt x="6927" y="4530"/>
                      </a:cubicBezTo>
                      <a:cubicBezTo>
                        <a:pt x="5572" y="4541"/>
                        <a:pt x="4218" y="4541"/>
                        <a:pt x="2864" y="4530"/>
                      </a:cubicBezTo>
                      <a:cubicBezTo>
                        <a:pt x="2812" y="4530"/>
                        <a:pt x="2729" y="4488"/>
                        <a:pt x="2697" y="4436"/>
                      </a:cubicBezTo>
                      <a:cubicBezTo>
                        <a:pt x="2500" y="4061"/>
                        <a:pt x="2187" y="3853"/>
                        <a:pt x="1760" y="3843"/>
                      </a:cubicBezTo>
                      <a:cubicBezTo>
                        <a:pt x="1322" y="3832"/>
                        <a:pt x="1000" y="4041"/>
                        <a:pt x="791" y="4426"/>
                      </a:cubicBezTo>
                      <a:cubicBezTo>
                        <a:pt x="750" y="4509"/>
                        <a:pt x="687" y="4520"/>
                        <a:pt x="604" y="4499"/>
                      </a:cubicBezTo>
                      <a:cubicBezTo>
                        <a:pt x="281" y="4395"/>
                        <a:pt x="20" y="4093"/>
                        <a:pt x="10" y="3749"/>
                      </a:cubicBezTo>
                      <a:cubicBezTo>
                        <a:pt x="10" y="2760"/>
                        <a:pt x="0" y="1781"/>
                        <a:pt x="10" y="792"/>
                      </a:cubicBezTo>
                      <a:cubicBezTo>
                        <a:pt x="20" y="364"/>
                        <a:pt x="406" y="10"/>
                        <a:pt x="854" y="10"/>
                      </a:cubicBezTo>
                      <a:cubicBezTo>
                        <a:pt x="1552" y="0"/>
                        <a:pt x="2260" y="0"/>
                        <a:pt x="2968" y="10"/>
                      </a:cubicBezTo>
                      <a:cubicBezTo>
                        <a:pt x="3427" y="10"/>
                        <a:pt x="3781" y="354"/>
                        <a:pt x="3822" y="802"/>
                      </a:cubicBezTo>
                      <a:cubicBezTo>
                        <a:pt x="3843" y="1000"/>
                        <a:pt x="3895" y="1052"/>
                        <a:pt x="4104" y="1052"/>
                      </a:cubicBezTo>
                      <a:cubicBezTo>
                        <a:pt x="4531" y="1062"/>
                        <a:pt x="4958" y="1062"/>
                        <a:pt x="5375" y="1083"/>
                      </a:cubicBezTo>
                      <a:cubicBezTo>
                        <a:pt x="5625" y="1094"/>
                        <a:pt x="5833" y="1198"/>
                        <a:pt x="6031" y="1385"/>
                      </a:cubicBezTo>
                      <a:close/>
                      <a:moveTo>
                        <a:pt x="4187" y="3509"/>
                      </a:moveTo>
                      <a:lnTo>
                        <a:pt x="4187" y="3509"/>
                      </a:lnTo>
                      <a:cubicBezTo>
                        <a:pt x="4250" y="3509"/>
                        <a:pt x="4312" y="3509"/>
                        <a:pt x="4385" y="3509"/>
                      </a:cubicBezTo>
                      <a:cubicBezTo>
                        <a:pt x="4489" y="3488"/>
                        <a:pt x="4562" y="3426"/>
                        <a:pt x="4541" y="3322"/>
                      </a:cubicBezTo>
                      <a:cubicBezTo>
                        <a:pt x="4520" y="3249"/>
                        <a:pt x="4447" y="3155"/>
                        <a:pt x="4385" y="3145"/>
                      </a:cubicBezTo>
                      <a:cubicBezTo>
                        <a:pt x="4260" y="3113"/>
                        <a:pt x="4125" y="3113"/>
                        <a:pt x="3989" y="3145"/>
                      </a:cubicBezTo>
                      <a:cubicBezTo>
                        <a:pt x="3927" y="3155"/>
                        <a:pt x="3854" y="3249"/>
                        <a:pt x="3833" y="3322"/>
                      </a:cubicBezTo>
                      <a:cubicBezTo>
                        <a:pt x="3812" y="3416"/>
                        <a:pt x="3895" y="3488"/>
                        <a:pt x="4000" y="3509"/>
                      </a:cubicBezTo>
                      <a:cubicBezTo>
                        <a:pt x="4062" y="3509"/>
                        <a:pt x="4125" y="3509"/>
                        <a:pt x="4187" y="3509"/>
                      </a:cubicBezTo>
                      <a:close/>
                    </a:path>
                  </a:pathLst>
                </a:custGeom>
                <a:solidFill>
                  <a:srgbClr val="AE947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369" name="Freeform 24"/>
                <p:cNvSpPr>
                  <a:spLocks noChangeArrowheads="1"/>
                </p:cNvSpPr>
                <p:nvPr/>
              </p:nvSpPr>
              <p:spPr bwMode="auto">
                <a:xfrm>
                  <a:off x="10928764" y="3026491"/>
                  <a:ext cx="158123" cy="158122"/>
                </a:xfrm>
                <a:custGeom>
                  <a:avLst/>
                  <a:gdLst>
                    <a:gd name="T0" fmla="*/ 698 w 1408"/>
                    <a:gd name="T1" fmla="*/ 1396 h 1407"/>
                    <a:gd name="T2" fmla="*/ 698 w 1408"/>
                    <a:gd name="T3" fmla="*/ 1396 h 1407"/>
                    <a:gd name="T4" fmla="*/ 0 w 1408"/>
                    <a:gd name="T5" fmla="*/ 698 h 1407"/>
                    <a:gd name="T6" fmla="*/ 709 w 1408"/>
                    <a:gd name="T7" fmla="*/ 0 h 1407"/>
                    <a:gd name="T8" fmla="*/ 1407 w 1408"/>
                    <a:gd name="T9" fmla="*/ 698 h 1407"/>
                    <a:gd name="T10" fmla="*/ 698 w 1408"/>
                    <a:gd name="T11" fmla="*/ 1396 h 1407"/>
                    <a:gd name="T12" fmla="*/ 354 w 1408"/>
                    <a:gd name="T13" fmla="*/ 698 h 1407"/>
                    <a:gd name="T14" fmla="*/ 354 w 1408"/>
                    <a:gd name="T15" fmla="*/ 698 h 1407"/>
                    <a:gd name="T16" fmla="*/ 709 w 1408"/>
                    <a:gd name="T17" fmla="*/ 1052 h 1407"/>
                    <a:gd name="T18" fmla="*/ 1042 w 1408"/>
                    <a:gd name="T19" fmla="*/ 698 h 1407"/>
                    <a:gd name="T20" fmla="*/ 709 w 1408"/>
                    <a:gd name="T21" fmla="*/ 354 h 1407"/>
                    <a:gd name="T22" fmla="*/ 354 w 1408"/>
                    <a:gd name="T23" fmla="*/ 698 h 1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8" h="1407">
                      <a:moveTo>
                        <a:pt x="698" y="1396"/>
                      </a:moveTo>
                      <a:lnTo>
                        <a:pt x="698" y="1396"/>
                      </a:lnTo>
                      <a:cubicBezTo>
                        <a:pt x="313" y="1406"/>
                        <a:pt x="0" y="1083"/>
                        <a:pt x="0" y="698"/>
                      </a:cubicBezTo>
                      <a:cubicBezTo>
                        <a:pt x="0" y="312"/>
                        <a:pt x="323" y="0"/>
                        <a:pt x="709" y="0"/>
                      </a:cubicBezTo>
                      <a:cubicBezTo>
                        <a:pt x="1084" y="0"/>
                        <a:pt x="1396" y="312"/>
                        <a:pt x="1407" y="698"/>
                      </a:cubicBezTo>
                      <a:cubicBezTo>
                        <a:pt x="1407" y="1073"/>
                        <a:pt x="1084" y="1396"/>
                        <a:pt x="698" y="1396"/>
                      </a:cubicBezTo>
                      <a:close/>
                      <a:moveTo>
                        <a:pt x="354" y="698"/>
                      </a:moveTo>
                      <a:lnTo>
                        <a:pt x="354" y="698"/>
                      </a:lnTo>
                      <a:cubicBezTo>
                        <a:pt x="354" y="896"/>
                        <a:pt x="511" y="1052"/>
                        <a:pt x="709" y="1052"/>
                      </a:cubicBezTo>
                      <a:cubicBezTo>
                        <a:pt x="896" y="1041"/>
                        <a:pt x="1042" y="896"/>
                        <a:pt x="1042" y="698"/>
                      </a:cubicBezTo>
                      <a:cubicBezTo>
                        <a:pt x="1042" y="510"/>
                        <a:pt x="896" y="354"/>
                        <a:pt x="709" y="354"/>
                      </a:cubicBezTo>
                      <a:cubicBezTo>
                        <a:pt x="511" y="354"/>
                        <a:pt x="354" y="500"/>
                        <a:pt x="354" y="698"/>
                      </a:cubicBezTo>
                      <a:close/>
                    </a:path>
                  </a:pathLst>
                </a:custGeom>
                <a:solidFill>
                  <a:srgbClr val="A6B2B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370" name="Freeform 25"/>
                <p:cNvSpPr>
                  <a:spLocks noChangeArrowheads="1"/>
                </p:cNvSpPr>
                <p:nvPr/>
              </p:nvSpPr>
              <p:spPr bwMode="auto">
                <a:xfrm>
                  <a:off x="10219939" y="3026491"/>
                  <a:ext cx="157131" cy="158122"/>
                </a:xfrm>
                <a:custGeom>
                  <a:avLst/>
                  <a:gdLst>
                    <a:gd name="T0" fmla="*/ 1396 w 1397"/>
                    <a:gd name="T1" fmla="*/ 708 h 1407"/>
                    <a:gd name="T2" fmla="*/ 1396 w 1397"/>
                    <a:gd name="T3" fmla="*/ 708 h 1407"/>
                    <a:gd name="T4" fmla="*/ 698 w 1397"/>
                    <a:gd name="T5" fmla="*/ 1396 h 1407"/>
                    <a:gd name="T6" fmla="*/ 0 w 1397"/>
                    <a:gd name="T7" fmla="*/ 708 h 1407"/>
                    <a:gd name="T8" fmla="*/ 698 w 1397"/>
                    <a:gd name="T9" fmla="*/ 0 h 1407"/>
                    <a:gd name="T10" fmla="*/ 1396 w 1397"/>
                    <a:gd name="T11" fmla="*/ 708 h 1407"/>
                    <a:gd name="T12" fmla="*/ 698 w 1397"/>
                    <a:gd name="T13" fmla="*/ 354 h 1407"/>
                    <a:gd name="T14" fmla="*/ 698 w 1397"/>
                    <a:gd name="T15" fmla="*/ 354 h 1407"/>
                    <a:gd name="T16" fmla="*/ 354 w 1397"/>
                    <a:gd name="T17" fmla="*/ 698 h 1407"/>
                    <a:gd name="T18" fmla="*/ 698 w 1397"/>
                    <a:gd name="T19" fmla="*/ 1052 h 1407"/>
                    <a:gd name="T20" fmla="*/ 1052 w 1397"/>
                    <a:gd name="T21" fmla="*/ 708 h 1407"/>
                    <a:gd name="T22" fmla="*/ 698 w 1397"/>
                    <a:gd name="T23" fmla="*/ 354 h 1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7" h="1407">
                      <a:moveTo>
                        <a:pt x="1396" y="708"/>
                      </a:moveTo>
                      <a:lnTo>
                        <a:pt x="1396" y="708"/>
                      </a:lnTo>
                      <a:cubicBezTo>
                        <a:pt x="1396" y="1093"/>
                        <a:pt x="1084" y="1406"/>
                        <a:pt x="698" y="1396"/>
                      </a:cubicBezTo>
                      <a:cubicBezTo>
                        <a:pt x="313" y="1396"/>
                        <a:pt x="0" y="1083"/>
                        <a:pt x="0" y="708"/>
                      </a:cubicBezTo>
                      <a:cubicBezTo>
                        <a:pt x="0" y="312"/>
                        <a:pt x="302" y="0"/>
                        <a:pt x="698" y="0"/>
                      </a:cubicBezTo>
                      <a:cubicBezTo>
                        <a:pt x="1084" y="0"/>
                        <a:pt x="1396" y="312"/>
                        <a:pt x="1396" y="708"/>
                      </a:cubicBezTo>
                      <a:close/>
                      <a:moveTo>
                        <a:pt x="698" y="354"/>
                      </a:moveTo>
                      <a:lnTo>
                        <a:pt x="698" y="354"/>
                      </a:lnTo>
                      <a:cubicBezTo>
                        <a:pt x="511" y="354"/>
                        <a:pt x="354" y="510"/>
                        <a:pt x="354" y="698"/>
                      </a:cubicBezTo>
                      <a:cubicBezTo>
                        <a:pt x="354" y="885"/>
                        <a:pt x="511" y="1052"/>
                        <a:pt x="698" y="1052"/>
                      </a:cubicBezTo>
                      <a:cubicBezTo>
                        <a:pt x="896" y="1041"/>
                        <a:pt x="1042" y="896"/>
                        <a:pt x="1052" y="708"/>
                      </a:cubicBezTo>
                      <a:cubicBezTo>
                        <a:pt x="1052" y="510"/>
                        <a:pt x="896" y="354"/>
                        <a:pt x="698" y="354"/>
                      </a:cubicBezTo>
                      <a:close/>
                    </a:path>
                  </a:pathLst>
                </a:custGeom>
                <a:solidFill>
                  <a:srgbClr val="A6B2B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371" name="Freeform 26"/>
                <p:cNvSpPr>
                  <a:spLocks noChangeArrowheads="1"/>
                </p:cNvSpPr>
                <p:nvPr/>
              </p:nvSpPr>
              <p:spPr bwMode="auto">
                <a:xfrm>
                  <a:off x="10730491" y="2751387"/>
                  <a:ext cx="199264" cy="80796"/>
                </a:xfrm>
                <a:custGeom>
                  <a:avLst/>
                  <a:gdLst>
                    <a:gd name="T0" fmla="*/ 1750 w 1772"/>
                    <a:gd name="T1" fmla="*/ 708 h 720"/>
                    <a:gd name="T2" fmla="*/ 1750 w 1772"/>
                    <a:gd name="T3" fmla="*/ 708 h 720"/>
                    <a:gd name="T4" fmla="*/ 479 w 1772"/>
                    <a:gd name="T5" fmla="*/ 708 h 720"/>
                    <a:gd name="T6" fmla="*/ 114 w 1772"/>
                    <a:gd name="T7" fmla="*/ 708 h 720"/>
                    <a:gd name="T8" fmla="*/ 0 w 1772"/>
                    <a:gd name="T9" fmla="*/ 635 h 720"/>
                    <a:gd name="T10" fmla="*/ 0 w 1772"/>
                    <a:gd name="T11" fmla="*/ 0 h 720"/>
                    <a:gd name="T12" fmla="*/ 917 w 1772"/>
                    <a:gd name="T13" fmla="*/ 0 h 720"/>
                    <a:gd name="T14" fmla="*/ 979 w 1772"/>
                    <a:gd name="T15" fmla="*/ 10 h 720"/>
                    <a:gd name="T16" fmla="*/ 1771 w 1772"/>
                    <a:gd name="T17" fmla="*/ 667 h 720"/>
                    <a:gd name="T18" fmla="*/ 1750 w 1772"/>
                    <a:gd name="T19" fmla="*/ 70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2" h="720">
                      <a:moveTo>
                        <a:pt x="1750" y="708"/>
                      </a:moveTo>
                      <a:lnTo>
                        <a:pt x="1750" y="708"/>
                      </a:lnTo>
                      <a:cubicBezTo>
                        <a:pt x="1323" y="708"/>
                        <a:pt x="906" y="708"/>
                        <a:pt x="479" y="708"/>
                      </a:cubicBezTo>
                      <a:cubicBezTo>
                        <a:pt x="354" y="708"/>
                        <a:pt x="229" y="719"/>
                        <a:pt x="114" y="708"/>
                      </a:cubicBezTo>
                      <a:cubicBezTo>
                        <a:pt x="73" y="698"/>
                        <a:pt x="10" y="656"/>
                        <a:pt x="0" y="635"/>
                      </a:cubicBezTo>
                      <a:cubicBezTo>
                        <a:pt x="0" y="427"/>
                        <a:pt x="0" y="219"/>
                        <a:pt x="0" y="0"/>
                      </a:cubicBezTo>
                      <a:cubicBezTo>
                        <a:pt x="323" y="0"/>
                        <a:pt x="625" y="0"/>
                        <a:pt x="917" y="0"/>
                      </a:cubicBezTo>
                      <a:cubicBezTo>
                        <a:pt x="937" y="0"/>
                        <a:pt x="969" y="0"/>
                        <a:pt x="979" y="10"/>
                      </a:cubicBezTo>
                      <a:cubicBezTo>
                        <a:pt x="1239" y="229"/>
                        <a:pt x="1500" y="448"/>
                        <a:pt x="1771" y="667"/>
                      </a:cubicBezTo>
                      <a:cubicBezTo>
                        <a:pt x="1760" y="677"/>
                        <a:pt x="1760" y="698"/>
                        <a:pt x="1750" y="708"/>
                      </a:cubicBezTo>
                    </a:path>
                  </a:pathLst>
                </a:custGeom>
                <a:solidFill>
                  <a:srgbClr val="D5DFE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372" name="Freeform 27"/>
                <p:cNvSpPr>
                  <a:spLocks noChangeArrowheads="1"/>
                </p:cNvSpPr>
                <p:nvPr/>
              </p:nvSpPr>
              <p:spPr bwMode="auto">
                <a:xfrm>
                  <a:off x="10572864" y="2750396"/>
                  <a:ext cx="119459" cy="79805"/>
                </a:xfrm>
                <a:custGeom>
                  <a:avLst/>
                  <a:gdLst>
                    <a:gd name="T0" fmla="*/ 10 w 1063"/>
                    <a:gd name="T1" fmla="*/ 709 h 710"/>
                    <a:gd name="T2" fmla="*/ 10 w 1063"/>
                    <a:gd name="T3" fmla="*/ 709 h 710"/>
                    <a:gd name="T4" fmla="*/ 20 w 1063"/>
                    <a:gd name="T5" fmla="*/ 157 h 710"/>
                    <a:gd name="T6" fmla="*/ 166 w 1063"/>
                    <a:gd name="T7" fmla="*/ 11 h 710"/>
                    <a:gd name="T8" fmla="*/ 1062 w 1063"/>
                    <a:gd name="T9" fmla="*/ 11 h 710"/>
                    <a:gd name="T10" fmla="*/ 1062 w 1063"/>
                    <a:gd name="T11" fmla="*/ 709 h 710"/>
                    <a:gd name="T12" fmla="*/ 10 w 1063"/>
                    <a:gd name="T13" fmla="*/ 709 h 710"/>
                  </a:gdLst>
                  <a:ahLst/>
                  <a:cxnLst>
                    <a:cxn ang="0">
                      <a:pos x="T0" y="T1"/>
                    </a:cxn>
                    <a:cxn ang="0">
                      <a:pos x="T2" y="T3"/>
                    </a:cxn>
                    <a:cxn ang="0">
                      <a:pos x="T4" y="T5"/>
                    </a:cxn>
                    <a:cxn ang="0">
                      <a:pos x="T6" y="T7"/>
                    </a:cxn>
                    <a:cxn ang="0">
                      <a:pos x="T8" y="T9"/>
                    </a:cxn>
                    <a:cxn ang="0">
                      <a:pos x="T10" y="T11"/>
                    </a:cxn>
                    <a:cxn ang="0">
                      <a:pos x="T12" y="T13"/>
                    </a:cxn>
                  </a:cxnLst>
                  <a:rect l="0" t="0" r="r" b="b"/>
                  <a:pathLst>
                    <a:path w="1063" h="710">
                      <a:moveTo>
                        <a:pt x="10" y="709"/>
                      </a:moveTo>
                      <a:lnTo>
                        <a:pt x="10" y="709"/>
                      </a:lnTo>
                      <a:cubicBezTo>
                        <a:pt x="10" y="521"/>
                        <a:pt x="0" y="334"/>
                        <a:pt x="20" y="157"/>
                      </a:cubicBezTo>
                      <a:cubicBezTo>
                        <a:pt x="31" y="105"/>
                        <a:pt x="114" y="21"/>
                        <a:pt x="166" y="11"/>
                      </a:cubicBezTo>
                      <a:cubicBezTo>
                        <a:pt x="458" y="0"/>
                        <a:pt x="750" y="11"/>
                        <a:pt x="1062" y="11"/>
                      </a:cubicBezTo>
                      <a:cubicBezTo>
                        <a:pt x="1062" y="240"/>
                        <a:pt x="1062" y="469"/>
                        <a:pt x="1062" y="709"/>
                      </a:cubicBezTo>
                      <a:cubicBezTo>
                        <a:pt x="718" y="709"/>
                        <a:pt x="375" y="709"/>
                        <a:pt x="10" y="709"/>
                      </a:cubicBezTo>
                    </a:path>
                  </a:pathLst>
                </a:custGeom>
                <a:solidFill>
                  <a:srgbClr val="D5DFE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373" name="Freeform 28"/>
                <p:cNvSpPr>
                  <a:spLocks noChangeArrowheads="1"/>
                </p:cNvSpPr>
                <p:nvPr/>
              </p:nvSpPr>
              <p:spPr bwMode="auto">
                <a:xfrm>
                  <a:off x="10531723" y="2904553"/>
                  <a:ext cx="84266" cy="44611"/>
                </a:xfrm>
                <a:custGeom>
                  <a:avLst/>
                  <a:gdLst>
                    <a:gd name="T0" fmla="*/ 375 w 751"/>
                    <a:gd name="T1" fmla="*/ 396 h 397"/>
                    <a:gd name="T2" fmla="*/ 375 w 751"/>
                    <a:gd name="T3" fmla="*/ 396 h 397"/>
                    <a:gd name="T4" fmla="*/ 188 w 751"/>
                    <a:gd name="T5" fmla="*/ 396 h 397"/>
                    <a:gd name="T6" fmla="*/ 21 w 751"/>
                    <a:gd name="T7" fmla="*/ 209 h 397"/>
                    <a:gd name="T8" fmla="*/ 177 w 751"/>
                    <a:gd name="T9" fmla="*/ 32 h 397"/>
                    <a:gd name="T10" fmla="*/ 573 w 751"/>
                    <a:gd name="T11" fmla="*/ 32 h 397"/>
                    <a:gd name="T12" fmla="*/ 729 w 751"/>
                    <a:gd name="T13" fmla="*/ 209 h 397"/>
                    <a:gd name="T14" fmla="*/ 573 w 751"/>
                    <a:gd name="T15" fmla="*/ 396 h 397"/>
                    <a:gd name="T16" fmla="*/ 375 w 751"/>
                    <a:gd name="T17" fmla="*/ 396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1" h="397">
                      <a:moveTo>
                        <a:pt x="375" y="396"/>
                      </a:moveTo>
                      <a:lnTo>
                        <a:pt x="375" y="396"/>
                      </a:lnTo>
                      <a:cubicBezTo>
                        <a:pt x="313" y="396"/>
                        <a:pt x="250" y="396"/>
                        <a:pt x="188" y="396"/>
                      </a:cubicBezTo>
                      <a:cubicBezTo>
                        <a:pt x="83" y="375"/>
                        <a:pt x="0" y="303"/>
                        <a:pt x="21" y="209"/>
                      </a:cubicBezTo>
                      <a:cubicBezTo>
                        <a:pt x="42" y="136"/>
                        <a:pt x="115" y="42"/>
                        <a:pt x="177" y="32"/>
                      </a:cubicBezTo>
                      <a:cubicBezTo>
                        <a:pt x="313" y="0"/>
                        <a:pt x="448" y="0"/>
                        <a:pt x="573" y="32"/>
                      </a:cubicBezTo>
                      <a:cubicBezTo>
                        <a:pt x="635" y="42"/>
                        <a:pt x="708" y="136"/>
                        <a:pt x="729" y="209"/>
                      </a:cubicBezTo>
                      <a:cubicBezTo>
                        <a:pt x="750" y="313"/>
                        <a:pt x="677" y="375"/>
                        <a:pt x="573" y="396"/>
                      </a:cubicBezTo>
                      <a:cubicBezTo>
                        <a:pt x="500" y="396"/>
                        <a:pt x="438" y="396"/>
                        <a:pt x="375" y="396"/>
                      </a:cubicBezTo>
                    </a:path>
                  </a:pathLst>
                </a:custGeom>
                <a:solidFill>
                  <a:srgbClr val="574A4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374" name="Freeform 29"/>
                <p:cNvSpPr>
                  <a:spLocks noChangeArrowheads="1"/>
                </p:cNvSpPr>
                <p:nvPr/>
              </p:nvSpPr>
              <p:spPr bwMode="auto">
                <a:xfrm>
                  <a:off x="10968418" y="3066641"/>
                  <a:ext cx="77326" cy="78814"/>
                </a:xfrm>
                <a:custGeom>
                  <a:avLst/>
                  <a:gdLst>
                    <a:gd name="T0" fmla="*/ 0 w 689"/>
                    <a:gd name="T1" fmla="*/ 344 h 699"/>
                    <a:gd name="T2" fmla="*/ 0 w 689"/>
                    <a:gd name="T3" fmla="*/ 344 h 699"/>
                    <a:gd name="T4" fmla="*/ 355 w 689"/>
                    <a:gd name="T5" fmla="*/ 0 h 699"/>
                    <a:gd name="T6" fmla="*/ 688 w 689"/>
                    <a:gd name="T7" fmla="*/ 344 h 699"/>
                    <a:gd name="T8" fmla="*/ 355 w 689"/>
                    <a:gd name="T9" fmla="*/ 698 h 699"/>
                    <a:gd name="T10" fmla="*/ 0 w 689"/>
                    <a:gd name="T11" fmla="*/ 344 h 699"/>
                  </a:gdLst>
                  <a:ahLst/>
                  <a:cxnLst>
                    <a:cxn ang="0">
                      <a:pos x="T0" y="T1"/>
                    </a:cxn>
                    <a:cxn ang="0">
                      <a:pos x="T2" y="T3"/>
                    </a:cxn>
                    <a:cxn ang="0">
                      <a:pos x="T4" y="T5"/>
                    </a:cxn>
                    <a:cxn ang="0">
                      <a:pos x="T6" y="T7"/>
                    </a:cxn>
                    <a:cxn ang="0">
                      <a:pos x="T8" y="T9"/>
                    </a:cxn>
                    <a:cxn ang="0">
                      <a:pos x="T10" y="T11"/>
                    </a:cxn>
                  </a:cxnLst>
                  <a:rect l="0" t="0" r="r" b="b"/>
                  <a:pathLst>
                    <a:path w="689" h="699">
                      <a:moveTo>
                        <a:pt x="0" y="344"/>
                      </a:moveTo>
                      <a:lnTo>
                        <a:pt x="0" y="344"/>
                      </a:lnTo>
                      <a:cubicBezTo>
                        <a:pt x="0" y="146"/>
                        <a:pt x="157" y="0"/>
                        <a:pt x="355" y="0"/>
                      </a:cubicBezTo>
                      <a:cubicBezTo>
                        <a:pt x="542" y="0"/>
                        <a:pt x="688" y="156"/>
                        <a:pt x="688" y="344"/>
                      </a:cubicBezTo>
                      <a:cubicBezTo>
                        <a:pt x="688" y="542"/>
                        <a:pt x="542" y="687"/>
                        <a:pt x="355" y="698"/>
                      </a:cubicBezTo>
                      <a:cubicBezTo>
                        <a:pt x="157" y="698"/>
                        <a:pt x="0" y="542"/>
                        <a:pt x="0" y="344"/>
                      </a:cubicBezTo>
                    </a:path>
                  </a:pathLst>
                </a:custGeom>
                <a:solidFill>
                  <a:srgbClr val="574A4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375" name="Freeform 30"/>
                <p:cNvSpPr>
                  <a:spLocks noChangeArrowheads="1"/>
                </p:cNvSpPr>
                <p:nvPr/>
              </p:nvSpPr>
              <p:spPr bwMode="auto">
                <a:xfrm>
                  <a:off x="10260089" y="3066641"/>
                  <a:ext cx="78813" cy="78814"/>
                </a:xfrm>
                <a:custGeom>
                  <a:avLst/>
                  <a:gdLst>
                    <a:gd name="T0" fmla="*/ 344 w 699"/>
                    <a:gd name="T1" fmla="*/ 0 h 699"/>
                    <a:gd name="T2" fmla="*/ 344 w 699"/>
                    <a:gd name="T3" fmla="*/ 0 h 699"/>
                    <a:gd name="T4" fmla="*/ 698 w 699"/>
                    <a:gd name="T5" fmla="*/ 354 h 699"/>
                    <a:gd name="T6" fmla="*/ 344 w 699"/>
                    <a:gd name="T7" fmla="*/ 698 h 699"/>
                    <a:gd name="T8" fmla="*/ 0 w 699"/>
                    <a:gd name="T9" fmla="*/ 344 h 699"/>
                    <a:gd name="T10" fmla="*/ 344 w 699"/>
                    <a:gd name="T11" fmla="*/ 0 h 699"/>
                  </a:gdLst>
                  <a:ahLst/>
                  <a:cxnLst>
                    <a:cxn ang="0">
                      <a:pos x="T0" y="T1"/>
                    </a:cxn>
                    <a:cxn ang="0">
                      <a:pos x="T2" y="T3"/>
                    </a:cxn>
                    <a:cxn ang="0">
                      <a:pos x="T4" y="T5"/>
                    </a:cxn>
                    <a:cxn ang="0">
                      <a:pos x="T6" y="T7"/>
                    </a:cxn>
                    <a:cxn ang="0">
                      <a:pos x="T8" y="T9"/>
                    </a:cxn>
                    <a:cxn ang="0">
                      <a:pos x="T10" y="T11"/>
                    </a:cxn>
                  </a:cxnLst>
                  <a:rect l="0" t="0" r="r" b="b"/>
                  <a:pathLst>
                    <a:path w="699" h="699">
                      <a:moveTo>
                        <a:pt x="344" y="0"/>
                      </a:moveTo>
                      <a:lnTo>
                        <a:pt x="344" y="0"/>
                      </a:lnTo>
                      <a:cubicBezTo>
                        <a:pt x="542" y="0"/>
                        <a:pt x="698" y="156"/>
                        <a:pt x="698" y="354"/>
                      </a:cubicBezTo>
                      <a:cubicBezTo>
                        <a:pt x="688" y="542"/>
                        <a:pt x="542" y="687"/>
                        <a:pt x="344" y="698"/>
                      </a:cubicBezTo>
                      <a:cubicBezTo>
                        <a:pt x="157" y="698"/>
                        <a:pt x="0" y="531"/>
                        <a:pt x="0" y="344"/>
                      </a:cubicBezTo>
                      <a:cubicBezTo>
                        <a:pt x="0" y="156"/>
                        <a:pt x="157" y="0"/>
                        <a:pt x="344" y="0"/>
                      </a:cubicBezTo>
                    </a:path>
                  </a:pathLst>
                </a:custGeom>
                <a:solidFill>
                  <a:srgbClr val="574A4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376" name="TextBox 375"/>
                <p:cNvSpPr txBox="1"/>
                <p:nvPr/>
              </p:nvSpPr>
              <p:spPr>
                <a:xfrm>
                  <a:off x="10051489" y="2607376"/>
                  <a:ext cx="575945" cy="420607"/>
                </a:xfrm>
                <a:prstGeom prst="rect">
                  <a:avLst/>
                </a:prstGeom>
                <a:noFill/>
              </p:spPr>
              <p:txBody>
                <a:bodyPr wrap="none" rtlCol="0">
                  <a:spAutoFit/>
                </a:bodyPr>
                <a:lstStyle/>
                <a:p>
                  <a:r>
                    <a:rPr lang="en-US" sz="1600" dirty="0">
                      <a:solidFill>
                        <a:schemeClr val="bg1"/>
                      </a:solidFill>
                      <a:latin typeface="Arial Narrow" panose="020B0606020202030204" pitchFamily="34" charset="0"/>
                    </a:rPr>
                    <a:t>$$$</a:t>
                  </a:r>
                  <a:endParaRPr lang="ru-RU" sz="1600" dirty="0">
                    <a:solidFill>
                      <a:schemeClr val="bg1"/>
                    </a:solidFill>
                    <a:latin typeface="Arial Narrow" panose="020B0606020202030204" pitchFamily="34" charset="0"/>
                  </a:endParaRPr>
                </a:p>
              </p:txBody>
            </p:sp>
          </p:grpSp>
        </p:grpSp>
        <p:sp>
          <p:nvSpPr>
            <p:cNvPr id="362" name="TextBox 361"/>
            <p:cNvSpPr txBox="1"/>
            <p:nvPr/>
          </p:nvSpPr>
          <p:spPr>
            <a:xfrm>
              <a:off x="4777442" y="866432"/>
              <a:ext cx="3198311" cy="369332"/>
            </a:xfrm>
            <a:prstGeom prst="rect">
              <a:avLst/>
            </a:prstGeom>
            <a:noFill/>
          </p:spPr>
          <p:txBody>
            <a:bodyPr wrap="none" rtlCol="0">
              <a:spAutoFit/>
            </a:bodyPr>
            <a:lstStyle/>
            <a:p>
              <a:r>
                <a:rPr lang="en-US" smtClean="0"/>
                <a:t>Sub-optimal activation testing</a:t>
              </a:r>
              <a:endParaRPr lang="en-US" dirty="0"/>
            </a:p>
          </p:txBody>
        </p:sp>
      </p:grpSp>
      <p:grpSp>
        <p:nvGrpSpPr>
          <p:cNvPr id="406" name="Group 405"/>
          <p:cNvGrpSpPr/>
          <p:nvPr/>
        </p:nvGrpSpPr>
        <p:grpSpPr>
          <a:xfrm>
            <a:off x="4613139" y="2919830"/>
            <a:ext cx="4544834" cy="1344114"/>
            <a:chOff x="4694390" y="2696749"/>
            <a:chExt cx="4544834" cy="1344114"/>
          </a:xfrm>
        </p:grpSpPr>
        <p:grpSp>
          <p:nvGrpSpPr>
            <p:cNvPr id="407" name="Group 406"/>
            <p:cNvGrpSpPr/>
            <p:nvPr/>
          </p:nvGrpSpPr>
          <p:grpSpPr>
            <a:xfrm>
              <a:off x="4775681" y="3333173"/>
              <a:ext cx="3756191" cy="707690"/>
              <a:chOff x="666423" y="4177729"/>
              <a:chExt cx="4408826" cy="830650"/>
            </a:xfrm>
          </p:grpSpPr>
          <p:grpSp>
            <p:nvGrpSpPr>
              <p:cNvPr id="409" name="Group 4"/>
              <p:cNvGrpSpPr>
                <a:grpSpLocks noChangeAspect="1"/>
              </p:cNvGrpSpPr>
              <p:nvPr/>
            </p:nvGrpSpPr>
            <p:grpSpPr bwMode="auto">
              <a:xfrm>
                <a:off x="666423" y="4189587"/>
                <a:ext cx="2011487" cy="768059"/>
                <a:chOff x="3723" y="1445"/>
                <a:chExt cx="1993" cy="761"/>
              </a:xfrm>
            </p:grpSpPr>
            <p:sp>
              <p:nvSpPr>
                <p:cNvPr id="452" name="Freeform 5"/>
                <p:cNvSpPr>
                  <a:spLocks/>
                </p:cNvSpPr>
                <p:nvPr/>
              </p:nvSpPr>
              <p:spPr bwMode="auto">
                <a:xfrm>
                  <a:off x="5190" y="1928"/>
                  <a:ext cx="243" cy="99"/>
                </a:xfrm>
                <a:custGeom>
                  <a:avLst/>
                  <a:gdLst>
                    <a:gd name="T0" fmla="*/ 216 w 304"/>
                    <a:gd name="T1" fmla="*/ 65 h 123"/>
                    <a:gd name="T2" fmla="*/ 152 w 304"/>
                    <a:gd name="T3" fmla="*/ 83 h 123"/>
                    <a:gd name="T4" fmla="*/ 88 w 304"/>
                    <a:gd name="T5" fmla="*/ 65 h 123"/>
                    <a:gd name="T6" fmla="*/ 0 w 304"/>
                    <a:gd name="T7" fmla="*/ 0 h 123"/>
                    <a:gd name="T8" fmla="*/ 0 w 304"/>
                    <a:gd name="T9" fmla="*/ 35 h 123"/>
                    <a:gd name="T10" fmla="*/ 7 w 304"/>
                    <a:gd name="T11" fmla="*/ 40 h 123"/>
                    <a:gd name="T12" fmla="*/ 89 w 304"/>
                    <a:gd name="T13" fmla="*/ 106 h 123"/>
                    <a:gd name="T14" fmla="*/ 152 w 304"/>
                    <a:gd name="T15" fmla="*/ 123 h 123"/>
                    <a:gd name="T16" fmla="*/ 215 w 304"/>
                    <a:gd name="T17" fmla="*/ 106 h 123"/>
                    <a:gd name="T18" fmla="*/ 296 w 304"/>
                    <a:gd name="T19" fmla="*/ 40 h 123"/>
                    <a:gd name="T20" fmla="*/ 304 w 304"/>
                    <a:gd name="T21" fmla="*/ 35 h 123"/>
                    <a:gd name="T22" fmla="*/ 304 w 304"/>
                    <a:gd name="T23" fmla="*/ 0 h 123"/>
                    <a:gd name="T24" fmla="*/ 216 w 304"/>
                    <a:gd name="T25" fmla="*/ 6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4" h="123">
                      <a:moveTo>
                        <a:pt x="216" y="65"/>
                      </a:moveTo>
                      <a:cubicBezTo>
                        <a:pt x="196" y="78"/>
                        <a:pt x="174" y="83"/>
                        <a:pt x="152" y="83"/>
                      </a:cubicBezTo>
                      <a:cubicBezTo>
                        <a:pt x="129" y="83"/>
                        <a:pt x="108" y="78"/>
                        <a:pt x="88" y="65"/>
                      </a:cubicBezTo>
                      <a:cubicBezTo>
                        <a:pt x="57" y="45"/>
                        <a:pt x="27" y="25"/>
                        <a:pt x="0" y="0"/>
                      </a:cubicBezTo>
                      <a:cubicBezTo>
                        <a:pt x="0" y="12"/>
                        <a:pt x="0" y="23"/>
                        <a:pt x="0" y="35"/>
                      </a:cubicBezTo>
                      <a:cubicBezTo>
                        <a:pt x="3" y="36"/>
                        <a:pt x="5" y="38"/>
                        <a:pt x="7" y="40"/>
                      </a:cubicBezTo>
                      <a:cubicBezTo>
                        <a:pt x="33" y="64"/>
                        <a:pt x="60" y="86"/>
                        <a:pt x="89" y="106"/>
                      </a:cubicBezTo>
                      <a:cubicBezTo>
                        <a:pt x="108" y="120"/>
                        <a:pt x="130" y="123"/>
                        <a:pt x="152" y="123"/>
                      </a:cubicBezTo>
                      <a:cubicBezTo>
                        <a:pt x="174" y="123"/>
                        <a:pt x="196" y="120"/>
                        <a:pt x="215" y="106"/>
                      </a:cubicBezTo>
                      <a:cubicBezTo>
                        <a:pt x="244" y="86"/>
                        <a:pt x="271" y="64"/>
                        <a:pt x="296" y="40"/>
                      </a:cubicBezTo>
                      <a:cubicBezTo>
                        <a:pt x="298" y="38"/>
                        <a:pt x="300" y="36"/>
                        <a:pt x="304" y="35"/>
                      </a:cubicBezTo>
                      <a:cubicBezTo>
                        <a:pt x="304" y="23"/>
                        <a:pt x="304" y="12"/>
                        <a:pt x="304" y="0"/>
                      </a:cubicBezTo>
                      <a:cubicBezTo>
                        <a:pt x="277" y="25"/>
                        <a:pt x="247" y="45"/>
                        <a:pt x="216" y="65"/>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3" name="Freeform 6"/>
                <p:cNvSpPr>
                  <a:spLocks/>
                </p:cNvSpPr>
                <p:nvPr/>
              </p:nvSpPr>
              <p:spPr bwMode="auto">
                <a:xfrm>
                  <a:off x="4906" y="2020"/>
                  <a:ext cx="810" cy="186"/>
                </a:xfrm>
                <a:custGeom>
                  <a:avLst/>
                  <a:gdLst>
                    <a:gd name="T0" fmla="*/ 0 w 1012"/>
                    <a:gd name="T1" fmla="*/ 130 h 231"/>
                    <a:gd name="T2" fmla="*/ 92 w 1012"/>
                    <a:gd name="T3" fmla="*/ 59 h 231"/>
                    <a:gd name="T4" fmla="*/ 132 w 1012"/>
                    <a:gd name="T5" fmla="*/ 48 h 231"/>
                    <a:gd name="T6" fmla="*/ 309 w 1012"/>
                    <a:gd name="T7" fmla="*/ 0 h 231"/>
                    <a:gd name="T8" fmla="*/ 377 w 1012"/>
                    <a:gd name="T9" fmla="*/ 76 h 231"/>
                    <a:gd name="T10" fmla="*/ 613 w 1012"/>
                    <a:gd name="T11" fmla="*/ 87 h 231"/>
                    <a:gd name="T12" fmla="*/ 703 w 1012"/>
                    <a:gd name="T13" fmla="*/ 0 h 231"/>
                    <a:gd name="T14" fmla="*/ 940 w 1012"/>
                    <a:gd name="T15" fmla="*/ 65 h 231"/>
                    <a:gd name="T16" fmla="*/ 1005 w 1012"/>
                    <a:gd name="T17" fmla="*/ 119 h 231"/>
                    <a:gd name="T18" fmla="*/ 1012 w 1012"/>
                    <a:gd name="T19" fmla="*/ 130 h 231"/>
                    <a:gd name="T20" fmla="*/ 1012 w 1012"/>
                    <a:gd name="T21" fmla="*/ 223 h 231"/>
                    <a:gd name="T22" fmla="*/ 1004 w 1012"/>
                    <a:gd name="T23" fmla="*/ 231 h 231"/>
                    <a:gd name="T24" fmla="*/ 55 w 1012"/>
                    <a:gd name="T25" fmla="*/ 231 h 231"/>
                    <a:gd name="T26" fmla="*/ 6 w 1012"/>
                    <a:gd name="T27" fmla="*/ 231 h 231"/>
                    <a:gd name="T28" fmla="*/ 0 w 1012"/>
                    <a:gd name="T29" fmla="*/ 225 h 231"/>
                    <a:gd name="T30" fmla="*/ 0 w 1012"/>
                    <a:gd name="T31" fmla="*/ 13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12" h="231">
                      <a:moveTo>
                        <a:pt x="0" y="130"/>
                      </a:moveTo>
                      <a:cubicBezTo>
                        <a:pt x="19" y="91"/>
                        <a:pt x="50" y="68"/>
                        <a:pt x="92" y="59"/>
                      </a:cubicBezTo>
                      <a:cubicBezTo>
                        <a:pt x="106" y="56"/>
                        <a:pt x="119" y="52"/>
                        <a:pt x="132" y="48"/>
                      </a:cubicBezTo>
                      <a:cubicBezTo>
                        <a:pt x="191" y="32"/>
                        <a:pt x="250" y="16"/>
                        <a:pt x="309" y="0"/>
                      </a:cubicBezTo>
                      <a:cubicBezTo>
                        <a:pt x="321" y="34"/>
                        <a:pt x="345" y="59"/>
                        <a:pt x="377" y="76"/>
                      </a:cubicBezTo>
                      <a:cubicBezTo>
                        <a:pt x="453" y="118"/>
                        <a:pt x="533" y="120"/>
                        <a:pt x="613" y="87"/>
                      </a:cubicBezTo>
                      <a:cubicBezTo>
                        <a:pt x="654" y="70"/>
                        <a:pt x="687" y="43"/>
                        <a:pt x="703" y="0"/>
                      </a:cubicBezTo>
                      <a:cubicBezTo>
                        <a:pt x="782" y="21"/>
                        <a:pt x="861" y="42"/>
                        <a:pt x="940" y="65"/>
                      </a:cubicBezTo>
                      <a:cubicBezTo>
                        <a:pt x="969" y="73"/>
                        <a:pt x="990" y="93"/>
                        <a:pt x="1005" y="119"/>
                      </a:cubicBezTo>
                      <a:cubicBezTo>
                        <a:pt x="1007" y="123"/>
                        <a:pt x="1010" y="126"/>
                        <a:pt x="1012" y="130"/>
                      </a:cubicBezTo>
                      <a:cubicBezTo>
                        <a:pt x="1012" y="161"/>
                        <a:pt x="1012" y="192"/>
                        <a:pt x="1012" y="223"/>
                      </a:cubicBezTo>
                      <a:cubicBezTo>
                        <a:pt x="1012" y="229"/>
                        <a:pt x="1011" y="231"/>
                        <a:pt x="1004" y="231"/>
                      </a:cubicBezTo>
                      <a:cubicBezTo>
                        <a:pt x="688" y="231"/>
                        <a:pt x="371" y="231"/>
                        <a:pt x="55" y="231"/>
                      </a:cubicBezTo>
                      <a:cubicBezTo>
                        <a:pt x="39" y="231"/>
                        <a:pt x="22" y="230"/>
                        <a:pt x="6" y="231"/>
                      </a:cubicBezTo>
                      <a:cubicBezTo>
                        <a:pt x="1" y="231"/>
                        <a:pt x="0" y="230"/>
                        <a:pt x="0" y="225"/>
                      </a:cubicBezTo>
                      <a:cubicBezTo>
                        <a:pt x="0" y="193"/>
                        <a:pt x="0" y="161"/>
                        <a:pt x="0" y="130"/>
                      </a:cubicBezTo>
                      <a:close/>
                    </a:path>
                  </a:pathLst>
                </a:custGeom>
                <a:solidFill>
                  <a:srgbClr val="00A3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4" name="Freeform 7"/>
                <p:cNvSpPr>
                  <a:spLocks/>
                </p:cNvSpPr>
                <p:nvPr/>
              </p:nvSpPr>
              <p:spPr bwMode="auto">
                <a:xfrm>
                  <a:off x="5154" y="1956"/>
                  <a:ext cx="315" cy="161"/>
                </a:xfrm>
                <a:custGeom>
                  <a:avLst/>
                  <a:gdLst>
                    <a:gd name="T0" fmla="*/ 394 w 394"/>
                    <a:gd name="T1" fmla="*/ 80 h 200"/>
                    <a:gd name="T2" fmla="*/ 304 w 394"/>
                    <a:gd name="T3" fmla="*/ 167 h 200"/>
                    <a:gd name="T4" fmla="*/ 68 w 394"/>
                    <a:gd name="T5" fmla="*/ 156 h 200"/>
                    <a:gd name="T6" fmla="*/ 0 w 394"/>
                    <a:gd name="T7" fmla="*/ 80 h 200"/>
                    <a:gd name="T8" fmla="*/ 37 w 394"/>
                    <a:gd name="T9" fmla="*/ 69 h 200"/>
                    <a:gd name="T10" fmla="*/ 45 w 394"/>
                    <a:gd name="T11" fmla="*/ 58 h 200"/>
                    <a:gd name="T12" fmla="*/ 45 w 394"/>
                    <a:gd name="T13" fmla="*/ 0 h 200"/>
                    <a:gd name="T14" fmla="*/ 52 w 394"/>
                    <a:gd name="T15" fmla="*/ 5 h 200"/>
                    <a:gd name="T16" fmla="*/ 134 w 394"/>
                    <a:gd name="T17" fmla="*/ 71 h 200"/>
                    <a:gd name="T18" fmla="*/ 216 w 394"/>
                    <a:gd name="T19" fmla="*/ 86 h 200"/>
                    <a:gd name="T20" fmla="*/ 254 w 394"/>
                    <a:gd name="T21" fmla="*/ 74 h 200"/>
                    <a:gd name="T22" fmla="*/ 317 w 394"/>
                    <a:gd name="T23" fmla="*/ 26 h 200"/>
                    <a:gd name="T24" fmla="*/ 349 w 394"/>
                    <a:gd name="T25" fmla="*/ 0 h 200"/>
                    <a:gd name="T26" fmla="*/ 349 w 394"/>
                    <a:gd name="T27" fmla="*/ 58 h 200"/>
                    <a:gd name="T28" fmla="*/ 357 w 394"/>
                    <a:gd name="T29" fmla="*/ 69 h 200"/>
                    <a:gd name="T30" fmla="*/ 394 w 394"/>
                    <a:gd name="T31" fmla="*/ 8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4" h="200">
                      <a:moveTo>
                        <a:pt x="394" y="80"/>
                      </a:moveTo>
                      <a:cubicBezTo>
                        <a:pt x="378" y="123"/>
                        <a:pt x="345" y="150"/>
                        <a:pt x="304" y="167"/>
                      </a:cubicBezTo>
                      <a:cubicBezTo>
                        <a:pt x="224" y="200"/>
                        <a:pt x="144" y="198"/>
                        <a:pt x="68" y="156"/>
                      </a:cubicBezTo>
                      <a:cubicBezTo>
                        <a:pt x="36" y="139"/>
                        <a:pt x="12" y="114"/>
                        <a:pt x="0" y="80"/>
                      </a:cubicBezTo>
                      <a:cubicBezTo>
                        <a:pt x="12" y="76"/>
                        <a:pt x="24" y="72"/>
                        <a:pt x="37" y="69"/>
                      </a:cubicBezTo>
                      <a:cubicBezTo>
                        <a:pt x="43" y="68"/>
                        <a:pt x="45" y="65"/>
                        <a:pt x="45" y="58"/>
                      </a:cubicBezTo>
                      <a:cubicBezTo>
                        <a:pt x="45" y="39"/>
                        <a:pt x="45" y="20"/>
                        <a:pt x="45" y="0"/>
                      </a:cubicBezTo>
                      <a:cubicBezTo>
                        <a:pt x="48" y="0"/>
                        <a:pt x="50" y="3"/>
                        <a:pt x="52" y="5"/>
                      </a:cubicBezTo>
                      <a:cubicBezTo>
                        <a:pt x="78" y="29"/>
                        <a:pt x="105" y="51"/>
                        <a:pt x="134" y="71"/>
                      </a:cubicBezTo>
                      <a:cubicBezTo>
                        <a:pt x="159" y="89"/>
                        <a:pt x="187" y="89"/>
                        <a:pt x="216" y="86"/>
                      </a:cubicBezTo>
                      <a:cubicBezTo>
                        <a:pt x="230" y="85"/>
                        <a:pt x="243" y="82"/>
                        <a:pt x="254" y="74"/>
                      </a:cubicBezTo>
                      <a:cubicBezTo>
                        <a:pt x="276" y="60"/>
                        <a:pt x="296" y="43"/>
                        <a:pt x="317" y="26"/>
                      </a:cubicBezTo>
                      <a:cubicBezTo>
                        <a:pt x="327" y="17"/>
                        <a:pt x="336" y="6"/>
                        <a:pt x="349" y="0"/>
                      </a:cubicBezTo>
                      <a:cubicBezTo>
                        <a:pt x="349" y="20"/>
                        <a:pt x="349" y="39"/>
                        <a:pt x="349" y="58"/>
                      </a:cubicBezTo>
                      <a:cubicBezTo>
                        <a:pt x="349" y="65"/>
                        <a:pt x="351" y="68"/>
                        <a:pt x="357" y="69"/>
                      </a:cubicBezTo>
                      <a:cubicBezTo>
                        <a:pt x="369" y="72"/>
                        <a:pt x="382" y="76"/>
                        <a:pt x="394" y="80"/>
                      </a:cubicBezTo>
                      <a:close/>
                    </a:path>
                  </a:pathLst>
                </a:custGeom>
                <a:solidFill>
                  <a:srgbClr val="E1C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5" name="Freeform 8"/>
                <p:cNvSpPr>
                  <a:spLocks/>
                </p:cNvSpPr>
                <p:nvPr/>
              </p:nvSpPr>
              <p:spPr bwMode="auto">
                <a:xfrm>
                  <a:off x="5164" y="1863"/>
                  <a:ext cx="2" cy="1"/>
                </a:xfrm>
                <a:custGeom>
                  <a:avLst/>
                  <a:gdLst>
                    <a:gd name="T0" fmla="*/ 0 w 2"/>
                    <a:gd name="T1" fmla="*/ 1 h 1"/>
                    <a:gd name="T2" fmla="*/ 1 w 2"/>
                    <a:gd name="T3" fmla="*/ 0 h 1"/>
                    <a:gd name="T4" fmla="*/ 2 w 2"/>
                    <a:gd name="T5" fmla="*/ 1 h 1"/>
                    <a:gd name="T6" fmla="*/ 1 w 2"/>
                    <a:gd name="T7" fmla="*/ 1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cubicBezTo>
                        <a:pt x="0" y="0"/>
                        <a:pt x="1" y="0"/>
                        <a:pt x="1" y="0"/>
                      </a:cubicBezTo>
                      <a:cubicBezTo>
                        <a:pt x="2" y="0"/>
                        <a:pt x="2" y="1"/>
                        <a:pt x="2" y="1"/>
                      </a:cubicBezTo>
                      <a:cubicBezTo>
                        <a:pt x="1" y="1"/>
                        <a:pt x="1" y="1"/>
                        <a:pt x="1" y="1"/>
                      </a:cubicBezTo>
                      <a:lnTo>
                        <a:pt x="0" y="1"/>
                      </a:lnTo>
                      <a:close/>
                    </a:path>
                  </a:pathLst>
                </a:custGeom>
                <a:solidFill>
                  <a:srgbClr val="7D55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6" name="Freeform 9"/>
                <p:cNvSpPr>
                  <a:spLocks/>
                </p:cNvSpPr>
                <p:nvPr/>
              </p:nvSpPr>
              <p:spPr bwMode="auto">
                <a:xfrm>
                  <a:off x="5250" y="1879"/>
                  <a:ext cx="123" cy="40"/>
                </a:xfrm>
                <a:custGeom>
                  <a:avLst/>
                  <a:gdLst>
                    <a:gd name="T0" fmla="*/ 76 w 154"/>
                    <a:gd name="T1" fmla="*/ 2 h 50"/>
                    <a:gd name="T2" fmla="*/ 141 w 154"/>
                    <a:gd name="T3" fmla="*/ 2 h 50"/>
                    <a:gd name="T4" fmla="*/ 151 w 154"/>
                    <a:gd name="T5" fmla="*/ 5 h 50"/>
                    <a:gd name="T6" fmla="*/ 148 w 154"/>
                    <a:gd name="T7" fmla="*/ 15 h 50"/>
                    <a:gd name="T8" fmla="*/ 89 w 154"/>
                    <a:gd name="T9" fmla="*/ 46 h 50"/>
                    <a:gd name="T10" fmla="*/ 9 w 154"/>
                    <a:gd name="T11" fmla="*/ 20 h 50"/>
                    <a:gd name="T12" fmla="*/ 4 w 154"/>
                    <a:gd name="T13" fmla="*/ 13 h 50"/>
                    <a:gd name="T14" fmla="*/ 10 w 154"/>
                    <a:gd name="T15" fmla="*/ 2 h 50"/>
                    <a:gd name="T16" fmla="*/ 76 w 154"/>
                    <a:gd name="T17"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50">
                      <a:moveTo>
                        <a:pt x="76" y="2"/>
                      </a:moveTo>
                      <a:cubicBezTo>
                        <a:pt x="98" y="2"/>
                        <a:pt x="119" y="2"/>
                        <a:pt x="141" y="2"/>
                      </a:cubicBezTo>
                      <a:cubicBezTo>
                        <a:pt x="144" y="2"/>
                        <a:pt x="149" y="0"/>
                        <a:pt x="151" y="5"/>
                      </a:cubicBezTo>
                      <a:cubicBezTo>
                        <a:pt x="154" y="9"/>
                        <a:pt x="150" y="12"/>
                        <a:pt x="148" y="15"/>
                      </a:cubicBezTo>
                      <a:cubicBezTo>
                        <a:pt x="133" y="34"/>
                        <a:pt x="112" y="44"/>
                        <a:pt x="89" y="46"/>
                      </a:cubicBezTo>
                      <a:cubicBezTo>
                        <a:pt x="59" y="50"/>
                        <a:pt x="31" y="45"/>
                        <a:pt x="9" y="20"/>
                      </a:cubicBezTo>
                      <a:cubicBezTo>
                        <a:pt x="7" y="18"/>
                        <a:pt x="5" y="15"/>
                        <a:pt x="4" y="13"/>
                      </a:cubicBezTo>
                      <a:cubicBezTo>
                        <a:pt x="0" y="5"/>
                        <a:pt x="2" y="2"/>
                        <a:pt x="10" y="2"/>
                      </a:cubicBezTo>
                      <a:cubicBezTo>
                        <a:pt x="32" y="1"/>
                        <a:pt x="54" y="2"/>
                        <a:pt x="76" y="2"/>
                      </a:cubicBezTo>
                      <a:close/>
                    </a:path>
                  </a:pathLst>
                </a:custGeom>
                <a:solidFill>
                  <a:srgbClr val="AB85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7" name="Freeform 10"/>
                <p:cNvSpPr>
                  <a:spLocks/>
                </p:cNvSpPr>
                <p:nvPr/>
              </p:nvSpPr>
              <p:spPr bwMode="auto">
                <a:xfrm>
                  <a:off x="5318" y="1699"/>
                  <a:ext cx="124" cy="125"/>
                </a:xfrm>
                <a:custGeom>
                  <a:avLst/>
                  <a:gdLst>
                    <a:gd name="T0" fmla="*/ 2 w 155"/>
                    <a:gd name="T1" fmla="*/ 105 h 156"/>
                    <a:gd name="T2" fmla="*/ 2 w 155"/>
                    <a:gd name="T3" fmla="*/ 74 h 156"/>
                    <a:gd name="T4" fmla="*/ 41 w 155"/>
                    <a:gd name="T5" fmla="*/ 14 h 156"/>
                    <a:gd name="T6" fmla="*/ 128 w 155"/>
                    <a:gd name="T7" fmla="*/ 15 h 156"/>
                    <a:gd name="T8" fmla="*/ 147 w 155"/>
                    <a:gd name="T9" fmla="*/ 31 h 156"/>
                    <a:gd name="T10" fmla="*/ 150 w 155"/>
                    <a:gd name="T11" fmla="*/ 41 h 156"/>
                    <a:gd name="T12" fmla="*/ 133 w 155"/>
                    <a:gd name="T13" fmla="*/ 44 h 156"/>
                    <a:gd name="T14" fmla="*/ 90 w 155"/>
                    <a:gd name="T15" fmla="*/ 24 h 156"/>
                    <a:gd name="T16" fmla="*/ 39 w 155"/>
                    <a:gd name="T17" fmla="*/ 36 h 156"/>
                    <a:gd name="T18" fmla="*/ 22 w 155"/>
                    <a:gd name="T19" fmla="*/ 71 h 156"/>
                    <a:gd name="T20" fmla="*/ 22 w 155"/>
                    <a:gd name="T21" fmla="*/ 146 h 156"/>
                    <a:gd name="T22" fmla="*/ 11 w 155"/>
                    <a:gd name="T23" fmla="*/ 156 h 156"/>
                    <a:gd name="T24" fmla="*/ 2 w 155"/>
                    <a:gd name="T25" fmla="*/ 146 h 156"/>
                    <a:gd name="T26" fmla="*/ 2 w 155"/>
                    <a:gd name="T27" fmla="*/ 10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 h="156">
                      <a:moveTo>
                        <a:pt x="2" y="105"/>
                      </a:moveTo>
                      <a:cubicBezTo>
                        <a:pt x="2" y="94"/>
                        <a:pt x="2" y="84"/>
                        <a:pt x="2" y="74"/>
                      </a:cubicBezTo>
                      <a:cubicBezTo>
                        <a:pt x="0" y="44"/>
                        <a:pt x="15" y="25"/>
                        <a:pt x="41" y="14"/>
                      </a:cubicBezTo>
                      <a:cubicBezTo>
                        <a:pt x="70" y="1"/>
                        <a:pt x="99" y="0"/>
                        <a:pt x="128" y="15"/>
                      </a:cubicBezTo>
                      <a:cubicBezTo>
                        <a:pt x="136" y="19"/>
                        <a:pt x="141" y="25"/>
                        <a:pt x="147" y="31"/>
                      </a:cubicBezTo>
                      <a:cubicBezTo>
                        <a:pt x="149" y="34"/>
                        <a:pt x="155" y="38"/>
                        <a:pt x="150" y="41"/>
                      </a:cubicBezTo>
                      <a:cubicBezTo>
                        <a:pt x="146" y="44"/>
                        <a:pt x="138" y="50"/>
                        <a:pt x="133" y="44"/>
                      </a:cubicBezTo>
                      <a:cubicBezTo>
                        <a:pt x="121" y="30"/>
                        <a:pt x="106" y="26"/>
                        <a:pt x="90" y="24"/>
                      </a:cubicBezTo>
                      <a:cubicBezTo>
                        <a:pt x="72" y="22"/>
                        <a:pt x="54" y="25"/>
                        <a:pt x="39" y="36"/>
                      </a:cubicBezTo>
                      <a:cubicBezTo>
                        <a:pt x="27" y="45"/>
                        <a:pt x="21" y="56"/>
                        <a:pt x="22" y="71"/>
                      </a:cubicBezTo>
                      <a:cubicBezTo>
                        <a:pt x="22" y="96"/>
                        <a:pt x="21" y="121"/>
                        <a:pt x="22" y="146"/>
                      </a:cubicBezTo>
                      <a:cubicBezTo>
                        <a:pt x="22" y="155"/>
                        <a:pt x="18" y="155"/>
                        <a:pt x="11" y="156"/>
                      </a:cubicBezTo>
                      <a:cubicBezTo>
                        <a:pt x="4" y="156"/>
                        <a:pt x="1" y="153"/>
                        <a:pt x="2" y="146"/>
                      </a:cubicBezTo>
                      <a:cubicBezTo>
                        <a:pt x="2" y="132"/>
                        <a:pt x="2" y="118"/>
                        <a:pt x="2" y="105"/>
                      </a:cubicBezTo>
                      <a:close/>
                    </a:path>
                  </a:pathLst>
                </a:custGeom>
                <a:solidFill>
                  <a:srgbClr val="BE9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8" name="Freeform 11"/>
                <p:cNvSpPr>
                  <a:spLocks/>
                </p:cNvSpPr>
                <p:nvPr/>
              </p:nvSpPr>
              <p:spPr bwMode="auto">
                <a:xfrm>
                  <a:off x="5181" y="1703"/>
                  <a:ext cx="117" cy="35"/>
                </a:xfrm>
                <a:custGeom>
                  <a:avLst/>
                  <a:gdLst>
                    <a:gd name="T0" fmla="*/ 71 w 146"/>
                    <a:gd name="T1" fmla="*/ 0 h 44"/>
                    <a:gd name="T2" fmla="*/ 129 w 146"/>
                    <a:gd name="T3" fmla="*/ 18 h 44"/>
                    <a:gd name="T4" fmla="*/ 137 w 146"/>
                    <a:gd name="T5" fmla="*/ 25 h 44"/>
                    <a:gd name="T6" fmla="*/ 141 w 146"/>
                    <a:gd name="T7" fmla="*/ 37 h 44"/>
                    <a:gd name="T8" fmla="*/ 123 w 146"/>
                    <a:gd name="T9" fmla="*/ 38 h 44"/>
                    <a:gd name="T10" fmla="*/ 35 w 146"/>
                    <a:gd name="T11" fmla="*/ 28 h 44"/>
                    <a:gd name="T12" fmla="*/ 23 w 146"/>
                    <a:gd name="T13" fmla="*/ 39 h 44"/>
                    <a:gd name="T14" fmla="*/ 14 w 146"/>
                    <a:gd name="T15" fmla="*/ 42 h 44"/>
                    <a:gd name="T16" fmla="*/ 10 w 146"/>
                    <a:gd name="T17" fmla="*/ 23 h 44"/>
                    <a:gd name="T18" fmla="*/ 71 w 146"/>
                    <a:gd name="T1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44">
                      <a:moveTo>
                        <a:pt x="71" y="0"/>
                      </a:moveTo>
                      <a:cubicBezTo>
                        <a:pt x="93" y="1"/>
                        <a:pt x="112" y="5"/>
                        <a:pt x="129" y="18"/>
                      </a:cubicBezTo>
                      <a:cubicBezTo>
                        <a:pt x="132" y="20"/>
                        <a:pt x="135" y="22"/>
                        <a:pt x="137" y="25"/>
                      </a:cubicBezTo>
                      <a:cubicBezTo>
                        <a:pt x="139" y="29"/>
                        <a:pt x="146" y="32"/>
                        <a:pt x="141" y="37"/>
                      </a:cubicBezTo>
                      <a:cubicBezTo>
                        <a:pt x="135" y="44"/>
                        <a:pt x="128" y="44"/>
                        <a:pt x="123" y="38"/>
                      </a:cubicBezTo>
                      <a:cubicBezTo>
                        <a:pt x="103" y="16"/>
                        <a:pt x="56" y="15"/>
                        <a:pt x="35" y="28"/>
                      </a:cubicBezTo>
                      <a:cubicBezTo>
                        <a:pt x="30" y="31"/>
                        <a:pt x="26" y="34"/>
                        <a:pt x="23" y="39"/>
                      </a:cubicBezTo>
                      <a:cubicBezTo>
                        <a:pt x="21" y="43"/>
                        <a:pt x="18" y="43"/>
                        <a:pt x="14" y="42"/>
                      </a:cubicBezTo>
                      <a:cubicBezTo>
                        <a:pt x="0" y="36"/>
                        <a:pt x="0" y="34"/>
                        <a:pt x="10" y="23"/>
                      </a:cubicBezTo>
                      <a:cubicBezTo>
                        <a:pt x="27" y="5"/>
                        <a:pt x="49" y="1"/>
                        <a:pt x="71" y="0"/>
                      </a:cubicBezTo>
                      <a:close/>
                    </a:path>
                  </a:pathLst>
                </a:custGeom>
                <a:solidFill>
                  <a:srgbClr val="CDA4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9" name="Freeform 12"/>
                <p:cNvSpPr>
                  <a:spLocks/>
                </p:cNvSpPr>
                <p:nvPr/>
              </p:nvSpPr>
              <p:spPr bwMode="auto">
                <a:xfrm>
                  <a:off x="5222" y="1743"/>
                  <a:ext cx="32" cy="33"/>
                </a:xfrm>
                <a:custGeom>
                  <a:avLst/>
                  <a:gdLst>
                    <a:gd name="T0" fmla="*/ 0 w 40"/>
                    <a:gd name="T1" fmla="*/ 20 h 41"/>
                    <a:gd name="T2" fmla="*/ 20 w 40"/>
                    <a:gd name="T3" fmla="*/ 0 h 41"/>
                    <a:gd name="T4" fmla="*/ 40 w 40"/>
                    <a:gd name="T5" fmla="*/ 20 h 41"/>
                    <a:gd name="T6" fmla="*/ 19 w 40"/>
                    <a:gd name="T7" fmla="*/ 40 h 41"/>
                    <a:gd name="T8" fmla="*/ 0 w 40"/>
                    <a:gd name="T9" fmla="*/ 20 h 41"/>
                  </a:gdLst>
                  <a:ahLst/>
                  <a:cxnLst>
                    <a:cxn ang="0">
                      <a:pos x="T0" y="T1"/>
                    </a:cxn>
                    <a:cxn ang="0">
                      <a:pos x="T2" y="T3"/>
                    </a:cxn>
                    <a:cxn ang="0">
                      <a:pos x="T4" y="T5"/>
                    </a:cxn>
                    <a:cxn ang="0">
                      <a:pos x="T6" y="T7"/>
                    </a:cxn>
                    <a:cxn ang="0">
                      <a:pos x="T8" y="T9"/>
                    </a:cxn>
                  </a:cxnLst>
                  <a:rect l="0" t="0" r="r" b="b"/>
                  <a:pathLst>
                    <a:path w="40" h="41">
                      <a:moveTo>
                        <a:pt x="0" y="20"/>
                      </a:moveTo>
                      <a:cubicBezTo>
                        <a:pt x="0" y="9"/>
                        <a:pt x="9" y="0"/>
                        <a:pt x="20" y="0"/>
                      </a:cubicBezTo>
                      <a:cubicBezTo>
                        <a:pt x="31" y="0"/>
                        <a:pt x="40" y="9"/>
                        <a:pt x="40" y="20"/>
                      </a:cubicBezTo>
                      <a:cubicBezTo>
                        <a:pt x="40" y="31"/>
                        <a:pt x="30" y="41"/>
                        <a:pt x="19" y="40"/>
                      </a:cubicBezTo>
                      <a:cubicBezTo>
                        <a:pt x="8" y="40"/>
                        <a:pt x="0" y="31"/>
                        <a:pt x="0" y="20"/>
                      </a:cubicBezTo>
                      <a:close/>
                    </a:path>
                  </a:pathLst>
                </a:custGeom>
                <a:solidFill>
                  <a:srgbClr val="3B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0" name="Oval 13"/>
                <p:cNvSpPr>
                  <a:spLocks noChangeArrowheads="1"/>
                </p:cNvSpPr>
                <p:nvPr/>
              </p:nvSpPr>
              <p:spPr bwMode="auto">
                <a:xfrm>
                  <a:off x="5368" y="1743"/>
                  <a:ext cx="32" cy="32"/>
                </a:xfrm>
                <a:prstGeom prst="ellipse">
                  <a:avLst/>
                </a:prstGeom>
                <a:solidFill>
                  <a:srgbClr val="3B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1" name="Freeform 14"/>
                <p:cNvSpPr>
                  <a:spLocks/>
                </p:cNvSpPr>
                <p:nvPr/>
              </p:nvSpPr>
              <p:spPr bwMode="auto">
                <a:xfrm>
                  <a:off x="5457" y="1863"/>
                  <a:ext cx="2" cy="1"/>
                </a:xfrm>
                <a:custGeom>
                  <a:avLst/>
                  <a:gdLst>
                    <a:gd name="T0" fmla="*/ 3 w 3"/>
                    <a:gd name="T1" fmla="*/ 0 h 1"/>
                    <a:gd name="T2" fmla="*/ 0 w 3"/>
                    <a:gd name="T3" fmla="*/ 1 h 1"/>
                    <a:gd name="T4" fmla="*/ 0 w 3"/>
                    <a:gd name="T5" fmla="*/ 0 h 1"/>
                    <a:gd name="T6" fmla="*/ 3 w 3"/>
                    <a:gd name="T7" fmla="*/ 0 h 1"/>
                  </a:gdLst>
                  <a:ahLst/>
                  <a:cxnLst>
                    <a:cxn ang="0">
                      <a:pos x="T0" y="T1"/>
                    </a:cxn>
                    <a:cxn ang="0">
                      <a:pos x="T2" y="T3"/>
                    </a:cxn>
                    <a:cxn ang="0">
                      <a:pos x="T4" y="T5"/>
                    </a:cxn>
                    <a:cxn ang="0">
                      <a:pos x="T6" y="T7"/>
                    </a:cxn>
                  </a:cxnLst>
                  <a:rect l="0" t="0" r="r" b="b"/>
                  <a:pathLst>
                    <a:path w="3" h="1">
                      <a:moveTo>
                        <a:pt x="3" y="0"/>
                      </a:moveTo>
                      <a:cubicBezTo>
                        <a:pt x="2" y="1"/>
                        <a:pt x="1" y="1"/>
                        <a:pt x="0" y="1"/>
                      </a:cubicBezTo>
                      <a:cubicBezTo>
                        <a:pt x="0" y="1"/>
                        <a:pt x="0" y="0"/>
                        <a:pt x="0" y="0"/>
                      </a:cubicBezTo>
                      <a:cubicBezTo>
                        <a:pt x="1" y="0"/>
                        <a:pt x="2" y="0"/>
                        <a:pt x="3" y="0"/>
                      </a:cubicBezTo>
                      <a:close/>
                    </a:path>
                  </a:pathLst>
                </a:custGeom>
                <a:solidFill>
                  <a:srgbClr val="7D55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2" name="Freeform 15"/>
                <p:cNvSpPr>
                  <a:spLocks noEditPoints="1"/>
                </p:cNvSpPr>
                <p:nvPr/>
              </p:nvSpPr>
              <p:spPr bwMode="auto">
                <a:xfrm>
                  <a:off x="5165" y="1581"/>
                  <a:ext cx="293" cy="414"/>
                </a:xfrm>
                <a:custGeom>
                  <a:avLst/>
                  <a:gdLst>
                    <a:gd name="T0" fmla="*/ 365 w 367"/>
                    <a:gd name="T1" fmla="*/ 151 h 515"/>
                    <a:gd name="T2" fmla="*/ 287 w 367"/>
                    <a:gd name="T3" fmla="*/ 31 h 515"/>
                    <a:gd name="T4" fmla="*/ 237 w 367"/>
                    <a:gd name="T5" fmla="*/ 43 h 515"/>
                    <a:gd name="T6" fmla="*/ 149 w 367"/>
                    <a:gd name="T7" fmla="*/ 26 h 515"/>
                    <a:gd name="T8" fmla="*/ 3 w 367"/>
                    <a:gd name="T9" fmla="*/ 113 h 515"/>
                    <a:gd name="T10" fmla="*/ 0 w 367"/>
                    <a:gd name="T11" fmla="*/ 351 h 515"/>
                    <a:gd name="T12" fmla="*/ 7 w 367"/>
                    <a:gd name="T13" fmla="*/ 385 h 515"/>
                    <a:gd name="T14" fmla="*/ 119 w 367"/>
                    <a:gd name="T15" fmla="*/ 497 h 515"/>
                    <a:gd name="T16" fmla="*/ 183 w 367"/>
                    <a:gd name="T17" fmla="*/ 515 h 515"/>
                    <a:gd name="T18" fmla="*/ 335 w 367"/>
                    <a:gd name="T19" fmla="*/ 432 h 515"/>
                    <a:gd name="T20" fmla="*/ 360 w 367"/>
                    <a:gd name="T21" fmla="*/ 377 h 515"/>
                    <a:gd name="T22" fmla="*/ 362 w 367"/>
                    <a:gd name="T23" fmla="*/ 370 h 515"/>
                    <a:gd name="T24" fmla="*/ 365 w 367"/>
                    <a:gd name="T25" fmla="*/ 352 h 515"/>
                    <a:gd name="T26" fmla="*/ 365 w 367"/>
                    <a:gd name="T27" fmla="*/ 351 h 515"/>
                    <a:gd name="T28" fmla="*/ 365 w 367"/>
                    <a:gd name="T29" fmla="*/ 351 h 515"/>
                    <a:gd name="T30" fmla="*/ 274 w 367"/>
                    <a:gd name="T31" fmla="*/ 241 h 515"/>
                    <a:gd name="T32" fmla="*/ 274 w 367"/>
                    <a:gd name="T33" fmla="*/ 201 h 515"/>
                    <a:gd name="T34" fmla="*/ 274 w 367"/>
                    <a:gd name="T35" fmla="*/ 241 h 515"/>
                    <a:gd name="T36" fmla="*/ 193 w 367"/>
                    <a:gd name="T37" fmla="*/ 220 h 515"/>
                    <a:gd name="T38" fmla="*/ 319 w 367"/>
                    <a:gd name="T39" fmla="*/ 161 h 515"/>
                    <a:gd name="T40" fmla="*/ 341 w 367"/>
                    <a:gd name="T41" fmla="*/ 187 h 515"/>
                    <a:gd name="T42" fmla="*/ 281 w 367"/>
                    <a:gd name="T43" fmla="*/ 170 h 515"/>
                    <a:gd name="T44" fmla="*/ 213 w 367"/>
                    <a:gd name="T45" fmla="*/ 217 h 515"/>
                    <a:gd name="T46" fmla="*/ 202 w 367"/>
                    <a:gd name="T47" fmla="*/ 302 h 515"/>
                    <a:gd name="T48" fmla="*/ 193 w 367"/>
                    <a:gd name="T49" fmla="*/ 251 h 515"/>
                    <a:gd name="T50" fmla="*/ 34 w 367"/>
                    <a:gd name="T51" fmla="*/ 193 h 515"/>
                    <a:gd name="T52" fmla="*/ 91 w 367"/>
                    <a:gd name="T53" fmla="*/ 151 h 515"/>
                    <a:gd name="T54" fmla="*/ 157 w 367"/>
                    <a:gd name="T55" fmla="*/ 176 h 515"/>
                    <a:gd name="T56" fmla="*/ 143 w 367"/>
                    <a:gd name="T57" fmla="*/ 189 h 515"/>
                    <a:gd name="T58" fmla="*/ 43 w 367"/>
                    <a:gd name="T59" fmla="*/ 190 h 515"/>
                    <a:gd name="T60" fmla="*/ 72 w 367"/>
                    <a:gd name="T61" fmla="*/ 221 h 515"/>
                    <a:gd name="T62" fmla="*/ 112 w 367"/>
                    <a:gd name="T63" fmla="*/ 221 h 515"/>
                    <a:gd name="T64" fmla="*/ 115 w 367"/>
                    <a:gd name="T65" fmla="*/ 391 h 515"/>
                    <a:gd name="T66" fmla="*/ 116 w 367"/>
                    <a:gd name="T67" fmla="*/ 373 h 515"/>
                    <a:gd name="T68" fmla="*/ 247 w 367"/>
                    <a:gd name="T69" fmla="*/ 373 h 515"/>
                    <a:gd name="T70" fmla="*/ 254 w 367"/>
                    <a:gd name="T71" fmla="*/ 386 h 515"/>
                    <a:gd name="T72" fmla="*/ 115 w 367"/>
                    <a:gd name="T73" fmla="*/ 391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7" h="515">
                      <a:moveTo>
                        <a:pt x="365" y="288"/>
                      </a:moveTo>
                      <a:cubicBezTo>
                        <a:pt x="365" y="242"/>
                        <a:pt x="365" y="196"/>
                        <a:pt x="365" y="151"/>
                      </a:cubicBezTo>
                      <a:cubicBezTo>
                        <a:pt x="367" y="131"/>
                        <a:pt x="365" y="112"/>
                        <a:pt x="361" y="92"/>
                      </a:cubicBezTo>
                      <a:cubicBezTo>
                        <a:pt x="353" y="51"/>
                        <a:pt x="331" y="34"/>
                        <a:pt x="287" y="31"/>
                      </a:cubicBezTo>
                      <a:cubicBezTo>
                        <a:pt x="275" y="30"/>
                        <a:pt x="264" y="32"/>
                        <a:pt x="252" y="34"/>
                      </a:cubicBezTo>
                      <a:cubicBezTo>
                        <a:pt x="247" y="37"/>
                        <a:pt x="242" y="40"/>
                        <a:pt x="237" y="43"/>
                      </a:cubicBezTo>
                      <a:cubicBezTo>
                        <a:pt x="214" y="54"/>
                        <a:pt x="191" y="51"/>
                        <a:pt x="170" y="39"/>
                      </a:cubicBezTo>
                      <a:cubicBezTo>
                        <a:pt x="162" y="35"/>
                        <a:pt x="155" y="32"/>
                        <a:pt x="149" y="26"/>
                      </a:cubicBezTo>
                      <a:cubicBezTo>
                        <a:pt x="121" y="0"/>
                        <a:pt x="84" y="7"/>
                        <a:pt x="57" y="24"/>
                      </a:cubicBezTo>
                      <a:cubicBezTo>
                        <a:pt x="24" y="44"/>
                        <a:pt x="8" y="75"/>
                        <a:pt x="3" y="113"/>
                      </a:cubicBezTo>
                      <a:cubicBezTo>
                        <a:pt x="1" y="125"/>
                        <a:pt x="1" y="138"/>
                        <a:pt x="1" y="151"/>
                      </a:cubicBezTo>
                      <a:cubicBezTo>
                        <a:pt x="1" y="218"/>
                        <a:pt x="0" y="284"/>
                        <a:pt x="0" y="351"/>
                      </a:cubicBezTo>
                      <a:cubicBezTo>
                        <a:pt x="1" y="351"/>
                        <a:pt x="1" y="352"/>
                        <a:pt x="1" y="352"/>
                      </a:cubicBezTo>
                      <a:cubicBezTo>
                        <a:pt x="2" y="363"/>
                        <a:pt x="4" y="374"/>
                        <a:pt x="7" y="385"/>
                      </a:cubicBezTo>
                      <a:cubicBezTo>
                        <a:pt x="12" y="402"/>
                        <a:pt x="22" y="417"/>
                        <a:pt x="31" y="432"/>
                      </a:cubicBezTo>
                      <a:cubicBezTo>
                        <a:pt x="58" y="457"/>
                        <a:pt x="88" y="477"/>
                        <a:pt x="119" y="497"/>
                      </a:cubicBezTo>
                      <a:cubicBezTo>
                        <a:pt x="139" y="510"/>
                        <a:pt x="160" y="515"/>
                        <a:pt x="183" y="515"/>
                      </a:cubicBezTo>
                      <a:cubicBezTo>
                        <a:pt x="183" y="515"/>
                        <a:pt x="183" y="515"/>
                        <a:pt x="183" y="515"/>
                      </a:cubicBezTo>
                      <a:cubicBezTo>
                        <a:pt x="205" y="515"/>
                        <a:pt x="227" y="510"/>
                        <a:pt x="247" y="497"/>
                      </a:cubicBezTo>
                      <a:cubicBezTo>
                        <a:pt x="278" y="477"/>
                        <a:pt x="308" y="457"/>
                        <a:pt x="335" y="432"/>
                      </a:cubicBezTo>
                      <a:cubicBezTo>
                        <a:pt x="344" y="417"/>
                        <a:pt x="354" y="402"/>
                        <a:pt x="358" y="385"/>
                      </a:cubicBezTo>
                      <a:cubicBezTo>
                        <a:pt x="359" y="382"/>
                        <a:pt x="360" y="380"/>
                        <a:pt x="360" y="377"/>
                      </a:cubicBezTo>
                      <a:cubicBezTo>
                        <a:pt x="361" y="376"/>
                        <a:pt x="361" y="374"/>
                        <a:pt x="361" y="373"/>
                      </a:cubicBezTo>
                      <a:cubicBezTo>
                        <a:pt x="362" y="372"/>
                        <a:pt x="362" y="371"/>
                        <a:pt x="362" y="370"/>
                      </a:cubicBezTo>
                      <a:cubicBezTo>
                        <a:pt x="363" y="365"/>
                        <a:pt x="364" y="360"/>
                        <a:pt x="365" y="354"/>
                      </a:cubicBezTo>
                      <a:cubicBezTo>
                        <a:pt x="365" y="354"/>
                        <a:pt x="365" y="353"/>
                        <a:pt x="365" y="352"/>
                      </a:cubicBezTo>
                      <a:cubicBezTo>
                        <a:pt x="365" y="352"/>
                        <a:pt x="365" y="351"/>
                        <a:pt x="365" y="351"/>
                      </a:cubicBezTo>
                      <a:cubicBezTo>
                        <a:pt x="365" y="351"/>
                        <a:pt x="365" y="351"/>
                        <a:pt x="365" y="351"/>
                      </a:cubicBezTo>
                      <a:cubicBezTo>
                        <a:pt x="365" y="351"/>
                        <a:pt x="365" y="351"/>
                        <a:pt x="365" y="351"/>
                      </a:cubicBezTo>
                      <a:cubicBezTo>
                        <a:pt x="365" y="351"/>
                        <a:pt x="365" y="351"/>
                        <a:pt x="365" y="351"/>
                      </a:cubicBezTo>
                      <a:cubicBezTo>
                        <a:pt x="365" y="330"/>
                        <a:pt x="365" y="309"/>
                        <a:pt x="365" y="288"/>
                      </a:cubicBezTo>
                      <a:close/>
                      <a:moveTo>
                        <a:pt x="274" y="241"/>
                      </a:moveTo>
                      <a:cubicBezTo>
                        <a:pt x="263" y="241"/>
                        <a:pt x="254" y="232"/>
                        <a:pt x="254" y="221"/>
                      </a:cubicBezTo>
                      <a:cubicBezTo>
                        <a:pt x="254" y="210"/>
                        <a:pt x="263" y="201"/>
                        <a:pt x="274" y="201"/>
                      </a:cubicBezTo>
                      <a:cubicBezTo>
                        <a:pt x="285" y="201"/>
                        <a:pt x="294" y="210"/>
                        <a:pt x="294" y="221"/>
                      </a:cubicBezTo>
                      <a:cubicBezTo>
                        <a:pt x="294" y="232"/>
                        <a:pt x="285" y="241"/>
                        <a:pt x="274" y="241"/>
                      </a:cubicBezTo>
                      <a:close/>
                      <a:moveTo>
                        <a:pt x="193" y="251"/>
                      </a:moveTo>
                      <a:cubicBezTo>
                        <a:pt x="193" y="240"/>
                        <a:pt x="193" y="230"/>
                        <a:pt x="193" y="220"/>
                      </a:cubicBezTo>
                      <a:cubicBezTo>
                        <a:pt x="191" y="190"/>
                        <a:pt x="206" y="171"/>
                        <a:pt x="232" y="160"/>
                      </a:cubicBezTo>
                      <a:cubicBezTo>
                        <a:pt x="261" y="147"/>
                        <a:pt x="290" y="146"/>
                        <a:pt x="319" y="161"/>
                      </a:cubicBezTo>
                      <a:cubicBezTo>
                        <a:pt x="327" y="165"/>
                        <a:pt x="332" y="171"/>
                        <a:pt x="338" y="177"/>
                      </a:cubicBezTo>
                      <a:cubicBezTo>
                        <a:pt x="340" y="180"/>
                        <a:pt x="346" y="184"/>
                        <a:pt x="341" y="187"/>
                      </a:cubicBezTo>
                      <a:cubicBezTo>
                        <a:pt x="337" y="190"/>
                        <a:pt x="329" y="196"/>
                        <a:pt x="324" y="190"/>
                      </a:cubicBezTo>
                      <a:cubicBezTo>
                        <a:pt x="312" y="176"/>
                        <a:pt x="297" y="172"/>
                        <a:pt x="281" y="170"/>
                      </a:cubicBezTo>
                      <a:cubicBezTo>
                        <a:pt x="263" y="168"/>
                        <a:pt x="245" y="171"/>
                        <a:pt x="230" y="182"/>
                      </a:cubicBezTo>
                      <a:cubicBezTo>
                        <a:pt x="218" y="191"/>
                        <a:pt x="212" y="202"/>
                        <a:pt x="213" y="217"/>
                      </a:cubicBezTo>
                      <a:cubicBezTo>
                        <a:pt x="213" y="242"/>
                        <a:pt x="212" y="267"/>
                        <a:pt x="213" y="292"/>
                      </a:cubicBezTo>
                      <a:cubicBezTo>
                        <a:pt x="213" y="301"/>
                        <a:pt x="209" y="301"/>
                        <a:pt x="202" y="302"/>
                      </a:cubicBezTo>
                      <a:cubicBezTo>
                        <a:pt x="195" y="302"/>
                        <a:pt x="192" y="299"/>
                        <a:pt x="193" y="292"/>
                      </a:cubicBezTo>
                      <a:cubicBezTo>
                        <a:pt x="193" y="278"/>
                        <a:pt x="193" y="264"/>
                        <a:pt x="193" y="251"/>
                      </a:cubicBezTo>
                      <a:close/>
                      <a:moveTo>
                        <a:pt x="43" y="190"/>
                      </a:moveTo>
                      <a:cubicBezTo>
                        <a:pt x="41" y="194"/>
                        <a:pt x="38" y="194"/>
                        <a:pt x="34" y="193"/>
                      </a:cubicBezTo>
                      <a:cubicBezTo>
                        <a:pt x="20" y="187"/>
                        <a:pt x="20" y="185"/>
                        <a:pt x="30" y="174"/>
                      </a:cubicBezTo>
                      <a:cubicBezTo>
                        <a:pt x="47" y="156"/>
                        <a:pt x="69" y="152"/>
                        <a:pt x="91" y="151"/>
                      </a:cubicBezTo>
                      <a:cubicBezTo>
                        <a:pt x="113" y="152"/>
                        <a:pt x="132" y="156"/>
                        <a:pt x="149" y="169"/>
                      </a:cubicBezTo>
                      <a:cubicBezTo>
                        <a:pt x="152" y="171"/>
                        <a:pt x="155" y="173"/>
                        <a:pt x="157" y="176"/>
                      </a:cubicBezTo>
                      <a:cubicBezTo>
                        <a:pt x="159" y="180"/>
                        <a:pt x="166" y="183"/>
                        <a:pt x="161" y="188"/>
                      </a:cubicBezTo>
                      <a:cubicBezTo>
                        <a:pt x="155" y="195"/>
                        <a:pt x="148" y="195"/>
                        <a:pt x="143" y="189"/>
                      </a:cubicBezTo>
                      <a:cubicBezTo>
                        <a:pt x="123" y="167"/>
                        <a:pt x="76" y="166"/>
                        <a:pt x="55" y="179"/>
                      </a:cubicBezTo>
                      <a:cubicBezTo>
                        <a:pt x="50" y="182"/>
                        <a:pt x="46" y="185"/>
                        <a:pt x="43" y="190"/>
                      </a:cubicBezTo>
                      <a:close/>
                      <a:moveTo>
                        <a:pt x="91" y="241"/>
                      </a:moveTo>
                      <a:cubicBezTo>
                        <a:pt x="80" y="241"/>
                        <a:pt x="72" y="232"/>
                        <a:pt x="72" y="221"/>
                      </a:cubicBezTo>
                      <a:cubicBezTo>
                        <a:pt x="72" y="210"/>
                        <a:pt x="81" y="201"/>
                        <a:pt x="92" y="201"/>
                      </a:cubicBezTo>
                      <a:cubicBezTo>
                        <a:pt x="103" y="201"/>
                        <a:pt x="112" y="210"/>
                        <a:pt x="112" y="221"/>
                      </a:cubicBezTo>
                      <a:cubicBezTo>
                        <a:pt x="112" y="232"/>
                        <a:pt x="102" y="242"/>
                        <a:pt x="91" y="241"/>
                      </a:cubicBezTo>
                      <a:close/>
                      <a:moveTo>
                        <a:pt x="115" y="391"/>
                      </a:moveTo>
                      <a:cubicBezTo>
                        <a:pt x="113" y="389"/>
                        <a:pt x="111" y="386"/>
                        <a:pt x="110" y="384"/>
                      </a:cubicBezTo>
                      <a:cubicBezTo>
                        <a:pt x="106" y="376"/>
                        <a:pt x="108" y="373"/>
                        <a:pt x="116" y="373"/>
                      </a:cubicBezTo>
                      <a:cubicBezTo>
                        <a:pt x="138" y="372"/>
                        <a:pt x="160" y="373"/>
                        <a:pt x="182" y="373"/>
                      </a:cubicBezTo>
                      <a:cubicBezTo>
                        <a:pt x="204" y="373"/>
                        <a:pt x="225" y="373"/>
                        <a:pt x="247" y="373"/>
                      </a:cubicBezTo>
                      <a:cubicBezTo>
                        <a:pt x="250" y="373"/>
                        <a:pt x="255" y="371"/>
                        <a:pt x="257" y="376"/>
                      </a:cubicBezTo>
                      <a:cubicBezTo>
                        <a:pt x="260" y="380"/>
                        <a:pt x="256" y="383"/>
                        <a:pt x="254" y="386"/>
                      </a:cubicBezTo>
                      <a:cubicBezTo>
                        <a:pt x="239" y="405"/>
                        <a:pt x="218" y="415"/>
                        <a:pt x="195" y="417"/>
                      </a:cubicBezTo>
                      <a:cubicBezTo>
                        <a:pt x="165" y="421"/>
                        <a:pt x="137" y="416"/>
                        <a:pt x="115" y="391"/>
                      </a:cubicBezTo>
                      <a:close/>
                    </a:path>
                  </a:pathLst>
                </a:custGeom>
                <a:solidFill>
                  <a:srgbClr val="EACE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3" name="Freeform 16"/>
                <p:cNvSpPr>
                  <a:spLocks/>
                </p:cNvSpPr>
                <p:nvPr/>
              </p:nvSpPr>
              <p:spPr bwMode="auto">
                <a:xfrm>
                  <a:off x="5126" y="1492"/>
                  <a:ext cx="300" cy="281"/>
                </a:xfrm>
                <a:custGeom>
                  <a:avLst/>
                  <a:gdLst>
                    <a:gd name="T0" fmla="*/ 294 w 375"/>
                    <a:gd name="T1" fmla="*/ 156 h 350"/>
                    <a:gd name="T2" fmla="*/ 205 w 375"/>
                    <a:gd name="T3" fmla="*/ 150 h 350"/>
                    <a:gd name="T4" fmla="*/ 156 w 375"/>
                    <a:gd name="T5" fmla="*/ 130 h 350"/>
                    <a:gd name="T6" fmla="*/ 92 w 375"/>
                    <a:gd name="T7" fmla="*/ 160 h 350"/>
                    <a:gd name="T8" fmla="*/ 52 w 375"/>
                    <a:gd name="T9" fmla="*/ 246 h 350"/>
                    <a:gd name="T10" fmla="*/ 50 w 375"/>
                    <a:gd name="T11" fmla="*/ 339 h 350"/>
                    <a:gd name="T12" fmla="*/ 48 w 375"/>
                    <a:gd name="T13" fmla="*/ 350 h 350"/>
                    <a:gd name="T14" fmla="*/ 17 w 375"/>
                    <a:gd name="T15" fmla="*/ 292 h 350"/>
                    <a:gd name="T16" fmla="*/ 14 w 375"/>
                    <a:gd name="T17" fmla="*/ 286 h 350"/>
                    <a:gd name="T18" fmla="*/ 1 w 375"/>
                    <a:gd name="T19" fmla="*/ 190 h 350"/>
                    <a:gd name="T20" fmla="*/ 110 w 375"/>
                    <a:gd name="T21" fmla="*/ 37 h 350"/>
                    <a:gd name="T22" fmla="*/ 116 w 375"/>
                    <a:gd name="T23" fmla="*/ 35 h 350"/>
                    <a:gd name="T24" fmla="*/ 108 w 375"/>
                    <a:gd name="T25" fmla="*/ 7 h 350"/>
                    <a:gd name="T26" fmla="*/ 116 w 375"/>
                    <a:gd name="T27" fmla="*/ 1 h 350"/>
                    <a:gd name="T28" fmla="*/ 201 w 375"/>
                    <a:gd name="T29" fmla="*/ 9 h 350"/>
                    <a:gd name="T30" fmla="*/ 270 w 375"/>
                    <a:gd name="T31" fmla="*/ 9 h 350"/>
                    <a:gd name="T32" fmla="*/ 375 w 375"/>
                    <a:gd name="T33" fmla="*/ 82 h 350"/>
                    <a:gd name="T34" fmla="*/ 324 w 375"/>
                    <a:gd name="T35" fmla="*/ 129 h 350"/>
                    <a:gd name="T36" fmla="*/ 294 w 375"/>
                    <a:gd name="T37" fmla="*/ 15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5" h="350">
                      <a:moveTo>
                        <a:pt x="294" y="156"/>
                      </a:moveTo>
                      <a:cubicBezTo>
                        <a:pt x="263" y="173"/>
                        <a:pt x="233" y="170"/>
                        <a:pt x="205" y="150"/>
                      </a:cubicBezTo>
                      <a:cubicBezTo>
                        <a:pt x="190" y="140"/>
                        <a:pt x="176" y="128"/>
                        <a:pt x="156" y="130"/>
                      </a:cubicBezTo>
                      <a:cubicBezTo>
                        <a:pt x="131" y="132"/>
                        <a:pt x="111" y="144"/>
                        <a:pt x="92" y="160"/>
                      </a:cubicBezTo>
                      <a:cubicBezTo>
                        <a:pt x="66" y="182"/>
                        <a:pt x="57" y="214"/>
                        <a:pt x="52" y="246"/>
                      </a:cubicBezTo>
                      <a:cubicBezTo>
                        <a:pt x="47" y="277"/>
                        <a:pt x="48" y="308"/>
                        <a:pt x="50" y="339"/>
                      </a:cubicBezTo>
                      <a:cubicBezTo>
                        <a:pt x="50" y="343"/>
                        <a:pt x="51" y="347"/>
                        <a:pt x="48" y="350"/>
                      </a:cubicBezTo>
                      <a:cubicBezTo>
                        <a:pt x="43" y="328"/>
                        <a:pt x="38" y="305"/>
                        <a:pt x="17" y="292"/>
                      </a:cubicBezTo>
                      <a:cubicBezTo>
                        <a:pt x="15" y="291"/>
                        <a:pt x="14" y="288"/>
                        <a:pt x="14" y="286"/>
                      </a:cubicBezTo>
                      <a:cubicBezTo>
                        <a:pt x="7" y="255"/>
                        <a:pt x="0" y="223"/>
                        <a:pt x="1" y="190"/>
                      </a:cubicBezTo>
                      <a:cubicBezTo>
                        <a:pt x="1" y="117"/>
                        <a:pt x="41" y="59"/>
                        <a:pt x="110" y="37"/>
                      </a:cubicBezTo>
                      <a:cubicBezTo>
                        <a:pt x="112" y="37"/>
                        <a:pt x="114" y="36"/>
                        <a:pt x="116" y="35"/>
                      </a:cubicBezTo>
                      <a:cubicBezTo>
                        <a:pt x="111" y="26"/>
                        <a:pt x="109" y="17"/>
                        <a:pt x="108" y="7"/>
                      </a:cubicBezTo>
                      <a:cubicBezTo>
                        <a:pt x="108" y="1"/>
                        <a:pt x="109" y="0"/>
                        <a:pt x="116" y="1"/>
                      </a:cubicBezTo>
                      <a:cubicBezTo>
                        <a:pt x="144" y="6"/>
                        <a:pt x="172" y="10"/>
                        <a:pt x="201" y="9"/>
                      </a:cubicBezTo>
                      <a:cubicBezTo>
                        <a:pt x="224" y="8"/>
                        <a:pt x="247" y="6"/>
                        <a:pt x="270" y="9"/>
                      </a:cubicBezTo>
                      <a:cubicBezTo>
                        <a:pt x="317" y="17"/>
                        <a:pt x="354" y="38"/>
                        <a:pt x="375" y="82"/>
                      </a:cubicBezTo>
                      <a:cubicBezTo>
                        <a:pt x="358" y="98"/>
                        <a:pt x="341" y="113"/>
                        <a:pt x="324" y="129"/>
                      </a:cubicBezTo>
                      <a:cubicBezTo>
                        <a:pt x="314" y="138"/>
                        <a:pt x="302" y="145"/>
                        <a:pt x="294" y="156"/>
                      </a:cubicBezTo>
                      <a:close/>
                    </a:path>
                  </a:pathLst>
                </a:custGeom>
                <a:solidFill>
                  <a:srgbClr val="E4AC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4" name="Freeform 17"/>
                <p:cNvSpPr>
                  <a:spLocks/>
                </p:cNvSpPr>
                <p:nvPr/>
              </p:nvSpPr>
              <p:spPr bwMode="auto">
                <a:xfrm>
                  <a:off x="5362" y="1558"/>
                  <a:ext cx="136" cy="215"/>
                </a:xfrm>
                <a:custGeom>
                  <a:avLst/>
                  <a:gdLst>
                    <a:gd name="T0" fmla="*/ 0 w 170"/>
                    <a:gd name="T1" fmla="*/ 74 h 268"/>
                    <a:gd name="T2" fmla="*/ 30 w 170"/>
                    <a:gd name="T3" fmla="*/ 47 h 268"/>
                    <a:gd name="T4" fmla="*/ 81 w 170"/>
                    <a:gd name="T5" fmla="*/ 0 h 268"/>
                    <a:gd name="T6" fmla="*/ 165 w 170"/>
                    <a:gd name="T7" fmla="*/ 85 h 268"/>
                    <a:gd name="T8" fmla="*/ 153 w 170"/>
                    <a:gd name="T9" fmla="*/ 205 h 268"/>
                    <a:gd name="T10" fmla="*/ 150 w 170"/>
                    <a:gd name="T11" fmla="*/ 210 h 268"/>
                    <a:gd name="T12" fmla="*/ 122 w 170"/>
                    <a:gd name="T13" fmla="*/ 253 h 268"/>
                    <a:gd name="T14" fmla="*/ 119 w 170"/>
                    <a:gd name="T15" fmla="*/ 268 h 268"/>
                    <a:gd name="T16" fmla="*/ 118 w 170"/>
                    <a:gd name="T17" fmla="*/ 233 h 268"/>
                    <a:gd name="T18" fmla="*/ 107 w 170"/>
                    <a:gd name="T19" fmla="*/ 106 h 268"/>
                    <a:gd name="T20" fmla="*/ 57 w 170"/>
                    <a:gd name="T21" fmla="*/ 68 h 268"/>
                    <a:gd name="T22" fmla="*/ 0 w 170"/>
                    <a:gd name="T23" fmla="*/ 74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268">
                      <a:moveTo>
                        <a:pt x="0" y="74"/>
                      </a:moveTo>
                      <a:cubicBezTo>
                        <a:pt x="8" y="63"/>
                        <a:pt x="20" y="56"/>
                        <a:pt x="30" y="47"/>
                      </a:cubicBezTo>
                      <a:cubicBezTo>
                        <a:pt x="47" y="31"/>
                        <a:pt x="64" y="16"/>
                        <a:pt x="81" y="0"/>
                      </a:cubicBezTo>
                      <a:cubicBezTo>
                        <a:pt x="127" y="6"/>
                        <a:pt x="159" y="39"/>
                        <a:pt x="165" y="85"/>
                      </a:cubicBezTo>
                      <a:cubicBezTo>
                        <a:pt x="170" y="126"/>
                        <a:pt x="161" y="165"/>
                        <a:pt x="153" y="205"/>
                      </a:cubicBezTo>
                      <a:cubicBezTo>
                        <a:pt x="152" y="207"/>
                        <a:pt x="152" y="209"/>
                        <a:pt x="150" y="210"/>
                      </a:cubicBezTo>
                      <a:cubicBezTo>
                        <a:pt x="132" y="219"/>
                        <a:pt x="127" y="236"/>
                        <a:pt x="122" y="253"/>
                      </a:cubicBezTo>
                      <a:cubicBezTo>
                        <a:pt x="120" y="258"/>
                        <a:pt x="120" y="263"/>
                        <a:pt x="119" y="268"/>
                      </a:cubicBezTo>
                      <a:cubicBezTo>
                        <a:pt x="115" y="256"/>
                        <a:pt x="118" y="244"/>
                        <a:pt x="118" y="233"/>
                      </a:cubicBezTo>
                      <a:cubicBezTo>
                        <a:pt x="119" y="190"/>
                        <a:pt x="119" y="147"/>
                        <a:pt x="107" y="106"/>
                      </a:cubicBezTo>
                      <a:cubicBezTo>
                        <a:pt x="100" y="79"/>
                        <a:pt x="86" y="69"/>
                        <a:pt x="57" y="68"/>
                      </a:cubicBezTo>
                      <a:cubicBezTo>
                        <a:pt x="38" y="67"/>
                        <a:pt x="19" y="69"/>
                        <a:pt x="0" y="74"/>
                      </a:cubicBezTo>
                      <a:close/>
                    </a:path>
                  </a:pathLst>
                </a:custGeom>
                <a:solidFill>
                  <a:srgbClr val="D89B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5" name="Freeform 18"/>
                <p:cNvSpPr>
                  <a:spLocks/>
                </p:cNvSpPr>
                <p:nvPr/>
              </p:nvSpPr>
              <p:spPr bwMode="auto">
                <a:xfrm>
                  <a:off x="5124" y="1501"/>
                  <a:ext cx="374" cy="363"/>
                </a:xfrm>
                <a:custGeom>
                  <a:avLst/>
                  <a:gdLst>
                    <a:gd name="T0" fmla="*/ 416 w 467"/>
                    <a:gd name="T1" fmla="*/ 451 h 452"/>
                    <a:gd name="T2" fmla="*/ 416 w 467"/>
                    <a:gd name="T3" fmla="*/ 388 h 452"/>
                    <a:gd name="T4" fmla="*/ 416 w 467"/>
                    <a:gd name="T5" fmla="*/ 251 h 452"/>
                    <a:gd name="T6" fmla="*/ 425 w 467"/>
                    <a:gd name="T7" fmla="*/ 252 h 452"/>
                    <a:gd name="T8" fmla="*/ 436 w 467"/>
                    <a:gd name="T9" fmla="*/ 243 h 452"/>
                    <a:gd name="T10" fmla="*/ 421 w 467"/>
                    <a:gd name="T11" fmla="*/ 164 h 452"/>
                    <a:gd name="T12" fmla="*/ 361 w 467"/>
                    <a:gd name="T13" fmla="*/ 83 h 452"/>
                    <a:gd name="T14" fmla="*/ 356 w 467"/>
                    <a:gd name="T15" fmla="*/ 78 h 452"/>
                    <a:gd name="T16" fmla="*/ 200 w 467"/>
                    <a:gd name="T17" fmla="*/ 40 h 452"/>
                    <a:gd name="T18" fmla="*/ 32 w 467"/>
                    <a:gd name="T19" fmla="*/ 238 h 452"/>
                    <a:gd name="T20" fmla="*/ 46 w 467"/>
                    <a:gd name="T21" fmla="*/ 251 h 452"/>
                    <a:gd name="T22" fmla="*/ 51 w 467"/>
                    <a:gd name="T23" fmla="*/ 251 h 452"/>
                    <a:gd name="T24" fmla="*/ 51 w 467"/>
                    <a:gd name="T25" fmla="*/ 451 h 452"/>
                    <a:gd name="T26" fmla="*/ 50 w 467"/>
                    <a:gd name="T27" fmla="*/ 452 h 452"/>
                    <a:gd name="T28" fmla="*/ 32 w 467"/>
                    <a:gd name="T29" fmla="*/ 448 h 452"/>
                    <a:gd name="T30" fmla="*/ 32 w 467"/>
                    <a:gd name="T31" fmla="*/ 265 h 452"/>
                    <a:gd name="T32" fmla="*/ 21 w 467"/>
                    <a:gd name="T33" fmla="*/ 259 h 452"/>
                    <a:gd name="T34" fmla="*/ 1 w 467"/>
                    <a:gd name="T35" fmla="*/ 269 h 452"/>
                    <a:gd name="T36" fmla="*/ 0 w 467"/>
                    <a:gd name="T37" fmla="*/ 249 h 452"/>
                    <a:gd name="T38" fmla="*/ 3 w 467"/>
                    <a:gd name="T39" fmla="*/ 208 h 452"/>
                    <a:gd name="T40" fmla="*/ 83 w 467"/>
                    <a:gd name="T41" fmla="*/ 63 h 452"/>
                    <a:gd name="T42" fmla="*/ 275 w 467"/>
                    <a:gd name="T43" fmla="*/ 11 h 452"/>
                    <a:gd name="T44" fmla="*/ 384 w 467"/>
                    <a:gd name="T45" fmla="*/ 62 h 452"/>
                    <a:gd name="T46" fmla="*/ 428 w 467"/>
                    <a:gd name="T47" fmla="*/ 112 h 452"/>
                    <a:gd name="T48" fmla="*/ 467 w 467"/>
                    <a:gd name="T49" fmla="*/ 249 h 452"/>
                    <a:gd name="T50" fmla="*/ 466 w 467"/>
                    <a:gd name="T51" fmla="*/ 269 h 452"/>
                    <a:gd name="T52" fmla="*/ 444 w 467"/>
                    <a:gd name="T53" fmla="*/ 257 h 452"/>
                    <a:gd name="T54" fmla="*/ 435 w 467"/>
                    <a:gd name="T55" fmla="*/ 262 h 452"/>
                    <a:gd name="T56" fmla="*/ 436 w 467"/>
                    <a:gd name="T57" fmla="*/ 448 h 452"/>
                    <a:gd name="T58" fmla="*/ 435 w 467"/>
                    <a:gd name="T59" fmla="*/ 449 h 452"/>
                    <a:gd name="T60" fmla="*/ 419 w 467"/>
                    <a:gd name="T61" fmla="*/ 451 h 452"/>
                    <a:gd name="T62" fmla="*/ 416 w 467"/>
                    <a:gd name="T63" fmla="*/ 45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7" h="452">
                      <a:moveTo>
                        <a:pt x="416" y="451"/>
                      </a:moveTo>
                      <a:cubicBezTo>
                        <a:pt x="416" y="430"/>
                        <a:pt x="416" y="409"/>
                        <a:pt x="416" y="388"/>
                      </a:cubicBezTo>
                      <a:cubicBezTo>
                        <a:pt x="416" y="342"/>
                        <a:pt x="416" y="296"/>
                        <a:pt x="416" y="251"/>
                      </a:cubicBezTo>
                      <a:cubicBezTo>
                        <a:pt x="419" y="251"/>
                        <a:pt x="422" y="251"/>
                        <a:pt x="425" y="252"/>
                      </a:cubicBezTo>
                      <a:cubicBezTo>
                        <a:pt x="434" y="255"/>
                        <a:pt x="436" y="251"/>
                        <a:pt x="436" y="243"/>
                      </a:cubicBezTo>
                      <a:cubicBezTo>
                        <a:pt x="436" y="215"/>
                        <a:pt x="432" y="189"/>
                        <a:pt x="421" y="164"/>
                      </a:cubicBezTo>
                      <a:cubicBezTo>
                        <a:pt x="408" y="132"/>
                        <a:pt x="389" y="104"/>
                        <a:pt x="361" y="83"/>
                      </a:cubicBezTo>
                      <a:cubicBezTo>
                        <a:pt x="359" y="81"/>
                        <a:pt x="358" y="79"/>
                        <a:pt x="356" y="78"/>
                      </a:cubicBezTo>
                      <a:cubicBezTo>
                        <a:pt x="309" y="44"/>
                        <a:pt x="257" y="31"/>
                        <a:pt x="200" y="40"/>
                      </a:cubicBezTo>
                      <a:cubicBezTo>
                        <a:pt x="99" y="56"/>
                        <a:pt x="30" y="145"/>
                        <a:pt x="32" y="238"/>
                      </a:cubicBezTo>
                      <a:cubicBezTo>
                        <a:pt x="32" y="253"/>
                        <a:pt x="32" y="253"/>
                        <a:pt x="46" y="251"/>
                      </a:cubicBezTo>
                      <a:cubicBezTo>
                        <a:pt x="48" y="251"/>
                        <a:pt x="49" y="251"/>
                        <a:pt x="51" y="251"/>
                      </a:cubicBezTo>
                      <a:cubicBezTo>
                        <a:pt x="51" y="318"/>
                        <a:pt x="51" y="384"/>
                        <a:pt x="51" y="451"/>
                      </a:cubicBezTo>
                      <a:cubicBezTo>
                        <a:pt x="51" y="451"/>
                        <a:pt x="50" y="451"/>
                        <a:pt x="50" y="452"/>
                      </a:cubicBezTo>
                      <a:cubicBezTo>
                        <a:pt x="44" y="452"/>
                        <a:pt x="38" y="450"/>
                        <a:pt x="32" y="448"/>
                      </a:cubicBezTo>
                      <a:cubicBezTo>
                        <a:pt x="32" y="387"/>
                        <a:pt x="32" y="326"/>
                        <a:pt x="32" y="265"/>
                      </a:cubicBezTo>
                      <a:cubicBezTo>
                        <a:pt x="32" y="254"/>
                        <a:pt x="32" y="253"/>
                        <a:pt x="21" y="259"/>
                      </a:cubicBezTo>
                      <a:cubicBezTo>
                        <a:pt x="14" y="262"/>
                        <a:pt x="8" y="266"/>
                        <a:pt x="1" y="269"/>
                      </a:cubicBezTo>
                      <a:cubicBezTo>
                        <a:pt x="1" y="262"/>
                        <a:pt x="1" y="256"/>
                        <a:pt x="0" y="249"/>
                      </a:cubicBezTo>
                      <a:cubicBezTo>
                        <a:pt x="1" y="236"/>
                        <a:pt x="1" y="222"/>
                        <a:pt x="3" y="208"/>
                      </a:cubicBezTo>
                      <a:cubicBezTo>
                        <a:pt x="12" y="150"/>
                        <a:pt x="38" y="101"/>
                        <a:pt x="83" y="63"/>
                      </a:cubicBezTo>
                      <a:cubicBezTo>
                        <a:pt x="139" y="16"/>
                        <a:pt x="203" y="0"/>
                        <a:pt x="275" y="11"/>
                      </a:cubicBezTo>
                      <a:cubicBezTo>
                        <a:pt x="316" y="18"/>
                        <a:pt x="351" y="36"/>
                        <a:pt x="384" y="62"/>
                      </a:cubicBezTo>
                      <a:cubicBezTo>
                        <a:pt x="400" y="77"/>
                        <a:pt x="415" y="93"/>
                        <a:pt x="428" y="112"/>
                      </a:cubicBezTo>
                      <a:cubicBezTo>
                        <a:pt x="455" y="153"/>
                        <a:pt x="467" y="199"/>
                        <a:pt x="467" y="249"/>
                      </a:cubicBezTo>
                      <a:cubicBezTo>
                        <a:pt x="467" y="256"/>
                        <a:pt x="466" y="262"/>
                        <a:pt x="466" y="269"/>
                      </a:cubicBezTo>
                      <a:cubicBezTo>
                        <a:pt x="459" y="265"/>
                        <a:pt x="451" y="261"/>
                        <a:pt x="444" y="257"/>
                      </a:cubicBezTo>
                      <a:cubicBezTo>
                        <a:pt x="438" y="254"/>
                        <a:pt x="435" y="255"/>
                        <a:pt x="435" y="262"/>
                      </a:cubicBezTo>
                      <a:cubicBezTo>
                        <a:pt x="435" y="324"/>
                        <a:pt x="435" y="386"/>
                        <a:pt x="436" y="448"/>
                      </a:cubicBezTo>
                      <a:cubicBezTo>
                        <a:pt x="435" y="449"/>
                        <a:pt x="435" y="449"/>
                        <a:pt x="435" y="449"/>
                      </a:cubicBezTo>
                      <a:cubicBezTo>
                        <a:pt x="429" y="450"/>
                        <a:pt x="424" y="452"/>
                        <a:pt x="419" y="451"/>
                      </a:cubicBezTo>
                      <a:cubicBezTo>
                        <a:pt x="418" y="451"/>
                        <a:pt x="417" y="451"/>
                        <a:pt x="416" y="451"/>
                      </a:cubicBezTo>
                      <a:close/>
                    </a:path>
                  </a:pathLst>
                </a:custGeom>
                <a:solidFill>
                  <a:srgbClr val="7C54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6" name="Freeform 19"/>
                <p:cNvSpPr>
                  <a:spLocks/>
                </p:cNvSpPr>
                <p:nvPr/>
              </p:nvSpPr>
              <p:spPr bwMode="auto">
                <a:xfrm>
                  <a:off x="5090" y="1704"/>
                  <a:ext cx="60" cy="157"/>
                </a:xfrm>
                <a:custGeom>
                  <a:avLst/>
                  <a:gdLst>
                    <a:gd name="T0" fmla="*/ 43 w 74"/>
                    <a:gd name="T1" fmla="*/ 16 h 195"/>
                    <a:gd name="T2" fmla="*/ 63 w 74"/>
                    <a:gd name="T3" fmla="*/ 6 h 195"/>
                    <a:gd name="T4" fmla="*/ 74 w 74"/>
                    <a:gd name="T5" fmla="*/ 12 h 195"/>
                    <a:gd name="T6" fmla="*/ 74 w 74"/>
                    <a:gd name="T7" fmla="*/ 195 h 195"/>
                    <a:gd name="T8" fmla="*/ 3 w 74"/>
                    <a:gd name="T9" fmla="*/ 109 h 195"/>
                    <a:gd name="T10" fmla="*/ 43 w 74"/>
                    <a:gd name="T11" fmla="*/ 16 h 195"/>
                  </a:gdLst>
                  <a:ahLst/>
                  <a:cxnLst>
                    <a:cxn ang="0">
                      <a:pos x="T0" y="T1"/>
                    </a:cxn>
                    <a:cxn ang="0">
                      <a:pos x="T2" y="T3"/>
                    </a:cxn>
                    <a:cxn ang="0">
                      <a:pos x="T4" y="T5"/>
                    </a:cxn>
                    <a:cxn ang="0">
                      <a:pos x="T6" y="T7"/>
                    </a:cxn>
                    <a:cxn ang="0">
                      <a:pos x="T8" y="T9"/>
                    </a:cxn>
                    <a:cxn ang="0">
                      <a:pos x="T10" y="T11"/>
                    </a:cxn>
                  </a:cxnLst>
                  <a:rect l="0" t="0" r="r" b="b"/>
                  <a:pathLst>
                    <a:path w="74" h="195">
                      <a:moveTo>
                        <a:pt x="43" y="16"/>
                      </a:moveTo>
                      <a:cubicBezTo>
                        <a:pt x="50" y="13"/>
                        <a:pt x="56" y="9"/>
                        <a:pt x="63" y="6"/>
                      </a:cubicBezTo>
                      <a:cubicBezTo>
                        <a:pt x="74" y="0"/>
                        <a:pt x="74" y="1"/>
                        <a:pt x="74" y="12"/>
                      </a:cubicBezTo>
                      <a:cubicBezTo>
                        <a:pt x="74" y="73"/>
                        <a:pt x="74" y="134"/>
                        <a:pt x="74" y="195"/>
                      </a:cubicBezTo>
                      <a:cubicBezTo>
                        <a:pt x="37" y="186"/>
                        <a:pt x="5" y="147"/>
                        <a:pt x="3" y="109"/>
                      </a:cubicBezTo>
                      <a:cubicBezTo>
                        <a:pt x="0" y="71"/>
                        <a:pt x="14" y="40"/>
                        <a:pt x="43" y="16"/>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7" name="Freeform 20"/>
                <p:cNvSpPr>
                  <a:spLocks/>
                </p:cNvSpPr>
                <p:nvPr/>
              </p:nvSpPr>
              <p:spPr bwMode="auto">
                <a:xfrm>
                  <a:off x="5472" y="1705"/>
                  <a:ext cx="63" cy="156"/>
                </a:xfrm>
                <a:custGeom>
                  <a:avLst/>
                  <a:gdLst>
                    <a:gd name="T0" fmla="*/ 1 w 79"/>
                    <a:gd name="T1" fmla="*/ 194 h 194"/>
                    <a:gd name="T2" fmla="*/ 0 w 79"/>
                    <a:gd name="T3" fmla="*/ 8 h 194"/>
                    <a:gd name="T4" fmla="*/ 9 w 79"/>
                    <a:gd name="T5" fmla="*/ 3 h 194"/>
                    <a:gd name="T6" fmla="*/ 31 w 79"/>
                    <a:gd name="T7" fmla="*/ 15 h 194"/>
                    <a:gd name="T8" fmla="*/ 69 w 79"/>
                    <a:gd name="T9" fmla="*/ 73 h 194"/>
                    <a:gd name="T10" fmla="*/ 26 w 79"/>
                    <a:gd name="T11" fmla="*/ 183 h 194"/>
                    <a:gd name="T12" fmla="*/ 21 w 79"/>
                    <a:gd name="T13" fmla="*/ 187 h 194"/>
                    <a:gd name="T14" fmla="*/ 1 w 79"/>
                    <a:gd name="T15" fmla="*/ 194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194">
                      <a:moveTo>
                        <a:pt x="1" y="194"/>
                      </a:moveTo>
                      <a:cubicBezTo>
                        <a:pt x="0" y="132"/>
                        <a:pt x="0" y="70"/>
                        <a:pt x="0" y="8"/>
                      </a:cubicBezTo>
                      <a:cubicBezTo>
                        <a:pt x="0" y="1"/>
                        <a:pt x="3" y="0"/>
                        <a:pt x="9" y="3"/>
                      </a:cubicBezTo>
                      <a:cubicBezTo>
                        <a:pt x="16" y="7"/>
                        <a:pt x="24" y="11"/>
                        <a:pt x="31" y="15"/>
                      </a:cubicBezTo>
                      <a:cubicBezTo>
                        <a:pt x="49" y="31"/>
                        <a:pt x="64" y="49"/>
                        <a:pt x="69" y="73"/>
                      </a:cubicBezTo>
                      <a:cubicBezTo>
                        <a:pt x="79" y="117"/>
                        <a:pt x="63" y="158"/>
                        <a:pt x="26" y="183"/>
                      </a:cubicBezTo>
                      <a:cubicBezTo>
                        <a:pt x="24" y="184"/>
                        <a:pt x="23" y="185"/>
                        <a:pt x="21" y="187"/>
                      </a:cubicBezTo>
                      <a:cubicBezTo>
                        <a:pt x="14" y="189"/>
                        <a:pt x="7" y="192"/>
                        <a:pt x="1" y="194"/>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8" name="Freeform 21"/>
                <p:cNvSpPr>
                  <a:spLocks/>
                </p:cNvSpPr>
                <p:nvPr/>
              </p:nvSpPr>
              <p:spPr bwMode="auto">
                <a:xfrm>
                  <a:off x="5370" y="1837"/>
                  <a:ext cx="114" cy="75"/>
                </a:xfrm>
                <a:custGeom>
                  <a:avLst/>
                  <a:gdLst>
                    <a:gd name="T0" fmla="*/ 142 w 142"/>
                    <a:gd name="T1" fmla="*/ 0 h 93"/>
                    <a:gd name="T2" fmla="*/ 134 w 142"/>
                    <a:gd name="T3" fmla="*/ 0 h 93"/>
                    <a:gd name="T4" fmla="*/ 32 w 142"/>
                    <a:gd name="T5" fmla="*/ 72 h 93"/>
                    <a:gd name="T6" fmla="*/ 17 w 142"/>
                    <a:gd name="T7" fmla="*/ 60 h 93"/>
                    <a:gd name="T8" fmla="*/ 0 w 142"/>
                    <a:gd name="T9" fmla="*/ 76 h 93"/>
                    <a:gd name="T10" fmla="*/ 17 w 142"/>
                    <a:gd name="T11" fmla="*/ 93 h 93"/>
                    <a:gd name="T12" fmla="*/ 32 w 142"/>
                    <a:gd name="T13" fmla="*/ 80 h 93"/>
                    <a:gd name="T14" fmla="*/ 142 w 142"/>
                    <a:gd name="T15" fmla="*/ 0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93">
                      <a:moveTo>
                        <a:pt x="142" y="0"/>
                      </a:moveTo>
                      <a:cubicBezTo>
                        <a:pt x="134" y="0"/>
                        <a:pt x="134" y="0"/>
                        <a:pt x="134" y="0"/>
                      </a:cubicBezTo>
                      <a:cubicBezTo>
                        <a:pt x="134" y="37"/>
                        <a:pt x="89" y="67"/>
                        <a:pt x="32" y="72"/>
                      </a:cubicBezTo>
                      <a:cubicBezTo>
                        <a:pt x="30" y="65"/>
                        <a:pt x="24" y="60"/>
                        <a:pt x="17" y="60"/>
                      </a:cubicBezTo>
                      <a:cubicBezTo>
                        <a:pt x="8" y="60"/>
                        <a:pt x="0" y="67"/>
                        <a:pt x="0" y="76"/>
                      </a:cubicBezTo>
                      <a:cubicBezTo>
                        <a:pt x="0" y="85"/>
                        <a:pt x="8" y="93"/>
                        <a:pt x="17" y="93"/>
                      </a:cubicBezTo>
                      <a:cubicBezTo>
                        <a:pt x="24" y="93"/>
                        <a:pt x="31" y="87"/>
                        <a:pt x="32" y="80"/>
                      </a:cubicBezTo>
                      <a:cubicBezTo>
                        <a:pt x="94" y="75"/>
                        <a:pt x="142" y="41"/>
                        <a:pt x="142" y="0"/>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9" name="Freeform 22"/>
                <p:cNvSpPr>
                  <a:spLocks/>
                </p:cNvSpPr>
                <p:nvPr/>
              </p:nvSpPr>
              <p:spPr bwMode="auto">
                <a:xfrm>
                  <a:off x="5187" y="1779"/>
                  <a:ext cx="251" cy="229"/>
                </a:xfrm>
                <a:custGeom>
                  <a:avLst/>
                  <a:gdLst>
                    <a:gd name="T0" fmla="*/ 105 w 313"/>
                    <a:gd name="T1" fmla="*/ 80 h 286"/>
                    <a:gd name="T2" fmla="*/ 156 w 313"/>
                    <a:gd name="T3" fmla="*/ 46 h 286"/>
                    <a:gd name="T4" fmla="*/ 206 w 313"/>
                    <a:gd name="T5" fmla="*/ 14 h 286"/>
                    <a:gd name="T6" fmla="*/ 254 w 313"/>
                    <a:gd name="T7" fmla="*/ 32 h 286"/>
                    <a:gd name="T8" fmla="*/ 254 w 313"/>
                    <a:gd name="T9" fmla="*/ 33 h 286"/>
                    <a:gd name="T10" fmla="*/ 291 w 313"/>
                    <a:gd name="T11" fmla="*/ 76 h 286"/>
                    <a:gd name="T12" fmla="*/ 287 w 313"/>
                    <a:gd name="T13" fmla="*/ 133 h 286"/>
                    <a:gd name="T14" fmla="*/ 295 w 313"/>
                    <a:gd name="T15" fmla="*/ 144 h 286"/>
                    <a:gd name="T16" fmla="*/ 293 w 313"/>
                    <a:gd name="T17" fmla="*/ 177 h 286"/>
                    <a:gd name="T18" fmla="*/ 277 w 313"/>
                    <a:gd name="T19" fmla="*/ 190 h 286"/>
                    <a:gd name="T20" fmla="*/ 168 w 313"/>
                    <a:gd name="T21" fmla="*/ 262 h 286"/>
                    <a:gd name="T22" fmla="*/ 111 w 313"/>
                    <a:gd name="T23" fmla="*/ 284 h 286"/>
                    <a:gd name="T24" fmla="*/ 41 w 313"/>
                    <a:gd name="T25" fmla="*/ 258 h 286"/>
                    <a:gd name="T26" fmla="*/ 1 w 313"/>
                    <a:gd name="T27" fmla="*/ 166 h 286"/>
                    <a:gd name="T28" fmla="*/ 20 w 313"/>
                    <a:gd name="T29" fmla="*/ 106 h 286"/>
                    <a:gd name="T30" fmla="*/ 56 w 313"/>
                    <a:gd name="T31" fmla="*/ 37 h 286"/>
                    <a:gd name="T32" fmla="*/ 92 w 313"/>
                    <a:gd name="T33" fmla="*/ 22 h 286"/>
                    <a:gd name="T34" fmla="*/ 110 w 313"/>
                    <a:gd name="T35" fmla="*/ 58 h 286"/>
                    <a:gd name="T36" fmla="*/ 104 w 313"/>
                    <a:gd name="T37" fmla="*/ 79 h 286"/>
                    <a:gd name="T38" fmla="*/ 105 w 313"/>
                    <a:gd name="T39" fmla="*/ 8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3" h="286">
                      <a:moveTo>
                        <a:pt x="105" y="80"/>
                      </a:moveTo>
                      <a:cubicBezTo>
                        <a:pt x="122" y="69"/>
                        <a:pt x="139" y="57"/>
                        <a:pt x="156" y="46"/>
                      </a:cubicBezTo>
                      <a:cubicBezTo>
                        <a:pt x="173" y="35"/>
                        <a:pt x="189" y="24"/>
                        <a:pt x="206" y="14"/>
                      </a:cubicBezTo>
                      <a:cubicBezTo>
                        <a:pt x="228" y="0"/>
                        <a:pt x="246" y="7"/>
                        <a:pt x="254" y="32"/>
                      </a:cubicBezTo>
                      <a:cubicBezTo>
                        <a:pt x="254" y="32"/>
                        <a:pt x="254" y="32"/>
                        <a:pt x="254" y="33"/>
                      </a:cubicBezTo>
                      <a:cubicBezTo>
                        <a:pt x="286" y="24"/>
                        <a:pt x="303" y="51"/>
                        <a:pt x="291" y="76"/>
                      </a:cubicBezTo>
                      <a:cubicBezTo>
                        <a:pt x="313" y="97"/>
                        <a:pt x="313" y="107"/>
                        <a:pt x="287" y="133"/>
                      </a:cubicBezTo>
                      <a:cubicBezTo>
                        <a:pt x="290" y="136"/>
                        <a:pt x="293" y="140"/>
                        <a:pt x="295" y="144"/>
                      </a:cubicBezTo>
                      <a:cubicBezTo>
                        <a:pt x="303" y="156"/>
                        <a:pt x="303" y="166"/>
                        <a:pt x="293" y="177"/>
                      </a:cubicBezTo>
                      <a:cubicBezTo>
                        <a:pt x="288" y="182"/>
                        <a:pt x="283" y="186"/>
                        <a:pt x="277" y="190"/>
                      </a:cubicBezTo>
                      <a:cubicBezTo>
                        <a:pt x="241" y="214"/>
                        <a:pt x="204" y="238"/>
                        <a:pt x="168" y="262"/>
                      </a:cubicBezTo>
                      <a:cubicBezTo>
                        <a:pt x="150" y="273"/>
                        <a:pt x="132" y="282"/>
                        <a:pt x="111" y="284"/>
                      </a:cubicBezTo>
                      <a:cubicBezTo>
                        <a:pt x="83" y="286"/>
                        <a:pt x="60" y="278"/>
                        <a:pt x="41" y="258"/>
                      </a:cubicBezTo>
                      <a:cubicBezTo>
                        <a:pt x="17" y="232"/>
                        <a:pt x="0" y="203"/>
                        <a:pt x="1" y="166"/>
                      </a:cubicBezTo>
                      <a:cubicBezTo>
                        <a:pt x="1" y="145"/>
                        <a:pt x="10" y="125"/>
                        <a:pt x="20" y="106"/>
                      </a:cubicBezTo>
                      <a:cubicBezTo>
                        <a:pt x="31" y="83"/>
                        <a:pt x="44" y="60"/>
                        <a:pt x="56" y="37"/>
                      </a:cubicBezTo>
                      <a:cubicBezTo>
                        <a:pt x="64" y="23"/>
                        <a:pt x="79" y="17"/>
                        <a:pt x="92" y="22"/>
                      </a:cubicBezTo>
                      <a:cubicBezTo>
                        <a:pt x="106" y="28"/>
                        <a:pt x="114" y="43"/>
                        <a:pt x="110" y="58"/>
                      </a:cubicBezTo>
                      <a:cubicBezTo>
                        <a:pt x="109" y="65"/>
                        <a:pt x="106" y="72"/>
                        <a:pt x="104" y="79"/>
                      </a:cubicBezTo>
                      <a:cubicBezTo>
                        <a:pt x="104" y="79"/>
                        <a:pt x="105" y="79"/>
                        <a:pt x="105" y="80"/>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0" name="Rectangle 23"/>
                <p:cNvSpPr>
                  <a:spLocks noChangeArrowheads="1"/>
                </p:cNvSpPr>
                <p:nvPr/>
              </p:nvSpPr>
              <p:spPr bwMode="auto">
                <a:xfrm>
                  <a:off x="5048" y="1928"/>
                  <a:ext cx="526" cy="278"/>
                </a:xfrm>
                <a:prstGeom prst="rect">
                  <a:avLst/>
                </a:prstGeom>
                <a:solidFill>
                  <a:srgbClr val="C8CA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1" name="Oval 24"/>
                <p:cNvSpPr>
                  <a:spLocks noChangeArrowheads="1"/>
                </p:cNvSpPr>
                <p:nvPr/>
              </p:nvSpPr>
              <p:spPr bwMode="auto">
                <a:xfrm>
                  <a:off x="5276" y="2032"/>
                  <a:ext cx="70" cy="70"/>
                </a:xfrm>
                <a:prstGeom prst="ellipse">
                  <a:avLst/>
                </a:prstGeom>
                <a:solidFill>
                  <a:srgbClr val="EAEB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2" name="Freeform 25"/>
                <p:cNvSpPr>
                  <a:spLocks/>
                </p:cNvSpPr>
                <p:nvPr/>
              </p:nvSpPr>
              <p:spPr bwMode="auto">
                <a:xfrm>
                  <a:off x="4598" y="1928"/>
                  <a:ext cx="244" cy="99"/>
                </a:xfrm>
                <a:custGeom>
                  <a:avLst/>
                  <a:gdLst>
                    <a:gd name="T0" fmla="*/ 216 w 304"/>
                    <a:gd name="T1" fmla="*/ 65 h 123"/>
                    <a:gd name="T2" fmla="*/ 152 w 304"/>
                    <a:gd name="T3" fmla="*/ 83 h 123"/>
                    <a:gd name="T4" fmla="*/ 87 w 304"/>
                    <a:gd name="T5" fmla="*/ 65 h 123"/>
                    <a:gd name="T6" fmla="*/ 0 w 304"/>
                    <a:gd name="T7" fmla="*/ 0 h 123"/>
                    <a:gd name="T8" fmla="*/ 0 w 304"/>
                    <a:gd name="T9" fmla="*/ 35 h 123"/>
                    <a:gd name="T10" fmla="*/ 7 w 304"/>
                    <a:gd name="T11" fmla="*/ 40 h 123"/>
                    <a:gd name="T12" fmla="*/ 89 w 304"/>
                    <a:gd name="T13" fmla="*/ 106 h 123"/>
                    <a:gd name="T14" fmla="*/ 152 w 304"/>
                    <a:gd name="T15" fmla="*/ 123 h 123"/>
                    <a:gd name="T16" fmla="*/ 215 w 304"/>
                    <a:gd name="T17" fmla="*/ 106 h 123"/>
                    <a:gd name="T18" fmla="*/ 296 w 304"/>
                    <a:gd name="T19" fmla="*/ 40 h 123"/>
                    <a:gd name="T20" fmla="*/ 303 w 304"/>
                    <a:gd name="T21" fmla="*/ 35 h 123"/>
                    <a:gd name="T22" fmla="*/ 304 w 304"/>
                    <a:gd name="T23" fmla="*/ 0 h 123"/>
                    <a:gd name="T24" fmla="*/ 216 w 304"/>
                    <a:gd name="T25" fmla="*/ 6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4" h="123">
                      <a:moveTo>
                        <a:pt x="216" y="65"/>
                      </a:moveTo>
                      <a:cubicBezTo>
                        <a:pt x="196" y="78"/>
                        <a:pt x="174" y="83"/>
                        <a:pt x="152" y="83"/>
                      </a:cubicBezTo>
                      <a:cubicBezTo>
                        <a:pt x="129" y="83"/>
                        <a:pt x="107" y="78"/>
                        <a:pt x="87" y="65"/>
                      </a:cubicBezTo>
                      <a:cubicBezTo>
                        <a:pt x="57" y="45"/>
                        <a:pt x="26" y="25"/>
                        <a:pt x="0" y="0"/>
                      </a:cubicBezTo>
                      <a:cubicBezTo>
                        <a:pt x="0" y="12"/>
                        <a:pt x="0" y="23"/>
                        <a:pt x="0" y="35"/>
                      </a:cubicBezTo>
                      <a:cubicBezTo>
                        <a:pt x="3" y="36"/>
                        <a:pt x="5" y="38"/>
                        <a:pt x="7" y="40"/>
                      </a:cubicBezTo>
                      <a:cubicBezTo>
                        <a:pt x="33" y="64"/>
                        <a:pt x="60" y="86"/>
                        <a:pt x="89" y="106"/>
                      </a:cubicBezTo>
                      <a:cubicBezTo>
                        <a:pt x="108" y="120"/>
                        <a:pt x="129" y="123"/>
                        <a:pt x="152" y="123"/>
                      </a:cubicBezTo>
                      <a:cubicBezTo>
                        <a:pt x="174" y="123"/>
                        <a:pt x="195" y="120"/>
                        <a:pt x="215" y="106"/>
                      </a:cubicBezTo>
                      <a:cubicBezTo>
                        <a:pt x="243" y="86"/>
                        <a:pt x="270" y="64"/>
                        <a:pt x="296" y="40"/>
                      </a:cubicBezTo>
                      <a:cubicBezTo>
                        <a:pt x="298" y="38"/>
                        <a:pt x="300" y="36"/>
                        <a:pt x="303" y="35"/>
                      </a:cubicBezTo>
                      <a:cubicBezTo>
                        <a:pt x="303" y="23"/>
                        <a:pt x="303" y="12"/>
                        <a:pt x="304" y="0"/>
                      </a:cubicBezTo>
                      <a:cubicBezTo>
                        <a:pt x="277" y="25"/>
                        <a:pt x="246" y="45"/>
                        <a:pt x="216" y="65"/>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3" name="Freeform 26"/>
                <p:cNvSpPr>
                  <a:spLocks/>
                </p:cNvSpPr>
                <p:nvPr/>
              </p:nvSpPr>
              <p:spPr bwMode="auto">
                <a:xfrm>
                  <a:off x="4314" y="2020"/>
                  <a:ext cx="811" cy="186"/>
                </a:xfrm>
                <a:custGeom>
                  <a:avLst/>
                  <a:gdLst>
                    <a:gd name="T0" fmla="*/ 1 w 1013"/>
                    <a:gd name="T1" fmla="*/ 130 h 231"/>
                    <a:gd name="T2" fmla="*/ 93 w 1013"/>
                    <a:gd name="T3" fmla="*/ 59 h 231"/>
                    <a:gd name="T4" fmla="*/ 133 w 1013"/>
                    <a:gd name="T5" fmla="*/ 48 h 231"/>
                    <a:gd name="T6" fmla="*/ 309 w 1013"/>
                    <a:gd name="T7" fmla="*/ 0 h 231"/>
                    <a:gd name="T8" fmla="*/ 377 w 1013"/>
                    <a:gd name="T9" fmla="*/ 76 h 231"/>
                    <a:gd name="T10" fmla="*/ 614 w 1013"/>
                    <a:gd name="T11" fmla="*/ 87 h 231"/>
                    <a:gd name="T12" fmla="*/ 704 w 1013"/>
                    <a:gd name="T13" fmla="*/ 0 h 231"/>
                    <a:gd name="T14" fmla="*/ 941 w 1013"/>
                    <a:gd name="T15" fmla="*/ 65 h 231"/>
                    <a:gd name="T16" fmla="*/ 1006 w 1013"/>
                    <a:gd name="T17" fmla="*/ 119 h 231"/>
                    <a:gd name="T18" fmla="*/ 1012 w 1013"/>
                    <a:gd name="T19" fmla="*/ 130 h 231"/>
                    <a:gd name="T20" fmla="*/ 1013 w 1013"/>
                    <a:gd name="T21" fmla="*/ 223 h 231"/>
                    <a:gd name="T22" fmla="*/ 1005 w 1013"/>
                    <a:gd name="T23" fmla="*/ 231 h 231"/>
                    <a:gd name="T24" fmla="*/ 56 w 1013"/>
                    <a:gd name="T25" fmla="*/ 231 h 231"/>
                    <a:gd name="T26" fmla="*/ 7 w 1013"/>
                    <a:gd name="T27" fmla="*/ 231 h 231"/>
                    <a:gd name="T28" fmla="*/ 1 w 1013"/>
                    <a:gd name="T29" fmla="*/ 225 h 231"/>
                    <a:gd name="T30" fmla="*/ 1 w 1013"/>
                    <a:gd name="T31" fmla="*/ 13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13" h="231">
                      <a:moveTo>
                        <a:pt x="1" y="130"/>
                      </a:moveTo>
                      <a:cubicBezTo>
                        <a:pt x="20" y="91"/>
                        <a:pt x="51" y="68"/>
                        <a:pt x="93" y="59"/>
                      </a:cubicBezTo>
                      <a:cubicBezTo>
                        <a:pt x="107" y="56"/>
                        <a:pt x="120" y="52"/>
                        <a:pt x="133" y="48"/>
                      </a:cubicBezTo>
                      <a:cubicBezTo>
                        <a:pt x="192" y="32"/>
                        <a:pt x="251" y="16"/>
                        <a:pt x="309" y="0"/>
                      </a:cubicBezTo>
                      <a:cubicBezTo>
                        <a:pt x="322" y="34"/>
                        <a:pt x="346" y="59"/>
                        <a:pt x="377" y="76"/>
                      </a:cubicBezTo>
                      <a:cubicBezTo>
                        <a:pt x="454" y="118"/>
                        <a:pt x="534" y="120"/>
                        <a:pt x="614" y="87"/>
                      </a:cubicBezTo>
                      <a:cubicBezTo>
                        <a:pt x="655" y="70"/>
                        <a:pt x="688" y="43"/>
                        <a:pt x="704" y="0"/>
                      </a:cubicBezTo>
                      <a:cubicBezTo>
                        <a:pt x="783" y="21"/>
                        <a:pt x="862" y="42"/>
                        <a:pt x="941" y="65"/>
                      </a:cubicBezTo>
                      <a:cubicBezTo>
                        <a:pt x="970" y="73"/>
                        <a:pt x="991" y="93"/>
                        <a:pt x="1006" y="119"/>
                      </a:cubicBezTo>
                      <a:cubicBezTo>
                        <a:pt x="1008" y="123"/>
                        <a:pt x="1010" y="126"/>
                        <a:pt x="1012" y="130"/>
                      </a:cubicBezTo>
                      <a:cubicBezTo>
                        <a:pt x="1012" y="161"/>
                        <a:pt x="1012" y="192"/>
                        <a:pt x="1013" y="223"/>
                      </a:cubicBezTo>
                      <a:cubicBezTo>
                        <a:pt x="1013" y="229"/>
                        <a:pt x="1011" y="231"/>
                        <a:pt x="1005" y="231"/>
                      </a:cubicBezTo>
                      <a:cubicBezTo>
                        <a:pt x="688" y="231"/>
                        <a:pt x="372" y="231"/>
                        <a:pt x="56" y="231"/>
                      </a:cubicBezTo>
                      <a:cubicBezTo>
                        <a:pt x="40" y="231"/>
                        <a:pt x="23" y="230"/>
                        <a:pt x="7" y="231"/>
                      </a:cubicBezTo>
                      <a:cubicBezTo>
                        <a:pt x="2" y="231"/>
                        <a:pt x="0" y="230"/>
                        <a:pt x="1" y="225"/>
                      </a:cubicBezTo>
                      <a:cubicBezTo>
                        <a:pt x="1" y="193"/>
                        <a:pt x="1" y="161"/>
                        <a:pt x="1" y="130"/>
                      </a:cubicBezTo>
                      <a:close/>
                    </a:path>
                  </a:pathLst>
                </a:custGeom>
                <a:solidFill>
                  <a:srgbClr val="00A3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4" name="Freeform 27"/>
                <p:cNvSpPr>
                  <a:spLocks/>
                </p:cNvSpPr>
                <p:nvPr/>
              </p:nvSpPr>
              <p:spPr bwMode="auto">
                <a:xfrm>
                  <a:off x="4562" y="1956"/>
                  <a:ext cx="316" cy="161"/>
                </a:xfrm>
                <a:custGeom>
                  <a:avLst/>
                  <a:gdLst>
                    <a:gd name="T0" fmla="*/ 395 w 395"/>
                    <a:gd name="T1" fmla="*/ 80 h 200"/>
                    <a:gd name="T2" fmla="*/ 305 w 395"/>
                    <a:gd name="T3" fmla="*/ 167 h 200"/>
                    <a:gd name="T4" fmla="*/ 68 w 395"/>
                    <a:gd name="T5" fmla="*/ 156 h 200"/>
                    <a:gd name="T6" fmla="*/ 0 w 395"/>
                    <a:gd name="T7" fmla="*/ 80 h 200"/>
                    <a:gd name="T8" fmla="*/ 37 w 395"/>
                    <a:gd name="T9" fmla="*/ 69 h 200"/>
                    <a:gd name="T10" fmla="*/ 46 w 395"/>
                    <a:gd name="T11" fmla="*/ 58 h 200"/>
                    <a:gd name="T12" fmla="*/ 46 w 395"/>
                    <a:gd name="T13" fmla="*/ 0 h 200"/>
                    <a:gd name="T14" fmla="*/ 53 w 395"/>
                    <a:gd name="T15" fmla="*/ 5 h 200"/>
                    <a:gd name="T16" fmla="*/ 135 w 395"/>
                    <a:gd name="T17" fmla="*/ 71 h 200"/>
                    <a:gd name="T18" fmla="*/ 217 w 395"/>
                    <a:gd name="T19" fmla="*/ 86 h 200"/>
                    <a:gd name="T20" fmla="*/ 255 w 395"/>
                    <a:gd name="T21" fmla="*/ 74 h 200"/>
                    <a:gd name="T22" fmla="*/ 317 w 395"/>
                    <a:gd name="T23" fmla="*/ 26 h 200"/>
                    <a:gd name="T24" fmla="*/ 349 w 395"/>
                    <a:gd name="T25" fmla="*/ 0 h 200"/>
                    <a:gd name="T26" fmla="*/ 350 w 395"/>
                    <a:gd name="T27" fmla="*/ 58 h 200"/>
                    <a:gd name="T28" fmla="*/ 358 w 395"/>
                    <a:gd name="T29" fmla="*/ 69 h 200"/>
                    <a:gd name="T30" fmla="*/ 395 w 395"/>
                    <a:gd name="T31" fmla="*/ 8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5" h="200">
                      <a:moveTo>
                        <a:pt x="395" y="80"/>
                      </a:moveTo>
                      <a:cubicBezTo>
                        <a:pt x="379" y="123"/>
                        <a:pt x="346" y="150"/>
                        <a:pt x="305" y="167"/>
                      </a:cubicBezTo>
                      <a:cubicBezTo>
                        <a:pt x="225" y="200"/>
                        <a:pt x="145" y="198"/>
                        <a:pt x="68" y="156"/>
                      </a:cubicBezTo>
                      <a:cubicBezTo>
                        <a:pt x="37" y="139"/>
                        <a:pt x="13" y="114"/>
                        <a:pt x="0" y="80"/>
                      </a:cubicBezTo>
                      <a:cubicBezTo>
                        <a:pt x="13" y="76"/>
                        <a:pt x="25" y="72"/>
                        <a:pt x="37" y="69"/>
                      </a:cubicBezTo>
                      <a:cubicBezTo>
                        <a:pt x="43" y="68"/>
                        <a:pt x="46" y="65"/>
                        <a:pt x="46" y="58"/>
                      </a:cubicBezTo>
                      <a:cubicBezTo>
                        <a:pt x="45" y="39"/>
                        <a:pt x="46" y="20"/>
                        <a:pt x="46" y="0"/>
                      </a:cubicBezTo>
                      <a:cubicBezTo>
                        <a:pt x="49" y="0"/>
                        <a:pt x="51" y="3"/>
                        <a:pt x="53" y="5"/>
                      </a:cubicBezTo>
                      <a:cubicBezTo>
                        <a:pt x="79" y="29"/>
                        <a:pt x="106" y="51"/>
                        <a:pt x="135" y="71"/>
                      </a:cubicBezTo>
                      <a:cubicBezTo>
                        <a:pt x="159" y="89"/>
                        <a:pt x="188" y="89"/>
                        <a:pt x="217" y="86"/>
                      </a:cubicBezTo>
                      <a:cubicBezTo>
                        <a:pt x="230" y="85"/>
                        <a:pt x="244" y="82"/>
                        <a:pt x="255" y="74"/>
                      </a:cubicBezTo>
                      <a:cubicBezTo>
                        <a:pt x="277" y="60"/>
                        <a:pt x="297" y="43"/>
                        <a:pt x="317" y="26"/>
                      </a:cubicBezTo>
                      <a:cubicBezTo>
                        <a:pt x="328" y="17"/>
                        <a:pt x="336" y="6"/>
                        <a:pt x="349" y="0"/>
                      </a:cubicBezTo>
                      <a:cubicBezTo>
                        <a:pt x="349" y="20"/>
                        <a:pt x="350" y="39"/>
                        <a:pt x="350" y="58"/>
                      </a:cubicBezTo>
                      <a:cubicBezTo>
                        <a:pt x="349" y="65"/>
                        <a:pt x="352" y="68"/>
                        <a:pt x="358" y="69"/>
                      </a:cubicBezTo>
                      <a:cubicBezTo>
                        <a:pt x="370" y="72"/>
                        <a:pt x="382" y="76"/>
                        <a:pt x="395" y="80"/>
                      </a:cubicBezTo>
                      <a:close/>
                    </a:path>
                  </a:pathLst>
                </a:custGeom>
                <a:solidFill>
                  <a:srgbClr val="E1C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5" name="Freeform 28"/>
                <p:cNvSpPr>
                  <a:spLocks/>
                </p:cNvSpPr>
                <p:nvPr/>
              </p:nvSpPr>
              <p:spPr bwMode="auto">
                <a:xfrm>
                  <a:off x="4573" y="1863"/>
                  <a:ext cx="1" cy="1"/>
                </a:xfrm>
                <a:custGeom>
                  <a:avLst/>
                  <a:gdLst>
                    <a:gd name="T0" fmla="*/ 0 w 2"/>
                    <a:gd name="T1" fmla="*/ 1 h 1"/>
                    <a:gd name="T2" fmla="*/ 1 w 2"/>
                    <a:gd name="T3" fmla="*/ 0 h 1"/>
                    <a:gd name="T4" fmla="*/ 2 w 2"/>
                    <a:gd name="T5" fmla="*/ 1 h 1"/>
                    <a:gd name="T6" fmla="*/ 1 w 2"/>
                    <a:gd name="T7" fmla="*/ 1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cubicBezTo>
                        <a:pt x="0" y="0"/>
                        <a:pt x="0" y="0"/>
                        <a:pt x="1" y="0"/>
                      </a:cubicBezTo>
                      <a:cubicBezTo>
                        <a:pt x="1" y="0"/>
                        <a:pt x="1" y="1"/>
                        <a:pt x="2" y="1"/>
                      </a:cubicBezTo>
                      <a:cubicBezTo>
                        <a:pt x="1" y="1"/>
                        <a:pt x="1" y="1"/>
                        <a:pt x="1" y="1"/>
                      </a:cubicBezTo>
                      <a:lnTo>
                        <a:pt x="0" y="1"/>
                      </a:lnTo>
                      <a:close/>
                    </a:path>
                  </a:pathLst>
                </a:custGeom>
                <a:solidFill>
                  <a:srgbClr val="7D55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6" name="Freeform 29"/>
                <p:cNvSpPr>
                  <a:spLocks/>
                </p:cNvSpPr>
                <p:nvPr/>
              </p:nvSpPr>
              <p:spPr bwMode="auto">
                <a:xfrm>
                  <a:off x="4658" y="1879"/>
                  <a:ext cx="123" cy="40"/>
                </a:xfrm>
                <a:custGeom>
                  <a:avLst/>
                  <a:gdLst>
                    <a:gd name="T0" fmla="*/ 77 w 154"/>
                    <a:gd name="T1" fmla="*/ 2 h 50"/>
                    <a:gd name="T2" fmla="*/ 141 w 154"/>
                    <a:gd name="T3" fmla="*/ 2 h 50"/>
                    <a:gd name="T4" fmla="*/ 152 w 154"/>
                    <a:gd name="T5" fmla="*/ 5 h 50"/>
                    <a:gd name="T6" fmla="*/ 148 w 154"/>
                    <a:gd name="T7" fmla="*/ 15 h 50"/>
                    <a:gd name="T8" fmla="*/ 90 w 154"/>
                    <a:gd name="T9" fmla="*/ 46 h 50"/>
                    <a:gd name="T10" fmla="*/ 10 w 154"/>
                    <a:gd name="T11" fmla="*/ 20 h 50"/>
                    <a:gd name="T12" fmla="*/ 4 w 154"/>
                    <a:gd name="T13" fmla="*/ 13 h 50"/>
                    <a:gd name="T14" fmla="*/ 11 w 154"/>
                    <a:gd name="T15" fmla="*/ 2 h 50"/>
                    <a:gd name="T16" fmla="*/ 77 w 154"/>
                    <a:gd name="T17"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50">
                      <a:moveTo>
                        <a:pt x="77" y="2"/>
                      </a:moveTo>
                      <a:cubicBezTo>
                        <a:pt x="98" y="2"/>
                        <a:pt x="120" y="2"/>
                        <a:pt x="141" y="2"/>
                      </a:cubicBezTo>
                      <a:cubicBezTo>
                        <a:pt x="145" y="2"/>
                        <a:pt x="150" y="0"/>
                        <a:pt x="152" y="5"/>
                      </a:cubicBezTo>
                      <a:cubicBezTo>
                        <a:pt x="154" y="9"/>
                        <a:pt x="151" y="12"/>
                        <a:pt x="148" y="15"/>
                      </a:cubicBezTo>
                      <a:cubicBezTo>
                        <a:pt x="133" y="34"/>
                        <a:pt x="113" y="44"/>
                        <a:pt x="90" y="46"/>
                      </a:cubicBezTo>
                      <a:cubicBezTo>
                        <a:pt x="60" y="50"/>
                        <a:pt x="31" y="45"/>
                        <a:pt x="10" y="20"/>
                      </a:cubicBezTo>
                      <a:cubicBezTo>
                        <a:pt x="8" y="18"/>
                        <a:pt x="6" y="15"/>
                        <a:pt x="4" y="13"/>
                      </a:cubicBezTo>
                      <a:cubicBezTo>
                        <a:pt x="0" y="5"/>
                        <a:pt x="2" y="2"/>
                        <a:pt x="11" y="2"/>
                      </a:cubicBezTo>
                      <a:cubicBezTo>
                        <a:pt x="33" y="1"/>
                        <a:pt x="55" y="2"/>
                        <a:pt x="77" y="2"/>
                      </a:cubicBezTo>
                      <a:close/>
                    </a:path>
                  </a:pathLst>
                </a:custGeom>
                <a:solidFill>
                  <a:srgbClr val="AB85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7" name="Freeform 30"/>
                <p:cNvSpPr>
                  <a:spLocks/>
                </p:cNvSpPr>
                <p:nvPr/>
              </p:nvSpPr>
              <p:spPr bwMode="auto">
                <a:xfrm>
                  <a:off x="4726" y="1699"/>
                  <a:ext cx="124" cy="125"/>
                </a:xfrm>
                <a:custGeom>
                  <a:avLst/>
                  <a:gdLst>
                    <a:gd name="T0" fmla="*/ 1 w 155"/>
                    <a:gd name="T1" fmla="*/ 105 h 156"/>
                    <a:gd name="T2" fmla="*/ 1 w 155"/>
                    <a:gd name="T3" fmla="*/ 74 h 156"/>
                    <a:gd name="T4" fmla="*/ 40 w 155"/>
                    <a:gd name="T5" fmla="*/ 14 h 156"/>
                    <a:gd name="T6" fmla="*/ 128 w 155"/>
                    <a:gd name="T7" fmla="*/ 15 h 156"/>
                    <a:gd name="T8" fmla="*/ 147 w 155"/>
                    <a:gd name="T9" fmla="*/ 31 h 156"/>
                    <a:gd name="T10" fmla="*/ 150 w 155"/>
                    <a:gd name="T11" fmla="*/ 41 h 156"/>
                    <a:gd name="T12" fmla="*/ 132 w 155"/>
                    <a:gd name="T13" fmla="*/ 44 h 156"/>
                    <a:gd name="T14" fmla="*/ 90 w 155"/>
                    <a:gd name="T15" fmla="*/ 24 h 156"/>
                    <a:gd name="T16" fmla="*/ 39 w 155"/>
                    <a:gd name="T17" fmla="*/ 36 h 156"/>
                    <a:gd name="T18" fmla="*/ 21 w 155"/>
                    <a:gd name="T19" fmla="*/ 71 h 156"/>
                    <a:gd name="T20" fmla="*/ 22 w 155"/>
                    <a:gd name="T21" fmla="*/ 146 h 156"/>
                    <a:gd name="T22" fmla="*/ 11 w 155"/>
                    <a:gd name="T23" fmla="*/ 156 h 156"/>
                    <a:gd name="T24" fmla="*/ 1 w 155"/>
                    <a:gd name="T25" fmla="*/ 146 h 156"/>
                    <a:gd name="T26" fmla="*/ 1 w 155"/>
                    <a:gd name="T27" fmla="*/ 10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 h="156">
                      <a:moveTo>
                        <a:pt x="1" y="105"/>
                      </a:moveTo>
                      <a:cubicBezTo>
                        <a:pt x="1" y="94"/>
                        <a:pt x="2" y="84"/>
                        <a:pt x="1" y="74"/>
                      </a:cubicBezTo>
                      <a:cubicBezTo>
                        <a:pt x="0" y="44"/>
                        <a:pt x="15" y="25"/>
                        <a:pt x="40" y="14"/>
                      </a:cubicBezTo>
                      <a:cubicBezTo>
                        <a:pt x="69" y="1"/>
                        <a:pt x="99" y="0"/>
                        <a:pt x="128" y="15"/>
                      </a:cubicBezTo>
                      <a:cubicBezTo>
                        <a:pt x="135" y="19"/>
                        <a:pt x="141" y="25"/>
                        <a:pt x="147" y="31"/>
                      </a:cubicBezTo>
                      <a:cubicBezTo>
                        <a:pt x="149" y="34"/>
                        <a:pt x="155" y="38"/>
                        <a:pt x="150" y="41"/>
                      </a:cubicBezTo>
                      <a:cubicBezTo>
                        <a:pt x="145" y="44"/>
                        <a:pt x="138" y="50"/>
                        <a:pt x="132" y="44"/>
                      </a:cubicBezTo>
                      <a:cubicBezTo>
                        <a:pt x="121" y="30"/>
                        <a:pt x="106" y="26"/>
                        <a:pt x="90" y="24"/>
                      </a:cubicBezTo>
                      <a:cubicBezTo>
                        <a:pt x="71" y="22"/>
                        <a:pt x="54" y="25"/>
                        <a:pt x="39" y="36"/>
                      </a:cubicBezTo>
                      <a:cubicBezTo>
                        <a:pt x="27" y="45"/>
                        <a:pt x="21" y="56"/>
                        <a:pt x="21" y="71"/>
                      </a:cubicBezTo>
                      <a:cubicBezTo>
                        <a:pt x="22" y="96"/>
                        <a:pt x="21" y="121"/>
                        <a:pt x="22" y="146"/>
                      </a:cubicBezTo>
                      <a:cubicBezTo>
                        <a:pt x="22" y="155"/>
                        <a:pt x="17" y="155"/>
                        <a:pt x="11" y="156"/>
                      </a:cubicBezTo>
                      <a:cubicBezTo>
                        <a:pt x="3" y="156"/>
                        <a:pt x="1" y="153"/>
                        <a:pt x="1" y="146"/>
                      </a:cubicBezTo>
                      <a:cubicBezTo>
                        <a:pt x="2" y="132"/>
                        <a:pt x="1" y="118"/>
                        <a:pt x="1" y="105"/>
                      </a:cubicBezTo>
                      <a:close/>
                    </a:path>
                  </a:pathLst>
                </a:custGeom>
                <a:solidFill>
                  <a:srgbClr val="BE9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8" name="Freeform 31"/>
                <p:cNvSpPr>
                  <a:spLocks/>
                </p:cNvSpPr>
                <p:nvPr/>
              </p:nvSpPr>
              <p:spPr bwMode="auto">
                <a:xfrm>
                  <a:off x="4590" y="1703"/>
                  <a:ext cx="116" cy="35"/>
                </a:xfrm>
                <a:custGeom>
                  <a:avLst/>
                  <a:gdLst>
                    <a:gd name="T0" fmla="*/ 71 w 146"/>
                    <a:gd name="T1" fmla="*/ 0 h 44"/>
                    <a:gd name="T2" fmla="*/ 129 w 146"/>
                    <a:gd name="T3" fmla="*/ 18 h 44"/>
                    <a:gd name="T4" fmla="*/ 137 w 146"/>
                    <a:gd name="T5" fmla="*/ 25 h 44"/>
                    <a:gd name="T6" fmla="*/ 141 w 146"/>
                    <a:gd name="T7" fmla="*/ 37 h 44"/>
                    <a:gd name="T8" fmla="*/ 122 w 146"/>
                    <a:gd name="T9" fmla="*/ 38 h 44"/>
                    <a:gd name="T10" fmla="*/ 34 w 146"/>
                    <a:gd name="T11" fmla="*/ 28 h 44"/>
                    <a:gd name="T12" fmla="*/ 23 w 146"/>
                    <a:gd name="T13" fmla="*/ 39 h 44"/>
                    <a:gd name="T14" fmla="*/ 14 w 146"/>
                    <a:gd name="T15" fmla="*/ 42 h 44"/>
                    <a:gd name="T16" fmla="*/ 10 w 146"/>
                    <a:gd name="T17" fmla="*/ 23 h 44"/>
                    <a:gd name="T18" fmla="*/ 71 w 146"/>
                    <a:gd name="T1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44">
                      <a:moveTo>
                        <a:pt x="71" y="0"/>
                      </a:moveTo>
                      <a:cubicBezTo>
                        <a:pt x="92" y="1"/>
                        <a:pt x="112" y="5"/>
                        <a:pt x="129" y="18"/>
                      </a:cubicBezTo>
                      <a:cubicBezTo>
                        <a:pt x="132" y="20"/>
                        <a:pt x="135" y="22"/>
                        <a:pt x="137" y="25"/>
                      </a:cubicBezTo>
                      <a:cubicBezTo>
                        <a:pt x="139" y="29"/>
                        <a:pt x="146" y="32"/>
                        <a:pt x="141" y="37"/>
                      </a:cubicBezTo>
                      <a:cubicBezTo>
                        <a:pt x="135" y="44"/>
                        <a:pt x="128" y="44"/>
                        <a:pt x="122" y="38"/>
                      </a:cubicBezTo>
                      <a:cubicBezTo>
                        <a:pt x="103" y="16"/>
                        <a:pt x="56" y="15"/>
                        <a:pt x="34" y="28"/>
                      </a:cubicBezTo>
                      <a:cubicBezTo>
                        <a:pt x="30" y="31"/>
                        <a:pt x="25" y="34"/>
                        <a:pt x="23" y="39"/>
                      </a:cubicBezTo>
                      <a:cubicBezTo>
                        <a:pt x="20" y="43"/>
                        <a:pt x="18" y="43"/>
                        <a:pt x="14" y="42"/>
                      </a:cubicBezTo>
                      <a:cubicBezTo>
                        <a:pt x="0" y="36"/>
                        <a:pt x="0" y="34"/>
                        <a:pt x="10" y="23"/>
                      </a:cubicBezTo>
                      <a:cubicBezTo>
                        <a:pt x="27" y="5"/>
                        <a:pt x="49" y="1"/>
                        <a:pt x="71" y="0"/>
                      </a:cubicBezTo>
                      <a:close/>
                    </a:path>
                  </a:pathLst>
                </a:custGeom>
                <a:solidFill>
                  <a:srgbClr val="CDA4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9" name="Freeform 32"/>
                <p:cNvSpPr>
                  <a:spLocks/>
                </p:cNvSpPr>
                <p:nvPr/>
              </p:nvSpPr>
              <p:spPr bwMode="auto">
                <a:xfrm>
                  <a:off x="4630" y="1743"/>
                  <a:ext cx="33" cy="33"/>
                </a:xfrm>
                <a:custGeom>
                  <a:avLst/>
                  <a:gdLst>
                    <a:gd name="T0" fmla="*/ 1 w 41"/>
                    <a:gd name="T1" fmla="*/ 20 h 41"/>
                    <a:gd name="T2" fmla="*/ 21 w 41"/>
                    <a:gd name="T3" fmla="*/ 0 h 41"/>
                    <a:gd name="T4" fmla="*/ 41 w 41"/>
                    <a:gd name="T5" fmla="*/ 20 h 41"/>
                    <a:gd name="T6" fmla="*/ 20 w 41"/>
                    <a:gd name="T7" fmla="*/ 40 h 41"/>
                    <a:gd name="T8" fmla="*/ 1 w 41"/>
                    <a:gd name="T9" fmla="*/ 20 h 41"/>
                  </a:gdLst>
                  <a:ahLst/>
                  <a:cxnLst>
                    <a:cxn ang="0">
                      <a:pos x="T0" y="T1"/>
                    </a:cxn>
                    <a:cxn ang="0">
                      <a:pos x="T2" y="T3"/>
                    </a:cxn>
                    <a:cxn ang="0">
                      <a:pos x="T4" y="T5"/>
                    </a:cxn>
                    <a:cxn ang="0">
                      <a:pos x="T6" y="T7"/>
                    </a:cxn>
                    <a:cxn ang="0">
                      <a:pos x="T8" y="T9"/>
                    </a:cxn>
                  </a:cxnLst>
                  <a:rect l="0" t="0" r="r" b="b"/>
                  <a:pathLst>
                    <a:path w="41" h="41">
                      <a:moveTo>
                        <a:pt x="1" y="20"/>
                      </a:moveTo>
                      <a:cubicBezTo>
                        <a:pt x="1" y="9"/>
                        <a:pt x="10" y="0"/>
                        <a:pt x="21" y="0"/>
                      </a:cubicBezTo>
                      <a:cubicBezTo>
                        <a:pt x="32" y="0"/>
                        <a:pt x="41" y="9"/>
                        <a:pt x="41" y="20"/>
                      </a:cubicBezTo>
                      <a:cubicBezTo>
                        <a:pt x="41" y="31"/>
                        <a:pt x="31" y="41"/>
                        <a:pt x="20" y="40"/>
                      </a:cubicBezTo>
                      <a:cubicBezTo>
                        <a:pt x="9" y="40"/>
                        <a:pt x="0" y="31"/>
                        <a:pt x="1" y="20"/>
                      </a:cubicBezTo>
                      <a:close/>
                    </a:path>
                  </a:pathLst>
                </a:custGeom>
                <a:solidFill>
                  <a:srgbClr val="3B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0" name="Freeform 33"/>
                <p:cNvSpPr>
                  <a:spLocks/>
                </p:cNvSpPr>
                <p:nvPr/>
              </p:nvSpPr>
              <p:spPr bwMode="auto">
                <a:xfrm>
                  <a:off x="4776" y="1743"/>
                  <a:ext cx="33" cy="32"/>
                </a:xfrm>
                <a:custGeom>
                  <a:avLst/>
                  <a:gdLst>
                    <a:gd name="T0" fmla="*/ 41 w 41"/>
                    <a:gd name="T1" fmla="*/ 20 h 40"/>
                    <a:gd name="T2" fmla="*/ 21 w 41"/>
                    <a:gd name="T3" fmla="*/ 40 h 40"/>
                    <a:gd name="T4" fmla="*/ 1 w 41"/>
                    <a:gd name="T5" fmla="*/ 20 h 40"/>
                    <a:gd name="T6" fmla="*/ 21 w 41"/>
                    <a:gd name="T7" fmla="*/ 0 h 40"/>
                    <a:gd name="T8" fmla="*/ 41 w 41"/>
                    <a:gd name="T9" fmla="*/ 20 h 40"/>
                  </a:gdLst>
                  <a:ahLst/>
                  <a:cxnLst>
                    <a:cxn ang="0">
                      <a:pos x="T0" y="T1"/>
                    </a:cxn>
                    <a:cxn ang="0">
                      <a:pos x="T2" y="T3"/>
                    </a:cxn>
                    <a:cxn ang="0">
                      <a:pos x="T4" y="T5"/>
                    </a:cxn>
                    <a:cxn ang="0">
                      <a:pos x="T6" y="T7"/>
                    </a:cxn>
                    <a:cxn ang="0">
                      <a:pos x="T8" y="T9"/>
                    </a:cxn>
                  </a:cxnLst>
                  <a:rect l="0" t="0" r="r" b="b"/>
                  <a:pathLst>
                    <a:path w="41" h="40">
                      <a:moveTo>
                        <a:pt x="41" y="20"/>
                      </a:moveTo>
                      <a:cubicBezTo>
                        <a:pt x="41" y="31"/>
                        <a:pt x="32" y="40"/>
                        <a:pt x="21" y="40"/>
                      </a:cubicBezTo>
                      <a:cubicBezTo>
                        <a:pt x="10" y="40"/>
                        <a:pt x="0" y="31"/>
                        <a:pt x="1" y="20"/>
                      </a:cubicBezTo>
                      <a:cubicBezTo>
                        <a:pt x="1" y="9"/>
                        <a:pt x="10" y="0"/>
                        <a:pt x="21" y="0"/>
                      </a:cubicBezTo>
                      <a:cubicBezTo>
                        <a:pt x="32" y="0"/>
                        <a:pt x="41" y="9"/>
                        <a:pt x="41" y="20"/>
                      </a:cubicBezTo>
                      <a:close/>
                    </a:path>
                  </a:pathLst>
                </a:custGeom>
                <a:solidFill>
                  <a:srgbClr val="3B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1" name="Freeform 34"/>
                <p:cNvSpPr>
                  <a:spLocks/>
                </p:cNvSpPr>
                <p:nvPr/>
              </p:nvSpPr>
              <p:spPr bwMode="auto">
                <a:xfrm>
                  <a:off x="4866" y="1863"/>
                  <a:ext cx="2" cy="1"/>
                </a:xfrm>
                <a:custGeom>
                  <a:avLst/>
                  <a:gdLst>
                    <a:gd name="T0" fmla="*/ 3 w 3"/>
                    <a:gd name="T1" fmla="*/ 0 h 1"/>
                    <a:gd name="T2" fmla="*/ 0 w 3"/>
                    <a:gd name="T3" fmla="*/ 1 h 1"/>
                    <a:gd name="T4" fmla="*/ 0 w 3"/>
                    <a:gd name="T5" fmla="*/ 0 h 1"/>
                    <a:gd name="T6" fmla="*/ 3 w 3"/>
                    <a:gd name="T7" fmla="*/ 0 h 1"/>
                  </a:gdLst>
                  <a:ahLst/>
                  <a:cxnLst>
                    <a:cxn ang="0">
                      <a:pos x="T0" y="T1"/>
                    </a:cxn>
                    <a:cxn ang="0">
                      <a:pos x="T2" y="T3"/>
                    </a:cxn>
                    <a:cxn ang="0">
                      <a:pos x="T4" y="T5"/>
                    </a:cxn>
                    <a:cxn ang="0">
                      <a:pos x="T6" y="T7"/>
                    </a:cxn>
                  </a:cxnLst>
                  <a:rect l="0" t="0" r="r" b="b"/>
                  <a:pathLst>
                    <a:path w="3" h="1">
                      <a:moveTo>
                        <a:pt x="3" y="0"/>
                      </a:moveTo>
                      <a:cubicBezTo>
                        <a:pt x="2" y="1"/>
                        <a:pt x="1" y="1"/>
                        <a:pt x="0" y="1"/>
                      </a:cubicBezTo>
                      <a:cubicBezTo>
                        <a:pt x="0" y="1"/>
                        <a:pt x="0" y="0"/>
                        <a:pt x="0" y="0"/>
                      </a:cubicBezTo>
                      <a:cubicBezTo>
                        <a:pt x="1" y="0"/>
                        <a:pt x="2" y="0"/>
                        <a:pt x="3" y="0"/>
                      </a:cubicBezTo>
                      <a:close/>
                    </a:path>
                  </a:pathLst>
                </a:custGeom>
                <a:solidFill>
                  <a:srgbClr val="7D55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2" name="Freeform 35"/>
                <p:cNvSpPr>
                  <a:spLocks noEditPoints="1"/>
                </p:cNvSpPr>
                <p:nvPr/>
              </p:nvSpPr>
              <p:spPr bwMode="auto">
                <a:xfrm>
                  <a:off x="4574" y="1581"/>
                  <a:ext cx="292" cy="414"/>
                </a:xfrm>
                <a:custGeom>
                  <a:avLst/>
                  <a:gdLst>
                    <a:gd name="T0" fmla="*/ 365 w 366"/>
                    <a:gd name="T1" fmla="*/ 151 h 515"/>
                    <a:gd name="T2" fmla="*/ 287 w 366"/>
                    <a:gd name="T3" fmla="*/ 31 h 515"/>
                    <a:gd name="T4" fmla="*/ 236 w 366"/>
                    <a:gd name="T5" fmla="*/ 43 h 515"/>
                    <a:gd name="T6" fmla="*/ 149 w 366"/>
                    <a:gd name="T7" fmla="*/ 26 h 515"/>
                    <a:gd name="T8" fmla="*/ 3 w 366"/>
                    <a:gd name="T9" fmla="*/ 113 h 515"/>
                    <a:gd name="T10" fmla="*/ 0 w 366"/>
                    <a:gd name="T11" fmla="*/ 351 h 515"/>
                    <a:gd name="T12" fmla="*/ 7 w 366"/>
                    <a:gd name="T13" fmla="*/ 385 h 515"/>
                    <a:gd name="T14" fmla="*/ 118 w 366"/>
                    <a:gd name="T15" fmla="*/ 497 h 515"/>
                    <a:gd name="T16" fmla="*/ 183 w 366"/>
                    <a:gd name="T17" fmla="*/ 515 h 515"/>
                    <a:gd name="T18" fmla="*/ 335 w 366"/>
                    <a:gd name="T19" fmla="*/ 432 h 515"/>
                    <a:gd name="T20" fmla="*/ 360 w 366"/>
                    <a:gd name="T21" fmla="*/ 377 h 515"/>
                    <a:gd name="T22" fmla="*/ 362 w 366"/>
                    <a:gd name="T23" fmla="*/ 370 h 515"/>
                    <a:gd name="T24" fmla="*/ 365 w 366"/>
                    <a:gd name="T25" fmla="*/ 352 h 515"/>
                    <a:gd name="T26" fmla="*/ 365 w 366"/>
                    <a:gd name="T27" fmla="*/ 351 h 515"/>
                    <a:gd name="T28" fmla="*/ 365 w 366"/>
                    <a:gd name="T29" fmla="*/ 351 h 515"/>
                    <a:gd name="T30" fmla="*/ 274 w 366"/>
                    <a:gd name="T31" fmla="*/ 241 h 515"/>
                    <a:gd name="T32" fmla="*/ 274 w 366"/>
                    <a:gd name="T33" fmla="*/ 201 h 515"/>
                    <a:gd name="T34" fmla="*/ 274 w 366"/>
                    <a:gd name="T35" fmla="*/ 241 h 515"/>
                    <a:gd name="T36" fmla="*/ 192 w 366"/>
                    <a:gd name="T37" fmla="*/ 220 h 515"/>
                    <a:gd name="T38" fmla="*/ 319 w 366"/>
                    <a:gd name="T39" fmla="*/ 161 h 515"/>
                    <a:gd name="T40" fmla="*/ 341 w 366"/>
                    <a:gd name="T41" fmla="*/ 187 h 515"/>
                    <a:gd name="T42" fmla="*/ 281 w 366"/>
                    <a:gd name="T43" fmla="*/ 170 h 515"/>
                    <a:gd name="T44" fmla="*/ 212 w 366"/>
                    <a:gd name="T45" fmla="*/ 217 h 515"/>
                    <a:gd name="T46" fmla="*/ 202 w 366"/>
                    <a:gd name="T47" fmla="*/ 302 h 515"/>
                    <a:gd name="T48" fmla="*/ 192 w 366"/>
                    <a:gd name="T49" fmla="*/ 251 h 515"/>
                    <a:gd name="T50" fmla="*/ 34 w 366"/>
                    <a:gd name="T51" fmla="*/ 193 h 515"/>
                    <a:gd name="T52" fmla="*/ 91 w 366"/>
                    <a:gd name="T53" fmla="*/ 151 h 515"/>
                    <a:gd name="T54" fmla="*/ 157 w 366"/>
                    <a:gd name="T55" fmla="*/ 176 h 515"/>
                    <a:gd name="T56" fmla="*/ 142 w 366"/>
                    <a:gd name="T57" fmla="*/ 189 h 515"/>
                    <a:gd name="T58" fmla="*/ 43 w 366"/>
                    <a:gd name="T59" fmla="*/ 190 h 515"/>
                    <a:gd name="T60" fmla="*/ 72 w 366"/>
                    <a:gd name="T61" fmla="*/ 221 h 515"/>
                    <a:gd name="T62" fmla="*/ 112 w 366"/>
                    <a:gd name="T63" fmla="*/ 221 h 515"/>
                    <a:gd name="T64" fmla="*/ 115 w 366"/>
                    <a:gd name="T65" fmla="*/ 391 h 515"/>
                    <a:gd name="T66" fmla="*/ 116 w 366"/>
                    <a:gd name="T67" fmla="*/ 373 h 515"/>
                    <a:gd name="T68" fmla="*/ 246 w 366"/>
                    <a:gd name="T69" fmla="*/ 373 h 515"/>
                    <a:gd name="T70" fmla="*/ 253 w 366"/>
                    <a:gd name="T71" fmla="*/ 386 h 515"/>
                    <a:gd name="T72" fmla="*/ 115 w 366"/>
                    <a:gd name="T73" fmla="*/ 391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6" h="515">
                      <a:moveTo>
                        <a:pt x="365" y="288"/>
                      </a:moveTo>
                      <a:cubicBezTo>
                        <a:pt x="365" y="242"/>
                        <a:pt x="365" y="196"/>
                        <a:pt x="365" y="151"/>
                      </a:cubicBezTo>
                      <a:cubicBezTo>
                        <a:pt x="366" y="131"/>
                        <a:pt x="364" y="112"/>
                        <a:pt x="361" y="92"/>
                      </a:cubicBezTo>
                      <a:cubicBezTo>
                        <a:pt x="353" y="51"/>
                        <a:pt x="331" y="34"/>
                        <a:pt x="287" y="31"/>
                      </a:cubicBezTo>
                      <a:cubicBezTo>
                        <a:pt x="275" y="30"/>
                        <a:pt x="263" y="32"/>
                        <a:pt x="252" y="34"/>
                      </a:cubicBezTo>
                      <a:cubicBezTo>
                        <a:pt x="247" y="37"/>
                        <a:pt x="242" y="40"/>
                        <a:pt x="236" y="43"/>
                      </a:cubicBezTo>
                      <a:cubicBezTo>
                        <a:pt x="213" y="54"/>
                        <a:pt x="191" y="51"/>
                        <a:pt x="169" y="39"/>
                      </a:cubicBezTo>
                      <a:cubicBezTo>
                        <a:pt x="162" y="35"/>
                        <a:pt x="155" y="32"/>
                        <a:pt x="149" y="26"/>
                      </a:cubicBezTo>
                      <a:cubicBezTo>
                        <a:pt x="120" y="0"/>
                        <a:pt x="84" y="7"/>
                        <a:pt x="56" y="24"/>
                      </a:cubicBezTo>
                      <a:cubicBezTo>
                        <a:pt x="23" y="44"/>
                        <a:pt x="8" y="75"/>
                        <a:pt x="3" y="113"/>
                      </a:cubicBezTo>
                      <a:cubicBezTo>
                        <a:pt x="1" y="125"/>
                        <a:pt x="1" y="138"/>
                        <a:pt x="0" y="151"/>
                      </a:cubicBezTo>
                      <a:cubicBezTo>
                        <a:pt x="0" y="218"/>
                        <a:pt x="0" y="284"/>
                        <a:pt x="0" y="351"/>
                      </a:cubicBezTo>
                      <a:cubicBezTo>
                        <a:pt x="0" y="351"/>
                        <a:pt x="0" y="352"/>
                        <a:pt x="1" y="352"/>
                      </a:cubicBezTo>
                      <a:cubicBezTo>
                        <a:pt x="2" y="363"/>
                        <a:pt x="4" y="374"/>
                        <a:pt x="7" y="385"/>
                      </a:cubicBezTo>
                      <a:cubicBezTo>
                        <a:pt x="12" y="402"/>
                        <a:pt x="21" y="417"/>
                        <a:pt x="31" y="432"/>
                      </a:cubicBezTo>
                      <a:cubicBezTo>
                        <a:pt x="57" y="457"/>
                        <a:pt x="88" y="477"/>
                        <a:pt x="118" y="497"/>
                      </a:cubicBezTo>
                      <a:cubicBezTo>
                        <a:pt x="138" y="510"/>
                        <a:pt x="160" y="515"/>
                        <a:pt x="183" y="515"/>
                      </a:cubicBezTo>
                      <a:cubicBezTo>
                        <a:pt x="183" y="515"/>
                        <a:pt x="183" y="515"/>
                        <a:pt x="183" y="515"/>
                      </a:cubicBezTo>
                      <a:cubicBezTo>
                        <a:pt x="205" y="515"/>
                        <a:pt x="227" y="510"/>
                        <a:pt x="247" y="497"/>
                      </a:cubicBezTo>
                      <a:cubicBezTo>
                        <a:pt x="277" y="477"/>
                        <a:pt x="308" y="457"/>
                        <a:pt x="335" y="432"/>
                      </a:cubicBezTo>
                      <a:cubicBezTo>
                        <a:pt x="344" y="417"/>
                        <a:pt x="353" y="402"/>
                        <a:pt x="358" y="385"/>
                      </a:cubicBezTo>
                      <a:cubicBezTo>
                        <a:pt x="359" y="382"/>
                        <a:pt x="359" y="380"/>
                        <a:pt x="360" y="377"/>
                      </a:cubicBezTo>
                      <a:cubicBezTo>
                        <a:pt x="361" y="376"/>
                        <a:pt x="361" y="374"/>
                        <a:pt x="361" y="373"/>
                      </a:cubicBezTo>
                      <a:cubicBezTo>
                        <a:pt x="361" y="372"/>
                        <a:pt x="361" y="371"/>
                        <a:pt x="362" y="370"/>
                      </a:cubicBezTo>
                      <a:cubicBezTo>
                        <a:pt x="363" y="365"/>
                        <a:pt x="364" y="360"/>
                        <a:pt x="364" y="354"/>
                      </a:cubicBezTo>
                      <a:cubicBezTo>
                        <a:pt x="364" y="354"/>
                        <a:pt x="364" y="353"/>
                        <a:pt x="365" y="352"/>
                      </a:cubicBezTo>
                      <a:cubicBezTo>
                        <a:pt x="365" y="352"/>
                        <a:pt x="365" y="351"/>
                        <a:pt x="365" y="351"/>
                      </a:cubicBezTo>
                      <a:cubicBezTo>
                        <a:pt x="365" y="351"/>
                        <a:pt x="365" y="351"/>
                        <a:pt x="365" y="351"/>
                      </a:cubicBezTo>
                      <a:cubicBezTo>
                        <a:pt x="365" y="351"/>
                        <a:pt x="365" y="351"/>
                        <a:pt x="365" y="351"/>
                      </a:cubicBezTo>
                      <a:cubicBezTo>
                        <a:pt x="365" y="351"/>
                        <a:pt x="365" y="351"/>
                        <a:pt x="365" y="351"/>
                      </a:cubicBezTo>
                      <a:cubicBezTo>
                        <a:pt x="365" y="330"/>
                        <a:pt x="365" y="309"/>
                        <a:pt x="365" y="288"/>
                      </a:cubicBezTo>
                      <a:close/>
                      <a:moveTo>
                        <a:pt x="274" y="241"/>
                      </a:moveTo>
                      <a:cubicBezTo>
                        <a:pt x="263" y="241"/>
                        <a:pt x="253" y="232"/>
                        <a:pt x="254" y="221"/>
                      </a:cubicBezTo>
                      <a:cubicBezTo>
                        <a:pt x="254" y="210"/>
                        <a:pt x="263" y="201"/>
                        <a:pt x="274" y="201"/>
                      </a:cubicBezTo>
                      <a:cubicBezTo>
                        <a:pt x="285" y="201"/>
                        <a:pt x="294" y="210"/>
                        <a:pt x="294" y="221"/>
                      </a:cubicBezTo>
                      <a:cubicBezTo>
                        <a:pt x="294" y="232"/>
                        <a:pt x="285" y="241"/>
                        <a:pt x="274" y="241"/>
                      </a:cubicBezTo>
                      <a:close/>
                      <a:moveTo>
                        <a:pt x="192" y="251"/>
                      </a:moveTo>
                      <a:cubicBezTo>
                        <a:pt x="192" y="240"/>
                        <a:pt x="193" y="230"/>
                        <a:pt x="192" y="220"/>
                      </a:cubicBezTo>
                      <a:cubicBezTo>
                        <a:pt x="191" y="190"/>
                        <a:pt x="206" y="171"/>
                        <a:pt x="231" y="160"/>
                      </a:cubicBezTo>
                      <a:cubicBezTo>
                        <a:pt x="260" y="147"/>
                        <a:pt x="290" y="146"/>
                        <a:pt x="319" y="161"/>
                      </a:cubicBezTo>
                      <a:cubicBezTo>
                        <a:pt x="326" y="165"/>
                        <a:pt x="332" y="171"/>
                        <a:pt x="338" y="177"/>
                      </a:cubicBezTo>
                      <a:cubicBezTo>
                        <a:pt x="340" y="180"/>
                        <a:pt x="346" y="184"/>
                        <a:pt x="341" y="187"/>
                      </a:cubicBezTo>
                      <a:cubicBezTo>
                        <a:pt x="336" y="190"/>
                        <a:pt x="329" y="196"/>
                        <a:pt x="323" y="190"/>
                      </a:cubicBezTo>
                      <a:cubicBezTo>
                        <a:pt x="312" y="176"/>
                        <a:pt x="297" y="172"/>
                        <a:pt x="281" y="170"/>
                      </a:cubicBezTo>
                      <a:cubicBezTo>
                        <a:pt x="262" y="168"/>
                        <a:pt x="245" y="171"/>
                        <a:pt x="230" y="182"/>
                      </a:cubicBezTo>
                      <a:cubicBezTo>
                        <a:pt x="218" y="191"/>
                        <a:pt x="212" y="202"/>
                        <a:pt x="212" y="217"/>
                      </a:cubicBezTo>
                      <a:cubicBezTo>
                        <a:pt x="213" y="242"/>
                        <a:pt x="212" y="267"/>
                        <a:pt x="213" y="292"/>
                      </a:cubicBezTo>
                      <a:cubicBezTo>
                        <a:pt x="213" y="301"/>
                        <a:pt x="208" y="301"/>
                        <a:pt x="202" y="302"/>
                      </a:cubicBezTo>
                      <a:cubicBezTo>
                        <a:pt x="194" y="302"/>
                        <a:pt x="192" y="299"/>
                        <a:pt x="192" y="292"/>
                      </a:cubicBezTo>
                      <a:cubicBezTo>
                        <a:pt x="193" y="278"/>
                        <a:pt x="192" y="264"/>
                        <a:pt x="192" y="251"/>
                      </a:cubicBezTo>
                      <a:close/>
                      <a:moveTo>
                        <a:pt x="43" y="190"/>
                      </a:moveTo>
                      <a:cubicBezTo>
                        <a:pt x="40" y="194"/>
                        <a:pt x="38" y="194"/>
                        <a:pt x="34" y="193"/>
                      </a:cubicBezTo>
                      <a:cubicBezTo>
                        <a:pt x="20" y="187"/>
                        <a:pt x="20" y="185"/>
                        <a:pt x="30" y="174"/>
                      </a:cubicBezTo>
                      <a:cubicBezTo>
                        <a:pt x="47" y="156"/>
                        <a:pt x="69" y="152"/>
                        <a:pt x="91" y="151"/>
                      </a:cubicBezTo>
                      <a:cubicBezTo>
                        <a:pt x="112" y="152"/>
                        <a:pt x="132" y="156"/>
                        <a:pt x="149" y="169"/>
                      </a:cubicBezTo>
                      <a:cubicBezTo>
                        <a:pt x="152" y="171"/>
                        <a:pt x="155" y="173"/>
                        <a:pt x="157" y="176"/>
                      </a:cubicBezTo>
                      <a:cubicBezTo>
                        <a:pt x="159" y="180"/>
                        <a:pt x="166" y="183"/>
                        <a:pt x="161" y="188"/>
                      </a:cubicBezTo>
                      <a:cubicBezTo>
                        <a:pt x="155" y="195"/>
                        <a:pt x="148" y="195"/>
                        <a:pt x="142" y="189"/>
                      </a:cubicBezTo>
                      <a:cubicBezTo>
                        <a:pt x="123" y="167"/>
                        <a:pt x="76" y="166"/>
                        <a:pt x="54" y="179"/>
                      </a:cubicBezTo>
                      <a:cubicBezTo>
                        <a:pt x="50" y="182"/>
                        <a:pt x="45" y="185"/>
                        <a:pt x="43" y="190"/>
                      </a:cubicBezTo>
                      <a:close/>
                      <a:moveTo>
                        <a:pt x="91" y="241"/>
                      </a:moveTo>
                      <a:cubicBezTo>
                        <a:pt x="80" y="241"/>
                        <a:pt x="71" y="232"/>
                        <a:pt x="72" y="221"/>
                      </a:cubicBezTo>
                      <a:cubicBezTo>
                        <a:pt x="72" y="210"/>
                        <a:pt x="81" y="201"/>
                        <a:pt x="92" y="201"/>
                      </a:cubicBezTo>
                      <a:cubicBezTo>
                        <a:pt x="103" y="201"/>
                        <a:pt x="112" y="210"/>
                        <a:pt x="112" y="221"/>
                      </a:cubicBezTo>
                      <a:cubicBezTo>
                        <a:pt x="112" y="232"/>
                        <a:pt x="102" y="242"/>
                        <a:pt x="91" y="241"/>
                      </a:cubicBezTo>
                      <a:close/>
                      <a:moveTo>
                        <a:pt x="115" y="391"/>
                      </a:moveTo>
                      <a:cubicBezTo>
                        <a:pt x="113" y="389"/>
                        <a:pt x="111" y="386"/>
                        <a:pt x="109" y="384"/>
                      </a:cubicBezTo>
                      <a:cubicBezTo>
                        <a:pt x="105" y="376"/>
                        <a:pt x="107" y="373"/>
                        <a:pt x="116" y="373"/>
                      </a:cubicBezTo>
                      <a:cubicBezTo>
                        <a:pt x="138" y="372"/>
                        <a:pt x="160" y="373"/>
                        <a:pt x="182" y="373"/>
                      </a:cubicBezTo>
                      <a:cubicBezTo>
                        <a:pt x="203" y="373"/>
                        <a:pt x="225" y="373"/>
                        <a:pt x="246" y="373"/>
                      </a:cubicBezTo>
                      <a:cubicBezTo>
                        <a:pt x="250" y="373"/>
                        <a:pt x="255" y="371"/>
                        <a:pt x="257" y="376"/>
                      </a:cubicBezTo>
                      <a:cubicBezTo>
                        <a:pt x="259" y="380"/>
                        <a:pt x="256" y="383"/>
                        <a:pt x="253" y="386"/>
                      </a:cubicBezTo>
                      <a:cubicBezTo>
                        <a:pt x="238" y="405"/>
                        <a:pt x="218" y="415"/>
                        <a:pt x="195" y="417"/>
                      </a:cubicBezTo>
                      <a:cubicBezTo>
                        <a:pt x="165" y="421"/>
                        <a:pt x="136" y="416"/>
                        <a:pt x="115" y="391"/>
                      </a:cubicBezTo>
                      <a:close/>
                    </a:path>
                  </a:pathLst>
                </a:custGeom>
                <a:solidFill>
                  <a:srgbClr val="EACE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3" name="Freeform 36"/>
                <p:cNvSpPr>
                  <a:spLocks/>
                </p:cNvSpPr>
                <p:nvPr/>
              </p:nvSpPr>
              <p:spPr bwMode="auto">
                <a:xfrm>
                  <a:off x="4535" y="1492"/>
                  <a:ext cx="300" cy="281"/>
                </a:xfrm>
                <a:custGeom>
                  <a:avLst/>
                  <a:gdLst>
                    <a:gd name="T0" fmla="*/ 293 w 375"/>
                    <a:gd name="T1" fmla="*/ 156 h 350"/>
                    <a:gd name="T2" fmla="*/ 205 w 375"/>
                    <a:gd name="T3" fmla="*/ 150 h 350"/>
                    <a:gd name="T4" fmla="*/ 156 w 375"/>
                    <a:gd name="T5" fmla="*/ 130 h 350"/>
                    <a:gd name="T6" fmla="*/ 92 w 375"/>
                    <a:gd name="T7" fmla="*/ 160 h 350"/>
                    <a:gd name="T8" fmla="*/ 52 w 375"/>
                    <a:gd name="T9" fmla="*/ 246 h 350"/>
                    <a:gd name="T10" fmla="*/ 49 w 375"/>
                    <a:gd name="T11" fmla="*/ 339 h 350"/>
                    <a:gd name="T12" fmla="*/ 48 w 375"/>
                    <a:gd name="T13" fmla="*/ 350 h 350"/>
                    <a:gd name="T14" fmla="*/ 16 w 375"/>
                    <a:gd name="T15" fmla="*/ 292 h 350"/>
                    <a:gd name="T16" fmla="*/ 14 w 375"/>
                    <a:gd name="T17" fmla="*/ 286 h 350"/>
                    <a:gd name="T18" fmla="*/ 0 w 375"/>
                    <a:gd name="T19" fmla="*/ 190 h 350"/>
                    <a:gd name="T20" fmla="*/ 110 w 375"/>
                    <a:gd name="T21" fmla="*/ 37 h 350"/>
                    <a:gd name="T22" fmla="*/ 115 w 375"/>
                    <a:gd name="T23" fmla="*/ 35 h 350"/>
                    <a:gd name="T24" fmla="*/ 108 w 375"/>
                    <a:gd name="T25" fmla="*/ 7 h 350"/>
                    <a:gd name="T26" fmla="*/ 115 w 375"/>
                    <a:gd name="T27" fmla="*/ 1 h 350"/>
                    <a:gd name="T28" fmla="*/ 201 w 375"/>
                    <a:gd name="T29" fmla="*/ 9 h 350"/>
                    <a:gd name="T30" fmla="*/ 270 w 375"/>
                    <a:gd name="T31" fmla="*/ 9 h 350"/>
                    <a:gd name="T32" fmla="*/ 375 w 375"/>
                    <a:gd name="T33" fmla="*/ 82 h 350"/>
                    <a:gd name="T34" fmla="*/ 324 w 375"/>
                    <a:gd name="T35" fmla="*/ 129 h 350"/>
                    <a:gd name="T36" fmla="*/ 293 w 375"/>
                    <a:gd name="T37" fmla="*/ 15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5" h="350">
                      <a:moveTo>
                        <a:pt x="293" y="156"/>
                      </a:moveTo>
                      <a:cubicBezTo>
                        <a:pt x="263" y="173"/>
                        <a:pt x="233" y="170"/>
                        <a:pt x="205" y="150"/>
                      </a:cubicBezTo>
                      <a:cubicBezTo>
                        <a:pt x="190" y="140"/>
                        <a:pt x="176" y="128"/>
                        <a:pt x="156" y="130"/>
                      </a:cubicBezTo>
                      <a:cubicBezTo>
                        <a:pt x="131" y="132"/>
                        <a:pt x="110" y="144"/>
                        <a:pt x="92" y="160"/>
                      </a:cubicBezTo>
                      <a:cubicBezTo>
                        <a:pt x="65" y="182"/>
                        <a:pt x="57" y="214"/>
                        <a:pt x="52" y="246"/>
                      </a:cubicBezTo>
                      <a:cubicBezTo>
                        <a:pt x="46" y="277"/>
                        <a:pt x="48" y="308"/>
                        <a:pt x="49" y="339"/>
                      </a:cubicBezTo>
                      <a:cubicBezTo>
                        <a:pt x="50" y="343"/>
                        <a:pt x="51" y="347"/>
                        <a:pt x="48" y="350"/>
                      </a:cubicBezTo>
                      <a:cubicBezTo>
                        <a:pt x="43" y="328"/>
                        <a:pt x="38" y="305"/>
                        <a:pt x="16" y="292"/>
                      </a:cubicBezTo>
                      <a:cubicBezTo>
                        <a:pt x="14" y="291"/>
                        <a:pt x="14" y="288"/>
                        <a:pt x="14" y="286"/>
                      </a:cubicBezTo>
                      <a:cubicBezTo>
                        <a:pt x="7" y="255"/>
                        <a:pt x="0" y="223"/>
                        <a:pt x="0" y="190"/>
                      </a:cubicBezTo>
                      <a:cubicBezTo>
                        <a:pt x="1" y="117"/>
                        <a:pt x="40" y="59"/>
                        <a:pt x="110" y="37"/>
                      </a:cubicBezTo>
                      <a:cubicBezTo>
                        <a:pt x="112" y="37"/>
                        <a:pt x="113" y="36"/>
                        <a:pt x="115" y="35"/>
                      </a:cubicBezTo>
                      <a:cubicBezTo>
                        <a:pt x="111" y="26"/>
                        <a:pt x="108" y="17"/>
                        <a:pt x="108" y="7"/>
                      </a:cubicBezTo>
                      <a:cubicBezTo>
                        <a:pt x="108" y="1"/>
                        <a:pt x="109" y="0"/>
                        <a:pt x="115" y="1"/>
                      </a:cubicBezTo>
                      <a:cubicBezTo>
                        <a:pt x="143" y="6"/>
                        <a:pt x="172" y="10"/>
                        <a:pt x="201" y="9"/>
                      </a:cubicBezTo>
                      <a:cubicBezTo>
                        <a:pt x="224" y="8"/>
                        <a:pt x="247" y="6"/>
                        <a:pt x="270" y="9"/>
                      </a:cubicBezTo>
                      <a:cubicBezTo>
                        <a:pt x="317" y="17"/>
                        <a:pt x="354" y="38"/>
                        <a:pt x="375" y="82"/>
                      </a:cubicBezTo>
                      <a:cubicBezTo>
                        <a:pt x="358" y="98"/>
                        <a:pt x="341" y="113"/>
                        <a:pt x="324" y="129"/>
                      </a:cubicBezTo>
                      <a:cubicBezTo>
                        <a:pt x="314" y="138"/>
                        <a:pt x="302" y="145"/>
                        <a:pt x="293" y="156"/>
                      </a:cubicBezTo>
                      <a:close/>
                    </a:path>
                  </a:pathLst>
                </a:custGeom>
                <a:solidFill>
                  <a:srgbClr val="E4AC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4" name="Freeform 37"/>
                <p:cNvSpPr>
                  <a:spLocks/>
                </p:cNvSpPr>
                <p:nvPr/>
              </p:nvSpPr>
              <p:spPr bwMode="auto">
                <a:xfrm>
                  <a:off x="4770" y="1558"/>
                  <a:ext cx="136" cy="215"/>
                </a:xfrm>
                <a:custGeom>
                  <a:avLst/>
                  <a:gdLst>
                    <a:gd name="T0" fmla="*/ 0 w 170"/>
                    <a:gd name="T1" fmla="*/ 74 h 268"/>
                    <a:gd name="T2" fmla="*/ 31 w 170"/>
                    <a:gd name="T3" fmla="*/ 47 h 268"/>
                    <a:gd name="T4" fmla="*/ 82 w 170"/>
                    <a:gd name="T5" fmla="*/ 0 h 268"/>
                    <a:gd name="T6" fmla="*/ 165 w 170"/>
                    <a:gd name="T7" fmla="*/ 85 h 268"/>
                    <a:gd name="T8" fmla="*/ 154 w 170"/>
                    <a:gd name="T9" fmla="*/ 205 h 268"/>
                    <a:gd name="T10" fmla="*/ 151 w 170"/>
                    <a:gd name="T11" fmla="*/ 210 h 268"/>
                    <a:gd name="T12" fmla="*/ 122 w 170"/>
                    <a:gd name="T13" fmla="*/ 253 h 268"/>
                    <a:gd name="T14" fmla="*/ 119 w 170"/>
                    <a:gd name="T15" fmla="*/ 268 h 268"/>
                    <a:gd name="T16" fmla="*/ 119 w 170"/>
                    <a:gd name="T17" fmla="*/ 233 h 268"/>
                    <a:gd name="T18" fmla="*/ 108 w 170"/>
                    <a:gd name="T19" fmla="*/ 106 h 268"/>
                    <a:gd name="T20" fmla="*/ 58 w 170"/>
                    <a:gd name="T21" fmla="*/ 68 h 268"/>
                    <a:gd name="T22" fmla="*/ 0 w 170"/>
                    <a:gd name="T23" fmla="*/ 74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268">
                      <a:moveTo>
                        <a:pt x="0" y="74"/>
                      </a:moveTo>
                      <a:cubicBezTo>
                        <a:pt x="9" y="63"/>
                        <a:pt x="21" y="56"/>
                        <a:pt x="31" y="47"/>
                      </a:cubicBezTo>
                      <a:cubicBezTo>
                        <a:pt x="48" y="31"/>
                        <a:pt x="65" y="16"/>
                        <a:pt x="82" y="0"/>
                      </a:cubicBezTo>
                      <a:cubicBezTo>
                        <a:pt x="128" y="6"/>
                        <a:pt x="160" y="39"/>
                        <a:pt x="165" y="85"/>
                      </a:cubicBezTo>
                      <a:cubicBezTo>
                        <a:pt x="170" y="126"/>
                        <a:pt x="161" y="165"/>
                        <a:pt x="154" y="205"/>
                      </a:cubicBezTo>
                      <a:cubicBezTo>
                        <a:pt x="153" y="207"/>
                        <a:pt x="153" y="209"/>
                        <a:pt x="151" y="210"/>
                      </a:cubicBezTo>
                      <a:cubicBezTo>
                        <a:pt x="133" y="219"/>
                        <a:pt x="128" y="236"/>
                        <a:pt x="122" y="253"/>
                      </a:cubicBezTo>
                      <a:cubicBezTo>
                        <a:pt x="121" y="258"/>
                        <a:pt x="120" y="263"/>
                        <a:pt x="119" y="268"/>
                      </a:cubicBezTo>
                      <a:cubicBezTo>
                        <a:pt x="116" y="256"/>
                        <a:pt x="118" y="244"/>
                        <a:pt x="119" y="233"/>
                      </a:cubicBezTo>
                      <a:cubicBezTo>
                        <a:pt x="120" y="190"/>
                        <a:pt x="120" y="147"/>
                        <a:pt x="108" y="106"/>
                      </a:cubicBezTo>
                      <a:cubicBezTo>
                        <a:pt x="100" y="79"/>
                        <a:pt x="86" y="69"/>
                        <a:pt x="58" y="68"/>
                      </a:cubicBezTo>
                      <a:cubicBezTo>
                        <a:pt x="39" y="67"/>
                        <a:pt x="19" y="69"/>
                        <a:pt x="0" y="74"/>
                      </a:cubicBezTo>
                      <a:close/>
                    </a:path>
                  </a:pathLst>
                </a:custGeom>
                <a:solidFill>
                  <a:srgbClr val="D89B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5" name="Freeform 38"/>
                <p:cNvSpPr>
                  <a:spLocks/>
                </p:cNvSpPr>
                <p:nvPr/>
              </p:nvSpPr>
              <p:spPr bwMode="auto">
                <a:xfrm>
                  <a:off x="4533" y="1501"/>
                  <a:ext cx="373" cy="363"/>
                </a:xfrm>
                <a:custGeom>
                  <a:avLst/>
                  <a:gdLst>
                    <a:gd name="T0" fmla="*/ 416 w 467"/>
                    <a:gd name="T1" fmla="*/ 451 h 452"/>
                    <a:gd name="T2" fmla="*/ 415 w 467"/>
                    <a:gd name="T3" fmla="*/ 388 h 452"/>
                    <a:gd name="T4" fmla="*/ 416 w 467"/>
                    <a:gd name="T5" fmla="*/ 251 h 452"/>
                    <a:gd name="T6" fmla="*/ 425 w 467"/>
                    <a:gd name="T7" fmla="*/ 252 h 452"/>
                    <a:gd name="T8" fmla="*/ 436 w 467"/>
                    <a:gd name="T9" fmla="*/ 243 h 452"/>
                    <a:gd name="T10" fmla="*/ 421 w 467"/>
                    <a:gd name="T11" fmla="*/ 164 h 452"/>
                    <a:gd name="T12" fmla="*/ 361 w 467"/>
                    <a:gd name="T13" fmla="*/ 83 h 452"/>
                    <a:gd name="T14" fmla="*/ 356 w 467"/>
                    <a:gd name="T15" fmla="*/ 78 h 452"/>
                    <a:gd name="T16" fmla="*/ 200 w 467"/>
                    <a:gd name="T17" fmla="*/ 40 h 452"/>
                    <a:gd name="T18" fmla="*/ 31 w 467"/>
                    <a:gd name="T19" fmla="*/ 238 h 452"/>
                    <a:gd name="T20" fmla="*/ 45 w 467"/>
                    <a:gd name="T21" fmla="*/ 251 h 452"/>
                    <a:gd name="T22" fmla="*/ 51 w 467"/>
                    <a:gd name="T23" fmla="*/ 251 h 452"/>
                    <a:gd name="T24" fmla="*/ 51 w 467"/>
                    <a:gd name="T25" fmla="*/ 451 h 452"/>
                    <a:gd name="T26" fmla="*/ 50 w 467"/>
                    <a:gd name="T27" fmla="*/ 452 h 452"/>
                    <a:gd name="T28" fmla="*/ 32 w 467"/>
                    <a:gd name="T29" fmla="*/ 448 h 452"/>
                    <a:gd name="T30" fmla="*/ 32 w 467"/>
                    <a:gd name="T31" fmla="*/ 265 h 452"/>
                    <a:gd name="T32" fmla="*/ 21 w 467"/>
                    <a:gd name="T33" fmla="*/ 259 h 452"/>
                    <a:gd name="T34" fmla="*/ 1 w 467"/>
                    <a:gd name="T35" fmla="*/ 269 h 452"/>
                    <a:gd name="T36" fmla="*/ 0 w 467"/>
                    <a:gd name="T37" fmla="*/ 249 h 452"/>
                    <a:gd name="T38" fmla="*/ 3 w 467"/>
                    <a:gd name="T39" fmla="*/ 208 h 452"/>
                    <a:gd name="T40" fmla="*/ 83 w 467"/>
                    <a:gd name="T41" fmla="*/ 63 h 452"/>
                    <a:gd name="T42" fmla="*/ 275 w 467"/>
                    <a:gd name="T43" fmla="*/ 11 h 452"/>
                    <a:gd name="T44" fmla="*/ 383 w 467"/>
                    <a:gd name="T45" fmla="*/ 62 h 452"/>
                    <a:gd name="T46" fmla="*/ 428 w 467"/>
                    <a:gd name="T47" fmla="*/ 112 h 452"/>
                    <a:gd name="T48" fmla="*/ 467 w 467"/>
                    <a:gd name="T49" fmla="*/ 249 h 452"/>
                    <a:gd name="T50" fmla="*/ 466 w 467"/>
                    <a:gd name="T51" fmla="*/ 269 h 452"/>
                    <a:gd name="T52" fmla="*/ 443 w 467"/>
                    <a:gd name="T53" fmla="*/ 257 h 452"/>
                    <a:gd name="T54" fmla="*/ 435 w 467"/>
                    <a:gd name="T55" fmla="*/ 262 h 452"/>
                    <a:gd name="T56" fmla="*/ 435 w 467"/>
                    <a:gd name="T57" fmla="*/ 448 h 452"/>
                    <a:gd name="T58" fmla="*/ 435 w 467"/>
                    <a:gd name="T59" fmla="*/ 449 h 452"/>
                    <a:gd name="T60" fmla="*/ 419 w 467"/>
                    <a:gd name="T61" fmla="*/ 451 h 452"/>
                    <a:gd name="T62" fmla="*/ 416 w 467"/>
                    <a:gd name="T63" fmla="*/ 45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7" h="452">
                      <a:moveTo>
                        <a:pt x="416" y="451"/>
                      </a:moveTo>
                      <a:cubicBezTo>
                        <a:pt x="416" y="430"/>
                        <a:pt x="415" y="409"/>
                        <a:pt x="415" y="388"/>
                      </a:cubicBezTo>
                      <a:cubicBezTo>
                        <a:pt x="416" y="342"/>
                        <a:pt x="416" y="296"/>
                        <a:pt x="416" y="251"/>
                      </a:cubicBezTo>
                      <a:cubicBezTo>
                        <a:pt x="419" y="251"/>
                        <a:pt x="422" y="251"/>
                        <a:pt x="425" y="252"/>
                      </a:cubicBezTo>
                      <a:cubicBezTo>
                        <a:pt x="434" y="255"/>
                        <a:pt x="435" y="251"/>
                        <a:pt x="436" y="243"/>
                      </a:cubicBezTo>
                      <a:cubicBezTo>
                        <a:pt x="436" y="215"/>
                        <a:pt x="432" y="189"/>
                        <a:pt x="421" y="164"/>
                      </a:cubicBezTo>
                      <a:cubicBezTo>
                        <a:pt x="408" y="132"/>
                        <a:pt x="389" y="104"/>
                        <a:pt x="361" y="83"/>
                      </a:cubicBezTo>
                      <a:cubicBezTo>
                        <a:pt x="359" y="81"/>
                        <a:pt x="357" y="79"/>
                        <a:pt x="356" y="78"/>
                      </a:cubicBezTo>
                      <a:cubicBezTo>
                        <a:pt x="309" y="44"/>
                        <a:pt x="257" y="31"/>
                        <a:pt x="200" y="40"/>
                      </a:cubicBezTo>
                      <a:cubicBezTo>
                        <a:pt x="99" y="56"/>
                        <a:pt x="30" y="145"/>
                        <a:pt x="31" y="238"/>
                      </a:cubicBezTo>
                      <a:cubicBezTo>
                        <a:pt x="32" y="253"/>
                        <a:pt x="31" y="253"/>
                        <a:pt x="45" y="251"/>
                      </a:cubicBezTo>
                      <a:cubicBezTo>
                        <a:pt x="47" y="251"/>
                        <a:pt x="49" y="251"/>
                        <a:pt x="51" y="251"/>
                      </a:cubicBezTo>
                      <a:cubicBezTo>
                        <a:pt x="51" y="318"/>
                        <a:pt x="51" y="384"/>
                        <a:pt x="51" y="451"/>
                      </a:cubicBezTo>
                      <a:cubicBezTo>
                        <a:pt x="50" y="451"/>
                        <a:pt x="50" y="451"/>
                        <a:pt x="50" y="452"/>
                      </a:cubicBezTo>
                      <a:cubicBezTo>
                        <a:pt x="44" y="452"/>
                        <a:pt x="38" y="450"/>
                        <a:pt x="32" y="448"/>
                      </a:cubicBezTo>
                      <a:cubicBezTo>
                        <a:pt x="32" y="387"/>
                        <a:pt x="32" y="326"/>
                        <a:pt x="32" y="265"/>
                      </a:cubicBezTo>
                      <a:cubicBezTo>
                        <a:pt x="32" y="254"/>
                        <a:pt x="31" y="253"/>
                        <a:pt x="21" y="259"/>
                      </a:cubicBezTo>
                      <a:cubicBezTo>
                        <a:pt x="14" y="262"/>
                        <a:pt x="8" y="266"/>
                        <a:pt x="1" y="269"/>
                      </a:cubicBezTo>
                      <a:cubicBezTo>
                        <a:pt x="1" y="262"/>
                        <a:pt x="0" y="256"/>
                        <a:pt x="0" y="249"/>
                      </a:cubicBezTo>
                      <a:cubicBezTo>
                        <a:pt x="1" y="236"/>
                        <a:pt x="1" y="222"/>
                        <a:pt x="3" y="208"/>
                      </a:cubicBezTo>
                      <a:cubicBezTo>
                        <a:pt x="12" y="150"/>
                        <a:pt x="38" y="101"/>
                        <a:pt x="83" y="63"/>
                      </a:cubicBezTo>
                      <a:cubicBezTo>
                        <a:pt x="139" y="16"/>
                        <a:pt x="203" y="0"/>
                        <a:pt x="275" y="11"/>
                      </a:cubicBezTo>
                      <a:cubicBezTo>
                        <a:pt x="315" y="18"/>
                        <a:pt x="351" y="36"/>
                        <a:pt x="383" y="62"/>
                      </a:cubicBezTo>
                      <a:cubicBezTo>
                        <a:pt x="400" y="77"/>
                        <a:pt x="415" y="93"/>
                        <a:pt x="428" y="112"/>
                      </a:cubicBezTo>
                      <a:cubicBezTo>
                        <a:pt x="455" y="153"/>
                        <a:pt x="467" y="199"/>
                        <a:pt x="467" y="249"/>
                      </a:cubicBezTo>
                      <a:cubicBezTo>
                        <a:pt x="466" y="256"/>
                        <a:pt x="466" y="262"/>
                        <a:pt x="466" y="269"/>
                      </a:cubicBezTo>
                      <a:cubicBezTo>
                        <a:pt x="458" y="265"/>
                        <a:pt x="451" y="261"/>
                        <a:pt x="443" y="257"/>
                      </a:cubicBezTo>
                      <a:cubicBezTo>
                        <a:pt x="438" y="254"/>
                        <a:pt x="435" y="255"/>
                        <a:pt x="435" y="262"/>
                      </a:cubicBezTo>
                      <a:cubicBezTo>
                        <a:pt x="435" y="324"/>
                        <a:pt x="435" y="386"/>
                        <a:pt x="435" y="448"/>
                      </a:cubicBezTo>
                      <a:cubicBezTo>
                        <a:pt x="435" y="449"/>
                        <a:pt x="435" y="449"/>
                        <a:pt x="435" y="449"/>
                      </a:cubicBezTo>
                      <a:cubicBezTo>
                        <a:pt x="429" y="450"/>
                        <a:pt x="424" y="452"/>
                        <a:pt x="419" y="451"/>
                      </a:cubicBezTo>
                      <a:cubicBezTo>
                        <a:pt x="418" y="451"/>
                        <a:pt x="417" y="451"/>
                        <a:pt x="416" y="451"/>
                      </a:cubicBezTo>
                      <a:close/>
                    </a:path>
                  </a:pathLst>
                </a:custGeom>
                <a:solidFill>
                  <a:srgbClr val="7C54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6" name="Freeform 39"/>
                <p:cNvSpPr>
                  <a:spLocks/>
                </p:cNvSpPr>
                <p:nvPr/>
              </p:nvSpPr>
              <p:spPr bwMode="auto">
                <a:xfrm>
                  <a:off x="4499" y="1704"/>
                  <a:ext cx="59" cy="157"/>
                </a:xfrm>
                <a:custGeom>
                  <a:avLst/>
                  <a:gdLst>
                    <a:gd name="T0" fmla="*/ 43 w 74"/>
                    <a:gd name="T1" fmla="*/ 16 h 195"/>
                    <a:gd name="T2" fmla="*/ 63 w 74"/>
                    <a:gd name="T3" fmla="*/ 6 h 195"/>
                    <a:gd name="T4" fmla="*/ 74 w 74"/>
                    <a:gd name="T5" fmla="*/ 12 h 195"/>
                    <a:gd name="T6" fmla="*/ 74 w 74"/>
                    <a:gd name="T7" fmla="*/ 195 h 195"/>
                    <a:gd name="T8" fmla="*/ 3 w 74"/>
                    <a:gd name="T9" fmla="*/ 109 h 195"/>
                    <a:gd name="T10" fmla="*/ 43 w 74"/>
                    <a:gd name="T11" fmla="*/ 16 h 195"/>
                  </a:gdLst>
                  <a:ahLst/>
                  <a:cxnLst>
                    <a:cxn ang="0">
                      <a:pos x="T0" y="T1"/>
                    </a:cxn>
                    <a:cxn ang="0">
                      <a:pos x="T2" y="T3"/>
                    </a:cxn>
                    <a:cxn ang="0">
                      <a:pos x="T4" y="T5"/>
                    </a:cxn>
                    <a:cxn ang="0">
                      <a:pos x="T6" y="T7"/>
                    </a:cxn>
                    <a:cxn ang="0">
                      <a:pos x="T8" y="T9"/>
                    </a:cxn>
                    <a:cxn ang="0">
                      <a:pos x="T10" y="T11"/>
                    </a:cxn>
                  </a:cxnLst>
                  <a:rect l="0" t="0" r="r" b="b"/>
                  <a:pathLst>
                    <a:path w="74" h="195">
                      <a:moveTo>
                        <a:pt x="43" y="16"/>
                      </a:moveTo>
                      <a:cubicBezTo>
                        <a:pt x="50" y="13"/>
                        <a:pt x="56" y="9"/>
                        <a:pt x="63" y="6"/>
                      </a:cubicBezTo>
                      <a:cubicBezTo>
                        <a:pt x="73" y="0"/>
                        <a:pt x="74" y="1"/>
                        <a:pt x="74" y="12"/>
                      </a:cubicBezTo>
                      <a:cubicBezTo>
                        <a:pt x="74" y="73"/>
                        <a:pt x="74" y="134"/>
                        <a:pt x="74" y="195"/>
                      </a:cubicBezTo>
                      <a:cubicBezTo>
                        <a:pt x="37" y="186"/>
                        <a:pt x="5" y="147"/>
                        <a:pt x="3" y="109"/>
                      </a:cubicBezTo>
                      <a:cubicBezTo>
                        <a:pt x="0" y="71"/>
                        <a:pt x="14" y="40"/>
                        <a:pt x="43" y="16"/>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7" name="Freeform 40"/>
                <p:cNvSpPr>
                  <a:spLocks/>
                </p:cNvSpPr>
                <p:nvPr/>
              </p:nvSpPr>
              <p:spPr bwMode="auto">
                <a:xfrm>
                  <a:off x="4881" y="1705"/>
                  <a:ext cx="63" cy="156"/>
                </a:xfrm>
                <a:custGeom>
                  <a:avLst/>
                  <a:gdLst>
                    <a:gd name="T0" fmla="*/ 0 w 79"/>
                    <a:gd name="T1" fmla="*/ 194 h 194"/>
                    <a:gd name="T2" fmla="*/ 0 w 79"/>
                    <a:gd name="T3" fmla="*/ 8 h 194"/>
                    <a:gd name="T4" fmla="*/ 8 w 79"/>
                    <a:gd name="T5" fmla="*/ 3 h 194"/>
                    <a:gd name="T6" fmla="*/ 31 w 79"/>
                    <a:gd name="T7" fmla="*/ 15 h 194"/>
                    <a:gd name="T8" fmla="*/ 69 w 79"/>
                    <a:gd name="T9" fmla="*/ 73 h 194"/>
                    <a:gd name="T10" fmla="*/ 26 w 79"/>
                    <a:gd name="T11" fmla="*/ 183 h 194"/>
                    <a:gd name="T12" fmla="*/ 21 w 79"/>
                    <a:gd name="T13" fmla="*/ 187 h 194"/>
                    <a:gd name="T14" fmla="*/ 0 w 79"/>
                    <a:gd name="T15" fmla="*/ 194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194">
                      <a:moveTo>
                        <a:pt x="0" y="194"/>
                      </a:moveTo>
                      <a:cubicBezTo>
                        <a:pt x="0" y="132"/>
                        <a:pt x="0" y="70"/>
                        <a:pt x="0" y="8"/>
                      </a:cubicBezTo>
                      <a:cubicBezTo>
                        <a:pt x="0" y="1"/>
                        <a:pt x="3" y="0"/>
                        <a:pt x="8" y="3"/>
                      </a:cubicBezTo>
                      <a:cubicBezTo>
                        <a:pt x="16" y="7"/>
                        <a:pt x="23" y="11"/>
                        <a:pt x="31" y="15"/>
                      </a:cubicBezTo>
                      <a:cubicBezTo>
                        <a:pt x="49" y="31"/>
                        <a:pt x="64" y="49"/>
                        <a:pt x="69" y="73"/>
                      </a:cubicBezTo>
                      <a:cubicBezTo>
                        <a:pt x="79" y="117"/>
                        <a:pt x="62" y="158"/>
                        <a:pt x="26" y="183"/>
                      </a:cubicBezTo>
                      <a:cubicBezTo>
                        <a:pt x="24" y="184"/>
                        <a:pt x="22" y="185"/>
                        <a:pt x="21" y="187"/>
                      </a:cubicBezTo>
                      <a:cubicBezTo>
                        <a:pt x="14" y="189"/>
                        <a:pt x="7" y="192"/>
                        <a:pt x="0" y="194"/>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8" name="Freeform 41"/>
                <p:cNvSpPr>
                  <a:spLocks/>
                </p:cNvSpPr>
                <p:nvPr/>
              </p:nvSpPr>
              <p:spPr bwMode="auto">
                <a:xfrm>
                  <a:off x="4779" y="1837"/>
                  <a:ext cx="113" cy="75"/>
                </a:xfrm>
                <a:custGeom>
                  <a:avLst/>
                  <a:gdLst>
                    <a:gd name="T0" fmla="*/ 141 w 141"/>
                    <a:gd name="T1" fmla="*/ 0 h 93"/>
                    <a:gd name="T2" fmla="*/ 134 w 141"/>
                    <a:gd name="T3" fmla="*/ 0 h 93"/>
                    <a:gd name="T4" fmla="*/ 32 w 141"/>
                    <a:gd name="T5" fmla="*/ 72 h 93"/>
                    <a:gd name="T6" fmla="*/ 16 w 141"/>
                    <a:gd name="T7" fmla="*/ 60 h 93"/>
                    <a:gd name="T8" fmla="*/ 0 w 141"/>
                    <a:gd name="T9" fmla="*/ 76 h 93"/>
                    <a:gd name="T10" fmla="*/ 16 w 141"/>
                    <a:gd name="T11" fmla="*/ 93 h 93"/>
                    <a:gd name="T12" fmla="*/ 32 w 141"/>
                    <a:gd name="T13" fmla="*/ 80 h 93"/>
                    <a:gd name="T14" fmla="*/ 141 w 141"/>
                    <a:gd name="T15" fmla="*/ 0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93">
                      <a:moveTo>
                        <a:pt x="141" y="0"/>
                      </a:moveTo>
                      <a:cubicBezTo>
                        <a:pt x="134" y="0"/>
                        <a:pt x="134" y="0"/>
                        <a:pt x="134" y="0"/>
                      </a:cubicBezTo>
                      <a:cubicBezTo>
                        <a:pt x="134" y="37"/>
                        <a:pt x="89" y="67"/>
                        <a:pt x="32" y="72"/>
                      </a:cubicBezTo>
                      <a:cubicBezTo>
                        <a:pt x="30" y="65"/>
                        <a:pt x="24" y="60"/>
                        <a:pt x="16" y="60"/>
                      </a:cubicBezTo>
                      <a:cubicBezTo>
                        <a:pt x="8" y="60"/>
                        <a:pt x="0" y="67"/>
                        <a:pt x="0" y="76"/>
                      </a:cubicBezTo>
                      <a:cubicBezTo>
                        <a:pt x="0" y="85"/>
                        <a:pt x="8" y="93"/>
                        <a:pt x="16" y="93"/>
                      </a:cubicBezTo>
                      <a:cubicBezTo>
                        <a:pt x="24" y="93"/>
                        <a:pt x="31" y="87"/>
                        <a:pt x="32" y="80"/>
                      </a:cubicBezTo>
                      <a:cubicBezTo>
                        <a:pt x="94" y="75"/>
                        <a:pt x="141" y="41"/>
                        <a:pt x="141" y="0"/>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9" name="Freeform 42"/>
                <p:cNvSpPr>
                  <a:spLocks/>
                </p:cNvSpPr>
                <p:nvPr/>
              </p:nvSpPr>
              <p:spPr bwMode="auto">
                <a:xfrm>
                  <a:off x="4518" y="1628"/>
                  <a:ext cx="200" cy="261"/>
                </a:xfrm>
                <a:custGeom>
                  <a:avLst/>
                  <a:gdLst>
                    <a:gd name="T0" fmla="*/ 67 w 250"/>
                    <a:gd name="T1" fmla="*/ 180 h 325"/>
                    <a:gd name="T2" fmla="*/ 62 w 250"/>
                    <a:gd name="T3" fmla="*/ 121 h 325"/>
                    <a:gd name="T4" fmla="*/ 57 w 250"/>
                    <a:gd name="T5" fmla="*/ 65 h 325"/>
                    <a:gd name="T6" fmla="*/ 94 w 250"/>
                    <a:gd name="T7" fmla="*/ 33 h 325"/>
                    <a:gd name="T8" fmla="*/ 95 w 250"/>
                    <a:gd name="T9" fmla="*/ 33 h 325"/>
                    <a:gd name="T10" fmla="*/ 149 w 250"/>
                    <a:gd name="T11" fmla="*/ 22 h 325"/>
                    <a:gd name="T12" fmla="*/ 195 w 250"/>
                    <a:gd name="T13" fmla="*/ 51 h 325"/>
                    <a:gd name="T14" fmla="*/ 208 w 250"/>
                    <a:gd name="T15" fmla="*/ 49 h 325"/>
                    <a:gd name="T16" fmla="*/ 234 w 250"/>
                    <a:gd name="T17" fmla="*/ 67 h 325"/>
                    <a:gd name="T18" fmla="*/ 238 w 250"/>
                    <a:gd name="T19" fmla="*/ 85 h 325"/>
                    <a:gd name="T20" fmla="*/ 248 w 250"/>
                    <a:gd name="T21" fmla="*/ 211 h 325"/>
                    <a:gd name="T22" fmla="*/ 241 w 250"/>
                    <a:gd name="T23" fmla="*/ 269 h 325"/>
                    <a:gd name="T24" fmla="*/ 187 w 250"/>
                    <a:gd name="T25" fmla="*/ 315 h 325"/>
                    <a:gd name="T26" fmla="*/ 92 w 250"/>
                    <a:gd name="T27" fmla="*/ 307 h 325"/>
                    <a:gd name="T28" fmla="*/ 50 w 250"/>
                    <a:gd name="T29" fmla="*/ 264 h 325"/>
                    <a:gd name="T30" fmla="*/ 8 w 250"/>
                    <a:gd name="T31" fmla="*/ 201 h 325"/>
                    <a:gd name="T32" fmla="*/ 13 w 250"/>
                    <a:gd name="T33" fmla="*/ 164 h 325"/>
                    <a:gd name="T34" fmla="*/ 51 w 250"/>
                    <a:gd name="T35" fmla="*/ 166 h 325"/>
                    <a:gd name="T36" fmla="*/ 65 w 250"/>
                    <a:gd name="T37" fmla="*/ 180 h 325"/>
                    <a:gd name="T38" fmla="*/ 67 w 250"/>
                    <a:gd name="T39" fmla="*/ 18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0" h="325">
                      <a:moveTo>
                        <a:pt x="67" y="180"/>
                      </a:moveTo>
                      <a:cubicBezTo>
                        <a:pt x="65" y="160"/>
                        <a:pt x="64" y="141"/>
                        <a:pt x="62" y="121"/>
                      </a:cubicBezTo>
                      <a:cubicBezTo>
                        <a:pt x="60" y="103"/>
                        <a:pt x="59" y="84"/>
                        <a:pt x="57" y="65"/>
                      </a:cubicBezTo>
                      <a:cubicBezTo>
                        <a:pt x="56" y="40"/>
                        <a:pt x="70" y="28"/>
                        <a:pt x="94" y="33"/>
                      </a:cubicBezTo>
                      <a:cubicBezTo>
                        <a:pt x="95" y="33"/>
                        <a:pt x="95" y="33"/>
                        <a:pt x="95" y="33"/>
                      </a:cubicBezTo>
                      <a:cubicBezTo>
                        <a:pt x="103" y="2"/>
                        <a:pt x="133" y="0"/>
                        <a:pt x="149" y="22"/>
                      </a:cubicBezTo>
                      <a:cubicBezTo>
                        <a:pt x="177" y="13"/>
                        <a:pt x="185" y="18"/>
                        <a:pt x="195" y="51"/>
                      </a:cubicBezTo>
                      <a:cubicBezTo>
                        <a:pt x="199" y="50"/>
                        <a:pt x="203" y="49"/>
                        <a:pt x="208" y="49"/>
                      </a:cubicBezTo>
                      <a:cubicBezTo>
                        <a:pt x="221" y="48"/>
                        <a:pt x="230" y="53"/>
                        <a:pt x="234" y="67"/>
                      </a:cubicBezTo>
                      <a:cubicBezTo>
                        <a:pt x="236" y="73"/>
                        <a:pt x="237" y="79"/>
                        <a:pt x="238" y="85"/>
                      </a:cubicBezTo>
                      <a:cubicBezTo>
                        <a:pt x="242" y="127"/>
                        <a:pt x="245" y="169"/>
                        <a:pt x="248" y="211"/>
                      </a:cubicBezTo>
                      <a:cubicBezTo>
                        <a:pt x="250" y="230"/>
                        <a:pt x="249" y="250"/>
                        <a:pt x="241" y="269"/>
                      </a:cubicBezTo>
                      <a:cubicBezTo>
                        <a:pt x="230" y="293"/>
                        <a:pt x="213" y="309"/>
                        <a:pt x="187" y="315"/>
                      </a:cubicBezTo>
                      <a:cubicBezTo>
                        <a:pt x="154" y="324"/>
                        <a:pt x="122" y="325"/>
                        <a:pt x="92" y="307"/>
                      </a:cubicBezTo>
                      <a:cubicBezTo>
                        <a:pt x="73" y="297"/>
                        <a:pt x="61" y="281"/>
                        <a:pt x="50" y="264"/>
                      </a:cubicBezTo>
                      <a:cubicBezTo>
                        <a:pt x="35" y="243"/>
                        <a:pt x="22" y="222"/>
                        <a:pt x="8" y="201"/>
                      </a:cubicBezTo>
                      <a:cubicBezTo>
                        <a:pt x="0" y="188"/>
                        <a:pt x="2" y="173"/>
                        <a:pt x="13" y="164"/>
                      </a:cubicBezTo>
                      <a:cubicBezTo>
                        <a:pt x="23" y="155"/>
                        <a:pt x="40" y="156"/>
                        <a:pt x="51" y="166"/>
                      </a:cubicBezTo>
                      <a:cubicBezTo>
                        <a:pt x="56" y="170"/>
                        <a:pt x="60" y="176"/>
                        <a:pt x="65" y="180"/>
                      </a:cubicBezTo>
                      <a:cubicBezTo>
                        <a:pt x="66" y="180"/>
                        <a:pt x="66" y="180"/>
                        <a:pt x="67" y="180"/>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0" name="Freeform 43"/>
                <p:cNvSpPr>
                  <a:spLocks/>
                </p:cNvSpPr>
                <p:nvPr/>
              </p:nvSpPr>
              <p:spPr bwMode="auto">
                <a:xfrm>
                  <a:off x="4590" y="1861"/>
                  <a:ext cx="124" cy="143"/>
                </a:xfrm>
                <a:custGeom>
                  <a:avLst/>
                  <a:gdLst>
                    <a:gd name="T0" fmla="*/ 124 w 124"/>
                    <a:gd name="T1" fmla="*/ 129 h 143"/>
                    <a:gd name="T2" fmla="*/ 16 w 124"/>
                    <a:gd name="T3" fmla="*/ 143 h 143"/>
                    <a:gd name="T4" fmla="*/ 0 w 124"/>
                    <a:gd name="T5" fmla="*/ 13 h 143"/>
                    <a:gd name="T6" fmla="*/ 108 w 124"/>
                    <a:gd name="T7" fmla="*/ 0 h 143"/>
                    <a:gd name="T8" fmla="*/ 124 w 124"/>
                    <a:gd name="T9" fmla="*/ 129 h 143"/>
                  </a:gdLst>
                  <a:ahLst/>
                  <a:cxnLst>
                    <a:cxn ang="0">
                      <a:pos x="T0" y="T1"/>
                    </a:cxn>
                    <a:cxn ang="0">
                      <a:pos x="T2" y="T3"/>
                    </a:cxn>
                    <a:cxn ang="0">
                      <a:pos x="T4" y="T5"/>
                    </a:cxn>
                    <a:cxn ang="0">
                      <a:pos x="T6" y="T7"/>
                    </a:cxn>
                    <a:cxn ang="0">
                      <a:pos x="T8" y="T9"/>
                    </a:cxn>
                  </a:cxnLst>
                  <a:rect l="0" t="0" r="r" b="b"/>
                  <a:pathLst>
                    <a:path w="124" h="143">
                      <a:moveTo>
                        <a:pt x="124" y="129"/>
                      </a:moveTo>
                      <a:lnTo>
                        <a:pt x="16" y="143"/>
                      </a:lnTo>
                      <a:lnTo>
                        <a:pt x="0" y="13"/>
                      </a:lnTo>
                      <a:lnTo>
                        <a:pt x="108" y="0"/>
                      </a:lnTo>
                      <a:lnTo>
                        <a:pt x="124" y="129"/>
                      </a:lnTo>
                      <a:close/>
                    </a:path>
                  </a:pathLst>
                </a:custGeom>
                <a:solidFill>
                  <a:srgbClr val="009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1" name="Freeform 44"/>
                <p:cNvSpPr>
                  <a:spLocks/>
                </p:cNvSpPr>
                <p:nvPr/>
              </p:nvSpPr>
              <p:spPr bwMode="auto">
                <a:xfrm>
                  <a:off x="4716" y="1628"/>
                  <a:ext cx="200" cy="261"/>
                </a:xfrm>
                <a:custGeom>
                  <a:avLst/>
                  <a:gdLst>
                    <a:gd name="T0" fmla="*/ 185 w 250"/>
                    <a:gd name="T1" fmla="*/ 180 h 325"/>
                    <a:gd name="T2" fmla="*/ 199 w 250"/>
                    <a:gd name="T3" fmla="*/ 166 h 325"/>
                    <a:gd name="T4" fmla="*/ 237 w 250"/>
                    <a:gd name="T5" fmla="*/ 164 h 325"/>
                    <a:gd name="T6" fmla="*/ 242 w 250"/>
                    <a:gd name="T7" fmla="*/ 201 h 325"/>
                    <a:gd name="T8" fmla="*/ 200 w 250"/>
                    <a:gd name="T9" fmla="*/ 264 h 325"/>
                    <a:gd name="T10" fmla="*/ 158 w 250"/>
                    <a:gd name="T11" fmla="*/ 307 h 325"/>
                    <a:gd name="T12" fmla="*/ 62 w 250"/>
                    <a:gd name="T13" fmla="*/ 315 h 325"/>
                    <a:gd name="T14" fmla="*/ 9 w 250"/>
                    <a:gd name="T15" fmla="*/ 269 h 325"/>
                    <a:gd name="T16" fmla="*/ 1 w 250"/>
                    <a:gd name="T17" fmla="*/ 211 h 325"/>
                    <a:gd name="T18" fmla="*/ 12 w 250"/>
                    <a:gd name="T19" fmla="*/ 85 h 325"/>
                    <a:gd name="T20" fmla="*/ 15 w 250"/>
                    <a:gd name="T21" fmla="*/ 67 h 325"/>
                    <a:gd name="T22" fmla="*/ 42 w 250"/>
                    <a:gd name="T23" fmla="*/ 49 h 325"/>
                    <a:gd name="T24" fmla="*/ 55 w 250"/>
                    <a:gd name="T25" fmla="*/ 51 h 325"/>
                    <a:gd name="T26" fmla="*/ 101 w 250"/>
                    <a:gd name="T27" fmla="*/ 22 h 325"/>
                    <a:gd name="T28" fmla="*/ 154 w 250"/>
                    <a:gd name="T29" fmla="*/ 33 h 325"/>
                    <a:gd name="T30" fmla="*/ 155 w 250"/>
                    <a:gd name="T31" fmla="*/ 33 h 325"/>
                    <a:gd name="T32" fmla="*/ 192 w 250"/>
                    <a:gd name="T33" fmla="*/ 65 h 325"/>
                    <a:gd name="T34" fmla="*/ 188 w 250"/>
                    <a:gd name="T35" fmla="*/ 121 h 325"/>
                    <a:gd name="T36" fmla="*/ 183 w 250"/>
                    <a:gd name="T37" fmla="*/ 180 h 325"/>
                    <a:gd name="T38" fmla="*/ 185 w 250"/>
                    <a:gd name="T39" fmla="*/ 18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0" h="325">
                      <a:moveTo>
                        <a:pt x="185" y="180"/>
                      </a:moveTo>
                      <a:cubicBezTo>
                        <a:pt x="189" y="176"/>
                        <a:pt x="194" y="170"/>
                        <a:pt x="199" y="166"/>
                      </a:cubicBezTo>
                      <a:cubicBezTo>
                        <a:pt x="210" y="156"/>
                        <a:pt x="226" y="155"/>
                        <a:pt x="237" y="164"/>
                      </a:cubicBezTo>
                      <a:cubicBezTo>
                        <a:pt x="248" y="173"/>
                        <a:pt x="250" y="188"/>
                        <a:pt x="242" y="201"/>
                      </a:cubicBezTo>
                      <a:cubicBezTo>
                        <a:pt x="228" y="222"/>
                        <a:pt x="214" y="243"/>
                        <a:pt x="200" y="264"/>
                      </a:cubicBezTo>
                      <a:cubicBezTo>
                        <a:pt x="188" y="281"/>
                        <a:pt x="176" y="297"/>
                        <a:pt x="158" y="307"/>
                      </a:cubicBezTo>
                      <a:cubicBezTo>
                        <a:pt x="128" y="325"/>
                        <a:pt x="95" y="324"/>
                        <a:pt x="62" y="315"/>
                      </a:cubicBezTo>
                      <a:cubicBezTo>
                        <a:pt x="37" y="309"/>
                        <a:pt x="19" y="293"/>
                        <a:pt x="9" y="269"/>
                      </a:cubicBezTo>
                      <a:cubicBezTo>
                        <a:pt x="1" y="250"/>
                        <a:pt x="0" y="230"/>
                        <a:pt x="1" y="211"/>
                      </a:cubicBezTo>
                      <a:cubicBezTo>
                        <a:pt x="4" y="169"/>
                        <a:pt x="8" y="127"/>
                        <a:pt x="12" y="85"/>
                      </a:cubicBezTo>
                      <a:cubicBezTo>
                        <a:pt x="12" y="79"/>
                        <a:pt x="13" y="73"/>
                        <a:pt x="15" y="67"/>
                      </a:cubicBezTo>
                      <a:cubicBezTo>
                        <a:pt x="19" y="53"/>
                        <a:pt x="28" y="48"/>
                        <a:pt x="42" y="49"/>
                      </a:cubicBezTo>
                      <a:cubicBezTo>
                        <a:pt x="46" y="49"/>
                        <a:pt x="50" y="50"/>
                        <a:pt x="55" y="51"/>
                      </a:cubicBezTo>
                      <a:cubicBezTo>
                        <a:pt x="65" y="18"/>
                        <a:pt x="72" y="13"/>
                        <a:pt x="101" y="22"/>
                      </a:cubicBezTo>
                      <a:cubicBezTo>
                        <a:pt x="116" y="0"/>
                        <a:pt x="146" y="2"/>
                        <a:pt x="154" y="33"/>
                      </a:cubicBezTo>
                      <a:cubicBezTo>
                        <a:pt x="155" y="33"/>
                        <a:pt x="155" y="33"/>
                        <a:pt x="155" y="33"/>
                      </a:cubicBezTo>
                      <a:cubicBezTo>
                        <a:pt x="179" y="28"/>
                        <a:pt x="194" y="40"/>
                        <a:pt x="192" y="65"/>
                      </a:cubicBezTo>
                      <a:cubicBezTo>
                        <a:pt x="191" y="84"/>
                        <a:pt x="189" y="103"/>
                        <a:pt x="188" y="121"/>
                      </a:cubicBezTo>
                      <a:cubicBezTo>
                        <a:pt x="186" y="141"/>
                        <a:pt x="184" y="160"/>
                        <a:pt x="183" y="180"/>
                      </a:cubicBezTo>
                      <a:cubicBezTo>
                        <a:pt x="183" y="180"/>
                        <a:pt x="184" y="180"/>
                        <a:pt x="185" y="180"/>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2" name="Freeform 45"/>
                <p:cNvSpPr>
                  <a:spLocks/>
                </p:cNvSpPr>
                <p:nvPr/>
              </p:nvSpPr>
              <p:spPr bwMode="auto">
                <a:xfrm>
                  <a:off x="4719" y="1861"/>
                  <a:ext cx="123" cy="143"/>
                </a:xfrm>
                <a:custGeom>
                  <a:avLst/>
                  <a:gdLst>
                    <a:gd name="T0" fmla="*/ 0 w 123"/>
                    <a:gd name="T1" fmla="*/ 129 h 143"/>
                    <a:gd name="T2" fmla="*/ 107 w 123"/>
                    <a:gd name="T3" fmla="*/ 143 h 143"/>
                    <a:gd name="T4" fmla="*/ 123 w 123"/>
                    <a:gd name="T5" fmla="*/ 13 h 143"/>
                    <a:gd name="T6" fmla="*/ 16 w 123"/>
                    <a:gd name="T7" fmla="*/ 0 h 143"/>
                    <a:gd name="T8" fmla="*/ 0 w 123"/>
                    <a:gd name="T9" fmla="*/ 129 h 143"/>
                  </a:gdLst>
                  <a:ahLst/>
                  <a:cxnLst>
                    <a:cxn ang="0">
                      <a:pos x="T0" y="T1"/>
                    </a:cxn>
                    <a:cxn ang="0">
                      <a:pos x="T2" y="T3"/>
                    </a:cxn>
                    <a:cxn ang="0">
                      <a:pos x="T4" y="T5"/>
                    </a:cxn>
                    <a:cxn ang="0">
                      <a:pos x="T6" y="T7"/>
                    </a:cxn>
                    <a:cxn ang="0">
                      <a:pos x="T8" y="T9"/>
                    </a:cxn>
                  </a:cxnLst>
                  <a:rect l="0" t="0" r="r" b="b"/>
                  <a:pathLst>
                    <a:path w="123" h="143">
                      <a:moveTo>
                        <a:pt x="0" y="129"/>
                      </a:moveTo>
                      <a:lnTo>
                        <a:pt x="107" y="143"/>
                      </a:lnTo>
                      <a:lnTo>
                        <a:pt x="123" y="13"/>
                      </a:lnTo>
                      <a:lnTo>
                        <a:pt x="16" y="0"/>
                      </a:lnTo>
                      <a:lnTo>
                        <a:pt x="0" y="129"/>
                      </a:lnTo>
                      <a:close/>
                    </a:path>
                  </a:pathLst>
                </a:custGeom>
                <a:solidFill>
                  <a:srgbClr val="009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3" name="Rectangle 46"/>
                <p:cNvSpPr>
                  <a:spLocks noChangeArrowheads="1"/>
                </p:cNvSpPr>
                <p:nvPr/>
              </p:nvSpPr>
              <p:spPr bwMode="auto">
                <a:xfrm>
                  <a:off x="4457" y="1928"/>
                  <a:ext cx="526" cy="278"/>
                </a:xfrm>
                <a:prstGeom prst="rect">
                  <a:avLst/>
                </a:prstGeom>
                <a:solidFill>
                  <a:srgbClr val="C8CA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4" name="Oval 47"/>
                <p:cNvSpPr>
                  <a:spLocks noChangeArrowheads="1"/>
                </p:cNvSpPr>
                <p:nvPr/>
              </p:nvSpPr>
              <p:spPr bwMode="auto">
                <a:xfrm>
                  <a:off x="4685" y="2032"/>
                  <a:ext cx="69" cy="70"/>
                </a:xfrm>
                <a:prstGeom prst="ellipse">
                  <a:avLst/>
                </a:prstGeom>
                <a:solidFill>
                  <a:srgbClr val="EAEB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5" name="Freeform 48"/>
                <p:cNvSpPr>
                  <a:spLocks/>
                </p:cNvSpPr>
                <p:nvPr/>
              </p:nvSpPr>
              <p:spPr bwMode="auto">
                <a:xfrm>
                  <a:off x="4006" y="1928"/>
                  <a:ext cx="243" cy="99"/>
                </a:xfrm>
                <a:custGeom>
                  <a:avLst/>
                  <a:gdLst>
                    <a:gd name="T0" fmla="*/ 216 w 304"/>
                    <a:gd name="T1" fmla="*/ 65 h 123"/>
                    <a:gd name="T2" fmla="*/ 152 w 304"/>
                    <a:gd name="T3" fmla="*/ 83 h 123"/>
                    <a:gd name="T4" fmla="*/ 88 w 304"/>
                    <a:gd name="T5" fmla="*/ 65 h 123"/>
                    <a:gd name="T6" fmla="*/ 0 w 304"/>
                    <a:gd name="T7" fmla="*/ 0 h 123"/>
                    <a:gd name="T8" fmla="*/ 0 w 304"/>
                    <a:gd name="T9" fmla="*/ 35 h 123"/>
                    <a:gd name="T10" fmla="*/ 8 w 304"/>
                    <a:gd name="T11" fmla="*/ 40 h 123"/>
                    <a:gd name="T12" fmla="*/ 89 w 304"/>
                    <a:gd name="T13" fmla="*/ 106 h 123"/>
                    <a:gd name="T14" fmla="*/ 152 w 304"/>
                    <a:gd name="T15" fmla="*/ 123 h 123"/>
                    <a:gd name="T16" fmla="*/ 215 w 304"/>
                    <a:gd name="T17" fmla="*/ 106 h 123"/>
                    <a:gd name="T18" fmla="*/ 297 w 304"/>
                    <a:gd name="T19" fmla="*/ 40 h 123"/>
                    <a:gd name="T20" fmla="*/ 304 w 304"/>
                    <a:gd name="T21" fmla="*/ 35 h 123"/>
                    <a:gd name="T22" fmla="*/ 304 w 304"/>
                    <a:gd name="T23" fmla="*/ 0 h 123"/>
                    <a:gd name="T24" fmla="*/ 216 w 304"/>
                    <a:gd name="T25" fmla="*/ 6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4" h="123">
                      <a:moveTo>
                        <a:pt x="216" y="65"/>
                      </a:moveTo>
                      <a:cubicBezTo>
                        <a:pt x="196" y="78"/>
                        <a:pt x="175" y="83"/>
                        <a:pt x="152" y="83"/>
                      </a:cubicBezTo>
                      <a:cubicBezTo>
                        <a:pt x="130" y="83"/>
                        <a:pt x="108" y="78"/>
                        <a:pt x="88" y="65"/>
                      </a:cubicBezTo>
                      <a:cubicBezTo>
                        <a:pt x="57" y="45"/>
                        <a:pt x="27" y="25"/>
                        <a:pt x="0" y="0"/>
                      </a:cubicBezTo>
                      <a:cubicBezTo>
                        <a:pt x="0" y="12"/>
                        <a:pt x="0" y="23"/>
                        <a:pt x="0" y="35"/>
                      </a:cubicBezTo>
                      <a:cubicBezTo>
                        <a:pt x="4" y="36"/>
                        <a:pt x="6" y="38"/>
                        <a:pt x="8" y="40"/>
                      </a:cubicBezTo>
                      <a:cubicBezTo>
                        <a:pt x="33" y="64"/>
                        <a:pt x="60" y="86"/>
                        <a:pt x="89" y="106"/>
                      </a:cubicBezTo>
                      <a:cubicBezTo>
                        <a:pt x="108" y="120"/>
                        <a:pt x="130" y="123"/>
                        <a:pt x="152" y="123"/>
                      </a:cubicBezTo>
                      <a:cubicBezTo>
                        <a:pt x="174" y="123"/>
                        <a:pt x="196" y="120"/>
                        <a:pt x="215" y="106"/>
                      </a:cubicBezTo>
                      <a:cubicBezTo>
                        <a:pt x="244" y="86"/>
                        <a:pt x="271" y="64"/>
                        <a:pt x="297" y="40"/>
                      </a:cubicBezTo>
                      <a:cubicBezTo>
                        <a:pt x="299" y="38"/>
                        <a:pt x="301" y="36"/>
                        <a:pt x="304" y="35"/>
                      </a:cubicBezTo>
                      <a:cubicBezTo>
                        <a:pt x="304" y="23"/>
                        <a:pt x="304" y="12"/>
                        <a:pt x="304" y="0"/>
                      </a:cubicBezTo>
                      <a:cubicBezTo>
                        <a:pt x="277" y="25"/>
                        <a:pt x="247" y="45"/>
                        <a:pt x="216" y="65"/>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6" name="Freeform 49"/>
                <p:cNvSpPr>
                  <a:spLocks/>
                </p:cNvSpPr>
                <p:nvPr/>
              </p:nvSpPr>
              <p:spPr bwMode="auto">
                <a:xfrm>
                  <a:off x="3723" y="2020"/>
                  <a:ext cx="810" cy="186"/>
                </a:xfrm>
                <a:custGeom>
                  <a:avLst/>
                  <a:gdLst>
                    <a:gd name="T0" fmla="*/ 0 w 1012"/>
                    <a:gd name="T1" fmla="*/ 130 h 231"/>
                    <a:gd name="T2" fmla="*/ 93 w 1012"/>
                    <a:gd name="T3" fmla="*/ 59 h 231"/>
                    <a:gd name="T4" fmla="*/ 133 w 1012"/>
                    <a:gd name="T5" fmla="*/ 48 h 231"/>
                    <a:gd name="T6" fmla="*/ 309 w 1012"/>
                    <a:gd name="T7" fmla="*/ 0 h 231"/>
                    <a:gd name="T8" fmla="*/ 377 w 1012"/>
                    <a:gd name="T9" fmla="*/ 76 h 231"/>
                    <a:gd name="T10" fmla="*/ 613 w 1012"/>
                    <a:gd name="T11" fmla="*/ 87 h 231"/>
                    <a:gd name="T12" fmla="*/ 703 w 1012"/>
                    <a:gd name="T13" fmla="*/ 0 h 231"/>
                    <a:gd name="T14" fmla="*/ 940 w 1012"/>
                    <a:gd name="T15" fmla="*/ 65 h 231"/>
                    <a:gd name="T16" fmla="*/ 1006 w 1012"/>
                    <a:gd name="T17" fmla="*/ 119 h 231"/>
                    <a:gd name="T18" fmla="*/ 1012 w 1012"/>
                    <a:gd name="T19" fmla="*/ 130 h 231"/>
                    <a:gd name="T20" fmla="*/ 1012 w 1012"/>
                    <a:gd name="T21" fmla="*/ 223 h 231"/>
                    <a:gd name="T22" fmla="*/ 1004 w 1012"/>
                    <a:gd name="T23" fmla="*/ 231 h 231"/>
                    <a:gd name="T24" fmla="*/ 56 w 1012"/>
                    <a:gd name="T25" fmla="*/ 231 h 231"/>
                    <a:gd name="T26" fmla="*/ 6 w 1012"/>
                    <a:gd name="T27" fmla="*/ 231 h 231"/>
                    <a:gd name="T28" fmla="*/ 0 w 1012"/>
                    <a:gd name="T29" fmla="*/ 225 h 231"/>
                    <a:gd name="T30" fmla="*/ 0 w 1012"/>
                    <a:gd name="T31" fmla="*/ 13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12" h="231">
                      <a:moveTo>
                        <a:pt x="0" y="130"/>
                      </a:moveTo>
                      <a:cubicBezTo>
                        <a:pt x="19" y="91"/>
                        <a:pt x="51" y="68"/>
                        <a:pt x="93" y="59"/>
                      </a:cubicBezTo>
                      <a:cubicBezTo>
                        <a:pt x="106" y="56"/>
                        <a:pt x="119" y="52"/>
                        <a:pt x="133" y="48"/>
                      </a:cubicBezTo>
                      <a:cubicBezTo>
                        <a:pt x="191" y="32"/>
                        <a:pt x="250" y="16"/>
                        <a:pt x="309" y="0"/>
                      </a:cubicBezTo>
                      <a:cubicBezTo>
                        <a:pt x="322" y="34"/>
                        <a:pt x="346" y="59"/>
                        <a:pt x="377" y="76"/>
                      </a:cubicBezTo>
                      <a:cubicBezTo>
                        <a:pt x="454" y="118"/>
                        <a:pt x="533" y="120"/>
                        <a:pt x="613" y="87"/>
                      </a:cubicBezTo>
                      <a:cubicBezTo>
                        <a:pt x="655" y="70"/>
                        <a:pt x="687" y="43"/>
                        <a:pt x="703" y="0"/>
                      </a:cubicBezTo>
                      <a:cubicBezTo>
                        <a:pt x="782" y="21"/>
                        <a:pt x="862" y="42"/>
                        <a:pt x="940" y="65"/>
                      </a:cubicBezTo>
                      <a:cubicBezTo>
                        <a:pt x="969" y="73"/>
                        <a:pt x="990" y="93"/>
                        <a:pt x="1006" y="119"/>
                      </a:cubicBezTo>
                      <a:cubicBezTo>
                        <a:pt x="1008" y="123"/>
                        <a:pt x="1010" y="126"/>
                        <a:pt x="1012" y="130"/>
                      </a:cubicBezTo>
                      <a:cubicBezTo>
                        <a:pt x="1012" y="161"/>
                        <a:pt x="1012" y="192"/>
                        <a:pt x="1012" y="223"/>
                      </a:cubicBezTo>
                      <a:cubicBezTo>
                        <a:pt x="1012" y="229"/>
                        <a:pt x="1011" y="231"/>
                        <a:pt x="1004" y="231"/>
                      </a:cubicBezTo>
                      <a:cubicBezTo>
                        <a:pt x="688" y="231"/>
                        <a:pt x="372" y="231"/>
                        <a:pt x="56" y="231"/>
                      </a:cubicBezTo>
                      <a:cubicBezTo>
                        <a:pt x="39" y="231"/>
                        <a:pt x="23" y="230"/>
                        <a:pt x="6" y="231"/>
                      </a:cubicBezTo>
                      <a:cubicBezTo>
                        <a:pt x="1" y="231"/>
                        <a:pt x="0" y="230"/>
                        <a:pt x="0" y="225"/>
                      </a:cubicBezTo>
                      <a:cubicBezTo>
                        <a:pt x="0" y="193"/>
                        <a:pt x="0" y="161"/>
                        <a:pt x="0" y="130"/>
                      </a:cubicBezTo>
                      <a:close/>
                    </a:path>
                  </a:pathLst>
                </a:custGeom>
                <a:solidFill>
                  <a:srgbClr val="00A3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7" name="Freeform 50"/>
                <p:cNvSpPr>
                  <a:spLocks/>
                </p:cNvSpPr>
                <p:nvPr/>
              </p:nvSpPr>
              <p:spPr bwMode="auto">
                <a:xfrm>
                  <a:off x="3970" y="1956"/>
                  <a:ext cx="315" cy="161"/>
                </a:xfrm>
                <a:custGeom>
                  <a:avLst/>
                  <a:gdLst>
                    <a:gd name="T0" fmla="*/ 394 w 394"/>
                    <a:gd name="T1" fmla="*/ 80 h 200"/>
                    <a:gd name="T2" fmla="*/ 304 w 394"/>
                    <a:gd name="T3" fmla="*/ 167 h 200"/>
                    <a:gd name="T4" fmla="*/ 68 w 394"/>
                    <a:gd name="T5" fmla="*/ 156 h 200"/>
                    <a:gd name="T6" fmla="*/ 0 w 394"/>
                    <a:gd name="T7" fmla="*/ 80 h 200"/>
                    <a:gd name="T8" fmla="*/ 37 w 394"/>
                    <a:gd name="T9" fmla="*/ 69 h 200"/>
                    <a:gd name="T10" fmla="*/ 45 w 394"/>
                    <a:gd name="T11" fmla="*/ 58 h 200"/>
                    <a:gd name="T12" fmla="*/ 45 w 394"/>
                    <a:gd name="T13" fmla="*/ 0 h 200"/>
                    <a:gd name="T14" fmla="*/ 53 w 394"/>
                    <a:gd name="T15" fmla="*/ 5 h 200"/>
                    <a:gd name="T16" fmla="*/ 134 w 394"/>
                    <a:gd name="T17" fmla="*/ 71 h 200"/>
                    <a:gd name="T18" fmla="*/ 217 w 394"/>
                    <a:gd name="T19" fmla="*/ 86 h 200"/>
                    <a:gd name="T20" fmla="*/ 255 w 394"/>
                    <a:gd name="T21" fmla="*/ 74 h 200"/>
                    <a:gd name="T22" fmla="*/ 317 w 394"/>
                    <a:gd name="T23" fmla="*/ 26 h 200"/>
                    <a:gd name="T24" fmla="*/ 349 w 394"/>
                    <a:gd name="T25" fmla="*/ 0 h 200"/>
                    <a:gd name="T26" fmla="*/ 349 w 394"/>
                    <a:gd name="T27" fmla="*/ 58 h 200"/>
                    <a:gd name="T28" fmla="*/ 357 w 394"/>
                    <a:gd name="T29" fmla="*/ 69 h 200"/>
                    <a:gd name="T30" fmla="*/ 394 w 394"/>
                    <a:gd name="T31" fmla="*/ 8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4" h="200">
                      <a:moveTo>
                        <a:pt x="394" y="80"/>
                      </a:moveTo>
                      <a:cubicBezTo>
                        <a:pt x="378" y="123"/>
                        <a:pt x="346" y="150"/>
                        <a:pt x="304" y="167"/>
                      </a:cubicBezTo>
                      <a:cubicBezTo>
                        <a:pt x="224" y="200"/>
                        <a:pt x="145" y="198"/>
                        <a:pt x="68" y="156"/>
                      </a:cubicBezTo>
                      <a:cubicBezTo>
                        <a:pt x="37" y="139"/>
                        <a:pt x="13" y="114"/>
                        <a:pt x="0" y="80"/>
                      </a:cubicBezTo>
                      <a:cubicBezTo>
                        <a:pt x="12" y="76"/>
                        <a:pt x="25" y="72"/>
                        <a:pt x="37" y="69"/>
                      </a:cubicBezTo>
                      <a:cubicBezTo>
                        <a:pt x="43" y="68"/>
                        <a:pt x="45" y="65"/>
                        <a:pt x="45" y="58"/>
                      </a:cubicBezTo>
                      <a:cubicBezTo>
                        <a:pt x="45" y="39"/>
                        <a:pt x="45" y="20"/>
                        <a:pt x="45" y="0"/>
                      </a:cubicBezTo>
                      <a:cubicBezTo>
                        <a:pt x="49" y="0"/>
                        <a:pt x="51" y="3"/>
                        <a:pt x="53" y="5"/>
                      </a:cubicBezTo>
                      <a:cubicBezTo>
                        <a:pt x="78" y="29"/>
                        <a:pt x="105" y="51"/>
                        <a:pt x="134" y="71"/>
                      </a:cubicBezTo>
                      <a:cubicBezTo>
                        <a:pt x="159" y="89"/>
                        <a:pt x="188" y="89"/>
                        <a:pt x="217" y="86"/>
                      </a:cubicBezTo>
                      <a:cubicBezTo>
                        <a:pt x="230" y="85"/>
                        <a:pt x="243" y="82"/>
                        <a:pt x="255" y="74"/>
                      </a:cubicBezTo>
                      <a:cubicBezTo>
                        <a:pt x="277" y="60"/>
                        <a:pt x="297" y="43"/>
                        <a:pt x="317" y="26"/>
                      </a:cubicBezTo>
                      <a:cubicBezTo>
                        <a:pt x="328" y="17"/>
                        <a:pt x="336" y="6"/>
                        <a:pt x="349" y="0"/>
                      </a:cubicBezTo>
                      <a:cubicBezTo>
                        <a:pt x="349" y="20"/>
                        <a:pt x="350" y="39"/>
                        <a:pt x="349" y="58"/>
                      </a:cubicBezTo>
                      <a:cubicBezTo>
                        <a:pt x="349" y="65"/>
                        <a:pt x="351" y="68"/>
                        <a:pt x="357" y="69"/>
                      </a:cubicBezTo>
                      <a:cubicBezTo>
                        <a:pt x="370" y="72"/>
                        <a:pt x="382" y="76"/>
                        <a:pt x="394" y="80"/>
                      </a:cubicBezTo>
                      <a:close/>
                    </a:path>
                  </a:pathLst>
                </a:custGeom>
                <a:solidFill>
                  <a:srgbClr val="E1C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8" name="Freeform 51"/>
                <p:cNvSpPr>
                  <a:spLocks/>
                </p:cNvSpPr>
                <p:nvPr/>
              </p:nvSpPr>
              <p:spPr bwMode="auto">
                <a:xfrm>
                  <a:off x="3929" y="1474"/>
                  <a:ext cx="320" cy="227"/>
                </a:xfrm>
                <a:custGeom>
                  <a:avLst/>
                  <a:gdLst>
                    <a:gd name="T0" fmla="*/ 398 w 400"/>
                    <a:gd name="T1" fmla="*/ 96 h 283"/>
                    <a:gd name="T2" fmla="*/ 289 w 400"/>
                    <a:gd name="T3" fmla="*/ 45 h 283"/>
                    <a:gd name="T4" fmla="*/ 98 w 400"/>
                    <a:gd name="T5" fmla="*/ 97 h 283"/>
                    <a:gd name="T6" fmla="*/ 18 w 400"/>
                    <a:gd name="T7" fmla="*/ 242 h 283"/>
                    <a:gd name="T8" fmla="*/ 15 w 400"/>
                    <a:gd name="T9" fmla="*/ 283 h 283"/>
                    <a:gd name="T10" fmla="*/ 13 w 400"/>
                    <a:gd name="T11" fmla="*/ 152 h 283"/>
                    <a:gd name="T12" fmla="*/ 117 w 400"/>
                    <a:gd name="T13" fmla="*/ 46 h 283"/>
                    <a:gd name="T14" fmla="*/ 123 w 400"/>
                    <a:gd name="T15" fmla="*/ 34 h 283"/>
                    <a:gd name="T16" fmla="*/ 122 w 400"/>
                    <a:gd name="T17" fmla="*/ 31 h 283"/>
                    <a:gd name="T18" fmla="*/ 119 w 400"/>
                    <a:gd name="T19" fmla="*/ 8 h 283"/>
                    <a:gd name="T20" fmla="*/ 140 w 400"/>
                    <a:gd name="T21" fmla="*/ 8 h 283"/>
                    <a:gd name="T22" fmla="*/ 240 w 400"/>
                    <a:gd name="T23" fmla="*/ 13 h 283"/>
                    <a:gd name="T24" fmla="*/ 312 w 400"/>
                    <a:gd name="T25" fmla="*/ 19 h 283"/>
                    <a:gd name="T26" fmla="*/ 400 w 400"/>
                    <a:gd name="T27" fmla="*/ 90 h 283"/>
                    <a:gd name="T28" fmla="*/ 398 w 400"/>
                    <a:gd name="T29" fmla="*/ 9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0" h="283">
                      <a:moveTo>
                        <a:pt x="398" y="96"/>
                      </a:moveTo>
                      <a:cubicBezTo>
                        <a:pt x="366" y="70"/>
                        <a:pt x="330" y="52"/>
                        <a:pt x="289" y="45"/>
                      </a:cubicBezTo>
                      <a:cubicBezTo>
                        <a:pt x="218" y="34"/>
                        <a:pt x="154" y="50"/>
                        <a:pt x="98" y="97"/>
                      </a:cubicBezTo>
                      <a:cubicBezTo>
                        <a:pt x="53" y="135"/>
                        <a:pt x="26" y="184"/>
                        <a:pt x="18" y="242"/>
                      </a:cubicBezTo>
                      <a:cubicBezTo>
                        <a:pt x="16" y="256"/>
                        <a:pt x="16" y="270"/>
                        <a:pt x="15" y="283"/>
                      </a:cubicBezTo>
                      <a:cubicBezTo>
                        <a:pt x="5" y="240"/>
                        <a:pt x="0" y="196"/>
                        <a:pt x="13" y="152"/>
                      </a:cubicBezTo>
                      <a:cubicBezTo>
                        <a:pt x="29" y="98"/>
                        <a:pt x="64" y="63"/>
                        <a:pt x="117" y="46"/>
                      </a:cubicBezTo>
                      <a:cubicBezTo>
                        <a:pt x="125" y="44"/>
                        <a:pt x="128" y="41"/>
                        <a:pt x="123" y="34"/>
                      </a:cubicBezTo>
                      <a:cubicBezTo>
                        <a:pt x="123" y="33"/>
                        <a:pt x="122" y="32"/>
                        <a:pt x="122" y="31"/>
                      </a:cubicBezTo>
                      <a:cubicBezTo>
                        <a:pt x="120" y="23"/>
                        <a:pt x="116" y="14"/>
                        <a:pt x="119" y="8"/>
                      </a:cubicBezTo>
                      <a:cubicBezTo>
                        <a:pt x="124" y="0"/>
                        <a:pt x="133" y="7"/>
                        <a:pt x="140" y="8"/>
                      </a:cubicBezTo>
                      <a:cubicBezTo>
                        <a:pt x="173" y="12"/>
                        <a:pt x="206" y="16"/>
                        <a:pt x="240" y="13"/>
                      </a:cubicBezTo>
                      <a:cubicBezTo>
                        <a:pt x="264" y="11"/>
                        <a:pt x="288" y="12"/>
                        <a:pt x="312" y="19"/>
                      </a:cubicBezTo>
                      <a:cubicBezTo>
                        <a:pt x="352" y="30"/>
                        <a:pt x="382" y="53"/>
                        <a:pt x="400" y="90"/>
                      </a:cubicBezTo>
                      <a:cubicBezTo>
                        <a:pt x="400" y="92"/>
                        <a:pt x="400" y="94"/>
                        <a:pt x="398" y="96"/>
                      </a:cubicBezTo>
                      <a:close/>
                    </a:path>
                  </a:pathLst>
                </a:custGeom>
                <a:solidFill>
                  <a:srgbClr val="E2AB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9" name="Freeform 52"/>
                <p:cNvSpPr>
                  <a:spLocks/>
                </p:cNvSpPr>
                <p:nvPr/>
              </p:nvSpPr>
              <p:spPr bwMode="auto">
                <a:xfrm>
                  <a:off x="4248" y="1546"/>
                  <a:ext cx="76" cy="155"/>
                </a:xfrm>
                <a:custGeom>
                  <a:avLst/>
                  <a:gdLst>
                    <a:gd name="T0" fmla="*/ 0 w 95"/>
                    <a:gd name="T1" fmla="*/ 6 h 193"/>
                    <a:gd name="T2" fmla="*/ 2 w 95"/>
                    <a:gd name="T3" fmla="*/ 0 h 193"/>
                    <a:gd name="T4" fmla="*/ 92 w 95"/>
                    <a:gd name="T5" fmla="*/ 96 h 193"/>
                    <a:gd name="T6" fmla="*/ 84 w 95"/>
                    <a:gd name="T7" fmla="*/ 193 h 193"/>
                    <a:gd name="T8" fmla="*/ 44 w 95"/>
                    <a:gd name="T9" fmla="*/ 56 h 193"/>
                    <a:gd name="T10" fmla="*/ 0 w 95"/>
                    <a:gd name="T11" fmla="*/ 6 h 193"/>
                  </a:gdLst>
                  <a:ahLst/>
                  <a:cxnLst>
                    <a:cxn ang="0">
                      <a:pos x="T0" y="T1"/>
                    </a:cxn>
                    <a:cxn ang="0">
                      <a:pos x="T2" y="T3"/>
                    </a:cxn>
                    <a:cxn ang="0">
                      <a:pos x="T4" y="T5"/>
                    </a:cxn>
                    <a:cxn ang="0">
                      <a:pos x="T6" y="T7"/>
                    </a:cxn>
                    <a:cxn ang="0">
                      <a:pos x="T8" y="T9"/>
                    </a:cxn>
                    <a:cxn ang="0">
                      <a:pos x="T10" y="T11"/>
                    </a:cxn>
                  </a:cxnLst>
                  <a:rect l="0" t="0" r="r" b="b"/>
                  <a:pathLst>
                    <a:path w="95" h="193">
                      <a:moveTo>
                        <a:pt x="0" y="6"/>
                      </a:moveTo>
                      <a:cubicBezTo>
                        <a:pt x="2" y="4"/>
                        <a:pt x="2" y="2"/>
                        <a:pt x="2" y="0"/>
                      </a:cubicBezTo>
                      <a:cubicBezTo>
                        <a:pt x="56" y="9"/>
                        <a:pt x="86" y="41"/>
                        <a:pt x="92" y="96"/>
                      </a:cubicBezTo>
                      <a:cubicBezTo>
                        <a:pt x="95" y="129"/>
                        <a:pt x="91" y="161"/>
                        <a:pt x="84" y="193"/>
                      </a:cubicBezTo>
                      <a:cubicBezTo>
                        <a:pt x="83" y="143"/>
                        <a:pt x="72" y="97"/>
                        <a:pt x="44" y="56"/>
                      </a:cubicBezTo>
                      <a:cubicBezTo>
                        <a:pt x="32" y="37"/>
                        <a:pt x="17" y="21"/>
                        <a:pt x="0" y="6"/>
                      </a:cubicBezTo>
                      <a:close/>
                    </a:path>
                  </a:pathLst>
                </a:custGeom>
                <a:solidFill>
                  <a:srgbClr val="D79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0" name="Freeform 53"/>
                <p:cNvSpPr>
                  <a:spLocks/>
                </p:cNvSpPr>
                <p:nvPr/>
              </p:nvSpPr>
              <p:spPr bwMode="auto">
                <a:xfrm>
                  <a:off x="3981" y="1863"/>
                  <a:ext cx="1" cy="1"/>
                </a:xfrm>
                <a:custGeom>
                  <a:avLst/>
                  <a:gdLst>
                    <a:gd name="T0" fmla="*/ 0 w 1"/>
                    <a:gd name="T1" fmla="*/ 1 h 1"/>
                    <a:gd name="T2" fmla="*/ 1 w 1"/>
                    <a:gd name="T3" fmla="*/ 0 h 1"/>
                    <a:gd name="T4" fmla="*/ 1 w 1"/>
                    <a:gd name="T5" fmla="*/ 1 h 1"/>
                    <a:gd name="T6" fmla="*/ 0 w 1"/>
                    <a:gd name="T7" fmla="*/ 1 h 1"/>
                  </a:gdLst>
                  <a:ahLst/>
                  <a:cxnLst>
                    <a:cxn ang="0">
                      <a:pos x="T0" y="T1"/>
                    </a:cxn>
                    <a:cxn ang="0">
                      <a:pos x="T2" y="T3"/>
                    </a:cxn>
                    <a:cxn ang="0">
                      <a:pos x="T4" y="T5"/>
                    </a:cxn>
                    <a:cxn ang="0">
                      <a:pos x="T6" y="T7"/>
                    </a:cxn>
                  </a:cxnLst>
                  <a:rect l="0" t="0" r="r" b="b"/>
                  <a:pathLst>
                    <a:path w="1" h="1">
                      <a:moveTo>
                        <a:pt x="0" y="1"/>
                      </a:moveTo>
                      <a:cubicBezTo>
                        <a:pt x="0" y="0"/>
                        <a:pt x="0" y="0"/>
                        <a:pt x="1" y="0"/>
                      </a:cubicBezTo>
                      <a:cubicBezTo>
                        <a:pt x="1" y="0"/>
                        <a:pt x="1" y="1"/>
                        <a:pt x="1" y="1"/>
                      </a:cubicBezTo>
                      <a:cubicBezTo>
                        <a:pt x="0" y="1"/>
                        <a:pt x="0" y="1"/>
                        <a:pt x="0" y="1"/>
                      </a:cubicBezTo>
                      <a:close/>
                    </a:path>
                  </a:pathLst>
                </a:custGeom>
                <a:solidFill>
                  <a:srgbClr val="7D55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1" name="Freeform 54"/>
                <p:cNvSpPr>
                  <a:spLocks/>
                </p:cNvSpPr>
                <p:nvPr/>
              </p:nvSpPr>
              <p:spPr bwMode="auto">
                <a:xfrm>
                  <a:off x="3965" y="1526"/>
                  <a:ext cx="264" cy="178"/>
                </a:xfrm>
                <a:custGeom>
                  <a:avLst/>
                  <a:gdLst>
                    <a:gd name="T0" fmla="*/ 21 w 330"/>
                    <a:gd name="T1" fmla="*/ 220 h 222"/>
                    <a:gd name="T2" fmla="*/ 15 w 330"/>
                    <a:gd name="T3" fmla="*/ 220 h 222"/>
                    <a:gd name="T4" fmla="*/ 1 w 330"/>
                    <a:gd name="T5" fmla="*/ 207 h 222"/>
                    <a:gd name="T6" fmla="*/ 170 w 330"/>
                    <a:gd name="T7" fmla="*/ 9 h 222"/>
                    <a:gd name="T8" fmla="*/ 325 w 330"/>
                    <a:gd name="T9" fmla="*/ 47 h 222"/>
                    <a:gd name="T10" fmla="*/ 330 w 330"/>
                    <a:gd name="T11" fmla="*/ 52 h 222"/>
                    <a:gd name="T12" fmla="*/ 307 w 330"/>
                    <a:gd name="T13" fmla="*/ 73 h 222"/>
                    <a:gd name="T14" fmla="*/ 273 w 330"/>
                    <a:gd name="T15" fmla="*/ 103 h 222"/>
                    <a:gd name="T16" fmla="*/ 257 w 330"/>
                    <a:gd name="T17" fmla="*/ 112 h 222"/>
                    <a:gd name="T18" fmla="*/ 190 w 330"/>
                    <a:gd name="T19" fmla="*/ 108 h 222"/>
                    <a:gd name="T20" fmla="*/ 169 w 330"/>
                    <a:gd name="T21" fmla="*/ 95 h 222"/>
                    <a:gd name="T22" fmla="*/ 77 w 330"/>
                    <a:gd name="T23" fmla="*/ 93 h 222"/>
                    <a:gd name="T24" fmla="*/ 23 w 330"/>
                    <a:gd name="T25" fmla="*/ 182 h 222"/>
                    <a:gd name="T26" fmla="*/ 21 w 330"/>
                    <a:gd name="T27" fmla="*/ 22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0" h="222">
                      <a:moveTo>
                        <a:pt x="21" y="220"/>
                      </a:moveTo>
                      <a:cubicBezTo>
                        <a:pt x="19" y="220"/>
                        <a:pt x="17" y="220"/>
                        <a:pt x="15" y="220"/>
                      </a:cubicBezTo>
                      <a:cubicBezTo>
                        <a:pt x="1" y="222"/>
                        <a:pt x="1" y="222"/>
                        <a:pt x="1" y="207"/>
                      </a:cubicBezTo>
                      <a:cubicBezTo>
                        <a:pt x="0" y="114"/>
                        <a:pt x="69" y="25"/>
                        <a:pt x="170" y="9"/>
                      </a:cubicBezTo>
                      <a:cubicBezTo>
                        <a:pt x="227" y="0"/>
                        <a:pt x="279" y="13"/>
                        <a:pt x="325" y="47"/>
                      </a:cubicBezTo>
                      <a:cubicBezTo>
                        <a:pt x="327" y="48"/>
                        <a:pt x="329" y="50"/>
                        <a:pt x="330" y="52"/>
                      </a:cubicBezTo>
                      <a:cubicBezTo>
                        <a:pt x="321" y="57"/>
                        <a:pt x="315" y="66"/>
                        <a:pt x="307" y="73"/>
                      </a:cubicBezTo>
                      <a:cubicBezTo>
                        <a:pt x="295" y="82"/>
                        <a:pt x="284" y="93"/>
                        <a:pt x="273" y="103"/>
                      </a:cubicBezTo>
                      <a:cubicBezTo>
                        <a:pt x="267" y="106"/>
                        <a:pt x="262" y="109"/>
                        <a:pt x="257" y="112"/>
                      </a:cubicBezTo>
                      <a:cubicBezTo>
                        <a:pt x="234" y="123"/>
                        <a:pt x="212" y="120"/>
                        <a:pt x="190" y="108"/>
                      </a:cubicBezTo>
                      <a:cubicBezTo>
                        <a:pt x="183" y="104"/>
                        <a:pt x="175" y="101"/>
                        <a:pt x="169" y="95"/>
                      </a:cubicBezTo>
                      <a:cubicBezTo>
                        <a:pt x="141" y="69"/>
                        <a:pt x="105" y="76"/>
                        <a:pt x="77" y="93"/>
                      </a:cubicBezTo>
                      <a:cubicBezTo>
                        <a:pt x="44" y="113"/>
                        <a:pt x="29" y="144"/>
                        <a:pt x="23" y="182"/>
                      </a:cubicBezTo>
                      <a:cubicBezTo>
                        <a:pt x="22" y="194"/>
                        <a:pt x="22" y="207"/>
                        <a:pt x="21" y="220"/>
                      </a:cubicBezTo>
                      <a:close/>
                    </a:path>
                  </a:pathLst>
                </a:custGeom>
                <a:solidFill>
                  <a:srgbClr val="E2A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2" name="Freeform 55"/>
                <p:cNvSpPr>
                  <a:spLocks/>
                </p:cNvSpPr>
                <p:nvPr/>
              </p:nvSpPr>
              <p:spPr bwMode="auto">
                <a:xfrm>
                  <a:off x="4066" y="1879"/>
                  <a:ext cx="123" cy="40"/>
                </a:xfrm>
                <a:custGeom>
                  <a:avLst/>
                  <a:gdLst>
                    <a:gd name="T0" fmla="*/ 77 w 154"/>
                    <a:gd name="T1" fmla="*/ 2 h 50"/>
                    <a:gd name="T2" fmla="*/ 141 w 154"/>
                    <a:gd name="T3" fmla="*/ 2 h 50"/>
                    <a:gd name="T4" fmla="*/ 152 w 154"/>
                    <a:gd name="T5" fmla="*/ 5 h 50"/>
                    <a:gd name="T6" fmla="*/ 148 w 154"/>
                    <a:gd name="T7" fmla="*/ 15 h 50"/>
                    <a:gd name="T8" fmla="*/ 89 w 154"/>
                    <a:gd name="T9" fmla="*/ 46 h 50"/>
                    <a:gd name="T10" fmla="*/ 10 w 154"/>
                    <a:gd name="T11" fmla="*/ 20 h 50"/>
                    <a:gd name="T12" fmla="*/ 4 w 154"/>
                    <a:gd name="T13" fmla="*/ 13 h 50"/>
                    <a:gd name="T14" fmla="*/ 11 w 154"/>
                    <a:gd name="T15" fmla="*/ 2 h 50"/>
                    <a:gd name="T16" fmla="*/ 77 w 154"/>
                    <a:gd name="T17"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50">
                      <a:moveTo>
                        <a:pt x="77" y="2"/>
                      </a:moveTo>
                      <a:cubicBezTo>
                        <a:pt x="98" y="2"/>
                        <a:pt x="120" y="2"/>
                        <a:pt x="141" y="2"/>
                      </a:cubicBezTo>
                      <a:cubicBezTo>
                        <a:pt x="145" y="2"/>
                        <a:pt x="149" y="0"/>
                        <a:pt x="152" y="5"/>
                      </a:cubicBezTo>
                      <a:cubicBezTo>
                        <a:pt x="154" y="9"/>
                        <a:pt x="151" y="12"/>
                        <a:pt x="148" y="15"/>
                      </a:cubicBezTo>
                      <a:cubicBezTo>
                        <a:pt x="133" y="34"/>
                        <a:pt x="113" y="44"/>
                        <a:pt x="89" y="46"/>
                      </a:cubicBezTo>
                      <a:cubicBezTo>
                        <a:pt x="59" y="50"/>
                        <a:pt x="31" y="45"/>
                        <a:pt x="10" y="20"/>
                      </a:cubicBezTo>
                      <a:cubicBezTo>
                        <a:pt x="8" y="18"/>
                        <a:pt x="6" y="15"/>
                        <a:pt x="4" y="13"/>
                      </a:cubicBezTo>
                      <a:cubicBezTo>
                        <a:pt x="0" y="5"/>
                        <a:pt x="2" y="2"/>
                        <a:pt x="11" y="2"/>
                      </a:cubicBezTo>
                      <a:cubicBezTo>
                        <a:pt x="33" y="1"/>
                        <a:pt x="55" y="2"/>
                        <a:pt x="77" y="2"/>
                      </a:cubicBezTo>
                      <a:close/>
                    </a:path>
                  </a:pathLst>
                </a:custGeom>
                <a:solidFill>
                  <a:srgbClr val="AB85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3" name="Freeform 56"/>
                <p:cNvSpPr>
                  <a:spLocks/>
                </p:cNvSpPr>
                <p:nvPr/>
              </p:nvSpPr>
              <p:spPr bwMode="auto">
                <a:xfrm>
                  <a:off x="4184" y="1568"/>
                  <a:ext cx="106" cy="138"/>
                </a:xfrm>
                <a:custGeom>
                  <a:avLst/>
                  <a:gdLst>
                    <a:gd name="T0" fmla="*/ 0 w 133"/>
                    <a:gd name="T1" fmla="*/ 51 h 172"/>
                    <a:gd name="T2" fmla="*/ 34 w 133"/>
                    <a:gd name="T3" fmla="*/ 21 h 172"/>
                    <a:gd name="T4" fmla="*/ 57 w 133"/>
                    <a:gd name="T5" fmla="*/ 0 h 172"/>
                    <a:gd name="T6" fmla="*/ 118 w 133"/>
                    <a:gd name="T7" fmla="*/ 81 h 172"/>
                    <a:gd name="T8" fmla="*/ 132 w 133"/>
                    <a:gd name="T9" fmla="*/ 160 h 172"/>
                    <a:gd name="T10" fmla="*/ 121 w 133"/>
                    <a:gd name="T11" fmla="*/ 169 h 172"/>
                    <a:gd name="T12" fmla="*/ 113 w 133"/>
                    <a:gd name="T13" fmla="*/ 168 h 172"/>
                    <a:gd name="T14" fmla="*/ 108 w 133"/>
                    <a:gd name="T15" fmla="*/ 109 h 172"/>
                    <a:gd name="T16" fmla="*/ 35 w 133"/>
                    <a:gd name="T17" fmla="*/ 48 h 172"/>
                    <a:gd name="T18" fmla="*/ 0 w 133"/>
                    <a:gd name="T19" fmla="*/ 5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72">
                      <a:moveTo>
                        <a:pt x="0" y="51"/>
                      </a:moveTo>
                      <a:cubicBezTo>
                        <a:pt x="11" y="41"/>
                        <a:pt x="22" y="30"/>
                        <a:pt x="34" y="21"/>
                      </a:cubicBezTo>
                      <a:cubicBezTo>
                        <a:pt x="42" y="14"/>
                        <a:pt x="48" y="5"/>
                        <a:pt x="57" y="0"/>
                      </a:cubicBezTo>
                      <a:cubicBezTo>
                        <a:pt x="85" y="21"/>
                        <a:pt x="105" y="49"/>
                        <a:pt x="118" y="81"/>
                      </a:cubicBezTo>
                      <a:cubicBezTo>
                        <a:pt x="128" y="106"/>
                        <a:pt x="133" y="132"/>
                        <a:pt x="132" y="160"/>
                      </a:cubicBezTo>
                      <a:cubicBezTo>
                        <a:pt x="132" y="168"/>
                        <a:pt x="131" y="172"/>
                        <a:pt x="121" y="169"/>
                      </a:cubicBezTo>
                      <a:cubicBezTo>
                        <a:pt x="119" y="168"/>
                        <a:pt x="116" y="168"/>
                        <a:pt x="113" y="168"/>
                      </a:cubicBezTo>
                      <a:cubicBezTo>
                        <a:pt x="114" y="148"/>
                        <a:pt x="112" y="129"/>
                        <a:pt x="108" y="109"/>
                      </a:cubicBezTo>
                      <a:cubicBezTo>
                        <a:pt x="100" y="68"/>
                        <a:pt x="79" y="51"/>
                        <a:pt x="35" y="48"/>
                      </a:cubicBezTo>
                      <a:cubicBezTo>
                        <a:pt x="23" y="47"/>
                        <a:pt x="11" y="49"/>
                        <a:pt x="0" y="51"/>
                      </a:cubicBezTo>
                      <a:close/>
                    </a:path>
                  </a:pathLst>
                </a:custGeom>
                <a:solidFill>
                  <a:srgbClr val="D79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4" name="Freeform 57"/>
                <p:cNvSpPr>
                  <a:spLocks/>
                </p:cNvSpPr>
                <p:nvPr/>
              </p:nvSpPr>
              <p:spPr bwMode="auto">
                <a:xfrm>
                  <a:off x="4135" y="1699"/>
                  <a:ext cx="123" cy="125"/>
                </a:xfrm>
                <a:custGeom>
                  <a:avLst/>
                  <a:gdLst>
                    <a:gd name="T0" fmla="*/ 1 w 154"/>
                    <a:gd name="T1" fmla="*/ 105 h 156"/>
                    <a:gd name="T2" fmla="*/ 1 w 154"/>
                    <a:gd name="T3" fmla="*/ 74 h 156"/>
                    <a:gd name="T4" fmla="*/ 40 w 154"/>
                    <a:gd name="T5" fmla="*/ 14 h 156"/>
                    <a:gd name="T6" fmla="*/ 128 w 154"/>
                    <a:gd name="T7" fmla="*/ 15 h 156"/>
                    <a:gd name="T8" fmla="*/ 146 w 154"/>
                    <a:gd name="T9" fmla="*/ 31 h 156"/>
                    <a:gd name="T10" fmla="*/ 150 w 154"/>
                    <a:gd name="T11" fmla="*/ 41 h 156"/>
                    <a:gd name="T12" fmla="*/ 132 w 154"/>
                    <a:gd name="T13" fmla="*/ 44 h 156"/>
                    <a:gd name="T14" fmla="*/ 90 w 154"/>
                    <a:gd name="T15" fmla="*/ 24 h 156"/>
                    <a:gd name="T16" fmla="*/ 38 w 154"/>
                    <a:gd name="T17" fmla="*/ 36 h 156"/>
                    <a:gd name="T18" fmla="*/ 21 w 154"/>
                    <a:gd name="T19" fmla="*/ 71 h 156"/>
                    <a:gd name="T20" fmla="*/ 21 w 154"/>
                    <a:gd name="T21" fmla="*/ 146 h 156"/>
                    <a:gd name="T22" fmla="*/ 11 w 154"/>
                    <a:gd name="T23" fmla="*/ 156 h 156"/>
                    <a:gd name="T24" fmla="*/ 1 w 154"/>
                    <a:gd name="T25" fmla="*/ 146 h 156"/>
                    <a:gd name="T26" fmla="*/ 1 w 154"/>
                    <a:gd name="T27" fmla="*/ 10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4" h="156">
                      <a:moveTo>
                        <a:pt x="1" y="105"/>
                      </a:moveTo>
                      <a:cubicBezTo>
                        <a:pt x="1" y="94"/>
                        <a:pt x="2" y="84"/>
                        <a:pt x="1" y="74"/>
                      </a:cubicBezTo>
                      <a:cubicBezTo>
                        <a:pt x="0" y="44"/>
                        <a:pt x="14" y="25"/>
                        <a:pt x="40" y="14"/>
                      </a:cubicBezTo>
                      <a:cubicBezTo>
                        <a:pt x="69" y="1"/>
                        <a:pt x="99" y="0"/>
                        <a:pt x="128" y="15"/>
                      </a:cubicBezTo>
                      <a:cubicBezTo>
                        <a:pt x="135" y="19"/>
                        <a:pt x="141" y="25"/>
                        <a:pt x="146" y="31"/>
                      </a:cubicBezTo>
                      <a:cubicBezTo>
                        <a:pt x="149" y="34"/>
                        <a:pt x="154" y="38"/>
                        <a:pt x="150" y="41"/>
                      </a:cubicBezTo>
                      <a:cubicBezTo>
                        <a:pt x="145" y="44"/>
                        <a:pt x="138" y="50"/>
                        <a:pt x="132" y="44"/>
                      </a:cubicBezTo>
                      <a:cubicBezTo>
                        <a:pt x="121" y="30"/>
                        <a:pt x="106" y="26"/>
                        <a:pt x="90" y="24"/>
                      </a:cubicBezTo>
                      <a:cubicBezTo>
                        <a:pt x="71" y="22"/>
                        <a:pt x="53" y="25"/>
                        <a:pt x="38" y="36"/>
                      </a:cubicBezTo>
                      <a:cubicBezTo>
                        <a:pt x="27" y="45"/>
                        <a:pt x="21" y="56"/>
                        <a:pt x="21" y="71"/>
                      </a:cubicBezTo>
                      <a:cubicBezTo>
                        <a:pt x="21" y="96"/>
                        <a:pt x="21" y="121"/>
                        <a:pt x="21" y="146"/>
                      </a:cubicBezTo>
                      <a:cubicBezTo>
                        <a:pt x="22" y="155"/>
                        <a:pt x="17" y="155"/>
                        <a:pt x="11" y="156"/>
                      </a:cubicBezTo>
                      <a:cubicBezTo>
                        <a:pt x="3" y="156"/>
                        <a:pt x="1" y="153"/>
                        <a:pt x="1" y="146"/>
                      </a:cubicBezTo>
                      <a:cubicBezTo>
                        <a:pt x="2" y="132"/>
                        <a:pt x="1" y="118"/>
                        <a:pt x="1" y="105"/>
                      </a:cubicBezTo>
                      <a:close/>
                    </a:path>
                  </a:pathLst>
                </a:custGeom>
                <a:solidFill>
                  <a:srgbClr val="BE9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5" name="Freeform 58"/>
                <p:cNvSpPr>
                  <a:spLocks/>
                </p:cNvSpPr>
                <p:nvPr/>
              </p:nvSpPr>
              <p:spPr bwMode="auto">
                <a:xfrm>
                  <a:off x="3997" y="1703"/>
                  <a:ext cx="118" cy="35"/>
                </a:xfrm>
                <a:custGeom>
                  <a:avLst/>
                  <a:gdLst>
                    <a:gd name="T0" fmla="*/ 72 w 147"/>
                    <a:gd name="T1" fmla="*/ 0 h 44"/>
                    <a:gd name="T2" fmla="*/ 130 w 147"/>
                    <a:gd name="T3" fmla="*/ 18 h 44"/>
                    <a:gd name="T4" fmla="*/ 137 w 147"/>
                    <a:gd name="T5" fmla="*/ 25 h 44"/>
                    <a:gd name="T6" fmla="*/ 141 w 147"/>
                    <a:gd name="T7" fmla="*/ 37 h 44"/>
                    <a:gd name="T8" fmla="*/ 123 w 147"/>
                    <a:gd name="T9" fmla="*/ 38 h 44"/>
                    <a:gd name="T10" fmla="*/ 35 w 147"/>
                    <a:gd name="T11" fmla="*/ 28 h 44"/>
                    <a:gd name="T12" fmla="*/ 23 w 147"/>
                    <a:gd name="T13" fmla="*/ 39 h 44"/>
                    <a:gd name="T14" fmla="*/ 15 w 147"/>
                    <a:gd name="T15" fmla="*/ 42 h 44"/>
                    <a:gd name="T16" fmla="*/ 11 w 147"/>
                    <a:gd name="T17" fmla="*/ 23 h 44"/>
                    <a:gd name="T18" fmla="*/ 72 w 147"/>
                    <a:gd name="T1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44">
                      <a:moveTo>
                        <a:pt x="72" y="0"/>
                      </a:moveTo>
                      <a:cubicBezTo>
                        <a:pt x="93" y="1"/>
                        <a:pt x="113" y="5"/>
                        <a:pt x="130" y="18"/>
                      </a:cubicBezTo>
                      <a:cubicBezTo>
                        <a:pt x="132" y="20"/>
                        <a:pt x="136" y="22"/>
                        <a:pt x="137" y="25"/>
                      </a:cubicBezTo>
                      <a:cubicBezTo>
                        <a:pt x="139" y="29"/>
                        <a:pt x="147" y="32"/>
                        <a:pt x="141" y="37"/>
                      </a:cubicBezTo>
                      <a:cubicBezTo>
                        <a:pt x="136" y="44"/>
                        <a:pt x="129" y="44"/>
                        <a:pt x="123" y="38"/>
                      </a:cubicBezTo>
                      <a:cubicBezTo>
                        <a:pt x="103" y="16"/>
                        <a:pt x="57" y="15"/>
                        <a:pt x="35" y="28"/>
                      </a:cubicBezTo>
                      <a:cubicBezTo>
                        <a:pt x="30" y="31"/>
                        <a:pt x="26" y="34"/>
                        <a:pt x="23" y="39"/>
                      </a:cubicBezTo>
                      <a:cubicBezTo>
                        <a:pt x="21" y="43"/>
                        <a:pt x="19" y="43"/>
                        <a:pt x="15" y="42"/>
                      </a:cubicBezTo>
                      <a:cubicBezTo>
                        <a:pt x="1" y="36"/>
                        <a:pt x="0" y="34"/>
                        <a:pt x="11" y="23"/>
                      </a:cubicBezTo>
                      <a:cubicBezTo>
                        <a:pt x="27" y="5"/>
                        <a:pt x="49" y="1"/>
                        <a:pt x="72" y="0"/>
                      </a:cubicBezTo>
                      <a:close/>
                    </a:path>
                  </a:pathLst>
                </a:custGeom>
                <a:solidFill>
                  <a:srgbClr val="CDA4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6" name="Freeform 59"/>
                <p:cNvSpPr>
                  <a:spLocks/>
                </p:cNvSpPr>
                <p:nvPr/>
              </p:nvSpPr>
              <p:spPr bwMode="auto">
                <a:xfrm>
                  <a:off x="4039" y="1743"/>
                  <a:ext cx="32" cy="33"/>
                </a:xfrm>
                <a:custGeom>
                  <a:avLst/>
                  <a:gdLst>
                    <a:gd name="T0" fmla="*/ 0 w 40"/>
                    <a:gd name="T1" fmla="*/ 20 h 41"/>
                    <a:gd name="T2" fmla="*/ 20 w 40"/>
                    <a:gd name="T3" fmla="*/ 0 h 41"/>
                    <a:gd name="T4" fmla="*/ 40 w 40"/>
                    <a:gd name="T5" fmla="*/ 20 h 41"/>
                    <a:gd name="T6" fmla="*/ 19 w 40"/>
                    <a:gd name="T7" fmla="*/ 40 h 41"/>
                    <a:gd name="T8" fmla="*/ 0 w 40"/>
                    <a:gd name="T9" fmla="*/ 20 h 41"/>
                  </a:gdLst>
                  <a:ahLst/>
                  <a:cxnLst>
                    <a:cxn ang="0">
                      <a:pos x="T0" y="T1"/>
                    </a:cxn>
                    <a:cxn ang="0">
                      <a:pos x="T2" y="T3"/>
                    </a:cxn>
                    <a:cxn ang="0">
                      <a:pos x="T4" y="T5"/>
                    </a:cxn>
                    <a:cxn ang="0">
                      <a:pos x="T6" y="T7"/>
                    </a:cxn>
                    <a:cxn ang="0">
                      <a:pos x="T8" y="T9"/>
                    </a:cxn>
                  </a:cxnLst>
                  <a:rect l="0" t="0" r="r" b="b"/>
                  <a:pathLst>
                    <a:path w="40" h="41">
                      <a:moveTo>
                        <a:pt x="0" y="20"/>
                      </a:moveTo>
                      <a:cubicBezTo>
                        <a:pt x="0" y="9"/>
                        <a:pt x="9" y="0"/>
                        <a:pt x="20" y="0"/>
                      </a:cubicBezTo>
                      <a:cubicBezTo>
                        <a:pt x="31" y="0"/>
                        <a:pt x="40" y="9"/>
                        <a:pt x="40" y="20"/>
                      </a:cubicBezTo>
                      <a:cubicBezTo>
                        <a:pt x="40" y="31"/>
                        <a:pt x="31" y="41"/>
                        <a:pt x="19" y="40"/>
                      </a:cubicBezTo>
                      <a:cubicBezTo>
                        <a:pt x="8" y="40"/>
                        <a:pt x="0" y="31"/>
                        <a:pt x="0" y="20"/>
                      </a:cubicBezTo>
                      <a:close/>
                    </a:path>
                  </a:pathLst>
                </a:custGeom>
                <a:solidFill>
                  <a:srgbClr val="3B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7" name="Freeform 60"/>
                <p:cNvSpPr>
                  <a:spLocks/>
                </p:cNvSpPr>
                <p:nvPr/>
              </p:nvSpPr>
              <p:spPr bwMode="auto">
                <a:xfrm>
                  <a:off x="4185" y="1743"/>
                  <a:ext cx="32" cy="32"/>
                </a:xfrm>
                <a:custGeom>
                  <a:avLst/>
                  <a:gdLst>
                    <a:gd name="T0" fmla="*/ 40 w 40"/>
                    <a:gd name="T1" fmla="*/ 20 h 40"/>
                    <a:gd name="T2" fmla="*/ 21 w 40"/>
                    <a:gd name="T3" fmla="*/ 40 h 40"/>
                    <a:gd name="T4" fmla="*/ 0 w 40"/>
                    <a:gd name="T5" fmla="*/ 20 h 40"/>
                    <a:gd name="T6" fmla="*/ 21 w 40"/>
                    <a:gd name="T7" fmla="*/ 0 h 40"/>
                    <a:gd name="T8" fmla="*/ 40 w 40"/>
                    <a:gd name="T9" fmla="*/ 20 h 40"/>
                  </a:gdLst>
                  <a:ahLst/>
                  <a:cxnLst>
                    <a:cxn ang="0">
                      <a:pos x="T0" y="T1"/>
                    </a:cxn>
                    <a:cxn ang="0">
                      <a:pos x="T2" y="T3"/>
                    </a:cxn>
                    <a:cxn ang="0">
                      <a:pos x="T4" y="T5"/>
                    </a:cxn>
                    <a:cxn ang="0">
                      <a:pos x="T6" y="T7"/>
                    </a:cxn>
                    <a:cxn ang="0">
                      <a:pos x="T8" y="T9"/>
                    </a:cxn>
                  </a:cxnLst>
                  <a:rect l="0" t="0" r="r" b="b"/>
                  <a:pathLst>
                    <a:path w="40" h="40">
                      <a:moveTo>
                        <a:pt x="40" y="20"/>
                      </a:moveTo>
                      <a:cubicBezTo>
                        <a:pt x="40" y="31"/>
                        <a:pt x="32" y="40"/>
                        <a:pt x="21" y="40"/>
                      </a:cubicBezTo>
                      <a:cubicBezTo>
                        <a:pt x="9" y="40"/>
                        <a:pt x="0" y="31"/>
                        <a:pt x="0" y="20"/>
                      </a:cubicBezTo>
                      <a:cubicBezTo>
                        <a:pt x="0" y="9"/>
                        <a:pt x="10" y="0"/>
                        <a:pt x="21" y="0"/>
                      </a:cubicBezTo>
                      <a:cubicBezTo>
                        <a:pt x="32" y="0"/>
                        <a:pt x="40" y="9"/>
                        <a:pt x="40" y="20"/>
                      </a:cubicBezTo>
                      <a:close/>
                    </a:path>
                  </a:pathLst>
                </a:custGeom>
                <a:solidFill>
                  <a:srgbClr val="3B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8" name="Freeform 61"/>
                <p:cNvSpPr>
                  <a:spLocks/>
                </p:cNvSpPr>
                <p:nvPr/>
              </p:nvSpPr>
              <p:spPr bwMode="auto">
                <a:xfrm>
                  <a:off x="4273" y="1863"/>
                  <a:ext cx="3" cy="1"/>
                </a:xfrm>
                <a:custGeom>
                  <a:avLst/>
                  <a:gdLst>
                    <a:gd name="T0" fmla="*/ 3 w 3"/>
                    <a:gd name="T1" fmla="*/ 0 h 1"/>
                    <a:gd name="T2" fmla="*/ 0 w 3"/>
                    <a:gd name="T3" fmla="*/ 1 h 1"/>
                    <a:gd name="T4" fmla="*/ 1 w 3"/>
                    <a:gd name="T5" fmla="*/ 0 h 1"/>
                    <a:gd name="T6" fmla="*/ 3 w 3"/>
                    <a:gd name="T7" fmla="*/ 0 h 1"/>
                  </a:gdLst>
                  <a:ahLst/>
                  <a:cxnLst>
                    <a:cxn ang="0">
                      <a:pos x="T0" y="T1"/>
                    </a:cxn>
                    <a:cxn ang="0">
                      <a:pos x="T2" y="T3"/>
                    </a:cxn>
                    <a:cxn ang="0">
                      <a:pos x="T4" y="T5"/>
                    </a:cxn>
                    <a:cxn ang="0">
                      <a:pos x="T6" y="T7"/>
                    </a:cxn>
                  </a:cxnLst>
                  <a:rect l="0" t="0" r="r" b="b"/>
                  <a:pathLst>
                    <a:path w="3" h="1">
                      <a:moveTo>
                        <a:pt x="3" y="0"/>
                      </a:moveTo>
                      <a:cubicBezTo>
                        <a:pt x="2" y="1"/>
                        <a:pt x="1" y="1"/>
                        <a:pt x="0" y="1"/>
                      </a:cubicBezTo>
                      <a:cubicBezTo>
                        <a:pt x="0" y="1"/>
                        <a:pt x="1" y="0"/>
                        <a:pt x="1" y="0"/>
                      </a:cubicBezTo>
                      <a:cubicBezTo>
                        <a:pt x="2" y="0"/>
                        <a:pt x="3" y="0"/>
                        <a:pt x="3" y="0"/>
                      </a:cubicBezTo>
                      <a:close/>
                    </a:path>
                  </a:pathLst>
                </a:custGeom>
                <a:solidFill>
                  <a:srgbClr val="7D55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9" name="Freeform 62"/>
                <p:cNvSpPr>
                  <a:spLocks noEditPoints="1"/>
                </p:cNvSpPr>
                <p:nvPr/>
              </p:nvSpPr>
              <p:spPr bwMode="auto">
                <a:xfrm>
                  <a:off x="3982" y="1581"/>
                  <a:ext cx="293" cy="414"/>
                </a:xfrm>
                <a:custGeom>
                  <a:avLst/>
                  <a:gdLst>
                    <a:gd name="T0" fmla="*/ 365 w 366"/>
                    <a:gd name="T1" fmla="*/ 151 h 515"/>
                    <a:gd name="T2" fmla="*/ 287 w 366"/>
                    <a:gd name="T3" fmla="*/ 31 h 515"/>
                    <a:gd name="T4" fmla="*/ 236 w 366"/>
                    <a:gd name="T5" fmla="*/ 43 h 515"/>
                    <a:gd name="T6" fmla="*/ 148 w 366"/>
                    <a:gd name="T7" fmla="*/ 26 h 515"/>
                    <a:gd name="T8" fmla="*/ 2 w 366"/>
                    <a:gd name="T9" fmla="*/ 113 h 515"/>
                    <a:gd name="T10" fmla="*/ 0 w 366"/>
                    <a:gd name="T11" fmla="*/ 351 h 515"/>
                    <a:gd name="T12" fmla="*/ 7 w 366"/>
                    <a:gd name="T13" fmla="*/ 385 h 515"/>
                    <a:gd name="T14" fmla="*/ 118 w 366"/>
                    <a:gd name="T15" fmla="*/ 497 h 515"/>
                    <a:gd name="T16" fmla="*/ 182 w 366"/>
                    <a:gd name="T17" fmla="*/ 515 h 515"/>
                    <a:gd name="T18" fmla="*/ 334 w 366"/>
                    <a:gd name="T19" fmla="*/ 432 h 515"/>
                    <a:gd name="T20" fmla="*/ 360 w 366"/>
                    <a:gd name="T21" fmla="*/ 377 h 515"/>
                    <a:gd name="T22" fmla="*/ 361 w 366"/>
                    <a:gd name="T23" fmla="*/ 370 h 515"/>
                    <a:gd name="T24" fmla="*/ 364 w 366"/>
                    <a:gd name="T25" fmla="*/ 352 h 515"/>
                    <a:gd name="T26" fmla="*/ 365 w 366"/>
                    <a:gd name="T27" fmla="*/ 351 h 515"/>
                    <a:gd name="T28" fmla="*/ 365 w 366"/>
                    <a:gd name="T29" fmla="*/ 351 h 515"/>
                    <a:gd name="T30" fmla="*/ 274 w 366"/>
                    <a:gd name="T31" fmla="*/ 241 h 515"/>
                    <a:gd name="T32" fmla="*/ 274 w 366"/>
                    <a:gd name="T33" fmla="*/ 201 h 515"/>
                    <a:gd name="T34" fmla="*/ 274 w 366"/>
                    <a:gd name="T35" fmla="*/ 241 h 515"/>
                    <a:gd name="T36" fmla="*/ 192 w 366"/>
                    <a:gd name="T37" fmla="*/ 220 h 515"/>
                    <a:gd name="T38" fmla="*/ 319 w 366"/>
                    <a:gd name="T39" fmla="*/ 161 h 515"/>
                    <a:gd name="T40" fmla="*/ 341 w 366"/>
                    <a:gd name="T41" fmla="*/ 187 h 515"/>
                    <a:gd name="T42" fmla="*/ 281 w 366"/>
                    <a:gd name="T43" fmla="*/ 170 h 515"/>
                    <a:gd name="T44" fmla="*/ 212 w 366"/>
                    <a:gd name="T45" fmla="*/ 217 h 515"/>
                    <a:gd name="T46" fmla="*/ 202 w 366"/>
                    <a:gd name="T47" fmla="*/ 302 h 515"/>
                    <a:gd name="T48" fmla="*/ 192 w 366"/>
                    <a:gd name="T49" fmla="*/ 251 h 515"/>
                    <a:gd name="T50" fmla="*/ 34 w 366"/>
                    <a:gd name="T51" fmla="*/ 193 h 515"/>
                    <a:gd name="T52" fmla="*/ 91 w 366"/>
                    <a:gd name="T53" fmla="*/ 151 h 515"/>
                    <a:gd name="T54" fmla="*/ 156 w 366"/>
                    <a:gd name="T55" fmla="*/ 176 h 515"/>
                    <a:gd name="T56" fmla="*/ 142 w 366"/>
                    <a:gd name="T57" fmla="*/ 189 h 515"/>
                    <a:gd name="T58" fmla="*/ 42 w 366"/>
                    <a:gd name="T59" fmla="*/ 190 h 515"/>
                    <a:gd name="T60" fmla="*/ 71 w 366"/>
                    <a:gd name="T61" fmla="*/ 221 h 515"/>
                    <a:gd name="T62" fmla="*/ 111 w 366"/>
                    <a:gd name="T63" fmla="*/ 221 h 515"/>
                    <a:gd name="T64" fmla="*/ 115 w 366"/>
                    <a:gd name="T65" fmla="*/ 391 h 515"/>
                    <a:gd name="T66" fmla="*/ 116 w 366"/>
                    <a:gd name="T67" fmla="*/ 373 h 515"/>
                    <a:gd name="T68" fmla="*/ 246 w 366"/>
                    <a:gd name="T69" fmla="*/ 373 h 515"/>
                    <a:gd name="T70" fmla="*/ 253 w 366"/>
                    <a:gd name="T71" fmla="*/ 386 h 515"/>
                    <a:gd name="T72" fmla="*/ 115 w 366"/>
                    <a:gd name="T73" fmla="*/ 391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6" h="515">
                      <a:moveTo>
                        <a:pt x="364" y="288"/>
                      </a:moveTo>
                      <a:cubicBezTo>
                        <a:pt x="364" y="242"/>
                        <a:pt x="365" y="196"/>
                        <a:pt x="365" y="151"/>
                      </a:cubicBezTo>
                      <a:cubicBezTo>
                        <a:pt x="366" y="131"/>
                        <a:pt x="364" y="112"/>
                        <a:pt x="360" y="92"/>
                      </a:cubicBezTo>
                      <a:cubicBezTo>
                        <a:pt x="352" y="51"/>
                        <a:pt x="331" y="34"/>
                        <a:pt x="287" y="31"/>
                      </a:cubicBezTo>
                      <a:cubicBezTo>
                        <a:pt x="275" y="30"/>
                        <a:pt x="263" y="32"/>
                        <a:pt x="252" y="34"/>
                      </a:cubicBezTo>
                      <a:cubicBezTo>
                        <a:pt x="246" y="37"/>
                        <a:pt x="241" y="40"/>
                        <a:pt x="236" y="43"/>
                      </a:cubicBezTo>
                      <a:cubicBezTo>
                        <a:pt x="213" y="54"/>
                        <a:pt x="191" y="51"/>
                        <a:pt x="169" y="39"/>
                      </a:cubicBezTo>
                      <a:cubicBezTo>
                        <a:pt x="162" y="35"/>
                        <a:pt x="154" y="32"/>
                        <a:pt x="148" y="26"/>
                      </a:cubicBezTo>
                      <a:cubicBezTo>
                        <a:pt x="120" y="0"/>
                        <a:pt x="84" y="7"/>
                        <a:pt x="56" y="24"/>
                      </a:cubicBezTo>
                      <a:cubicBezTo>
                        <a:pt x="23" y="44"/>
                        <a:pt x="8" y="75"/>
                        <a:pt x="2" y="113"/>
                      </a:cubicBezTo>
                      <a:cubicBezTo>
                        <a:pt x="1" y="125"/>
                        <a:pt x="1" y="138"/>
                        <a:pt x="0" y="151"/>
                      </a:cubicBezTo>
                      <a:cubicBezTo>
                        <a:pt x="0" y="218"/>
                        <a:pt x="0" y="284"/>
                        <a:pt x="0" y="351"/>
                      </a:cubicBezTo>
                      <a:cubicBezTo>
                        <a:pt x="0" y="351"/>
                        <a:pt x="0" y="352"/>
                        <a:pt x="0" y="352"/>
                      </a:cubicBezTo>
                      <a:cubicBezTo>
                        <a:pt x="1" y="363"/>
                        <a:pt x="4" y="374"/>
                        <a:pt x="7" y="385"/>
                      </a:cubicBezTo>
                      <a:cubicBezTo>
                        <a:pt x="11" y="402"/>
                        <a:pt x="21" y="417"/>
                        <a:pt x="30" y="432"/>
                      </a:cubicBezTo>
                      <a:cubicBezTo>
                        <a:pt x="57" y="457"/>
                        <a:pt x="87" y="477"/>
                        <a:pt x="118" y="497"/>
                      </a:cubicBezTo>
                      <a:cubicBezTo>
                        <a:pt x="138" y="510"/>
                        <a:pt x="160" y="515"/>
                        <a:pt x="182" y="515"/>
                      </a:cubicBezTo>
                      <a:cubicBezTo>
                        <a:pt x="182" y="515"/>
                        <a:pt x="182" y="515"/>
                        <a:pt x="182" y="515"/>
                      </a:cubicBezTo>
                      <a:cubicBezTo>
                        <a:pt x="205" y="515"/>
                        <a:pt x="226" y="510"/>
                        <a:pt x="246" y="497"/>
                      </a:cubicBezTo>
                      <a:cubicBezTo>
                        <a:pt x="277" y="477"/>
                        <a:pt x="307" y="457"/>
                        <a:pt x="334" y="432"/>
                      </a:cubicBezTo>
                      <a:cubicBezTo>
                        <a:pt x="343" y="417"/>
                        <a:pt x="353" y="402"/>
                        <a:pt x="358" y="385"/>
                      </a:cubicBezTo>
                      <a:cubicBezTo>
                        <a:pt x="358" y="382"/>
                        <a:pt x="359" y="380"/>
                        <a:pt x="360" y="377"/>
                      </a:cubicBezTo>
                      <a:cubicBezTo>
                        <a:pt x="360" y="376"/>
                        <a:pt x="361" y="374"/>
                        <a:pt x="361" y="373"/>
                      </a:cubicBezTo>
                      <a:cubicBezTo>
                        <a:pt x="361" y="372"/>
                        <a:pt x="361" y="371"/>
                        <a:pt x="361" y="370"/>
                      </a:cubicBezTo>
                      <a:cubicBezTo>
                        <a:pt x="362" y="365"/>
                        <a:pt x="363" y="360"/>
                        <a:pt x="364" y="354"/>
                      </a:cubicBezTo>
                      <a:cubicBezTo>
                        <a:pt x="364" y="354"/>
                        <a:pt x="364" y="353"/>
                        <a:pt x="364" y="352"/>
                      </a:cubicBezTo>
                      <a:cubicBezTo>
                        <a:pt x="364" y="352"/>
                        <a:pt x="365" y="351"/>
                        <a:pt x="365" y="351"/>
                      </a:cubicBezTo>
                      <a:cubicBezTo>
                        <a:pt x="365" y="351"/>
                        <a:pt x="365" y="351"/>
                        <a:pt x="365" y="351"/>
                      </a:cubicBezTo>
                      <a:cubicBezTo>
                        <a:pt x="365" y="351"/>
                        <a:pt x="365" y="351"/>
                        <a:pt x="365" y="351"/>
                      </a:cubicBezTo>
                      <a:cubicBezTo>
                        <a:pt x="365" y="351"/>
                        <a:pt x="365" y="351"/>
                        <a:pt x="365" y="351"/>
                      </a:cubicBezTo>
                      <a:cubicBezTo>
                        <a:pt x="365" y="330"/>
                        <a:pt x="364" y="309"/>
                        <a:pt x="364" y="288"/>
                      </a:cubicBezTo>
                      <a:close/>
                      <a:moveTo>
                        <a:pt x="274" y="241"/>
                      </a:moveTo>
                      <a:cubicBezTo>
                        <a:pt x="262" y="241"/>
                        <a:pt x="253" y="232"/>
                        <a:pt x="253" y="221"/>
                      </a:cubicBezTo>
                      <a:cubicBezTo>
                        <a:pt x="253" y="210"/>
                        <a:pt x="263" y="201"/>
                        <a:pt x="274" y="201"/>
                      </a:cubicBezTo>
                      <a:cubicBezTo>
                        <a:pt x="285" y="201"/>
                        <a:pt x="293" y="210"/>
                        <a:pt x="293" y="221"/>
                      </a:cubicBezTo>
                      <a:cubicBezTo>
                        <a:pt x="293" y="232"/>
                        <a:pt x="285" y="241"/>
                        <a:pt x="274" y="241"/>
                      </a:cubicBezTo>
                      <a:close/>
                      <a:moveTo>
                        <a:pt x="192" y="251"/>
                      </a:moveTo>
                      <a:cubicBezTo>
                        <a:pt x="192" y="240"/>
                        <a:pt x="193" y="230"/>
                        <a:pt x="192" y="220"/>
                      </a:cubicBezTo>
                      <a:cubicBezTo>
                        <a:pt x="191" y="190"/>
                        <a:pt x="205" y="171"/>
                        <a:pt x="231" y="160"/>
                      </a:cubicBezTo>
                      <a:cubicBezTo>
                        <a:pt x="260" y="147"/>
                        <a:pt x="290" y="146"/>
                        <a:pt x="319" y="161"/>
                      </a:cubicBezTo>
                      <a:cubicBezTo>
                        <a:pt x="326" y="165"/>
                        <a:pt x="332" y="171"/>
                        <a:pt x="337" y="177"/>
                      </a:cubicBezTo>
                      <a:cubicBezTo>
                        <a:pt x="340" y="180"/>
                        <a:pt x="345" y="184"/>
                        <a:pt x="341" y="187"/>
                      </a:cubicBezTo>
                      <a:cubicBezTo>
                        <a:pt x="336" y="190"/>
                        <a:pt x="329" y="196"/>
                        <a:pt x="323" y="190"/>
                      </a:cubicBezTo>
                      <a:cubicBezTo>
                        <a:pt x="312" y="176"/>
                        <a:pt x="297" y="172"/>
                        <a:pt x="281" y="170"/>
                      </a:cubicBezTo>
                      <a:cubicBezTo>
                        <a:pt x="262" y="168"/>
                        <a:pt x="244" y="171"/>
                        <a:pt x="229" y="182"/>
                      </a:cubicBezTo>
                      <a:cubicBezTo>
                        <a:pt x="218" y="191"/>
                        <a:pt x="212" y="202"/>
                        <a:pt x="212" y="217"/>
                      </a:cubicBezTo>
                      <a:cubicBezTo>
                        <a:pt x="212" y="242"/>
                        <a:pt x="212" y="267"/>
                        <a:pt x="212" y="292"/>
                      </a:cubicBezTo>
                      <a:cubicBezTo>
                        <a:pt x="213" y="301"/>
                        <a:pt x="208" y="301"/>
                        <a:pt x="202" y="302"/>
                      </a:cubicBezTo>
                      <a:cubicBezTo>
                        <a:pt x="194" y="302"/>
                        <a:pt x="192" y="299"/>
                        <a:pt x="192" y="292"/>
                      </a:cubicBezTo>
                      <a:cubicBezTo>
                        <a:pt x="193" y="278"/>
                        <a:pt x="192" y="264"/>
                        <a:pt x="192" y="251"/>
                      </a:cubicBezTo>
                      <a:close/>
                      <a:moveTo>
                        <a:pt x="42" y="190"/>
                      </a:moveTo>
                      <a:cubicBezTo>
                        <a:pt x="40" y="194"/>
                        <a:pt x="38" y="194"/>
                        <a:pt x="34" y="193"/>
                      </a:cubicBezTo>
                      <a:cubicBezTo>
                        <a:pt x="20" y="187"/>
                        <a:pt x="19" y="185"/>
                        <a:pt x="30" y="174"/>
                      </a:cubicBezTo>
                      <a:cubicBezTo>
                        <a:pt x="46" y="156"/>
                        <a:pt x="68" y="152"/>
                        <a:pt x="91" y="151"/>
                      </a:cubicBezTo>
                      <a:cubicBezTo>
                        <a:pt x="112" y="152"/>
                        <a:pt x="132" y="156"/>
                        <a:pt x="149" y="169"/>
                      </a:cubicBezTo>
                      <a:cubicBezTo>
                        <a:pt x="151" y="171"/>
                        <a:pt x="155" y="173"/>
                        <a:pt x="156" y="176"/>
                      </a:cubicBezTo>
                      <a:cubicBezTo>
                        <a:pt x="158" y="180"/>
                        <a:pt x="166" y="183"/>
                        <a:pt x="160" y="188"/>
                      </a:cubicBezTo>
                      <a:cubicBezTo>
                        <a:pt x="155" y="195"/>
                        <a:pt x="148" y="195"/>
                        <a:pt x="142" y="189"/>
                      </a:cubicBezTo>
                      <a:cubicBezTo>
                        <a:pt x="122" y="167"/>
                        <a:pt x="76" y="166"/>
                        <a:pt x="54" y="179"/>
                      </a:cubicBezTo>
                      <a:cubicBezTo>
                        <a:pt x="49" y="182"/>
                        <a:pt x="45" y="185"/>
                        <a:pt x="42" y="190"/>
                      </a:cubicBezTo>
                      <a:close/>
                      <a:moveTo>
                        <a:pt x="90" y="241"/>
                      </a:moveTo>
                      <a:cubicBezTo>
                        <a:pt x="79" y="241"/>
                        <a:pt x="71" y="232"/>
                        <a:pt x="71" y="221"/>
                      </a:cubicBezTo>
                      <a:cubicBezTo>
                        <a:pt x="71" y="210"/>
                        <a:pt x="80" y="201"/>
                        <a:pt x="91" y="201"/>
                      </a:cubicBezTo>
                      <a:cubicBezTo>
                        <a:pt x="102" y="201"/>
                        <a:pt x="111" y="210"/>
                        <a:pt x="111" y="221"/>
                      </a:cubicBezTo>
                      <a:cubicBezTo>
                        <a:pt x="111" y="232"/>
                        <a:pt x="102" y="242"/>
                        <a:pt x="90" y="241"/>
                      </a:cubicBezTo>
                      <a:close/>
                      <a:moveTo>
                        <a:pt x="115" y="391"/>
                      </a:moveTo>
                      <a:cubicBezTo>
                        <a:pt x="113" y="389"/>
                        <a:pt x="111" y="386"/>
                        <a:pt x="109" y="384"/>
                      </a:cubicBezTo>
                      <a:cubicBezTo>
                        <a:pt x="105" y="376"/>
                        <a:pt x="107" y="373"/>
                        <a:pt x="116" y="373"/>
                      </a:cubicBezTo>
                      <a:cubicBezTo>
                        <a:pt x="138" y="372"/>
                        <a:pt x="160" y="373"/>
                        <a:pt x="182" y="373"/>
                      </a:cubicBezTo>
                      <a:cubicBezTo>
                        <a:pt x="203" y="373"/>
                        <a:pt x="225" y="373"/>
                        <a:pt x="246" y="373"/>
                      </a:cubicBezTo>
                      <a:cubicBezTo>
                        <a:pt x="250" y="373"/>
                        <a:pt x="254" y="371"/>
                        <a:pt x="257" y="376"/>
                      </a:cubicBezTo>
                      <a:cubicBezTo>
                        <a:pt x="259" y="380"/>
                        <a:pt x="256" y="383"/>
                        <a:pt x="253" y="386"/>
                      </a:cubicBezTo>
                      <a:cubicBezTo>
                        <a:pt x="238" y="405"/>
                        <a:pt x="218" y="415"/>
                        <a:pt x="194" y="417"/>
                      </a:cubicBezTo>
                      <a:cubicBezTo>
                        <a:pt x="164" y="421"/>
                        <a:pt x="136" y="416"/>
                        <a:pt x="115" y="391"/>
                      </a:cubicBezTo>
                      <a:close/>
                    </a:path>
                  </a:pathLst>
                </a:custGeom>
                <a:solidFill>
                  <a:srgbClr val="EACE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0" name="Freeform 63"/>
                <p:cNvSpPr>
                  <a:spLocks/>
                </p:cNvSpPr>
                <p:nvPr/>
              </p:nvSpPr>
              <p:spPr bwMode="auto">
                <a:xfrm>
                  <a:off x="3941" y="1501"/>
                  <a:ext cx="374" cy="363"/>
                </a:xfrm>
                <a:custGeom>
                  <a:avLst/>
                  <a:gdLst>
                    <a:gd name="T0" fmla="*/ 416 w 467"/>
                    <a:gd name="T1" fmla="*/ 451 h 452"/>
                    <a:gd name="T2" fmla="*/ 415 w 467"/>
                    <a:gd name="T3" fmla="*/ 388 h 452"/>
                    <a:gd name="T4" fmla="*/ 416 w 467"/>
                    <a:gd name="T5" fmla="*/ 251 h 452"/>
                    <a:gd name="T6" fmla="*/ 424 w 467"/>
                    <a:gd name="T7" fmla="*/ 252 h 452"/>
                    <a:gd name="T8" fmla="*/ 435 w 467"/>
                    <a:gd name="T9" fmla="*/ 243 h 452"/>
                    <a:gd name="T10" fmla="*/ 421 w 467"/>
                    <a:gd name="T11" fmla="*/ 164 h 452"/>
                    <a:gd name="T12" fmla="*/ 360 w 467"/>
                    <a:gd name="T13" fmla="*/ 83 h 452"/>
                    <a:gd name="T14" fmla="*/ 355 w 467"/>
                    <a:gd name="T15" fmla="*/ 78 h 452"/>
                    <a:gd name="T16" fmla="*/ 200 w 467"/>
                    <a:gd name="T17" fmla="*/ 40 h 452"/>
                    <a:gd name="T18" fmla="*/ 31 w 467"/>
                    <a:gd name="T19" fmla="*/ 238 h 452"/>
                    <a:gd name="T20" fmla="*/ 45 w 467"/>
                    <a:gd name="T21" fmla="*/ 251 h 452"/>
                    <a:gd name="T22" fmla="*/ 51 w 467"/>
                    <a:gd name="T23" fmla="*/ 251 h 452"/>
                    <a:gd name="T24" fmla="*/ 51 w 467"/>
                    <a:gd name="T25" fmla="*/ 451 h 452"/>
                    <a:gd name="T26" fmla="*/ 50 w 467"/>
                    <a:gd name="T27" fmla="*/ 452 h 452"/>
                    <a:gd name="T28" fmla="*/ 32 w 467"/>
                    <a:gd name="T29" fmla="*/ 448 h 452"/>
                    <a:gd name="T30" fmla="*/ 32 w 467"/>
                    <a:gd name="T31" fmla="*/ 265 h 452"/>
                    <a:gd name="T32" fmla="*/ 21 w 467"/>
                    <a:gd name="T33" fmla="*/ 259 h 452"/>
                    <a:gd name="T34" fmla="*/ 1 w 467"/>
                    <a:gd name="T35" fmla="*/ 269 h 452"/>
                    <a:gd name="T36" fmla="*/ 0 w 467"/>
                    <a:gd name="T37" fmla="*/ 249 h 452"/>
                    <a:gd name="T38" fmla="*/ 3 w 467"/>
                    <a:gd name="T39" fmla="*/ 208 h 452"/>
                    <a:gd name="T40" fmla="*/ 83 w 467"/>
                    <a:gd name="T41" fmla="*/ 63 h 452"/>
                    <a:gd name="T42" fmla="*/ 274 w 467"/>
                    <a:gd name="T43" fmla="*/ 11 h 452"/>
                    <a:gd name="T44" fmla="*/ 383 w 467"/>
                    <a:gd name="T45" fmla="*/ 62 h 452"/>
                    <a:gd name="T46" fmla="*/ 427 w 467"/>
                    <a:gd name="T47" fmla="*/ 112 h 452"/>
                    <a:gd name="T48" fmla="*/ 467 w 467"/>
                    <a:gd name="T49" fmla="*/ 249 h 452"/>
                    <a:gd name="T50" fmla="*/ 466 w 467"/>
                    <a:gd name="T51" fmla="*/ 269 h 452"/>
                    <a:gd name="T52" fmla="*/ 443 w 467"/>
                    <a:gd name="T53" fmla="*/ 257 h 452"/>
                    <a:gd name="T54" fmla="*/ 435 w 467"/>
                    <a:gd name="T55" fmla="*/ 262 h 452"/>
                    <a:gd name="T56" fmla="*/ 435 w 467"/>
                    <a:gd name="T57" fmla="*/ 448 h 452"/>
                    <a:gd name="T58" fmla="*/ 434 w 467"/>
                    <a:gd name="T59" fmla="*/ 449 h 452"/>
                    <a:gd name="T60" fmla="*/ 418 w 467"/>
                    <a:gd name="T61" fmla="*/ 451 h 452"/>
                    <a:gd name="T62" fmla="*/ 416 w 467"/>
                    <a:gd name="T63" fmla="*/ 45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7" h="452">
                      <a:moveTo>
                        <a:pt x="416" y="451"/>
                      </a:moveTo>
                      <a:cubicBezTo>
                        <a:pt x="416" y="430"/>
                        <a:pt x="415" y="409"/>
                        <a:pt x="415" y="388"/>
                      </a:cubicBezTo>
                      <a:cubicBezTo>
                        <a:pt x="415" y="342"/>
                        <a:pt x="416" y="296"/>
                        <a:pt x="416" y="251"/>
                      </a:cubicBezTo>
                      <a:cubicBezTo>
                        <a:pt x="419" y="251"/>
                        <a:pt x="422" y="251"/>
                        <a:pt x="424" y="252"/>
                      </a:cubicBezTo>
                      <a:cubicBezTo>
                        <a:pt x="434" y="255"/>
                        <a:pt x="435" y="251"/>
                        <a:pt x="435" y="243"/>
                      </a:cubicBezTo>
                      <a:cubicBezTo>
                        <a:pt x="436" y="215"/>
                        <a:pt x="431" y="189"/>
                        <a:pt x="421" y="164"/>
                      </a:cubicBezTo>
                      <a:cubicBezTo>
                        <a:pt x="408" y="132"/>
                        <a:pt x="388" y="104"/>
                        <a:pt x="360" y="83"/>
                      </a:cubicBezTo>
                      <a:cubicBezTo>
                        <a:pt x="359" y="81"/>
                        <a:pt x="357" y="79"/>
                        <a:pt x="355" y="78"/>
                      </a:cubicBezTo>
                      <a:cubicBezTo>
                        <a:pt x="309" y="44"/>
                        <a:pt x="257" y="31"/>
                        <a:pt x="200" y="40"/>
                      </a:cubicBezTo>
                      <a:cubicBezTo>
                        <a:pt x="99" y="56"/>
                        <a:pt x="30" y="145"/>
                        <a:pt x="31" y="238"/>
                      </a:cubicBezTo>
                      <a:cubicBezTo>
                        <a:pt x="31" y="253"/>
                        <a:pt x="31" y="253"/>
                        <a:pt x="45" y="251"/>
                      </a:cubicBezTo>
                      <a:cubicBezTo>
                        <a:pt x="47" y="251"/>
                        <a:pt x="49" y="251"/>
                        <a:pt x="51" y="251"/>
                      </a:cubicBezTo>
                      <a:cubicBezTo>
                        <a:pt x="51" y="318"/>
                        <a:pt x="51" y="384"/>
                        <a:pt x="51" y="451"/>
                      </a:cubicBezTo>
                      <a:cubicBezTo>
                        <a:pt x="50" y="451"/>
                        <a:pt x="50" y="451"/>
                        <a:pt x="50" y="452"/>
                      </a:cubicBezTo>
                      <a:cubicBezTo>
                        <a:pt x="43" y="452"/>
                        <a:pt x="37" y="450"/>
                        <a:pt x="32" y="448"/>
                      </a:cubicBezTo>
                      <a:cubicBezTo>
                        <a:pt x="32" y="387"/>
                        <a:pt x="32" y="326"/>
                        <a:pt x="32" y="265"/>
                      </a:cubicBezTo>
                      <a:cubicBezTo>
                        <a:pt x="32" y="254"/>
                        <a:pt x="31" y="253"/>
                        <a:pt x="21" y="259"/>
                      </a:cubicBezTo>
                      <a:cubicBezTo>
                        <a:pt x="14" y="262"/>
                        <a:pt x="7" y="266"/>
                        <a:pt x="1" y="269"/>
                      </a:cubicBezTo>
                      <a:cubicBezTo>
                        <a:pt x="0" y="262"/>
                        <a:pt x="0" y="256"/>
                        <a:pt x="0" y="249"/>
                      </a:cubicBezTo>
                      <a:cubicBezTo>
                        <a:pt x="1" y="236"/>
                        <a:pt x="1" y="222"/>
                        <a:pt x="3" y="208"/>
                      </a:cubicBezTo>
                      <a:cubicBezTo>
                        <a:pt x="11" y="150"/>
                        <a:pt x="38" y="101"/>
                        <a:pt x="83" y="63"/>
                      </a:cubicBezTo>
                      <a:cubicBezTo>
                        <a:pt x="139" y="16"/>
                        <a:pt x="203" y="0"/>
                        <a:pt x="274" y="11"/>
                      </a:cubicBezTo>
                      <a:cubicBezTo>
                        <a:pt x="315" y="18"/>
                        <a:pt x="351" y="36"/>
                        <a:pt x="383" y="62"/>
                      </a:cubicBezTo>
                      <a:cubicBezTo>
                        <a:pt x="400" y="77"/>
                        <a:pt x="415" y="93"/>
                        <a:pt x="427" y="112"/>
                      </a:cubicBezTo>
                      <a:cubicBezTo>
                        <a:pt x="455" y="153"/>
                        <a:pt x="466" y="199"/>
                        <a:pt x="467" y="249"/>
                      </a:cubicBezTo>
                      <a:cubicBezTo>
                        <a:pt x="466" y="256"/>
                        <a:pt x="466" y="262"/>
                        <a:pt x="466" y="269"/>
                      </a:cubicBezTo>
                      <a:cubicBezTo>
                        <a:pt x="458" y="265"/>
                        <a:pt x="451" y="261"/>
                        <a:pt x="443" y="257"/>
                      </a:cubicBezTo>
                      <a:cubicBezTo>
                        <a:pt x="438" y="254"/>
                        <a:pt x="435" y="255"/>
                        <a:pt x="435" y="262"/>
                      </a:cubicBezTo>
                      <a:cubicBezTo>
                        <a:pt x="435" y="324"/>
                        <a:pt x="435" y="386"/>
                        <a:pt x="435" y="448"/>
                      </a:cubicBezTo>
                      <a:cubicBezTo>
                        <a:pt x="435" y="449"/>
                        <a:pt x="435" y="449"/>
                        <a:pt x="434" y="449"/>
                      </a:cubicBezTo>
                      <a:cubicBezTo>
                        <a:pt x="429" y="450"/>
                        <a:pt x="424" y="452"/>
                        <a:pt x="418" y="451"/>
                      </a:cubicBezTo>
                      <a:cubicBezTo>
                        <a:pt x="418" y="451"/>
                        <a:pt x="417" y="451"/>
                        <a:pt x="416" y="451"/>
                      </a:cubicBezTo>
                      <a:close/>
                    </a:path>
                  </a:pathLst>
                </a:custGeom>
                <a:solidFill>
                  <a:srgbClr val="7C54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1" name="Freeform 64"/>
                <p:cNvSpPr>
                  <a:spLocks/>
                </p:cNvSpPr>
                <p:nvPr/>
              </p:nvSpPr>
              <p:spPr bwMode="auto">
                <a:xfrm>
                  <a:off x="3908" y="1704"/>
                  <a:ext cx="59" cy="157"/>
                </a:xfrm>
                <a:custGeom>
                  <a:avLst/>
                  <a:gdLst>
                    <a:gd name="T0" fmla="*/ 43 w 74"/>
                    <a:gd name="T1" fmla="*/ 16 h 195"/>
                    <a:gd name="T2" fmla="*/ 63 w 74"/>
                    <a:gd name="T3" fmla="*/ 6 h 195"/>
                    <a:gd name="T4" fmla="*/ 74 w 74"/>
                    <a:gd name="T5" fmla="*/ 12 h 195"/>
                    <a:gd name="T6" fmla="*/ 74 w 74"/>
                    <a:gd name="T7" fmla="*/ 195 h 195"/>
                    <a:gd name="T8" fmla="*/ 2 w 74"/>
                    <a:gd name="T9" fmla="*/ 109 h 195"/>
                    <a:gd name="T10" fmla="*/ 43 w 74"/>
                    <a:gd name="T11" fmla="*/ 16 h 195"/>
                  </a:gdLst>
                  <a:ahLst/>
                  <a:cxnLst>
                    <a:cxn ang="0">
                      <a:pos x="T0" y="T1"/>
                    </a:cxn>
                    <a:cxn ang="0">
                      <a:pos x="T2" y="T3"/>
                    </a:cxn>
                    <a:cxn ang="0">
                      <a:pos x="T4" y="T5"/>
                    </a:cxn>
                    <a:cxn ang="0">
                      <a:pos x="T6" y="T7"/>
                    </a:cxn>
                    <a:cxn ang="0">
                      <a:pos x="T8" y="T9"/>
                    </a:cxn>
                    <a:cxn ang="0">
                      <a:pos x="T10" y="T11"/>
                    </a:cxn>
                  </a:cxnLst>
                  <a:rect l="0" t="0" r="r" b="b"/>
                  <a:pathLst>
                    <a:path w="74" h="195">
                      <a:moveTo>
                        <a:pt x="43" y="16"/>
                      </a:moveTo>
                      <a:cubicBezTo>
                        <a:pt x="49" y="13"/>
                        <a:pt x="56" y="9"/>
                        <a:pt x="63" y="6"/>
                      </a:cubicBezTo>
                      <a:cubicBezTo>
                        <a:pt x="73" y="0"/>
                        <a:pt x="74" y="1"/>
                        <a:pt x="74" y="12"/>
                      </a:cubicBezTo>
                      <a:cubicBezTo>
                        <a:pt x="74" y="73"/>
                        <a:pt x="74" y="134"/>
                        <a:pt x="74" y="195"/>
                      </a:cubicBezTo>
                      <a:cubicBezTo>
                        <a:pt x="37" y="186"/>
                        <a:pt x="5" y="147"/>
                        <a:pt x="2" y="109"/>
                      </a:cubicBezTo>
                      <a:cubicBezTo>
                        <a:pt x="0" y="71"/>
                        <a:pt x="14" y="40"/>
                        <a:pt x="43" y="16"/>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2" name="Freeform 65"/>
                <p:cNvSpPr>
                  <a:spLocks/>
                </p:cNvSpPr>
                <p:nvPr/>
              </p:nvSpPr>
              <p:spPr bwMode="auto">
                <a:xfrm>
                  <a:off x="4289" y="1705"/>
                  <a:ext cx="64" cy="156"/>
                </a:xfrm>
                <a:custGeom>
                  <a:avLst/>
                  <a:gdLst>
                    <a:gd name="T0" fmla="*/ 0 w 79"/>
                    <a:gd name="T1" fmla="*/ 194 h 194"/>
                    <a:gd name="T2" fmla="*/ 0 w 79"/>
                    <a:gd name="T3" fmla="*/ 8 h 194"/>
                    <a:gd name="T4" fmla="*/ 8 w 79"/>
                    <a:gd name="T5" fmla="*/ 3 h 194"/>
                    <a:gd name="T6" fmla="*/ 31 w 79"/>
                    <a:gd name="T7" fmla="*/ 15 h 194"/>
                    <a:gd name="T8" fmla="*/ 69 w 79"/>
                    <a:gd name="T9" fmla="*/ 73 h 194"/>
                    <a:gd name="T10" fmla="*/ 25 w 79"/>
                    <a:gd name="T11" fmla="*/ 183 h 194"/>
                    <a:gd name="T12" fmla="*/ 21 w 79"/>
                    <a:gd name="T13" fmla="*/ 187 h 194"/>
                    <a:gd name="T14" fmla="*/ 0 w 79"/>
                    <a:gd name="T15" fmla="*/ 194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194">
                      <a:moveTo>
                        <a:pt x="0" y="194"/>
                      </a:moveTo>
                      <a:cubicBezTo>
                        <a:pt x="0" y="132"/>
                        <a:pt x="0" y="70"/>
                        <a:pt x="0" y="8"/>
                      </a:cubicBezTo>
                      <a:cubicBezTo>
                        <a:pt x="0" y="1"/>
                        <a:pt x="3" y="0"/>
                        <a:pt x="8" y="3"/>
                      </a:cubicBezTo>
                      <a:cubicBezTo>
                        <a:pt x="16" y="7"/>
                        <a:pt x="23" y="11"/>
                        <a:pt x="31" y="15"/>
                      </a:cubicBezTo>
                      <a:cubicBezTo>
                        <a:pt x="49" y="31"/>
                        <a:pt x="63" y="49"/>
                        <a:pt x="69" y="73"/>
                      </a:cubicBezTo>
                      <a:cubicBezTo>
                        <a:pt x="79" y="117"/>
                        <a:pt x="62" y="158"/>
                        <a:pt x="25" y="183"/>
                      </a:cubicBezTo>
                      <a:cubicBezTo>
                        <a:pt x="24" y="184"/>
                        <a:pt x="22" y="185"/>
                        <a:pt x="21" y="187"/>
                      </a:cubicBezTo>
                      <a:cubicBezTo>
                        <a:pt x="14" y="189"/>
                        <a:pt x="7" y="192"/>
                        <a:pt x="0" y="194"/>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3" name="Freeform 66"/>
                <p:cNvSpPr>
                  <a:spLocks/>
                </p:cNvSpPr>
                <p:nvPr/>
              </p:nvSpPr>
              <p:spPr bwMode="auto">
                <a:xfrm>
                  <a:off x="4188" y="1837"/>
                  <a:ext cx="113" cy="75"/>
                </a:xfrm>
                <a:custGeom>
                  <a:avLst/>
                  <a:gdLst>
                    <a:gd name="T0" fmla="*/ 141 w 141"/>
                    <a:gd name="T1" fmla="*/ 0 h 93"/>
                    <a:gd name="T2" fmla="*/ 133 w 141"/>
                    <a:gd name="T3" fmla="*/ 0 h 93"/>
                    <a:gd name="T4" fmla="*/ 32 w 141"/>
                    <a:gd name="T5" fmla="*/ 72 h 93"/>
                    <a:gd name="T6" fmla="*/ 16 w 141"/>
                    <a:gd name="T7" fmla="*/ 60 h 93"/>
                    <a:gd name="T8" fmla="*/ 0 w 141"/>
                    <a:gd name="T9" fmla="*/ 76 h 93"/>
                    <a:gd name="T10" fmla="*/ 16 w 141"/>
                    <a:gd name="T11" fmla="*/ 93 h 93"/>
                    <a:gd name="T12" fmla="*/ 32 w 141"/>
                    <a:gd name="T13" fmla="*/ 80 h 93"/>
                    <a:gd name="T14" fmla="*/ 141 w 141"/>
                    <a:gd name="T15" fmla="*/ 0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93">
                      <a:moveTo>
                        <a:pt x="141" y="0"/>
                      </a:moveTo>
                      <a:cubicBezTo>
                        <a:pt x="133" y="0"/>
                        <a:pt x="133" y="0"/>
                        <a:pt x="133" y="0"/>
                      </a:cubicBezTo>
                      <a:cubicBezTo>
                        <a:pt x="133" y="37"/>
                        <a:pt x="89" y="67"/>
                        <a:pt x="32" y="72"/>
                      </a:cubicBezTo>
                      <a:cubicBezTo>
                        <a:pt x="30" y="65"/>
                        <a:pt x="24" y="60"/>
                        <a:pt x="16" y="60"/>
                      </a:cubicBezTo>
                      <a:cubicBezTo>
                        <a:pt x="7" y="60"/>
                        <a:pt x="0" y="67"/>
                        <a:pt x="0" y="76"/>
                      </a:cubicBezTo>
                      <a:cubicBezTo>
                        <a:pt x="0" y="85"/>
                        <a:pt x="7" y="93"/>
                        <a:pt x="16" y="93"/>
                      </a:cubicBezTo>
                      <a:cubicBezTo>
                        <a:pt x="24" y="93"/>
                        <a:pt x="31" y="87"/>
                        <a:pt x="32" y="80"/>
                      </a:cubicBezTo>
                      <a:cubicBezTo>
                        <a:pt x="94" y="75"/>
                        <a:pt x="141" y="41"/>
                        <a:pt x="141" y="0"/>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4" name="Freeform 67"/>
                <p:cNvSpPr>
                  <a:spLocks/>
                </p:cNvSpPr>
                <p:nvPr/>
              </p:nvSpPr>
              <p:spPr bwMode="auto">
                <a:xfrm>
                  <a:off x="3875" y="1670"/>
                  <a:ext cx="137" cy="317"/>
                </a:xfrm>
                <a:custGeom>
                  <a:avLst/>
                  <a:gdLst>
                    <a:gd name="T0" fmla="*/ 76 w 171"/>
                    <a:gd name="T1" fmla="*/ 173 h 394"/>
                    <a:gd name="T2" fmla="*/ 75 w 171"/>
                    <a:gd name="T3" fmla="*/ 147 h 394"/>
                    <a:gd name="T4" fmla="*/ 128 w 171"/>
                    <a:gd name="T5" fmla="*/ 36 h 394"/>
                    <a:gd name="T6" fmla="*/ 119 w 171"/>
                    <a:gd name="T7" fmla="*/ 5 h 394"/>
                    <a:gd name="T8" fmla="*/ 89 w 171"/>
                    <a:gd name="T9" fmla="*/ 14 h 394"/>
                    <a:gd name="T10" fmla="*/ 53 w 171"/>
                    <a:gd name="T11" fmla="*/ 75 h 394"/>
                    <a:gd name="T12" fmla="*/ 13 w 171"/>
                    <a:gd name="T13" fmla="*/ 142 h 394"/>
                    <a:gd name="T14" fmla="*/ 11 w 171"/>
                    <a:gd name="T15" fmla="*/ 206 h 394"/>
                    <a:gd name="T16" fmla="*/ 50 w 171"/>
                    <a:gd name="T17" fmla="*/ 280 h 394"/>
                    <a:gd name="T18" fmla="*/ 52 w 171"/>
                    <a:gd name="T19" fmla="*/ 294 h 394"/>
                    <a:gd name="T20" fmla="*/ 44 w 171"/>
                    <a:gd name="T21" fmla="*/ 325 h 394"/>
                    <a:gd name="T22" fmla="*/ 35 w 171"/>
                    <a:gd name="T23" fmla="*/ 331 h 394"/>
                    <a:gd name="T24" fmla="*/ 24 w 171"/>
                    <a:gd name="T25" fmla="*/ 337 h 394"/>
                    <a:gd name="T26" fmla="*/ 20 w 171"/>
                    <a:gd name="T27" fmla="*/ 353 h 394"/>
                    <a:gd name="T28" fmla="*/ 25 w 171"/>
                    <a:gd name="T29" fmla="*/ 361 h 394"/>
                    <a:gd name="T30" fmla="*/ 150 w 171"/>
                    <a:gd name="T31" fmla="*/ 393 h 394"/>
                    <a:gd name="T32" fmla="*/ 159 w 171"/>
                    <a:gd name="T33" fmla="*/ 388 h 394"/>
                    <a:gd name="T34" fmla="*/ 163 w 171"/>
                    <a:gd name="T35" fmla="*/ 371 h 394"/>
                    <a:gd name="T36" fmla="*/ 157 w 171"/>
                    <a:gd name="T37" fmla="*/ 362 h 394"/>
                    <a:gd name="T38" fmla="*/ 152 w 171"/>
                    <a:gd name="T39" fmla="*/ 352 h 394"/>
                    <a:gd name="T40" fmla="*/ 168 w 171"/>
                    <a:gd name="T41" fmla="*/ 286 h 394"/>
                    <a:gd name="T42" fmla="*/ 76 w 171"/>
                    <a:gd name="T43" fmla="*/ 173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1" h="394">
                      <a:moveTo>
                        <a:pt x="76" y="173"/>
                      </a:moveTo>
                      <a:cubicBezTo>
                        <a:pt x="71" y="164"/>
                        <a:pt x="71" y="156"/>
                        <a:pt x="75" y="147"/>
                      </a:cubicBezTo>
                      <a:cubicBezTo>
                        <a:pt x="93" y="110"/>
                        <a:pt x="111" y="73"/>
                        <a:pt x="128" y="36"/>
                      </a:cubicBezTo>
                      <a:cubicBezTo>
                        <a:pt x="134" y="24"/>
                        <a:pt x="130" y="12"/>
                        <a:pt x="119" y="5"/>
                      </a:cubicBezTo>
                      <a:cubicBezTo>
                        <a:pt x="109" y="0"/>
                        <a:pt x="96" y="3"/>
                        <a:pt x="89" y="14"/>
                      </a:cubicBezTo>
                      <a:cubicBezTo>
                        <a:pt x="76" y="34"/>
                        <a:pt x="65" y="55"/>
                        <a:pt x="53" y="75"/>
                      </a:cubicBezTo>
                      <a:cubicBezTo>
                        <a:pt x="39" y="97"/>
                        <a:pt x="26" y="119"/>
                        <a:pt x="13" y="142"/>
                      </a:cubicBezTo>
                      <a:cubicBezTo>
                        <a:pt x="1" y="163"/>
                        <a:pt x="0" y="184"/>
                        <a:pt x="11" y="206"/>
                      </a:cubicBezTo>
                      <a:cubicBezTo>
                        <a:pt x="24" y="230"/>
                        <a:pt x="37" y="255"/>
                        <a:pt x="50" y="280"/>
                      </a:cubicBezTo>
                      <a:cubicBezTo>
                        <a:pt x="53" y="285"/>
                        <a:pt x="53" y="289"/>
                        <a:pt x="52" y="294"/>
                      </a:cubicBezTo>
                      <a:cubicBezTo>
                        <a:pt x="49" y="304"/>
                        <a:pt x="46" y="315"/>
                        <a:pt x="44" y="325"/>
                      </a:cubicBezTo>
                      <a:cubicBezTo>
                        <a:pt x="43" y="331"/>
                        <a:pt x="40" y="333"/>
                        <a:pt x="35" y="331"/>
                      </a:cubicBezTo>
                      <a:cubicBezTo>
                        <a:pt x="28" y="328"/>
                        <a:pt x="25" y="330"/>
                        <a:pt x="24" y="337"/>
                      </a:cubicBezTo>
                      <a:cubicBezTo>
                        <a:pt x="23" y="342"/>
                        <a:pt x="22" y="348"/>
                        <a:pt x="20" y="353"/>
                      </a:cubicBezTo>
                      <a:cubicBezTo>
                        <a:pt x="18" y="359"/>
                        <a:pt x="20" y="360"/>
                        <a:pt x="25" y="361"/>
                      </a:cubicBezTo>
                      <a:cubicBezTo>
                        <a:pt x="67" y="372"/>
                        <a:pt x="109" y="382"/>
                        <a:pt x="150" y="393"/>
                      </a:cubicBezTo>
                      <a:cubicBezTo>
                        <a:pt x="156" y="394"/>
                        <a:pt x="158" y="393"/>
                        <a:pt x="159" y="388"/>
                      </a:cubicBezTo>
                      <a:cubicBezTo>
                        <a:pt x="160" y="382"/>
                        <a:pt x="161" y="376"/>
                        <a:pt x="163" y="371"/>
                      </a:cubicBezTo>
                      <a:cubicBezTo>
                        <a:pt x="165" y="365"/>
                        <a:pt x="163" y="362"/>
                        <a:pt x="157" y="362"/>
                      </a:cubicBezTo>
                      <a:cubicBezTo>
                        <a:pt x="150" y="361"/>
                        <a:pt x="150" y="358"/>
                        <a:pt x="152" y="352"/>
                      </a:cubicBezTo>
                      <a:cubicBezTo>
                        <a:pt x="157" y="330"/>
                        <a:pt x="163" y="308"/>
                        <a:pt x="168" y="286"/>
                      </a:cubicBezTo>
                      <a:cubicBezTo>
                        <a:pt x="171" y="274"/>
                        <a:pt x="88" y="194"/>
                        <a:pt x="76" y="173"/>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5" name="Freeform 68"/>
                <p:cNvSpPr>
                  <a:spLocks/>
                </p:cNvSpPr>
                <p:nvPr/>
              </p:nvSpPr>
              <p:spPr bwMode="auto">
                <a:xfrm>
                  <a:off x="4244" y="1670"/>
                  <a:ext cx="138" cy="317"/>
                </a:xfrm>
                <a:custGeom>
                  <a:avLst/>
                  <a:gdLst>
                    <a:gd name="T0" fmla="*/ 96 w 172"/>
                    <a:gd name="T1" fmla="*/ 173 h 394"/>
                    <a:gd name="T2" fmla="*/ 96 w 172"/>
                    <a:gd name="T3" fmla="*/ 147 h 394"/>
                    <a:gd name="T4" fmla="*/ 43 w 172"/>
                    <a:gd name="T5" fmla="*/ 36 h 394"/>
                    <a:gd name="T6" fmla="*/ 53 w 172"/>
                    <a:gd name="T7" fmla="*/ 5 h 394"/>
                    <a:gd name="T8" fmla="*/ 83 w 172"/>
                    <a:gd name="T9" fmla="*/ 14 h 394"/>
                    <a:gd name="T10" fmla="*/ 119 w 172"/>
                    <a:gd name="T11" fmla="*/ 75 h 394"/>
                    <a:gd name="T12" fmla="*/ 159 w 172"/>
                    <a:gd name="T13" fmla="*/ 142 h 394"/>
                    <a:gd name="T14" fmla="*/ 160 w 172"/>
                    <a:gd name="T15" fmla="*/ 206 h 394"/>
                    <a:gd name="T16" fmla="*/ 121 w 172"/>
                    <a:gd name="T17" fmla="*/ 280 h 394"/>
                    <a:gd name="T18" fmla="*/ 120 w 172"/>
                    <a:gd name="T19" fmla="*/ 294 h 394"/>
                    <a:gd name="T20" fmla="*/ 128 w 172"/>
                    <a:gd name="T21" fmla="*/ 325 h 394"/>
                    <a:gd name="T22" fmla="*/ 137 w 172"/>
                    <a:gd name="T23" fmla="*/ 331 h 394"/>
                    <a:gd name="T24" fmla="*/ 147 w 172"/>
                    <a:gd name="T25" fmla="*/ 337 h 394"/>
                    <a:gd name="T26" fmla="*/ 152 w 172"/>
                    <a:gd name="T27" fmla="*/ 353 h 394"/>
                    <a:gd name="T28" fmla="*/ 146 w 172"/>
                    <a:gd name="T29" fmla="*/ 361 h 394"/>
                    <a:gd name="T30" fmla="*/ 21 w 172"/>
                    <a:gd name="T31" fmla="*/ 393 h 394"/>
                    <a:gd name="T32" fmla="*/ 13 w 172"/>
                    <a:gd name="T33" fmla="*/ 388 h 394"/>
                    <a:gd name="T34" fmla="*/ 9 w 172"/>
                    <a:gd name="T35" fmla="*/ 371 h 394"/>
                    <a:gd name="T36" fmla="*/ 14 w 172"/>
                    <a:gd name="T37" fmla="*/ 362 h 394"/>
                    <a:gd name="T38" fmla="*/ 20 w 172"/>
                    <a:gd name="T39" fmla="*/ 352 h 394"/>
                    <a:gd name="T40" fmla="*/ 3 w 172"/>
                    <a:gd name="T41" fmla="*/ 286 h 394"/>
                    <a:gd name="T42" fmla="*/ 96 w 172"/>
                    <a:gd name="T43" fmla="*/ 173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2" h="394">
                      <a:moveTo>
                        <a:pt x="96" y="173"/>
                      </a:moveTo>
                      <a:cubicBezTo>
                        <a:pt x="101" y="164"/>
                        <a:pt x="101" y="156"/>
                        <a:pt x="96" y="147"/>
                      </a:cubicBezTo>
                      <a:cubicBezTo>
                        <a:pt x="78" y="110"/>
                        <a:pt x="61" y="73"/>
                        <a:pt x="43" y="36"/>
                      </a:cubicBezTo>
                      <a:cubicBezTo>
                        <a:pt x="37" y="24"/>
                        <a:pt x="41" y="12"/>
                        <a:pt x="53" y="5"/>
                      </a:cubicBezTo>
                      <a:cubicBezTo>
                        <a:pt x="63" y="0"/>
                        <a:pt x="76" y="3"/>
                        <a:pt x="83" y="14"/>
                      </a:cubicBezTo>
                      <a:cubicBezTo>
                        <a:pt x="95" y="34"/>
                        <a:pt x="107" y="55"/>
                        <a:pt x="119" y="75"/>
                      </a:cubicBezTo>
                      <a:cubicBezTo>
                        <a:pt x="132" y="97"/>
                        <a:pt x="146" y="119"/>
                        <a:pt x="159" y="142"/>
                      </a:cubicBezTo>
                      <a:cubicBezTo>
                        <a:pt x="171" y="163"/>
                        <a:pt x="172" y="184"/>
                        <a:pt x="160" y="206"/>
                      </a:cubicBezTo>
                      <a:cubicBezTo>
                        <a:pt x="147" y="230"/>
                        <a:pt x="135" y="255"/>
                        <a:pt x="121" y="280"/>
                      </a:cubicBezTo>
                      <a:cubicBezTo>
                        <a:pt x="119" y="285"/>
                        <a:pt x="118" y="289"/>
                        <a:pt x="120" y="294"/>
                      </a:cubicBezTo>
                      <a:cubicBezTo>
                        <a:pt x="123" y="304"/>
                        <a:pt x="125" y="315"/>
                        <a:pt x="128" y="325"/>
                      </a:cubicBezTo>
                      <a:cubicBezTo>
                        <a:pt x="129" y="331"/>
                        <a:pt x="131" y="333"/>
                        <a:pt x="137" y="331"/>
                      </a:cubicBezTo>
                      <a:cubicBezTo>
                        <a:pt x="143" y="328"/>
                        <a:pt x="146" y="330"/>
                        <a:pt x="147" y="337"/>
                      </a:cubicBezTo>
                      <a:cubicBezTo>
                        <a:pt x="148" y="342"/>
                        <a:pt x="150" y="348"/>
                        <a:pt x="152" y="353"/>
                      </a:cubicBezTo>
                      <a:cubicBezTo>
                        <a:pt x="153" y="359"/>
                        <a:pt x="151" y="360"/>
                        <a:pt x="146" y="361"/>
                      </a:cubicBezTo>
                      <a:cubicBezTo>
                        <a:pt x="105" y="372"/>
                        <a:pt x="63" y="382"/>
                        <a:pt x="21" y="393"/>
                      </a:cubicBezTo>
                      <a:cubicBezTo>
                        <a:pt x="16" y="394"/>
                        <a:pt x="14" y="393"/>
                        <a:pt x="13" y="388"/>
                      </a:cubicBezTo>
                      <a:cubicBezTo>
                        <a:pt x="12" y="382"/>
                        <a:pt x="11" y="376"/>
                        <a:pt x="9" y="371"/>
                      </a:cubicBezTo>
                      <a:cubicBezTo>
                        <a:pt x="7" y="365"/>
                        <a:pt x="9" y="362"/>
                        <a:pt x="14" y="362"/>
                      </a:cubicBezTo>
                      <a:cubicBezTo>
                        <a:pt x="21" y="361"/>
                        <a:pt x="22" y="358"/>
                        <a:pt x="20" y="352"/>
                      </a:cubicBezTo>
                      <a:cubicBezTo>
                        <a:pt x="14" y="330"/>
                        <a:pt x="9" y="308"/>
                        <a:pt x="3" y="286"/>
                      </a:cubicBezTo>
                      <a:cubicBezTo>
                        <a:pt x="0" y="274"/>
                        <a:pt x="84" y="194"/>
                        <a:pt x="96" y="173"/>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6" name="Freeform 69"/>
                <p:cNvSpPr>
                  <a:spLocks/>
                </p:cNvSpPr>
                <p:nvPr/>
              </p:nvSpPr>
              <p:spPr bwMode="auto">
                <a:xfrm>
                  <a:off x="3740" y="1977"/>
                  <a:ext cx="177" cy="228"/>
                </a:xfrm>
                <a:custGeom>
                  <a:avLst/>
                  <a:gdLst>
                    <a:gd name="T0" fmla="*/ 137 w 177"/>
                    <a:gd name="T1" fmla="*/ 0 h 228"/>
                    <a:gd name="T2" fmla="*/ 0 w 177"/>
                    <a:gd name="T3" fmla="*/ 228 h 228"/>
                    <a:gd name="T4" fmla="*/ 177 w 177"/>
                    <a:gd name="T5" fmla="*/ 228 h 228"/>
                    <a:gd name="T6" fmla="*/ 137 w 177"/>
                    <a:gd name="T7" fmla="*/ 0 h 228"/>
                  </a:gdLst>
                  <a:ahLst/>
                  <a:cxnLst>
                    <a:cxn ang="0">
                      <a:pos x="T0" y="T1"/>
                    </a:cxn>
                    <a:cxn ang="0">
                      <a:pos x="T2" y="T3"/>
                    </a:cxn>
                    <a:cxn ang="0">
                      <a:pos x="T4" y="T5"/>
                    </a:cxn>
                    <a:cxn ang="0">
                      <a:pos x="T6" y="T7"/>
                    </a:cxn>
                  </a:cxnLst>
                  <a:rect l="0" t="0" r="r" b="b"/>
                  <a:pathLst>
                    <a:path w="177" h="228">
                      <a:moveTo>
                        <a:pt x="137" y="0"/>
                      </a:moveTo>
                      <a:lnTo>
                        <a:pt x="0" y="228"/>
                      </a:lnTo>
                      <a:lnTo>
                        <a:pt x="177" y="228"/>
                      </a:lnTo>
                      <a:lnTo>
                        <a:pt x="137" y="0"/>
                      </a:lnTo>
                      <a:close/>
                    </a:path>
                  </a:pathLst>
                </a:custGeom>
                <a:solidFill>
                  <a:srgbClr val="009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7" name="Freeform 70"/>
                <p:cNvSpPr>
                  <a:spLocks/>
                </p:cNvSpPr>
                <p:nvPr/>
              </p:nvSpPr>
              <p:spPr bwMode="auto">
                <a:xfrm>
                  <a:off x="4340" y="1977"/>
                  <a:ext cx="177" cy="228"/>
                </a:xfrm>
                <a:custGeom>
                  <a:avLst/>
                  <a:gdLst>
                    <a:gd name="T0" fmla="*/ 38 w 177"/>
                    <a:gd name="T1" fmla="*/ 0 h 228"/>
                    <a:gd name="T2" fmla="*/ 177 w 177"/>
                    <a:gd name="T3" fmla="*/ 228 h 228"/>
                    <a:gd name="T4" fmla="*/ 0 w 177"/>
                    <a:gd name="T5" fmla="*/ 228 h 228"/>
                    <a:gd name="T6" fmla="*/ 38 w 177"/>
                    <a:gd name="T7" fmla="*/ 0 h 228"/>
                  </a:gdLst>
                  <a:ahLst/>
                  <a:cxnLst>
                    <a:cxn ang="0">
                      <a:pos x="T0" y="T1"/>
                    </a:cxn>
                    <a:cxn ang="0">
                      <a:pos x="T2" y="T3"/>
                    </a:cxn>
                    <a:cxn ang="0">
                      <a:pos x="T4" y="T5"/>
                    </a:cxn>
                    <a:cxn ang="0">
                      <a:pos x="T6" y="T7"/>
                    </a:cxn>
                  </a:cxnLst>
                  <a:rect l="0" t="0" r="r" b="b"/>
                  <a:pathLst>
                    <a:path w="177" h="228">
                      <a:moveTo>
                        <a:pt x="38" y="0"/>
                      </a:moveTo>
                      <a:lnTo>
                        <a:pt x="177" y="228"/>
                      </a:lnTo>
                      <a:lnTo>
                        <a:pt x="0" y="228"/>
                      </a:lnTo>
                      <a:lnTo>
                        <a:pt x="38" y="0"/>
                      </a:lnTo>
                      <a:close/>
                    </a:path>
                  </a:pathLst>
                </a:custGeom>
                <a:solidFill>
                  <a:srgbClr val="009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8" name="Rectangle 71"/>
                <p:cNvSpPr>
                  <a:spLocks noChangeArrowheads="1"/>
                </p:cNvSpPr>
                <p:nvPr/>
              </p:nvSpPr>
              <p:spPr bwMode="auto">
                <a:xfrm>
                  <a:off x="3865" y="1928"/>
                  <a:ext cx="526" cy="278"/>
                </a:xfrm>
                <a:prstGeom prst="rect">
                  <a:avLst/>
                </a:prstGeom>
                <a:solidFill>
                  <a:srgbClr val="C8CA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9" name="Oval 72"/>
                <p:cNvSpPr>
                  <a:spLocks noChangeArrowheads="1"/>
                </p:cNvSpPr>
                <p:nvPr/>
              </p:nvSpPr>
              <p:spPr bwMode="auto">
                <a:xfrm>
                  <a:off x="4093" y="2032"/>
                  <a:ext cx="70" cy="70"/>
                </a:xfrm>
                <a:prstGeom prst="ellipse">
                  <a:avLst/>
                </a:prstGeom>
                <a:solidFill>
                  <a:srgbClr val="EAEB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20" name="Freeform 73"/>
                <p:cNvSpPr>
                  <a:spLocks noEditPoints="1"/>
                </p:cNvSpPr>
                <p:nvPr/>
              </p:nvSpPr>
              <p:spPr bwMode="auto">
                <a:xfrm>
                  <a:off x="3821" y="1445"/>
                  <a:ext cx="75" cy="125"/>
                </a:xfrm>
                <a:custGeom>
                  <a:avLst/>
                  <a:gdLst>
                    <a:gd name="T0" fmla="*/ 26 w 93"/>
                    <a:gd name="T1" fmla="*/ 110 h 156"/>
                    <a:gd name="T2" fmla="*/ 26 w 93"/>
                    <a:gd name="T3" fmla="*/ 96 h 156"/>
                    <a:gd name="T4" fmla="*/ 26 w 93"/>
                    <a:gd name="T5" fmla="*/ 90 h 156"/>
                    <a:gd name="T6" fmla="*/ 64 w 93"/>
                    <a:gd name="T7" fmla="*/ 46 h 156"/>
                    <a:gd name="T8" fmla="*/ 38 w 93"/>
                    <a:gd name="T9" fmla="*/ 26 h 156"/>
                    <a:gd name="T10" fmla="*/ 5 w 93"/>
                    <a:gd name="T11" fmla="*/ 29 h 156"/>
                    <a:gd name="T12" fmla="*/ 0 w 93"/>
                    <a:gd name="T13" fmla="*/ 5 h 156"/>
                    <a:gd name="T14" fmla="*/ 41 w 93"/>
                    <a:gd name="T15" fmla="*/ 0 h 156"/>
                    <a:gd name="T16" fmla="*/ 93 w 93"/>
                    <a:gd name="T17" fmla="*/ 46 h 156"/>
                    <a:gd name="T18" fmla="*/ 50 w 93"/>
                    <a:gd name="T19" fmla="*/ 98 h 156"/>
                    <a:gd name="T20" fmla="*/ 49 w 93"/>
                    <a:gd name="T21" fmla="*/ 110 h 156"/>
                    <a:gd name="T22" fmla="*/ 26 w 93"/>
                    <a:gd name="T23" fmla="*/ 110 h 156"/>
                    <a:gd name="T24" fmla="*/ 38 w 93"/>
                    <a:gd name="T25" fmla="*/ 123 h 156"/>
                    <a:gd name="T26" fmla="*/ 53 w 93"/>
                    <a:gd name="T27" fmla="*/ 140 h 156"/>
                    <a:gd name="T28" fmla="*/ 38 w 93"/>
                    <a:gd name="T29" fmla="*/ 156 h 156"/>
                    <a:gd name="T30" fmla="*/ 23 w 93"/>
                    <a:gd name="T31" fmla="*/ 140 h 156"/>
                    <a:gd name="T32" fmla="*/ 38 w 93"/>
                    <a:gd name="T33" fmla="*/ 1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 h="156">
                      <a:moveTo>
                        <a:pt x="26" y="110"/>
                      </a:moveTo>
                      <a:cubicBezTo>
                        <a:pt x="26" y="96"/>
                        <a:pt x="26" y="96"/>
                        <a:pt x="26" y="96"/>
                      </a:cubicBezTo>
                      <a:cubicBezTo>
                        <a:pt x="26" y="94"/>
                        <a:pt x="26" y="91"/>
                        <a:pt x="26" y="90"/>
                      </a:cubicBezTo>
                      <a:cubicBezTo>
                        <a:pt x="26" y="52"/>
                        <a:pt x="64" y="81"/>
                        <a:pt x="64" y="46"/>
                      </a:cubicBezTo>
                      <a:cubicBezTo>
                        <a:pt x="64" y="31"/>
                        <a:pt x="58" y="26"/>
                        <a:pt x="38" y="26"/>
                      </a:cubicBezTo>
                      <a:cubicBezTo>
                        <a:pt x="25" y="26"/>
                        <a:pt x="14" y="28"/>
                        <a:pt x="5" y="29"/>
                      </a:cubicBezTo>
                      <a:cubicBezTo>
                        <a:pt x="0" y="5"/>
                        <a:pt x="0" y="5"/>
                        <a:pt x="0" y="5"/>
                      </a:cubicBezTo>
                      <a:cubicBezTo>
                        <a:pt x="12" y="2"/>
                        <a:pt x="27" y="0"/>
                        <a:pt x="41" y="0"/>
                      </a:cubicBezTo>
                      <a:cubicBezTo>
                        <a:pt x="72" y="0"/>
                        <a:pt x="93" y="6"/>
                        <a:pt x="93" y="46"/>
                      </a:cubicBezTo>
                      <a:cubicBezTo>
                        <a:pt x="93" y="99"/>
                        <a:pt x="51" y="79"/>
                        <a:pt x="50" y="98"/>
                      </a:cubicBezTo>
                      <a:cubicBezTo>
                        <a:pt x="49" y="110"/>
                        <a:pt x="49" y="110"/>
                        <a:pt x="49" y="110"/>
                      </a:cubicBezTo>
                      <a:lnTo>
                        <a:pt x="26" y="110"/>
                      </a:lnTo>
                      <a:close/>
                      <a:moveTo>
                        <a:pt x="38" y="123"/>
                      </a:moveTo>
                      <a:cubicBezTo>
                        <a:pt x="50" y="123"/>
                        <a:pt x="53" y="128"/>
                        <a:pt x="53" y="140"/>
                      </a:cubicBezTo>
                      <a:cubicBezTo>
                        <a:pt x="53" y="152"/>
                        <a:pt x="50" y="156"/>
                        <a:pt x="38" y="156"/>
                      </a:cubicBezTo>
                      <a:cubicBezTo>
                        <a:pt x="26" y="156"/>
                        <a:pt x="23" y="152"/>
                        <a:pt x="23" y="140"/>
                      </a:cubicBezTo>
                      <a:cubicBezTo>
                        <a:pt x="23" y="128"/>
                        <a:pt x="26" y="123"/>
                        <a:pt x="38" y="123"/>
                      </a:cubicBezTo>
                      <a:close/>
                    </a:path>
                  </a:pathLst>
                </a:custGeom>
                <a:solidFill>
                  <a:srgbClr val="1893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21" name="Freeform 74"/>
                <p:cNvSpPr>
                  <a:spLocks noEditPoints="1"/>
                </p:cNvSpPr>
                <p:nvPr/>
              </p:nvSpPr>
              <p:spPr bwMode="auto">
                <a:xfrm>
                  <a:off x="4434" y="1445"/>
                  <a:ext cx="74" cy="125"/>
                </a:xfrm>
                <a:custGeom>
                  <a:avLst/>
                  <a:gdLst>
                    <a:gd name="T0" fmla="*/ 26 w 92"/>
                    <a:gd name="T1" fmla="*/ 110 h 156"/>
                    <a:gd name="T2" fmla="*/ 26 w 92"/>
                    <a:gd name="T3" fmla="*/ 96 h 156"/>
                    <a:gd name="T4" fmla="*/ 26 w 92"/>
                    <a:gd name="T5" fmla="*/ 90 h 156"/>
                    <a:gd name="T6" fmla="*/ 64 w 92"/>
                    <a:gd name="T7" fmla="*/ 46 h 156"/>
                    <a:gd name="T8" fmla="*/ 38 w 92"/>
                    <a:gd name="T9" fmla="*/ 26 h 156"/>
                    <a:gd name="T10" fmla="*/ 5 w 92"/>
                    <a:gd name="T11" fmla="*/ 29 h 156"/>
                    <a:gd name="T12" fmla="*/ 0 w 92"/>
                    <a:gd name="T13" fmla="*/ 5 h 156"/>
                    <a:gd name="T14" fmla="*/ 41 w 92"/>
                    <a:gd name="T15" fmla="*/ 0 h 156"/>
                    <a:gd name="T16" fmla="*/ 92 w 92"/>
                    <a:gd name="T17" fmla="*/ 46 h 156"/>
                    <a:gd name="T18" fmla="*/ 50 w 92"/>
                    <a:gd name="T19" fmla="*/ 98 h 156"/>
                    <a:gd name="T20" fmla="*/ 49 w 92"/>
                    <a:gd name="T21" fmla="*/ 110 h 156"/>
                    <a:gd name="T22" fmla="*/ 26 w 92"/>
                    <a:gd name="T23" fmla="*/ 110 h 156"/>
                    <a:gd name="T24" fmla="*/ 38 w 92"/>
                    <a:gd name="T25" fmla="*/ 123 h 156"/>
                    <a:gd name="T26" fmla="*/ 53 w 92"/>
                    <a:gd name="T27" fmla="*/ 140 h 156"/>
                    <a:gd name="T28" fmla="*/ 38 w 92"/>
                    <a:gd name="T29" fmla="*/ 156 h 156"/>
                    <a:gd name="T30" fmla="*/ 22 w 92"/>
                    <a:gd name="T31" fmla="*/ 140 h 156"/>
                    <a:gd name="T32" fmla="*/ 38 w 92"/>
                    <a:gd name="T33" fmla="*/ 1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156">
                      <a:moveTo>
                        <a:pt x="26" y="110"/>
                      </a:moveTo>
                      <a:cubicBezTo>
                        <a:pt x="26" y="96"/>
                        <a:pt x="26" y="96"/>
                        <a:pt x="26" y="96"/>
                      </a:cubicBezTo>
                      <a:cubicBezTo>
                        <a:pt x="26" y="94"/>
                        <a:pt x="26" y="91"/>
                        <a:pt x="26" y="90"/>
                      </a:cubicBezTo>
                      <a:cubicBezTo>
                        <a:pt x="26" y="52"/>
                        <a:pt x="64" y="81"/>
                        <a:pt x="64" y="46"/>
                      </a:cubicBezTo>
                      <a:cubicBezTo>
                        <a:pt x="64" y="31"/>
                        <a:pt x="58" y="26"/>
                        <a:pt x="38" y="26"/>
                      </a:cubicBezTo>
                      <a:cubicBezTo>
                        <a:pt x="25" y="26"/>
                        <a:pt x="13" y="28"/>
                        <a:pt x="5" y="29"/>
                      </a:cubicBezTo>
                      <a:cubicBezTo>
                        <a:pt x="0" y="5"/>
                        <a:pt x="0" y="5"/>
                        <a:pt x="0" y="5"/>
                      </a:cubicBezTo>
                      <a:cubicBezTo>
                        <a:pt x="11" y="2"/>
                        <a:pt x="26" y="0"/>
                        <a:pt x="41" y="0"/>
                      </a:cubicBezTo>
                      <a:cubicBezTo>
                        <a:pt x="72" y="0"/>
                        <a:pt x="92" y="6"/>
                        <a:pt x="92" y="46"/>
                      </a:cubicBezTo>
                      <a:cubicBezTo>
                        <a:pt x="92" y="99"/>
                        <a:pt x="50" y="79"/>
                        <a:pt x="50" y="98"/>
                      </a:cubicBezTo>
                      <a:cubicBezTo>
                        <a:pt x="49" y="110"/>
                        <a:pt x="49" y="110"/>
                        <a:pt x="49" y="110"/>
                      </a:cubicBezTo>
                      <a:lnTo>
                        <a:pt x="26" y="110"/>
                      </a:lnTo>
                      <a:close/>
                      <a:moveTo>
                        <a:pt x="38" y="123"/>
                      </a:moveTo>
                      <a:cubicBezTo>
                        <a:pt x="49" y="123"/>
                        <a:pt x="53" y="128"/>
                        <a:pt x="53" y="140"/>
                      </a:cubicBezTo>
                      <a:cubicBezTo>
                        <a:pt x="53" y="152"/>
                        <a:pt x="50" y="156"/>
                        <a:pt x="38" y="156"/>
                      </a:cubicBezTo>
                      <a:cubicBezTo>
                        <a:pt x="26" y="156"/>
                        <a:pt x="22" y="152"/>
                        <a:pt x="22" y="140"/>
                      </a:cubicBezTo>
                      <a:cubicBezTo>
                        <a:pt x="22" y="128"/>
                        <a:pt x="26" y="123"/>
                        <a:pt x="38" y="123"/>
                      </a:cubicBezTo>
                      <a:close/>
                    </a:path>
                  </a:pathLst>
                </a:custGeom>
                <a:solidFill>
                  <a:srgbClr val="1893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22" name="Freeform 75"/>
                <p:cNvSpPr>
                  <a:spLocks noEditPoints="1"/>
                </p:cNvSpPr>
                <p:nvPr/>
              </p:nvSpPr>
              <p:spPr bwMode="auto">
                <a:xfrm>
                  <a:off x="5047" y="1445"/>
                  <a:ext cx="74" cy="125"/>
                </a:xfrm>
                <a:custGeom>
                  <a:avLst/>
                  <a:gdLst>
                    <a:gd name="T0" fmla="*/ 26 w 92"/>
                    <a:gd name="T1" fmla="*/ 110 h 156"/>
                    <a:gd name="T2" fmla="*/ 25 w 92"/>
                    <a:gd name="T3" fmla="*/ 96 h 156"/>
                    <a:gd name="T4" fmla="*/ 25 w 92"/>
                    <a:gd name="T5" fmla="*/ 90 h 156"/>
                    <a:gd name="T6" fmla="*/ 63 w 92"/>
                    <a:gd name="T7" fmla="*/ 46 h 156"/>
                    <a:gd name="T8" fmla="*/ 37 w 92"/>
                    <a:gd name="T9" fmla="*/ 26 h 156"/>
                    <a:gd name="T10" fmla="*/ 4 w 92"/>
                    <a:gd name="T11" fmla="*/ 29 h 156"/>
                    <a:gd name="T12" fmla="*/ 0 w 92"/>
                    <a:gd name="T13" fmla="*/ 5 h 156"/>
                    <a:gd name="T14" fmla="*/ 41 w 92"/>
                    <a:gd name="T15" fmla="*/ 0 h 156"/>
                    <a:gd name="T16" fmla="*/ 92 w 92"/>
                    <a:gd name="T17" fmla="*/ 46 h 156"/>
                    <a:gd name="T18" fmla="*/ 49 w 92"/>
                    <a:gd name="T19" fmla="*/ 98 h 156"/>
                    <a:gd name="T20" fmla="*/ 49 w 92"/>
                    <a:gd name="T21" fmla="*/ 110 h 156"/>
                    <a:gd name="T22" fmla="*/ 26 w 92"/>
                    <a:gd name="T23" fmla="*/ 110 h 156"/>
                    <a:gd name="T24" fmla="*/ 37 w 92"/>
                    <a:gd name="T25" fmla="*/ 123 h 156"/>
                    <a:gd name="T26" fmla="*/ 53 w 92"/>
                    <a:gd name="T27" fmla="*/ 140 h 156"/>
                    <a:gd name="T28" fmla="*/ 37 w 92"/>
                    <a:gd name="T29" fmla="*/ 156 h 156"/>
                    <a:gd name="T30" fmla="*/ 22 w 92"/>
                    <a:gd name="T31" fmla="*/ 140 h 156"/>
                    <a:gd name="T32" fmla="*/ 37 w 92"/>
                    <a:gd name="T33" fmla="*/ 1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156">
                      <a:moveTo>
                        <a:pt x="26" y="110"/>
                      </a:moveTo>
                      <a:cubicBezTo>
                        <a:pt x="25" y="96"/>
                        <a:pt x="25" y="96"/>
                        <a:pt x="25" y="96"/>
                      </a:cubicBezTo>
                      <a:cubicBezTo>
                        <a:pt x="25" y="94"/>
                        <a:pt x="25" y="91"/>
                        <a:pt x="25" y="90"/>
                      </a:cubicBezTo>
                      <a:cubicBezTo>
                        <a:pt x="25" y="52"/>
                        <a:pt x="63" y="81"/>
                        <a:pt x="63" y="46"/>
                      </a:cubicBezTo>
                      <a:cubicBezTo>
                        <a:pt x="63" y="31"/>
                        <a:pt x="58" y="26"/>
                        <a:pt x="37" y="26"/>
                      </a:cubicBezTo>
                      <a:cubicBezTo>
                        <a:pt x="25" y="26"/>
                        <a:pt x="13" y="28"/>
                        <a:pt x="4" y="29"/>
                      </a:cubicBezTo>
                      <a:cubicBezTo>
                        <a:pt x="0" y="5"/>
                        <a:pt x="0" y="5"/>
                        <a:pt x="0" y="5"/>
                      </a:cubicBezTo>
                      <a:cubicBezTo>
                        <a:pt x="11" y="2"/>
                        <a:pt x="26" y="0"/>
                        <a:pt x="41" y="0"/>
                      </a:cubicBezTo>
                      <a:cubicBezTo>
                        <a:pt x="71" y="0"/>
                        <a:pt x="92" y="6"/>
                        <a:pt x="92" y="46"/>
                      </a:cubicBezTo>
                      <a:cubicBezTo>
                        <a:pt x="92" y="99"/>
                        <a:pt x="50" y="79"/>
                        <a:pt x="49" y="98"/>
                      </a:cubicBezTo>
                      <a:cubicBezTo>
                        <a:pt x="49" y="110"/>
                        <a:pt x="49" y="110"/>
                        <a:pt x="49" y="110"/>
                      </a:cubicBezTo>
                      <a:lnTo>
                        <a:pt x="26" y="110"/>
                      </a:lnTo>
                      <a:close/>
                      <a:moveTo>
                        <a:pt x="37" y="123"/>
                      </a:moveTo>
                      <a:cubicBezTo>
                        <a:pt x="49" y="123"/>
                        <a:pt x="53" y="128"/>
                        <a:pt x="53" y="140"/>
                      </a:cubicBezTo>
                      <a:cubicBezTo>
                        <a:pt x="53" y="152"/>
                        <a:pt x="49" y="156"/>
                        <a:pt x="37" y="156"/>
                      </a:cubicBezTo>
                      <a:cubicBezTo>
                        <a:pt x="26" y="156"/>
                        <a:pt x="22" y="152"/>
                        <a:pt x="22" y="140"/>
                      </a:cubicBezTo>
                      <a:cubicBezTo>
                        <a:pt x="22" y="128"/>
                        <a:pt x="26" y="123"/>
                        <a:pt x="37" y="123"/>
                      </a:cubicBezTo>
                      <a:close/>
                    </a:path>
                  </a:pathLst>
                </a:custGeom>
                <a:solidFill>
                  <a:srgbClr val="1893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410" name="Group 53"/>
              <p:cNvGrpSpPr>
                <a:grpSpLocks noChangeAspect="1"/>
              </p:cNvGrpSpPr>
              <p:nvPr/>
            </p:nvGrpSpPr>
            <p:grpSpPr bwMode="auto">
              <a:xfrm>
                <a:off x="4115810" y="4177729"/>
                <a:ext cx="959439" cy="830650"/>
                <a:chOff x="2581" y="1069"/>
                <a:chExt cx="2518" cy="2180"/>
              </a:xfrm>
            </p:grpSpPr>
            <p:sp>
              <p:nvSpPr>
                <p:cNvPr id="422" name="Rectangle 54"/>
                <p:cNvSpPr>
                  <a:spLocks noChangeArrowheads="1"/>
                </p:cNvSpPr>
                <p:nvPr/>
              </p:nvSpPr>
              <p:spPr bwMode="auto">
                <a:xfrm>
                  <a:off x="3285" y="2735"/>
                  <a:ext cx="277" cy="61"/>
                </a:xfrm>
                <a:prstGeom prst="rect">
                  <a:avLst/>
                </a:prstGeom>
                <a:solidFill>
                  <a:srgbClr val="0707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23" name="Rectangle 55"/>
                <p:cNvSpPr>
                  <a:spLocks noChangeArrowheads="1"/>
                </p:cNvSpPr>
                <p:nvPr/>
              </p:nvSpPr>
              <p:spPr bwMode="auto">
                <a:xfrm>
                  <a:off x="3562" y="2735"/>
                  <a:ext cx="279" cy="61"/>
                </a:xfrm>
                <a:prstGeom prst="rect">
                  <a:avLst/>
                </a:prstGeom>
                <a:solidFill>
                  <a:srgbClr val="DF20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24" name="Rectangle 56"/>
                <p:cNvSpPr>
                  <a:spLocks noChangeArrowheads="1"/>
                </p:cNvSpPr>
                <p:nvPr/>
              </p:nvSpPr>
              <p:spPr bwMode="auto">
                <a:xfrm>
                  <a:off x="3841" y="2735"/>
                  <a:ext cx="277" cy="61"/>
                </a:xfrm>
                <a:prstGeom prst="rect">
                  <a:avLst/>
                </a:prstGeom>
                <a:solidFill>
                  <a:srgbClr val="110F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25" name="Rectangle 57"/>
                <p:cNvSpPr>
                  <a:spLocks noChangeArrowheads="1"/>
                </p:cNvSpPr>
                <p:nvPr/>
              </p:nvSpPr>
              <p:spPr bwMode="auto">
                <a:xfrm>
                  <a:off x="4118" y="2735"/>
                  <a:ext cx="277" cy="61"/>
                </a:xfrm>
                <a:prstGeom prst="rect">
                  <a:avLst/>
                </a:prstGeom>
                <a:solidFill>
                  <a:srgbClr val="61BC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26" name="Rectangle 58"/>
                <p:cNvSpPr>
                  <a:spLocks noChangeArrowheads="1"/>
                </p:cNvSpPr>
                <p:nvPr/>
              </p:nvSpPr>
              <p:spPr bwMode="auto">
                <a:xfrm>
                  <a:off x="4395" y="2735"/>
                  <a:ext cx="242" cy="6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27" name="Freeform 59"/>
                <p:cNvSpPr>
                  <a:spLocks/>
                </p:cNvSpPr>
                <p:nvPr/>
              </p:nvSpPr>
              <p:spPr bwMode="auto">
                <a:xfrm>
                  <a:off x="3285" y="1894"/>
                  <a:ext cx="277" cy="841"/>
                </a:xfrm>
                <a:custGeom>
                  <a:avLst/>
                  <a:gdLst>
                    <a:gd name="T0" fmla="*/ 0 w 277"/>
                    <a:gd name="T1" fmla="*/ 841 h 841"/>
                    <a:gd name="T2" fmla="*/ 277 w 277"/>
                    <a:gd name="T3" fmla="*/ 841 h 841"/>
                    <a:gd name="T4" fmla="*/ 277 w 277"/>
                    <a:gd name="T5" fmla="*/ 831 h 841"/>
                    <a:gd name="T6" fmla="*/ 277 w 277"/>
                    <a:gd name="T7" fmla="*/ 684 h 841"/>
                    <a:gd name="T8" fmla="*/ 33 w 277"/>
                    <a:gd name="T9" fmla="*/ 684 h 841"/>
                    <a:gd name="T10" fmla="*/ 33 w 277"/>
                    <a:gd name="T11" fmla="*/ 341 h 841"/>
                    <a:gd name="T12" fmla="*/ 277 w 277"/>
                    <a:gd name="T13" fmla="*/ 341 h 841"/>
                    <a:gd name="T14" fmla="*/ 277 w 277"/>
                    <a:gd name="T15" fmla="*/ 0 h 841"/>
                    <a:gd name="T16" fmla="*/ 0 w 277"/>
                    <a:gd name="T17" fmla="*/ 0 h 841"/>
                    <a:gd name="T18" fmla="*/ 0 w 277"/>
                    <a:gd name="T19" fmla="*/ 831 h 841"/>
                    <a:gd name="T20" fmla="*/ 0 w 277"/>
                    <a:gd name="T21" fmla="*/ 841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7" h="841">
                      <a:moveTo>
                        <a:pt x="0" y="841"/>
                      </a:moveTo>
                      <a:lnTo>
                        <a:pt x="277" y="841"/>
                      </a:lnTo>
                      <a:lnTo>
                        <a:pt x="277" y="831"/>
                      </a:lnTo>
                      <a:lnTo>
                        <a:pt x="277" y="684"/>
                      </a:lnTo>
                      <a:lnTo>
                        <a:pt x="33" y="684"/>
                      </a:lnTo>
                      <a:lnTo>
                        <a:pt x="33" y="341"/>
                      </a:lnTo>
                      <a:lnTo>
                        <a:pt x="277" y="341"/>
                      </a:lnTo>
                      <a:lnTo>
                        <a:pt x="277" y="0"/>
                      </a:lnTo>
                      <a:lnTo>
                        <a:pt x="0" y="0"/>
                      </a:lnTo>
                      <a:lnTo>
                        <a:pt x="0" y="831"/>
                      </a:lnTo>
                      <a:lnTo>
                        <a:pt x="0" y="841"/>
                      </a:lnTo>
                      <a:close/>
                    </a:path>
                  </a:pathLst>
                </a:custGeom>
                <a:solidFill>
                  <a:srgbClr val="FCEF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28" name="Rectangle 60"/>
                <p:cNvSpPr>
                  <a:spLocks noChangeArrowheads="1"/>
                </p:cNvSpPr>
                <p:nvPr/>
              </p:nvSpPr>
              <p:spPr bwMode="auto">
                <a:xfrm>
                  <a:off x="3046" y="2735"/>
                  <a:ext cx="239" cy="61"/>
                </a:xfrm>
                <a:prstGeom prst="rect">
                  <a:avLst/>
                </a:prstGeom>
                <a:solidFill>
                  <a:srgbClr val="2D38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29" name="Freeform 61"/>
                <p:cNvSpPr>
                  <a:spLocks/>
                </p:cNvSpPr>
                <p:nvPr/>
              </p:nvSpPr>
              <p:spPr bwMode="auto">
                <a:xfrm>
                  <a:off x="3046" y="1894"/>
                  <a:ext cx="239" cy="841"/>
                </a:xfrm>
                <a:custGeom>
                  <a:avLst/>
                  <a:gdLst>
                    <a:gd name="T0" fmla="*/ 239 w 239"/>
                    <a:gd name="T1" fmla="*/ 831 h 841"/>
                    <a:gd name="T2" fmla="*/ 239 w 239"/>
                    <a:gd name="T3" fmla="*/ 0 h 841"/>
                    <a:gd name="T4" fmla="*/ 0 w 239"/>
                    <a:gd name="T5" fmla="*/ 0 h 841"/>
                    <a:gd name="T6" fmla="*/ 0 w 239"/>
                    <a:gd name="T7" fmla="*/ 841 h 841"/>
                    <a:gd name="T8" fmla="*/ 239 w 239"/>
                    <a:gd name="T9" fmla="*/ 841 h 841"/>
                    <a:gd name="T10" fmla="*/ 239 w 239"/>
                    <a:gd name="T11" fmla="*/ 831 h 841"/>
                  </a:gdLst>
                  <a:ahLst/>
                  <a:cxnLst>
                    <a:cxn ang="0">
                      <a:pos x="T0" y="T1"/>
                    </a:cxn>
                    <a:cxn ang="0">
                      <a:pos x="T2" y="T3"/>
                    </a:cxn>
                    <a:cxn ang="0">
                      <a:pos x="T4" y="T5"/>
                    </a:cxn>
                    <a:cxn ang="0">
                      <a:pos x="T6" y="T7"/>
                    </a:cxn>
                    <a:cxn ang="0">
                      <a:pos x="T8" y="T9"/>
                    </a:cxn>
                    <a:cxn ang="0">
                      <a:pos x="T10" y="T11"/>
                    </a:cxn>
                  </a:cxnLst>
                  <a:rect l="0" t="0" r="r" b="b"/>
                  <a:pathLst>
                    <a:path w="239" h="841">
                      <a:moveTo>
                        <a:pt x="239" y="831"/>
                      </a:moveTo>
                      <a:lnTo>
                        <a:pt x="239" y="0"/>
                      </a:lnTo>
                      <a:lnTo>
                        <a:pt x="0" y="0"/>
                      </a:lnTo>
                      <a:lnTo>
                        <a:pt x="0" y="841"/>
                      </a:lnTo>
                      <a:lnTo>
                        <a:pt x="239" y="841"/>
                      </a:lnTo>
                      <a:lnTo>
                        <a:pt x="239" y="831"/>
                      </a:lnTo>
                      <a:close/>
                    </a:path>
                  </a:pathLst>
                </a:custGeom>
                <a:solidFill>
                  <a:srgbClr val="EFF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30" name="Rectangle 62"/>
                <p:cNvSpPr>
                  <a:spLocks noChangeArrowheads="1"/>
                </p:cNvSpPr>
                <p:nvPr/>
              </p:nvSpPr>
              <p:spPr bwMode="auto">
                <a:xfrm>
                  <a:off x="3562" y="1894"/>
                  <a:ext cx="279" cy="341"/>
                </a:xfrm>
                <a:prstGeom prst="rect">
                  <a:avLst/>
                </a:prstGeom>
                <a:solidFill>
                  <a:srgbClr val="1CA4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31" name="Freeform 63"/>
                <p:cNvSpPr>
                  <a:spLocks/>
                </p:cNvSpPr>
                <p:nvPr/>
              </p:nvSpPr>
              <p:spPr bwMode="auto">
                <a:xfrm>
                  <a:off x="3562" y="2578"/>
                  <a:ext cx="279" cy="157"/>
                </a:xfrm>
                <a:custGeom>
                  <a:avLst/>
                  <a:gdLst>
                    <a:gd name="T0" fmla="*/ 0 w 279"/>
                    <a:gd name="T1" fmla="*/ 157 h 157"/>
                    <a:gd name="T2" fmla="*/ 279 w 279"/>
                    <a:gd name="T3" fmla="*/ 157 h 157"/>
                    <a:gd name="T4" fmla="*/ 279 w 279"/>
                    <a:gd name="T5" fmla="*/ 147 h 157"/>
                    <a:gd name="T6" fmla="*/ 279 w 279"/>
                    <a:gd name="T7" fmla="*/ 0 h 157"/>
                    <a:gd name="T8" fmla="*/ 0 w 279"/>
                    <a:gd name="T9" fmla="*/ 0 h 157"/>
                    <a:gd name="T10" fmla="*/ 0 w 279"/>
                    <a:gd name="T11" fmla="*/ 147 h 157"/>
                    <a:gd name="T12" fmla="*/ 0 w 279"/>
                    <a:gd name="T13" fmla="*/ 157 h 157"/>
                  </a:gdLst>
                  <a:ahLst/>
                  <a:cxnLst>
                    <a:cxn ang="0">
                      <a:pos x="T0" y="T1"/>
                    </a:cxn>
                    <a:cxn ang="0">
                      <a:pos x="T2" y="T3"/>
                    </a:cxn>
                    <a:cxn ang="0">
                      <a:pos x="T4" y="T5"/>
                    </a:cxn>
                    <a:cxn ang="0">
                      <a:pos x="T6" y="T7"/>
                    </a:cxn>
                    <a:cxn ang="0">
                      <a:pos x="T8" y="T9"/>
                    </a:cxn>
                    <a:cxn ang="0">
                      <a:pos x="T10" y="T11"/>
                    </a:cxn>
                    <a:cxn ang="0">
                      <a:pos x="T12" y="T13"/>
                    </a:cxn>
                  </a:cxnLst>
                  <a:rect l="0" t="0" r="r" b="b"/>
                  <a:pathLst>
                    <a:path w="279" h="157">
                      <a:moveTo>
                        <a:pt x="0" y="157"/>
                      </a:moveTo>
                      <a:lnTo>
                        <a:pt x="279" y="157"/>
                      </a:lnTo>
                      <a:lnTo>
                        <a:pt x="279" y="147"/>
                      </a:lnTo>
                      <a:lnTo>
                        <a:pt x="279" y="0"/>
                      </a:lnTo>
                      <a:lnTo>
                        <a:pt x="0" y="0"/>
                      </a:lnTo>
                      <a:lnTo>
                        <a:pt x="0" y="147"/>
                      </a:lnTo>
                      <a:lnTo>
                        <a:pt x="0" y="157"/>
                      </a:lnTo>
                      <a:close/>
                    </a:path>
                  </a:pathLst>
                </a:custGeom>
                <a:solidFill>
                  <a:srgbClr val="1CA4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32" name="Rectangle 64"/>
                <p:cNvSpPr>
                  <a:spLocks noChangeArrowheads="1"/>
                </p:cNvSpPr>
                <p:nvPr/>
              </p:nvSpPr>
              <p:spPr bwMode="auto">
                <a:xfrm>
                  <a:off x="3841" y="1894"/>
                  <a:ext cx="277" cy="341"/>
                </a:xfrm>
                <a:prstGeom prst="rect">
                  <a:avLst/>
                </a:prstGeom>
                <a:solidFill>
                  <a:srgbClr val="8FBC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33" name="Freeform 65"/>
                <p:cNvSpPr>
                  <a:spLocks/>
                </p:cNvSpPr>
                <p:nvPr/>
              </p:nvSpPr>
              <p:spPr bwMode="auto">
                <a:xfrm>
                  <a:off x="3841" y="2578"/>
                  <a:ext cx="277" cy="157"/>
                </a:xfrm>
                <a:custGeom>
                  <a:avLst/>
                  <a:gdLst>
                    <a:gd name="T0" fmla="*/ 0 w 277"/>
                    <a:gd name="T1" fmla="*/ 157 h 157"/>
                    <a:gd name="T2" fmla="*/ 277 w 277"/>
                    <a:gd name="T3" fmla="*/ 157 h 157"/>
                    <a:gd name="T4" fmla="*/ 277 w 277"/>
                    <a:gd name="T5" fmla="*/ 147 h 157"/>
                    <a:gd name="T6" fmla="*/ 277 w 277"/>
                    <a:gd name="T7" fmla="*/ 0 h 157"/>
                    <a:gd name="T8" fmla="*/ 0 w 277"/>
                    <a:gd name="T9" fmla="*/ 0 h 157"/>
                    <a:gd name="T10" fmla="*/ 0 w 277"/>
                    <a:gd name="T11" fmla="*/ 147 h 157"/>
                    <a:gd name="T12" fmla="*/ 0 w 277"/>
                    <a:gd name="T13" fmla="*/ 157 h 157"/>
                  </a:gdLst>
                  <a:ahLst/>
                  <a:cxnLst>
                    <a:cxn ang="0">
                      <a:pos x="T0" y="T1"/>
                    </a:cxn>
                    <a:cxn ang="0">
                      <a:pos x="T2" y="T3"/>
                    </a:cxn>
                    <a:cxn ang="0">
                      <a:pos x="T4" y="T5"/>
                    </a:cxn>
                    <a:cxn ang="0">
                      <a:pos x="T6" y="T7"/>
                    </a:cxn>
                    <a:cxn ang="0">
                      <a:pos x="T8" y="T9"/>
                    </a:cxn>
                    <a:cxn ang="0">
                      <a:pos x="T10" y="T11"/>
                    </a:cxn>
                    <a:cxn ang="0">
                      <a:pos x="T12" y="T13"/>
                    </a:cxn>
                  </a:cxnLst>
                  <a:rect l="0" t="0" r="r" b="b"/>
                  <a:pathLst>
                    <a:path w="277" h="157">
                      <a:moveTo>
                        <a:pt x="0" y="157"/>
                      </a:moveTo>
                      <a:lnTo>
                        <a:pt x="277" y="157"/>
                      </a:lnTo>
                      <a:lnTo>
                        <a:pt x="277" y="147"/>
                      </a:lnTo>
                      <a:lnTo>
                        <a:pt x="277" y="0"/>
                      </a:lnTo>
                      <a:lnTo>
                        <a:pt x="0" y="0"/>
                      </a:lnTo>
                      <a:lnTo>
                        <a:pt x="0" y="147"/>
                      </a:lnTo>
                      <a:lnTo>
                        <a:pt x="0" y="157"/>
                      </a:lnTo>
                      <a:close/>
                    </a:path>
                  </a:pathLst>
                </a:custGeom>
                <a:solidFill>
                  <a:srgbClr val="8FBC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34" name="Rectangle 66"/>
                <p:cNvSpPr>
                  <a:spLocks noChangeArrowheads="1"/>
                </p:cNvSpPr>
                <p:nvPr/>
              </p:nvSpPr>
              <p:spPr bwMode="auto">
                <a:xfrm>
                  <a:off x="4118" y="1894"/>
                  <a:ext cx="277" cy="341"/>
                </a:xfrm>
                <a:prstGeom prst="rect">
                  <a:avLst/>
                </a:prstGeom>
                <a:solidFill>
                  <a:srgbClr val="DF1D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35" name="Freeform 67"/>
                <p:cNvSpPr>
                  <a:spLocks/>
                </p:cNvSpPr>
                <p:nvPr/>
              </p:nvSpPr>
              <p:spPr bwMode="auto">
                <a:xfrm>
                  <a:off x="4118" y="2578"/>
                  <a:ext cx="277" cy="157"/>
                </a:xfrm>
                <a:custGeom>
                  <a:avLst/>
                  <a:gdLst>
                    <a:gd name="T0" fmla="*/ 0 w 277"/>
                    <a:gd name="T1" fmla="*/ 157 h 157"/>
                    <a:gd name="T2" fmla="*/ 277 w 277"/>
                    <a:gd name="T3" fmla="*/ 157 h 157"/>
                    <a:gd name="T4" fmla="*/ 277 w 277"/>
                    <a:gd name="T5" fmla="*/ 147 h 157"/>
                    <a:gd name="T6" fmla="*/ 277 w 277"/>
                    <a:gd name="T7" fmla="*/ 0 h 157"/>
                    <a:gd name="T8" fmla="*/ 0 w 277"/>
                    <a:gd name="T9" fmla="*/ 0 h 157"/>
                    <a:gd name="T10" fmla="*/ 0 w 277"/>
                    <a:gd name="T11" fmla="*/ 147 h 157"/>
                    <a:gd name="T12" fmla="*/ 0 w 277"/>
                    <a:gd name="T13" fmla="*/ 157 h 157"/>
                  </a:gdLst>
                  <a:ahLst/>
                  <a:cxnLst>
                    <a:cxn ang="0">
                      <a:pos x="T0" y="T1"/>
                    </a:cxn>
                    <a:cxn ang="0">
                      <a:pos x="T2" y="T3"/>
                    </a:cxn>
                    <a:cxn ang="0">
                      <a:pos x="T4" y="T5"/>
                    </a:cxn>
                    <a:cxn ang="0">
                      <a:pos x="T6" y="T7"/>
                    </a:cxn>
                    <a:cxn ang="0">
                      <a:pos x="T8" y="T9"/>
                    </a:cxn>
                    <a:cxn ang="0">
                      <a:pos x="T10" y="T11"/>
                    </a:cxn>
                    <a:cxn ang="0">
                      <a:pos x="T12" y="T13"/>
                    </a:cxn>
                  </a:cxnLst>
                  <a:rect l="0" t="0" r="r" b="b"/>
                  <a:pathLst>
                    <a:path w="277" h="157">
                      <a:moveTo>
                        <a:pt x="0" y="157"/>
                      </a:moveTo>
                      <a:lnTo>
                        <a:pt x="277" y="157"/>
                      </a:lnTo>
                      <a:lnTo>
                        <a:pt x="277" y="147"/>
                      </a:lnTo>
                      <a:lnTo>
                        <a:pt x="277" y="0"/>
                      </a:lnTo>
                      <a:lnTo>
                        <a:pt x="0" y="0"/>
                      </a:lnTo>
                      <a:lnTo>
                        <a:pt x="0" y="147"/>
                      </a:lnTo>
                      <a:lnTo>
                        <a:pt x="0" y="157"/>
                      </a:lnTo>
                      <a:close/>
                    </a:path>
                  </a:pathLst>
                </a:custGeom>
                <a:solidFill>
                  <a:srgbClr val="DF1D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36" name="Freeform 68"/>
                <p:cNvSpPr>
                  <a:spLocks/>
                </p:cNvSpPr>
                <p:nvPr/>
              </p:nvSpPr>
              <p:spPr bwMode="auto">
                <a:xfrm>
                  <a:off x="4395" y="2578"/>
                  <a:ext cx="242" cy="157"/>
                </a:xfrm>
                <a:custGeom>
                  <a:avLst/>
                  <a:gdLst>
                    <a:gd name="T0" fmla="*/ 0 w 242"/>
                    <a:gd name="T1" fmla="*/ 147 h 157"/>
                    <a:gd name="T2" fmla="*/ 0 w 242"/>
                    <a:gd name="T3" fmla="*/ 157 h 157"/>
                    <a:gd name="T4" fmla="*/ 242 w 242"/>
                    <a:gd name="T5" fmla="*/ 157 h 157"/>
                    <a:gd name="T6" fmla="*/ 242 w 242"/>
                    <a:gd name="T7" fmla="*/ 0 h 157"/>
                    <a:gd name="T8" fmla="*/ 0 w 242"/>
                    <a:gd name="T9" fmla="*/ 0 h 157"/>
                    <a:gd name="T10" fmla="*/ 0 w 242"/>
                    <a:gd name="T11" fmla="*/ 147 h 157"/>
                  </a:gdLst>
                  <a:ahLst/>
                  <a:cxnLst>
                    <a:cxn ang="0">
                      <a:pos x="T0" y="T1"/>
                    </a:cxn>
                    <a:cxn ang="0">
                      <a:pos x="T2" y="T3"/>
                    </a:cxn>
                    <a:cxn ang="0">
                      <a:pos x="T4" y="T5"/>
                    </a:cxn>
                    <a:cxn ang="0">
                      <a:pos x="T6" y="T7"/>
                    </a:cxn>
                    <a:cxn ang="0">
                      <a:pos x="T8" y="T9"/>
                    </a:cxn>
                    <a:cxn ang="0">
                      <a:pos x="T10" y="T11"/>
                    </a:cxn>
                  </a:cxnLst>
                  <a:rect l="0" t="0" r="r" b="b"/>
                  <a:pathLst>
                    <a:path w="242" h="157">
                      <a:moveTo>
                        <a:pt x="0" y="147"/>
                      </a:moveTo>
                      <a:lnTo>
                        <a:pt x="0" y="157"/>
                      </a:lnTo>
                      <a:lnTo>
                        <a:pt x="242" y="157"/>
                      </a:lnTo>
                      <a:lnTo>
                        <a:pt x="242" y="0"/>
                      </a:lnTo>
                      <a:lnTo>
                        <a:pt x="0" y="0"/>
                      </a:lnTo>
                      <a:lnTo>
                        <a:pt x="0" y="147"/>
                      </a:lnTo>
                      <a:close/>
                    </a:path>
                  </a:pathLst>
                </a:custGeom>
                <a:solidFill>
                  <a:srgbClr val="DF14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37" name="Rectangle 69"/>
                <p:cNvSpPr>
                  <a:spLocks noChangeArrowheads="1"/>
                </p:cNvSpPr>
                <p:nvPr/>
              </p:nvSpPr>
              <p:spPr bwMode="auto">
                <a:xfrm>
                  <a:off x="4395" y="1894"/>
                  <a:ext cx="242" cy="341"/>
                </a:xfrm>
                <a:prstGeom prst="rect">
                  <a:avLst/>
                </a:prstGeom>
                <a:solidFill>
                  <a:srgbClr val="DF14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38" name="Freeform 70"/>
                <p:cNvSpPr>
                  <a:spLocks/>
                </p:cNvSpPr>
                <p:nvPr/>
              </p:nvSpPr>
              <p:spPr bwMode="auto">
                <a:xfrm>
                  <a:off x="3609" y="2367"/>
                  <a:ext cx="76" cy="88"/>
                </a:xfrm>
                <a:custGeom>
                  <a:avLst/>
                  <a:gdLst>
                    <a:gd name="T0" fmla="*/ 16 w 32"/>
                    <a:gd name="T1" fmla="*/ 0 h 37"/>
                    <a:gd name="T2" fmla="*/ 0 w 32"/>
                    <a:gd name="T3" fmla="*/ 19 h 37"/>
                    <a:gd name="T4" fmla="*/ 16 w 32"/>
                    <a:gd name="T5" fmla="*/ 37 h 37"/>
                    <a:gd name="T6" fmla="*/ 32 w 32"/>
                    <a:gd name="T7" fmla="*/ 18 h 37"/>
                    <a:gd name="T8" fmla="*/ 16 w 32"/>
                    <a:gd name="T9" fmla="*/ 0 h 37"/>
                  </a:gdLst>
                  <a:ahLst/>
                  <a:cxnLst>
                    <a:cxn ang="0">
                      <a:pos x="T0" y="T1"/>
                    </a:cxn>
                    <a:cxn ang="0">
                      <a:pos x="T2" y="T3"/>
                    </a:cxn>
                    <a:cxn ang="0">
                      <a:pos x="T4" y="T5"/>
                    </a:cxn>
                    <a:cxn ang="0">
                      <a:pos x="T6" y="T7"/>
                    </a:cxn>
                    <a:cxn ang="0">
                      <a:pos x="T8" y="T9"/>
                    </a:cxn>
                  </a:cxnLst>
                  <a:rect l="0" t="0" r="r" b="b"/>
                  <a:pathLst>
                    <a:path w="32" h="37">
                      <a:moveTo>
                        <a:pt x="16" y="0"/>
                      </a:moveTo>
                      <a:cubicBezTo>
                        <a:pt x="6" y="0"/>
                        <a:pt x="0" y="8"/>
                        <a:pt x="0" y="19"/>
                      </a:cubicBezTo>
                      <a:cubicBezTo>
                        <a:pt x="0" y="30"/>
                        <a:pt x="7" y="37"/>
                        <a:pt x="16" y="37"/>
                      </a:cubicBezTo>
                      <a:cubicBezTo>
                        <a:pt x="27" y="37"/>
                        <a:pt x="32" y="29"/>
                        <a:pt x="32" y="18"/>
                      </a:cubicBezTo>
                      <a:cubicBezTo>
                        <a:pt x="32" y="9"/>
                        <a:pt x="27" y="0"/>
                        <a:pt x="16" y="0"/>
                      </a:cubicBezTo>
                      <a:close/>
                    </a:path>
                  </a:pathLst>
                </a:custGeom>
                <a:solidFill>
                  <a:srgbClr val="06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39" name="Freeform 71"/>
                <p:cNvSpPr>
                  <a:spLocks noEditPoints="1"/>
                </p:cNvSpPr>
                <p:nvPr/>
              </p:nvSpPr>
              <p:spPr bwMode="auto">
                <a:xfrm>
                  <a:off x="3318" y="2235"/>
                  <a:ext cx="1319" cy="343"/>
                </a:xfrm>
                <a:custGeom>
                  <a:avLst/>
                  <a:gdLst>
                    <a:gd name="T0" fmla="*/ 221 w 557"/>
                    <a:gd name="T1" fmla="*/ 0 h 145"/>
                    <a:gd name="T2" fmla="*/ 0 w 557"/>
                    <a:gd name="T3" fmla="*/ 0 h 145"/>
                    <a:gd name="T4" fmla="*/ 103 w 557"/>
                    <a:gd name="T5" fmla="*/ 145 h 145"/>
                    <a:gd name="T6" fmla="*/ 338 w 557"/>
                    <a:gd name="T7" fmla="*/ 145 h 145"/>
                    <a:gd name="T8" fmla="*/ 557 w 557"/>
                    <a:gd name="T9" fmla="*/ 145 h 145"/>
                    <a:gd name="T10" fmla="*/ 455 w 557"/>
                    <a:gd name="T11" fmla="*/ 0 h 145"/>
                    <a:gd name="T12" fmla="*/ 98 w 557"/>
                    <a:gd name="T13" fmla="*/ 102 h 145"/>
                    <a:gd name="T14" fmla="*/ 68 w 557"/>
                    <a:gd name="T15" fmla="*/ 81 h 145"/>
                    <a:gd name="T16" fmla="*/ 56 w 557"/>
                    <a:gd name="T17" fmla="*/ 62 h 145"/>
                    <a:gd name="T18" fmla="*/ 57 w 557"/>
                    <a:gd name="T19" fmla="*/ 102 h 145"/>
                    <a:gd name="T20" fmla="*/ 43 w 557"/>
                    <a:gd name="T21" fmla="*/ 47 h 145"/>
                    <a:gd name="T22" fmla="*/ 74 w 557"/>
                    <a:gd name="T23" fmla="*/ 67 h 145"/>
                    <a:gd name="T24" fmla="*/ 85 w 557"/>
                    <a:gd name="T25" fmla="*/ 86 h 145"/>
                    <a:gd name="T26" fmla="*/ 84 w 557"/>
                    <a:gd name="T27" fmla="*/ 47 h 145"/>
                    <a:gd name="T28" fmla="*/ 98 w 557"/>
                    <a:gd name="T29" fmla="*/ 102 h 145"/>
                    <a:gd name="T30" fmla="*/ 108 w 557"/>
                    <a:gd name="T31" fmla="*/ 75 h 145"/>
                    <a:gd name="T32" fmla="*/ 171 w 557"/>
                    <a:gd name="T33" fmla="*/ 74 h 145"/>
                    <a:gd name="T34" fmla="*/ 236 w 557"/>
                    <a:gd name="T35" fmla="*/ 103 h 145"/>
                    <a:gd name="T36" fmla="*/ 221 w 557"/>
                    <a:gd name="T37" fmla="*/ 89 h 145"/>
                    <a:gd name="T38" fmla="*/ 248 w 557"/>
                    <a:gd name="T39" fmla="*/ 87 h 145"/>
                    <a:gd name="T40" fmla="*/ 218 w 557"/>
                    <a:gd name="T41" fmla="*/ 63 h 145"/>
                    <a:gd name="T42" fmla="*/ 260 w 557"/>
                    <a:gd name="T43" fmla="*/ 49 h 145"/>
                    <a:gd name="T44" fmla="*/ 243 w 557"/>
                    <a:gd name="T45" fmla="*/ 57 h 145"/>
                    <a:gd name="T46" fmla="*/ 246 w 557"/>
                    <a:gd name="T47" fmla="*/ 70 h 145"/>
                    <a:gd name="T48" fmla="*/ 236 w 557"/>
                    <a:gd name="T49" fmla="*/ 103 h 145"/>
                    <a:gd name="T50" fmla="*/ 273 w 557"/>
                    <a:gd name="T51" fmla="*/ 102 h 145"/>
                    <a:gd name="T52" fmla="*/ 288 w 557"/>
                    <a:gd name="T53" fmla="*/ 47 h 145"/>
                    <a:gd name="T54" fmla="*/ 356 w 557"/>
                    <a:gd name="T55" fmla="*/ 99 h 145"/>
                    <a:gd name="T56" fmla="*/ 307 w 557"/>
                    <a:gd name="T57" fmla="*/ 95 h 145"/>
                    <a:gd name="T58" fmla="*/ 335 w 557"/>
                    <a:gd name="T59" fmla="*/ 47 h 145"/>
                    <a:gd name="T60" fmla="*/ 350 w 557"/>
                    <a:gd name="T61" fmla="*/ 59 h 145"/>
                    <a:gd name="T62" fmla="*/ 313 w 557"/>
                    <a:gd name="T63" fmla="*/ 75 h 145"/>
                    <a:gd name="T64" fmla="*/ 341 w 557"/>
                    <a:gd name="T65" fmla="*/ 92 h 145"/>
                    <a:gd name="T66" fmla="*/ 331 w 557"/>
                    <a:gd name="T67" fmla="*/ 80 h 145"/>
                    <a:gd name="T68" fmla="*/ 356 w 557"/>
                    <a:gd name="T69" fmla="*/ 71 h 145"/>
                    <a:gd name="T70" fmla="*/ 422 w 557"/>
                    <a:gd name="T71" fmla="*/ 102 h 145"/>
                    <a:gd name="T72" fmla="*/ 392 w 557"/>
                    <a:gd name="T73" fmla="*/ 81 h 145"/>
                    <a:gd name="T74" fmla="*/ 380 w 557"/>
                    <a:gd name="T75" fmla="*/ 62 h 145"/>
                    <a:gd name="T76" fmla="*/ 381 w 557"/>
                    <a:gd name="T77" fmla="*/ 102 h 145"/>
                    <a:gd name="T78" fmla="*/ 367 w 557"/>
                    <a:gd name="T79" fmla="*/ 47 h 145"/>
                    <a:gd name="T80" fmla="*/ 398 w 557"/>
                    <a:gd name="T81" fmla="*/ 67 h 145"/>
                    <a:gd name="T82" fmla="*/ 409 w 557"/>
                    <a:gd name="T83" fmla="*/ 86 h 145"/>
                    <a:gd name="T84" fmla="*/ 408 w 557"/>
                    <a:gd name="T85" fmla="*/ 47 h 145"/>
                    <a:gd name="T86" fmla="*/ 422 w 557"/>
                    <a:gd name="T87" fmla="*/ 102 h 145"/>
                    <a:gd name="T88" fmla="*/ 514 w 557"/>
                    <a:gd name="T89" fmla="*/ 47 h 145"/>
                    <a:gd name="T90" fmla="*/ 540 w 557"/>
                    <a:gd name="T91" fmla="*/ 92 h 145"/>
                    <a:gd name="T92" fmla="*/ 499 w 557"/>
                    <a:gd name="T93" fmla="*/ 102 h 145"/>
                    <a:gd name="T94" fmla="*/ 490 w 557"/>
                    <a:gd name="T95" fmla="*/ 102 h 145"/>
                    <a:gd name="T96" fmla="*/ 469 w 557"/>
                    <a:gd name="T97" fmla="*/ 88 h 145"/>
                    <a:gd name="T98" fmla="*/ 445 w 557"/>
                    <a:gd name="T99" fmla="*/ 102 h 145"/>
                    <a:gd name="T100" fmla="*/ 450 w 557"/>
                    <a:gd name="T101" fmla="*/ 47 h 145"/>
                    <a:gd name="T102" fmla="*/ 490 w 557"/>
                    <a:gd name="T103" fmla="*/ 10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57" h="145">
                      <a:moveTo>
                        <a:pt x="338" y="0"/>
                      </a:moveTo>
                      <a:cubicBezTo>
                        <a:pt x="221" y="0"/>
                        <a:pt x="221" y="0"/>
                        <a:pt x="221" y="0"/>
                      </a:cubicBezTo>
                      <a:cubicBezTo>
                        <a:pt x="103" y="0"/>
                        <a:pt x="103" y="0"/>
                        <a:pt x="103" y="0"/>
                      </a:cubicBezTo>
                      <a:cubicBezTo>
                        <a:pt x="0" y="0"/>
                        <a:pt x="0" y="0"/>
                        <a:pt x="0" y="0"/>
                      </a:cubicBezTo>
                      <a:cubicBezTo>
                        <a:pt x="0" y="145"/>
                        <a:pt x="0" y="145"/>
                        <a:pt x="0" y="145"/>
                      </a:cubicBezTo>
                      <a:cubicBezTo>
                        <a:pt x="103" y="145"/>
                        <a:pt x="103" y="145"/>
                        <a:pt x="103" y="145"/>
                      </a:cubicBezTo>
                      <a:cubicBezTo>
                        <a:pt x="221" y="145"/>
                        <a:pt x="221" y="145"/>
                        <a:pt x="221" y="145"/>
                      </a:cubicBezTo>
                      <a:cubicBezTo>
                        <a:pt x="338" y="145"/>
                        <a:pt x="338" y="145"/>
                        <a:pt x="338" y="145"/>
                      </a:cubicBezTo>
                      <a:cubicBezTo>
                        <a:pt x="455" y="145"/>
                        <a:pt x="455" y="145"/>
                        <a:pt x="455" y="145"/>
                      </a:cubicBezTo>
                      <a:cubicBezTo>
                        <a:pt x="557" y="145"/>
                        <a:pt x="557" y="145"/>
                        <a:pt x="557" y="145"/>
                      </a:cubicBezTo>
                      <a:cubicBezTo>
                        <a:pt x="557" y="0"/>
                        <a:pt x="557" y="0"/>
                        <a:pt x="557" y="0"/>
                      </a:cubicBezTo>
                      <a:cubicBezTo>
                        <a:pt x="455" y="0"/>
                        <a:pt x="455" y="0"/>
                        <a:pt x="455" y="0"/>
                      </a:cubicBezTo>
                      <a:lnTo>
                        <a:pt x="338" y="0"/>
                      </a:lnTo>
                      <a:close/>
                      <a:moveTo>
                        <a:pt x="98" y="102"/>
                      </a:moveTo>
                      <a:cubicBezTo>
                        <a:pt x="82" y="102"/>
                        <a:pt x="82" y="102"/>
                        <a:pt x="82" y="102"/>
                      </a:cubicBezTo>
                      <a:cubicBezTo>
                        <a:pt x="68" y="81"/>
                        <a:pt x="68" y="81"/>
                        <a:pt x="68" y="81"/>
                      </a:cubicBezTo>
                      <a:cubicBezTo>
                        <a:pt x="64" y="75"/>
                        <a:pt x="60" y="68"/>
                        <a:pt x="57" y="62"/>
                      </a:cubicBezTo>
                      <a:cubicBezTo>
                        <a:pt x="56" y="62"/>
                        <a:pt x="56" y="62"/>
                        <a:pt x="56" y="62"/>
                      </a:cubicBezTo>
                      <a:cubicBezTo>
                        <a:pt x="57" y="69"/>
                        <a:pt x="57" y="77"/>
                        <a:pt x="57" y="86"/>
                      </a:cubicBezTo>
                      <a:cubicBezTo>
                        <a:pt x="57" y="102"/>
                        <a:pt x="57" y="102"/>
                        <a:pt x="57" y="102"/>
                      </a:cubicBezTo>
                      <a:cubicBezTo>
                        <a:pt x="43" y="102"/>
                        <a:pt x="43" y="102"/>
                        <a:pt x="43" y="102"/>
                      </a:cubicBezTo>
                      <a:cubicBezTo>
                        <a:pt x="43" y="47"/>
                        <a:pt x="43" y="47"/>
                        <a:pt x="43" y="47"/>
                      </a:cubicBezTo>
                      <a:cubicBezTo>
                        <a:pt x="61" y="47"/>
                        <a:pt x="61" y="47"/>
                        <a:pt x="61" y="47"/>
                      </a:cubicBezTo>
                      <a:cubicBezTo>
                        <a:pt x="74" y="67"/>
                        <a:pt x="74" y="67"/>
                        <a:pt x="74" y="67"/>
                      </a:cubicBezTo>
                      <a:cubicBezTo>
                        <a:pt x="78" y="73"/>
                        <a:pt x="82" y="80"/>
                        <a:pt x="85" y="86"/>
                      </a:cubicBezTo>
                      <a:cubicBezTo>
                        <a:pt x="85" y="86"/>
                        <a:pt x="85" y="86"/>
                        <a:pt x="85" y="86"/>
                      </a:cubicBezTo>
                      <a:cubicBezTo>
                        <a:pt x="85" y="79"/>
                        <a:pt x="84" y="72"/>
                        <a:pt x="84" y="63"/>
                      </a:cubicBezTo>
                      <a:cubicBezTo>
                        <a:pt x="84" y="47"/>
                        <a:pt x="84" y="47"/>
                        <a:pt x="84" y="47"/>
                      </a:cubicBezTo>
                      <a:cubicBezTo>
                        <a:pt x="98" y="47"/>
                        <a:pt x="98" y="47"/>
                        <a:pt x="98" y="47"/>
                      </a:cubicBezTo>
                      <a:lnTo>
                        <a:pt x="98" y="102"/>
                      </a:lnTo>
                      <a:close/>
                      <a:moveTo>
                        <a:pt x="139" y="103"/>
                      </a:moveTo>
                      <a:cubicBezTo>
                        <a:pt x="119" y="103"/>
                        <a:pt x="108" y="91"/>
                        <a:pt x="108" y="75"/>
                      </a:cubicBezTo>
                      <a:cubicBezTo>
                        <a:pt x="108" y="59"/>
                        <a:pt x="120" y="46"/>
                        <a:pt x="140" y="46"/>
                      </a:cubicBezTo>
                      <a:cubicBezTo>
                        <a:pt x="160" y="46"/>
                        <a:pt x="171" y="59"/>
                        <a:pt x="171" y="74"/>
                      </a:cubicBezTo>
                      <a:cubicBezTo>
                        <a:pt x="171" y="92"/>
                        <a:pt x="158" y="103"/>
                        <a:pt x="139" y="103"/>
                      </a:cubicBezTo>
                      <a:close/>
                      <a:moveTo>
                        <a:pt x="236" y="103"/>
                      </a:moveTo>
                      <a:cubicBezTo>
                        <a:pt x="229" y="103"/>
                        <a:pt x="221" y="101"/>
                        <a:pt x="218" y="99"/>
                      </a:cubicBezTo>
                      <a:cubicBezTo>
                        <a:pt x="221" y="89"/>
                        <a:pt x="221" y="89"/>
                        <a:pt x="221" y="89"/>
                      </a:cubicBezTo>
                      <a:cubicBezTo>
                        <a:pt x="225" y="91"/>
                        <a:pt x="231" y="93"/>
                        <a:pt x="237" y="93"/>
                      </a:cubicBezTo>
                      <a:cubicBezTo>
                        <a:pt x="244" y="93"/>
                        <a:pt x="248" y="90"/>
                        <a:pt x="248" y="87"/>
                      </a:cubicBezTo>
                      <a:cubicBezTo>
                        <a:pt x="248" y="83"/>
                        <a:pt x="245" y="81"/>
                        <a:pt x="237" y="79"/>
                      </a:cubicBezTo>
                      <a:cubicBezTo>
                        <a:pt x="226" y="76"/>
                        <a:pt x="218" y="71"/>
                        <a:pt x="218" y="63"/>
                      </a:cubicBezTo>
                      <a:cubicBezTo>
                        <a:pt x="218" y="54"/>
                        <a:pt x="228" y="47"/>
                        <a:pt x="243" y="47"/>
                      </a:cubicBezTo>
                      <a:cubicBezTo>
                        <a:pt x="251" y="47"/>
                        <a:pt x="256" y="48"/>
                        <a:pt x="260" y="49"/>
                      </a:cubicBezTo>
                      <a:cubicBezTo>
                        <a:pt x="257" y="59"/>
                        <a:pt x="257" y="59"/>
                        <a:pt x="257" y="59"/>
                      </a:cubicBezTo>
                      <a:cubicBezTo>
                        <a:pt x="254" y="58"/>
                        <a:pt x="250" y="57"/>
                        <a:pt x="243" y="57"/>
                      </a:cubicBezTo>
                      <a:cubicBezTo>
                        <a:pt x="237" y="57"/>
                        <a:pt x="234" y="59"/>
                        <a:pt x="234" y="62"/>
                      </a:cubicBezTo>
                      <a:cubicBezTo>
                        <a:pt x="234" y="65"/>
                        <a:pt x="237" y="67"/>
                        <a:pt x="246" y="70"/>
                      </a:cubicBezTo>
                      <a:cubicBezTo>
                        <a:pt x="257" y="73"/>
                        <a:pt x="263" y="78"/>
                        <a:pt x="263" y="86"/>
                      </a:cubicBezTo>
                      <a:cubicBezTo>
                        <a:pt x="263" y="95"/>
                        <a:pt x="254" y="103"/>
                        <a:pt x="236" y="103"/>
                      </a:cubicBezTo>
                      <a:close/>
                      <a:moveTo>
                        <a:pt x="288" y="102"/>
                      </a:moveTo>
                      <a:cubicBezTo>
                        <a:pt x="273" y="102"/>
                        <a:pt x="273" y="102"/>
                        <a:pt x="273" y="102"/>
                      </a:cubicBezTo>
                      <a:cubicBezTo>
                        <a:pt x="273" y="47"/>
                        <a:pt x="273" y="47"/>
                        <a:pt x="273" y="47"/>
                      </a:cubicBezTo>
                      <a:cubicBezTo>
                        <a:pt x="288" y="47"/>
                        <a:pt x="288" y="47"/>
                        <a:pt x="288" y="47"/>
                      </a:cubicBezTo>
                      <a:lnTo>
                        <a:pt x="288" y="102"/>
                      </a:lnTo>
                      <a:close/>
                      <a:moveTo>
                        <a:pt x="356" y="99"/>
                      </a:moveTo>
                      <a:cubicBezTo>
                        <a:pt x="351" y="101"/>
                        <a:pt x="342" y="103"/>
                        <a:pt x="334" y="103"/>
                      </a:cubicBezTo>
                      <a:cubicBezTo>
                        <a:pt x="322" y="103"/>
                        <a:pt x="313" y="100"/>
                        <a:pt x="307" y="95"/>
                      </a:cubicBezTo>
                      <a:cubicBezTo>
                        <a:pt x="301" y="90"/>
                        <a:pt x="298" y="83"/>
                        <a:pt x="298" y="75"/>
                      </a:cubicBezTo>
                      <a:cubicBezTo>
                        <a:pt x="298" y="57"/>
                        <a:pt x="314" y="47"/>
                        <a:pt x="335" y="47"/>
                      </a:cubicBezTo>
                      <a:cubicBezTo>
                        <a:pt x="344" y="47"/>
                        <a:pt x="350" y="48"/>
                        <a:pt x="354" y="49"/>
                      </a:cubicBezTo>
                      <a:cubicBezTo>
                        <a:pt x="350" y="59"/>
                        <a:pt x="350" y="59"/>
                        <a:pt x="350" y="59"/>
                      </a:cubicBezTo>
                      <a:cubicBezTo>
                        <a:pt x="347" y="58"/>
                        <a:pt x="342" y="57"/>
                        <a:pt x="335" y="57"/>
                      </a:cubicBezTo>
                      <a:cubicBezTo>
                        <a:pt x="323" y="57"/>
                        <a:pt x="313" y="63"/>
                        <a:pt x="313" y="75"/>
                      </a:cubicBezTo>
                      <a:cubicBezTo>
                        <a:pt x="313" y="86"/>
                        <a:pt x="322" y="93"/>
                        <a:pt x="334" y="93"/>
                      </a:cubicBezTo>
                      <a:cubicBezTo>
                        <a:pt x="338" y="93"/>
                        <a:pt x="340" y="92"/>
                        <a:pt x="341" y="92"/>
                      </a:cubicBezTo>
                      <a:cubicBezTo>
                        <a:pt x="341" y="80"/>
                        <a:pt x="341" y="80"/>
                        <a:pt x="341" y="80"/>
                      </a:cubicBezTo>
                      <a:cubicBezTo>
                        <a:pt x="331" y="80"/>
                        <a:pt x="331" y="80"/>
                        <a:pt x="331" y="80"/>
                      </a:cubicBezTo>
                      <a:cubicBezTo>
                        <a:pt x="331" y="71"/>
                        <a:pt x="331" y="71"/>
                        <a:pt x="331" y="71"/>
                      </a:cubicBezTo>
                      <a:cubicBezTo>
                        <a:pt x="356" y="71"/>
                        <a:pt x="356" y="71"/>
                        <a:pt x="356" y="71"/>
                      </a:cubicBezTo>
                      <a:lnTo>
                        <a:pt x="356" y="99"/>
                      </a:lnTo>
                      <a:close/>
                      <a:moveTo>
                        <a:pt x="422" y="102"/>
                      </a:moveTo>
                      <a:cubicBezTo>
                        <a:pt x="406" y="102"/>
                        <a:pt x="406" y="102"/>
                        <a:pt x="406" y="102"/>
                      </a:cubicBezTo>
                      <a:cubicBezTo>
                        <a:pt x="392" y="81"/>
                        <a:pt x="392" y="81"/>
                        <a:pt x="392" y="81"/>
                      </a:cubicBezTo>
                      <a:cubicBezTo>
                        <a:pt x="388" y="75"/>
                        <a:pt x="384" y="68"/>
                        <a:pt x="381" y="62"/>
                      </a:cubicBezTo>
                      <a:cubicBezTo>
                        <a:pt x="380" y="62"/>
                        <a:pt x="380" y="62"/>
                        <a:pt x="380" y="62"/>
                      </a:cubicBezTo>
                      <a:cubicBezTo>
                        <a:pt x="381" y="69"/>
                        <a:pt x="381" y="77"/>
                        <a:pt x="381" y="86"/>
                      </a:cubicBezTo>
                      <a:cubicBezTo>
                        <a:pt x="381" y="102"/>
                        <a:pt x="381" y="102"/>
                        <a:pt x="381" y="102"/>
                      </a:cubicBezTo>
                      <a:cubicBezTo>
                        <a:pt x="367" y="102"/>
                        <a:pt x="367" y="102"/>
                        <a:pt x="367" y="102"/>
                      </a:cubicBezTo>
                      <a:cubicBezTo>
                        <a:pt x="367" y="47"/>
                        <a:pt x="367" y="47"/>
                        <a:pt x="367" y="47"/>
                      </a:cubicBezTo>
                      <a:cubicBezTo>
                        <a:pt x="385" y="47"/>
                        <a:pt x="385" y="47"/>
                        <a:pt x="385" y="47"/>
                      </a:cubicBezTo>
                      <a:cubicBezTo>
                        <a:pt x="398" y="67"/>
                        <a:pt x="398" y="67"/>
                        <a:pt x="398" y="67"/>
                      </a:cubicBezTo>
                      <a:cubicBezTo>
                        <a:pt x="402" y="73"/>
                        <a:pt x="406" y="80"/>
                        <a:pt x="409" y="86"/>
                      </a:cubicBezTo>
                      <a:cubicBezTo>
                        <a:pt x="409" y="86"/>
                        <a:pt x="409" y="86"/>
                        <a:pt x="409" y="86"/>
                      </a:cubicBezTo>
                      <a:cubicBezTo>
                        <a:pt x="408" y="79"/>
                        <a:pt x="408" y="72"/>
                        <a:pt x="408" y="63"/>
                      </a:cubicBezTo>
                      <a:cubicBezTo>
                        <a:pt x="408" y="47"/>
                        <a:pt x="408" y="47"/>
                        <a:pt x="408" y="47"/>
                      </a:cubicBezTo>
                      <a:cubicBezTo>
                        <a:pt x="422" y="47"/>
                        <a:pt x="422" y="47"/>
                        <a:pt x="422" y="47"/>
                      </a:cubicBezTo>
                      <a:lnTo>
                        <a:pt x="422" y="102"/>
                      </a:lnTo>
                      <a:close/>
                      <a:moveTo>
                        <a:pt x="499" y="47"/>
                      </a:moveTo>
                      <a:cubicBezTo>
                        <a:pt x="514" y="47"/>
                        <a:pt x="514" y="47"/>
                        <a:pt x="514" y="47"/>
                      </a:cubicBezTo>
                      <a:cubicBezTo>
                        <a:pt x="514" y="92"/>
                        <a:pt x="514" y="92"/>
                        <a:pt x="514" y="92"/>
                      </a:cubicBezTo>
                      <a:cubicBezTo>
                        <a:pt x="540" y="92"/>
                        <a:pt x="540" y="92"/>
                        <a:pt x="540" y="92"/>
                      </a:cubicBezTo>
                      <a:cubicBezTo>
                        <a:pt x="540" y="102"/>
                        <a:pt x="540" y="102"/>
                        <a:pt x="540" y="102"/>
                      </a:cubicBezTo>
                      <a:cubicBezTo>
                        <a:pt x="499" y="102"/>
                        <a:pt x="499" y="102"/>
                        <a:pt x="499" y="102"/>
                      </a:cubicBezTo>
                      <a:lnTo>
                        <a:pt x="499" y="47"/>
                      </a:lnTo>
                      <a:close/>
                      <a:moveTo>
                        <a:pt x="490" y="102"/>
                      </a:moveTo>
                      <a:cubicBezTo>
                        <a:pt x="474" y="102"/>
                        <a:pt x="474" y="102"/>
                        <a:pt x="474" y="102"/>
                      </a:cubicBezTo>
                      <a:cubicBezTo>
                        <a:pt x="469" y="88"/>
                        <a:pt x="469" y="88"/>
                        <a:pt x="469" y="88"/>
                      </a:cubicBezTo>
                      <a:cubicBezTo>
                        <a:pt x="450" y="88"/>
                        <a:pt x="450" y="88"/>
                        <a:pt x="450" y="88"/>
                      </a:cubicBezTo>
                      <a:cubicBezTo>
                        <a:pt x="445" y="102"/>
                        <a:pt x="445" y="102"/>
                        <a:pt x="445" y="102"/>
                      </a:cubicBezTo>
                      <a:cubicBezTo>
                        <a:pt x="430" y="102"/>
                        <a:pt x="430" y="102"/>
                        <a:pt x="430" y="102"/>
                      </a:cubicBezTo>
                      <a:cubicBezTo>
                        <a:pt x="450" y="47"/>
                        <a:pt x="450" y="47"/>
                        <a:pt x="450" y="47"/>
                      </a:cubicBezTo>
                      <a:cubicBezTo>
                        <a:pt x="470" y="47"/>
                        <a:pt x="470" y="47"/>
                        <a:pt x="470" y="47"/>
                      </a:cubicBezTo>
                      <a:lnTo>
                        <a:pt x="490" y="102"/>
                      </a:lnTo>
                      <a:close/>
                    </a:path>
                  </a:pathLst>
                </a:custGeom>
                <a:solidFill>
                  <a:srgbClr val="06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0" name="Freeform 72"/>
                <p:cNvSpPr>
                  <a:spLocks/>
                </p:cNvSpPr>
                <p:nvPr/>
              </p:nvSpPr>
              <p:spPr bwMode="auto">
                <a:xfrm>
                  <a:off x="4388" y="2370"/>
                  <a:ext cx="36" cy="52"/>
                </a:xfrm>
                <a:custGeom>
                  <a:avLst/>
                  <a:gdLst>
                    <a:gd name="T0" fmla="*/ 0 w 15"/>
                    <a:gd name="T1" fmla="*/ 22 h 22"/>
                    <a:gd name="T2" fmla="*/ 15 w 15"/>
                    <a:gd name="T3" fmla="*/ 22 h 22"/>
                    <a:gd name="T4" fmla="*/ 11 w 15"/>
                    <a:gd name="T5" fmla="*/ 10 h 22"/>
                    <a:gd name="T6" fmla="*/ 7 w 15"/>
                    <a:gd name="T7" fmla="*/ 0 h 22"/>
                    <a:gd name="T8" fmla="*/ 7 w 15"/>
                    <a:gd name="T9" fmla="*/ 0 h 22"/>
                    <a:gd name="T10" fmla="*/ 4 w 15"/>
                    <a:gd name="T11" fmla="*/ 10 h 22"/>
                    <a:gd name="T12" fmla="*/ 0 w 15"/>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15" h="22">
                      <a:moveTo>
                        <a:pt x="0" y="22"/>
                      </a:moveTo>
                      <a:cubicBezTo>
                        <a:pt x="15" y="22"/>
                        <a:pt x="15" y="22"/>
                        <a:pt x="15" y="22"/>
                      </a:cubicBezTo>
                      <a:cubicBezTo>
                        <a:pt x="11" y="10"/>
                        <a:pt x="11" y="10"/>
                        <a:pt x="11" y="10"/>
                      </a:cubicBezTo>
                      <a:cubicBezTo>
                        <a:pt x="10" y="7"/>
                        <a:pt x="8" y="3"/>
                        <a:pt x="7" y="0"/>
                      </a:cubicBezTo>
                      <a:cubicBezTo>
                        <a:pt x="7" y="0"/>
                        <a:pt x="7" y="0"/>
                        <a:pt x="7" y="0"/>
                      </a:cubicBezTo>
                      <a:cubicBezTo>
                        <a:pt x="6" y="3"/>
                        <a:pt x="5" y="7"/>
                        <a:pt x="4" y="10"/>
                      </a:cubicBezTo>
                      <a:lnTo>
                        <a:pt x="0" y="22"/>
                      </a:lnTo>
                      <a:close/>
                    </a:path>
                  </a:pathLst>
                </a:custGeom>
                <a:solidFill>
                  <a:srgbClr val="06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1" name="Freeform 73"/>
                <p:cNvSpPr>
                  <a:spLocks/>
                </p:cNvSpPr>
                <p:nvPr/>
              </p:nvSpPr>
              <p:spPr bwMode="auto">
                <a:xfrm>
                  <a:off x="3420" y="2346"/>
                  <a:ext cx="130" cy="130"/>
                </a:xfrm>
                <a:custGeom>
                  <a:avLst/>
                  <a:gdLst>
                    <a:gd name="T0" fmla="*/ 41 w 55"/>
                    <a:gd name="T1" fmla="*/ 16 h 55"/>
                    <a:gd name="T2" fmla="*/ 42 w 55"/>
                    <a:gd name="T3" fmla="*/ 39 h 55"/>
                    <a:gd name="T4" fmla="*/ 42 w 55"/>
                    <a:gd name="T5" fmla="*/ 39 h 55"/>
                    <a:gd name="T6" fmla="*/ 31 w 55"/>
                    <a:gd name="T7" fmla="*/ 20 h 55"/>
                    <a:gd name="T8" fmla="*/ 18 w 55"/>
                    <a:gd name="T9" fmla="*/ 0 h 55"/>
                    <a:gd name="T10" fmla="*/ 0 w 55"/>
                    <a:gd name="T11" fmla="*/ 0 h 55"/>
                    <a:gd name="T12" fmla="*/ 0 w 55"/>
                    <a:gd name="T13" fmla="*/ 55 h 55"/>
                    <a:gd name="T14" fmla="*/ 14 w 55"/>
                    <a:gd name="T15" fmla="*/ 55 h 55"/>
                    <a:gd name="T16" fmla="*/ 14 w 55"/>
                    <a:gd name="T17" fmla="*/ 39 h 55"/>
                    <a:gd name="T18" fmla="*/ 13 w 55"/>
                    <a:gd name="T19" fmla="*/ 15 h 55"/>
                    <a:gd name="T20" fmla="*/ 14 w 55"/>
                    <a:gd name="T21" fmla="*/ 15 h 55"/>
                    <a:gd name="T22" fmla="*/ 25 w 55"/>
                    <a:gd name="T23" fmla="*/ 34 h 55"/>
                    <a:gd name="T24" fmla="*/ 39 w 55"/>
                    <a:gd name="T25" fmla="*/ 55 h 55"/>
                    <a:gd name="T26" fmla="*/ 55 w 55"/>
                    <a:gd name="T27" fmla="*/ 55 h 55"/>
                    <a:gd name="T28" fmla="*/ 55 w 55"/>
                    <a:gd name="T29" fmla="*/ 0 h 55"/>
                    <a:gd name="T30" fmla="*/ 41 w 55"/>
                    <a:gd name="T31" fmla="*/ 0 h 55"/>
                    <a:gd name="T32" fmla="*/ 41 w 55"/>
                    <a:gd name="T33" fmla="*/ 1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55">
                      <a:moveTo>
                        <a:pt x="41" y="16"/>
                      </a:moveTo>
                      <a:cubicBezTo>
                        <a:pt x="41" y="25"/>
                        <a:pt x="42" y="32"/>
                        <a:pt x="42" y="39"/>
                      </a:cubicBezTo>
                      <a:cubicBezTo>
                        <a:pt x="42" y="39"/>
                        <a:pt x="42" y="39"/>
                        <a:pt x="42" y="39"/>
                      </a:cubicBezTo>
                      <a:cubicBezTo>
                        <a:pt x="39" y="33"/>
                        <a:pt x="35" y="26"/>
                        <a:pt x="31" y="20"/>
                      </a:cubicBezTo>
                      <a:cubicBezTo>
                        <a:pt x="18" y="0"/>
                        <a:pt x="18" y="0"/>
                        <a:pt x="18" y="0"/>
                      </a:cubicBezTo>
                      <a:cubicBezTo>
                        <a:pt x="0" y="0"/>
                        <a:pt x="0" y="0"/>
                        <a:pt x="0" y="0"/>
                      </a:cubicBezTo>
                      <a:cubicBezTo>
                        <a:pt x="0" y="55"/>
                        <a:pt x="0" y="55"/>
                        <a:pt x="0" y="55"/>
                      </a:cubicBezTo>
                      <a:cubicBezTo>
                        <a:pt x="14" y="55"/>
                        <a:pt x="14" y="55"/>
                        <a:pt x="14" y="55"/>
                      </a:cubicBezTo>
                      <a:cubicBezTo>
                        <a:pt x="14" y="39"/>
                        <a:pt x="14" y="39"/>
                        <a:pt x="14" y="39"/>
                      </a:cubicBezTo>
                      <a:cubicBezTo>
                        <a:pt x="14" y="30"/>
                        <a:pt x="14" y="22"/>
                        <a:pt x="13" y="15"/>
                      </a:cubicBezTo>
                      <a:cubicBezTo>
                        <a:pt x="14" y="15"/>
                        <a:pt x="14" y="15"/>
                        <a:pt x="14" y="15"/>
                      </a:cubicBezTo>
                      <a:cubicBezTo>
                        <a:pt x="17" y="21"/>
                        <a:pt x="21" y="28"/>
                        <a:pt x="25" y="34"/>
                      </a:cubicBezTo>
                      <a:cubicBezTo>
                        <a:pt x="39" y="55"/>
                        <a:pt x="39" y="55"/>
                        <a:pt x="39" y="55"/>
                      </a:cubicBezTo>
                      <a:cubicBezTo>
                        <a:pt x="55" y="55"/>
                        <a:pt x="55" y="55"/>
                        <a:pt x="55" y="55"/>
                      </a:cubicBezTo>
                      <a:cubicBezTo>
                        <a:pt x="55" y="0"/>
                        <a:pt x="55" y="0"/>
                        <a:pt x="55" y="0"/>
                      </a:cubicBezTo>
                      <a:cubicBezTo>
                        <a:pt x="41" y="0"/>
                        <a:pt x="41" y="0"/>
                        <a:pt x="41" y="0"/>
                      </a:cubicBezTo>
                      <a:lnTo>
                        <a:pt x="41"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2" name="Freeform 74"/>
                <p:cNvSpPr>
                  <a:spLocks noEditPoints="1"/>
                </p:cNvSpPr>
                <p:nvPr/>
              </p:nvSpPr>
              <p:spPr bwMode="auto">
                <a:xfrm>
                  <a:off x="3574" y="2344"/>
                  <a:ext cx="149" cy="135"/>
                </a:xfrm>
                <a:custGeom>
                  <a:avLst/>
                  <a:gdLst>
                    <a:gd name="T0" fmla="*/ 32 w 63"/>
                    <a:gd name="T1" fmla="*/ 0 h 57"/>
                    <a:gd name="T2" fmla="*/ 0 w 63"/>
                    <a:gd name="T3" fmla="*/ 29 h 57"/>
                    <a:gd name="T4" fmla="*/ 31 w 63"/>
                    <a:gd name="T5" fmla="*/ 57 h 57"/>
                    <a:gd name="T6" fmla="*/ 63 w 63"/>
                    <a:gd name="T7" fmla="*/ 28 h 57"/>
                    <a:gd name="T8" fmla="*/ 32 w 63"/>
                    <a:gd name="T9" fmla="*/ 0 h 57"/>
                    <a:gd name="T10" fmla="*/ 31 w 63"/>
                    <a:gd name="T11" fmla="*/ 47 h 57"/>
                    <a:gd name="T12" fmla="*/ 15 w 63"/>
                    <a:gd name="T13" fmla="*/ 29 h 57"/>
                    <a:gd name="T14" fmla="*/ 31 w 63"/>
                    <a:gd name="T15" fmla="*/ 10 h 57"/>
                    <a:gd name="T16" fmla="*/ 47 w 63"/>
                    <a:gd name="T17" fmla="*/ 28 h 57"/>
                    <a:gd name="T18" fmla="*/ 31 w 63"/>
                    <a:gd name="T19" fmla="*/ 4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57">
                      <a:moveTo>
                        <a:pt x="32" y="0"/>
                      </a:moveTo>
                      <a:cubicBezTo>
                        <a:pt x="12" y="0"/>
                        <a:pt x="0" y="13"/>
                        <a:pt x="0" y="29"/>
                      </a:cubicBezTo>
                      <a:cubicBezTo>
                        <a:pt x="0" y="45"/>
                        <a:pt x="11" y="57"/>
                        <a:pt x="31" y="57"/>
                      </a:cubicBezTo>
                      <a:cubicBezTo>
                        <a:pt x="50" y="57"/>
                        <a:pt x="63" y="46"/>
                        <a:pt x="63" y="28"/>
                      </a:cubicBezTo>
                      <a:cubicBezTo>
                        <a:pt x="63" y="13"/>
                        <a:pt x="52" y="0"/>
                        <a:pt x="32" y="0"/>
                      </a:cubicBezTo>
                      <a:close/>
                      <a:moveTo>
                        <a:pt x="31" y="47"/>
                      </a:moveTo>
                      <a:cubicBezTo>
                        <a:pt x="22" y="47"/>
                        <a:pt x="15" y="40"/>
                        <a:pt x="15" y="29"/>
                      </a:cubicBezTo>
                      <a:cubicBezTo>
                        <a:pt x="15" y="18"/>
                        <a:pt x="21" y="10"/>
                        <a:pt x="31" y="10"/>
                      </a:cubicBezTo>
                      <a:cubicBezTo>
                        <a:pt x="42" y="10"/>
                        <a:pt x="47" y="19"/>
                        <a:pt x="47" y="28"/>
                      </a:cubicBezTo>
                      <a:cubicBezTo>
                        <a:pt x="47" y="39"/>
                        <a:pt x="42" y="47"/>
                        <a:pt x="31"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3" name="Freeform 75"/>
                <p:cNvSpPr>
                  <a:spLocks/>
                </p:cNvSpPr>
                <p:nvPr/>
              </p:nvSpPr>
              <p:spPr bwMode="auto">
                <a:xfrm>
                  <a:off x="3834" y="2346"/>
                  <a:ext cx="107" cy="133"/>
                </a:xfrm>
                <a:custGeom>
                  <a:avLst/>
                  <a:gdLst>
                    <a:gd name="T0" fmla="*/ 28 w 45"/>
                    <a:gd name="T1" fmla="*/ 23 h 56"/>
                    <a:gd name="T2" fmla="*/ 16 w 45"/>
                    <a:gd name="T3" fmla="*/ 15 h 56"/>
                    <a:gd name="T4" fmla="*/ 25 w 45"/>
                    <a:gd name="T5" fmla="*/ 10 h 56"/>
                    <a:gd name="T6" fmla="*/ 39 w 45"/>
                    <a:gd name="T7" fmla="*/ 12 h 56"/>
                    <a:gd name="T8" fmla="*/ 42 w 45"/>
                    <a:gd name="T9" fmla="*/ 2 h 56"/>
                    <a:gd name="T10" fmla="*/ 25 w 45"/>
                    <a:gd name="T11" fmla="*/ 0 h 56"/>
                    <a:gd name="T12" fmla="*/ 0 w 45"/>
                    <a:gd name="T13" fmla="*/ 16 h 56"/>
                    <a:gd name="T14" fmla="*/ 19 w 45"/>
                    <a:gd name="T15" fmla="*/ 32 h 56"/>
                    <a:gd name="T16" fmla="*/ 30 w 45"/>
                    <a:gd name="T17" fmla="*/ 40 h 56"/>
                    <a:gd name="T18" fmla="*/ 19 w 45"/>
                    <a:gd name="T19" fmla="*/ 46 h 56"/>
                    <a:gd name="T20" fmla="*/ 3 w 45"/>
                    <a:gd name="T21" fmla="*/ 42 h 56"/>
                    <a:gd name="T22" fmla="*/ 0 w 45"/>
                    <a:gd name="T23" fmla="*/ 52 h 56"/>
                    <a:gd name="T24" fmla="*/ 18 w 45"/>
                    <a:gd name="T25" fmla="*/ 56 h 56"/>
                    <a:gd name="T26" fmla="*/ 45 w 45"/>
                    <a:gd name="T27" fmla="*/ 39 h 56"/>
                    <a:gd name="T28" fmla="*/ 28 w 45"/>
                    <a:gd name="T29" fmla="*/ 2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56">
                      <a:moveTo>
                        <a:pt x="28" y="23"/>
                      </a:moveTo>
                      <a:cubicBezTo>
                        <a:pt x="19" y="20"/>
                        <a:pt x="16" y="18"/>
                        <a:pt x="16" y="15"/>
                      </a:cubicBezTo>
                      <a:cubicBezTo>
                        <a:pt x="16" y="12"/>
                        <a:pt x="19" y="10"/>
                        <a:pt x="25" y="10"/>
                      </a:cubicBezTo>
                      <a:cubicBezTo>
                        <a:pt x="32" y="10"/>
                        <a:pt x="36" y="11"/>
                        <a:pt x="39" y="12"/>
                      </a:cubicBezTo>
                      <a:cubicBezTo>
                        <a:pt x="42" y="2"/>
                        <a:pt x="42" y="2"/>
                        <a:pt x="42" y="2"/>
                      </a:cubicBezTo>
                      <a:cubicBezTo>
                        <a:pt x="38" y="1"/>
                        <a:pt x="33" y="0"/>
                        <a:pt x="25" y="0"/>
                      </a:cubicBezTo>
                      <a:cubicBezTo>
                        <a:pt x="10" y="0"/>
                        <a:pt x="0" y="7"/>
                        <a:pt x="0" y="16"/>
                      </a:cubicBezTo>
                      <a:cubicBezTo>
                        <a:pt x="0" y="24"/>
                        <a:pt x="8" y="29"/>
                        <a:pt x="19" y="32"/>
                      </a:cubicBezTo>
                      <a:cubicBezTo>
                        <a:pt x="27" y="34"/>
                        <a:pt x="30" y="36"/>
                        <a:pt x="30" y="40"/>
                      </a:cubicBezTo>
                      <a:cubicBezTo>
                        <a:pt x="30" y="43"/>
                        <a:pt x="26" y="46"/>
                        <a:pt x="19" y="46"/>
                      </a:cubicBezTo>
                      <a:cubicBezTo>
                        <a:pt x="13" y="46"/>
                        <a:pt x="7" y="44"/>
                        <a:pt x="3" y="42"/>
                      </a:cubicBezTo>
                      <a:cubicBezTo>
                        <a:pt x="0" y="52"/>
                        <a:pt x="0" y="52"/>
                        <a:pt x="0" y="52"/>
                      </a:cubicBezTo>
                      <a:cubicBezTo>
                        <a:pt x="3" y="54"/>
                        <a:pt x="11" y="56"/>
                        <a:pt x="18" y="56"/>
                      </a:cubicBezTo>
                      <a:cubicBezTo>
                        <a:pt x="36" y="56"/>
                        <a:pt x="45" y="48"/>
                        <a:pt x="45" y="39"/>
                      </a:cubicBezTo>
                      <a:cubicBezTo>
                        <a:pt x="45" y="31"/>
                        <a:pt x="39" y="26"/>
                        <a:pt x="28"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4" name="Rectangle 76"/>
                <p:cNvSpPr>
                  <a:spLocks noChangeArrowheads="1"/>
                </p:cNvSpPr>
                <p:nvPr/>
              </p:nvSpPr>
              <p:spPr bwMode="auto">
                <a:xfrm>
                  <a:off x="3964" y="2346"/>
                  <a:ext cx="36" cy="1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5" name="Freeform 77"/>
                <p:cNvSpPr>
                  <a:spLocks/>
                </p:cNvSpPr>
                <p:nvPr/>
              </p:nvSpPr>
              <p:spPr bwMode="auto">
                <a:xfrm>
                  <a:off x="4024" y="2346"/>
                  <a:ext cx="137" cy="133"/>
                </a:xfrm>
                <a:custGeom>
                  <a:avLst/>
                  <a:gdLst>
                    <a:gd name="T0" fmla="*/ 33 w 58"/>
                    <a:gd name="T1" fmla="*/ 24 h 56"/>
                    <a:gd name="T2" fmla="*/ 33 w 58"/>
                    <a:gd name="T3" fmla="*/ 33 h 56"/>
                    <a:gd name="T4" fmla="*/ 43 w 58"/>
                    <a:gd name="T5" fmla="*/ 33 h 56"/>
                    <a:gd name="T6" fmla="*/ 43 w 58"/>
                    <a:gd name="T7" fmla="*/ 45 h 56"/>
                    <a:gd name="T8" fmla="*/ 36 w 58"/>
                    <a:gd name="T9" fmla="*/ 46 h 56"/>
                    <a:gd name="T10" fmla="*/ 15 w 58"/>
                    <a:gd name="T11" fmla="*/ 28 h 56"/>
                    <a:gd name="T12" fmla="*/ 37 w 58"/>
                    <a:gd name="T13" fmla="*/ 10 h 56"/>
                    <a:gd name="T14" fmla="*/ 52 w 58"/>
                    <a:gd name="T15" fmla="*/ 12 h 56"/>
                    <a:gd name="T16" fmla="*/ 56 w 58"/>
                    <a:gd name="T17" fmla="*/ 2 h 56"/>
                    <a:gd name="T18" fmla="*/ 37 w 58"/>
                    <a:gd name="T19" fmla="*/ 0 h 56"/>
                    <a:gd name="T20" fmla="*/ 0 w 58"/>
                    <a:gd name="T21" fmla="*/ 28 h 56"/>
                    <a:gd name="T22" fmla="*/ 9 w 58"/>
                    <a:gd name="T23" fmla="*/ 48 h 56"/>
                    <a:gd name="T24" fmla="*/ 36 w 58"/>
                    <a:gd name="T25" fmla="*/ 56 h 56"/>
                    <a:gd name="T26" fmla="*/ 58 w 58"/>
                    <a:gd name="T27" fmla="*/ 52 h 56"/>
                    <a:gd name="T28" fmla="*/ 58 w 58"/>
                    <a:gd name="T29" fmla="*/ 24 h 56"/>
                    <a:gd name="T30" fmla="*/ 33 w 58"/>
                    <a:gd name="T31" fmla="*/ 2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56">
                      <a:moveTo>
                        <a:pt x="33" y="24"/>
                      </a:moveTo>
                      <a:cubicBezTo>
                        <a:pt x="33" y="33"/>
                        <a:pt x="33" y="33"/>
                        <a:pt x="33" y="33"/>
                      </a:cubicBezTo>
                      <a:cubicBezTo>
                        <a:pt x="43" y="33"/>
                        <a:pt x="43" y="33"/>
                        <a:pt x="43" y="33"/>
                      </a:cubicBezTo>
                      <a:cubicBezTo>
                        <a:pt x="43" y="45"/>
                        <a:pt x="43" y="45"/>
                        <a:pt x="43" y="45"/>
                      </a:cubicBezTo>
                      <a:cubicBezTo>
                        <a:pt x="42" y="45"/>
                        <a:pt x="40" y="46"/>
                        <a:pt x="36" y="46"/>
                      </a:cubicBezTo>
                      <a:cubicBezTo>
                        <a:pt x="24" y="46"/>
                        <a:pt x="15" y="39"/>
                        <a:pt x="15" y="28"/>
                      </a:cubicBezTo>
                      <a:cubicBezTo>
                        <a:pt x="15" y="16"/>
                        <a:pt x="25" y="10"/>
                        <a:pt x="37" y="10"/>
                      </a:cubicBezTo>
                      <a:cubicBezTo>
                        <a:pt x="44" y="10"/>
                        <a:pt x="49" y="11"/>
                        <a:pt x="52" y="12"/>
                      </a:cubicBezTo>
                      <a:cubicBezTo>
                        <a:pt x="56" y="2"/>
                        <a:pt x="56" y="2"/>
                        <a:pt x="56" y="2"/>
                      </a:cubicBezTo>
                      <a:cubicBezTo>
                        <a:pt x="52" y="1"/>
                        <a:pt x="46" y="0"/>
                        <a:pt x="37" y="0"/>
                      </a:cubicBezTo>
                      <a:cubicBezTo>
                        <a:pt x="16" y="0"/>
                        <a:pt x="0" y="10"/>
                        <a:pt x="0" y="28"/>
                      </a:cubicBezTo>
                      <a:cubicBezTo>
                        <a:pt x="0" y="36"/>
                        <a:pt x="3" y="43"/>
                        <a:pt x="9" y="48"/>
                      </a:cubicBezTo>
                      <a:cubicBezTo>
                        <a:pt x="15" y="53"/>
                        <a:pt x="24" y="56"/>
                        <a:pt x="36" y="56"/>
                      </a:cubicBezTo>
                      <a:cubicBezTo>
                        <a:pt x="44" y="56"/>
                        <a:pt x="53" y="54"/>
                        <a:pt x="58" y="52"/>
                      </a:cubicBezTo>
                      <a:cubicBezTo>
                        <a:pt x="58" y="24"/>
                        <a:pt x="58" y="24"/>
                        <a:pt x="58" y="24"/>
                      </a:cubicBezTo>
                      <a:lnTo>
                        <a:pt x="33"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6" name="Freeform 78"/>
                <p:cNvSpPr>
                  <a:spLocks/>
                </p:cNvSpPr>
                <p:nvPr/>
              </p:nvSpPr>
              <p:spPr bwMode="auto">
                <a:xfrm>
                  <a:off x="4187" y="2346"/>
                  <a:ext cx="130" cy="130"/>
                </a:xfrm>
                <a:custGeom>
                  <a:avLst/>
                  <a:gdLst>
                    <a:gd name="T0" fmla="*/ 41 w 55"/>
                    <a:gd name="T1" fmla="*/ 16 h 55"/>
                    <a:gd name="T2" fmla="*/ 42 w 55"/>
                    <a:gd name="T3" fmla="*/ 39 h 55"/>
                    <a:gd name="T4" fmla="*/ 42 w 55"/>
                    <a:gd name="T5" fmla="*/ 39 h 55"/>
                    <a:gd name="T6" fmla="*/ 31 w 55"/>
                    <a:gd name="T7" fmla="*/ 20 h 55"/>
                    <a:gd name="T8" fmla="*/ 18 w 55"/>
                    <a:gd name="T9" fmla="*/ 0 h 55"/>
                    <a:gd name="T10" fmla="*/ 0 w 55"/>
                    <a:gd name="T11" fmla="*/ 0 h 55"/>
                    <a:gd name="T12" fmla="*/ 0 w 55"/>
                    <a:gd name="T13" fmla="*/ 55 h 55"/>
                    <a:gd name="T14" fmla="*/ 14 w 55"/>
                    <a:gd name="T15" fmla="*/ 55 h 55"/>
                    <a:gd name="T16" fmla="*/ 14 w 55"/>
                    <a:gd name="T17" fmla="*/ 39 h 55"/>
                    <a:gd name="T18" fmla="*/ 13 w 55"/>
                    <a:gd name="T19" fmla="*/ 15 h 55"/>
                    <a:gd name="T20" fmla="*/ 14 w 55"/>
                    <a:gd name="T21" fmla="*/ 15 h 55"/>
                    <a:gd name="T22" fmla="*/ 25 w 55"/>
                    <a:gd name="T23" fmla="*/ 34 h 55"/>
                    <a:gd name="T24" fmla="*/ 39 w 55"/>
                    <a:gd name="T25" fmla="*/ 55 h 55"/>
                    <a:gd name="T26" fmla="*/ 55 w 55"/>
                    <a:gd name="T27" fmla="*/ 55 h 55"/>
                    <a:gd name="T28" fmla="*/ 55 w 55"/>
                    <a:gd name="T29" fmla="*/ 0 h 55"/>
                    <a:gd name="T30" fmla="*/ 41 w 55"/>
                    <a:gd name="T31" fmla="*/ 0 h 55"/>
                    <a:gd name="T32" fmla="*/ 41 w 55"/>
                    <a:gd name="T33" fmla="*/ 1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55">
                      <a:moveTo>
                        <a:pt x="41" y="16"/>
                      </a:moveTo>
                      <a:cubicBezTo>
                        <a:pt x="41" y="25"/>
                        <a:pt x="41" y="32"/>
                        <a:pt x="42" y="39"/>
                      </a:cubicBezTo>
                      <a:cubicBezTo>
                        <a:pt x="42" y="39"/>
                        <a:pt x="42" y="39"/>
                        <a:pt x="42" y="39"/>
                      </a:cubicBezTo>
                      <a:cubicBezTo>
                        <a:pt x="39" y="33"/>
                        <a:pt x="35" y="26"/>
                        <a:pt x="31" y="20"/>
                      </a:cubicBezTo>
                      <a:cubicBezTo>
                        <a:pt x="18" y="0"/>
                        <a:pt x="18" y="0"/>
                        <a:pt x="18" y="0"/>
                      </a:cubicBezTo>
                      <a:cubicBezTo>
                        <a:pt x="0" y="0"/>
                        <a:pt x="0" y="0"/>
                        <a:pt x="0" y="0"/>
                      </a:cubicBezTo>
                      <a:cubicBezTo>
                        <a:pt x="0" y="55"/>
                        <a:pt x="0" y="55"/>
                        <a:pt x="0" y="55"/>
                      </a:cubicBezTo>
                      <a:cubicBezTo>
                        <a:pt x="14" y="55"/>
                        <a:pt x="14" y="55"/>
                        <a:pt x="14" y="55"/>
                      </a:cubicBezTo>
                      <a:cubicBezTo>
                        <a:pt x="14" y="39"/>
                        <a:pt x="14" y="39"/>
                        <a:pt x="14" y="39"/>
                      </a:cubicBezTo>
                      <a:cubicBezTo>
                        <a:pt x="14" y="30"/>
                        <a:pt x="14" y="22"/>
                        <a:pt x="13" y="15"/>
                      </a:cubicBezTo>
                      <a:cubicBezTo>
                        <a:pt x="14" y="15"/>
                        <a:pt x="14" y="15"/>
                        <a:pt x="14" y="15"/>
                      </a:cubicBezTo>
                      <a:cubicBezTo>
                        <a:pt x="17" y="21"/>
                        <a:pt x="21" y="28"/>
                        <a:pt x="25" y="34"/>
                      </a:cubicBezTo>
                      <a:cubicBezTo>
                        <a:pt x="39" y="55"/>
                        <a:pt x="39" y="55"/>
                        <a:pt x="39" y="55"/>
                      </a:cubicBezTo>
                      <a:cubicBezTo>
                        <a:pt x="55" y="55"/>
                        <a:pt x="55" y="55"/>
                        <a:pt x="55" y="55"/>
                      </a:cubicBezTo>
                      <a:cubicBezTo>
                        <a:pt x="55" y="0"/>
                        <a:pt x="55" y="0"/>
                        <a:pt x="55" y="0"/>
                      </a:cubicBezTo>
                      <a:cubicBezTo>
                        <a:pt x="41" y="0"/>
                        <a:pt x="41" y="0"/>
                        <a:pt x="41" y="0"/>
                      </a:cubicBezTo>
                      <a:lnTo>
                        <a:pt x="41"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7" name="Freeform 79"/>
                <p:cNvSpPr>
                  <a:spLocks noEditPoints="1"/>
                </p:cNvSpPr>
                <p:nvPr/>
              </p:nvSpPr>
              <p:spPr bwMode="auto">
                <a:xfrm>
                  <a:off x="4336" y="2346"/>
                  <a:ext cx="142" cy="130"/>
                </a:xfrm>
                <a:custGeom>
                  <a:avLst/>
                  <a:gdLst>
                    <a:gd name="T0" fmla="*/ 20 w 60"/>
                    <a:gd name="T1" fmla="*/ 0 h 55"/>
                    <a:gd name="T2" fmla="*/ 0 w 60"/>
                    <a:gd name="T3" fmla="*/ 55 h 55"/>
                    <a:gd name="T4" fmla="*/ 15 w 60"/>
                    <a:gd name="T5" fmla="*/ 55 h 55"/>
                    <a:gd name="T6" fmla="*/ 20 w 60"/>
                    <a:gd name="T7" fmla="*/ 41 h 55"/>
                    <a:gd name="T8" fmla="*/ 39 w 60"/>
                    <a:gd name="T9" fmla="*/ 41 h 55"/>
                    <a:gd name="T10" fmla="*/ 44 w 60"/>
                    <a:gd name="T11" fmla="*/ 55 h 55"/>
                    <a:gd name="T12" fmla="*/ 60 w 60"/>
                    <a:gd name="T13" fmla="*/ 55 h 55"/>
                    <a:gd name="T14" fmla="*/ 40 w 60"/>
                    <a:gd name="T15" fmla="*/ 0 h 55"/>
                    <a:gd name="T16" fmla="*/ 20 w 60"/>
                    <a:gd name="T17" fmla="*/ 0 h 55"/>
                    <a:gd name="T18" fmla="*/ 29 w 60"/>
                    <a:gd name="T19" fmla="*/ 10 h 55"/>
                    <a:gd name="T20" fmla="*/ 29 w 60"/>
                    <a:gd name="T21" fmla="*/ 10 h 55"/>
                    <a:gd name="T22" fmla="*/ 33 w 60"/>
                    <a:gd name="T23" fmla="*/ 20 h 55"/>
                    <a:gd name="T24" fmla="*/ 37 w 60"/>
                    <a:gd name="T25" fmla="*/ 32 h 55"/>
                    <a:gd name="T26" fmla="*/ 22 w 60"/>
                    <a:gd name="T27" fmla="*/ 32 h 55"/>
                    <a:gd name="T28" fmla="*/ 26 w 60"/>
                    <a:gd name="T29" fmla="*/ 20 h 55"/>
                    <a:gd name="T30" fmla="*/ 29 w 60"/>
                    <a:gd name="T31"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55">
                      <a:moveTo>
                        <a:pt x="20" y="0"/>
                      </a:moveTo>
                      <a:cubicBezTo>
                        <a:pt x="0" y="55"/>
                        <a:pt x="0" y="55"/>
                        <a:pt x="0" y="55"/>
                      </a:cubicBezTo>
                      <a:cubicBezTo>
                        <a:pt x="15" y="55"/>
                        <a:pt x="15" y="55"/>
                        <a:pt x="15" y="55"/>
                      </a:cubicBezTo>
                      <a:cubicBezTo>
                        <a:pt x="20" y="41"/>
                        <a:pt x="20" y="41"/>
                        <a:pt x="20" y="41"/>
                      </a:cubicBezTo>
                      <a:cubicBezTo>
                        <a:pt x="39" y="41"/>
                        <a:pt x="39" y="41"/>
                        <a:pt x="39" y="41"/>
                      </a:cubicBezTo>
                      <a:cubicBezTo>
                        <a:pt x="44" y="55"/>
                        <a:pt x="44" y="55"/>
                        <a:pt x="44" y="55"/>
                      </a:cubicBezTo>
                      <a:cubicBezTo>
                        <a:pt x="60" y="55"/>
                        <a:pt x="60" y="55"/>
                        <a:pt x="60" y="55"/>
                      </a:cubicBezTo>
                      <a:cubicBezTo>
                        <a:pt x="40" y="0"/>
                        <a:pt x="40" y="0"/>
                        <a:pt x="40" y="0"/>
                      </a:cubicBezTo>
                      <a:lnTo>
                        <a:pt x="20" y="0"/>
                      </a:lnTo>
                      <a:close/>
                      <a:moveTo>
                        <a:pt x="29" y="10"/>
                      </a:moveTo>
                      <a:cubicBezTo>
                        <a:pt x="29" y="10"/>
                        <a:pt x="29" y="10"/>
                        <a:pt x="29" y="10"/>
                      </a:cubicBezTo>
                      <a:cubicBezTo>
                        <a:pt x="30" y="13"/>
                        <a:pt x="32" y="17"/>
                        <a:pt x="33" y="20"/>
                      </a:cubicBezTo>
                      <a:cubicBezTo>
                        <a:pt x="37" y="32"/>
                        <a:pt x="37" y="32"/>
                        <a:pt x="37" y="32"/>
                      </a:cubicBezTo>
                      <a:cubicBezTo>
                        <a:pt x="22" y="32"/>
                        <a:pt x="22" y="32"/>
                        <a:pt x="22" y="32"/>
                      </a:cubicBezTo>
                      <a:cubicBezTo>
                        <a:pt x="26" y="20"/>
                        <a:pt x="26" y="20"/>
                        <a:pt x="26" y="20"/>
                      </a:cubicBezTo>
                      <a:cubicBezTo>
                        <a:pt x="27" y="17"/>
                        <a:pt x="28" y="13"/>
                        <a:pt x="29"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8" name="Freeform 80"/>
                <p:cNvSpPr>
                  <a:spLocks/>
                </p:cNvSpPr>
                <p:nvPr/>
              </p:nvSpPr>
              <p:spPr bwMode="auto">
                <a:xfrm>
                  <a:off x="4500" y="2346"/>
                  <a:ext cx="97" cy="130"/>
                </a:xfrm>
                <a:custGeom>
                  <a:avLst/>
                  <a:gdLst>
                    <a:gd name="T0" fmla="*/ 97 w 97"/>
                    <a:gd name="T1" fmla="*/ 107 h 130"/>
                    <a:gd name="T2" fmla="*/ 35 w 97"/>
                    <a:gd name="T3" fmla="*/ 107 h 130"/>
                    <a:gd name="T4" fmla="*/ 35 w 97"/>
                    <a:gd name="T5" fmla="*/ 0 h 130"/>
                    <a:gd name="T6" fmla="*/ 0 w 97"/>
                    <a:gd name="T7" fmla="*/ 0 h 130"/>
                    <a:gd name="T8" fmla="*/ 0 w 97"/>
                    <a:gd name="T9" fmla="*/ 130 h 130"/>
                    <a:gd name="T10" fmla="*/ 97 w 97"/>
                    <a:gd name="T11" fmla="*/ 130 h 130"/>
                    <a:gd name="T12" fmla="*/ 97 w 97"/>
                    <a:gd name="T13" fmla="*/ 107 h 130"/>
                  </a:gdLst>
                  <a:ahLst/>
                  <a:cxnLst>
                    <a:cxn ang="0">
                      <a:pos x="T0" y="T1"/>
                    </a:cxn>
                    <a:cxn ang="0">
                      <a:pos x="T2" y="T3"/>
                    </a:cxn>
                    <a:cxn ang="0">
                      <a:pos x="T4" y="T5"/>
                    </a:cxn>
                    <a:cxn ang="0">
                      <a:pos x="T6" y="T7"/>
                    </a:cxn>
                    <a:cxn ang="0">
                      <a:pos x="T8" y="T9"/>
                    </a:cxn>
                    <a:cxn ang="0">
                      <a:pos x="T10" y="T11"/>
                    </a:cxn>
                    <a:cxn ang="0">
                      <a:pos x="T12" y="T13"/>
                    </a:cxn>
                  </a:cxnLst>
                  <a:rect l="0" t="0" r="r" b="b"/>
                  <a:pathLst>
                    <a:path w="97" h="130">
                      <a:moveTo>
                        <a:pt x="97" y="107"/>
                      </a:moveTo>
                      <a:lnTo>
                        <a:pt x="35" y="107"/>
                      </a:lnTo>
                      <a:lnTo>
                        <a:pt x="35" y="0"/>
                      </a:lnTo>
                      <a:lnTo>
                        <a:pt x="0" y="0"/>
                      </a:lnTo>
                      <a:lnTo>
                        <a:pt x="0" y="130"/>
                      </a:lnTo>
                      <a:lnTo>
                        <a:pt x="97" y="130"/>
                      </a:lnTo>
                      <a:lnTo>
                        <a:pt x="97"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9" name="Freeform 81"/>
                <p:cNvSpPr>
                  <a:spLocks noEditPoints="1"/>
                </p:cNvSpPr>
                <p:nvPr/>
              </p:nvSpPr>
              <p:spPr bwMode="auto">
                <a:xfrm>
                  <a:off x="2581" y="1069"/>
                  <a:ext cx="2518" cy="2180"/>
                </a:xfrm>
                <a:custGeom>
                  <a:avLst/>
                  <a:gdLst>
                    <a:gd name="T0" fmla="*/ 1054 w 1063"/>
                    <a:gd name="T1" fmla="*/ 249 h 920"/>
                    <a:gd name="T2" fmla="*/ 920 w 1063"/>
                    <a:gd name="T3" fmla="*/ 185 h 920"/>
                    <a:gd name="T4" fmla="*/ 920 w 1063"/>
                    <a:gd name="T5" fmla="*/ 17 h 920"/>
                    <a:gd name="T6" fmla="*/ 904 w 1063"/>
                    <a:gd name="T7" fmla="*/ 1 h 920"/>
                    <a:gd name="T8" fmla="*/ 789 w 1063"/>
                    <a:gd name="T9" fmla="*/ 1 h 920"/>
                    <a:gd name="T10" fmla="*/ 774 w 1063"/>
                    <a:gd name="T11" fmla="*/ 17 h 920"/>
                    <a:gd name="T12" fmla="*/ 774 w 1063"/>
                    <a:gd name="T13" fmla="*/ 115 h 920"/>
                    <a:gd name="T14" fmla="*/ 538 w 1063"/>
                    <a:gd name="T15" fmla="*/ 3 h 920"/>
                    <a:gd name="T16" fmla="*/ 525 w 1063"/>
                    <a:gd name="T17" fmla="*/ 3 h 920"/>
                    <a:gd name="T18" fmla="*/ 9 w 1063"/>
                    <a:gd name="T19" fmla="*/ 249 h 920"/>
                    <a:gd name="T20" fmla="*/ 0 w 1063"/>
                    <a:gd name="T21" fmla="*/ 263 h 920"/>
                    <a:gd name="T22" fmla="*/ 0 w 1063"/>
                    <a:gd name="T23" fmla="*/ 904 h 920"/>
                    <a:gd name="T24" fmla="*/ 16 w 1063"/>
                    <a:gd name="T25" fmla="*/ 920 h 920"/>
                    <a:gd name="T26" fmla="*/ 1047 w 1063"/>
                    <a:gd name="T27" fmla="*/ 920 h 920"/>
                    <a:gd name="T28" fmla="*/ 1063 w 1063"/>
                    <a:gd name="T29" fmla="*/ 904 h 920"/>
                    <a:gd name="T30" fmla="*/ 1063 w 1063"/>
                    <a:gd name="T31" fmla="*/ 263 h 920"/>
                    <a:gd name="T32" fmla="*/ 1054 w 1063"/>
                    <a:gd name="T33" fmla="*/ 249 h 920"/>
                    <a:gd name="T34" fmla="*/ 805 w 1063"/>
                    <a:gd name="T35" fmla="*/ 32 h 920"/>
                    <a:gd name="T36" fmla="*/ 888 w 1063"/>
                    <a:gd name="T37" fmla="*/ 32 h 920"/>
                    <a:gd name="T38" fmla="*/ 888 w 1063"/>
                    <a:gd name="T39" fmla="*/ 170 h 920"/>
                    <a:gd name="T40" fmla="*/ 805 w 1063"/>
                    <a:gd name="T41" fmla="*/ 130 h 920"/>
                    <a:gd name="T42" fmla="*/ 805 w 1063"/>
                    <a:gd name="T43" fmla="*/ 32 h 920"/>
                    <a:gd name="T44" fmla="*/ 1032 w 1063"/>
                    <a:gd name="T45" fmla="*/ 888 h 920"/>
                    <a:gd name="T46" fmla="*/ 32 w 1063"/>
                    <a:gd name="T47" fmla="*/ 888 h 920"/>
                    <a:gd name="T48" fmla="*/ 32 w 1063"/>
                    <a:gd name="T49" fmla="*/ 273 h 920"/>
                    <a:gd name="T50" fmla="*/ 532 w 1063"/>
                    <a:gd name="T51" fmla="*/ 34 h 920"/>
                    <a:gd name="T52" fmla="*/ 1032 w 1063"/>
                    <a:gd name="T53" fmla="*/ 273 h 920"/>
                    <a:gd name="T54" fmla="*/ 1032 w 1063"/>
                    <a:gd name="T55" fmla="*/ 888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63" h="920">
                      <a:moveTo>
                        <a:pt x="1054" y="249"/>
                      </a:moveTo>
                      <a:cubicBezTo>
                        <a:pt x="920" y="185"/>
                        <a:pt x="920" y="185"/>
                        <a:pt x="920" y="185"/>
                      </a:cubicBezTo>
                      <a:cubicBezTo>
                        <a:pt x="920" y="17"/>
                        <a:pt x="920" y="17"/>
                        <a:pt x="920" y="17"/>
                      </a:cubicBezTo>
                      <a:cubicBezTo>
                        <a:pt x="920" y="8"/>
                        <a:pt x="913" y="1"/>
                        <a:pt x="904" y="1"/>
                      </a:cubicBezTo>
                      <a:cubicBezTo>
                        <a:pt x="789" y="1"/>
                        <a:pt x="789" y="1"/>
                        <a:pt x="789" y="1"/>
                      </a:cubicBezTo>
                      <a:cubicBezTo>
                        <a:pt x="781" y="1"/>
                        <a:pt x="774" y="8"/>
                        <a:pt x="774" y="17"/>
                      </a:cubicBezTo>
                      <a:cubicBezTo>
                        <a:pt x="774" y="115"/>
                        <a:pt x="774" y="115"/>
                        <a:pt x="774" y="115"/>
                      </a:cubicBezTo>
                      <a:cubicBezTo>
                        <a:pt x="538" y="3"/>
                        <a:pt x="538" y="3"/>
                        <a:pt x="538" y="3"/>
                      </a:cubicBezTo>
                      <a:cubicBezTo>
                        <a:pt x="534" y="0"/>
                        <a:pt x="529" y="0"/>
                        <a:pt x="525" y="3"/>
                      </a:cubicBezTo>
                      <a:cubicBezTo>
                        <a:pt x="9" y="249"/>
                        <a:pt x="9" y="249"/>
                        <a:pt x="9" y="249"/>
                      </a:cubicBezTo>
                      <a:cubicBezTo>
                        <a:pt x="4" y="251"/>
                        <a:pt x="0" y="257"/>
                        <a:pt x="0" y="263"/>
                      </a:cubicBezTo>
                      <a:cubicBezTo>
                        <a:pt x="0" y="904"/>
                        <a:pt x="0" y="904"/>
                        <a:pt x="0" y="904"/>
                      </a:cubicBezTo>
                      <a:cubicBezTo>
                        <a:pt x="0" y="913"/>
                        <a:pt x="7" y="920"/>
                        <a:pt x="16" y="920"/>
                      </a:cubicBezTo>
                      <a:cubicBezTo>
                        <a:pt x="1047" y="920"/>
                        <a:pt x="1047" y="920"/>
                        <a:pt x="1047" y="920"/>
                      </a:cubicBezTo>
                      <a:cubicBezTo>
                        <a:pt x="1056" y="920"/>
                        <a:pt x="1063" y="913"/>
                        <a:pt x="1063" y="904"/>
                      </a:cubicBezTo>
                      <a:cubicBezTo>
                        <a:pt x="1063" y="263"/>
                        <a:pt x="1063" y="263"/>
                        <a:pt x="1063" y="263"/>
                      </a:cubicBezTo>
                      <a:cubicBezTo>
                        <a:pt x="1063" y="257"/>
                        <a:pt x="1059" y="251"/>
                        <a:pt x="1054" y="249"/>
                      </a:cubicBezTo>
                      <a:close/>
                      <a:moveTo>
                        <a:pt x="805" y="32"/>
                      </a:moveTo>
                      <a:cubicBezTo>
                        <a:pt x="888" y="32"/>
                        <a:pt x="888" y="32"/>
                        <a:pt x="888" y="32"/>
                      </a:cubicBezTo>
                      <a:cubicBezTo>
                        <a:pt x="888" y="170"/>
                        <a:pt x="888" y="170"/>
                        <a:pt x="888" y="170"/>
                      </a:cubicBezTo>
                      <a:cubicBezTo>
                        <a:pt x="805" y="130"/>
                        <a:pt x="805" y="130"/>
                        <a:pt x="805" y="130"/>
                      </a:cubicBezTo>
                      <a:lnTo>
                        <a:pt x="805" y="32"/>
                      </a:lnTo>
                      <a:close/>
                      <a:moveTo>
                        <a:pt x="1032" y="888"/>
                      </a:moveTo>
                      <a:cubicBezTo>
                        <a:pt x="32" y="888"/>
                        <a:pt x="32" y="888"/>
                        <a:pt x="32" y="888"/>
                      </a:cubicBezTo>
                      <a:cubicBezTo>
                        <a:pt x="32" y="273"/>
                        <a:pt x="32" y="273"/>
                        <a:pt x="32" y="273"/>
                      </a:cubicBezTo>
                      <a:cubicBezTo>
                        <a:pt x="532" y="34"/>
                        <a:pt x="532" y="34"/>
                        <a:pt x="532" y="34"/>
                      </a:cubicBezTo>
                      <a:cubicBezTo>
                        <a:pt x="1032" y="273"/>
                        <a:pt x="1032" y="273"/>
                        <a:pt x="1032" y="273"/>
                      </a:cubicBezTo>
                      <a:lnTo>
                        <a:pt x="1032" y="888"/>
                      </a:lnTo>
                      <a:close/>
                    </a:path>
                  </a:pathLst>
                </a:custGeom>
                <a:solidFill>
                  <a:srgbClr val="2398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0" name="Freeform 82"/>
                <p:cNvSpPr>
                  <a:spLocks noEditPoints="1"/>
                </p:cNvSpPr>
                <p:nvPr/>
              </p:nvSpPr>
              <p:spPr bwMode="auto">
                <a:xfrm>
                  <a:off x="2970" y="1820"/>
                  <a:ext cx="1740" cy="1050"/>
                </a:xfrm>
                <a:custGeom>
                  <a:avLst/>
                  <a:gdLst>
                    <a:gd name="T0" fmla="*/ 0 w 735"/>
                    <a:gd name="T1" fmla="*/ 16 h 443"/>
                    <a:gd name="T2" fmla="*/ 0 w 735"/>
                    <a:gd name="T3" fmla="*/ 427 h 443"/>
                    <a:gd name="T4" fmla="*/ 16 w 735"/>
                    <a:gd name="T5" fmla="*/ 443 h 443"/>
                    <a:gd name="T6" fmla="*/ 719 w 735"/>
                    <a:gd name="T7" fmla="*/ 443 h 443"/>
                    <a:gd name="T8" fmla="*/ 735 w 735"/>
                    <a:gd name="T9" fmla="*/ 427 h 443"/>
                    <a:gd name="T10" fmla="*/ 735 w 735"/>
                    <a:gd name="T11" fmla="*/ 16 h 443"/>
                    <a:gd name="T12" fmla="*/ 719 w 735"/>
                    <a:gd name="T13" fmla="*/ 0 h 443"/>
                    <a:gd name="T14" fmla="*/ 16 w 735"/>
                    <a:gd name="T15" fmla="*/ 0 h 443"/>
                    <a:gd name="T16" fmla="*/ 0 w 735"/>
                    <a:gd name="T17" fmla="*/ 16 h 443"/>
                    <a:gd name="T18" fmla="*/ 704 w 735"/>
                    <a:gd name="T19" fmla="*/ 175 h 443"/>
                    <a:gd name="T20" fmla="*/ 704 w 735"/>
                    <a:gd name="T21" fmla="*/ 320 h 443"/>
                    <a:gd name="T22" fmla="*/ 704 w 735"/>
                    <a:gd name="T23" fmla="*/ 386 h 443"/>
                    <a:gd name="T24" fmla="*/ 704 w 735"/>
                    <a:gd name="T25" fmla="*/ 412 h 443"/>
                    <a:gd name="T26" fmla="*/ 602 w 735"/>
                    <a:gd name="T27" fmla="*/ 412 h 443"/>
                    <a:gd name="T28" fmla="*/ 485 w 735"/>
                    <a:gd name="T29" fmla="*/ 412 h 443"/>
                    <a:gd name="T30" fmla="*/ 368 w 735"/>
                    <a:gd name="T31" fmla="*/ 412 h 443"/>
                    <a:gd name="T32" fmla="*/ 250 w 735"/>
                    <a:gd name="T33" fmla="*/ 412 h 443"/>
                    <a:gd name="T34" fmla="*/ 133 w 735"/>
                    <a:gd name="T35" fmla="*/ 412 h 443"/>
                    <a:gd name="T36" fmla="*/ 32 w 735"/>
                    <a:gd name="T37" fmla="*/ 412 h 443"/>
                    <a:gd name="T38" fmla="*/ 32 w 735"/>
                    <a:gd name="T39" fmla="*/ 386 h 443"/>
                    <a:gd name="T40" fmla="*/ 32 w 735"/>
                    <a:gd name="T41" fmla="*/ 31 h 443"/>
                    <a:gd name="T42" fmla="*/ 133 w 735"/>
                    <a:gd name="T43" fmla="*/ 31 h 443"/>
                    <a:gd name="T44" fmla="*/ 250 w 735"/>
                    <a:gd name="T45" fmla="*/ 31 h 443"/>
                    <a:gd name="T46" fmla="*/ 368 w 735"/>
                    <a:gd name="T47" fmla="*/ 31 h 443"/>
                    <a:gd name="T48" fmla="*/ 485 w 735"/>
                    <a:gd name="T49" fmla="*/ 31 h 443"/>
                    <a:gd name="T50" fmla="*/ 602 w 735"/>
                    <a:gd name="T51" fmla="*/ 31 h 443"/>
                    <a:gd name="T52" fmla="*/ 704 w 735"/>
                    <a:gd name="T53" fmla="*/ 31 h 443"/>
                    <a:gd name="T54" fmla="*/ 704 w 735"/>
                    <a:gd name="T55" fmla="*/ 175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35" h="443">
                      <a:moveTo>
                        <a:pt x="0" y="16"/>
                      </a:moveTo>
                      <a:cubicBezTo>
                        <a:pt x="0" y="427"/>
                        <a:pt x="0" y="427"/>
                        <a:pt x="0" y="427"/>
                      </a:cubicBezTo>
                      <a:cubicBezTo>
                        <a:pt x="0" y="436"/>
                        <a:pt x="7" y="443"/>
                        <a:pt x="16" y="443"/>
                      </a:cubicBezTo>
                      <a:cubicBezTo>
                        <a:pt x="719" y="443"/>
                        <a:pt x="719" y="443"/>
                        <a:pt x="719" y="443"/>
                      </a:cubicBezTo>
                      <a:cubicBezTo>
                        <a:pt x="728" y="443"/>
                        <a:pt x="735" y="436"/>
                        <a:pt x="735" y="427"/>
                      </a:cubicBezTo>
                      <a:cubicBezTo>
                        <a:pt x="735" y="16"/>
                        <a:pt x="735" y="16"/>
                        <a:pt x="735" y="16"/>
                      </a:cubicBezTo>
                      <a:cubicBezTo>
                        <a:pt x="735" y="7"/>
                        <a:pt x="728" y="0"/>
                        <a:pt x="719" y="0"/>
                      </a:cubicBezTo>
                      <a:cubicBezTo>
                        <a:pt x="16" y="0"/>
                        <a:pt x="16" y="0"/>
                        <a:pt x="16" y="0"/>
                      </a:cubicBezTo>
                      <a:cubicBezTo>
                        <a:pt x="7" y="0"/>
                        <a:pt x="0" y="7"/>
                        <a:pt x="0" y="16"/>
                      </a:cubicBezTo>
                      <a:close/>
                      <a:moveTo>
                        <a:pt x="704" y="175"/>
                      </a:moveTo>
                      <a:cubicBezTo>
                        <a:pt x="704" y="320"/>
                        <a:pt x="704" y="320"/>
                        <a:pt x="704" y="320"/>
                      </a:cubicBezTo>
                      <a:cubicBezTo>
                        <a:pt x="704" y="386"/>
                        <a:pt x="704" y="386"/>
                        <a:pt x="704" y="386"/>
                      </a:cubicBezTo>
                      <a:cubicBezTo>
                        <a:pt x="704" y="412"/>
                        <a:pt x="704" y="412"/>
                        <a:pt x="704" y="412"/>
                      </a:cubicBezTo>
                      <a:cubicBezTo>
                        <a:pt x="602" y="412"/>
                        <a:pt x="602" y="412"/>
                        <a:pt x="602" y="412"/>
                      </a:cubicBezTo>
                      <a:cubicBezTo>
                        <a:pt x="485" y="412"/>
                        <a:pt x="485" y="412"/>
                        <a:pt x="485" y="412"/>
                      </a:cubicBezTo>
                      <a:cubicBezTo>
                        <a:pt x="368" y="412"/>
                        <a:pt x="368" y="412"/>
                        <a:pt x="368" y="412"/>
                      </a:cubicBezTo>
                      <a:cubicBezTo>
                        <a:pt x="250" y="412"/>
                        <a:pt x="250" y="412"/>
                        <a:pt x="250" y="412"/>
                      </a:cubicBezTo>
                      <a:cubicBezTo>
                        <a:pt x="133" y="412"/>
                        <a:pt x="133" y="412"/>
                        <a:pt x="133" y="412"/>
                      </a:cubicBezTo>
                      <a:cubicBezTo>
                        <a:pt x="32" y="412"/>
                        <a:pt x="32" y="412"/>
                        <a:pt x="32" y="412"/>
                      </a:cubicBezTo>
                      <a:cubicBezTo>
                        <a:pt x="32" y="386"/>
                        <a:pt x="32" y="386"/>
                        <a:pt x="32" y="386"/>
                      </a:cubicBezTo>
                      <a:cubicBezTo>
                        <a:pt x="32" y="31"/>
                        <a:pt x="32" y="31"/>
                        <a:pt x="32" y="31"/>
                      </a:cubicBezTo>
                      <a:cubicBezTo>
                        <a:pt x="133" y="31"/>
                        <a:pt x="133" y="31"/>
                        <a:pt x="133" y="31"/>
                      </a:cubicBezTo>
                      <a:cubicBezTo>
                        <a:pt x="250" y="31"/>
                        <a:pt x="250" y="31"/>
                        <a:pt x="250" y="31"/>
                      </a:cubicBezTo>
                      <a:cubicBezTo>
                        <a:pt x="368" y="31"/>
                        <a:pt x="368" y="31"/>
                        <a:pt x="368" y="31"/>
                      </a:cubicBezTo>
                      <a:cubicBezTo>
                        <a:pt x="485" y="31"/>
                        <a:pt x="485" y="31"/>
                        <a:pt x="485" y="31"/>
                      </a:cubicBezTo>
                      <a:cubicBezTo>
                        <a:pt x="602" y="31"/>
                        <a:pt x="602" y="31"/>
                        <a:pt x="602" y="31"/>
                      </a:cubicBezTo>
                      <a:cubicBezTo>
                        <a:pt x="704" y="31"/>
                        <a:pt x="704" y="31"/>
                        <a:pt x="704" y="31"/>
                      </a:cubicBezTo>
                      <a:lnTo>
                        <a:pt x="704" y="175"/>
                      </a:lnTo>
                      <a:close/>
                    </a:path>
                  </a:pathLst>
                </a:custGeom>
                <a:solidFill>
                  <a:srgbClr val="2398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1" name="Rectangle 83"/>
                <p:cNvSpPr>
                  <a:spLocks noChangeArrowheads="1"/>
                </p:cNvSpPr>
                <p:nvPr/>
              </p:nvSpPr>
              <p:spPr bwMode="auto">
                <a:xfrm>
                  <a:off x="2979" y="2915"/>
                  <a:ext cx="1722" cy="97"/>
                </a:xfrm>
                <a:prstGeom prst="rect">
                  <a:avLst/>
                </a:prstGeom>
                <a:solidFill>
                  <a:srgbClr val="2398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411" name="Group 410"/>
              <p:cNvGrpSpPr/>
              <p:nvPr/>
            </p:nvGrpSpPr>
            <p:grpSpPr>
              <a:xfrm>
                <a:off x="2887432" y="4352780"/>
                <a:ext cx="1013686" cy="606237"/>
                <a:chOff x="10051489" y="2511477"/>
                <a:chExt cx="1195998" cy="715269"/>
              </a:xfrm>
            </p:grpSpPr>
            <p:sp>
              <p:nvSpPr>
                <p:cNvPr id="412" name="Freeform 22"/>
                <p:cNvSpPr>
                  <a:spLocks noChangeArrowheads="1"/>
                </p:cNvSpPr>
                <p:nvPr/>
              </p:nvSpPr>
              <p:spPr bwMode="auto">
                <a:xfrm>
                  <a:off x="10062312" y="2511477"/>
                  <a:ext cx="1185175" cy="715269"/>
                </a:xfrm>
                <a:custGeom>
                  <a:avLst/>
                  <a:gdLst>
                    <a:gd name="T0" fmla="*/ 0 w 10543"/>
                    <a:gd name="T1" fmla="*/ 2657 h 6365"/>
                    <a:gd name="T2" fmla="*/ 1156 w 10543"/>
                    <a:gd name="T3" fmla="*/ 32 h 6365"/>
                    <a:gd name="T4" fmla="*/ 4521 w 10543"/>
                    <a:gd name="T5" fmla="*/ 938 h 6365"/>
                    <a:gd name="T6" fmla="*/ 5802 w 10543"/>
                    <a:gd name="T7" fmla="*/ 1105 h 6365"/>
                    <a:gd name="T8" fmla="*/ 7990 w 10543"/>
                    <a:gd name="T9" fmla="*/ 2563 h 6365"/>
                    <a:gd name="T10" fmla="*/ 9604 w 10543"/>
                    <a:gd name="T11" fmla="*/ 3053 h 6365"/>
                    <a:gd name="T12" fmla="*/ 9687 w 10543"/>
                    <a:gd name="T13" fmla="*/ 5249 h 6365"/>
                    <a:gd name="T14" fmla="*/ 8375 w 10543"/>
                    <a:gd name="T15" fmla="*/ 6343 h 6365"/>
                    <a:gd name="T16" fmla="*/ 7208 w 10543"/>
                    <a:gd name="T17" fmla="*/ 5291 h 6365"/>
                    <a:gd name="T18" fmla="*/ 3146 w 10543"/>
                    <a:gd name="T19" fmla="*/ 5468 h 6365"/>
                    <a:gd name="T20" fmla="*/ 1073 w 10543"/>
                    <a:gd name="T21" fmla="*/ 5489 h 6365"/>
                    <a:gd name="T22" fmla="*/ 0 w 10543"/>
                    <a:gd name="T23" fmla="*/ 4052 h 6365"/>
                    <a:gd name="T24" fmla="*/ 6396 w 10543"/>
                    <a:gd name="T25" fmla="*/ 1771 h 6365"/>
                    <a:gd name="T26" fmla="*/ 5740 w 10543"/>
                    <a:gd name="T27" fmla="*/ 1469 h 6365"/>
                    <a:gd name="T28" fmla="*/ 4187 w 10543"/>
                    <a:gd name="T29" fmla="*/ 1188 h 6365"/>
                    <a:gd name="T30" fmla="*/ 1219 w 10543"/>
                    <a:gd name="T31" fmla="*/ 396 h 6365"/>
                    <a:gd name="T32" fmla="*/ 375 w 10543"/>
                    <a:gd name="T33" fmla="*/ 4135 h 6365"/>
                    <a:gd name="T34" fmla="*/ 1156 w 10543"/>
                    <a:gd name="T35" fmla="*/ 4812 h 6365"/>
                    <a:gd name="T36" fmla="*/ 3062 w 10543"/>
                    <a:gd name="T37" fmla="*/ 4822 h 6365"/>
                    <a:gd name="T38" fmla="*/ 7292 w 10543"/>
                    <a:gd name="T39" fmla="*/ 4916 h 6365"/>
                    <a:gd name="T40" fmla="*/ 7635 w 10543"/>
                    <a:gd name="T41" fmla="*/ 4562 h 6365"/>
                    <a:gd name="T42" fmla="*/ 9562 w 10543"/>
                    <a:gd name="T43" fmla="*/ 4906 h 6365"/>
                    <a:gd name="T44" fmla="*/ 10010 w 10543"/>
                    <a:gd name="T45" fmla="*/ 4229 h 6365"/>
                    <a:gd name="T46" fmla="*/ 9469 w 10543"/>
                    <a:gd name="T47" fmla="*/ 4052 h 6365"/>
                    <a:gd name="T48" fmla="*/ 10073 w 10543"/>
                    <a:gd name="T49" fmla="*/ 3895 h 6365"/>
                    <a:gd name="T50" fmla="*/ 9198 w 10543"/>
                    <a:gd name="T51" fmla="*/ 3354 h 6365"/>
                    <a:gd name="T52" fmla="*/ 4615 w 10543"/>
                    <a:gd name="T53" fmla="*/ 3187 h 6365"/>
                    <a:gd name="T54" fmla="*/ 4187 w 10543"/>
                    <a:gd name="T55" fmla="*/ 2396 h 6365"/>
                    <a:gd name="T56" fmla="*/ 6396 w 10543"/>
                    <a:gd name="T57" fmla="*/ 1771 h 6365"/>
                    <a:gd name="T58" fmla="*/ 8406 w 10543"/>
                    <a:gd name="T59" fmla="*/ 5979 h 6365"/>
                    <a:gd name="T60" fmla="*/ 8417 w 10543"/>
                    <a:gd name="T61" fmla="*/ 4583 h 6365"/>
                    <a:gd name="T62" fmla="*/ 8406 w 10543"/>
                    <a:gd name="T63" fmla="*/ 5979 h 6365"/>
                    <a:gd name="T64" fmla="*/ 2802 w 10543"/>
                    <a:gd name="T65" fmla="*/ 5291 h 6365"/>
                    <a:gd name="T66" fmla="*/ 1406 w 10543"/>
                    <a:gd name="T67" fmla="*/ 5291 h 6365"/>
                    <a:gd name="T68" fmla="*/ 2802 w 10543"/>
                    <a:gd name="T69" fmla="*/ 5291 h 6365"/>
                    <a:gd name="T70" fmla="*/ 7698 w 10543"/>
                    <a:gd name="T71" fmla="*/ 2844 h 6365"/>
                    <a:gd name="T72" fmla="*/ 6927 w 10543"/>
                    <a:gd name="T73" fmla="*/ 2146 h 6365"/>
                    <a:gd name="T74" fmla="*/ 5948 w 10543"/>
                    <a:gd name="T75" fmla="*/ 2136 h 6365"/>
                    <a:gd name="T76" fmla="*/ 6062 w 10543"/>
                    <a:gd name="T77" fmla="*/ 2844 h 6365"/>
                    <a:gd name="T78" fmla="*/ 7698 w 10543"/>
                    <a:gd name="T79" fmla="*/ 2844 h 6365"/>
                    <a:gd name="T80" fmla="*/ 4552 w 10543"/>
                    <a:gd name="T81" fmla="*/ 2834 h 6365"/>
                    <a:gd name="T82" fmla="*/ 5604 w 10543"/>
                    <a:gd name="T83" fmla="*/ 2136 h 6365"/>
                    <a:gd name="T84" fmla="*/ 4562 w 10543"/>
                    <a:gd name="T85" fmla="*/ 2282 h 6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43" h="6365">
                      <a:moveTo>
                        <a:pt x="0" y="2657"/>
                      </a:moveTo>
                      <a:lnTo>
                        <a:pt x="0" y="2657"/>
                      </a:lnTo>
                      <a:cubicBezTo>
                        <a:pt x="0" y="2198"/>
                        <a:pt x="0" y="1750"/>
                        <a:pt x="0" y="1303"/>
                      </a:cubicBezTo>
                      <a:cubicBezTo>
                        <a:pt x="0" y="605"/>
                        <a:pt x="469" y="63"/>
                        <a:pt x="1156" y="32"/>
                      </a:cubicBezTo>
                      <a:cubicBezTo>
                        <a:pt x="1927" y="0"/>
                        <a:pt x="2687" y="11"/>
                        <a:pt x="3448" y="42"/>
                      </a:cubicBezTo>
                      <a:cubicBezTo>
                        <a:pt x="3969" y="63"/>
                        <a:pt x="4385" y="428"/>
                        <a:pt x="4521" y="938"/>
                      </a:cubicBezTo>
                      <a:cubicBezTo>
                        <a:pt x="4552" y="1053"/>
                        <a:pt x="4604" y="1084"/>
                        <a:pt x="4708" y="1084"/>
                      </a:cubicBezTo>
                      <a:cubicBezTo>
                        <a:pt x="5073" y="1084"/>
                        <a:pt x="5437" y="1063"/>
                        <a:pt x="5802" y="1105"/>
                      </a:cubicBezTo>
                      <a:cubicBezTo>
                        <a:pt x="6208" y="1146"/>
                        <a:pt x="6552" y="1355"/>
                        <a:pt x="6854" y="1625"/>
                      </a:cubicBezTo>
                      <a:cubicBezTo>
                        <a:pt x="7229" y="1938"/>
                        <a:pt x="7615" y="2250"/>
                        <a:pt x="7990" y="2563"/>
                      </a:cubicBezTo>
                      <a:cubicBezTo>
                        <a:pt x="8302" y="2823"/>
                        <a:pt x="8677" y="2907"/>
                        <a:pt x="9062" y="2959"/>
                      </a:cubicBezTo>
                      <a:cubicBezTo>
                        <a:pt x="9240" y="2990"/>
                        <a:pt x="9427" y="3021"/>
                        <a:pt x="9604" y="3053"/>
                      </a:cubicBezTo>
                      <a:cubicBezTo>
                        <a:pt x="10115" y="3157"/>
                        <a:pt x="10500" y="3593"/>
                        <a:pt x="10521" y="4114"/>
                      </a:cubicBezTo>
                      <a:cubicBezTo>
                        <a:pt x="10542" y="4624"/>
                        <a:pt x="10187" y="5114"/>
                        <a:pt x="9687" y="5249"/>
                      </a:cubicBezTo>
                      <a:cubicBezTo>
                        <a:pt x="9542" y="5281"/>
                        <a:pt x="9469" y="5322"/>
                        <a:pt x="9437" y="5499"/>
                      </a:cubicBezTo>
                      <a:cubicBezTo>
                        <a:pt x="9354" y="5999"/>
                        <a:pt x="8875" y="6364"/>
                        <a:pt x="8375" y="6343"/>
                      </a:cubicBezTo>
                      <a:cubicBezTo>
                        <a:pt x="7854" y="6322"/>
                        <a:pt x="7427" y="5937"/>
                        <a:pt x="7365" y="5416"/>
                      </a:cubicBezTo>
                      <a:cubicBezTo>
                        <a:pt x="7344" y="5312"/>
                        <a:pt x="7312" y="5291"/>
                        <a:pt x="7208" y="5291"/>
                      </a:cubicBezTo>
                      <a:cubicBezTo>
                        <a:pt x="5927" y="5291"/>
                        <a:pt x="4646" y="5291"/>
                        <a:pt x="3365" y="5291"/>
                      </a:cubicBezTo>
                      <a:cubicBezTo>
                        <a:pt x="3229" y="5291"/>
                        <a:pt x="3167" y="5322"/>
                        <a:pt x="3146" y="5468"/>
                      </a:cubicBezTo>
                      <a:cubicBezTo>
                        <a:pt x="3062" y="5968"/>
                        <a:pt x="2615" y="6343"/>
                        <a:pt x="2115" y="6343"/>
                      </a:cubicBezTo>
                      <a:cubicBezTo>
                        <a:pt x="1604" y="6343"/>
                        <a:pt x="1167" y="5989"/>
                        <a:pt x="1073" y="5489"/>
                      </a:cubicBezTo>
                      <a:cubicBezTo>
                        <a:pt x="1052" y="5333"/>
                        <a:pt x="990" y="5270"/>
                        <a:pt x="833" y="5218"/>
                      </a:cubicBezTo>
                      <a:cubicBezTo>
                        <a:pt x="323" y="5062"/>
                        <a:pt x="0" y="4593"/>
                        <a:pt x="0" y="4052"/>
                      </a:cubicBezTo>
                      <a:cubicBezTo>
                        <a:pt x="0" y="3583"/>
                        <a:pt x="0" y="3115"/>
                        <a:pt x="0" y="2657"/>
                      </a:cubicBezTo>
                      <a:close/>
                      <a:moveTo>
                        <a:pt x="6396" y="1771"/>
                      </a:moveTo>
                      <a:lnTo>
                        <a:pt x="6396" y="1771"/>
                      </a:lnTo>
                      <a:cubicBezTo>
                        <a:pt x="6198" y="1584"/>
                        <a:pt x="5990" y="1480"/>
                        <a:pt x="5740" y="1469"/>
                      </a:cubicBezTo>
                      <a:cubicBezTo>
                        <a:pt x="5323" y="1448"/>
                        <a:pt x="4896" y="1448"/>
                        <a:pt x="4469" y="1438"/>
                      </a:cubicBezTo>
                      <a:cubicBezTo>
                        <a:pt x="4260" y="1438"/>
                        <a:pt x="4208" y="1386"/>
                        <a:pt x="4187" y="1188"/>
                      </a:cubicBezTo>
                      <a:cubicBezTo>
                        <a:pt x="4146" y="740"/>
                        <a:pt x="3792" y="396"/>
                        <a:pt x="3333" y="396"/>
                      </a:cubicBezTo>
                      <a:cubicBezTo>
                        <a:pt x="2625" y="386"/>
                        <a:pt x="1917" y="386"/>
                        <a:pt x="1219" y="396"/>
                      </a:cubicBezTo>
                      <a:cubicBezTo>
                        <a:pt x="771" y="396"/>
                        <a:pt x="385" y="750"/>
                        <a:pt x="375" y="1178"/>
                      </a:cubicBezTo>
                      <a:cubicBezTo>
                        <a:pt x="365" y="2167"/>
                        <a:pt x="375" y="3146"/>
                        <a:pt x="375" y="4135"/>
                      </a:cubicBezTo>
                      <a:cubicBezTo>
                        <a:pt x="385" y="4479"/>
                        <a:pt x="646" y="4781"/>
                        <a:pt x="969" y="4885"/>
                      </a:cubicBezTo>
                      <a:cubicBezTo>
                        <a:pt x="1052" y="4906"/>
                        <a:pt x="1115" y="4895"/>
                        <a:pt x="1156" y="4812"/>
                      </a:cubicBezTo>
                      <a:cubicBezTo>
                        <a:pt x="1365" y="4427"/>
                        <a:pt x="1687" y="4218"/>
                        <a:pt x="2125" y="4229"/>
                      </a:cubicBezTo>
                      <a:cubicBezTo>
                        <a:pt x="2552" y="4239"/>
                        <a:pt x="2865" y="4447"/>
                        <a:pt x="3062" y="4822"/>
                      </a:cubicBezTo>
                      <a:cubicBezTo>
                        <a:pt x="3094" y="4874"/>
                        <a:pt x="3177" y="4916"/>
                        <a:pt x="3229" y="4916"/>
                      </a:cubicBezTo>
                      <a:cubicBezTo>
                        <a:pt x="4583" y="4927"/>
                        <a:pt x="5937" y="4927"/>
                        <a:pt x="7292" y="4916"/>
                      </a:cubicBezTo>
                      <a:cubicBezTo>
                        <a:pt x="7344" y="4916"/>
                        <a:pt x="7406" y="4864"/>
                        <a:pt x="7448" y="4822"/>
                      </a:cubicBezTo>
                      <a:cubicBezTo>
                        <a:pt x="7521" y="4739"/>
                        <a:pt x="7562" y="4635"/>
                        <a:pt x="7635" y="4562"/>
                      </a:cubicBezTo>
                      <a:cubicBezTo>
                        <a:pt x="8135" y="4020"/>
                        <a:pt x="8990" y="4135"/>
                        <a:pt x="9344" y="4791"/>
                      </a:cubicBezTo>
                      <a:cubicBezTo>
                        <a:pt x="9396" y="4885"/>
                        <a:pt x="9448" y="4927"/>
                        <a:pt x="9562" y="4906"/>
                      </a:cubicBezTo>
                      <a:cubicBezTo>
                        <a:pt x="9802" y="4854"/>
                        <a:pt x="10073" y="4604"/>
                        <a:pt x="10115" y="4364"/>
                      </a:cubicBezTo>
                      <a:cubicBezTo>
                        <a:pt x="10135" y="4270"/>
                        <a:pt x="10115" y="4229"/>
                        <a:pt x="10010" y="4229"/>
                      </a:cubicBezTo>
                      <a:cubicBezTo>
                        <a:pt x="9906" y="4229"/>
                        <a:pt x="9792" y="4229"/>
                        <a:pt x="9677" y="4229"/>
                      </a:cubicBezTo>
                      <a:cubicBezTo>
                        <a:pt x="9562" y="4218"/>
                        <a:pt x="9469" y="4177"/>
                        <a:pt x="9469" y="4052"/>
                      </a:cubicBezTo>
                      <a:cubicBezTo>
                        <a:pt x="9469" y="3927"/>
                        <a:pt x="9562" y="3895"/>
                        <a:pt x="9677" y="3895"/>
                      </a:cubicBezTo>
                      <a:cubicBezTo>
                        <a:pt x="9802" y="3895"/>
                        <a:pt x="9937" y="3895"/>
                        <a:pt x="10073" y="3895"/>
                      </a:cubicBezTo>
                      <a:cubicBezTo>
                        <a:pt x="10010" y="3666"/>
                        <a:pt x="9844" y="3499"/>
                        <a:pt x="9604" y="3437"/>
                      </a:cubicBezTo>
                      <a:cubicBezTo>
                        <a:pt x="9479" y="3395"/>
                        <a:pt x="9333" y="3385"/>
                        <a:pt x="9198" y="3354"/>
                      </a:cubicBezTo>
                      <a:cubicBezTo>
                        <a:pt x="8615" y="3239"/>
                        <a:pt x="8021" y="3178"/>
                        <a:pt x="7417" y="3187"/>
                      </a:cubicBezTo>
                      <a:cubicBezTo>
                        <a:pt x="6490" y="3208"/>
                        <a:pt x="5552" y="3187"/>
                        <a:pt x="4615" y="3187"/>
                      </a:cubicBezTo>
                      <a:cubicBezTo>
                        <a:pt x="4333" y="3187"/>
                        <a:pt x="4198" y="3053"/>
                        <a:pt x="4187" y="2771"/>
                      </a:cubicBezTo>
                      <a:cubicBezTo>
                        <a:pt x="4187" y="2646"/>
                        <a:pt x="4187" y="2521"/>
                        <a:pt x="4187" y="2396"/>
                      </a:cubicBezTo>
                      <a:cubicBezTo>
                        <a:pt x="4198" y="1980"/>
                        <a:pt x="4406" y="1771"/>
                        <a:pt x="4812" y="1771"/>
                      </a:cubicBezTo>
                      <a:lnTo>
                        <a:pt x="6396" y="1771"/>
                      </a:lnTo>
                      <a:close/>
                      <a:moveTo>
                        <a:pt x="8406" y="5979"/>
                      </a:moveTo>
                      <a:lnTo>
                        <a:pt x="8406" y="5979"/>
                      </a:lnTo>
                      <a:cubicBezTo>
                        <a:pt x="8792" y="5979"/>
                        <a:pt x="9115" y="5656"/>
                        <a:pt x="9115" y="5281"/>
                      </a:cubicBezTo>
                      <a:cubicBezTo>
                        <a:pt x="9104" y="4895"/>
                        <a:pt x="8792" y="4583"/>
                        <a:pt x="8417" y="4583"/>
                      </a:cubicBezTo>
                      <a:cubicBezTo>
                        <a:pt x="8031" y="4583"/>
                        <a:pt x="7708" y="4895"/>
                        <a:pt x="7708" y="5281"/>
                      </a:cubicBezTo>
                      <a:cubicBezTo>
                        <a:pt x="7708" y="5666"/>
                        <a:pt x="8021" y="5989"/>
                        <a:pt x="8406" y="5979"/>
                      </a:cubicBezTo>
                      <a:close/>
                      <a:moveTo>
                        <a:pt x="2802" y="5291"/>
                      </a:moveTo>
                      <a:lnTo>
                        <a:pt x="2802" y="5291"/>
                      </a:lnTo>
                      <a:cubicBezTo>
                        <a:pt x="2802" y="4895"/>
                        <a:pt x="2490" y="4583"/>
                        <a:pt x="2104" y="4583"/>
                      </a:cubicBezTo>
                      <a:cubicBezTo>
                        <a:pt x="1708" y="4583"/>
                        <a:pt x="1406" y="4895"/>
                        <a:pt x="1406" y="5291"/>
                      </a:cubicBezTo>
                      <a:cubicBezTo>
                        <a:pt x="1406" y="5666"/>
                        <a:pt x="1719" y="5979"/>
                        <a:pt x="2104" y="5979"/>
                      </a:cubicBezTo>
                      <a:cubicBezTo>
                        <a:pt x="2490" y="5989"/>
                        <a:pt x="2802" y="5676"/>
                        <a:pt x="2802" y="5291"/>
                      </a:cubicBezTo>
                      <a:close/>
                      <a:moveTo>
                        <a:pt x="7698" y="2844"/>
                      </a:moveTo>
                      <a:lnTo>
                        <a:pt x="7698" y="2844"/>
                      </a:lnTo>
                      <a:cubicBezTo>
                        <a:pt x="7708" y="2834"/>
                        <a:pt x="7708" y="2813"/>
                        <a:pt x="7719" y="2803"/>
                      </a:cubicBezTo>
                      <a:cubicBezTo>
                        <a:pt x="7448" y="2584"/>
                        <a:pt x="7187" y="2365"/>
                        <a:pt x="6927" y="2146"/>
                      </a:cubicBezTo>
                      <a:cubicBezTo>
                        <a:pt x="6917" y="2136"/>
                        <a:pt x="6885" y="2136"/>
                        <a:pt x="6865" y="2136"/>
                      </a:cubicBezTo>
                      <a:cubicBezTo>
                        <a:pt x="6573" y="2136"/>
                        <a:pt x="6271" y="2136"/>
                        <a:pt x="5948" y="2136"/>
                      </a:cubicBezTo>
                      <a:cubicBezTo>
                        <a:pt x="5948" y="2355"/>
                        <a:pt x="5948" y="2563"/>
                        <a:pt x="5948" y="2771"/>
                      </a:cubicBezTo>
                      <a:cubicBezTo>
                        <a:pt x="5958" y="2792"/>
                        <a:pt x="6021" y="2834"/>
                        <a:pt x="6062" y="2844"/>
                      </a:cubicBezTo>
                      <a:cubicBezTo>
                        <a:pt x="6177" y="2855"/>
                        <a:pt x="6302" y="2844"/>
                        <a:pt x="6427" y="2844"/>
                      </a:cubicBezTo>
                      <a:cubicBezTo>
                        <a:pt x="6854" y="2844"/>
                        <a:pt x="7271" y="2844"/>
                        <a:pt x="7698" y="2844"/>
                      </a:cubicBezTo>
                      <a:close/>
                      <a:moveTo>
                        <a:pt x="4552" y="2834"/>
                      </a:moveTo>
                      <a:lnTo>
                        <a:pt x="4552" y="2834"/>
                      </a:lnTo>
                      <a:cubicBezTo>
                        <a:pt x="4917" y="2834"/>
                        <a:pt x="5260" y="2834"/>
                        <a:pt x="5604" y="2834"/>
                      </a:cubicBezTo>
                      <a:cubicBezTo>
                        <a:pt x="5604" y="2594"/>
                        <a:pt x="5604" y="2365"/>
                        <a:pt x="5604" y="2136"/>
                      </a:cubicBezTo>
                      <a:cubicBezTo>
                        <a:pt x="5292" y="2136"/>
                        <a:pt x="5000" y="2125"/>
                        <a:pt x="4708" y="2136"/>
                      </a:cubicBezTo>
                      <a:cubicBezTo>
                        <a:pt x="4656" y="2146"/>
                        <a:pt x="4573" y="2230"/>
                        <a:pt x="4562" y="2282"/>
                      </a:cubicBezTo>
                      <a:cubicBezTo>
                        <a:pt x="4542" y="2459"/>
                        <a:pt x="4552" y="2646"/>
                        <a:pt x="4552" y="2834"/>
                      </a:cubicBezTo>
                      <a:close/>
                    </a:path>
                  </a:pathLst>
                </a:custGeom>
                <a:solidFill>
                  <a:srgbClr val="574A4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13" name="Freeform 23"/>
                <p:cNvSpPr>
                  <a:spLocks noChangeArrowheads="1"/>
                </p:cNvSpPr>
                <p:nvPr/>
              </p:nvSpPr>
              <p:spPr bwMode="auto">
                <a:xfrm>
                  <a:off x="10102958" y="2554601"/>
                  <a:ext cx="1098431" cy="510552"/>
                </a:xfrm>
                <a:custGeom>
                  <a:avLst/>
                  <a:gdLst>
                    <a:gd name="T0" fmla="*/ 6031 w 9771"/>
                    <a:gd name="T1" fmla="*/ 1385 h 4542"/>
                    <a:gd name="T2" fmla="*/ 6031 w 9771"/>
                    <a:gd name="T3" fmla="*/ 1385 h 4542"/>
                    <a:gd name="T4" fmla="*/ 4447 w 9771"/>
                    <a:gd name="T5" fmla="*/ 1385 h 4542"/>
                    <a:gd name="T6" fmla="*/ 3822 w 9771"/>
                    <a:gd name="T7" fmla="*/ 2010 h 4542"/>
                    <a:gd name="T8" fmla="*/ 3822 w 9771"/>
                    <a:gd name="T9" fmla="*/ 2385 h 4542"/>
                    <a:gd name="T10" fmla="*/ 4250 w 9771"/>
                    <a:gd name="T11" fmla="*/ 2801 h 4542"/>
                    <a:gd name="T12" fmla="*/ 7052 w 9771"/>
                    <a:gd name="T13" fmla="*/ 2801 h 4542"/>
                    <a:gd name="T14" fmla="*/ 8833 w 9771"/>
                    <a:gd name="T15" fmla="*/ 2968 h 4542"/>
                    <a:gd name="T16" fmla="*/ 9239 w 9771"/>
                    <a:gd name="T17" fmla="*/ 3051 h 4542"/>
                    <a:gd name="T18" fmla="*/ 9708 w 9771"/>
                    <a:gd name="T19" fmla="*/ 3509 h 4542"/>
                    <a:gd name="T20" fmla="*/ 9312 w 9771"/>
                    <a:gd name="T21" fmla="*/ 3509 h 4542"/>
                    <a:gd name="T22" fmla="*/ 9104 w 9771"/>
                    <a:gd name="T23" fmla="*/ 3666 h 4542"/>
                    <a:gd name="T24" fmla="*/ 9312 w 9771"/>
                    <a:gd name="T25" fmla="*/ 3843 h 4542"/>
                    <a:gd name="T26" fmla="*/ 9645 w 9771"/>
                    <a:gd name="T27" fmla="*/ 3843 h 4542"/>
                    <a:gd name="T28" fmla="*/ 9750 w 9771"/>
                    <a:gd name="T29" fmla="*/ 3978 h 4542"/>
                    <a:gd name="T30" fmla="*/ 9197 w 9771"/>
                    <a:gd name="T31" fmla="*/ 4520 h 4542"/>
                    <a:gd name="T32" fmla="*/ 8979 w 9771"/>
                    <a:gd name="T33" fmla="*/ 4405 h 4542"/>
                    <a:gd name="T34" fmla="*/ 7270 w 9771"/>
                    <a:gd name="T35" fmla="*/ 4176 h 4542"/>
                    <a:gd name="T36" fmla="*/ 7083 w 9771"/>
                    <a:gd name="T37" fmla="*/ 4436 h 4542"/>
                    <a:gd name="T38" fmla="*/ 6927 w 9771"/>
                    <a:gd name="T39" fmla="*/ 4530 h 4542"/>
                    <a:gd name="T40" fmla="*/ 2864 w 9771"/>
                    <a:gd name="T41" fmla="*/ 4530 h 4542"/>
                    <a:gd name="T42" fmla="*/ 2697 w 9771"/>
                    <a:gd name="T43" fmla="*/ 4436 h 4542"/>
                    <a:gd name="T44" fmla="*/ 1760 w 9771"/>
                    <a:gd name="T45" fmla="*/ 3843 h 4542"/>
                    <a:gd name="T46" fmla="*/ 791 w 9771"/>
                    <a:gd name="T47" fmla="*/ 4426 h 4542"/>
                    <a:gd name="T48" fmla="*/ 604 w 9771"/>
                    <a:gd name="T49" fmla="*/ 4499 h 4542"/>
                    <a:gd name="T50" fmla="*/ 10 w 9771"/>
                    <a:gd name="T51" fmla="*/ 3749 h 4542"/>
                    <a:gd name="T52" fmla="*/ 10 w 9771"/>
                    <a:gd name="T53" fmla="*/ 792 h 4542"/>
                    <a:gd name="T54" fmla="*/ 854 w 9771"/>
                    <a:gd name="T55" fmla="*/ 10 h 4542"/>
                    <a:gd name="T56" fmla="*/ 2968 w 9771"/>
                    <a:gd name="T57" fmla="*/ 10 h 4542"/>
                    <a:gd name="T58" fmla="*/ 3822 w 9771"/>
                    <a:gd name="T59" fmla="*/ 802 h 4542"/>
                    <a:gd name="T60" fmla="*/ 4104 w 9771"/>
                    <a:gd name="T61" fmla="*/ 1052 h 4542"/>
                    <a:gd name="T62" fmla="*/ 5375 w 9771"/>
                    <a:gd name="T63" fmla="*/ 1083 h 4542"/>
                    <a:gd name="T64" fmla="*/ 6031 w 9771"/>
                    <a:gd name="T65" fmla="*/ 1385 h 4542"/>
                    <a:gd name="T66" fmla="*/ 4187 w 9771"/>
                    <a:gd name="T67" fmla="*/ 3509 h 4542"/>
                    <a:gd name="T68" fmla="*/ 4187 w 9771"/>
                    <a:gd name="T69" fmla="*/ 3509 h 4542"/>
                    <a:gd name="T70" fmla="*/ 4385 w 9771"/>
                    <a:gd name="T71" fmla="*/ 3509 h 4542"/>
                    <a:gd name="T72" fmla="*/ 4541 w 9771"/>
                    <a:gd name="T73" fmla="*/ 3322 h 4542"/>
                    <a:gd name="T74" fmla="*/ 4385 w 9771"/>
                    <a:gd name="T75" fmla="*/ 3145 h 4542"/>
                    <a:gd name="T76" fmla="*/ 3989 w 9771"/>
                    <a:gd name="T77" fmla="*/ 3145 h 4542"/>
                    <a:gd name="T78" fmla="*/ 3833 w 9771"/>
                    <a:gd name="T79" fmla="*/ 3322 h 4542"/>
                    <a:gd name="T80" fmla="*/ 4000 w 9771"/>
                    <a:gd name="T81" fmla="*/ 3509 h 4542"/>
                    <a:gd name="T82" fmla="*/ 4187 w 9771"/>
                    <a:gd name="T83" fmla="*/ 3509 h 4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771" h="4542">
                      <a:moveTo>
                        <a:pt x="6031" y="1385"/>
                      </a:moveTo>
                      <a:lnTo>
                        <a:pt x="6031" y="1385"/>
                      </a:lnTo>
                      <a:cubicBezTo>
                        <a:pt x="5770" y="1385"/>
                        <a:pt x="4718" y="1375"/>
                        <a:pt x="4447" y="1385"/>
                      </a:cubicBezTo>
                      <a:cubicBezTo>
                        <a:pt x="4041" y="1385"/>
                        <a:pt x="3833" y="1594"/>
                        <a:pt x="3822" y="2010"/>
                      </a:cubicBezTo>
                      <a:cubicBezTo>
                        <a:pt x="3822" y="2135"/>
                        <a:pt x="3822" y="2260"/>
                        <a:pt x="3822" y="2385"/>
                      </a:cubicBezTo>
                      <a:cubicBezTo>
                        <a:pt x="3833" y="2667"/>
                        <a:pt x="3968" y="2801"/>
                        <a:pt x="4250" y="2801"/>
                      </a:cubicBezTo>
                      <a:cubicBezTo>
                        <a:pt x="7052" y="2801"/>
                        <a:pt x="7052" y="2801"/>
                        <a:pt x="7052" y="2801"/>
                      </a:cubicBezTo>
                      <a:cubicBezTo>
                        <a:pt x="7656" y="2792"/>
                        <a:pt x="8250" y="2853"/>
                        <a:pt x="8833" y="2968"/>
                      </a:cubicBezTo>
                      <a:cubicBezTo>
                        <a:pt x="8968" y="2999"/>
                        <a:pt x="9114" y="3009"/>
                        <a:pt x="9239" y="3051"/>
                      </a:cubicBezTo>
                      <a:cubicBezTo>
                        <a:pt x="9479" y="3113"/>
                        <a:pt x="9645" y="3280"/>
                        <a:pt x="9708" y="3509"/>
                      </a:cubicBezTo>
                      <a:cubicBezTo>
                        <a:pt x="9572" y="3509"/>
                        <a:pt x="9437" y="3509"/>
                        <a:pt x="9312" y="3509"/>
                      </a:cubicBezTo>
                      <a:cubicBezTo>
                        <a:pt x="9197" y="3509"/>
                        <a:pt x="9104" y="3541"/>
                        <a:pt x="9104" y="3666"/>
                      </a:cubicBezTo>
                      <a:cubicBezTo>
                        <a:pt x="9104" y="3791"/>
                        <a:pt x="9197" y="3832"/>
                        <a:pt x="9312" y="3843"/>
                      </a:cubicBezTo>
                      <a:cubicBezTo>
                        <a:pt x="9427" y="3843"/>
                        <a:pt x="9541" y="3843"/>
                        <a:pt x="9645" y="3843"/>
                      </a:cubicBezTo>
                      <a:cubicBezTo>
                        <a:pt x="9750" y="3843"/>
                        <a:pt x="9770" y="3884"/>
                        <a:pt x="9750" y="3978"/>
                      </a:cubicBezTo>
                      <a:cubicBezTo>
                        <a:pt x="9708" y="4218"/>
                        <a:pt x="9437" y="4468"/>
                        <a:pt x="9197" y="4520"/>
                      </a:cubicBezTo>
                      <a:cubicBezTo>
                        <a:pt x="9083" y="4541"/>
                        <a:pt x="9031" y="4499"/>
                        <a:pt x="8979" y="4405"/>
                      </a:cubicBezTo>
                      <a:cubicBezTo>
                        <a:pt x="8625" y="3749"/>
                        <a:pt x="7770" y="3634"/>
                        <a:pt x="7270" y="4176"/>
                      </a:cubicBezTo>
                      <a:cubicBezTo>
                        <a:pt x="7197" y="4249"/>
                        <a:pt x="7156" y="4353"/>
                        <a:pt x="7083" y="4436"/>
                      </a:cubicBezTo>
                      <a:cubicBezTo>
                        <a:pt x="7041" y="4478"/>
                        <a:pt x="6979" y="4530"/>
                        <a:pt x="6927" y="4530"/>
                      </a:cubicBezTo>
                      <a:cubicBezTo>
                        <a:pt x="5572" y="4541"/>
                        <a:pt x="4218" y="4541"/>
                        <a:pt x="2864" y="4530"/>
                      </a:cubicBezTo>
                      <a:cubicBezTo>
                        <a:pt x="2812" y="4530"/>
                        <a:pt x="2729" y="4488"/>
                        <a:pt x="2697" y="4436"/>
                      </a:cubicBezTo>
                      <a:cubicBezTo>
                        <a:pt x="2500" y="4061"/>
                        <a:pt x="2187" y="3853"/>
                        <a:pt x="1760" y="3843"/>
                      </a:cubicBezTo>
                      <a:cubicBezTo>
                        <a:pt x="1322" y="3832"/>
                        <a:pt x="1000" y="4041"/>
                        <a:pt x="791" y="4426"/>
                      </a:cubicBezTo>
                      <a:cubicBezTo>
                        <a:pt x="750" y="4509"/>
                        <a:pt x="687" y="4520"/>
                        <a:pt x="604" y="4499"/>
                      </a:cubicBezTo>
                      <a:cubicBezTo>
                        <a:pt x="281" y="4395"/>
                        <a:pt x="20" y="4093"/>
                        <a:pt x="10" y="3749"/>
                      </a:cubicBezTo>
                      <a:cubicBezTo>
                        <a:pt x="10" y="2760"/>
                        <a:pt x="0" y="1781"/>
                        <a:pt x="10" y="792"/>
                      </a:cubicBezTo>
                      <a:cubicBezTo>
                        <a:pt x="20" y="364"/>
                        <a:pt x="406" y="10"/>
                        <a:pt x="854" y="10"/>
                      </a:cubicBezTo>
                      <a:cubicBezTo>
                        <a:pt x="1552" y="0"/>
                        <a:pt x="2260" y="0"/>
                        <a:pt x="2968" y="10"/>
                      </a:cubicBezTo>
                      <a:cubicBezTo>
                        <a:pt x="3427" y="10"/>
                        <a:pt x="3781" y="354"/>
                        <a:pt x="3822" y="802"/>
                      </a:cubicBezTo>
                      <a:cubicBezTo>
                        <a:pt x="3843" y="1000"/>
                        <a:pt x="3895" y="1052"/>
                        <a:pt x="4104" y="1052"/>
                      </a:cubicBezTo>
                      <a:cubicBezTo>
                        <a:pt x="4531" y="1062"/>
                        <a:pt x="4958" y="1062"/>
                        <a:pt x="5375" y="1083"/>
                      </a:cubicBezTo>
                      <a:cubicBezTo>
                        <a:pt x="5625" y="1094"/>
                        <a:pt x="5833" y="1198"/>
                        <a:pt x="6031" y="1385"/>
                      </a:cubicBezTo>
                      <a:close/>
                      <a:moveTo>
                        <a:pt x="4187" y="3509"/>
                      </a:moveTo>
                      <a:lnTo>
                        <a:pt x="4187" y="3509"/>
                      </a:lnTo>
                      <a:cubicBezTo>
                        <a:pt x="4250" y="3509"/>
                        <a:pt x="4312" y="3509"/>
                        <a:pt x="4385" y="3509"/>
                      </a:cubicBezTo>
                      <a:cubicBezTo>
                        <a:pt x="4489" y="3488"/>
                        <a:pt x="4562" y="3426"/>
                        <a:pt x="4541" y="3322"/>
                      </a:cubicBezTo>
                      <a:cubicBezTo>
                        <a:pt x="4520" y="3249"/>
                        <a:pt x="4447" y="3155"/>
                        <a:pt x="4385" y="3145"/>
                      </a:cubicBezTo>
                      <a:cubicBezTo>
                        <a:pt x="4260" y="3113"/>
                        <a:pt x="4125" y="3113"/>
                        <a:pt x="3989" y="3145"/>
                      </a:cubicBezTo>
                      <a:cubicBezTo>
                        <a:pt x="3927" y="3155"/>
                        <a:pt x="3854" y="3249"/>
                        <a:pt x="3833" y="3322"/>
                      </a:cubicBezTo>
                      <a:cubicBezTo>
                        <a:pt x="3812" y="3416"/>
                        <a:pt x="3895" y="3488"/>
                        <a:pt x="4000" y="3509"/>
                      </a:cubicBezTo>
                      <a:cubicBezTo>
                        <a:pt x="4062" y="3509"/>
                        <a:pt x="4125" y="3509"/>
                        <a:pt x="4187" y="3509"/>
                      </a:cubicBezTo>
                      <a:close/>
                    </a:path>
                  </a:pathLst>
                </a:custGeom>
                <a:solidFill>
                  <a:srgbClr val="AE947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14" name="Freeform 24"/>
                <p:cNvSpPr>
                  <a:spLocks noChangeArrowheads="1"/>
                </p:cNvSpPr>
                <p:nvPr/>
              </p:nvSpPr>
              <p:spPr bwMode="auto">
                <a:xfrm>
                  <a:off x="10928764" y="3026491"/>
                  <a:ext cx="158123" cy="158122"/>
                </a:xfrm>
                <a:custGeom>
                  <a:avLst/>
                  <a:gdLst>
                    <a:gd name="T0" fmla="*/ 698 w 1408"/>
                    <a:gd name="T1" fmla="*/ 1396 h 1407"/>
                    <a:gd name="T2" fmla="*/ 698 w 1408"/>
                    <a:gd name="T3" fmla="*/ 1396 h 1407"/>
                    <a:gd name="T4" fmla="*/ 0 w 1408"/>
                    <a:gd name="T5" fmla="*/ 698 h 1407"/>
                    <a:gd name="T6" fmla="*/ 709 w 1408"/>
                    <a:gd name="T7" fmla="*/ 0 h 1407"/>
                    <a:gd name="T8" fmla="*/ 1407 w 1408"/>
                    <a:gd name="T9" fmla="*/ 698 h 1407"/>
                    <a:gd name="T10" fmla="*/ 698 w 1408"/>
                    <a:gd name="T11" fmla="*/ 1396 h 1407"/>
                    <a:gd name="T12" fmla="*/ 354 w 1408"/>
                    <a:gd name="T13" fmla="*/ 698 h 1407"/>
                    <a:gd name="T14" fmla="*/ 354 w 1408"/>
                    <a:gd name="T15" fmla="*/ 698 h 1407"/>
                    <a:gd name="T16" fmla="*/ 709 w 1408"/>
                    <a:gd name="T17" fmla="*/ 1052 h 1407"/>
                    <a:gd name="T18" fmla="*/ 1042 w 1408"/>
                    <a:gd name="T19" fmla="*/ 698 h 1407"/>
                    <a:gd name="T20" fmla="*/ 709 w 1408"/>
                    <a:gd name="T21" fmla="*/ 354 h 1407"/>
                    <a:gd name="T22" fmla="*/ 354 w 1408"/>
                    <a:gd name="T23" fmla="*/ 698 h 1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8" h="1407">
                      <a:moveTo>
                        <a:pt x="698" y="1396"/>
                      </a:moveTo>
                      <a:lnTo>
                        <a:pt x="698" y="1396"/>
                      </a:lnTo>
                      <a:cubicBezTo>
                        <a:pt x="313" y="1406"/>
                        <a:pt x="0" y="1083"/>
                        <a:pt x="0" y="698"/>
                      </a:cubicBezTo>
                      <a:cubicBezTo>
                        <a:pt x="0" y="312"/>
                        <a:pt x="323" y="0"/>
                        <a:pt x="709" y="0"/>
                      </a:cubicBezTo>
                      <a:cubicBezTo>
                        <a:pt x="1084" y="0"/>
                        <a:pt x="1396" y="312"/>
                        <a:pt x="1407" y="698"/>
                      </a:cubicBezTo>
                      <a:cubicBezTo>
                        <a:pt x="1407" y="1073"/>
                        <a:pt x="1084" y="1396"/>
                        <a:pt x="698" y="1396"/>
                      </a:cubicBezTo>
                      <a:close/>
                      <a:moveTo>
                        <a:pt x="354" y="698"/>
                      </a:moveTo>
                      <a:lnTo>
                        <a:pt x="354" y="698"/>
                      </a:lnTo>
                      <a:cubicBezTo>
                        <a:pt x="354" y="896"/>
                        <a:pt x="511" y="1052"/>
                        <a:pt x="709" y="1052"/>
                      </a:cubicBezTo>
                      <a:cubicBezTo>
                        <a:pt x="896" y="1041"/>
                        <a:pt x="1042" y="896"/>
                        <a:pt x="1042" y="698"/>
                      </a:cubicBezTo>
                      <a:cubicBezTo>
                        <a:pt x="1042" y="510"/>
                        <a:pt x="896" y="354"/>
                        <a:pt x="709" y="354"/>
                      </a:cubicBezTo>
                      <a:cubicBezTo>
                        <a:pt x="511" y="354"/>
                        <a:pt x="354" y="500"/>
                        <a:pt x="354" y="698"/>
                      </a:cubicBezTo>
                      <a:close/>
                    </a:path>
                  </a:pathLst>
                </a:custGeom>
                <a:solidFill>
                  <a:srgbClr val="A6B2B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15" name="Freeform 25"/>
                <p:cNvSpPr>
                  <a:spLocks noChangeArrowheads="1"/>
                </p:cNvSpPr>
                <p:nvPr/>
              </p:nvSpPr>
              <p:spPr bwMode="auto">
                <a:xfrm>
                  <a:off x="10219939" y="3026491"/>
                  <a:ext cx="157131" cy="158122"/>
                </a:xfrm>
                <a:custGeom>
                  <a:avLst/>
                  <a:gdLst>
                    <a:gd name="T0" fmla="*/ 1396 w 1397"/>
                    <a:gd name="T1" fmla="*/ 708 h 1407"/>
                    <a:gd name="T2" fmla="*/ 1396 w 1397"/>
                    <a:gd name="T3" fmla="*/ 708 h 1407"/>
                    <a:gd name="T4" fmla="*/ 698 w 1397"/>
                    <a:gd name="T5" fmla="*/ 1396 h 1407"/>
                    <a:gd name="T6" fmla="*/ 0 w 1397"/>
                    <a:gd name="T7" fmla="*/ 708 h 1407"/>
                    <a:gd name="T8" fmla="*/ 698 w 1397"/>
                    <a:gd name="T9" fmla="*/ 0 h 1407"/>
                    <a:gd name="T10" fmla="*/ 1396 w 1397"/>
                    <a:gd name="T11" fmla="*/ 708 h 1407"/>
                    <a:gd name="T12" fmla="*/ 698 w 1397"/>
                    <a:gd name="T13" fmla="*/ 354 h 1407"/>
                    <a:gd name="T14" fmla="*/ 698 w 1397"/>
                    <a:gd name="T15" fmla="*/ 354 h 1407"/>
                    <a:gd name="T16" fmla="*/ 354 w 1397"/>
                    <a:gd name="T17" fmla="*/ 698 h 1407"/>
                    <a:gd name="T18" fmla="*/ 698 w 1397"/>
                    <a:gd name="T19" fmla="*/ 1052 h 1407"/>
                    <a:gd name="T20" fmla="*/ 1052 w 1397"/>
                    <a:gd name="T21" fmla="*/ 708 h 1407"/>
                    <a:gd name="T22" fmla="*/ 698 w 1397"/>
                    <a:gd name="T23" fmla="*/ 354 h 1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7" h="1407">
                      <a:moveTo>
                        <a:pt x="1396" y="708"/>
                      </a:moveTo>
                      <a:lnTo>
                        <a:pt x="1396" y="708"/>
                      </a:lnTo>
                      <a:cubicBezTo>
                        <a:pt x="1396" y="1093"/>
                        <a:pt x="1084" y="1406"/>
                        <a:pt x="698" y="1396"/>
                      </a:cubicBezTo>
                      <a:cubicBezTo>
                        <a:pt x="313" y="1396"/>
                        <a:pt x="0" y="1083"/>
                        <a:pt x="0" y="708"/>
                      </a:cubicBezTo>
                      <a:cubicBezTo>
                        <a:pt x="0" y="312"/>
                        <a:pt x="302" y="0"/>
                        <a:pt x="698" y="0"/>
                      </a:cubicBezTo>
                      <a:cubicBezTo>
                        <a:pt x="1084" y="0"/>
                        <a:pt x="1396" y="312"/>
                        <a:pt x="1396" y="708"/>
                      </a:cubicBezTo>
                      <a:close/>
                      <a:moveTo>
                        <a:pt x="698" y="354"/>
                      </a:moveTo>
                      <a:lnTo>
                        <a:pt x="698" y="354"/>
                      </a:lnTo>
                      <a:cubicBezTo>
                        <a:pt x="511" y="354"/>
                        <a:pt x="354" y="510"/>
                        <a:pt x="354" y="698"/>
                      </a:cubicBezTo>
                      <a:cubicBezTo>
                        <a:pt x="354" y="885"/>
                        <a:pt x="511" y="1052"/>
                        <a:pt x="698" y="1052"/>
                      </a:cubicBezTo>
                      <a:cubicBezTo>
                        <a:pt x="896" y="1041"/>
                        <a:pt x="1042" y="896"/>
                        <a:pt x="1052" y="708"/>
                      </a:cubicBezTo>
                      <a:cubicBezTo>
                        <a:pt x="1052" y="510"/>
                        <a:pt x="896" y="354"/>
                        <a:pt x="698" y="354"/>
                      </a:cubicBezTo>
                      <a:close/>
                    </a:path>
                  </a:pathLst>
                </a:custGeom>
                <a:solidFill>
                  <a:srgbClr val="A6B2B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16" name="Freeform 26"/>
                <p:cNvSpPr>
                  <a:spLocks noChangeArrowheads="1"/>
                </p:cNvSpPr>
                <p:nvPr/>
              </p:nvSpPr>
              <p:spPr bwMode="auto">
                <a:xfrm>
                  <a:off x="10730491" y="2751387"/>
                  <a:ext cx="199264" cy="80796"/>
                </a:xfrm>
                <a:custGeom>
                  <a:avLst/>
                  <a:gdLst>
                    <a:gd name="T0" fmla="*/ 1750 w 1772"/>
                    <a:gd name="T1" fmla="*/ 708 h 720"/>
                    <a:gd name="T2" fmla="*/ 1750 w 1772"/>
                    <a:gd name="T3" fmla="*/ 708 h 720"/>
                    <a:gd name="T4" fmla="*/ 479 w 1772"/>
                    <a:gd name="T5" fmla="*/ 708 h 720"/>
                    <a:gd name="T6" fmla="*/ 114 w 1772"/>
                    <a:gd name="T7" fmla="*/ 708 h 720"/>
                    <a:gd name="T8" fmla="*/ 0 w 1772"/>
                    <a:gd name="T9" fmla="*/ 635 h 720"/>
                    <a:gd name="T10" fmla="*/ 0 w 1772"/>
                    <a:gd name="T11" fmla="*/ 0 h 720"/>
                    <a:gd name="T12" fmla="*/ 917 w 1772"/>
                    <a:gd name="T13" fmla="*/ 0 h 720"/>
                    <a:gd name="T14" fmla="*/ 979 w 1772"/>
                    <a:gd name="T15" fmla="*/ 10 h 720"/>
                    <a:gd name="T16" fmla="*/ 1771 w 1772"/>
                    <a:gd name="T17" fmla="*/ 667 h 720"/>
                    <a:gd name="T18" fmla="*/ 1750 w 1772"/>
                    <a:gd name="T19" fmla="*/ 70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2" h="720">
                      <a:moveTo>
                        <a:pt x="1750" y="708"/>
                      </a:moveTo>
                      <a:lnTo>
                        <a:pt x="1750" y="708"/>
                      </a:lnTo>
                      <a:cubicBezTo>
                        <a:pt x="1323" y="708"/>
                        <a:pt x="906" y="708"/>
                        <a:pt x="479" y="708"/>
                      </a:cubicBezTo>
                      <a:cubicBezTo>
                        <a:pt x="354" y="708"/>
                        <a:pt x="229" y="719"/>
                        <a:pt x="114" y="708"/>
                      </a:cubicBezTo>
                      <a:cubicBezTo>
                        <a:pt x="73" y="698"/>
                        <a:pt x="10" y="656"/>
                        <a:pt x="0" y="635"/>
                      </a:cubicBezTo>
                      <a:cubicBezTo>
                        <a:pt x="0" y="427"/>
                        <a:pt x="0" y="219"/>
                        <a:pt x="0" y="0"/>
                      </a:cubicBezTo>
                      <a:cubicBezTo>
                        <a:pt x="323" y="0"/>
                        <a:pt x="625" y="0"/>
                        <a:pt x="917" y="0"/>
                      </a:cubicBezTo>
                      <a:cubicBezTo>
                        <a:pt x="937" y="0"/>
                        <a:pt x="969" y="0"/>
                        <a:pt x="979" y="10"/>
                      </a:cubicBezTo>
                      <a:cubicBezTo>
                        <a:pt x="1239" y="229"/>
                        <a:pt x="1500" y="448"/>
                        <a:pt x="1771" y="667"/>
                      </a:cubicBezTo>
                      <a:cubicBezTo>
                        <a:pt x="1760" y="677"/>
                        <a:pt x="1760" y="698"/>
                        <a:pt x="1750" y="708"/>
                      </a:cubicBezTo>
                    </a:path>
                  </a:pathLst>
                </a:custGeom>
                <a:solidFill>
                  <a:srgbClr val="D5DFE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17" name="Freeform 27"/>
                <p:cNvSpPr>
                  <a:spLocks noChangeArrowheads="1"/>
                </p:cNvSpPr>
                <p:nvPr/>
              </p:nvSpPr>
              <p:spPr bwMode="auto">
                <a:xfrm>
                  <a:off x="10572864" y="2750396"/>
                  <a:ext cx="119459" cy="79805"/>
                </a:xfrm>
                <a:custGeom>
                  <a:avLst/>
                  <a:gdLst>
                    <a:gd name="T0" fmla="*/ 10 w 1063"/>
                    <a:gd name="T1" fmla="*/ 709 h 710"/>
                    <a:gd name="T2" fmla="*/ 10 w 1063"/>
                    <a:gd name="T3" fmla="*/ 709 h 710"/>
                    <a:gd name="T4" fmla="*/ 20 w 1063"/>
                    <a:gd name="T5" fmla="*/ 157 h 710"/>
                    <a:gd name="T6" fmla="*/ 166 w 1063"/>
                    <a:gd name="T7" fmla="*/ 11 h 710"/>
                    <a:gd name="T8" fmla="*/ 1062 w 1063"/>
                    <a:gd name="T9" fmla="*/ 11 h 710"/>
                    <a:gd name="T10" fmla="*/ 1062 w 1063"/>
                    <a:gd name="T11" fmla="*/ 709 h 710"/>
                    <a:gd name="T12" fmla="*/ 10 w 1063"/>
                    <a:gd name="T13" fmla="*/ 709 h 710"/>
                  </a:gdLst>
                  <a:ahLst/>
                  <a:cxnLst>
                    <a:cxn ang="0">
                      <a:pos x="T0" y="T1"/>
                    </a:cxn>
                    <a:cxn ang="0">
                      <a:pos x="T2" y="T3"/>
                    </a:cxn>
                    <a:cxn ang="0">
                      <a:pos x="T4" y="T5"/>
                    </a:cxn>
                    <a:cxn ang="0">
                      <a:pos x="T6" y="T7"/>
                    </a:cxn>
                    <a:cxn ang="0">
                      <a:pos x="T8" y="T9"/>
                    </a:cxn>
                    <a:cxn ang="0">
                      <a:pos x="T10" y="T11"/>
                    </a:cxn>
                    <a:cxn ang="0">
                      <a:pos x="T12" y="T13"/>
                    </a:cxn>
                  </a:cxnLst>
                  <a:rect l="0" t="0" r="r" b="b"/>
                  <a:pathLst>
                    <a:path w="1063" h="710">
                      <a:moveTo>
                        <a:pt x="10" y="709"/>
                      </a:moveTo>
                      <a:lnTo>
                        <a:pt x="10" y="709"/>
                      </a:lnTo>
                      <a:cubicBezTo>
                        <a:pt x="10" y="521"/>
                        <a:pt x="0" y="334"/>
                        <a:pt x="20" y="157"/>
                      </a:cubicBezTo>
                      <a:cubicBezTo>
                        <a:pt x="31" y="105"/>
                        <a:pt x="114" y="21"/>
                        <a:pt x="166" y="11"/>
                      </a:cubicBezTo>
                      <a:cubicBezTo>
                        <a:pt x="458" y="0"/>
                        <a:pt x="750" y="11"/>
                        <a:pt x="1062" y="11"/>
                      </a:cubicBezTo>
                      <a:cubicBezTo>
                        <a:pt x="1062" y="240"/>
                        <a:pt x="1062" y="469"/>
                        <a:pt x="1062" y="709"/>
                      </a:cubicBezTo>
                      <a:cubicBezTo>
                        <a:pt x="718" y="709"/>
                        <a:pt x="375" y="709"/>
                        <a:pt x="10" y="709"/>
                      </a:cubicBezTo>
                    </a:path>
                  </a:pathLst>
                </a:custGeom>
                <a:solidFill>
                  <a:srgbClr val="D5DFE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18" name="Freeform 28"/>
                <p:cNvSpPr>
                  <a:spLocks noChangeArrowheads="1"/>
                </p:cNvSpPr>
                <p:nvPr/>
              </p:nvSpPr>
              <p:spPr bwMode="auto">
                <a:xfrm>
                  <a:off x="10531723" y="2904553"/>
                  <a:ext cx="84266" cy="44611"/>
                </a:xfrm>
                <a:custGeom>
                  <a:avLst/>
                  <a:gdLst>
                    <a:gd name="T0" fmla="*/ 375 w 751"/>
                    <a:gd name="T1" fmla="*/ 396 h 397"/>
                    <a:gd name="T2" fmla="*/ 375 w 751"/>
                    <a:gd name="T3" fmla="*/ 396 h 397"/>
                    <a:gd name="T4" fmla="*/ 188 w 751"/>
                    <a:gd name="T5" fmla="*/ 396 h 397"/>
                    <a:gd name="T6" fmla="*/ 21 w 751"/>
                    <a:gd name="T7" fmla="*/ 209 h 397"/>
                    <a:gd name="T8" fmla="*/ 177 w 751"/>
                    <a:gd name="T9" fmla="*/ 32 h 397"/>
                    <a:gd name="T10" fmla="*/ 573 w 751"/>
                    <a:gd name="T11" fmla="*/ 32 h 397"/>
                    <a:gd name="T12" fmla="*/ 729 w 751"/>
                    <a:gd name="T13" fmla="*/ 209 h 397"/>
                    <a:gd name="T14" fmla="*/ 573 w 751"/>
                    <a:gd name="T15" fmla="*/ 396 h 397"/>
                    <a:gd name="T16" fmla="*/ 375 w 751"/>
                    <a:gd name="T17" fmla="*/ 396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1" h="397">
                      <a:moveTo>
                        <a:pt x="375" y="396"/>
                      </a:moveTo>
                      <a:lnTo>
                        <a:pt x="375" y="396"/>
                      </a:lnTo>
                      <a:cubicBezTo>
                        <a:pt x="313" y="396"/>
                        <a:pt x="250" y="396"/>
                        <a:pt x="188" y="396"/>
                      </a:cubicBezTo>
                      <a:cubicBezTo>
                        <a:pt x="83" y="375"/>
                        <a:pt x="0" y="303"/>
                        <a:pt x="21" y="209"/>
                      </a:cubicBezTo>
                      <a:cubicBezTo>
                        <a:pt x="42" y="136"/>
                        <a:pt x="115" y="42"/>
                        <a:pt x="177" y="32"/>
                      </a:cubicBezTo>
                      <a:cubicBezTo>
                        <a:pt x="313" y="0"/>
                        <a:pt x="448" y="0"/>
                        <a:pt x="573" y="32"/>
                      </a:cubicBezTo>
                      <a:cubicBezTo>
                        <a:pt x="635" y="42"/>
                        <a:pt x="708" y="136"/>
                        <a:pt x="729" y="209"/>
                      </a:cubicBezTo>
                      <a:cubicBezTo>
                        <a:pt x="750" y="313"/>
                        <a:pt x="677" y="375"/>
                        <a:pt x="573" y="396"/>
                      </a:cubicBezTo>
                      <a:cubicBezTo>
                        <a:pt x="500" y="396"/>
                        <a:pt x="438" y="396"/>
                        <a:pt x="375" y="396"/>
                      </a:cubicBezTo>
                    </a:path>
                  </a:pathLst>
                </a:custGeom>
                <a:solidFill>
                  <a:srgbClr val="574A4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19" name="Freeform 29"/>
                <p:cNvSpPr>
                  <a:spLocks noChangeArrowheads="1"/>
                </p:cNvSpPr>
                <p:nvPr/>
              </p:nvSpPr>
              <p:spPr bwMode="auto">
                <a:xfrm>
                  <a:off x="10968418" y="3066641"/>
                  <a:ext cx="77326" cy="78814"/>
                </a:xfrm>
                <a:custGeom>
                  <a:avLst/>
                  <a:gdLst>
                    <a:gd name="T0" fmla="*/ 0 w 689"/>
                    <a:gd name="T1" fmla="*/ 344 h 699"/>
                    <a:gd name="T2" fmla="*/ 0 w 689"/>
                    <a:gd name="T3" fmla="*/ 344 h 699"/>
                    <a:gd name="T4" fmla="*/ 355 w 689"/>
                    <a:gd name="T5" fmla="*/ 0 h 699"/>
                    <a:gd name="T6" fmla="*/ 688 w 689"/>
                    <a:gd name="T7" fmla="*/ 344 h 699"/>
                    <a:gd name="T8" fmla="*/ 355 w 689"/>
                    <a:gd name="T9" fmla="*/ 698 h 699"/>
                    <a:gd name="T10" fmla="*/ 0 w 689"/>
                    <a:gd name="T11" fmla="*/ 344 h 699"/>
                  </a:gdLst>
                  <a:ahLst/>
                  <a:cxnLst>
                    <a:cxn ang="0">
                      <a:pos x="T0" y="T1"/>
                    </a:cxn>
                    <a:cxn ang="0">
                      <a:pos x="T2" y="T3"/>
                    </a:cxn>
                    <a:cxn ang="0">
                      <a:pos x="T4" y="T5"/>
                    </a:cxn>
                    <a:cxn ang="0">
                      <a:pos x="T6" y="T7"/>
                    </a:cxn>
                    <a:cxn ang="0">
                      <a:pos x="T8" y="T9"/>
                    </a:cxn>
                    <a:cxn ang="0">
                      <a:pos x="T10" y="T11"/>
                    </a:cxn>
                  </a:cxnLst>
                  <a:rect l="0" t="0" r="r" b="b"/>
                  <a:pathLst>
                    <a:path w="689" h="699">
                      <a:moveTo>
                        <a:pt x="0" y="344"/>
                      </a:moveTo>
                      <a:lnTo>
                        <a:pt x="0" y="344"/>
                      </a:lnTo>
                      <a:cubicBezTo>
                        <a:pt x="0" y="146"/>
                        <a:pt x="157" y="0"/>
                        <a:pt x="355" y="0"/>
                      </a:cubicBezTo>
                      <a:cubicBezTo>
                        <a:pt x="542" y="0"/>
                        <a:pt x="688" y="156"/>
                        <a:pt x="688" y="344"/>
                      </a:cubicBezTo>
                      <a:cubicBezTo>
                        <a:pt x="688" y="542"/>
                        <a:pt x="542" y="687"/>
                        <a:pt x="355" y="698"/>
                      </a:cubicBezTo>
                      <a:cubicBezTo>
                        <a:pt x="157" y="698"/>
                        <a:pt x="0" y="542"/>
                        <a:pt x="0" y="344"/>
                      </a:cubicBezTo>
                    </a:path>
                  </a:pathLst>
                </a:custGeom>
                <a:solidFill>
                  <a:srgbClr val="574A4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20" name="Freeform 30"/>
                <p:cNvSpPr>
                  <a:spLocks noChangeArrowheads="1"/>
                </p:cNvSpPr>
                <p:nvPr/>
              </p:nvSpPr>
              <p:spPr bwMode="auto">
                <a:xfrm>
                  <a:off x="10260089" y="3066641"/>
                  <a:ext cx="78813" cy="78814"/>
                </a:xfrm>
                <a:custGeom>
                  <a:avLst/>
                  <a:gdLst>
                    <a:gd name="T0" fmla="*/ 344 w 699"/>
                    <a:gd name="T1" fmla="*/ 0 h 699"/>
                    <a:gd name="T2" fmla="*/ 344 w 699"/>
                    <a:gd name="T3" fmla="*/ 0 h 699"/>
                    <a:gd name="T4" fmla="*/ 698 w 699"/>
                    <a:gd name="T5" fmla="*/ 354 h 699"/>
                    <a:gd name="T6" fmla="*/ 344 w 699"/>
                    <a:gd name="T7" fmla="*/ 698 h 699"/>
                    <a:gd name="T8" fmla="*/ 0 w 699"/>
                    <a:gd name="T9" fmla="*/ 344 h 699"/>
                    <a:gd name="T10" fmla="*/ 344 w 699"/>
                    <a:gd name="T11" fmla="*/ 0 h 699"/>
                  </a:gdLst>
                  <a:ahLst/>
                  <a:cxnLst>
                    <a:cxn ang="0">
                      <a:pos x="T0" y="T1"/>
                    </a:cxn>
                    <a:cxn ang="0">
                      <a:pos x="T2" y="T3"/>
                    </a:cxn>
                    <a:cxn ang="0">
                      <a:pos x="T4" y="T5"/>
                    </a:cxn>
                    <a:cxn ang="0">
                      <a:pos x="T6" y="T7"/>
                    </a:cxn>
                    <a:cxn ang="0">
                      <a:pos x="T8" y="T9"/>
                    </a:cxn>
                    <a:cxn ang="0">
                      <a:pos x="T10" y="T11"/>
                    </a:cxn>
                  </a:cxnLst>
                  <a:rect l="0" t="0" r="r" b="b"/>
                  <a:pathLst>
                    <a:path w="699" h="699">
                      <a:moveTo>
                        <a:pt x="344" y="0"/>
                      </a:moveTo>
                      <a:lnTo>
                        <a:pt x="344" y="0"/>
                      </a:lnTo>
                      <a:cubicBezTo>
                        <a:pt x="542" y="0"/>
                        <a:pt x="698" y="156"/>
                        <a:pt x="698" y="354"/>
                      </a:cubicBezTo>
                      <a:cubicBezTo>
                        <a:pt x="688" y="542"/>
                        <a:pt x="542" y="687"/>
                        <a:pt x="344" y="698"/>
                      </a:cubicBezTo>
                      <a:cubicBezTo>
                        <a:pt x="157" y="698"/>
                        <a:pt x="0" y="531"/>
                        <a:pt x="0" y="344"/>
                      </a:cubicBezTo>
                      <a:cubicBezTo>
                        <a:pt x="0" y="156"/>
                        <a:pt x="157" y="0"/>
                        <a:pt x="344" y="0"/>
                      </a:cubicBezTo>
                    </a:path>
                  </a:pathLst>
                </a:custGeom>
                <a:solidFill>
                  <a:srgbClr val="574A4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21" name="TextBox 420"/>
                <p:cNvSpPr txBox="1"/>
                <p:nvPr/>
              </p:nvSpPr>
              <p:spPr>
                <a:xfrm>
                  <a:off x="10051489" y="2607376"/>
                  <a:ext cx="502061" cy="369332"/>
                </a:xfrm>
                <a:prstGeom prst="rect">
                  <a:avLst/>
                </a:prstGeom>
                <a:noFill/>
              </p:spPr>
              <p:txBody>
                <a:bodyPr wrap="none" rtlCol="0">
                  <a:spAutoFit/>
                </a:bodyPr>
                <a:lstStyle/>
                <a:p>
                  <a:r>
                    <a:rPr lang="en-US" dirty="0">
                      <a:solidFill>
                        <a:schemeClr val="bg1"/>
                      </a:solidFill>
                      <a:latin typeface="Arial Narrow" panose="020B0606020202030204" pitchFamily="34" charset="0"/>
                    </a:rPr>
                    <a:t>$$$</a:t>
                  </a:r>
                  <a:endParaRPr lang="ru-RU" dirty="0">
                    <a:solidFill>
                      <a:schemeClr val="bg1"/>
                    </a:solidFill>
                    <a:latin typeface="Arial Narrow" panose="020B0606020202030204" pitchFamily="34" charset="0"/>
                  </a:endParaRPr>
                </a:p>
              </p:txBody>
            </p:sp>
          </p:grpSp>
        </p:grpSp>
        <p:sp>
          <p:nvSpPr>
            <p:cNvPr id="408" name="TextBox 407"/>
            <p:cNvSpPr txBox="1"/>
            <p:nvPr/>
          </p:nvSpPr>
          <p:spPr>
            <a:xfrm>
              <a:off x="4694390" y="2696749"/>
              <a:ext cx="4544834" cy="369332"/>
            </a:xfrm>
            <a:prstGeom prst="rect">
              <a:avLst/>
            </a:prstGeom>
            <a:noFill/>
          </p:spPr>
          <p:txBody>
            <a:bodyPr wrap="none" rtlCol="0">
              <a:spAutoFit/>
            </a:bodyPr>
            <a:lstStyle/>
            <a:p>
              <a:r>
                <a:rPr lang="en-US" dirty="0" smtClean="0"/>
                <a:t>Limited insight of true end-user experience</a:t>
              </a:r>
              <a:endParaRPr lang="en-US" dirty="0"/>
            </a:p>
          </p:txBody>
        </p:sp>
      </p:grpSp>
      <p:sp>
        <p:nvSpPr>
          <p:cNvPr id="523" name="Rounded Rectangle 522"/>
          <p:cNvSpPr/>
          <p:nvPr/>
        </p:nvSpPr>
        <p:spPr>
          <a:xfrm>
            <a:off x="101600" y="963291"/>
            <a:ext cx="8952089" cy="3781168"/>
          </a:xfrm>
          <a:prstGeom prst="roundRect">
            <a:avLst/>
          </a:prstGeom>
          <a:solidFill>
            <a:schemeClr val="tx1">
              <a:lumMod val="40000"/>
              <a:lumOff val="60000"/>
              <a:alpha val="58000"/>
            </a:schemeClr>
          </a:solidFill>
          <a:ln>
            <a:noFill/>
          </a:ln>
          <a:effectLst>
            <a:outerShdw blurRad="50800" dist="50800" dir="5400000" algn="ctr" rotWithShape="0">
              <a:srgbClr val="000000">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24" name="TextBox 523"/>
          <p:cNvSpPr txBox="1"/>
          <p:nvPr/>
        </p:nvSpPr>
        <p:spPr>
          <a:xfrm>
            <a:off x="849892" y="1495312"/>
            <a:ext cx="3316036" cy="461665"/>
          </a:xfrm>
          <a:prstGeom prst="rect">
            <a:avLst/>
          </a:prstGeom>
          <a:solidFill>
            <a:schemeClr val="accent4"/>
          </a:solidFill>
        </p:spPr>
        <p:txBody>
          <a:bodyPr wrap="none" rtlCol="0">
            <a:spAutoFit/>
          </a:bodyPr>
          <a:lstStyle/>
          <a:p>
            <a:r>
              <a:rPr lang="en-US" sz="2400" dirty="0" smtClean="0">
                <a:solidFill>
                  <a:schemeClr val="bg1"/>
                </a:solidFill>
              </a:rPr>
              <a:t>Orchestrate Assurance</a:t>
            </a:r>
            <a:endParaRPr lang="en-US" sz="2400" dirty="0">
              <a:solidFill>
                <a:schemeClr val="bg1"/>
              </a:solidFill>
            </a:endParaRPr>
          </a:p>
        </p:txBody>
      </p:sp>
      <p:sp>
        <p:nvSpPr>
          <p:cNvPr id="525" name="TextBox 524"/>
          <p:cNvSpPr txBox="1"/>
          <p:nvPr/>
        </p:nvSpPr>
        <p:spPr>
          <a:xfrm>
            <a:off x="4945001" y="1500913"/>
            <a:ext cx="3874587" cy="461665"/>
          </a:xfrm>
          <a:prstGeom prst="rect">
            <a:avLst/>
          </a:prstGeom>
          <a:solidFill>
            <a:schemeClr val="accent4"/>
          </a:solidFill>
        </p:spPr>
        <p:txBody>
          <a:bodyPr wrap="none" rtlCol="0">
            <a:spAutoFit/>
          </a:bodyPr>
          <a:lstStyle/>
          <a:p>
            <a:r>
              <a:rPr lang="en-US" sz="2400" smtClean="0">
                <a:solidFill>
                  <a:schemeClr val="bg1"/>
                </a:solidFill>
              </a:rPr>
              <a:t>Automated Activation Tests</a:t>
            </a:r>
            <a:endParaRPr lang="en-US" sz="2400">
              <a:solidFill>
                <a:schemeClr val="bg1"/>
              </a:solidFill>
            </a:endParaRPr>
          </a:p>
        </p:txBody>
      </p:sp>
      <p:sp>
        <p:nvSpPr>
          <p:cNvPr id="526" name="TextBox 525"/>
          <p:cNvSpPr txBox="1"/>
          <p:nvPr/>
        </p:nvSpPr>
        <p:spPr>
          <a:xfrm>
            <a:off x="1168549" y="3383247"/>
            <a:ext cx="6345712" cy="461665"/>
          </a:xfrm>
          <a:prstGeom prst="rect">
            <a:avLst/>
          </a:prstGeom>
          <a:solidFill>
            <a:schemeClr val="accent4"/>
          </a:solidFill>
        </p:spPr>
        <p:txBody>
          <a:bodyPr wrap="none" rtlCol="0">
            <a:spAutoFit/>
          </a:bodyPr>
          <a:lstStyle/>
          <a:p>
            <a:r>
              <a:rPr lang="en-US" sz="2400" dirty="0" smtClean="0">
                <a:solidFill>
                  <a:schemeClr val="bg1"/>
                </a:solidFill>
              </a:rPr>
              <a:t>Measure Service Quality with Active Methods</a:t>
            </a:r>
            <a:endParaRPr lang="en-US" sz="2400" dirty="0">
              <a:solidFill>
                <a:schemeClr val="bg1"/>
              </a:solidFill>
            </a:endParaRPr>
          </a:p>
        </p:txBody>
      </p:sp>
      <p:sp>
        <p:nvSpPr>
          <p:cNvPr id="527" name="Oval 526"/>
          <p:cNvSpPr/>
          <p:nvPr/>
        </p:nvSpPr>
        <p:spPr>
          <a:xfrm>
            <a:off x="402580" y="1151004"/>
            <a:ext cx="4441422" cy="1174809"/>
          </a:xfrm>
          <a:prstGeom prst="ellipse">
            <a:avLst/>
          </a:prstGeom>
          <a:no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1835072127"/>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 Need a Vehicle, I Have a Vehicle</a:t>
            </a:r>
            <a:r>
              <a:rPr lang="is-IS" dirty="0" smtClean="0"/>
              <a:t>…</a:t>
            </a:r>
            <a:endParaRPr lang="en-US" dirty="0"/>
          </a:p>
        </p:txBody>
      </p:sp>
      <p:pic>
        <p:nvPicPr>
          <p:cNvPr id="6" name="Picture 5"/>
          <p:cNvPicPr>
            <a:picLocks noChangeAspect="1"/>
          </p:cNvPicPr>
          <p:nvPr/>
        </p:nvPicPr>
        <p:blipFill>
          <a:blip r:embed="rId2"/>
          <a:stretch>
            <a:fillRect/>
          </a:stretch>
        </p:blipFill>
        <p:spPr>
          <a:xfrm>
            <a:off x="3416524" y="1570176"/>
            <a:ext cx="2387972" cy="1086797"/>
          </a:xfrm>
          <a:prstGeom prst="rect">
            <a:avLst/>
          </a:prstGeom>
        </p:spPr>
      </p:pic>
      <p:pic>
        <p:nvPicPr>
          <p:cNvPr id="7" name="Picture 6"/>
          <p:cNvPicPr>
            <a:picLocks noChangeAspect="1"/>
          </p:cNvPicPr>
          <p:nvPr/>
        </p:nvPicPr>
        <p:blipFill>
          <a:blip r:embed="rId3"/>
          <a:stretch>
            <a:fillRect/>
          </a:stretch>
        </p:blipFill>
        <p:spPr>
          <a:xfrm>
            <a:off x="6526706" y="1545643"/>
            <a:ext cx="1855873" cy="1255430"/>
          </a:xfrm>
          <a:prstGeom prst="rect">
            <a:avLst/>
          </a:prstGeom>
        </p:spPr>
      </p:pic>
      <p:pic>
        <p:nvPicPr>
          <p:cNvPr id="8" name="Picture 7"/>
          <p:cNvPicPr>
            <a:picLocks noChangeAspect="1"/>
          </p:cNvPicPr>
          <p:nvPr/>
        </p:nvPicPr>
        <p:blipFill>
          <a:blip r:embed="rId4"/>
          <a:stretch>
            <a:fillRect/>
          </a:stretch>
        </p:blipFill>
        <p:spPr>
          <a:xfrm>
            <a:off x="524265" y="2588737"/>
            <a:ext cx="2175656" cy="1447800"/>
          </a:xfrm>
          <a:prstGeom prst="rect">
            <a:avLst/>
          </a:prstGeom>
        </p:spPr>
      </p:pic>
      <p:pic>
        <p:nvPicPr>
          <p:cNvPr id="9" name="Picture 8"/>
          <p:cNvPicPr>
            <a:picLocks noChangeAspect="1"/>
          </p:cNvPicPr>
          <p:nvPr/>
        </p:nvPicPr>
        <p:blipFill>
          <a:blip r:embed="rId5"/>
          <a:stretch>
            <a:fillRect/>
          </a:stretch>
        </p:blipFill>
        <p:spPr>
          <a:xfrm>
            <a:off x="3331822" y="2553950"/>
            <a:ext cx="2902993" cy="1640822"/>
          </a:xfrm>
          <a:prstGeom prst="rect">
            <a:avLst/>
          </a:prstGeom>
        </p:spPr>
      </p:pic>
      <p:pic>
        <p:nvPicPr>
          <p:cNvPr id="10" name="Picture 9"/>
          <p:cNvPicPr>
            <a:picLocks noChangeAspect="1"/>
          </p:cNvPicPr>
          <p:nvPr/>
        </p:nvPicPr>
        <p:blipFill>
          <a:blip r:embed="rId6"/>
          <a:stretch>
            <a:fillRect/>
          </a:stretch>
        </p:blipFill>
        <p:spPr>
          <a:xfrm>
            <a:off x="6588874" y="2713972"/>
            <a:ext cx="1797223" cy="1346182"/>
          </a:xfrm>
          <a:prstGeom prst="rect">
            <a:avLst/>
          </a:prstGeom>
        </p:spPr>
      </p:pic>
      <p:pic>
        <p:nvPicPr>
          <p:cNvPr id="11" name="Picture 10"/>
          <p:cNvPicPr>
            <a:picLocks noChangeAspect="1"/>
          </p:cNvPicPr>
          <p:nvPr/>
        </p:nvPicPr>
        <p:blipFill>
          <a:blip r:embed="rId7"/>
          <a:stretch>
            <a:fillRect/>
          </a:stretch>
        </p:blipFill>
        <p:spPr>
          <a:xfrm>
            <a:off x="479327" y="1277642"/>
            <a:ext cx="2387011" cy="1152860"/>
          </a:xfrm>
          <a:prstGeom prst="rect">
            <a:avLst/>
          </a:prstGeom>
        </p:spPr>
      </p:pic>
      <p:sp>
        <p:nvSpPr>
          <p:cNvPr id="12" name="TextBox 11"/>
          <p:cNvSpPr txBox="1"/>
          <p:nvPr/>
        </p:nvSpPr>
        <p:spPr>
          <a:xfrm>
            <a:off x="524265" y="4194772"/>
            <a:ext cx="8078393" cy="369332"/>
          </a:xfrm>
          <a:prstGeom prst="rect">
            <a:avLst/>
          </a:prstGeom>
          <a:solidFill>
            <a:schemeClr val="tx2"/>
          </a:solidFill>
        </p:spPr>
        <p:txBody>
          <a:bodyPr wrap="square" rtlCol="0">
            <a:spAutoFit/>
          </a:bodyPr>
          <a:lstStyle/>
          <a:p>
            <a:pPr algn="ctr"/>
            <a:r>
              <a:rPr lang="en-US" i="1" smtClean="0">
                <a:solidFill>
                  <a:schemeClr val="bg1"/>
                </a:solidFill>
              </a:rPr>
              <a:t>Yes, it is blue!</a:t>
            </a:r>
            <a:endParaRPr lang="en-US" i="1">
              <a:solidFill>
                <a:schemeClr val="bg1"/>
              </a:solidFill>
            </a:endParaRPr>
          </a:p>
        </p:txBody>
      </p:sp>
      <p:sp>
        <p:nvSpPr>
          <p:cNvPr id="13" name="TextBox 12"/>
          <p:cNvSpPr txBox="1"/>
          <p:nvPr/>
        </p:nvSpPr>
        <p:spPr>
          <a:xfrm>
            <a:off x="3340781" y="1110038"/>
            <a:ext cx="4903370" cy="408623"/>
          </a:xfrm>
          <a:prstGeom prst="roundRect">
            <a:avLst/>
          </a:prstGeom>
          <a:noFill/>
          <a:ln>
            <a:solidFill>
              <a:schemeClr val="tx2"/>
            </a:solidFill>
          </a:ln>
        </p:spPr>
        <p:txBody>
          <a:bodyPr wrap="square" rtlCol="0">
            <a:spAutoFit/>
          </a:bodyPr>
          <a:lstStyle/>
          <a:p>
            <a:pPr algn="ctr"/>
            <a:r>
              <a:rPr lang="en-US" b="1" dirty="0" smtClean="0">
                <a:solidFill>
                  <a:schemeClr val="tx1">
                    <a:lumMod val="75000"/>
                    <a:lumOff val="25000"/>
                  </a:schemeClr>
                </a:solidFill>
                <a:latin typeface="+mn-lt"/>
                <a:ea typeface="Flexo" charset="0"/>
                <a:cs typeface="Flexo" charset="0"/>
              </a:rPr>
              <a:t>What is going to </a:t>
            </a:r>
            <a:r>
              <a:rPr lang="en-US" b="1" smtClean="0">
                <a:solidFill>
                  <a:schemeClr val="tx1">
                    <a:lumMod val="75000"/>
                    <a:lumOff val="25000"/>
                  </a:schemeClr>
                </a:solidFill>
                <a:latin typeface="+mn-lt"/>
                <a:ea typeface="Flexo" charset="0"/>
                <a:cs typeface="Flexo" charset="0"/>
              </a:rPr>
              <a:t>be transported?</a:t>
            </a:r>
            <a:endParaRPr lang="en-US" b="1" dirty="0">
              <a:solidFill>
                <a:schemeClr val="tx1">
                  <a:lumMod val="75000"/>
                  <a:lumOff val="25000"/>
                </a:schemeClr>
              </a:solidFill>
              <a:latin typeface="+mn-lt"/>
              <a:ea typeface="Flexo" charset="0"/>
              <a:cs typeface="Flexo" charset="0"/>
            </a:endParaRPr>
          </a:p>
        </p:txBody>
      </p:sp>
    </p:spTree>
    <p:extLst>
      <p:ext uri="{BB962C8B-B14F-4D97-AF65-F5344CB8AC3E}">
        <p14:creationId xmlns:p14="http://schemas.microsoft.com/office/powerpoint/2010/main" val="197168851"/>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 Need Assurance, I Have Assurance</a:t>
            </a:r>
            <a:endParaRPr lang="en-US" dirty="0"/>
          </a:p>
        </p:txBody>
      </p:sp>
      <p:sp>
        <p:nvSpPr>
          <p:cNvPr id="9" name="Rectangle 8"/>
          <p:cNvSpPr/>
          <p:nvPr/>
        </p:nvSpPr>
        <p:spPr>
          <a:xfrm>
            <a:off x="3256981" y="1762792"/>
            <a:ext cx="1749122" cy="584775"/>
          </a:xfrm>
          <a:prstGeom prst="rect">
            <a:avLst/>
          </a:prstGeom>
        </p:spPr>
        <p:txBody>
          <a:bodyPr wrap="square">
            <a:spAutoFit/>
          </a:bodyPr>
          <a:lstStyle/>
          <a:p>
            <a:r>
              <a:rPr lang="en-US" sz="1600" dirty="0">
                <a:latin typeface="+mn-lt"/>
                <a:ea typeface="Flexo" charset="0"/>
                <a:cs typeface="Flexo" charset="0"/>
              </a:rPr>
              <a:t>Which devices are </a:t>
            </a:r>
            <a:r>
              <a:rPr lang="en-US" sz="1600" dirty="0" smtClean="0">
                <a:latin typeface="+mn-lt"/>
                <a:ea typeface="Flexo" charset="0"/>
                <a:cs typeface="Flexo" charset="0"/>
              </a:rPr>
              <a:t>faulty?</a:t>
            </a:r>
            <a:endParaRPr lang="en-US" sz="1600" dirty="0">
              <a:latin typeface="+mn-lt"/>
              <a:ea typeface="Flexo" charset="0"/>
              <a:cs typeface="Flexo" charset="0"/>
            </a:endParaRPr>
          </a:p>
        </p:txBody>
      </p:sp>
      <p:sp>
        <p:nvSpPr>
          <p:cNvPr id="10" name="Rectangle 9"/>
          <p:cNvSpPr/>
          <p:nvPr/>
        </p:nvSpPr>
        <p:spPr>
          <a:xfrm>
            <a:off x="7069959" y="1762792"/>
            <a:ext cx="1713295" cy="584775"/>
          </a:xfrm>
          <a:prstGeom prst="rect">
            <a:avLst/>
          </a:prstGeom>
        </p:spPr>
        <p:txBody>
          <a:bodyPr wrap="square">
            <a:spAutoFit/>
          </a:bodyPr>
          <a:lstStyle/>
          <a:p>
            <a:r>
              <a:rPr lang="en-US" sz="1600" dirty="0" smtClean="0">
                <a:latin typeface="+mn-lt"/>
                <a:ea typeface="Flexo" charset="0"/>
                <a:cs typeface="Flexo" charset="0"/>
              </a:rPr>
              <a:t>Where </a:t>
            </a:r>
            <a:r>
              <a:rPr lang="en-US" sz="1600" dirty="0">
                <a:latin typeface="+mn-lt"/>
                <a:ea typeface="Flexo" charset="0"/>
                <a:cs typeface="Flexo" charset="0"/>
              </a:rPr>
              <a:t>do I have </a:t>
            </a:r>
            <a:r>
              <a:rPr lang="en-US" sz="1600" dirty="0" smtClean="0">
                <a:latin typeface="+mn-lt"/>
                <a:ea typeface="Flexo" charset="0"/>
                <a:cs typeface="Flexo" charset="0"/>
              </a:rPr>
              <a:t>over-utilization?</a:t>
            </a:r>
            <a:endParaRPr lang="en-US" sz="1600" dirty="0">
              <a:latin typeface="+mn-lt"/>
              <a:ea typeface="Flexo" charset="0"/>
              <a:cs typeface="Flexo" charset="0"/>
            </a:endParaRPr>
          </a:p>
        </p:txBody>
      </p:sp>
      <p:sp>
        <p:nvSpPr>
          <p:cNvPr id="15" name="Rectangle 14"/>
          <p:cNvSpPr/>
          <p:nvPr/>
        </p:nvSpPr>
        <p:spPr>
          <a:xfrm>
            <a:off x="5058164" y="1747712"/>
            <a:ext cx="1857233" cy="584775"/>
          </a:xfrm>
          <a:prstGeom prst="rect">
            <a:avLst/>
          </a:prstGeom>
        </p:spPr>
        <p:txBody>
          <a:bodyPr wrap="square">
            <a:spAutoFit/>
          </a:bodyPr>
          <a:lstStyle/>
          <a:p>
            <a:r>
              <a:rPr lang="en-US" sz="1600" dirty="0" smtClean="0">
                <a:latin typeface="+mn-lt"/>
                <a:ea typeface="Flexo" charset="0"/>
                <a:cs typeface="Flexo" charset="0"/>
              </a:rPr>
              <a:t>Which services might be affected?</a:t>
            </a:r>
            <a:endParaRPr lang="en-US" sz="1600" dirty="0">
              <a:latin typeface="+mn-lt"/>
              <a:ea typeface="Flexo" charset="0"/>
              <a:cs typeface="Flexo" charset="0"/>
            </a:endParaRPr>
          </a:p>
        </p:txBody>
      </p:sp>
      <p:sp>
        <p:nvSpPr>
          <p:cNvPr id="16" name="Rectangle 15"/>
          <p:cNvSpPr/>
          <p:nvPr/>
        </p:nvSpPr>
        <p:spPr>
          <a:xfrm>
            <a:off x="551851" y="974294"/>
            <a:ext cx="2387475" cy="584775"/>
          </a:xfrm>
          <a:prstGeom prst="rect">
            <a:avLst/>
          </a:prstGeom>
        </p:spPr>
        <p:txBody>
          <a:bodyPr wrap="square">
            <a:spAutoFit/>
          </a:bodyPr>
          <a:lstStyle/>
          <a:p>
            <a:r>
              <a:rPr lang="en-US" sz="1600" dirty="0" smtClean="0">
                <a:latin typeface="+mn-lt"/>
                <a:ea typeface="Flexo" charset="0"/>
                <a:cs typeface="Flexo" charset="0"/>
              </a:rPr>
              <a:t>I just </a:t>
            </a:r>
            <a:r>
              <a:rPr lang="en-US" sz="1600" dirty="0">
                <a:latin typeface="+mn-lt"/>
                <a:ea typeface="Flexo" charset="0"/>
                <a:cs typeface="Flexo" charset="0"/>
              </a:rPr>
              <a:t>configured a new </a:t>
            </a:r>
            <a:r>
              <a:rPr lang="en-US" sz="1600" dirty="0" smtClean="0">
                <a:latin typeface="+mn-lt"/>
                <a:ea typeface="Flexo" charset="0"/>
                <a:cs typeface="Flexo" charset="0"/>
              </a:rPr>
              <a:t>service – </a:t>
            </a:r>
            <a:r>
              <a:rPr lang="en-US" sz="1600" dirty="0">
                <a:latin typeface="+mn-lt"/>
                <a:ea typeface="Flexo" charset="0"/>
                <a:cs typeface="Flexo" charset="0"/>
              </a:rPr>
              <a:t>does it </a:t>
            </a:r>
            <a:r>
              <a:rPr lang="en-US" sz="1600" dirty="0" smtClean="0">
                <a:latin typeface="+mn-lt"/>
                <a:ea typeface="Flexo" charset="0"/>
                <a:cs typeface="Flexo" charset="0"/>
              </a:rPr>
              <a:t>work?</a:t>
            </a:r>
            <a:endParaRPr lang="en-US" sz="1600" dirty="0">
              <a:latin typeface="+mn-lt"/>
              <a:ea typeface="Flexo" charset="0"/>
              <a:cs typeface="Flexo" charset="0"/>
            </a:endParaRPr>
          </a:p>
        </p:txBody>
      </p:sp>
      <p:sp>
        <p:nvSpPr>
          <p:cNvPr id="17" name="Rectangle 16"/>
          <p:cNvSpPr/>
          <p:nvPr/>
        </p:nvSpPr>
        <p:spPr>
          <a:xfrm>
            <a:off x="551851" y="1639680"/>
            <a:ext cx="2653069" cy="830997"/>
          </a:xfrm>
          <a:prstGeom prst="rect">
            <a:avLst/>
          </a:prstGeom>
        </p:spPr>
        <p:txBody>
          <a:bodyPr wrap="square">
            <a:spAutoFit/>
          </a:bodyPr>
          <a:lstStyle/>
          <a:p>
            <a:r>
              <a:rPr lang="en-US" sz="1600" dirty="0" smtClean="0">
                <a:latin typeface="+mn-lt"/>
                <a:ea typeface="Flexo" charset="0"/>
                <a:cs typeface="Flexo" charset="0"/>
              </a:rPr>
              <a:t>How </a:t>
            </a:r>
            <a:r>
              <a:rPr lang="en-US" sz="1600" dirty="0">
                <a:latin typeface="+mn-lt"/>
                <a:ea typeface="Flexo" charset="0"/>
                <a:cs typeface="Flexo" charset="0"/>
              </a:rPr>
              <a:t>do I constantly monitor </a:t>
            </a:r>
            <a:r>
              <a:rPr lang="en-US" sz="1600" dirty="0" smtClean="0">
                <a:latin typeface="+mn-lt"/>
                <a:ea typeface="Flexo" charset="0"/>
                <a:cs typeface="Flexo" charset="0"/>
              </a:rPr>
              <a:t>metrics like </a:t>
            </a:r>
            <a:r>
              <a:rPr lang="en-US" sz="1600" dirty="0" err="1" smtClean="0">
                <a:latin typeface="+mn-lt"/>
                <a:ea typeface="Flexo" charset="0"/>
                <a:cs typeface="Flexo" charset="0"/>
              </a:rPr>
              <a:t>QoS</a:t>
            </a:r>
            <a:r>
              <a:rPr lang="en-US" sz="1600" dirty="0" smtClean="0">
                <a:latin typeface="+mn-lt"/>
                <a:ea typeface="Flexo" charset="0"/>
                <a:cs typeface="Flexo" charset="0"/>
              </a:rPr>
              <a:t> class performance?</a:t>
            </a:r>
            <a:endParaRPr lang="en-US" sz="1600" dirty="0">
              <a:latin typeface="+mn-lt"/>
              <a:ea typeface="Flexo" charset="0"/>
              <a:cs typeface="Flexo" charset="0"/>
            </a:endParaRPr>
          </a:p>
        </p:txBody>
      </p:sp>
      <p:sp>
        <p:nvSpPr>
          <p:cNvPr id="22" name="TextBox 21"/>
          <p:cNvSpPr txBox="1"/>
          <p:nvPr/>
        </p:nvSpPr>
        <p:spPr>
          <a:xfrm>
            <a:off x="3340781" y="1110038"/>
            <a:ext cx="4903370" cy="408623"/>
          </a:xfrm>
          <a:prstGeom prst="roundRect">
            <a:avLst/>
          </a:prstGeom>
          <a:noFill/>
          <a:ln w="19050">
            <a:solidFill>
              <a:schemeClr val="tx2"/>
            </a:solidFill>
          </a:ln>
        </p:spPr>
        <p:txBody>
          <a:bodyPr wrap="square" rtlCol="0">
            <a:spAutoFit/>
          </a:bodyPr>
          <a:lstStyle/>
          <a:p>
            <a:pPr algn="ctr"/>
            <a:r>
              <a:rPr lang="en-US" b="1" dirty="0" smtClean="0">
                <a:solidFill>
                  <a:schemeClr val="tx2"/>
                </a:solidFill>
                <a:latin typeface="+mn-lt"/>
                <a:ea typeface="Flexo" charset="0"/>
                <a:cs typeface="Flexo" charset="0"/>
              </a:rPr>
              <a:t>Which question needs an answer?</a:t>
            </a:r>
            <a:endParaRPr lang="en-US" b="1" dirty="0">
              <a:solidFill>
                <a:schemeClr val="tx2"/>
              </a:solidFill>
              <a:latin typeface="+mn-lt"/>
              <a:ea typeface="Flexo" charset="0"/>
              <a:cs typeface="Flexo" charset="0"/>
            </a:endParaRPr>
          </a:p>
        </p:txBody>
      </p:sp>
      <p:sp>
        <p:nvSpPr>
          <p:cNvPr id="24" name="Rounded Rectangle 23"/>
          <p:cNvSpPr/>
          <p:nvPr/>
        </p:nvSpPr>
        <p:spPr>
          <a:xfrm>
            <a:off x="437766" y="3623071"/>
            <a:ext cx="2350006" cy="470354"/>
          </a:xfrm>
          <a:prstGeom prst="round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Active Testing</a:t>
            </a:r>
          </a:p>
        </p:txBody>
      </p:sp>
      <p:sp>
        <p:nvSpPr>
          <p:cNvPr id="25" name="Rounded Rectangle 24"/>
          <p:cNvSpPr/>
          <p:nvPr/>
        </p:nvSpPr>
        <p:spPr>
          <a:xfrm>
            <a:off x="3256981" y="3623071"/>
            <a:ext cx="5424702" cy="470354"/>
          </a:xfrm>
          <a:prstGeom prst="round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Classical Assurance</a:t>
            </a:r>
          </a:p>
        </p:txBody>
      </p:sp>
      <p:sp>
        <p:nvSpPr>
          <p:cNvPr id="26" name="TextBox 25"/>
          <p:cNvSpPr txBox="1"/>
          <p:nvPr/>
        </p:nvSpPr>
        <p:spPr>
          <a:xfrm>
            <a:off x="437766" y="4135253"/>
            <a:ext cx="8232973" cy="369332"/>
          </a:xfrm>
          <a:prstGeom prst="rect">
            <a:avLst/>
          </a:prstGeom>
          <a:solidFill>
            <a:schemeClr val="tx2"/>
          </a:solidFill>
        </p:spPr>
        <p:txBody>
          <a:bodyPr wrap="square" rtlCol="0">
            <a:spAutoFit/>
          </a:bodyPr>
          <a:lstStyle/>
          <a:p>
            <a:pPr algn="ctr"/>
            <a:r>
              <a:rPr lang="en-US" i="1" dirty="0" smtClean="0">
                <a:solidFill>
                  <a:schemeClr val="bg1"/>
                </a:solidFill>
              </a:rPr>
              <a:t>Yes, it can do graphs, reports and alarms!</a:t>
            </a:r>
            <a:endParaRPr lang="en-US" i="1" dirty="0">
              <a:solidFill>
                <a:schemeClr val="bg1"/>
              </a:solidFill>
            </a:endParaRPr>
          </a:p>
        </p:txBody>
      </p:sp>
    </p:spTree>
    <p:extLst>
      <p:ext uri="{BB962C8B-B14F-4D97-AF65-F5344CB8AC3E}">
        <p14:creationId xmlns:p14="http://schemas.microsoft.com/office/powerpoint/2010/main" val="677865944"/>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Poll Question</a:t>
            </a:r>
            <a:endParaRPr lang="en-US" dirty="0"/>
          </a:p>
        </p:txBody>
      </p:sp>
    </p:spTree>
    <p:extLst>
      <p:ext uri="{BB962C8B-B14F-4D97-AF65-F5344CB8AC3E}">
        <p14:creationId xmlns:p14="http://schemas.microsoft.com/office/powerpoint/2010/main" val="2935006851"/>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 Need Assurance, I Have Assurance</a:t>
            </a:r>
            <a:endParaRPr lang="en-US" dirty="0"/>
          </a:p>
        </p:txBody>
      </p:sp>
      <p:sp>
        <p:nvSpPr>
          <p:cNvPr id="5" name="Rounded Rectangle 4"/>
          <p:cNvSpPr/>
          <p:nvPr/>
        </p:nvSpPr>
        <p:spPr>
          <a:xfrm>
            <a:off x="3248192" y="2627190"/>
            <a:ext cx="3519986" cy="958810"/>
          </a:xfrm>
          <a:prstGeom prst="roundRect">
            <a:avLst/>
          </a:prstGeom>
          <a:solidFill>
            <a:schemeClr val="bg1">
              <a:lumMod val="50000"/>
            </a:schemeClr>
          </a:solidFill>
          <a:ln>
            <a:noFill/>
          </a:ln>
          <a:effectLst/>
        </p:spPr>
        <p:style>
          <a:lnRef idx="1">
            <a:schemeClr val="accent1"/>
          </a:lnRef>
          <a:fillRef idx="1001">
            <a:schemeClr val="lt1"/>
          </a:fillRef>
          <a:effectRef idx="2">
            <a:schemeClr val="accent1"/>
          </a:effectRef>
          <a:fontRef idx="minor">
            <a:schemeClr val="lt1"/>
          </a:fontRef>
        </p:style>
        <p:txBody>
          <a:bodyPr wrap="none" rtlCol="0" anchor="ctr"/>
          <a:lstStyle/>
          <a:p>
            <a:pPr algn="ctr"/>
            <a:endParaRPr lang="en-US" sz="1600" dirty="0">
              <a:ea typeface="Flexo" charset="0"/>
              <a:cs typeface="Flexo" charset="0"/>
            </a:endParaRPr>
          </a:p>
        </p:txBody>
      </p:sp>
      <p:sp>
        <p:nvSpPr>
          <p:cNvPr id="6" name="Rounded Rectangle 5"/>
          <p:cNvSpPr/>
          <p:nvPr/>
        </p:nvSpPr>
        <p:spPr>
          <a:xfrm>
            <a:off x="7031528" y="2648203"/>
            <a:ext cx="1639212" cy="933320"/>
          </a:xfrm>
          <a:prstGeom prst="roundRect">
            <a:avLst/>
          </a:prstGeom>
          <a:solidFill>
            <a:schemeClr val="accent6"/>
          </a:solidFill>
          <a:ln>
            <a:noFill/>
          </a:ln>
          <a:effectLst/>
        </p:spPr>
        <p:style>
          <a:lnRef idx="1">
            <a:schemeClr val="accent1"/>
          </a:lnRef>
          <a:fillRef idx="1001">
            <a:schemeClr val="lt1"/>
          </a:fillRef>
          <a:effectRef idx="2">
            <a:schemeClr val="accent1"/>
          </a:effectRef>
          <a:fontRef idx="minor">
            <a:schemeClr val="lt1"/>
          </a:fontRef>
        </p:style>
        <p:txBody>
          <a:bodyPr wrap="none" rtlCol="0" anchor="ctr"/>
          <a:lstStyle/>
          <a:p>
            <a:pPr algn="ctr"/>
            <a:r>
              <a:rPr lang="en-US" sz="1600" dirty="0" smtClean="0">
                <a:ea typeface="Flexo" charset="0"/>
                <a:cs typeface="Flexo" charset="0"/>
              </a:rPr>
              <a:t>Performance</a:t>
            </a:r>
          </a:p>
          <a:p>
            <a:pPr algn="ctr"/>
            <a:r>
              <a:rPr lang="en-US" sz="1600" dirty="0" smtClean="0">
                <a:ea typeface="Flexo" charset="0"/>
                <a:cs typeface="Flexo" charset="0"/>
              </a:rPr>
              <a:t>Management</a:t>
            </a:r>
          </a:p>
          <a:p>
            <a:pPr algn="ctr"/>
            <a:r>
              <a:rPr lang="en-US" sz="1600" dirty="0" smtClean="0">
                <a:ea typeface="Flexo" charset="0"/>
                <a:cs typeface="Flexo" charset="0"/>
              </a:rPr>
              <a:t>(PM)</a:t>
            </a:r>
            <a:endParaRPr lang="en-US" sz="1600" dirty="0">
              <a:ea typeface="Flexo" charset="0"/>
              <a:cs typeface="Flexo" charset="0"/>
            </a:endParaRPr>
          </a:p>
        </p:txBody>
      </p:sp>
      <p:sp>
        <p:nvSpPr>
          <p:cNvPr id="7" name="Rounded Rectangle 6"/>
          <p:cNvSpPr/>
          <p:nvPr/>
        </p:nvSpPr>
        <p:spPr>
          <a:xfrm>
            <a:off x="5132438" y="2703229"/>
            <a:ext cx="1559623" cy="819227"/>
          </a:xfrm>
          <a:prstGeom prst="roundRect">
            <a:avLst/>
          </a:prstGeom>
          <a:solidFill>
            <a:schemeClr val="accent5">
              <a:lumMod val="60000"/>
              <a:lumOff val="40000"/>
            </a:schemeClr>
          </a:solidFill>
          <a:ln>
            <a:noFill/>
          </a:ln>
          <a:effectLst/>
        </p:spPr>
        <p:style>
          <a:lnRef idx="1">
            <a:schemeClr val="accent1"/>
          </a:lnRef>
          <a:fillRef idx="1001">
            <a:schemeClr val="lt1"/>
          </a:fillRef>
          <a:effectRef idx="2">
            <a:schemeClr val="accent1"/>
          </a:effectRef>
          <a:fontRef idx="minor">
            <a:schemeClr val="lt1"/>
          </a:fontRef>
        </p:style>
        <p:txBody>
          <a:bodyPr wrap="none" tIns="0" bIns="0" rtlCol="0" anchor="b"/>
          <a:lstStyle/>
          <a:p>
            <a:pPr algn="ctr"/>
            <a:r>
              <a:rPr lang="en-US" sz="1600" dirty="0" smtClean="0">
                <a:ea typeface="Flexo" charset="0"/>
                <a:cs typeface="Flexo" charset="0"/>
              </a:rPr>
              <a:t>Service</a:t>
            </a:r>
          </a:p>
          <a:p>
            <a:pPr algn="ctr"/>
            <a:r>
              <a:rPr lang="en-US" sz="1600" dirty="0" smtClean="0">
                <a:ea typeface="Flexo" charset="0"/>
                <a:cs typeface="Flexo" charset="0"/>
              </a:rPr>
              <a:t>Impact</a:t>
            </a:r>
          </a:p>
          <a:p>
            <a:pPr algn="ctr"/>
            <a:r>
              <a:rPr lang="en-US" sz="1600" dirty="0" smtClean="0">
                <a:ea typeface="Flexo" charset="0"/>
                <a:cs typeface="Flexo" charset="0"/>
              </a:rPr>
              <a:t>(SI)</a:t>
            </a:r>
            <a:endParaRPr lang="en-US" sz="1600" dirty="0">
              <a:ea typeface="Flexo" charset="0"/>
              <a:cs typeface="Flexo" charset="0"/>
            </a:endParaRPr>
          </a:p>
        </p:txBody>
      </p:sp>
      <p:sp>
        <p:nvSpPr>
          <p:cNvPr id="8" name="Rounded Rectangle 7"/>
          <p:cNvSpPr/>
          <p:nvPr/>
        </p:nvSpPr>
        <p:spPr>
          <a:xfrm>
            <a:off x="437766" y="2650627"/>
            <a:ext cx="2350006" cy="928472"/>
          </a:xfrm>
          <a:prstGeom prst="roundRect">
            <a:avLst/>
          </a:prstGeom>
          <a:solidFill>
            <a:schemeClr val="accent5"/>
          </a:solidFill>
          <a:ln>
            <a:noFill/>
          </a:ln>
          <a:effectLst/>
        </p:spPr>
        <p:style>
          <a:lnRef idx="1">
            <a:schemeClr val="accent1"/>
          </a:lnRef>
          <a:fillRef idx="1001">
            <a:schemeClr val="lt1"/>
          </a:fillRef>
          <a:effectRef idx="2">
            <a:schemeClr val="accent1"/>
          </a:effectRef>
          <a:fontRef idx="minor">
            <a:schemeClr val="lt1"/>
          </a:fontRef>
        </p:style>
        <p:txBody>
          <a:bodyPr wrap="none" rtlCol="0" anchor="ctr"/>
          <a:lstStyle/>
          <a:p>
            <a:pPr algn="ctr"/>
            <a:r>
              <a:rPr lang="en-US" sz="1600" dirty="0" smtClean="0">
                <a:ea typeface="Flexo" charset="0"/>
                <a:cs typeface="Flexo" charset="0"/>
              </a:rPr>
              <a:t>This is Netrounds</a:t>
            </a:r>
          </a:p>
        </p:txBody>
      </p:sp>
      <p:sp>
        <p:nvSpPr>
          <p:cNvPr id="9" name="Rectangle 8"/>
          <p:cNvSpPr/>
          <p:nvPr/>
        </p:nvSpPr>
        <p:spPr>
          <a:xfrm>
            <a:off x="3256981" y="1762792"/>
            <a:ext cx="1749122" cy="584775"/>
          </a:xfrm>
          <a:prstGeom prst="rect">
            <a:avLst/>
          </a:prstGeom>
        </p:spPr>
        <p:txBody>
          <a:bodyPr wrap="square">
            <a:spAutoFit/>
          </a:bodyPr>
          <a:lstStyle/>
          <a:p>
            <a:r>
              <a:rPr lang="en-US" sz="1600" dirty="0">
                <a:latin typeface="+mn-lt"/>
                <a:ea typeface="Flexo" charset="0"/>
                <a:cs typeface="Flexo" charset="0"/>
              </a:rPr>
              <a:t>Which devices are </a:t>
            </a:r>
            <a:r>
              <a:rPr lang="en-US" sz="1600" dirty="0" smtClean="0">
                <a:latin typeface="+mn-lt"/>
                <a:ea typeface="Flexo" charset="0"/>
                <a:cs typeface="Flexo" charset="0"/>
              </a:rPr>
              <a:t>faulty?</a:t>
            </a:r>
            <a:endParaRPr lang="en-US" sz="1600" dirty="0">
              <a:latin typeface="+mn-lt"/>
              <a:ea typeface="Flexo" charset="0"/>
              <a:cs typeface="Flexo" charset="0"/>
            </a:endParaRPr>
          </a:p>
        </p:txBody>
      </p:sp>
      <p:sp>
        <p:nvSpPr>
          <p:cNvPr id="10" name="Rectangle 9"/>
          <p:cNvSpPr/>
          <p:nvPr/>
        </p:nvSpPr>
        <p:spPr>
          <a:xfrm>
            <a:off x="7069959" y="1762792"/>
            <a:ext cx="1713295" cy="584775"/>
          </a:xfrm>
          <a:prstGeom prst="rect">
            <a:avLst/>
          </a:prstGeom>
        </p:spPr>
        <p:txBody>
          <a:bodyPr wrap="square">
            <a:spAutoFit/>
          </a:bodyPr>
          <a:lstStyle/>
          <a:p>
            <a:r>
              <a:rPr lang="en-US" sz="1600" dirty="0" smtClean="0">
                <a:latin typeface="+mn-lt"/>
                <a:ea typeface="Flexo" charset="0"/>
                <a:cs typeface="Flexo" charset="0"/>
              </a:rPr>
              <a:t>Where </a:t>
            </a:r>
            <a:r>
              <a:rPr lang="en-US" sz="1600" dirty="0">
                <a:latin typeface="+mn-lt"/>
                <a:ea typeface="Flexo" charset="0"/>
                <a:cs typeface="Flexo" charset="0"/>
              </a:rPr>
              <a:t>do I have </a:t>
            </a:r>
            <a:r>
              <a:rPr lang="en-US" sz="1600" dirty="0" smtClean="0">
                <a:latin typeface="+mn-lt"/>
                <a:ea typeface="Flexo" charset="0"/>
                <a:cs typeface="Flexo" charset="0"/>
              </a:rPr>
              <a:t>over-utilization?</a:t>
            </a:r>
            <a:endParaRPr lang="en-US" sz="1600" dirty="0">
              <a:latin typeface="+mn-lt"/>
              <a:ea typeface="Flexo" charset="0"/>
              <a:cs typeface="Flexo" charset="0"/>
            </a:endParaRPr>
          </a:p>
        </p:txBody>
      </p:sp>
      <p:sp>
        <p:nvSpPr>
          <p:cNvPr id="15" name="Rectangle 14"/>
          <p:cNvSpPr/>
          <p:nvPr/>
        </p:nvSpPr>
        <p:spPr>
          <a:xfrm>
            <a:off x="5058164" y="1747712"/>
            <a:ext cx="1857233" cy="584775"/>
          </a:xfrm>
          <a:prstGeom prst="rect">
            <a:avLst/>
          </a:prstGeom>
        </p:spPr>
        <p:txBody>
          <a:bodyPr wrap="square">
            <a:spAutoFit/>
          </a:bodyPr>
          <a:lstStyle/>
          <a:p>
            <a:r>
              <a:rPr lang="en-US" sz="1600" dirty="0" smtClean="0">
                <a:latin typeface="+mn-lt"/>
                <a:ea typeface="Flexo" charset="0"/>
                <a:cs typeface="Flexo" charset="0"/>
              </a:rPr>
              <a:t>Which services might be affected?</a:t>
            </a:r>
            <a:endParaRPr lang="en-US" sz="1600" dirty="0">
              <a:latin typeface="+mn-lt"/>
              <a:ea typeface="Flexo" charset="0"/>
              <a:cs typeface="Flexo" charset="0"/>
            </a:endParaRPr>
          </a:p>
        </p:txBody>
      </p:sp>
      <p:sp>
        <p:nvSpPr>
          <p:cNvPr id="16" name="Rectangle 15"/>
          <p:cNvSpPr/>
          <p:nvPr/>
        </p:nvSpPr>
        <p:spPr>
          <a:xfrm>
            <a:off x="551851" y="974294"/>
            <a:ext cx="2387475" cy="584775"/>
          </a:xfrm>
          <a:prstGeom prst="rect">
            <a:avLst/>
          </a:prstGeom>
        </p:spPr>
        <p:txBody>
          <a:bodyPr wrap="square">
            <a:spAutoFit/>
          </a:bodyPr>
          <a:lstStyle/>
          <a:p>
            <a:r>
              <a:rPr lang="en-US" sz="1600" dirty="0" smtClean="0">
                <a:latin typeface="+mn-lt"/>
                <a:ea typeface="Flexo" charset="0"/>
                <a:cs typeface="Flexo" charset="0"/>
              </a:rPr>
              <a:t>I just </a:t>
            </a:r>
            <a:r>
              <a:rPr lang="en-US" sz="1600" dirty="0">
                <a:latin typeface="+mn-lt"/>
                <a:ea typeface="Flexo" charset="0"/>
                <a:cs typeface="Flexo" charset="0"/>
              </a:rPr>
              <a:t>configured a new </a:t>
            </a:r>
            <a:r>
              <a:rPr lang="en-US" sz="1600" dirty="0" smtClean="0">
                <a:latin typeface="+mn-lt"/>
                <a:ea typeface="Flexo" charset="0"/>
                <a:cs typeface="Flexo" charset="0"/>
              </a:rPr>
              <a:t>service – </a:t>
            </a:r>
            <a:r>
              <a:rPr lang="en-US" sz="1600" dirty="0">
                <a:latin typeface="+mn-lt"/>
                <a:ea typeface="Flexo" charset="0"/>
                <a:cs typeface="Flexo" charset="0"/>
              </a:rPr>
              <a:t>does it </a:t>
            </a:r>
            <a:r>
              <a:rPr lang="en-US" sz="1600" dirty="0" smtClean="0">
                <a:latin typeface="+mn-lt"/>
                <a:ea typeface="Flexo" charset="0"/>
                <a:cs typeface="Flexo" charset="0"/>
              </a:rPr>
              <a:t>work?</a:t>
            </a:r>
            <a:endParaRPr lang="en-US" sz="1600" dirty="0">
              <a:latin typeface="+mn-lt"/>
              <a:ea typeface="Flexo" charset="0"/>
              <a:cs typeface="Flexo" charset="0"/>
            </a:endParaRPr>
          </a:p>
        </p:txBody>
      </p:sp>
      <p:sp>
        <p:nvSpPr>
          <p:cNvPr id="18" name="Right Arrow 17"/>
          <p:cNvSpPr/>
          <p:nvPr/>
        </p:nvSpPr>
        <p:spPr>
          <a:xfrm rot="5400000">
            <a:off x="4043520" y="2446762"/>
            <a:ext cx="268905" cy="294050"/>
          </a:xfrm>
          <a:prstGeom prst="rightArrow">
            <a:avLst/>
          </a:prstGeom>
          <a:solidFill>
            <a:schemeClr val="bg1"/>
          </a:solidFill>
          <a:ln w="19050">
            <a:solidFill>
              <a:schemeClr val="bg1">
                <a:lumMod val="50000"/>
              </a:schemeClr>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dirty="0"/>
          </a:p>
        </p:txBody>
      </p:sp>
      <p:sp>
        <p:nvSpPr>
          <p:cNvPr id="19" name="Right Arrow 18"/>
          <p:cNvSpPr/>
          <p:nvPr/>
        </p:nvSpPr>
        <p:spPr>
          <a:xfrm rot="5400000">
            <a:off x="7732556" y="2458445"/>
            <a:ext cx="268905" cy="294050"/>
          </a:xfrm>
          <a:prstGeom prst="rightArrow">
            <a:avLst/>
          </a:prstGeom>
          <a:solidFill>
            <a:schemeClr val="bg1"/>
          </a:solidFill>
          <a:ln w="19050">
            <a:solidFill>
              <a:schemeClr val="accent6"/>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dirty="0"/>
          </a:p>
        </p:txBody>
      </p:sp>
      <p:sp>
        <p:nvSpPr>
          <p:cNvPr id="20" name="Right Arrow 19"/>
          <p:cNvSpPr/>
          <p:nvPr/>
        </p:nvSpPr>
        <p:spPr>
          <a:xfrm rot="5400000">
            <a:off x="5747233" y="2456096"/>
            <a:ext cx="384517" cy="294050"/>
          </a:xfrm>
          <a:prstGeom prst="rightArrow">
            <a:avLst/>
          </a:prstGeom>
          <a:solidFill>
            <a:schemeClr val="bg1"/>
          </a:solidFill>
          <a:ln w="19050">
            <a:solidFill>
              <a:schemeClr val="accent5">
                <a:lumMod val="40000"/>
                <a:lumOff val="60000"/>
              </a:schemeClr>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dirty="0"/>
          </a:p>
        </p:txBody>
      </p:sp>
      <p:sp>
        <p:nvSpPr>
          <p:cNvPr id="21" name="Right Arrow 20"/>
          <p:cNvSpPr/>
          <p:nvPr/>
        </p:nvSpPr>
        <p:spPr>
          <a:xfrm rot="5400000">
            <a:off x="1478316" y="2459424"/>
            <a:ext cx="268905" cy="294050"/>
          </a:xfrm>
          <a:prstGeom prst="rightArrow">
            <a:avLst/>
          </a:prstGeom>
          <a:solidFill>
            <a:schemeClr val="bg1"/>
          </a:solidFill>
          <a:ln w="19050">
            <a:solidFill>
              <a:schemeClr val="accent5"/>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dirty="0"/>
          </a:p>
        </p:txBody>
      </p:sp>
      <p:sp>
        <p:nvSpPr>
          <p:cNvPr id="23" name="Rectangle 22"/>
          <p:cNvSpPr/>
          <p:nvPr/>
        </p:nvSpPr>
        <p:spPr>
          <a:xfrm>
            <a:off x="3248192" y="2737864"/>
            <a:ext cx="1884246" cy="830997"/>
          </a:xfrm>
          <a:prstGeom prst="rect">
            <a:avLst/>
          </a:prstGeom>
        </p:spPr>
        <p:txBody>
          <a:bodyPr wrap="square">
            <a:spAutoFit/>
          </a:bodyPr>
          <a:lstStyle/>
          <a:p>
            <a:pPr lvl="0" algn="ctr"/>
            <a:r>
              <a:rPr lang="en-US" sz="1600" dirty="0">
                <a:solidFill>
                  <a:prstClr val="white"/>
                </a:solidFill>
                <a:latin typeface="+mn-lt"/>
                <a:ea typeface="Flexo" charset="0"/>
                <a:cs typeface="Flexo" charset="0"/>
              </a:rPr>
              <a:t>Fault</a:t>
            </a:r>
          </a:p>
          <a:p>
            <a:pPr lvl="0" algn="ctr"/>
            <a:r>
              <a:rPr lang="en-US" sz="1600" dirty="0">
                <a:solidFill>
                  <a:prstClr val="white"/>
                </a:solidFill>
                <a:latin typeface="+mn-lt"/>
                <a:ea typeface="Flexo" charset="0"/>
                <a:cs typeface="Flexo" charset="0"/>
              </a:rPr>
              <a:t>Management</a:t>
            </a:r>
          </a:p>
          <a:p>
            <a:pPr lvl="0" algn="ctr"/>
            <a:r>
              <a:rPr lang="en-US" sz="1600" dirty="0">
                <a:solidFill>
                  <a:prstClr val="white"/>
                </a:solidFill>
                <a:latin typeface="+mn-lt"/>
                <a:ea typeface="Flexo" charset="0"/>
                <a:cs typeface="Flexo" charset="0"/>
              </a:rPr>
              <a:t>(FM)</a:t>
            </a:r>
          </a:p>
        </p:txBody>
      </p:sp>
      <p:sp>
        <p:nvSpPr>
          <p:cNvPr id="24" name="Rounded Rectangle 23"/>
          <p:cNvSpPr/>
          <p:nvPr/>
        </p:nvSpPr>
        <p:spPr>
          <a:xfrm>
            <a:off x="437766" y="3623071"/>
            <a:ext cx="2350006" cy="470354"/>
          </a:xfrm>
          <a:prstGeom prst="roundRect">
            <a:avLst/>
          </a:prstGeom>
          <a:solidFill>
            <a:schemeClr val="bg1"/>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5"/>
                </a:solidFill>
              </a:rPr>
              <a:t>Active Testing</a:t>
            </a:r>
          </a:p>
        </p:txBody>
      </p:sp>
      <p:sp>
        <p:nvSpPr>
          <p:cNvPr id="25" name="Rounded Rectangle 24"/>
          <p:cNvSpPr/>
          <p:nvPr/>
        </p:nvSpPr>
        <p:spPr>
          <a:xfrm>
            <a:off x="3256981" y="3623071"/>
            <a:ext cx="5424702" cy="470354"/>
          </a:xfrm>
          <a:prstGeom prst="round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Classical Assurance</a:t>
            </a:r>
          </a:p>
        </p:txBody>
      </p:sp>
      <p:sp>
        <p:nvSpPr>
          <p:cNvPr id="26" name="TextBox 25"/>
          <p:cNvSpPr txBox="1"/>
          <p:nvPr/>
        </p:nvSpPr>
        <p:spPr>
          <a:xfrm>
            <a:off x="437766" y="4135253"/>
            <a:ext cx="8232973" cy="369332"/>
          </a:xfrm>
          <a:prstGeom prst="rect">
            <a:avLst/>
          </a:prstGeom>
          <a:solidFill>
            <a:schemeClr val="tx2"/>
          </a:solidFill>
        </p:spPr>
        <p:txBody>
          <a:bodyPr wrap="square" rtlCol="0">
            <a:spAutoFit/>
          </a:bodyPr>
          <a:lstStyle/>
          <a:p>
            <a:pPr algn="ctr"/>
            <a:r>
              <a:rPr lang="en-US" i="1" dirty="0" smtClean="0">
                <a:solidFill>
                  <a:schemeClr val="bg1"/>
                </a:solidFill>
              </a:rPr>
              <a:t>Yes, it can do graphs, reports and alarms!</a:t>
            </a:r>
            <a:endParaRPr lang="en-US" i="1" dirty="0">
              <a:solidFill>
                <a:schemeClr val="bg1"/>
              </a:solidFill>
            </a:endParaRPr>
          </a:p>
        </p:txBody>
      </p:sp>
      <p:sp>
        <p:nvSpPr>
          <p:cNvPr id="27" name="Rectangle 26"/>
          <p:cNvSpPr/>
          <p:nvPr/>
        </p:nvSpPr>
        <p:spPr>
          <a:xfrm>
            <a:off x="551851" y="1639680"/>
            <a:ext cx="2653069" cy="830997"/>
          </a:xfrm>
          <a:prstGeom prst="rect">
            <a:avLst/>
          </a:prstGeom>
        </p:spPr>
        <p:txBody>
          <a:bodyPr wrap="square">
            <a:spAutoFit/>
          </a:bodyPr>
          <a:lstStyle/>
          <a:p>
            <a:r>
              <a:rPr lang="en-US" sz="1600" dirty="0" smtClean="0">
                <a:latin typeface="+mn-lt"/>
                <a:ea typeface="Flexo" charset="0"/>
                <a:cs typeface="Flexo" charset="0"/>
              </a:rPr>
              <a:t>How </a:t>
            </a:r>
            <a:r>
              <a:rPr lang="en-US" sz="1600" dirty="0">
                <a:latin typeface="+mn-lt"/>
                <a:ea typeface="Flexo" charset="0"/>
                <a:cs typeface="Flexo" charset="0"/>
              </a:rPr>
              <a:t>do I constantly monitor </a:t>
            </a:r>
            <a:r>
              <a:rPr lang="en-US" sz="1600" dirty="0" smtClean="0">
                <a:latin typeface="+mn-lt"/>
                <a:ea typeface="Flexo" charset="0"/>
                <a:cs typeface="Flexo" charset="0"/>
              </a:rPr>
              <a:t>metrics like </a:t>
            </a:r>
            <a:r>
              <a:rPr lang="en-US" sz="1600" dirty="0" err="1" smtClean="0">
                <a:latin typeface="+mn-lt"/>
                <a:ea typeface="Flexo" charset="0"/>
                <a:cs typeface="Flexo" charset="0"/>
              </a:rPr>
              <a:t>QoS</a:t>
            </a:r>
            <a:r>
              <a:rPr lang="en-US" sz="1600" dirty="0" smtClean="0">
                <a:latin typeface="+mn-lt"/>
                <a:ea typeface="Flexo" charset="0"/>
                <a:cs typeface="Flexo" charset="0"/>
              </a:rPr>
              <a:t> class performance?</a:t>
            </a:r>
            <a:endParaRPr lang="en-US" sz="1600" dirty="0">
              <a:latin typeface="+mn-lt"/>
              <a:ea typeface="Flexo" charset="0"/>
              <a:cs typeface="Flexo" charset="0"/>
            </a:endParaRPr>
          </a:p>
        </p:txBody>
      </p:sp>
      <p:sp>
        <p:nvSpPr>
          <p:cNvPr id="28" name="TextBox 27"/>
          <p:cNvSpPr txBox="1"/>
          <p:nvPr/>
        </p:nvSpPr>
        <p:spPr>
          <a:xfrm>
            <a:off x="3340781" y="1110038"/>
            <a:ext cx="4903370" cy="408623"/>
          </a:xfrm>
          <a:prstGeom prst="roundRect">
            <a:avLst/>
          </a:prstGeom>
          <a:noFill/>
          <a:ln w="19050">
            <a:solidFill>
              <a:schemeClr val="tx2"/>
            </a:solidFill>
          </a:ln>
        </p:spPr>
        <p:txBody>
          <a:bodyPr wrap="square" rtlCol="0">
            <a:spAutoFit/>
          </a:bodyPr>
          <a:lstStyle/>
          <a:p>
            <a:pPr algn="ctr"/>
            <a:r>
              <a:rPr lang="en-US" b="1" dirty="0" smtClean="0">
                <a:solidFill>
                  <a:schemeClr val="tx2"/>
                </a:solidFill>
                <a:latin typeface="+mn-lt"/>
                <a:ea typeface="Flexo" charset="0"/>
                <a:cs typeface="Flexo" charset="0"/>
              </a:rPr>
              <a:t>Which question needs an answer?</a:t>
            </a:r>
            <a:endParaRPr lang="en-US" b="1" dirty="0">
              <a:solidFill>
                <a:schemeClr val="tx2"/>
              </a:solidFill>
              <a:latin typeface="+mn-lt"/>
              <a:ea typeface="Flexo" charset="0"/>
              <a:cs typeface="Flexo" charset="0"/>
            </a:endParaRPr>
          </a:p>
        </p:txBody>
      </p:sp>
    </p:spTree>
    <p:extLst>
      <p:ext uri="{BB962C8B-B14F-4D97-AF65-F5344CB8AC3E}">
        <p14:creationId xmlns:p14="http://schemas.microsoft.com/office/powerpoint/2010/main" val="387299415"/>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How to Test and Monitor?</a:t>
            </a:r>
            <a:endParaRPr lang="en-US" dirty="0"/>
          </a:p>
        </p:txBody>
      </p:sp>
      <p:grpSp>
        <p:nvGrpSpPr>
          <p:cNvPr id="181" name="Group 180"/>
          <p:cNvGrpSpPr/>
          <p:nvPr/>
        </p:nvGrpSpPr>
        <p:grpSpPr>
          <a:xfrm>
            <a:off x="322625" y="2853875"/>
            <a:ext cx="3634328" cy="1410069"/>
            <a:chOff x="322625" y="2853875"/>
            <a:chExt cx="3634328" cy="1410069"/>
          </a:xfrm>
        </p:grpSpPr>
        <p:pic>
          <p:nvPicPr>
            <p:cNvPr id="182" name="Picture 18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2244" y="3225113"/>
              <a:ext cx="3116492" cy="1038831"/>
            </a:xfrm>
            <a:prstGeom prst="rect">
              <a:avLst/>
            </a:prstGeom>
          </p:spPr>
        </p:pic>
        <p:sp>
          <p:nvSpPr>
            <p:cNvPr id="183" name="TextBox 182"/>
            <p:cNvSpPr txBox="1"/>
            <p:nvPr/>
          </p:nvSpPr>
          <p:spPr>
            <a:xfrm>
              <a:off x="322625" y="2853875"/>
              <a:ext cx="3634328" cy="369332"/>
            </a:xfrm>
            <a:prstGeom prst="rect">
              <a:avLst/>
            </a:prstGeom>
            <a:noFill/>
          </p:spPr>
          <p:txBody>
            <a:bodyPr wrap="none" rtlCol="0">
              <a:spAutoFit/>
            </a:bodyPr>
            <a:lstStyle/>
            <a:p>
              <a:r>
                <a:rPr lang="en-US" dirty="0" smtClean="0"/>
                <a:t>Fear the Great Mapping Machine!</a:t>
              </a:r>
              <a:endParaRPr lang="en-US" dirty="0"/>
            </a:p>
          </p:txBody>
        </p:sp>
      </p:grpSp>
      <p:grpSp>
        <p:nvGrpSpPr>
          <p:cNvPr id="184" name="Group 183"/>
          <p:cNvGrpSpPr/>
          <p:nvPr/>
        </p:nvGrpSpPr>
        <p:grpSpPr>
          <a:xfrm>
            <a:off x="327490" y="1217991"/>
            <a:ext cx="3799894" cy="1460912"/>
            <a:chOff x="310390" y="958531"/>
            <a:chExt cx="3799894" cy="1460912"/>
          </a:xfrm>
        </p:grpSpPr>
        <p:pic>
          <p:nvPicPr>
            <p:cNvPr id="185" name="Picture 18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0390" y="1527229"/>
              <a:ext cx="3799894" cy="892214"/>
            </a:xfrm>
            <a:prstGeom prst="rect">
              <a:avLst/>
            </a:prstGeom>
          </p:spPr>
        </p:pic>
        <p:sp>
          <p:nvSpPr>
            <p:cNvPr id="186" name="TextBox 185"/>
            <p:cNvSpPr txBox="1"/>
            <p:nvPr/>
          </p:nvSpPr>
          <p:spPr>
            <a:xfrm>
              <a:off x="374706" y="958531"/>
              <a:ext cx="2698175" cy="646331"/>
            </a:xfrm>
            <a:prstGeom prst="rect">
              <a:avLst/>
            </a:prstGeom>
            <a:noFill/>
          </p:spPr>
          <p:txBody>
            <a:bodyPr wrap="none" rtlCol="0">
              <a:spAutoFit/>
            </a:bodyPr>
            <a:lstStyle/>
            <a:p>
              <a:r>
                <a:rPr lang="en-US" dirty="0" smtClean="0"/>
                <a:t>Fulfillment and </a:t>
              </a:r>
            </a:p>
            <a:p>
              <a:r>
                <a:rPr lang="en-US" dirty="0" smtClean="0"/>
                <a:t>Assurance disconnected</a:t>
              </a:r>
              <a:endParaRPr lang="en-US" dirty="0"/>
            </a:p>
          </p:txBody>
        </p:sp>
      </p:grpSp>
      <p:grpSp>
        <p:nvGrpSpPr>
          <p:cNvPr id="187" name="Group 186"/>
          <p:cNvGrpSpPr/>
          <p:nvPr/>
        </p:nvGrpSpPr>
        <p:grpSpPr>
          <a:xfrm>
            <a:off x="4794542" y="1125892"/>
            <a:ext cx="3271163" cy="1441461"/>
            <a:chOff x="4777442" y="866432"/>
            <a:chExt cx="3271163" cy="1441461"/>
          </a:xfrm>
        </p:grpSpPr>
        <p:grpSp>
          <p:nvGrpSpPr>
            <p:cNvPr id="188" name="Group 187"/>
            <p:cNvGrpSpPr/>
            <p:nvPr/>
          </p:nvGrpSpPr>
          <p:grpSpPr>
            <a:xfrm>
              <a:off x="4861246" y="1203766"/>
              <a:ext cx="3187359" cy="1104127"/>
              <a:chOff x="833422" y="3721122"/>
              <a:chExt cx="3959856" cy="1371726"/>
            </a:xfrm>
          </p:grpSpPr>
          <p:grpSp>
            <p:nvGrpSpPr>
              <p:cNvPr id="190" name="Group 189"/>
              <p:cNvGrpSpPr/>
              <p:nvPr/>
            </p:nvGrpSpPr>
            <p:grpSpPr>
              <a:xfrm>
                <a:off x="833422" y="3721122"/>
                <a:ext cx="1011533" cy="1371726"/>
                <a:chOff x="6515773" y="1857241"/>
                <a:chExt cx="1011533" cy="1371726"/>
              </a:xfrm>
            </p:grpSpPr>
            <p:grpSp>
              <p:nvGrpSpPr>
                <p:cNvPr id="226" name="Group 225"/>
                <p:cNvGrpSpPr>
                  <a:grpSpLocks/>
                </p:cNvGrpSpPr>
                <p:nvPr/>
              </p:nvGrpSpPr>
              <p:grpSpPr bwMode="auto">
                <a:xfrm>
                  <a:off x="6688749" y="2530071"/>
                  <a:ext cx="665580" cy="698896"/>
                  <a:chOff x="1726" y="1495"/>
                  <a:chExt cx="899" cy="944"/>
                </a:xfrm>
              </p:grpSpPr>
              <p:sp>
                <p:nvSpPr>
                  <p:cNvPr id="228" name="Freeform 3"/>
                  <p:cNvSpPr>
                    <a:spLocks noChangeArrowheads="1"/>
                  </p:cNvSpPr>
                  <p:nvPr/>
                </p:nvSpPr>
                <p:spPr bwMode="auto">
                  <a:xfrm>
                    <a:off x="2350" y="1723"/>
                    <a:ext cx="188" cy="649"/>
                  </a:xfrm>
                  <a:custGeom>
                    <a:avLst/>
                    <a:gdLst>
                      <a:gd name="T0" fmla="*/ 734 w 832"/>
                      <a:gd name="T1" fmla="*/ 2867 h 2868"/>
                      <a:gd name="T2" fmla="*/ 624 w 832"/>
                      <a:gd name="T3" fmla="*/ 2839 h 2868"/>
                      <a:gd name="T4" fmla="*/ 0 w 832"/>
                      <a:gd name="T5" fmla="*/ 603 h 2868"/>
                      <a:gd name="T6" fmla="*/ 391 w 832"/>
                      <a:gd name="T7" fmla="*/ 0 h 2868"/>
                      <a:gd name="T8" fmla="*/ 831 w 832"/>
                      <a:gd name="T9" fmla="*/ 2825 h 2868"/>
                      <a:gd name="T10" fmla="*/ 734 w 832"/>
                      <a:gd name="T11" fmla="*/ 2867 h 2868"/>
                    </a:gdLst>
                    <a:ahLst/>
                    <a:cxnLst>
                      <a:cxn ang="0">
                        <a:pos x="T0" y="T1"/>
                      </a:cxn>
                      <a:cxn ang="0">
                        <a:pos x="T2" y="T3"/>
                      </a:cxn>
                      <a:cxn ang="0">
                        <a:pos x="T4" y="T5"/>
                      </a:cxn>
                      <a:cxn ang="0">
                        <a:pos x="T6" y="T7"/>
                      </a:cxn>
                      <a:cxn ang="0">
                        <a:pos x="T8" y="T9"/>
                      </a:cxn>
                      <a:cxn ang="0">
                        <a:pos x="T10" y="T11"/>
                      </a:cxn>
                    </a:cxnLst>
                    <a:rect l="0" t="0" r="r" b="b"/>
                    <a:pathLst>
                      <a:path w="832" h="2868">
                        <a:moveTo>
                          <a:pt x="734" y="2867"/>
                        </a:moveTo>
                        <a:cubicBezTo>
                          <a:pt x="624" y="2839"/>
                          <a:pt x="624" y="2839"/>
                          <a:pt x="624" y="2839"/>
                        </a:cubicBezTo>
                        <a:cubicBezTo>
                          <a:pt x="590" y="1300"/>
                          <a:pt x="288" y="760"/>
                          <a:pt x="0" y="603"/>
                        </a:cubicBezTo>
                        <a:cubicBezTo>
                          <a:pt x="178" y="431"/>
                          <a:pt x="288" y="226"/>
                          <a:pt x="391" y="0"/>
                        </a:cubicBezTo>
                        <a:cubicBezTo>
                          <a:pt x="645" y="561"/>
                          <a:pt x="810" y="1444"/>
                          <a:pt x="831" y="2825"/>
                        </a:cubicBezTo>
                        <a:lnTo>
                          <a:pt x="734" y="2867"/>
                        </a:lnTo>
                      </a:path>
                    </a:pathLst>
                  </a:custGeom>
                  <a:solidFill>
                    <a:srgbClr val="D37667"/>
                  </a:solidFill>
                  <a:ln>
                    <a:noFill/>
                  </a:ln>
                  <a:effectLst/>
                  <a:extLst>
                    <a:ext uri="{91240B29-F687-4f45-9708-019B960494DF}">
                      <a14:hiddenLine xmlns="" xmlns:a14="http://schemas.microsoft.com/office/drawing/2010/main" w="9525" cap="flat">
                        <a:solidFill>
                          <a:srgbClr val="3465A4"/>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29" name="Freeform 4"/>
                  <p:cNvSpPr>
                    <a:spLocks noChangeArrowheads="1"/>
                  </p:cNvSpPr>
                  <p:nvPr/>
                </p:nvSpPr>
                <p:spPr bwMode="auto">
                  <a:xfrm>
                    <a:off x="1705" y="1473"/>
                    <a:ext cx="733" cy="493"/>
                  </a:xfrm>
                  <a:custGeom>
                    <a:avLst/>
                    <a:gdLst>
                      <a:gd name="T0" fmla="*/ 495 w 3238"/>
                      <a:gd name="T1" fmla="*/ 562 h 2177"/>
                      <a:gd name="T2" fmla="*/ 2209 w 3238"/>
                      <a:gd name="T3" fmla="*/ 178 h 2177"/>
                      <a:gd name="T4" fmla="*/ 3237 w 3238"/>
                      <a:gd name="T5" fmla="*/ 1102 h 2177"/>
                      <a:gd name="T6" fmla="*/ 2846 w 3238"/>
                      <a:gd name="T7" fmla="*/ 1705 h 2177"/>
                      <a:gd name="T8" fmla="*/ 2503 w 3238"/>
                      <a:gd name="T9" fmla="*/ 1677 h 2177"/>
                      <a:gd name="T10" fmla="*/ 1606 w 3238"/>
                      <a:gd name="T11" fmla="*/ 1883 h 2177"/>
                      <a:gd name="T12" fmla="*/ 679 w 3238"/>
                      <a:gd name="T13" fmla="*/ 1581 h 2177"/>
                      <a:gd name="T14" fmla="*/ 274 w 3238"/>
                      <a:gd name="T15" fmla="*/ 2176 h 2177"/>
                      <a:gd name="T16" fmla="*/ 495 w 3238"/>
                      <a:gd name="T17" fmla="*/ 562 h 2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8" h="2177">
                        <a:moveTo>
                          <a:pt x="495" y="562"/>
                        </a:moveTo>
                        <a:cubicBezTo>
                          <a:pt x="989" y="110"/>
                          <a:pt x="1571" y="0"/>
                          <a:pt x="2209" y="178"/>
                        </a:cubicBezTo>
                        <a:cubicBezTo>
                          <a:pt x="2613" y="288"/>
                          <a:pt x="2976" y="527"/>
                          <a:pt x="3237" y="1102"/>
                        </a:cubicBezTo>
                        <a:cubicBezTo>
                          <a:pt x="3134" y="1328"/>
                          <a:pt x="3024" y="1533"/>
                          <a:pt x="2846" y="1705"/>
                        </a:cubicBezTo>
                        <a:cubicBezTo>
                          <a:pt x="2716" y="1636"/>
                          <a:pt x="2599" y="1643"/>
                          <a:pt x="2503" y="1677"/>
                        </a:cubicBezTo>
                        <a:cubicBezTo>
                          <a:pt x="2393" y="1719"/>
                          <a:pt x="2105" y="1896"/>
                          <a:pt x="1606" y="1883"/>
                        </a:cubicBezTo>
                        <a:cubicBezTo>
                          <a:pt x="1262" y="1869"/>
                          <a:pt x="947" y="1813"/>
                          <a:pt x="679" y="1581"/>
                        </a:cubicBezTo>
                        <a:cubicBezTo>
                          <a:pt x="495" y="1424"/>
                          <a:pt x="357" y="1951"/>
                          <a:pt x="274" y="2176"/>
                        </a:cubicBezTo>
                        <a:cubicBezTo>
                          <a:pt x="7" y="1656"/>
                          <a:pt x="0" y="1020"/>
                          <a:pt x="495" y="562"/>
                        </a:cubicBezTo>
                      </a:path>
                    </a:pathLst>
                  </a:custGeom>
                  <a:solidFill>
                    <a:srgbClr val="353535"/>
                  </a:solidFill>
                  <a:ln>
                    <a:noFill/>
                  </a:ln>
                  <a:effectLst/>
                  <a:extLst>
                    <a:ext uri="{91240B29-F687-4f45-9708-019B960494DF}">
                      <a14:hiddenLine xmlns="" xmlns:a14="http://schemas.microsoft.com/office/drawing/2010/main" w="9525" cap="flat">
                        <a:solidFill>
                          <a:srgbClr val="3465A4"/>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30" name="Freeform 5"/>
                  <p:cNvSpPr>
                    <a:spLocks noChangeArrowheads="1"/>
                  </p:cNvSpPr>
                  <p:nvPr/>
                </p:nvSpPr>
                <p:spPr bwMode="auto">
                  <a:xfrm>
                    <a:off x="1935" y="1917"/>
                    <a:ext cx="335" cy="522"/>
                  </a:xfrm>
                  <a:custGeom>
                    <a:avLst/>
                    <a:gdLst>
                      <a:gd name="T0" fmla="*/ 954 w 1483"/>
                      <a:gd name="T1" fmla="*/ 0 h 2306"/>
                      <a:gd name="T2" fmla="*/ 233 w 1483"/>
                      <a:gd name="T3" fmla="*/ 7 h 2306"/>
                      <a:gd name="T4" fmla="*/ 69 w 1483"/>
                      <a:gd name="T5" fmla="*/ 1313 h 2306"/>
                      <a:gd name="T6" fmla="*/ 817 w 1483"/>
                      <a:gd name="T7" fmla="*/ 2271 h 2306"/>
                      <a:gd name="T8" fmla="*/ 858 w 1483"/>
                      <a:gd name="T9" fmla="*/ 2297 h 2306"/>
                      <a:gd name="T10" fmla="*/ 1442 w 1483"/>
                      <a:gd name="T11" fmla="*/ 2305 h 2306"/>
                      <a:gd name="T12" fmla="*/ 1428 w 1483"/>
                      <a:gd name="T13" fmla="*/ 2236 h 2306"/>
                      <a:gd name="T14" fmla="*/ 899 w 1483"/>
                      <a:gd name="T15" fmla="*/ 2113 h 2306"/>
                      <a:gd name="T16" fmla="*/ 398 w 1483"/>
                      <a:gd name="T17" fmla="*/ 1252 h 2306"/>
                      <a:gd name="T18" fmla="*/ 391 w 1483"/>
                      <a:gd name="T19" fmla="*/ 1032 h 2306"/>
                      <a:gd name="T20" fmla="*/ 954 w 1483"/>
                      <a:gd name="T21" fmla="*/ 0 h 2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3" h="2306">
                        <a:moveTo>
                          <a:pt x="954" y="0"/>
                        </a:moveTo>
                        <a:cubicBezTo>
                          <a:pt x="707" y="41"/>
                          <a:pt x="473" y="47"/>
                          <a:pt x="233" y="7"/>
                        </a:cubicBezTo>
                        <a:cubicBezTo>
                          <a:pt x="0" y="1259"/>
                          <a:pt x="0" y="1217"/>
                          <a:pt x="69" y="1313"/>
                        </a:cubicBezTo>
                        <a:cubicBezTo>
                          <a:pt x="426" y="1813"/>
                          <a:pt x="384" y="1758"/>
                          <a:pt x="817" y="2271"/>
                        </a:cubicBezTo>
                        <a:cubicBezTo>
                          <a:pt x="824" y="2283"/>
                          <a:pt x="831" y="2291"/>
                          <a:pt x="858" y="2297"/>
                        </a:cubicBezTo>
                        <a:cubicBezTo>
                          <a:pt x="1442" y="2305"/>
                          <a:pt x="1442" y="2305"/>
                          <a:pt x="1442" y="2305"/>
                        </a:cubicBezTo>
                        <a:cubicBezTo>
                          <a:pt x="1482" y="2305"/>
                          <a:pt x="1468" y="2257"/>
                          <a:pt x="1428" y="2236"/>
                        </a:cubicBezTo>
                        <a:cubicBezTo>
                          <a:pt x="1242" y="2168"/>
                          <a:pt x="995" y="2257"/>
                          <a:pt x="899" y="2113"/>
                        </a:cubicBezTo>
                        <a:cubicBezTo>
                          <a:pt x="446" y="1403"/>
                          <a:pt x="611" y="1621"/>
                          <a:pt x="398" y="1252"/>
                        </a:cubicBezTo>
                        <a:cubicBezTo>
                          <a:pt x="357" y="1177"/>
                          <a:pt x="357" y="1101"/>
                          <a:pt x="391" y="1032"/>
                        </a:cubicBezTo>
                        <a:cubicBezTo>
                          <a:pt x="797" y="266"/>
                          <a:pt x="783" y="301"/>
                          <a:pt x="954" y="0"/>
                        </a:cubicBezTo>
                      </a:path>
                    </a:pathLst>
                  </a:custGeom>
                  <a:solidFill>
                    <a:srgbClr val="D37667"/>
                  </a:solidFill>
                  <a:ln>
                    <a:noFill/>
                  </a:ln>
                  <a:effectLst/>
                  <a:extLst>
                    <a:ext uri="{91240B29-F687-4f45-9708-019B960494DF}">
                      <a14:hiddenLine xmlns="" xmlns:a14="http://schemas.microsoft.com/office/drawing/2010/main" w="9525" cap="flat">
                        <a:solidFill>
                          <a:srgbClr val="3465A4"/>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31" name="Freeform 6"/>
                  <p:cNvSpPr>
                    <a:spLocks noChangeArrowheads="1"/>
                  </p:cNvSpPr>
                  <p:nvPr/>
                </p:nvSpPr>
                <p:spPr bwMode="auto">
                  <a:xfrm>
                    <a:off x="2260" y="1641"/>
                    <a:ext cx="202" cy="227"/>
                  </a:xfrm>
                  <a:custGeom>
                    <a:avLst/>
                    <a:gdLst>
                      <a:gd name="T0" fmla="*/ 0 w 893"/>
                      <a:gd name="T1" fmla="*/ 740 h 1007"/>
                      <a:gd name="T2" fmla="*/ 192 w 893"/>
                      <a:gd name="T3" fmla="*/ 712 h 1007"/>
                      <a:gd name="T4" fmla="*/ 69 w 893"/>
                      <a:gd name="T5" fmla="*/ 459 h 1007"/>
                      <a:gd name="T6" fmla="*/ 371 w 893"/>
                      <a:gd name="T7" fmla="*/ 431 h 1007"/>
                      <a:gd name="T8" fmla="*/ 247 w 893"/>
                      <a:gd name="T9" fmla="*/ 213 h 1007"/>
                      <a:gd name="T10" fmla="*/ 521 w 893"/>
                      <a:gd name="T11" fmla="*/ 247 h 1007"/>
                      <a:gd name="T12" fmla="*/ 439 w 893"/>
                      <a:gd name="T13" fmla="*/ 0 h 1007"/>
                      <a:gd name="T14" fmla="*/ 563 w 893"/>
                      <a:gd name="T15" fmla="*/ 0 h 1007"/>
                      <a:gd name="T16" fmla="*/ 645 w 893"/>
                      <a:gd name="T17" fmla="*/ 49 h 1007"/>
                      <a:gd name="T18" fmla="*/ 878 w 893"/>
                      <a:gd name="T19" fmla="*/ 507 h 1007"/>
                      <a:gd name="T20" fmla="*/ 885 w 893"/>
                      <a:gd name="T21" fmla="*/ 595 h 1007"/>
                      <a:gd name="T22" fmla="*/ 494 w 893"/>
                      <a:gd name="T23" fmla="*/ 992 h 1007"/>
                      <a:gd name="T24" fmla="*/ 378 w 893"/>
                      <a:gd name="T25" fmla="*/ 986 h 1007"/>
                      <a:gd name="T26" fmla="*/ 220 w 893"/>
                      <a:gd name="T27" fmla="*/ 944 h 1007"/>
                      <a:gd name="T28" fmla="*/ 151 w 893"/>
                      <a:gd name="T29" fmla="*/ 910 h 1007"/>
                      <a:gd name="T30" fmla="*/ 0 w 893"/>
                      <a:gd name="T31" fmla="*/ 740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3" h="1007">
                        <a:moveTo>
                          <a:pt x="0" y="740"/>
                        </a:moveTo>
                        <a:cubicBezTo>
                          <a:pt x="192" y="712"/>
                          <a:pt x="192" y="712"/>
                          <a:pt x="192" y="712"/>
                        </a:cubicBezTo>
                        <a:cubicBezTo>
                          <a:pt x="69" y="459"/>
                          <a:pt x="69" y="459"/>
                          <a:pt x="69" y="459"/>
                        </a:cubicBezTo>
                        <a:cubicBezTo>
                          <a:pt x="371" y="431"/>
                          <a:pt x="371" y="431"/>
                          <a:pt x="371" y="431"/>
                        </a:cubicBezTo>
                        <a:cubicBezTo>
                          <a:pt x="247" y="213"/>
                          <a:pt x="247" y="213"/>
                          <a:pt x="247" y="213"/>
                        </a:cubicBezTo>
                        <a:cubicBezTo>
                          <a:pt x="521" y="247"/>
                          <a:pt x="521" y="247"/>
                          <a:pt x="521" y="247"/>
                        </a:cubicBezTo>
                        <a:cubicBezTo>
                          <a:pt x="439" y="0"/>
                          <a:pt x="439" y="0"/>
                          <a:pt x="439" y="0"/>
                        </a:cubicBezTo>
                        <a:cubicBezTo>
                          <a:pt x="563" y="0"/>
                          <a:pt x="563" y="0"/>
                          <a:pt x="563" y="0"/>
                        </a:cubicBezTo>
                        <a:cubicBezTo>
                          <a:pt x="598" y="0"/>
                          <a:pt x="625" y="21"/>
                          <a:pt x="645" y="49"/>
                        </a:cubicBezTo>
                        <a:cubicBezTo>
                          <a:pt x="741" y="192"/>
                          <a:pt x="817" y="343"/>
                          <a:pt x="878" y="507"/>
                        </a:cubicBezTo>
                        <a:cubicBezTo>
                          <a:pt x="892" y="535"/>
                          <a:pt x="892" y="569"/>
                          <a:pt x="885" y="595"/>
                        </a:cubicBezTo>
                        <a:cubicBezTo>
                          <a:pt x="831" y="774"/>
                          <a:pt x="672" y="910"/>
                          <a:pt x="494" y="992"/>
                        </a:cubicBezTo>
                        <a:cubicBezTo>
                          <a:pt x="453" y="1006"/>
                          <a:pt x="412" y="1006"/>
                          <a:pt x="378" y="986"/>
                        </a:cubicBezTo>
                        <a:cubicBezTo>
                          <a:pt x="329" y="958"/>
                          <a:pt x="274" y="944"/>
                          <a:pt x="220" y="944"/>
                        </a:cubicBezTo>
                        <a:cubicBezTo>
                          <a:pt x="192" y="938"/>
                          <a:pt x="172" y="931"/>
                          <a:pt x="151" y="910"/>
                        </a:cubicBezTo>
                        <a:lnTo>
                          <a:pt x="0" y="740"/>
                        </a:lnTo>
                      </a:path>
                    </a:pathLst>
                  </a:custGeom>
                  <a:solidFill>
                    <a:srgbClr val="EBEACC"/>
                  </a:solidFill>
                  <a:ln>
                    <a:noFill/>
                  </a:ln>
                  <a:effectLst/>
                  <a:extLst>
                    <a:ext uri="{91240B29-F687-4f45-9708-019B960494DF}">
                      <a14:hiddenLine xmlns="" xmlns:a14="http://schemas.microsoft.com/office/drawing/2010/main" w="9525" cap="flat">
                        <a:solidFill>
                          <a:srgbClr val="3465A4"/>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32" name="Freeform 7"/>
                  <p:cNvSpPr>
                    <a:spLocks noChangeArrowheads="1"/>
                  </p:cNvSpPr>
                  <p:nvPr/>
                </p:nvSpPr>
                <p:spPr bwMode="auto">
                  <a:xfrm>
                    <a:off x="2364" y="2356"/>
                    <a:ext cx="260" cy="81"/>
                  </a:xfrm>
                  <a:custGeom>
                    <a:avLst/>
                    <a:gdLst>
                      <a:gd name="T0" fmla="*/ 1152 w 1153"/>
                      <a:gd name="T1" fmla="*/ 362 h 363"/>
                      <a:gd name="T2" fmla="*/ 1002 w 1153"/>
                      <a:gd name="T3" fmla="*/ 0 h 363"/>
                      <a:gd name="T4" fmla="*/ 679 w 1153"/>
                      <a:gd name="T5" fmla="*/ 137 h 363"/>
                      <a:gd name="T6" fmla="*/ 315 w 1153"/>
                      <a:gd name="T7" fmla="*/ 41 h 363"/>
                      <a:gd name="T8" fmla="*/ 0 w 1153"/>
                      <a:gd name="T9" fmla="*/ 362 h 363"/>
                      <a:gd name="T10" fmla="*/ 1152 w 1153"/>
                      <a:gd name="T11" fmla="*/ 362 h 363"/>
                    </a:gdLst>
                    <a:ahLst/>
                    <a:cxnLst>
                      <a:cxn ang="0">
                        <a:pos x="T0" y="T1"/>
                      </a:cxn>
                      <a:cxn ang="0">
                        <a:pos x="T2" y="T3"/>
                      </a:cxn>
                      <a:cxn ang="0">
                        <a:pos x="T4" y="T5"/>
                      </a:cxn>
                      <a:cxn ang="0">
                        <a:pos x="T6" y="T7"/>
                      </a:cxn>
                      <a:cxn ang="0">
                        <a:pos x="T8" y="T9"/>
                      </a:cxn>
                      <a:cxn ang="0">
                        <a:pos x="T10" y="T11"/>
                      </a:cxn>
                    </a:cxnLst>
                    <a:rect l="0" t="0" r="r" b="b"/>
                    <a:pathLst>
                      <a:path w="1153" h="363">
                        <a:moveTo>
                          <a:pt x="1152" y="362"/>
                        </a:moveTo>
                        <a:lnTo>
                          <a:pt x="1002" y="0"/>
                        </a:lnTo>
                        <a:lnTo>
                          <a:pt x="679" y="137"/>
                        </a:lnTo>
                        <a:lnTo>
                          <a:pt x="315" y="41"/>
                        </a:lnTo>
                        <a:lnTo>
                          <a:pt x="0" y="362"/>
                        </a:lnTo>
                        <a:lnTo>
                          <a:pt x="1152" y="362"/>
                        </a:lnTo>
                      </a:path>
                    </a:pathLst>
                  </a:custGeom>
                  <a:solidFill>
                    <a:srgbClr val="633F1F"/>
                  </a:solidFill>
                  <a:ln>
                    <a:noFill/>
                  </a:ln>
                  <a:effectLst/>
                  <a:extLst>
                    <a:ext uri="{91240B29-F687-4f45-9708-019B960494DF}">
                      <a14:hiddenLine xmlns="" xmlns:a14="http://schemas.microsoft.com/office/drawing/2010/main" w="9525" cap="flat">
                        <a:solidFill>
                          <a:srgbClr val="3465A4"/>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grpSp>
            <p:sp>
              <p:nvSpPr>
                <p:cNvPr id="227" name="TextBox 226"/>
                <p:cNvSpPr txBox="1"/>
                <p:nvPr/>
              </p:nvSpPr>
              <p:spPr>
                <a:xfrm>
                  <a:off x="6515773" y="1857241"/>
                  <a:ext cx="1011533" cy="534855"/>
                </a:xfrm>
                <a:prstGeom prst="rect">
                  <a:avLst/>
                </a:prstGeom>
                <a:noFill/>
              </p:spPr>
              <p:txBody>
                <a:bodyPr wrap="square" lIns="91114" tIns="45535" rIns="91114" bIns="45535" rtlCol="0" anchor="ctr">
                  <a:spAutoFit/>
                </a:bodyPr>
                <a:lstStyle>
                  <a:defPPr>
                    <a:defRPr lang="ru-RU"/>
                  </a:defPPr>
                  <a:lvl1pPr>
                    <a:defRPr sz="1200" b="1">
                      <a:solidFill>
                        <a:schemeClr val="bg1"/>
                      </a:solidFill>
                      <a:latin typeface="Flexo Medium" pitchFamily="50" charset="0"/>
                    </a:defRPr>
                  </a:lvl1pPr>
                </a:lstStyle>
                <a:p>
                  <a:pPr algn="ctr"/>
                  <a:r>
                    <a:rPr lang="en-US" sz="1100" dirty="0">
                      <a:solidFill>
                        <a:schemeClr val="accent6">
                          <a:lumMod val="75000"/>
                        </a:schemeClr>
                      </a:solidFill>
                    </a:rPr>
                    <a:t>DO NOTHING</a:t>
                  </a:r>
                  <a:endParaRPr lang="ru-RU" sz="1100" dirty="0">
                    <a:solidFill>
                      <a:schemeClr val="accent6">
                        <a:lumMod val="75000"/>
                      </a:schemeClr>
                    </a:solidFill>
                  </a:endParaRPr>
                </a:p>
              </p:txBody>
            </p:sp>
          </p:grpSp>
          <p:grpSp>
            <p:nvGrpSpPr>
              <p:cNvPr id="191" name="Group 190"/>
              <p:cNvGrpSpPr/>
              <p:nvPr/>
            </p:nvGrpSpPr>
            <p:grpSpPr>
              <a:xfrm>
                <a:off x="2210300" y="3721122"/>
                <a:ext cx="1011533" cy="1365803"/>
                <a:chOff x="8664509" y="1857241"/>
                <a:chExt cx="1011533" cy="1365803"/>
              </a:xfrm>
            </p:grpSpPr>
            <p:grpSp>
              <p:nvGrpSpPr>
                <p:cNvPr id="204" name="Group 203"/>
                <p:cNvGrpSpPr/>
                <p:nvPr/>
              </p:nvGrpSpPr>
              <p:grpSpPr>
                <a:xfrm>
                  <a:off x="8763789" y="2511245"/>
                  <a:ext cx="812919" cy="711799"/>
                  <a:chOff x="5226164" y="2719389"/>
                  <a:chExt cx="2603500" cy="2279650"/>
                </a:xfrm>
              </p:grpSpPr>
              <p:sp>
                <p:nvSpPr>
                  <p:cNvPr id="206" name="Freeform 1"/>
                  <p:cNvSpPr>
                    <a:spLocks noChangeArrowheads="1"/>
                  </p:cNvSpPr>
                  <p:nvPr/>
                </p:nvSpPr>
                <p:spPr bwMode="auto">
                  <a:xfrm>
                    <a:off x="6142151" y="4110039"/>
                    <a:ext cx="781050" cy="319088"/>
                  </a:xfrm>
                  <a:custGeom>
                    <a:avLst/>
                    <a:gdLst>
                      <a:gd name="T0" fmla="*/ 1542 w 2168"/>
                      <a:gd name="T1" fmla="*/ 469 h 887"/>
                      <a:gd name="T2" fmla="*/ 1542 w 2168"/>
                      <a:gd name="T3" fmla="*/ 469 h 887"/>
                      <a:gd name="T4" fmla="*/ 1083 w 2168"/>
                      <a:gd name="T5" fmla="*/ 594 h 887"/>
                      <a:gd name="T6" fmla="*/ 625 w 2168"/>
                      <a:gd name="T7" fmla="*/ 469 h 887"/>
                      <a:gd name="T8" fmla="*/ 0 w 2168"/>
                      <a:gd name="T9" fmla="*/ 0 h 887"/>
                      <a:gd name="T10" fmla="*/ 0 w 2168"/>
                      <a:gd name="T11" fmla="*/ 261 h 887"/>
                      <a:gd name="T12" fmla="*/ 52 w 2168"/>
                      <a:gd name="T13" fmla="*/ 292 h 887"/>
                      <a:gd name="T14" fmla="*/ 635 w 2168"/>
                      <a:gd name="T15" fmla="*/ 761 h 887"/>
                      <a:gd name="T16" fmla="*/ 1083 w 2168"/>
                      <a:gd name="T17" fmla="*/ 875 h 887"/>
                      <a:gd name="T18" fmla="*/ 1531 w 2168"/>
                      <a:gd name="T19" fmla="*/ 761 h 887"/>
                      <a:gd name="T20" fmla="*/ 2115 w 2168"/>
                      <a:gd name="T21" fmla="*/ 292 h 887"/>
                      <a:gd name="T22" fmla="*/ 2167 w 2168"/>
                      <a:gd name="T23" fmla="*/ 261 h 887"/>
                      <a:gd name="T24" fmla="*/ 2167 w 2168"/>
                      <a:gd name="T25" fmla="*/ 0 h 887"/>
                      <a:gd name="T26" fmla="*/ 1542 w 2168"/>
                      <a:gd name="T27" fmla="*/ 46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68" h="887">
                        <a:moveTo>
                          <a:pt x="1542" y="469"/>
                        </a:moveTo>
                        <a:lnTo>
                          <a:pt x="1542" y="469"/>
                        </a:lnTo>
                        <a:cubicBezTo>
                          <a:pt x="1396" y="563"/>
                          <a:pt x="1240" y="594"/>
                          <a:pt x="1083" y="594"/>
                        </a:cubicBezTo>
                        <a:cubicBezTo>
                          <a:pt x="917" y="594"/>
                          <a:pt x="771" y="563"/>
                          <a:pt x="625" y="469"/>
                        </a:cubicBezTo>
                        <a:cubicBezTo>
                          <a:pt x="406" y="323"/>
                          <a:pt x="187" y="178"/>
                          <a:pt x="0" y="0"/>
                        </a:cubicBezTo>
                        <a:cubicBezTo>
                          <a:pt x="0" y="84"/>
                          <a:pt x="0" y="167"/>
                          <a:pt x="0" y="261"/>
                        </a:cubicBezTo>
                        <a:cubicBezTo>
                          <a:pt x="21" y="261"/>
                          <a:pt x="31" y="271"/>
                          <a:pt x="52" y="292"/>
                        </a:cubicBezTo>
                        <a:cubicBezTo>
                          <a:pt x="229" y="459"/>
                          <a:pt x="427" y="625"/>
                          <a:pt x="635" y="761"/>
                        </a:cubicBezTo>
                        <a:cubicBezTo>
                          <a:pt x="771" y="855"/>
                          <a:pt x="927" y="886"/>
                          <a:pt x="1083" y="875"/>
                        </a:cubicBezTo>
                        <a:cubicBezTo>
                          <a:pt x="1240" y="886"/>
                          <a:pt x="1396" y="855"/>
                          <a:pt x="1531" y="761"/>
                        </a:cubicBezTo>
                        <a:cubicBezTo>
                          <a:pt x="1740" y="625"/>
                          <a:pt x="1927" y="459"/>
                          <a:pt x="2115" y="292"/>
                        </a:cubicBezTo>
                        <a:cubicBezTo>
                          <a:pt x="2125" y="271"/>
                          <a:pt x="2135" y="261"/>
                          <a:pt x="2167" y="261"/>
                        </a:cubicBezTo>
                        <a:cubicBezTo>
                          <a:pt x="2167" y="167"/>
                          <a:pt x="2167" y="84"/>
                          <a:pt x="2167" y="0"/>
                        </a:cubicBezTo>
                        <a:cubicBezTo>
                          <a:pt x="1969" y="178"/>
                          <a:pt x="1760" y="323"/>
                          <a:pt x="1542" y="469"/>
                        </a:cubicBezTo>
                      </a:path>
                    </a:pathLst>
                  </a:custGeom>
                  <a:solidFill>
                    <a:srgbClr val="D2B69E"/>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07" name="Freeform 2"/>
                  <p:cNvSpPr>
                    <a:spLocks noChangeArrowheads="1"/>
                  </p:cNvSpPr>
                  <p:nvPr/>
                </p:nvSpPr>
                <p:spPr bwMode="auto">
                  <a:xfrm>
                    <a:off x="5226164" y="4406902"/>
                    <a:ext cx="2603500" cy="592137"/>
                  </a:xfrm>
                  <a:custGeom>
                    <a:avLst/>
                    <a:gdLst>
                      <a:gd name="T0" fmla="*/ 3615 w 7230"/>
                      <a:gd name="T1" fmla="*/ 1646 h 1647"/>
                      <a:gd name="T2" fmla="*/ 3615 w 7230"/>
                      <a:gd name="T3" fmla="*/ 1646 h 1647"/>
                      <a:gd name="T4" fmla="*/ 63 w 7230"/>
                      <a:gd name="T5" fmla="*/ 1646 h 1647"/>
                      <a:gd name="T6" fmla="*/ 0 w 7230"/>
                      <a:gd name="T7" fmla="*/ 1594 h 1647"/>
                      <a:gd name="T8" fmla="*/ 0 w 7230"/>
                      <a:gd name="T9" fmla="*/ 927 h 1647"/>
                      <a:gd name="T10" fmla="*/ 2209 w 7230"/>
                      <a:gd name="T11" fmla="*/ 0 h 1647"/>
                      <a:gd name="T12" fmla="*/ 3615 w 7230"/>
                      <a:gd name="T13" fmla="*/ 782 h 1647"/>
                      <a:gd name="T14" fmla="*/ 5032 w 7230"/>
                      <a:gd name="T15" fmla="*/ 0 h 1647"/>
                      <a:gd name="T16" fmla="*/ 7229 w 7230"/>
                      <a:gd name="T17" fmla="*/ 927 h 1647"/>
                      <a:gd name="T18" fmla="*/ 7229 w 7230"/>
                      <a:gd name="T19" fmla="*/ 1594 h 1647"/>
                      <a:gd name="T20" fmla="*/ 7177 w 7230"/>
                      <a:gd name="T21" fmla="*/ 1646 h 1647"/>
                      <a:gd name="T22" fmla="*/ 3615 w 7230"/>
                      <a:gd name="T23" fmla="*/ 1646 h 1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30" h="1647">
                        <a:moveTo>
                          <a:pt x="3615" y="1646"/>
                        </a:moveTo>
                        <a:lnTo>
                          <a:pt x="3615" y="1646"/>
                        </a:lnTo>
                        <a:cubicBezTo>
                          <a:pt x="2427" y="1646"/>
                          <a:pt x="1250" y="1646"/>
                          <a:pt x="63" y="1646"/>
                        </a:cubicBezTo>
                        <a:cubicBezTo>
                          <a:pt x="11" y="1646"/>
                          <a:pt x="0" y="1636"/>
                          <a:pt x="0" y="1594"/>
                        </a:cubicBezTo>
                        <a:cubicBezTo>
                          <a:pt x="11" y="1365"/>
                          <a:pt x="0" y="1146"/>
                          <a:pt x="0" y="927"/>
                        </a:cubicBezTo>
                        <a:cubicBezTo>
                          <a:pt x="0" y="511"/>
                          <a:pt x="1011" y="323"/>
                          <a:pt x="2209" y="0"/>
                        </a:cubicBezTo>
                        <a:cubicBezTo>
                          <a:pt x="2427" y="584"/>
                          <a:pt x="3157" y="782"/>
                          <a:pt x="3615" y="782"/>
                        </a:cubicBezTo>
                        <a:cubicBezTo>
                          <a:pt x="4073" y="782"/>
                          <a:pt x="4813" y="584"/>
                          <a:pt x="5032" y="0"/>
                        </a:cubicBezTo>
                        <a:cubicBezTo>
                          <a:pt x="6219" y="323"/>
                          <a:pt x="7229" y="511"/>
                          <a:pt x="7229" y="927"/>
                        </a:cubicBezTo>
                        <a:cubicBezTo>
                          <a:pt x="7229" y="1146"/>
                          <a:pt x="7229" y="1365"/>
                          <a:pt x="7229" y="1594"/>
                        </a:cubicBezTo>
                        <a:cubicBezTo>
                          <a:pt x="7229" y="1636"/>
                          <a:pt x="7219" y="1646"/>
                          <a:pt x="7177" y="1646"/>
                        </a:cubicBezTo>
                        <a:cubicBezTo>
                          <a:pt x="5990" y="1646"/>
                          <a:pt x="4802" y="1646"/>
                          <a:pt x="3615" y="1646"/>
                        </a:cubicBezTo>
                      </a:path>
                    </a:pathLst>
                  </a:custGeom>
                  <a:solidFill>
                    <a:srgbClr val="00A3E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08" name="Freeform 3"/>
                  <p:cNvSpPr>
                    <a:spLocks noChangeArrowheads="1"/>
                  </p:cNvSpPr>
                  <p:nvPr/>
                </p:nvSpPr>
                <p:spPr bwMode="auto">
                  <a:xfrm>
                    <a:off x="6026264" y="4205289"/>
                    <a:ext cx="1012825" cy="511175"/>
                  </a:xfrm>
                  <a:custGeom>
                    <a:avLst/>
                    <a:gdLst>
                      <a:gd name="T0" fmla="*/ 2813 w 2814"/>
                      <a:gd name="T1" fmla="*/ 562 h 1418"/>
                      <a:gd name="T2" fmla="*/ 2813 w 2814"/>
                      <a:gd name="T3" fmla="*/ 562 h 1418"/>
                      <a:gd name="T4" fmla="*/ 2167 w 2814"/>
                      <a:gd name="T5" fmla="*/ 1187 h 1418"/>
                      <a:gd name="T6" fmla="*/ 479 w 2814"/>
                      <a:gd name="T7" fmla="*/ 1104 h 1418"/>
                      <a:gd name="T8" fmla="*/ 0 w 2814"/>
                      <a:gd name="T9" fmla="*/ 562 h 1418"/>
                      <a:gd name="T10" fmla="*/ 260 w 2814"/>
                      <a:gd name="T11" fmla="*/ 489 h 1418"/>
                      <a:gd name="T12" fmla="*/ 323 w 2814"/>
                      <a:gd name="T13" fmla="*/ 406 h 1418"/>
                      <a:gd name="T14" fmla="*/ 323 w 2814"/>
                      <a:gd name="T15" fmla="*/ 0 h 1418"/>
                      <a:gd name="T16" fmla="*/ 375 w 2814"/>
                      <a:gd name="T17" fmla="*/ 31 h 1418"/>
                      <a:gd name="T18" fmla="*/ 958 w 2814"/>
                      <a:gd name="T19" fmla="*/ 500 h 1418"/>
                      <a:gd name="T20" fmla="*/ 1542 w 2814"/>
                      <a:gd name="T21" fmla="*/ 604 h 1418"/>
                      <a:gd name="T22" fmla="*/ 1813 w 2814"/>
                      <a:gd name="T23" fmla="*/ 521 h 1418"/>
                      <a:gd name="T24" fmla="*/ 2260 w 2814"/>
                      <a:gd name="T25" fmla="*/ 177 h 1418"/>
                      <a:gd name="T26" fmla="*/ 2490 w 2814"/>
                      <a:gd name="T27" fmla="*/ 0 h 1418"/>
                      <a:gd name="T28" fmla="*/ 2490 w 2814"/>
                      <a:gd name="T29" fmla="*/ 406 h 1418"/>
                      <a:gd name="T30" fmla="*/ 2552 w 2814"/>
                      <a:gd name="T31" fmla="*/ 489 h 1418"/>
                      <a:gd name="T32" fmla="*/ 2813 w 2814"/>
                      <a:gd name="T33" fmla="*/ 562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14" h="1418">
                        <a:moveTo>
                          <a:pt x="2813" y="562"/>
                        </a:moveTo>
                        <a:lnTo>
                          <a:pt x="2813" y="562"/>
                        </a:lnTo>
                        <a:cubicBezTo>
                          <a:pt x="2698" y="864"/>
                          <a:pt x="2458" y="1062"/>
                          <a:pt x="2167" y="1187"/>
                        </a:cubicBezTo>
                        <a:cubicBezTo>
                          <a:pt x="1594" y="1417"/>
                          <a:pt x="1031" y="1406"/>
                          <a:pt x="479" y="1104"/>
                        </a:cubicBezTo>
                        <a:cubicBezTo>
                          <a:pt x="260" y="979"/>
                          <a:pt x="83" y="802"/>
                          <a:pt x="0" y="562"/>
                        </a:cubicBezTo>
                        <a:cubicBezTo>
                          <a:pt x="83" y="531"/>
                          <a:pt x="177" y="510"/>
                          <a:pt x="260" y="489"/>
                        </a:cubicBezTo>
                        <a:cubicBezTo>
                          <a:pt x="302" y="479"/>
                          <a:pt x="323" y="458"/>
                          <a:pt x="323" y="406"/>
                        </a:cubicBezTo>
                        <a:cubicBezTo>
                          <a:pt x="323" y="271"/>
                          <a:pt x="323" y="135"/>
                          <a:pt x="323" y="0"/>
                        </a:cubicBezTo>
                        <a:cubicBezTo>
                          <a:pt x="344" y="0"/>
                          <a:pt x="354" y="10"/>
                          <a:pt x="375" y="31"/>
                        </a:cubicBezTo>
                        <a:cubicBezTo>
                          <a:pt x="552" y="198"/>
                          <a:pt x="750" y="364"/>
                          <a:pt x="958" y="500"/>
                        </a:cubicBezTo>
                        <a:cubicBezTo>
                          <a:pt x="1135" y="625"/>
                          <a:pt x="1333" y="625"/>
                          <a:pt x="1542" y="604"/>
                        </a:cubicBezTo>
                        <a:cubicBezTo>
                          <a:pt x="1635" y="604"/>
                          <a:pt x="1729" y="573"/>
                          <a:pt x="1813" y="521"/>
                        </a:cubicBezTo>
                        <a:cubicBezTo>
                          <a:pt x="1969" y="417"/>
                          <a:pt x="2115" y="302"/>
                          <a:pt x="2260" y="177"/>
                        </a:cubicBezTo>
                        <a:cubicBezTo>
                          <a:pt x="2333" y="114"/>
                          <a:pt x="2396" y="42"/>
                          <a:pt x="2490" y="0"/>
                        </a:cubicBezTo>
                        <a:cubicBezTo>
                          <a:pt x="2490" y="135"/>
                          <a:pt x="2490" y="271"/>
                          <a:pt x="2490" y="406"/>
                        </a:cubicBezTo>
                        <a:cubicBezTo>
                          <a:pt x="2490" y="458"/>
                          <a:pt x="2500" y="479"/>
                          <a:pt x="2552" y="489"/>
                        </a:cubicBezTo>
                        <a:cubicBezTo>
                          <a:pt x="2635" y="510"/>
                          <a:pt x="2719" y="531"/>
                          <a:pt x="2813" y="562"/>
                        </a:cubicBezTo>
                      </a:path>
                    </a:pathLst>
                  </a:custGeom>
                  <a:solidFill>
                    <a:srgbClr val="E1C4AC"/>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09" name="Freeform 4"/>
                  <p:cNvSpPr>
                    <a:spLocks noChangeArrowheads="1"/>
                  </p:cNvSpPr>
                  <p:nvPr/>
                </p:nvSpPr>
                <p:spPr bwMode="auto">
                  <a:xfrm>
                    <a:off x="6059601" y="3905252"/>
                    <a:ext cx="3175" cy="4762"/>
                  </a:xfrm>
                  <a:custGeom>
                    <a:avLst/>
                    <a:gdLst>
                      <a:gd name="T0" fmla="*/ 0 w 11"/>
                      <a:gd name="T1" fmla="*/ 11 h 12"/>
                      <a:gd name="T2" fmla="*/ 0 w 11"/>
                      <a:gd name="T3" fmla="*/ 11 h 12"/>
                      <a:gd name="T4" fmla="*/ 10 w 11"/>
                      <a:gd name="T5" fmla="*/ 0 h 12"/>
                      <a:gd name="T6" fmla="*/ 10 w 11"/>
                      <a:gd name="T7" fmla="*/ 11 h 12"/>
                      <a:gd name="T8" fmla="*/ 10 w 11"/>
                      <a:gd name="T9" fmla="*/ 11 h 12"/>
                      <a:gd name="T10" fmla="*/ 0 w 11"/>
                      <a:gd name="T11" fmla="*/ 11 h 12"/>
                    </a:gdLst>
                    <a:ahLst/>
                    <a:cxnLst>
                      <a:cxn ang="0">
                        <a:pos x="T0" y="T1"/>
                      </a:cxn>
                      <a:cxn ang="0">
                        <a:pos x="T2" y="T3"/>
                      </a:cxn>
                      <a:cxn ang="0">
                        <a:pos x="T4" y="T5"/>
                      </a:cxn>
                      <a:cxn ang="0">
                        <a:pos x="T6" y="T7"/>
                      </a:cxn>
                      <a:cxn ang="0">
                        <a:pos x="T8" y="T9"/>
                      </a:cxn>
                      <a:cxn ang="0">
                        <a:pos x="T10" y="T11"/>
                      </a:cxn>
                    </a:cxnLst>
                    <a:rect l="0" t="0" r="r" b="b"/>
                    <a:pathLst>
                      <a:path w="11" h="12">
                        <a:moveTo>
                          <a:pt x="0" y="11"/>
                        </a:moveTo>
                        <a:lnTo>
                          <a:pt x="0" y="11"/>
                        </a:lnTo>
                        <a:cubicBezTo>
                          <a:pt x="0" y="0"/>
                          <a:pt x="10" y="0"/>
                          <a:pt x="10" y="0"/>
                        </a:cubicBezTo>
                        <a:lnTo>
                          <a:pt x="10" y="11"/>
                        </a:lnTo>
                        <a:lnTo>
                          <a:pt x="10" y="11"/>
                        </a:lnTo>
                        <a:lnTo>
                          <a:pt x="0" y="11"/>
                        </a:lnTo>
                      </a:path>
                    </a:pathLst>
                  </a:custGeom>
                  <a:solidFill>
                    <a:srgbClr val="7D555A"/>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10" name="Freeform 5"/>
                  <p:cNvSpPr>
                    <a:spLocks noChangeArrowheads="1"/>
                  </p:cNvSpPr>
                  <p:nvPr/>
                </p:nvSpPr>
                <p:spPr bwMode="auto">
                  <a:xfrm>
                    <a:off x="6332651" y="3957639"/>
                    <a:ext cx="393700" cy="128588"/>
                  </a:xfrm>
                  <a:custGeom>
                    <a:avLst/>
                    <a:gdLst>
                      <a:gd name="T0" fmla="*/ 552 w 1095"/>
                      <a:gd name="T1" fmla="*/ 11 h 356"/>
                      <a:gd name="T2" fmla="*/ 552 w 1095"/>
                      <a:gd name="T3" fmla="*/ 11 h 356"/>
                      <a:gd name="T4" fmla="*/ 1000 w 1095"/>
                      <a:gd name="T5" fmla="*/ 11 h 356"/>
                      <a:gd name="T6" fmla="*/ 1084 w 1095"/>
                      <a:gd name="T7" fmla="*/ 32 h 356"/>
                      <a:gd name="T8" fmla="*/ 1052 w 1095"/>
                      <a:gd name="T9" fmla="*/ 105 h 356"/>
                      <a:gd name="T10" fmla="*/ 636 w 1095"/>
                      <a:gd name="T11" fmla="*/ 323 h 356"/>
                      <a:gd name="T12" fmla="*/ 73 w 1095"/>
                      <a:gd name="T13" fmla="*/ 136 h 356"/>
                      <a:gd name="T14" fmla="*/ 31 w 1095"/>
                      <a:gd name="T15" fmla="*/ 94 h 356"/>
                      <a:gd name="T16" fmla="*/ 73 w 1095"/>
                      <a:gd name="T17" fmla="*/ 11 h 356"/>
                      <a:gd name="T18" fmla="*/ 552 w 1095"/>
                      <a:gd name="T19" fmla="*/ 11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5" h="356">
                        <a:moveTo>
                          <a:pt x="552" y="11"/>
                        </a:moveTo>
                        <a:lnTo>
                          <a:pt x="552" y="11"/>
                        </a:lnTo>
                        <a:cubicBezTo>
                          <a:pt x="698" y="11"/>
                          <a:pt x="854" y="11"/>
                          <a:pt x="1000" y="11"/>
                        </a:cubicBezTo>
                        <a:cubicBezTo>
                          <a:pt x="1031" y="11"/>
                          <a:pt x="1063" y="0"/>
                          <a:pt x="1084" y="32"/>
                        </a:cubicBezTo>
                        <a:cubicBezTo>
                          <a:pt x="1094" y="63"/>
                          <a:pt x="1073" y="84"/>
                          <a:pt x="1052" y="105"/>
                        </a:cubicBezTo>
                        <a:cubicBezTo>
                          <a:pt x="948" y="240"/>
                          <a:pt x="802" y="313"/>
                          <a:pt x="636" y="323"/>
                        </a:cubicBezTo>
                        <a:cubicBezTo>
                          <a:pt x="427" y="355"/>
                          <a:pt x="219" y="313"/>
                          <a:pt x="73" y="136"/>
                        </a:cubicBezTo>
                        <a:cubicBezTo>
                          <a:pt x="52" y="125"/>
                          <a:pt x="42" y="105"/>
                          <a:pt x="31" y="94"/>
                        </a:cubicBezTo>
                        <a:cubicBezTo>
                          <a:pt x="0" y="32"/>
                          <a:pt x="11" y="11"/>
                          <a:pt x="73" y="11"/>
                        </a:cubicBezTo>
                        <a:cubicBezTo>
                          <a:pt x="229" y="11"/>
                          <a:pt x="386" y="11"/>
                          <a:pt x="552" y="11"/>
                        </a:cubicBezTo>
                      </a:path>
                    </a:pathLst>
                  </a:custGeom>
                  <a:solidFill>
                    <a:srgbClr val="AB857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11" name="Freeform 6"/>
                  <p:cNvSpPr>
                    <a:spLocks noChangeArrowheads="1"/>
                  </p:cNvSpPr>
                  <p:nvPr/>
                </p:nvSpPr>
                <p:spPr bwMode="auto">
                  <a:xfrm>
                    <a:off x="6554901" y="3379789"/>
                    <a:ext cx="393700" cy="401638"/>
                  </a:xfrm>
                  <a:custGeom>
                    <a:avLst/>
                    <a:gdLst>
                      <a:gd name="T0" fmla="*/ 10 w 1095"/>
                      <a:gd name="T1" fmla="*/ 740 h 1116"/>
                      <a:gd name="T2" fmla="*/ 10 w 1095"/>
                      <a:gd name="T3" fmla="*/ 740 h 1116"/>
                      <a:gd name="T4" fmla="*/ 10 w 1095"/>
                      <a:gd name="T5" fmla="*/ 521 h 1116"/>
                      <a:gd name="T6" fmla="*/ 281 w 1095"/>
                      <a:gd name="T7" fmla="*/ 94 h 1116"/>
                      <a:gd name="T8" fmla="*/ 906 w 1095"/>
                      <a:gd name="T9" fmla="*/ 104 h 1116"/>
                      <a:gd name="T10" fmla="*/ 1041 w 1095"/>
                      <a:gd name="T11" fmla="*/ 219 h 1116"/>
                      <a:gd name="T12" fmla="*/ 1062 w 1095"/>
                      <a:gd name="T13" fmla="*/ 292 h 1116"/>
                      <a:gd name="T14" fmla="*/ 937 w 1095"/>
                      <a:gd name="T15" fmla="*/ 313 h 1116"/>
                      <a:gd name="T16" fmla="*/ 635 w 1095"/>
                      <a:gd name="T17" fmla="*/ 167 h 1116"/>
                      <a:gd name="T18" fmla="*/ 271 w 1095"/>
                      <a:gd name="T19" fmla="*/ 261 h 1116"/>
                      <a:gd name="T20" fmla="*/ 146 w 1095"/>
                      <a:gd name="T21" fmla="*/ 500 h 1116"/>
                      <a:gd name="T22" fmla="*/ 146 w 1095"/>
                      <a:gd name="T23" fmla="*/ 1042 h 1116"/>
                      <a:gd name="T24" fmla="*/ 73 w 1095"/>
                      <a:gd name="T25" fmla="*/ 1104 h 1116"/>
                      <a:gd name="T26" fmla="*/ 10 w 1095"/>
                      <a:gd name="T27" fmla="*/ 1042 h 1116"/>
                      <a:gd name="T28" fmla="*/ 10 w 1095"/>
                      <a:gd name="T29" fmla="*/ 740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5" h="1116">
                        <a:moveTo>
                          <a:pt x="10" y="740"/>
                        </a:moveTo>
                        <a:lnTo>
                          <a:pt x="10" y="740"/>
                        </a:lnTo>
                        <a:cubicBezTo>
                          <a:pt x="10" y="667"/>
                          <a:pt x="10" y="594"/>
                          <a:pt x="10" y="521"/>
                        </a:cubicBezTo>
                        <a:cubicBezTo>
                          <a:pt x="0" y="313"/>
                          <a:pt x="104" y="177"/>
                          <a:pt x="281" y="94"/>
                        </a:cubicBezTo>
                        <a:cubicBezTo>
                          <a:pt x="489" y="0"/>
                          <a:pt x="698" y="0"/>
                          <a:pt x="906" y="104"/>
                        </a:cubicBezTo>
                        <a:cubicBezTo>
                          <a:pt x="958" y="136"/>
                          <a:pt x="1000" y="177"/>
                          <a:pt x="1041" y="219"/>
                        </a:cubicBezTo>
                        <a:cubicBezTo>
                          <a:pt x="1062" y="240"/>
                          <a:pt x="1094" y="271"/>
                          <a:pt x="1062" y="292"/>
                        </a:cubicBezTo>
                        <a:cubicBezTo>
                          <a:pt x="1031" y="313"/>
                          <a:pt x="979" y="354"/>
                          <a:pt x="937" y="313"/>
                        </a:cubicBezTo>
                        <a:cubicBezTo>
                          <a:pt x="854" y="219"/>
                          <a:pt x="750" y="177"/>
                          <a:pt x="635" y="167"/>
                        </a:cubicBezTo>
                        <a:cubicBezTo>
                          <a:pt x="500" y="156"/>
                          <a:pt x="375" y="177"/>
                          <a:pt x="271" y="261"/>
                        </a:cubicBezTo>
                        <a:cubicBezTo>
                          <a:pt x="187" y="323"/>
                          <a:pt x="146" y="396"/>
                          <a:pt x="146" y="500"/>
                        </a:cubicBezTo>
                        <a:cubicBezTo>
                          <a:pt x="146" y="688"/>
                          <a:pt x="146" y="865"/>
                          <a:pt x="146" y="1042"/>
                        </a:cubicBezTo>
                        <a:cubicBezTo>
                          <a:pt x="156" y="1104"/>
                          <a:pt x="125" y="1104"/>
                          <a:pt x="73" y="1104"/>
                        </a:cubicBezTo>
                        <a:cubicBezTo>
                          <a:pt x="21" y="1115"/>
                          <a:pt x="0" y="1094"/>
                          <a:pt x="10" y="1042"/>
                        </a:cubicBezTo>
                        <a:cubicBezTo>
                          <a:pt x="10" y="938"/>
                          <a:pt x="10" y="844"/>
                          <a:pt x="10" y="740"/>
                        </a:cubicBezTo>
                      </a:path>
                    </a:pathLst>
                  </a:custGeom>
                  <a:solidFill>
                    <a:srgbClr val="BE967C"/>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12" name="Freeform 7"/>
                  <p:cNvSpPr>
                    <a:spLocks noChangeArrowheads="1"/>
                  </p:cNvSpPr>
                  <p:nvPr/>
                </p:nvSpPr>
                <p:spPr bwMode="auto">
                  <a:xfrm>
                    <a:off x="6111989" y="3390902"/>
                    <a:ext cx="374650" cy="112712"/>
                  </a:xfrm>
                  <a:custGeom>
                    <a:avLst/>
                    <a:gdLst>
                      <a:gd name="T0" fmla="*/ 510 w 1042"/>
                      <a:gd name="T1" fmla="*/ 0 h 314"/>
                      <a:gd name="T2" fmla="*/ 510 w 1042"/>
                      <a:gd name="T3" fmla="*/ 0 h 314"/>
                      <a:gd name="T4" fmla="*/ 927 w 1042"/>
                      <a:gd name="T5" fmla="*/ 125 h 314"/>
                      <a:gd name="T6" fmla="*/ 979 w 1042"/>
                      <a:gd name="T7" fmla="*/ 178 h 314"/>
                      <a:gd name="T8" fmla="*/ 1010 w 1042"/>
                      <a:gd name="T9" fmla="*/ 271 h 314"/>
                      <a:gd name="T10" fmla="*/ 875 w 1042"/>
                      <a:gd name="T11" fmla="*/ 271 h 314"/>
                      <a:gd name="T12" fmla="*/ 250 w 1042"/>
                      <a:gd name="T13" fmla="*/ 209 h 314"/>
                      <a:gd name="T14" fmla="*/ 166 w 1042"/>
                      <a:gd name="T15" fmla="*/ 282 h 314"/>
                      <a:gd name="T16" fmla="*/ 104 w 1042"/>
                      <a:gd name="T17" fmla="*/ 303 h 314"/>
                      <a:gd name="T18" fmla="*/ 73 w 1042"/>
                      <a:gd name="T19" fmla="*/ 167 h 314"/>
                      <a:gd name="T20" fmla="*/ 510 w 1042"/>
                      <a:gd name="T21"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2" h="314">
                        <a:moveTo>
                          <a:pt x="510" y="0"/>
                        </a:moveTo>
                        <a:lnTo>
                          <a:pt x="510" y="0"/>
                        </a:lnTo>
                        <a:cubicBezTo>
                          <a:pt x="666" y="11"/>
                          <a:pt x="802" y="32"/>
                          <a:pt x="927" y="125"/>
                        </a:cubicBezTo>
                        <a:cubicBezTo>
                          <a:pt x="948" y="146"/>
                          <a:pt x="968" y="157"/>
                          <a:pt x="979" y="178"/>
                        </a:cubicBezTo>
                        <a:cubicBezTo>
                          <a:pt x="1000" y="209"/>
                          <a:pt x="1041" y="230"/>
                          <a:pt x="1010" y="271"/>
                        </a:cubicBezTo>
                        <a:cubicBezTo>
                          <a:pt x="968" y="313"/>
                          <a:pt x="916" y="313"/>
                          <a:pt x="875" y="271"/>
                        </a:cubicBezTo>
                        <a:cubicBezTo>
                          <a:pt x="739" y="115"/>
                          <a:pt x="406" y="105"/>
                          <a:pt x="250" y="209"/>
                        </a:cubicBezTo>
                        <a:cubicBezTo>
                          <a:pt x="218" y="230"/>
                          <a:pt x="187" y="250"/>
                          <a:pt x="166" y="282"/>
                        </a:cubicBezTo>
                        <a:cubicBezTo>
                          <a:pt x="156" y="313"/>
                          <a:pt x="135" y="313"/>
                          <a:pt x="104" y="303"/>
                        </a:cubicBezTo>
                        <a:cubicBezTo>
                          <a:pt x="10" y="261"/>
                          <a:pt x="0" y="250"/>
                          <a:pt x="73" y="167"/>
                        </a:cubicBezTo>
                        <a:cubicBezTo>
                          <a:pt x="198" y="42"/>
                          <a:pt x="354" y="11"/>
                          <a:pt x="510" y="0"/>
                        </a:cubicBezTo>
                      </a:path>
                    </a:pathLst>
                  </a:custGeom>
                  <a:solidFill>
                    <a:srgbClr val="CDA48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13" name="Freeform 8"/>
                  <p:cNvSpPr>
                    <a:spLocks noChangeArrowheads="1"/>
                  </p:cNvSpPr>
                  <p:nvPr/>
                </p:nvSpPr>
                <p:spPr bwMode="auto">
                  <a:xfrm>
                    <a:off x="6246926" y="3519489"/>
                    <a:ext cx="101600" cy="104775"/>
                  </a:xfrm>
                  <a:custGeom>
                    <a:avLst/>
                    <a:gdLst>
                      <a:gd name="T0" fmla="*/ 0 w 282"/>
                      <a:gd name="T1" fmla="*/ 145 h 292"/>
                      <a:gd name="T2" fmla="*/ 0 w 282"/>
                      <a:gd name="T3" fmla="*/ 145 h 292"/>
                      <a:gd name="T4" fmla="*/ 145 w 282"/>
                      <a:gd name="T5" fmla="*/ 0 h 292"/>
                      <a:gd name="T6" fmla="*/ 281 w 282"/>
                      <a:gd name="T7" fmla="*/ 145 h 292"/>
                      <a:gd name="T8" fmla="*/ 135 w 282"/>
                      <a:gd name="T9" fmla="*/ 291 h 292"/>
                      <a:gd name="T10" fmla="*/ 0 w 282"/>
                      <a:gd name="T11" fmla="*/ 145 h 292"/>
                    </a:gdLst>
                    <a:ahLst/>
                    <a:cxnLst>
                      <a:cxn ang="0">
                        <a:pos x="T0" y="T1"/>
                      </a:cxn>
                      <a:cxn ang="0">
                        <a:pos x="T2" y="T3"/>
                      </a:cxn>
                      <a:cxn ang="0">
                        <a:pos x="T4" y="T5"/>
                      </a:cxn>
                      <a:cxn ang="0">
                        <a:pos x="T6" y="T7"/>
                      </a:cxn>
                      <a:cxn ang="0">
                        <a:pos x="T8" y="T9"/>
                      </a:cxn>
                      <a:cxn ang="0">
                        <a:pos x="T10" y="T11"/>
                      </a:cxn>
                    </a:cxnLst>
                    <a:rect l="0" t="0" r="r" b="b"/>
                    <a:pathLst>
                      <a:path w="282" h="292">
                        <a:moveTo>
                          <a:pt x="0" y="145"/>
                        </a:moveTo>
                        <a:lnTo>
                          <a:pt x="0" y="145"/>
                        </a:lnTo>
                        <a:cubicBezTo>
                          <a:pt x="0" y="62"/>
                          <a:pt x="62" y="0"/>
                          <a:pt x="145" y="0"/>
                        </a:cubicBezTo>
                        <a:cubicBezTo>
                          <a:pt x="218" y="0"/>
                          <a:pt x="281" y="73"/>
                          <a:pt x="281" y="145"/>
                        </a:cubicBezTo>
                        <a:cubicBezTo>
                          <a:pt x="281" y="229"/>
                          <a:pt x="218" y="291"/>
                          <a:pt x="135" y="291"/>
                        </a:cubicBezTo>
                        <a:cubicBezTo>
                          <a:pt x="62" y="291"/>
                          <a:pt x="0" y="218"/>
                          <a:pt x="0" y="145"/>
                        </a:cubicBezTo>
                      </a:path>
                    </a:pathLst>
                  </a:custGeom>
                  <a:solidFill>
                    <a:srgbClr val="3B414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14" name="Freeform 9"/>
                  <p:cNvSpPr>
                    <a:spLocks noChangeArrowheads="1"/>
                  </p:cNvSpPr>
                  <p:nvPr/>
                </p:nvSpPr>
                <p:spPr bwMode="auto">
                  <a:xfrm>
                    <a:off x="6712064" y="3519489"/>
                    <a:ext cx="104775" cy="104775"/>
                  </a:xfrm>
                  <a:custGeom>
                    <a:avLst/>
                    <a:gdLst>
                      <a:gd name="T0" fmla="*/ 292 w 293"/>
                      <a:gd name="T1" fmla="*/ 145 h 292"/>
                      <a:gd name="T2" fmla="*/ 292 w 293"/>
                      <a:gd name="T3" fmla="*/ 145 h 292"/>
                      <a:gd name="T4" fmla="*/ 146 w 293"/>
                      <a:gd name="T5" fmla="*/ 291 h 292"/>
                      <a:gd name="T6" fmla="*/ 0 w 293"/>
                      <a:gd name="T7" fmla="*/ 145 h 292"/>
                      <a:gd name="T8" fmla="*/ 146 w 293"/>
                      <a:gd name="T9" fmla="*/ 0 h 292"/>
                      <a:gd name="T10" fmla="*/ 292 w 293"/>
                      <a:gd name="T11" fmla="*/ 145 h 292"/>
                    </a:gdLst>
                    <a:ahLst/>
                    <a:cxnLst>
                      <a:cxn ang="0">
                        <a:pos x="T0" y="T1"/>
                      </a:cxn>
                      <a:cxn ang="0">
                        <a:pos x="T2" y="T3"/>
                      </a:cxn>
                      <a:cxn ang="0">
                        <a:pos x="T4" y="T5"/>
                      </a:cxn>
                      <a:cxn ang="0">
                        <a:pos x="T6" y="T7"/>
                      </a:cxn>
                      <a:cxn ang="0">
                        <a:pos x="T8" y="T9"/>
                      </a:cxn>
                      <a:cxn ang="0">
                        <a:pos x="T10" y="T11"/>
                      </a:cxn>
                    </a:cxnLst>
                    <a:rect l="0" t="0" r="r" b="b"/>
                    <a:pathLst>
                      <a:path w="293" h="292">
                        <a:moveTo>
                          <a:pt x="292" y="145"/>
                        </a:moveTo>
                        <a:lnTo>
                          <a:pt x="292" y="145"/>
                        </a:lnTo>
                        <a:cubicBezTo>
                          <a:pt x="292" y="229"/>
                          <a:pt x="229" y="291"/>
                          <a:pt x="146" y="291"/>
                        </a:cubicBezTo>
                        <a:cubicBezTo>
                          <a:pt x="73" y="291"/>
                          <a:pt x="0" y="229"/>
                          <a:pt x="0" y="145"/>
                        </a:cubicBezTo>
                        <a:cubicBezTo>
                          <a:pt x="11" y="62"/>
                          <a:pt x="73" y="0"/>
                          <a:pt x="146" y="0"/>
                        </a:cubicBezTo>
                        <a:cubicBezTo>
                          <a:pt x="229" y="0"/>
                          <a:pt x="292" y="62"/>
                          <a:pt x="292" y="145"/>
                        </a:cubicBezTo>
                      </a:path>
                    </a:pathLst>
                  </a:custGeom>
                  <a:solidFill>
                    <a:srgbClr val="3B414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15" name="Freeform 10"/>
                  <p:cNvSpPr>
                    <a:spLocks noChangeArrowheads="1"/>
                  </p:cNvSpPr>
                  <p:nvPr/>
                </p:nvSpPr>
                <p:spPr bwMode="auto">
                  <a:xfrm>
                    <a:off x="6996226" y="3905252"/>
                    <a:ext cx="11113" cy="4762"/>
                  </a:xfrm>
                  <a:custGeom>
                    <a:avLst/>
                    <a:gdLst>
                      <a:gd name="T0" fmla="*/ 31 w 32"/>
                      <a:gd name="T1" fmla="*/ 0 h 12"/>
                      <a:gd name="T2" fmla="*/ 31 w 32"/>
                      <a:gd name="T3" fmla="*/ 0 h 12"/>
                      <a:gd name="T4" fmla="*/ 0 w 32"/>
                      <a:gd name="T5" fmla="*/ 11 h 12"/>
                      <a:gd name="T6" fmla="*/ 10 w 32"/>
                      <a:gd name="T7" fmla="*/ 0 h 12"/>
                      <a:gd name="T8" fmla="*/ 31 w 32"/>
                      <a:gd name="T9" fmla="*/ 0 h 12"/>
                    </a:gdLst>
                    <a:ahLst/>
                    <a:cxnLst>
                      <a:cxn ang="0">
                        <a:pos x="T0" y="T1"/>
                      </a:cxn>
                      <a:cxn ang="0">
                        <a:pos x="T2" y="T3"/>
                      </a:cxn>
                      <a:cxn ang="0">
                        <a:pos x="T4" y="T5"/>
                      </a:cxn>
                      <a:cxn ang="0">
                        <a:pos x="T6" y="T7"/>
                      </a:cxn>
                      <a:cxn ang="0">
                        <a:pos x="T8" y="T9"/>
                      </a:cxn>
                    </a:cxnLst>
                    <a:rect l="0" t="0" r="r" b="b"/>
                    <a:pathLst>
                      <a:path w="32" h="12">
                        <a:moveTo>
                          <a:pt x="31" y="0"/>
                        </a:moveTo>
                        <a:lnTo>
                          <a:pt x="31" y="0"/>
                        </a:lnTo>
                        <a:cubicBezTo>
                          <a:pt x="21" y="0"/>
                          <a:pt x="10" y="11"/>
                          <a:pt x="0" y="11"/>
                        </a:cubicBezTo>
                        <a:lnTo>
                          <a:pt x="10" y="0"/>
                        </a:lnTo>
                        <a:cubicBezTo>
                          <a:pt x="10" y="0"/>
                          <a:pt x="21" y="0"/>
                          <a:pt x="31" y="0"/>
                        </a:cubicBezTo>
                      </a:path>
                    </a:pathLst>
                  </a:custGeom>
                  <a:solidFill>
                    <a:srgbClr val="7D555A"/>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16" name="Freeform 11"/>
                  <p:cNvSpPr>
                    <a:spLocks noChangeArrowheads="1"/>
                  </p:cNvSpPr>
                  <p:nvPr/>
                </p:nvSpPr>
                <p:spPr bwMode="auto">
                  <a:xfrm>
                    <a:off x="6062776" y="3005139"/>
                    <a:ext cx="941388" cy="1319213"/>
                  </a:xfrm>
                  <a:custGeom>
                    <a:avLst/>
                    <a:gdLst>
                      <a:gd name="T0" fmla="*/ 2594 w 2616"/>
                      <a:gd name="T1" fmla="*/ 2052 h 3666"/>
                      <a:gd name="T2" fmla="*/ 2573 w 2616"/>
                      <a:gd name="T3" fmla="*/ 656 h 3666"/>
                      <a:gd name="T4" fmla="*/ 1792 w 2616"/>
                      <a:gd name="T5" fmla="*/ 239 h 3666"/>
                      <a:gd name="T6" fmla="*/ 1209 w 2616"/>
                      <a:gd name="T7" fmla="*/ 281 h 3666"/>
                      <a:gd name="T8" fmla="*/ 396 w 2616"/>
                      <a:gd name="T9" fmla="*/ 166 h 3666"/>
                      <a:gd name="T10" fmla="*/ 0 w 2616"/>
                      <a:gd name="T11" fmla="*/ 1072 h 3666"/>
                      <a:gd name="T12" fmla="*/ 0 w 2616"/>
                      <a:gd name="T13" fmla="*/ 2509 h 3666"/>
                      <a:gd name="T14" fmla="*/ 219 w 2616"/>
                      <a:gd name="T15" fmla="*/ 3071 h 3666"/>
                      <a:gd name="T16" fmla="*/ 1302 w 2616"/>
                      <a:gd name="T17" fmla="*/ 3665 h 3666"/>
                      <a:gd name="T18" fmla="*/ 1761 w 2616"/>
                      <a:gd name="T19" fmla="*/ 3540 h 3666"/>
                      <a:gd name="T20" fmla="*/ 2552 w 2616"/>
                      <a:gd name="T21" fmla="*/ 2738 h 3666"/>
                      <a:gd name="T22" fmla="*/ 2573 w 2616"/>
                      <a:gd name="T23" fmla="*/ 2655 h 3666"/>
                      <a:gd name="T24" fmla="*/ 2594 w 2616"/>
                      <a:gd name="T25" fmla="*/ 2519 h 3666"/>
                      <a:gd name="T26" fmla="*/ 2604 w 2616"/>
                      <a:gd name="T27" fmla="*/ 2498 h 3666"/>
                      <a:gd name="T28" fmla="*/ 2604 w 2616"/>
                      <a:gd name="T29" fmla="*/ 2498 h 3666"/>
                      <a:gd name="T30" fmla="*/ 2594 w 2616"/>
                      <a:gd name="T31" fmla="*/ 2052 h 3666"/>
                      <a:gd name="T32" fmla="*/ 1948 w 2616"/>
                      <a:gd name="T33" fmla="*/ 1718 h 3666"/>
                      <a:gd name="T34" fmla="*/ 1948 w 2616"/>
                      <a:gd name="T35" fmla="*/ 1427 h 3666"/>
                      <a:gd name="T36" fmla="*/ 1948 w 2616"/>
                      <a:gd name="T37" fmla="*/ 1718 h 3666"/>
                      <a:gd name="T38" fmla="*/ 1375 w 2616"/>
                      <a:gd name="T39" fmla="*/ 1781 h 3666"/>
                      <a:gd name="T40" fmla="*/ 1646 w 2616"/>
                      <a:gd name="T41" fmla="*/ 1135 h 3666"/>
                      <a:gd name="T42" fmla="*/ 2406 w 2616"/>
                      <a:gd name="T43" fmla="*/ 1260 h 3666"/>
                      <a:gd name="T44" fmla="*/ 2302 w 2616"/>
                      <a:gd name="T45" fmla="*/ 1354 h 3666"/>
                      <a:gd name="T46" fmla="*/ 1636 w 2616"/>
                      <a:gd name="T47" fmla="*/ 1302 h 3666"/>
                      <a:gd name="T48" fmla="*/ 1511 w 2616"/>
                      <a:gd name="T49" fmla="*/ 2083 h 3666"/>
                      <a:gd name="T50" fmla="*/ 1375 w 2616"/>
                      <a:gd name="T51" fmla="*/ 2083 h 3666"/>
                      <a:gd name="T52" fmla="*/ 302 w 2616"/>
                      <a:gd name="T53" fmla="*/ 1354 h 3666"/>
                      <a:gd name="T54" fmla="*/ 240 w 2616"/>
                      <a:gd name="T55" fmla="*/ 1375 h 3666"/>
                      <a:gd name="T56" fmla="*/ 646 w 2616"/>
                      <a:gd name="T57" fmla="*/ 1072 h 3666"/>
                      <a:gd name="T58" fmla="*/ 1115 w 2616"/>
                      <a:gd name="T59" fmla="*/ 1250 h 3666"/>
                      <a:gd name="T60" fmla="*/ 1011 w 2616"/>
                      <a:gd name="T61" fmla="*/ 1343 h 3666"/>
                      <a:gd name="T62" fmla="*/ 302 w 2616"/>
                      <a:gd name="T63" fmla="*/ 1354 h 3666"/>
                      <a:gd name="T64" fmla="*/ 646 w 2616"/>
                      <a:gd name="T65" fmla="*/ 1718 h 3666"/>
                      <a:gd name="T66" fmla="*/ 656 w 2616"/>
                      <a:gd name="T67" fmla="*/ 1427 h 3666"/>
                      <a:gd name="T68" fmla="*/ 646 w 2616"/>
                      <a:gd name="T69" fmla="*/ 1718 h 3666"/>
                      <a:gd name="T70" fmla="*/ 823 w 2616"/>
                      <a:gd name="T71" fmla="*/ 2780 h 3666"/>
                      <a:gd name="T72" fmla="*/ 823 w 2616"/>
                      <a:gd name="T73" fmla="*/ 2655 h 3666"/>
                      <a:gd name="T74" fmla="*/ 1750 w 2616"/>
                      <a:gd name="T75" fmla="*/ 2655 h 3666"/>
                      <a:gd name="T76" fmla="*/ 1802 w 2616"/>
                      <a:gd name="T77" fmla="*/ 2749 h 3666"/>
                      <a:gd name="T78" fmla="*/ 823 w 2616"/>
                      <a:gd name="T79" fmla="*/ 2780 h 3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16" h="3666">
                        <a:moveTo>
                          <a:pt x="2594" y="2052"/>
                        </a:moveTo>
                        <a:lnTo>
                          <a:pt x="2594" y="2052"/>
                        </a:lnTo>
                        <a:cubicBezTo>
                          <a:pt x="2594" y="1718"/>
                          <a:pt x="2604" y="1395"/>
                          <a:pt x="2604" y="1072"/>
                        </a:cubicBezTo>
                        <a:cubicBezTo>
                          <a:pt x="2615" y="937"/>
                          <a:pt x="2594" y="791"/>
                          <a:pt x="2573" y="656"/>
                        </a:cubicBezTo>
                        <a:cubicBezTo>
                          <a:pt x="2511" y="364"/>
                          <a:pt x="2354" y="239"/>
                          <a:pt x="2042" y="218"/>
                        </a:cubicBezTo>
                        <a:cubicBezTo>
                          <a:pt x="1959" y="208"/>
                          <a:pt x="1875" y="229"/>
                          <a:pt x="1792" y="239"/>
                        </a:cubicBezTo>
                        <a:cubicBezTo>
                          <a:pt x="1761" y="260"/>
                          <a:pt x="1719" y="281"/>
                          <a:pt x="1688" y="302"/>
                        </a:cubicBezTo>
                        <a:cubicBezTo>
                          <a:pt x="1521" y="385"/>
                          <a:pt x="1365" y="364"/>
                          <a:pt x="1209" y="281"/>
                        </a:cubicBezTo>
                        <a:cubicBezTo>
                          <a:pt x="1156" y="250"/>
                          <a:pt x="1104" y="218"/>
                          <a:pt x="1063" y="187"/>
                        </a:cubicBezTo>
                        <a:cubicBezTo>
                          <a:pt x="854" y="0"/>
                          <a:pt x="594" y="52"/>
                          <a:pt x="396" y="166"/>
                        </a:cubicBezTo>
                        <a:cubicBezTo>
                          <a:pt x="167" y="312"/>
                          <a:pt x="52" y="531"/>
                          <a:pt x="21" y="802"/>
                        </a:cubicBezTo>
                        <a:cubicBezTo>
                          <a:pt x="11" y="895"/>
                          <a:pt x="11" y="979"/>
                          <a:pt x="0" y="1072"/>
                        </a:cubicBezTo>
                        <a:cubicBezTo>
                          <a:pt x="0" y="1552"/>
                          <a:pt x="0" y="2020"/>
                          <a:pt x="0" y="2498"/>
                        </a:cubicBezTo>
                        <a:lnTo>
                          <a:pt x="0" y="2509"/>
                        </a:lnTo>
                        <a:cubicBezTo>
                          <a:pt x="11" y="2582"/>
                          <a:pt x="31" y="2665"/>
                          <a:pt x="52" y="2738"/>
                        </a:cubicBezTo>
                        <a:cubicBezTo>
                          <a:pt x="84" y="2863"/>
                          <a:pt x="156" y="2967"/>
                          <a:pt x="219" y="3071"/>
                        </a:cubicBezTo>
                        <a:cubicBezTo>
                          <a:pt x="406" y="3249"/>
                          <a:pt x="625" y="3394"/>
                          <a:pt x="844" y="3540"/>
                        </a:cubicBezTo>
                        <a:cubicBezTo>
                          <a:pt x="990" y="3634"/>
                          <a:pt x="1136" y="3665"/>
                          <a:pt x="1302" y="3665"/>
                        </a:cubicBezTo>
                        <a:lnTo>
                          <a:pt x="1302" y="3665"/>
                        </a:lnTo>
                        <a:cubicBezTo>
                          <a:pt x="1459" y="3665"/>
                          <a:pt x="1615" y="3634"/>
                          <a:pt x="1761" y="3540"/>
                        </a:cubicBezTo>
                        <a:cubicBezTo>
                          <a:pt x="1979" y="3394"/>
                          <a:pt x="2188" y="3249"/>
                          <a:pt x="2386" y="3071"/>
                        </a:cubicBezTo>
                        <a:cubicBezTo>
                          <a:pt x="2448" y="2967"/>
                          <a:pt x="2521" y="2863"/>
                          <a:pt x="2552" y="2738"/>
                        </a:cubicBezTo>
                        <a:cubicBezTo>
                          <a:pt x="2552" y="2717"/>
                          <a:pt x="2563" y="2707"/>
                          <a:pt x="2563" y="2686"/>
                        </a:cubicBezTo>
                        <a:cubicBezTo>
                          <a:pt x="2573" y="2676"/>
                          <a:pt x="2573" y="2665"/>
                          <a:pt x="2573" y="2655"/>
                        </a:cubicBezTo>
                        <a:cubicBezTo>
                          <a:pt x="2573" y="2655"/>
                          <a:pt x="2573" y="2644"/>
                          <a:pt x="2573" y="2634"/>
                        </a:cubicBezTo>
                        <a:cubicBezTo>
                          <a:pt x="2584" y="2603"/>
                          <a:pt x="2594" y="2561"/>
                          <a:pt x="2594" y="2519"/>
                        </a:cubicBezTo>
                        <a:lnTo>
                          <a:pt x="2594" y="2509"/>
                        </a:lnTo>
                        <a:lnTo>
                          <a:pt x="2604" y="2498"/>
                        </a:lnTo>
                        <a:lnTo>
                          <a:pt x="2604" y="2498"/>
                        </a:lnTo>
                        <a:lnTo>
                          <a:pt x="2604" y="2498"/>
                        </a:lnTo>
                        <a:lnTo>
                          <a:pt x="2604" y="2498"/>
                        </a:lnTo>
                        <a:cubicBezTo>
                          <a:pt x="2604" y="2343"/>
                          <a:pt x="2594" y="2197"/>
                          <a:pt x="2594" y="2052"/>
                        </a:cubicBezTo>
                        <a:close/>
                        <a:moveTo>
                          <a:pt x="1948" y="1718"/>
                        </a:moveTo>
                        <a:lnTo>
                          <a:pt x="1948" y="1718"/>
                        </a:lnTo>
                        <a:cubicBezTo>
                          <a:pt x="1875" y="1718"/>
                          <a:pt x="1802" y="1656"/>
                          <a:pt x="1802" y="1572"/>
                        </a:cubicBezTo>
                        <a:cubicBezTo>
                          <a:pt x="1813" y="1489"/>
                          <a:pt x="1875" y="1427"/>
                          <a:pt x="1948" y="1427"/>
                        </a:cubicBezTo>
                        <a:cubicBezTo>
                          <a:pt x="2031" y="1427"/>
                          <a:pt x="2094" y="1489"/>
                          <a:pt x="2094" y="1572"/>
                        </a:cubicBezTo>
                        <a:cubicBezTo>
                          <a:pt x="2094" y="1656"/>
                          <a:pt x="2031" y="1718"/>
                          <a:pt x="1948" y="1718"/>
                        </a:cubicBezTo>
                        <a:close/>
                        <a:moveTo>
                          <a:pt x="1375" y="1781"/>
                        </a:moveTo>
                        <a:lnTo>
                          <a:pt x="1375" y="1781"/>
                        </a:lnTo>
                        <a:cubicBezTo>
                          <a:pt x="1375" y="1708"/>
                          <a:pt x="1375" y="1635"/>
                          <a:pt x="1375" y="1562"/>
                        </a:cubicBezTo>
                        <a:cubicBezTo>
                          <a:pt x="1365" y="1354"/>
                          <a:pt x="1469" y="1218"/>
                          <a:pt x="1646" y="1135"/>
                        </a:cubicBezTo>
                        <a:cubicBezTo>
                          <a:pt x="1854" y="1041"/>
                          <a:pt x="2063" y="1041"/>
                          <a:pt x="2271" y="1145"/>
                        </a:cubicBezTo>
                        <a:cubicBezTo>
                          <a:pt x="2323" y="1177"/>
                          <a:pt x="2365" y="1218"/>
                          <a:pt x="2406" y="1260"/>
                        </a:cubicBezTo>
                        <a:cubicBezTo>
                          <a:pt x="2427" y="1281"/>
                          <a:pt x="2459" y="1312"/>
                          <a:pt x="2427" y="1333"/>
                        </a:cubicBezTo>
                        <a:cubicBezTo>
                          <a:pt x="2396" y="1354"/>
                          <a:pt x="2344" y="1395"/>
                          <a:pt x="2302" y="1354"/>
                        </a:cubicBezTo>
                        <a:cubicBezTo>
                          <a:pt x="2219" y="1260"/>
                          <a:pt x="2115" y="1218"/>
                          <a:pt x="2000" y="1208"/>
                        </a:cubicBezTo>
                        <a:cubicBezTo>
                          <a:pt x="1865" y="1197"/>
                          <a:pt x="1740" y="1218"/>
                          <a:pt x="1636" y="1302"/>
                        </a:cubicBezTo>
                        <a:cubicBezTo>
                          <a:pt x="1552" y="1364"/>
                          <a:pt x="1511" y="1437"/>
                          <a:pt x="1511" y="1541"/>
                        </a:cubicBezTo>
                        <a:cubicBezTo>
                          <a:pt x="1511" y="1729"/>
                          <a:pt x="1511" y="1906"/>
                          <a:pt x="1511" y="2083"/>
                        </a:cubicBezTo>
                        <a:cubicBezTo>
                          <a:pt x="1521" y="2145"/>
                          <a:pt x="1490" y="2145"/>
                          <a:pt x="1438" y="2145"/>
                        </a:cubicBezTo>
                        <a:cubicBezTo>
                          <a:pt x="1386" y="2156"/>
                          <a:pt x="1365" y="2135"/>
                          <a:pt x="1375" y="2083"/>
                        </a:cubicBezTo>
                        <a:cubicBezTo>
                          <a:pt x="1375" y="1979"/>
                          <a:pt x="1375" y="1885"/>
                          <a:pt x="1375" y="1781"/>
                        </a:cubicBezTo>
                        <a:close/>
                        <a:moveTo>
                          <a:pt x="302" y="1354"/>
                        </a:moveTo>
                        <a:lnTo>
                          <a:pt x="302" y="1354"/>
                        </a:lnTo>
                        <a:cubicBezTo>
                          <a:pt x="292" y="1385"/>
                          <a:pt x="271" y="1385"/>
                          <a:pt x="240" y="1375"/>
                        </a:cubicBezTo>
                        <a:cubicBezTo>
                          <a:pt x="146" y="1333"/>
                          <a:pt x="136" y="1322"/>
                          <a:pt x="209" y="1239"/>
                        </a:cubicBezTo>
                        <a:cubicBezTo>
                          <a:pt x="334" y="1114"/>
                          <a:pt x="490" y="1083"/>
                          <a:pt x="646" y="1072"/>
                        </a:cubicBezTo>
                        <a:cubicBezTo>
                          <a:pt x="802" y="1083"/>
                          <a:pt x="938" y="1104"/>
                          <a:pt x="1063" y="1197"/>
                        </a:cubicBezTo>
                        <a:cubicBezTo>
                          <a:pt x="1084" y="1218"/>
                          <a:pt x="1104" y="1229"/>
                          <a:pt x="1115" y="1250"/>
                        </a:cubicBezTo>
                        <a:cubicBezTo>
                          <a:pt x="1136" y="1281"/>
                          <a:pt x="1177" y="1302"/>
                          <a:pt x="1146" y="1343"/>
                        </a:cubicBezTo>
                        <a:cubicBezTo>
                          <a:pt x="1104" y="1385"/>
                          <a:pt x="1052" y="1385"/>
                          <a:pt x="1011" y="1343"/>
                        </a:cubicBezTo>
                        <a:cubicBezTo>
                          <a:pt x="875" y="1187"/>
                          <a:pt x="542" y="1177"/>
                          <a:pt x="386" y="1281"/>
                        </a:cubicBezTo>
                        <a:cubicBezTo>
                          <a:pt x="354" y="1302"/>
                          <a:pt x="323" y="1322"/>
                          <a:pt x="302" y="1354"/>
                        </a:cubicBezTo>
                        <a:close/>
                        <a:moveTo>
                          <a:pt x="646" y="1718"/>
                        </a:moveTo>
                        <a:lnTo>
                          <a:pt x="646" y="1718"/>
                        </a:lnTo>
                        <a:cubicBezTo>
                          <a:pt x="573" y="1718"/>
                          <a:pt x="511" y="1645"/>
                          <a:pt x="511" y="1572"/>
                        </a:cubicBezTo>
                        <a:cubicBezTo>
                          <a:pt x="511" y="1489"/>
                          <a:pt x="573" y="1427"/>
                          <a:pt x="656" y="1427"/>
                        </a:cubicBezTo>
                        <a:cubicBezTo>
                          <a:pt x="729" y="1427"/>
                          <a:pt x="792" y="1500"/>
                          <a:pt x="792" y="1572"/>
                        </a:cubicBezTo>
                        <a:cubicBezTo>
                          <a:pt x="792" y="1656"/>
                          <a:pt x="729" y="1718"/>
                          <a:pt x="646" y="1718"/>
                        </a:cubicBezTo>
                        <a:close/>
                        <a:moveTo>
                          <a:pt x="823" y="2780"/>
                        </a:moveTo>
                        <a:lnTo>
                          <a:pt x="823" y="2780"/>
                        </a:lnTo>
                        <a:cubicBezTo>
                          <a:pt x="802" y="2769"/>
                          <a:pt x="792" y="2749"/>
                          <a:pt x="781" y="2738"/>
                        </a:cubicBezTo>
                        <a:cubicBezTo>
                          <a:pt x="750" y="2676"/>
                          <a:pt x="761" y="2655"/>
                          <a:pt x="823" y="2655"/>
                        </a:cubicBezTo>
                        <a:cubicBezTo>
                          <a:pt x="979" y="2655"/>
                          <a:pt x="1136" y="2655"/>
                          <a:pt x="1302" y="2655"/>
                        </a:cubicBezTo>
                        <a:cubicBezTo>
                          <a:pt x="1448" y="2655"/>
                          <a:pt x="1604" y="2655"/>
                          <a:pt x="1750" y="2655"/>
                        </a:cubicBezTo>
                        <a:cubicBezTo>
                          <a:pt x="1781" y="2655"/>
                          <a:pt x="1813" y="2644"/>
                          <a:pt x="1834" y="2676"/>
                        </a:cubicBezTo>
                        <a:cubicBezTo>
                          <a:pt x="1844" y="2707"/>
                          <a:pt x="1823" y="2728"/>
                          <a:pt x="1802" y="2749"/>
                        </a:cubicBezTo>
                        <a:cubicBezTo>
                          <a:pt x="1698" y="2884"/>
                          <a:pt x="1552" y="2957"/>
                          <a:pt x="1386" y="2967"/>
                        </a:cubicBezTo>
                        <a:cubicBezTo>
                          <a:pt x="1177" y="2999"/>
                          <a:pt x="969" y="2957"/>
                          <a:pt x="823" y="2780"/>
                        </a:cubicBezTo>
                        <a:close/>
                      </a:path>
                    </a:pathLst>
                  </a:custGeom>
                  <a:solidFill>
                    <a:srgbClr val="EACEB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17" name="Freeform 12"/>
                  <p:cNvSpPr>
                    <a:spLocks noChangeArrowheads="1"/>
                  </p:cNvSpPr>
                  <p:nvPr/>
                </p:nvSpPr>
                <p:spPr bwMode="auto">
                  <a:xfrm>
                    <a:off x="5938951" y="2719389"/>
                    <a:ext cx="965200" cy="896938"/>
                  </a:xfrm>
                  <a:custGeom>
                    <a:avLst/>
                    <a:gdLst>
                      <a:gd name="T0" fmla="*/ 2094 w 2679"/>
                      <a:gd name="T1" fmla="*/ 1104 h 2490"/>
                      <a:gd name="T2" fmla="*/ 2094 w 2679"/>
                      <a:gd name="T3" fmla="*/ 1104 h 2490"/>
                      <a:gd name="T4" fmla="*/ 1459 w 2679"/>
                      <a:gd name="T5" fmla="*/ 1073 h 2490"/>
                      <a:gd name="T6" fmla="*/ 1115 w 2679"/>
                      <a:gd name="T7" fmla="*/ 927 h 2490"/>
                      <a:gd name="T8" fmla="*/ 657 w 2679"/>
                      <a:gd name="T9" fmla="*/ 1135 h 2490"/>
                      <a:gd name="T10" fmla="*/ 365 w 2679"/>
                      <a:gd name="T11" fmla="*/ 1750 h 2490"/>
                      <a:gd name="T12" fmla="*/ 355 w 2679"/>
                      <a:gd name="T13" fmla="*/ 2417 h 2490"/>
                      <a:gd name="T14" fmla="*/ 344 w 2679"/>
                      <a:gd name="T15" fmla="*/ 2489 h 2490"/>
                      <a:gd name="T16" fmla="*/ 115 w 2679"/>
                      <a:gd name="T17" fmla="*/ 2083 h 2490"/>
                      <a:gd name="T18" fmla="*/ 94 w 2679"/>
                      <a:gd name="T19" fmla="*/ 2042 h 2490"/>
                      <a:gd name="T20" fmla="*/ 0 w 2679"/>
                      <a:gd name="T21" fmla="*/ 1354 h 2490"/>
                      <a:gd name="T22" fmla="*/ 782 w 2679"/>
                      <a:gd name="T23" fmla="*/ 271 h 2490"/>
                      <a:gd name="T24" fmla="*/ 823 w 2679"/>
                      <a:gd name="T25" fmla="*/ 250 h 2490"/>
                      <a:gd name="T26" fmla="*/ 771 w 2679"/>
                      <a:gd name="T27" fmla="*/ 52 h 2490"/>
                      <a:gd name="T28" fmla="*/ 823 w 2679"/>
                      <a:gd name="T29" fmla="*/ 0 h 2490"/>
                      <a:gd name="T30" fmla="*/ 1428 w 2679"/>
                      <a:gd name="T31" fmla="*/ 62 h 2490"/>
                      <a:gd name="T32" fmla="*/ 1928 w 2679"/>
                      <a:gd name="T33" fmla="*/ 62 h 2490"/>
                      <a:gd name="T34" fmla="*/ 2678 w 2679"/>
                      <a:gd name="T35" fmla="*/ 583 h 2490"/>
                      <a:gd name="T36" fmla="*/ 2313 w 2679"/>
                      <a:gd name="T37" fmla="*/ 916 h 2490"/>
                      <a:gd name="T38" fmla="*/ 2094 w 2679"/>
                      <a:gd name="T39" fmla="*/ 1104 h 2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79" h="2490">
                        <a:moveTo>
                          <a:pt x="2094" y="1104"/>
                        </a:moveTo>
                        <a:lnTo>
                          <a:pt x="2094" y="1104"/>
                        </a:lnTo>
                        <a:cubicBezTo>
                          <a:pt x="1875" y="1239"/>
                          <a:pt x="1667" y="1208"/>
                          <a:pt x="1459" y="1073"/>
                        </a:cubicBezTo>
                        <a:cubicBezTo>
                          <a:pt x="1355" y="1000"/>
                          <a:pt x="1250" y="916"/>
                          <a:pt x="1115" y="927"/>
                        </a:cubicBezTo>
                        <a:cubicBezTo>
                          <a:pt x="938" y="948"/>
                          <a:pt x="792" y="1021"/>
                          <a:pt x="657" y="1135"/>
                        </a:cubicBezTo>
                        <a:cubicBezTo>
                          <a:pt x="469" y="1302"/>
                          <a:pt x="407" y="1521"/>
                          <a:pt x="365" y="1750"/>
                        </a:cubicBezTo>
                        <a:cubicBezTo>
                          <a:pt x="334" y="1969"/>
                          <a:pt x="344" y="2198"/>
                          <a:pt x="355" y="2417"/>
                        </a:cubicBezTo>
                        <a:cubicBezTo>
                          <a:pt x="355" y="2437"/>
                          <a:pt x="365" y="2469"/>
                          <a:pt x="344" y="2489"/>
                        </a:cubicBezTo>
                        <a:cubicBezTo>
                          <a:pt x="313" y="2333"/>
                          <a:pt x="271" y="2177"/>
                          <a:pt x="115" y="2083"/>
                        </a:cubicBezTo>
                        <a:cubicBezTo>
                          <a:pt x="105" y="2073"/>
                          <a:pt x="105" y="2052"/>
                          <a:pt x="94" y="2042"/>
                        </a:cubicBezTo>
                        <a:cubicBezTo>
                          <a:pt x="53" y="1812"/>
                          <a:pt x="0" y="1583"/>
                          <a:pt x="0" y="1354"/>
                        </a:cubicBezTo>
                        <a:cubicBezTo>
                          <a:pt x="11" y="833"/>
                          <a:pt x="292" y="417"/>
                          <a:pt x="782" y="271"/>
                        </a:cubicBezTo>
                        <a:cubicBezTo>
                          <a:pt x="803" y="260"/>
                          <a:pt x="813" y="250"/>
                          <a:pt x="823" y="250"/>
                        </a:cubicBezTo>
                        <a:cubicBezTo>
                          <a:pt x="792" y="187"/>
                          <a:pt x="771" y="125"/>
                          <a:pt x="771" y="52"/>
                        </a:cubicBezTo>
                        <a:cubicBezTo>
                          <a:pt x="771" y="10"/>
                          <a:pt x="782" y="0"/>
                          <a:pt x="823" y="0"/>
                        </a:cubicBezTo>
                        <a:cubicBezTo>
                          <a:pt x="1021" y="42"/>
                          <a:pt x="1230" y="73"/>
                          <a:pt x="1428" y="62"/>
                        </a:cubicBezTo>
                        <a:cubicBezTo>
                          <a:pt x="1594" y="62"/>
                          <a:pt x="1761" y="42"/>
                          <a:pt x="1928" y="62"/>
                        </a:cubicBezTo>
                        <a:cubicBezTo>
                          <a:pt x="2261" y="114"/>
                          <a:pt x="2521" y="271"/>
                          <a:pt x="2678" y="583"/>
                        </a:cubicBezTo>
                        <a:cubicBezTo>
                          <a:pt x="2553" y="698"/>
                          <a:pt x="2428" y="812"/>
                          <a:pt x="2313" y="916"/>
                        </a:cubicBezTo>
                        <a:cubicBezTo>
                          <a:pt x="2240" y="979"/>
                          <a:pt x="2157" y="1031"/>
                          <a:pt x="2094" y="1104"/>
                        </a:cubicBezTo>
                      </a:path>
                    </a:pathLst>
                  </a:custGeom>
                  <a:solidFill>
                    <a:srgbClr val="E4AC4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18" name="Freeform 13"/>
                  <p:cNvSpPr>
                    <a:spLocks noChangeArrowheads="1"/>
                  </p:cNvSpPr>
                  <p:nvPr/>
                </p:nvSpPr>
                <p:spPr bwMode="auto">
                  <a:xfrm>
                    <a:off x="6693014" y="2930527"/>
                    <a:ext cx="434975" cy="685800"/>
                  </a:xfrm>
                  <a:custGeom>
                    <a:avLst/>
                    <a:gdLst>
                      <a:gd name="T0" fmla="*/ 0 w 1210"/>
                      <a:gd name="T1" fmla="*/ 521 h 1907"/>
                      <a:gd name="T2" fmla="*/ 0 w 1210"/>
                      <a:gd name="T3" fmla="*/ 521 h 1907"/>
                      <a:gd name="T4" fmla="*/ 219 w 1210"/>
                      <a:gd name="T5" fmla="*/ 333 h 1907"/>
                      <a:gd name="T6" fmla="*/ 584 w 1210"/>
                      <a:gd name="T7" fmla="*/ 0 h 1907"/>
                      <a:gd name="T8" fmla="*/ 1177 w 1210"/>
                      <a:gd name="T9" fmla="*/ 604 h 1907"/>
                      <a:gd name="T10" fmla="*/ 1094 w 1210"/>
                      <a:gd name="T11" fmla="*/ 1459 h 1907"/>
                      <a:gd name="T12" fmla="*/ 1073 w 1210"/>
                      <a:gd name="T13" fmla="*/ 1500 h 1907"/>
                      <a:gd name="T14" fmla="*/ 865 w 1210"/>
                      <a:gd name="T15" fmla="*/ 1802 h 1907"/>
                      <a:gd name="T16" fmla="*/ 844 w 1210"/>
                      <a:gd name="T17" fmla="*/ 1906 h 1907"/>
                      <a:gd name="T18" fmla="*/ 844 w 1210"/>
                      <a:gd name="T19" fmla="*/ 1656 h 1907"/>
                      <a:gd name="T20" fmla="*/ 761 w 1210"/>
                      <a:gd name="T21" fmla="*/ 750 h 1907"/>
                      <a:gd name="T22" fmla="*/ 406 w 1210"/>
                      <a:gd name="T23" fmla="*/ 479 h 1907"/>
                      <a:gd name="T24" fmla="*/ 0 w 1210"/>
                      <a:gd name="T25" fmla="*/ 521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0" h="1907">
                        <a:moveTo>
                          <a:pt x="0" y="521"/>
                        </a:moveTo>
                        <a:lnTo>
                          <a:pt x="0" y="521"/>
                        </a:lnTo>
                        <a:cubicBezTo>
                          <a:pt x="63" y="448"/>
                          <a:pt x="146" y="396"/>
                          <a:pt x="219" y="333"/>
                        </a:cubicBezTo>
                        <a:cubicBezTo>
                          <a:pt x="334" y="229"/>
                          <a:pt x="459" y="115"/>
                          <a:pt x="584" y="0"/>
                        </a:cubicBezTo>
                        <a:cubicBezTo>
                          <a:pt x="906" y="42"/>
                          <a:pt x="1136" y="281"/>
                          <a:pt x="1177" y="604"/>
                        </a:cubicBezTo>
                        <a:cubicBezTo>
                          <a:pt x="1209" y="896"/>
                          <a:pt x="1146" y="1177"/>
                          <a:pt x="1094" y="1459"/>
                        </a:cubicBezTo>
                        <a:cubicBezTo>
                          <a:pt x="1084" y="1479"/>
                          <a:pt x="1084" y="1490"/>
                          <a:pt x="1073" y="1500"/>
                        </a:cubicBezTo>
                        <a:cubicBezTo>
                          <a:pt x="948" y="1563"/>
                          <a:pt x="906" y="1688"/>
                          <a:pt x="865" y="1802"/>
                        </a:cubicBezTo>
                        <a:cubicBezTo>
                          <a:pt x="854" y="1834"/>
                          <a:pt x="854" y="1875"/>
                          <a:pt x="844" y="1906"/>
                        </a:cubicBezTo>
                        <a:cubicBezTo>
                          <a:pt x="823" y="1823"/>
                          <a:pt x="844" y="1740"/>
                          <a:pt x="844" y="1656"/>
                        </a:cubicBezTo>
                        <a:cubicBezTo>
                          <a:pt x="854" y="1354"/>
                          <a:pt x="844" y="1052"/>
                          <a:pt x="761" y="750"/>
                        </a:cubicBezTo>
                        <a:cubicBezTo>
                          <a:pt x="709" y="563"/>
                          <a:pt x="615" y="490"/>
                          <a:pt x="406" y="479"/>
                        </a:cubicBezTo>
                        <a:cubicBezTo>
                          <a:pt x="271" y="479"/>
                          <a:pt x="136" y="490"/>
                          <a:pt x="0" y="521"/>
                        </a:cubicBezTo>
                      </a:path>
                    </a:pathLst>
                  </a:custGeom>
                  <a:solidFill>
                    <a:srgbClr val="D89B43"/>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19" name="Freeform 14"/>
                  <p:cNvSpPr>
                    <a:spLocks noChangeArrowheads="1"/>
                  </p:cNvSpPr>
                  <p:nvPr/>
                </p:nvSpPr>
                <p:spPr bwMode="auto">
                  <a:xfrm>
                    <a:off x="5932601" y="2746377"/>
                    <a:ext cx="1196975" cy="1162050"/>
                  </a:xfrm>
                  <a:custGeom>
                    <a:avLst/>
                    <a:gdLst>
                      <a:gd name="T0" fmla="*/ 2968 w 3324"/>
                      <a:gd name="T1" fmla="*/ 3217 h 3229"/>
                      <a:gd name="T2" fmla="*/ 2968 w 3324"/>
                      <a:gd name="T3" fmla="*/ 3217 h 3229"/>
                      <a:gd name="T4" fmla="*/ 2958 w 3324"/>
                      <a:gd name="T5" fmla="*/ 2771 h 3229"/>
                      <a:gd name="T6" fmla="*/ 2968 w 3324"/>
                      <a:gd name="T7" fmla="*/ 1791 h 3229"/>
                      <a:gd name="T8" fmla="*/ 3031 w 3324"/>
                      <a:gd name="T9" fmla="*/ 1802 h 3229"/>
                      <a:gd name="T10" fmla="*/ 3104 w 3324"/>
                      <a:gd name="T11" fmla="*/ 1739 h 3229"/>
                      <a:gd name="T12" fmla="*/ 3000 w 3324"/>
                      <a:gd name="T13" fmla="*/ 1177 h 3229"/>
                      <a:gd name="T14" fmla="*/ 2573 w 3324"/>
                      <a:gd name="T15" fmla="*/ 594 h 3229"/>
                      <a:gd name="T16" fmla="*/ 2531 w 3324"/>
                      <a:gd name="T17" fmla="*/ 562 h 3229"/>
                      <a:gd name="T18" fmla="*/ 1427 w 3324"/>
                      <a:gd name="T19" fmla="*/ 291 h 3229"/>
                      <a:gd name="T20" fmla="*/ 218 w 3324"/>
                      <a:gd name="T21" fmla="*/ 1698 h 3229"/>
                      <a:gd name="T22" fmla="*/ 323 w 3324"/>
                      <a:gd name="T23" fmla="*/ 1791 h 3229"/>
                      <a:gd name="T24" fmla="*/ 364 w 3324"/>
                      <a:gd name="T25" fmla="*/ 1791 h 3229"/>
                      <a:gd name="T26" fmla="*/ 364 w 3324"/>
                      <a:gd name="T27" fmla="*/ 3217 h 3229"/>
                      <a:gd name="T28" fmla="*/ 354 w 3324"/>
                      <a:gd name="T29" fmla="*/ 3228 h 3229"/>
                      <a:gd name="T30" fmla="*/ 229 w 3324"/>
                      <a:gd name="T31" fmla="*/ 3197 h 3229"/>
                      <a:gd name="T32" fmla="*/ 229 w 3324"/>
                      <a:gd name="T33" fmla="*/ 1896 h 3229"/>
                      <a:gd name="T34" fmla="*/ 145 w 3324"/>
                      <a:gd name="T35" fmla="*/ 1844 h 3229"/>
                      <a:gd name="T36" fmla="*/ 10 w 3324"/>
                      <a:gd name="T37" fmla="*/ 1927 h 3229"/>
                      <a:gd name="T38" fmla="*/ 0 w 3324"/>
                      <a:gd name="T39" fmla="*/ 1781 h 3229"/>
                      <a:gd name="T40" fmla="*/ 20 w 3324"/>
                      <a:gd name="T41" fmla="*/ 1489 h 3229"/>
                      <a:gd name="T42" fmla="*/ 593 w 3324"/>
                      <a:gd name="T43" fmla="*/ 448 h 3229"/>
                      <a:gd name="T44" fmla="*/ 1958 w 3324"/>
                      <a:gd name="T45" fmla="*/ 83 h 3229"/>
                      <a:gd name="T46" fmla="*/ 2729 w 3324"/>
                      <a:gd name="T47" fmla="*/ 448 h 3229"/>
                      <a:gd name="T48" fmla="*/ 3052 w 3324"/>
                      <a:gd name="T49" fmla="*/ 802 h 3229"/>
                      <a:gd name="T50" fmla="*/ 3323 w 3324"/>
                      <a:gd name="T51" fmla="*/ 1781 h 3229"/>
                      <a:gd name="T52" fmla="*/ 3323 w 3324"/>
                      <a:gd name="T53" fmla="*/ 1927 h 3229"/>
                      <a:gd name="T54" fmla="*/ 3156 w 3324"/>
                      <a:gd name="T55" fmla="*/ 1833 h 3229"/>
                      <a:gd name="T56" fmla="*/ 3104 w 3324"/>
                      <a:gd name="T57" fmla="*/ 1875 h 3229"/>
                      <a:gd name="T58" fmla="*/ 3104 w 3324"/>
                      <a:gd name="T59" fmla="*/ 3197 h 3229"/>
                      <a:gd name="T60" fmla="*/ 3093 w 3324"/>
                      <a:gd name="T61" fmla="*/ 3207 h 3229"/>
                      <a:gd name="T62" fmla="*/ 2979 w 3324"/>
                      <a:gd name="T63" fmla="*/ 3217 h 3229"/>
                      <a:gd name="T64" fmla="*/ 2968 w 3324"/>
                      <a:gd name="T65" fmla="*/ 3217 h 3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24" h="3229">
                        <a:moveTo>
                          <a:pt x="2968" y="3217"/>
                        </a:moveTo>
                        <a:lnTo>
                          <a:pt x="2968" y="3217"/>
                        </a:lnTo>
                        <a:cubicBezTo>
                          <a:pt x="2968" y="3062"/>
                          <a:pt x="2958" y="2916"/>
                          <a:pt x="2958" y="2771"/>
                        </a:cubicBezTo>
                        <a:cubicBezTo>
                          <a:pt x="2958" y="2437"/>
                          <a:pt x="2958" y="2114"/>
                          <a:pt x="2968" y="1791"/>
                        </a:cubicBezTo>
                        <a:cubicBezTo>
                          <a:pt x="2989" y="1791"/>
                          <a:pt x="3010" y="1791"/>
                          <a:pt x="3031" y="1802"/>
                        </a:cubicBezTo>
                        <a:cubicBezTo>
                          <a:pt x="3093" y="1823"/>
                          <a:pt x="3104" y="1791"/>
                          <a:pt x="3104" y="1739"/>
                        </a:cubicBezTo>
                        <a:cubicBezTo>
                          <a:pt x="3104" y="1541"/>
                          <a:pt x="3073" y="1354"/>
                          <a:pt x="3000" y="1177"/>
                        </a:cubicBezTo>
                        <a:cubicBezTo>
                          <a:pt x="2906" y="937"/>
                          <a:pt x="2770" y="750"/>
                          <a:pt x="2573" y="594"/>
                        </a:cubicBezTo>
                        <a:cubicBezTo>
                          <a:pt x="2562" y="583"/>
                          <a:pt x="2552" y="573"/>
                          <a:pt x="2531" y="562"/>
                        </a:cubicBezTo>
                        <a:cubicBezTo>
                          <a:pt x="2198" y="312"/>
                          <a:pt x="1833" y="229"/>
                          <a:pt x="1427" y="291"/>
                        </a:cubicBezTo>
                        <a:cubicBezTo>
                          <a:pt x="708" y="406"/>
                          <a:pt x="218" y="1031"/>
                          <a:pt x="218" y="1698"/>
                        </a:cubicBezTo>
                        <a:cubicBezTo>
                          <a:pt x="229" y="1802"/>
                          <a:pt x="218" y="1802"/>
                          <a:pt x="323" y="1791"/>
                        </a:cubicBezTo>
                        <a:cubicBezTo>
                          <a:pt x="333" y="1791"/>
                          <a:pt x="354" y="1791"/>
                          <a:pt x="364" y="1791"/>
                        </a:cubicBezTo>
                        <a:cubicBezTo>
                          <a:pt x="364" y="2271"/>
                          <a:pt x="364" y="2739"/>
                          <a:pt x="364" y="3217"/>
                        </a:cubicBezTo>
                        <a:cubicBezTo>
                          <a:pt x="354" y="3217"/>
                          <a:pt x="354" y="3217"/>
                          <a:pt x="354" y="3228"/>
                        </a:cubicBezTo>
                        <a:cubicBezTo>
                          <a:pt x="312" y="3228"/>
                          <a:pt x="270" y="3217"/>
                          <a:pt x="229" y="3197"/>
                        </a:cubicBezTo>
                        <a:cubicBezTo>
                          <a:pt x="229" y="2760"/>
                          <a:pt x="229" y="2333"/>
                          <a:pt x="229" y="1896"/>
                        </a:cubicBezTo>
                        <a:cubicBezTo>
                          <a:pt x="229" y="1812"/>
                          <a:pt x="218" y="1812"/>
                          <a:pt x="145" y="1844"/>
                        </a:cubicBezTo>
                        <a:cubicBezTo>
                          <a:pt x="104" y="1875"/>
                          <a:pt x="52" y="1896"/>
                          <a:pt x="10" y="1927"/>
                        </a:cubicBezTo>
                        <a:cubicBezTo>
                          <a:pt x="0" y="1875"/>
                          <a:pt x="0" y="1823"/>
                          <a:pt x="0" y="1781"/>
                        </a:cubicBezTo>
                        <a:cubicBezTo>
                          <a:pt x="10" y="1687"/>
                          <a:pt x="10" y="1583"/>
                          <a:pt x="20" y="1489"/>
                        </a:cubicBezTo>
                        <a:cubicBezTo>
                          <a:pt x="83" y="1073"/>
                          <a:pt x="270" y="719"/>
                          <a:pt x="593" y="448"/>
                        </a:cubicBezTo>
                        <a:cubicBezTo>
                          <a:pt x="989" y="114"/>
                          <a:pt x="1448" y="0"/>
                          <a:pt x="1958" y="83"/>
                        </a:cubicBezTo>
                        <a:cubicBezTo>
                          <a:pt x="2250" y="135"/>
                          <a:pt x="2500" y="260"/>
                          <a:pt x="2729" y="448"/>
                        </a:cubicBezTo>
                        <a:cubicBezTo>
                          <a:pt x="2854" y="552"/>
                          <a:pt x="2958" y="666"/>
                          <a:pt x="3052" y="802"/>
                        </a:cubicBezTo>
                        <a:cubicBezTo>
                          <a:pt x="3239" y="1094"/>
                          <a:pt x="3323" y="1427"/>
                          <a:pt x="3323" y="1781"/>
                        </a:cubicBezTo>
                        <a:cubicBezTo>
                          <a:pt x="3323" y="1823"/>
                          <a:pt x="3323" y="1875"/>
                          <a:pt x="3323" y="1927"/>
                        </a:cubicBezTo>
                        <a:cubicBezTo>
                          <a:pt x="3270" y="1896"/>
                          <a:pt x="3218" y="1864"/>
                          <a:pt x="3156" y="1833"/>
                        </a:cubicBezTo>
                        <a:cubicBezTo>
                          <a:pt x="3125" y="1812"/>
                          <a:pt x="3104" y="1823"/>
                          <a:pt x="3104" y="1875"/>
                        </a:cubicBezTo>
                        <a:cubicBezTo>
                          <a:pt x="3104" y="2312"/>
                          <a:pt x="3104" y="2760"/>
                          <a:pt x="3104" y="3197"/>
                        </a:cubicBezTo>
                        <a:cubicBezTo>
                          <a:pt x="3104" y="3197"/>
                          <a:pt x="3104" y="3207"/>
                          <a:pt x="3093" y="3207"/>
                        </a:cubicBezTo>
                        <a:cubicBezTo>
                          <a:pt x="3062" y="3207"/>
                          <a:pt x="3020" y="3228"/>
                          <a:pt x="2979" y="3217"/>
                        </a:cubicBezTo>
                        <a:lnTo>
                          <a:pt x="2968" y="3217"/>
                        </a:lnTo>
                      </a:path>
                    </a:pathLst>
                  </a:custGeom>
                  <a:solidFill>
                    <a:srgbClr val="7C545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20" name="Freeform 15"/>
                  <p:cNvSpPr>
                    <a:spLocks noChangeArrowheads="1"/>
                  </p:cNvSpPr>
                  <p:nvPr/>
                </p:nvSpPr>
                <p:spPr bwMode="auto">
                  <a:xfrm>
                    <a:off x="5823064" y="3398839"/>
                    <a:ext cx="192087" cy="498475"/>
                  </a:xfrm>
                  <a:custGeom>
                    <a:avLst/>
                    <a:gdLst>
                      <a:gd name="T0" fmla="*/ 312 w 532"/>
                      <a:gd name="T1" fmla="*/ 115 h 1386"/>
                      <a:gd name="T2" fmla="*/ 312 w 532"/>
                      <a:gd name="T3" fmla="*/ 115 h 1386"/>
                      <a:gd name="T4" fmla="*/ 447 w 532"/>
                      <a:gd name="T5" fmla="*/ 32 h 1386"/>
                      <a:gd name="T6" fmla="*/ 531 w 532"/>
                      <a:gd name="T7" fmla="*/ 84 h 1386"/>
                      <a:gd name="T8" fmla="*/ 531 w 532"/>
                      <a:gd name="T9" fmla="*/ 1385 h 1386"/>
                      <a:gd name="T10" fmla="*/ 20 w 532"/>
                      <a:gd name="T11" fmla="*/ 771 h 1386"/>
                      <a:gd name="T12" fmla="*/ 312 w 532"/>
                      <a:gd name="T13" fmla="*/ 115 h 1386"/>
                    </a:gdLst>
                    <a:ahLst/>
                    <a:cxnLst>
                      <a:cxn ang="0">
                        <a:pos x="T0" y="T1"/>
                      </a:cxn>
                      <a:cxn ang="0">
                        <a:pos x="T2" y="T3"/>
                      </a:cxn>
                      <a:cxn ang="0">
                        <a:pos x="T4" y="T5"/>
                      </a:cxn>
                      <a:cxn ang="0">
                        <a:pos x="T6" y="T7"/>
                      </a:cxn>
                      <a:cxn ang="0">
                        <a:pos x="T8" y="T9"/>
                      </a:cxn>
                      <a:cxn ang="0">
                        <a:pos x="T10" y="T11"/>
                      </a:cxn>
                      <a:cxn ang="0">
                        <a:pos x="T12" y="T13"/>
                      </a:cxn>
                    </a:cxnLst>
                    <a:rect l="0" t="0" r="r" b="b"/>
                    <a:pathLst>
                      <a:path w="532" h="1386">
                        <a:moveTo>
                          <a:pt x="312" y="115"/>
                        </a:moveTo>
                        <a:lnTo>
                          <a:pt x="312" y="115"/>
                        </a:lnTo>
                        <a:cubicBezTo>
                          <a:pt x="354" y="84"/>
                          <a:pt x="406" y="63"/>
                          <a:pt x="447" y="32"/>
                        </a:cubicBezTo>
                        <a:cubicBezTo>
                          <a:pt x="520" y="0"/>
                          <a:pt x="531" y="0"/>
                          <a:pt x="531" y="84"/>
                        </a:cubicBezTo>
                        <a:cubicBezTo>
                          <a:pt x="531" y="521"/>
                          <a:pt x="531" y="948"/>
                          <a:pt x="531" y="1385"/>
                        </a:cubicBezTo>
                        <a:cubicBezTo>
                          <a:pt x="260" y="1322"/>
                          <a:pt x="41" y="1042"/>
                          <a:pt x="20" y="771"/>
                        </a:cubicBezTo>
                        <a:cubicBezTo>
                          <a:pt x="0" y="500"/>
                          <a:pt x="104" y="282"/>
                          <a:pt x="312" y="115"/>
                        </a:cubicBezTo>
                      </a:path>
                    </a:pathLst>
                  </a:custGeom>
                  <a:solidFill>
                    <a:srgbClr val="5A3C4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21" name="Freeform 16"/>
                  <p:cNvSpPr>
                    <a:spLocks noChangeArrowheads="1"/>
                  </p:cNvSpPr>
                  <p:nvPr/>
                </p:nvSpPr>
                <p:spPr bwMode="auto">
                  <a:xfrm>
                    <a:off x="7050201" y="3398839"/>
                    <a:ext cx="203200" cy="498475"/>
                  </a:xfrm>
                  <a:custGeom>
                    <a:avLst/>
                    <a:gdLst>
                      <a:gd name="T0" fmla="*/ 0 w 563"/>
                      <a:gd name="T1" fmla="*/ 1385 h 1386"/>
                      <a:gd name="T2" fmla="*/ 0 w 563"/>
                      <a:gd name="T3" fmla="*/ 1385 h 1386"/>
                      <a:gd name="T4" fmla="*/ 0 w 563"/>
                      <a:gd name="T5" fmla="*/ 63 h 1386"/>
                      <a:gd name="T6" fmla="*/ 52 w 563"/>
                      <a:gd name="T7" fmla="*/ 21 h 1386"/>
                      <a:gd name="T8" fmla="*/ 219 w 563"/>
                      <a:gd name="T9" fmla="*/ 115 h 1386"/>
                      <a:gd name="T10" fmla="*/ 489 w 563"/>
                      <a:gd name="T11" fmla="*/ 521 h 1386"/>
                      <a:gd name="T12" fmla="*/ 177 w 563"/>
                      <a:gd name="T13" fmla="*/ 1312 h 1386"/>
                      <a:gd name="T14" fmla="*/ 146 w 563"/>
                      <a:gd name="T15" fmla="*/ 1333 h 1386"/>
                      <a:gd name="T16" fmla="*/ 0 w 563"/>
                      <a:gd name="T17" fmla="*/ 1385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3" h="1386">
                        <a:moveTo>
                          <a:pt x="0" y="1385"/>
                        </a:moveTo>
                        <a:lnTo>
                          <a:pt x="0" y="1385"/>
                        </a:lnTo>
                        <a:cubicBezTo>
                          <a:pt x="0" y="948"/>
                          <a:pt x="0" y="500"/>
                          <a:pt x="0" y="63"/>
                        </a:cubicBezTo>
                        <a:cubicBezTo>
                          <a:pt x="0" y="11"/>
                          <a:pt x="21" y="0"/>
                          <a:pt x="52" y="21"/>
                        </a:cubicBezTo>
                        <a:cubicBezTo>
                          <a:pt x="114" y="52"/>
                          <a:pt x="166" y="84"/>
                          <a:pt x="219" y="115"/>
                        </a:cubicBezTo>
                        <a:cubicBezTo>
                          <a:pt x="344" y="219"/>
                          <a:pt x="448" y="354"/>
                          <a:pt x="489" y="521"/>
                        </a:cubicBezTo>
                        <a:cubicBezTo>
                          <a:pt x="562" y="834"/>
                          <a:pt x="437" y="1125"/>
                          <a:pt x="177" y="1312"/>
                        </a:cubicBezTo>
                        <a:cubicBezTo>
                          <a:pt x="166" y="1312"/>
                          <a:pt x="156" y="1322"/>
                          <a:pt x="146" y="1333"/>
                        </a:cubicBezTo>
                        <a:cubicBezTo>
                          <a:pt x="94" y="1353"/>
                          <a:pt x="52" y="1364"/>
                          <a:pt x="0" y="1385"/>
                        </a:cubicBezTo>
                      </a:path>
                    </a:pathLst>
                  </a:custGeom>
                  <a:solidFill>
                    <a:srgbClr val="5A3C4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22" name="Freeform 17"/>
                  <p:cNvSpPr>
                    <a:spLocks noChangeArrowheads="1"/>
                  </p:cNvSpPr>
                  <p:nvPr/>
                </p:nvSpPr>
                <p:spPr bwMode="auto">
                  <a:xfrm>
                    <a:off x="6723176" y="3822702"/>
                    <a:ext cx="360363" cy="236537"/>
                  </a:xfrm>
                  <a:custGeom>
                    <a:avLst/>
                    <a:gdLst>
                      <a:gd name="T0" fmla="*/ 1000 w 1001"/>
                      <a:gd name="T1" fmla="*/ 0 h 657"/>
                      <a:gd name="T2" fmla="*/ 1000 w 1001"/>
                      <a:gd name="T3" fmla="*/ 0 h 657"/>
                      <a:gd name="T4" fmla="*/ 947 w 1001"/>
                      <a:gd name="T5" fmla="*/ 0 h 657"/>
                      <a:gd name="T6" fmla="*/ 229 w 1001"/>
                      <a:gd name="T7" fmla="*/ 510 h 657"/>
                      <a:gd name="T8" fmla="*/ 114 w 1001"/>
                      <a:gd name="T9" fmla="*/ 426 h 657"/>
                      <a:gd name="T10" fmla="*/ 0 w 1001"/>
                      <a:gd name="T11" fmla="*/ 541 h 657"/>
                      <a:gd name="T12" fmla="*/ 114 w 1001"/>
                      <a:gd name="T13" fmla="*/ 656 h 657"/>
                      <a:gd name="T14" fmla="*/ 229 w 1001"/>
                      <a:gd name="T15" fmla="*/ 572 h 657"/>
                      <a:gd name="T16" fmla="*/ 1000 w 1001"/>
                      <a:gd name="T17" fmla="*/ 0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1" h="657">
                        <a:moveTo>
                          <a:pt x="1000" y="0"/>
                        </a:moveTo>
                        <a:lnTo>
                          <a:pt x="1000" y="0"/>
                        </a:lnTo>
                        <a:cubicBezTo>
                          <a:pt x="947" y="0"/>
                          <a:pt x="947" y="0"/>
                          <a:pt x="947" y="0"/>
                        </a:cubicBezTo>
                        <a:cubicBezTo>
                          <a:pt x="947" y="260"/>
                          <a:pt x="635" y="479"/>
                          <a:pt x="229" y="510"/>
                        </a:cubicBezTo>
                        <a:cubicBezTo>
                          <a:pt x="208" y="468"/>
                          <a:pt x="166" y="426"/>
                          <a:pt x="114" y="426"/>
                        </a:cubicBezTo>
                        <a:cubicBezTo>
                          <a:pt x="52" y="426"/>
                          <a:pt x="0" y="479"/>
                          <a:pt x="0" y="541"/>
                        </a:cubicBezTo>
                        <a:cubicBezTo>
                          <a:pt x="0" y="614"/>
                          <a:pt x="52" y="656"/>
                          <a:pt x="114" y="656"/>
                        </a:cubicBezTo>
                        <a:cubicBezTo>
                          <a:pt x="166" y="656"/>
                          <a:pt x="218" y="624"/>
                          <a:pt x="229" y="572"/>
                        </a:cubicBezTo>
                        <a:cubicBezTo>
                          <a:pt x="666" y="531"/>
                          <a:pt x="1000" y="291"/>
                          <a:pt x="1000" y="0"/>
                        </a:cubicBezTo>
                      </a:path>
                    </a:pathLst>
                  </a:custGeom>
                  <a:solidFill>
                    <a:srgbClr val="5A3C4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23" name="Freeform 19"/>
                  <p:cNvSpPr>
                    <a:spLocks noChangeArrowheads="1"/>
                  </p:cNvSpPr>
                  <p:nvPr/>
                </p:nvSpPr>
                <p:spPr bwMode="auto">
                  <a:xfrm>
                    <a:off x="5688126" y="4110039"/>
                    <a:ext cx="1687513" cy="889000"/>
                  </a:xfrm>
                  <a:custGeom>
                    <a:avLst/>
                    <a:gdLst>
                      <a:gd name="T0" fmla="*/ 4687 w 4688"/>
                      <a:gd name="T1" fmla="*/ 2469 h 2470"/>
                      <a:gd name="T2" fmla="*/ 0 w 4688"/>
                      <a:gd name="T3" fmla="*/ 2469 h 2470"/>
                      <a:gd name="T4" fmla="*/ 0 w 4688"/>
                      <a:gd name="T5" fmla="*/ 0 h 2470"/>
                      <a:gd name="T6" fmla="*/ 4687 w 4688"/>
                      <a:gd name="T7" fmla="*/ 0 h 2470"/>
                      <a:gd name="T8" fmla="*/ 4687 w 4688"/>
                      <a:gd name="T9" fmla="*/ 2469 h 2470"/>
                    </a:gdLst>
                    <a:ahLst/>
                    <a:cxnLst>
                      <a:cxn ang="0">
                        <a:pos x="T0" y="T1"/>
                      </a:cxn>
                      <a:cxn ang="0">
                        <a:pos x="T2" y="T3"/>
                      </a:cxn>
                      <a:cxn ang="0">
                        <a:pos x="T4" y="T5"/>
                      </a:cxn>
                      <a:cxn ang="0">
                        <a:pos x="T6" y="T7"/>
                      </a:cxn>
                      <a:cxn ang="0">
                        <a:pos x="T8" y="T9"/>
                      </a:cxn>
                    </a:cxnLst>
                    <a:rect l="0" t="0" r="r" b="b"/>
                    <a:pathLst>
                      <a:path w="4688" h="2470">
                        <a:moveTo>
                          <a:pt x="4687" y="2469"/>
                        </a:moveTo>
                        <a:lnTo>
                          <a:pt x="0" y="2469"/>
                        </a:lnTo>
                        <a:lnTo>
                          <a:pt x="0" y="0"/>
                        </a:lnTo>
                        <a:lnTo>
                          <a:pt x="4687" y="0"/>
                        </a:lnTo>
                        <a:lnTo>
                          <a:pt x="4687" y="2469"/>
                        </a:lnTo>
                      </a:path>
                    </a:pathLst>
                  </a:custGeom>
                  <a:solidFill>
                    <a:srgbClr val="96989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24" name="Freeform 20"/>
                  <p:cNvSpPr>
                    <a:spLocks noChangeArrowheads="1"/>
                  </p:cNvSpPr>
                  <p:nvPr/>
                </p:nvSpPr>
                <p:spPr bwMode="auto">
                  <a:xfrm>
                    <a:off x="6419964" y="4445002"/>
                    <a:ext cx="225425" cy="225425"/>
                  </a:xfrm>
                  <a:custGeom>
                    <a:avLst/>
                    <a:gdLst>
                      <a:gd name="T0" fmla="*/ 625 w 626"/>
                      <a:gd name="T1" fmla="*/ 312 h 626"/>
                      <a:gd name="T2" fmla="*/ 625 w 626"/>
                      <a:gd name="T3" fmla="*/ 312 h 626"/>
                      <a:gd name="T4" fmla="*/ 312 w 626"/>
                      <a:gd name="T5" fmla="*/ 625 h 626"/>
                      <a:gd name="T6" fmla="*/ 0 w 626"/>
                      <a:gd name="T7" fmla="*/ 312 h 626"/>
                      <a:gd name="T8" fmla="*/ 312 w 626"/>
                      <a:gd name="T9" fmla="*/ 0 h 626"/>
                      <a:gd name="T10" fmla="*/ 625 w 626"/>
                      <a:gd name="T11" fmla="*/ 312 h 626"/>
                    </a:gdLst>
                    <a:ahLst/>
                    <a:cxnLst>
                      <a:cxn ang="0">
                        <a:pos x="T0" y="T1"/>
                      </a:cxn>
                      <a:cxn ang="0">
                        <a:pos x="T2" y="T3"/>
                      </a:cxn>
                      <a:cxn ang="0">
                        <a:pos x="T4" y="T5"/>
                      </a:cxn>
                      <a:cxn ang="0">
                        <a:pos x="T6" y="T7"/>
                      </a:cxn>
                      <a:cxn ang="0">
                        <a:pos x="T8" y="T9"/>
                      </a:cxn>
                      <a:cxn ang="0">
                        <a:pos x="T10" y="T11"/>
                      </a:cxn>
                    </a:cxnLst>
                    <a:rect l="0" t="0" r="r" b="b"/>
                    <a:pathLst>
                      <a:path w="626" h="626">
                        <a:moveTo>
                          <a:pt x="625" y="312"/>
                        </a:moveTo>
                        <a:lnTo>
                          <a:pt x="625" y="312"/>
                        </a:lnTo>
                        <a:cubicBezTo>
                          <a:pt x="625" y="479"/>
                          <a:pt x="479" y="625"/>
                          <a:pt x="312" y="625"/>
                        </a:cubicBezTo>
                        <a:cubicBezTo>
                          <a:pt x="135" y="625"/>
                          <a:pt x="0" y="479"/>
                          <a:pt x="0" y="312"/>
                        </a:cubicBezTo>
                        <a:cubicBezTo>
                          <a:pt x="0" y="135"/>
                          <a:pt x="135" y="0"/>
                          <a:pt x="312" y="0"/>
                        </a:cubicBezTo>
                        <a:cubicBezTo>
                          <a:pt x="479" y="0"/>
                          <a:pt x="625" y="135"/>
                          <a:pt x="625" y="312"/>
                        </a:cubicBezTo>
                      </a:path>
                    </a:pathLst>
                  </a:custGeom>
                  <a:solidFill>
                    <a:srgbClr val="EAEBEC"/>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25" name="Freeform 21"/>
                  <p:cNvSpPr>
                    <a:spLocks noChangeArrowheads="1"/>
                  </p:cNvSpPr>
                  <p:nvPr/>
                </p:nvSpPr>
                <p:spPr bwMode="auto">
                  <a:xfrm>
                    <a:off x="5508739" y="3170239"/>
                    <a:ext cx="217487" cy="368300"/>
                  </a:xfrm>
                  <a:custGeom>
                    <a:avLst/>
                    <a:gdLst>
                      <a:gd name="T0" fmla="*/ 177 w 605"/>
                      <a:gd name="T1" fmla="*/ 719 h 1022"/>
                      <a:gd name="T2" fmla="*/ 177 w 605"/>
                      <a:gd name="T3" fmla="*/ 719 h 1022"/>
                      <a:gd name="T4" fmla="*/ 166 w 605"/>
                      <a:gd name="T5" fmla="*/ 625 h 1022"/>
                      <a:gd name="T6" fmla="*/ 166 w 605"/>
                      <a:gd name="T7" fmla="*/ 594 h 1022"/>
                      <a:gd name="T8" fmla="*/ 416 w 605"/>
                      <a:gd name="T9" fmla="*/ 302 h 1022"/>
                      <a:gd name="T10" fmla="*/ 250 w 605"/>
                      <a:gd name="T11" fmla="*/ 177 h 1022"/>
                      <a:gd name="T12" fmla="*/ 31 w 605"/>
                      <a:gd name="T13" fmla="*/ 198 h 1022"/>
                      <a:gd name="T14" fmla="*/ 0 w 605"/>
                      <a:gd name="T15" fmla="*/ 42 h 1022"/>
                      <a:gd name="T16" fmla="*/ 270 w 605"/>
                      <a:gd name="T17" fmla="*/ 0 h 1022"/>
                      <a:gd name="T18" fmla="*/ 604 w 605"/>
                      <a:gd name="T19" fmla="*/ 302 h 1022"/>
                      <a:gd name="T20" fmla="*/ 322 w 605"/>
                      <a:gd name="T21" fmla="*/ 635 h 1022"/>
                      <a:gd name="T22" fmla="*/ 322 w 605"/>
                      <a:gd name="T23" fmla="*/ 719 h 1022"/>
                      <a:gd name="T24" fmla="*/ 177 w 605"/>
                      <a:gd name="T25" fmla="*/ 719 h 1022"/>
                      <a:gd name="T26" fmla="*/ 250 w 605"/>
                      <a:gd name="T27" fmla="*/ 802 h 1022"/>
                      <a:gd name="T28" fmla="*/ 250 w 605"/>
                      <a:gd name="T29" fmla="*/ 802 h 1022"/>
                      <a:gd name="T30" fmla="*/ 354 w 605"/>
                      <a:gd name="T31" fmla="*/ 906 h 1022"/>
                      <a:gd name="T32" fmla="*/ 250 w 605"/>
                      <a:gd name="T33" fmla="*/ 1021 h 1022"/>
                      <a:gd name="T34" fmla="*/ 145 w 605"/>
                      <a:gd name="T35" fmla="*/ 906 h 1022"/>
                      <a:gd name="T36" fmla="*/ 250 w 605"/>
                      <a:gd name="T37" fmla="*/ 802 h 1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 h="1022">
                        <a:moveTo>
                          <a:pt x="177" y="719"/>
                        </a:moveTo>
                        <a:lnTo>
                          <a:pt x="177" y="719"/>
                        </a:lnTo>
                        <a:cubicBezTo>
                          <a:pt x="166" y="625"/>
                          <a:pt x="166" y="625"/>
                          <a:pt x="166" y="625"/>
                        </a:cubicBezTo>
                        <a:cubicBezTo>
                          <a:pt x="166" y="614"/>
                          <a:pt x="166" y="594"/>
                          <a:pt x="166" y="594"/>
                        </a:cubicBezTo>
                        <a:cubicBezTo>
                          <a:pt x="166" y="344"/>
                          <a:pt x="416" y="531"/>
                          <a:pt x="416" y="302"/>
                        </a:cubicBezTo>
                        <a:cubicBezTo>
                          <a:pt x="416" y="208"/>
                          <a:pt x="375" y="177"/>
                          <a:pt x="250" y="177"/>
                        </a:cubicBezTo>
                        <a:cubicBezTo>
                          <a:pt x="166" y="177"/>
                          <a:pt x="93" y="177"/>
                          <a:pt x="31" y="198"/>
                        </a:cubicBezTo>
                        <a:cubicBezTo>
                          <a:pt x="0" y="42"/>
                          <a:pt x="0" y="42"/>
                          <a:pt x="0" y="42"/>
                        </a:cubicBezTo>
                        <a:cubicBezTo>
                          <a:pt x="72" y="21"/>
                          <a:pt x="177" y="0"/>
                          <a:pt x="270" y="0"/>
                        </a:cubicBezTo>
                        <a:cubicBezTo>
                          <a:pt x="468" y="0"/>
                          <a:pt x="604" y="42"/>
                          <a:pt x="604" y="302"/>
                        </a:cubicBezTo>
                        <a:cubicBezTo>
                          <a:pt x="604" y="646"/>
                          <a:pt x="333" y="510"/>
                          <a:pt x="322" y="635"/>
                        </a:cubicBezTo>
                        <a:cubicBezTo>
                          <a:pt x="322" y="719"/>
                          <a:pt x="322" y="719"/>
                          <a:pt x="322" y="719"/>
                        </a:cubicBezTo>
                        <a:lnTo>
                          <a:pt x="177" y="719"/>
                        </a:lnTo>
                        <a:close/>
                        <a:moveTo>
                          <a:pt x="250" y="802"/>
                        </a:moveTo>
                        <a:lnTo>
                          <a:pt x="250" y="802"/>
                        </a:lnTo>
                        <a:cubicBezTo>
                          <a:pt x="322" y="802"/>
                          <a:pt x="354" y="833"/>
                          <a:pt x="354" y="906"/>
                        </a:cubicBezTo>
                        <a:cubicBezTo>
                          <a:pt x="354" y="989"/>
                          <a:pt x="322" y="1021"/>
                          <a:pt x="250" y="1021"/>
                        </a:cubicBezTo>
                        <a:cubicBezTo>
                          <a:pt x="166" y="1021"/>
                          <a:pt x="145" y="989"/>
                          <a:pt x="145" y="906"/>
                        </a:cubicBezTo>
                        <a:cubicBezTo>
                          <a:pt x="145" y="833"/>
                          <a:pt x="177" y="802"/>
                          <a:pt x="250" y="802"/>
                        </a:cubicBezTo>
                        <a:close/>
                      </a:path>
                    </a:pathLst>
                  </a:custGeom>
                  <a:solidFill>
                    <a:srgbClr val="9966CC"/>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grpSp>
            <p:sp>
              <p:nvSpPr>
                <p:cNvPr id="205" name="TextBox 204"/>
                <p:cNvSpPr txBox="1"/>
                <p:nvPr/>
              </p:nvSpPr>
              <p:spPr>
                <a:xfrm>
                  <a:off x="8664509" y="1857241"/>
                  <a:ext cx="1011533" cy="534854"/>
                </a:xfrm>
                <a:prstGeom prst="rect">
                  <a:avLst/>
                </a:prstGeom>
                <a:noFill/>
              </p:spPr>
              <p:txBody>
                <a:bodyPr wrap="square" lIns="91114" tIns="45535" rIns="91114" bIns="45535" rtlCol="0" anchor="ctr">
                  <a:spAutoFit/>
                </a:bodyPr>
                <a:lstStyle>
                  <a:defPPr>
                    <a:defRPr lang="ru-RU"/>
                  </a:defPPr>
                  <a:lvl1pPr>
                    <a:defRPr sz="1200" b="1">
                      <a:solidFill>
                        <a:schemeClr val="bg1"/>
                      </a:solidFill>
                      <a:latin typeface="Flexo Medium" pitchFamily="50" charset="0"/>
                    </a:defRPr>
                  </a:lvl1pPr>
                </a:lstStyle>
                <a:p>
                  <a:pPr algn="ctr"/>
                  <a:r>
                    <a:rPr lang="en-US" sz="1100" dirty="0">
                      <a:solidFill>
                        <a:schemeClr val="accent6">
                          <a:lumMod val="75000"/>
                        </a:schemeClr>
                      </a:solidFill>
                    </a:rPr>
                    <a:t>SIMPLE PING</a:t>
                  </a:r>
                  <a:endParaRPr lang="ru-RU" sz="1100" dirty="0">
                    <a:solidFill>
                      <a:schemeClr val="accent6">
                        <a:lumMod val="75000"/>
                      </a:schemeClr>
                    </a:solidFill>
                  </a:endParaRPr>
                </a:p>
              </p:txBody>
            </p:sp>
          </p:grpSp>
          <p:sp>
            <p:nvSpPr>
              <p:cNvPr id="192" name="TextBox 191"/>
              <p:cNvSpPr txBox="1"/>
              <p:nvPr/>
            </p:nvSpPr>
            <p:spPr>
              <a:xfrm>
                <a:off x="3586458" y="3721122"/>
                <a:ext cx="1206820" cy="534854"/>
              </a:xfrm>
              <a:prstGeom prst="rect">
                <a:avLst/>
              </a:prstGeom>
              <a:noFill/>
            </p:spPr>
            <p:txBody>
              <a:bodyPr wrap="square" lIns="91114" tIns="45535" rIns="91114" bIns="45535" rtlCol="0" anchor="ctr">
                <a:spAutoFit/>
              </a:bodyPr>
              <a:lstStyle>
                <a:defPPr>
                  <a:defRPr lang="ru-RU"/>
                </a:defPPr>
                <a:lvl1pPr>
                  <a:defRPr sz="1200" b="1">
                    <a:solidFill>
                      <a:schemeClr val="bg1"/>
                    </a:solidFill>
                    <a:latin typeface="Flexo Medium" pitchFamily="50" charset="0"/>
                  </a:defRPr>
                </a:lvl1pPr>
              </a:lstStyle>
              <a:p>
                <a:pPr algn="ctr"/>
                <a:r>
                  <a:rPr lang="en-US" sz="1100" dirty="0">
                    <a:solidFill>
                      <a:schemeClr val="accent6">
                        <a:lumMod val="75000"/>
                      </a:schemeClr>
                    </a:solidFill>
                  </a:rPr>
                  <a:t>FIELD EFFORTS</a:t>
                </a:r>
                <a:endParaRPr lang="ru-RU" sz="1100" dirty="0">
                  <a:solidFill>
                    <a:schemeClr val="accent6">
                      <a:lumMod val="75000"/>
                    </a:schemeClr>
                  </a:solidFill>
                </a:endParaRPr>
              </a:p>
            </p:txBody>
          </p:sp>
          <p:grpSp>
            <p:nvGrpSpPr>
              <p:cNvPr id="193" name="Group 192"/>
              <p:cNvGrpSpPr/>
              <p:nvPr/>
            </p:nvGrpSpPr>
            <p:grpSpPr>
              <a:xfrm>
                <a:off x="3597280" y="4375358"/>
                <a:ext cx="1195998" cy="715269"/>
                <a:chOff x="10051489" y="2511477"/>
                <a:chExt cx="1195998" cy="715269"/>
              </a:xfrm>
            </p:grpSpPr>
            <p:sp>
              <p:nvSpPr>
                <p:cNvPr id="194" name="Freeform 22"/>
                <p:cNvSpPr>
                  <a:spLocks noChangeArrowheads="1"/>
                </p:cNvSpPr>
                <p:nvPr/>
              </p:nvSpPr>
              <p:spPr bwMode="auto">
                <a:xfrm>
                  <a:off x="10062312" y="2511477"/>
                  <a:ext cx="1185175" cy="715269"/>
                </a:xfrm>
                <a:custGeom>
                  <a:avLst/>
                  <a:gdLst>
                    <a:gd name="T0" fmla="*/ 0 w 10543"/>
                    <a:gd name="T1" fmla="*/ 2657 h 6365"/>
                    <a:gd name="T2" fmla="*/ 1156 w 10543"/>
                    <a:gd name="T3" fmla="*/ 32 h 6365"/>
                    <a:gd name="T4" fmla="*/ 4521 w 10543"/>
                    <a:gd name="T5" fmla="*/ 938 h 6365"/>
                    <a:gd name="T6" fmla="*/ 5802 w 10543"/>
                    <a:gd name="T7" fmla="*/ 1105 h 6365"/>
                    <a:gd name="T8" fmla="*/ 7990 w 10543"/>
                    <a:gd name="T9" fmla="*/ 2563 h 6365"/>
                    <a:gd name="T10" fmla="*/ 9604 w 10543"/>
                    <a:gd name="T11" fmla="*/ 3053 h 6365"/>
                    <a:gd name="T12" fmla="*/ 9687 w 10543"/>
                    <a:gd name="T13" fmla="*/ 5249 h 6365"/>
                    <a:gd name="T14" fmla="*/ 8375 w 10543"/>
                    <a:gd name="T15" fmla="*/ 6343 h 6365"/>
                    <a:gd name="T16" fmla="*/ 7208 w 10543"/>
                    <a:gd name="T17" fmla="*/ 5291 h 6365"/>
                    <a:gd name="T18" fmla="*/ 3146 w 10543"/>
                    <a:gd name="T19" fmla="*/ 5468 h 6365"/>
                    <a:gd name="T20" fmla="*/ 1073 w 10543"/>
                    <a:gd name="T21" fmla="*/ 5489 h 6365"/>
                    <a:gd name="T22" fmla="*/ 0 w 10543"/>
                    <a:gd name="T23" fmla="*/ 4052 h 6365"/>
                    <a:gd name="T24" fmla="*/ 6396 w 10543"/>
                    <a:gd name="T25" fmla="*/ 1771 h 6365"/>
                    <a:gd name="T26" fmla="*/ 5740 w 10543"/>
                    <a:gd name="T27" fmla="*/ 1469 h 6365"/>
                    <a:gd name="T28" fmla="*/ 4187 w 10543"/>
                    <a:gd name="T29" fmla="*/ 1188 h 6365"/>
                    <a:gd name="T30" fmla="*/ 1219 w 10543"/>
                    <a:gd name="T31" fmla="*/ 396 h 6365"/>
                    <a:gd name="T32" fmla="*/ 375 w 10543"/>
                    <a:gd name="T33" fmla="*/ 4135 h 6365"/>
                    <a:gd name="T34" fmla="*/ 1156 w 10543"/>
                    <a:gd name="T35" fmla="*/ 4812 h 6365"/>
                    <a:gd name="T36" fmla="*/ 3062 w 10543"/>
                    <a:gd name="T37" fmla="*/ 4822 h 6365"/>
                    <a:gd name="T38" fmla="*/ 7292 w 10543"/>
                    <a:gd name="T39" fmla="*/ 4916 h 6365"/>
                    <a:gd name="T40" fmla="*/ 7635 w 10543"/>
                    <a:gd name="T41" fmla="*/ 4562 h 6365"/>
                    <a:gd name="T42" fmla="*/ 9562 w 10543"/>
                    <a:gd name="T43" fmla="*/ 4906 h 6365"/>
                    <a:gd name="T44" fmla="*/ 10010 w 10543"/>
                    <a:gd name="T45" fmla="*/ 4229 h 6365"/>
                    <a:gd name="T46" fmla="*/ 9469 w 10543"/>
                    <a:gd name="T47" fmla="*/ 4052 h 6365"/>
                    <a:gd name="T48" fmla="*/ 10073 w 10543"/>
                    <a:gd name="T49" fmla="*/ 3895 h 6365"/>
                    <a:gd name="T50" fmla="*/ 9198 w 10543"/>
                    <a:gd name="T51" fmla="*/ 3354 h 6365"/>
                    <a:gd name="T52" fmla="*/ 4615 w 10543"/>
                    <a:gd name="T53" fmla="*/ 3187 h 6365"/>
                    <a:gd name="T54" fmla="*/ 4187 w 10543"/>
                    <a:gd name="T55" fmla="*/ 2396 h 6365"/>
                    <a:gd name="T56" fmla="*/ 6396 w 10543"/>
                    <a:gd name="T57" fmla="*/ 1771 h 6365"/>
                    <a:gd name="T58" fmla="*/ 8406 w 10543"/>
                    <a:gd name="T59" fmla="*/ 5979 h 6365"/>
                    <a:gd name="T60" fmla="*/ 8417 w 10543"/>
                    <a:gd name="T61" fmla="*/ 4583 h 6365"/>
                    <a:gd name="T62" fmla="*/ 8406 w 10543"/>
                    <a:gd name="T63" fmla="*/ 5979 h 6365"/>
                    <a:gd name="T64" fmla="*/ 2802 w 10543"/>
                    <a:gd name="T65" fmla="*/ 5291 h 6365"/>
                    <a:gd name="T66" fmla="*/ 1406 w 10543"/>
                    <a:gd name="T67" fmla="*/ 5291 h 6365"/>
                    <a:gd name="T68" fmla="*/ 2802 w 10543"/>
                    <a:gd name="T69" fmla="*/ 5291 h 6365"/>
                    <a:gd name="T70" fmla="*/ 7698 w 10543"/>
                    <a:gd name="T71" fmla="*/ 2844 h 6365"/>
                    <a:gd name="T72" fmla="*/ 6927 w 10543"/>
                    <a:gd name="T73" fmla="*/ 2146 h 6365"/>
                    <a:gd name="T74" fmla="*/ 5948 w 10543"/>
                    <a:gd name="T75" fmla="*/ 2136 h 6365"/>
                    <a:gd name="T76" fmla="*/ 6062 w 10543"/>
                    <a:gd name="T77" fmla="*/ 2844 h 6365"/>
                    <a:gd name="T78" fmla="*/ 7698 w 10543"/>
                    <a:gd name="T79" fmla="*/ 2844 h 6365"/>
                    <a:gd name="T80" fmla="*/ 4552 w 10543"/>
                    <a:gd name="T81" fmla="*/ 2834 h 6365"/>
                    <a:gd name="T82" fmla="*/ 5604 w 10543"/>
                    <a:gd name="T83" fmla="*/ 2136 h 6365"/>
                    <a:gd name="T84" fmla="*/ 4562 w 10543"/>
                    <a:gd name="T85" fmla="*/ 2282 h 6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43" h="6365">
                      <a:moveTo>
                        <a:pt x="0" y="2657"/>
                      </a:moveTo>
                      <a:lnTo>
                        <a:pt x="0" y="2657"/>
                      </a:lnTo>
                      <a:cubicBezTo>
                        <a:pt x="0" y="2198"/>
                        <a:pt x="0" y="1750"/>
                        <a:pt x="0" y="1303"/>
                      </a:cubicBezTo>
                      <a:cubicBezTo>
                        <a:pt x="0" y="605"/>
                        <a:pt x="469" y="63"/>
                        <a:pt x="1156" y="32"/>
                      </a:cubicBezTo>
                      <a:cubicBezTo>
                        <a:pt x="1927" y="0"/>
                        <a:pt x="2687" y="11"/>
                        <a:pt x="3448" y="42"/>
                      </a:cubicBezTo>
                      <a:cubicBezTo>
                        <a:pt x="3969" y="63"/>
                        <a:pt x="4385" y="428"/>
                        <a:pt x="4521" y="938"/>
                      </a:cubicBezTo>
                      <a:cubicBezTo>
                        <a:pt x="4552" y="1053"/>
                        <a:pt x="4604" y="1084"/>
                        <a:pt x="4708" y="1084"/>
                      </a:cubicBezTo>
                      <a:cubicBezTo>
                        <a:pt x="5073" y="1084"/>
                        <a:pt x="5437" y="1063"/>
                        <a:pt x="5802" y="1105"/>
                      </a:cubicBezTo>
                      <a:cubicBezTo>
                        <a:pt x="6208" y="1146"/>
                        <a:pt x="6552" y="1355"/>
                        <a:pt x="6854" y="1625"/>
                      </a:cubicBezTo>
                      <a:cubicBezTo>
                        <a:pt x="7229" y="1938"/>
                        <a:pt x="7615" y="2250"/>
                        <a:pt x="7990" y="2563"/>
                      </a:cubicBezTo>
                      <a:cubicBezTo>
                        <a:pt x="8302" y="2823"/>
                        <a:pt x="8677" y="2907"/>
                        <a:pt x="9062" y="2959"/>
                      </a:cubicBezTo>
                      <a:cubicBezTo>
                        <a:pt x="9240" y="2990"/>
                        <a:pt x="9427" y="3021"/>
                        <a:pt x="9604" y="3053"/>
                      </a:cubicBezTo>
                      <a:cubicBezTo>
                        <a:pt x="10115" y="3157"/>
                        <a:pt x="10500" y="3593"/>
                        <a:pt x="10521" y="4114"/>
                      </a:cubicBezTo>
                      <a:cubicBezTo>
                        <a:pt x="10542" y="4624"/>
                        <a:pt x="10187" y="5114"/>
                        <a:pt x="9687" y="5249"/>
                      </a:cubicBezTo>
                      <a:cubicBezTo>
                        <a:pt x="9542" y="5281"/>
                        <a:pt x="9469" y="5322"/>
                        <a:pt x="9437" y="5499"/>
                      </a:cubicBezTo>
                      <a:cubicBezTo>
                        <a:pt x="9354" y="5999"/>
                        <a:pt x="8875" y="6364"/>
                        <a:pt x="8375" y="6343"/>
                      </a:cubicBezTo>
                      <a:cubicBezTo>
                        <a:pt x="7854" y="6322"/>
                        <a:pt x="7427" y="5937"/>
                        <a:pt x="7365" y="5416"/>
                      </a:cubicBezTo>
                      <a:cubicBezTo>
                        <a:pt x="7344" y="5312"/>
                        <a:pt x="7312" y="5291"/>
                        <a:pt x="7208" y="5291"/>
                      </a:cubicBezTo>
                      <a:cubicBezTo>
                        <a:pt x="5927" y="5291"/>
                        <a:pt x="4646" y="5291"/>
                        <a:pt x="3365" y="5291"/>
                      </a:cubicBezTo>
                      <a:cubicBezTo>
                        <a:pt x="3229" y="5291"/>
                        <a:pt x="3167" y="5322"/>
                        <a:pt x="3146" y="5468"/>
                      </a:cubicBezTo>
                      <a:cubicBezTo>
                        <a:pt x="3062" y="5968"/>
                        <a:pt x="2615" y="6343"/>
                        <a:pt x="2115" y="6343"/>
                      </a:cubicBezTo>
                      <a:cubicBezTo>
                        <a:pt x="1604" y="6343"/>
                        <a:pt x="1167" y="5989"/>
                        <a:pt x="1073" y="5489"/>
                      </a:cubicBezTo>
                      <a:cubicBezTo>
                        <a:pt x="1052" y="5333"/>
                        <a:pt x="990" y="5270"/>
                        <a:pt x="833" y="5218"/>
                      </a:cubicBezTo>
                      <a:cubicBezTo>
                        <a:pt x="323" y="5062"/>
                        <a:pt x="0" y="4593"/>
                        <a:pt x="0" y="4052"/>
                      </a:cubicBezTo>
                      <a:cubicBezTo>
                        <a:pt x="0" y="3583"/>
                        <a:pt x="0" y="3115"/>
                        <a:pt x="0" y="2657"/>
                      </a:cubicBezTo>
                      <a:close/>
                      <a:moveTo>
                        <a:pt x="6396" y="1771"/>
                      </a:moveTo>
                      <a:lnTo>
                        <a:pt x="6396" y="1771"/>
                      </a:lnTo>
                      <a:cubicBezTo>
                        <a:pt x="6198" y="1584"/>
                        <a:pt x="5990" y="1480"/>
                        <a:pt x="5740" y="1469"/>
                      </a:cubicBezTo>
                      <a:cubicBezTo>
                        <a:pt x="5323" y="1448"/>
                        <a:pt x="4896" y="1448"/>
                        <a:pt x="4469" y="1438"/>
                      </a:cubicBezTo>
                      <a:cubicBezTo>
                        <a:pt x="4260" y="1438"/>
                        <a:pt x="4208" y="1386"/>
                        <a:pt x="4187" y="1188"/>
                      </a:cubicBezTo>
                      <a:cubicBezTo>
                        <a:pt x="4146" y="740"/>
                        <a:pt x="3792" y="396"/>
                        <a:pt x="3333" y="396"/>
                      </a:cubicBezTo>
                      <a:cubicBezTo>
                        <a:pt x="2625" y="386"/>
                        <a:pt x="1917" y="386"/>
                        <a:pt x="1219" y="396"/>
                      </a:cubicBezTo>
                      <a:cubicBezTo>
                        <a:pt x="771" y="396"/>
                        <a:pt x="385" y="750"/>
                        <a:pt x="375" y="1178"/>
                      </a:cubicBezTo>
                      <a:cubicBezTo>
                        <a:pt x="365" y="2167"/>
                        <a:pt x="375" y="3146"/>
                        <a:pt x="375" y="4135"/>
                      </a:cubicBezTo>
                      <a:cubicBezTo>
                        <a:pt x="385" y="4479"/>
                        <a:pt x="646" y="4781"/>
                        <a:pt x="969" y="4885"/>
                      </a:cubicBezTo>
                      <a:cubicBezTo>
                        <a:pt x="1052" y="4906"/>
                        <a:pt x="1115" y="4895"/>
                        <a:pt x="1156" y="4812"/>
                      </a:cubicBezTo>
                      <a:cubicBezTo>
                        <a:pt x="1365" y="4427"/>
                        <a:pt x="1687" y="4218"/>
                        <a:pt x="2125" y="4229"/>
                      </a:cubicBezTo>
                      <a:cubicBezTo>
                        <a:pt x="2552" y="4239"/>
                        <a:pt x="2865" y="4447"/>
                        <a:pt x="3062" y="4822"/>
                      </a:cubicBezTo>
                      <a:cubicBezTo>
                        <a:pt x="3094" y="4874"/>
                        <a:pt x="3177" y="4916"/>
                        <a:pt x="3229" y="4916"/>
                      </a:cubicBezTo>
                      <a:cubicBezTo>
                        <a:pt x="4583" y="4927"/>
                        <a:pt x="5937" y="4927"/>
                        <a:pt x="7292" y="4916"/>
                      </a:cubicBezTo>
                      <a:cubicBezTo>
                        <a:pt x="7344" y="4916"/>
                        <a:pt x="7406" y="4864"/>
                        <a:pt x="7448" y="4822"/>
                      </a:cubicBezTo>
                      <a:cubicBezTo>
                        <a:pt x="7521" y="4739"/>
                        <a:pt x="7562" y="4635"/>
                        <a:pt x="7635" y="4562"/>
                      </a:cubicBezTo>
                      <a:cubicBezTo>
                        <a:pt x="8135" y="4020"/>
                        <a:pt x="8990" y="4135"/>
                        <a:pt x="9344" y="4791"/>
                      </a:cubicBezTo>
                      <a:cubicBezTo>
                        <a:pt x="9396" y="4885"/>
                        <a:pt x="9448" y="4927"/>
                        <a:pt x="9562" y="4906"/>
                      </a:cubicBezTo>
                      <a:cubicBezTo>
                        <a:pt x="9802" y="4854"/>
                        <a:pt x="10073" y="4604"/>
                        <a:pt x="10115" y="4364"/>
                      </a:cubicBezTo>
                      <a:cubicBezTo>
                        <a:pt x="10135" y="4270"/>
                        <a:pt x="10115" y="4229"/>
                        <a:pt x="10010" y="4229"/>
                      </a:cubicBezTo>
                      <a:cubicBezTo>
                        <a:pt x="9906" y="4229"/>
                        <a:pt x="9792" y="4229"/>
                        <a:pt x="9677" y="4229"/>
                      </a:cubicBezTo>
                      <a:cubicBezTo>
                        <a:pt x="9562" y="4218"/>
                        <a:pt x="9469" y="4177"/>
                        <a:pt x="9469" y="4052"/>
                      </a:cubicBezTo>
                      <a:cubicBezTo>
                        <a:pt x="9469" y="3927"/>
                        <a:pt x="9562" y="3895"/>
                        <a:pt x="9677" y="3895"/>
                      </a:cubicBezTo>
                      <a:cubicBezTo>
                        <a:pt x="9802" y="3895"/>
                        <a:pt x="9937" y="3895"/>
                        <a:pt x="10073" y="3895"/>
                      </a:cubicBezTo>
                      <a:cubicBezTo>
                        <a:pt x="10010" y="3666"/>
                        <a:pt x="9844" y="3499"/>
                        <a:pt x="9604" y="3437"/>
                      </a:cubicBezTo>
                      <a:cubicBezTo>
                        <a:pt x="9479" y="3395"/>
                        <a:pt x="9333" y="3385"/>
                        <a:pt x="9198" y="3354"/>
                      </a:cubicBezTo>
                      <a:cubicBezTo>
                        <a:pt x="8615" y="3239"/>
                        <a:pt x="8021" y="3178"/>
                        <a:pt x="7417" y="3187"/>
                      </a:cubicBezTo>
                      <a:cubicBezTo>
                        <a:pt x="6490" y="3208"/>
                        <a:pt x="5552" y="3187"/>
                        <a:pt x="4615" y="3187"/>
                      </a:cubicBezTo>
                      <a:cubicBezTo>
                        <a:pt x="4333" y="3187"/>
                        <a:pt x="4198" y="3053"/>
                        <a:pt x="4187" y="2771"/>
                      </a:cubicBezTo>
                      <a:cubicBezTo>
                        <a:pt x="4187" y="2646"/>
                        <a:pt x="4187" y="2521"/>
                        <a:pt x="4187" y="2396"/>
                      </a:cubicBezTo>
                      <a:cubicBezTo>
                        <a:pt x="4198" y="1980"/>
                        <a:pt x="4406" y="1771"/>
                        <a:pt x="4812" y="1771"/>
                      </a:cubicBezTo>
                      <a:lnTo>
                        <a:pt x="6396" y="1771"/>
                      </a:lnTo>
                      <a:close/>
                      <a:moveTo>
                        <a:pt x="8406" y="5979"/>
                      </a:moveTo>
                      <a:lnTo>
                        <a:pt x="8406" y="5979"/>
                      </a:lnTo>
                      <a:cubicBezTo>
                        <a:pt x="8792" y="5979"/>
                        <a:pt x="9115" y="5656"/>
                        <a:pt x="9115" y="5281"/>
                      </a:cubicBezTo>
                      <a:cubicBezTo>
                        <a:pt x="9104" y="4895"/>
                        <a:pt x="8792" y="4583"/>
                        <a:pt x="8417" y="4583"/>
                      </a:cubicBezTo>
                      <a:cubicBezTo>
                        <a:pt x="8031" y="4583"/>
                        <a:pt x="7708" y="4895"/>
                        <a:pt x="7708" y="5281"/>
                      </a:cubicBezTo>
                      <a:cubicBezTo>
                        <a:pt x="7708" y="5666"/>
                        <a:pt x="8021" y="5989"/>
                        <a:pt x="8406" y="5979"/>
                      </a:cubicBezTo>
                      <a:close/>
                      <a:moveTo>
                        <a:pt x="2802" y="5291"/>
                      </a:moveTo>
                      <a:lnTo>
                        <a:pt x="2802" y="5291"/>
                      </a:lnTo>
                      <a:cubicBezTo>
                        <a:pt x="2802" y="4895"/>
                        <a:pt x="2490" y="4583"/>
                        <a:pt x="2104" y="4583"/>
                      </a:cubicBezTo>
                      <a:cubicBezTo>
                        <a:pt x="1708" y="4583"/>
                        <a:pt x="1406" y="4895"/>
                        <a:pt x="1406" y="5291"/>
                      </a:cubicBezTo>
                      <a:cubicBezTo>
                        <a:pt x="1406" y="5666"/>
                        <a:pt x="1719" y="5979"/>
                        <a:pt x="2104" y="5979"/>
                      </a:cubicBezTo>
                      <a:cubicBezTo>
                        <a:pt x="2490" y="5989"/>
                        <a:pt x="2802" y="5676"/>
                        <a:pt x="2802" y="5291"/>
                      </a:cubicBezTo>
                      <a:close/>
                      <a:moveTo>
                        <a:pt x="7698" y="2844"/>
                      </a:moveTo>
                      <a:lnTo>
                        <a:pt x="7698" y="2844"/>
                      </a:lnTo>
                      <a:cubicBezTo>
                        <a:pt x="7708" y="2834"/>
                        <a:pt x="7708" y="2813"/>
                        <a:pt x="7719" y="2803"/>
                      </a:cubicBezTo>
                      <a:cubicBezTo>
                        <a:pt x="7448" y="2584"/>
                        <a:pt x="7187" y="2365"/>
                        <a:pt x="6927" y="2146"/>
                      </a:cubicBezTo>
                      <a:cubicBezTo>
                        <a:pt x="6917" y="2136"/>
                        <a:pt x="6885" y="2136"/>
                        <a:pt x="6865" y="2136"/>
                      </a:cubicBezTo>
                      <a:cubicBezTo>
                        <a:pt x="6573" y="2136"/>
                        <a:pt x="6271" y="2136"/>
                        <a:pt x="5948" y="2136"/>
                      </a:cubicBezTo>
                      <a:cubicBezTo>
                        <a:pt x="5948" y="2355"/>
                        <a:pt x="5948" y="2563"/>
                        <a:pt x="5948" y="2771"/>
                      </a:cubicBezTo>
                      <a:cubicBezTo>
                        <a:pt x="5958" y="2792"/>
                        <a:pt x="6021" y="2834"/>
                        <a:pt x="6062" y="2844"/>
                      </a:cubicBezTo>
                      <a:cubicBezTo>
                        <a:pt x="6177" y="2855"/>
                        <a:pt x="6302" y="2844"/>
                        <a:pt x="6427" y="2844"/>
                      </a:cubicBezTo>
                      <a:cubicBezTo>
                        <a:pt x="6854" y="2844"/>
                        <a:pt x="7271" y="2844"/>
                        <a:pt x="7698" y="2844"/>
                      </a:cubicBezTo>
                      <a:close/>
                      <a:moveTo>
                        <a:pt x="4552" y="2834"/>
                      </a:moveTo>
                      <a:lnTo>
                        <a:pt x="4552" y="2834"/>
                      </a:lnTo>
                      <a:cubicBezTo>
                        <a:pt x="4917" y="2834"/>
                        <a:pt x="5260" y="2834"/>
                        <a:pt x="5604" y="2834"/>
                      </a:cubicBezTo>
                      <a:cubicBezTo>
                        <a:pt x="5604" y="2594"/>
                        <a:pt x="5604" y="2365"/>
                        <a:pt x="5604" y="2136"/>
                      </a:cubicBezTo>
                      <a:cubicBezTo>
                        <a:pt x="5292" y="2136"/>
                        <a:pt x="5000" y="2125"/>
                        <a:pt x="4708" y="2136"/>
                      </a:cubicBezTo>
                      <a:cubicBezTo>
                        <a:pt x="4656" y="2146"/>
                        <a:pt x="4573" y="2230"/>
                        <a:pt x="4562" y="2282"/>
                      </a:cubicBezTo>
                      <a:cubicBezTo>
                        <a:pt x="4542" y="2459"/>
                        <a:pt x="4552" y="2646"/>
                        <a:pt x="4552" y="2834"/>
                      </a:cubicBezTo>
                      <a:close/>
                    </a:path>
                  </a:pathLst>
                </a:custGeom>
                <a:solidFill>
                  <a:srgbClr val="574A4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195" name="Freeform 23"/>
                <p:cNvSpPr>
                  <a:spLocks noChangeArrowheads="1"/>
                </p:cNvSpPr>
                <p:nvPr/>
              </p:nvSpPr>
              <p:spPr bwMode="auto">
                <a:xfrm>
                  <a:off x="10102958" y="2554601"/>
                  <a:ext cx="1098431" cy="510552"/>
                </a:xfrm>
                <a:custGeom>
                  <a:avLst/>
                  <a:gdLst>
                    <a:gd name="T0" fmla="*/ 6031 w 9771"/>
                    <a:gd name="T1" fmla="*/ 1385 h 4542"/>
                    <a:gd name="T2" fmla="*/ 6031 w 9771"/>
                    <a:gd name="T3" fmla="*/ 1385 h 4542"/>
                    <a:gd name="T4" fmla="*/ 4447 w 9771"/>
                    <a:gd name="T5" fmla="*/ 1385 h 4542"/>
                    <a:gd name="T6" fmla="*/ 3822 w 9771"/>
                    <a:gd name="T7" fmla="*/ 2010 h 4542"/>
                    <a:gd name="T8" fmla="*/ 3822 w 9771"/>
                    <a:gd name="T9" fmla="*/ 2385 h 4542"/>
                    <a:gd name="T10" fmla="*/ 4250 w 9771"/>
                    <a:gd name="T11" fmla="*/ 2801 h 4542"/>
                    <a:gd name="T12" fmla="*/ 7052 w 9771"/>
                    <a:gd name="T13" fmla="*/ 2801 h 4542"/>
                    <a:gd name="T14" fmla="*/ 8833 w 9771"/>
                    <a:gd name="T15" fmla="*/ 2968 h 4542"/>
                    <a:gd name="T16" fmla="*/ 9239 w 9771"/>
                    <a:gd name="T17" fmla="*/ 3051 h 4542"/>
                    <a:gd name="T18" fmla="*/ 9708 w 9771"/>
                    <a:gd name="T19" fmla="*/ 3509 h 4542"/>
                    <a:gd name="T20" fmla="*/ 9312 w 9771"/>
                    <a:gd name="T21" fmla="*/ 3509 h 4542"/>
                    <a:gd name="T22" fmla="*/ 9104 w 9771"/>
                    <a:gd name="T23" fmla="*/ 3666 h 4542"/>
                    <a:gd name="T24" fmla="*/ 9312 w 9771"/>
                    <a:gd name="T25" fmla="*/ 3843 h 4542"/>
                    <a:gd name="T26" fmla="*/ 9645 w 9771"/>
                    <a:gd name="T27" fmla="*/ 3843 h 4542"/>
                    <a:gd name="T28" fmla="*/ 9750 w 9771"/>
                    <a:gd name="T29" fmla="*/ 3978 h 4542"/>
                    <a:gd name="T30" fmla="*/ 9197 w 9771"/>
                    <a:gd name="T31" fmla="*/ 4520 h 4542"/>
                    <a:gd name="T32" fmla="*/ 8979 w 9771"/>
                    <a:gd name="T33" fmla="*/ 4405 h 4542"/>
                    <a:gd name="T34" fmla="*/ 7270 w 9771"/>
                    <a:gd name="T35" fmla="*/ 4176 h 4542"/>
                    <a:gd name="T36" fmla="*/ 7083 w 9771"/>
                    <a:gd name="T37" fmla="*/ 4436 h 4542"/>
                    <a:gd name="T38" fmla="*/ 6927 w 9771"/>
                    <a:gd name="T39" fmla="*/ 4530 h 4542"/>
                    <a:gd name="T40" fmla="*/ 2864 w 9771"/>
                    <a:gd name="T41" fmla="*/ 4530 h 4542"/>
                    <a:gd name="T42" fmla="*/ 2697 w 9771"/>
                    <a:gd name="T43" fmla="*/ 4436 h 4542"/>
                    <a:gd name="T44" fmla="*/ 1760 w 9771"/>
                    <a:gd name="T45" fmla="*/ 3843 h 4542"/>
                    <a:gd name="T46" fmla="*/ 791 w 9771"/>
                    <a:gd name="T47" fmla="*/ 4426 h 4542"/>
                    <a:gd name="T48" fmla="*/ 604 w 9771"/>
                    <a:gd name="T49" fmla="*/ 4499 h 4542"/>
                    <a:gd name="T50" fmla="*/ 10 w 9771"/>
                    <a:gd name="T51" fmla="*/ 3749 h 4542"/>
                    <a:gd name="T52" fmla="*/ 10 w 9771"/>
                    <a:gd name="T53" fmla="*/ 792 h 4542"/>
                    <a:gd name="T54" fmla="*/ 854 w 9771"/>
                    <a:gd name="T55" fmla="*/ 10 h 4542"/>
                    <a:gd name="T56" fmla="*/ 2968 w 9771"/>
                    <a:gd name="T57" fmla="*/ 10 h 4542"/>
                    <a:gd name="T58" fmla="*/ 3822 w 9771"/>
                    <a:gd name="T59" fmla="*/ 802 h 4542"/>
                    <a:gd name="T60" fmla="*/ 4104 w 9771"/>
                    <a:gd name="T61" fmla="*/ 1052 h 4542"/>
                    <a:gd name="T62" fmla="*/ 5375 w 9771"/>
                    <a:gd name="T63" fmla="*/ 1083 h 4542"/>
                    <a:gd name="T64" fmla="*/ 6031 w 9771"/>
                    <a:gd name="T65" fmla="*/ 1385 h 4542"/>
                    <a:gd name="T66" fmla="*/ 4187 w 9771"/>
                    <a:gd name="T67" fmla="*/ 3509 h 4542"/>
                    <a:gd name="T68" fmla="*/ 4187 w 9771"/>
                    <a:gd name="T69" fmla="*/ 3509 h 4542"/>
                    <a:gd name="T70" fmla="*/ 4385 w 9771"/>
                    <a:gd name="T71" fmla="*/ 3509 h 4542"/>
                    <a:gd name="T72" fmla="*/ 4541 w 9771"/>
                    <a:gd name="T73" fmla="*/ 3322 h 4542"/>
                    <a:gd name="T74" fmla="*/ 4385 w 9771"/>
                    <a:gd name="T75" fmla="*/ 3145 h 4542"/>
                    <a:gd name="T76" fmla="*/ 3989 w 9771"/>
                    <a:gd name="T77" fmla="*/ 3145 h 4542"/>
                    <a:gd name="T78" fmla="*/ 3833 w 9771"/>
                    <a:gd name="T79" fmla="*/ 3322 h 4542"/>
                    <a:gd name="T80" fmla="*/ 4000 w 9771"/>
                    <a:gd name="T81" fmla="*/ 3509 h 4542"/>
                    <a:gd name="T82" fmla="*/ 4187 w 9771"/>
                    <a:gd name="T83" fmla="*/ 3509 h 4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771" h="4542">
                      <a:moveTo>
                        <a:pt x="6031" y="1385"/>
                      </a:moveTo>
                      <a:lnTo>
                        <a:pt x="6031" y="1385"/>
                      </a:lnTo>
                      <a:cubicBezTo>
                        <a:pt x="5770" y="1385"/>
                        <a:pt x="4718" y="1375"/>
                        <a:pt x="4447" y="1385"/>
                      </a:cubicBezTo>
                      <a:cubicBezTo>
                        <a:pt x="4041" y="1385"/>
                        <a:pt x="3833" y="1594"/>
                        <a:pt x="3822" y="2010"/>
                      </a:cubicBezTo>
                      <a:cubicBezTo>
                        <a:pt x="3822" y="2135"/>
                        <a:pt x="3822" y="2260"/>
                        <a:pt x="3822" y="2385"/>
                      </a:cubicBezTo>
                      <a:cubicBezTo>
                        <a:pt x="3833" y="2667"/>
                        <a:pt x="3968" y="2801"/>
                        <a:pt x="4250" y="2801"/>
                      </a:cubicBezTo>
                      <a:cubicBezTo>
                        <a:pt x="7052" y="2801"/>
                        <a:pt x="7052" y="2801"/>
                        <a:pt x="7052" y="2801"/>
                      </a:cubicBezTo>
                      <a:cubicBezTo>
                        <a:pt x="7656" y="2792"/>
                        <a:pt x="8250" y="2853"/>
                        <a:pt x="8833" y="2968"/>
                      </a:cubicBezTo>
                      <a:cubicBezTo>
                        <a:pt x="8968" y="2999"/>
                        <a:pt x="9114" y="3009"/>
                        <a:pt x="9239" y="3051"/>
                      </a:cubicBezTo>
                      <a:cubicBezTo>
                        <a:pt x="9479" y="3113"/>
                        <a:pt x="9645" y="3280"/>
                        <a:pt x="9708" y="3509"/>
                      </a:cubicBezTo>
                      <a:cubicBezTo>
                        <a:pt x="9572" y="3509"/>
                        <a:pt x="9437" y="3509"/>
                        <a:pt x="9312" y="3509"/>
                      </a:cubicBezTo>
                      <a:cubicBezTo>
                        <a:pt x="9197" y="3509"/>
                        <a:pt x="9104" y="3541"/>
                        <a:pt x="9104" y="3666"/>
                      </a:cubicBezTo>
                      <a:cubicBezTo>
                        <a:pt x="9104" y="3791"/>
                        <a:pt x="9197" y="3832"/>
                        <a:pt x="9312" y="3843"/>
                      </a:cubicBezTo>
                      <a:cubicBezTo>
                        <a:pt x="9427" y="3843"/>
                        <a:pt x="9541" y="3843"/>
                        <a:pt x="9645" y="3843"/>
                      </a:cubicBezTo>
                      <a:cubicBezTo>
                        <a:pt x="9750" y="3843"/>
                        <a:pt x="9770" y="3884"/>
                        <a:pt x="9750" y="3978"/>
                      </a:cubicBezTo>
                      <a:cubicBezTo>
                        <a:pt x="9708" y="4218"/>
                        <a:pt x="9437" y="4468"/>
                        <a:pt x="9197" y="4520"/>
                      </a:cubicBezTo>
                      <a:cubicBezTo>
                        <a:pt x="9083" y="4541"/>
                        <a:pt x="9031" y="4499"/>
                        <a:pt x="8979" y="4405"/>
                      </a:cubicBezTo>
                      <a:cubicBezTo>
                        <a:pt x="8625" y="3749"/>
                        <a:pt x="7770" y="3634"/>
                        <a:pt x="7270" y="4176"/>
                      </a:cubicBezTo>
                      <a:cubicBezTo>
                        <a:pt x="7197" y="4249"/>
                        <a:pt x="7156" y="4353"/>
                        <a:pt x="7083" y="4436"/>
                      </a:cubicBezTo>
                      <a:cubicBezTo>
                        <a:pt x="7041" y="4478"/>
                        <a:pt x="6979" y="4530"/>
                        <a:pt x="6927" y="4530"/>
                      </a:cubicBezTo>
                      <a:cubicBezTo>
                        <a:pt x="5572" y="4541"/>
                        <a:pt x="4218" y="4541"/>
                        <a:pt x="2864" y="4530"/>
                      </a:cubicBezTo>
                      <a:cubicBezTo>
                        <a:pt x="2812" y="4530"/>
                        <a:pt x="2729" y="4488"/>
                        <a:pt x="2697" y="4436"/>
                      </a:cubicBezTo>
                      <a:cubicBezTo>
                        <a:pt x="2500" y="4061"/>
                        <a:pt x="2187" y="3853"/>
                        <a:pt x="1760" y="3843"/>
                      </a:cubicBezTo>
                      <a:cubicBezTo>
                        <a:pt x="1322" y="3832"/>
                        <a:pt x="1000" y="4041"/>
                        <a:pt x="791" y="4426"/>
                      </a:cubicBezTo>
                      <a:cubicBezTo>
                        <a:pt x="750" y="4509"/>
                        <a:pt x="687" y="4520"/>
                        <a:pt x="604" y="4499"/>
                      </a:cubicBezTo>
                      <a:cubicBezTo>
                        <a:pt x="281" y="4395"/>
                        <a:pt x="20" y="4093"/>
                        <a:pt x="10" y="3749"/>
                      </a:cubicBezTo>
                      <a:cubicBezTo>
                        <a:pt x="10" y="2760"/>
                        <a:pt x="0" y="1781"/>
                        <a:pt x="10" y="792"/>
                      </a:cubicBezTo>
                      <a:cubicBezTo>
                        <a:pt x="20" y="364"/>
                        <a:pt x="406" y="10"/>
                        <a:pt x="854" y="10"/>
                      </a:cubicBezTo>
                      <a:cubicBezTo>
                        <a:pt x="1552" y="0"/>
                        <a:pt x="2260" y="0"/>
                        <a:pt x="2968" y="10"/>
                      </a:cubicBezTo>
                      <a:cubicBezTo>
                        <a:pt x="3427" y="10"/>
                        <a:pt x="3781" y="354"/>
                        <a:pt x="3822" y="802"/>
                      </a:cubicBezTo>
                      <a:cubicBezTo>
                        <a:pt x="3843" y="1000"/>
                        <a:pt x="3895" y="1052"/>
                        <a:pt x="4104" y="1052"/>
                      </a:cubicBezTo>
                      <a:cubicBezTo>
                        <a:pt x="4531" y="1062"/>
                        <a:pt x="4958" y="1062"/>
                        <a:pt x="5375" y="1083"/>
                      </a:cubicBezTo>
                      <a:cubicBezTo>
                        <a:pt x="5625" y="1094"/>
                        <a:pt x="5833" y="1198"/>
                        <a:pt x="6031" y="1385"/>
                      </a:cubicBezTo>
                      <a:close/>
                      <a:moveTo>
                        <a:pt x="4187" y="3509"/>
                      </a:moveTo>
                      <a:lnTo>
                        <a:pt x="4187" y="3509"/>
                      </a:lnTo>
                      <a:cubicBezTo>
                        <a:pt x="4250" y="3509"/>
                        <a:pt x="4312" y="3509"/>
                        <a:pt x="4385" y="3509"/>
                      </a:cubicBezTo>
                      <a:cubicBezTo>
                        <a:pt x="4489" y="3488"/>
                        <a:pt x="4562" y="3426"/>
                        <a:pt x="4541" y="3322"/>
                      </a:cubicBezTo>
                      <a:cubicBezTo>
                        <a:pt x="4520" y="3249"/>
                        <a:pt x="4447" y="3155"/>
                        <a:pt x="4385" y="3145"/>
                      </a:cubicBezTo>
                      <a:cubicBezTo>
                        <a:pt x="4260" y="3113"/>
                        <a:pt x="4125" y="3113"/>
                        <a:pt x="3989" y="3145"/>
                      </a:cubicBezTo>
                      <a:cubicBezTo>
                        <a:pt x="3927" y="3155"/>
                        <a:pt x="3854" y="3249"/>
                        <a:pt x="3833" y="3322"/>
                      </a:cubicBezTo>
                      <a:cubicBezTo>
                        <a:pt x="3812" y="3416"/>
                        <a:pt x="3895" y="3488"/>
                        <a:pt x="4000" y="3509"/>
                      </a:cubicBezTo>
                      <a:cubicBezTo>
                        <a:pt x="4062" y="3509"/>
                        <a:pt x="4125" y="3509"/>
                        <a:pt x="4187" y="3509"/>
                      </a:cubicBezTo>
                      <a:close/>
                    </a:path>
                  </a:pathLst>
                </a:custGeom>
                <a:solidFill>
                  <a:srgbClr val="AE947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196" name="Freeform 24"/>
                <p:cNvSpPr>
                  <a:spLocks noChangeArrowheads="1"/>
                </p:cNvSpPr>
                <p:nvPr/>
              </p:nvSpPr>
              <p:spPr bwMode="auto">
                <a:xfrm>
                  <a:off x="10928764" y="3026491"/>
                  <a:ext cx="158123" cy="158122"/>
                </a:xfrm>
                <a:custGeom>
                  <a:avLst/>
                  <a:gdLst>
                    <a:gd name="T0" fmla="*/ 698 w 1408"/>
                    <a:gd name="T1" fmla="*/ 1396 h 1407"/>
                    <a:gd name="T2" fmla="*/ 698 w 1408"/>
                    <a:gd name="T3" fmla="*/ 1396 h 1407"/>
                    <a:gd name="T4" fmla="*/ 0 w 1408"/>
                    <a:gd name="T5" fmla="*/ 698 h 1407"/>
                    <a:gd name="T6" fmla="*/ 709 w 1408"/>
                    <a:gd name="T7" fmla="*/ 0 h 1407"/>
                    <a:gd name="T8" fmla="*/ 1407 w 1408"/>
                    <a:gd name="T9" fmla="*/ 698 h 1407"/>
                    <a:gd name="T10" fmla="*/ 698 w 1408"/>
                    <a:gd name="T11" fmla="*/ 1396 h 1407"/>
                    <a:gd name="T12" fmla="*/ 354 w 1408"/>
                    <a:gd name="T13" fmla="*/ 698 h 1407"/>
                    <a:gd name="T14" fmla="*/ 354 w 1408"/>
                    <a:gd name="T15" fmla="*/ 698 h 1407"/>
                    <a:gd name="T16" fmla="*/ 709 w 1408"/>
                    <a:gd name="T17" fmla="*/ 1052 h 1407"/>
                    <a:gd name="T18" fmla="*/ 1042 w 1408"/>
                    <a:gd name="T19" fmla="*/ 698 h 1407"/>
                    <a:gd name="T20" fmla="*/ 709 w 1408"/>
                    <a:gd name="T21" fmla="*/ 354 h 1407"/>
                    <a:gd name="T22" fmla="*/ 354 w 1408"/>
                    <a:gd name="T23" fmla="*/ 698 h 1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8" h="1407">
                      <a:moveTo>
                        <a:pt x="698" y="1396"/>
                      </a:moveTo>
                      <a:lnTo>
                        <a:pt x="698" y="1396"/>
                      </a:lnTo>
                      <a:cubicBezTo>
                        <a:pt x="313" y="1406"/>
                        <a:pt x="0" y="1083"/>
                        <a:pt x="0" y="698"/>
                      </a:cubicBezTo>
                      <a:cubicBezTo>
                        <a:pt x="0" y="312"/>
                        <a:pt x="323" y="0"/>
                        <a:pt x="709" y="0"/>
                      </a:cubicBezTo>
                      <a:cubicBezTo>
                        <a:pt x="1084" y="0"/>
                        <a:pt x="1396" y="312"/>
                        <a:pt x="1407" y="698"/>
                      </a:cubicBezTo>
                      <a:cubicBezTo>
                        <a:pt x="1407" y="1073"/>
                        <a:pt x="1084" y="1396"/>
                        <a:pt x="698" y="1396"/>
                      </a:cubicBezTo>
                      <a:close/>
                      <a:moveTo>
                        <a:pt x="354" y="698"/>
                      </a:moveTo>
                      <a:lnTo>
                        <a:pt x="354" y="698"/>
                      </a:lnTo>
                      <a:cubicBezTo>
                        <a:pt x="354" y="896"/>
                        <a:pt x="511" y="1052"/>
                        <a:pt x="709" y="1052"/>
                      </a:cubicBezTo>
                      <a:cubicBezTo>
                        <a:pt x="896" y="1041"/>
                        <a:pt x="1042" y="896"/>
                        <a:pt x="1042" y="698"/>
                      </a:cubicBezTo>
                      <a:cubicBezTo>
                        <a:pt x="1042" y="510"/>
                        <a:pt x="896" y="354"/>
                        <a:pt x="709" y="354"/>
                      </a:cubicBezTo>
                      <a:cubicBezTo>
                        <a:pt x="511" y="354"/>
                        <a:pt x="354" y="500"/>
                        <a:pt x="354" y="698"/>
                      </a:cubicBezTo>
                      <a:close/>
                    </a:path>
                  </a:pathLst>
                </a:custGeom>
                <a:solidFill>
                  <a:srgbClr val="A6B2B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197" name="Freeform 25"/>
                <p:cNvSpPr>
                  <a:spLocks noChangeArrowheads="1"/>
                </p:cNvSpPr>
                <p:nvPr/>
              </p:nvSpPr>
              <p:spPr bwMode="auto">
                <a:xfrm>
                  <a:off x="10219939" y="3026491"/>
                  <a:ext cx="157131" cy="158122"/>
                </a:xfrm>
                <a:custGeom>
                  <a:avLst/>
                  <a:gdLst>
                    <a:gd name="T0" fmla="*/ 1396 w 1397"/>
                    <a:gd name="T1" fmla="*/ 708 h 1407"/>
                    <a:gd name="T2" fmla="*/ 1396 w 1397"/>
                    <a:gd name="T3" fmla="*/ 708 h 1407"/>
                    <a:gd name="T4" fmla="*/ 698 w 1397"/>
                    <a:gd name="T5" fmla="*/ 1396 h 1407"/>
                    <a:gd name="T6" fmla="*/ 0 w 1397"/>
                    <a:gd name="T7" fmla="*/ 708 h 1407"/>
                    <a:gd name="T8" fmla="*/ 698 w 1397"/>
                    <a:gd name="T9" fmla="*/ 0 h 1407"/>
                    <a:gd name="T10" fmla="*/ 1396 w 1397"/>
                    <a:gd name="T11" fmla="*/ 708 h 1407"/>
                    <a:gd name="T12" fmla="*/ 698 w 1397"/>
                    <a:gd name="T13" fmla="*/ 354 h 1407"/>
                    <a:gd name="T14" fmla="*/ 698 w 1397"/>
                    <a:gd name="T15" fmla="*/ 354 h 1407"/>
                    <a:gd name="T16" fmla="*/ 354 w 1397"/>
                    <a:gd name="T17" fmla="*/ 698 h 1407"/>
                    <a:gd name="T18" fmla="*/ 698 w 1397"/>
                    <a:gd name="T19" fmla="*/ 1052 h 1407"/>
                    <a:gd name="T20" fmla="*/ 1052 w 1397"/>
                    <a:gd name="T21" fmla="*/ 708 h 1407"/>
                    <a:gd name="T22" fmla="*/ 698 w 1397"/>
                    <a:gd name="T23" fmla="*/ 354 h 1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7" h="1407">
                      <a:moveTo>
                        <a:pt x="1396" y="708"/>
                      </a:moveTo>
                      <a:lnTo>
                        <a:pt x="1396" y="708"/>
                      </a:lnTo>
                      <a:cubicBezTo>
                        <a:pt x="1396" y="1093"/>
                        <a:pt x="1084" y="1406"/>
                        <a:pt x="698" y="1396"/>
                      </a:cubicBezTo>
                      <a:cubicBezTo>
                        <a:pt x="313" y="1396"/>
                        <a:pt x="0" y="1083"/>
                        <a:pt x="0" y="708"/>
                      </a:cubicBezTo>
                      <a:cubicBezTo>
                        <a:pt x="0" y="312"/>
                        <a:pt x="302" y="0"/>
                        <a:pt x="698" y="0"/>
                      </a:cubicBezTo>
                      <a:cubicBezTo>
                        <a:pt x="1084" y="0"/>
                        <a:pt x="1396" y="312"/>
                        <a:pt x="1396" y="708"/>
                      </a:cubicBezTo>
                      <a:close/>
                      <a:moveTo>
                        <a:pt x="698" y="354"/>
                      </a:moveTo>
                      <a:lnTo>
                        <a:pt x="698" y="354"/>
                      </a:lnTo>
                      <a:cubicBezTo>
                        <a:pt x="511" y="354"/>
                        <a:pt x="354" y="510"/>
                        <a:pt x="354" y="698"/>
                      </a:cubicBezTo>
                      <a:cubicBezTo>
                        <a:pt x="354" y="885"/>
                        <a:pt x="511" y="1052"/>
                        <a:pt x="698" y="1052"/>
                      </a:cubicBezTo>
                      <a:cubicBezTo>
                        <a:pt x="896" y="1041"/>
                        <a:pt x="1042" y="896"/>
                        <a:pt x="1052" y="708"/>
                      </a:cubicBezTo>
                      <a:cubicBezTo>
                        <a:pt x="1052" y="510"/>
                        <a:pt x="896" y="354"/>
                        <a:pt x="698" y="354"/>
                      </a:cubicBezTo>
                      <a:close/>
                    </a:path>
                  </a:pathLst>
                </a:custGeom>
                <a:solidFill>
                  <a:srgbClr val="A6B2B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198" name="Freeform 26"/>
                <p:cNvSpPr>
                  <a:spLocks noChangeArrowheads="1"/>
                </p:cNvSpPr>
                <p:nvPr/>
              </p:nvSpPr>
              <p:spPr bwMode="auto">
                <a:xfrm>
                  <a:off x="10730491" y="2751387"/>
                  <a:ext cx="199264" cy="80796"/>
                </a:xfrm>
                <a:custGeom>
                  <a:avLst/>
                  <a:gdLst>
                    <a:gd name="T0" fmla="*/ 1750 w 1772"/>
                    <a:gd name="T1" fmla="*/ 708 h 720"/>
                    <a:gd name="T2" fmla="*/ 1750 w 1772"/>
                    <a:gd name="T3" fmla="*/ 708 h 720"/>
                    <a:gd name="T4" fmla="*/ 479 w 1772"/>
                    <a:gd name="T5" fmla="*/ 708 h 720"/>
                    <a:gd name="T6" fmla="*/ 114 w 1772"/>
                    <a:gd name="T7" fmla="*/ 708 h 720"/>
                    <a:gd name="T8" fmla="*/ 0 w 1772"/>
                    <a:gd name="T9" fmla="*/ 635 h 720"/>
                    <a:gd name="T10" fmla="*/ 0 w 1772"/>
                    <a:gd name="T11" fmla="*/ 0 h 720"/>
                    <a:gd name="T12" fmla="*/ 917 w 1772"/>
                    <a:gd name="T13" fmla="*/ 0 h 720"/>
                    <a:gd name="T14" fmla="*/ 979 w 1772"/>
                    <a:gd name="T15" fmla="*/ 10 h 720"/>
                    <a:gd name="T16" fmla="*/ 1771 w 1772"/>
                    <a:gd name="T17" fmla="*/ 667 h 720"/>
                    <a:gd name="T18" fmla="*/ 1750 w 1772"/>
                    <a:gd name="T19" fmla="*/ 70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2" h="720">
                      <a:moveTo>
                        <a:pt x="1750" y="708"/>
                      </a:moveTo>
                      <a:lnTo>
                        <a:pt x="1750" y="708"/>
                      </a:lnTo>
                      <a:cubicBezTo>
                        <a:pt x="1323" y="708"/>
                        <a:pt x="906" y="708"/>
                        <a:pt x="479" y="708"/>
                      </a:cubicBezTo>
                      <a:cubicBezTo>
                        <a:pt x="354" y="708"/>
                        <a:pt x="229" y="719"/>
                        <a:pt x="114" y="708"/>
                      </a:cubicBezTo>
                      <a:cubicBezTo>
                        <a:pt x="73" y="698"/>
                        <a:pt x="10" y="656"/>
                        <a:pt x="0" y="635"/>
                      </a:cubicBezTo>
                      <a:cubicBezTo>
                        <a:pt x="0" y="427"/>
                        <a:pt x="0" y="219"/>
                        <a:pt x="0" y="0"/>
                      </a:cubicBezTo>
                      <a:cubicBezTo>
                        <a:pt x="323" y="0"/>
                        <a:pt x="625" y="0"/>
                        <a:pt x="917" y="0"/>
                      </a:cubicBezTo>
                      <a:cubicBezTo>
                        <a:pt x="937" y="0"/>
                        <a:pt x="969" y="0"/>
                        <a:pt x="979" y="10"/>
                      </a:cubicBezTo>
                      <a:cubicBezTo>
                        <a:pt x="1239" y="229"/>
                        <a:pt x="1500" y="448"/>
                        <a:pt x="1771" y="667"/>
                      </a:cubicBezTo>
                      <a:cubicBezTo>
                        <a:pt x="1760" y="677"/>
                        <a:pt x="1760" y="698"/>
                        <a:pt x="1750" y="708"/>
                      </a:cubicBezTo>
                    </a:path>
                  </a:pathLst>
                </a:custGeom>
                <a:solidFill>
                  <a:srgbClr val="D5DFE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199" name="Freeform 27"/>
                <p:cNvSpPr>
                  <a:spLocks noChangeArrowheads="1"/>
                </p:cNvSpPr>
                <p:nvPr/>
              </p:nvSpPr>
              <p:spPr bwMode="auto">
                <a:xfrm>
                  <a:off x="10572864" y="2750396"/>
                  <a:ext cx="119459" cy="79805"/>
                </a:xfrm>
                <a:custGeom>
                  <a:avLst/>
                  <a:gdLst>
                    <a:gd name="T0" fmla="*/ 10 w 1063"/>
                    <a:gd name="T1" fmla="*/ 709 h 710"/>
                    <a:gd name="T2" fmla="*/ 10 w 1063"/>
                    <a:gd name="T3" fmla="*/ 709 h 710"/>
                    <a:gd name="T4" fmla="*/ 20 w 1063"/>
                    <a:gd name="T5" fmla="*/ 157 h 710"/>
                    <a:gd name="T6" fmla="*/ 166 w 1063"/>
                    <a:gd name="T7" fmla="*/ 11 h 710"/>
                    <a:gd name="T8" fmla="*/ 1062 w 1063"/>
                    <a:gd name="T9" fmla="*/ 11 h 710"/>
                    <a:gd name="T10" fmla="*/ 1062 w 1063"/>
                    <a:gd name="T11" fmla="*/ 709 h 710"/>
                    <a:gd name="T12" fmla="*/ 10 w 1063"/>
                    <a:gd name="T13" fmla="*/ 709 h 710"/>
                  </a:gdLst>
                  <a:ahLst/>
                  <a:cxnLst>
                    <a:cxn ang="0">
                      <a:pos x="T0" y="T1"/>
                    </a:cxn>
                    <a:cxn ang="0">
                      <a:pos x="T2" y="T3"/>
                    </a:cxn>
                    <a:cxn ang="0">
                      <a:pos x="T4" y="T5"/>
                    </a:cxn>
                    <a:cxn ang="0">
                      <a:pos x="T6" y="T7"/>
                    </a:cxn>
                    <a:cxn ang="0">
                      <a:pos x="T8" y="T9"/>
                    </a:cxn>
                    <a:cxn ang="0">
                      <a:pos x="T10" y="T11"/>
                    </a:cxn>
                    <a:cxn ang="0">
                      <a:pos x="T12" y="T13"/>
                    </a:cxn>
                  </a:cxnLst>
                  <a:rect l="0" t="0" r="r" b="b"/>
                  <a:pathLst>
                    <a:path w="1063" h="710">
                      <a:moveTo>
                        <a:pt x="10" y="709"/>
                      </a:moveTo>
                      <a:lnTo>
                        <a:pt x="10" y="709"/>
                      </a:lnTo>
                      <a:cubicBezTo>
                        <a:pt x="10" y="521"/>
                        <a:pt x="0" y="334"/>
                        <a:pt x="20" y="157"/>
                      </a:cubicBezTo>
                      <a:cubicBezTo>
                        <a:pt x="31" y="105"/>
                        <a:pt x="114" y="21"/>
                        <a:pt x="166" y="11"/>
                      </a:cubicBezTo>
                      <a:cubicBezTo>
                        <a:pt x="458" y="0"/>
                        <a:pt x="750" y="11"/>
                        <a:pt x="1062" y="11"/>
                      </a:cubicBezTo>
                      <a:cubicBezTo>
                        <a:pt x="1062" y="240"/>
                        <a:pt x="1062" y="469"/>
                        <a:pt x="1062" y="709"/>
                      </a:cubicBezTo>
                      <a:cubicBezTo>
                        <a:pt x="718" y="709"/>
                        <a:pt x="375" y="709"/>
                        <a:pt x="10" y="709"/>
                      </a:cubicBezTo>
                    </a:path>
                  </a:pathLst>
                </a:custGeom>
                <a:solidFill>
                  <a:srgbClr val="D5DFE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00" name="Freeform 28"/>
                <p:cNvSpPr>
                  <a:spLocks noChangeArrowheads="1"/>
                </p:cNvSpPr>
                <p:nvPr/>
              </p:nvSpPr>
              <p:spPr bwMode="auto">
                <a:xfrm>
                  <a:off x="10531723" y="2904553"/>
                  <a:ext cx="84266" cy="44611"/>
                </a:xfrm>
                <a:custGeom>
                  <a:avLst/>
                  <a:gdLst>
                    <a:gd name="T0" fmla="*/ 375 w 751"/>
                    <a:gd name="T1" fmla="*/ 396 h 397"/>
                    <a:gd name="T2" fmla="*/ 375 w 751"/>
                    <a:gd name="T3" fmla="*/ 396 h 397"/>
                    <a:gd name="T4" fmla="*/ 188 w 751"/>
                    <a:gd name="T5" fmla="*/ 396 h 397"/>
                    <a:gd name="T6" fmla="*/ 21 w 751"/>
                    <a:gd name="T7" fmla="*/ 209 h 397"/>
                    <a:gd name="T8" fmla="*/ 177 w 751"/>
                    <a:gd name="T9" fmla="*/ 32 h 397"/>
                    <a:gd name="T10" fmla="*/ 573 w 751"/>
                    <a:gd name="T11" fmla="*/ 32 h 397"/>
                    <a:gd name="T12" fmla="*/ 729 w 751"/>
                    <a:gd name="T13" fmla="*/ 209 h 397"/>
                    <a:gd name="T14" fmla="*/ 573 w 751"/>
                    <a:gd name="T15" fmla="*/ 396 h 397"/>
                    <a:gd name="T16" fmla="*/ 375 w 751"/>
                    <a:gd name="T17" fmla="*/ 396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1" h="397">
                      <a:moveTo>
                        <a:pt x="375" y="396"/>
                      </a:moveTo>
                      <a:lnTo>
                        <a:pt x="375" y="396"/>
                      </a:lnTo>
                      <a:cubicBezTo>
                        <a:pt x="313" y="396"/>
                        <a:pt x="250" y="396"/>
                        <a:pt x="188" y="396"/>
                      </a:cubicBezTo>
                      <a:cubicBezTo>
                        <a:pt x="83" y="375"/>
                        <a:pt x="0" y="303"/>
                        <a:pt x="21" y="209"/>
                      </a:cubicBezTo>
                      <a:cubicBezTo>
                        <a:pt x="42" y="136"/>
                        <a:pt x="115" y="42"/>
                        <a:pt x="177" y="32"/>
                      </a:cubicBezTo>
                      <a:cubicBezTo>
                        <a:pt x="313" y="0"/>
                        <a:pt x="448" y="0"/>
                        <a:pt x="573" y="32"/>
                      </a:cubicBezTo>
                      <a:cubicBezTo>
                        <a:pt x="635" y="42"/>
                        <a:pt x="708" y="136"/>
                        <a:pt x="729" y="209"/>
                      </a:cubicBezTo>
                      <a:cubicBezTo>
                        <a:pt x="750" y="313"/>
                        <a:pt x="677" y="375"/>
                        <a:pt x="573" y="396"/>
                      </a:cubicBezTo>
                      <a:cubicBezTo>
                        <a:pt x="500" y="396"/>
                        <a:pt x="438" y="396"/>
                        <a:pt x="375" y="396"/>
                      </a:cubicBezTo>
                    </a:path>
                  </a:pathLst>
                </a:custGeom>
                <a:solidFill>
                  <a:srgbClr val="574A4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01" name="Freeform 29"/>
                <p:cNvSpPr>
                  <a:spLocks noChangeArrowheads="1"/>
                </p:cNvSpPr>
                <p:nvPr/>
              </p:nvSpPr>
              <p:spPr bwMode="auto">
                <a:xfrm>
                  <a:off x="10968418" y="3066641"/>
                  <a:ext cx="77326" cy="78814"/>
                </a:xfrm>
                <a:custGeom>
                  <a:avLst/>
                  <a:gdLst>
                    <a:gd name="T0" fmla="*/ 0 w 689"/>
                    <a:gd name="T1" fmla="*/ 344 h 699"/>
                    <a:gd name="T2" fmla="*/ 0 w 689"/>
                    <a:gd name="T3" fmla="*/ 344 h 699"/>
                    <a:gd name="T4" fmla="*/ 355 w 689"/>
                    <a:gd name="T5" fmla="*/ 0 h 699"/>
                    <a:gd name="T6" fmla="*/ 688 w 689"/>
                    <a:gd name="T7" fmla="*/ 344 h 699"/>
                    <a:gd name="T8" fmla="*/ 355 w 689"/>
                    <a:gd name="T9" fmla="*/ 698 h 699"/>
                    <a:gd name="T10" fmla="*/ 0 w 689"/>
                    <a:gd name="T11" fmla="*/ 344 h 699"/>
                  </a:gdLst>
                  <a:ahLst/>
                  <a:cxnLst>
                    <a:cxn ang="0">
                      <a:pos x="T0" y="T1"/>
                    </a:cxn>
                    <a:cxn ang="0">
                      <a:pos x="T2" y="T3"/>
                    </a:cxn>
                    <a:cxn ang="0">
                      <a:pos x="T4" y="T5"/>
                    </a:cxn>
                    <a:cxn ang="0">
                      <a:pos x="T6" y="T7"/>
                    </a:cxn>
                    <a:cxn ang="0">
                      <a:pos x="T8" y="T9"/>
                    </a:cxn>
                    <a:cxn ang="0">
                      <a:pos x="T10" y="T11"/>
                    </a:cxn>
                  </a:cxnLst>
                  <a:rect l="0" t="0" r="r" b="b"/>
                  <a:pathLst>
                    <a:path w="689" h="699">
                      <a:moveTo>
                        <a:pt x="0" y="344"/>
                      </a:moveTo>
                      <a:lnTo>
                        <a:pt x="0" y="344"/>
                      </a:lnTo>
                      <a:cubicBezTo>
                        <a:pt x="0" y="146"/>
                        <a:pt x="157" y="0"/>
                        <a:pt x="355" y="0"/>
                      </a:cubicBezTo>
                      <a:cubicBezTo>
                        <a:pt x="542" y="0"/>
                        <a:pt x="688" y="156"/>
                        <a:pt x="688" y="344"/>
                      </a:cubicBezTo>
                      <a:cubicBezTo>
                        <a:pt x="688" y="542"/>
                        <a:pt x="542" y="687"/>
                        <a:pt x="355" y="698"/>
                      </a:cubicBezTo>
                      <a:cubicBezTo>
                        <a:pt x="157" y="698"/>
                        <a:pt x="0" y="542"/>
                        <a:pt x="0" y="344"/>
                      </a:cubicBezTo>
                    </a:path>
                  </a:pathLst>
                </a:custGeom>
                <a:solidFill>
                  <a:srgbClr val="574A4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02" name="Freeform 30"/>
                <p:cNvSpPr>
                  <a:spLocks noChangeArrowheads="1"/>
                </p:cNvSpPr>
                <p:nvPr/>
              </p:nvSpPr>
              <p:spPr bwMode="auto">
                <a:xfrm>
                  <a:off x="10260089" y="3066641"/>
                  <a:ext cx="78813" cy="78814"/>
                </a:xfrm>
                <a:custGeom>
                  <a:avLst/>
                  <a:gdLst>
                    <a:gd name="T0" fmla="*/ 344 w 699"/>
                    <a:gd name="T1" fmla="*/ 0 h 699"/>
                    <a:gd name="T2" fmla="*/ 344 w 699"/>
                    <a:gd name="T3" fmla="*/ 0 h 699"/>
                    <a:gd name="T4" fmla="*/ 698 w 699"/>
                    <a:gd name="T5" fmla="*/ 354 h 699"/>
                    <a:gd name="T6" fmla="*/ 344 w 699"/>
                    <a:gd name="T7" fmla="*/ 698 h 699"/>
                    <a:gd name="T8" fmla="*/ 0 w 699"/>
                    <a:gd name="T9" fmla="*/ 344 h 699"/>
                    <a:gd name="T10" fmla="*/ 344 w 699"/>
                    <a:gd name="T11" fmla="*/ 0 h 699"/>
                  </a:gdLst>
                  <a:ahLst/>
                  <a:cxnLst>
                    <a:cxn ang="0">
                      <a:pos x="T0" y="T1"/>
                    </a:cxn>
                    <a:cxn ang="0">
                      <a:pos x="T2" y="T3"/>
                    </a:cxn>
                    <a:cxn ang="0">
                      <a:pos x="T4" y="T5"/>
                    </a:cxn>
                    <a:cxn ang="0">
                      <a:pos x="T6" y="T7"/>
                    </a:cxn>
                    <a:cxn ang="0">
                      <a:pos x="T8" y="T9"/>
                    </a:cxn>
                    <a:cxn ang="0">
                      <a:pos x="T10" y="T11"/>
                    </a:cxn>
                  </a:cxnLst>
                  <a:rect l="0" t="0" r="r" b="b"/>
                  <a:pathLst>
                    <a:path w="699" h="699">
                      <a:moveTo>
                        <a:pt x="344" y="0"/>
                      </a:moveTo>
                      <a:lnTo>
                        <a:pt x="344" y="0"/>
                      </a:lnTo>
                      <a:cubicBezTo>
                        <a:pt x="542" y="0"/>
                        <a:pt x="698" y="156"/>
                        <a:pt x="698" y="354"/>
                      </a:cubicBezTo>
                      <a:cubicBezTo>
                        <a:pt x="688" y="542"/>
                        <a:pt x="542" y="687"/>
                        <a:pt x="344" y="698"/>
                      </a:cubicBezTo>
                      <a:cubicBezTo>
                        <a:pt x="157" y="698"/>
                        <a:pt x="0" y="531"/>
                        <a:pt x="0" y="344"/>
                      </a:cubicBezTo>
                      <a:cubicBezTo>
                        <a:pt x="0" y="156"/>
                        <a:pt x="157" y="0"/>
                        <a:pt x="344" y="0"/>
                      </a:cubicBezTo>
                    </a:path>
                  </a:pathLst>
                </a:custGeom>
                <a:solidFill>
                  <a:srgbClr val="574A4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03" name="TextBox 202"/>
                <p:cNvSpPr txBox="1"/>
                <p:nvPr/>
              </p:nvSpPr>
              <p:spPr>
                <a:xfrm>
                  <a:off x="10051489" y="2607376"/>
                  <a:ext cx="575945" cy="420607"/>
                </a:xfrm>
                <a:prstGeom prst="rect">
                  <a:avLst/>
                </a:prstGeom>
                <a:noFill/>
              </p:spPr>
              <p:txBody>
                <a:bodyPr wrap="none" rtlCol="0">
                  <a:spAutoFit/>
                </a:bodyPr>
                <a:lstStyle/>
                <a:p>
                  <a:r>
                    <a:rPr lang="en-US" sz="1600" dirty="0">
                      <a:solidFill>
                        <a:schemeClr val="bg1"/>
                      </a:solidFill>
                      <a:latin typeface="Arial Narrow" panose="020B0606020202030204" pitchFamily="34" charset="0"/>
                    </a:rPr>
                    <a:t>$$$</a:t>
                  </a:r>
                  <a:endParaRPr lang="ru-RU" sz="1600" dirty="0">
                    <a:solidFill>
                      <a:schemeClr val="bg1"/>
                    </a:solidFill>
                    <a:latin typeface="Arial Narrow" panose="020B0606020202030204" pitchFamily="34" charset="0"/>
                  </a:endParaRPr>
                </a:p>
              </p:txBody>
            </p:sp>
          </p:grpSp>
        </p:grpSp>
        <p:sp>
          <p:nvSpPr>
            <p:cNvPr id="189" name="TextBox 188"/>
            <p:cNvSpPr txBox="1"/>
            <p:nvPr/>
          </p:nvSpPr>
          <p:spPr>
            <a:xfrm>
              <a:off x="4777442" y="866432"/>
              <a:ext cx="3198311" cy="369332"/>
            </a:xfrm>
            <a:prstGeom prst="rect">
              <a:avLst/>
            </a:prstGeom>
            <a:noFill/>
          </p:spPr>
          <p:txBody>
            <a:bodyPr wrap="none" rtlCol="0">
              <a:spAutoFit/>
            </a:bodyPr>
            <a:lstStyle/>
            <a:p>
              <a:r>
                <a:rPr lang="en-US" smtClean="0"/>
                <a:t>Sub-optimal activation testing</a:t>
              </a:r>
              <a:endParaRPr lang="en-US" dirty="0"/>
            </a:p>
          </p:txBody>
        </p:sp>
      </p:grpSp>
      <p:grpSp>
        <p:nvGrpSpPr>
          <p:cNvPr id="233" name="Group 232"/>
          <p:cNvGrpSpPr/>
          <p:nvPr/>
        </p:nvGrpSpPr>
        <p:grpSpPr>
          <a:xfrm>
            <a:off x="4613139" y="2919830"/>
            <a:ext cx="4544834" cy="1344114"/>
            <a:chOff x="4694390" y="2696749"/>
            <a:chExt cx="4544834" cy="1344114"/>
          </a:xfrm>
        </p:grpSpPr>
        <p:grpSp>
          <p:nvGrpSpPr>
            <p:cNvPr id="234" name="Group 233"/>
            <p:cNvGrpSpPr/>
            <p:nvPr/>
          </p:nvGrpSpPr>
          <p:grpSpPr>
            <a:xfrm>
              <a:off x="4775681" y="3333173"/>
              <a:ext cx="3756191" cy="707690"/>
              <a:chOff x="666423" y="4177729"/>
              <a:chExt cx="4408826" cy="830650"/>
            </a:xfrm>
          </p:grpSpPr>
          <p:grpSp>
            <p:nvGrpSpPr>
              <p:cNvPr id="236" name="Group 4"/>
              <p:cNvGrpSpPr>
                <a:grpSpLocks noChangeAspect="1"/>
              </p:cNvGrpSpPr>
              <p:nvPr/>
            </p:nvGrpSpPr>
            <p:grpSpPr bwMode="auto">
              <a:xfrm>
                <a:off x="666423" y="4189587"/>
                <a:ext cx="2011487" cy="768059"/>
                <a:chOff x="3723" y="1445"/>
                <a:chExt cx="1993" cy="761"/>
              </a:xfrm>
            </p:grpSpPr>
            <p:sp>
              <p:nvSpPr>
                <p:cNvPr id="279" name="Freeform 5"/>
                <p:cNvSpPr>
                  <a:spLocks/>
                </p:cNvSpPr>
                <p:nvPr/>
              </p:nvSpPr>
              <p:spPr bwMode="auto">
                <a:xfrm>
                  <a:off x="5190" y="1928"/>
                  <a:ext cx="243" cy="99"/>
                </a:xfrm>
                <a:custGeom>
                  <a:avLst/>
                  <a:gdLst>
                    <a:gd name="T0" fmla="*/ 216 w 304"/>
                    <a:gd name="T1" fmla="*/ 65 h 123"/>
                    <a:gd name="T2" fmla="*/ 152 w 304"/>
                    <a:gd name="T3" fmla="*/ 83 h 123"/>
                    <a:gd name="T4" fmla="*/ 88 w 304"/>
                    <a:gd name="T5" fmla="*/ 65 h 123"/>
                    <a:gd name="T6" fmla="*/ 0 w 304"/>
                    <a:gd name="T7" fmla="*/ 0 h 123"/>
                    <a:gd name="T8" fmla="*/ 0 w 304"/>
                    <a:gd name="T9" fmla="*/ 35 h 123"/>
                    <a:gd name="T10" fmla="*/ 7 w 304"/>
                    <a:gd name="T11" fmla="*/ 40 h 123"/>
                    <a:gd name="T12" fmla="*/ 89 w 304"/>
                    <a:gd name="T13" fmla="*/ 106 h 123"/>
                    <a:gd name="T14" fmla="*/ 152 w 304"/>
                    <a:gd name="T15" fmla="*/ 123 h 123"/>
                    <a:gd name="T16" fmla="*/ 215 w 304"/>
                    <a:gd name="T17" fmla="*/ 106 h 123"/>
                    <a:gd name="T18" fmla="*/ 296 w 304"/>
                    <a:gd name="T19" fmla="*/ 40 h 123"/>
                    <a:gd name="T20" fmla="*/ 304 w 304"/>
                    <a:gd name="T21" fmla="*/ 35 h 123"/>
                    <a:gd name="T22" fmla="*/ 304 w 304"/>
                    <a:gd name="T23" fmla="*/ 0 h 123"/>
                    <a:gd name="T24" fmla="*/ 216 w 304"/>
                    <a:gd name="T25" fmla="*/ 6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4" h="123">
                      <a:moveTo>
                        <a:pt x="216" y="65"/>
                      </a:moveTo>
                      <a:cubicBezTo>
                        <a:pt x="196" y="78"/>
                        <a:pt x="174" y="83"/>
                        <a:pt x="152" y="83"/>
                      </a:cubicBezTo>
                      <a:cubicBezTo>
                        <a:pt x="129" y="83"/>
                        <a:pt x="108" y="78"/>
                        <a:pt x="88" y="65"/>
                      </a:cubicBezTo>
                      <a:cubicBezTo>
                        <a:pt x="57" y="45"/>
                        <a:pt x="27" y="25"/>
                        <a:pt x="0" y="0"/>
                      </a:cubicBezTo>
                      <a:cubicBezTo>
                        <a:pt x="0" y="12"/>
                        <a:pt x="0" y="23"/>
                        <a:pt x="0" y="35"/>
                      </a:cubicBezTo>
                      <a:cubicBezTo>
                        <a:pt x="3" y="36"/>
                        <a:pt x="5" y="38"/>
                        <a:pt x="7" y="40"/>
                      </a:cubicBezTo>
                      <a:cubicBezTo>
                        <a:pt x="33" y="64"/>
                        <a:pt x="60" y="86"/>
                        <a:pt x="89" y="106"/>
                      </a:cubicBezTo>
                      <a:cubicBezTo>
                        <a:pt x="108" y="120"/>
                        <a:pt x="130" y="123"/>
                        <a:pt x="152" y="123"/>
                      </a:cubicBezTo>
                      <a:cubicBezTo>
                        <a:pt x="174" y="123"/>
                        <a:pt x="196" y="120"/>
                        <a:pt x="215" y="106"/>
                      </a:cubicBezTo>
                      <a:cubicBezTo>
                        <a:pt x="244" y="86"/>
                        <a:pt x="271" y="64"/>
                        <a:pt x="296" y="40"/>
                      </a:cubicBezTo>
                      <a:cubicBezTo>
                        <a:pt x="298" y="38"/>
                        <a:pt x="300" y="36"/>
                        <a:pt x="304" y="35"/>
                      </a:cubicBezTo>
                      <a:cubicBezTo>
                        <a:pt x="304" y="23"/>
                        <a:pt x="304" y="12"/>
                        <a:pt x="304" y="0"/>
                      </a:cubicBezTo>
                      <a:cubicBezTo>
                        <a:pt x="277" y="25"/>
                        <a:pt x="247" y="45"/>
                        <a:pt x="216" y="65"/>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0" name="Freeform 6"/>
                <p:cNvSpPr>
                  <a:spLocks/>
                </p:cNvSpPr>
                <p:nvPr/>
              </p:nvSpPr>
              <p:spPr bwMode="auto">
                <a:xfrm>
                  <a:off x="4906" y="2020"/>
                  <a:ext cx="810" cy="186"/>
                </a:xfrm>
                <a:custGeom>
                  <a:avLst/>
                  <a:gdLst>
                    <a:gd name="T0" fmla="*/ 0 w 1012"/>
                    <a:gd name="T1" fmla="*/ 130 h 231"/>
                    <a:gd name="T2" fmla="*/ 92 w 1012"/>
                    <a:gd name="T3" fmla="*/ 59 h 231"/>
                    <a:gd name="T4" fmla="*/ 132 w 1012"/>
                    <a:gd name="T5" fmla="*/ 48 h 231"/>
                    <a:gd name="T6" fmla="*/ 309 w 1012"/>
                    <a:gd name="T7" fmla="*/ 0 h 231"/>
                    <a:gd name="T8" fmla="*/ 377 w 1012"/>
                    <a:gd name="T9" fmla="*/ 76 h 231"/>
                    <a:gd name="T10" fmla="*/ 613 w 1012"/>
                    <a:gd name="T11" fmla="*/ 87 h 231"/>
                    <a:gd name="T12" fmla="*/ 703 w 1012"/>
                    <a:gd name="T13" fmla="*/ 0 h 231"/>
                    <a:gd name="T14" fmla="*/ 940 w 1012"/>
                    <a:gd name="T15" fmla="*/ 65 h 231"/>
                    <a:gd name="T16" fmla="*/ 1005 w 1012"/>
                    <a:gd name="T17" fmla="*/ 119 h 231"/>
                    <a:gd name="T18" fmla="*/ 1012 w 1012"/>
                    <a:gd name="T19" fmla="*/ 130 h 231"/>
                    <a:gd name="T20" fmla="*/ 1012 w 1012"/>
                    <a:gd name="T21" fmla="*/ 223 h 231"/>
                    <a:gd name="T22" fmla="*/ 1004 w 1012"/>
                    <a:gd name="T23" fmla="*/ 231 h 231"/>
                    <a:gd name="T24" fmla="*/ 55 w 1012"/>
                    <a:gd name="T25" fmla="*/ 231 h 231"/>
                    <a:gd name="T26" fmla="*/ 6 w 1012"/>
                    <a:gd name="T27" fmla="*/ 231 h 231"/>
                    <a:gd name="T28" fmla="*/ 0 w 1012"/>
                    <a:gd name="T29" fmla="*/ 225 h 231"/>
                    <a:gd name="T30" fmla="*/ 0 w 1012"/>
                    <a:gd name="T31" fmla="*/ 13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12" h="231">
                      <a:moveTo>
                        <a:pt x="0" y="130"/>
                      </a:moveTo>
                      <a:cubicBezTo>
                        <a:pt x="19" y="91"/>
                        <a:pt x="50" y="68"/>
                        <a:pt x="92" y="59"/>
                      </a:cubicBezTo>
                      <a:cubicBezTo>
                        <a:pt x="106" y="56"/>
                        <a:pt x="119" y="52"/>
                        <a:pt x="132" y="48"/>
                      </a:cubicBezTo>
                      <a:cubicBezTo>
                        <a:pt x="191" y="32"/>
                        <a:pt x="250" y="16"/>
                        <a:pt x="309" y="0"/>
                      </a:cubicBezTo>
                      <a:cubicBezTo>
                        <a:pt x="321" y="34"/>
                        <a:pt x="345" y="59"/>
                        <a:pt x="377" y="76"/>
                      </a:cubicBezTo>
                      <a:cubicBezTo>
                        <a:pt x="453" y="118"/>
                        <a:pt x="533" y="120"/>
                        <a:pt x="613" y="87"/>
                      </a:cubicBezTo>
                      <a:cubicBezTo>
                        <a:pt x="654" y="70"/>
                        <a:pt x="687" y="43"/>
                        <a:pt x="703" y="0"/>
                      </a:cubicBezTo>
                      <a:cubicBezTo>
                        <a:pt x="782" y="21"/>
                        <a:pt x="861" y="42"/>
                        <a:pt x="940" y="65"/>
                      </a:cubicBezTo>
                      <a:cubicBezTo>
                        <a:pt x="969" y="73"/>
                        <a:pt x="990" y="93"/>
                        <a:pt x="1005" y="119"/>
                      </a:cubicBezTo>
                      <a:cubicBezTo>
                        <a:pt x="1007" y="123"/>
                        <a:pt x="1010" y="126"/>
                        <a:pt x="1012" y="130"/>
                      </a:cubicBezTo>
                      <a:cubicBezTo>
                        <a:pt x="1012" y="161"/>
                        <a:pt x="1012" y="192"/>
                        <a:pt x="1012" y="223"/>
                      </a:cubicBezTo>
                      <a:cubicBezTo>
                        <a:pt x="1012" y="229"/>
                        <a:pt x="1011" y="231"/>
                        <a:pt x="1004" y="231"/>
                      </a:cubicBezTo>
                      <a:cubicBezTo>
                        <a:pt x="688" y="231"/>
                        <a:pt x="371" y="231"/>
                        <a:pt x="55" y="231"/>
                      </a:cubicBezTo>
                      <a:cubicBezTo>
                        <a:pt x="39" y="231"/>
                        <a:pt x="22" y="230"/>
                        <a:pt x="6" y="231"/>
                      </a:cubicBezTo>
                      <a:cubicBezTo>
                        <a:pt x="1" y="231"/>
                        <a:pt x="0" y="230"/>
                        <a:pt x="0" y="225"/>
                      </a:cubicBezTo>
                      <a:cubicBezTo>
                        <a:pt x="0" y="193"/>
                        <a:pt x="0" y="161"/>
                        <a:pt x="0" y="130"/>
                      </a:cubicBezTo>
                      <a:close/>
                    </a:path>
                  </a:pathLst>
                </a:custGeom>
                <a:solidFill>
                  <a:srgbClr val="00A3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1" name="Freeform 7"/>
                <p:cNvSpPr>
                  <a:spLocks/>
                </p:cNvSpPr>
                <p:nvPr/>
              </p:nvSpPr>
              <p:spPr bwMode="auto">
                <a:xfrm>
                  <a:off x="5154" y="1956"/>
                  <a:ext cx="315" cy="161"/>
                </a:xfrm>
                <a:custGeom>
                  <a:avLst/>
                  <a:gdLst>
                    <a:gd name="T0" fmla="*/ 394 w 394"/>
                    <a:gd name="T1" fmla="*/ 80 h 200"/>
                    <a:gd name="T2" fmla="*/ 304 w 394"/>
                    <a:gd name="T3" fmla="*/ 167 h 200"/>
                    <a:gd name="T4" fmla="*/ 68 w 394"/>
                    <a:gd name="T5" fmla="*/ 156 h 200"/>
                    <a:gd name="T6" fmla="*/ 0 w 394"/>
                    <a:gd name="T7" fmla="*/ 80 h 200"/>
                    <a:gd name="T8" fmla="*/ 37 w 394"/>
                    <a:gd name="T9" fmla="*/ 69 h 200"/>
                    <a:gd name="T10" fmla="*/ 45 w 394"/>
                    <a:gd name="T11" fmla="*/ 58 h 200"/>
                    <a:gd name="T12" fmla="*/ 45 w 394"/>
                    <a:gd name="T13" fmla="*/ 0 h 200"/>
                    <a:gd name="T14" fmla="*/ 52 w 394"/>
                    <a:gd name="T15" fmla="*/ 5 h 200"/>
                    <a:gd name="T16" fmla="*/ 134 w 394"/>
                    <a:gd name="T17" fmla="*/ 71 h 200"/>
                    <a:gd name="T18" fmla="*/ 216 w 394"/>
                    <a:gd name="T19" fmla="*/ 86 h 200"/>
                    <a:gd name="T20" fmla="*/ 254 w 394"/>
                    <a:gd name="T21" fmla="*/ 74 h 200"/>
                    <a:gd name="T22" fmla="*/ 317 w 394"/>
                    <a:gd name="T23" fmla="*/ 26 h 200"/>
                    <a:gd name="T24" fmla="*/ 349 w 394"/>
                    <a:gd name="T25" fmla="*/ 0 h 200"/>
                    <a:gd name="T26" fmla="*/ 349 w 394"/>
                    <a:gd name="T27" fmla="*/ 58 h 200"/>
                    <a:gd name="T28" fmla="*/ 357 w 394"/>
                    <a:gd name="T29" fmla="*/ 69 h 200"/>
                    <a:gd name="T30" fmla="*/ 394 w 394"/>
                    <a:gd name="T31" fmla="*/ 8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4" h="200">
                      <a:moveTo>
                        <a:pt x="394" y="80"/>
                      </a:moveTo>
                      <a:cubicBezTo>
                        <a:pt x="378" y="123"/>
                        <a:pt x="345" y="150"/>
                        <a:pt x="304" y="167"/>
                      </a:cubicBezTo>
                      <a:cubicBezTo>
                        <a:pt x="224" y="200"/>
                        <a:pt x="144" y="198"/>
                        <a:pt x="68" y="156"/>
                      </a:cubicBezTo>
                      <a:cubicBezTo>
                        <a:pt x="36" y="139"/>
                        <a:pt x="12" y="114"/>
                        <a:pt x="0" y="80"/>
                      </a:cubicBezTo>
                      <a:cubicBezTo>
                        <a:pt x="12" y="76"/>
                        <a:pt x="24" y="72"/>
                        <a:pt x="37" y="69"/>
                      </a:cubicBezTo>
                      <a:cubicBezTo>
                        <a:pt x="43" y="68"/>
                        <a:pt x="45" y="65"/>
                        <a:pt x="45" y="58"/>
                      </a:cubicBezTo>
                      <a:cubicBezTo>
                        <a:pt x="45" y="39"/>
                        <a:pt x="45" y="20"/>
                        <a:pt x="45" y="0"/>
                      </a:cubicBezTo>
                      <a:cubicBezTo>
                        <a:pt x="48" y="0"/>
                        <a:pt x="50" y="3"/>
                        <a:pt x="52" y="5"/>
                      </a:cubicBezTo>
                      <a:cubicBezTo>
                        <a:pt x="78" y="29"/>
                        <a:pt x="105" y="51"/>
                        <a:pt x="134" y="71"/>
                      </a:cubicBezTo>
                      <a:cubicBezTo>
                        <a:pt x="159" y="89"/>
                        <a:pt x="187" y="89"/>
                        <a:pt x="216" y="86"/>
                      </a:cubicBezTo>
                      <a:cubicBezTo>
                        <a:pt x="230" y="85"/>
                        <a:pt x="243" y="82"/>
                        <a:pt x="254" y="74"/>
                      </a:cubicBezTo>
                      <a:cubicBezTo>
                        <a:pt x="276" y="60"/>
                        <a:pt x="296" y="43"/>
                        <a:pt x="317" y="26"/>
                      </a:cubicBezTo>
                      <a:cubicBezTo>
                        <a:pt x="327" y="17"/>
                        <a:pt x="336" y="6"/>
                        <a:pt x="349" y="0"/>
                      </a:cubicBezTo>
                      <a:cubicBezTo>
                        <a:pt x="349" y="20"/>
                        <a:pt x="349" y="39"/>
                        <a:pt x="349" y="58"/>
                      </a:cubicBezTo>
                      <a:cubicBezTo>
                        <a:pt x="349" y="65"/>
                        <a:pt x="351" y="68"/>
                        <a:pt x="357" y="69"/>
                      </a:cubicBezTo>
                      <a:cubicBezTo>
                        <a:pt x="369" y="72"/>
                        <a:pt x="382" y="76"/>
                        <a:pt x="394" y="80"/>
                      </a:cubicBezTo>
                      <a:close/>
                    </a:path>
                  </a:pathLst>
                </a:custGeom>
                <a:solidFill>
                  <a:srgbClr val="E1C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2" name="Freeform 8"/>
                <p:cNvSpPr>
                  <a:spLocks/>
                </p:cNvSpPr>
                <p:nvPr/>
              </p:nvSpPr>
              <p:spPr bwMode="auto">
                <a:xfrm>
                  <a:off x="5164" y="1863"/>
                  <a:ext cx="2" cy="1"/>
                </a:xfrm>
                <a:custGeom>
                  <a:avLst/>
                  <a:gdLst>
                    <a:gd name="T0" fmla="*/ 0 w 2"/>
                    <a:gd name="T1" fmla="*/ 1 h 1"/>
                    <a:gd name="T2" fmla="*/ 1 w 2"/>
                    <a:gd name="T3" fmla="*/ 0 h 1"/>
                    <a:gd name="T4" fmla="*/ 2 w 2"/>
                    <a:gd name="T5" fmla="*/ 1 h 1"/>
                    <a:gd name="T6" fmla="*/ 1 w 2"/>
                    <a:gd name="T7" fmla="*/ 1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cubicBezTo>
                        <a:pt x="0" y="0"/>
                        <a:pt x="1" y="0"/>
                        <a:pt x="1" y="0"/>
                      </a:cubicBezTo>
                      <a:cubicBezTo>
                        <a:pt x="2" y="0"/>
                        <a:pt x="2" y="1"/>
                        <a:pt x="2" y="1"/>
                      </a:cubicBezTo>
                      <a:cubicBezTo>
                        <a:pt x="1" y="1"/>
                        <a:pt x="1" y="1"/>
                        <a:pt x="1" y="1"/>
                      </a:cubicBezTo>
                      <a:lnTo>
                        <a:pt x="0" y="1"/>
                      </a:lnTo>
                      <a:close/>
                    </a:path>
                  </a:pathLst>
                </a:custGeom>
                <a:solidFill>
                  <a:srgbClr val="7D55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3" name="Freeform 9"/>
                <p:cNvSpPr>
                  <a:spLocks/>
                </p:cNvSpPr>
                <p:nvPr/>
              </p:nvSpPr>
              <p:spPr bwMode="auto">
                <a:xfrm>
                  <a:off x="5250" y="1879"/>
                  <a:ext cx="123" cy="40"/>
                </a:xfrm>
                <a:custGeom>
                  <a:avLst/>
                  <a:gdLst>
                    <a:gd name="T0" fmla="*/ 76 w 154"/>
                    <a:gd name="T1" fmla="*/ 2 h 50"/>
                    <a:gd name="T2" fmla="*/ 141 w 154"/>
                    <a:gd name="T3" fmla="*/ 2 h 50"/>
                    <a:gd name="T4" fmla="*/ 151 w 154"/>
                    <a:gd name="T5" fmla="*/ 5 h 50"/>
                    <a:gd name="T6" fmla="*/ 148 w 154"/>
                    <a:gd name="T7" fmla="*/ 15 h 50"/>
                    <a:gd name="T8" fmla="*/ 89 w 154"/>
                    <a:gd name="T9" fmla="*/ 46 h 50"/>
                    <a:gd name="T10" fmla="*/ 9 w 154"/>
                    <a:gd name="T11" fmla="*/ 20 h 50"/>
                    <a:gd name="T12" fmla="*/ 4 w 154"/>
                    <a:gd name="T13" fmla="*/ 13 h 50"/>
                    <a:gd name="T14" fmla="*/ 10 w 154"/>
                    <a:gd name="T15" fmla="*/ 2 h 50"/>
                    <a:gd name="T16" fmla="*/ 76 w 154"/>
                    <a:gd name="T17"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50">
                      <a:moveTo>
                        <a:pt x="76" y="2"/>
                      </a:moveTo>
                      <a:cubicBezTo>
                        <a:pt x="98" y="2"/>
                        <a:pt x="119" y="2"/>
                        <a:pt x="141" y="2"/>
                      </a:cubicBezTo>
                      <a:cubicBezTo>
                        <a:pt x="144" y="2"/>
                        <a:pt x="149" y="0"/>
                        <a:pt x="151" y="5"/>
                      </a:cubicBezTo>
                      <a:cubicBezTo>
                        <a:pt x="154" y="9"/>
                        <a:pt x="150" y="12"/>
                        <a:pt x="148" y="15"/>
                      </a:cubicBezTo>
                      <a:cubicBezTo>
                        <a:pt x="133" y="34"/>
                        <a:pt x="112" y="44"/>
                        <a:pt x="89" y="46"/>
                      </a:cubicBezTo>
                      <a:cubicBezTo>
                        <a:pt x="59" y="50"/>
                        <a:pt x="31" y="45"/>
                        <a:pt x="9" y="20"/>
                      </a:cubicBezTo>
                      <a:cubicBezTo>
                        <a:pt x="7" y="18"/>
                        <a:pt x="5" y="15"/>
                        <a:pt x="4" y="13"/>
                      </a:cubicBezTo>
                      <a:cubicBezTo>
                        <a:pt x="0" y="5"/>
                        <a:pt x="2" y="2"/>
                        <a:pt x="10" y="2"/>
                      </a:cubicBezTo>
                      <a:cubicBezTo>
                        <a:pt x="32" y="1"/>
                        <a:pt x="54" y="2"/>
                        <a:pt x="76" y="2"/>
                      </a:cubicBezTo>
                      <a:close/>
                    </a:path>
                  </a:pathLst>
                </a:custGeom>
                <a:solidFill>
                  <a:srgbClr val="AB85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4" name="Freeform 10"/>
                <p:cNvSpPr>
                  <a:spLocks/>
                </p:cNvSpPr>
                <p:nvPr/>
              </p:nvSpPr>
              <p:spPr bwMode="auto">
                <a:xfrm>
                  <a:off x="5318" y="1699"/>
                  <a:ext cx="124" cy="125"/>
                </a:xfrm>
                <a:custGeom>
                  <a:avLst/>
                  <a:gdLst>
                    <a:gd name="T0" fmla="*/ 2 w 155"/>
                    <a:gd name="T1" fmla="*/ 105 h 156"/>
                    <a:gd name="T2" fmla="*/ 2 w 155"/>
                    <a:gd name="T3" fmla="*/ 74 h 156"/>
                    <a:gd name="T4" fmla="*/ 41 w 155"/>
                    <a:gd name="T5" fmla="*/ 14 h 156"/>
                    <a:gd name="T6" fmla="*/ 128 w 155"/>
                    <a:gd name="T7" fmla="*/ 15 h 156"/>
                    <a:gd name="T8" fmla="*/ 147 w 155"/>
                    <a:gd name="T9" fmla="*/ 31 h 156"/>
                    <a:gd name="T10" fmla="*/ 150 w 155"/>
                    <a:gd name="T11" fmla="*/ 41 h 156"/>
                    <a:gd name="T12" fmla="*/ 133 w 155"/>
                    <a:gd name="T13" fmla="*/ 44 h 156"/>
                    <a:gd name="T14" fmla="*/ 90 w 155"/>
                    <a:gd name="T15" fmla="*/ 24 h 156"/>
                    <a:gd name="T16" fmla="*/ 39 w 155"/>
                    <a:gd name="T17" fmla="*/ 36 h 156"/>
                    <a:gd name="T18" fmla="*/ 22 w 155"/>
                    <a:gd name="T19" fmla="*/ 71 h 156"/>
                    <a:gd name="T20" fmla="*/ 22 w 155"/>
                    <a:gd name="T21" fmla="*/ 146 h 156"/>
                    <a:gd name="T22" fmla="*/ 11 w 155"/>
                    <a:gd name="T23" fmla="*/ 156 h 156"/>
                    <a:gd name="T24" fmla="*/ 2 w 155"/>
                    <a:gd name="T25" fmla="*/ 146 h 156"/>
                    <a:gd name="T26" fmla="*/ 2 w 155"/>
                    <a:gd name="T27" fmla="*/ 10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 h="156">
                      <a:moveTo>
                        <a:pt x="2" y="105"/>
                      </a:moveTo>
                      <a:cubicBezTo>
                        <a:pt x="2" y="94"/>
                        <a:pt x="2" y="84"/>
                        <a:pt x="2" y="74"/>
                      </a:cubicBezTo>
                      <a:cubicBezTo>
                        <a:pt x="0" y="44"/>
                        <a:pt x="15" y="25"/>
                        <a:pt x="41" y="14"/>
                      </a:cubicBezTo>
                      <a:cubicBezTo>
                        <a:pt x="70" y="1"/>
                        <a:pt x="99" y="0"/>
                        <a:pt x="128" y="15"/>
                      </a:cubicBezTo>
                      <a:cubicBezTo>
                        <a:pt x="136" y="19"/>
                        <a:pt x="141" y="25"/>
                        <a:pt x="147" y="31"/>
                      </a:cubicBezTo>
                      <a:cubicBezTo>
                        <a:pt x="149" y="34"/>
                        <a:pt x="155" y="38"/>
                        <a:pt x="150" y="41"/>
                      </a:cubicBezTo>
                      <a:cubicBezTo>
                        <a:pt x="146" y="44"/>
                        <a:pt x="138" y="50"/>
                        <a:pt x="133" y="44"/>
                      </a:cubicBezTo>
                      <a:cubicBezTo>
                        <a:pt x="121" y="30"/>
                        <a:pt x="106" y="26"/>
                        <a:pt x="90" y="24"/>
                      </a:cubicBezTo>
                      <a:cubicBezTo>
                        <a:pt x="72" y="22"/>
                        <a:pt x="54" y="25"/>
                        <a:pt x="39" y="36"/>
                      </a:cubicBezTo>
                      <a:cubicBezTo>
                        <a:pt x="27" y="45"/>
                        <a:pt x="21" y="56"/>
                        <a:pt x="22" y="71"/>
                      </a:cubicBezTo>
                      <a:cubicBezTo>
                        <a:pt x="22" y="96"/>
                        <a:pt x="21" y="121"/>
                        <a:pt x="22" y="146"/>
                      </a:cubicBezTo>
                      <a:cubicBezTo>
                        <a:pt x="22" y="155"/>
                        <a:pt x="18" y="155"/>
                        <a:pt x="11" y="156"/>
                      </a:cubicBezTo>
                      <a:cubicBezTo>
                        <a:pt x="4" y="156"/>
                        <a:pt x="1" y="153"/>
                        <a:pt x="2" y="146"/>
                      </a:cubicBezTo>
                      <a:cubicBezTo>
                        <a:pt x="2" y="132"/>
                        <a:pt x="2" y="118"/>
                        <a:pt x="2" y="105"/>
                      </a:cubicBezTo>
                      <a:close/>
                    </a:path>
                  </a:pathLst>
                </a:custGeom>
                <a:solidFill>
                  <a:srgbClr val="BE9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5" name="Freeform 11"/>
                <p:cNvSpPr>
                  <a:spLocks/>
                </p:cNvSpPr>
                <p:nvPr/>
              </p:nvSpPr>
              <p:spPr bwMode="auto">
                <a:xfrm>
                  <a:off x="5181" y="1703"/>
                  <a:ext cx="117" cy="35"/>
                </a:xfrm>
                <a:custGeom>
                  <a:avLst/>
                  <a:gdLst>
                    <a:gd name="T0" fmla="*/ 71 w 146"/>
                    <a:gd name="T1" fmla="*/ 0 h 44"/>
                    <a:gd name="T2" fmla="*/ 129 w 146"/>
                    <a:gd name="T3" fmla="*/ 18 h 44"/>
                    <a:gd name="T4" fmla="*/ 137 w 146"/>
                    <a:gd name="T5" fmla="*/ 25 h 44"/>
                    <a:gd name="T6" fmla="*/ 141 w 146"/>
                    <a:gd name="T7" fmla="*/ 37 h 44"/>
                    <a:gd name="T8" fmla="*/ 123 w 146"/>
                    <a:gd name="T9" fmla="*/ 38 h 44"/>
                    <a:gd name="T10" fmla="*/ 35 w 146"/>
                    <a:gd name="T11" fmla="*/ 28 h 44"/>
                    <a:gd name="T12" fmla="*/ 23 w 146"/>
                    <a:gd name="T13" fmla="*/ 39 h 44"/>
                    <a:gd name="T14" fmla="*/ 14 w 146"/>
                    <a:gd name="T15" fmla="*/ 42 h 44"/>
                    <a:gd name="T16" fmla="*/ 10 w 146"/>
                    <a:gd name="T17" fmla="*/ 23 h 44"/>
                    <a:gd name="T18" fmla="*/ 71 w 146"/>
                    <a:gd name="T1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44">
                      <a:moveTo>
                        <a:pt x="71" y="0"/>
                      </a:moveTo>
                      <a:cubicBezTo>
                        <a:pt x="93" y="1"/>
                        <a:pt x="112" y="5"/>
                        <a:pt x="129" y="18"/>
                      </a:cubicBezTo>
                      <a:cubicBezTo>
                        <a:pt x="132" y="20"/>
                        <a:pt x="135" y="22"/>
                        <a:pt x="137" y="25"/>
                      </a:cubicBezTo>
                      <a:cubicBezTo>
                        <a:pt x="139" y="29"/>
                        <a:pt x="146" y="32"/>
                        <a:pt x="141" y="37"/>
                      </a:cubicBezTo>
                      <a:cubicBezTo>
                        <a:pt x="135" y="44"/>
                        <a:pt x="128" y="44"/>
                        <a:pt x="123" y="38"/>
                      </a:cubicBezTo>
                      <a:cubicBezTo>
                        <a:pt x="103" y="16"/>
                        <a:pt x="56" y="15"/>
                        <a:pt x="35" y="28"/>
                      </a:cubicBezTo>
                      <a:cubicBezTo>
                        <a:pt x="30" y="31"/>
                        <a:pt x="26" y="34"/>
                        <a:pt x="23" y="39"/>
                      </a:cubicBezTo>
                      <a:cubicBezTo>
                        <a:pt x="21" y="43"/>
                        <a:pt x="18" y="43"/>
                        <a:pt x="14" y="42"/>
                      </a:cubicBezTo>
                      <a:cubicBezTo>
                        <a:pt x="0" y="36"/>
                        <a:pt x="0" y="34"/>
                        <a:pt x="10" y="23"/>
                      </a:cubicBezTo>
                      <a:cubicBezTo>
                        <a:pt x="27" y="5"/>
                        <a:pt x="49" y="1"/>
                        <a:pt x="71" y="0"/>
                      </a:cubicBezTo>
                      <a:close/>
                    </a:path>
                  </a:pathLst>
                </a:custGeom>
                <a:solidFill>
                  <a:srgbClr val="CDA4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6" name="Freeform 12"/>
                <p:cNvSpPr>
                  <a:spLocks/>
                </p:cNvSpPr>
                <p:nvPr/>
              </p:nvSpPr>
              <p:spPr bwMode="auto">
                <a:xfrm>
                  <a:off x="5222" y="1743"/>
                  <a:ext cx="32" cy="33"/>
                </a:xfrm>
                <a:custGeom>
                  <a:avLst/>
                  <a:gdLst>
                    <a:gd name="T0" fmla="*/ 0 w 40"/>
                    <a:gd name="T1" fmla="*/ 20 h 41"/>
                    <a:gd name="T2" fmla="*/ 20 w 40"/>
                    <a:gd name="T3" fmla="*/ 0 h 41"/>
                    <a:gd name="T4" fmla="*/ 40 w 40"/>
                    <a:gd name="T5" fmla="*/ 20 h 41"/>
                    <a:gd name="T6" fmla="*/ 19 w 40"/>
                    <a:gd name="T7" fmla="*/ 40 h 41"/>
                    <a:gd name="T8" fmla="*/ 0 w 40"/>
                    <a:gd name="T9" fmla="*/ 20 h 41"/>
                  </a:gdLst>
                  <a:ahLst/>
                  <a:cxnLst>
                    <a:cxn ang="0">
                      <a:pos x="T0" y="T1"/>
                    </a:cxn>
                    <a:cxn ang="0">
                      <a:pos x="T2" y="T3"/>
                    </a:cxn>
                    <a:cxn ang="0">
                      <a:pos x="T4" y="T5"/>
                    </a:cxn>
                    <a:cxn ang="0">
                      <a:pos x="T6" y="T7"/>
                    </a:cxn>
                    <a:cxn ang="0">
                      <a:pos x="T8" y="T9"/>
                    </a:cxn>
                  </a:cxnLst>
                  <a:rect l="0" t="0" r="r" b="b"/>
                  <a:pathLst>
                    <a:path w="40" h="41">
                      <a:moveTo>
                        <a:pt x="0" y="20"/>
                      </a:moveTo>
                      <a:cubicBezTo>
                        <a:pt x="0" y="9"/>
                        <a:pt x="9" y="0"/>
                        <a:pt x="20" y="0"/>
                      </a:cubicBezTo>
                      <a:cubicBezTo>
                        <a:pt x="31" y="0"/>
                        <a:pt x="40" y="9"/>
                        <a:pt x="40" y="20"/>
                      </a:cubicBezTo>
                      <a:cubicBezTo>
                        <a:pt x="40" y="31"/>
                        <a:pt x="30" y="41"/>
                        <a:pt x="19" y="40"/>
                      </a:cubicBezTo>
                      <a:cubicBezTo>
                        <a:pt x="8" y="40"/>
                        <a:pt x="0" y="31"/>
                        <a:pt x="0" y="20"/>
                      </a:cubicBezTo>
                      <a:close/>
                    </a:path>
                  </a:pathLst>
                </a:custGeom>
                <a:solidFill>
                  <a:srgbClr val="3B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7" name="Oval 13"/>
                <p:cNvSpPr>
                  <a:spLocks noChangeArrowheads="1"/>
                </p:cNvSpPr>
                <p:nvPr/>
              </p:nvSpPr>
              <p:spPr bwMode="auto">
                <a:xfrm>
                  <a:off x="5368" y="1743"/>
                  <a:ext cx="32" cy="32"/>
                </a:xfrm>
                <a:prstGeom prst="ellipse">
                  <a:avLst/>
                </a:prstGeom>
                <a:solidFill>
                  <a:srgbClr val="3B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8" name="Freeform 14"/>
                <p:cNvSpPr>
                  <a:spLocks/>
                </p:cNvSpPr>
                <p:nvPr/>
              </p:nvSpPr>
              <p:spPr bwMode="auto">
                <a:xfrm>
                  <a:off x="5457" y="1863"/>
                  <a:ext cx="2" cy="1"/>
                </a:xfrm>
                <a:custGeom>
                  <a:avLst/>
                  <a:gdLst>
                    <a:gd name="T0" fmla="*/ 3 w 3"/>
                    <a:gd name="T1" fmla="*/ 0 h 1"/>
                    <a:gd name="T2" fmla="*/ 0 w 3"/>
                    <a:gd name="T3" fmla="*/ 1 h 1"/>
                    <a:gd name="T4" fmla="*/ 0 w 3"/>
                    <a:gd name="T5" fmla="*/ 0 h 1"/>
                    <a:gd name="T6" fmla="*/ 3 w 3"/>
                    <a:gd name="T7" fmla="*/ 0 h 1"/>
                  </a:gdLst>
                  <a:ahLst/>
                  <a:cxnLst>
                    <a:cxn ang="0">
                      <a:pos x="T0" y="T1"/>
                    </a:cxn>
                    <a:cxn ang="0">
                      <a:pos x="T2" y="T3"/>
                    </a:cxn>
                    <a:cxn ang="0">
                      <a:pos x="T4" y="T5"/>
                    </a:cxn>
                    <a:cxn ang="0">
                      <a:pos x="T6" y="T7"/>
                    </a:cxn>
                  </a:cxnLst>
                  <a:rect l="0" t="0" r="r" b="b"/>
                  <a:pathLst>
                    <a:path w="3" h="1">
                      <a:moveTo>
                        <a:pt x="3" y="0"/>
                      </a:moveTo>
                      <a:cubicBezTo>
                        <a:pt x="2" y="1"/>
                        <a:pt x="1" y="1"/>
                        <a:pt x="0" y="1"/>
                      </a:cubicBezTo>
                      <a:cubicBezTo>
                        <a:pt x="0" y="1"/>
                        <a:pt x="0" y="0"/>
                        <a:pt x="0" y="0"/>
                      </a:cubicBezTo>
                      <a:cubicBezTo>
                        <a:pt x="1" y="0"/>
                        <a:pt x="2" y="0"/>
                        <a:pt x="3" y="0"/>
                      </a:cubicBezTo>
                      <a:close/>
                    </a:path>
                  </a:pathLst>
                </a:custGeom>
                <a:solidFill>
                  <a:srgbClr val="7D55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9" name="Freeform 15"/>
                <p:cNvSpPr>
                  <a:spLocks noEditPoints="1"/>
                </p:cNvSpPr>
                <p:nvPr/>
              </p:nvSpPr>
              <p:spPr bwMode="auto">
                <a:xfrm>
                  <a:off x="5165" y="1581"/>
                  <a:ext cx="293" cy="414"/>
                </a:xfrm>
                <a:custGeom>
                  <a:avLst/>
                  <a:gdLst>
                    <a:gd name="T0" fmla="*/ 365 w 367"/>
                    <a:gd name="T1" fmla="*/ 151 h 515"/>
                    <a:gd name="T2" fmla="*/ 287 w 367"/>
                    <a:gd name="T3" fmla="*/ 31 h 515"/>
                    <a:gd name="T4" fmla="*/ 237 w 367"/>
                    <a:gd name="T5" fmla="*/ 43 h 515"/>
                    <a:gd name="T6" fmla="*/ 149 w 367"/>
                    <a:gd name="T7" fmla="*/ 26 h 515"/>
                    <a:gd name="T8" fmla="*/ 3 w 367"/>
                    <a:gd name="T9" fmla="*/ 113 h 515"/>
                    <a:gd name="T10" fmla="*/ 0 w 367"/>
                    <a:gd name="T11" fmla="*/ 351 h 515"/>
                    <a:gd name="T12" fmla="*/ 7 w 367"/>
                    <a:gd name="T13" fmla="*/ 385 h 515"/>
                    <a:gd name="T14" fmla="*/ 119 w 367"/>
                    <a:gd name="T15" fmla="*/ 497 h 515"/>
                    <a:gd name="T16" fmla="*/ 183 w 367"/>
                    <a:gd name="T17" fmla="*/ 515 h 515"/>
                    <a:gd name="T18" fmla="*/ 335 w 367"/>
                    <a:gd name="T19" fmla="*/ 432 h 515"/>
                    <a:gd name="T20" fmla="*/ 360 w 367"/>
                    <a:gd name="T21" fmla="*/ 377 h 515"/>
                    <a:gd name="T22" fmla="*/ 362 w 367"/>
                    <a:gd name="T23" fmla="*/ 370 h 515"/>
                    <a:gd name="T24" fmla="*/ 365 w 367"/>
                    <a:gd name="T25" fmla="*/ 352 h 515"/>
                    <a:gd name="T26" fmla="*/ 365 w 367"/>
                    <a:gd name="T27" fmla="*/ 351 h 515"/>
                    <a:gd name="T28" fmla="*/ 365 w 367"/>
                    <a:gd name="T29" fmla="*/ 351 h 515"/>
                    <a:gd name="T30" fmla="*/ 274 w 367"/>
                    <a:gd name="T31" fmla="*/ 241 h 515"/>
                    <a:gd name="T32" fmla="*/ 274 w 367"/>
                    <a:gd name="T33" fmla="*/ 201 h 515"/>
                    <a:gd name="T34" fmla="*/ 274 w 367"/>
                    <a:gd name="T35" fmla="*/ 241 h 515"/>
                    <a:gd name="T36" fmla="*/ 193 w 367"/>
                    <a:gd name="T37" fmla="*/ 220 h 515"/>
                    <a:gd name="T38" fmla="*/ 319 w 367"/>
                    <a:gd name="T39" fmla="*/ 161 h 515"/>
                    <a:gd name="T40" fmla="*/ 341 w 367"/>
                    <a:gd name="T41" fmla="*/ 187 h 515"/>
                    <a:gd name="T42" fmla="*/ 281 w 367"/>
                    <a:gd name="T43" fmla="*/ 170 h 515"/>
                    <a:gd name="T44" fmla="*/ 213 w 367"/>
                    <a:gd name="T45" fmla="*/ 217 h 515"/>
                    <a:gd name="T46" fmla="*/ 202 w 367"/>
                    <a:gd name="T47" fmla="*/ 302 h 515"/>
                    <a:gd name="T48" fmla="*/ 193 w 367"/>
                    <a:gd name="T49" fmla="*/ 251 h 515"/>
                    <a:gd name="T50" fmla="*/ 34 w 367"/>
                    <a:gd name="T51" fmla="*/ 193 h 515"/>
                    <a:gd name="T52" fmla="*/ 91 w 367"/>
                    <a:gd name="T53" fmla="*/ 151 h 515"/>
                    <a:gd name="T54" fmla="*/ 157 w 367"/>
                    <a:gd name="T55" fmla="*/ 176 h 515"/>
                    <a:gd name="T56" fmla="*/ 143 w 367"/>
                    <a:gd name="T57" fmla="*/ 189 h 515"/>
                    <a:gd name="T58" fmla="*/ 43 w 367"/>
                    <a:gd name="T59" fmla="*/ 190 h 515"/>
                    <a:gd name="T60" fmla="*/ 72 w 367"/>
                    <a:gd name="T61" fmla="*/ 221 h 515"/>
                    <a:gd name="T62" fmla="*/ 112 w 367"/>
                    <a:gd name="T63" fmla="*/ 221 h 515"/>
                    <a:gd name="T64" fmla="*/ 115 w 367"/>
                    <a:gd name="T65" fmla="*/ 391 h 515"/>
                    <a:gd name="T66" fmla="*/ 116 w 367"/>
                    <a:gd name="T67" fmla="*/ 373 h 515"/>
                    <a:gd name="T68" fmla="*/ 247 w 367"/>
                    <a:gd name="T69" fmla="*/ 373 h 515"/>
                    <a:gd name="T70" fmla="*/ 254 w 367"/>
                    <a:gd name="T71" fmla="*/ 386 h 515"/>
                    <a:gd name="T72" fmla="*/ 115 w 367"/>
                    <a:gd name="T73" fmla="*/ 391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7" h="515">
                      <a:moveTo>
                        <a:pt x="365" y="288"/>
                      </a:moveTo>
                      <a:cubicBezTo>
                        <a:pt x="365" y="242"/>
                        <a:pt x="365" y="196"/>
                        <a:pt x="365" y="151"/>
                      </a:cubicBezTo>
                      <a:cubicBezTo>
                        <a:pt x="367" y="131"/>
                        <a:pt x="365" y="112"/>
                        <a:pt x="361" y="92"/>
                      </a:cubicBezTo>
                      <a:cubicBezTo>
                        <a:pt x="353" y="51"/>
                        <a:pt x="331" y="34"/>
                        <a:pt x="287" y="31"/>
                      </a:cubicBezTo>
                      <a:cubicBezTo>
                        <a:pt x="275" y="30"/>
                        <a:pt x="264" y="32"/>
                        <a:pt x="252" y="34"/>
                      </a:cubicBezTo>
                      <a:cubicBezTo>
                        <a:pt x="247" y="37"/>
                        <a:pt x="242" y="40"/>
                        <a:pt x="237" y="43"/>
                      </a:cubicBezTo>
                      <a:cubicBezTo>
                        <a:pt x="214" y="54"/>
                        <a:pt x="191" y="51"/>
                        <a:pt x="170" y="39"/>
                      </a:cubicBezTo>
                      <a:cubicBezTo>
                        <a:pt x="162" y="35"/>
                        <a:pt x="155" y="32"/>
                        <a:pt x="149" y="26"/>
                      </a:cubicBezTo>
                      <a:cubicBezTo>
                        <a:pt x="121" y="0"/>
                        <a:pt x="84" y="7"/>
                        <a:pt x="57" y="24"/>
                      </a:cubicBezTo>
                      <a:cubicBezTo>
                        <a:pt x="24" y="44"/>
                        <a:pt x="8" y="75"/>
                        <a:pt x="3" y="113"/>
                      </a:cubicBezTo>
                      <a:cubicBezTo>
                        <a:pt x="1" y="125"/>
                        <a:pt x="1" y="138"/>
                        <a:pt x="1" y="151"/>
                      </a:cubicBezTo>
                      <a:cubicBezTo>
                        <a:pt x="1" y="218"/>
                        <a:pt x="0" y="284"/>
                        <a:pt x="0" y="351"/>
                      </a:cubicBezTo>
                      <a:cubicBezTo>
                        <a:pt x="1" y="351"/>
                        <a:pt x="1" y="352"/>
                        <a:pt x="1" y="352"/>
                      </a:cubicBezTo>
                      <a:cubicBezTo>
                        <a:pt x="2" y="363"/>
                        <a:pt x="4" y="374"/>
                        <a:pt x="7" y="385"/>
                      </a:cubicBezTo>
                      <a:cubicBezTo>
                        <a:pt x="12" y="402"/>
                        <a:pt x="22" y="417"/>
                        <a:pt x="31" y="432"/>
                      </a:cubicBezTo>
                      <a:cubicBezTo>
                        <a:pt x="58" y="457"/>
                        <a:pt x="88" y="477"/>
                        <a:pt x="119" y="497"/>
                      </a:cubicBezTo>
                      <a:cubicBezTo>
                        <a:pt x="139" y="510"/>
                        <a:pt x="160" y="515"/>
                        <a:pt x="183" y="515"/>
                      </a:cubicBezTo>
                      <a:cubicBezTo>
                        <a:pt x="183" y="515"/>
                        <a:pt x="183" y="515"/>
                        <a:pt x="183" y="515"/>
                      </a:cubicBezTo>
                      <a:cubicBezTo>
                        <a:pt x="205" y="515"/>
                        <a:pt x="227" y="510"/>
                        <a:pt x="247" y="497"/>
                      </a:cubicBezTo>
                      <a:cubicBezTo>
                        <a:pt x="278" y="477"/>
                        <a:pt x="308" y="457"/>
                        <a:pt x="335" y="432"/>
                      </a:cubicBezTo>
                      <a:cubicBezTo>
                        <a:pt x="344" y="417"/>
                        <a:pt x="354" y="402"/>
                        <a:pt x="358" y="385"/>
                      </a:cubicBezTo>
                      <a:cubicBezTo>
                        <a:pt x="359" y="382"/>
                        <a:pt x="360" y="380"/>
                        <a:pt x="360" y="377"/>
                      </a:cubicBezTo>
                      <a:cubicBezTo>
                        <a:pt x="361" y="376"/>
                        <a:pt x="361" y="374"/>
                        <a:pt x="361" y="373"/>
                      </a:cubicBezTo>
                      <a:cubicBezTo>
                        <a:pt x="362" y="372"/>
                        <a:pt x="362" y="371"/>
                        <a:pt x="362" y="370"/>
                      </a:cubicBezTo>
                      <a:cubicBezTo>
                        <a:pt x="363" y="365"/>
                        <a:pt x="364" y="360"/>
                        <a:pt x="365" y="354"/>
                      </a:cubicBezTo>
                      <a:cubicBezTo>
                        <a:pt x="365" y="354"/>
                        <a:pt x="365" y="353"/>
                        <a:pt x="365" y="352"/>
                      </a:cubicBezTo>
                      <a:cubicBezTo>
                        <a:pt x="365" y="352"/>
                        <a:pt x="365" y="351"/>
                        <a:pt x="365" y="351"/>
                      </a:cubicBezTo>
                      <a:cubicBezTo>
                        <a:pt x="365" y="351"/>
                        <a:pt x="365" y="351"/>
                        <a:pt x="365" y="351"/>
                      </a:cubicBezTo>
                      <a:cubicBezTo>
                        <a:pt x="365" y="351"/>
                        <a:pt x="365" y="351"/>
                        <a:pt x="365" y="351"/>
                      </a:cubicBezTo>
                      <a:cubicBezTo>
                        <a:pt x="365" y="351"/>
                        <a:pt x="365" y="351"/>
                        <a:pt x="365" y="351"/>
                      </a:cubicBezTo>
                      <a:cubicBezTo>
                        <a:pt x="365" y="330"/>
                        <a:pt x="365" y="309"/>
                        <a:pt x="365" y="288"/>
                      </a:cubicBezTo>
                      <a:close/>
                      <a:moveTo>
                        <a:pt x="274" y="241"/>
                      </a:moveTo>
                      <a:cubicBezTo>
                        <a:pt x="263" y="241"/>
                        <a:pt x="254" y="232"/>
                        <a:pt x="254" y="221"/>
                      </a:cubicBezTo>
                      <a:cubicBezTo>
                        <a:pt x="254" y="210"/>
                        <a:pt x="263" y="201"/>
                        <a:pt x="274" y="201"/>
                      </a:cubicBezTo>
                      <a:cubicBezTo>
                        <a:pt x="285" y="201"/>
                        <a:pt x="294" y="210"/>
                        <a:pt x="294" y="221"/>
                      </a:cubicBezTo>
                      <a:cubicBezTo>
                        <a:pt x="294" y="232"/>
                        <a:pt x="285" y="241"/>
                        <a:pt x="274" y="241"/>
                      </a:cubicBezTo>
                      <a:close/>
                      <a:moveTo>
                        <a:pt x="193" y="251"/>
                      </a:moveTo>
                      <a:cubicBezTo>
                        <a:pt x="193" y="240"/>
                        <a:pt x="193" y="230"/>
                        <a:pt x="193" y="220"/>
                      </a:cubicBezTo>
                      <a:cubicBezTo>
                        <a:pt x="191" y="190"/>
                        <a:pt x="206" y="171"/>
                        <a:pt x="232" y="160"/>
                      </a:cubicBezTo>
                      <a:cubicBezTo>
                        <a:pt x="261" y="147"/>
                        <a:pt x="290" y="146"/>
                        <a:pt x="319" y="161"/>
                      </a:cubicBezTo>
                      <a:cubicBezTo>
                        <a:pt x="327" y="165"/>
                        <a:pt x="332" y="171"/>
                        <a:pt x="338" y="177"/>
                      </a:cubicBezTo>
                      <a:cubicBezTo>
                        <a:pt x="340" y="180"/>
                        <a:pt x="346" y="184"/>
                        <a:pt x="341" y="187"/>
                      </a:cubicBezTo>
                      <a:cubicBezTo>
                        <a:pt x="337" y="190"/>
                        <a:pt x="329" y="196"/>
                        <a:pt x="324" y="190"/>
                      </a:cubicBezTo>
                      <a:cubicBezTo>
                        <a:pt x="312" y="176"/>
                        <a:pt x="297" y="172"/>
                        <a:pt x="281" y="170"/>
                      </a:cubicBezTo>
                      <a:cubicBezTo>
                        <a:pt x="263" y="168"/>
                        <a:pt x="245" y="171"/>
                        <a:pt x="230" y="182"/>
                      </a:cubicBezTo>
                      <a:cubicBezTo>
                        <a:pt x="218" y="191"/>
                        <a:pt x="212" y="202"/>
                        <a:pt x="213" y="217"/>
                      </a:cubicBezTo>
                      <a:cubicBezTo>
                        <a:pt x="213" y="242"/>
                        <a:pt x="212" y="267"/>
                        <a:pt x="213" y="292"/>
                      </a:cubicBezTo>
                      <a:cubicBezTo>
                        <a:pt x="213" y="301"/>
                        <a:pt x="209" y="301"/>
                        <a:pt x="202" y="302"/>
                      </a:cubicBezTo>
                      <a:cubicBezTo>
                        <a:pt x="195" y="302"/>
                        <a:pt x="192" y="299"/>
                        <a:pt x="193" y="292"/>
                      </a:cubicBezTo>
                      <a:cubicBezTo>
                        <a:pt x="193" y="278"/>
                        <a:pt x="193" y="264"/>
                        <a:pt x="193" y="251"/>
                      </a:cubicBezTo>
                      <a:close/>
                      <a:moveTo>
                        <a:pt x="43" y="190"/>
                      </a:moveTo>
                      <a:cubicBezTo>
                        <a:pt x="41" y="194"/>
                        <a:pt x="38" y="194"/>
                        <a:pt x="34" y="193"/>
                      </a:cubicBezTo>
                      <a:cubicBezTo>
                        <a:pt x="20" y="187"/>
                        <a:pt x="20" y="185"/>
                        <a:pt x="30" y="174"/>
                      </a:cubicBezTo>
                      <a:cubicBezTo>
                        <a:pt x="47" y="156"/>
                        <a:pt x="69" y="152"/>
                        <a:pt x="91" y="151"/>
                      </a:cubicBezTo>
                      <a:cubicBezTo>
                        <a:pt x="113" y="152"/>
                        <a:pt x="132" y="156"/>
                        <a:pt x="149" y="169"/>
                      </a:cubicBezTo>
                      <a:cubicBezTo>
                        <a:pt x="152" y="171"/>
                        <a:pt x="155" y="173"/>
                        <a:pt x="157" y="176"/>
                      </a:cubicBezTo>
                      <a:cubicBezTo>
                        <a:pt x="159" y="180"/>
                        <a:pt x="166" y="183"/>
                        <a:pt x="161" y="188"/>
                      </a:cubicBezTo>
                      <a:cubicBezTo>
                        <a:pt x="155" y="195"/>
                        <a:pt x="148" y="195"/>
                        <a:pt x="143" y="189"/>
                      </a:cubicBezTo>
                      <a:cubicBezTo>
                        <a:pt x="123" y="167"/>
                        <a:pt x="76" y="166"/>
                        <a:pt x="55" y="179"/>
                      </a:cubicBezTo>
                      <a:cubicBezTo>
                        <a:pt x="50" y="182"/>
                        <a:pt x="46" y="185"/>
                        <a:pt x="43" y="190"/>
                      </a:cubicBezTo>
                      <a:close/>
                      <a:moveTo>
                        <a:pt x="91" y="241"/>
                      </a:moveTo>
                      <a:cubicBezTo>
                        <a:pt x="80" y="241"/>
                        <a:pt x="72" y="232"/>
                        <a:pt x="72" y="221"/>
                      </a:cubicBezTo>
                      <a:cubicBezTo>
                        <a:pt x="72" y="210"/>
                        <a:pt x="81" y="201"/>
                        <a:pt x="92" y="201"/>
                      </a:cubicBezTo>
                      <a:cubicBezTo>
                        <a:pt x="103" y="201"/>
                        <a:pt x="112" y="210"/>
                        <a:pt x="112" y="221"/>
                      </a:cubicBezTo>
                      <a:cubicBezTo>
                        <a:pt x="112" y="232"/>
                        <a:pt x="102" y="242"/>
                        <a:pt x="91" y="241"/>
                      </a:cubicBezTo>
                      <a:close/>
                      <a:moveTo>
                        <a:pt x="115" y="391"/>
                      </a:moveTo>
                      <a:cubicBezTo>
                        <a:pt x="113" y="389"/>
                        <a:pt x="111" y="386"/>
                        <a:pt x="110" y="384"/>
                      </a:cubicBezTo>
                      <a:cubicBezTo>
                        <a:pt x="106" y="376"/>
                        <a:pt x="108" y="373"/>
                        <a:pt x="116" y="373"/>
                      </a:cubicBezTo>
                      <a:cubicBezTo>
                        <a:pt x="138" y="372"/>
                        <a:pt x="160" y="373"/>
                        <a:pt x="182" y="373"/>
                      </a:cubicBezTo>
                      <a:cubicBezTo>
                        <a:pt x="204" y="373"/>
                        <a:pt x="225" y="373"/>
                        <a:pt x="247" y="373"/>
                      </a:cubicBezTo>
                      <a:cubicBezTo>
                        <a:pt x="250" y="373"/>
                        <a:pt x="255" y="371"/>
                        <a:pt x="257" y="376"/>
                      </a:cubicBezTo>
                      <a:cubicBezTo>
                        <a:pt x="260" y="380"/>
                        <a:pt x="256" y="383"/>
                        <a:pt x="254" y="386"/>
                      </a:cubicBezTo>
                      <a:cubicBezTo>
                        <a:pt x="239" y="405"/>
                        <a:pt x="218" y="415"/>
                        <a:pt x="195" y="417"/>
                      </a:cubicBezTo>
                      <a:cubicBezTo>
                        <a:pt x="165" y="421"/>
                        <a:pt x="137" y="416"/>
                        <a:pt x="115" y="391"/>
                      </a:cubicBezTo>
                      <a:close/>
                    </a:path>
                  </a:pathLst>
                </a:custGeom>
                <a:solidFill>
                  <a:srgbClr val="EACE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0" name="Freeform 16"/>
                <p:cNvSpPr>
                  <a:spLocks/>
                </p:cNvSpPr>
                <p:nvPr/>
              </p:nvSpPr>
              <p:spPr bwMode="auto">
                <a:xfrm>
                  <a:off x="5126" y="1492"/>
                  <a:ext cx="300" cy="281"/>
                </a:xfrm>
                <a:custGeom>
                  <a:avLst/>
                  <a:gdLst>
                    <a:gd name="T0" fmla="*/ 294 w 375"/>
                    <a:gd name="T1" fmla="*/ 156 h 350"/>
                    <a:gd name="T2" fmla="*/ 205 w 375"/>
                    <a:gd name="T3" fmla="*/ 150 h 350"/>
                    <a:gd name="T4" fmla="*/ 156 w 375"/>
                    <a:gd name="T5" fmla="*/ 130 h 350"/>
                    <a:gd name="T6" fmla="*/ 92 w 375"/>
                    <a:gd name="T7" fmla="*/ 160 h 350"/>
                    <a:gd name="T8" fmla="*/ 52 w 375"/>
                    <a:gd name="T9" fmla="*/ 246 h 350"/>
                    <a:gd name="T10" fmla="*/ 50 w 375"/>
                    <a:gd name="T11" fmla="*/ 339 h 350"/>
                    <a:gd name="T12" fmla="*/ 48 w 375"/>
                    <a:gd name="T13" fmla="*/ 350 h 350"/>
                    <a:gd name="T14" fmla="*/ 17 w 375"/>
                    <a:gd name="T15" fmla="*/ 292 h 350"/>
                    <a:gd name="T16" fmla="*/ 14 w 375"/>
                    <a:gd name="T17" fmla="*/ 286 h 350"/>
                    <a:gd name="T18" fmla="*/ 1 w 375"/>
                    <a:gd name="T19" fmla="*/ 190 h 350"/>
                    <a:gd name="T20" fmla="*/ 110 w 375"/>
                    <a:gd name="T21" fmla="*/ 37 h 350"/>
                    <a:gd name="T22" fmla="*/ 116 w 375"/>
                    <a:gd name="T23" fmla="*/ 35 h 350"/>
                    <a:gd name="T24" fmla="*/ 108 w 375"/>
                    <a:gd name="T25" fmla="*/ 7 h 350"/>
                    <a:gd name="T26" fmla="*/ 116 w 375"/>
                    <a:gd name="T27" fmla="*/ 1 h 350"/>
                    <a:gd name="T28" fmla="*/ 201 w 375"/>
                    <a:gd name="T29" fmla="*/ 9 h 350"/>
                    <a:gd name="T30" fmla="*/ 270 w 375"/>
                    <a:gd name="T31" fmla="*/ 9 h 350"/>
                    <a:gd name="T32" fmla="*/ 375 w 375"/>
                    <a:gd name="T33" fmla="*/ 82 h 350"/>
                    <a:gd name="T34" fmla="*/ 324 w 375"/>
                    <a:gd name="T35" fmla="*/ 129 h 350"/>
                    <a:gd name="T36" fmla="*/ 294 w 375"/>
                    <a:gd name="T37" fmla="*/ 15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5" h="350">
                      <a:moveTo>
                        <a:pt x="294" y="156"/>
                      </a:moveTo>
                      <a:cubicBezTo>
                        <a:pt x="263" y="173"/>
                        <a:pt x="233" y="170"/>
                        <a:pt x="205" y="150"/>
                      </a:cubicBezTo>
                      <a:cubicBezTo>
                        <a:pt x="190" y="140"/>
                        <a:pt x="176" y="128"/>
                        <a:pt x="156" y="130"/>
                      </a:cubicBezTo>
                      <a:cubicBezTo>
                        <a:pt x="131" y="132"/>
                        <a:pt x="111" y="144"/>
                        <a:pt x="92" y="160"/>
                      </a:cubicBezTo>
                      <a:cubicBezTo>
                        <a:pt x="66" y="182"/>
                        <a:pt x="57" y="214"/>
                        <a:pt x="52" y="246"/>
                      </a:cubicBezTo>
                      <a:cubicBezTo>
                        <a:pt x="47" y="277"/>
                        <a:pt x="48" y="308"/>
                        <a:pt x="50" y="339"/>
                      </a:cubicBezTo>
                      <a:cubicBezTo>
                        <a:pt x="50" y="343"/>
                        <a:pt x="51" y="347"/>
                        <a:pt x="48" y="350"/>
                      </a:cubicBezTo>
                      <a:cubicBezTo>
                        <a:pt x="43" y="328"/>
                        <a:pt x="38" y="305"/>
                        <a:pt x="17" y="292"/>
                      </a:cubicBezTo>
                      <a:cubicBezTo>
                        <a:pt x="15" y="291"/>
                        <a:pt x="14" y="288"/>
                        <a:pt x="14" y="286"/>
                      </a:cubicBezTo>
                      <a:cubicBezTo>
                        <a:pt x="7" y="255"/>
                        <a:pt x="0" y="223"/>
                        <a:pt x="1" y="190"/>
                      </a:cubicBezTo>
                      <a:cubicBezTo>
                        <a:pt x="1" y="117"/>
                        <a:pt x="41" y="59"/>
                        <a:pt x="110" y="37"/>
                      </a:cubicBezTo>
                      <a:cubicBezTo>
                        <a:pt x="112" y="37"/>
                        <a:pt x="114" y="36"/>
                        <a:pt x="116" y="35"/>
                      </a:cubicBezTo>
                      <a:cubicBezTo>
                        <a:pt x="111" y="26"/>
                        <a:pt x="109" y="17"/>
                        <a:pt x="108" y="7"/>
                      </a:cubicBezTo>
                      <a:cubicBezTo>
                        <a:pt x="108" y="1"/>
                        <a:pt x="109" y="0"/>
                        <a:pt x="116" y="1"/>
                      </a:cubicBezTo>
                      <a:cubicBezTo>
                        <a:pt x="144" y="6"/>
                        <a:pt x="172" y="10"/>
                        <a:pt x="201" y="9"/>
                      </a:cubicBezTo>
                      <a:cubicBezTo>
                        <a:pt x="224" y="8"/>
                        <a:pt x="247" y="6"/>
                        <a:pt x="270" y="9"/>
                      </a:cubicBezTo>
                      <a:cubicBezTo>
                        <a:pt x="317" y="17"/>
                        <a:pt x="354" y="38"/>
                        <a:pt x="375" y="82"/>
                      </a:cubicBezTo>
                      <a:cubicBezTo>
                        <a:pt x="358" y="98"/>
                        <a:pt x="341" y="113"/>
                        <a:pt x="324" y="129"/>
                      </a:cubicBezTo>
                      <a:cubicBezTo>
                        <a:pt x="314" y="138"/>
                        <a:pt x="302" y="145"/>
                        <a:pt x="294" y="156"/>
                      </a:cubicBezTo>
                      <a:close/>
                    </a:path>
                  </a:pathLst>
                </a:custGeom>
                <a:solidFill>
                  <a:srgbClr val="E4AC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1" name="Freeform 17"/>
                <p:cNvSpPr>
                  <a:spLocks/>
                </p:cNvSpPr>
                <p:nvPr/>
              </p:nvSpPr>
              <p:spPr bwMode="auto">
                <a:xfrm>
                  <a:off x="5362" y="1558"/>
                  <a:ext cx="136" cy="215"/>
                </a:xfrm>
                <a:custGeom>
                  <a:avLst/>
                  <a:gdLst>
                    <a:gd name="T0" fmla="*/ 0 w 170"/>
                    <a:gd name="T1" fmla="*/ 74 h 268"/>
                    <a:gd name="T2" fmla="*/ 30 w 170"/>
                    <a:gd name="T3" fmla="*/ 47 h 268"/>
                    <a:gd name="T4" fmla="*/ 81 w 170"/>
                    <a:gd name="T5" fmla="*/ 0 h 268"/>
                    <a:gd name="T6" fmla="*/ 165 w 170"/>
                    <a:gd name="T7" fmla="*/ 85 h 268"/>
                    <a:gd name="T8" fmla="*/ 153 w 170"/>
                    <a:gd name="T9" fmla="*/ 205 h 268"/>
                    <a:gd name="T10" fmla="*/ 150 w 170"/>
                    <a:gd name="T11" fmla="*/ 210 h 268"/>
                    <a:gd name="T12" fmla="*/ 122 w 170"/>
                    <a:gd name="T13" fmla="*/ 253 h 268"/>
                    <a:gd name="T14" fmla="*/ 119 w 170"/>
                    <a:gd name="T15" fmla="*/ 268 h 268"/>
                    <a:gd name="T16" fmla="*/ 118 w 170"/>
                    <a:gd name="T17" fmla="*/ 233 h 268"/>
                    <a:gd name="T18" fmla="*/ 107 w 170"/>
                    <a:gd name="T19" fmla="*/ 106 h 268"/>
                    <a:gd name="T20" fmla="*/ 57 w 170"/>
                    <a:gd name="T21" fmla="*/ 68 h 268"/>
                    <a:gd name="T22" fmla="*/ 0 w 170"/>
                    <a:gd name="T23" fmla="*/ 74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268">
                      <a:moveTo>
                        <a:pt x="0" y="74"/>
                      </a:moveTo>
                      <a:cubicBezTo>
                        <a:pt x="8" y="63"/>
                        <a:pt x="20" y="56"/>
                        <a:pt x="30" y="47"/>
                      </a:cubicBezTo>
                      <a:cubicBezTo>
                        <a:pt x="47" y="31"/>
                        <a:pt x="64" y="16"/>
                        <a:pt x="81" y="0"/>
                      </a:cubicBezTo>
                      <a:cubicBezTo>
                        <a:pt x="127" y="6"/>
                        <a:pt x="159" y="39"/>
                        <a:pt x="165" y="85"/>
                      </a:cubicBezTo>
                      <a:cubicBezTo>
                        <a:pt x="170" y="126"/>
                        <a:pt x="161" y="165"/>
                        <a:pt x="153" y="205"/>
                      </a:cubicBezTo>
                      <a:cubicBezTo>
                        <a:pt x="152" y="207"/>
                        <a:pt x="152" y="209"/>
                        <a:pt x="150" y="210"/>
                      </a:cubicBezTo>
                      <a:cubicBezTo>
                        <a:pt x="132" y="219"/>
                        <a:pt x="127" y="236"/>
                        <a:pt x="122" y="253"/>
                      </a:cubicBezTo>
                      <a:cubicBezTo>
                        <a:pt x="120" y="258"/>
                        <a:pt x="120" y="263"/>
                        <a:pt x="119" y="268"/>
                      </a:cubicBezTo>
                      <a:cubicBezTo>
                        <a:pt x="115" y="256"/>
                        <a:pt x="118" y="244"/>
                        <a:pt x="118" y="233"/>
                      </a:cubicBezTo>
                      <a:cubicBezTo>
                        <a:pt x="119" y="190"/>
                        <a:pt x="119" y="147"/>
                        <a:pt x="107" y="106"/>
                      </a:cubicBezTo>
                      <a:cubicBezTo>
                        <a:pt x="100" y="79"/>
                        <a:pt x="86" y="69"/>
                        <a:pt x="57" y="68"/>
                      </a:cubicBezTo>
                      <a:cubicBezTo>
                        <a:pt x="38" y="67"/>
                        <a:pt x="19" y="69"/>
                        <a:pt x="0" y="74"/>
                      </a:cubicBezTo>
                      <a:close/>
                    </a:path>
                  </a:pathLst>
                </a:custGeom>
                <a:solidFill>
                  <a:srgbClr val="D89B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2" name="Freeform 18"/>
                <p:cNvSpPr>
                  <a:spLocks/>
                </p:cNvSpPr>
                <p:nvPr/>
              </p:nvSpPr>
              <p:spPr bwMode="auto">
                <a:xfrm>
                  <a:off x="5124" y="1501"/>
                  <a:ext cx="374" cy="363"/>
                </a:xfrm>
                <a:custGeom>
                  <a:avLst/>
                  <a:gdLst>
                    <a:gd name="T0" fmla="*/ 416 w 467"/>
                    <a:gd name="T1" fmla="*/ 451 h 452"/>
                    <a:gd name="T2" fmla="*/ 416 w 467"/>
                    <a:gd name="T3" fmla="*/ 388 h 452"/>
                    <a:gd name="T4" fmla="*/ 416 w 467"/>
                    <a:gd name="T5" fmla="*/ 251 h 452"/>
                    <a:gd name="T6" fmla="*/ 425 w 467"/>
                    <a:gd name="T7" fmla="*/ 252 h 452"/>
                    <a:gd name="T8" fmla="*/ 436 w 467"/>
                    <a:gd name="T9" fmla="*/ 243 h 452"/>
                    <a:gd name="T10" fmla="*/ 421 w 467"/>
                    <a:gd name="T11" fmla="*/ 164 h 452"/>
                    <a:gd name="T12" fmla="*/ 361 w 467"/>
                    <a:gd name="T13" fmla="*/ 83 h 452"/>
                    <a:gd name="T14" fmla="*/ 356 w 467"/>
                    <a:gd name="T15" fmla="*/ 78 h 452"/>
                    <a:gd name="T16" fmla="*/ 200 w 467"/>
                    <a:gd name="T17" fmla="*/ 40 h 452"/>
                    <a:gd name="T18" fmla="*/ 32 w 467"/>
                    <a:gd name="T19" fmla="*/ 238 h 452"/>
                    <a:gd name="T20" fmla="*/ 46 w 467"/>
                    <a:gd name="T21" fmla="*/ 251 h 452"/>
                    <a:gd name="T22" fmla="*/ 51 w 467"/>
                    <a:gd name="T23" fmla="*/ 251 h 452"/>
                    <a:gd name="T24" fmla="*/ 51 w 467"/>
                    <a:gd name="T25" fmla="*/ 451 h 452"/>
                    <a:gd name="T26" fmla="*/ 50 w 467"/>
                    <a:gd name="T27" fmla="*/ 452 h 452"/>
                    <a:gd name="T28" fmla="*/ 32 w 467"/>
                    <a:gd name="T29" fmla="*/ 448 h 452"/>
                    <a:gd name="T30" fmla="*/ 32 w 467"/>
                    <a:gd name="T31" fmla="*/ 265 h 452"/>
                    <a:gd name="T32" fmla="*/ 21 w 467"/>
                    <a:gd name="T33" fmla="*/ 259 h 452"/>
                    <a:gd name="T34" fmla="*/ 1 w 467"/>
                    <a:gd name="T35" fmla="*/ 269 h 452"/>
                    <a:gd name="T36" fmla="*/ 0 w 467"/>
                    <a:gd name="T37" fmla="*/ 249 h 452"/>
                    <a:gd name="T38" fmla="*/ 3 w 467"/>
                    <a:gd name="T39" fmla="*/ 208 h 452"/>
                    <a:gd name="T40" fmla="*/ 83 w 467"/>
                    <a:gd name="T41" fmla="*/ 63 h 452"/>
                    <a:gd name="T42" fmla="*/ 275 w 467"/>
                    <a:gd name="T43" fmla="*/ 11 h 452"/>
                    <a:gd name="T44" fmla="*/ 384 w 467"/>
                    <a:gd name="T45" fmla="*/ 62 h 452"/>
                    <a:gd name="T46" fmla="*/ 428 w 467"/>
                    <a:gd name="T47" fmla="*/ 112 h 452"/>
                    <a:gd name="T48" fmla="*/ 467 w 467"/>
                    <a:gd name="T49" fmla="*/ 249 h 452"/>
                    <a:gd name="T50" fmla="*/ 466 w 467"/>
                    <a:gd name="T51" fmla="*/ 269 h 452"/>
                    <a:gd name="T52" fmla="*/ 444 w 467"/>
                    <a:gd name="T53" fmla="*/ 257 h 452"/>
                    <a:gd name="T54" fmla="*/ 435 w 467"/>
                    <a:gd name="T55" fmla="*/ 262 h 452"/>
                    <a:gd name="T56" fmla="*/ 436 w 467"/>
                    <a:gd name="T57" fmla="*/ 448 h 452"/>
                    <a:gd name="T58" fmla="*/ 435 w 467"/>
                    <a:gd name="T59" fmla="*/ 449 h 452"/>
                    <a:gd name="T60" fmla="*/ 419 w 467"/>
                    <a:gd name="T61" fmla="*/ 451 h 452"/>
                    <a:gd name="T62" fmla="*/ 416 w 467"/>
                    <a:gd name="T63" fmla="*/ 45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7" h="452">
                      <a:moveTo>
                        <a:pt x="416" y="451"/>
                      </a:moveTo>
                      <a:cubicBezTo>
                        <a:pt x="416" y="430"/>
                        <a:pt x="416" y="409"/>
                        <a:pt x="416" y="388"/>
                      </a:cubicBezTo>
                      <a:cubicBezTo>
                        <a:pt x="416" y="342"/>
                        <a:pt x="416" y="296"/>
                        <a:pt x="416" y="251"/>
                      </a:cubicBezTo>
                      <a:cubicBezTo>
                        <a:pt x="419" y="251"/>
                        <a:pt x="422" y="251"/>
                        <a:pt x="425" y="252"/>
                      </a:cubicBezTo>
                      <a:cubicBezTo>
                        <a:pt x="434" y="255"/>
                        <a:pt x="436" y="251"/>
                        <a:pt x="436" y="243"/>
                      </a:cubicBezTo>
                      <a:cubicBezTo>
                        <a:pt x="436" y="215"/>
                        <a:pt x="432" y="189"/>
                        <a:pt x="421" y="164"/>
                      </a:cubicBezTo>
                      <a:cubicBezTo>
                        <a:pt x="408" y="132"/>
                        <a:pt x="389" y="104"/>
                        <a:pt x="361" y="83"/>
                      </a:cubicBezTo>
                      <a:cubicBezTo>
                        <a:pt x="359" y="81"/>
                        <a:pt x="358" y="79"/>
                        <a:pt x="356" y="78"/>
                      </a:cubicBezTo>
                      <a:cubicBezTo>
                        <a:pt x="309" y="44"/>
                        <a:pt x="257" y="31"/>
                        <a:pt x="200" y="40"/>
                      </a:cubicBezTo>
                      <a:cubicBezTo>
                        <a:pt x="99" y="56"/>
                        <a:pt x="30" y="145"/>
                        <a:pt x="32" y="238"/>
                      </a:cubicBezTo>
                      <a:cubicBezTo>
                        <a:pt x="32" y="253"/>
                        <a:pt x="32" y="253"/>
                        <a:pt x="46" y="251"/>
                      </a:cubicBezTo>
                      <a:cubicBezTo>
                        <a:pt x="48" y="251"/>
                        <a:pt x="49" y="251"/>
                        <a:pt x="51" y="251"/>
                      </a:cubicBezTo>
                      <a:cubicBezTo>
                        <a:pt x="51" y="318"/>
                        <a:pt x="51" y="384"/>
                        <a:pt x="51" y="451"/>
                      </a:cubicBezTo>
                      <a:cubicBezTo>
                        <a:pt x="51" y="451"/>
                        <a:pt x="50" y="451"/>
                        <a:pt x="50" y="452"/>
                      </a:cubicBezTo>
                      <a:cubicBezTo>
                        <a:pt x="44" y="452"/>
                        <a:pt x="38" y="450"/>
                        <a:pt x="32" y="448"/>
                      </a:cubicBezTo>
                      <a:cubicBezTo>
                        <a:pt x="32" y="387"/>
                        <a:pt x="32" y="326"/>
                        <a:pt x="32" y="265"/>
                      </a:cubicBezTo>
                      <a:cubicBezTo>
                        <a:pt x="32" y="254"/>
                        <a:pt x="32" y="253"/>
                        <a:pt x="21" y="259"/>
                      </a:cubicBezTo>
                      <a:cubicBezTo>
                        <a:pt x="14" y="262"/>
                        <a:pt x="8" y="266"/>
                        <a:pt x="1" y="269"/>
                      </a:cubicBezTo>
                      <a:cubicBezTo>
                        <a:pt x="1" y="262"/>
                        <a:pt x="1" y="256"/>
                        <a:pt x="0" y="249"/>
                      </a:cubicBezTo>
                      <a:cubicBezTo>
                        <a:pt x="1" y="236"/>
                        <a:pt x="1" y="222"/>
                        <a:pt x="3" y="208"/>
                      </a:cubicBezTo>
                      <a:cubicBezTo>
                        <a:pt x="12" y="150"/>
                        <a:pt x="38" y="101"/>
                        <a:pt x="83" y="63"/>
                      </a:cubicBezTo>
                      <a:cubicBezTo>
                        <a:pt x="139" y="16"/>
                        <a:pt x="203" y="0"/>
                        <a:pt x="275" y="11"/>
                      </a:cubicBezTo>
                      <a:cubicBezTo>
                        <a:pt x="316" y="18"/>
                        <a:pt x="351" y="36"/>
                        <a:pt x="384" y="62"/>
                      </a:cubicBezTo>
                      <a:cubicBezTo>
                        <a:pt x="400" y="77"/>
                        <a:pt x="415" y="93"/>
                        <a:pt x="428" y="112"/>
                      </a:cubicBezTo>
                      <a:cubicBezTo>
                        <a:pt x="455" y="153"/>
                        <a:pt x="467" y="199"/>
                        <a:pt x="467" y="249"/>
                      </a:cubicBezTo>
                      <a:cubicBezTo>
                        <a:pt x="467" y="256"/>
                        <a:pt x="466" y="262"/>
                        <a:pt x="466" y="269"/>
                      </a:cubicBezTo>
                      <a:cubicBezTo>
                        <a:pt x="459" y="265"/>
                        <a:pt x="451" y="261"/>
                        <a:pt x="444" y="257"/>
                      </a:cubicBezTo>
                      <a:cubicBezTo>
                        <a:pt x="438" y="254"/>
                        <a:pt x="435" y="255"/>
                        <a:pt x="435" y="262"/>
                      </a:cubicBezTo>
                      <a:cubicBezTo>
                        <a:pt x="435" y="324"/>
                        <a:pt x="435" y="386"/>
                        <a:pt x="436" y="448"/>
                      </a:cubicBezTo>
                      <a:cubicBezTo>
                        <a:pt x="435" y="449"/>
                        <a:pt x="435" y="449"/>
                        <a:pt x="435" y="449"/>
                      </a:cubicBezTo>
                      <a:cubicBezTo>
                        <a:pt x="429" y="450"/>
                        <a:pt x="424" y="452"/>
                        <a:pt x="419" y="451"/>
                      </a:cubicBezTo>
                      <a:cubicBezTo>
                        <a:pt x="418" y="451"/>
                        <a:pt x="417" y="451"/>
                        <a:pt x="416" y="451"/>
                      </a:cubicBezTo>
                      <a:close/>
                    </a:path>
                  </a:pathLst>
                </a:custGeom>
                <a:solidFill>
                  <a:srgbClr val="7C54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3" name="Freeform 19"/>
                <p:cNvSpPr>
                  <a:spLocks/>
                </p:cNvSpPr>
                <p:nvPr/>
              </p:nvSpPr>
              <p:spPr bwMode="auto">
                <a:xfrm>
                  <a:off x="5090" y="1704"/>
                  <a:ext cx="60" cy="157"/>
                </a:xfrm>
                <a:custGeom>
                  <a:avLst/>
                  <a:gdLst>
                    <a:gd name="T0" fmla="*/ 43 w 74"/>
                    <a:gd name="T1" fmla="*/ 16 h 195"/>
                    <a:gd name="T2" fmla="*/ 63 w 74"/>
                    <a:gd name="T3" fmla="*/ 6 h 195"/>
                    <a:gd name="T4" fmla="*/ 74 w 74"/>
                    <a:gd name="T5" fmla="*/ 12 h 195"/>
                    <a:gd name="T6" fmla="*/ 74 w 74"/>
                    <a:gd name="T7" fmla="*/ 195 h 195"/>
                    <a:gd name="T8" fmla="*/ 3 w 74"/>
                    <a:gd name="T9" fmla="*/ 109 h 195"/>
                    <a:gd name="T10" fmla="*/ 43 w 74"/>
                    <a:gd name="T11" fmla="*/ 16 h 195"/>
                  </a:gdLst>
                  <a:ahLst/>
                  <a:cxnLst>
                    <a:cxn ang="0">
                      <a:pos x="T0" y="T1"/>
                    </a:cxn>
                    <a:cxn ang="0">
                      <a:pos x="T2" y="T3"/>
                    </a:cxn>
                    <a:cxn ang="0">
                      <a:pos x="T4" y="T5"/>
                    </a:cxn>
                    <a:cxn ang="0">
                      <a:pos x="T6" y="T7"/>
                    </a:cxn>
                    <a:cxn ang="0">
                      <a:pos x="T8" y="T9"/>
                    </a:cxn>
                    <a:cxn ang="0">
                      <a:pos x="T10" y="T11"/>
                    </a:cxn>
                  </a:cxnLst>
                  <a:rect l="0" t="0" r="r" b="b"/>
                  <a:pathLst>
                    <a:path w="74" h="195">
                      <a:moveTo>
                        <a:pt x="43" y="16"/>
                      </a:moveTo>
                      <a:cubicBezTo>
                        <a:pt x="50" y="13"/>
                        <a:pt x="56" y="9"/>
                        <a:pt x="63" y="6"/>
                      </a:cubicBezTo>
                      <a:cubicBezTo>
                        <a:pt x="74" y="0"/>
                        <a:pt x="74" y="1"/>
                        <a:pt x="74" y="12"/>
                      </a:cubicBezTo>
                      <a:cubicBezTo>
                        <a:pt x="74" y="73"/>
                        <a:pt x="74" y="134"/>
                        <a:pt x="74" y="195"/>
                      </a:cubicBezTo>
                      <a:cubicBezTo>
                        <a:pt x="37" y="186"/>
                        <a:pt x="5" y="147"/>
                        <a:pt x="3" y="109"/>
                      </a:cubicBezTo>
                      <a:cubicBezTo>
                        <a:pt x="0" y="71"/>
                        <a:pt x="14" y="40"/>
                        <a:pt x="43" y="16"/>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4" name="Freeform 20"/>
                <p:cNvSpPr>
                  <a:spLocks/>
                </p:cNvSpPr>
                <p:nvPr/>
              </p:nvSpPr>
              <p:spPr bwMode="auto">
                <a:xfrm>
                  <a:off x="5472" y="1705"/>
                  <a:ext cx="63" cy="156"/>
                </a:xfrm>
                <a:custGeom>
                  <a:avLst/>
                  <a:gdLst>
                    <a:gd name="T0" fmla="*/ 1 w 79"/>
                    <a:gd name="T1" fmla="*/ 194 h 194"/>
                    <a:gd name="T2" fmla="*/ 0 w 79"/>
                    <a:gd name="T3" fmla="*/ 8 h 194"/>
                    <a:gd name="T4" fmla="*/ 9 w 79"/>
                    <a:gd name="T5" fmla="*/ 3 h 194"/>
                    <a:gd name="T6" fmla="*/ 31 w 79"/>
                    <a:gd name="T7" fmla="*/ 15 h 194"/>
                    <a:gd name="T8" fmla="*/ 69 w 79"/>
                    <a:gd name="T9" fmla="*/ 73 h 194"/>
                    <a:gd name="T10" fmla="*/ 26 w 79"/>
                    <a:gd name="T11" fmla="*/ 183 h 194"/>
                    <a:gd name="T12" fmla="*/ 21 w 79"/>
                    <a:gd name="T13" fmla="*/ 187 h 194"/>
                    <a:gd name="T14" fmla="*/ 1 w 79"/>
                    <a:gd name="T15" fmla="*/ 194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194">
                      <a:moveTo>
                        <a:pt x="1" y="194"/>
                      </a:moveTo>
                      <a:cubicBezTo>
                        <a:pt x="0" y="132"/>
                        <a:pt x="0" y="70"/>
                        <a:pt x="0" y="8"/>
                      </a:cubicBezTo>
                      <a:cubicBezTo>
                        <a:pt x="0" y="1"/>
                        <a:pt x="3" y="0"/>
                        <a:pt x="9" y="3"/>
                      </a:cubicBezTo>
                      <a:cubicBezTo>
                        <a:pt x="16" y="7"/>
                        <a:pt x="24" y="11"/>
                        <a:pt x="31" y="15"/>
                      </a:cubicBezTo>
                      <a:cubicBezTo>
                        <a:pt x="49" y="31"/>
                        <a:pt x="64" y="49"/>
                        <a:pt x="69" y="73"/>
                      </a:cubicBezTo>
                      <a:cubicBezTo>
                        <a:pt x="79" y="117"/>
                        <a:pt x="63" y="158"/>
                        <a:pt x="26" y="183"/>
                      </a:cubicBezTo>
                      <a:cubicBezTo>
                        <a:pt x="24" y="184"/>
                        <a:pt x="23" y="185"/>
                        <a:pt x="21" y="187"/>
                      </a:cubicBezTo>
                      <a:cubicBezTo>
                        <a:pt x="14" y="189"/>
                        <a:pt x="7" y="192"/>
                        <a:pt x="1" y="194"/>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5" name="Freeform 21"/>
                <p:cNvSpPr>
                  <a:spLocks/>
                </p:cNvSpPr>
                <p:nvPr/>
              </p:nvSpPr>
              <p:spPr bwMode="auto">
                <a:xfrm>
                  <a:off x="5370" y="1837"/>
                  <a:ext cx="114" cy="75"/>
                </a:xfrm>
                <a:custGeom>
                  <a:avLst/>
                  <a:gdLst>
                    <a:gd name="T0" fmla="*/ 142 w 142"/>
                    <a:gd name="T1" fmla="*/ 0 h 93"/>
                    <a:gd name="T2" fmla="*/ 134 w 142"/>
                    <a:gd name="T3" fmla="*/ 0 h 93"/>
                    <a:gd name="T4" fmla="*/ 32 w 142"/>
                    <a:gd name="T5" fmla="*/ 72 h 93"/>
                    <a:gd name="T6" fmla="*/ 17 w 142"/>
                    <a:gd name="T7" fmla="*/ 60 h 93"/>
                    <a:gd name="T8" fmla="*/ 0 w 142"/>
                    <a:gd name="T9" fmla="*/ 76 h 93"/>
                    <a:gd name="T10" fmla="*/ 17 w 142"/>
                    <a:gd name="T11" fmla="*/ 93 h 93"/>
                    <a:gd name="T12" fmla="*/ 32 w 142"/>
                    <a:gd name="T13" fmla="*/ 80 h 93"/>
                    <a:gd name="T14" fmla="*/ 142 w 142"/>
                    <a:gd name="T15" fmla="*/ 0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93">
                      <a:moveTo>
                        <a:pt x="142" y="0"/>
                      </a:moveTo>
                      <a:cubicBezTo>
                        <a:pt x="134" y="0"/>
                        <a:pt x="134" y="0"/>
                        <a:pt x="134" y="0"/>
                      </a:cubicBezTo>
                      <a:cubicBezTo>
                        <a:pt x="134" y="37"/>
                        <a:pt x="89" y="67"/>
                        <a:pt x="32" y="72"/>
                      </a:cubicBezTo>
                      <a:cubicBezTo>
                        <a:pt x="30" y="65"/>
                        <a:pt x="24" y="60"/>
                        <a:pt x="17" y="60"/>
                      </a:cubicBezTo>
                      <a:cubicBezTo>
                        <a:pt x="8" y="60"/>
                        <a:pt x="0" y="67"/>
                        <a:pt x="0" y="76"/>
                      </a:cubicBezTo>
                      <a:cubicBezTo>
                        <a:pt x="0" y="85"/>
                        <a:pt x="8" y="93"/>
                        <a:pt x="17" y="93"/>
                      </a:cubicBezTo>
                      <a:cubicBezTo>
                        <a:pt x="24" y="93"/>
                        <a:pt x="31" y="87"/>
                        <a:pt x="32" y="80"/>
                      </a:cubicBezTo>
                      <a:cubicBezTo>
                        <a:pt x="94" y="75"/>
                        <a:pt x="142" y="41"/>
                        <a:pt x="142" y="0"/>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6" name="Freeform 22"/>
                <p:cNvSpPr>
                  <a:spLocks/>
                </p:cNvSpPr>
                <p:nvPr/>
              </p:nvSpPr>
              <p:spPr bwMode="auto">
                <a:xfrm>
                  <a:off x="5187" y="1779"/>
                  <a:ext cx="251" cy="229"/>
                </a:xfrm>
                <a:custGeom>
                  <a:avLst/>
                  <a:gdLst>
                    <a:gd name="T0" fmla="*/ 105 w 313"/>
                    <a:gd name="T1" fmla="*/ 80 h 286"/>
                    <a:gd name="T2" fmla="*/ 156 w 313"/>
                    <a:gd name="T3" fmla="*/ 46 h 286"/>
                    <a:gd name="T4" fmla="*/ 206 w 313"/>
                    <a:gd name="T5" fmla="*/ 14 h 286"/>
                    <a:gd name="T6" fmla="*/ 254 w 313"/>
                    <a:gd name="T7" fmla="*/ 32 h 286"/>
                    <a:gd name="T8" fmla="*/ 254 w 313"/>
                    <a:gd name="T9" fmla="*/ 33 h 286"/>
                    <a:gd name="T10" fmla="*/ 291 w 313"/>
                    <a:gd name="T11" fmla="*/ 76 h 286"/>
                    <a:gd name="T12" fmla="*/ 287 w 313"/>
                    <a:gd name="T13" fmla="*/ 133 h 286"/>
                    <a:gd name="T14" fmla="*/ 295 w 313"/>
                    <a:gd name="T15" fmla="*/ 144 h 286"/>
                    <a:gd name="T16" fmla="*/ 293 w 313"/>
                    <a:gd name="T17" fmla="*/ 177 h 286"/>
                    <a:gd name="T18" fmla="*/ 277 w 313"/>
                    <a:gd name="T19" fmla="*/ 190 h 286"/>
                    <a:gd name="T20" fmla="*/ 168 w 313"/>
                    <a:gd name="T21" fmla="*/ 262 h 286"/>
                    <a:gd name="T22" fmla="*/ 111 w 313"/>
                    <a:gd name="T23" fmla="*/ 284 h 286"/>
                    <a:gd name="T24" fmla="*/ 41 w 313"/>
                    <a:gd name="T25" fmla="*/ 258 h 286"/>
                    <a:gd name="T26" fmla="*/ 1 w 313"/>
                    <a:gd name="T27" fmla="*/ 166 h 286"/>
                    <a:gd name="T28" fmla="*/ 20 w 313"/>
                    <a:gd name="T29" fmla="*/ 106 h 286"/>
                    <a:gd name="T30" fmla="*/ 56 w 313"/>
                    <a:gd name="T31" fmla="*/ 37 h 286"/>
                    <a:gd name="T32" fmla="*/ 92 w 313"/>
                    <a:gd name="T33" fmla="*/ 22 h 286"/>
                    <a:gd name="T34" fmla="*/ 110 w 313"/>
                    <a:gd name="T35" fmla="*/ 58 h 286"/>
                    <a:gd name="T36" fmla="*/ 104 w 313"/>
                    <a:gd name="T37" fmla="*/ 79 h 286"/>
                    <a:gd name="T38" fmla="*/ 105 w 313"/>
                    <a:gd name="T39" fmla="*/ 8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3" h="286">
                      <a:moveTo>
                        <a:pt x="105" y="80"/>
                      </a:moveTo>
                      <a:cubicBezTo>
                        <a:pt x="122" y="69"/>
                        <a:pt x="139" y="57"/>
                        <a:pt x="156" y="46"/>
                      </a:cubicBezTo>
                      <a:cubicBezTo>
                        <a:pt x="173" y="35"/>
                        <a:pt x="189" y="24"/>
                        <a:pt x="206" y="14"/>
                      </a:cubicBezTo>
                      <a:cubicBezTo>
                        <a:pt x="228" y="0"/>
                        <a:pt x="246" y="7"/>
                        <a:pt x="254" y="32"/>
                      </a:cubicBezTo>
                      <a:cubicBezTo>
                        <a:pt x="254" y="32"/>
                        <a:pt x="254" y="32"/>
                        <a:pt x="254" y="33"/>
                      </a:cubicBezTo>
                      <a:cubicBezTo>
                        <a:pt x="286" y="24"/>
                        <a:pt x="303" y="51"/>
                        <a:pt x="291" y="76"/>
                      </a:cubicBezTo>
                      <a:cubicBezTo>
                        <a:pt x="313" y="97"/>
                        <a:pt x="313" y="107"/>
                        <a:pt x="287" y="133"/>
                      </a:cubicBezTo>
                      <a:cubicBezTo>
                        <a:pt x="290" y="136"/>
                        <a:pt x="293" y="140"/>
                        <a:pt x="295" y="144"/>
                      </a:cubicBezTo>
                      <a:cubicBezTo>
                        <a:pt x="303" y="156"/>
                        <a:pt x="303" y="166"/>
                        <a:pt x="293" y="177"/>
                      </a:cubicBezTo>
                      <a:cubicBezTo>
                        <a:pt x="288" y="182"/>
                        <a:pt x="283" y="186"/>
                        <a:pt x="277" y="190"/>
                      </a:cubicBezTo>
                      <a:cubicBezTo>
                        <a:pt x="241" y="214"/>
                        <a:pt x="204" y="238"/>
                        <a:pt x="168" y="262"/>
                      </a:cubicBezTo>
                      <a:cubicBezTo>
                        <a:pt x="150" y="273"/>
                        <a:pt x="132" y="282"/>
                        <a:pt x="111" y="284"/>
                      </a:cubicBezTo>
                      <a:cubicBezTo>
                        <a:pt x="83" y="286"/>
                        <a:pt x="60" y="278"/>
                        <a:pt x="41" y="258"/>
                      </a:cubicBezTo>
                      <a:cubicBezTo>
                        <a:pt x="17" y="232"/>
                        <a:pt x="0" y="203"/>
                        <a:pt x="1" y="166"/>
                      </a:cubicBezTo>
                      <a:cubicBezTo>
                        <a:pt x="1" y="145"/>
                        <a:pt x="10" y="125"/>
                        <a:pt x="20" y="106"/>
                      </a:cubicBezTo>
                      <a:cubicBezTo>
                        <a:pt x="31" y="83"/>
                        <a:pt x="44" y="60"/>
                        <a:pt x="56" y="37"/>
                      </a:cubicBezTo>
                      <a:cubicBezTo>
                        <a:pt x="64" y="23"/>
                        <a:pt x="79" y="17"/>
                        <a:pt x="92" y="22"/>
                      </a:cubicBezTo>
                      <a:cubicBezTo>
                        <a:pt x="106" y="28"/>
                        <a:pt x="114" y="43"/>
                        <a:pt x="110" y="58"/>
                      </a:cubicBezTo>
                      <a:cubicBezTo>
                        <a:pt x="109" y="65"/>
                        <a:pt x="106" y="72"/>
                        <a:pt x="104" y="79"/>
                      </a:cubicBezTo>
                      <a:cubicBezTo>
                        <a:pt x="104" y="79"/>
                        <a:pt x="105" y="79"/>
                        <a:pt x="105" y="80"/>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7" name="Rectangle 23"/>
                <p:cNvSpPr>
                  <a:spLocks noChangeArrowheads="1"/>
                </p:cNvSpPr>
                <p:nvPr/>
              </p:nvSpPr>
              <p:spPr bwMode="auto">
                <a:xfrm>
                  <a:off x="5048" y="1928"/>
                  <a:ext cx="526" cy="278"/>
                </a:xfrm>
                <a:prstGeom prst="rect">
                  <a:avLst/>
                </a:prstGeom>
                <a:solidFill>
                  <a:srgbClr val="C8CA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8" name="Oval 24"/>
                <p:cNvSpPr>
                  <a:spLocks noChangeArrowheads="1"/>
                </p:cNvSpPr>
                <p:nvPr/>
              </p:nvSpPr>
              <p:spPr bwMode="auto">
                <a:xfrm>
                  <a:off x="5276" y="2032"/>
                  <a:ext cx="70" cy="70"/>
                </a:xfrm>
                <a:prstGeom prst="ellipse">
                  <a:avLst/>
                </a:prstGeom>
                <a:solidFill>
                  <a:srgbClr val="EAEB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9" name="Freeform 25"/>
                <p:cNvSpPr>
                  <a:spLocks/>
                </p:cNvSpPr>
                <p:nvPr/>
              </p:nvSpPr>
              <p:spPr bwMode="auto">
                <a:xfrm>
                  <a:off x="4598" y="1928"/>
                  <a:ext cx="244" cy="99"/>
                </a:xfrm>
                <a:custGeom>
                  <a:avLst/>
                  <a:gdLst>
                    <a:gd name="T0" fmla="*/ 216 w 304"/>
                    <a:gd name="T1" fmla="*/ 65 h 123"/>
                    <a:gd name="T2" fmla="*/ 152 w 304"/>
                    <a:gd name="T3" fmla="*/ 83 h 123"/>
                    <a:gd name="T4" fmla="*/ 87 w 304"/>
                    <a:gd name="T5" fmla="*/ 65 h 123"/>
                    <a:gd name="T6" fmla="*/ 0 w 304"/>
                    <a:gd name="T7" fmla="*/ 0 h 123"/>
                    <a:gd name="T8" fmla="*/ 0 w 304"/>
                    <a:gd name="T9" fmla="*/ 35 h 123"/>
                    <a:gd name="T10" fmla="*/ 7 w 304"/>
                    <a:gd name="T11" fmla="*/ 40 h 123"/>
                    <a:gd name="T12" fmla="*/ 89 w 304"/>
                    <a:gd name="T13" fmla="*/ 106 h 123"/>
                    <a:gd name="T14" fmla="*/ 152 w 304"/>
                    <a:gd name="T15" fmla="*/ 123 h 123"/>
                    <a:gd name="T16" fmla="*/ 215 w 304"/>
                    <a:gd name="T17" fmla="*/ 106 h 123"/>
                    <a:gd name="T18" fmla="*/ 296 w 304"/>
                    <a:gd name="T19" fmla="*/ 40 h 123"/>
                    <a:gd name="T20" fmla="*/ 303 w 304"/>
                    <a:gd name="T21" fmla="*/ 35 h 123"/>
                    <a:gd name="T22" fmla="*/ 304 w 304"/>
                    <a:gd name="T23" fmla="*/ 0 h 123"/>
                    <a:gd name="T24" fmla="*/ 216 w 304"/>
                    <a:gd name="T25" fmla="*/ 6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4" h="123">
                      <a:moveTo>
                        <a:pt x="216" y="65"/>
                      </a:moveTo>
                      <a:cubicBezTo>
                        <a:pt x="196" y="78"/>
                        <a:pt x="174" y="83"/>
                        <a:pt x="152" y="83"/>
                      </a:cubicBezTo>
                      <a:cubicBezTo>
                        <a:pt x="129" y="83"/>
                        <a:pt x="107" y="78"/>
                        <a:pt x="87" y="65"/>
                      </a:cubicBezTo>
                      <a:cubicBezTo>
                        <a:pt x="57" y="45"/>
                        <a:pt x="26" y="25"/>
                        <a:pt x="0" y="0"/>
                      </a:cubicBezTo>
                      <a:cubicBezTo>
                        <a:pt x="0" y="12"/>
                        <a:pt x="0" y="23"/>
                        <a:pt x="0" y="35"/>
                      </a:cubicBezTo>
                      <a:cubicBezTo>
                        <a:pt x="3" y="36"/>
                        <a:pt x="5" y="38"/>
                        <a:pt x="7" y="40"/>
                      </a:cubicBezTo>
                      <a:cubicBezTo>
                        <a:pt x="33" y="64"/>
                        <a:pt x="60" y="86"/>
                        <a:pt x="89" y="106"/>
                      </a:cubicBezTo>
                      <a:cubicBezTo>
                        <a:pt x="108" y="120"/>
                        <a:pt x="129" y="123"/>
                        <a:pt x="152" y="123"/>
                      </a:cubicBezTo>
                      <a:cubicBezTo>
                        <a:pt x="174" y="123"/>
                        <a:pt x="195" y="120"/>
                        <a:pt x="215" y="106"/>
                      </a:cubicBezTo>
                      <a:cubicBezTo>
                        <a:pt x="243" y="86"/>
                        <a:pt x="270" y="64"/>
                        <a:pt x="296" y="40"/>
                      </a:cubicBezTo>
                      <a:cubicBezTo>
                        <a:pt x="298" y="38"/>
                        <a:pt x="300" y="36"/>
                        <a:pt x="303" y="35"/>
                      </a:cubicBezTo>
                      <a:cubicBezTo>
                        <a:pt x="303" y="23"/>
                        <a:pt x="303" y="12"/>
                        <a:pt x="304" y="0"/>
                      </a:cubicBezTo>
                      <a:cubicBezTo>
                        <a:pt x="277" y="25"/>
                        <a:pt x="246" y="45"/>
                        <a:pt x="216" y="65"/>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0" name="Freeform 26"/>
                <p:cNvSpPr>
                  <a:spLocks/>
                </p:cNvSpPr>
                <p:nvPr/>
              </p:nvSpPr>
              <p:spPr bwMode="auto">
                <a:xfrm>
                  <a:off x="4314" y="2020"/>
                  <a:ext cx="811" cy="186"/>
                </a:xfrm>
                <a:custGeom>
                  <a:avLst/>
                  <a:gdLst>
                    <a:gd name="T0" fmla="*/ 1 w 1013"/>
                    <a:gd name="T1" fmla="*/ 130 h 231"/>
                    <a:gd name="T2" fmla="*/ 93 w 1013"/>
                    <a:gd name="T3" fmla="*/ 59 h 231"/>
                    <a:gd name="T4" fmla="*/ 133 w 1013"/>
                    <a:gd name="T5" fmla="*/ 48 h 231"/>
                    <a:gd name="T6" fmla="*/ 309 w 1013"/>
                    <a:gd name="T7" fmla="*/ 0 h 231"/>
                    <a:gd name="T8" fmla="*/ 377 w 1013"/>
                    <a:gd name="T9" fmla="*/ 76 h 231"/>
                    <a:gd name="T10" fmla="*/ 614 w 1013"/>
                    <a:gd name="T11" fmla="*/ 87 h 231"/>
                    <a:gd name="T12" fmla="*/ 704 w 1013"/>
                    <a:gd name="T13" fmla="*/ 0 h 231"/>
                    <a:gd name="T14" fmla="*/ 941 w 1013"/>
                    <a:gd name="T15" fmla="*/ 65 h 231"/>
                    <a:gd name="T16" fmla="*/ 1006 w 1013"/>
                    <a:gd name="T17" fmla="*/ 119 h 231"/>
                    <a:gd name="T18" fmla="*/ 1012 w 1013"/>
                    <a:gd name="T19" fmla="*/ 130 h 231"/>
                    <a:gd name="T20" fmla="*/ 1013 w 1013"/>
                    <a:gd name="T21" fmla="*/ 223 h 231"/>
                    <a:gd name="T22" fmla="*/ 1005 w 1013"/>
                    <a:gd name="T23" fmla="*/ 231 h 231"/>
                    <a:gd name="T24" fmla="*/ 56 w 1013"/>
                    <a:gd name="T25" fmla="*/ 231 h 231"/>
                    <a:gd name="T26" fmla="*/ 7 w 1013"/>
                    <a:gd name="T27" fmla="*/ 231 h 231"/>
                    <a:gd name="T28" fmla="*/ 1 w 1013"/>
                    <a:gd name="T29" fmla="*/ 225 h 231"/>
                    <a:gd name="T30" fmla="*/ 1 w 1013"/>
                    <a:gd name="T31" fmla="*/ 13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13" h="231">
                      <a:moveTo>
                        <a:pt x="1" y="130"/>
                      </a:moveTo>
                      <a:cubicBezTo>
                        <a:pt x="20" y="91"/>
                        <a:pt x="51" y="68"/>
                        <a:pt x="93" y="59"/>
                      </a:cubicBezTo>
                      <a:cubicBezTo>
                        <a:pt x="107" y="56"/>
                        <a:pt x="120" y="52"/>
                        <a:pt x="133" y="48"/>
                      </a:cubicBezTo>
                      <a:cubicBezTo>
                        <a:pt x="192" y="32"/>
                        <a:pt x="251" y="16"/>
                        <a:pt x="309" y="0"/>
                      </a:cubicBezTo>
                      <a:cubicBezTo>
                        <a:pt x="322" y="34"/>
                        <a:pt x="346" y="59"/>
                        <a:pt x="377" y="76"/>
                      </a:cubicBezTo>
                      <a:cubicBezTo>
                        <a:pt x="454" y="118"/>
                        <a:pt x="534" y="120"/>
                        <a:pt x="614" y="87"/>
                      </a:cubicBezTo>
                      <a:cubicBezTo>
                        <a:pt x="655" y="70"/>
                        <a:pt x="688" y="43"/>
                        <a:pt x="704" y="0"/>
                      </a:cubicBezTo>
                      <a:cubicBezTo>
                        <a:pt x="783" y="21"/>
                        <a:pt x="862" y="42"/>
                        <a:pt x="941" y="65"/>
                      </a:cubicBezTo>
                      <a:cubicBezTo>
                        <a:pt x="970" y="73"/>
                        <a:pt x="991" y="93"/>
                        <a:pt x="1006" y="119"/>
                      </a:cubicBezTo>
                      <a:cubicBezTo>
                        <a:pt x="1008" y="123"/>
                        <a:pt x="1010" y="126"/>
                        <a:pt x="1012" y="130"/>
                      </a:cubicBezTo>
                      <a:cubicBezTo>
                        <a:pt x="1012" y="161"/>
                        <a:pt x="1012" y="192"/>
                        <a:pt x="1013" y="223"/>
                      </a:cubicBezTo>
                      <a:cubicBezTo>
                        <a:pt x="1013" y="229"/>
                        <a:pt x="1011" y="231"/>
                        <a:pt x="1005" y="231"/>
                      </a:cubicBezTo>
                      <a:cubicBezTo>
                        <a:pt x="688" y="231"/>
                        <a:pt x="372" y="231"/>
                        <a:pt x="56" y="231"/>
                      </a:cubicBezTo>
                      <a:cubicBezTo>
                        <a:pt x="40" y="231"/>
                        <a:pt x="23" y="230"/>
                        <a:pt x="7" y="231"/>
                      </a:cubicBezTo>
                      <a:cubicBezTo>
                        <a:pt x="2" y="231"/>
                        <a:pt x="0" y="230"/>
                        <a:pt x="1" y="225"/>
                      </a:cubicBezTo>
                      <a:cubicBezTo>
                        <a:pt x="1" y="193"/>
                        <a:pt x="1" y="161"/>
                        <a:pt x="1" y="130"/>
                      </a:cubicBezTo>
                      <a:close/>
                    </a:path>
                  </a:pathLst>
                </a:custGeom>
                <a:solidFill>
                  <a:srgbClr val="00A3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1" name="Freeform 27"/>
                <p:cNvSpPr>
                  <a:spLocks/>
                </p:cNvSpPr>
                <p:nvPr/>
              </p:nvSpPr>
              <p:spPr bwMode="auto">
                <a:xfrm>
                  <a:off x="4562" y="1956"/>
                  <a:ext cx="316" cy="161"/>
                </a:xfrm>
                <a:custGeom>
                  <a:avLst/>
                  <a:gdLst>
                    <a:gd name="T0" fmla="*/ 395 w 395"/>
                    <a:gd name="T1" fmla="*/ 80 h 200"/>
                    <a:gd name="T2" fmla="*/ 305 w 395"/>
                    <a:gd name="T3" fmla="*/ 167 h 200"/>
                    <a:gd name="T4" fmla="*/ 68 w 395"/>
                    <a:gd name="T5" fmla="*/ 156 h 200"/>
                    <a:gd name="T6" fmla="*/ 0 w 395"/>
                    <a:gd name="T7" fmla="*/ 80 h 200"/>
                    <a:gd name="T8" fmla="*/ 37 w 395"/>
                    <a:gd name="T9" fmla="*/ 69 h 200"/>
                    <a:gd name="T10" fmla="*/ 46 w 395"/>
                    <a:gd name="T11" fmla="*/ 58 h 200"/>
                    <a:gd name="T12" fmla="*/ 46 w 395"/>
                    <a:gd name="T13" fmla="*/ 0 h 200"/>
                    <a:gd name="T14" fmla="*/ 53 w 395"/>
                    <a:gd name="T15" fmla="*/ 5 h 200"/>
                    <a:gd name="T16" fmla="*/ 135 w 395"/>
                    <a:gd name="T17" fmla="*/ 71 h 200"/>
                    <a:gd name="T18" fmla="*/ 217 w 395"/>
                    <a:gd name="T19" fmla="*/ 86 h 200"/>
                    <a:gd name="T20" fmla="*/ 255 w 395"/>
                    <a:gd name="T21" fmla="*/ 74 h 200"/>
                    <a:gd name="T22" fmla="*/ 317 w 395"/>
                    <a:gd name="T23" fmla="*/ 26 h 200"/>
                    <a:gd name="T24" fmla="*/ 349 w 395"/>
                    <a:gd name="T25" fmla="*/ 0 h 200"/>
                    <a:gd name="T26" fmla="*/ 350 w 395"/>
                    <a:gd name="T27" fmla="*/ 58 h 200"/>
                    <a:gd name="T28" fmla="*/ 358 w 395"/>
                    <a:gd name="T29" fmla="*/ 69 h 200"/>
                    <a:gd name="T30" fmla="*/ 395 w 395"/>
                    <a:gd name="T31" fmla="*/ 8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5" h="200">
                      <a:moveTo>
                        <a:pt x="395" y="80"/>
                      </a:moveTo>
                      <a:cubicBezTo>
                        <a:pt x="379" y="123"/>
                        <a:pt x="346" y="150"/>
                        <a:pt x="305" y="167"/>
                      </a:cubicBezTo>
                      <a:cubicBezTo>
                        <a:pt x="225" y="200"/>
                        <a:pt x="145" y="198"/>
                        <a:pt x="68" y="156"/>
                      </a:cubicBezTo>
                      <a:cubicBezTo>
                        <a:pt x="37" y="139"/>
                        <a:pt x="13" y="114"/>
                        <a:pt x="0" y="80"/>
                      </a:cubicBezTo>
                      <a:cubicBezTo>
                        <a:pt x="13" y="76"/>
                        <a:pt x="25" y="72"/>
                        <a:pt x="37" y="69"/>
                      </a:cubicBezTo>
                      <a:cubicBezTo>
                        <a:pt x="43" y="68"/>
                        <a:pt x="46" y="65"/>
                        <a:pt x="46" y="58"/>
                      </a:cubicBezTo>
                      <a:cubicBezTo>
                        <a:pt x="45" y="39"/>
                        <a:pt x="46" y="20"/>
                        <a:pt x="46" y="0"/>
                      </a:cubicBezTo>
                      <a:cubicBezTo>
                        <a:pt x="49" y="0"/>
                        <a:pt x="51" y="3"/>
                        <a:pt x="53" y="5"/>
                      </a:cubicBezTo>
                      <a:cubicBezTo>
                        <a:pt x="79" y="29"/>
                        <a:pt x="106" y="51"/>
                        <a:pt x="135" y="71"/>
                      </a:cubicBezTo>
                      <a:cubicBezTo>
                        <a:pt x="159" y="89"/>
                        <a:pt x="188" y="89"/>
                        <a:pt x="217" y="86"/>
                      </a:cubicBezTo>
                      <a:cubicBezTo>
                        <a:pt x="230" y="85"/>
                        <a:pt x="244" y="82"/>
                        <a:pt x="255" y="74"/>
                      </a:cubicBezTo>
                      <a:cubicBezTo>
                        <a:pt x="277" y="60"/>
                        <a:pt x="297" y="43"/>
                        <a:pt x="317" y="26"/>
                      </a:cubicBezTo>
                      <a:cubicBezTo>
                        <a:pt x="328" y="17"/>
                        <a:pt x="336" y="6"/>
                        <a:pt x="349" y="0"/>
                      </a:cubicBezTo>
                      <a:cubicBezTo>
                        <a:pt x="349" y="20"/>
                        <a:pt x="350" y="39"/>
                        <a:pt x="350" y="58"/>
                      </a:cubicBezTo>
                      <a:cubicBezTo>
                        <a:pt x="349" y="65"/>
                        <a:pt x="352" y="68"/>
                        <a:pt x="358" y="69"/>
                      </a:cubicBezTo>
                      <a:cubicBezTo>
                        <a:pt x="370" y="72"/>
                        <a:pt x="382" y="76"/>
                        <a:pt x="395" y="80"/>
                      </a:cubicBezTo>
                      <a:close/>
                    </a:path>
                  </a:pathLst>
                </a:custGeom>
                <a:solidFill>
                  <a:srgbClr val="E1C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2" name="Freeform 28"/>
                <p:cNvSpPr>
                  <a:spLocks/>
                </p:cNvSpPr>
                <p:nvPr/>
              </p:nvSpPr>
              <p:spPr bwMode="auto">
                <a:xfrm>
                  <a:off x="4573" y="1863"/>
                  <a:ext cx="1" cy="1"/>
                </a:xfrm>
                <a:custGeom>
                  <a:avLst/>
                  <a:gdLst>
                    <a:gd name="T0" fmla="*/ 0 w 2"/>
                    <a:gd name="T1" fmla="*/ 1 h 1"/>
                    <a:gd name="T2" fmla="*/ 1 w 2"/>
                    <a:gd name="T3" fmla="*/ 0 h 1"/>
                    <a:gd name="T4" fmla="*/ 2 w 2"/>
                    <a:gd name="T5" fmla="*/ 1 h 1"/>
                    <a:gd name="T6" fmla="*/ 1 w 2"/>
                    <a:gd name="T7" fmla="*/ 1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cubicBezTo>
                        <a:pt x="0" y="0"/>
                        <a:pt x="0" y="0"/>
                        <a:pt x="1" y="0"/>
                      </a:cubicBezTo>
                      <a:cubicBezTo>
                        <a:pt x="1" y="0"/>
                        <a:pt x="1" y="1"/>
                        <a:pt x="2" y="1"/>
                      </a:cubicBezTo>
                      <a:cubicBezTo>
                        <a:pt x="1" y="1"/>
                        <a:pt x="1" y="1"/>
                        <a:pt x="1" y="1"/>
                      </a:cubicBezTo>
                      <a:lnTo>
                        <a:pt x="0" y="1"/>
                      </a:lnTo>
                      <a:close/>
                    </a:path>
                  </a:pathLst>
                </a:custGeom>
                <a:solidFill>
                  <a:srgbClr val="7D55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3" name="Freeform 29"/>
                <p:cNvSpPr>
                  <a:spLocks/>
                </p:cNvSpPr>
                <p:nvPr/>
              </p:nvSpPr>
              <p:spPr bwMode="auto">
                <a:xfrm>
                  <a:off x="4658" y="1879"/>
                  <a:ext cx="123" cy="40"/>
                </a:xfrm>
                <a:custGeom>
                  <a:avLst/>
                  <a:gdLst>
                    <a:gd name="T0" fmla="*/ 77 w 154"/>
                    <a:gd name="T1" fmla="*/ 2 h 50"/>
                    <a:gd name="T2" fmla="*/ 141 w 154"/>
                    <a:gd name="T3" fmla="*/ 2 h 50"/>
                    <a:gd name="T4" fmla="*/ 152 w 154"/>
                    <a:gd name="T5" fmla="*/ 5 h 50"/>
                    <a:gd name="T6" fmla="*/ 148 w 154"/>
                    <a:gd name="T7" fmla="*/ 15 h 50"/>
                    <a:gd name="T8" fmla="*/ 90 w 154"/>
                    <a:gd name="T9" fmla="*/ 46 h 50"/>
                    <a:gd name="T10" fmla="*/ 10 w 154"/>
                    <a:gd name="T11" fmla="*/ 20 h 50"/>
                    <a:gd name="T12" fmla="*/ 4 w 154"/>
                    <a:gd name="T13" fmla="*/ 13 h 50"/>
                    <a:gd name="T14" fmla="*/ 11 w 154"/>
                    <a:gd name="T15" fmla="*/ 2 h 50"/>
                    <a:gd name="T16" fmla="*/ 77 w 154"/>
                    <a:gd name="T17"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50">
                      <a:moveTo>
                        <a:pt x="77" y="2"/>
                      </a:moveTo>
                      <a:cubicBezTo>
                        <a:pt x="98" y="2"/>
                        <a:pt x="120" y="2"/>
                        <a:pt x="141" y="2"/>
                      </a:cubicBezTo>
                      <a:cubicBezTo>
                        <a:pt x="145" y="2"/>
                        <a:pt x="150" y="0"/>
                        <a:pt x="152" y="5"/>
                      </a:cubicBezTo>
                      <a:cubicBezTo>
                        <a:pt x="154" y="9"/>
                        <a:pt x="151" y="12"/>
                        <a:pt x="148" y="15"/>
                      </a:cubicBezTo>
                      <a:cubicBezTo>
                        <a:pt x="133" y="34"/>
                        <a:pt x="113" y="44"/>
                        <a:pt x="90" y="46"/>
                      </a:cubicBezTo>
                      <a:cubicBezTo>
                        <a:pt x="60" y="50"/>
                        <a:pt x="31" y="45"/>
                        <a:pt x="10" y="20"/>
                      </a:cubicBezTo>
                      <a:cubicBezTo>
                        <a:pt x="8" y="18"/>
                        <a:pt x="6" y="15"/>
                        <a:pt x="4" y="13"/>
                      </a:cubicBezTo>
                      <a:cubicBezTo>
                        <a:pt x="0" y="5"/>
                        <a:pt x="2" y="2"/>
                        <a:pt x="11" y="2"/>
                      </a:cubicBezTo>
                      <a:cubicBezTo>
                        <a:pt x="33" y="1"/>
                        <a:pt x="55" y="2"/>
                        <a:pt x="77" y="2"/>
                      </a:cubicBezTo>
                      <a:close/>
                    </a:path>
                  </a:pathLst>
                </a:custGeom>
                <a:solidFill>
                  <a:srgbClr val="AB85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4" name="Freeform 30"/>
                <p:cNvSpPr>
                  <a:spLocks/>
                </p:cNvSpPr>
                <p:nvPr/>
              </p:nvSpPr>
              <p:spPr bwMode="auto">
                <a:xfrm>
                  <a:off x="4726" y="1699"/>
                  <a:ext cx="124" cy="125"/>
                </a:xfrm>
                <a:custGeom>
                  <a:avLst/>
                  <a:gdLst>
                    <a:gd name="T0" fmla="*/ 1 w 155"/>
                    <a:gd name="T1" fmla="*/ 105 h 156"/>
                    <a:gd name="T2" fmla="*/ 1 w 155"/>
                    <a:gd name="T3" fmla="*/ 74 h 156"/>
                    <a:gd name="T4" fmla="*/ 40 w 155"/>
                    <a:gd name="T5" fmla="*/ 14 h 156"/>
                    <a:gd name="T6" fmla="*/ 128 w 155"/>
                    <a:gd name="T7" fmla="*/ 15 h 156"/>
                    <a:gd name="T8" fmla="*/ 147 w 155"/>
                    <a:gd name="T9" fmla="*/ 31 h 156"/>
                    <a:gd name="T10" fmla="*/ 150 w 155"/>
                    <a:gd name="T11" fmla="*/ 41 h 156"/>
                    <a:gd name="T12" fmla="*/ 132 w 155"/>
                    <a:gd name="T13" fmla="*/ 44 h 156"/>
                    <a:gd name="T14" fmla="*/ 90 w 155"/>
                    <a:gd name="T15" fmla="*/ 24 h 156"/>
                    <a:gd name="T16" fmla="*/ 39 w 155"/>
                    <a:gd name="T17" fmla="*/ 36 h 156"/>
                    <a:gd name="T18" fmla="*/ 21 w 155"/>
                    <a:gd name="T19" fmla="*/ 71 h 156"/>
                    <a:gd name="T20" fmla="*/ 22 w 155"/>
                    <a:gd name="T21" fmla="*/ 146 h 156"/>
                    <a:gd name="T22" fmla="*/ 11 w 155"/>
                    <a:gd name="T23" fmla="*/ 156 h 156"/>
                    <a:gd name="T24" fmla="*/ 1 w 155"/>
                    <a:gd name="T25" fmla="*/ 146 h 156"/>
                    <a:gd name="T26" fmla="*/ 1 w 155"/>
                    <a:gd name="T27" fmla="*/ 10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 h="156">
                      <a:moveTo>
                        <a:pt x="1" y="105"/>
                      </a:moveTo>
                      <a:cubicBezTo>
                        <a:pt x="1" y="94"/>
                        <a:pt x="2" y="84"/>
                        <a:pt x="1" y="74"/>
                      </a:cubicBezTo>
                      <a:cubicBezTo>
                        <a:pt x="0" y="44"/>
                        <a:pt x="15" y="25"/>
                        <a:pt x="40" y="14"/>
                      </a:cubicBezTo>
                      <a:cubicBezTo>
                        <a:pt x="69" y="1"/>
                        <a:pt x="99" y="0"/>
                        <a:pt x="128" y="15"/>
                      </a:cubicBezTo>
                      <a:cubicBezTo>
                        <a:pt x="135" y="19"/>
                        <a:pt x="141" y="25"/>
                        <a:pt x="147" y="31"/>
                      </a:cubicBezTo>
                      <a:cubicBezTo>
                        <a:pt x="149" y="34"/>
                        <a:pt x="155" y="38"/>
                        <a:pt x="150" y="41"/>
                      </a:cubicBezTo>
                      <a:cubicBezTo>
                        <a:pt x="145" y="44"/>
                        <a:pt x="138" y="50"/>
                        <a:pt x="132" y="44"/>
                      </a:cubicBezTo>
                      <a:cubicBezTo>
                        <a:pt x="121" y="30"/>
                        <a:pt x="106" y="26"/>
                        <a:pt x="90" y="24"/>
                      </a:cubicBezTo>
                      <a:cubicBezTo>
                        <a:pt x="71" y="22"/>
                        <a:pt x="54" y="25"/>
                        <a:pt x="39" y="36"/>
                      </a:cubicBezTo>
                      <a:cubicBezTo>
                        <a:pt x="27" y="45"/>
                        <a:pt x="21" y="56"/>
                        <a:pt x="21" y="71"/>
                      </a:cubicBezTo>
                      <a:cubicBezTo>
                        <a:pt x="22" y="96"/>
                        <a:pt x="21" y="121"/>
                        <a:pt x="22" y="146"/>
                      </a:cubicBezTo>
                      <a:cubicBezTo>
                        <a:pt x="22" y="155"/>
                        <a:pt x="17" y="155"/>
                        <a:pt x="11" y="156"/>
                      </a:cubicBezTo>
                      <a:cubicBezTo>
                        <a:pt x="3" y="156"/>
                        <a:pt x="1" y="153"/>
                        <a:pt x="1" y="146"/>
                      </a:cubicBezTo>
                      <a:cubicBezTo>
                        <a:pt x="2" y="132"/>
                        <a:pt x="1" y="118"/>
                        <a:pt x="1" y="105"/>
                      </a:cubicBezTo>
                      <a:close/>
                    </a:path>
                  </a:pathLst>
                </a:custGeom>
                <a:solidFill>
                  <a:srgbClr val="BE9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5" name="Freeform 31"/>
                <p:cNvSpPr>
                  <a:spLocks/>
                </p:cNvSpPr>
                <p:nvPr/>
              </p:nvSpPr>
              <p:spPr bwMode="auto">
                <a:xfrm>
                  <a:off x="4590" y="1703"/>
                  <a:ext cx="116" cy="35"/>
                </a:xfrm>
                <a:custGeom>
                  <a:avLst/>
                  <a:gdLst>
                    <a:gd name="T0" fmla="*/ 71 w 146"/>
                    <a:gd name="T1" fmla="*/ 0 h 44"/>
                    <a:gd name="T2" fmla="*/ 129 w 146"/>
                    <a:gd name="T3" fmla="*/ 18 h 44"/>
                    <a:gd name="T4" fmla="*/ 137 w 146"/>
                    <a:gd name="T5" fmla="*/ 25 h 44"/>
                    <a:gd name="T6" fmla="*/ 141 w 146"/>
                    <a:gd name="T7" fmla="*/ 37 h 44"/>
                    <a:gd name="T8" fmla="*/ 122 w 146"/>
                    <a:gd name="T9" fmla="*/ 38 h 44"/>
                    <a:gd name="T10" fmla="*/ 34 w 146"/>
                    <a:gd name="T11" fmla="*/ 28 h 44"/>
                    <a:gd name="T12" fmla="*/ 23 w 146"/>
                    <a:gd name="T13" fmla="*/ 39 h 44"/>
                    <a:gd name="T14" fmla="*/ 14 w 146"/>
                    <a:gd name="T15" fmla="*/ 42 h 44"/>
                    <a:gd name="T16" fmla="*/ 10 w 146"/>
                    <a:gd name="T17" fmla="*/ 23 h 44"/>
                    <a:gd name="T18" fmla="*/ 71 w 146"/>
                    <a:gd name="T1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44">
                      <a:moveTo>
                        <a:pt x="71" y="0"/>
                      </a:moveTo>
                      <a:cubicBezTo>
                        <a:pt x="92" y="1"/>
                        <a:pt x="112" y="5"/>
                        <a:pt x="129" y="18"/>
                      </a:cubicBezTo>
                      <a:cubicBezTo>
                        <a:pt x="132" y="20"/>
                        <a:pt x="135" y="22"/>
                        <a:pt x="137" y="25"/>
                      </a:cubicBezTo>
                      <a:cubicBezTo>
                        <a:pt x="139" y="29"/>
                        <a:pt x="146" y="32"/>
                        <a:pt x="141" y="37"/>
                      </a:cubicBezTo>
                      <a:cubicBezTo>
                        <a:pt x="135" y="44"/>
                        <a:pt x="128" y="44"/>
                        <a:pt x="122" y="38"/>
                      </a:cubicBezTo>
                      <a:cubicBezTo>
                        <a:pt x="103" y="16"/>
                        <a:pt x="56" y="15"/>
                        <a:pt x="34" y="28"/>
                      </a:cubicBezTo>
                      <a:cubicBezTo>
                        <a:pt x="30" y="31"/>
                        <a:pt x="25" y="34"/>
                        <a:pt x="23" y="39"/>
                      </a:cubicBezTo>
                      <a:cubicBezTo>
                        <a:pt x="20" y="43"/>
                        <a:pt x="18" y="43"/>
                        <a:pt x="14" y="42"/>
                      </a:cubicBezTo>
                      <a:cubicBezTo>
                        <a:pt x="0" y="36"/>
                        <a:pt x="0" y="34"/>
                        <a:pt x="10" y="23"/>
                      </a:cubicBezTo>
                      <a:cubicBezTo>
                        <a:pt x="27" y="5"/>
                        <a:pt x="49" y="1"/>
                        <a:pt x="71" y="0"/>
                      </a:cubicBezTo>
                      <a:close/>
                    </a:path>
                  </a:pathLst>
                </a:custGeom>
                <a:solidFill>
                  <a:srgbClr val="CDA4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6" name="Freeform 32"/>
                <p:cNvSpPr>
                  <a:spLocks/>
                </p:cNvSpPr>
                <p:nvPr/>
              </p:nvSpPr>
              <p:spPr bwMode="auto">
                <a:xfrm>
                  <a:off x="4630" y="1743"/>
                  <a:ext cx="33" cy="33"/>
                </a:xfrm>
                <a:custGeom>
                  <a:avLst/>
                  <a:gdLst>
                    <a:gd name="T0" fmla="*/ 1 w 41"/>
                    <a:gd name="T1" fmla="*/ 20 h 41"/>
                    <a:gd name="T2" fmla="*/ 21 w 41"/>
                    <a:gd name="T3" fmla="*/ 0 h 41"/>
                    <a:gd name="T4" fmla="*/ 41 w 41"/>
                    <a:gd name="T5" fmla="*/ 20 h 41"/>
                    <a:gd name="T6" fmla="*/ 20 w 41"/>
                    <a:gd name="T7" fmla="*/ 40 h 41"/>
                    <a:gd name="T8" fmla="*/ 1 w 41"/>
                    <a:gd name="T9" fmla="*/ 20 h 41"/>
                  </a:gdLst>
                  <a:ahLst/>
                  <a:cxnLst>
                    <a:cxn ang="0">
                      <a:pos x="T0" y="T1"/>
                    </a:cxn>
                    <a:cxn ang="0">
                      <a:pos x="T2" y="T3"/>
                    </a:cxn>
                    <a:cxn ang="0">
                      <a:pos x="T4" y="T5"/>
                    </a:cxn>
                    <a:cxn ang="0">
                      <a:pos x="T6" y="T7"/>
                    </a:cxn>
                    <a:cxn ang="0">
                      <a:pos x="T8" y="T9"/>
                    </a:cxn>
                  </a:cxnLst>
                  <a:rect l="0" t="0" r="r" b="b"/>
                  <a:pathLst>
                    <a:path w="41" h="41">
                      <a:moveTo>
                        <a:pt x="1" y="20"/>
                      </a:moveTo>
                      <a:cubicBezTo>
                        <a:pt x="1" y="9"/>
                        <a:pt x="10" y="0"/>
                        <a:pt x="21" y="0"/>
                      </a:cubicBezTo>
                      <a:cubicBezTo>
                        <a:pt x="32" y="0"/>
                        <a:pt x="41" y="9"/>
                        <a:pt x="41" y="20"/>
                      </a:cubicBezTo>
                      <a:cubicBezTo>
                        <a:pt x="41" y="31"/>
                        <a:pt x="31" y="41"/>
                        <a:pt x="20" y="40"/>
                      </a:cubicBezTo>
                      <a:cubicBezTo>
                        <a:pt x="9" y="40"/>
                        <a:pt x="0" y="31"/>
                        <a:pt x="1" y="20"/>
                      </a:cubicBezTo>
                      <a:close/>
                    </a:path>
                  </a:pathLst>
                </a:custGeom>
                <a:solidFill>
                  <a:srgbClr val="3B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7" name="Freeform 33"/>
                <p:cNvSpPr>
                  <a:spLocks/>
                </p:cNvSpPr>
                <p:nvPr/>
              </p:nvSpPr>
              <p:spPr bwMode="auto">
                <a:xfrm>
                  <a:off x="4776" y="1743"/>
                  <a:ext cx="33" cy="32"/>
                </a:xfrm>
                <a:custGeom>
                  <a:avLst/>
                  <a:gdLst>
                    <a:gd name="T0" fmla="*/ 41 w 41"/>
                    <a:gd name="T1" fmla="*/ 20 h 40"/>
                    <a:gd name="T2" fmla="*/ 21 w 41"/>
                    <a:gd name="T3" fmla="*/ 40 h 40"/>
                    <a:gd name="T4" fmla="*/ 1 w 41"/>
                    <a:gd name="T5" fmla="*/ 20 h 40"/>
                    <a:gd name="T6" fmla="*/ 21 w 41"/>
                    <a:gd name="T7" fmla="*/ 0 h 40"/>
                    <a:gd name="T8" fmla="*/ 41 w 41"/>
                    <a:gd name="T9" fmla="*/ 20 h 40"/>
                  </a:gdLst>
                  <a:ahLst/>
                  <a:cxnLst>
                    <a:cxn ang="0">
                      <a:pos x="T0" y="T1"/>
                    </a:cxn>
                    <a:cxn ang="0">
                      <a:pos x="T2" y="T3"/>
                    </a:cxn>
                    <a:cxn ang="0">
                      <a:pos x="T4" y="T5"/>
                    </a:cxn>
                    <a:cxn ang="0">
                      <a:pos x="T6" y="T7"/>
                    </a:cxn>
                    <a:cxn ang="0">
                      <a:pos x="T8" y="T9"/>
                    </a:cxn>
                  </a:cxnLst>
                  <a:rect l="0" t="0" r="r" b="b"/>
                  <a:pathLst>
                    <a:path w="41" h="40">
                      <a:moveTo>
                        <a:pt x="41" y="20"/>
                      </a:moveTo>
                      <a:cubicBezTo>
                        <a:pt x="41" y="31"/>
                        <a:pt x="32" y="40"/>
                        <a:pt x="21" y="40"/>
                      </a:cubicBezTo>
                      <a:cubicBezTo>
                        <a:pt x="10" y="40"/>
                        <a:pt x="0" y="31"/>
                        <a:pt x="1" y="20"/>
                      </a:cubicBezTo>
                      <a:cubicBezTo>
                        <a:pt x="1" y="9"/>
                        <a:pt x="10" y="0"/>
                        <a:pt x="21" y="0"/>
                      </a:cubicBezTo>
                      <a:cubicBezTo>
                        <a:pt x="32" y="0"/>
                        <a:pt x="41" y="9"/>
                        <a:pt x="41" y="20"/>
                      </a:cubicBezTo>
                      <a:close/>
                    </a:path>
                  </a:pathLst>
                </a:custGeom>
                <a:solidFill>
                  <a:srgbClr val="3B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8" name="Freeform 34"/>
                <p:cNvSpPr>
                  <a:spLocks/>
                </p:cNvSpPr>
                <p:nvPr/>
              </p:nvSpPr>
              <p:spPr bwMode="auto">
                <a:xfrm>
                  <a:off x="4866" y="1863"/>
                  <a:ext cx="2" cy="1"/>
                </a:xfrm>
                <a:custGeom>
                  <a:avLst/>
                  <a:gdLst>
                    <a:gd name="T0" fmla="*/ 3 w 3"/>
                    <a:gd name="T1" fmla="*/ 0 h 1"/>
                    <a:gd name="T2" fmla="*/ 0 w 3"/>
                    <a:gd name="T3" fmla="*/ 1 h 1"/>
                    <a:gd name="T4" fmla="*/ 0 w 3"/>
                    <a:gd name="T5" fmla="*/ 0 h 1"/>
                    <a:gd name="T6" fmla="*/ 3 w 3"/>
                    <a:gd name="T7" fmla="*/ 0 h 1"/>
                  </a:gdLst>
                  <a:ahLst/>
                  <a:cxnLst>
                    <a:cxn ang="0">
                      <a:pos x="T0" y="T1"/>
                    </a:cxn>
                    <a:cxn ang="0">
                      <a:pos x="T2" y="T3"/>
                    </a:cxn>
                    <a:cxn ang="0">
                      <a:pos x="T4" y="T5"/>
                    </a:cxn>
                    <a:cxn ang="0">
                      <a:pos x="T6" y="T7"/>
                    </a:cxn>
                  </a:cxnLst>
                  <a:rect l="0" t="0" r="r" b="b"/>
                  <a:pathLst>
                    <a:path w="3" h="1">
                      <a:moveTo>
                        <a:pt x="3" y="0"/>
                      </a:moveTo>
                      <a:cubicBezTo>
                        <a:pt x="2" y="1"/>
                        <a:pt x="1" y="1"/>
                        <a:pt x="0" y="1"/>
                      </a:cubicBezTo>
                      <a:cubicBezTo>
                        <a:pt x="0" y="1"/>
                        <a:pt x="0" y="0"/>
                        <a:pt x="0" y="0"/>
                      </a:cubicBezTo>
                      <a:cubicBezTo>
                        <a:pt x="1" y="0"/>
                        <a:pt x="2" y="0"/>
                        <a:pt x="3" y="0"/>
                      </a:cubicBezTo>
                      <a:close/>
                    </a:path>
                  </a:pathLst>
                </a:custGeom>
                <a:solidFill>
                  <a:srgbClr val="7D55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9" name="Freeform 35"/>
                <p:cNvSpPr>
                  <a:spLocks noEditPoints="1"/>
                </p:cNvSpPr>
                <p:nvPr/>
              </p:nvSpPr>
              <p:spPr bwMode="auto">
                <a:xfrm>
                  <a:off x="4574" y="1581"/>
                  <a:ext cx="292" cy="414"/>
                </a:xfrm>
                <a:custGeom>
                  <a:avLst/>
                  <a:gdLst>
                    <a:gd name="T0" fmla="*/ 365 w 366"/>
                    <a:gd name="T1" fmla="*/ 151 h 515"/>
                    <a:gd name="T2" fmla="*/ 287 w 366"/>
                    <a:gd name="T3" fmla="*/ 31 h 515"/>
                    <a:gd name="T4" fmla="*/ 236 w 366"/>
                    <a:gd name="T5" fmla="*/ 43 h 515"/>
                    <a:gd name="T6" fmla="*/ 149 w 366"/>
                    <a:gd name="T7" fmla="*/ 26 h 515"/>
                    <a:gd name="T8" fmla="*/ 3 w 366"/>
                    <a:gd name="T9" fmla="*/ 113 h 515"/>
                    <a:gd name="T10" fmla="*/ 0 w 366"/>
                    <a:gd name="T11" fmla="*/ 351 h 515"/>
                    <a:gd name="T12" fmla="*/ 7 w 366"/>
                    <a:gd name="T13" fmla="*/ 385 h 515"/>
                    <a:gd name="T14" fmla="*/ 118 w 366"/>
                    <a:gd name="T15" fmla="*/ 497 h 515"/>
                    <a:gd name="T16" fmla="*/ 183 w 366"/>
                    <a:gd name="T17" fmla="*/ 515 h 515"/>
                    <a:gd name="T18" fmla="*/ 335 w 366"/>
                    <a:gd name="T19" fmla="*/ 432 h 515"/>
                    <a:gd name="T20" fmla="*/ 360 w 366"/>
                    <a:gd name="T21" fmla="*/ 377 h 515"/>
                    <a:gd name="T22" fmla="*/ 362 w 366"/>
                    <a:gd name="T23" fmla="*/ 370 h 515"/>
                    <a:gd name="T24" fmla="*/ 365 w 366"/>
                    <a:gd name="T25" fmla="*/ 352 h 515"/>
                    <a:gd name="T26" fmla="*/ 365 w 366"/>
                    <a:gd name="T27" fmla="*/ 351 h 515"/>
                    <a:gd name="T28" fmla="*/ 365 w 366"/>
                    <a:gd name="T29" fmla="*/ 351 h 515"/>
                    <a:gd name="T30" fmla="*/ 274 w 366"/>
                    <a:gd name="T31" fmla="*/ 241 h 515"/>
                    <a:gd name="T32" fmla="*/ 274 w 366"/>
                    <a:gd name="T33" fmla="*/ 201 h 515"/>
                    <a:gd name="T34" fmla="*/ 274 w 366"/>
                    <a:gd name="T35" fmla="*/ 241 h 515"/>
                    <a:gd name="T36" fmla="*/ 192 w 366"/>
                    <a:gd name="T37" fmla="*/ 220 h 515"/>
                    <a:gd name="T38" fmla="*/ 319 w 366"/>
                    <a:gd name="T39" fmla="*/ 161 h 515"/>
                    <a:gd name="T40" fmla="*/ 341 w 366"/>
                    <a:gd name="T41" fmla="*/ 187 h 515"/>
                    <a:gd name="T42" fmla="*/ 281 w 366"/>
                    <a:gd name="T43" fmla="*/ 170 h 515"/>
                    <a:gd name="T44" fmla="*/ 212 w 366"/>
                    <a:gd name="T45" fmla="*/ 217 h 515"/>
                    <a:gd name="T46" fmla="*/ 202 w 366"/>
                    <a:gd name="T47" fmla="*/ 302 h 515"/>
                    <a:gd name="T48" fmla="*/ 192 w 366"/>
                    <a:gd name="T49" fmla="*/ 251 h 515"/>
                    <a:gd name="T50" fmla="*/ 34 w 366"/>
                    <a:gd name="T51" fmla="*/ 193 h 515"/>
                    <a:gd name="T52" fmla="*/ 91 w 366"/>
                    <a:gd name="T53" fmla="*/ 151 h 515"/>
                    <a:gd name="T54" fmla="*/ 157 w 366"/>
                    <a:gd name="T55" fmla="*/ 176 h 515"/>
                    <a:gd name="T56" fmla="*/ 142 w 366"/>
                    <a:gd name="T57" fmla="*/ 189 h 515"/>
                    <a:gd name="T58" fmla="*/ 43 w 366"/>
                    <a:gd name="T59" fmla="*/ 190 h 515"/>
                    <a:gd name="T60" fmla="*/ 72 w 366"/>
                    <a:gd name="T61" fmla="*/ 221 h 515"/>
                    <a:gd name="T62" fmla="*/ 112 w 366"/>
                    <a:gd name="T63" fmla="*/ 221 h 515"/>
                    <a:gd name="T64" fmla="*/ 115 w 366"/>
                    <a:gd name="T65" fmla="*/ 391 h 515"/>
                    <a:gd name="T66" fmla="*/ 116 w 366"/>
                    <a:gd name="T67" fmla="*/ 373 h 515"/>
                    <a:gd name="T68" fmla="*/ 246 w 366"/>
                    <a:gd name="T69" fmla="*/ 373 h 515"/>
                    <a:gd name="T70" fmla="*/ 253 w 366"/>
                    <a:gd name="T71" fmla="*/ 386 h 515"/>
                    <a:gd name="T72" fmla="*/ 115 w 366"/>
                    <a:gd name="T73" fmla="*/ 391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6" h="515">
                      <a:moveTo>
                        <a:pt x="365" y="288"/>
                      </a:moveTo>
                      <a:cubicBezTo>
                        <a:pt x="365" y="242"/>
                        <a:pt x="365" y="196"/>
                        <a:pt x="365" y="151"/>
                      </a:cubicBezTo>
                      <a:cubicBezTo>
                        <a:pt x="366" y="131"/>
                        <a:pt x="364" y="112"/>
                        <a:pt x="361" y="92"/>
                      </a:cubicBezTo>
                      <a:cubicBezTo>
                        <a:pt x="353" y="51"/>
                        <a:pt x="331" y="34"/>
                        <a:pt x="287" y="31"/>
                      </a:cubicBezTo>
                      <a:cubicBezTo>
                        <a:pt x="275" y="30"/>
                        <a:pt x="263" y="32"/>
                        <a:pt x="252" y="34"/>
                      </a:cubicBezTo>
                      <a:cubicBezTo>
                        <a:pt x="247" y="37"/>
                        <a:pt x="242" y="40"/>
                        <a:pt x="236" y="43"/>
                      </a:cubicBezTo>
                      <a:cubicBezTo>
                        <a:pt x="213" y="54"/>
                        <a:pt x="191" y="51"/>
                        <a:pt x="169" y="39"/>
                      </a:cubicBezTo>
                      <a:cubicBezTo>
                        <a:pt x="162" y="35"/>
                        <a:pt x="155" y="32"/>
                        <a:pt x="149" y="26"/>
                      </a:cubicBezTo>
                      <a:cubicBezTo>
                        <a:pt x="120" y="0"/>
                        <a:pt x="84" y="7"/>
                        <a:pt x="56" y="24"/>
                      </a:cubicBezTo>
                      <a:cubicBezTo>
                        <a:pt x="23" y="44"/>
                        <a:pt x="8" y="75"/>
                        <a:pt x="3" y="113"/>
                      </a:cubicBezTo>
                      <a:cubicBezTo>
                        <a:pt x="1" y="125"/>
                        <a:pt x="1" y="138"/>
                        <a:pt x="0" y="151"/>
                      </a:cubicBezTo>
                      <a:cubicBezTo>
                        <a:pt x="0" y="218"/>
                        <a:pt x="0" y="284"/>
                        <a:pt x="0" y="351"/>
                      </a:cubicBezTo>
                      <a:cubicBezTo>
                        <a:pt x="0" y="351"/>
                        <a:pt x="0" y="352"/>
                        <a:pt x="1" y="352"/>
                      </a:cubicBezTo>
                      <a:cubicBezTo>
                        <a:pt x="2" y="363"/>
                        <a:pt x="4" y="374"/>
                        <a:pt x="7" y="385"/>
                      </a:cubicBezTo>
                      <a:cubicBezTo>
                        <a:pt x="12" y="402"/>
                        <a:pt x="21" y="417"/>
                        <a:pt x="31" y="432"/>
                      </a:cubicBezTo>
                      <a:cubicBezTo>
                        <a:pt x="57" y="457"/>
                        <a:pt x="88" y="477"/>
                        <a:pt x="118" y="497"/>
                      </a:cubicBezTo>
                      <a:cubicBezTo>
                        <a:pt x="138" y="510"/>
                        <a:pt x="160" y="515"/>
                        <a:pt x="183" y="515"/>
                      </a:cubicBezTo>
                      <a:cubicBezTo>
                        <a:pt x="183" y="515"/>
                        <a:pt x="183" y="515"/>
                        <a:pt x="183" y="515"/>
                      </a:cubicBezTo>
                      <a:cubicBezTo>
                        <a:pt x="205" y="515"/>
                        <a:pt x="227" y="510"/>
                        <a:pt x="247" y="497"/>
                      </a:cubicBezTo>
                      <a:cubicBezTo>
                        <a:pt x="277" y="477"/>
                        <a:pt x="308" y="457"/>
                        <a:pt x="335" y="432"/>
                      </a:cubicBezTo>
                      <a:cubicBezTo>
                        <a:pt x="344" y="417"/>
                        <a:pt x="353" y="402"/>
                        <a:pt x="358" y="385"/>
                      </a:cubicBezTo>
                      <a:cubicBezTo>
                        <a:pt x="359" y="382"/>
                        <a:pt x="359" y="380"/>
                        <a:pt x="360" y="377"/>
                      </a:cubicBezTo>
                      <a:cubicBezTo>
                        <a:pt x="361" y="376"/>
                        <a:pt x="361" y="374"/>
                        <a:pt x="361" y="373"/>
                      </a:cubicBezTo>
                      <a:cubicBezTo>
                        <a:pt x="361" y="372"/>
                        <a:pt x="361" y="371"/>
                        <a:pt x="362" y="370"/>
                      </a:cubicBezTo>
                      <a:cubicBezTo>
                        <a:pt x="363" y="365"/>
                        <a:pt x="364" y="360"/>
                        <a:pt x="364" y="354"/>
                      </a:cubicBezTo>
                      <a:cubicBezTo>
                        <a:pt x="364" y="354"/>
                        <a:pt x="364" y="353"/>
                        <a:pt x="365" y="352"/>
                      </a:cubicBezTo>
                      <a:cubicBezTo>
                        <a:pt x="365" y="352"/>
                        <a:pt x="365" y="351"/>
                        <a:pt x="365" y="351"/>
                      </a:cubicBezTo>
                      <a:cubicBezTo>
                        <a:pt x="365" y="351"/>
                        <a:pt x="365" y="351"/>
                        <a:pt x="365" y="351"/>
                      </a:cubicBezTo>
                      <a:cubicBezTo>
                        <a:pt x="365" y="351"/>
                        <a:pt x="365" y="351"/>
                        <a:pt x="365" y="351"/>
                      </a:cubicBezTo>
                      <a:cubicBezTo>
                        <a:pt x="365" y="351"/>
                        <a:pt x="365" y="351"/>
                        <a:pt x="365" y="351"/>
                      </a:cubicBezTo>
                      <a:cubicBezTo>
                        <a:pt x="365" y="330"/>
                        <a:pt x="365" y="309"/>
                        <a:pt x="365" y="288"/>
                      </a:cubicBezTo>
                      <a:close/>
                      <a:moveTo>
                        <a:pt x="274" y="241"/>
                      </a:moveTo>
                      <a:cubicBezTo>
                        <a:pt x="263" y="241"/>
                        <a:pt x="253" y="232"/>
                        <a:pt x="254" y="221"/>
                      </a:cubicBezTo>
                      <a:cubicBezTo>
                        <a:pt x="254" y="210"/>
                        <a:pt x="263" y="201"/>
                        <a:pt x="274" y="201"/>
                      </a:cubicBezTo>
                      <a:cubicBezTo>
                        <a:pt x="285" y="201"/>
                        <a:pt x="294" y="210"/>
                        <a:pt x="294" y="221"/>
                      </a:cubicBezTo>
                      <a:cubicBezTo>
                        <a:pt x="294" y="232"/>
                        <a:pt x="285" y="241"/>
                        <a:pt x="274" y="241"/>
                      </a:cubicBezTo>
                      <a:close/>
                      <a:moveTo>
                        <a:pt x="192" y="251"/>
                      </a:moveTo>
                      <a:cubicBezTo>
                        <a:pt x="192" y="240"/>
                        <a:pt x="193" y="230"/>
                        <a:pt x="192" y="220"/>
                      </a:cubicBezTo>
                      <a:cubicBezTo>
                        <a:pt x="191" y="190"/>
                        <a:pt x="206" y="171"/>
                        <a:pt x="231" y="160"/>
                      </a:cubicBezTo>
                      <a:cubicBezTo>
                        <a:pt x="260" y="147"/>
                        <a:pt x="290" y="146"/>
                        <a:pt x="319" y="161"/>
                      </a:cubicBezTo>
                      <a:cubicBezTo>
                        <a:pt x="326" y="165"/>
                        <a:pt x="332" y="171"/>
                        <a:pt x="338" y="177"/>
                      </a:cubicBezTo>
                      <a:cubicBezTo>
                        <a:pt x="340" y="180"/>
                        <a:pt x="346" y="184"/>
                        <a:pt x="341" y="187"/>
                      </a:cubicBezTo>
                      <a:cubicBezTo>
                        <a:pt x="336" y="190"/>
                        <a:pt x="329" y="196"/>
                        <a:pt x="323" y="190"/>
                      </a:cubicBezTo>
                      <a:cubicBezTo>
                        <a:pt x="312" y="176"/>
                        <a:pt x="297" y="172"/>
                        <a:pt x="281" y="170"/>
                      </a:cubicBezTo>
                      <a:cubicBezTo>
                        <a:pt x="262" y="168"/>
                        <a:pt x="245" y="171"/>
                        <a:pt x="230" y="182"/>
                      </a:cubicBezTo>
                      <a:cubicBezTo>
                        <a:pt x="218" y="191"/>
                        <a:pt x="212" y="202"/>
                        <a:pt x="212" y="217"/>
                      </a:cubicBezTo>
                      <a:cubicBezTo>
                        <a:pt x="213" y="242"/>
                        <a:pt x="212" y="267"/>
                        <a:pt x="213" y="292"/>
                      </a:cubicBezTo>
                      <a:cubicBezTo>
                        <a:pt x="213" y="301"/>
                        <a:pt x="208" y="301"/>
                        <a:pt x="202" y="302"/>
                      </a:cubicBezTo>
                      <a:cubicBezTo>
                        <a:pt x="194" y="302"/>
                        <a:pt x="192" y="299"/>
                        <a:pt x="192" y="292"/>
                      </a:cubicBezTo>
                      <a:cubicBezTo>
                        <a:pt x="193" y="278"/>
                        <a:pt x="192" y="264"/>
                        <a:pt x="192" y="251"/>
                      </a:cubicBezTo>
                      <a:close/>
                      <a:moveTo>
                        <a:pt x="43" y="190"/>
                      </a:moveTo>
                      <a:cubicBezTo>
                        <a:pt x="40" y="194"/>
                        <a:pt x="38" y="194"/>
                        <a:pt x="34" y="193"/>
                      </a:cubicBezTo>
                      <a:cubicBezTo>
                        <a:pt x="20" y="187"/>
                        <a:pt x="20" y="185"/>
                        <a:pt x="30" y="174"/>
                      </a:cubicBezTo>
                      <a:cubicBezTo>
                        <a:pt x="47" y="156"/>
                        <a:pt x="69" y="152"/>
                        <a:pt x="91" y="151"/>
                      </a:cubicBezTo>
                      <a:cubicBezTo>
                        <a:pt x="112" y="152"/>
                        <a:pt x="132" y="156"/>
                        <a:pt x="149" y="169"/>
                      </a:cubicBezTo>
                      <a:cubicBezTo>
                        <a:pt x="152" y="171"/>
                        <a:pt x="155" y="173"/>
                        <a:pt x="157" y="176"/>
                      </a:cubicBezTo>
                      <a:cubicBezTo>
                        <a:pt x="159" y="180"/>
                        <a:pt x="166" y="183"/>
                        <a:pt x="161" y="188"/>
                      </a:cubicBezTo>
                      <a:cubicBezTo>
                        <a:pt x="155" y="195"/>
                        <a:pt x="148" y="195"/>
                        <a:pt x="142" y="189"/>
                      </a:cubicBezTo>
                      <a:cubicBezTo>
                        <a:pt x="123" y="167"/>
                        <a:pt x="76" y="166"/>
                        <a:pt x="54" y="179"/>
                      </a:cubicBezTo>
                      <a:cubicBezTo>
                        <a:pt x="50" y="182"/>
                        <a:pt x="45" y="185"/>
                        <a:pt x="43" y="190"/>
                      </a:cubicBezTo>
                      <a:close/>
                      <a:moveTo>
                        <a:pt x="91" y="241"/>
                      </a:moveTo>
                      <a:cubicBezTo>
                        <a:pt x="80" y="241"/>
                        <a:pt x="71" y="232"/>
                        <a:pt x="72" y="221"/>
                      </a:cubicBezTo>
                      <a:cubicBezTo>
                        <a:pt x="72" y="210"/>
                        <a:pt x="81" y="201"/>
                        <a:pt x="92" y="201"/>
                      </a:cubicBezTo>
                      <a:cubicBezTo>
                        <a:pt x="103" y="201"/>
                        <a:pt x="112" y="210"/>
                        <a:pt x="112" y="221"/>
                      </a:cubicBezTo>
                      <a:cubicBezTo>
                        <a:pt x="112" y="232"/>
                        <a:pt x="102" y="242"/>
                        <a:pt x="91" y="241"/>
                      </a:cubicBezTo>
                      <a:close/>
                      <a:moveTo>
                        <a:pt x="115" y="391"/>
                      </a:moveTo>
                      <a:cubicBezTo>
                        <a:pt x="113" y="389"/>
                        <a:pt x="111" y="386"/>
                        <a:pt x="109" y="384"/>
                      </a:cubicBezTo>
                      <a:cubicBezTo>
                        <a:pt x="105" y="376"/>
                        <a:pt x="107" y="373"/>
                        <a:pt x="116" y="373"/>
                      </a:cubicBezTo>
                      <a:cubicBezTo>
                        <a:pt x="138" y="372"/>
                        <a:pt x="160" y="373"/>
                        <a:pt x="182" y="373"/>
                      </a:cubicBezTo>
                      <a:cubicBezTo>
                        <a:pt x="203" y="373"/>
                        <a:pt x="225" y="373"/>
                        <a:pt x="246" y="373"/>
                      </a:cubicBezTo>
                      <a:cubicBezTo>
                        <a:pt x="250" y="373"/>
                        <a:pt x="255" y="371"/>
                        <a:pt x="257" y="376"/>
                      </a:cubicBezTo>
                      <a:cubicBezTo>
                        <a:pt x="259" y="380"/>
                        <a:pt x="256" y="383"/>
                        <a:pt x="253" y="386"/>
                      </a:cubicBezTo>
                      <a:cubicBezTo>
                        <a:pt x="238" y="405"/>
                        <a:pt x="218" y="415"/>
                        <a:pt x="195" y="417"/>
                      </a:cubicBezTo>
                      <a:cubicBezTo>
                        <a:pt x="165" y="421"/>
                        <a:pt x="136" y="416"/>
                        <a:pt x="115" y="391"/>
                      </a:cubicBezTo>
                      <a:close/>
                    </a:path>
                  </a:pathLst>
                </a:custGeom>
                <a:solidFill>
                  <a:srgbClr val="EACE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0" name="Freeform 36"/>
                <p:cNvSpPr>
                  <a:spLocks/>
                </p:cNvSpPr>
                <p:nvPr/>
              </p:nvSpPr>
              <p:spPr bwMode="auto">
                <a:xfrm>
                  <a:off x="4535" y="1492"/>
                  <a:ext cx="300" cy="281"/>
                </a:xfrm>
                <a:custGeom>
                  <a:avLst/>
                  <a:gdLst>
                    <a:gd name="T0" fmla="*/ 293 w 375"/>
                    <a:gd name="T1" fmla="*/ 156 h 350"/>
                    <a:gd name="T2" fmla="*/ 205 w 375"/>
                    <a:gd name="T3" fmla="*/ 150 h 350"/>
                    <a:gd name="T4" fmla="*/ 156 w 375"/>
                    <a:gd name="T5" fmla="*/ 130 h 350"/>
                    <a:gd name="T6" fmla="*/ 92 w 375"/>
                    <a:gd name="T7" fmla="*/ 160 h 350"/>
                    <a:gd name="T8" fmla="*/ 52 w 375"/>
                    <a:gd name="T9" fmla="*/ 246 h 350"/>
                    <a:gd name="T10" fmla="*/ 49 w 375"/>
                    <a:gd name="T11" fmla="*/ 339 h 350"/>
                    <a:gd name="T12" fmla="*/ 48 w 375"/>
                    <a:gd name="T13" fmla="*/ 350 h 350"/>
                    <a:gd name="T14" fmla="*/ 16 w 375"/>
                    <a:gd name="T15" fmla="*/ 292 h 350"/>
                    <a:gd name="T16" fmla="*/ 14 w 375"/>
                    <a:gd name="T17" fmla="*/ 286 h 350"/>
                    <a:gd name="T18" fmla="*/ 0 w 375"/>
                    <a:gd name="T19" fmla="*/ 190 h 350"/>
                    <a:gd name="T20" fmla="*/ 110 w 375"/>
                    <a:gd name="T21" fmla="*/ 37 h 350"/>
                    <a:gd name="T22" fmla="*/ 115 w 375"/>
                    <a:gd name="T23" fmla="*/ 35 h 350"/>
                    <a:gd name="T24" fmla="*/ 108 w 375"/>
                    <a:gd name="T25" fmla="*/ 7 h 350"/>
                    <a:gd name="T26" fmla="*/ 115 w 375"/>
                    <a:gd name="T27" fmla="*/ 1 h 350"/>
                    <a:gd name="T28" fmla="*/ 201 w 375"/>
                    <a:gd name="T29" fmla="*/ 9 h 350"/>
                    <a:gd name="T30" fmla="*/ 270 w 375"/>
                    <a:gd name="T31" fmla="*/ 9 h 350"/>
                    <a:gd name="T32" fmla="*/ 375 w 375"/>
                    <a:gd name="T33" fmla="*/ 82 h 350"/>
                    <a:gd name="T34" fmla="*/ 324 w 375"/>
                    <a:gd name="T35" fmla="*/ 129 h 350"/>
                    <a:gd name="T36" fmla="*/ 293 w 375"/>
                    <a:gd name="T37" fmla="*/ 15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5" h="350">
                      <a:moveTo>
                        <a:pt x="293" y="156"/>
                      </a:moveTo>
                      <a:cubicBezTo>
                        <a:pt x="263" y="173"/>
                        <a:pt x="233" y="170"/>
                        <a:pt x="205" y="150"/>
                      </a:cubicBezTo>
                      <a:cubicBezTo>
                        <a:pt x="190" y="140"/>
                        <a:pt x="176" y="128"/>
                        <a:pt x="156" y="130"/>
                      </a:cubicBezTo>
                      <a:cubicBezTo>
                        <a:pt x="131" y="132"/>
                        <a:pt x="110" y="144"/>
                        <a:pt x="92" y="160"/>
                      </a:cubicBezTo>
                      <a:cubicBezTo>
                        <a:pt x="65" y="182"/>
                        <a:pt x="57" y="214"/>
                        <a:pt x="52" y="246"/>
                      </a:cubicBezTo>
                      <a:cubicBezTo>
                        <a:pt x="46" y="277"/>
                        <a:pt x="48" y="308"/>
                        <a:pt x="49" y="339"/>
                      </a:cubicBezTo>
                      <a:cubicBezTo>
                        <a:pt x="50" y="343"/>
                        <a:pt x="51" y="347"/>
                        <a:pt x="48" y="350"/>
                      </a:cubicBezTo>
                      <a:cubicBezTo>
                        <a:pt x="43" y="328"/>
                        <a:pt x="38" y="305"/>
                        <a:pt x="16" y="292"/>
                      </a:cubicBezTo>
                      <a:cubicBezTo>
                        <a:pt x="14" y="291"/>
                        <a:pt x="14" y="288"/>
                        <a:pt x="14" y="286"/>
                      </a:cubicBezTo>
                      <a:cubicBezTo>
                        <a:pt x="7" y="255"/>
                        <a:pt x="0" y="223"/>
                        <a:pt x="0" y="190"/>
                      </a:cubicBezTo>
                      <a:cubicBezTo>
                        <a:pt x="1" y="117"/>
                        <a:pt x="40" y="59"/>
                        <a:pt x="110" y="37"/>
                      </a:cubicBezTo>
                      <a:cubicBezTo>
                        <a:pt x="112" y="37"/>
                        <a:pt x="113" y="36"/>
                        <a:pt x="115" y="35"/>
                      </a:cubicBezTo>
                      <a:cubicBezTo>
                        <a:pt x="111" y="26"/>
                        <a:pt x="108" y="17"/>
                        <a:pt x="108" y="7"/>
                      </a:cubicBezTo>
                      <a:cubicBezTo>
                        <a:pt x="108" y="1"/>
                        <a:pt x="109" y="0"/>
                        <a:pt x="115" y="1"/>
                      </a:cubicBezTo>
                      <a:cubicBezTo>
                        <a:pt x="143" y="6"/>
                        <a:pt x="172" y="10"/>
                        <a:pt x="201" y="9"/>
                      </a:cubicBezTo>
                      <a:cubicBezTo>
                        <a:pt x="224" y="8"/>
                        <a:pt x="247" y="6"/>
                        <a:pt x="270" y="9"/>
                      </a:cubicBezTo>
                      <a:cubicBezTo>
                        <a:pt x="317" y="17"/>
                        <a:pt x="354" y="38"/>
                        <a:pt x="375" y="82"/>
                      </a:cubicBezTo>
                      <a:cubicBezTo>
                        <a:pt x="358" y="98"/>
                        <a:pt x="341" y="113"/>
                        <a:pt x="324" y="129"/>
                      </a:cubicBezTo>
                      <a:cubicBezTo>
                        <a:pt x="314" y="138"/>
                        <a:pt x="302" y="145"/>
                        <a:pt x="293" y="156"/>
                      </a:cubicBezTo>
                      <a:close/>
                    </a:path>
                  </a:pathLst>
                </a:custGeom>
                <a:solidFill>
                  <a:srgbClr val="E4AC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1" name="Freeform 37"/>
                <p:cNvSpPr>
                  <a:spLocks/>
                </p:cNvSpPr>
                <p:nvPr/>
              </p:nvSpPr>
              <p:spPr bwMode="auto">
                <a:xfrm>
                  <a:off x="4770" y="1558"/>
                  <a:ext cx="136" cy="215"/>
                </a:xfrm>
                <a:custGeom>
                  <a:avLst/>
                  <a:gdLst>
                    <a:gd name="T0" fmla="*/ 0 w 170"/>
                    <a:gd name="T1" fmla="*/ 74 h 268"/>
                    <a:gd name="T2" fmla="*/ 31 w 170"/>
                    <a:gd name="T3" fmla="*/ 47 h 268"/>
                    <a:gd name="T4" fmla="*/ 82 w 170"/>
                    <a:gd name="T5" fmla="*/ 0 h 268"/>
                    <a:gd name="T6" fmla="*/ 165 w 170"/>
                    <a:gd name="T7" fmla="*/ 85 h 268"/>
                    <a:gd name="T8" fmla="*/ 154 w 170"/>
                    <a:gd name="T9" fmla="*/ 205 h 268"/>
                    <a:gd name="T10" fmla="*/ 151 w 170"/>
                    <a:gd name="T11" fmla="*/ 210 h 268"/>
                    <a:gd name="T12" fmla="*/ 122 w 170"/>
                    <a:gd name="T13" fmla="*/ 253 h 268"/>
                    <a:gd name="T14" fmla="*/ 119 w 170"/>
                    <a:gd name="T15" fmla="*/ 268 h 268"/>
                    <a:gd name="T16" fmla="*/ 119 w 170"/>
                    <a:gd name="T17" fmla="*/ 233 h 268"/>
                    <a:gd name="T18" fmla="*/ 108 w 170"/>
                    <a:gd name="T19" fmla="*/ 106 h 268"/>
                    <a:gd name="T20" fmla="*/ 58 w 170"/>
                    <a:gd name="T21" fmla="*/ 68 h 268"/>
                    <a:gd name="T22" fmla="*/ 0 w 170"/>
                    <a:gd name="T23" fmla="*/ 74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268">
                      <a:moveTo>
                        <a:pt x="0" y="74"/>
                      </a:moveTo>
                      <a:cubicBezTo>
                        <a:pt x="9" y="63"/>
                        <a:pt x="21" y="56"/>
                        <a:pt x="31" y="47"/>
                      </a:cubicBezTo>
                      <a:cubicBezTo>
                        <a:pt x="48" y="31"/>
                        <a:pt x="65" y="16"/>
                        <a:pt x="82" y="0"/>
                      </a:cubicBezTo>
                      <a:cubicBezTo>
                        <a:pt x="128" y="6"/>
                        <a:pt x="160" y="39"/>
                        <a:pt x="165" y="85"/>
                      </a:cubicBezTo>
                      <a:cubicBezTo>
                        <a:pt x="170" y="126"/>
                        <a:pt x="161" y="165"/>
                        <a:pt x="154" y="205"/>
                      </a:cubicBezTo>
                      <a:cubicBezTo>
                        <a:pt x="153" y="207"/>
                        <a:pt x="153" y="209"/>
                        <a:pt x="151" y="210"/>
                      </a:cubicBezTo>
                      <a:cubicBezTo>
                        <a:pt x="133" y="219"/>
                        <a:pt x="128" y="236"/>
                        <a:pt x="122" y="253"/>
                      </a:cubicBezTo>
                      <a:cubicBezTo>
                        <a:pt x="121" y="258"/>
                        <a:pt x="120" y="263"/>
                        <a:pt x="119" y="268"/>
                      </a:cubicBezTo>
                      <a:cubicBezTo>
                        <a:pt x="116" y="256"/>
                        <a:pt x="118" y="244"/>
                        <a:pt x="119" y="233"/>
                      </a:cubicBezTo>
                      <a:cubicBezTo>
                        <a:pt x="120" y="190"/>
                        <a:pt x="120" y="147"/>
                        <a:pt x="108" y="106"/>
                      </a:cubicBezTo>
                      <a:cubicBezTo>
                        <a:pt x="100" y="79"/>
                        <a:pt x="86" y="69"/>
                        <a:pt x="58" y="68"/>
                      </a:cubicBezTo>
                      <a:cubicBezTo>
                        <a:pt x="39" y="67"/>
                        <a:pt x="19" y="69"/>
                        <a:pt x="0" y="74"/>
                      </a:cubicBezTo>
                      <a:close/>
                    </a:path>
                  </a:pathLst>
                </a:custGeom>
                <a:solidFill>
                  <a:srgbClr val="D89B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2" name="Freeform 38"/>
                <p:cNvSpPr>
                  <a:spLocks/>
                </p:cNvSpPr>
                <p:nvPr/>
              </p:nvSpPr>
              <p:spPr bwMode="auto">
                <a:xfrm>
                  <a:off x="4533" y="1501"/>
                  <a:ext cx="373" cy="363"/>
                </a:xfrm>
                <a:custGeom>
                  <a:avLst/>
                  <a:gdLst>
                    <a:gd name="T0" fmla="*/ 416 w 467"/>
                    <a:gd name="T1" fmla="*/ 451 h 452"/>
                    <a:gd name="T2" fmla="*/ 415 w 467"/>
                    <a:gd name="T3" fmla="*/ 388 h 452"/>
                    <a:gd name="T4" fmla="*/ 416 w 467"/>
                    <a:gd name="T5" fmla="*/ 251 h 452"/>
                    <a:gd name="T6" fmla="*/ 425 w 467"/>
                    <a:gd name="T7" fmla="*/ 252 h 452"/>
                    <a:gd name="T8" fmla="*/ 436 w 467"/>
                    <a:gd name="T9" fmla="*/ 243 h 452"/>
                    <a:gd name="T10" fmla="*/ 421 w 467"/>
                    <a:gd name="T11" fmla="*/ 164 h 452"/>
                    <a:gd name="T12" fmla="*/ 361 w 467"/>
                    <a:gd name="T13" fmla="*/ 83 h 452"/>
                    <a:gd name="T14" fmla="*/ 356 w 467"/>
                    <a:gd name="T15" fmla="*/ 78 h 452"/>
                    <a:gd name="T16" fmla="*/ 200 w 467"/>
                    <a:gd name="T17" fmla="*/ 40 h 452"/>
                    <a:gd name="T18" fmla="*/ 31 w 467"/>
                    <a:gd name="T19" fmla="*/ 238 h 452"/>
                    <a:gd name="T20" fmla="*/ 45 w 467"/>
                    <a:gd name="T21" fmla="*/ 251 h 452"/>
                    <a:gd name="T22" fmla="*/ 51 w 467"/>
                    <a:gd name="T23" fmla="*/ 251 h 452"/>
                    <a:gd name="T24" fmla="*/ 51 w 467"/>
                    <a:gd name="T25" fmla="*/ 451 h 452"/>
                    <a:gd name="T26" fmla="*/ 50 w 467"/>
                    <a:gd name="T27" fmla="*/ 452 h 452"/>
                    <a:gd name="T28" fmla="*/ 32 w 467"/>
                    <a:gd name="T29" fmla="*/ 448 h 452"/>
                    <a:gd name="T30" fmla="*/ 32 w 467"/>
                    <a:gd name="T31" fmla="*/ 265 h 452"/>
                    <a:gd name="T32" fmla="*/ 21 w 467"/>
                    <a:gd name="T33" fmla="*/ 259 h 452"/>
                    <a:gd name="T34" fmla="*/ 1 w 467"/>
                    <a:gd name="T35" fmla="*/ 269 h 452"/>
                    <a:gd name="T36" fmla="*/ 0 w 467"/>
                    <a:gd name="T37" fmla="*/ 249 h 452"/>
                    <a:gd name="T38" fmla="*/ 3 w 467"/>
                    <a:gd name="T39" fmla="*/ 208 h 452"/>
                    <a:gd name="T40" fmla="*/ 83 w 467"/>
                    <a:gd name="T41" fmla="*/ 63 h 452"/>
                    <a:gd name="T42" fmla="*/ 275 w 467"/>
                    <a:gd name="T43" fmla="*/ 11 h 452"/>
                    <a:gd name="T44" fmla="*/ 383 w 467"/>
                    <a:gd name="T45" fmla="*/ 62 h 452"/>
                    <a:gd name="T46" fmla="*/ 428 w 467"/>
                    <a:gd name="T47" fmla="*/ 112 h 452"/>
                    <a:gd name="T48" fmla="*/ 467 w 467"/>
                    <a:gd name="T49" fmla="*/ 249 h 452"/>
                    <a:gd name="T50" fmla="*/ 466 w 467"/>
                    <a:gd name="T51" fmla="*/ 269 h 452"/>
                    <a:gd name="T52" fmla="*/ 443 w 467"/>
                    <a:gd name="T53" fmla="*/ 257 h 452"/>
                    <a:gd name="T54" fmla="*/ 435 w 467"/>
                    <a:gd name="T55" fmla="*/ 262 h 452"/>
                    <a:gd name="T56" fmla="*/ 435 w 467"/>
                    <a:gd name="T57" fmla="*/ 448 h 452"/>
                    <a:gd name="T58" fmla="*/ 435 w 467"/>
                    <a:gd name="T59" fmla="*/ 449 h 452"/>
                    <a:gd name="T60" fmla="*/ 419 w 467"/>
                    <a:gd name="T61" fmla="*/ 451 h 452"/>
                    <a:gd name="T62" fmla="*/ 416 w 467"/>
                    <a:gd name="T63" fmla="*/ 45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7" h="452">
                      <a:moveTo>
                        <a:pt x="416" y="451"/>
                      </a:moveTo>
                      <a:cubicBezTo>
                        <a:pt x="416" y="430"/>
                        <a:pt x="415" y="409"/>
                        <a:pt x="415" y="388"/>
                      </a:cubicBezTo>
                      <a:cubicBezTo>
                        <a:pt x="416" y="342"/>
                        <a:pt x="416" y="296"/>
                        <a:pt x="416" y="251"/>
                      </a:cubicBezTo>
                      <a:cubicBezTo>
                        <a:pt x="419" y="251"/>
                        <a:pt x="422" y="251"/>
                        <a:pt x="425" y="252"/>
                      </a:cubicBezTo>
                      <a:cubicBezTo>
                        <a:pt x="434" y="255"/>
                        <a:pt x="435" y="251"/>
                        <a:pt x="436" y="243"/>
                      </a:cubicBezTo>
                      <a:cubicBezTo>
                        <a:pt x="436" y="215"/>
                        <a:pt x="432" y="189"/>
                        <a:pt x="421" y="164"/>
                      </a:cubicBezTo>
                      <a:cubicBezTo>
                        <a:pt x="408" y="132"/>
                        <a:pt x="389" y="104"/>
                        <a:pt x="361" y="83"/>
                      </a:cubicBezTo>
                      <a:cubicBezTo>
                        <a:pt x="359" y="81"/>
                        <a:pt x="357" y="79"/>
                        <a:pt x="356" y="78"/>
                      </a:cubicBezTo>
                      <a:cubicBezTo>
                        <a:pt x="309" y="44"/>
                        <a:pt x="257" y="31"/>
                        <a:pt x="200" y="40"/>
                      </a:cubicBezTo>
                      <a:cubicBezTo>
                        <a:pt x="99" y="56"/>
                        <a:pt x="30" y="145"/>
                        <a:pt x="31" y="238"/>
                      </a:cubicBezTo>
                      <a:cubicBezTo>
                        <a:pt x="32" y="253"/>
                        <a:pt x="31" y="253"/>
                        <a:pt x="45" y="251"/>
                      </a:cubicBezTo>
                      <a:cubicBezTo>
                        <a:pt x="47" y="251"/>
                        <a:pt x="49" y="251"/>
                        <a:pt x="51" y="251"/>
                      </a:cubicBezTo>
                      <a:cubicBezTo>
                        <a:pt x="51" y="318"/>
                        <a:pt x="51" y="384"/>
                        <a:pt x="51" y="451"/>
                      </a:cubicBezTo>
                      <a:cubicBezTo>
                        <a:pt x="50" y="451"/>
                        <a:pt x="50" y="451"/>
                        <a:pt x="50" y="452"/>
                      </a:cubicBezTo>
                      <a:cubicBezTo>
                        <a:pt x="44" y="452"/>
                        <a:pt x="38" y="450"/>
                        <a:pt x="32" y="448"/>
                      </a:cubicBezTo>
                      <a:cubicBezTo>
                        <a:pt x="32" y="387"/>
                        <a:pt x="32" y="326"/>
                        <a:pt x="32" y="265"/>
                      </a:cubicBezTo>
                      <a:cubicBezTo>
                        <a:pt x="32" y="254"/>
                        <a:pt x="31" y="253"/>
                        <a:pt x="21" y="259"/>
                      </a:cubicBezTo>
                      <a:cubicBezTo>
                        <a:pt x="14" y="262"/>
                        <a:pt x="8" y="266"/>
                        <a:pt x="1" y="269"/>
                      </a:cubicBezTo>
                      <a:cubicBezTo>
                        <a:pt x="1" y="262"/>
                        <a:pt x="0" y="256"/>
                        <a:pt x="0" y="249"/>
                      </a:cubicBezTo>
                      <a:cubicBezTo>
                        <a:pt x="1" y="236"/>
                        <a:pt x="1" y="222"/>
                        <a:pt x="3" y="208"/>
                      </a:cubicBezTo>
                      <a:cubicBezTo>
                        <a:pt x="12" y="150"/>
                        <a:pt x="38" y="101"/>
                        <a:pt x="83" y="63"/>
                      </a:cubicBezTo>
                      <a:cubicBezTo>
                        <a:pt x="139" y="16"/>
                        <a:pt x="203" y="0"/>
                        <a:pt x="275" y="11"/>
                      </a:cubicBezTo>
                      <a:cubicBezTo>
                        <a:pt x="315" y="18"/>
                        <a:pt x="351" y="36"/>
                        <a:pt x="383" y="62"/>
                      </a:cubicBezTo>
                      <a:cubicBezTo>
                        <a:pt x="400" y="77"/>
                        <a:pt x="415" y="93"/>
                        <a:pt x="428" y="112"/>
                      </a:cubicBezTo>
                      <a:cubicBezTo>
                        <a:pt x="455" y="153"/>
                        <a:pt x="467" y="199"/>
                        <a:pt x="467" y="249"/>
                      </a:cubicBezTo>
                      <a:cubicBezTo>
                        <a:pt x="466" y="256"/>
                        <a:pt x="466" y="262"/>
                        <a:pt x="466" y="269"/>
                      </a:cubicBezTo>
                      <a:cubicBezTo>
                        <a:pt x="458" y="265"/>
                        <a:pt x="451" y="261"/>
                        <a:pt x="443" y="257"/>
                      </a:cubicBezTo>
                      <a:cubicBezTo>
                        <a:pt x="438" y="254"/>
                        <a:pt x="435" y="255"/>
                        <a:pt x="435" y="262"/>
                      </a:cubicBezTo>
                      <a:cubicBezTo>
                        <a:pt x="435" y="324"/>
                        <a:pt x="435" y="386"/>
                        <a:pt x="435" y="448"/>
                      </a:cubicBezTo>
                      <a:cubicBezTo>
                        <a:pt x="435" y="449"/>
                        <a:pt x="435" y="449"/>
                        <a:pt x="435" y="449"/>
                      </a:cubicBezTo>
                      <a:cubicBezTo>
                        <a:pt x="429" y="450"/>
                        <a:pt x="424" y="452"/>
                        <a:pt x="419" y="451"/>
                      </a:cubicBezTo>
                      <a:cubicBezTo>
                        <a:pt x="418" y="451"/>
                        <a:pt x="417" y="451"/>
                        <a:pt x="416" y="451"/>
                      </a:cubicBezTo>
                      <a:close/>
                    </a:path>
                  </a:pathLst>
                </a:custGeom>
                <a:solidFill>
                  <a:srgbClr val="7C54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3" name="Freeform 39"/>
                <p:cNvSpPr>
                  <a:spLocks/>
                </p:cNvSpPr>
                <p:nvPr/>
              </p:nvSpPr>
              <p:spPr bwMode="auto">
                <a:xfrm>
                  <a:off x="4499" y="1704"/>
                  <a:ext cx="59" cy="157"/>
                </a:xfrm>
                <a:custGeom>
                  <a:avLst/>
                  <a:gdLst>
                    <a:gd name="T0" fmla="*/ 43 w 74"/>
                    <a:gd name="T1" fmla="*/ 16 h 195"/>
                    <a:gd name="T2" fmla="*/ 63 w 74"/>
                    <a:gd name="T3" fmla="*/ 6 h 195"/>
                    <a:gd name="T4" fmla="*/ 74 w 74"/>
                    <a:gd name="T5" fmla="*/ 12 h 195"/>
                    <a:gd name="T6" fmla="*/ 74 w 74"/>
                    <a:gd name="T7" fmla="*/ 195 h 195"/>
                    <a:gd name="T8" fmla="*/ 3 w 74"/>
                    <a:gd name="T9" fmla="*/ 109 h 195"/>
                    <a:gd name="T10" fmla="*/ 43 w 74"/>
                    <a:gd name="T11" fmla="*/ 16 h 195"/>
                  </a:gdLst>
                  <a:ahLst/>
                  <a:cxnLst>
                    <a:cxn ang="0">
                      <a:pos x="T0" y="T1"/>
                    </a:cxn>
                    <a:cxn ang="0">
                      <a:pos x="T2" y="T3"/>
                    </a:cxn>
                    <a:cxn ang="0">
                      <a:pos x="T4" y="T5"/>
                    </a:cxn>
                    <a:cxn ang="0">
                      <a:pos x="T6" y="T7"/>
                    </a:cxn>
                    <a:cxn ang="0">
                      <a:pos x="T8" y="T9"/>
                    </a:cxn>
                    <a:cxn ang="0">
                      <a:pos x="T10" y="T11"/>
                    </a:cxn>
                  </a:cxnLst>
                  <a:rect l="0" t="0" r="r" b="b"/>
                  <a:pathLst>
                    <a:path w="74" h="195">
                      <a:moveTo>
                        <a:pt x="43" y="16"/>
                      </a:moveTo>
                      <a:cubicBezTo>
                        <a:pt x="50" y="13"/>
                        <a:pt x="56" y="9"/>
                        <a:pt x="63" y="6"/>
                      </a:cubicBezTo>
                      <a:cubicBezTo>
                        <a:pt x="73" y="0"/>
                        <a:pt x="74" y="1"/>
                        <a:pt x="74" y="12"/>
                      </a:cubicBezTo>
                      <a:cubicBezTo>
                        <a:pt x="74" y="73"/>
                        <a:pt x="74" y="134"/>
                        <a:pt x="74" y="195"/>
                      </a:cubicBezTo>
                      <a:cubicBezTo>
                        <a:pt x="37" y="186"/>
                        <a:pt x="5" y="147"/>
                        <a:pt x="3" y="109"/>
                      </a:cubicBezTo>
                      <a:cubicBezTo>
                        <a:pt x="0" y="71"/>
                        <a:pt x="14" y="40"/>
                        <a:pt x="43" y="16"/>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4" name="Freeform 40"/>
                <p:cNvSpPr>
                  <a:spLocks/>
                </p:cNvSpPr>
                <p:nvPr/>
              </p:nvSpPr>
              <p:spPr bwMode="auto">
                <a:xfrm>
                  <a:off x="4881" y="1705"/>
                  <a:ext cx="63" cy="156"/>
                </a:xfrm>
                <a:custGeom>
                  <a:avLst/>
                  <a:gdLst>
                    <a:gd name="T0" fmla="*/ 0 w 79"/>
                    <a:gd name="T1" fmla="*/ 194 h 194"/>
                    <a:gd name="T2" fmla="*/ 0 w 79"/>
                    <a:gd name="T3" fmla="*/ 8 h 194"/>
                    <a:gd name="T4" fmla="*/ 8 w 79"/>
                    <a:gd name="T5" fmla="*/ 3 h 194"/>
                    <a:gd name="T6" fmla="*/ 31 w 79"/>
                    <a:gd name="T7" fmla="*/ 15 h 194"/>
                    <a:gd name="T8" fmla="*/ 69 w 79"/>
                    <a:gd name="T9" fmla="*/ 73 h 194"/>
                    <a:gd name="T10" fmla="*/ 26 w 79"/>
                    <a:gd name="T11" fmla="*/ 183 h 194"/>
                    <a:gd name="T12" fmla="*/ 21 w 79"/>
                    <a:gd name="T13" fmla="*/ 187 h 194"/>
                    <a:gd name="T14" fmla="*/ 0 w 79"/>
                    <a:gd name="T15" fmla="*/ 194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194">
                      <a:moveTo>
                        <a:pt x="0" y="194"/>
                      </a:moveTo>
                      <a:cubicBezTo>
                        <a:pt x="0" y="132"/>
                        <a:pt x="0" y="70"/>
                        <a:pt x="0" y="8"/>
                      </a:cubicBezTo>
                      <a:cubicBezTo>
                        <a:pt x="0" y="1"/>
                        <a:pt x="3" y="0"/>
                        <a:pt x="8" y="3"/>
                      </a:cubicBezTo>
                      <a:cubicBezTo>
                        <a:pt x="16" y="7"/>
                        <a:pt x="23" y="11"/>
                        <a:pt x="31" y="15"/>
                      </a:cubicBezTo>
                      <a:cubicBezTo>
                        <a:pt x="49" y="31"/>
                        <a:pt x="64" y="49"/>
                        <a:pt x="69" y="73"/>
                      </a:cubicBezTo>
                      <a:cubicBezTo>
                        <a:pt x="79" y="117"/>
                        <a:pt x="62" y="158"/>
                        <a:pt x="26" y="183"/>
                      </a:cubicBezTo>
                      <a:cubicBezTo>
                        <a:pt x="24" y="184"/>
                        <a:pt x="22" y="185"/>
                        <a:pt x="21" y="187"/>
                      </a:cubicBezTo>
                      <a:cubicBezTo>
                        <a:pt x="14" y="189"/>
                        <a:pt x="7" y="192"/>
                        <a:pt x="0" y="194"/>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5" name="Freeform 41"/>
                <p:cNvSpPr>
                  <a:spLocks/>
                </p:cNvSpPr>
                <p:nvPr/>
              </p:nvSpPr>
              <p:spPr bwMode="auto">
                <a:xfrm>
                  <a:off x="4779" y="1837"/>
                  <a:ext cx="113" cy="75"/>
                </a:xfrm>
                <a:custGeom>
                  <a:avLst/>
                  <a:gdLst>
                    <a:gd name="T0" fmla="*/ 141 w 141"/>
                    <a:gd name="T1" fmla="*/ 0 h 93"/>
                    <a:gd name="T2" fmla="*/ 134 w 141"/>
                    <a:gd name="T3" fmla="*/ 0 h 93"/>
                    <a:gd name="T4" fmla="*/ 32 w 141"/>
                    <a:gd name="T5" fmla="*/ 72 h 93"/>
                    <a:gd name="T6" fmla="*/ 16 w 141"/>
                    <a:gd name="T7" fmla="*/ 60 h 93"/>
                    <a:gd name="T8" fmla="*/ 0 w 141"/>
                    <a:gd name="T9" fmla="*/ 76 h 93"/>
                    <a:gd name="T10" fmla="*/ 16 w 141"/>
                    <a:gd name="T11" fmla="*/ 93 h 93"/>
                    <a:gd name="T12" fmla="*/ 32 w 141"/>
                    <a:gd name="T13" fmla="*/ 80 h 93"/>
                    <a:gd name="T14" fmla="*/ 141 w 141"/>
                    <a:gd name="T15" fmla="*/ 0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93">
                      <a:moveTo>
                        <a:pt x="141" y="0"/>
                      </a:moveTo>
                      <a:cubicBezTo>
                        <a:pt x="134" y="0"/>
                        <a:pt x="134" y="0"/>
                        <a:pt x="134" y="0"/>
                      </a:cubicBezTo>
                      <a:cubicBezTo>
                        <a:pt x="134" y="37"/>
                        <a:pt x="89" y="67"/>
                        <a:pt x="32" y="72"/>
                      </a:cubicBezTo>
                      <a:cubicBezTo>
                        <a:pt x="30" y="65"/>
                        <a:pt x="24" y="60"/>
                        <a:pt x="16" y="60"/>
                      </a:cubicBezTo>
                      <a:cubicBezTo>
                        <a:pt x="8" y="60"/>
                        <a:pt x="0" y="67"/>
                        <a:pt x="0" y="76"/>
                      </a:cubicBezTo>
                      <a:cubicBezTo>
                        <a:pt x="0" y="85"/>
                        <a:pt x="8" y="93"/>
                        <a:pt x="16" y="93"/>
                      </a:cubicBezTo>
                      <a:cubicBezTo>
                        <a:pt x="24" y="93"/>
                        <a:pt x="31" y="87"/>
                        <a:pt x="32" y="80"/>
                      </a:cubicBezTo>
                      <a:cubicBezTo>
                        <a:pt x="94" y="75"/>
                        <a:pt x="141" y="41"/>
                        <a:pt x="141" y="0"/>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6" name="Freeform 42"/>
                <p:cNvSpPr>
                  <a:spLocks/>
                </p:cNvSpPr>
                <p:nvPr/>
              </p:nvSpPr>
              <p:spPr bwMode="auto">
                <a:xfrm>
                  <a:off x="4518" y="1628"/>
                  <a:ext cx="200" cy="261"/>
                </a:xfrm>
                <a:custGeom>
                  <a:avLst/>
                  <a:gdLst>
                    <a:gd name="T0" fmla="*/ 67 w 250"/>
                    <a:gd name="T1" fmla="*/ 180 h 325"/>
                    <a:gd name="T2" fmla="*/ 62 w 250"/>
                    <a:gd name="T3" fmla="*/ 121 h 325"/>
                    <a:gd name="T4" fmla="*/ 57 w 250"/>
                    <a:gd name="T5" fmla="*/ 65 h 325"/>
                    <a:gd name="T6" fmla="*/ 94 w 250"/>
                    <a:gd name="T7" fmla="*/ 33 h 325"/>
                    <a:gd name="T8" fmla="*/ 95 w 250"/>
                    <a:gd name="T9" fmla="*/ 33 h 325"/>
                    <a:gd name="T10" fmla="*/ 149 w 250"/>
                    <a:gd name="T11" fmla="*/ 22 h 325"/>
                    <a:gd name="T12" fmla="*/ 195 w 250"/>
                    <a:gd name="T13" fmla="*/ 51 h 325"/>
                    <a:gd name="T14" fmla="*/ 208 w 250"/>
                    <a:gd name="T15" fmla="*/ 49 h 325"/>
                    <a:gd name="T16" fmla="*/ 234 w 250"/>
                    <a:gd name="T17" fmla="*/ 67 h 325"/>
                    <a:gd name="T18" fmla="*/ 238 w 250"/>
                    <a:gd name="T19" fmla="*/ 85 h 325"/>
                    <a:gd name="T20" fmla="*/ 248 w 250"/>
                    <a:gd name="T21" fmla="*/ 211 h 325"/>
                    <a:gd name="T22" fmla="*/ 241 w 250"/>
                    <a:gd name="T23" fmla="*/ 269 h 325"/>
                    <a:gd name="T24" fmla="*/ 187 w 250"/>
                    <a:gd name="T25" fmla="*/ 315 h 325"/>
                    <a:gd name="T26" fmla="*/ 92 w 250"/>
                    <a:gd name="T27" fmla="*/ 307 h 325"/>
                    <a:gd name="T28" fmla="*/ 50 w 250"/>
                    <a:gd name="T29" fmla="*/ 264 h 325"/>
                    <a:gd name="T30" fmla="*/ 8 w 250"/>
                    <a:gd name="T31" fmla="*/ 201 h 325"/>
                    <a:gd name="T32" fmla="*/ 13 w 250"/>
                    <a:gd name="T33" fmla="*/ 164 h 325"/>
                    <a:gd name="T34" fmla="*/ 51 w 250"/>
                    <a:gd name="T35" fmla="*/ 166 h 325"/>
                    <a:gd name="T36" fmla="*/ 65 w 250"/>
                    <a:gd name="T37" fmla="*/ 180 h 325"/>
                    <a:gd name="T38" fmla="*/ 67 w 250"/>
                    <a:gd name="T39" fmla="*/ 18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0" h="325">
                      <a:moveTo>
                        <a:pt x="67" y="180"/>
                      </a:moveTo>
                      <a:cubicBezTo>
                        <a:pt x="65" y="160"/>
                        <a:pt x="64" y="141"/>
                        <a:pt x="62" y="121"/>
                      </a:cubicBezTo>
                      <a:cubicBezTo>
                        <a:pt x="60" y="103"/>
                        <a:pt x="59" y="84"/>
                        <a:pt x="57" y="65"/>
                      </a:cubicBezTo>
                      <a:cubicBezTo>
                        <a:pt x="56" y="40"/>
                        <a:pt x="70" y="28"/>
                        <a:pt x="94" y="33"/>
                      </a:cubicBezTo>
                      <a:cubicBezTo>
                        <a:pt x="95" y="33"/>
                        <a:pt x="95" y="33"/>
                        <a:pt x="95" y="33"/>
                      </a:cubicBezTo>
                      <a:cubicBezTo>
                        <a:pt x="103" y="2"/>
                        <a:pt x="133" y="0"/>
                        <a:pt x="149" y="22"/>
                      </a:cubicBezTo>
                      <a:cubicBezTo>
                        <a:pt x="177" y="13"/>
                        <a:pt x="185" y="18"/>
                        <a:pt x="195" y="51"/>
                      </a:cubicBezTo>
                      <a:cubicBezTo>
                        <a:pt x="199" y="50"/>
                        <a:pt x="203" y="49"/>
                        <a:pt x="208" y="49"/>
                      </a:cubicBezTo>
                      <a:cubicBezTo>
                        <a:pt x="221" y="48"/>
                        <a:pt x="230" y="53"/>
                        <a:pt x="234" y="67"/>
                      </a:cubicBezTo>
                      <a:cubicBezTo>
                        <a:pt x="236" y="73"/>
                        <a:pt x="237" y="79"/>
                        <a:pt x="238" y="85"/>
                      </a:cubicBezTo>
                      <a:cubicBezTo>
                        <a:pt x="242" y="127"/>
                        <a:pt x="245" y="169"/>
                        <a:pt x="248" y="211"/>
                      </a:cubicBezTo>
                      <a:cubicBezTo>
                        <a:pt x="250" y="230"/>
                        <a:pt x="249" y="250"/>
                        <a:pt x="241" y="269"/>
                      </a:cubicBezTo>
                      <a:cubicBezTo>
                        <a:pt x="230" y="293"/>
                        <a:pt x="213" y="309"/>
                        <a:pt x="187" y="315"/>
                      </a:cubicBezTo>
                      <a:cubicBezTo>
                        <a:pt x="154" y="324"/>
                        <a:pt x="122" y="325"/>
                        <a:pt x="92" y="307"/>
                      </a:cubicBezTo>
                      <a:cubicBezTo>
                        <a:pt x="73" y="297"/>
                        <a:pt x="61" y="281"/>
                        <a:pt x="50" y="264"/>
                      </a:cubicBezTo>
                      <a:cubicBezTo>
                        <a:pt x="35" y="243"/>
                        <a:pt x="22" y="222"/>
                        <a:pt x="8" y="201"/>
                      </a:cubicBezTo>
                      <a:cubicBezTo>
                        <a:pt x="0" y="188"/>
                        <a:pt x="2" y="173"/>
                        <a:pt x="13" y="164"/>
                      </a:cubicBezTo>
                      <a:cubicBezTo>
                        <a:pt x="23" y="155"/>
                        <a:pt x="40" y="156"/>
                        <a:pt x="51" y="166"/>
                      </a:cubicBezTo>
                      <a:cubicBezTo>
                        <a:pt x="56" y="170"/>
                        <a:pt x="60" y="176"/>
                        <a:pt x="65" y="180"/>
                      </a:cubicBezTo>
                      <a:cubicBezTo>
                        <a:pt x="66" y="180"/>
                        <a:pt x="66" y="180"/>
                        <a:pt x="67" y="180"/>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7" name="Freeform 43"/>
                <p:cNvSpPr>
                  <a:spLocks/>
                </p:cNvSpPr>
                <p:nvPr/>
              </p:nvSpPr>
              <p:spPr bwMode="auto">
                <a:xfrm>
                  <a:off x="4590" y="1861"/>
                  <a:ext cx="124" cy="143"/>
                </a:xfrm>
                <a:custGeom>
                  <a:avLst/>
                  <a:gdLst>
                    <a:gd name="T0" fmla="*/ 124 w 124"/>
                    <a:gd name="T1" fmla="*/ 129 h 143"/>
                    <a:gd name="T2" fmla="*/ 16 w 124"/>
                    <a:gd name="T3" fmla="*/ 143 h 143"/>
                    <a:gd name="T4" fmla="*/ 0 w 124"/>
                    <a:gd name="T5" fmla="*/ 13 h 143"/>
                    <a:gd name="T6" fmla="*/ 108 w 124"/>
                    <a:gd name="T7" fmla="*/ 0 h 143"/>
                    <a:gd name="T8" fmla="*/ 124 w 124"/>
                    <a:gd name="T9" fmla="*/ 129 h 143"/>
                  </a:gdLst>
                  <a:ahLst/>
                  <a:cxnLst>
                    <a:cxn ang="0">
                      <a:pos x="T0" y="T1"/>
                    </a:cxn>
                    <a:cxn ang="0">
                      <a:pos x="T2" y="T3"/>
                    </a:cxn>
                    <a:cxn ang="0">
                      <a:pos x="T4" y="T5"/>
                    </a:cxn>
                    <a:cxn ang="0">
                      <a:pos x="T6" y="T7"/>
                    </a:cxn>
                    <a:cxn ang="0">
                      <a:pos x="T8" y="T9"/>
                    </a:cxn>
                  </a:cxnLst>
                  <a:rect l="0" t="0" r="r" b="b"/>
                  <a:pathLst>
                    <a:path w="124" h="143">
                      <a:moveTo>
                        <a:pt x="124" y="129"/>
                      </a:moveTo>
                      <a:lnTo>
                        <a:pt x="16" y="143"/>
                      </a:lnTo>
                      <a:lnTo>
                        <a:pt x="0" y="13"/>
                      </a:lnTo>
                      <a:lnTo>
                        <a:pt x="108" y="0"/>
                      </a:lnTo>
                      <a:lnTo>
                        <a:pt x="124" y="129"/>
                      </a:lnTo>
                      <a:close/>
                    </a:path>
                  </a:pathLst>
                </a:custGeom>
                <a:solidFill>
                  <a:srgbClr val="009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8" name="Freeform 44"/>
                <p:cNvSpPr>
                  <a:spLocks/>
                </p:cNvSpPr>
                <p:nvPr/>
              </p:nvSpPr>
              <p:spPr bwMode="auto">
                <a:xfrm>
                  <a:off x="4716" y="1628"/>
                  <a:ext cx="200" cy="261"/>
                </a:xfrm>
                <a:custGeom>
                  <a:avLst/>
                  <a:gdLst>
                    <a:gd name="T0" fmla="*/ 185 w 250"/>
                    <a:gd name="T1" fmla="*/ 180 h 325"/>
                    <a:gd name="T2" fmla="*/ 199 w 250"/>
                    <a:gd name="T3" fmla="*/ 166 h 325"/>
                    <a:gd name="T4" fmla="*/ 237 w 250"/>
                    <a:gd name="T5" fmla="*/ 164 h 325"/>
                    <a:gd name="T6" fmla="*/ 242 w 250"/>
                    <a:gd name="T7" fmla="*/ 201 h 325"/>
                    <a:gd name="T8" fmla="*/ 200 w 250"/>
                    <a:gd name="T9" fmla="*/ 264 h 325"/>
                    <a:gd name="T10" fmla="*/ 158 w 250"/>
                    <a:gd name="T11" fmla="*/ 307 h 325"/>
                    <a:gd name="T12" fmla="*/ 62 w 250"/>
                    <a:gd name="T13" fmla="*/ 315 h 325"/>
                    <a:gd name="T14" fmla="*/ 9 w 250"/>
                    <a:gd name="T15" fmla="*/ 269 h 325"/>
                    <a:gd name="T16" fmla="*/ 1 w 250"/>
                    <a:gd name="T17" fmla="*/ 211 h 325"/>
                    <a:gd name="T18" fmla="*/ 12 w 250"/>
                    <a:gd name="T19" fmla="*/ 85 h 325"/>
                    <a:gd name="T20" fmla="*/ 15 w 250"/>
                    <a:gd name="T21" fmla="*/ 67 h 325"/>
                    <a:gd name="T22" fmla="*/ 42 w 250"/>
                    <a:gd name="T23" fmla="*/ 49 h 325"/>
                    <a:gd name="T24" fmla="*/ 55 w 250"/>
                    <a:gd name="T25" fmla="*/ 51 h 325"/>
                    <a:gd name="T26" fmla="*/ 101 w 250"/>
                    <a:gd name="T27" fmla="*/ 22 h 325"/>
                    <a:gd name="T28" fmla="*/ 154 w 250"/>
                    <a:gd name="T29" fmla="*/ 33 h 325"/>
                    <a:gd name="T30" fmla="*/ 155 w 250"/>
                    <a:gd name="T31" fmla="*/ 33 h 325"/>
                    <a:gd name="T32" fmla="*/ 192 w 250"/>
                    <a:gd name="T33" fmla="*/ 65 h 325"/>
                    <a:gd name="T34" fmla="*/ 188 w 250"/>
                    <a:gd name="T35" fmla="*/ 121 h 325"/>
                    <a:gd name="T36" fmla="*/ 183 w 250"/>
                    <a:gd name="T37" fmla="*/ 180 h 325"/>
                    <a:gd name="T38" fmla="*/ 185 w 250"/>
                    <a:gd name="T39" fmla="*/ 18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0" h="325">
                      <a:moveTo>
                        <a:pt x="185" y="180"/>
                      </a:moveTo>
                      <a:cubicBezTo>
                        <a:pt x="189" y="176"/>
                        <a:pt x="194" y="170"/>
                        <a:pt x="199" y="166"/>
                      </a:cubicBezTo>
                      <a:cubicBezTo>
                        <a:pt x="210" y="156"/>
                        <a:pt x="226" y="155"/>
                        <a:pt x="237" y="164"/>
                      </a:cubicBezTo>
                      <a:cubicBezTo>
                        <a:pt x="248" y="173"/>
                        <a:pt x="250" y="188"/>
                        <a:pt x="242" y="201"/>
                      </a:cubicBezTo>
                      <a:cubicBezTo>
                        <a:pt x="228" y="222"/>
                        <a:pt x="214" y="243"/>
                        <a:pt x="200" y="264"/>
                      </a:cubicBezTo>
                      <a:cubicBezTo>
                        <a:pt x="188" y="281"/>
                        <a:pt x="176" y="297"/>
                        <a:pt x="158" y="307"/>
                      </a:cubicBezTo>
                      <a:cubicBezTo>
                        <a:pt x="128" y="325"/>
                        <a:pt x="95" y="324"/>
                        <a:pt x="62" y="315"/>
                      </a:cubicBezTo>
                      <a:cubicBezTo>
                        <a:pt x="37" y="309"/>
                        <a:pt x="19" y="293"/>
                        <a:pt x="9" y="269"/>
                      </a:cubicBezTo>
                      <a:cubicBezTo>
                        <a:pt x="1" y="250"/>
                        <a:pt x="0" y="230"/>
                        <a:pt x="1" y="211"/>
                      </a:cubicBezTo>
                      <a:cubicBezTo>
                        <a:pt x="4" y="169"/>
                        <a:pt x="8" y="127"/>
                        <a:pt x="12" y="85"/>
                      </a:cubicBezTo>
                      <a:cubicBezTo>
                        <a:pt x="12" y="79"/>
                        <a:pt x="13" y="73"/>
                        <a:pt x="15" y="67"/>
                      </a:cubicBezTo>
                      <a:cubicBezTo>
                        <a:pt x="19" y="53"/>
                        <a:pt x="28" y="48"/>
                        <a:pt x="42" y="49"/>
                      </a:cubicBezTo>
                      <a:cubicBezTo>
                        <a:pt x="46" y="49"/>
                        <a:pt x="50" y="50"/>
                        <a:pt x="55" y="51"/>
                      </a:cubicBezTo>
                      <a:cubicBezTo>
                        <a:pt x="65" y="18"/>
                        <a:pt x="72" y="13"/>
                        <a:pt x="101" y="22"/>
                      </a:cubicBezTo>
                      <a:cubicBezTo>
                        <a:pt x="116" y="0"/>
                        <a:pt x="146" y="2"/>
                        <a:pt x="154" y="33"/>
                      </a:cubicBezTo>
                      <a:cubicBezTo>
                        <a:pt x="155" y="33"/>
                        <a:pt x="155" y="33"/>
                        <a:pt x="155" y="33"/>
                      </a:cubicBezTo>
                      <a:cubicBezTo>
                        <a:pt x="179" y="28"/>
                        <a:pt x="194" y="40"/>
                        <a:pt x="192" y="65"/>
                      </a:cubicBezTo>
                      <a:cubicBezTo>
                        <a:pt x="191" y="84"/>
                        <a:pt x="189" y="103"/>
                        <a:pt x="188" y="121"/>
                      </a:cubicBezTo>
                      <a:cubicBezTo>
                        <a:pt x="186" y="141"/>
                        <a:pt x="184" y="160"/>
                        <a:pt x="183" y="180"/>
                      </a:cubicBezTo>
                      <a:cubicBezTo>
                        <a:pt x="183" y="180"/>
                        <a:pt x="184" y="180"/>
                        <a:pt x="185" y="180"/>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9" name="Freeform 45"/>
                <p:cNvSpPr>
                  <a:spLocks/>
                </p:cNvSpPr>
                <p:nvPr/>
              </p:nvSpPr>
              <p:spPr bwMode="auto">
                <a:xfrm>
                  <a:off x="4719" y="1861"/>
                  <a:ext cx="123" cy="143"/>
                </a:xfrm>
                <a:custGeom>
                  <a:avLst/>
                  <a:gdLst>
                    <a:gd name="T0" fmla="*/ 0 w 123"/>
                    <a:gd name="T1" fmla="*/ 129 h 143"/>
                    <a:gd name="T2" fmla="*/ 107 w 123"/>
                    <a:gd name="T3" fmla="*/ 143 h 143"/>
                    <a:gd name="T4" fmla="*/ 123 w 123"/>
                    <a:gd name="T5" fmla="*/ 13 h 143"/>
                    <a:gd name="T6" fmla="*/ 16 w 123"/>
                    <a:gd name="T7" fmla="*/ 0 h 143"/>
                    <a:gd name="T8" fmla="*/ 0 w 123"/>
                    <a:gd name="T9" fmla="*/ 129 h 143"/>
                  </a:gdLst>
                  <a:ahLst/>
                  <a:cxnLst>
                    <a:cxn ang="0">
                      <a:pos x="T0" y="T1"/>
                    </a:cxn>
                    <a:cxn ang="0">
                      <a:pos x="T2" y="T3"/>
                    </a:cxn>
                    <a:cxn ang="0">
                      <a:pos x="T4" y="T5"/>
                    </a:cxn>
                    <a:cxn ang="0">
                      <a:pos x="T6" y="T7"/>
                    </a:cxn>
                    <a:cxn ang="0">
                      <a:pos x="T8" y="T9"/>
                    </a:cxn>
                  </a:cxnLst>
                  <a:rect l="0" t="0" r="r" b="b"/>
                  <a:pathLst>
                    <a:path w="123" h="143">
                      <a:moveTo>
                        <a:pt x="0" y="129"/>
                      </a:moveTo>
                      <a:lnTo>
                        <a:pt x="107" y="143"/>
                      </a:lnTo>
                      <a:lnTo>
                        <a:pt x="123" y="13"/>
                      </a:lnTo>
                      <a:lnTo>
                        <a:pt x="16" y="0"/>
                      </a:lnTo>
                      <a:lnTo>
                        <a:pt x="0" y="129"/>
                      </a:lnTo>
                      <a:close/>
                    </a:path>
                  </a:pathLst>
                </a:custGeom>
                <a:solidFill>
                  <a:srgbClr val="009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20" name="Rectangle 46"/>
                <p:cNvSpPr>
                  <a:spLocks noChangeArrowheads="1"/>
                </p:cNvSpPr>
                <p:nvPr/>
              </p:nvSpPr>
              <p:spPr bwMode="auto">
                <a:xfrm>
                  <a:off x="4457" y="1928"/>
                  <a:ext cx="526" cy="278"/>
                </a:xfrm>
                <a:prstGeom prst="rect">
                  <a:avLst/>
                </a:prstGeom>
                <a:solidFill>
                  <a:srgbClr val="C8CA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21" name="Oval 47"/>
                <p:cNvSpPr>
                  <a:spLocks noChangeArrowheads="1"/>
                </p:cNvSpPr>
                <p:nvPr/>
              </p:nvSpPr>
              <p:spPr bwMode="auto">
                <a:xfrm>
                  <a:off x="4685" y="2032"/>
                  <a:ext cx="69" cy="70"/>
                </a:xfrm>
                <a:prstGeom prst="ellipse">
                  <a:avLst/>
                </a:prstGeom>
                <a:solidFill>
                  <a:srgbClr val="EAEB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22" name="Freeform 48"/>
                <p:cNvSpPr>
                  <a:spLocks/>
                </p:cNvSpPr>
                <p:nvPr/>
              </p:nvSpPr>
              <p:spPr bwMode="auto">
                <a:xfrm>
                  <a:off x="4006" y="1928"/>
                  <a:ext cx="243" cy="99"/>
                </a:xfrm>
                <a:custGeom>
                  <a:avLst/>
                  <a:gdLst>
                    <a:gd name="T0" fmla="*/ 216 w 304"/>
                    <a:gd name="T1" fmla="*/ 65 h 123"/>
                    <a:gd name="T2" fmla="*/ 152 w 304"/>
                    <a:gd name="T3" fmla="*/ 83 h 123"/>
                    <a:gd name="T4" fmla="*/ 88 w 304"/>
                    <a:gd name="T5" fmla="*/ 65 h 123"/>
                    <a:gd name="T6" fmla="*/ 0 w 304"/>
                    <a:gd name="T7" fmla="*/ 0 h 123"/>
                    <a:gd name="T8" fmla="*/ 0 w 304"/>
                    <a:gd name="T9" fmla="*/ 35 h 123"/>
                    <a:gd name="T10" fmla="*/ 8 w 304"/>
                    <a:gd name="T11" fmla="*/ 40 h 123"/>
                    <a:gd name="T12" fmla="*/ 89 w 304"/>
                    <a:gd name="T13" fmla="*/ 106 h 123"/>
                    <a:gd name="T14" fmla="*/ 152 w 304"/>
                    <a:gd name="T15" fmla="*/ 123 h 123"/>
                    <a:gd name="T16" fmla="*/ 215 w 304"/>
                    <a:gd name="T17" fmla="*/ 106 h 123"/>
                    <a:gd name="T18" fmla="*/ 297 w 304"/>
                    <a:gd name="T19" fmla="*/ 40 h 123"/>
                    <a:gd name="T20" fmla="*/ 304 w 304"/>
                    <a:gd name="T21" fmla="*/ 35 h 123"/>
                    <a:gd name="T22" fmla="*/ 304 w 304"/>
                    <a:gd name="T23" fmla="*/ 0 h 123"/>
                    <a:gd name="T24" fmla="*/ 216 w 304"/>
                    <a:gd name="T25" fmla="*/ 6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4" h="123">
                      <a:moveTo>
                        <a:pt x="216" y="65"/>
                      </a:moveTo>
                      <a:cubicBezTo>
                        <a:pt x="196" y="78"/>
                        <a:pt x="175" y="83"/>
                        <a:pt x="152" y="83"/>
                      </a:cubicBezTo>
                      <a:cubicBezTo>
                        <a:pt x="130" y="83"/>
                        <a:pt x="108" y="78"/>
                        <a:pt x="88" y="65"/>
                      </a:cubicBezTo>
                      <a:cubicBezTo>
                        <a:pt x="57" y="45"/>
                        <a:pt x="27" y="25"/>
                        <a:pt x="0" y="0"/>
                      </a:cubicBezTo>
                      <a:cubicBezTo>
                        <a:pt x="0" y="12"/>
                        <a:pt x="0" y="23"/>
                        <a:pt x="0" y="35"/>
                      </a:cubicBezTo>
                      <a:cubicBezTo>
                        <a:pt x="4" y="36"/>
                        <a:pt x="6" y="38"/>
                        <a:pt x="8" y="40"/>
                      </a:cubicBezTo>
                      <a:cubicBezTo>
                        <a:pt x="33" y="64"/>
                        <a:pt x="60" y="86"/>
                        <a:pt x="89" y="106"/>
                      </a:cubicBezTo>
                      <a:cubicBezTo>
                        <a:pt x="108" y="120"/>
                        <a:pt x="130" y="123"/>
                        <a:pt x="152" y="123"/>
                      </a:cubicBezTo>
                      <a:cubicBezTo>
                        <a:pt x="174" y="123"/>
                        <a:pt x="196" y="120"/>
                        <a:pt x="215" y="106"/>
                      </a:cubicBezTo>
                      <a:cubicBezTo>
                        <a:pt x="244" y="86"/>
                        <a:pt x="271" y="64"/>
                        <a:pt x="297" y="40"/>
                      </a:cubicBezTo>
                      <a:cubicBezTo>
                        <a:pt x="299" y="38"/>
                        <a:pt x="301" y="36"/>
                        <a:pt x="304" y="35"/>
                      </a:cubicBezTo>
                      <a:cubicBezTo>
                        <a:pt x="304" y="23"/>
                        <a:pt x="304" y="12"/>
                        <a:pt x="304" y="0"/>
                      </a:cubicBezTo>
                      <a:cubicBezTo>
                        <a:pt x="277" y="25"/>
                        <a:pt x="247" y="45"/>
                        <a:pt x="216" y="65"/>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23" name="Freeform 49"/>
                <p:cNvSpPr>
                  <a:spLocks/>
                </p:cNvSpPr>
                <p:nvPr/>
              </p:nvSpPr>
              <p:spPr bwMode="auto">
                <a:xfrm>
                  <a:off x="3723" y="2020"/>
                  <a:ext cx="810" cy="186"/>
                </a:xfrm>
                <a:custGeom>
                  <a:avLst/>
                  <a:gdLst>
                    <a:gd name="T0" fmla="*/ 0 w 1012"/>
                    <a:gd name="T1" fmla="*/ 130 h 231"/>
                    <a:gd name="T2" fmla="*/ 93 w 1012"/>
                    <a:gd name="T3" fmla="*/ 59 h 231"/>
                    <a:gd name="T4" fmla="*/ 133 w 1012"/>
                    <a:gd name="T5" fmla="*/ 48 h 231"/>
                    <a:gd name="T6" fmla="*/ 309 w 1012"/>
                    <a:gd name="T7" fmla="*/ 0 h 231"/>
                    <a:gd name="T8" fmla="*/ 377 w 1012"/>
                    <a:gd name="T9" fmla="*/ 76 h 231"/>
                    <a:gd name="T10" fmla="*/ 613 w 1012"/>
                    <a:gd name="T11" fmla="*/ 87 h 231"/>
                    <a:gd name="T12" fmla="*/ 703 w 1012"/>
                    <a:gd name="T13" fmla="*/ 0 h 231"/>
                    <a:gd name="T14" fmla="*/ 940 w 1012"/>
                    <a:gd name="T15" fmla="*/ 65 h 231"/>
                    <a:gd name="T16" fmla="*/ 1006 w 1012"/>
                    <a:gd name="T17" fmla="*/ 119 h 231"/>
                    <a:gd name="T18" fmla="*/ 1012 w 1012"/>
                    <a:gd name="T19" fmla="*/ 130 h 231"/>
                    <a:gd name="T20" fmla="*/ 1012 w 1012"/>
                    <a:gd name="T21" fmla="*/ 223 h 231"/>
                    <a:gd name="T22" fmla="*/ 1004 w 1012"/>
                    <a:gd name="T23" fmla="*/ 231 h 231"/>
                    <a:gd name="T24" fmla="*/ 56 w 1012"/>
                    <a:gd name="T25" fmla="*/ 231 h 231"/>
                    <a:gd name="T26" fmla="*/ 6 w 1012"/>
                    <a:gd name="T27" fmla="*/ 231 h 231"/>
                    <a:gd name="T28" fmla="*/ 0 w 1012"/>
                    <a:gd name="T29" fmla="*/ 225 h 231"/>
                    <a:gd name="T30" fmla="*/ 0 w 1012"/>
                    <a:gd name="T31" fmla="*/ 13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12" h="231">
                      <a:moveTo>
                        <a:pt x="0" y="130"/>
                      </a:moveTo>
                      <a:cubicBezTo>
                        <a:pt x="19" y="91"/>
                        <a:pt x="51" y="68"/>
                        <a:pt x="93" y="59"/>
                      </a:cubicBezTo>
                      <a:cubicBezTo>
                        <a:pt x="106" y="56"/>
                        <a:pt x="119" y="52"/>
                        <a:pt x="133" y="48"/>
                      </a:cubicBezTo>
                      <a:cubicBezTo>
                        <a:pt x="191" y="32"/>
                        <a:pt x="250" y="16"/>
                        <a:pt x="309" y="0"/>
                      </a:cubicBezTo>
                      <a:cubicBezTo>
                        <a:pt x="322" y="34"/>
                        <a:pt x="346" y="59"/>
                        <a:pt x="377" y="76"/>
                      </a:cubicBezTo>
                      <a:cubicBezTo>
                        <a:pt x="454" y="118"/>
                        <a:pt x="533" y="120"/>
                        <a:pt x="613" y="87"/>
                      </a:cubicBezTo>
                      <a:cubicBezTo>
                        <a:pt x="655" y="70"/>
                        <a:pt x="687" y="43"/>
                        <a:pt x="703" y="0"/>
                      </a:cubicBezTo>
                      <a:cubicBezTo>
                        <a:pt x="782" y="21"/>
                        <a:pt x="862" y="42"/>
                        <a:pt x="940" y="65"/>
                      </a:cubicBezTo>
                      <a:cubicBezTo>
                        <a:pt x="969" y="73"/>
                        <a:pt x="990" y="93"/>
                        <a:pt x="1006" y="119"/>
                      </a:cubicBezTo>
                      <a:cubicBezTo>
                        <a:pt x="1008" y="123"/>
                        <a:pt x="1010" y="126"/>
                        <a:pt x="1012" y="130"/>
                      </a:cubicBezTo>
                      <a:cubicBezTo>
                        <a:pt x="1012" y="161"/>
                        <a:pt x="1012" y="192"/>
                        <a:pt x="1012" y="223"/>
                      </a:cubicBezTo>
                      <a:cubicBezTo>
                        <a:pt x="1012" y="229"/>
                        <a:pt x="1011" y="231"/>
                        <a:pt x="1004" y="231"/>
                      </a:cubicBezTo>
                      <a:cubicBezTo>
                        <a:pt x="688" y="231"/>
                        <a:pt x="372" y="231"/>
                        <a:pt x="56" y="231"/>
                      </a:cubicBezTo>
                      <a:cubicBezTo>
                        <a:pt x="39" y="231"/>
                        <a:pt x="23" y="230"/>
                        <a:pt x="6" y="231"/>
                      </a:cubicBezTo>
                      <a:cubicBezTo>
                        <a:pt x="1" y="231"/>
                        <a:pt x="0" y="230"/>
                        <a:pt x="0" y="225"/>
                      </a:cubicBezTo>
                      <a:cubicBezTo>
                        <a:pt x="0" y="193"/>
                        <a:pt x="0" y="161"/>
                        <a:pt x="0" y="130"/>
                      </a:cubicBezTo>
                      <a:close/>
                    </a:path>
                  </a:pathLst>
                </a:custGeom>
                <a:solidFill>
                  <a:srgbClr val="00A3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24" name="Freeform 50"/>
                <p:cNvSpPr>
                  <a:spLocks/>
                </p:cNvSpPr>
                <p:nvPr/>
              </p:nvSpPr>
              <p:spPr bwMode="auto">
                <a:xfrm>
                  <a:off x="3970" y="1956"/>
                  <a:ext cx="315" cy="161"/>
                </a:xfrm>
                <a:custGeom>
                  <a:avLst/>
                  <a:gdLst>
                    <a:gd name="T0" fmla="*/ 394 w 394"/>
                    <a:gd name="T1" fmla="*/ 80 h 200"/>
                    <a:gd name="T2" fmla="*/ 304 w 394"/>
                    <a:gd name="T3" fmla="*/ 167 h 200"/>
                    <a:gd name="T4" fmla="*/ 68 w 394"/>
                    <a:gd name="T5" fmla="*/ 156 h 200"/>
                    <a:gd name="T6" fmla="*/ 0 w 394"/>
                    <a:gd name="T7" fmla="*/ 80 h 200"/>
                    <a:gd name="T8" fmla="*/ 37 w 394"/>
                    <a:gd name="T9" fmla="*/ 69 h 200"/>
                    <a:gd name="T10" fmla="*/ 45 w 394"/>
                    <a:gd name="T11" fmla="*/ 58 h 200"/>
                    <a:gd name="T12" fmla="*/ 45 w 394"/>
                    <a:gd name="T13" fmla="*/ 0 h 200"/>
                    <a:gd name="T14" fmla="*/ 53 w 394"/>
                    <a:gd name="T15" fmla="*/ 5 h 200"/>
                    <a:gd name="T16" fmla="*/ 134 w 394"/>
                    <a:gd name="T17" fmla="*/ 71 h 200"/>
                    <a:gd name="T18" fmla="*/ 217 w 394"/>
                    <a:gd name="T19" fmla="*/ 86 h 200"/>
                    <a:gd name="T20" fmla="*/ 255 w 394"/>
                    <a:gd name="T21" fmla="*/ 74 h 200"/>
                    <a:gd name="T22" fmla="*/ 317 w 394"/>
                    <a:gd name="T23" fmla="*/ 26 h 200"/>
                    <a:gd name="T24" fmla="*/ 349 w 394"/>
                    <a:gd name="T25" fmla="*/ 0 h 200"/>
                    <a:gd name="T26" fmla="*/ 349 w 394"/>
                    <a:gd name="T27" fmla="*/ 58 h 200"/>
                    <a:gd name="T28" fmla="*/ 357 w 394"/>
                    <a:gd name="T29" fmla="*/ 69 h 200"/>
                    <a:gd name="T30" fmla="*/ 394 w 394"/>
                    <a:gd name="T31" fmla="*/ 8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4" h="200">
                      <a:moveTo>
                        <a:pt x="394" y="80"/>
                      </a:moveTo>
                      <a:cubicBezTo>
                        <a:pt x="378" y="123"/>
                        <a:pt x="346" y="150"/>
                        <a:pt x="304" y="167"/>
                      </a:cubicBezTo>
                      <a:cubicBezTo>
                        <a:pt x="224" y="200"/>
                        <a:pt x="145" y="198"/>
                        <a:pt x="68" y="156"/>
                      </a:cubicBezTo>
                      <a:cubicBezTo>
                        <a:pt x="37" y="139"/>
                        <a:pt x="13" y="114"/>
                        <a:pt x="0" y="80"/>
                      </a:cubicBezTo>
                      <a:cubicBezTo>
                        <a:pt x="12" y="76"/>
                        <a:pt x="25" y="72"/>
                        <a:pt x="37" y="69"/>
                      </a:cubicBezTo>
                      <a:cubicBezTo>
                        <a:pt x="43" y="68"/>
                        <a:pt x="45" y="65"/>
                        <a:pt x="45" y="58"/>
                      </a:cubicBezTo>
                      <a:cubicBezTo>
                        <a:pt x="45" y="39"/>
                        <a:pt x="45" y="20"/>
                        <a:pt x="45" y="0"/>
                      </a:cubicBezTo>
                      <a:cubicBezTo>
                        <a:pt x="49" y="0"/>
                        <a:pt x="51" y="3"/>
                        <a:pt x="53" y="5"/>
                      </a:cubicBezTo>
                      <a:cubicBezTo>
                        <a:pt x="78" y="29"/>
                        <a:pt x="105" y="51"/>
                        <a:pt x="134" y="71"/>
                      </a:cubicBezTo>
                      <a:cubicBezTo>
                        <a:pt x="159" y="89"/>
                        <a:pt x="188" y="89"/>
                        <a:pt x="217" y="86"/>
                      </a:cubicBezTo>
                      <a:cubicBezTo>
                        <a:pt x="230" y="85"/>
                        <a:pt x="243" y="82"/>
                        <a:pt x="255" y="74"/>
                      </a:cubicBezTo>
                      <a:cubicBezTo>
                        <a:pt x="277" y="60"/>
                        <a:pt x="297" y="43"/>
                        <a:pt x="317" y="26"/>
                      </a:cubicBezTo>
                      <a:cubicBezTo>
                        <a:pt x="328" y="17"/>
                        <a:pt x="336" y="6"/>
                        <a:pt x="349" y="0"/>
                      </a:cubicBezTo>
                      <a:cubicBezTo>
                        <a:pt x="349" y="20"/>
                        <a:pt x="350" y="39"/>
                        <a:pt x="349" y="58"/>
                      </a:cubicBezTo>
                      <a:cubicBezTo>
                        <a:pt x="349" y="65"/>
                        <a:pt x="351" y="68"/>
                        <a:pt x="357" y="69"/>
                      </a:cubicBezTo>
                      <a:cubicBezTo>
                        <a:pt x="370" y="72"/>
                        <a:pt x="382" y="76"/>
                        <a:pt x="394" y="80"/>
                      </a:cubicBezTo>
                      <a:close/>
                    </a:path>
                  </a:pathLst>
                </a:custGeom>
                <a:solidFill>
                  <a:srgbClr val="E1C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25" name="Freeform 51"/>
                <p:cNvSpPr>
                  <a:spLocks/>
                </p:cNvSpPr>
                <p:nvPr/>
              </p:nvSpPr>
              <p:spPr bwMode="auto">
                <a:xfrm>
                  <a:off x="3929" y="1474"/>
                  <a:ext cx="320" cy="227"/>
                </a:xfrm>
                <a:custGeom>
                  <a:avLst/>
                  <a:gdLst>
                    <a:gd name="T0" fmla="*/ 398 w 400"/>
                    <a:gd name="T1" fmla="*/ 96 h 283"/>
                    <a:gd name="T2" fmla="*/ 289 w 400"/>
                    <a:gd name="T3" fmla="*/ 45 h 283"/>
                    <a:gd name="T4" fmla="*/ 98 w 400"/>
                    <a:gd name="T5" fmla="*/ 97 h 283"/>
                    <a:gd name="T6" fmla="*/ 18 w 400"/>
                    <a:gd name="T7" fmla="*/ 242 h 283"/>
                    <a:gd name="T8" fmla="*/ 15 w 400"/>
                    <a:gd name="T9" fmla="*/ 283 h 283"/>
                    <a:gd name="T10" fmla="*/ 13 w 400"/>
                    <a:gd name="T11" fmla="*/ 152 h 283"/>
                    <a:gd name="T12" fmla="*/ 117 w 400"/>
                    <a:gd name="T13" fmla="*/ 46 h 283"/>
                    <a:gd name="T14" fmla="*/ 123 w 400"/>
                    <a:gd name="T15" fmla="*/ 34 h 283"/>
                    <a:gd name="T16" fmla="*/ 122 w 400"/>
                    <a:gd name="T17" fmla="*/ 31 h 283"/>
                    <a:gd name="T18" fmla="*/ 119 w 400"/>
                    <a:gd name="T19" fmla="*/ 8 h 283"/>
                    <a:gd name="T20" fmla="*/ 140 w 400"/>
                    <a:gd name="T21" fmla="*/ 8 h 283"/>
                    <a:gd name="T22" fmla="*/ 240 w 400"/>
                    <a:gd name="T23" fmla="*/ 13 h 283"/>
                    <a:gd name="T24" fmla="*/ 312 w 400"/>
                    <a:gd name="T25" fmla="*/ 19 h 283"/>
                    <a:gd name="T26" fmla="*/ 400 w 400"/>
                    <a:gd name="T27" fmla="*/ 90 h 283"/>
                    <a:gd name="T28" fmla="*/ 398 w 400"/>
                    <a:gd name="T29" fmla="*/ 9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0" h="283">
                      <a:moveTo>
                        <a:pt x="398" y="96"/>
                      </a:moveTo>
                      <a:cubicBezTo>
                        <a:pt x="366" y="70"/>
                        <a:pt x="330" y="52"/>
                        <a:pt x="289" y="45"/>
                      </a:cubicBezTo>
                      <a:cubicBezTo>
                        <a:pt x="218" y="34"/>
                        <a:pt x="154" y="50"/>
                        <a:pt x="98" y="97"/>
                      </a:cubicBezTo>
                      <a:cubicBezTo>
                        <a:pt x="53" y="135"/>
                        <a:pt x="26" y="184"/>
                        <a:pt x="18" y="242"/>
                      </a:cubicBezTo>
                      <a:cubicBezTo>
                        <a:pt x="16" y="256"/>
                        <a:pt x="16" y="270"/>
                        <a:pt x="15" y="283"/>
                      </a:cubicBezTo>
                      <a:cubicBezTo>
                        <a:pt x="5" y="240"/>
                        <a:pt x="0" y="196"/>
                        <a:pt x="13" y="152"/>
                      </a:cubicBezTo>
                      <a:cubicBezTo>
                        <a:pt x="29" y="98"/>
                        <a:pt x="64" y="63"/>
                        <a:pt x="117" y="46"/>
                      </a:cubicBezTo>
                      <a:cubicBezTo>
                        <a:pt x="125" y="44"/>
                        <a:pt x="128" y="41"/>
                        <a:pt x="123" y="34"/>
                      </a:cubicBezTo>
                      <a:cubicBezTo>
                        <a:pt x="123" y="33"/>
                        <a:pt x="122" y="32"/>
                        <a:pt x="122" y="31"/>
                      </a:cubicBezTo>
                      <a:cubicBezTo>
                        <a:pt x="120" y="23"/>
                        <a:pt x="116" y="14"/>
                        <a:pt x="119" y="8"/>
                      </a:cubicBezTo>
                      <a:cubicBezTo>
                        <a:pt x="124" y="0"/>
                        <a:pt x="133" y="7"/>
                        <a:pt x="140" y="8"/>
                      </a:cubicBezTo>
                      <a:cubicBezTo>
                        <a:pt x="173" y="12"/>
                        <a:pt x="206" y="16"/>
                        <a:pt x="240" y="13"/>
                      </a:cubicBezTo>
                      <a:cubicBezTo>
                        <a:pt x="264" y="11"/>
                        <a:pt x="288" y="12"/>
                        <a:pt x="312" y="19"/>
                      </a:cubicBezTo>
                      <a:cubicBezTo>
                        <a:pt x="352" y="30"/>
                        <a:pt x="382" y="53"/>
                        <a:pt x="400" y="90"/>
                      </a:cubicBezTo>
                      <a:cubicBezTo>
                        <a:pt x="400" y="92"/>
                        <a:pt x="400" y="94"/>
                        <a:pt x="398" y="96"/>
                      </a:cubicBezTo>
                      <a:close/>
                    </a:path>
                  </a:pathLst>
                </a:custGeom>
                <a:solidFill>
                  <a:srgbClr val="E2AB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26" name="Freeform 52"/>
                <p:cNvSpPr>
                  <a:spLocks/>
                </p:cNvSpPr>
                <p:nvPr/>
              </p:nvSpPr>
              <p:spPr bwMode="auto">
                <a:xfrm>
                  <a:off x="4248" y="1546"/>
                  <a:ext cx="76" cy="155"/>
                </a:xfrm>
                <a:custGeom>
                  <a:avLst/>
                  <a:gdLst>
                    <a:gd name="T0" fmla="*/ 0 w 95"/>
                    <a:gd name="T1" fmla="*/ 6 h 193"/>
                    <a:gd name="T2" fmla="*/ 2 w 95"/>
                    <a:gd name="T3" fmla="*/ 0 h 193"/>
                    <a:gd name="T4" fmla="*/ 92 w 95"/>
                    <a:gd name="T5" fmla="*/ 96 h 193"/>
                    <a:gd name="T6" fmla="*/ 84 w 95"/>
                    <a:gd name="T7" fmla="*/ 193 h 193"/>
                    <a:gd name="T8" fmla="*/ 44 w 95"/>
                    <a:gd name="T9" fmla="*/ 56 h 193"/>
                    <a:gd name="T10" fmla="*/ 0 w 95"/>
                    <a:gd name="T11" fmla="*/ 6 h 193"/>
                  </a:gdLst>
                  <a:ahLst/>
                  <a:cxnLst>
                    <a:cxn ang="0">
                      <a:pos x="T0" y="T1"/>
                    </a:cxn>
                    <a:cxn ang="0">
                      <a:pos x="T2" y="T3"/>
                    </a:cxn>
                    <a:cxn ang="0">
                      <a:pos x="T4" y="T5"/>
                    </a:cxn>
                    <a:cxn ang="0">
                      <a:pos x="T6" y="T7"/>
                    </a:cxn>
                    <a:cxn ang="0">
                      <a:pos x="T8" y="T9"/>
                    </a:cxn>
                    <a:cxn ang="0">
                      <a:pos x="T10" y="T11"/>
                    </a:cxn>
                  </a:cxnLst>
                  <a:rect l="0" t="0" r="r" b="b"/>
                  <a:pathLst>
                    <a:path w="95" h="193">
                      <a:moveTo>
                        <a:pt x="0" y="6"/>
                      </a:moveTo>
                      <a:cubicBezTo>
                        <a:pt x="2" y="4"/>
                        <a:pt x="2" y="2"/>
                        <a:pt x="2" y="0"/>
                      </a:cubicBezTo>
                      <a:cubicBezTo>
                        <a:pt x="56" y="9"/>
                        <a:pt x="86" y="41"/>
                        <a:pt x="92" y="96"/>
                      </a:cubicBezTo>
                      <a:cubicBezTo>
                        <a:pt x="95" y="129"/>
                        <a:pt x="91" y="161"/>
                        <a:pt x="84" y="193"/>
                      </a:cubicBezTo>
                      <a:cubicBezTo>
                        <a:pt x="83" y="143"/>
                        <a:pt x="72" y="97"/>
                        <a:pt x="44" y="56"/>
                      </a:cubicBezTo>
                      <a:cubicBezTo>
                        <a:pt x="32" y="37"/>
                        <a:pt x="17" y="21"/>
                        <a:pt x="0" y="6"/>
                      </a:cubicBezTo>
                      <a:close/>
                    </a:path>
                  </a:pathLst>
                </a:custGeom>
                <a:solidFill>
                  <a:srgbClr val="D79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27" name="Freeform 53"/>
                <p:cNvSpPr>
                  <a:spLocks/>
                </p:cNvSpPr>
                <p:nvPr/>
              </p:nvSpPr>
              <p:spPr bwMode="auto">
                <a:xfrm>
                  <a:off x="3981" y="1863"/>
                  <a:ext cx="1" cy="1"/>
                </a:xfrm>
                <a:custGeom>
                  <a:avLst/>
                  <a:gdLst>
                    <a:gd name="T0" fmla="*/ 0 w 1"/>
                    <a:gd name="T1" fmla="*/ 1 h 1"/>
                    <a:gd name="T2" fmla="*/ 1 w 1"/>
                    <a:gd name="T3" fmla="*/ 0 h 1"/>
                    <a:gd name="T4" fmla="*/ 1 w 1"/>
                    <a:gd name="T5" fmla="*/ 1 h 1"/>
                    <a:gd name="T6" fmla="*/ 0 w 1"/>
                    <a:gd name="T7" fmla="*/ 1 h 1"/>
                  </a:gdLst>
                  <a:ahLst/>
                  <a:cxnLst>
                    <a:cxn ang="0">
                      <a:pos x="T0" y="T1"/>
                    </a:cxn>
                    <a:cxn ang="0">
                      <a:pos x="T2" y="T3"/>
                    </a:cxn>
                    <a:cxn ang="0">
                      <a:pos x="T4" y="T5"/>
                    </a:cxn>
                    <a:cxn ang="0">
                      <a:pos x="T6" y="T7"/>
                    </a:cxn>
                  </a:cxnLst>
                  <a:rect l="0" t="0" r="r" b="b"/>
                  <a:pathLst>
                    <a:path w="1" h="1">
                      <a:moveTo>
                        <a:pt x="0" y="1"/>
                      </a:moveTo>
                      <a:cubicBezTo>
                        <a:pt x="0" y="0"/>
                        <a:pt x="0" y="0"/>
                        <a:pt x="1" y="0"/>
                      </a:cubicBezTo>
                      <a:cubicBezTo>
                        <a:pt x="1" y="0"/>
                        <a:pt x="1" y="1"/>
                        <a:pt x="1" y="1"/>
                      </a:cubicBezTo>
                      <a:cubicBezTo>
                        <a:pt x="0" y="1"/>
                        <a:pt x="0" y="1"/>
                        <a:pt x="0" y="1"/>
                      </a:cubicBezTo>
                      <a:close/>
                    </a:path>
                  </a:pathLst>
                </a:custGeom>
                <a:solidFill>
                  <a:srgbClr val="7D55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28" name="Freeform 54"/>
                <p:cNvSpPr>
                  <a:spLocks/>
                </p:cNvSpPr>
                <p:nvPr/>
              </p:nvSpPr>
              <p:spPr bwMode="auto">
                <a:xfrm>
                  <a:off x="3965" y="1526"/>
                  <a:ext cx="264" cy="178"/>
                </a:xfrm>
                <a:custGeom>
                  <a:avLst/>
                  <a:gdLst>
                    <a:gd name="T0" fmla="*/ 21 w 330"/>
                    <a:gd name="T1" fmla="*/ 220 h 222"/>
                    <a:gd name="T2" fmla="*/ 15 w 330"/>
                    <a:gd name="T3" fmla="*/ 220 h 222"/>
                    <a:gd name="T4" fmla="*/ 1 w 330"/>
                    <a:gd name="T5" fmla="*/ 207 h 222"/>
                    <a:gd name="T6" fmla="*/ 170 w 330"/>
                    <a:gd name="T7" fmla="*/ 9 h 222"/>
                    <a:gd name="T8" fmla="*/ 325 w 330"/>
                    <a:gd name="T9" fmla="*/ 47 h 222"/>
                    <a:gd name="T10" fmla="*/ 330 w 330"/>
                    <a:gd name="T11" fmla="*/ 52 h 222"/>
                    <a:gd name="T12" fmla="*/ 307 w 330"/>
                    <a:gd name="T13" fmla="*/ 73 h 222"/>
                    <a:gd name="T14" fmla="*/ 273 w 330"/>
                    <a:gd name="T15" fmla="*/ 103 h 222"/>
                    <a:gd name="T16" fmla="*/ 257 w 330"/>
                    <a:gd name="T17" fmla="*/ 112 h 222"/>
                    <a:gd name="T18" fmla="*/ 190 w 330"/>
                    <a:gd name="T19" fmla="*/ 108 h 222"/>
                    <a:gd name="T20" fmla="*/ 169 w 330"/>
                    <a:gd name="T21" fmla="*/ 95 h 222"/>
                    <a:gd name="T22" fmla="*/ 77 w 330"/>
                    <a:gd name="T23" fmla="*/ 93 h 222"/>
                    <a:gd name="T24" fmla="*/ 23 w 330"/>
                    <a:gd name="T25" fmla="*/ 182 h 222"/>
                    <a:gd name="T26" fmla="*/ 21 w 330"/>
                    <a:gd name="T27" fmla="*/ 22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0" h="222">
                      <a:moveTo>
                        <a:pt x="21" y="220"/>
                      </a:moveTo>
                      <a:cubicBezTo>
                        <a:pt x="19" y="220"/>
                        <a:pt x="17" y="220"/>
                        <a:pt x="15" y="220"/>
                      </a:cubicBezTo>
                      <a:cubicBezTo>
                        <a:pt x="1" y="222"/>
                        <a:pt x="1" y="222"/>
                        <a:pt x="1" y="207"/>
                      </a:cubicBezTo>
                      <a:cubicBezTo>
                        <a:pt x="0" y="114"/>
                        <a:pt x="69" y="25"/>
                        <a:pt x="170" y="9"/>
                      </a:cubicBezTo>
                      <a:cubicBezTo>
                        <a:pt x="227" y="0"/>
                        <a:pt x="279" y="13"/>
                        <a:pt x="325" y="47"/>
                      </a:cubicBezTo>
                      <a:cubicBezTo>
                        <a:pt x="327" y="48"/>
                        <a:pt x="329" y="50"/>
                        <a:pt x="330" y="52"/>
                      </a:cubicBezTo>
                      <a:cubicBezTo>
                        <a:pt x="321" y="57"/>
                        <a:pt x="315" y="66"/>
                        <a:pt x="307" y="73"/>
                      </a:cubicBezTo>
                      <a:cubicBezTo>
                        <a:pt x="295" y="82"/>
                        <a:pt x="284" y="93"/>
                        <a:pt x="273" y="103"/>
                      </a:cubicBezTo>
                      <a:cubicBezTo>
                        <a:pt x="267" y="106"/>
                        <a:pt x="262" y="109"/>
                        <a:pt x="257" y="112"/>
                      </a:cubicBezTo>
                      <a:cubicBezTo>
                        <a:pt x="234" y="123"/>
                        <a:pt x="212" y="120"/>
                        <a:pt x="190" y="108"/>
                      </a:cubicBezTo>
                      <a:cubicBezTo>
                        <a:pt x="183" y="104"/>
                        <a:pt x="175" y="101"/>
                        <a:pt x="169" y="95"/>
                      </a:cubicBezTo>
                      <a:cubicBezTo>
                        <a:pt x="141" y="69"/>
                        <a:pt x="105" y="76"/>
                        <a:pt x="77" y="93"/>
                      </a:cubicBezTo>
                      <a:cubicBezTo>
                        <a:pt x="44" y="113"/>
                        <a:pt x="29" y="144"/>
                        <a:pt x="23" y="182"/>
                      </a:cubicBezTo>
                      <a:cubicBezTo>
                        <a:pt x="22" y="194"/>
                        <a:pt x="22" y="207"/>
                        <a:pt x="21" y="220"/>
                      </a:cubicBezTo>
                      <a:close/>
                    </a:path>
                  </a:pathLst>
                </a:custGeom>
                <a:solidFill>
                  <a:srgbClr val="E2A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29" name="Freeform 55"/>
                <p:cNvSpPr>
                  <a:spLocks/>
                </p:cNvSpPr>
                <p:nvPr/>
              </p:nvSpPr>
              <p:spPr bwMode="auto">
                <a:xfrm>
                  <a:off x="4066" y="1879"/>
                  <a:ext cx="123" cy="40"/>
                </a:xfrm>
                <a:custGeom>
                  <a:avLst/>
                  <a:gdLst>
                    <a:gd name="T0" fmla="*/ 77 w 154"/>
                    <a:gd name="T1" fmla="*/ 2 h 50"/>
                    <a:gd name="T2" fmla="*/ 141 w 154"/>
                    <a:gd name="T3" fmla="*/ 2 h 50"/>
                    <a:gd name="T4" fmla="*/ 152 w 154"/>
                    <a:gd name="T5" fmla="*/ 5 h 50"/>
                    <a:gd name="T6" fmla="*/ 148 w 154"/>
                    <a:gd name="T7" fmla="*/ 15 h 50"/>
                    <a:gd name="T8" fmla="*/ 89 w 154"/>
                    <a:gd name="T9" fmla="*/ 46 h 50"/>
                    <a:gd name="T10" fmla="*/ 10 w 154"/>
                    <a:gd name="T11" fmla="*/ 20 h 50"/>
                    <a:gd name="T12" fmla="*/ 4 w 154"/>
                    <a:gd name="T13" fmla="*/ 13 h 50"/>
                    <a:gd name="T14" fmla="*/ 11 w 154"/>
                    <a:gd name="T15" fmla="*/ 2 h 50"/>
                    <a:gd name="T16" fmla="*/ 77 w 154"/>
                    <a:gd name="T17"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50">
                      <a:moveTo>
                        <a:pt x="77" y="2"/>
                      </a:moveTo>
                      <a:cubicBezTo>
                        <a:pt x="98" y="2"/>
                        <a:pt x="120" y="2"/>
                        <a:pt x="141" y="2"/>
                      </a:cubicBezTo>
                      <a:cubicBezTo>
                        <a:pt x="145" y="2"/>
                        <a:pt x="149" y="0"/>
                        <a:pt x="152" y="5"/>
                      </a:cubicBezTo>
                      <a:cubicBezTo>
                        <a:pt x="154" y="9"/>
                        <a:pt x="151" y="12"/>
                        <a:pt x="148" y="15"/>
                      </a:cubicBezTo>
                      <a:cubicBezTo>
                        <a:pt x="133" y="34"/>
                        <a:pt x="113" y="44"/>
                        <a:pt x="89" y="46"/>
                      </a:cubicBezTo>
                      <a:cubicBezTo>
                        <a:pt x="59" y="50"/>
                        <a:pt x="31" y="45"/>
                        <a:pt x="10" y="20"/>
                      </a:cubicBezTo>
                      <a:cubicBezTo>
                        <a:pt x="8" y="18"/>
                        <a:pt x="6" y="15"/>
                        <a:pt x="4" y="13"/>
                      </a:cubicBezTo>
                      <a:cubicBezTo>
                        <a:pt x="0" y="5"/>
                        <a:pt x="2" y="2"/>
                        <a:pt x="11" y="2"/>
                      </a:cubicBezTo>
                      <a:cubicBezTo>
                        <a:pt x="33" y="1"/>
                        <a:pt x="55" y="2"/>
                        <a:pt x="77" y="2"/>
                      </a:cubicBezTo>
                      <a:close/>
                    </a:path>
                  </a:pathLst>
                </a:custGeom>
                <a:solidFill>
                  <a:srgbClr val="AB85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30" name="Freeform 56"/>
                <p:cNvSpPr>
                  <a:spLocks/>
                </p:cNvSpPr>
                <p:nvPr/>
              </p:nvSpPr>
              <p:spPr bwMode="auto">
                <a:xfrm>
                  <a:off x="4184" y="1568"/>
                  <a:ext cx="106" cy="138"/>
                </a:xfrm>
                <a:custGeom>
                  <a:avLst/>
                  <a:gdLst>
                    <a:gd name="T0" fmla="*/ 0 w 133"/>
                    <a:gd name="T1" fmla="*/ 51 h 172"/>
                    <a:gd name="T2" fmla="*/ 34 w 133"/>
                    <a:gd name="T3" fmla="*/ 21 h 172"/>
                    <a:gd name="T4" fmla="*/ 57 w 133"/>
                    <a:gd name="T5" fmla="*/ 0 h 172"/>
                    <a:gd name="T6" fmla="*/ 118 w 133"/>
                    <a:gd name="T7" fmla="*/ 81 h 172"/>
                    <a:gd name="T8" fmla="*/ 132 w 133"/>
                    <a:gd name="T9" fmla="*/ 160 h 172"/>
                    <a:gd name="T10" fmla="*/ 121 w 133"/>
                    <a:gd name="T11" fmla="*/ 169 h 172"/>
                    <a:gd name="T12" fmla="*/ 113 w 133"/>
                    <a:gd name="T13" fmla="*/ 168 h 172"/>
                    <a:gd name="T14" fmla="*/ 108 w 133"/>
                    <a:gd name="T15" fmla="*/ 109 h 172"/>
                    <a:gd name="T16" fmla="*/ 35 w 133"/>
                    <a:gd name="T17" fmla="*/ 48 h 172"/>
                    <a:gd name="T18" fmla="*/ 0 w 133"/>
                    <a:gd name="T19" fmla="*/ 5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72">
                      <a:moveTo>
                        <a:pt x="0" y="51"/>
                      </a:moveTo>
                      <a:cubicBezTo>
                        <a:pt x="11" y="41"/>
                        <a:pt x="22" y="30"/>
                        <a:pt x="34" y="21"/>
                      </a:cubicBezTo>
                      <a:cubicBezTo>
                        <a:pt x="42" y="14"/>
                        <a:pt x="48" y="5"/>
                        <a:pt x="57" y="0"/>
                      </a:cubicBezTo>
                      <a:cubicBezTo>
                        <a:pt x="85" y="21"/>
                        <a:pt x="105" y="49"/>
                        <a:pt x="118" y="81"/>
                      </a:cubicBezTo>
                      <a:cubicBezTo>
                        <a:pt x="128" y="106"/>
                        <a:pt x="133" y="132"/>
                        <a:pt x="132" y="160"/>
                      </a:cubicBezTo>
                      <a:cubicBezTo>
                        <a:pt x="132" y="168"/>
                        <a:pt x="131" y="172"/>
                        <a:pt x="121" y="169"/>
                      </a:cubicBezTo>
                      <a:cubicBezTo>
                        <a:pt x="119" y="168"/>
                        <a:pt x="116" y="168"/>
                        <a:pt x="113" y="168"/>
                      </a:cubicBezTo>
                      <a:cubicBezTo>
                        <a:pt x="114" y="148"/>
                        <a:pt x="112" y="129"/>
                        <a:pt x="108" y="109"/>
                      </a:cubicBezTo>
                      <a:cubicBezTo>
                        <a:pt x="100" y="68"/>
                        <a:pt x="79" y="51"/>
                        <a:pt x="35" y="48"/>
                      </a:cubicBezTo>
                      <a:cubicBezTo>
                        <a:pt x="23" y="47"/>
                        <a:pt x="11" y="49"/>
                        <a:pt x="0" y="51"/>
                      </a:cubicBezTo>
                      <a:close/>
                    </a:path>
                  </a:pathLst>
                </a:custGeom>
                <a:solidFill>
                  <a:srgbClr val="D79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31" name="Freeform 57"/>
                <p:cNvSpPr>
                  <a:spLocks/>
                </p:cNvSpPr>
                <p:nvPr/>
              </p:nvSpPr>
              <p:spPr bwMode="auto">
                <a:xfrm>
                  <a:off x="4135" y="1699"/>
                  <a:ext cx="123" cy="125"/>
                </a:xfrm>
                <a:custGeom>
                  <a:avLst/>
                  <a:gdLst>
                    <a:gd name="T0" fmla="*/ 1 w 154"/>
                    <a:gd name="T1" fmla="*/ 105 h 156"/>
                    <a:gd name="T2" fmla="*/ 1 w 154"/>
                    <a:gd name="T3" fmla="*/ 74 h 156"/>
                    <a:gd name="T4" fmla="*/ 40 w 154"/>
                    <a:gd name="T5" fmla="*/ 14 h 156"/>
                    <a:gd name="T6" fmla="*/ 128 w 154"/>
                    <a:gd name="T7" fmla="*/ 15 h 156"/>
                    <a:gd name="T8" fmla="*/ 146 w 154"/>
                    <a:gd name="T9" fmla="*/ 31 h 156"/>
                    <a:gd name="T10" fmla="*/ 150 w 154"/>
                    <a:gd name="T11" fmla="*/ 41 h 156"/>
                    <a:gd name="T12" fmla="*/ 132 w 154"/>
                    <a:gd name="T13" fmla="*/ 44 h 156"/>
                    <a:gd name="T14" fmla="*/ 90 w 154"/>
                    <a:gd name="T15" fmla="*/ 24 h 156"/>
                    <a:gd name="T16" fmla="*/ 38 w 154"/>
                    <a:gd name="T17" fmla="*/ 36 h 156"/>
                    <a:gd name="T18" fmla="*/ 21 w 154"/>
                    <a:gd name="T19" fmla="*/ 71 h 156"/>
                    <a:gd name="T20" fmla="*/ 21 w 154"/>
                    <a:gd name="T21" fmla="*/ 146 h 156"/>
                    <a:gd name="T22" fmla="*/ 11 w 154"/>
                    <a:gd name="T23" fmla="*/ 156 h 156"/>
                    <a:gd name="T24" fmla="*/ 1 w 154"/>
                    <a:gd name="T25" fmla="*/ 146 h 156"/>
                    <a:gd name="T26" fmla="*/ 1 w 154"/>
                    <a:gd name="T27" fmla="*/ 10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4" h="156">
                      <a:moveTo>
                        <a:pt x="1" y="105"/>
                      </a:moveTo>
                      <a:cubicBezTo>
                        <a:pt x="1" y="94"/>
                        <a:pt x="2" y="84"/>
                        <a:pt x="1" y="74"/>
                      </a:cubicBezTo>
                      <a:cubicBezTo>
                        <a:pt x="0" y="44"/>
                        <a:pt x="14" y="25"/>
                        <a:pt x="40" y="14"/>
                      </a:cubicBezTo>
                      <a:cubicBezTo>
                        <a:pt x="69" y="1"/>
                        <a:pt x="99" y="0"/>
                        <a:pt x="128" y="15"/>
                      </a:cubicBezTo>
                      <a:cubicBezTo>
                        <a:pt x="135" y="19"/>
                        <a:pt x="141" y="25"/>
                        <a:pt x="146" y="31"/>
                      </a:cubicBezTo>
                      <a:cubicBezTo>
                        <a:pt x="149" y="34"/>
                        <a:pt x="154" y="38"/>
                        <a:pt x="150" y="41"/>
                      </a:cubicBezTo>
                      <a:cubicBezTo>
                        <a:pt x="145" y="44"/>
                        <a:pt x="138" y="50"/>
                        <a:pt x="132" y="44"/>
                      </a:cubicBezTo>
                      <a:cubicBezTo>
                        <a:pt x="121" y="30"/>
                        <a:pt x="106" y="26"/>
                        <a:pt x="90" y="24"/>
                      </a:cubicBezTo>
                      <a:cubicBezTo>
                        <a:pt x="71" y="22"/>
                        <a:pt x="53" y="25"/>
                        <a:pt x="38" y="36"/>
                      </a:cubicBezTo>
                      <a:cubicBezTo>
                        <a:pt x="27" y="45"/>
                        <a:pt x="21" y="56"/>
                        <a:pt x="21" y="71"/>
                      </a:cubicBezTo>
                      <a:cubicBezTo>
                        <a:pt x="21" y="96"/>
                        <a:pt x="21" y="121"/>
                        <a:pt x="21" y="146"/>
                      </a:cubicBezTo>
                      <a:cubicBezTo>
                        <a:pt x="22" y="155"/>
                        <a:pt x="17" y="155"/>
                        <a:pt x="11" y="156"/>
                      </a:cubicBezTo>
                      <a:cubicBezTo>
                        <a:pt x="3" y="156"/>
                        <a:pt x="1" y="153"/>
                        <a:pt x="1" y="146"/>
                      </a:cubicBezTo>
                      <a:cubicBezTo>
                        <a:pt x="2" y="132"/>
                        <a:pt x="1" y="118"/>
                        <a:pt x="1" y="105"/>
                      </a:cubicBezTo>
                      <a:close/>
                    </a:path>
                  </a:pathLst>
                </a:custGeom>
                <a:solidFill>
                  <a:srgbClr val="BE9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32" name="Freeform 58"/>
                <p:cNvSpPr>
                  <a:spLocks/>
                </p:cNvSpPr>
                <p:nvPr/>
              </p:nvSpPr>
              <p:spPr bwMode="auto">
                <a:xfrm>
                  <a:off x="3997" y="1703"/>
                  <a:ext cx="118" cy="35"/>
                </a:xfrm>
                <a:custGeom>
                  <a:avLst/>
                  <a:gdLst>
                    <a:gd name="T0" fmla="*/ 72 w 147"/>
                    <a:gd name="T1" fmla="*/ 0 h 44"/>
                    <a:gd name="T2" fmla="*/ 130 w 147"/>
                    <a:gd name="T3" fmla="*/ 18 h 44"/>
                    <a:gd name="T4" fmla="*/ 137 w 147"/>
                    <a:gd name="T5" fmla="*/ 25 h 44"/>
                    <a:gd name="T6" fmla="*/ 141 w 147"/>
                    <a:gd name="T7" fmla="*/ 37 h 44"/>
                    <a:gd name="T8" fmla="*/ 123 w 147"/>
                    <a:gd name="T9" fmla="*/ 38 h 44"/>
                    <a:gd name="T10" fmla="*/ 35 w 147"/>
                    <a:gd name="T11" fmla="*/ 28 h 44"/>
                    <a:gd name="T12" fmla="*/ 23 w 147"/>
                    <a:gd name="T13" fmla="*/ 39 h 44"/>
                    <a:gd name="T14" fmla="*/ 15 w 147"/>
                    <a:gd name="T15" fmla="*/ 42 h 44"/>
                    <a:gd name="T16" fmla="*/ 11 w 147"/>
                    <a:gd name="T17" fmla="*/ 23 h 44"/>
                    <a:gd name="T18" fmla="*/ 72 w 147"/>
                    <a:gd name="T1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44">
                      <a:moveTo>
                        <a:pt x="72" y="0"/>
                      </a:moveTo>
                      <a:cubicBezTo>
                        <a:pt x="93" y="1"/>
                        <a:pt x="113" y="5"/>
                        <a:pt x="130" y="18"/>
                      </a:cubicBezTo>
                      <a:cubicBezTo>
                        <a:pt x="132" y="20"/>
                        <a:pt x="136" y="22"/>
                        <a:pt x="137" y="25"/>
                      </a:cubicBezTo>
                      <a:cubicBezTo>
                        <a:pt x="139" y="29"/>
                        <a:pt x="147" y="32"/>
                        <a:pt x="141" y="37"/>
                      </a:cubicBezTo>
                      <a:cubicBezTo>
                        <a:pt x="136" y="44"/>
                        <a:pt x="129" y="44"/>
                        <a:pt x="123" y="38"/>
                      </a:cubicBezTo>
                      <a:cubicBezTo>
                        <a:pt x="103" y="16"/>
                        <a:pt x="57" y="15"/>
                        <a:pt x="35" y="28"/>
                      </a:cubicBezTo>
                      <a:cubicBezTo>
                        <a:pt x="30" y="31"/>
                        <a:pt x="26" y="34"/>
                        <a:pt x="23" y="39"/>
                      </a:cubicBezTo>
                      <a:cubicBezTo>
                        <a:pt x="21" y="43"/>
                        <a:pt x="19" y="43"/>
                        <a:pt x="15" y="42"/>
                      </a:cubicBezTo>
                      <a:cubicBezTo>
                        <a:pt x="1" y="36"/>
                        <a:pt x="0" y="34"/>
                        <a:pt x="11" y="23"/>
                      </a:cubicBezTo>
                      <a:cubicBezTo>
                        <a:pt x="27" y="5"/>
                        <a:pt x="49" y="1"/>
                        <a:pt x="72" y="0"/>
                      </a:cubicBezTo>
                      <a:close/>
                    </a:path>
                  </a:pathLst>
                </a:custGeom>
                <a:solidFill>
                  <a:srgbClr val="CDA4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33" name="Freeform 59"/>
                <p:cNvSpPr>
                  <a:spLocks/>
                </p:cNvSpPr>
                <p:nvPr/>
              </p:nvSpPr>
              <p:spPr bwMode="auto">
                <a:xfrm>
                  <a:off x="4039" y="1743"/>
                  <a:ext cx="32" cy="33"/>
                </a:xfrm>
                <a:custGeom>
                  <a:avLst/>
                  <a:gdLst>
                    <a:gd name="T0" fmla="*/ 0 w 40"/>
                    <a:gd name="T1" fmla="*/ 20 h 41"/>
                    <a:gd name="T2" fmla="*/ 20 w 40"/>
                    <a:gd name="T3" fmla="*/ 0 h 41"/>
                    <a:gd name="T4" fmla="*/ 40 w 40"/>
                    <a:gd name="T5" fmla="*/ 20 h 41"/>
                    <a:gd name="T6" fmla="*/ 19 w 40"/>
                    <a:gd name="T7" fmla="*/ 40 h 41"/>
                    <a:gd name="T8" fmla="*/ 0 w 40"/>
                    <a:gd name="T9" fmla="*/ 20 h 41"/>
                  </a:gdLst>
                  <a:ahLst/>
                  <a:cxnLst>
                    <a:cxn ang="0">
                      <a:pos x="T0" y="T1"/>
                    </a:cxn>
                    <a:cxn ang="0">
                      <a:pos x="T2" y="T3"/>
                    </a:cxn>
                    <a:cxn ang="0">
                      <a:pos x="T4" y="T5"/>
                    </a:cxn>
                    <a:cxn ang="0">
                      <a:pos x="T6" y="T7"/>
                    </a:cxn>
                    <a:cxn ang="0">
                      <a:pos x="T8" y="T9"/>
                    </a:cxn>
                  </a:cxnLst>
                  <a:rect l="0" t="0" r="r" b="b"/>
                  <a:pathLst>
                    <a:path w="40" h="41">
                      <a:moveTo>
                        <a:pt x="0" y="20"/>
                      </a:moveTo>
                      <a:cubicBezTo>
                        <a:pt x="0" y="9"/>
                        <a:pt x="9" y="0"/>
                        <a:pt x="20" y="0"/>
                      </a:cubicBezTo>
                      <a:cubicBezTo>
                        <a:pt x="31" y="0"/>
                        <a:pt x="40" y="9"/>
                        <a:pt x="40" y="20"/>
                      </a:cubicBezTo>
                      <a:cubicBezTo>
                        <a:pt x="40" y="31"/>
                        <a:pt x="31" y="41"/>
                        <a:pt x="19" y="40"/>
                      </a:cubicBezTo>
                      <a:cubicBezTo>
                        <a:pt x="8" y="40"/>
                        <a:pt x="0" y="31"/>
                        <a:pt x="0" y="20"/>
                      </a:cubicBezTo>
                      <a:close/>
                    </a:path>
                  </a:pathLst>
                </a:custGeom>
                <a:solidFill>
                  <a:srgbClr val="3B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34" name="Freeform 60"/>
                <p:cNvSpPr>
                  <a:spLocks/>
                </p:cNvSpPr>
                <p:nvPr/>
              </p:nvSpPr>
              <p:spPr bwMode="auto">
                <a:xfrm>
                  <a:off x="4185" y="1743"/>
                  <a:ext cx="32" cy="32"/>
                </a:xfrm>
                <a:custGeom>
                  <a:avLst/>
                  <a:gdLst>
                    <a:gd name="T0" fmla="*/ 40 w 40"/>
                    <a:gd name="T1" fmla="*/ 20 h 40"/>
                    <a:gd name="T2" fmla="*/ 21 w 40"/>
                    <a:gd name="T3" fmla="*/ 40 h 40"/>
                    <a:gd name="T4" fmla="*/ 0 w 40"/>
                    <a:gd name="T5" fmla="*/ 20 h 40"/>
                    <a:gd name="T6" fmla="*/ 21 w 40"/>
                    <a:gd name="T7" fmla="*/ 0 h 40"/>
                    <a:gd name="T8" fmla="*/ 40 w 40"/>
                    <a:gd name="T9" fmla="*/ 20 h 40"/>
                  </a:gdLst>
                  <a:ahLst/>
                  <a:cxnLst>
                    <a:cxn ang="0">
                      <a:pos x="T0" y="T1"/>
                    </a:cxn>
                    <a:cxn ang="0">
                      <a:pos x="T2" y="T3"/>
                    </a:cxn>
                    <a:cxn ang="0">
                      <a:pos x="T4" y="T5"/>
                    </a:cxn>
                    <a:cxn ang="0">
                      <a:pos x="T6" y="T7"/>
                    </a:cxn>
                    <a:cxn ang="0">
                      <a:pos x="T8" y="T9"/>
                    </a:cxn>
                  </a:cxnLst>
                  <a:rect l="0" t="0" r="r" b="b"/>
                  <a:pathLst>
                    <a:path w="40" h="40">
                      <a:moveTo>
                        <a:pt x="40" y="20"/>
                      </a:moveTo>
                      <a:cubicBezTo>
                        <a:pt x="40" y="31"/>
                        <a:pt x="32" y="40"/>
                        <a:pt x="21" y="40"/>
                      </a:cubicBezTo>
                      <a:cubicBezTo>
                        <a:pt x="9" y="40"/>
                        <a:pt x="0" y="31"/>
                        <a:pt x="0" y="20"/>
                      </a:cubicBezTo>
                      <a:cubicBezTo>
                        <a:pt x="0" y="9"/>
                        <a:pt x="10" y="0"/>
                        <a:pt x="21" y="0"/>
                      </a:cubicBezTo>
                      <a:cubicBezTo>
                        <a:pt x="32" y="0"/>
                        <a:pt x="40" y="9"/>
                        <a:pt x="40" y="20"/>
                      </a:cubicBezTo>
                      <a:close/>
                    </a:path>
                  </a:pathLst>
                </a:custGeom>
                <a:solidFill>
                  <a:srgbClr val="3B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35" name="Freeform 61"/>
                <p:cNvSpPr>
                  <a:spLocks/>
                </p:cNvSpPr>
                <p:nvPr/>
              </p:nvSpPr>
              <p:spPr bwMode="auto">
                <a:xfrm>
                  <a:off x="4273" y="1863"/>
                  <a:ext cx="3" cy="1"/>
                </a:xfrm>
                <a:custGeom>
                  <a:avLst/>
                  <a:gdLst>
                    <a:gd name="T0" fmla="*/ 3 w 3"/>
                    <a:gd name="T1" fmla="*/ 0 h 1"/>
                    <a:gd name="T2" fmla="*/ 0 w 3"/>
                    <a:gd name="T3" fmla="*/ 1 h 1"/>
                    <a:gd name="T4" fmla="*/ 1 w 3"/>
                    <a:gd name="T5" fmla="*/ 0 h 1"/>
                    <a:gd name="T6" fmla="*/ 3 w 3"/>
                    <a:gd name="T7" fmla="*/ 0 h 1"/>
                  </a:gdLst>
                  <a:ahLst/>
                  <a:cxnLst>
                    <a:cxn ang="0">
                      <a:pos x="T0" y="T1"/>
                    </a:cxn>
                    <a:cxn ang="0">
                      <a:pos x="T2" y="T3"/>
                    </a:cxn>
                    <a:cxn ang="0">
                      <a:pos x="T4" y="T5"/>
                    </a:cxn>
                    <a:cxn ang="0">
                      <a:pos x="T6" y="T7"/>
                    </a:cxn>
                  </a:cxnLst>
                  <a:rect l="0" t="0" r="r" b="b"/>
                  <a:pathLst>
                    <a:path w="3" h="1">
                      <a:moveTo>
                        <a:pt x="3" y="0"/>
                      </a:moveTo>
                      <a:cubicBezTo>
                        <a:pt x="2" y="1"/>
                        <a:pt x="1" y="1"/>
                        <a:pt x="0" y="1"/>
                      </a:cubicBezTo>
                      <a:cubicBezTo>
                        <a:pt x="0" y="1"/>
                        <a:pt x="1" y="0"/>
                        <a:pt x="1" y="0"/>
                      </a:cubicBezTo>
                      <a:cubicBezTo>
                        <a:pt x="2" y="0"/>
                        <a:pt x="3" y="0"/>
                        <a:pt x="3" y="0"/>
                      </a:cubicBezTo>
                      <a:close/>
                    </a:path>
                  </a:pathLst>
                </a:custGeom>
                <a:solidFill>
                  <a:srgbClr val="7D55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36" name="Freeform 62"/>
                <p:cNvSpPr>
                  <a:spLocks noEditPoints="1"/>
                </p:cNvSpPr>
                <p:nvPr/>
              </p:nvSpPr>
              <p:spPr bwMode="auto">
                <a:xfrm>
                  <a:off x="3982" y="1581"/>
                  <a:ext cx="293" cy="414"/>
                </a:xfrm>
                <a:custGeom>
                  <a:avLst/>
                  <a:gdLst>
                    <a:gd name="T0" fmla="*/ 365 w 366"/>
                    <a:gd name="T1" fmla="*/ 151 h 515"/>
                    <a:gd name="T2" fmla="*/ 287 w 366"/>
                    <a:gd name="T3" fmla="*/ 31 h 515"/>
                    <a:gd name="T4" fmla="*/ 236 w 366"/>
                    <a:gd name="T5" fmla="*/ 43 h 515"/>
                    <a:gd name="T6" fmla="*/ 148 w 366"/>
                    <a:gd name="T7" fmla="*/ 26 h 515"/>
                    <a:gd name="T8" fmla="*/ 2 w 366"/>
                    <a:gd name="T9" fmla="*/ 113 h 515"/>
                    <a:gd name="T10" fmla="*/ 0 w 366"/>
                    <a:gd name="T11" fmla="*/ 351 h 515"/>
                    <a:gd name="T12" fmla="*/ 7 w 366"/>
                    <a:gd name="T13" fmla="*/ 385 h 515"/>
                    <a:gd name="T14" fmla="*/ 118 w 366"/>
                    <a:gd name="T15" fmla="*/ 497 h 515"/>
                    <a:gd name="T16" fmla="*/ 182 w 366"/>
                    <a:gd name="T17" fmla="*/ 515 h 515"/>
                    <a:gd name="T18" fmla="*/ 334 w 366"/>
                    <a:gd name="T19" fmla="*/ 432 h 515"/>
                    <a:gd name="T20" fmla="*/ 360 w 366"/>
                    <a:gd name="T21" fmla="*/ 377 h 515"/>
                    <a:gd name="T22" fmla="*/ 361 w 366"/>
                    <a:gd name="T23" fmla="*/ 370 h 515"/>
                    <a:gd name="T24" fmla="*/ 364 w 366"/>
                    <a:gd name="T25" fmla="*/ 352 h 515"/>
                    <a:gd name="T26" fmla="*/ 365 w 366"/>
                    <a:gd name="T27" fmla="*/ 351 h 515"/>
                    <a:gd name="T28" fmla="*/ 365 w 366"/>
                    <a:gd name="T29" fmla="*/ 351 h 515"/>
                    <a:gd name="T30" fmla="*/ 274 w 366"/>
                    <a:gd name="T31" fmla="*/ 241 h 515"/>
                    <a:gd name="T32" fmla="*/ 274 w 366"/>
                    <a:gd name="T33" fmla="*/ 201 h 515"/>
                    <a:gd name="T34" fmla="*/ 274 w 366"/>
                    <a:gd name="T35" fmla="*/ 241 h 515"/>
                    <a:gd name="T36" fmla="*/ 192 w 366"/>
                    <a:gd name="T37" fmla="*/ 220 h 515"/>
                    <a:gd name="T38" fmla="*/ 319 w 366"/>
                    <a:gd name="T39" fmla="*/ 161 h 515"/>
                    <a:gd name="T40" fmla="*/ 341 w 366"/>
                    <a:gd name="T41" fmla="*/ 187 h 515"/>
                    <a:gd name="T42" fmla="*/ 281 w 366"/>
                    <a:gd name="T43" fmla="*/ 170 h 515"/>
                    <a:gd name="T44" fmla="*/ 212 w 366"/>
                    <a:gd name="T45" fmla="*/ 217 h 515"/>
                    <a:gd name="T46" fmla="*/ 202 w 366"/>
                    <a:gd name="T47" fmla="*/ 302 h 515"/>
                    <a:gd name="T48" fmla="*/ 192 w 366"/>
                    <a:gd name="T49" fmla="*/ 251 h 515"/>
                    <a:gd name="T50" fmla="*/ 34 w 366"/>
                    <a:gd name="T51" fmla="*/ 193 h 515"/>
                    <a:gd name="T52" fmla="*/ 91 w 366"/>
                    <a:gd name="T53" fmla="*/ 151 h 515"/>
                    <a:gd name="T54" fmla="*/ 156 w 366"/>
                    <a:gd name="T55" fmla="*/ 176 h 515"/>
                    <a:gd name="T56" fmla="*/ 142 w 366"/>
                    <a:gd name="T57" fmla="*/ 189 h 515"/>
                    <a:gd name="T58" fmla="*/ 42 w 366"/>
                    <a:gd name="T59" fmla="*/ 190 h 515"/>
                    <a:gd name="T60" fmla="*/ 71 w 366"/>
                    <a:gd name="T61" fmla="*/ 221 h 515"/>
                    <a:gd name="T62" fmla="*/ 111 w 366"/>
                    <a:gd name="T63" fmla="*/ 221 h 515"/>
                    <a:gd name="T64" fmla="*/ 115 w 366"/>
                    <a:gd name="T65" fmla="*/ 391 h 515"/>
                    <a:gd name="T66" fmla="*/ 116 w 366"/>
                    <a:gd name="T67" fmla="*/ 373 h 515"/>
                    <a:gd name="T68" fmla="*/ 246 w 366"/>
                    <a:gd name="T69" fmla="*/ 373 h 515"/>
                    <a:gd name="T70" fmla="*/ 253 w 366"/>
                    <a:gd name="T71" fmla="*/ 386 h 515"/>
                    <a:gd name="T72" fmla="*/ 115 w 366"/>
                    <a:gd name="T73" fmla="*/ 391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6" h="515">
                      <a:moveTo>
                        <a:pt x="364" y="288"/>
                      </a:moveTo>
                      <a:cubicBezTo>
                        <a:pt x="364" y="242"/>
                        <a:pt x="365" y="196"/>
                        <a:pt x="365" y="151"/>
                      </a:cubicBezTo>
                      <a:cubicBezTo>
                        <a:pt x="366" y="131"/>
                        <a:pt x="364" y="112"/>
                        <a:pt x="360" y="92"/>
                      </a:cubicBezTo>
                      <a:cubicBezTo>
                        <a:pt x="352" y="51"/>
                        <a:pt x="331" y="34"/>
                        <a:pt x="287" y="31"/>
                      </a:cubicBezTo>
                      <a:cubicBezTo>
                        <a:pt x="275" y="30"/>
                        <a:pt x="263" y="32"/>
                        <a:pt x="252" y="34"/>
                      </a:cubicBezTo>
                      <a:cubicBezTo>
                        <a:pt x="246" y="37"/>
                        <a:pt x="241" y="40"/>
                        <a:pt x="236" y="43"/>
                      </a:cubicBezTo>
                      <a:cubicBezTo>
                        <a:pt x="213" y="54"/>
                        <a:pt x="191" y="51"/>
                        <a:pt x="169" y="39"/>
                      </a:cubicBezTo>
                      <a:cubicBezTo>
                        <a:pt x="162" y="35"/>
                        <a:pt x="154" y="32"/>
                        <a:pt x="148" y="26"/>
                      </a:cubicBezTo>
                      <a:cubicBezTo>
                        <a:pt x="120" y="0"/>
                        <a:pt x="84" y="7"/>
                        <a:pt x="56" y="24"/>
                      </a:cubicBezTo>
                      <a:cubicBezTo>
                        <a:pt x="23" y="44"/>
                        <a:pt x="8" y="75"/>
                        <a:pt x="2" y="113"/>
                      </a:cubicBezTo>
                      <a:cubicBezTo>
                        <a:pt x="1" y="125"/>
                        <a:pt x="1" y="138"/>
                        <a:pt x="0" y="151"/>
                      </a:cubicBezTo>
                      <a:cubicBezTo>
                        <a:pt x="0" y="218"/>
                        <a:pt x="0" y="284"/>
                        <a:pt x="0" y="351"/>
                      </a:cubicBezTo>
                      <a:cubicBezTo>
                        <a:pt x="0" y="351"/>
                        <a:pt x="0" y="352"/>
                        <a:pt x="0" y="352"/>
                      </a:cubicBezTo>
                      <a:cubicBezTo>
                        <a:pt x="1" y="363"/>
                        <a:pt x="4" y="374"/>
                        <a:pt x="7" y="385"/>
                      </a:cubicBezTo>
                      <a:cubicBezTo>
                        <a:pt x="11" y="402"/>
                        <a:pt x="21" y="417"/>
                        <a:pt x="30" y="432"/>
                      </a:cubicBezTo>
                      <a:cubicBezTo>
                        <a:pt x="57" y="457"/>
                        <a:pt x="87" y="477"/>
                        <a:pt x="118" y="497"/>
                      </a:cubicBezTo>
                      <a:cubicBezTo>
                        <a:pt x="138" y="510"/>
                        <a:pt x="160" y="515"/>
                        <a:pt x="182" y="515"/>
                      </a:cubicBezTo>
                      <a:cubicBezTo>
                        <a:pt x="182" y="515"/>
                        <a:pt x="182" y="515"/>
                        <a:pt x="182" y="515"/>
                      </a:cubicBezTo>
                      <a:cubicBezTo>
                        <a:pt x="205" y="515"/>
                        <a:pt x="226" y="510"/>
                        <a:pt x="246" y="497"/>
                      </a:cubicBezTo>
                      <a:cubicBezTo>
                        <a:pt x="277" y="477"/>
                        <a:pt x="307" y="457"/>
                        <a:pt x="334" y="432"/>
                      </a:cubicBezTo>
                      <a:cubicBezTo>
                        <a:pt x="343" y="417"/>
                        <a:pt x="353" y="402"/>
                        <a:pt x="358" y="385"/>
                      </a:cubicBezTo>
                      <a:cubicBezTo>
                        <a:pt x="358" y="382"/>
                        <a:pt x="359" y="380"/>
                        <a:pt x="360" y="377"/>
                      </a:cubicBezTo>
                      <a:cubicBezTo>
                        <a:pt x="360" y="376"/>
                        <a:pt x="361" y="374"/>
                        <a:pt x="361" y="373"/>
                      </a:cubicBezTo>
                      <a:cubicBezTo>
                        <a:pt x="361" y="372"/>
                        <a:pt x="361" y="371"/>
                        <a:pt x="361" y="370"/>
                      </a:cubicBezTo>
                      <a:cubicBezTo>
                        <a:pt x="362" y="365"/>
                        <a:pt x="363" y="360"/>
                        <a:pt x="364" y="354"/>
                      </a:cubicBezTo>
                      <a:cubicBezTo>
                        <a:pt x="364" y="354"/>
                        <a:pt x="364" y="353"/>
                        <a:pt x="364" y="352"/>
                      </a:cubicBezTo>
                      <a:cubicBezTo>
                        <a:pt x="364" y="352"/>
                        <a:pt x="365" y="351"/>
                        <a:pt x="365" y="351"/>
                      </a:cubicBezTo>
                      <a:cubicBezTo>
                        <a:pt x="365" y="351"/>
                        <a:pt x="365" y="351"/>
                        <a:pt x="365" y="351"/>
                      </a:cubicBezTo>
                      <a:cubicBezTo>
                        <a:pt x="365" y="351"/>
                        <a:pt x="365" y="351"/>
                        <a:pt x="365" y="351"/>
                      </a:cubicBezTo>
                      <a:cubicBezTo>
                        <a:pt x="365" y="351"/>
                        <a:pt x="365" y="351"/>
                        <a:pt x="365" y="351"/>
                      </a:cubicBezTo>
                      <a:cubicBezTo>
                        <a:pt x="365" y="330"/>
                        <a:pt x="364" y="309"/>
                        <a:pt x="364" y="288"/>
                      </a:cubicBezTo>
                      <a:close/>
                      <a:moveTo>
                        <a:pt x="274" y="241"/>
                      </a:moveTo>
                      <a:cubicBezTo>
                        <a:pt x="262" y="241"/>
                        <a:pt x="253" y="232"/>
                        <a:pt x="253" y="221"/>
                      </a:cubicBezTo>
                      <a:cubicBezTo>
                        <a:pt x="253" y="210"/>
                        <a:pt x="263" y="201"/>
                        <a:pt x="274" y="201"/>
                      </a:cubicBezTo>
                      <a:cubicBezTo>
                        <a:pt x="285" y="201"/>
                        <a:pt x="293" y="210"/>
                        <a:pt x="293" y="221"/>
                      </a:cubicBezTo>
                      <a:cubicBezTo>
                        <a:pt x="293" y="232"/>
                        <a:pt x="285" y="241"/>
                        <a:pt x="274" y="241"/>
                      </a:cubicBezTo>
                      <a:close/>
                      <a:moveTo>
                        <a:pt x="192" y="251"/>
                      </a:moveTo>
                      <a:cubicBezTo>
                        <a:pt x="192" y="240"/>
                        <a:pt x="193" y="230"/>
                        <a:pt x="192" y="220"/>
                      </a:cubicBezTo>
                      <a:cubicBezTo>
                        <a:pt x="191" y="190"/>
                        <a:pt x="205" y="171"/>
                        <a:pt x="231" y="160"/>
                      </a:cubicBezTo>
                      <a:cubicBezTo>
                        <a:pt x="260" y="147"/>
                        <a:pt x="290" y="146"/>
                        <a:pt x="319" y="161"/>
                      </a:cubicBezTo>
                      <a:cubicBezTo>
                        <a:pt x="326" y="165"/>
                        <a:pt x="332" y="171"/>
                        <a:pt x="337" y="177"/>
                      </a:cubicBezTo>
                      <a:cubicBezTo>
                        <a:pt x="340" y="180"/>
                        <a:pt x="345" y="184"/>
                        <a:pt x="341" y="187"/>
                      </a:cubicBezTo>
                      <a:cubicBezTo>
                        <a:pt x="336" y="190"/>
                        <a:pt x="329" y="196"/>
                        <a:pt x="323" y="190"/>
                      </a:cubicBezTo>
                      <a:cubicBezTo>
                        <a:pt x="312" y="176"/>
                        <a:pt x="297" y="172"/>
                        <a:pt x="281" y="170"/>
                      </a:cubicBezTo>
                      <a:cubicBezTo>
                        <a:pt x="262" y="168"/>
                        <a:pt x="244" y="171"/>
                        <a:pt x="229" y="182"/>
                      </a:cubicBezTo>
                      <a:cubicBezTo>
                        <a:pt x="218" y="191"/>
                        <a:pt x="212" y="202"/>
                        <a:pt x="212" y="217"/>
                      </a:cubicBezTo>
                      <a:cubicBezTo>
                        <a:pt x="212" y="242"/>
                        <a:pt x="212" y="267"/>
                        <a:pt x="212" y="292"/>
                      </a:cubicBezTo>
                      <a:cubicBezTo>
                        <a:pt x="213" y="301"/>
                        <a:pt x="208" y="301"/>
                        <a:pt x="202" y="302"/>
                      </a:cubicBezTo>
                      <a:cubicBezTo>
                        <a:pt x="194" y="302"/>
                        <a:pt x="192" y="299"/>
                        <a:pt x="192" y="292"/>
                      </a:cubicBezTo>
                      <a:cubicBezTo>
                        <a:pt x="193" y="278"/>
                        <a:pt x="192" y="264"/>
                        <a:pt x="192" y="251"/>
                      </a:cubicBezTo>
                      <a:close/>
                      <a:moveTo>
                        <a:pt x="42" y="190"/>
                      </a:moveTo>
                      <a:cubicBezTo>
                        <a:pt x="40" y="194"/>
                        <a:pt x="38" y="194"/>
                        <a:pt x="34" y="193"/>
                      </a:cubicBezTo>
                      <a:cubicBezTo>
                        <a:pt x="20" y="187"/>
                        <a:pt x="19" y="185"/>
                        <a:pt x="30" y="174"/>
                      </a:cubicBezTo>
                      <a:cubicBezTo>
                        <a:pt x="46" y="156"/>
                        <a:pt x="68" y="152"/>
                        <a:pt x="91" y="151"/>
                      </a:cubicBezTo>
                      <a:cubicBezTo>
                        <a:pt x="112" y="152"/>
                        <a:pt x="132" y="156"/>
                        <a:pt x="149" y="169"/>
                      </a:cubicBezTo>
                      <a:cubicBezTo>
                        <a:pt x="151" y="171"/>
                        <a:pt x="155" y="173"/>
                        <a:pt x="156" y="176"/>
                      </a:cubicBezTo>
                      <a:cubicBezTo>
                        <a:pt x="158" y="180"/>
                        <a:pt x="166" y="183"/>
                        <a:pt x="160" y="188"/>
                      </a:cubicBezTo>
                      <a:cubicBezTo>
                        <a:pt x="155" y="195"/>
                        <a:pt x="148" y="195"/>
                        <a:pt x="142" y="189"/>
                      </a:cubicBezTo>
                      <a:cubicBezTo>
                        <a:pt x="122" y="167"/>
                        <a:pt x="76" y="166"/>
                        <a:pt x="54" y="179"/>
                      </a:cubicBezTo>
                      <a:cubicBezTo>
                        <a:pt x="49" y="182"/>
                        <a:pt x="45" y="185"/>
                        <a:pt x="42" y="190"/>
                      </a:cubicBezTo>
                      <a:close/>
                      <a:moveTo>
                        <a:pt x="90" y="241"/>
                      </a:moveTo>
                      <a:cubicBezTo>
                        <a:pt x="79" y="241"/>
                        <a:pt x="71" y="232"/>
                        <a:pt x="71" y="221"/>
                      </a:cubicBezTo>
                      <a:cubicBezTo>
                        <a:pt x="71" y="210"/>
                        <a:pt x="80" y="201"/>
                        <a:pt x="91" y="201"/>
                      </a:cubicBezTo>
                      <a:cubicBezTo>
                        <a:pt x="102" y="201"/>
                        <a:pt x="111" y="210"/>
                        <a:pt x="111" y="221"/>
                      </a:cubicBezTo>
                      <a:cubicBezTo>
                        <a:pt x="111" y="232"/>
                        <a:pt x="102" y="242"/>
                        <a:pt x="90" y="241"/>
                      </a:cubicBezTo>
                      <a:close/>
                      <a:moveTo>
                        <a:pt x="115" y="391"/>
                      </a:moveTo>
                      <a:cubicBezTo>
                        <a:pt x="113" y="389"/>
                        <a:pt x="111" y="386"/>
                        <a:pt x="109" y="384"/>
                      </a:cubicBezTo>
                      <a:cubicBezTo>
                        <a:pt x="105" y="376"/>
                        <a:pt x="107" y="373"/>
                        <a:pt x="116" y="373"/>
                      </a:cubicBezTo>
                      <a:cubicBezTo>
                        <a:pt x="138" y="372"/>
                        <a:pt x="160" y="373"/>
                        <a:pt x="182" y="373"/>
                      </a:cubicBezTo>
                      <a:cubicBezTo>
                        <a:pt x="203" y="373"/>
                        <a:pt x="225" y="373"/>
                        <a:pt x="246" y="373"/>
                      </a:cubicBezTo>
                      <a:cubicBezTo>
                        <a:pt x="250" y="373"/>
                        <a:pt x="254" y="371"/>
                        <a:pt x="257" y="376"/>
                      </a:cubicBezTo>
                      <a:cubicBezTo>
                        <a:pt x="259" y="380"/>
                        <a:pt x="256" y="383"/>
                        <a:pt x="253" y="386"/>
                      </a:cubicBezTo>
                      <a:cubicBezTo>
                        <a:pt x="238" y="405"/>
                        <a:pt x="218" y="415"/>
                        <a:pt x="194" y="417"/>
                      </a:cubicBezTo>
                      <a:cubicBezTo>
                        <a:pt x="164" y="421"/>
                        <a:pt x="136" y="416"/>
                        <a:pt x="115" y="391"/>
                      </a:cubicBezTo>
                      <a:close/>
                    </a:path>
                  </a:pathLst>
                </a:custGeom>
                <a:solidFill>
                  <a:srgbClr val="EACE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37" name="Freeform 63"/>
                <p:cNvSpPr>
                  <a:spLocks/>
                </p:cNvSpPr>
                <p:nvPr/>
              </p:nvSpPr>
              <p:spPr bwMode="auto">
                <a:xfrm>
                  <a:off x="3941" y="1501"/>
                  <a:ext cx="374" cy="363"/>
                </a:xfrm>
                <a:custGeom>
                  <a:avLst/>
                  <a:gdLst>
                    <a:gd name="T0" fmla="*/ 416 w 467"/>
                    <a:gd name="T1" fmla="*/ 451 h 452"/>
                    <a:gd name="T2" fmla="*/ 415 w 467"/>
                    <a:gd name="T3" fmla="*/ 388 h 452"/>
                    <a:gd name="T4" fmla="*/ 416 w 467"/>
                    <a:gd name="T5" fmla="*/ 251 h 452"/>
                    <a:gd name="T6" fmla="*/ 424 w 467"/>
                    <a:gd name="T7" fmla="*/ 252 h 452"/>
                    <a:gd name="T8" fmla="*/ 435 w 467"/>
                    <a:gd name="T9" fmla="*/ 243 h 452"/>
                    <a:gd name="T10" fmla="*/ 421 w 467"/>
                    <a:gd name="T11" fmla="*/ 164 h 452"/>
                    <a:gd name="T12" fmla="*/ 360 w 467"/>
                    <a:gd name="T13" fmla="*/ 83 h 452"/>
                    <a:gd name="T14" fmla="*/ 355 w 467"/>
                    <a:gd name="T15" fmla="*/ 78 h 452"/>
                    <a:gd name="T16" fmla="*/ 200 w 467"/>
                    <a:gd name="T17" fmla="*/ 40 h 452"/>
                    <a:gd name="T18" fmla="*/ 31 w 467"/>
                    <a:gd name="T19" fmla="*/ 238 h 452"/>
                    <a:gd name="T20" fmla="*/ 45 w 467"/>
                    <a:gd name="T21" fmla="*/ 251 h 452"/>
                    <a:gd name="T22" fmla="*/ 51 w 467"/>
                    <a:gd name="T23" fmla="*/ 251 h 452"/>
                    <a:gd name="T24" fmla="*/ 51 w 467"/>
                    <a:gd name="T25" fmla="*/ 451 h 452"/>
                    <a:gd name="T26" fmla="*/ 50 w 467"/>
                    <a:gd name="T27" fmla="*/ 452 h 452"/>
                    <a:gd name="T28" fmla="*/ 32 w 467"/>
                    <a:gd name="T29" fmla="*/ 448 h 452"/>
                    <a:gd name="T30" fmla="*/ 32 w 467"/>
                    <a:gd name="T31" fmla="*/ 265 h 452"/>
                    <a:gd name="T32" fmla="*/ 21 w 467"/>
                    <a:gd name="T33" fmla="*/ 259 h 452"/>
                    <a:gd name="T34" fmla="*/ 1 w 467"/>
                    <a:gd name="T35" fmla="*/ 269 h 452"/>
                    <a:gd name="T36" fmla="*/ 0 w 467"/>
                    <a:gd name="T37" fmla="*/ 249 h 452"/>
                    <a:gd name="T38" fmla="*/ 3 w 467"/>
                    <a:gd name="T39" fmla="*/ 208 h 452"/>
                    <a:gd name="T40" fmla="*/ 83 w 467"/>
                    <a:gd name="T41" fmla="*/ 63 h 452"/>
                    <a:gd name="T42" fmla="*/ 274 w 467"/>
                    <a:gd name="T43" fmla="*/ 11 h 452"/>
                    <a:gd name="T44" fmla="*/ 383 w 467"/>
                    <a:gd name="T45" fmla="*/ 62 h 452"/>
                    <a:gd name="T46" fmla="*/ 427 w 467"/>
                    <a:gd name="T47" fmla="*/ 112 h 452"/>
                    <a:gd name="T48" fmla="*/ 467 w 467"/>
                    <a:gd name="T49" fmla="*/ 249 h 452"/>
                    <a:gd name="T50" fmla="*/ 466 w 467"/>
                    <a:gd name="T51" fmla="*/ 269 h 452"/>
                    <a:gd name="T52" fmla="*/ 443 w 467"/>
                    <a:gd name="T53" fmla="*/ 257 h 452"/>
                    <a:gd name="T54" fmla="*/ 435 w 467"/>
                    <a:gd name="T55" fmla="*/ 262 h 452"/>
                    <a:gd name="T56" fmla="*/ 435 w 467"/>
                    <a:gd name="T57" fmla="*/ 448 h 452"/>
                    <a:gd name="T58" fmla="*/ 434 w 467"/>
                    <a:gd name="T59" fmla="*/ 449 h 452"/>
                    <a:gd name="T60" fmla="*/ 418 w 467"/>
                    <a:gd name="T61" fmla="*/ 451 h 452"/>
                    <a:gd name="T62" fmla="*/ 416 w 467"/>
                    <a:gd name="T63" fmla="*/ 45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7" h="452">
                      <a:moveTo>
                        <a:pt x="416" y="451"/>
                      </a:moveTo>
                      <a:cubicBezTo>
                        <a:pt x="416" y="430"/>
                        <a:pt x="415" y="409"/>
                        <a:pt x="415" y="388"/>
                      </a:cubicBezTo>
                      <a:cubicBezTo>
                        <a:pt x="415" y="342"/>
                        <a:pt x="416" y="296"/>
                        <a:pt x="416" y="251"/>
                      </a:cubicBezTo>
                      <a:cubicBezTo>
                        <a:pt x="419" y="251"/>
                        <a:pt x="422" y="251"/>
                        <a:pt x="424" y="252"/>
                      </a:cubicBezTo>
                      <a:cubicBezTo>
                        <a:pt x="434" y="255"/>
                        <a:pt x="435" y="251"/>
                        <a:pt x="435" y="243"/>
                      </a:cubicBezTo>
                      <a:cubicBezTo>
                        <a:pt x="436" y="215"/>
                        <a:pt x="431" y="189"/>
                        <a:pt x="421" y="164"/>
                      </a:cubicBezTo>
                      <a:cubicBezTo>
                        <a:pt x="408" y="132"/>
                        <a:pt x="388" y="104"/>
                        <a:pt x="360" y="83"/>
                      </a:cubicBezTo>
                      <a:cubicBezTo>
                        <a:pt x="359" y="81"/>
                        <a:pt x="357" y="79"/>
                        <a:pt x="355" y="78"/>
                      </a:cubicBezTo>
                      <a:cubicBezTo>
                        <a:pt x="309" y="44"/>
                        <a:pt x="257" y="31"/>
                        <a:pt x="200" y="40"/>
                      </a:cubicBezTo>
                      <a:cubicBezTo>
                        <a:pt x="99" y="56"/>
                        <a:pt x="30" y="145"/>
                        <a:pt x="31" y="238"/>
                      </a:cubicBezTo>
                      <a:cubicBezTo>
                        <a:pt x="31" y="253"/>
                        <a:pt x="31" y="253"/>
                        <a:pt x="45" y="251"/>
                      </a:cubicBezTo>
                      <a:cubicBezTo>
                        <a:pt x="47" y="251"/>
                        <a:pt x="49" y="251"/>
                        <a:pt x="51" y="251"/>
                      </a:cubicBezTo>
                      <a:cubicBezTo>
                        <a:pt x="51" y="318"/>
                        <a:pt x="51" y="384"/>
                        <a:pt x="51" y="451"/>
                      </a:cubicBezTo>
                      <a:cubicBezTo>
                        <a:pt x="50" y="451"/>
                        <a:pt x="50" y="451"/>
                        <a:pt x="50" y="452"/>
                      </a:cubicBezTo>
                      <a:cubicBezTo>
                        <a:pt x="43" y="452"/>
                        <a:pt x="37" y="450"/>
                        <a:pt x="32" y="448"/>
                      </a:cubicBezTo>
                      <a:cubicBezTo>
                        <a:pt x="32" y="387"/>
                        <a:pt x="32" y="326"/>
                        <a:pt x="32" y="265"/>
                      </a:cubicBezTo>
                      <a:cubicBezTo>
                        <a:pt x="32" y="254"/>
                        <a:pt x="31" y="253"/>
                        <a:pt x="21" y="259"/>
                      </a:cubicBezTo>
                      <a:cubicBezTo>
                        <a:pt x="14" y="262"/>
                        <a:pt x="7" y="266"/>
                        <a:pt x="1" y="269"/>
                      </a:cubicBezTo>
                      <a:cubicBezTo>
                        <a:pt x="0" y="262"/>
                        <a:pt x="0" y="256"/>
                        <a:pt x="0" y="249"/>
                      </a:cubicBezTo>
                      <a:cubicBezTo>
                        <a:pt x="1" y="236"/>
                        <a:pt x="1" y="222"/>
                        <a:pt x="3" y="208"/>
                      </a:cubicBezTo>
                      <a:cubicBezTo>
                        <a:pt x="11" y="150"/>
                        <a:pt x="38" y="101"/>
                        <a:pt x="83" y="63"/>
                      </a:cubicBezTo>
                      <a:cubicBezTo>
                        <a:pt x="139" y="16"/>
                        <a:pt x="203" y="0"/>
                        <a:pt x="274" y="11"/>
                      </a:cubicBezTo>
                      <a:cubicBezTo>
                        <a:pt x="315" y="18"/>
                        <a:pt x="351" y="36"/>
                        <a:pt x="383" y="62"/>
                      </a:cubicBezTo>
                      <a:cubicBezTo>
                        <a:pt x="400" y="77"/>
                        <a:pt x="415" y="93"/>
                        <a:pt x="427" y="112"/>
                      </a:cubicBezTo>
                      <a:cubicBezTo>
                        <a:pt x="455" y="153"/>
                        <a:pt x="466" y="199"/>
                        <a:pt x="467" y="249"/>
                      </a:cubicBezTo>
                      <a:cubicBezTo>
                        <a:pt x="466" y="256"/>
                        <a:pt x="466" y="262"/>
                        <a:pt x="466" y="269"/>
                      </a:cubicBezTo>
                      <a:cubicBezTo>
                        <a:pt x="458" y="265"/>
                        <a:pt x="451" y="261"/>
                        <a:pt x="443" y="257"/>
                      </a:cubicBezTo>
                      <a:cubicBezTo>
                        <a:pt x="438" y="254"/>
                        <a:pt x="435" y="255"/>
                        <a:pt x="435" y="262"/>
                      </a:cubicBezTo>
                      <a:cubicBezTo>
                        <a:pt x="435" y="324"/>
                        <a:pt x="435" y="386"/>
                        <a:pt x="435" y="448"/>
                      </a:cubicBezTo>
                      <a:cubicBezTo>
                        <a:pt x="435" y="449"/>
                        <a:pt x="435" y="449"/>
                        <a:pt x="434" y="449"/>
                      </a:cubicBezTo>
                      <a:cubicBezTo>
                        <a:pt x="429" y="450"/>
                        <a:pt x="424" y="452"/>
                        <a:pt x="418" y="451"/>
                      </a:cubicBezTo>
                      <a:cubicBezTo>
                        <a:pt x="418" y="451"/>
                        <a:pt x="417" y="451"/>
                        <a:pt x="416" y="451"/>
                      </a:cubicBezTo>
                      <a:close/>
                    </a:path>
                  </a:pathLst>
                </a:custGeom>
                <a:solidFill>
                  <a:srgbClr val="7C54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38" name="Freeform 64"/>
                <p:cNvSpPr>
                  <a:spLocks/>
                </p:cNvSpPr>
                <p:nvPr/>
              </p:nvSpPr>
              <p:spPr bwMode="auto">
                <a:xfrm>
                  <a:off x="3908" y="1704"/>
                  <a:ext cx="59" cy="157"/>
                </a:xfrm>
                <a:custGeom>
                  <a:avLst/>
                  <a:gdLst>
                    <a:gd name="T0" fmla="*/ 43 w 74"/>
                    <a:gd name="T1" fmla="*/ 16 h 195"/>
                    <a:gd name="T2" fmla="*/ 63 w 74"/>
                    <a:gd name="T3" fmla="*/ 6 h 195"/>
                    <a:gd name="T4" fmla="*/ 74 w 74"/>
                    <a:gd name="T5" fmla="*/ 12 h 195"/>
                    <a:gd name="T6" fmla="*/ 74 w 74"/>
                    <a:gd name="T7" fmla="*/ 195 h 195"/>
                    <a:gd name="T8" fmla="*/ 2 w 74"/>
                    <a:gd name="T9" fmla="*/ 109 h 195"/>
                    <a:gd name="T10" fmla="*/ 43 w 74"/>
                    <a:gd name="T11" fmla="*/ 16 h 195"/>
                  </a:gdLst>
                  <a:ahLst/>
                  <a:cxnLst>
                    <a:cxn ang="0">
                      <a:pos x="T0" y="T1"/>
                    </a:cxn>
                    <a:cxn ang="0">
                      <a:pos x="T2" y="T3"/>
                    </a:cxn>
                    <a:cxn ang="0">
                      <a:pos x="T4" y="T5"/>
                    </a:cxn>
                    <a:cxn ang="0">
                      <a:pos x="T6" y="T7"/>
                    </a:cxn>
                    <a:cxn ang="0">
                      <a:pos x="T8" y="T9"/>
                    </a:cxn>
                    <a:cxn ang="0">
                      <a:pos x="T10" y="T11"/>
                    </a:cxn>
                  </a:cxnLst>
                  <a:rect l="0" t="0" r="r" b="b"/>
                  <a:pathLst>
                    <a:path w="74" h="195">
                      <a:moveTo>
                        <a:pt x="43" y="16"/>
                      </a:moveTo>
                      <a:cubicBezTo>
                        <a:pt x="49" y="13"/>
                        <a:pt x="56" y="9"/>
                        <a:pt x="63" y="6"/>
                      </a:cubicBezTo>
                      <a:cubicBezTo>
                        <a:pt x="73" y="0"/>
                        <a:pt x="74" y="1"/>
                        <a:pt x="74" y="12"/>
                      </a:cubicBezTo>
                      <a:cubicBezTo>
                        <a:pt x="74" y="73"/>
                        <a:pt x="74" y="134"/>
                        <a:pt x="74" y="195"/>
                      </a:cubicBezTo>
                      <a:cubicBezTo>
                        <a:pt x="37" y="186"/>
                        <a:pt x="5" y="147"/>
                        <a:pt x="2" y="109"/>
                      </a:cubicBezTo>
                      <a:cubicBezTo>
                        <a:pt x="0" y="71"/>
                        <a:pt x="14" y="40"/>
                        <a:pt x="43" y="16"/>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39" name="Freeform 65"/>
                <p:cNvSpPr>
                  <a:spLocks/>
                </p:cNvSpPr>
                <p:nvPr/>
              </p:nvSpPr>
              <p:spPr bwMode="auto">
                <a:xfrm>
                  <a:off x="4289" y="1705"/>
                  <a:ext cx="64" cy="156"/>
                </a:xfrm>
                <a:custGeom>
                  <a:avLst/>
                  <a:gdLst>
                    <a:gd name="T0" fmla="*/ 0 w 79"/>
                    <a:gd name="T1" fmla="*/ 194 h 194"/>
                    <a:gd name="T2" fmla="*/ 0 w 79"/>
                    <a:gd name="T3" fmla="*/ 8 h 194"/>
                    <a:gd name="T4" fmla="*/ 8 w 79"/>
                    <a:gd name="T5" fmla="*/ 3 h 194"/>
                    <a:gd name="T6" fmla="*/ 31 w 79"/>
                    <a:gd name="T7" fmla="*/ 15 h 194"/>
                    <a:gd name="T8" fmla="*/ 69 w 79"/>
                    <a:gd name="T9" fmla="*/ 73 h 194"/>
                    <a:gd name="T10" fmla="*/ 25 w 79"/>
                    <a:gd name="T11" fmla="*/ 183 h 194"/>
                    <a:gd name="T12" fmla="*/ 21 w 79"/>
                    <a:gd name="T13" fmla="*/ 187 h 194"/>
                    <a:gd name="T14" fmla="*/ 0 w 79"/>
                    <a:gd name="T15" fmla="*/ 194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194">
                      <a:moveTo>
                        <a:pt x="0" y="194"/>
                      </a:moveTo>
                      <a:cubicBezTo>
                        <a:pt x="0" y="132"/>
                        <a:pt x="0" y="70"/>
                        <a:pt x="0" y="8"/>
                      </a:cubicBezTo>
                      <a:cubicBezTo>
                        <a:pt x="0" y="1"/>
                        <a:pt x="3" y="0"/>
                        <a:pt x="8" y="3"/>
                      </a:cubicBezTo>
                      <a:cubicBezTo>
                        <a:pt x="16" y="7"/>
                        <a:pt x="23" y="11"/>
                        <a:pt x="31" y="15"/>
                      </a:cubicBezTo>
                      <a:cubicBezTo>
                        <a:pt x="49" y="31"/>
                        <a:pt x="63" y="49"/>
                        <a:pt x="69" y="73"/>
                      </a:cubicBezTo>
                      <a:cubicBezTo>
                        <a:pt x="79" y="117"/>
                        <a:pt x="62" y="158"/>
                        <a:pt x="25" y="183"/>
                      </a:cubicBezTo>
                      <a:cubicBezTo>
                        <a:pt x="24" y="184"/>
                        <a:pt x="22" y="185"/>
                        <a:pt x="21" y="187"/>
                      </a:cubicBezTo>
                      <a:cubicBezTo>
                        <a:pt x="14" y="189"/>
                        <a:pt x="7" y="192"/>
                        <a:pt x="0" y="194"/>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40" name="Freeform 66"/>
                <p:cNvSpPr>
                  <a:spLocks/>
                </p:cNvSpPr>
                <p:nvPr/>
              </p:nvSpPr>
              <p:spPr bwMode="auto">
                <a:xfrm>
                  <a:off x="4188" y="1837"/>
                  <a:ext cx="113" cy="75"/>
                </a:xfrm>
                <a:custGeom>
                  <a:avLst/>
                  <a:gdLst>
                    <a:gd name="T0" fmla="*/ 141 w 141"/>
                    <a:gd name="T1" fmla="*/ 0 h 93"/>
                    <a:gd name="T2" fmla="*/ 133 w 141"/>
                    <a:gd name="T3" fmla="*/ 0 h 93"/>
                    <a:gd name="T4" fmla="*/ 32 w 141"/>
                    <a:gd name="T5" fmla="*/ 72 h 93"/>
                    <a:gd name="T6" fmla="*/ 16 w 141"/>
                    <a:gd name="T7" fmla="*/ 60 h 93"/>
                    <a:gd name="T8" fmla="*/ 0 w 141"/>
                    <a:gd name="T9" fmla="*/ 76 h 93"/>
                    <a:gd name="T10" fmla="*/ 16 w 141"/>
                    <a:gd name="T11" fmla="*/ 93 h 93"/>
                    <a:gd name="T12" fmla="*/ 32 w 141"/>
                    <a:gd name="T13" fmla="*/ 80 h 93"/>
                    <a:gd name="T14" fmla="*/ 141 w 141"/>
                    <a:gd name="T15" fmla="*/ 0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93">
                      <a:moveTo>
                        <a:pt x="141" y="0"/>
                      </a:moveTo>
                      <a:cubicBezTo>
                        <a:pt x="133" y="0"/>
                        <a:pt x="133" y="0"/>
                        <a:pt x="133" y="0"/>
                      </a:cubicBezTo>
                      <a:cubicBezTo>
                        <a:pt x="133" y="37"/>
                        <a:pt x="89" y="67"/>
                        <a:pt x="32" y="72"/>
                      </a:cubicBezTo>
                      <a:cubicBezTo>
                        <a:pt x="30" y="65"/>
                        <a:pt x="24" y="60"/>
                        <a:pt x="16" y="60"/>
                      </a:cubicBezTo>
                      <a:cubicBezTo>
                        <a:pt x="7" y="60"/>
                        <a:pt x="0" y="67"/>
                        <a:pt x="0" y="76"/>
                      </a:cubicBezTo>
                      <a:cubicBezTo>
                        <a:pt x="0" y="85"/>
                        <a:pt x="7" y="93"/>
                        <a:pt x="16" y="93"/>
                      </a:cubicBezTo>
                      <a:cubicBezTo>
                        <a:pt x="24" y="93"/>
                        <a:pt x="31" y="87"/>
                        <a:pt x="32" y="80"/>
                      </a:cubicBezTo>
                      <a:cubicBezTo>
                        <a:pt x="94" y="75"/>
                        <a:pt x="141" y="41"/>
                        <a:pt x="141" y="0"/>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41" name="Freeform 67"/>
                <p:cNvSpPr>
                  <a:spLocks/>
                </p:cNvSpPr>
                <p:nvPr/>
              </p:nvSpPr>
              <p:spPr bwMode="auto">
                <a:xfrm>
                  <a:off x="3875" y="1670"/>
                  <a:ext cx="137" cy="317"/>
                </a:xfrm>
                <a:custGeom>
                  <a:avLst/>
                  <a:gdLst>
                    <a:gd name="T0" fmla="*/ 76 w 171"/>
                    <a:gd name="T1" fmla="*/ 173 h 394"/>
                    <a:gd name="T2" fmla="*/ 75 w 171"/>
                    <a:gd name="T3" fmla="*/ 147 h 394"/>
                    <a:gd name="T4" fmla="*/ 128 w 171"/>
                    <a:gd name="T5" fmla="*/ 36 h 394"/>
                    <a:gd name="T6" fmla="*/ 119 w 171"/>
                    <a:gd name="T7" fmla="*/ 5 h 394"/>
                    <a:gd name="T8" fmla="*/ 89 w 171"/>
                    <a:gd name="T9" fmla="*/ 14 h 394"/>
                    <a:gd name="T10" fmla="*/ 53 w 171"/>
                    <a:gd name="T11" fmla="*/ 75 h 394"/>
                    <a:gd name="T12" fmla="*/ 13 w 171"/>
                    <a:gd name="T13" fmla="*/ 142 h 394"/>
                    <a:gd name="T14" fmla="*/ 11 w 171"/>
                    <a:gd name="T15" fmla="*/ 206 h 394"/>
                    <a:gd name="T16" fmla="*/ 50 w 171"/>
                    <a:gd name="T17" fmla="*/ 280 h 394"/>
                    <a:gd name="T18" fmla="*/ 52 w 171"/>
                    <a:gd name="T19" fmla="*/ 294 h 394"/>
                    <a:gd name="T20" fmla="*/ 44 w 171"/>
                    <a:gd name="T21" fmla="*/ 325 h 394"/>
                    <a:gd name="T22" fmla="*/ 35 w 171"/>
                    <a:gd name="T23" fmla="*/ 331 h 394"/>
                    <a:gd name="T24" fmla="*/ 24 w 171"/>
                    <a:gd name="T25" fmla="*/ 337 h 394"/>
                    <a:gd name="T26" fmla="*/ 20 w 171"/>
                    <a:gd name="T27" fmla="*/ 353 h 394"/>
                    <a:gd name="T28" fmla="*/ 25 w 171"/>
                    <a:gd name="T29" fmla="*/ 361 h 394"/>
                    <a:gd name="T30" fmla="*/ 150 w 171"/>
                    <a:gd name="T31" fmla="*/ 393 h 394"/>
                    <a:gd name="T32" fmla="*/ 159 w 171"/>
                    <a:gd name="T33" fmla="*/ 388 h 394"/>
                    <a:gd name="T34" fmla="*/ 163 w 171"/>
                    <a:gd name="T35" fmla="*/ 371 h 394"/>
                    <a:gd name="T36" fmla="*/ 157 w 171"/>
                    <a:gd name="T37" fmla="*/ 362 h 394"/>
                    <a:gd name="T38" fmla="*/ 152 w 171"/>
                    <a:gd name="T39" fmla="*/ 352 h 394"/>
                    <a:gd name="T40" fmla="*/ 168 w 171"/>
                    <a:gd name="T41" fmla="*/ 286 h 394"/>
                    <a:gd name="T42" fmla="*/ 76 w 171"/>
                    <a:gd name="T43" fmla="*/ 173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1" h="394">
                      <a:moveTo>
                        <a:pt x="76" y="173"/>
                      </a:moveTo>
                      <a:cubicBezTo>
                        <a:pt x="71" y="164"/>
                        <a:pt x="71" y="156"/>
                        <a:pt x="75" y="147"/>
                      </a:cubicBezTo>
                      <a:cubicBezTo>
                        <a:pt x="93" y="110"/>
                        <a:pt x="111" y="73"/>
                        <a:pt x="128" y="36"/>
                      </a:cubicBezTo>
                      <a:cubicBezTo>
                        <a:pt x="134" y="24"/>
                        <a:pt x="130" y="12"/>
                        <a:pt x="119" y="5"/>
                      </a:cubicBezTo>
                      <a:cubicBezTo>
                        <a:pt x="109" y="0"/>
                        <a:pt x="96" y="3"/>
                        <a:pt x="89" y="14"/>
                      </a:cubicBezTo>
                      <a:cubicBezTo>
                        <a:pt x="76" y="34"/>
                        <a:pt x="65" y="55"/>
                        <a:pt x="53" y="75"/>
                      </a:cubicBezTo>
                      <a:cubicBezTo>
                        <a:pt x="39" y="97"/>
                        <a:pt x="26" y="119"/>
                        <a:pt x="13" y="142"/>
                      </a:cubicBezTo>
                      <a:cubicBezTo>
                        <a:pt x="1" y="163"/>
                        <a:pt x="0" y="184"/>
                        <a:pt x="11" y="206"/>
                      </a:cubicBezTo>
                      <a:cubicBezTo>
                        <a:pt x="24" y="230"/>
                        <a:pt x="37" y="255"/>
                        <a:pt x="50" y="280"/>
                      </a:cubicBezTo>
                      <a:cubicBezTo>
                        <a:pt x="53" y="285"/>
                        <a:pt x="53" y="289"/>
                        <a:pt x="52" y="294"/>
                      </a:cubicBezTo>
                      <a:cubicBezTo>
                        <a:pt x="49" y="304"/>
                        <a:pt x="46" y="315"/>
                        <a:pt x="44" y="325"/>
                      </a:cubicBezTo>
                      <a:cubicBezTo>
                        <a:pt x="43" y="331"/>
                        <a:pt x="40" y="333"/>
                        <a:pt x="35" y="331"/>
                      </a:cubicBezTo>
                      <a:cubicBezTo>
                        <a:pt x="28" y="328"/>
                        <a:pt x="25" y="330"/>
                        <a:pt x="24" y="337"/>
                      </a:cubicBezTo>
                      <a:cubicBezTo>
                        <a:pt x="23" y="342"/>
                        <a:pt x="22" y="348"/>
                        <a:pt x="20" y="353"/>
                      </a:cubicBezTo>
                      <a:cubicBezTo>
                        <a:pt x="18" y="359"/>
                        <a:pt x="20" y="360"/>
                        <a:pt x="25" y="361"/>
                      </a:cubicBezTo>
                      <a:cubicBezTo>
                        <a:pt x="67" y="372"/>
                        <a:pt x="109" y="382"/>
                        <a:pt x="150" y="393"/>
                      </a:cubicBezTo>
                      <a:cubicBezTo>
                        <a:pt x="156" y="394"/>
                        <a:pt x="158" y="393"/>
                        <a:pt x="159" y="388"/>
                      </a:cubicBezTo>
                      <a:cubicBezTo>
                        <a:pt x="160" y="382"/>
                        <a:pt x="161" y="376"/>
                        <a:pt x="163" y="371"/>
                      </a:cubicBezTo>
                      <a:cubicBezTo>
                        <a:pt x="165" y="365"/>
                        <a:pt x="163" y="362"/>
                        <a:pt x="157" y="362"/>
                      </a:cubicBezTo>
                      <a:cubicBezTo>
                        <a:pt x="150" y="361"/>
                        <a:pt x="150" y="358"/>
                        <a:pt x="152" y="352"/>
                      </a:cubicBezTo>
                      <a:cubicBezTo>
                        <a:pt x="157" y="330"/>
                        <a:pt x="163" y="308"/>
                        <a:pt x="168" y="286"/>
                      </a:cubicBezTo>
                      <a:cubicBezTo>
                        <a:pt x="171" y="274"/>
                        <a:pt x="88" y="194"/>
                        <a:pt x="76" y="173"/>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42" name="Freeform 68"/>
                <p:cNvSpPr>
                  <a:spLocks/>
                </p:cNvSpPr>
                <p:nvPr/>
              </p:nvSpPr>
              <p:spPr bwMode="auto">
                <a:xfrm>
                  <a:off x="4244" y="1670"/>
                  <a:ext cx="138" cy="317"/>
                </a:xfrm>
                <a:custGeom>
                  <a:avLst/>
                  <a:gdLst>
                    <a:gd name="T0" fmla="*/ 96 w 172"/>
                    <a:gd name="T1" fmla="*/ 173 h 394"/>
                    <a:gd name="T2" fmla="*/ 96 w 172"/>
                    <a:gd name="T3" fmla="*/ 147 h 394"/>
                    <a:gd name="T4" fmla="*/ 43 w 172"/>
                    <a:gd name="T5" fmla="*/ 36 h 394"/>
                    <a:gd name="T6" fmla="*/ 53 w 172"/>
                    <a:gd name="T7" fmla="*/ 5 h 394"/>
                    <a:gd name="T8" fmla="*/ 83 w 172"/>
                    <a:gd name="T9" fmla="*/ 14 h 394"/>
                    <a:gd name="T10" fmla="*/ 119 w 172"/>
                    <a:gd name="T11" fmla="*/ 75 h 394"/>
                    <a:gd name="T12" fmla="*/ 159 w 172"/>
                    <a:gd name="T13" fmla="*/ 142 h 394"/>
                    <a:gd name="T14" fmla="*/ 160 w 172"/>
                    <a:gd name="T15" fmla="*/ 206 h 394"/>
                    <a:gd name="T16" fmla="*/ 121 w 172"/>
                    <a:gd name="T17" fmla="*/ 280 h 394"/>
                    <a:gd name="T18" fmla="*/ 120 w 172"/>
                    <a:gd name="T19" fmla="*/ 294 h 394"/>
                    <a:gd name="T20" fmla="*/ 128 w 172"/>
                    <a:gd name="T21" fmla="*/ 325 h 394"/>
                    <a:gd name="T22" fmla="*/ 137 w 172"/>
                    <a:gd name="T23" fmla="*/ 331 h 394"/>
                    <a:gd name="T24" fmla="*/ 147 w 172"/>
                    <a:gd name="T25" fmla="*/ 337 h 394"/>
                    <a:gd name="T26" fmla="*/ 152 w 172"/>
                    <a:gd name="T27" fmla="*/ 353 h 394"/>
                    <a:gd name="T28" fmla="*/ 146 w 172"/>
                    <a:gd name="T29" fmla="*/ 361 h 394"/>
                    <a:gd name="T30" fmla="*/ 21 w 172"/>
                    <a:gd name="T31" fmla="*/ 393 h 394"/>
                    <a:gd name="T32" fmla="*/ 13 w 172"/>
                    <a:gd name="T33" fmla="*/ 388 h 394"/>
                    <a:gd name="T34" fmla="*/ 9 w 172"/>
                    <a:gd name="T35" fmla="*/ 371 h 394"/>
                    <a:gd name="T36" fmla="*/ 14 w 172"/>
                    <a:gd name="T37" fmla="*/ 362 h 394"/>
                    <a:gd name="T38" fmla="*/ 20 w 172"/>
                    <a:gd name="T39" fmla="*/ 352 h 394"/>
                    <a:gd name="T40" fmla="*/ 3 w 172"/>
                    <a:gd name="T41" fmla="*/ 286 h 394"/>
                    <a:gd name="T42" fmla="*/ 96 w 172"/>
                    <a:gd name="T43" fmla="*/ 173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2" h="394">
                      <a:moveTo>
                        <a:pt x="96" y="173"/>
                      </a:moveTo>
                      <a:cubicBezTo>
                        <a:pt x="101" y="164"/>
                        <a:pt x="101" y="156"/>
                        <a:pt x="96" y="147"/>
                      </a:cubicBezTo>
                      <a:cubicBezTo>
                        <a:pt x="78" y="110"/>
                        <a:pt x="61" y="73"/>
                        <a:pt x="43" y="36"/>
                      </a:cubicBezTo>
                      <a:cubicBezTo>
                        <a:pt x="37" y="24"/>
                        <a:pt x="41" y="12"/>
                        <a:pt x="53" y="5"/>
                      </a:cubicBezTo>
                      <a:cubicBezTo>
                        <a:pt x="63" y="0"/>
                        <a:pt x="76" y="3"/>
                        <a:pt x="83" y="14"/>
                      </a:cubicBezTo>
                      <a:cubicBezTo>
                        <a:pt x="95" y="34"/>
                        <a:pt x="107" y="55"/>
                        <a:pt x="119" y="75"/>
                      </a:cubicBezTo>
                      <a:cubicBezTo>
                        <a:pt x="132" y="97"/>
                        <a:pt x="146" y="119"/>
                        <a:pt x="159" y="142"/>
                      </a:cubicBezTo>
                      <a:cubicBezTo>
                        <a:pt x="171" y="163"/>
                        <a:pt x="172" y="184"/>
                        <a:pt x="160" y="206"/>
                      </a:cubicBezTo>
                      <a:cubicBezTo>
                        <a:pt x="147" y="230"/>
                        <a:pt x="135" y="255"/>
                        <a:pt x="121" y="280"/>
                      </a:cubicBezTo>
                      <a:cubicBezTo>
                        <a:pt x="119" y="285"/>
                        <a:pt x="118" y="289"/>
                        <a:pt x="120" y="294"/>
                      </a:cubicBezTo>
                      <a:cubicBezTo>
                        <a:pt x="123" y="304"/>
                        <a:pt x="125" y="315"/>
                        <a:pt x="128" y="325"/>
                      </a:cubicBezTo>
                      <a:cubicBezTo>
                        <a:pt x="129" y="331"/>
                        <a:pt x="131" y="333"/>
                        <a:pt x="137" y="331"/>
                      </a:cubicBezTo>
                      <a:cubicBezTo>
                        <a:pt x="143" y="328"/>
                        <a:pt x="146" y="330"/>
                        <a:pt x="147" y="337"/>
                      </a:cubicBezTo>
                      <a:cubicBezTo>
                        <a:pt x="148" y="342"/>
                        <a:pt x="150" y="348"/>
                        <a:pt x="152" y="353"/>
                      </a:cubicBezTo>
                      <a:cubicBezTo>
                        <a:pt x="153" y="359"/>
                        <a:pt x="151" y="360"/>
                        <a:pt x="146" y="361"/>
                      </a:cubicBezTo>
                      <a:cubicBezTo>
                        <a:pt x="105" y="372"/>
                        <a:pt x="63" y="382"/>
                        <a:pt x="21" y="393"/>
                      </a:cubicBezTo>
                      <a:cubicBezTo>
                        <a:pt x="16" y="394"/>
                        <a:pt x="14" y="393"/>
                        <a:pt x="13" y="388"/>
                      </a:cubicBezTo>
                      <a:cubicBezTo>
                        <a:pt x="12" y="382"/>
                        <a:pt x="11" y="376"/>
                        <a:pt x="9" y="371"/>
                      </a:cubicBezTo>
                      <a:cubicBezTo>
                        <a:pt x="7" y="365"/>
                        <a:pt x="9" y="362"/>
                        <a:pt x="14" y="362"/>
                      </a:cubicBezTo>
                      <a:cubicBezTo>
                        <a:pt x="21" y="361"/>
                        <a:pt x="22" y="358"/>
                        <a:pt x="20" y="352"/>
                      </a:cubicBezTo>
                      <a:cubicBezTo>
                        <a:pt x="14" y="330"/>
                        <a:pt x="9" y="308"/>
                        <a:pt x="3" y="286"/>
                      </a:cubicBezTo>
                      <a:cubicBezTo>
                        <a:pt x="0" y="274"/>
                        <a:pt x="84" y="194"/>
                        <a:pt x="96" y="173"/>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43" name="Freeform 69"/>
                <p:cNvSpPr>
                  <a:spLocks/>
                </p:cNvSpPr>
                <p:nvPr/>
              </p:nvSpPr>
              <p:spPr bwMode="auto">
                <a:xfrm>
                  <a:off x="3740" y="1977"/>
                  <a:ext cx="177" cy="228"/>
                </a:xfrm>
                <a:custGeom>
                  <a:avLst/>
                  <a:gdLst>
                    <a:gd name="T0" fmla="*/ 137 w 177"/>
                    <a:gd name="T1" fmla="*/ 0 h 228"/>
                    <a:gd name="T2" fmla="*/ 0 w 177"/>
                    <a:gd name="T3" fmla="*/ 228 h 228"/>
                    <a:gd name="T4" fmla="*/ 177 w 177"/>
                    <a:gd name="T5" fmla="*/ 228 h 228"/>
                    <a:gd name="T6" fmla="*/ 137 w 177"/>
                    <a:gd name="T7" fmla="*/ 0 h 228"/>
                  </a:gdLst>
                  <a:ahLst/>
                  <a:cxnLst>
                    <a:cxn ang="0">
                      <a:pos x="T0" y="T1"/>
                    </a:cxn>
                    <a:cxn ang="0">
                      <a:pos x="T2" y="T3"/>
                    </a:cxn>
                    <a:cxn ang="0">
                      <a:pos x="T4" y="T5"/>
                    </a:cxn>
                    <a:cxn ang="0">
                      <a:pos x="T6" y="T7"/>
                    </a:cxn>
                  </a:cxnLst>
                  <a:rect l="0" t="0" r="r" b="b"/>
                  <a:pathLst>
                    <a:path w="177" h="228">
                      <a:moveTo>
                        <a:pt x="137" y="0"/>
                      </a:moveTo>
                      <a:lnTo>
                        <a:pt x="0" y="228"/>
                      </a:lnTo>
                      <a:lnTo>
                        <a:pt x="177" y="228"/>
                      </a:lnTo>
                      <a:lnTo>
                        <a:pt x="137" y="0"/>
                      </a:lnTo>
                      <a:close/>
                    </a:path>
                  </a:pathLst>
                </a:custGeom>
                <a:solidFill>
                  <a:srgbClr val="009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44" name="Freeform 70"/>
                <p:cNvSpPr>
                  <a:spLocks/>
                </p:cNvSpPr>
                <p:nvPr/>
              </p:nvSpPr>
              <p:spPr bwMode="auto">
                <a:xfrm>
                  <a:off x="4340" y="1977"/>
                  <a:ext cx="177" cy="228"/>
                </a:xfrm>
                <a:custGeom>
                  <a:avLst/>
                  <a:gdLst>
                    <a:gd name="T0" fmla="*/ 38 w 177"/>
                    <a:gd name="T1" fmla="*/ 0 h 228"/>
                    <a:gd name="T2" fmla="*/ 177 w 177"/>
                    <a:gd name="T3" fmla="*/ 228 h 228"/>
                    <a:gd name="T4" fmla="*/ 0 w 177"/>
                    <a:gd name="T5" fmla="*/ 228 h 228"/>
                    <a:gd name="T6" fmla="*/ 38 w 177"/>
                    <a:gd name="T7" fmla="*/ 0 h 228"/>
                  </a:gdLst>
                  <a:ahLst/>
                  <a:cxnLst>
                    <a:cxn ang="0">
                      <a:pos x="T0" y="T1"/>
                    </a:cxn>
                    <a:cxn ang="0">
                      <a:pos x="T2" y="T3"/>
                    </a:cxn>
                    <a:cxn ang="0">
                      <a:pos x="T4" y="T5"/>
                    </a:cxn>
                    <a:cxn ang="0">
                      <a:pos x="T6" y="T7"/>
                    </a:cxn>
                  </a:cxnLst>
                  <a:rect l="0" t="0" r="r" b="b"/>
                  <a:pathLst>
                    <a:path w="177" h="228">
                      <a:moveTo>
                        <a:pt x="38" y="0"/>
                      </a:moveTo>
                      <a:lnTo>
                        <a:pt x="177" y="228"/>
                      </a:lnTo>
                      <a:lnTo>
                        <a:pt x="0" y="228"/>
                      </a:lnTo>
                      <a:lnTo>
                        <a:pt x="38" y="0"/>
                      </a:lnTo>
                      <a:close/>
                    </a:path>
                  </a:pathLst>
                </a:custGeom>
                <a:solidFill>
                  <a:srgbClr val="009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45" name="Rectangle 71"/>
                <p:cNvSpPr>
                  <a:spLocks noChangeArrowheads="1"/>
                </p:cNvSpPr>
                <p:nvPr/>
              </p:nvSpPr>
              <p:spPr bwMode="auto">
                <a:xfrm>
                  <a:off x="3865" y="1928"/>
                  <a:ext cx="526" cy="278"/>
                </a:xfrm>
                <a:prstGeom prst="rect">
                  <a:avLst/>
                </a:prstGeom>
                <a:solidFill>
                  <a:srgbClr val="C8CA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46" name="Oval 72"/>
                <p:cNvSpPr>
                  <a:spLocks noChangeArrowheads="1"/>
                </p:cNvSpPr>
                <p:nvPr/>
              </p:nvSpPr>
              <p:spPr bwMode="auto">
                <a:xfrm>
                  <a:off x="4093" y="2032"/>
                  <a:ext cx="70" cy="70"/>
                </a:xfrm>
                <a:prstGeom prst="ellipse">
                  <a:avLst/>
                </a:prstGeom>
                <a:solidFill>
                  <a:srgbClr val="EAEB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47" name="Freeform 73"/>
                <p:cNvSpPr>
                  <a:spLocks noEditPoints="1"/>
                </p:cNvSpPr>
                <p:nvPr/>
              </p:nvSpPr>
              <p:spPr bwMode="auto">
                <a:xfrm>
                  <a:off x="3821" y="1445"/>
                  <a:ext cx="75" cy="125"/>
                </a:xfrm>
                <a:custGeom>
                  <a:avLst/>
                  <a:gdLst>
                    <a:gd name="T0" fmla="*/ 26 w 93"/>
                    <a:gd name="T1" fmla="*/ 110 h 156"/>
                    <a:gd name="T2" fmla="*/ 26 w 93"/>
                    <a:gd name="T3" fmla="*/ 96 h 156"/>
                    <a:gd name="T4" fmla="*/ 26 w 93"/>
                    <a:gd name="T5" fmla="*/ 90 h 156"/>
                    <a:gd name="T6" fmla="*/ 64 w 93"/>
                    <a:gd name="T7" fmla="*/ 46 h 156"/>
                    <a:gd name="T8" fmla="*/ 38 w 93"/>
                    <a:gd name="T9" fmla="*/ 26 h 156"/>
                    <a:gd name="T10" fmla="*/ 5 w 93"/>
                    <a:gd name="T11" fmla="*/ 29 h 156"/>
                    <a:gd name="T12" fmla="*/ 0 w 93"/>
                    <a:gd name="T13" fmla="*/ 5 h 156"/>
                    <a:gd name="T14" fmla="*/ 41 w 93"/>
                    <a:gd name="T15" fmla="*/ 0 h 156"/>
                    <a:gd name="T16" fmla="*/ 93 w 93"/>
                    <a:gd name="T17" fmla="*/ 46 h 156"/>
                    <a:gd name="T18" fmla="*/ 50 w 93"/>
                    <a:gd name="T19" fmla="*/ 98 h 156"/>
                    <a:gd name="T20" fmla="*/ 49 w 93"/>
                    <a:gd name="T21" fmla="*/ 110 h 156"/>
                    <a:gd name="T22" fmla="*/ 26 w 93"/>
                    <a:gd name="T23" fmla="*/ 110 h 156"/>
                    <a:gd name="T24" fmla="*/ 38 w 93"/>
                    <a:gd name="T25" fmla="*/ 123 h 156"/>
                    <a:gd name="T26" fmla="*/ 53 w 93"/>
                    <a:gd name="T27" fmla="*/ 140 h 156"/>
                    <a:gd name="T28" fmla="*/ 38 w 93"/>
                    <a:gd name="T29" fmla="*/ 156 h 156"/>
                    <a:gd name="T30" fmla="*/ 23 w 93"/>
                    <a:gd name="T31" fmla="*/ 140 h 156"/>
                    <a:gd name="T32" fmla="*/ 38 w 93"/>
                    <a:gd name="T33" fmla="*/ 1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 h="156">
                      <a:moveTo>
                        <a:pt x="26" y="110"/>
                      </a:moveTo>
                      <a:cubicBezTo>
                        <a:pt x="26" y="96"/>
                        <a:pt x="26" y="96"/>
                        <a:pt x="26" y="96"/>
                      </a:cubicBezTo>
                      <a:cubicBezTo>
                        <a:pt x="26" y="94"/>
                        <a:pt x="26" y="91"/>
                        <a:pt x="26" y="90"/>
                      </a:cubicBezTo>
                      <a:cubicBezTo>
                        <a:pt x="26" y="52"/>
                        <a:pt x="64" y="81"/>
                        <a:pt x="64" y="46"/>
                      </a:cubicBezTo>
                      <a:cubicBezTo>
                        <a:pt x="64" y="31"/>
                        <a:pt x="58" y="26"/>
                        <a:pt x="38" y="26"/>
                      </a:cubicBezTo>
                      <a:cubicBezTo>
                        <a:pt x="25" y="26"/>
                        <a:pt x="14" y="28"/>
                        <a:pt x="5" y="29"/>
                      </a:cubicBezTo>
                      <a:cubicBezTo>
                        <a:pt x="0" y="5"/>
                        <a:pt x="0" y="5"/>
                        <a:pt x="0" y="5"/>
                      </a:cubicBezTo>
                      <a:cubicBezTo>
                        <a:pt x="12" y="2"/>
                        <a:pt x="27" y="0"/>
                        <a:pt x="41" y="0"/>
                      </a:cubicBezTo>
                      <a:cubicBezTo>
                        <a:pt x="72" y="0"/>
                        <a:pt x="93" y="6"/>
                        <a:pt x="93" y="46"/>
                      </a:cubicBezTo>
                      <a:cubicBezTo>
                        <a:pt x="93" y="99"/>
                        <a:pt x="51" y="79"/>
                        <a:pt x="50" y="98"/>
                      </a:cubicBezTo>
                      <a:cubicBezTo>
                        <a:pt x="49" y="110"/>
                        <a:pt x="49" y="110"/>
                        <a:pt x="49" y="110"/>
                      </a:cubicBezTo>
                      <a:lnTo>
                        <a:pt x="26" y="110"/>
                      </a:lnTo>
                      <a:close/>
                      <a:moveTo>
                        <a:pt x="38" y="123"/>
                      </a:moveTo>
                      <a:cubicBezTo>
                        <a:pt x="50" y="123"/>
                        <a:pt x="53" y="128"/>
                        <a:pt x="53" y="140"/>
                      </a:cubicBezTo>
                      <a:cubicBezTo>
                        <a:pt x="53" y="152"/>
                        <a:pt x="50" y="156"/>
                        <a:pt x="38" y="156"/>
                      </a:cubicBezTo>
                      <a:cubicBezTo>
                        <a:pt x="26" y="156"/>
                        <a:pt x="23" y="152"/>
                        <a:pt x="23" y="140"/>
                      </a:cubicBezTo>
                      <a:cubicBezTo>
                        <a:pt x="23" y="128"/>
                        <a:pt x="26" y="123"/>
                        <a:pt x="38" y="123"/>
                      </a:cubicBezTo>
                      <a:close/>
                    </a:path>
                  </a:pathLst>
                </a:custGeom>
                <a:solidFill>
                  <a:srgbClr val="1893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48" name="Freeform 74"/>
                <p:cNvSpPr>
                  <a:spLocks noEditPoints="1"/>
                </p:cNvSpPr>
                <p:nvPr/>
              </p:nvSpPr>
              <p:spPr bwMode="auto">
                <a:xfrm>
                  <a:off x="4434" y="1445"/>
                  <a:ext cx="74" cy="125"/>
                </a:xfrm>
                <a:custGeom>
                  <a:avLst/>
                  <a:gdLst>
                    <a:gd name="T0" fmla="*/ 26 w 92"/>
                    <a:gd name="T1" fmla="*/ 110 h 156"/>
                    <a:gd name="T2" fmla="*/ 26 w 92"/>
                    <a:gd name="T3" fmla="*/ 96 h 156"/>
                    <a:gd name="T4" fmla="*/ 26 w 92"/>
                    <a:gd name="T5" fmla="*/ 90 h 156"/>
                    <a:gd name="T6" fmla="*/ 64 w 92"/>
                    <a:gd name="T7" fmla="*/ 46 h 156"/>
                    <a:gd name="T8" fmla="*/ 38 w 92"/>
                    <a:gd name="T9" fmla="*/ 26 h 156"/>
                    <a:gd name="T10" fmla="*/ 5 w 92"/>
                    <a:gd name="T11" fmla="*/ 29 h 156"/>
                    <a:gd name="T12" fmla="*/ 0 w 92"/>
                    <a:gd name="T13" fmla="*/ 5 h 156"/>
                    <a:gd name="T14" fmla="*/ 41 w 92"/>
                    <a:gd name="T15" fmla="*/ 0 h 156"/>
                    <a:gd name="T16" fmla="*/ 92 w 92"/>
                    <a:gd name="T17" fmla="*/ 46 h 156"/>
                    <a:gd name="T18" fmla="*/ 50 w 92"/>
                    <a:gd name="T19" fmla="*/ 98 h 156"/>
                    <a:gd name="T20" fmla="*/ 49 w 92"/>
                    <a:gd name="T21" fmla="*/ 110 h 156"/>
                    <a:gd name="T22" fmla="*/ 26 w 92"/>
                    <a:gd name="T23" fmla="*/ 110 h 156"/>
                    <a:gd name="T24" fmla="*/ 38 w 92"/>
                    <a:gd name="T25" fmla="*/ 123 h 156"/>
                    <a:gd name="T26" fmla="*/ 53 w 92"/>
                    <a:gd name="T27" fmla="*/ 140 h 156"/>
                    <a:gd name="T28" fmla="*/ 38 w 92"/>
                    <a:gd name="T29" fmla="*/ 156 h 156"/>
                    <a:gd name="T30" fmla="*/ 22 w 92"/>
                    <a:gd name="T31" fmla="*/ 140 h 156"/>
                    <a:gd name="T32" fmla="*/ 38 w 92"/>
                    <a:gd name="T33" fmla="*/ 1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156">
                      <a:moveTo>
                        <a:pt x="26" y="110"/>
                      </a:moveTo>
                      <a:cubicBezTo>
                        <a:pt x="26" y="96"/>
                        <a:pt x="26" y="96"/>
                        <a:pt x="26" y="96"/>
                      </a:cubicBezTo>
                      <a:cubicBezTo>
                        <a:pt x="26" y="94"/>
                        <a:pt x="26" y="91"/>
                        <a:pt x="26" y="90"/>
                      </a:cubicBezTo>
                      <a:cubicBezTo>
                        <a:pt x="26" y="52"/>
                        <a:pt x="64" y="81"/>
                        <a:pt x="64" y="46"/>
                      </a:cubicBezTo>
                      <a:cubicBezTo>
                        <a:pt x="64" y="31"/>
                        <a:pt x="58" y="26"/>
                        <a:pt x="38" y="26"/>
                      </a:cubicBezTo>
                      <a:cubicBezTo>
                        <a:pt x="25" y="26"/>
                        <a:pt x="13" y="28"/>
                        <a:pt x="5" y="29"/>
                      </a:cubicBezTo>
                      <a:cubicBezTo>
                        <a:pt x="0" y="5"/>
                        <a:pt x="0" y="5"/>
                        <a:pt x="0" y="5"/>
                      </a:cubicBezTo>
                      <a:cubicBezTo>
                        <a:pt x="11" y="2"/>
                        <a:pt x="26" y="0"/>
                        <a:pt x="41" y="0"/>
                      </a:cubicBezTo>
                      <a:cubicBezTo>
                        <a:pt x="72" y="0"/>
                        <a:pt x="92" y="6"/>
                        <a:pt x="92" y="46"/>
                      </a:cubicBezTo>
                      <a:cubicBezTo>
                        <a:pt x="92" y="99"/>
                        <a:pt x="50" y="79"/>
                        <a:pt x="50" y="98"/>
                      </a:cubicBezTo>
                      <a:cubicBezTo>
                        <a:pt x="49" y="110"/>
                        <a:pt x="49" y="110"/>
                        <a:pt x="49" y="110"/>
                      </a:cubicBezTo>
                      <a:lnTo>
                        <a:pt x="26" y="110"/>
                      </a:lnTo>
                      <a:close/>
                      <a:moveTo>
                        <a:pt x="38" y="123"/>
                      </a:moveTo>
                      <a:cubicBezTo>
                        <a:pt x="49" y="123"/>
                        <a:pt x="53" y="128"/>
                        <a:pt x="53" y="140"/>
                      </a:cubicBezTo>
                      <a:cubicBezTo>
                        <a:pt x="53" y="152"/>
                        <a:pt x="50" y="156"/>
                        <a:pt x="38" y="156"/>
                      </a:cubicBezTo>
                      <a:cubicBezTo>
                        <a:pt x="26" y="156"/>
                        <a:pt x="22" y="152"/>
                        <a:pt x="22" y="140"/>
                      </a:cubicBezTo>
                      <a:cubicBezTo>
                        <a:pt x="22" y="128"/>
                        <a:pt x="26" y="123"/>
                        <a:pt x="38" y="123"/>
                      </a:cubicBezTo>
                      <a:close/>
                    </a:path>
                  </a:pathLst>
                </a:custGeom>
                <a:solidFill>
                  <a:srgbClr val="1893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49" name="Freeform 75"/>
                <p:cNvSpPr>
                  <a:spLocks noEditPoints="1"/>
                </p:cNvSpPr>
                <p:nvPr/>
              </p:nvSpPr>
              <p:spPr bwMode="auto">
                <a:xfrm>
                  <a:off x="5047" y="1445"/>
                  <a:ext cx="74" cy="125"/>
                </a:xfrm>
                <a:custGeom>
                  <a:avLst/>
                  <a:gdLst>
                    <a:gd name="T0" fmla="*/ 26 w 92"/>
                    <a:gd name="T1" fmla="*/ 110 h 156"/>
                    <a:gd name="T2" fmla="*/ 25 w 92"/>
                    <a:gd name="T3" fmla="*/ 96 h 156"/>
                    <a:gd name="T4" fmla="*/ 25 w 92"/>
                    <a:gd name="T5" fmla="*/ 90 h 156"/>
                    <a:gd name="T6" fmla="*/ 63 w 92"/>
                    <a:gd name="T7" fmla="*/ 46 h 156"/>
                    <a:gd name="T8" fmla="*/ 37 w 92"/>
                    <a:gd name="T9" fmla="*/ 26 h 156"/>
                    <a:gd name="T10" fmla="*/ 4 w 92"/>
                    <a:gd name="T11" fmla="*/ 29 h 156"/>
                    <a:gd name="T12" fmla="*/ 0 w 92"/>
                    <a:gd name="T13" fmla="*/ 5 h 156"/>
                    <a:gd name="T14" fmla="*/ 41 w 92"/>
                    <a:gd name="T15" fmla="*/ 0 h 156"/>
                    <a:gd name="T16" fmla="*/ 92 w 92"/>
                    <a:gd name="T17" fmla="*/ 46 h 156"/>
                    <a:gd name="T18" fmla="*/ 49 w 92"/>
                    <a:gd name="T19" fmla="*/ 98 h 156"/>
                    <a:gd name="T20" fmla="*/ 49 w 92"/>
                    <a:gd name="T21" fmla="*/ 110 h 156"/>
                    <a:gd name="T22" fmla="*/ 26 w 92"/>
                    <a:gd name="T23" fmla="*/ 110 h 156"/>
                    <a:gd name="T24" fmla="*/ 37 w 92"/>
                    <a:gd name="T25" fmla="*/ 123 h 156"/>
                    <a:gd name="T26" fmla="*/ 53 w 92"/>
                    <a:gd name="T27" fmla="*/ 140 h 156"/>
                    <a:gd name="T28" fmla="*/ 37 w 92"/>
                    <a:gd name="T29" fmla="*/ 156 h 156"/>
                    <a:gd name="T30" fmla="*/ 22 w 92"/>
                    <a:gd name="T31" fmla="*/ 140 h 156"/>
                    <a:gd name="T32" fmla="*/ 37 w 92"/>
                    <a:gd name="T33" fmla="*/ 1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156">
                      <a:moveTo>
                        <a:pt x="26" y="110"/>
                      </a:moveTo>
                      <a:cubicBezTo>
                        <a:pt x="25" y="96"/>
                        <a:pt x="25" y="96"/>
                        <a:pt x="25" y="96"/>
                      </a:cubicBezTo>
                      <a:cubicBezTo>
                        <a:pt x="25" y="94"/>
                        <a:pt x="25" y="91"/>
                        <a:pt x="25" y="90"/>
                      </a:cubicBezTo>
                      <a:cubicBezTo>
                        <a:pt x="25" y="52"/>
                        <a:pt x="63" y="81"/>
                        <a:pt x="63" y="46"/>
                      </a:cubicBezTo>
                      <a:cubicBezTo>
                        <a:pt x="63" y="31"/>
                        <a:pt x="58" y="26"/>
                        <a:pt x="37" y="26"/>
                      </a:cubicBezTo>
                      <a:cubicBezTo>
                        <a:pt x="25" y="26"/>
                        <a:pt x="13" y="28"/>
                        <a:pt x="4" y="29"/>
                      </a:cubicBezTo>
                      <a:cubicBezTo>
                        <a:pt x="0" y="5"/>
                        <a:pt x="0" y="5"/>
                        <a:pt x="0" y="5"/>
                      </a:cubicBezTo>
                      <a:cubicBezTo>
                        <a:pt x="11" y="2"/>
                        <a:pt x="26" y="0"/>
                        <a:pt x="41" y="0"/>
                      </a:cubicBezTo>
                      <a:cubicBezTo>
                        <a:pt x="71" y="0"/>
                        <a:pt x="92" y="6"/>
                        <a:pt x="92" y="46"/>
                      </a:cubicBezTo>
                      <a:cubicBezTo>
                        <a:pt x="92" y="99"/>
                        <a:pt x="50" y="79"/>
                        <a:pt x="49" y="98"/>
                      </a:cubicBezTo>
                      <a:cubicBezTo>
                        <a:pt x="49" y="110"/>
                        <a:pt x="49" y="110"/>
                        <a:pt x="49" y="110"/>
                      </a:cubicBezTo>
                      <a:lnTo>
                        <a:pt x="26" y="110"/>
                      </a:lnTo>
                      <a:close/>
                      <a:moveTo>
                        <a:pt x="37" y="123"/>
                      </a:moveTo>
                      <a:cubicBezTo>
                        <a:pt x="49" y="123"/>
                        <a:pt x="53" y="128"/>
                        <a:pt x="53" y="140"/>
                      </a:cubicBezTo>
                      <a:cubicBezTo>
                        <a:pt x="53" y="152"/>
                        <a:pt x="49" y="156"/>
                        <a:pt x="37" y="156"/>
                      </a:cubicBezTo>
                      <a:cubicBezTo>
                        <a:pt x="26" y="156"/>
                        <a:pt x="22" y="152"/>
                        <a:pt x="22" y="140"/>
                      </a:cubicBezTo>
                      <a:cubicBezTo>
                        <a:pt x="22" y="128"/>
                        <a:pt x="26" y="123"/>
                        <a:pt x="37" y="123"/>
                      </a:cubicBezTo>
                      <a:close/>
                    </a:path>
                  </a:pathLst>
                </a:custGeom>
                <a:solidFill>
                  <a:srgbClr val="1893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237" name="Group 53"/>
              <p:cNvGrpSpPr>
                <a:grpSpLocks noChangeAspect="1"/>
              </p:cNvGrpSpPr>
              <p:nvPr/>
            </p:nvGrpSpPr>
            <p:grpSpPr bwMode="auto">
              <a:xfrm>
                <a:off x="4115810" y="4177729"/>
                <a:ext cx="959439" cy="830650"/>
                <a:chOff x="2581" y="1069"/>
                <a:chExt cx="2518" cy="2180"/>
              </a:xfrm>
            </p:grpSpPr>
            <p:sp>
              <p:nvSpPr>
                <p:cNvPr id="249" name="Rectangle 54"/>
                <p:cNvSpPr>
                  <a:spLocks noChangeArrowheads="1"/>
                </p:cNvSpPr>
                <p:nvPr/>
              </p:nvSpPr>
              <p:spPr bwMode="auto">
                <a:xfrm>
                  <a:off x="3285" y="2735"/>
                  <a:ext cx="277" cy="61"/>
                </a:xfrm>
                <a:prstGeom prst="rect">
                  <a:avLst/>
                </a:prstGeom>
                <a:solidFill>
                  <a:srgbClr val="0707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50" name="Rectangle 55"/>
                <p:cNvSpPr>
                  <a:spLocks noChangeArrowheads="1"/>
                </p:cNvSpPr>
                <p:nvPr/>
              </p:nvSpPr>
              <p:spPr bwMode="auto">
                <a:xfrm>
                  <a:off x="3562" y="2735"/>
                  <a:ext cx="279" cy="61"/>
                </a:xfrm>
                <a:prstGeom prst="rect">
                  <a:avLst/>
                </a:prstGeom>
                <a:solidFill>
                  <a:srgbClr val="DF20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51" name="Rectangle 56"/>
                <p:cNvSpPr>
                  <a:spLocks noChangeArrowheads="1"/>
                </p:cNvSpPr>
                <p:nvPr/>
              </p:nvSpPr>
              <p:spPr bwMode="auto">
                <a:xfrm>
                  <a:off x="3841" y="2735"/>
                  <a:ext cx="277" cy="61"/>
                </a:xfrm>
                <a:prstGeom prst="rect">
                  <a:avLst/>
                </a:prstGeom>
                <a:solidFill>
                  <a:srgbClr val="110F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52" name="Rectangle 57"/>
                <p:cNvSpPr>
                  <a:spLocks noChangeArrowheads="1"/>
                </p:cNvSpPr>
                <p:nvPr/>
              </p:nvSpPr>
              <p:spPr bwMode="auto">
                <a:xfrm>
                  <a:off x="4118" y="2735"/>
                  <a:ext cx="277" cy="61"/>
                </a:xfrm>
                <a:prstGeom prst="rect">
                  <a:avLst/>
                </a:prstGeom>
                <a:solidFill>
                  <a:srgbClr val="61BC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53" name="Rectangle 58"/>
                <p:cNvSpPr>
                  <a:spLocks noChangeArrowheads="1"/>
                </p:cNvSpPr>
                <p:nvPr/>
              </p:nvSpPr>
              <p:spPr bwMode="auto">
                <a:xfrm>
                  <a:off x="4395" y="2735"/>
                  <a:ext cx="242" cy="6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54" name="Freeform 59"/>
                <p:cNvSpPr>
                  <a:spLocks/>
                </p:cNvSpPr>
                <p:nvPr/>
              </p:nvSpPr>
              <p:spPr bwMode="auto">
                <a:xfrm>
                  <a:off x="3285" y="1894"/>
                  <a:ext cx="277" cy="841"/>
                </a:xfrm>
                <a:custGeom>
                  <a:avLst/>
                  <a:gdLst>
                    <a:gd name="T0" fmla="*/ 0 w 277"/>
                    <a:gd name="T1" fmla="*/ 841 h 841"/>
                    <a:gd name="T2" fmla="*/ 277 w 277"/>
                    <a:gd name="T3" fmla="*/ 841 h 841"/>
                    <a:gd name="T4" fmla="*/ 277 w 277"/>
                    <a:gd name="T5" fmla="*/ 831 h 841"/>
                    <a:gd name="T6" fmla="*/ 277 w 277"/>
                    <a:gd name="T7" fmla="*/ 684 h 841"/>
                    <a:gd name="T8" fmla="*/ 33 w 277"/>
                    <a:gd name="T9" fmla="*/ 684 h 841"/>
                    <a:gd name="T10" fmla="*/ 33 w 277"/>
                    <a:gd name="T11" fmla="*/ 341 h 841"/>
                    <a:gd name="T12" fmla="*/ 277 w 277"/>
                    <a:gd name="T13" fmla="*/ 341 h 841"/>
                    <a:gd name="T14" fmla="*/ 277 w 277"/>
                    <a:gd name="T15" fmla="*/ 0 h 841"/>
                    <a:gd name="T16" fmla="*/ 0 w 277"/>
                    <a:gd name="T17" fmla="*/ 0 h 841"/>
                    <a:gd name="T18" fmla="*/ 0 w 277"/>
                    <a:gd name="T19" fmla="*/ 831 h 841"/>
                    <a:gd name="T20" fmla="*/ 0 w 277"/>
                    <a:gd name="T21" fmla="*/ 841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7" h="841">
                      <a:moveTo>
                        <a:pt x="0" y="841"/>
                      </a:moveTo>
                      <a:lnTo>
                        <a:pt x="277" y="841"/>
                      </a:lnTo>
                      <a:lnTo>
                        <a:pt x="277" y="831"/>
                      </a:lnTo>
                      <a:lnTo>
                        <a:pt x="277" y="684"/>
                      </a:lnTo>
                      <a:lnTo>
                        <a:pt x="33" y="684"/>
                      </a:lnTo>
                      <a:lnTo>
                        <a:pt x="33" y="341"/>
                      </a:lnTo>
                      <a:lnTo>
                        <a:pt x="277" y="341"/>
                      </a:lnTo>
                      <a:lnTo>
                        <a:pt x="277" y="0"/>
                      </a:lnTo>
                      <a:lnTo>
                        <a:pt x="0" y="0"/>
                      </a:lnTo>
                      <a:lnTo>
                        <a:pt x="0" y="831"/>
                      </a:lnTo>
                      <a:lnTo>
                        <a:pt x="0" y="841"/>
                      </a:lnTo>
                      <a:close/>
                    </a:path>
                  </a:pathLst>
                </a:custGeom>
                <a:solidFill>
                  <a:srgbClr val="FCEF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55" name="Rectangle 60"/>
                <p:cNvSpPr>
                  <a:spLocks noChangeArrowheads="1"/>
                </p:cNvSpPr>
                <p:nvPr/>
              </p:nvSpPr>
              <p:spPr bwMode="auto">
                <a:xfrm>
                  <a:off x="3046" y="2735"/>
                  <a:ext cx="239" cy="61"/>
                </a:xfrm>
                <a:prstGeom prst="rect">
                  <a:avLst/>
                </a:prstGeom>
                <a:solidFill>
                  <a:srgbClr val="2D38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56" name="Freeform 61"/>
                <p:cNvSpPr>
                  <a:spLocks/>
                </p:cNvSpPr>
                <p:nvPr/>
              </p:nvSpPr>
              <p:spPr bwMode="auto">
                <a:xfrm>
                  <a:off x="3046" y="1894"/>
                  <a:ext cx="239" cy="841"/>
                </a:xfrm>
                <a:custGeom>
                  <a:avLst/>
                  <a:gdLst>
                    <a:gd name="T0" fmla="*/ 239 w 239"/>
                    <a:gd name="T1" fmla="*/ 831 h 841"/>
                    <a:gd name="T2" fmla="*/ 239 w 239"/>
                    <a:gd name="T3" fmla="*/ 0 h 841"/>
                    <a:gd name="T4" fmla="*/ 0 w 239"/>
                    <a:gd name="T5" fmla="*/ 0 h 841"/>
                    <a:gd name="T6" fmla="*/ 0 w 239"/>
                    <a:gd name="T7" fmla="*/ 841 h 841"/>
                    <a:gd name="T8" fmla="*/ 239 w 239"/>
                    <a:gd name="T9" fmla="*/ 841 h 841"/>
                    <a:gd name="T10" fmla="*/ 239 w 239"/>
                    <a:gd name="T11" fmla="*/ 831 h 841"/>
                  </a:gdLst>
                  <a:ahLst/>
                  <a:cxnLst>
                    <a:cxn ang="0">
                      <a:pos x="T0" y="T1"/>
                    </a:cxn>
                    <a:cxn ang="0">
                      <a:pos x="T2" y="T3"/>
                    </a:cxn>
                    <a:cxn ang="0">
                      <a:pos x="T4" y="T5"/>
                    </a:cxn>
                    <a:cxn ang="0">
                      <a:pos x="T6" y="T7"/>
                    </a:cxn>
                    <a:cxn ang="0">
                      <a:pos x="T8" y="T9"/>
                    </a:cxn>
                    <a:cxn ang="0">
                      <a:pos x="T10" y="T11"/>
                    </a:cxn>
                  </a:cxnLst>
                  <a:rect l="0" t="0" r="r" b="b"/>
                  <a:pathLst>
                    <a:path w="239" h="841">
                      <a:moveTo>
                        <a:pt x="239" y="831"/>
                      </a:moveTo>
                      <a:lnTo>
                        <a:pt x="239" y="0"/>
                      </a:lnTo>
                      <a:lnTo>
                        <a:pt x="0" y="0"/>
                      </a:lnTo>
                      <a:lnTo>
                        <a:pt x="0" y="841"/>
                      </a:lnTo>
                      <a:lnTo>
                        <a:pt x="239" y="841"/>
                      </a:lnTo>
                      <a:lnTo>
                        <a:pt x="239" y="831"/>
                      </a:lnTo>
                      <a:close/>
                    </a:path>
                  </a:pathLst>
                </a:custGeom>
                <a:solidFill>
                  <a:srgbClr val="EFF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57" name="Rectangle 62"/>
                <p:cNvSpPr>
                  <a:spLocks noChangeArrowheads="1"/>
                </p:cNvSpPr>
                <p:nvPr/>
              </p:nvSpPr>
              <p:spPr bwMode="auto">
                <a:xfrm>
                  <a:off x="3562" y="1894"/>
                  <a:ext cx="279" cy="341"/>
                </a:xfrm>
                <a:prstGeom prst="rect">
                  <a:avLst/>
                </a:prstGeom>
                <a:solidFill>
                  <a:srgbClr val="1CA4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58" name="Freeform 63"/>
                <p:cNvSpPr>
                  <a:spLocks/>
                </p:cNvSpPr>
                <p:nvPr/>
              </p:nvSpPr>
              <p:spPr bwMode="auto">
                <a:xfrm>
                  <a:off x="3562" y="2578"/>
                  <a:ext cx="279" cy="157"/>
                </a:xfrm>
                <a:custGeom>
                  <a:avLst/>
                  <a:gdLst>
                    <a:gd name="T0" fmla="*/ 0 w 279"/>
                    <a:gd name="T1" fmla="*/ 157 h 157"/>
                    <a:gd name="T2" fmla="*/ 279 w 279"/>
                    <a:gd name="T3" fmla="*/ 157 h 157"/>
                    <a:gd name="T4" fmla="*/ 279 w 279"/>
                    <a:gd name="T5" fmla="*/ 147 h 157"/>
                    <a:gd name="T6" fmla="*/ 279 w 279"/>
                    <a:gd name="T7" fmla="*/ 0 h 157"/>
                    <a:gd name="T8" fmla="*/ 0 w 279"/>
                    <a:gd name="T9" fmla="*/ 0 h 157"/>
                    <a:gd name="T10" fmla="*/ 0 w 279"/>
                    <a:gd name="T11" fmla="*/ 147 h 157"/>
                    <a:gd name="T12" fmla="*/ 0 w 279"/>
                    <a:gd name="T13" fmla="*/ 157 h 157"/>
                  </a:gdLst>
                  <a:ahLst/>
                  <a:cxnLst>
                    <a:cxn ang="0">
                      <a:pos x="T0" y="T1"/>
                    </a:cxn>
                    <a:cxn ang="0">
                      <a:pos x="T2" y="T3"/>
                    </a:cxn>
                    <a:cxn ang="0">
                      <a:pos x="T4" y="T5"/>
                    </a:cxn>
                    <a:cxn ang="0">
                      <a:pos x="T6" y="T7"/>
                    </a:cxn>
                    <a:cxn ang="0">
                      <a:pos x="T8" y="T9"/>
                    </a:cxn>
                    <a:cxn ang="0">
                      <a:pos x="T10" y="T11"/>
                    </a:cxn>
                    <a:cxn ang="0">
                      <a:pos x="T12" y="T13"/>
                    </a:cxn>
                  </a:cxnLst>
                  <a:rect l="0" t="0" r="r" b="b"/>
                  <a:pathLst>
                    <a:path w="279" h="157">
                      <a:moveTo>
                        <a:pt x="0" y="157"/>
                      </a:moveTo>
                      <a:lnTo>
                        <a:pt x="279" y="157"/>
                      </a:lnTo>
                      <a:lnTo>
                        <a:pt x="279" y="147"/>
                      </a:lnTo>
                      <a:lnTo>
                        <a:pt x="279" y="0"/>
                      </a:lnTo>
                      <a:lnTo>
                        <a:pt x="0" y="0"/>
                      </a:lnTo>
                      <a:lnTo>
                        <a:pt x="0" y="147"/>
                      </a:lnTo>
                      <a:lnTo>
                        <a:pt x="0" y="157"/>
                      </a:lnTo>
                      <a:close/>
                    </a:path>
                  </a:pathLst>
                </a:custGeom>
                <a:solidFill>
                  <a:srgbClr val="1CA4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59" name="Rectangle 64"/>
                <p:cNvSpPr>
                  <a:spLocks noChangeArrowheads="1"/>
                </p:cNvSpPr>
                <p:nvPr/>
              </p:nvSpPr>
              <p:spPr bwMode="auto">
                <a:xfrm>
                  <a:off x="3841" y="1894"/>
                  <a:ext cx="277" cy="341"/>
                </a:xfrm>
                <a:prstGeom prst="rect">
                  <a:avLst/>
                </a:prstGeom>
                <a:solidFill>
                  <a:srgbClr val="8FBC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0" name="Freeform 65"/>
                <p:cNvSpPr>
                  <a:spLocks/>
                </p:cNvSpPr>
                <p:nvPr/>
              </p:nvSpPr>
              <p:spPr bwMode="auto">
                <a:xfrm>
                  <a:off x="3841" y="2578"/>
                  <a:ext cx="277" cy="157"/>
                </a:xfrm>
                <a:custGeom>
                  <a:avLst/>
                  <a:gdLst>
                    <a:gd name="T0" fmla="*/ 0 w 277"/>
                    <a:gd name="T1" fmla="*/ 157 h 157"/>
                    <a:gd name="T2" fmla="*/ 277 w 277"/>
                    <a:gd name="T3" fmla="*/ 157 h 157"/>
                    <a:gd name="T4" fmla="*/ 277 w 277"/>
                    <a:gd name="T5" fmla="*/ 147 h 157"/>
                    <a:gd name="T6" fmla="*/ 277 w 277"/>
                    <a:gd name="T7" fmla="*/ 0 h 157"/>
                    <a:gd name="T8" fmla="*/ 0 w 277"/>
                    <a:gd name="T9" fmla="*/ 0 h 157"/>
                    <a:gd name="T10" fmla="*/ 0 w 277"/>
                    <a:gd name="T11" fmla="*/ 147 h 157"/>
                    <a:gd name="T12" fmla="*/ 0 w 277"/>
                    <a:gd name="T13" fmla="*/ 157 h 157"/>
                  </a:gdLst>
                  <a:ahLst/>
                  <a:cxnLst>
                    <a:cxn ang="0">
                      <a:pos x="T0" y="T1"/>
                    </a:cxn>
                    <a:cxn ang="0">
                      <a:pos x="T2" y="T3"/>
                    </a:cxn>
                    <a:cxn ang="0">
                      <a:pos x="T4" y="T5"/>
                    </a:cxn>
                    <a:cxn ang="0">
                      <a:pos x="T6" y="T7"/>
                    </a:cxn>
                    <a:cxn ang="0">
                      <a:pos x="T8" y="T9"/>
                    </a:cxn>
                    <a:cxn ang="0">
                      <a:pos x="T10" y="T11"/>
                    </a:cxn>
                    <a:cxn ang="0">
                      <a:pos x="T12" y="T13"/>
                    </a:cxn>
                  </a:cxnLst>
                  <a:rect l="0" t="0" r="r" b="b"/>
                  <a:pathLst>
                    <a:path w="277" h="157">
                      <a:moveTo>
                        <a:pt x="0" y="157"/>
                      </a:moveTo>
                      <a:lnTo>
                        <a:pt x="277" y="157"/>
                      </a:lnTo>
                      <a:lnTo>
                        <a:pt x="277" y="147"/>
                      </a:lnTo>
                      <a:lnTo>
                        <a:pt x="277" y="0"/>
                      </a:lnTo>
                      <a:lnTo>
                        <a:pt x="0" y="0"/>
                      </a:lnTo>
                      <a:lnTo>
                        <a:pt x="0" y="147"/>
                      </a:lnTo>
                      <a:lnTo>
                        <a:pt x="0" y="157"/>
                      </a:lnTo>
                      <a:close/>
                    </a:path>
                  </a:pathLst>
                </a:custGeom>
                <a:solidFill>
                  <a:srgbClr val="8FBC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1" name="Rectangle 66"/>
                <p:cNvSpPr>
                  <a:spLocks noChangeArrowheads="1"/>
                </p:cNvSpPr>
                <p:nvPr/>
              </p:nvSpPr>
              <p:spPr bwMode="auto">
                <a:xfrm>
                  <a:off x="4118" y="1894"/>
                  <a:ext cx="277" cy="341"/>
                </a:xfrm>
                <a:prstGeom prst="rect">
                  <a:avLst/>
                </a:prstGeom>
                <a:solidFill>
                  <a:srgbClr val="DF1D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2" name="Freeform 67"/>
                <p:cNvSpPr>
                  <a:spLocks/>
                </p:cNvSpPr>
                <p:nvPr/>
              </p:nvSpPr>
              <p:spPr bwMode="auto">
                <a:xfrm>
                  <a:off x="4118" y="2578"/>
                  <a:ext cx="277" cy="157"/>
                </a:xfrm>
                <a:custGeom>
                  <a:avLst/>
                  <a:gdLst>
                    <a:gd name="T0" fmla="*/ 0 w 277"/>
                    <a:gd name="T1" fmla="*/ 157 h 157"/>
                    <a:gd name="T2" fmla="*/ 277 w 277"/>
                    <a:gd name="T3" fmla="*/ 157 h 157"/>
                    <a:gd name="T4" fmla="*/ 277 w 277"/>
                    <a:gd name="T5" fmla="*/ 147 h 157"/>
                    <a:gd name="T6" fmla="*/ 277 w 277"/>
                    <a:gd name="T7" fmla="*/ 0 h 157"/>
                    <a:gd name="T8" fmla="*/ 0 w 277"/>
                    <a:gd name="T9" fmla="*/ 0 h 157"/>
                    <a:gd name="T10" fmla="*/ 0 w 277"/>
                    <a:gd name="T11" fmla="*/ 147 h 157"/>
                    <a:gd name="T12" fmla="*/ 0 w 277"/>
                    <a:gd name="T13" fmla="*/ 157 h 157"/>
                  </a:gdLst>
                  <a:ahLst/>
                  <a:cxnLst>
                    <a:cxn ang="0">
                      <a:pos x="T0" y="T1"/>
                    </a:cxn>
                    <a:cxn ang="0">
                      <a:pos x="T2" y="T3"/>
                    </a:cxn>
                    <a:cxn ang="0">
                      <a:pos x="T4" y="T5"/>
                    </a:cxn>
                    <a:cxn ang="0">
                      <a:pos x="T6" y="T7"/>
                    </a:cxn>
                    <a:cxn ang="0">
                      <a:pos x="T8" y="T9"/>
                    </a:cxn>
                    <a:cxn ang="0">
                      <a:pos x="T10" y="T11"/>
                    </a:cxn>
                    <a:cxn ang="0">
                      <a:pos x="T12" y="T13"/>
                    </a:cxn>
                  </a:cxnLst>
                  <a:rect l="0" t="0" r="r" b="b"/>
                  <a:pathLst>
                    <a:path w="277" h="157">
                      <a:moveTo>
                        <a:pt x="0" y="157"/>
                      </a:moveTo>
                      <a:lnTo>
                        <a:pt x="277" y="157"/>
                      </a:lnTo>
                      <a:lnTo>
                        <a:pt x="277" y="147"/>
                      </a:lnTo>
                      <a:lnTo>
                        <a:pt x="277" y="0"/>
                      </a:lnTo>
                      <a:lnTo>
                        <a:pt x="0" y="0"/>
                      </a:lnTo>
                      <a:lnTo>
                        <a:pt x="0" y="147"/>
                      </a:lnTo>
                      <a:lnTo>
                        <a:pt x="0" y="157"/>
                      </a:lnTo>
                      <a:close/>
                    </a:path>
                  </a:pathLst>
                </a:custGeom>
                <a:solidFill>
                  <a:srgbClr val="DF1D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3" name="Freeform 68"/>
                <p:cNvSpPr>
                  <a:spLocks/>
                </p:cNvSpPr>
                <p:nvPr/>
              </p:nvSpPr>
              <p:spPr bwMode="auto">
                <a:xfrm>
                  <a:off x="4395" y="2578"/>
                  <a:ext cx="242" cy="157"/>
                </a:xfrm>
                <a:custGeom>
                  <a:avLst/>
                  <a:gdLst>
                    <a:gd name="T0" fmla="*/ 0 w 242"/>
                    <a:gd name="T1" fmla="*/ 147 h 157"/>
                    <a:gd name="T2" fmla="*/ 0 w 242"/>
                    <a:gd name="T3" fmla="*/ 157 h 157"/>
                    <a:gd name="T4" fmla="*/ 242 w 242"/>
                    <a:gd name="T5" fmla="*/ 157 h 157"/>
                    <a:gd name="T6" fmla="*/ 242 w 242"/>
                    <a:gd name="T7" fmla="*/ 0 h 157"/>
                    <a:gd name="T8" fmla="*/ 0 w 242"/>
                    <a:gd name="T9" fmla="*/ 0 h 157"/>
                    <a:gd name="T10" fmla="*/ 0 w 242"/>
                    <a:gd name="T11" fmla="*/ 147 h 157"/>
                  </a:gdLst>
                  <a:ahLst/>
                  <a:cxnLst>
                    <a:cxn ang="0">
                      <a:pos x="T0" y="T1"/>
                    </a:cxn>
                    <a:cxn ang="0">
                      <a:pos x="T2" y="T3"/>
                    </a:cxn>
                    <a:cxn ang="0">
                      <a:pos x="T4" y="T5"/>
                    </a:cxn>
                    <a:cxn ang="0">
                      <a:pos x="T6" y="T7"/>
                    </a:cxn>
                    <a:cxn ang="0">
                      <a:pos x="T8" y="T9"/>
                    </a:cxn>
                    <a:cxn ang="0">
                      <a:pos x="T10" y="T11"/>
                    </a:cxn>
                  </a:cxnLst>
                  <a:rect l="0" t="0" r="r" b="b"/>
                  <a:pathLst>
                    <a:path w="242" h="157">
                      <a:moveTo>
                        <a:pt x="0" y="147"/>
                      </a:moveTo>
                      <a:lnTo>
                        <a:pt x="0" y="157"/>
                      </a:lnTo>
                      <a:lnTo>
                        <a:pt x="242" y="157"/>
                      </a:lnTo>
                      <a:lnTo>
                        <a:pt x="242" y="0"/>
                      </a:lnTo>
                      <a:lnTo>
                        <a:pt x="0" y="0"/>
                      </a:lnTo>
                      <a:lnTo>
                        <a:pt x="0" y="147"/>
                      </a:lnTo>
                      <a:close/>
                    </a:path>
                  </a:pathLst>
                </a:custGeom>
                <a:solidFill>
                  <a:srgbClr val="DF14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4" name="Rectangle 69"/>
                <p:cNvSpPr>
                  <a:spLocks noChangeArrowheads="1"/>
                </p:cNvSpPr>
                <p:nvPr/>
              </p:nvSpPr>
              <p:spPr bwMode="auto">
                <a:xfrm>
                  <a:off x="4395" y="1894"/>
                  <a:ext cx="242" cy="341"/>
                </a:xfrm>
                <a:prstGeom prst="rect">
                  <a:avLst/>
                </a:prstGeom>
                <a:solidFill>
                  <a:srgbClr val="DF14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5" name="Freeform 70"/>
                <p:cNvSpPr>
                  <a:spLocks/>
                </p:cNvSpPr>
                <p:nvPr/>
              </p:nvSpPr>
              <p:spPr bwMode="auto">
                <a:xfrm>
                  <a:off x="3609" y="2367"/>
                  <a:ext cx="76" cy="88"/>
                </a:xfrm>
                <a:custGeom>
                  <a:avLst/>
                  <a:gdLst>
                    <a:gd name="T0" fmla="*/ 16 w 32"/>
                    <a:gd name="T1" fmla="*/ 0 h 37"/>
                    <a:gd name="T2" fmla="*/ 0 w 32"/>
                    <a:gd name="T3" fmla="*/ 19 h 37"/>
                    <a:gd name="T4" fmla="*/ 16 w 32"/>
                    <a:gd name="T5" fmla="*/ 37 h 37"/>
                    <a:gd name="T6" fmla="*/ 32 w 32"/>
                    <a:gd name="T7" fmla="*/ 18 h 37"/>
                    <a:gd name="T8" fmla="*/ 16 w 32"/>
                    <a:gd name="T9" fmla="*/ 0 h 37"/>
                  </a:gdLst>
                  <a:ahLst/>
                  <a:cxnLst>
                    <a:cxn ang="0">
                      <a:pos x="T0" y="T1"/>
                    </a:cxn>
                    <a:cxn ang="0">
                      <a:pos x="T2" y="T3"/>
                    </a:cxn>
                    <a:cxn ang="0">
                      <a:pos x="T4" y="T5"/>
                    </a:cxn>
                    <a:cxn ang="0">
                      <a:pos x="T6" y="T7"/>
                    </a:cxn>
                    <a:cxn ang="0">
                      <a:pos x="T8" y="T9"/>
                    </a:cxn>
                  </a:cxnLst>
                  <a:rect l="0" t="0" r="r" b="b"/>
                  <a:pathLst>
                    <a:path w="32" h="37">
                      <a:moveTo>
                        <a:pt x="16" y="0"/>
                      </a:moveTo>
                      <a:cubicBezTo>
                        <a:pt x="6" y="0"/>
                        <a:pt x="0" y="8"/>
                        <a:pt x="0" y="19"/>
                      </a:cubicBezTo>
                      <a:cubicBezTo>
                        <a:pt x="0" y="30"/>
                        <a:pt x="7" y="37"/>
                        <a:pt x="16" y="37"/>
                      </a:cubicBezTo>
                      <a:cubicBezTo>
                        <a:pt x="27" y="37"/>
                        <a:pt x="32" y="29"/>
                        <a:pt x="32" y="18"/>
                      </a:cubicBezTo>
                      <a:cubicBezTo>
                        <a:pt x="32" y="9"/>
                        <a:pt x="27" y="0"/>
                        <a:pt x="16" y="0"/>
                      </a:cubicBezTo>
                      <a:close/>
                    </a:path>
                  </a:pathLst>
                </a:custGeom>
                <a:solidFill>
                  <a:srgbClr val="06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6" name="Freeform 71"/>
                <p:cNvSpPr>
                  <a:spLocks noEditPoints="1"/>
                </p:cNvSpPr>
                <p:nvPr/>
              </p:nvSpPr>
              <p:spPr bwMode="auto">
                <a:xfrm>
                  <a:off x="3318" y="2235"/>
                  <a:ext cx="1319" cy="343"/>
                </a:xfrm>
                <a:custGeom>
                  <a:avLst/>
                  <a:gdLst>
                    <a:gd name="T0" fmla="*/ 221 w 557"/>
                    <a:gd name="T1" fmla="*/ 0 h 145"/>
                    <a:gd name="T2" fmla="*/ 0 w 557"/>
                    <a:gd name="T3" fmla="*/ 0 h 145"/>
                    <a:gd name="T4" fmla="*/ 103 w 557"/>
                    <a:gd name="T5" fmla="*/ 145 h 145"/>
                    <a:gd name="T6" fmla="*/ 338 w 557"/>
                    <a:gd name="T7" fmla="*/ 145 h 145"/>
                    <a:gd name="T8" fmla="*/ 557 w 557"/>
                    <a:gd name="T9" fmla="*/ 145 h 145"/>
                    <a:gd name="T10" fmla="*/ 455 w 557"/>
                    <a:gd name="T11" fmla="*/ 0 h 145"/>
                    <a:gd name="T12" fmla="*/ 98 w 557"/>
                    <a:gd name="T13" fmla="*/ 102 h 145"/>
                    <a:gd name="T14" fmla="*/ 68 w 557"/>
                    <a:gd name="T15" fmla="*/ 81 h 145"/>
                    <a:gd name="T16" fmla="*/ 56 w 557"/>
                    <a:gd name="T17" fmla="*/ 62 h 145"/>
                    <a:gd name="T18" fmla="*/ 57 w 557"/>
                    <a:gd name="T19" fmla="*/ 102 h 145"/>
                    <a:gd name="T20" fmla="*/ 43 w 557"/>
                    <a:gd name="T21" fmla="*/ 47 h 145"/>
                    <a:gd name="T22" fmla="*/ 74 w 557"/>
                    <a:gd name="T23" fmla="*/ 67 h 145"/>
                    <a:gd name="T24" fmla="*/ 85 w 557"/>
                    <a:gd name="T25" fmla="*/ 86 h 145"/>
                    <a:gd name="T26" fmla="*/ 84 w 557"/>
                    <a:gd name="T27" fmla="*/ 47 h 145"/>
                    <a:gd name="T28" fmla="*/ 98 w 557"/>
                    <a:gd name="T29" fmla="*/ 102 h 145"/>
                    <a:gd name="T30" fmla="*/ 108 w 557"/>
                    <a:gd name="T31" fmla="*/ 75 h 145"/>
                    <a:gd name="T32" fmla="*/ 171 w 557"/>
                    <a:gd name="T33" fmla="*/ 74 h 145"/>
                    <a:gd name="T34" fmla="*/ 236 w 557"/>
                    <a:gd name="T35" fmla="*/ 103 h 145"/>
                    <a:gd name="T36" fmla="*/ 221 w 557"/>
                    <a:gd name="T37" fmla="*/ 89 h 145"/>
                    <a:gd name="T38" fmla="*/ 248 w 557"/>
                    <a:gd name="T39" fmla="*/ 87 h 145"/>
                    <a:gd name="T40" fmla="*/ 218 w 557"/>
                    <a:gd name="T41" fmla="*/ 63 h 145"/>
                    <a:gd name="T42" fmla="*/ 260 w 557"/>
                    <a:gd name="T43" fmla="*/ 49 h 145"/>
                    <a:gd name="T44" fmla="*/ 243 w 557"/>
                    <a:gd name="T45" fmla="*/ 57 h 145"/>
                    <a:gd name="T46" fmla="*/ 246 w 557"/>
                    <a:gd name="T47" fmla="*/ 70 h 145"/>
                    <a:gd name="T48" fmla="*/ 236 w 557"/>
                    <a:gd name="T49" fmla="*/ 103 h 145"/>
                    <a:gd name="T50" fmla="*/ 273 w 557"/>
                    <a:gd name="T51" fmla="*/ 102 h 145"/>
                    <a:gd name="T52" fmla="*/ 288 w 557"/>
                    <a:gd name="T53" fmla="*/ 47 h 145"/>
                    <a:gd name="T54" fmla="*/ 356 w 557"/>
                    <a:gd name="T55" fmla="*/ 99 h 145"/>
                    <a:gd name="T56" fmla="*/ 307 w 557"/>
                    <a:gd name="T57" fmla="*/ 95 h 145"/>
                    <a:gd name="T58" fmla="*/ 335 w 557"/>
                    <a:gd name="T59" fmla="*/ 47 h 145"/>
                    <a:gd name="T60" fmla="*/ 350 w 557"/>
                    <a:gd name="T61" fmla="*/ 59 h 145"/>
                    <a:gd name="T62" fmla="*/ 313 w 557"/>
                    <a:gd name="T63" fmla="*/ 75 h 145"/>
                    <a:gd name="T64" fmla="*/ 341 w 557"/>
                    <a:gd name="T65" fmla="*/ 92 h 145"/>
                    <a:gd name="T66" fmla="*/ 331 w 557"/>
                    <a:gd name="T67" fmla="*/ 80 h 145"/>
                    <a:gd name="T68" fmla="*/ 356 w 557"/>
                    <a:gd name="T69" fmla="*/ 71 h 145"/>
                    <a:gd name="T70" fmla="*/ 422 w 557"/>
                    <a:gd name="T71" fmla="*/ 102 h 145"/>
                    <a:gd name="T72" fmla="*/ 392 w 557"/>
                    <a:gd name="T73" fmla="*/ 81 h 145"/>
                    <a:gd name="T74" fmla="*/ 380 w 557"/>
                    <a:gd name="T75" fmla="*/ 62 h 145"/>
                    <a:gd name="T76" fmla="*/ 381 w 557"/>
                    <a:gd name="T77" fmla="*/ 102 h 145"/>
                    <a:gd name="T78" fmla="*/ 367 w 557"/>
                    <a:gd name="T79" fmla="*/ 47 h 145"/>
                    <a:gd name="T80" fmla="*/ 398 w 557"/>
                    <a:gd name="T81" fmla="*/ 67 h 145"/>
                    <a:gd name="T82" fmla="*/ 409 w 557"/>
                    <a:gd name="T83" fmla="*/ 86 h 145"/>
                    <a:gd name="T84" fmla="*/ 408 w 557"/>
                    <a:gd name="T85" fmla="*/ 47 h 145"/>
                    <a:gd name="T86" fmla="*/ 422 w 557"/>
                    <a:gd name="T87" fmla="*/ 102 h 145"/>
                    <a:gd name="T88" fmla="*/ 514 w 557"/>
                    <a:gd name="T89" fmla="*/ 47 h 145"/>
                    <a:gd name="T90" fmla="*/ 540 w 557"/>
                    <a:gd name="T91" fmla="*/ 92 h 145"/>
                    <a:gd name="T92" fmla="*/ 499 w 557"/>
                    <a:gd name="T93" fmla="*/ 102 h 145"/>
                    <a:gd name="T94" fmla="*/ 490 w 557"/>
                    <a:gd name="T95" fmla="*/ 102 h 145"/>
                    <a:gd name="T96" fmla="*/ 469 w 557"/>
                    <a:gd name="T97" fmla="*/ 88 h 145"/>
                    <a:gd name="T98" fmla="*/ 445 w 557"/>
                    <a:gd name="T99" fmla="*/ 102 h 145"/>
                    <a:gd name="T100" fmla="*/ 450 w 557"/>
                    <a:gd name="T101" fmla="*/ 47 h 145"/>
                    <a:gd name="T102" fmla="*/ 490 w 557"/>
                    <a:gd name="T103" fmla="*/ 10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57" h="145">
                      <a:moveTo>
                        <a:pt x="338" y="0"/>
                      </a:moveTo>
                      <a:cubicBezTo>
                        <a:pt x="221" y="0"/>
                        <a:pt x="221" y="0"/>
                        <a:pt x="221" y="0"/>
                      </a:cubicBezTo>
                      <a:cubicBezTo>
                        <a:pt x="103" y="0"/>
                        <a:pt x="103" y="0"/>
                        <a:pt x="103" y="0"/>
                      </a:cubicBezTo>
                      <a:cubicBezTo>
                        <a:pt x="0" y="0"/>
                        <a:pt x="0" y="0"/>
                        <a:pt x="0" y="0"/>
                      </a:cubicBezTo>
                      <a:cubicBezTo>
                        <a:pt x="0" y="145"/>
                        <a:pt x="0" y="145"/>
                        <a:pt x="0" y="145"/>
                      </a:cubicBezTo>
                      <a:cubicBezTo>
                        <a:pt x="103" y="145"/>
                        <a:pt x="103" y="145"/>
                        <a:pt x="103" y="145"/>
                      </a:cubicBezTo>
                      <a:cubicBezTo>
                        <a:pt x="221" y="145"/>
                        <a:pt x="221" y="145"/>
                        <a:pt x="221" y="145"/>
                      </a:cubicBezTo>
                      <a:cubicBezTo>
                        <a:pt x="338" y="145"/>
                        <a:pt x="338" y="145"/>
                        <a:pt x="338" y="145"/>
                      </a:cubicBezTo>
                      <a:cubicBezTo>
                        <a:pt x="455" y="145"/>
                        <a:pt x="455" y="145"/>
                        <a:pt x="455" y="145"/>
                      </a:cubicBezTo>
                      <a:cubicBezTo>
                        <a:pt x="557" y="145"/>
                        <a:pt x="557" y="145"/>
                        <a:pt x="557" y="145"/>
                      </a:cubicBezTo>
                      <a:cubicBezTo>
                        <a:pt x="557" y="0"/>
                        <a:pt x="557" y="0"/>
                        <a:pt x="557" y="0"/>
                      </a:cubicBezTo>
                      <a:cubicBezTo>
                        <a:pt x="455" y="0"/>
                        <a:pt x="455" y="0"/>
                        <a:pt x="455" y="0"/>
                      </a:cubicBezTo>
                      <a:lnTo>
                        <a:pt x="338" y="0"/>
                      </a:lnTo>
                      <a:close/>
                      <a:moveTo>
                        <a:pt x="98" y="102"/>
                      </a:moveTo>
                      <a:cubicBezTo>
                        <a:pt x="82" y="102"/>
                        <a:pt x="82" y="102"/>
                        <a:pt x="82" y="102"/>
                      </a:cubicBezTo>
                      <a:cubicBezTo>
                        <a:pt x="68" y="81"/>
                        <a:pt x="68" y="81"/>
                        <a:pt x="68" y="81"/>
                      </a:cubicBezTo>
                      <a:cubicBezTo>
                        <a:pt x="64" y="75"/>
                        <a:pt x="60" y="68"/>
                        <a:pt x="57" y="62"/>
                      </a:cubicBezTo>
                      <a:cubicBezTo>
                        <a:pt x="56" y="62"/>
                        <a:pt x="56" y="62"/>
                        <a:pt x="56" y="62"/>
                      </a:cubicBezTo>
                      <a:cubicBezTo>
                        <a:pt x="57" y="69"/>
                        <a:pt x="57" y="77"/>
                        <a:pt x="57" y="86"/>
                      </a:cubicBezTo>
                      <a:cubicBezTo>
                        <a:pt x="57" y="102"/>
                        <a:pt x="57" y="102"/>
                        <a:pt x="57" y="102"/>
                      </a:cubicBezTo>
                      <a:cubicBezTo>
                        <a:pt x="43" y="102"/>
                        <a:pt x="43" y="102"/>
                        <a:pt x="43" y="102"/>
                      </a:cubicBezTo>
                      <a:cubicBezTo>
                        <a:pt x="43" y="47"/>
                        <a:pt x="43" y="47"/>
                        <a:pt x="43" y="47"/>
                      </a:cubicBezTo>
                      <a:cubicBezTo>
                        <a:pt x="61" y="47"/>
                        <a:pt x="61" y="47"/>
                        <a:pt x="61" y="47"/>
                      </a:cubicBezTo>
                      <a:cubicBezTo>
                        <a:pt x="74" y="67"/>
                        <a:pt x="74" y="67"/>
                        <a:pt x="74" y="67"/>
                      </a:cubicBezTo>
                      <a:cubicBezTo>
                        <a:pt x="78" y="73"/>
                        <a:pt x="82" y="80"/>
                        <a:pt x="85" y="86"/>
                      </a:cubicBezTo>
                      <a:cubicBezTo>
                        <a:pt x="85" y="86"/>
                        <a:pt x="85" y="86"/>
                        <a:pt x="85" y="86"/>
                      </a:cubicBezTo>
                      <a:cubicBezTo>
                        <a:pt x="85" y="79"/>
                        <a:pt x="84" y="72"/>
                        <a:pt x="84" y="63"/>
                      </a:cubicBezTo>
                      <a:cubicBezTo>
                        <a:pt x="84" y="47"/>
                        <a:pt x="84" y="47"/>
                        <a:pt x="84" y="47"/>
                      </a:cubicBezTo>
                      <a:cubicBezTo>
                        <a:pt x="98" y="47"/>
                        <a:pt x="98" y="47"/>
                        <a:pt x="98" y="47"/>
                      </a:cubicBezTo>
                      <a:lnTo>
                        <a:pt x="98" y="102"/>
                      </a:lnTo>
                      <a:close/>
                      <a:moveTo>
                        <a:pt x="139" y="103"/>
                      </a:moveTo>
                      <a:cubicBezTo>
                        <a:pt x="119" y="103"/>
                        <a:pt x="108" y="91"/>
                        <a:pt x="108" y="75"/>
                      </a:cubicBezTo>
                      <a:cubicBezTo>
                        <a:pt x="108" y="59"/>
                        <a:pt x="120" y="46"/>
                        <a:pt x="140" y="46"/>
                      </a:cubicBezTo>
                      <a:cubicBezTo>
                        <a:pt x="160" y="46"/>
                        <a:pt x="171" y="59"/>
                        <a:pt x="171" y="74"/>
                      </a:cubicBezTo>
                      <a:cubicBezTo>
                        <a:pt x="171" y="92"/>
                        <a:pt x="158" y="103"/>
                        <a:pt x="139" y="103"/>
                      </a:cubicBezTo>
                      <a:close/>
                      <a:moveTo>
                        <a:pt x="236" y="103"/>
                      </a:moveTo>
                      <a:cubicBezTo>
                        <a:pt x="229" y="103"/>
                        <a:pt x="221" y="101"/>
                        <a:pt x="218" y="99"/>
                      </a:cubicBezTo>
                      <a:cubicBezTo>
                        <a:pt x="221" y="89"/>
                        <a:pt x="221" y="89"/>
                        <a:pt x="221" y="89"/>
                      </a:cubicBezTo>
                      <a:cubicBezTo>
                        <a:pt x="225" y="91"/>
                        <a:pt x="231" y="93"/>
                        <a:pt x="237" y="93"/>
                      </a:cubicBezTo>
                      <a:cubicBezTo>
                        <a:pt x="244" y="93"/>
                        <a:pt x="248" y="90"/>
                        <a:pt x="248" y="87"/>
                      </a:cubicBezTo>
                      <a:cubicBezTo>
                        <a:pt x="248" y="83"/>
                        <a:pt x="245" y="81"/>
                        <a:pt x="237" y="79"/>
                      </a:cubicBezTo>
                      <a:cubicBezTo>
                        <a:pt x="226" y="76"/>
                        <a:pt x="218" y="71"/>
                        <a:pt x="218" y="63"/>
                      </a:cubicBezTo>
                      <a:cubicBezTo>
                        <a:pt x="218" y="54"/>
                        <a:pt x="228" y="47"/>
                        <a:pt x="243" y="47"/>
                      </a:cubicBezTo>
                      <a:cubicBezTo>
                        <a:pt x="251" y="47"/>
                        <a:pt x="256" y="48"/>
                        <a:pt x="260" y="49"/>
                      </a:cubicBezTo>
                      <a:cubicBezTo>
                        <a:pt x="257" y="59"/>
                        <a:pt x="257" y="59"/>
                        <a:pt x="257" y="59"/>
                      </a:cubicBezTo>
                      <a:cubicBezTo>
                        <a:pt x="254" y="58"/>
                        <a:pt x="250" y="57"/>
                        <a:pt x="243" y="57"/>
                      </a:cubicBezTo>
                      <a:cubicBezTo>
                        <a:pt x="237" y="57"/>
                        <a:pt x="234" y="59"/>
                        <a:pt x="234" y="62"/>
                      </a:cubicBezTo>
                      <a:cubicBezTo>
                        <a:pt x="234" y="65"/>
                        <a:pt x="237" y="67"/>
                        <a:pt x="246" y="70"/>
                      </a:cubicBezTo>
                      <a:cubicBezTo>
                        <a:pt x="257" y="73"/>
                        <a:pt x="263" y="78"/>
                        <a:pt x="263" y="86"/>
                      </a:cubicBezTo>
                      <a:cubicBezTo>
                        <a:pt x="263" y="95"/>
                        <a:pt x="254" y="103"/>
                        <a:pt x="236" y="103"/>
                      </a:cubicBezTo>
                      <a:close/>
                      <a:moveTo>
                        <a:pt x="288" y="102"/>
                      </a:moveTo>
                      <a:cubicBezTo>
                        <a:pt x="273" y="102"/>
                        <a:pt x="273" y="102"/>
                        <a:pt x="273" y="102"/>
                      </a:cubicBezTo>
                      <a:cubicBezTo>
                        <a:pt x="273" y="47"/>
                        <a:pt x="273" y="47"/>
                        <a:pt x="273" y="47"/>
                      </a:cubicBezTo>
                      <a:cubicBezTo>
                        <a:pt x="288" y="47"/>
                        <a:pt x="288" y="47"/>
                        <a:pt x="288" y="47"/>
                      </a:cubicBezTo>
                      <a:lnTo>
                        <a:pt x="288" y="102"/>
                      </a:lnTo>
                      <a:close/>
                      <a:moveTo>
                        <a:pt x="356" y="99"/>
                      </a:moveTo>
                      <a:cubicBezTo>
                        <a:pt x="351" y="101"/>
                        <a:pt x="342" y="103"/>
                        <a:pt x="334" y="103"/>
                      </a:cubicBezTo>
                      <a:cubicBezTo>
                        <a:pt x="322" y="103"/>
                        <a:pt x="313" y="100"/>
                        <a:pt x="307" y="95"/>
                      </a:cubicBezTo>
                      <a:cubicBezTo>
                        <a:pt x="301" y="90"/>
                        <a:pt x="298" y="83"/>
                        <a:pt x="298" y="75"/>
                      </a:cubicBezTo>
                      <a:cubicBezTo>
                        <a:pt x="298" y="57"/>
                        <a:pt x="314" y="47"/>
                        <a:pt x="335" y="47"/>
                      </a:cubicBezTo>
                      <a:cubicBezTo>
                        <a:pt x="344" y="47"/>
                        <a:pt x="350" y="48"/>
                        <a:pt x="354" y="49"/>
                      </a:cubicBezTo>
                      <a:cubicBezTo>
                        <a:pt x="350" y="59"/>
                        <a:pt x="350" y="59"/>
                        <a:pt x="350" y="59"/>
                      </a:cubicBezTo>
                      <a:cubicBezTo>
                        <a:pt x="347" y="58"/>
                        <a:pt x="342" y="57"/>
                        <a:pt x="335" y="57"/>
                      </a:cubicBezTo>
                      <a:cubicBezTo>
                        <a:pt x="323" y="57"/>
                        <a:pt x="313" y="63"/>
                        <a:pt x="313" y="75"/>
                      </a:cubicBezTo>
                      <a:cubicBezTo>
                        <a:pt x="313" y="86"/>
                        <a:pt x="322" y="93"/>
                        <a:pt x="334" y="93"/>
                      </a:cubicBezTo>
                      <a:cubicBezTo>
                        <a:pt x="338" y="93"/>
                        <a:pt x="340" y="92"/>
                        <a:pt x="341" y="92"/>
                      </a:cubicBezTo>
                      <a:cubicBezTo>
                        <a:pt x="341" y="80"/>
                        <a:pt x="341" y="80"/>
                        <a:pt x="341" y="80"/>
                      </a:cubicBezTo>
                      <a:cubicBezTo>
                        <a:pt x="331" y="80"/>
                        <a:pt x="331" y="80"/>
                        <a:pt x="331" y="80"/>
                      </a:cubicBezTo>
                      <a:cubicBezTo>
                        <a:pt x="331" y="71"/>
                        <a:pt x="331" y="71"/>
                        <a:pt x="331" y="71"/>
                      </a:cubicBezTo>
                      <a:cubicBezTo>
                        <a:pt x="356" y="71"/>
                        <a:pt x="356" y="71"/>
                        <a:pt x="356" y="71"/>
                      </a:cubicBezTo>
                      <a:lnTo>
                        <a:pt x="356" y="99"/>
                      </a:lnTo>
                      <a:close/>
                      <a:moveTo>
                        <a:pt x="422" y="102"/>
                      </a:moveTo>
                      <a:cubicBezTo>
                        <a:pt x="406" y="102"/>
                        <a:pt x="406" y="102"/>
                        <a:pt x="406" y="102"/>
                      </a:cubicBezTo>
                      <a:cubicBezTo>
                        <a:pt x="392" y="81"/>
                        <a:pt x="392" y="81"/>
                        <a:pt x="392" y="81"/>
                      </a:cubicBezTo>
                      <a:cubicBezTo>
                        <a:pt x="388" y="75"/>
                        <a:pt x="384" y="68"/>
                        <a:pt x="381" y="62"/>
                      </a:cubicBezTo>
                      <a:cubicBezTo>
                        <a:pt x="380" y="62"/>
                        <a:pt x="380" y="62"/>
                        <a:pt x="380" y="62"/>
                      </a:cubicBezTo>
                      <a:cubicBezTo>
                        <a:pt x="381" y="69"/>
                        <a:pt x="381" y="77"/>
                        <a:pt x="381" y="86"/>
                      </a:cubicBezTo>
                      <a:cubicBezTo>
                        <a:pt x="381" y="102"/>
                        <a:pt x="381" y="102"/>
                        <a:pt x="381" y="102"/>
                      </a:cubicBezTo>
                      <a:cubicBezTo>
                        <a:pt x="367" y="102"/>
                        <a:pt x="367" y="102"/>
                        <a:pt x="367" y="102"/>
                      </a:cubicBezTo>
                      <a:cubicBezTo>
                        <a:pt x="367" y="47"/>
                        <a:pt x="367" y="47"/>
                        <a:pt x="367" y="47"/>
                      </a:cubicBezTo>
                      <a:cubicBezTo>
                        <a:pt x="385" y="47"/>
                        <a:pt x="385" y="47"/>
                        <a:pt x="385" y="47"/>
                      </a:cubicBezTo>
                      <a:cubicBezTo>
                        <a:pt x="398" y="67"/>
                        <a:pt x="398" y="67"/>
                        <a:pt x="398" y="67"/>
                      </a:cubicBezTo>
                      <a:cubicBezTo>
                        <a:pt x="402" y="73"/>
                        <a:pt x="406" y="80"/>
                        <a:pt x="409" y="86"/>
                      </a:cubicBezTo>
                      <a:cubicBezTo>
                        <a:pt x="409" y="86"/>
                        <a:pt x="409" y="86"/>
                        <a:pt x="409" y="86"/>
                      </a:cubicBezTo>
                      <a:cubicBezTo>
                        <a:pt x="408" y="79"/>
                        <a:pt x="408" y="72"/>
                        <a:pt x="408" y="63"/>
                      </a:cubicBezTo>
                      <a:cubicBezTo>
                        <a:pt x="408" y="47"/>
                        <a:pt x="408" y="47"/>
                        <a:pt x="408" y="47"/>
                      </a:cubicBezTo>
                      <a:cubicBezTo>
                        <a:pt x="422" y="47"/>
                        <a:pt x="422" y="47"/>
                        <a:pt x="422" y="47"/>
                      </a:cubicBezTo>
                      <a:lnTo>
                        <a:pt x="422" y="102"/>
                      </a:lnTo>
                      <a:close/>
                      <a:moveTo>
                        <a:pt x="499" y="47"/>
                      </a:moveTo>
                      <a:cubicBezTo>
                        <a:pt x="514" y="47"/>
                        <a:pt x="514" y="47"/>
                        <a:pt x="514" y="47"/>
                      </a:cubicBezTo>
                      <a:cubicBezTo>
                        <a:pt x="514" y="92"/>
                        <a:pt x="514" y="92"/>
                        <a:pt x="514" y="92"/>
                      </a:cubicBezTo>
                      <a:cubicBezTo>
                        <a:pt x="540" y="92"/>
                        <a:pt x="540" y="92"/>
                        <a:pt x="540" y="92"/>
                      </a:cubicBezTo>
                      <a:cubicBezTo>
                        <a:pt x="540" y="102"/>
                        <a:pt x="540" y="102"/>
                        <a:pt x="540" y="102"/>
                      </a:cubicBezTo>
                      <a:cubicBezTo>
                        <a:pt x="499" y="102"/>
                        <a:pt x="499" y="102"/>
                        <a:pt x="499" y="102"/>
                      </a:cubicBezTo>
                      <a:lnTo>
                        <a:pt x="499" y="47"/>
                      </a:lnTo>
                      <a:close/>
                      <a:moveTo>
                        <a:pt x="490" y="102"/>
                      </a:moveTo>
                      <a:cubicBezTo>
                        <a:pt x="474" y="102"/>
                        <a:pt x="474" y="102"/>
                        <a:pt x="474" y="102"/>
                      </a:cubicBezTo>
                      <a:cubicBezTo>
                        <a:pt x="469" y="88"/>
                        <a:pt x="469" y="88"/>
                        <a:pt x="469" y="88"/>
                      </a:cubicBezTo>
                      <a:cubicBezTo>
                        <a:pt x="450" y="88"/>
                        <a:pt x="450" y="88"/>
                        <a:pt x="450" y="88"/>
                      </a:cubicBezTo>
                      <a:cubicBezTo>
                        <a:pt x="445" y="102"/>
                        <a:pt x="445" y="102"/>
                        <a:pt x="445" y="102"/>
                      </a:cubicBezTo>
                      <a:cubicBezTo>
                        <a:pt x="430" y="102"/>
                        <a:pt x="430" y="102"/>
                        <a:pt x="430" y="102"/>
                      </a:cubicBezTo>
                      <a:cubicBezTo>
                        <a:pt x="450" y="47"/>
                        <a:pt x="450" y="47"/>
                        <a:pt x="450" y="47"/>
                      </a:cubicBezTo>
                      <a:cubicBezTo>
                        <a:pt x="470" y="47"/>
                        <a:pt x="470" y="47"/>
                        <a:pt x="470" y="47"/>
                      </a:cubicBezTo>
                      <a:lnTo>
                        <a:pt x="490" y="102"/>
                      </a:lnTo>
                      <a:close/>
                    </a:path>
                  </a:pathLst>
                </a:custGeom>
                <a:solidFill>
                  <a:srgbClr val="06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7" name="Freeform 72"/>
                <p:cNvSpPr>
                  <a:spLocks/>
                </p:cNvSpPr>
                <p:nvPr/>
              </p:nvSpPr>
              <p:spPr bwMode="auto">
                <a:xfrm>
                  <a:off x="4388" y="2370"/>
                  <a:ext cx="36" cy="52"/>
                </a:xfrm>
                <a:custGeom>
                  <a:avLst/>
                  <a:gdLst>
                    <a:gd name="T0" fmla="*/ 0 w 15"/>
                    <a:gd name="T1" fmla="*/ 22 h 22"/>
                    <a:gd name="T2" fmla="*/ 15 w 15"/>
                    <a:gd name="T3" fmla="*/ 22 h 22"/>
                    <a:gd name="T4" fmla="*/ 11 w 15"/>
                    <a:gd name="T5" fmla="*/ 10 h 22"/>
                    <a:gd name="T6" fmla="*/ 7 w 15"/>
                    <a:gd name="T7" fmla="*/ 0 h 22"/>
                    <a:gd name="T8" fmla="*/ 7 w 15"/>
                    <a:gd name="T9" fmla="*/ 0 h 22"/>
                    <a:gd name="T10" fmla="*/ 4 w 15"/>
                    <a:gd name="T11" fmla="*/ 10 h 22"/>
                    <a:gd name="T12" fmla="*/ 0 w 15"/>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15" h="22">
                      <a:moveTo>
                        <a:pt x="0" y="22"/>
                      </a:moveTo>
                      <a:cubicBezTo>
                        <a:pt x="15" y="22"/>
                        <a:pt x="15" y="22"/>
                        <a:pt x="15" y="22"/>
                      </a:cubicBezTo>
                      <a:cubicBezTo>
                        <a:pt x="11" y="10"/>
                        <a:pt x="11" y="10"/>
                        <a:pt x="11" y="10"/>
                      </a:cubicBezTo>
                      <a:cubicBezTo>
                        <a:pt x="10" y="7"/>
                        <a:pt x="8" y="3"/>
                        <a:pt x="7" y="0"/>
                      </a:cubicBezTo>
                      <a:cubicBezTo>
                        <a:pt x="7" y="0"/>
                        <a:pt x="7" y="0"/>
                        <a:pt x="7" y="0"/>
                      </a:cubicBezTo>
                      <a:cubicBezTo>
                        <a:pt x="6" y="3"/>
                        <a:pt x="5" y="7"/>
                        <a:pt x="4" y="10"/>
                      </a:cubicBezTo>
                      <a:lnTo>
                        <a:pt x="0" y="22"/>
                      </a:lnTo>
                      <a:close/>
                    </a:path>
                  </a:pathLst>
                </a:custGeom>
                <a:solidFill>
                  <a:srgbClr val="06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8" name="Freeform 73"/>
                <p:cNvSpPr>
                  <a:spLocks/>
                </p:cNvSpPr>
                <p:nvPr/>
              </p:nvSpPr>
              <p:spPr bwMode="auto">
                <a:xfrm>
                  <a:off x="3420" y="2346"/>
                  <a:ext cx="130" cy="130"/>
                </a:xfrm>
                <a:custGeom>
                  <a:avLst/>
                  <a:gdLst>
                    <a:gd name="T0" fmla="*/ 41 w 55"/>
                    <a:gd name="T1" fmla="*/ 16 h 55"/>
                    <a:gd name="T2" fmla="*/ 42 w 55"/>
                    <a:gd name="T3" fmla="*/ 39 h 55"/>
                    <a:gd name="T4" fmla="*/ 42 w 55"/>
                    <a:gd name="T5" fmla="*/ 39 h 55"/>
                    <a:gd name="T6" fmla="*/ 31 w 55"/>
                    <a:gd name="T7" fmla="*/ 20 h 55"/>
                    <a:gd name="T8" fmla="*/ 18 w 55"/>
                    <a:gd name="T9" fmla="*/ 0 h 55"/>
                    <a:gd name="T10" fmla="*/ 0 w 55"/>
                    <a:gd name="T11" fmla="*/ 0 h 55"/>
                    <a:gd name="T12" fmla="*/ 0 w 55"/>
                    <a:gd name="T13" fmla="*/ 55 h 55"/>
                    <a:gd name="T14" fmla="*/ 14 w 55"/>
                    <a:gd name="T15" fmla="*/ 55 h 55"/>
                    <a:gd name="T16" fmla="*/ 14 w 55"/>
                    <a:gd name="T17" fmla="*/ 39 h 55"/>
                    <a:gd name="T18" fmla="*/ 13 w 55"/>
                    <a:gd name="T19" fmla="*/ 15 h 55"/>
                    <a:gd name="T20" fmla="*/ 14 w 55"/>
                    <a:gd name="T21" fmla="*/ 15 h 55"/>
                    <a:gd name="T22" fmla="*/ 25 w 55"/>
                    <a:gd name="T23" fmla="*/ 34 h 55"/>
                    <a:gd name="T24" fmla="*/ 39 w 55"/>
                    <a:gd name="T25" fmla="*/ 55 h 55"/>
                    <a:gd name="T26" fmla="*/ 55 w 55"/>
                    <a:gd name="T27" fmla="*/ 55 h 55"/>
                    <a:gd name="T28" fmla="*/ 55 w 55"/>
                    <a:gd name="T29" fmla="*/ 0 h 55"/>
                    <a:gd name="T30" fmla="*/ 41 w 55"/>
                    <a:gd name="T31" fmla="*/ 0 h 55"/>
                    <a:gd name="T32" fmla="*/ 41 w 55"/>
                    <a:gd name="T33" fmla="*/ 1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55">
                      <a:moveTo>
                        <a:pt x="41" y="16"/>
                      </a:moveTo>
                      <a:cubicBezTo>
                        <a:pt x="41" y="25"/>
                        <a:pt x="42" y="32"/>
                        <a:pt x="42" y="39"/>
                      </a:cubicBezTo>
                      <a:cubicBezTo>
                        <a:pt x="42" y="39"/>
                        <a:pt x="42" y="39"/>
                        <a:pt x="42" y="39"/>
                      </a:cubicBezTo>
                      <a:cubicBezTo>
                        <a:pt x="39" y="33"/>
                        <a:pt x="35" y="26"/>
                        <a:pt x="31" y="20"/>
                      </a:cubicBezTo>
                      <a:cubicBezTo>
                        <a:pt x="18" y="0"/>
                        <a:pt x="18" y="0"/>
                        <a:pt x="18" y="0"/>
                      </a:cubicBezTo>
                      <a:cubicBezTo>
                        <a:pt x="0" y="0"/>
                        <a:pt x="0" y="0"/>
                        <a:pt x="0" y="0"/>
                      </a:cubicBezTo>
                      <a:cubicBezTo>
                        <a:pt x="0" y="55"/>
                        <a:pt x="0" y="55"/>
                        <a:pt x="0" y="55"/>
                      </a:cubicBezTo>
                      <a:cubicBezTo>
                        <a:pt x="14" y="55"/>
                        <a:pt x="14" y="55"/>
                        <a:pt x="14" y="55"/>
                      </a:cubicBezTo>
                      <a:cubicBezTo>
                        <a:pt x="14" y="39"/>
                        <a:pt x="14" y="39"/>
                        <a:pt x="14" y="39"/>
                      </a:cubicBezTo>
                      <a:cubicBezTo>
                        <a:pt x="14" y="30"/>
                        <a:pt x="14" y="22"/>
                        <a:pt x="13" y="15"/>
                      </a:cubicBezTo>
                      <a:cubicBezTo>
                        <a:pt x="14" y="15"/>
                        <a:pt x="14" y="15"/>
                        <a:pt x="14" y="15"/>
                      </a:cubicBezTo>
                      <a:cubicBezTo>
                        <a:pt x="17" y="21"/>
                        <a:pt x="21" y="28"/>
                        <a:pt x="25" y="34"/>
                      </a:cubicBezTo>
                      <a:cubicBezTo>
                        <a:pt x="39" y="55"/>
                        <a:pt x="39" y="55"/>
                        <a:pt x="39" y="55"/>
                      </a:cubicBezTo>
                      <a:cubicBezTo>
                        <a:pt x="55" y="55"/>
                        <a:pt x="55" y="55"/>
                        <a:pt x="55" y="55"/>
                      </a:cubicBezTo>
                      <a:cubicBezTo>
                        <a:pt x="55" y="0"/>
                        <a:pt x="55" y="0"/>
                        <a:pt x="55" y="0"/>
                      </a:cubicBezTo>
                      <a:cubicBezTo>
                        <a:pt x="41" y="0"/>
                        <a:pt x="41" y="0"/>
                        <a:pt x="41" y="0"/>
                      </a:cubicBezTo>
                      <a:lnTo>
                        <a:pt x="41"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9" name="Freeform 74"/>
                <p:cNvSpPr>
                  <a:spLocks noEditPoints="1"/>
                </p:cNvSpPr>
                <p:nvPr/>
              </p:nvSpPr>
              <p:spPr bwMode="auto">
                <a:xfrm>
                  <a:off x="3574" y="2344"/>
                  <a:ext cx="149" cy="135"/>
                </a:xfrm>
                <a:custGeom>
                  <a:avLst/>
                  <a:gdLst>
                    <a:gd name="T0" fmla="*/ 32 w 63"/>
                    <a:gd name="T1" fmla="*/ 0 h 57"/>
                    <a:gd name="T2" fmla="*/ 0 w 63"/>
                    <a:gd name="T3" fmla="*/ 29 h 57"/>
                    <a:gd name="T4" fmla="*/ 31 w 63"/>
                    <a:gd name="T5" fmla="*/ 57 h 57"/>
                    <a:gd name="T6" fmla="*/ 63 w 63"/>
                    <a:gd name="T7" fmla="*/ 28 h 57"/>
                    <a:gd name="T8" fmla="*/ 32 w 63"/>
                    <a:gd name="T9" fmla="*/ 0 h 57"/>
                    <a:gd name="T10" fmla="*/ 31 w 63"/>
                    <a:gd name="T11" fmla="*/ 47 h 57"/>
                    <a:gd name="T12" fmla="*/ 15 w 63"/>
                    <a:gd name="T13" fmla="*/ 29 h 57"/>
                    <a:gd name="T14" fmla="*/ 31 w 63"/>
                    <a:gd name="T15" fmla="*/ 10 h 57"/>
                    <a:gd name="T16" fmla="*/ 47 w 63"/>
                    <a:gd name="T17" fmla="*/ 28 h 57"/>
                    <a:gd name="T18" fmla="*/ 31 w 63"/>
                    <a:gd name="T19" fmla="*/ 4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57">
                      <a:moveTo>
                        <a:pt x="32" y="0"/>
                      </a:moveTo>
                      <a:cubicBezTo>
                        <a:pt x="12" y="0"/>
                        <a:pt x="0" y="13"/>
                        <a:pt x="0" y="29"/>
                      </a:cubicBezTo>
                      <a:cubicBezTo>
                        <a:pt x="0" y="45"/>
                        <a:pt x="11" y="57"/>
                        <a:pt x="31" y="57"/>
                      </a:cubicBezTo>
                      <a:cubicBezTo>
                        <a:pt x="50" y="57"/>
                        <a:pt x="63" y="46"/>
                        <a:pt x="63" y="28"/>
                      </a:cubicBezTo>
                      <a:cubicBezTo>
                        <a:pt x="63" y="13"/>
                        <a:pt x="52" y="0"/>
                        <a:pt x="32" y="0"/>
                      </a:cubicBezTo>
                      <a:close/>
                      <a:moveTo>
                        <a:pt x="31" y="47"/>
                      </a:moveTo>
                      <a:cubicBezTo>
                        <a:pt x="22" y="47"/>
                        <a:pt x="15" y="40"/>
                        <a:pt x="15" y="29"/>
                      </a:cubicBezTo>
                      <a:cubicBezTo>
                        <a:pt x="15" y="18"/>
                        <a:pt x="21" y="10"/>
                        <a:pt x="31" y="10"/>
                      </a:cubicBezTo>
                      <a:cubicBezTo>
                        <a:pt x="42" y="10"/>
                        <a:pt x="47" y="19"/>
                        <a:pt x="47" y="28"/>
                      </a:cubicBezTo>
                      <a:cubicBezTo>
                        <a:pt x="47" y="39"/>
                        <a:pt x="42" y="47"/>
                        <a:pt x="31"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0" name="Freeform 75"/>
                <p:cNvSpPr>
                  <a:spLocks/>
                </p:cNvSpPr>
                <p:nvPr/>
              </p:nvSpPr>
              <p:spPr bwMode="auto">
                <a:xfrm>
                  <a:off x="3834" y="2346"/>
                  <a:ext cx="107" cy="133"/>
                </a:xfrm>
                <a:custGeom>
                  <a:avLst/>
                  <a:gdLst>
                    <a:gd name="T0" fmla="*/ 28 w 45"/>
                    <a:gd name="T1" fmla="*/ 23 h 56"/>
                    <a:gd name="T2" fmla="*/ 16 w 45"/>
                    <a:gd name="T3" fmla="*/ 15 h 56"/>
                    <a:gd name="T4" fmla="*/ 25 w 45"/>
                    <a:gd name="T5" fmla="*/ 10 h 56"/>
                    <a:gd name="T6" fmla="*/ 39 w 45"/>
                    <a:gd name="T7" fmla="*/ 12 h 56"/>
                    <a:gd name="T8" fmla="*/ 42 w 45"/>
                    <a:gd name="T9" fmla="*/ 2 h 56"/>
                    <a:gd name="T10" fmla="*/ 25 w 45"/>
                    <a:gd name="T11" fmla="*/ 0 h 56"/>
                    <a:gd name="T12" fmla="*/ 0 w 45"/>
                    <a:gd name="T13" fmla="*/ 16 h 56"/>
                    <a:gd name="T14" fmla="*/ 19 w 45"/>
                    <a:gd name="T15" fmla="*/ 32 h 56"/>
                    <a:gd name="T16" fmla="*/ 30 w 45"/>
                    <a:gd name="T17" fmla="*/ 40 h 56"/>
                    <a:gd name="T18" fmla="*/ 19 w 45"/>
                    <a:gd name="T19" fmla="*/ 46 h 56"/>
                    <a:gd name="T20" fmla="*/ 3 w 45"/>
                    <a:gd name="T21" fmla="*/ 42 h 56"/>
                    <a:gd name="T22" fmla="*/ 0 w 45"/>
                    <a:gd name="T23" fmla="*/ 52 h 56"/>
                    <a:gd name="T24" fmla="*/ 18 w 45"/>
                    <a:gd name="T25" fmla="*/ 56 h 56"/>
                    <a:gd name="T26" fmla="*/ 45 w 45"/>
                    <a:gd name="T27" fmla="*/ 39 h 56"/>
                    <a:gd name="T28" fmla="*/ 28 w 45"/>
                    <a:gd name="T29" fmla="*/ 2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56">
                      <a:moveTo>
                        <a:pt x="28" y="23"/>
                      </a:moveTo>
                      <a:cubicBezTo>
                        <a:pt x="19" y="20"/>
                        <a:pt x="16" y="18"/>
                        <a:pt x="16" y="15"/>
                      </a:cubicBezTo>
                      <a:cubicBezTo>
                        <a:pt x="16" y="12"/>
                        <a:pt x="19" y="10"/>
                        <a:pt x="25" y="10"/>
                      </a:cubicBezTo>
                      <a:cubicBezTo>
                        <a:pt x="32" y="10"/>
                        <a:pt x="36" y="11"/>
                        <a:pt x="39" y="12"/>
                      </a:cubicBezTo>
                      <a:cubicBezTo>
                        <a:pt x="42" y="2"/>
                        <a:pt x="42" y="2"/>
                        <a:pt x="42" y="2"/>
                      </a:cubicBezTo>
                      <a:cubicBezTo>
                        <a:pt x="38" y="1"/>
                        <a:pt x="33" y="0"/>
                        <a:pt x="25" y="0"/>
                      </a:cubicBezTo>
                      <a:cubicBezTo>
                        <a:pt x="10" y="0"/>
                        <a:pt x="0" y="7"/>
                        <a:pt x="0" y="16"/>
                      </a:cubicBezTo>
                      <a:cubicBezTo>
                        <a:pt x="0" y="24"/>
                        <a:pt x="8" y="29"/>
                        <a:pt x="19" y="32"/>
                      </a:cubicBezTo>
                      <a:cubicBezTo>
                        <a:pt x="27" y="34"/>
                        <a:pt x="30" y="36"/>
                        <a:pt x="30" y="40"/>
                      </a:cubicBezTo>
                      <a:cubicBezTo>
                        <a:pt x="30" y="43"/>
                        <a:pt x="26" y="46"/>
                        <a:pt x="19" y="46"/>
                      </a:cubicBezTo>
                      <a:cubicBezTo>
                        <a:pt x="13" y="46"/>
                        <a:pt x="7" y="44"/>
                        <a:pt x="3" y="42"/>
                      </a:cubicBezTo>
                      <a:cubicBezTo>
                        <a:pt x="0" y="52"/>
                        <a:pt x="0" y="52"/>
                        <a:pt x="0" y="52"/>
                      </a:cubicBezTo>
                      <a:cubicBezTo>
                        <a:pt x="3" y="54"/>
                        <a:pt x="11" y="56"/>
                        <a:pt x="18" y="56"/>
                      </a:cubicBezTo>
                      <a:cubicBezTo>
                        <a:pt x="36" y="56"/>
                        <a:pt x="45" y="48"/>
                        <a:pt x="45" y="39"/>
                      </a:cubicBezTo>
                      <a:cubicBezTo>
                        <a:pt x="45" y="31"/>
                        <a:pt x="39" y="26"/>
                        <a:pt x="28"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1" name="Rectangle 76"/>
                <p:cNvSpPr>
                  <a:spLocks noChangeArrowheads="1"/>
                </p:cNvSpPr>
                <p:nvPr/>
              </p:nvSpPr>
              <p:spPr bwMode="auto">
                <a:xfrm>
                  <a:off x="3964" y="2346"/>
                  <a:ext cx="36" cy="1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2" name="Freeform 77"/>
                <p:cNvSpPr>
                  <a:spLocks/>
                </p:cNvSpPr>
                <p:nvPr/>
              </p:nvSpPr>
              <p:spPr bwMode="auto">
                <a:xfrm>
                  <a:off x="4024" y="2346"/>
                  <a:ext cx="137" cy="133"/>
                </a:xfrm>
                <a:custGeom>
                  <a:avLst/>
                  <a:gdLst>
                    <a:gd name="T0" fmla="*/ 33 w 58"/>
                    <a:gd name="T1" fmla="*/ 24 h 56"/>
                    <a:gd name="T2" fmla="*/ 33 w 58"/>
                    <a:gd name="T3" fmla="*/ 33 h 56"/>
                    <a:gd name="T4" fmla="*/ 43 w 58"/>
                    <a:gd name="T5" fmla="*/ 33 h 56"/>
                    <a:gd name="T6" fmla="*/ 43 w 58"/>
                    <a:gd name="T7" fmla="*/ 45 h 56"/>
                    <a:gd name="T8" fmla="*/ 36 w 58"/>
                    <a:gd name="T9" fmla="*/ 46 h 56"/>
                    <a:gd name="T10" fmla="*/ 15 w 58"/>
                    <a:gd name="T11" fmla="*/ 28 h 56"/>
                    <a:gd name="T12" fmla="*/ 37 w 58"/>
                    <a:gd name="T13" fmla="*/ 10 h 56"/>
                    <a:gd name="T14" fmla="*/ 52 w 58"/>
                    <a:gd name="T15" fmla="*/ 12 h 56"/>
                    <a:gd name="T16" fmla="*/ 56 w 58"/>
                    <a:gd name="T17" fmla="*/ 2 h 56"/>
                    <a:gd name="T18" fmla="*/ 37 w 58"/>
                    <a:gd name="T19" fmla="*/ 0 h 56"/>
                    <a:gd name="T20" fmla="*/ 0 w 58"/>
                    <a:gd name="T21" fmla="*/ 28 h 56"/>
                    <a:gd name="T22" fmla="*/ 9 w 58"/>
                    <a:gd name="T23" fmla="*/ 48 h 56"/>
                    <a:gd name="T24" fmla="*/ 36 w 58"/>
                    <a:gd name="T25" fmla="*/ 56 h 56"/>
                    <a:gd name="T26" fmla="*/ 58 w 58"/>
                    <a:gd name="T27" fmla="*/ 52 h 56"/>
                    <a:gd name="T28" fmla="*/ 58 w 58"/>
                    <a:gd name="T29" fmla="*/ 24 h 56"/>
                    <a:gd name="T30" fmla="*/ 33 w 58"/>
                    <a:gd name="T31" fmla="*/ 2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56">
                      <a:moveTo>
                        <a:pt x="33" y="24"/>
                      </a:moveTo>
                      <a:cubicBezTo>
                        <a:pt x="33" y="33"/>
                        <a:pt x="33" y="33"/>
                        <a:pt x="33" y="33"/>
                      </a:cubicBezTo>
                      <a:cubicBezTo>
                        <a:pt x="43" y="33"/>
                        <a:pt x="43" y="33"/>
                        <a:pt x="43" y="33"/>
                      </a:cubicBezTo>
                      <a:cubicBezTo>
                        <a:pt x="43" y="45"/>
                        <a:pt x="43" y="45"/>
                        <a:pt x="43" y="45"/>
                      </a:cubicBezTo>
                      <a:cubicBezTo>
                        <a:pt x="42" y="45"/>
                        <a:pt x="40" y="46"/>
                        <a:pt x="36" y="46"/>
                      </a:cubicBezTo>
                      <a:cubicBezTo>
                        <a:pt x="24" y="46"/>
                        <a:pt x="15" y="39"/>
                        <a:pt x="15" y="28"/>
                      </a:cubicBezTo>
                      <a:cubicBezTo>
                        <a:pt x="15" y="16"/>
                        <a:pt x="25" y="10"/>
                        <a:pt x="37" y="10"/>
                      </a:cubicBezTo>
                      <a:cubicBezTo>
                        <a:pt x="44" y="10"/>
                        <a:pt x="49" y="11"/>
                        <a:pt x="52" y="12"/>
                      </a:cubicBezTo>
                      <a:cubicBezTo>
                        <a:pt x="56" y="2"/>
                        <a:pt x="56" y="2"/>
                        <a:pt x="56" y="2"/>
                      </a:cubicBezTo>
                      <a:cubicBezTo>
                        <a:pt x="52" y="1"/>
                        <a:pt x="46" y="0"/>
                        <a:pt x="37" y="0"/>
                      </a:cubicBezTo>
                      <a:cubicBezTo>
                        <a:pt x="16" y="0"/>
                        <a:pt x="0" y="10"/>
                        <a:pt x="0" y="28"/>
                      </a:cubicBezTo>
                      <a:cubicBezTo>
                        <a:pt x="0" y="36"/>
                        <a:pt x="3" y="43"/>
                        <a:pt x="9" y="48"/>
                      </a:cubicBezTo>
                      <a:cubicBezTo>
                        <a:pt x="15" y="53"/>
                        <a:pt x="24" y="56"/>
                        <a:pt x="36" y="56"/>
                      </a:cubicBezTo>
                      <a:cubicBezTo>
                        <a:pt x="44" y="56"/>
                        <a:pt x="53" y="54"/>
                        <a:pt x="58" y="52"/>
                      </a:cubicBezTo>
                      <a:cubicBezTo>
                        <a:pt x="58" y="24"/>
                        <a:pt x="58" y="24"/>
                        <a:pt x="58" y="24"/>
                      </a:cubicBezTo>
                      <a:lnTo>
                        <a:pt x="33"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3" name="Freeform 78"/>
                <p:cNvSpPr>
                  <a:spLocks/>
                </p:cNvSpPr>
                <p:nvPr/>
              </p:nvSpPr>
              <p:spPr bwMode="auto">
                <a:xfrm>
                  <a:off x="4187" y="2346"/>
                  <a:ext cx="130" cy="130"/>
                </a:xfrm>
                <a:custGeom>
                  <a:avLst/>
                  <a:gdLst>
                    <a:gd name="T0" fmla="*/ 41 w 55"/>
                    <a:gd name="T1" fmla="*/ 16 h 55"/>
                    <a:gd name="T2" fmla="*/ 42 w 55"/>
                    <a:gd name="T3" fmla="*/ 39 h 55"/>
                    <a:gd name="T4" fmla="*/ 42 w 55"/>
                    <a:gd name="T5" fmla="*/ 39 h 55"/>
                    <a:gd name="T6" fmla="*/ 31 w 55"/>
                    <a:gd name="T7" fmla="*/ 20 h 55"/>
                    <a:gd name="T8" fmla="*/ 18 w 55"/>
                    <a:gd name="T9" fmla="*/ 0 h 55"/>
                    <a:gd name="T10" fmla="*/ 0 w 55"/>
                    <a:gd name="T11" fmla="*/ 0 h 55"/>
                    <a:gd name="T12" fmla="*/ 0 w 55"/>
                    <a:gd name="T13" fmla="*/ 55 h 55"/>
                    <a:gd name="T14" fmla="*/ 14 w 55"/>
                    <a:gd name="T15" fmla="*/ 55 h 55"/>
                    <a:gd name="T16" fmla="*/ 14 w 55"/>
                    <a:gd name="T17" fmla="*/ 39 h 55"/>
                    <a:gd name="T18" fmla="*/ 13 w 55"/>
                    <a:gd name="T19" fmla="*/ 15 h 55"/>
                    <a:gd name="T20" fmla="*/ 14 w 55"/>
                    <a:gd name="T21" fmla="*/ 15 h 55"/>
                    <a:gd name="T22" fmla="*/ 25 w 55"/>
                    <a:gd name="T23" fmla="*/ 34 h 55"/>
                    <a:gd name="T24" fmla="*/ 39 w 55"/>
                    <a:gd name="T25" fmla="*/ 55 h 55"/>
                    <a:gd name="T26" fmla="*/ 55 w 55"/>
                    <a:gd name="T27" fmla="*/ 55 h 55"/>
                    <a:gd name="T28" fmla="*/ 55 w 55"/>
                    <a:gd name="T29" fmla="*/ 0 h 55"/>
                    <a:gd name="T30" fmla="*/ 41 w 55"/>
                    <a:gd name="T31" fmla="*/ 0 h 55"/>
                    <a:gd name="T32" fmla="*/ 41 w 55"/>
                    <a:gd name="T33" fmla="*/ 1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55">
                      <a:moveTo>
                        <a:pt x="41" y="16"/>
                      </a:moveTo>
                      <a:cubicBezTo>
                        <a:pt x="41" y="25"/>
                        <a:pt x="41" y="32"/>
                        <a:pt x="42" y="39"/>
                      </a:cubicBezTo>
                      <a:cubicBezTo>
                        <a:pt x="42" y="39"/>
                        <a:pt x="42" y="39"/>
                        <a:pt x="42" y="39"/>
                      </a:cubicBezTo>
                      <a:cubicBezTo>
                        <a:pt x="39" y="33"/>
                        <a:pt x="35" y="26"/>
                        <a:pt x="31" y="20"/>
                      </a:cubicBezTo>
                      <a:cubicBezTo>
                        <a:pt x="18" y="0"/>
                        <a:pt x="18" y="0"/>
                        <a:pt x="18" y="0"/>
                      </a:cubicBezTo>
                      <a:cubicBezTo>
                        <a:pt x="0" y="0"/>
                        <a:pt x="0" y="0"/>
                        <a:pt x="0" y="0"/>
                      </a:cubicBezTo>
                      <a:cubicBezTo>
                        <a:pt x="0" y="55"/>
                        <a:pt x="0" y="55"/>
                        <a:pt x="0" y="55"/>
                      </a:cubicBezTo>
                      <a:cubicBezTo>
                        <a:pt x="14" y="55"/>
                        <a:pt x="14" y="55"/>
                        <a:pt x="14" y="55"/>
                      </a:cubicBezTo>
                      <a:cubicBezTo>
                        <a:pt x="14" y="39"/>
                        <a:pt x="14" y="39"/>
                        <a:pt x="14" y="39"/>
                      </a:cubicBezTo>
                      <a:cubicBezTo>
                        <a:pt x="14" y="30"/>
                        <a:pt x="14" y="22"/>
                        <a:pt x="13" y="15"/>
                      </a:cubicBezTo>
                      <a:cubicBezTo>
                        <a:pt x="14" y="15"/>
                        <a:pt x="14" y="15"/>
                        <a:pt x="14" y="15"/>
                      </a:cubicBezTo>
                      <a:cubicBezTo>
                        <a:pt x="17" y="21"/>
                        <a:pt x="21" y="28"/>
                        <a:pt x="25" y="34"/>
                      </a:cubicBezTo>
                      <a:cubicBezTo>
                        <a:pt x="39" y="55"/>
                        <a:pt x="39" y="55"/>
                        <a:pt x="39" y="55"/>
                      </a:cubicBezTo>
                      <a:cubicBezTo>
                        <a:pt x="55" y="55"/>
                        <a:pt x="55" y="55"/>
                        <a:pt x="55" y="55"/>
                      </a:cubicBezTo>
                      <a:cubicBezTo>
                        <a:pt x="55" y="0"/>
                        <a:pt x="55" y="0"/>
                        <a:pt x="55" y="0"/>
                      </a:cubicBezTo>
                      <a:cubicBezTo>
                        <a:pt x="41" y="0"/>
                        <a:pt x="41" y="0"/>
                        <a:pt x="41" y="0"/>
                      </a:cubicBezTo>
                      <a:lnTo>
                        <a:pt x="41"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4" name="Freeform 79"/>
                <p:cNvSpPr>
                  <a:spLocks noEditPoints="1"/>
                </p:cNvSpPr>
                <p:nvPr/>
              </p:nvSpPr>
              <p:spPr bwMode="auto">
                <a:xfrm>
                  <a:off x="4336" y="2346"/>
                  <a:ext cx="142" cy="130"/>
                </a:xfrm>
                <a:custGeom>
                  <a:avLst/>
                  <a:gdLst>
                    <a:gd name="T0" fmla="*/ 20 w 60"/>
                    <a:gd name="T1" fmla="*/ 0 h 55"/>
                    <a:gd name="T2" fmla="*/ 0 w 60"/>
                    <a:gd name="T3" fmla="*/ 55 h 55"/>
                    <a:gd name="T4" fmla="*/ 15 w 60"/>
                    <a:gd name="T5" fmla="*/ 55 h 55"/>
                    <a:gd name="T6" fmla="*/ 20 w 60"/>
                    <a:gd name="T7" fmla="*/ 41 h 55"/>
                    <a:gd name="T8" fmla="*/ 39 w 60"/>
                    <a:gd name="T9" fmla="*/ 41 h 55"/>
                    <a:gd name="T10" fmla="*/ 44 w 60"/>
                    <a:gd name="T11" fmla="*/ 55 h 55"/>
                    <a:gd name="T12" fmla="*/ 60 w 60"/>
                    <a:gd name="T13" fmla="*/ 55 h 55"/>
                    <a:gd name="T14" fmla="*/ 40 w 60"/>
                    <a:gd name="T15" fmla="*/ 0 h 55"/>
                    <a:gd name="T16" fmla="*/ 20 w 60"/>
                    <a:gd name="T17" fmla="*/ 0 h 55"/>
                    <a:gd name="T18" fmla="*/ 29 w 60"/>
                    <a:gd name="T19" fmla="*/ 10 h 55"/>
                    <a:gd name="T20" fmla="*/ 29 w 60"/>
                    <a:gd name="T21" fmla="*/ 10 h 55"/>
                    <a:gd name="T22" fmla="*/ 33 w 60"/>
                    <a:gd name="T23" fmla="*/ 20 h 55"/>
                    <a:gd name="T24" fmla="*/ 37 w 60"/>
                    <a:gd name="T25" fmla="*/ 32 h 55"/>
                    <a:gd name="T26" fmla="*/ 22 w 60"/>
                    <a:gd name="T27" fmla="*/ 32 h 55"/>
                    <a:gd name="T28" fmla="*/ 26 w 60"/>
                    <a:gd name="T29" fmla="*/ 20 h 55"/>
                    <a:gd name="T30" fmla="*/ 29 w 60"/>
                    <a:gd name="T31"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55">
                      <a:moveTo>
                        <a:pt x="20" y="0"/>
                      </a:moveTo>
                      <a:cubicBezTo>
                        <a:pt x="0" y="55"/>
                        <a:pt x="0" y="55"/>
                        <a:pt x="0" y="55"/>
                      </a:cubicBezTo>
                      <a:cubicBezTo>
                        <a:pt x="15" y="55"/>
                        <a:pt x="15" y="55"/>
                        <a:pt x="15" y="55"/>
                      </a:cubicBezTo>
                      <a:cubicBezTo>
                        <a:pt x="20" y="41"/>
                        <a:pt x="20" y="41"/>
                        <a:pt x="20" y="41"/>
                      </a:cubicBezTo>
                      <a:cubicBezTo>
                        <a:pt x="39" y="41"/>
                        <a:pt x="39" y="41"/>
                        <a:pt x="39" y="41"/>
                      </a:cubicBezTo>
                      <a:cubicBezTo>
                        <a:pt x="44" y="55"/>
                        <a:pt x="44" y="55"/>
                        <a:pt x="44" y="55"/>
                      </a:cubicBezTo>
                      <a:cubicBezTo>
                        <a:pt x="60" y="55"/>
                        <a:pt x="60" y="55"/>
                        <a:pt x="60" y="55"/>
                      </a:cubicBezTo>
                      <a:cubicBezTo>
                        <a:pt x="40" y="0"/>
                        <a:pt x="40" y="0"/>
                        <a:pt x="40" y="0"/>
                      </a:cubicBezTo>
                      <a:lnTo>
                        <a:pt x="20" y="0"/>
                      </a:lnTo>
                      <a:close/>
                      <a:moveTo>
                        <a:pt x="29" y="10"/>
                      </a:moveTo>
                      <a:cubicBezTo>
                        <a:pt x="29" y="10"/>
                        <a:pt x="29" y="10"/>
                        <a:pt x="29" y="10"/>
                      </a:cubicBezTo>
                      <a:cubicBezTo>
                        <a:pt x="30" y="13"/>
                        <a:pt x="32" y="17"/>
                        <a:pt x="33" y="20"/>
                      </a:cubicBezTo>
                      <a:cubicBezTo>
                        <a:pt x="37" y="32"/>
                        <a:pt x="37" y="32"/>
                        <a:pt x="37" y="32"/>
                      </a:cubicBezTo>
                      <a:cubicBezTo>
                        <a:pt x="22" y="32"/>
                        <a:pt x="22" y="32"/>
                        <a:pt x="22" y="32"/>
                      </a:cubicBezTo>
                      <a:cubicBezTo>
                        <a:pt x="26" y="20"/>
                        <a:pt x="26" y="20"/>
                        <a:pt x="26" y="20"/>
                      </a:cubicBezTo>
                      <a:cubicBezTo>
                        <a:pt x="27" y="17"/>
                        <a:pt x="28" y="13"/>
                        <a:pt x="29"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5" name="Freeform 80"/>
                <p:cNvSpPr>
                  <a:spLocks/>
                </p:cNvSpPr>
                <p:nvPr/>
              </p:nvSpPr>
              <p:spPr bwMode="auto">
                <a:xfrm>
                  <a:off x="4500" y="2346"/>
                  <a:ext cx="97" cy="130"/>
                </a:xfrm>
                <a:custGeom>
                  <a:avLst/>
                  <a:gdLst>
                    <a:gd name="T0" fmla="*/ 97 w 97"/>
                    <a:gd name="T1" fmla="*/ 107 h 130"/>
                    <a:gd name="T2" fmla="*/ 35 w 97"/>
                    <a:gd name="T3" fmla="*/ 107 h 130"/>
                    <a:gd name="T4" fmla="*/ 35 w 97"/>
                    <a:gd name="T5" fmla="*/ 0 h 130"/>
                    <a:gd name="T6" fmla="*/ 0 w 97"/>
                    <a:gd name="T7" fmla="*/ 0 h 130"/>
                    <a:gd name="T8" fmla="*/ 0 w 97"/>
                    <a:gd name="T9" fmla="*/ 130 h 130"/>
                    <a:gd name="T10" fmla="*/ 97 w 97"/>
                    <a:gd name="T11" fmla="*/ 130 h 130"/>
                    <a:gd name="T12" fmla="*/ 97 w 97"/>
                    <a:gd name="T13" fmla="*/ 107 h 130"/>
                  </a:gdLst>
                  <a:ahLst/>
                  <a:cxnLst>
                    <a:cxn ang="0">
                      <a:pos x="T0" y="T1"/>
                    </a:cxn>
                    <a:cxn ang="0">
                      <a:pos x="T2" y="T3"/>
                    </a:cxn>
                    <a:cxn ang="0">
                      <a:pos x="T4" y="T5"/>
                    </a:cxn>
                    <a:cxn ang="0">
                      <a:pos x="T6" y="T7"/>
                    </a:cxn>
                    <a:cxn ang="0">
                      <a:pos x="T8" y="T9"/>
                    </a:cxn>
                    <a:cxn ang="0">
                      <a:pos x="T10" y="T11"/>
                    </a:cxn>
                    <a:cxn ang="0">
                      <a:pos x="T12" y="T13"/>
                    </a:cxn>
                  </a:cxnLst>
                  <a:rect l="0" t="0" r="r" b="b"/>
                  <a:pathLst>
                    <a:path w="97" h="130">
                      <a:moveTo>
                        <a:pt x="97" y="107"/>
                      </a:moveTo>
                      <a:lnTo>
                        <a:pt x="35" y="107"/>
                      </a:lnTo>
                      <a:lnTo>
                        <a:pt x="35" y="0"/>
                      </a:lnTo>
                      <a:lnTo>
                        <a:pt x="0" y="0"/>
                      </a:lnTo>
                      <a:lnTo>
                        <a:pt x="0" y="130"/>
                      </a:lnTo>
                      <a:lnTo>
                        <a:pt x="97" y="130"/>
                      </a:lnTo>
                      <a:lnTo>
                        <a:pt x="97"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6" name="Freeform 81"/>
                <p:cNvSpPr>
                  <a:spLocks noEditPoints="1"/>
                </p:cNvSpPr>
                <p:nvPr/>
              </p:nvSpPr>
              <p:spPr bwMode="auto">
                <a:xfrm>
                  <a:off x="2581" y="1069"/>
                  <a:ext cx="2518" cy="2180"/>
                </a:xfrm>
                <a:custGeom>
                  <a:avLst/>
                  <a:gdLst>
                    <a:gd name="T0" fmla="*/ 1054 w 1063"/>
                    <a:gd name="T1" fmla="*/ 249 h 920"/>
                    <a:gd name="T2" fmla="*/ 920 w 1063"/>
                    <a:gd name="T3" fmla="*/ 185 h 920"/>
                    <a:gd name="T4" fmla="*/ 920 w 1063"/>
                    <a:gd name="T5" fmla="*/ 17 h 920"/>
                    <a:gd name="T6" fmla="*/ 904 w 1063"/>
                    <a:gd name="T7" fmla="*/ 1 h 920"/>
                    <a:gd name="T8" fmla="*/ 789 w 1063"/>
                    <a:gd name="T9" fmla="*/ 1 h 920"/>
                    <a:gd name="T10" fmla="*/ 774 w 1063"/>
                    <a:gd name="T11" fmla="*/ 17 h 920"/>
                    <a:gd name="T12" fmla="*/ 774 w 1063"/>
                    <a:gd name="T13" fmla="*/ 115 h 920"/>
                    <a:gd name="T14" fmla="*/ 538 w 1063"/>
                    <a:gd name="T15" fmla="*/ 3 h 920"/>
                    <a:gd name="T16" fmla="*/ 525 w 1063"/>
                    <a:gd name="T17" fmla="*/ 3 h 920"/>
                    <a:gd name="T18" fmla="*/ 9 w 1063"/>
                    <a:gd name="T19" fmla="*/ 249 h 920"/>
                    <a:gd name="T20" fmla="*/ 0 w 1063"/>
                    <a:gd name="T21" fmla="*/ 263 h 920"/>
                    <a:gd name="T22" fmla="*/ 0 w 1063"/>
                    <a:gd name="T23" fmla="*/ 904 h 920"/>
                    <a:gd name="T24" fmla="*/ 16 w 1063"/>
                    <a:gd name="T25" fmla="*/ 920 h 920"/>
                    <a:gd name="T26" fmla="*/ 1047 w 1063"/>
                    <a:gd name="T27" fmla="*/ 920 h 920"/>
                    <a:gd name="T28" fmla="*/ 1063 w 1063"/>
                    <a:gd name="T29" fmla="*/ 904 h 920"/>
                    <a:gd name="T30" fmla="*/ 1063 w 1063"/>
                    <a:gd name="T31" fmla="*/ 263 h 920"/>
                    <a:gd name="T32" fmla="*/ 1054 w 1063"/>
                    <a:gd name="T33" fmla="*/ 249 h 920"/>
                    <a:gd name="T34" fmla="*/ 805 w 1063"/>
                    <a:gd name="T35" fmla="*/ 32 h 920"/>
                    <a:gd name="T36" fmla="*/ 888 w 1063"/>
                    <a:gd name="T37" fmla="*/ 32 h 920"/>
                    <a:gd name="T38" fmla="*/ 888 w 1063"/>
                    <a:gd name="T39" fmla="*/ 170 h 920"/>
                    <a:gd name="T40" fmla="*/ 805 w 1063"/>
                    <a:gd name="T41" fmla="*/ 130 h 920"/>
                    <a:gd name="T42" fmla="*/ 805 w 1063"/>
                    <a:gd name="T43" fmla="*/ 32 h 920"/>
                    <a:gd name="T44" fmla="*/ 1032 w 1063"/>
                    <a:gd name="T45" fmla="*/ 888 h 920"/>
                    <a:gd name="T46" fmla="*/ 32 w 1063"/>
                    <a:gd name="T47" fmla="*/ 888 h 920"/>
                    <a:gd name="T48" fmla="*/ 32 w 1063"/>
                    <a:gd name="T49" fmla="*/ 273 h 920"/>
                    <a:gd name="T50" fmla="*/ 532 w 1063"/>
                    <a:gd name="T51" fmla="*/ 34 h 920"/>
                    <a:gd name="T52" fmla="*/ 1032 w 1063"/>
                    <a:gd name="T53" fmla="*/ 273 h 920"/>
                    <a:gd name="T54" fmla="*/ 1032 w 1063"/>
                    <a:gd name="T55" fmla="*/ 888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63" h="920">
                      <a:moveTo>
                        <a:pt x="1054" y="249"/>
                      </a:moveTo>
                      <a:cubicBezTo>
                        <a:pt x="920" y="185"/>
                        <a:pt x="920" y="185"/>
                        <a:pt x="920" y="185"/>
                      </a:cubicBezTo>
                      <a:cubicBezTo>
                        <a:pt x="920" y="17"/>
                        <a:pt x="920" y="17"/>
                        <a:pt x="920" y="17"/>
                      </a:cubicBezTo>
                      <a:cubicBezTo>
                        <a:pt x="920" y="8"/>
                        <a:pt x="913" y="1"/>
                        <a:pt x="904" y="1"/>
                      </a:cubicBezTo>
                      <a:cubicBezTo>
                        <a:pt x="789" y="1"/>
                        <a:pt x="789" y="1"/>
                        <a:pt x="789" y="1"/>
                      </a:cubicBezTo>
                      <a:cubicBezTo>
                        <a:pt x="781" y="1"/>
                        <a:pt x="774" y="8"/>
                        <a:pt x="774" y="17"/>
                      </a:cubicBezTo>
                      <a:cubicBezTo>
                        <a:pt x="774" y="115"/>
                        <a:pt x="774" y="115"/>
                        <a:pt x="774" y="115"/>
                      </a:cubicBezTo>
                      <a:cubicBezTo>
                        <a:pt x="538" y="3"/>
                        <a:pt x="538" y="3"/>
                        <a:pt x="538" y="3"/>
                      </a:cubicBezTo>
                      <a:cubicBezTo>
                        <a:pt x="534" y="0"/>
                        <a:pt x="529" y="0"/>
                        <a:pt x="525" y="3"/>
                      </a:cubicBezTo>
                      <a:cubicBezTo>
                        <a:pt x="9" y="249"/>
                        <a:pt x="9" y="249"/>
                        <a:pt x="9" y="249"/>
                      </a:cubicBezTo>
                      <a:cubicBezTo>
                        <a:pt x="4" y="251"/>
                        <a:pt x="0" y="257"/>
                        <a:pt x="0" y="263"/>
                      </a:cubicBezTo>
                      <a:cubicBezTo>
                        <a:pt x="0" y="904"/>
                        <a:pt x="0" y="904"/>
                        <a:pt x="0" y="904"/>
                      </a:cubicBezTo>
                      <a:cubicBezTo>
                        <a:pt x="0" y="913"/>
                        <a:pt x="7" y="920"/>
                        <a:pt x="16" y="920"/>
                      </a:cubicBezTo>
                      <a:cubicBezTo>
                        <a:pt x="1047" y="920"/>
                        <a:pt x="1047" y="920"/>
                        <a:pt x="1047" y="920"/>
                      </a:cubicBezTo>
                      <a:cubicBezTo>
                        <a:pt x="1056" y="920"/>
                        <a:pt x="1063" y="913"/>
                        <a:pt x="1063" y="904"/>
                      </a:cubicBezTo>
                      <a:cubicBezTo>
                        <a:pt x="1063" y="263"/>
                        <a:pt x="1063" y="263"/>
                        <a:pt x="1063" y="263"/>
                      </a:cubicBezTo>
                      <a:cubicBezTo>
                        <a:pt x="1063" y="257"/>
                        <a:pt x="1059" y="251"/>
                        <a:pt x="1054" y="249"/>
                      </a:cubicBezTo>
                      <a:close/>
                      <a:moveTo>
                        <a:pt x="805" y="32"/>
                      </a:moveTo>
                      <a:cubicBezTo>
                        <a:pt x="888" y="32"/>
                        <a:pt x="888" y="32"/>
                        <a:pt x="888" y="32"/>
                      </a:cubicBezTo>
                      <a:cubicBezTo>
                        <a:pt x="888" y="170"/>
                        <a:pt x="888" y="170"/>
                        <a:pt x="888" y="170"/>
                      </a:cubicBezTo>
                      <a:cubicBezTo>
                        <a:pt x="805" y="130"/>
                        <a:pt x="805" y="130"/>
                        <a:pt x="805" y="130"/>
                      </a:cubicBezTo>
                      <a:lnTo>
                        <a:pt x="805" y="32"/>
                      </a:lnTo>
                      <a:close/>
                      <a:moveTo>
                        <a:pt x="1032" y="888"/>
                      </a:moveTo>
                      <a:cubicBezTo>
                        <a:pt x="32" y="888"/>
                        <a:pt x="32" y="888"/>
                        <a:pt x="32" y="888"/>
                      </a:cubicBezTo>
                      <a:cubicBezTo>
                        <a:pt x="32" y="273"/>
                        <a:pt x="32" y="273"/>
                        <a:pt x="32" y="273"/>
                      </a:cubicBezTo>
                      <a:cubicBezTo>
                        <a:pt x="532" y="34"/>
                        <a:pt x="532" y="34"/>
                        <a:pt x="532" y="34"/>
                      </a:cubicBezTo>
                      <a:cubicBezTo>
                        <a:pt x="1032" y="273"/>
                        <a:pt x="1032" y="273"/>
                        <a:pt x="1032" y="273"/>
                      </a:cubicBezTo>
                      <a:lnTo>
                        <a:pt x="1032" y="888"/>
                      </a:lnTo>
                      <a:close/>
                    </a:path>
                  </a:pathLst>
                </a:custGeom>
                <a:solidFill>
                  <a:srgbClr val="2398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7" name="Freeform 82"/>
                <p:cNvSpPr>
                  <a:spLocks noEditPoints="1"/>
                </p:cNvSpPr>
                <p:nvPr/>
              </p:nvSpPr>
              <p:spPr bwMode="auto">
                <a:xfrm>
                  <a:off x="2970" y="1820"/>
                  <a:ext cx="1740" cy="1050"/>
                </a:xfrm>
                <a:custGeom>
                  <a:avLst/>
                  <a:gdLst>
                    <a:gd name="T0" fmla="*/ 0 w 735"/>
                    <a:gd name="T1" fmla="*/ 16 h 443"/>
                    <a:gd name="T2" fmla="*/ 0 w 735"/>
                    <a:gd name="T3" fmla="*/ 427 h 443"/>
                    <a:gd name="T4" fmla="*/ 16 w 735"/>
                    <a:gd name="T5" fmla="*/ 443 h 443"/>
                    <a:gd name="T6" fmla="*/ 719 w 735"/>
                    <a:gd name="T7" fmla="*/ 443 h 443"/>
                    <a:gd name="T8" fmla="*/ 735 w 735"/>
                    <a:gd name="T9" fmla="*/ 427 h 443"/>
                    <a:gd name="T10" fmla="*/ 735 w 735"/>
                    <a:gd name="T11" fmla="*/ 16 h 443"/>
                    <a:gd name="T12" fmla="*/ 719 w 735"/>
                    <a:gd name="T13" fmla="*/ 0 h 443"/>
                    <a:gd name="T14" fmla="*/ 16 w 735"/>
                    <a:gd name="T15" fmla="*/ 0 h 443"/>
                    <a:gd name="T16" fmla="*/ 0 w 735"/>
                    <a:gd name="T17" fmla="*/ 16 h 443"/>
                    <a:gd name="T18" fmla="*/ 704 w 735"/>
                    <a:gd name="T19" fmla="*/ 175 h 443"/>
                    <a:gd name="T20" fmla="*/ 704 w 735"/>
                    <a:gd name="T21" fmla="*/ 320 h 443"/>
                    <a:gd name="T22" fmla="*/ 704 w 735"/>
                    <a:gd name="T23" fmla="*/ 386 h 443"/>
                    <a:gd name="T24" fmla="*/ 704 w 735"/>
                    <a:gd name="T25" fmla="*/ 412 h 443"/>
                    <a:gd name="T26" fmla="*/ 602 w 735"/>
                    <a:gd name="T27" fmla="*/ 412 h 443"/>
                    <a:gd name="T28" fmla="*/ 485 w 735"/>
                    <a:gd name="T29" fmla="*/ 412 h 443"/>
                    <a:gd name="T30" fmla="*/ 368 w 735"/>
                    <a:gd name="T31" fmla="*/ 412 h 443"/>
                    <a:gd name="T32" fmla="*/ 250 w 735"/>
                    <a:gd name="T33" fmla="*/ 412 h 443"/>
                    <a:gd name="T34" fmla="*/ 133 w 735"/>
                    <a:gd name="T35" fmla="*/ 412 h 443"/>
                    <a:gd name="T36" fmla="*/ 32 w 735"/>
                    <a:gd name="T37" fmla="*/ 412 h 443"/>
                    <a:gd name="T38" fmla="*/ 32 w 735"/>
                    <a:gd name="T39" fmla="*/ 386 h 443"/>
                    <a:gd name="T40" fmla="*/ 32 w 735"/>
                    <a:gd name="T41" fmla="*/ 31 h 443"/>
                    <a:gd name="T42" fmla="*/ 133 w 735"/>
                    <a:gd name="T43" fmla="*/ 31 h 443"/>
                    <a:gd name="T44" fmla="*/ 250 w 735"/>
                    <a:gd name="T45" fmla="*/ 31 h 443"/>
                    <a:gd name="T46" fmla="*/ 368 w 735"/>
                    <a:gd name="T47" fmla="*/ 31 h 443"/>
                    <a:gd name="T48" fmla="*/ 485 w 735"/>
                    <a:gd name="T49" fmla="*/ 31 h 443"/>
                    <a:gd name="T50" fmla="*/ 602 w 735"/>
                    <a:gd name="T51" fmla="*/ 31 h 443"/>
                    <a:gd name="T52" fmla="*/ 704 w 735"/>
                    <a:gd name="T53" fmla="*/ 31 h 443"/>
                    <a:gd name="T54" fmla="*/ 704 w 735"/>
                    <a:gd name="T55" fmla="*/ 175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35" h="443">
                      <a:moveTo>
                        <a:pt x="0" y="16"/>
                      </a:moveTo>
                      <a:cubicBezTo>
                        <a:pt x="0" y="427"/>
                        <a:pt x="0" y="427"/>
                        <a:pt x="0" y="427"/>
                      </a:cubicBezTo>
                      <a:cubicBezTo>
                        <a:pt x="0" y="436"/>
                        <a:pt x="7" y="443"/>
                        <a:pt x="16" y="443"/>
                      </a:cubicBezTo>
                      <a:cubicBezTo>
                        <a:pt x="719" y="443"/>
                        <a:pt x="719" y="443"/>
                        <a:pt x="719" y="443"/>
                      </a:cubicBezTo>
                      <a:cubicBezTo>
                        <a:pt x="728" y="443"/>
                        <a:pt x="735" y="436"/>
                        <a:pt x="735" y="427"/>
                      </a:cubicBezTo>
                      <a:cubicBezTo>
                        <a:pt x="735" y="16"/>
                        <a:pt x="735" y="16"/>
                        <a:pt x="735" y="16"/>
                      </a:cubicBezTo>
                      <a:cubicBezTo>
                        <a:pt x="735" y="7"/>
                        <a:pt x="728" y="0"/>
                        <a:pt x="719" y="0"/>
                      </a:cubicBezTo>
                      <a:cubicBezTo>
                        <a:pt x="16" y="0"/>
                        <a:pt x="16" y="0"/>
                        <a:pt x="16" y="0"/>
                      </a:cubicBezTo>
                      <a:cubicBezTo>
                        <a:pt x="7" y="0"/>
                        <a:pt x="0" y="7"/>
                        <a:pt x="0" y="16"/>
                      </a:cubicBezTo>
                      <a:close/>
                      <a:moveTo>
                        <a:pt x="704" y="175"/>
                      </a:moveTo>
                      <a:cubicBezTo>
                        <a:pt x="704" y="320"/>
                        <a:pt x="704" y="320"/>
                        <a:pt x="704" y="320"/>
                      </a:cubicBezTo>
                      <a:cubicBezTo>
                        <a:pt x="704" y="386"/>
                        <a:pt x="704" y="386"/>
                        <a:pt x="704" y="386"/>
                      </a:cubicBezTo>
                      <a:cubicBezTo>
                        <a:pt x="704" y="412"/>
                        <a:pt x="704" y="412"/>
                        <a:pt x="704" y="412"/>
                      </a:cubicBezTo>
                      <a:cubicBezTo>
                        <a:pt x="602" y="412"/>
                        <a:pt x="602" y="412"/>
                        <a:pt x="602" y="412"/>
                      </a:cubicBezTo>
                      <a:cubicBezTo>
                        <a:pt x="485" y="412"/>
                        <a:pt x="485" y="412"/>
                        <a:pt x="485" y="412"/>
                      </a:cubicBezTo>
                      <a:cubicBezTo>
                        <a:pt x="368" y="412"/>
                        <a:pt x="368" y="412"/>
                        <a:pt x="368" y="412"/>
                      </a:cubicBezTo>
                      <a:cubicBezTo>
                        <a:pt x="250" y="412"/>
                        <a:pt x="250" y="412"/>
                        <a:pt x="250" y="412"/>
                      </a:cubicBezTo>
                      <a:cubicBezTo>
                        <a:pt x="133" y="412"/>
                        <a:pt x="133" y="412"/>
                        <a:pt x="133" y="412"/>
                      </a:cubicBezTo>
                      <a:cubicBezTo>
                        <a:pt x="32" y="412"/>
                        <a:pt x="32" y="412"/>
                        <a:pt x="32" y="412"/>
                      </a:cubicBezTo>
                      <a:cubicBezTo>
                        <a:pt x="32" y="386"/>
                        <a:pt x="32" y="386"/>
                        <a:pt x="32" y="386"/>
                      </a:cubicBezTo>
                      <a:cubicBezTo>
                        <a:pt x="32" y="31"/>
                        <a:pt x="32" y="31"/>
                        <a:pt x="32" y="31"/>
                      </a:cubicBezTo>
                      <a:cubicBezTo>
                        <a:pt x="133" y="31"/>
                        <a:pt x="133" y="31"/>
                        <a:pt x="133" y="31"/>
                      </a:cubicBezTo>
                      <a:cubicBezTo>
                        <a:pt x="250" y="31"/>
                        <a:pt x="250" y="31"/>
                        <a:pt x="250" y="31"/>
                      </a:cubicBezTo>
                      <a:cubicBezTo>
                        <a:pt x="368" y="31"/>
                        <a:pt x="368" y="31"/>
                        <a:pt x="368" y="31"/>
                      </a:cubicBezTo>
                      <a:cubicBezTo>
                        <a:pt x="485" y="31"/>
                        <a:pt x="485" y="31"/>
                        <a:pt x="485" y="31"/>
                      </a:cubicBezTo>
                      <a:cubicBezTo>
                        <a:pt x="602" y="31"/>
                        <a:pt x="602" y="31"/>
                        <a:pt x="602" y="31"/>
                      </a:cubicBezTo>
                      <a:cubicBezTo>
                        <a:pt x="704" y="31"/>
                        <a:pt x="704" y="31"/>
                        <a:pt x="704" y="31"/>
                      </a:cubicBezTo>
                      <a:lnTo>
                        <a:pt x="704" y="175"/>
                      </a:lnTo>
                      <a:close/>
                    </a:path>
                  </a:pathLst>
                </a:custGeom>
                <a:solidFill>
                  <a:srgbClr val="2398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8" name="Rectangle 83"/>
                <p:cNvSpPr>
                  <a:spLocks noChangeArrowheads="1"/>
                </p:cNvSpPr>
                <p:nvPr/>
              </p:nvSpPr>
              <p:spPr bwMode="auto">
                <a:xfrm>
                  <a:off x="2979" y="2915"/>
                  <a:ext cx="1722" cy="97"/>
                </a:xfrm>
                <a:prstGeom prst="rect">
                  <a:avLst/>
                </a:prstGeom>
                <a:solidFill>
                  <a:srgbClr val="2398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238" name="Group 237"/>
              <p:cNvGrpSpPr/>
              <p:nvPr/>
            </p:nvGrpSpPr>
            <p:grpSpPr>
              <a:xfrm>
                <a:off x="2887432" y="4352780"/>
                <a:ext cx="1013686" cy="606237"/>
                <a:chOff x="10051489" y="2511477"/>
                <a:chExt cx="1195998" cy="715269"/>
              </a:xfrm>
            </p:grpSpPr>
            <p:sp>
              <p:nvSpPr>
                <p:cNvPr id="239" name="Freeform 22"/>
                <p:cNvSpPr>
                  <a:spLocks noChangeArrowheads="1"/>
                </p:cNvSpPr>
                <p:nvPr/>
              </p:nvSpPr>
              <p:spPr bwMode="auto">
                <a:xfrm>
                  <a:off x="10062312" y="2511477"/>
                  <a:ext cx="1185175" cy="715269"/>
                </a:xfrm>
                <a:custGeom>
                  <a:avLst/>
                  <a:gdLst>
                    <a:gd name="T0" fmla="*/ 0 w 10543"/>
                    <a:gd name="T1" fmla="*/ 2657 h 6365"/>
                    <a:gd name="T2" fmla="*/ 1156 w 10543"/>
                    <a:gd name="T3" fmla="*/ 32 h 6365"/>
                    <a:gd name="T4" fmla="*/ 4521 w 10543"/>
                    <a:gd name="T5" fmla="*/ 938 h 6365"/>
                    <a:gd name="T6" fmla="*/ 5802 w 10543"/>
                    <a:gd name="T7" fmla="*/ 1105 h 6365"/>
                    <a:gd name="T8" fmla="*/ 7990 w 10543"/>
                    <a:gd name="T9" fmla="*/ 2563 h 6365"/>
                    <a:gd name="T10" fmla="*/ 9604 w 10543"/>
                    <a:gd name="T11" fmla="*/ 3053 h 6365"/>
                    <a:gd name="T12" fmla="*/ 9687 w 10543"/>
                    <a:gd name="T13" fmla="*/ 5249 h 6365"/>
                    <a:gd name="T14" fmla="*/ 8375 w 10543"/>
                    <a:gd name="T15" fmla="*/ 6343 h 6365"/>
                    <a:gd name="T16" fmla="*/ 7208 w 10543"/>
                    <a:gd name="T17" fmla="*/ 5291 h 6365"/>
                    <a:gd name="T18" fmla="*/ 3146 w 10543"/>
                    <a:gd name="T19" fmla="*/ 5468 h 6365"/>
                    <a:gd name="T20" fmla="*/ 1073 w 10543"/>
                    <a:gd name="T21" fmla="*/ 5489 h 6365"/>
                    <a:gd name="T22" fmla="*/ 0 w 10543"/>
                    <a:gd name="T23" fmla="*/ 4052 h 6365"/>
                    <a:gd name="T24" fmla="*/ 6396 w 10543"/>
                    <a:gd name="T25" fmla="*/ 1771 h 6365"/>
                    <a:gd name="T26" fmla="*/ 5740 w 10543"/>
                    <a:gd name="T27" fmla="*/ 1469 h 6365"/>
                    <a:gd name="T28" fmla="*/ 4187 w 10543"/>
                    <a:gd name="T29" fmla="*/ 1188 h 6365"/>
                    <a:gd name="T30" fmla="*/ 1219 w 10543"/>
                    <a:gd name="T31" fmla="*/ 396 h 6365"/>
                    <a:gd name="T32" fmla="*/ 375 w 10543"/>
                    <a:gd name="T33" fmla="*/ 4135 h 6365"/>
                    <a:gd name="T34" fmla="*/ 1156 w 10543"/>
                    <a:gd name="T35" fmla="*/ 4812 h 6365"/>
                    <a:gd name="T36" fmla="*/ 3062 w 10543"/>
                    <a:gd name="T37" fmla="*/ 4822 h 6365"/>
                    <a:gd name="T38" fmla="*/ 7292 w 10543"/>
                    <a:gd name="T39" fmla="*/ 4916 h 6365"/>
                    <a:gd name="T40" fmla="*/ 7635 w 10543"/>
                    <a:gd name="T41" fmla="*/ 4562 h 6365"/>
                    <a:gd name="T42" fmla="*/ 9562 w 10543"/>
                    <a:gd name="T43" fmla="*/ 4906 h 6365"/>
                    <a:gd name="T44" fmla="*/ 10010 w 10543"/>
                    <a:gd name="T45" fmla="*/ 4229 h 6365"/>
                    <a:gd name="T46" fmla="*/ 9469 w 10543"/>
                    <a:gd name="T47" fmla="*/ 4052 h 6365"/>
                    <a:gd name="T48" fmla="*/ 10073 w 10543"/>
                    <a:gd name="T49" fmla="*/ 3895 h 6365"/>
                    <a:gd name="T50" fmla="*/ 9198 w 10543"/>
                    <a:gd name="T51" fmla="*/ 3354 h 6365"/>
                    <a:gd name="T52" fmla="*/ 4615 w 10543"/>
                    <a:gd name="T53" fmla="*/ 3187 h 6365"/>
                    <a:gd name="T54" fmla="*/ 4187 w 10543"/>
                    <a:gd name="T55" fmla="*/ 2396 h 6365"/>
                    <a:gd name="T56" fmla="*/ 6396 w 10543"/>
                    <a:gd name="T57" fmla="*/ 1771 h 6365"/>
                    <a:gd name="T58" fmla="*/ 8406 w 10543"/>
                    <a:gd name="T59" fmla="*/ 5979 h 6365"/>
                    <a:gd name="T60" fmla="*/ 8417 w 10543"/>
                    <a:gd name="T61" fmla="*/ 4583 h 6365"/>
                    <a:gd name="T62" fmla="*/ 8406 w 10543"/>
                    <a:gd name="T63" fmla="*/ 5979 h 6365"/>
                    <a:gd name="T64" fmla="*/ 2802 w 10543"/>
                    <a:gd name="T65" fmla="*/ 5291 h 6365"/>
                    <a:gd name="T66" fmla="*/ 1406 w 10543"/>
                    <a:gd name="T67" fmla="*/ 5291 h 6365"/>
                    <a:gd name="T68" fmla="*/ 2802 w 10543"/>
                    <a:gd name="T69" fmla="*/ 5291 h 6365"/>
                    <a:gd name="T70" fmla="*/ 7698 w 10543"/>
                    <a:gd name="T71" fmla="*/ 2844 h 6365"/>
                    <a:gd name="T72" fmla="*/ 6927 w 10543"/>
                    <a:gd name="T73" fmla="*/ 2146 h 6365"/>
                    <a:gd name="T74" fmla="*/ 5948 w 10543"/>
                    <a:gd name="T75" fmla="*/ 2136 h 6365"/>
                    <a:gd name="T76" fmla="*/ 6062 w 10543"/>
                    <a:gd name="T77" fmla="*/ 2844 h 6365"/>
                    <a:gd name="T78" fmla="*/ 7698 w 10543"/>
                    <a:gd name="T79" fmla="*/ 2844 h 6365"/>
                    <a:gd name="T80" fmla="*/ 4552 w 10543"/>
                    <a:gd name="T81" fmla="*/ 2834 h 6365"/>
                    <a:gd name="T82" fmla="*/ 5604 w 10543"/>
                    <a:gd name="T83" fmla="*/ 2136 h 6365"/>
                    <a:gd name="T84" fmla="*/ 4562 w 10543"/>
                    <a:gd name="T85" fmla="*/ 2282 h 6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43" h="6365">
                      <a:moveTo>
                        <a:pt x="0" y="2657"/>
                      </a:moveTo>
                      <a:lnTo>
                        <a:pt x="0" y="2657"/>
                      </a:lnTo>
                      <a:cubicBezTo>
                        <a:pt x="0" y="2198"/>
                        <a:pt x="0" y="1750"/>
                        <a:pt x="0" y="1303"/>
                      </a:cubicBezTo>
                      <a:cubicBezTo>
                        <a:pt x="0" y="605"/>
                        <a:pt x="469" y="63"/>
                        <a:pt x="1156" y="32"/>
                      </a:cubicBezTo>
                      <a:cubicBezTo>
                        <a:pt x="1927" y="0"/>
                        <a:pt x="2687" y="11"/>
                        <a:pt x="3448" y="42"/>
                      </a:cubicBezTo>
                      <a:cubicBezTo>
                        <a:pt x="3969" y="63"/>
                        <a:pt x="4385" y="428"/>
                        <a:pt x="4521" y="938"/>
                      </a:cubicBezTo>
                      <a:cubicBezTo>
                        <a:pt x="4552" y="1053"/>
                        <a:pt x="4604" y="1084"/>
                        <a:pt x="4708" y="1084"/>
                      </a:cubicBezTo>
                      <a:cubicBezTo>
                        <a:pt x="5073" y="1084"/>
                        <a:pt x="5437" y="1063"/>
                        <a:pt x="5802" y="1105"/>
                      </a:cubicBezTo>
                      <a:cubicBezTo>
                        <a:pt x="6208" y="1146"/>
                        <a:pt x="6552" y="1355"/>
                        <a:pt x="6854" y="1625"/>
                      </a:cubicBezTo>
                      <a:cubicBezTo>
                        <a:pt x="7229" y="1938"/>
                        <a:pt x="7615" y="2250"/>
                        <a:pt x="7990" y="2563"/>
                      </a:cubicBezTo>
                      <a:cubicBezTo>
                        <a:pt x="8302" y="2823"/>
                        <a:pt x="8677" y="2907"/>
                        <a:pt x="9062" y="2959"/>
                      </a:cubicBezTo>
                      <a:cubicBezTo>
                        <a:pt x="9240" y="2990"/>
                        <a:pt x="9427" y="3021"/>
                        <a:pt x="9604" y="3053"/>
                      </a:cubicBezTo>
                      <a:cubicBezTo>
                        <a:pt x="10115" y="3157"/>
                        <a:pt x="10500" y="3593"/>
                        <a:pt x="10521" y="4114"/>
                      </a:cubicBezTo>
                      <a:cubicBezTo>
                        <a:pt x="10542" y="4624"/>
                        <a:pt x="10187" y="5114"/>
                        <a:pt x="9687" y="5249"/>
                      </a:cubicBezTo>
                      <a:cubicBezTo>
                        <a:pt x="9542" y="5281"/>
                        <a:pt x="9469" y="5322"/>
                        <a:pt x="9437" y="5499"/>
                      </a:cubicBezTo>
                      <a:cubicBezTo>
                        <a:pt x="9354" y="5999"/>
                        <a:pt x="8875" y="6364"/>
                        <a:pt x="8375" y="6343"/>
                      </a:cubicBezTo>
                      <a:cubicBezTo>
                        <a:pt x="7854" y="6322"/>
                        <a:pt x="7427" y="5937"/>
                        <a:pt x="7365" y="5416"/>
                      </a:cubicBezTo>
                      <a:cubicBezTo>
                        <a:pt x="7344" y="5312"/>
                        <a:pt x="7312" y="5291"/>
                        <a:pt x="7208" y="5291"/>
                      </a:cubicBezTo>
                      <a:cubicBezTo>
                        <a:pt x="5927" y="5291"/>
                        <a:pt x="4646" y="5291"/>
                        <a:pt x="3365" y="5291"/>
                      </a:cubicBezTo>
                      <a:cubicBezTo>
                        <a:pt x="3229" y="5291"/>
                        <a:pt x="3167" y="5322"/>
                        <a:pt x="3146" y="5468"/>
                      </a:cubicBezTo>
                      <a:cubicBezTo>
                        <a:pt x="3062" y="5968"/>
                        <a:pt x="2615" y="6343"/>
                        <a:pt x="2115" y="6343"/>
                      </a:cubicBezTo>
                      <a:cubicBezTo>
                        <a:pt x="1604" y="6343"/>
                        <a:pt x="1167" y="5989"/>
                        <a:pt x="1073" y="5489"/>
                      </a:cubicBezTo>
                      <a:cubicBezTo>
                        <a:pt x="1052" y="5333"/>
                        <a:pt x="990" y="5270"/>
                        <a:pt x="833" y="5218"/>
                      </a:cubicBezTo>
                      <a:cubicBezTo>
                        <a:pt x="323" y="5062"/>
                        <a:pt x="0" y="4593"/>
                        <a:pt x="0" y="4052"/>
                      </a:cubicBezTo>
                      <a:cubicBezTo>
                        <a:pt x="0" y="3583"/>
                        <a:pt x="0" y="3115"/>
                        <a:pt x="0" y="2657"/>
                      </a:cubicBezTo>
                      <a:close/>
                      <a:moveTo>
                        <a:pt x="6396" y="1771"/>
                      </a:moveTo>
                      <a:lnTo>
                        <a:pt x="6396" y="1771"/>
                      </a:lnTo>
                      <a:cubicBezTo>
                        <a:pt x="6198" y="1584"/>
                        <a:pt x="5990" y="1480"/>
                        <a:pt x="5740" y="1469"/>
                      </a:cubicBezTo>
                      <a:cubicBezTo>
                        <a:pt x="5323" y="1448"/>
                        <a:pt x="4896" y="1448"/>
                        <a:pt x="4469" y="1438"/>
                      </a:cubicBezTo>
                      <a:cubicBezTo>
                        <a:pt x="4260" y="1438"/>
                        <a:pt x="4208" y="1386"/>
                        <a:pt x="4187" y="1188"/>
                      </a:cubicBezTo>
                      <a:cubicBezTo>
                        <a:pt x="4146" y="740"/>
                        <a:pt x="3792" y="396"/>
                        <a:pt x="3333" y="396"/>
                      </a:cubicBezTo>
                      <a:cubicBezTo>
                        <a:pt x="2625" y="386"/>
                        <a:pt x="1917" y="386"/>
                        <a:pt x="1219" y="396"/>
                      </a:cubicBezTo>
                      <a:cubicBezTo>
                        <a:pt x="771" y="396"/>
                        <a:pt x="385" y="750"/>
                        <a:pt x="375" y="1178"/>
                      </a:cubicBezTo>
                      <a:cubicBezTo>
                        <a:pt x="365" y="2167"/>
                        <a:pt x="375" y="3146"/>
                        <a:pt x="375" y="4135"/>
                      </a:cubicBezTo>
                      <a:cubicBezTo>
                        <a:pt x="385" y="4479"/>
                        <a:pt x="646" y="4781"/>
                        <a:pt x="969" y="4885"/>
                      </a:cubicBezTo>
                      <a:cubicBezTo>
                        <a:pt x="1052" y="4906"/>
                        <a:pt x="1115" y="4895"/>
                        <a:pt x="1156" y="4812"/>
                      </a:cubicBezTo>
                      <a:cubicBezTo>
                        <a:pt x="1365" y="4427"/>
                        <a:pt x="1687" y="4218"/>
                        <a:pt x="2125" y="4229"/>
                      </a:cubicBezTo>
                      <a:cubicBezTo>
                        <a:pt x="2552" y="4239"/>
                        <a:pt x="2865" y="4447"/>
                        <a:pt x="3062" y="4822"/>
                      </a:cubicBezTo>
                      <a:cubicBezTo>
                        <a:pt x="3094" y="4874"/>
                        <a:pt x="3177" y="4916"/>
                        <a:pt x="3229" y="4916"/>
                      </a:cubicBezTo>
                      <a:cubicBezTo>
                        <a:pt x="4583" y="4927"/>
                        <a:pt x="5937" y="4927"/>
                        <a:pt x="7292" y="4916"/>
                      </a:cubicBezTo>
                      <a:cubicBezTo>
                        <a:pt x="7344" y="4916"/>
                        <a:pt x="7406" y="4864"/>
                        <a:pt x="7448" y="4822"/>
                      </a:cubicBezTo>
                      <a:cubicBezTo>
                        <a:pt x="7521" y="4739"/>
                        <a:pt x="7562" y="4635"/>
                        <a:pt x="7635" y="4562"/>
                      </a:cubicBezTo>
                      <a:cubicBezTo>
                        <a:pt x="8135" y="4020"/>
                        <a:pt x="8990" y="4135"/>
                        <a:pt x="9344" y="4791"/>
                      </a:cubicBezTo>
                      <a:cubicBezTo>
                        <a:pt x="9396" y="4885"/>
                        <a:pt x="9448" y="4927"/>
                        <a:pt x="9562" y="4906"/>
                      </a:cubicBezTo>
                      <a:cubicBezTo>
                        <a:pt x="9802" y="4854"/>
                        <a:pt x="10073" y="4604"/>
                        <a:pt x="10115" y="4364"/>
                      </a:cubicBezTo>
                      <a:cubicBezTo>
                        <a:pt x="10135" y="4270"/>
                        <a:pt x="10115" y="4229"/>
                        <a:pt x="10010" y="4229"/>
                      </a:cubicBezTo>
                      <a:cubicBezTo>
                        <a:pt x="9906" y="4229"/>
                        <a:pt x="9792" y="4229"/>
                        <a:pt x="9677" y="4229"/>
                      </a:cubicBezTo>
                      <a:cubicBezTo>
                        <a:pt x="9562" y="4218"/>
                        <a:pt x="9469" y="4177"/>
                        <a:pt x="9469" y="4052"/>
                      </a:cubicBezTo>
                      <a:cubicBezTo>
                        <a:pt x="9469" y="3927"/>
                        <a:pt x="9562" y="3895"/>
                        <a:pt x="9677" y="3895"/>
                      </a:cubicBezTo>
                      <a:cubicBezTo>
                        <a:pt x="9802" y="3895"/>
                        <a:pt x="9937" y="3895"/>
                        <a:pt x="10073" y="3895"/>
                      </a:cubicBezTo>
                      <a:cubicBezTo>
                        <a:pt x="10010" y="3666"/>
                        <a:pt x="9844" y="3499"/>
                        <a:pt x="9604" y="3437"/>
                      </a:cubicBezTo>
                      <a:cubicBezTo>
                        <a:pt x="9479" y="3395"/>
                        <a:pt x="9333" y="3385"/>
                        <a:pt x="9198" y="3354"/>
                      </a:cubicBezTo>
                      <a:cubicBezTo>
                        <a:pt x="8615" y="3239"/>
                        <a:pt x="8021" y="3178"/>
                        <a:pt x="7417" y="3187"/>
                      </a:cubicBezTo>
                      <a:cubicBezTo>
                        <a:pt x="6490" y="3208"/>
                        <a:pt x="5552" y="3187"/>
                        <a:pt x="4615" y="3187"/>
                      </a:cubicBezTo>
                      <a:cubicBezTo>
                        <a:pt x="4333" y="3187"/>
                        <a:pt x="4198" y="3053"/>
                        <a:pt x="4187" y="2771"/>
                      </a:cubicBezTo>
                      <a:cubicBezTo>
                        <a:pt x="4187" y="2646"/>
                        <a:pt x="4187" y="2521"/>
                        <a:pt x="4187" y="2396"/>
                      </a:cubicBezTo>
                      <a:cubicBezTo>
                        <a:pt x="4198" y="1980"/>
                        <a:pt x="4406" y="1771"/>
                        <a:pt x="4812" y="1771"/>
                      </a:cubicBezTo>
                      <a:lnTo>
                        <a:pt x="6396" y="1771"/>
                      </a:lnTo>
                      <a:close/>
                      <a:moveTo>
                        <a:pt x="8406" y="5979"/>
                      </a:moveTo>
                      <a:lnTo>
                        <a:pt x="8406" y="5979"/>
                      </a:lnTo>
                      <a:cubicBezTo>
                        <a:pt x="8792" y="5979"/>
                        <a:pt x="9115" y="5656"/>
                        <a:pt x="9115" y="5281"/>
                      </a:cubicBezTo>
                      <a:cubicBezTo>
                        <a:pt x="9104" y="4895"/>
                        <a:pt x="8792" y="4583"/>
                        <a:pt x="8417" y="4583"/>
                      </a:cubicBezTo>
                      <a:cubicBezTo>
                        <a:pt x="8031" y="4583"/>
                        <a:pt x="7708" y="4895"/>
                        <a:pt x="7708" y="5281"/>
                      </a:cubicBezTo>
                      <a:cubicBezTo>
                        <a:pt x="7708" y="5666"/>
                        <a:pt x="8021" y="5989"/>
                        <a:pt x="8406" y="5979"/>
                      </a:cubicBezTo>
                      <a:close/>
                      <a:moveTo>
                        <a:pt x="2802" y="5291"/>
                      </a:moveTo>
                      <a:lnTo>
                        <a:pt x="2802" y="5291"/>
                      </a:lnTo>
                      <a:cubicBezTo>
                        <a:pt x="2802" y="4895"/>
                        <a:pt x="2490" y="4583"/>
                        <a:pt x="2104" y="4583"/>
                      </a:cubicBezTo>
                      <a:cubicBezTo>
                        <a:pt x="1708" y="4583"/>
                        <a:pt x="1406" y="4895"/>
                        <a:pt x="1406" y="5291"/>
                      </a:cubicBezTo>
                      <a:cubicBezTo>
                        <a:pt x="1406" y="5666"/>
                        <a:pt x="1719" y="5979"/>
                        <a:pt x="2104" y="5979"/>
                      </a:cubicBezTo>
                      <a:cubicBezTo>
                        <a:pt x="2490" y="5989"/>
                        <a:pt x="2802" y="5676"/>
                        <a:pt x="2802" y="5291"/>
                      </a:cubicBezTo>
                      <a:close/>
                      <a:moveTo>
                        <a:pt x="7698" y="2844"/>
                      </a:moveTo>
                      <a:lnTo>
                        <a:pt x="7698" y="2844"/>
                      </a:lnTo>
                      <a:cubicBezTo>
                        <a:pt x="7708" y="2834"/>
                        <a:pt x="7708" y="2813"/>
                        <a:pt x="7719" y="2803"/>
                      </a:cubicBezTo>
                      <a:cubicBezTo>
                        <a:pt x="7448" y="2584"/>
                        <a:pt x="7187" y="2365"/>
                        <a:pt x="6927" y="2146"/>
                      </a:cubicBezTo>
                      <a:cubicBezTo>
                        <a:pt x="6917" y="2136"/>
                        <a:pt x="6885" y="2136"/>
                        <a:pt x="6865" y="2136"/>
                      </a:cubicBezTo>
                      <a:cubicBezTo>
                        <a:pt x="6573" y="2136"/>
                        <a:pt x="6271" y="2136"/>
                        <a:pt x="5948" y="2136"/>
                      </a:cubicBezTo>
                      <a:cubicBezTo>
                        <a:pt x="5948" y="2355"/>
                        <a:pt x="5948" y="2563"/>
                        <a:pt x="5948" y="2771"/>
                      </a:cubicBezTo>
                      <a:cubicBezTo>
                        <a:pt x="5958" y="2792"/>
                        <a:pt x="6021" y="2834"/>
                        <a:pt x="6062" y="2844"/>
                      </a:cubicBezTo>
                      <a:cubicBezTo>
                        <a:pt x="6177" y="2855"/>
                        <a:pt x="6302" y="2844"/>
                        <a:pt x="6427" y="2844"/>
                      </a:cubicBezTo>
                      <a:cubicBezTo>
                        <a:pt x="6854" y="2844"/>
                        <a:pt x="7271" y="2844"/>
                        <a:pt x="7698" y="2844"/>
                      </a:cubicBezTo>
                      <a:close/>
                      <a:moveTo>
                        <a:pt x="4552" y="2834"/>
                      </a:moveTo>
                      <a:lnTo>
                        <a:pt x="4552" y="2834"/>
                      </a:lnTo>
                      <a:cubicBezTo>
                        <a:pt x="4917" y="2834"/>
                        <a:pt x="5260" y="2834"/>
                        <a:pt x="5604" y="2834"/>
                      </a:cubicBezTo>
                      <a:cubicBezTo>
                        <a:pt x="5604" y="2594"/>
                        <a:pt x="5604" y="2365"/>
                        <a:pt x="5604" y="2136"/>
                      </a:cubicBezTo>
                      <a:cubicBezTo>
                        <a:pt x="5292" y="2136"/>
                        <a:pt x="5000" y="2125"/>
                        <a:pt x="4708" y="2136"/>
                      </a:cubicBezTo>
                      <a:cubicBezTo>
                        <a:pt x="4656" y="2146"/>
                        <a:pt x="4573" y="2230"/>
                        <a:pt x="4562" y="2282"/>
                      </a:cubicBezTo>
                      <a:cubicBezTo>
                        <a:pt x="4542" y="2459"/>
                        <a:pt x="4552" y="2646"/>
                        <a:pt x="4552" y="2834"/>
                      </a:cubicBezTo>
                      <a:close/>
                    </a:path>
                  </a:pathLst>
                </a:custGeom>
                <a:solidFill>
                  <a:srgbClr val="574A4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0" name="Freeform 23"/>
                <p:cNvSpPr>
                  <a:spLocks noChangeArrowheads="1"/>
                </p:cNvSpPr>
                <p:nvPr/>
              </p:nvSpPr>
              <p:spPr bwMode="auto">
                <a:xfrm>
                  <a:off x="10102958" y="2554601"/>
                  <a:ext cx="1098431" cy="510552"/>
                </a:xfrm>
                <a:custGeom>
                  <a:avLst/>
                  <a:gdLst>
                    <a:gd name="T0" fmla="*/ 6031 w 9771"/>
                    <a:gd name="T1" fmla="*/ 1385 h 4542"/>
                    <a:gd name="T2" fmla="*/ 6031 w 9771"/>
                    <a:gd name="T3" fmla="*/ 1385 h 4542"/>
                    <a:gd name="T4" fmla="*/ 4447 w 9771"/>
                    <a:gd name="T5" fmla="*/ 1385 h 4542"/>
                    <a:gd name="T6" fmla="*/ 3822 w 9771"/>
                    <a:gd name="T7" fmla="*/ 2010 h 4542"/>
                    <a:gd name="T8" fmla="*/ 3822 w 9771"/>
                    <a:gd name="T9" fmla="*/ 2385 h 4542"/>
                    <a:gd name="T10" fmla="*/ 4250 w 9771"/>
                    <a:gd name="T11" fmla="*/ 2801 h 4542"/>
                    <a:gd name="T12" fmla="*/ 7052 w 9771"/>
                    <a:gd name="T13" fmla="*/ 2801 h 4542"/>
                    <a:gd name="T14" fmla="*/ 8833 w 9771"/>
                    <a:gd name="T15" fmla="*/ 2968 h 4542"/>
                    <a:gd name="T16" fmla="*/ 9239 w 9771"/>
                    <a:gd name="T17" fmla="*/ 3051 h 4542"/>
                    <a:gd name="T18" fmla="*/ 9708 w 9771"/>
                    <a:gd name="T19" fmla="*/ 3509 h 4542"/>
                    <a:gd name="T20" fmla="*/ 9312 w 9771"/>
                    <a:gd name="T21" fmla="*/ 3509 h 4542"/>
                    <a:gd name="T22" fmla="*/ 9104 w 9771"/>
                    <a:gd name="T23" fmla="*/ 3666 h 4542"/>
                    <a:gd name="T24" fmla="*/ 9312 w 9771"/>
                    <a:gd name="T25" fmla="*/ 3843 h 4542"/>
                    <a:gd name="T26" fmla="*/ 9645 w 9771"/>
                    <a:gd name="T27" fmla="*/ 3843 h 4542"/>
                    <a:gd name="T28" fmla="*/ 9750 w 9771"/>
                    <a:gd name="T29" fmla="*/ 3978 h 4542"/>
                    <a:gd name="T30" fmla="*/ 9197 w 9771"/>
                    <a:gd name="T31" fmla="*/ 4520 h 4542"/>
                    <a:gd name="T32" fmla="*/ 8979 w 9771"/>
                    <a:gd name="T33" fmla="*/ 4405 h 4542"/>
                    <a:gd name="T34" fmla="*/ 7270 w 9771"/>
                    <a:gd name="T35" fmla="*/ 4176 h 4542"/>
                    <a:gd name="T36" fmla="*/ 7083 w 9771"/>
                    <a:gd name="T37" fmla="*/ 4436 h 4542"/>
                    <a:gd name="T38" fmla="*/ 6927 w 9771"/>
                    <a:gd name="T39" fmla="*/ 4530 h 4542"/>
                    <a:gd name="T40" fmla="*/ 2864 w 9771"/>
                    <a:gd name="T41" fmla="*/ 4530 h 4542"/>
                    <a:gd name="T42" fmla="*/ 2697 w 9771"/>
                    <a:gd name="T43" fmla="*/ 4436 h 4542"/>
                    <a:gd name="T44" fmla="*/ 1760 w 9771"/>
                    <a:gd name="T45" fmla="*/ 3843 h 4542"/>
                    <a:gd name="T46" fmla="*/ 791 w 9771"/>
                    <a:gd name="T47" fmla="*/ 4426 h 4542"/>
                    <a:gd name="T48" fmla="*/ 604 w 9771"/>
                    <a:gd name="T49" fmla="*/ 4499 h 4542"/>
                    <a:gd name="T50" fmla="*/ 10 w 9771"/>
                    <a:gd name="T51" fmla="*/ 3749 h 4542"/>
                    <a:gd name="T52" fmla="*/ 10 w 9771"/>
                    <a:gd name="T53" fmla="*/ 792 h 4542"/>
                    <a:gd name="T54" fmla="*/ 854 w 9771"/>
                    <a:gd name="T55" fmla="*/ 10 h 4542"/>
                    <a:gd name="T56" fmla="*/ 2968 w 9771"/>
                    <a:gd name="T57" fmla="*/ 10 h 4542"/>
                    <a:gd name="T58" fmla="*/ 3822 w 9771"/>
                    <a:gd name="T59" fmla="*/ 802 h 4542"/>
                    <a:gd name="T60" fmla="*/ 4104 w 9771"/>
                    <a:gd name="T61" fmla="*/ 1052 h 4542"/>
                    <a:gd name="T62" fmla="*/ 5375 w 9771"/>
                    <a:gd name="T63" fmla="*/ 1083 h 4542"/>
                    <a:gd name="T64" fmla="*/ 6031 w 9771"/>
                    <a:gd name="T65" fmla="*/ 1385 h 4542"/>
                    <a:gd name="T66" fmla="*/ 4187 w 9771"/>
                    <a:gd name="T67" fmla="*/ 3509 h 4542"/>
                    <a:gd name="T68" fmla="*/ 4187 w 9771"/>
                    <a:gd name="T69" fmla="*/ 3509 h 4542"/>
                    <a:gd name="T70" fmla="*/ 4385 w 9771"/>
                    <a:gd name="T71" fmla="*/ 3509 h 4542"/>
                    <a:gd name="T72" fmla="*/ 4541 w 9771"/>
                    <a:gd name="T73" fmla="*/ 3322 h 4542"/>
                    <a:gd name="T74" fmla="*/ 4385 w 9771"/>
                    <a:gd name="T75" fmla="*/ 3145 h 4542"/>
                    <a:gd name="T76" fmla="*/ 3989 w 9771"/>
                    <a:gd name="T77" fmla="*/ 3145 h 4542"/>
                    <a:gd name="T78" fmla="*/ 3833 w 9771"/>
                    <a:gd name="T79" fmla="*/ 3322 h 4542"/>
                    <a:gd name="T80" fmla="*/ 4000 w 9771"/>
                    <a:gd name="T81" fmla="*/ 3509 h 4542"/>
                    <a:gd name="T82" fmla="*/ 4187 w 9771"/>
                    <a:gd name="T83" fmla="*/ 3509 h 4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771" h="4542">
                      <a:moveTo>
                        <a:pt x="6031" y="1385"/>
                      </a:moveTo>
                      <a:lnTo>
                        <a:pt x="6031" y="1385"/>
                      </a:lnTo>
                      <a:cubicBezTo>
                        <a:pt x="5770" y="1385"/>
                        <a:pt x="4718" y="1375"/>
                        <a:pt x="4447" y="1385"/>
                      </a:cubicBezTo>
                      <a:cubicBezTo>
                        <a:pt x="4041" y="1385"/>
                        <a:pt x="3833" y="1594"/>
                        <a:pt x="3822" y="2010"/>
                      </a:cubicBezTo>
                      <a:cubicBezTo>
                        <a:pt x="3822" y="2135"/>
                        <a:pt x="3822" y="2260"/>
                        <a:pt x="3822" y="2385"/>
                      </a:cubicBezTo>
                      <a:cubicBezTo>
                        <a:pt x="3833" y="2667"/>
                        <a:pt x="3968" y="2801"/>
                        <a:pt x="4250" y="2801"/>
                      </a:cubicBezTo>
                      <a:cubicBezTo>
                        <a:pt x="7052" y="2801"/>
                        <a:pt x="7052" y="2801"/>
                        <a:pt x="7052" y="2801"/>
                      </a:cubicBezTo>
                      <a:cubicBezTo>
                        <a:pt x="7656" y="2792"/>
                        <a:pt x="8250" y="2853"/>
                        <a:pt x="8833" y="2968"/>
                      </a:cubicBezTo>
                      <a:cubicBezTo>
                        <a:pt x="8968" y="2999"/>
                        <a:pt x="9114" y="3009"/>
                        <a:pt x="9239" y="3051"/>
                      </a:cubicBezTo>
                      <a:cubicBezTo>
                        <a:pt x="9479" y="3113"/>
                        <a:pt x="9645" y="3280"/>
                        <a:pt x="9708" y="3509"/>
                      </a:cubicBezTo>
                      <a:cubicBezTo>
                        <a:pt x="9572" y="3509"/>
                        <a:pt x="9437" y="3509"/>
                        <a:pt x="9312" y="3509"/>
                      </a:cubicBezTo>
                      <a:cubicBezTo>
                        <a:pt x="9197" y="3509"/>
                        <a:pt x="9104" y="3541"/>
                        <a:pt x="9104" y="3666"/>
                      </a:cubicBezTo>
                      <a:cubicBezTo>
                        <a:pt x="9104" y="3791"/>
                        <a:pt x="9197" y="3832"/>
                        <a:pt x="9312" y="3843"/>
                      </a:cubicBezTo>
                      <a:cubicBezTo>
                        <a:pt x="9427" y="3843"/>
                        <a:pt x="9541" y="3843"/>
                        <a:pt x="9645" y="3843"/>
                      </a:cubicBezTo>
                      <a:cubicBezTo>
                        <a:pt x="9750" y="3843"/>
                        <a:pt x="9770" y="3884"/>
                        <a:pt x="9750" y="3978"/>
                      </a:cubicBezTo>
                      <a:cubicBezTo>
                        <a:pt x="9708" y="4218"/>
                        <a:pt x="9437" y="4468"/>
                        <a:pt x="9197" y="4520"/>
                      </a:cubicBezTo>
                      <a:cubicBezTo>
                        <a:pt x="9083" y="4541"/>
                        <a:pt x="9031" y="4499"/>
                        <a:pt x="8979" y="4405"/>
                      </a:cubicBezTo>
                      <a:cubicBezTo>
                        <a:pt x="8625" y="3749"/>
                        <a:pt x="7770" y="3634"/>
                        <a:pt x="7270" y="4176"/>
                      </a:cubicBezTo>
                      <a:cubicBezTo>
                        <a:pt x="7197" y="4249"/>
                        <a:pt x="7156" y="4353"/>
                        <a:pt x="7083" y="4436"/>
                      </a:cubicBezTo>
                      <a:cubicBezTo>
                        <a:pt x="7041" y="4478"/>
                        <a:pt x="6979" y="4530"/>
                        <a:pt x="6927" y="4530"/>
                      </a:cubicBezTo>
                      <a:cubicBezTo>
                        <a:pt x="5572" y="4541"/>
                        <a:pt x="4218" y="4541"/>
                        <a:pt x="2864" y="4530"/>
                      </a:cubicBezTo>
                      <a:cubicBezTo>
                        <a:pt x="2812" y="4530"/>
                        <a:pt x="2729" y="4488"/>
                        <a:pt x="2697" y="4436"/>
                      </a:cubicBezTo>
                      <a:cubicBezTo>
                        <a:pt x="2500" y="4061"/>
                        <a:pt x="2187" y="3853"/>
                        <a:pt x="1760" y="3843"/>
                      </a:cubicBezTo>
                      <a:cubicBezTo>
                        <a:pt x="1322" y="3832"/>
                        <a:pt x="1000" y="4041"/>
                        <a:pt x="791" y="4426"/>
                      </a:cubicBezTo>
                      <a:cubicBezTo>
                        <a:pt x="750" y="4509"/>
                        <a:pt x="687" y="4520"/>
                        <a:pt x="604" y="4499"/>
                      </a:cubicBezTo>
                      <a:cubicBezTo>
                        <a:pt x="281" y="4395"/>
                        <a:pt x="20" y="4093"/>
                        <a:pt x="10" y="3749"/>
                      </a:cubicBezTo>
                      <a:cubicBezTo>
                        <a:pt x="10" y="2760"/>
                        <a:pt x="0" y="1781"/>
                        <a:pt x="10" y="792"/>
                      </a:cubicBezTo>
                      <a:cubicBezTo>
                        <a:pt x="20" y="364"/>
                        <a:pt x="406" y="10"/>
                        <a:pt x="854" y="10"/>
                      </a:cubicBezTo>
                      <a:cubicBezTo>
                        <a:pt x="1552" y="0"/>
                        <a:pt x="2260" y="0"/>
                        <a:pt x="2968" y="10"/>
                      </a:cubicBezTo>
                      <a:cubicBezTo>
                        <a:pt x="3427" y="10"/>
                        <a:pt x="3781" y="354"/>
                        <a:pt x="3822" y="802"/>
                      </a:cubicBezTo>
                      <a:cubicBezTo>
                        <a:pt x="3843" y="1000"/>
                        <a:pt x="3895" y="1052"/>
                        <a:pt x="4104" y="1052"/>
                      </a:cubicBezTo>
                      <a:cubicBezTo>
                        <a:pt x="4531" y="1062"/>
                        <a:pt x="4958" y="1062"/>
                        <a:pt x="5375" y="1083"/>
                      </a:cubicBezTo>
                      <a:cubicBezTo>
                        <a:pt x="5625" y="1094"/>
                        <a:pt x="5833" y="1198"/>
                        <a:pt x="6031" y="1385"/>
                      </a:cubicBezTo>
                      <a:close/>
                      <a:moveTo>
                        <a:pt x="4187" y="3509"/>
                      </a:moveTo>
                      <a:lnTo>
                        <a:pt x="4187" y="3509"/>
                      </a:lnTo>
                      <a:cubicBezTo>
                        <a:pt x="4250" y="3509"/>
                        <a:pt x="4312" y="3509"/>
                        <a:pt x="4385" y="3509"/>
                      </a:cubicBezTo>
                      <a:cubicBezTo>
                        <a:pt x="4489" y="3488"/>
                        <a:pt x="4562" y="3426"/>
                        <a:pt x="4541" y="3322"/>
                      </a:cubicBezTo>
                      <a:cubicBezTo>
                        <a:pt x="4520" y="3249"/>
                        <a:pt x="4447" y="3155"/>
                        <a:pt x="4385" y="3145"/>
                      </a:cubicBezTo>
                      <a:cubicBezTo>
                        <a:pt x="4260" y="3113"/>
                        <a:pt x="4125" y="3113"/>
                        <a:pt x="3989" y="3145"/>
                      </a:cubicBezTo>
                      <a:cubicBezTo>
                        <a:pt x="3927" y="3155"/>
                        <a:pt x="3854" y="3249"/>
                        <a:pt x="3833" y="3322"/>
                      </a:cubicBezTo>
                      <a:cubicBezTo>
                        <a:pt x="3812" y="3416"/>
                        <a:pt x="3895" y="3488"/>
                        <a:pt x="4000" y="3509"/>
                      </a:cubicBezTo>
                      <a:cubicBezTo>
                        <a:pt x="4062" y="3509"/>
                        <a:pt x="4125" y="3509"/>
                        <a:pt x="4187" y="3509"/>
                      </a:cubicBezTo>
                      <a:close/>
                    </a:path>
                  </a:pathLst>
                </a:custGeom>
                <a:solidFill>
                  <a:srgbClr val="AE947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1" name="Freeform 24"/>
                <p:cNvSpPr>
                  <a:spLocks noChangeArrowheads="1"/>
                </p:cNvSpPr>
                <p:nvPr/>
              </p:nvSpPr>
              <p:spPr bwMode="auto">
                <a:xfrm>
                  <a:off x="10928764" y="3026491"/>
                  <a:ext cx="158123" cy="158122"/>
                </a:xfrm>
                <a:custGeom>
                  <a:avLst/>
                  <a:gdLst>
                    <a:gd name="T0" fmla="*/ 698 w 1408"/>
                    <a:gd name="T1" fmla="*/ 1396 h 1407"/>
                    <a:gd name="T2" fmla="*/ 698 w 1408"/>
                    <a:gd name="T3" fmla="*/ 1396 h 1407"/>
                    <a:gd name="T4" fmla="*/ 0 w 1408"/>
                    <a:gd name="T5" fmla="*/ 698 h 1407"/>
                    <a:gd name="T6" fmla="*/ 709 w 1408"/>
                    <a:gd name="T7" fmla="*/ 0 h 1407"/>
                    <a:gd name="T8" fmla="*/ 1407 w 1408"/>
                    <a:gd name="T9" fmla="*/ 698 h 1407"/>
                    <a:gd name="T10" fmla="*/ 698 w 1408"/>
                    <a:gd name="T11" fmla="*/ 1396 h 1407"/>
                    <a:gd name="T12" fmla="*/ 354 w 1408"/>
                    <a:gd name="T13" fmla="*/ 698 h 1407"/>
                    <a:gd name="T14" fmla="*/ 354 w 1408"/>
                    <a:gd name="T15" fmla="*/ 698 h 1407"/>
                    <a:gd name="T16" fmla="*/ 709 w 1408"/>
                    <a:gd name="T17" fmla="*/ 1052 h 1407"/>
                    <a:gd name="T18" fmla="*/ 1042 w 1408"/>
                    <a:gd name="T19" fmla="*/ 698 h 1407"/>
                    <a:gd name="T20" fmla="*/ 709 w 1408"/>
                    <a:gd name="T21" fmla="*/ 354 h 1407"/>
                    <a:gd name="T22" fmla="*/ 354 w 1408"/>
                    <a:gd name="T23" fmla="*/ 698 h 1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8" h="1407">
                      <a:moveTo>
                        <a:pt x="698" y="1396"/>
                      </a:moveTo>
                      <a:lnTo>
                        <a:pt x="698" y="1396"/>
                      </a:lnTo>
                      <a:cubicBezTo>
                        <a:pt x="313" y="1406"/>
                        <a:pt x="0" y="1083"/>
                        <a:pt x="0" y="698"/>
                      </a:cubicBezTo>
                      <a:cubicBezTo>
                        <a:pt x="0" y="312"/>
                        <a:pt x="323" y="0"/>
                        <a:pt x="709" y="0"/>
                      </a:cubicBezTo>
                      <a:cubicBezTo>
                        <a:pt x="1084" y="0"/>
                        <a:pt x="1396" y="312"/>
                        <a:pt x="1407" y="698"/>
                      </a:cubicBezTo>
                      <a:cubicBezTo>
                        <a:pt x="1407" y="1073"/>
                        <a:pt x="1084" y="1396"/>
                        <a:pt x="698" y="1396"/>
                      </a:cubicBezTo>
                      <a:close/>
                      <a:moveTo>
                        <a:pt x="354" y="698"/>
                      </a:moveTo>
                      <a:lnTo>
                        <a:pt x="354" y="698"/>
                      </a:lnTo>
                      <a:cubicBezTo>
                        <a:pt x="354" y="896"/>
                        <a:pt x="511" y="1052"/>
                        <a:pt x="709" y="1052"/>
                      </a:cubicBezTo>
                      <a:cubicBezTo>
                        <a:pt x="896" y="1041"/>
                        <a:pt x="1042" y="896"/>
                        <a:pt x="1042" y="698"/>
                      </a:cubicBezTo>
                      <a:cubicBezTo>
                        <a:pt x="1042" y="510"/>
                        <a:pt x="896" y="354"/>
                        <a:pt x="709" y="354"/>
                      </a:cubicBezTo>
                      <a:cubicBezTo>
                        <a:pt x="511" y="354"/>
                        <a:pt x="354" y="500"/>
                        <a:pt x="354" y="698"/>
                      </a:cubicBezTo>
                      <a:close/>
                    </a:path>
                  </a:pathLst>
                </a:custGeom>
                <a:solidFill>
                  <a:srgbClr val="A6B2B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2" name="Freeform 25"/>
                <p:cNvSpPr>
                  <a:spLocks noChangeArrowheads="1"/>
                </p:cNvSpPr>
                <p:nvPr/>
              </p:nvSpPr>
              <p:spPr bwMode="auto">
                <a:xfrm>
                  <a:off x="10219939" y="3026491"/>
                  <a:ext cx="157131" cy="158122"/>
                </a:xfrm>
                <a:custGeom>
                  <a:avLst/>
                  <a:gdLst>
                    <a:gd name="T0" fmla="*/ 1396 w 1397"/>
                    <a:gd name="T1" fmla="*/ 708 h 1407"/>
                    <a:gd name="T2" fmla="*/ 1396 w 1397"/>
                    <a:gd name="T3" fmla="*/ 708 h 1407"/>
                    <a:gd name="T4" fmla="*/ 698 w 1397"/>
                    <a:gd name="T5" fmla="*/ 1396 h 1407"/>
                    <a:gd name="T6" fmla="*/ 0 w 1397"/>
                    <a:gd name="T7" fmla="*/ 708 h 1407"/>
                    <a:gd name="T8" fmla="*/ 698 w 1397"/>
                    <a:gd name="T9" fmla="*/ 0 h 1407"/>
                    <a:gd name="T10" fmla="*/ 1396 w 1397"/>
                    <a:gd name="T11" fmla="*/ 708 h 1407"/>
                    <a:gd name="T12" fmla="*/ 698 w 1397"/>
                    <a:gd name="T13" fmla="*/ 354 h 1407"/>
                    <a:gd name="T14" fmla="*/ 698 w 1397"/>
                    <a:gd name="T15" fmla="*/ 354 h 1407"/>
                    <a:gd name="T16" fmla="*/ 354 w 1397"/>
                    <a:gd name="T17" fmla="*/ 698 h 1407"/>
                    <a:gd name="T18" fmla="*/ 698 w 1397"/>
                    <a:gd name="T19" fmla="*/ 1052 h 1407"/>
                    <a:gd name="T20" fmla="*/ 1052 w 1397"/>
                    <a:gd name="T21" fmla="*/ 708 h 1407"/>
                    <a:gd name="T22" fmla="*/ 698 w 1397"/>
                    <a:gd name="T23" fmla="*/ 354 h 1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7" h="1407">
                      <a:moveTo>
                        <a:pt x="1396" y="708"/>
                      </a:moveTo>
                      <a:lnTo>
                        <a:pt x="1396" y="708"/>
                      </a:lnTo>
                      <a:cubicBezTo>
                        <a:pt x="1396" y="1093"/>
                        <a:pt x="1084" y="1406"/>
                        <a:pt x="698" y="1396"/>
                      </a:cubicBezTo>
                      <a:cubicBezTo>
                        <a:pt x="313" y="1396"/>
                        <a:pt x="0" y="1083"/>
                        <a:pt x="0" y="708"/>
                      </a:cubicBezTo>
                      <a:cubicBezTo>
                        <a:pt x="0" y="312"/>
                        <a:pt x="302" y="0"/>
                        <a:pt x="698" y="0"/>
                      </a:cubicBezTo>
                      <a:cubicBezTo>
                        <a:pt x="1084" y="0"/>
                        <a:pt x="1396" y="312"/>
                        <a:pt x="1396" y="708"/>
                      </a:cubicBezTo>
                      <a:close/>
                      <a:moveTo>
                        <a:pt x="698" y="354"/>
                      </a:moveTo>
                      <a:lnTo>
                        <a:pt x="698" y="354"/>
                      </a:lnTo>
                      <a:cubicBezTo>
                        <a:pt x="511" y="354"/>
                        <a:pt x="354" y="510"/>
                        <a:pt x="354" y="698"/>
                      </a:cubicBezTo>
                      <a:cubicBezTo>
                        <a:pt x="354" y="885"/>
                        <a:pt x="511" y="1052"/>
                        <a:pt x="698" y="1052"/>
                      </a:cubicBezTo>
                      <a:cubicBezTo>
                        <a:pt x="896" y="1041"/>
                        <a:pt x="1042" y="896"/>
                        <a:pt x="1052" y="708"/>
                      </a:cubicBezTo>
                      <a:cubicBezTo>
                        <a:pt x="1052" y="510"/>
                        <a:pt x="896" y="354"/>
                        <a:pt x="698" y="354"/>
                      </a:cubicBezTo>
                      <a:close/>
                    </a:path>
                  </a:pathLst>
                </a:custGeom>
                <a:solidFill>
                  <a:srgbClr val="A6B2B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3" name="Freeform 26"/>
                <p:cNvSpPr>
                  <a:spLocks noChangeArrowheads="1"/>
                </p:cNvSpPr>
                <p:nvPr/>
              </p:nvSpPr>
              <p:spPr bwMode="auto">
                <a:xfrm>
                  <a:off x="10730491" y="2751387"/>
                  <a:ext cx="199264" cy="80796"/>
                </a:xfrm>
                <a:custGeom>
                  <a:avLst/>
                  <a:gdLst>
                    <a:gd name="T0" fmla="*/ 1750 w 1772"/>
                    <a:gd name="T1" fmla="*/ 708 h 720"/>
                    <a:gd name="T2" fmla="*/ 1750 w 1772"/>
                    <a:gd name="T3" fmla="*/ 708 h 720"/>
                    <a:gd name="T4" fmla="*/ 479 w 1772"/>
                    <a:gd name="T5" fmla="*/ 708 h 720"/>
                    <a:gd name="T6" fmla="*/ 114 w 1772"/>
                    <a:gd name="T7" fmla="*/ 708 h 720"/>
                    <a:gd name="T8" fmla="*/ 0 w 1772"/>
                    <a:gd name="T9" fmla="*/ 635 h 720"/>
                    <a:gd name="T10" fmla="*/ 0 w 1772"/>
                    <a:gd name="T11" fmla="*/ 0 h 720"/>
                    <a:gd name="T12" fmla="*/ 917 w 1772"/>
                    <a:gd name="T13" fmla="*/ 0 h 720"/>
                    <a:gd name="T14" fmla="*/ 979 w 1772"/>
                    <a:gd name="T15" fmla="*/ 10 h 720"/>
                    <a:gd name="T16" fmla="*/ 1771 w 1772"/>
                    <a:gd name="T17" fmla="*/ 667 h 720"/>
                    <a:gd name="T18" fmla="*/ 1750 w 1772"/>
                    <a:gd name="T19" fmla="*/ 70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2" h="720">
                      <a:moveTo>
                        <a:pt x="1750" y="708"/>
                      </a:moveTo>
                      <a:lnTo>
                        <a:pt x="1750" y="708"/>
                      </a:lnTo>
                      <a:cubicBezTo>
                        <a:pt x="1323" y="708"/>
                        <a:pt x="906" y="708"/>
                        <a:pt x="479" y="708"/>
                      </a:cubicBezTo>
                      <a:cubicBezTo>
                        <a:pt x="354" y="708"/>
                        <a:pt x="229" y="719"/>
                        <a:pt x="114" y="708"/>
                      </a:cubicBezTo>
                      <a:cubicBezTo>
                        <a:pt x="73" y="698"/>
                        <a:pt x="10" y="656"/>
                        <a:pt x="0" y="635"/>
                      </a:cubicBezTo>
                      <a:cubicBezTo>
                        <a:pt x="0" y="427"/>
                        <a:pt x="0" y="219"/>
                        <a:pt x="0" y="0"/>
                      </a:cubicBezTo>
                      <a:cubicBezTo>
                        <a:pt x="323" y="0"/>
                        <a:pt x="625" y="0"/>
                        <a:pt x="917" y="0"/>
                      </a:cubicBezTo>
                      <a:cubicBezTo>
                        <a:pt x="937" y="0"/>
                        <a:pt x="969" y="0"/>
                        <a:pt x="979" y="10"/>
                      </a:cubicBezTo>
                      <a:cubicBezTo>
                        <a:pt x="1239" y="229"/>
                        <a:pt x="1500" y="448"/>
                        <a:pt x="1771" y="667"/>
                      </a:cubicBezTo>
                      <a:cubicBezTo>
                        <a:pt x="1760" y="677"/>
                        <a:pt x="1760" y="698"/>
                        <a:pt x="1750" y="708"/>
                      </a:cubicBezTo>
                    </a:path>
                  </a:pathLst>
                </a:custGeom>
                <a:solidFill>
                  <a:srgbClr val="D5DFE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4" name="Freeform 27"/>
                <p:cNvSpPr>
                  <a:spLocks noChangeArrowheads="1"/>
                </p:cNvSpPr>
                <p:nvPr/>
              </p:nvSpPr>
              <p:spPr bwMode="auto">
                <a:xfrm>
                  <a:off x="10572864" y="2750396"/>
                  <a:ext cx="119459" cy="79805"/>
                </a:xfrm>
                <a:custGeom>
                  <a:avLst/>
                  <a:gdLst>
                    <a:gd name="T0" fmla="*/ 10 w 1063"/>
                    <a:gd name="T1" fmla="*/ 709 h 710"/>
                    <a:gd name="T2" fmla="*/ 10 w 1063"/>
                    <a:gd name="T3" fmla="*/ 709 h 710"/>
                    <a:gd name="T4" fmla="*/ 20 w 1063"/>
                    <a:gd name="T5" fmla="*/ 157 h 710"/>
                    <a:gd name="T6" fmla="*/ 166 w 1063"/>
                    <a:gd name="T7" fmla="*/ 11 h 710"/>
                    <a:gd name="T8" fmla="*/ 1062 w 1063"/>
                    <a:gd name="T9" fmla="*/ 11 h 710"/>
                    <a:gd name="T10" fmla="*/ 1062 w 1063"/>
                    <a:gd name="T11" fmla="*/ 709 h 710"/>
                    <a:gd name="T12" fmla="*/ 10 w 1063"/>
                    <a:gd name="T13" fmla="*/ 709 h 710"/>
                  </a:gdLst>
                  <a:ahLst/>
                  <a:cxnLst>
                    <a:cxn ang="0">
                      <a:pos x="T0" y="T1"/>
                    </a:cxn>
                    <a:cxn ang="0">
                      <a:pos x="T2" y="T3"/>
                    </a:cxn>
                    <a:cxn ang="0">
                      <a:pos x="T4" y="T5"/>
                    </a:cxn>
                    <a:cxn ang="0">
                      <a:pos x="T6" y="T7"/>
                    </a:cxn>
                    <a:cxn ang="0">
                      <a:pos x="T8" y="T9"/>
                    </a:cxn>
                    <a:cxn ang="0">
                      <a:pos x="T10" y="T11"/>
                    </a:cxn>
                    <a:cxn ang="0">
                      <a:pos x="T12" y="T13"/>
                    </a:cxn>
                  </a:cxnLst>
                  <a:rect l="0" t="0" r="r" b="b"/>
                  <a:pathLst>
                    <a:path w="1063" h="710">
                      <a:moveTo>
                        <a:pt x="10" y="709"/>
                      </a:moveTo>
                      <a:lnTo>
                        <a:pt x="10" y="709"/>
                      </a:lnTo>
                      <a:cubicBezTo>
                        <a:pt x="10" y="521"/>
                        <a:pt x="0" y="334"/>
                        <a:pt x="20" y="157"/>
                      </a:cubicBezTo>
                      <a:cubicBezTo>
                        <a:pt x="31" y="105"/>
                        <a:pt x="114" y="21"/>
                        <a:pt x="166" y="11"/>
                      </a:cubicBezTo>
                      <a:cubicBezTo>
                        <a:pt x="458" y="0"/>
                        <a:pt x="750" y="11"/>
                        <a:pt x="1062" y="11"/>
                      </a:cubicBezTo>
                      <a:cubicBezTo>
                        <a:pt x="1062" y="240"/>
                        <a:pt x="1062" y="469"/>
                        <a:pt x="1062" y="709"/>
                      </a:cubicBezTo>
                      <a:cubicBezTo>
                        <a:pt x="718" y="709"/>
                        <a:pt x="375" y="709"/>
                        <a:pt x="10" y="709"/>
                      </a:cubicBezTo>
                    </a:path>
                  </a:pathLst>
                </a:custGeom>
                <a:solidFill>
                  <a:srgbClr val="D5DFE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5" name="Freeform 28"/>
                <p:cNvSpPr>
                  <a:spLocks noChangeArrowheads="1"/>
                </p:cNvSpPr>
                <p:nvPr/>
              </p:nvSpPr>
              <p:spPr bwMode="auto">
                <a:xfrm>
                  <a:off x="10531723" y="2904553"/>
                  <a:ext cx="84266" cy="44611"/>
                </a:xfrm>
                <a:custGeom>
                  <a:avLst/>
                  <a:gdLst>
                    <a:gd name="T0" fmla="*/ 375 w 751"/>
                    <a:gd name="T1" fmla="*/ 396 h 397"/>
                    <a:gd name="T2" fmla="*/ 375 w 751"/>
                    <a:gd name="T3" fmla="*/ 396 h 397"/>
                    <a:gd name="T4" fmla="*/ 188 w 751"/>
                    <a:gd name="T5" fmla="*/ 396 h 397"/>
                    <a:gd name="T6" fmla="*/ 21 w 751"/>
                    <a:gd name="T7" fmla="*/ 209 h 397"/>
                    <a:gd name="T8" fmla="*/ 177 w 751"/>
                    <a:gd name="T9" fmla="*/ 32 h 397"/>
                    <a:gd name="T10" fmla="*/ 573 w 751"/>
                    <a:gd name="T11" fmla="*/ 32 h 397"/>
                    <a:gd name="T12" fmla="*/ 729 w 751"/>
                    <a:gd name="T13" fmla="*/ 209 h 397"/>
                    <a:gd name="T14" fmla="*/ 573 w 751"/>
                    <a:gd name="T15" fmla="*/ 396 h 397"/>
                    <a:gd name="T16" fmla="*/ 375 w 751"/>
                    <a:gd name="T17" fmla="*/ 396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1" h="397">
                      <a:moveTo>
                        <a:pt x="375" y="396"/>
                      </a:moveTo>
                      <a:lnTo>
                        <a:pt x="375" y="396"/>
                      </a:lnTo>
                      <a:cubicBezTo>
                        <a:pt x="313" y="396"/>
                        <a:pt x="250" y="396"/>
                        <a:pt x="188" y="396"/>
                      </a:cubicBezTo>
                      <a:cubicBezTo>
                        <a:pt x="83" y="375"/>
                        <a:pt x="0" y="303"/>
                        <a:pt x="21" y="209"/>
                      </a:cubicBezTo>
                      <a:cubicBezTo>
                        <a:pt x="42" y="136"/>
                        <a:pt x="115" y="42"/>
                        <a:pt x="177" y="32"/>
                      </a:cubicBezTo>
                      <a:cubicBezTo>
                        <a:pt x="313" y="0"/>
                        <a:pt x="448" y="0"/>
                        <a:pt x="573" y="32"/>
                      </a:cubicBezTo>
                      <a:cubicBezTo>
                        <a:pt x="635" y="42"/>
                        <a:pt x="708" y="136"/>
                        <a:pt x="729" y="209"/>
                      </a:cubicBezTo>
                      <a:cubicBezTo>
                        <a:pt x="750" y="313"/>
                        <a:pt x="677" y="375"/>
                        <a:pt x="573" y="396"/>
                      </a:cubicBezTo>
                      <a:cubicBezTo>
                        <a:pt x="500" y="396"/>
                        <a:pt x="438" y="396"/>
                        <a:pt x="375" y="396"/>
                      </a:cubicBezTo>
                    </a:path>
                  </a:pathLst>
                </a:custGeom>
                <a:solidFill>
                  <a:srgbClr val="574A4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6" name="Freeform 29"/>
                <p:cNvSpPr>
                  <a:spLocks noChangeArrowheads="1"/>
                </p:cNvSpPr>
                <p:nvPr/>
              </p:nvSpPr>
              <p:spPr bwMode="auto">
                <a:xfrm>
                  <a:off x="10968418" y="3066641"/>
                  <a:ext cx="77326" cy="78814"/>
                </a:xfrm>
                <a:custGeom>
                  <a:avLst/>
                  <a:gdLst>
                    <a:gd name="T0" fmla="*/ 0 w 689"/>
                    <a:gd name="T1" fmla="*/ 344 h 699"/>
                    <a:gd name="T2" fmla="*/ 0 w 689"/>
                    <a:gd name="T3" fmla="*/ 344 h 699"/>
                    <a:gd name="T4" fmla="*/ 355 w 689"/>
                    <a:gd name="T5" fmla="*/ 0 h 699"/>
                    <a:gd name="T6" fmla="*/ 688 w 689"/>
                    <a:gd name="T7" fmla="*/ 344 h 699"/>
                    <a:gd name="T8" fmla="*/ 355 w 689"/>
                    <a:gd name="T9" fmla="*/ 698 h 699"/>
                    <a:gd name="T10" fmla="*/ 0 w 689"/>
                    <a:gd name="T11" fmla="*/ 344 h 699"/>
                  </a:gdLst>
                  <a:ahLst/>
                  <a:cxnLst>
                    <a:cxn ang="0">
                      <a:pos x="T0" y="T1"/>
                    </a:cxn>
                    <a:cxn ang="0">
                      <a:pos x="T2" y="T3"/>
                    </a:cxn>
                    <a:cxn ang="0">
                      <a:pos x="T4" y="T5"/>
                    </a:cxn>
                    <a:cxn ang="0">
                      <a:pos x="T6" y="T7"/>
                    </a:cxn>
                    <a:cxn ang="0">
                      <a:pos x="T8" y="T9"/>
                    </a:cxn>
                    <a:cxn ang="0">
                      <a:pos x="T10" y="T11"/>
                    </a:cxn>
                  </a:cxnLst>
                  <a:rect l="0" t="0" r="r" b="b"/>
                  <a:pathLst>
                    <a:path w="689" h="699">
                      <a:moveTo>
                        <a:pt x="0" y="344"/>
                      </a:moveTo>
                      <a:lnTo>
                        <a:pt x="0" y="344"/>
                      </a:lnTo>
                      <a:cubicBezTo>
                        <a:pt x="0" y="146"/>
                        <a:pt x="157" y="0"/>
                        <a:pt x="355" y="0"/>
                      </a:cubicBezTo>
                      <a:cubicBezTo>
                        <a:pt x="542" y="0"/>
                        <a:pt x="688" y="156"/>
                        <a:pt x="688" y="344"/>
                      </a:cubicBezTo>
                      <a:cubicBezTo>
                        <a:pt x="688" y="542"/>
                        <a:pt x="542" y="687"/>
                        <a:pt x="355" y="698"/>
                      </a:cubicBezTo>
                      <a:cubicBezTo>
                        <a:pt x="157" y="698"/>
                        <a:pt x="0" y="542"/>
                        <a:pt x="0" y="344"/>
                      </a:cubicBezTo>
                    </a:path>
                  </a:pathLst>
                </a:custGeom>
                <a:solidFill>
                  <a:srgbClr val="574A4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7" name="Freeform 30"/>
                <p:cNvSpPr>
                  <a:spLocks noChangeArrowheads="1"/>
                </p:cNvSpPr>
                <p:nvPr/>
              </p:nvSpPr>
              <p:spPr bwMode="auto">
                <a:xfrm>
                  <a:off x="10260089" y="3066641"/>
                  <a:ext cx="78813" cy="78814"/>
                </a:xfrm>
                <a:custGeom>
                  <a:avLst/>
                  <a:gdLst>
                    <a:gd name="T0" fmla="*/ 344 w 699"/>
                    <a:gd name="T1" fmla="*/ 0 h 699"/>
                    <a:gd name="T2" fmla="*/ 344 w 699"/>
                    <a:gd name="T3" fmla="*/ 0 h 699"/>
                    <a:gd name="T4" fmla="*/ 698 w 699"/>
                    <a:gd name="T5" fmla="*/ 354 h 699"/>
                    <a:gd name="T6" fmla="*/ 344 w 699"/>
                    <a:gd name="T7" fmla="*/ 698 h 699"/>
                    <a:gd name="T8" fmla="*/ 0 w 699"/>
                    <a:gd name="T9" fmla="*/ 344 h 699"/>
                    <a:gd name="T10" fmla="*/ 344 w 699"/>
                    <a:gd name="T11" fmla="*/ 0 h 699"/>
                  </a:gdLst>
                  <a:ahLst/>
                  <a:cxnLst>
                    <a:cxn ang="0">
                      <a:pos x="T0" y="T1"/>
                    </a:cxn>
                    <a:cxn ang="0">
                      <a:pos x="T2" y="T3"/>
                    </a:cxn>
                    <a:cxn ang="0">
                      <a:pos x="T4" y="T5"/>
                    </a:cxn>
                    <a:cxn ang="0">
                      <a:pos x="T6" y="T7"/>
                    </a:cxn>
                    <a:cxn ang="0">
                      <a:pos x="T8" y="T9"/>
                    </a:cxn>
                    <a:cxn ang="0">
                      <a:pos x="T10" y="T11"/>
                    </a:cxn>
                  </a:cxnLst>
                  <a:rect l="0" t="0" r="r" b="b"/>
                  <a:pathLst>
                    <a:path w="699" h="699">
                      <a:moveTo>
                        <a:pt x="344" y="0"/>
                      </a:moveTo>
                      <a:lnTo>
                        <a:pt x="344" y="0"/>
                      </a:lnTo>
                      <a:cubicBezTo>
                        <a:pt x="542" y="0"/>
                        <a:pt x="698" y="156"/>
                        <a:pt x="698" y="354"/>
                      </a:cubicBezTo>
                      <a:cubicBezTo>
                        <a:pt x="688" y="542"/>
                        <a:pt x="542" y="687"/>
                        <a:pt x="344" y="698"/>
                      </a:cubicBezTo>
                      <a:cubicBezTo>
                        <a:pt x="157" y="698"/>
                        <a:pt x="0" y="531"/>
                        <a:pt x="0" y="344"/>
                      </a:cubicBezTo>
                      <a:cubicBezTo>
                        <a:pt x="0" y="156"/>
                        <a:pt x="157" y="0"/>
                        <a:pt x="344" y="0"/>
                      </a:cubicBezTo>
                    </a:path>
                  </a:pathLst>
                </a:custGeom>
                <a:solidFill>
                  <a:srgbClr val="574A4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8" name="TextBox 247"/>
                <p:cNvSpPr txBox="1"/>
                <p:nvPr/>
              </p:nvSpPr>
              <p:spPr>
                <a:xfrm>
                  <a:off x="10051489" y="2607376"/>
                  <a:ext cx="502061" cy="369332"/>
                </a:xfrm>
                <a:prstGeom prst="rect">
                  <a:avLst/>
                </a:prstGeom>
                <a:noFill/>
              </p:spPr>
              <p:txBody>
                <a:bodyPr wrap="none" rtlCol="0">
                  <a:spAutoFit/>
                </a:bodyPr>
                <a:lstStyle/>
                <a:p>
                  <a:r>
                    <a:rPr lang="en-US" dirty="0">
                      <a:solidFill>
                        <a:schemeClr val="bg1"/>
                      </a:solidFill>
                      <a:latin typeface="Arial Narrow" panose="020B0606020202030204" pitchFamily="34" charset="0"/>
                    </a:rPr>
                    <a:t>$$$</a:t>
                  </a:r>
                  <a:endParaRPr lang="ru-RU" dirty="0">
                    <a:solidFill>
                      <a:schemeClr val="bg1"/>
                    </a:solidFill>
                    <a:latin typeface="Arial Narrow" panose="020B0606020202030204" pitchFamily="34" charset="0"/>
                  </a:endParaRPr>
                </a:p>
              </p:txBody>
            </p:sp>
          </p:grpSp>
        </p:grpSp>
        <p:sp>
          <p:nvSpPr>
            <p:cNvPr id="235" name="TextBox 234"/>
            <p:cNvSpPr txBox="1"/>
            <p:nvPr/>
          </p:nvSpPr>
          <p:spPr>
            <a:xfrm>
              <a:off x="4694390" y="2696749"/>
              <a:ext cx="4544834" cy="369332"/>
            </a:xfrm>
            <a:prstGeom prst="rect">
              <a:avLst/>
            </a:prstGeom>
            <a:noFill/>
          </p:spPr>
          <p:txBody>
            <a:bodyPr wrap="none" rtlCol="0">
              <a:spAutoFit/>
            </a:bodyPr>
            <a:lstStyle/>
            <a:p>
              <a:r>
                <a:rPr lang="en-US" dirty="0" smtClean="0"/>
                <a:t>Limited insight of true end-user experience</a:t>
              </a:r>
              <a:endParaRPr lang="en-US" dirty="0"/>
            </a:p>
          </p:txBody>
        </p:sp>
      </p:grpSp>
      <p:sp>
        <p:nvSpPr>
          <p:cNvPr id="350" name="Rounded Rectangle 349"/>
          <p:cNvSpPr/>
          <p:nvPr/>
        </p:nvSpPr>
        <p:spPr>
          <a:xfrm>
            <a:off x="101600" y="963291"/>
            <a:ext cx="8952089" cy="3781168"/>
          </a:xfrm>
          <a:prstGeom prst="roundRect">
            <a:avLst/>
          </a:prstGeom>
          <a:solidFill>
            <a:schemeClr val="tx1">
              <a:lumMod val="40000"/>
              <a:lumOff val="60000"/>
              <a:alpha val="58000"/>
            </a:schemeClr>
          </a:solidFill>
          <a:ln>
            <a:noFill/>
          </a:ln>
          <a:effectLst>
            <a:outerShdw blurRad="50800" dist="50800" dir="5400000" algn="ctr" rotWithShape="0">
              <a:srgbClr val="000000">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51" name="TextBox 350"/>
          <p:cNvSpPr txBox="1"/>
          <p:nvPr/>
        </p:nvSpPr>
        <p:spPr>
          <a:xfrm>
            <a:off x="849892" y="1495312"/>
            <a:ext cx="3316036" cy="461665"/>
          </a:xfrm>
          <a:prstGeom prst="rect">
            <a:avLst/>
          </a:prstGeom>
          <a:solidFill>
            <a:schemeClr val="accent4"/>
          </a:solidFill>
        </p:spPr>
        <p:txBody>
          <a:bodyPr wrap="none" rtlCol="0">
            <a:spAutoFit/>
          </a:bodyPr>
          <a:lstStyle/>
          <a:p>
            <a:r>
              <a:rPr lang="en-US" sz="2400" dirty="0" smtClean="0">
                <a:solidFill>
                  <a:schemeClr val="bg1"/>
                </a:solidFill>
              </a:rPr>
              <a:t>Orchestrate Assurance</a:t>
            </a:r>
            <a:endParaRPr lang="en-US" sz="2400" dirty="0">
              <a:solidFill>
                <a:schemeClr val="bg1"/>
              </a:solidFill>
            </a:endParaRPr>
          </a:p>
        </p:txBody>
      </p:sp>
      <p:sp>
        <p:nvSpPr>
          <p:cNvPr id="352" name="TextBox 351"/>
          <p:cNvSpPr txBox="1"/>
          <p:nvPr/>
        </p:nvSpPr>
        <p:spPr>
          <a:xfrm>
            <a:off x="4945001" y="1500913"/>
            <a:ext cx="3874587" cy="461665"/>
          </a:xfrm>
          <a:prstGeom prst="rect">
            <a:avLst/>
          </a:prstGeom>
          <a:solidFill>
            <a:schemeClr val="accent4"/>
          </a:solidFill>
        </p:spPr>
        <p:txBody>
          <a:bodyPr wrap="none" rtlCol="0">
            <a:spAutoFit/>
          </a:bodyPr>
          <a:lstStyle/>
          <a:p>
            <a:r>
              <a:rPr lang="en-US" sz="2400" smtClean="0">
                <a:solidFill>
                  <a:schemeClr val="bg1"/>
                </a:solidFill>
              </a:rPr>
              <a:t>Automated Activation Tests</a:t>
            </a:r>
            <a:endParaRPr lang="en-US" sz="2400">
              <a:solidFill>
                <a:schemeClr val="bg1"/>
              </a:solidFill>
            </a:endParaRPr>
          </a:p>
        </p:txBody>
      </p:sp>
      <p:sp>
        <p:nvSpPr>
          <p:cNvPr id="353" name="TextBox 352"/>
          <p:cNvSpPr txBox="1"/>
          <p:nvPr/>
        </p:nvSpPr>
        <p:spPr>
          <a:xfrm>
            <a:off x="1168549" y="3383247"/>
            <a:ext cx="6345712" cy="461665"/>
          </a:xfrm>
          <a:prstGeom prst="rect">
            <a:avLst/>
          </a:prstGeom>
          <a:solidFill>
            <a:schemeClr val="accent4"/>
          </a:solidFill>
        </p:spPr>
        <p:txBody>
          <a:bodyPr wrap="none" rtlCol="0">
            <a:spAutoFit/>
          </a:bodyPr>
          <a:lstStyle/>
          <a:p>
            <a:r>
              <a:rPr lang="en-US" sz="2400" dirty="0" smtClean="0">
                <a:solidFill>
                  <a:schemeClr val="bg1"/>
                </a:solidFill>
              </a:rPr>
              <a:t>Measure Service Quality with Active Methods</a:t>
            </a:r>
            <a:endParaRPr lang="en-US" sz="2400" dirty="0">
              <a:solidFill>
                <a:schemeClr val="bg1"/>
              </a:solidFill>
            </a:endParaRPr>
          </a:p>
        </p:txBody>
      </p:sp>
      <p:sp>
        <p:nvSpPr>
          <p:cNvPr id="180" name="Freeform 179"/>
          <p:cNvSpPr/>
          <p:nvPr/>
        </p:nvSpPr>
        <p:spPr>
          <a:xfrm>
            <a:off x="611432" y="927321"/>
            <a:ext cx="8401442" cy="3577736"/>
          </a:xfrm>
          <a:custGeom>
            <a:avLst/>
            <a:gdLst>
              <a:gd name="connsiteX0" fmla="*/ 4355985 w 8590829"/>
              <a:gd name="connsiteY0" fmla="*/ 160074 h 3577736"/>
              <a:gd name="connsiteX1" fmla="*/ 3626937 w 8590829"/>
              <a:gd name="connsiteY1" fmla="*/ 1346322 h 3577736"/>
              <a:gd name="connsiteX2" fmla="*/ 587174 w 8590829"/>
              <a:gd name="connsiteY2" fmla="*/ 2186582 h 3577736"/>
              <a:gd name="connsiteX3" fmla="*/ 154688 w 8590829"/>
              <a:gd name="connsiteY3" fmla="*/ 3088625 h 3577736"/>
              <a:gd name="connsiteX4" fmla="*/ 2453045 w 8590829"/>
              <a:gd name="connsiteY4" fmla="*/ 3570538 h 3577736"/>
              <a:gd name="connsiteX5" fmla="*/ 7123899 w 8590829"/>
              <a:gd name="connsiteY5" fmla="*/ 3236906 h 3577736"/>
              <a:gd name="connsiteX6" fmla="*/ 8384288 w 8590829"/>
              <a:gd name="connsiteY6" fmla="*/ 1556387 h 3577736"/>
              <a:gd name="connsiteX7" fmla="*/ 8161866 w 8590829"/>
              <a:gd name="connsiteY7" fmla="*/ 160074 h 3577736"/>
              <a:gd name="connsiteX8" fmla="*/ 4355985 w 8590829"/>
              <a:gd name="connsiteY8" fmla="*/ 160074 h 357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0829" h="3577736">
                <a:moveTo>
                  <a:pt x="4355985" y="160074"/>
                </a:moveTo>
                <a:cubicBezTo>
                  <a:pt x="3600164" y="357782"/>
                  <a:pt x="4255072" y="1008571"/>
                  <a:pt x="3626937" y="1346322"/>
                </a:cubicBezTo>
                <a:cubicBezTo>
                  <a:pt x="2998802" y="1684073"/>
                  <a:pt x="1165882" y="1896198"/>
                  <a:pt x="587174" y="2186582"/>
                </a:cubicBezTo>
                <a:cubicBezTo>
                  <a:pt x="8466" y="2476966"/>
                  <a:pt x="-156290" y="2857966"/>
                  <a:pt x="154688" y="3088625"/>
                </a:cubicBezTo>
                <a:cubicBezTo>
                  <a:pt x="465666" y="3319284"/>
                  <a:pt x="1291510" y="3545825"/>
                  <a:pt x="2453045" y="3570538"/>
                </a:cubicBezTo>
                <a:cubicBezTo>
                  <a:pt x="3614580" y="3595251"/>
                  <a:pt x="6135359" y="3572598"/>
                  <a:pt x="7123899" y="3236906"/>
                </a:cubicBezTo>
                <a:cubicBezTo>
                  <a:pt x="8112439" y="2901214"/>
                  <a:pt x="8211294" y="2069192"/>
                  <a:pt x="8384288" y="1556387"/>
                </a:cubicBezTo>
                <a:cubicBezTo>
                  <a:pt x="8557283" y="1043582"/>
                  <a:pt x="8835309" y="388674"/>
                  <a:pt x="8161866" y="160074"/>
                </a:cubicBezTo>
                <a:cubicBezTo>
                  <a:pt x="7488423" y="-68526"/>
                  <a:pt x="5111806" y="-37634"/>
                  <a:pt x="4355985" y="160074"/>
                </a:cubicBezTo>
                <a:close/>
              </a:path>
            </a:pathLst>
          </a:cu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551752810"/>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56927" y="1042773"/>
            <a:ext cx="1920484" cy="2692945"/>
          </a:xfrm>
          <a:prstGeom prst="rect">
            <a:avLst/>
          </a:prstGeom>
          <a:ln>
            <a:noFill/>
          </a:ln>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r="53644" b="53367"/>
          <a:stretch/>
        </p:blipFill>
        <p:spPr>
          <a:xfrm>
            <a:off x="1344020" y="1027892"/>
            <a:ext cx="1490471" cy="2099095"/>
          </a:xfrm>
          <a:prstGeom prst="rect">
            <a:avLst/>
          </a:prstGeom>
          <a:ln>
            <a:noFill/>
          </a:ln>
        </p:spPr>
      </p:pic>
      <p:sp>
        <p:nvSpPr>
          <p:cNvPr id="8" name="Title 6"/>
          <p:cNvSpPr>
            <a:spLocks noGrp="1"/>
          </p:cNvSpPr>
          <p:nvPr>
            <p:ph type="title"/>
          </p:nvPr>
        </p:nvSpPr>
        <p:spPr>
          <a:xfrm>
            <a:off x="437766" y="246218"/>
            <a:ext cx="8345488" cy="731837"/>
          </a:xfrm>
        </p:spPr>
        <p:txBody>
          <a:bodyPr/>
          <a:lstStyle/>
          <a:p>
            <a:r>
              <a:rPr lang="en-US" sz="2800" dirty="0"/>
              <a:t>Today’s Presenters</a:t>
            </a:r>
          </a:p>
        </p:txBody>
      </p:sp>
      <p:sp>
        <p:nvSpPr>
          <p:cNvPr id="9" name="Content Placeholder 2"/>
          <p:cNvSpPr txBox="1">
            <a:spLocks/>
          </p:cNvSpPr>
          <p:nvPr/>
        </p:nvSpPr>
        <p:spPr>
          <a:xfrm>
            <a:off x="1123675" y="3176824"/>
            <a:ext cx="1931163" cy="1248870"/>
          </a:xfrm>
          <a:prstGeom prst="rect">
            <a:avLst/>
          </a:prstGeom>
          <a:solidFill>
            <a:schemeClr val="tx2">
              <a:lumMod val="20000"/>
              <a:lumOff val="80000"/>
            </a:schemeClr>
          </a:solidFill>
          <a:ln>
            <a:noFill/>
          </a:ln>
        </p:spPr>
        <p:txBody>
          <a:bodyPr anchor="t">
            <a:noAutofit/>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nSpc>
                <a:spcPct val="100000"/>
              </a:lnSpc>
              <a:spcBef>
                <a:spcPts val="0"/>
              </a:spcBef>
              <a:spcAft>
                <a:spcPts val="200"/>
              </a:spcAft>
              <a:buFont typeface="Arial" charset="0"/>
              <a:buNone/>
            </a:pPr>
            <a:r>
              <a:rPr lang="en-US" sz="1400" b="1" i="1" dirty="0"/>
              <a:t>John Malzahn</a:t>
            </a:r>
          </a:p>
          <a:p>
            <a:pPr marL="0" indent="0">
              <a:lnSpc>
                <a:spcPct val="100000"/>
              </a:lnSpc>
              <a:spcBef>
                <a:spcPts val="0"/>
              </a:spcBef>
              <a:spcAft>
                <a:spcPts val="400"/>
              </a:spcAft>
              <a:buNone/>
            </a:pPr>
            <a:r>
              <a:rPr lang="en-US" sz="1300" dirty="0">
                <a:solidFill>
                  <a:schemeClr val="tx2"/>
                </a:solidFill>
              </a:rPr>
              <a:t>Senior Manager, Cloud and Virtualization Solutions Marketing,</a:t>
            </a:r>
          </a:p>
          <a:p>
            <a:pPr marL="0" indent="0">
              <a:lnSpc>
                <a:spcPct val="100000"/>
              </a:lnSpc>
              <a:spcBef>
                <a:spcPts val="0"/>
              </a:spcBef>
              <a:spcAft>
                <a:spcPts val="400"/>
              </a:spcAft>
              <a:buNone/>
            </a:pPr>
            <a:r>
              <a:rPr lang="en-US" sz="1300" b="1" dirty="0">
                <a:solidFill>
                  <a:schemeClr val="tx2"/>
                </a:solidFill>
              </a:rPr>
              <a:t>Cisco Systems</a:t>
            </a:r>
            <a:endParaRPr lang="en-US" sz="1300" b="1" dirty="0"/>
          </a:p>
        </p:txBody>
      </p:sp>
      <p:sp>
        <p:nvSpPr>
          <p:cNvPr id="13" name="Content Placeholder 2"/>
          <p:cNvSpPr txBox="1">
            <a:spLocks/>
          </p:cNvSpPr>
          <p:nvPr/>
        </p:nvSpPr>
        <p:spPr>
          <a:xfrm>
            <a:off x="5814788" y="3195529"/>
            <a:ext cx="2006595" cy="1221632"/>
          </a:xfrm>
          <a:prstGeom prst="rect">
            <a:avLst/>
          </a:prstGeom>
          <a:solidFill>
            <a:schemeClr val="tx2">
              <a:lumMod val="20000"/>
              <a:lumOff val="80000"/>
            </a:schemeClr>
          </a:solidFill>
        </p:spPr>
        <p:txBody>
          <a:bodyPr anchor="t">
            <a:noAutofit/>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nSpc>
                <a:spcPct val="100000"/>
              </a:lnSpc>
              <a:spcBef>
                <a:spcPts val="0"/>
              </a:spcBef>
              <a:spcAft>
                <a:spcPts val="200"/>
              </a:spcAft>
              <a:buNone/>
            </a:pPr>
            <a:r>
              <a:rPr lang="en-US" sz="1400" b="1" i="1" dirty="0"/>
              <a:t>Dr. Stefan </a:t>
            </a:r>
            <a:r>
              <a:rPr lang="en-US" sz="1400" b="1" i="1" dirty="0" err="1"/>
              <a:t>Vallin</a:t>
            </a:r>
            <a:r>
              <a:rPr lang="en-US" sz="1400" b="1" i="1" dirty="0"/>
              <a:t>, </a:t>
            </a:r>
            <a:r>
              <a:rPr lang="en-US" sz="1400" dirty="0" smtClean="0">
                <a:solidFill>
                  <a:srgbClr val="2968AF"/>
                </a:solidFill>
              </a:rPr>
              <a:t>Director </a:t>
            </a:r>
            <a:r>
              <a:rPr lang="en-US" sz="1400" dirty="0">
                <a:solidFill>
                  <a:srgbClr val="2968AF"/>
                </a:solidFill>
              </a:rPr>
              <a:t>of Product </a:t>
            </a:r>
            <a:r>
              <a:rPr lang="en-US" sz="1400" dirty="0" smtClean="0">
                <a:solidFill>
                  <a:srgbClr val="2968AF"/>
                </a:solidFill>
              </a:rPr>
              <a:t>Strategy</a:t>
            </a:r>
          </a:p>
          <a:p>
            <a:pPr marL="0" indent="0">
              <a:lnSpc>
                <a:spcPct val="100000"/>
              </a:lnSpc>
              <a:spcBef>
                <a:spcPts val="0"/>
              </a:spcBef>
              <a:spcAft>
                <a:spcPts val="200"/>
              </a:spcAft>
              <a:buNone/>
            </a:pPr>
            <a:r>
              <a:rPr lang="en-US" sz="1400" b="1" dirty="0" err="1" smtClean="0">
                <a:solidFill>
                  <a:srgbClr val="2968AF"/>
                </a:solidFill>
              </a:rPr>
              <a:t>Netrounds</a:t>
            </a:r>
            <a:endParaRPr lang="en-US" sz="1400" b="1" dirty="0">
              <a:solidFill>
                <a:srgbClr val="2968AF"/>
              </a:solidFill>
            </a:endParaRPr>
          </a:p>
        </p:txBody>
      </p:sp>
      <p:sp>
        <p:nvSpPr>
          <p:cNvPr id="16" name="Content Placeholder 2"/>
          <p:cNvSpPr txBox="1">
            <a:spLocks/>
          </p:cNvSpPr>
          <p:nvPr/>
        </p:nvSpPr>
        <p:spPr>
          <a:xfrm>
            <a:off x="5812970" y="4408805"/>
            <a:ext cx="2008414" cy="45719"/>
          </a:xfrm>
          <a:prstGeom prst="rect">
            <a:avLst/>
          </a:prstGeom>
          <a:solidFill>
            <a:schemeClr val="tx2"/>
          </a:solidFill>
        </p:spPr>
        <p:txBody>
          <a:bodyPr anchor="t">
            <a:noAutofit/>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nSpc>
                <a:spcPct val="100000"/>
              </a:lnSpc>
              <a:spcBef>
                <a:spcPts val="0"/>
              </a:spcBef>
              <a:spcAft>
                <a:spcPts val="200"/>
              </a:spcAft>
              <a:buFont typeface="Arial" charset="0"/>
              <a:buNone/>
            </a:pPr>
            <a:endParaRPr lang="en-US" sz="2400" dirty="0"/>
          </a:p>
        </p:txBody>
      </p:sp>
      <p:sp>
        <p:nvSpPr>
          <p:cNvPr id="24" name="Content Placeholder 2"/>
          <p:cNvSpPr txBox="1">
            <a:spLocks/>
          </p:cNvSpPr>
          <p:nvPr/>
        </p:nvSpPr>
        <p:spPr>
          <a:xfrm>
            <a:off x="3458056" y="3176824"/>
            <a:ext cx="1914792" cy="1214316"/>
          </a:xfrm>
          <a:prstGeom prst="rect">
            <a:avLst/>
          </a:prstGeom>
          <a:solidFill>
            <a:schemeClr val="tx2">
              <a:lumMod val="20000"/>
              <a:lumOff val="80000"/>
            </a:schemeClr>
          </a:solidFill>
          <a:ln>
            <a:solidFill>
              <a:schemeClr val="bg2">
                <a:lumMod val="85000"/>
              </a:schemeClr>
            </a:solidFill>
          </a:ln>
        </p:spPr>
        <p:txBody>
          <a:bodyPr anchor="t">
            <a:noAutofit/>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0" indent="0" defTabSz="457200">
              <a:lnSpc>
                <a:spcPct val="100000"/>
              </a:lnSpc>
              <a:spcBef>
                <a:spcPts val="0"/>
              </a:spcBef>
              <a:spcAft>
                <a:spcPts val="200"/>
              </a:spcAft>
              <a:buClrTx/>
              <a:buSzTx/>
              <a:buNone/>
            </a:pPr>
            <a:r>
              <a:rPr lang="en-US" sz="1400" b="1" i="1" dirty="0">
                <a:solidFill>
                  <a:srgbClr val="676767"/>
                </a:solidFill>
                <a:latin typeface="Arial" charset="0"/>
              </a:rPr>
              <a:t>Carl </a:t>
            </a:r>
            <a:r>
              <a:rPr lang="en-US" sz="1400" b="1" i="1" dirty="0" err="1">
                <a:solidFill>
                  <a:srgbClr val="676767"/>
                </a:solidFill>
                <a:latin typeface="Arial" charset="0"/>
              </a:rPr>
              <a:t>Moberg</a:t>
            </a:r>
            <a:endParaRPr lang="en-US" sz="1400" b="1" i="1" dirty="0">
              <a:solidFill>
                <a:srgbClr val="676767"/>
              </a:solidFill>
              <a:latin typeface="Arial" charset="0"/>
            </a:endParaRPr>
          </a:p>
          <a:p>
            <a:pPr marL="0" lvl="0" indent="0" defTabSz="457200">
              <a:lnSpc>
                <a:spcPct val="100000"/>
              </a:lnSpc>
              <a:spcBef>
                <a:spcPts val="0"/>
              </a:spcBef>
              <a:spcAft>
                <a:spcPts val="400"/>
              </a:spcAft>
              <a:buClrTx/>
              <a:buSzTx/>
              <a:buNone/>
            </a:pPr>
            <a:r>
              <a:rPr lang="en-US" sz="1300" dirty="0">
                <a:solidFill>
                  <a:srgbClr val="2968AF"/>
                </a:solidFill>
                <a:latin typeface="Arial" charset="0"/>
              </a:rPr>
              <a:t>Technology Director, Cloud and Virtualization Group,</a:t>
            </a:r>
          </a:p>
          <a:p>
            <a:pPr marL="0" lvl="0" indent="0" defTabSz="457200">
              <a:lnSpc>
                <a:spcPct val="100000"/>
              </a:lnSpc>
              <a:spcBef>
                <a:spcPts val="0"/>
              </a:spcBef>
              <a:spcAft>
                <a:spcPts val="400"/>
              </a:spcAft>
              <a:buClrTx/>
              <a:buSzTx/>
              <a:buNone/>
            </a:pPr>
            <a:r>
              <a:rPr lang="en-US" sz="1300" b="1" dirty="0">
                <a:solidFill>
                  <a:srgbClr val="2968AF"/>
                </a:solidFill>
                <a:latin typeface="Arial" charset="0"/>
              </a:rPr>
              <a:t>Cisco Systems</a:t>
            </a:r>
            <a:endParaRPr lang="en-US" sz="1300" b="1" dirty="0">
              <a:solidFill>
                <a:srgbClr val="676767"/>
              </a:solidFill>
              <a:latin typeface="Arial" charset="0"/>
            </a:endParaRPr>
          </a:p>
        </p:txBody>
      </p:sp>
      <p:sp>
        <p:nvSpPr>
          <p:cNvPr id="25" name="Rectangle 24"/>
          <p:cNvSpPr/>
          <p:nvPr/>
        </p:nvSpPr>
        <p:spPr>
          <a:xfrm>
            <a:off x="8594852" y="3047205"/>
            <a:ext cx="142270" cy="147355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812970" y="1062226"/>
            <a:ext cx="2008414" cy="2134051"/>
          </a:xfrm>
          <a:prstGeom prst="rect">
            <a:avLst/>
          </a:prstGeom>
        </p:spPr>
      </p:pic>
      <p:sp>
        <p:nvSpPr>
          <p:cNvPr id="15" name="Content Placeholder 2"/>
          <p:cNvSpPr txBox="1">
            <a:spLocks/>
          </p:cNvSpPr>
          <p:nvPr/>
        </p:nvSpPr>
        <p:spPr>
          <a:xfrm>
            <a:off x="3445638" y="4403283"/>
            <a:ext cx="1944000" cy="45719"/>
          </a:xfrm>
          <a:prstGeom prst="rect">
            <a:avLst/>
          </a:prstGeom>
          <a:solidFill>
            <a:schemeClr val="tx2"/>
          </a:solidFill>
        </p:spPr>
        <p:txBody>
          <a:bodyPr anchor="t">
            <a:noAutofit/>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nSpc>
                <a:spcPct val="100000"/>
              </a:lnSpc>
              <a:spcBef>
                <a:spcPts val="0"/>
              </a:spcBef>
              <a:spcAft>
                <a:spcPts val="200"/>
              </a:spcAft>
              <a:buFont typeface="Arial" charset="0"/>
              <a:buNone/>
            </a:pPr>
            <a:endParaRPr lang="en-US" sz="2400" dirty="0"/>
          </a:p>
        </p:txBody>
      </p:sp>
      <p:sp>
        <p:nvSpPr>
          <p:cNvPr id="17" name="Content Placeholder 2"/>
          <p:cNvSpPr txBox="1">
            <a:spLocks/>
          </p:cNvSpPr>
          <p:nvPr/>
        </p:nvSpPr>
        <p:spPr>
          <a:xfrm>
            <a:off x="1134964" y="4403283"/>
            <a:ext cx="1926329" cy="45719"/>
          </a:xfrm>
          <a:prstGeom prst="rect">
            <a:avLst/>
          </a:prstGeom>
          <a:solidFill>
            <a:schemeClr val="tx2"/>
          </a:solidFill>
        </p:spPr>
        <p:txBody>
          <a:bodyPr anchor="t">
            <a:noAutofit/>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nSpc>
                <a:spcPct val="100000"/>
              </a:lnSpc>
              <a:spcBef>
                <a:spcPts val="0"/>
              </a:spcBef>
              <a:spcAft>
                <a:spcPts val="200"/>
              </a:spcAft>
              <a:buFont typeface="Arial" charset="0"/>
              <a:buNone/>
            </a:pPr>
            <a:endParaRPr lang="en-US" sz="2400" dirty="0"/>
          </a:p>
        </p:txBody>
      </p:sp>
    </p:spTree>
    <p:extLst>
      <p:ext uri="{BB962C8B-B14F-4D97-AF65-F5344CB8AC3E}">
        <p14:creationId xmlns:p14="http://schemas.microsoft.com/office/powerpoint/2010/main" val="1946824742"/>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Missing Piece</a:t>
            </a:r>
            <a:endParaRPr lang="en-US" dirty="0"/>
          </a:p>
        </p:txBody>
      </p:sp>
      <p:sp>
        <p:nvSpPr>
          <p:cNvPr id="5" name="Rounded Rectangle 4"/>
          <p:cNvSpPr/>
          <p:nvPr/>
        </p:nvSpPr>
        <p:spPr>
          <a:xfrm>
            <a:off x="1324919" y="4479996"/>
            <a:ext cx="7458335" cy="358743"/>
          </a:xfrm>
          <a:prstGeom prst="roundRect">
            <a:avLst>
              <a:gd name="adj" fmla="val 24552"/>
            </a:avLst>
          </a:prstGeom>
          <a:solidFill>
            <a:schemeClr val="accent6">
              <a:lumMod val="75000"/>
            </a:schemeClr>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spcAft>
                <a:spcPts val="600"/>
              </a:spcAft>
            </a:pPr>
            <a:r>
              <a:rPr lang="en-US" dirty="0" smtClean="0">
                <a:solidFill>
                  <a:schemeClr val="bg1"/>
                </a:solidFill>
                <a:ea typeface="Flexo Medium" charset="0"/>
                <a:cs typeface="Flexo Medium" charset="0"/>
              </a:rPr>
              <a:t>For efficient network operations, all the above have to be combined</a:t>
            </a:r>
          </a:p>
        </p:txBody>
      </p:sp>
      <p:sp>
        <p:nvSpPr>
          <p:cNvPr id="6" name="Oval 5"/>
          <p:cNvSpPr/>
          <p:nvPr/>
        </p:nvSpPr>
        <p:spPr>
          <a:xfrm>
            <a:off x="4072587" y="1256166"/>
            <a:ext cx="1567768" cy="1567768"/>
          </a:xfrm>
          <a:prstGeom prst="ellipse">
            <a:avLst/>
          </a:prstGeom>
          <a:solidFill>
            <a:schemeClr val="accent5"/>
          </a:solidFill>
          <a:ln>
            <a:solidFill>
              <a:schemeClr val="accent5"/>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r>
              <a:rPr lang="en-US" sz="1400" b="1" smtClean="0">
                <a:ea typeface="Flexo" charset="0"/>
                <a:cs typeface="Flexo" charset="0"/>
              </a:rPr>
              <a:t>Active Testing</a:t>
            </a:r>
            <a:endParaRPr lang="en-US" sz="1400" b="1">
              <a:ea typeface="Flexo" charset="0"/>
              <a:cs typeface="Flexo" charset="0"/>
            </a:endParaRPr>
          </a:p>
        </p:txBody>
      </p:sp>
      <p:sp>
        <p:nvSpPr>
          <p:cNvPr id="7" name="Oval 6"/>
          <p:cNvSpPr/>
          <p:nvPr/>
        </p:nvSpPr>
        <p:spPr>
          <a:xfrm>
            <a:off x="3211683" y="2823934"/>
            <a:ext cx="1545157" cy="1545157"/>
          </a:xfrm>
          <a:prstGeom prst="ellipse">
            <a:avLst/>
          </a:prstGeom>
          <a:solidFill>
            <a:schemeClr val="bg1">
              <a:lumMod val="50000"/>
            </a:schemeClr>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r>
              <a:rPr lang="en-US" sz="1400" b="1" dirty="0" smtClean="0">
                <a:ea typeface="Flexo" charset="0"/>
                <a:cs typeface="Flexo" charset="0"/>
              </a:rPr>
              <a:t>Collecting </a:t>
            </a:r>
            <a:r>
              <a:rPr lang="en-US" sz="1400" b="1" dirty="0">
                <a:ea typeface="Flexo" charset="0"/>
                <a:cs typeface="Flexo" charset="0"/>
              </a:rPr>
              <a:t>c</a:t>
            </a:r>
            <a:r>
              <a:rPr lang="en-US" sz="1400" b="1" dirty="0" smtClean="0">
                <a:ea typeface="Flexo" charset="0"/>
                <a:cs typeface="Flexo" charset="0"/>
              </a:rPr>
              <a:t>ounters</a:t>
            </a:r>
          </a:p>
          <a:p>
            <a:pPr algn="ctr"/>
            <a:r>
              <a:rPr lang="en-US" sz="1400" b="1" dirty="0">
                <a:ea typeface="Flexo" charset="0"/>
                <a:cs typeface="Flexo" charset="0"/>
              </a:rPr>
              <a:t>e</a:t>
            </a:r>
            <a:r>
              <a:rPr lang="en-US" sz="1400" b="1" dirty="0" smtClean="0">
                <a:ea typeface="Flexo" charset="0"/>
                <a:cs typeface="Flexo" charset="0"/>
              </a:rPr>
              <a:t>vents, and logs</a:t>
            </a:r>
            <a:endParaRPr lang="en-US" sz="1400" b="1" dirty="0">
              <a:ea typeface="Flexo" charset="0"/>
              <a:cs typeface="Flexo" charset="0"/>
            </a:endParaRPr>
          </a:p>
        </p:txBody>
      </p:sp>
      <p:sp>
        <p:nvSpPr>
          <p:cNvPr id="8" name="Oval 7"/>
          <p:cNvSpPr/>
          <p:nvPr/>
        </p:nvSpPr>
        <p:spPr>
          <a:xfrm>
            <a:off x="4956101" y="2816397"/>
            <a:ext cx="1552694" cy="1552694"/>
          </a:xfrm>
          <a:prstGeom prst="ellipse">
            <a:avLst/>
          </a:prstGeom>
          <a:solidFill>
            <a:schemeClr val="bg1">
              <a:lumMod val="50000"/>
            </a:schemeClr>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r>
              <a:rPr lang="en-US" sz="1400" b="1" dirty="0" smtClean="0">
                <a:ea typeface="Flexo" charset="0"/>
                <a:cs typeface="Flexo" charset="0"/>
              </a:rPr>
              <a:t>Passive Probing</a:t>
            </a:r>
            <a:endParaRPr lang="en-US" sz="1400" b="1" dirty="0">
              <a:ea typeface="Flexo" charset="0"/>
              <a:cs typeface="Flexo" charset="0"/>
            </a:endParaRPr>
          </a:p>
        </p:txBody>
      </p:sp>
      <p:sp>
        <p:nvSpPr>
          <p:cNvPr id="9" name="Oval 8"/>
          <p:cNvSpPr/>
          <p:nvPr/>
        </p:nvSpPr>
        <p:spPr>
          <a:xfrm>
            <a:off x="4378787" y="2626056"/>
            <a:ext cx="934631" cy="934631"/>
          </a:xfrm>
          <a:prstGeom prst="ellipse">
            <a:avLst/>
          </a:prstGeom>
          <a:solidFill>
            <a:schemeClr val="accent6">
              <a:lumMod val="75000"/>
            </a:schemeClr>
          </a:solidFill>
          <a:ln>
            <a:noFill/>
          </a:ln>
          <a:effectLst/>
        </p:spPr>
        <p:style>
          <a:lnRef idx="1">
            <a:schemeClr val="accent1"/>
          </a:lnRef>
          <a:fillRef idx="1001">
            <a:schemeClr val="lt1"/>
          </a:fillRef>
          <a:effectRef idx="2">
            <a:schemeClr val="accent1"/>
          </a:effectRef>
          <a:fontRef idx="minor">
            <a:schemeClr val="lt1"/>
          </a:fontRef>
        </p:style>
        <p:txBody>
          <a:bodyPr wrap="none" lIns="36000" tIns="36000" rIns="36000" bIns="36000" rtlCol="0" anchor="ctr">
            <a:normAutofit/>
          </a:bodyPr>
          <a:lstStyle/>
          <a:p>
            <a:pPr algn="ctr"/>
            <a:r>
              <a:rPr lang="en-US" sz="1000" b="1" smtClean="0">
                <a:ea typeface="Flexo" charset="0"/>
                <a:cs typeface="Flexo" charset="0"/>
              </a:rPr>
              <a:t>Efficient</a:t>
            </a:r>
          </a:p>
          <a:p>
            <a:pPr algn="ctr"/>
            <a:r>
              <a:rPr lang="en-US" sz="1000" b="1" dirty="0" smtClean="0">
                <a:ea typeface="Flexo" charset="0"/>
                <a:cs typeface="Flexo" charset="0"/>
              </a:rPr>
              <a:t>Operations</a:t>
            </a:r>
            <a:endParaRPr lang="en-US" sz="1000" b="1" dirty="0">
              <a:ea typeface="Flexo" charset="0"/>
              <a:cs typeface="Flexo" charset="0"/>
            </a:endParaRPr>
          </a:p>
        </p:txBody>
      </p:sp>
      <p:sp>
        <p:nvSpPr>
          <p:cNvPr id="10" name="Freeform 9"/>
          <p:cNvSpPr/>
          <p:nvPr/>
        </p:nvSpPr>
        <p:spPr>
          <a:xfrm>
            <a:off x="3550477" y="1720543"/>
            <a:ext cx="626108" cy="238249"/>
          </a:xfrm>
          <a:custGeom>
            <a:avLst/>
            <a:gdLst>
              <a:gd name="connsiteX0" fmla="*/ 1184366 w 1184366"/>
              <a:gd name="connsiteY0" fmla="*/ 522514 h 522514"/>
              <a:gd name="connsiteX1" fmla="*/ 679269 w 1184366"/>
              <a:gd name="connsiteY1" fmla="*/ 0 h 522514"/>
              <a:gd name="connsiteX2" fmla="*/ 0 w 1184366"/>
              <a:gd name="connsiteY2" fmla="*/ 0 h 522514"/>
            </a:gdLst>
            <a:ahLst/>
            <a:cxnLst>
              <a:cxn ang="0">
                <a:pos x="connsiteX0" y="connsiteY0"/>
              </a:cxn>
              <a:cxn ang="0">
                <a:pos x="connsiteX1" y="connsiteY1"/>
              </a:cxn>
              <a:cxn ang="0">
                <a:pos x="connsiteX2" y="connsiteY2"/>
              </a:cxn>
            </a:cxnLst>
            <a:rect l="l" t="t" r="r" b="b"/>
            <a:pathLst>
              <a:path w="1184366" h="522514">
                <a:moveTo>
                  <a:pt x="1184366" y="522514"/>
                </a:moveTo>
                <a:lnTo>
                  <a:pt x="679269" y="0"/>
                </a:lnTo>
                <a:lnTo>
                  <a:pt x="0" y="0"/>
                </a:lnTo>
              </a:path>
            </a:pathLst>
          </a:custGeom>
          <a:noFill/>
          <a:ln>
            <a:solidFill>
              <a:schemeClr val="tx1"/>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1400"/>
          </a:p>
        </p:txBody>
      </p:sp>
      <p:sp>
        <p:nvSpPr>
          <p:cNvPr id="11" name="Freeform 10"/>
          <p:cNvSpPr/>
          <p:nvPr/>
        </p:nvSpPr>
        <p:spPr>
          <a:xfrm>
            <a:off x="2618052" y="3344073"/>
            <a:ext cx="593631" cy="301357"/>
          </a:xfrm>
          <a:custGeom>
            <a:avLst/>
            <a:gdLst>
              <a:gd name="connsiteX0" fmla="*/ 1184366 w 1184366"/>
              <a:gd name="connsiteY0" fmla="*/ 522514 h 522514"/>
              <a:gd name="connsiteX1" fmla="*/ 679269 w 1184366"/>
              <a:gd name="connsiteY1" fmla="*/ 0 h 522514"/>
              <a:gd name="connsiteX2" fmla="*/ 0 w 1184366"/>
              <a:gd name="connsiteY2" fmla="*/ 0 h 522514"/>
            </a:gdLst>
            <a:ahLst/>
            <a:cxnLst>
              <a:cxn ang="0">
                <a:pos x="connsiteX0" y="connsiteY0"/>
              </a:cxn>
              <a:cxn ang="0">
                <a:pos x="connsiteX1" y="connsiteY1"/>
              </a:cxn>
              <a:cxn ang="0">
                <a:pos x="connsiteX2" y="connsiteY2"/>
              </a:cxn>
            </a:cxnLst>
            <a:rect l="l" t="t" r="r" b="b"/>
            <a:pathLst>
              <a:path w="1184366" h="522514">
                <a:moveTo>
                  <a:pt x="1184366" y="522514"/>
                </a:moveTo>
                <a:lnTo>
                  <a:pt x="679269" y="0"/>
                </a:lnTo>
                <a:lnTo>
                  <a:pt x="0" y="0"/>
                </a:lnTo>
              </a:path>
            </a:pathLst>
          </a:custGeom>
          <a:noFill/>
          <a:ln>
            <a:solidFill>
              <a:schemeClr val="tx1"/>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1400"/>
          </a:p>
        </p:txBody>
      </p:sp>
      <p:sp>
        <p:nvSpPr>
          <p:cNvPr id="12" name="TextBox 11"/>
          <p:cNvSpPr txBox="1"/>
          <p:nvPr/>
        </p:nvSpPr>
        <p:spPr>
          <a:xfrm>
            <a:off x="534558" y="1043778"/>
            <a:ext cx="3015918" cy="1615827"/>
          </a:xfrm>
          <a:prstGeom prst="rect">
            <a:avLst/>
          </a:prstGeom>
          <a:solidFill>
            <a:schemeClr val="accent5"/>
          </a:solidFill>
        </p:spPr>
        <p:txBody>
          <a:bodyPr wrap="square" rtlCol="0">
            <a:spAutoFit/>
          </a:bodyPr>
          <a:lstStyle/>
          <a:p>
            <a:pPr marL="171450" indent="-171450">
              <a:spcAft>
                <a:spcPts val="600"/>
              </a:spcAft>
              <a:buFont typeface="Arial" charset="0"/>
              <a:buChar char="•"/>
            </a:pPr>
            <a:r>
              <a:rPr lang="en-US" sz="1400" dirty="0" smtClean="0">
                <a:solidFill>
                  <a:schemeClr val="bg1"/>
                </a:solidFill>
                <a:latin typeface="+mn-lt"/>
                <a:ea typeface="Flexo" charset="0"/>
                <a:cs typeface="Flexo" charset="0"/>
              </a:rPr>
              <a:t>Perform activation </a:t>
            </a:r>
            <a:r>
              <a:rPr lang="en-US" sz="1400" dirty="0">
                <a:solidFill>
                  <a:schemeClr val="bg1"/>
                </a:solidFill>
                <a:latin typeface="+mn-lt"/>
                <a:ea typeface="Flexo" charset="0"/>
                <a:cs typeface="Flexo" charset="0"/>
              </a:rPr>
              <a:t>t</a:t>
            </a:r>
            <a:r>
              <a:rPr lang="en-US" sz="1400" dirty="0" smtClean="0">
                <a:solidFill>
                  <a:schemeClr val="bg1"/>
                </a:solidFill>
                <a:latin typeface="+mn-lt"/>
                <a:ea typeface="Flexo" charset="0"/>
                <a:cs typeface="Flexo" charset="0"/>
              </a:rPr>
              <a:t>ests</a:t>
            </a:r>
          </a:p>
          <a:p>
            <a:pPr marL="171450" indent="-171450">
              <a:spcAft>
                <a:spcPts val="600"/>
              </a:spcAft>
              <a:buFont typeface="Arial" charset="0"/>
              <a:buChar char="•"/>
            </a:pPr>
            <a:r>
              <a:rPr lang="en-US" sz="1400" dirty="0" smtClean="0">
                <a:solidFill>
                  <a:schemeClr val="bg1"/>
                </a:solidFill>
                <a:latin typeface="+mn-lt"/>
                <a:ea typeface="Flexo" charset="0"/>
                <a:cs typeface="Flexo" charset="0"/>
              </a:rPr>
              <a:t>Test service changes</a:t>
            </a:r>
          </a:p>
          <a:p>
            <a:pPr marL="171450" indent="-171450">
              <a:spcAft>
                <a:spcPts val="600"/>
              </a:spcAft>
              <a:buFont typeface="Arial" charset="0"/>
              <a:buChar char="•"/>
            </a:pPr>
            <a:r>
              <a:rPr lang="en-US" sz="1400" dirty="0" smtClean="0">
                <a:solidFill>
                  <a:schemeClr val="bg1"/>
                </a:solidFill>
                <a:latin typeface="+mn-lt"/>
                <a:ea typeface="Flexo" charset="0"/>
                <a:cs typeface="Flexo" charset="0"/>
              </a:rPr>
              <a:t>Monitor from customers’ point of view in real-time</a:t>
            </a:r>
          </a:p>
          <a:p>
            <a:pPr marL="171450" indent="-171450">
              <a:spcAft>
                <a:spcPts val="600"/>
              </a:spcAft>
              <a:buFont typeface="Arial" charset="0"/>
              <a:buChar char="•"/>
            </a:pPr>
            <a:r>
              <a:rPr lang="en-US" sz="1400" dirty="0" smtClean="0">
                <a:solidFill>
                  <a:schemeClr val="bg1"/>
                </a:solidFill>
                <a:latin typeface="+mn-lt"/>
                <a:ea typeface="Flexo" charset="0"/>
                <a:cs typeface="Flexo" charset="0"/>
              </a:rPr>
              <a:t>Troubleshoot using automated test sequences</a:t>
            </a:r>
          </a:p>
        </p:txBody>
      </p:sp>
      <p:sp>
        <p:nvSpPr>
          <p:cNvPr id="13" name="TextBox 12"/>
          <p:cNvSpPr txBox="1"/>
          <p:nvPr/>
        </p:nvSpPr>
        <p:spPr>
          <a:xfrm>
            <a:off x="321276" y="2931674"/>
            <a:ext cx="2397525" cy="907941"/>
          </a:xfrm>
          <a:prstGeom prst="rect">
            <a:avLst/>
          </a:prstGeom>
          <a:noFill/>
        </p:spPr>
        <p:txBody>
          <a:bodyPr wrap="square" rtlCol="0">
            <a:spAutoFit/>
          </a:bodyPr>
          <a:lstStyle/>
          <a:p>
            <a:pPr marL="171450" indent="-171450">
              <a:spcAft>
                <a:spcPts val="600"/>
              </a:spcAft>
              <a:buFont typeface="Arial" charset="0"/>
              <a:buChar char="•"/>
            </a:pPr>
            <a:r>
              <a:rPr lang="en-US" sz="1600" dirty="0">
                <a:latin typeface="+mn-lt"/>
                <a:ea typeface="Flexo" charset="0"/>
                <a:cs typeface="Flexo" charset="0"/>
              </a:rPr>
              <a:t>Find out if something is broken</a:t>
            </a:r>
          </a:p>
          <a:p>
            <a:pPr marL="171450" indent="-171450">
              <a:spcAft>
                <a:spcPts val="600"/>
              </a:spcAft>
              <a:buFont typeface="Arial" charset="0"/>
              <a:buChar char="•"/>
            </a:pPr>
            <a:r>
              <a:rPr lang="en-US" sz="1600" dirty="0">
                <a:latin typeface="+mn-lt"/>
                <a:ea typeface="Flexo" charset="0"/>
                <a:cs typeface="Flexo" charset="0"/>
              </a:rPr>
              <a:t>Long-term trending</a:t>
            </a:r>
          </a:p>
        </p:txBody>
      </p:sp>
      <p:sp>
        <p:nvSpPr>
          <p:cNvPr id="14" name="TextBox 13"/>
          <p:cNvSpPr txBox="1"/>
          <p:nvPr/>
        </p:nvSpPr>
        <p:spPr>
          <a:xfrm>
            <a:off x="6955942" y="2657391"/>
            <a:ext cx="2133511" cy="1538883"/>
          </a:xfrm>
          <a:prstGeom prst="rect">
            <a:avLst/>
          </a:prstGeom>
          <a:noFill/>
        </p:spPr>
        <p:txBody>
          <a:bodyPr wrap="square" rtlCol="0">
            <a:spAutoFit/>
          </a:bodyPr>
          <a:lstStyle/>
          <a:p>
            <a:pPr marL="171450" indent="-171450">
              <a:spcAft>
                <a:spcPts val="600"/>
              </a:spcAft>
              <a:buFont typeface="Arial" charset="0"/>
              <a:buChar char="•"/>
            </a:pPr>
            <a:r>
              <a:rPr lang="en-US" sz="1400" dirty="0">
                <a:latin typeface="+mn-lt"/>
                <a:ea typeface="Flexo" charset="0"/>
                <a:cs typeface="Flexo" charset="0"/>
              </a:rPr>
              <a:t>Find out the mix of protocols and services</a:t>
            </a:r>
          </a:p>
          <a:p>
            <a:pPr marL="171450" indent="-171450">
              <a:spcAft>
                <a:spcPts val="600"/>
              </a:spcAft>
              <a:buFont typeface="Arial" charset="0"/>
              <a:buChar char="•"/>
            </a:pPr>
            <a:r>
              <a:rPr lang="en-US" sz="1400" dirty="0">
                <a:latin typeface="+mn-lt"/>
                <a:ea typeface="Flexo" charset="0"/>
                <a:cs typeface="Flexo" charset="0"/>
              </a:rPr>
              <a:t>Understand </a:t>
            </a:r>
            <a:r>
              <a:rPr lang="en-US" sz="1400" dirty="0" smtClean="0">
                <a:latin typeface="+mn-lt"/>
                <a:ea typeface="Flexo" charset="0"/>
                <a:cs typeface="Flexo" charset="0"/>
              </a:rPr>
              <a:t>signaling </a:t>
            </a:r>
            <a:r>
              <a:rPr lang="en-US" sz="1400" dirty="0">
                <a:latin typeface="+mn-lt"/>
                <a:ea typeface="Flexo" charset="0"/>
                <a:cs typeface="Flexo" charset="0"/>
              </a:rPr>
              <a:t>and </a:t>
            </a:r>
            <a:r>
              <a:rPr lang="en-US" sz="1400" dirty="0" err="1">
                <a:latin typeface="+mn-lt"/>
                <a:ea typeface="Flexo" charset="0"/>
                <a:cs typeface="Flexo" charset="0"/>
              </a:rPr>
              <a:t>stateful</a:t>
            </a:r>
            <a:r>
              <a:rPr lang="en-US" sz="1400" dirty="0">
                <a:latin typeface="+mn-lt"/>
                <a:ea typeface="Flexo" charset="0"/>
                <a:cs typeface="Flexo" charset="0"/>
              </a:rPr>
              <a:t> behavior</a:t>
            </a:r>
          </a:p>
          <a:p>
            <a:pPr marL="171450" indent="-171450">
              <a:spcAft>
                <a:spcPts val="600"/>
              </a:spcAft>
              <a:buFont typeface="Arial" charset="0"/>
              <a:buChar char="•"/>
            </a:pPr>
            <a:r>
              <a:rPr lang="en-US" sz="1400" dirty="0">
                <a:latin typeface="+mn-lt"/>
                <a:ea typeface="Flexo" charset="0"/>
                <a:cs typeface="Flexo" charset="0"/>
              </a:rPr>
              <a:t>Input to traffic throttling</a:t>
            </a:r>
          </a:p>
        </p:txBody>
      </p:sp>
      <p:sp>
        <p:nvSpPr>
          <p:cNvPr id="15" name="Freeform 14"/>
          <p:cNvSpPr/>
          <p:nvPr/>
        </p:nvSpPr>
        <p:spPr>
          <a:xfrm flipH="1">
            <a:off x="6495653" y="3184575"/>
            <a:ext cx="473432" cy="460855"/>
          </a:xfrm>
          <a:custGeom>
            <a:avLst/>
            <a:gdLst>
              <a:gd name="connsiteX0" fmla="*/ 1184366 w 1184366"/>
              <a:gd name="connsiteY0" fmla="*/ 522514 h 522514"/>
              <a:gd name="connsiteX1" fmla="*/ 679269 w 1184366"/>
              <a:gd name="connsiteY1" fmla="*/ 0 h 522514"/>
              <a:gd name="connsiteX2" fmla="*/ 0 w 1184366"/>
              <a:gd name="connsiteY2" fmla="*/ 0 h 522514"/>
            </a:gdLst>
            <a:ahLst/>
            <a:cxnLst>
              <a:cxn ang="0">
                <a:pos x="connsiteX0" y="connsiteY0"/>
              </a:cxn>
              <a:cxn ang="0">
                <a:pos x="connsiteX1" y="connsiteY1"/>
              </a:cxn>
              <a:cxn ang="0">
                <a:pos x="connsiteX2" y="connsiteY2"/>
              </a:cxn>
            </a:cxnLst>
            <a:rect l="l" t="t" r="r" b="b"/>
            <a:pathLst>
              <a:path w="1184366" h="522514">
                <a:moveTo>
                  <a:pt x="1184366" y="522514"/>
                </a:moveTo>
                <a:lnTo>
                  <a:pt x="679269" y="0"/>
                </a:lnTo>
                <a:lnTo>
                  <a:pt x="0" y="0"/>
                </a:lnTo>
              </a:path>
            </a:pathLst>
          </a:custGeom>
          <a:noFill/>
          <a:ln>
            <a:solidFill>
              <a:schemeClr val="tx1"/>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1400"/>
          </a:p>
        </p:txBody>
      </p:sp>
      <p:sp>
        <p:nvSpPr>
          <p:cNvPr id="16" name="TextBox 15"/>
          <p:cNvSpPr txBox="1"/>
          <p:nvPr/>
        </p:nvSpPr>
        <p:spPr>
          <a:xfrm>
            <a:off x="6084728" y="1009357"/>
            <a:ext cx="2698526" cy="1184940"/>
          </a:xfrm>
          <a:prstGeom prst="rect">
            <a:avLst/>
          </a:prstGeom>
          <a:noFill/>
        </p:spPr>
        <p:txBody>
          <a:bodyPr wrap="square" rtlCol="0">
            <a:spAutoFit/>
          </a:bodyPr>
          <a:lstStyle/>
          <a:p>
            <a:pPr>
              <a:spcAft>
                <a:spcPts val="600"/>
              </a:spcAft>
            </a:pPr>
            <a:r>
              <a:rPr lang="en-US" sz="1400" b="1" dirty="0" smtClean="0">
                <a:latin typeface="+mn-lt"/>
                <a:ea typeface="Flexo" charset="0"/>
                <a:cs typeface="Flexo" charset="0"/>
              </a:rPr>
              <a:t>Key requirements</a:t>
            </a:r>
          </a:p>
          <a:p>
            <a:pPr marL="171450" indent="-171450">
              <a:spcAft>
                <a:spcPts val="600"/>
              </a:spcAft>
              <a:buFont typeface="Arial" charset="0"/>
              <a:buChar char="•"/>
            </a:pPr>
            <a:r>
              <a:rPr lang="en-US" sz="1400" dirty="0" smtClean="0">
                <a:latin typeface="+mn-lt"/>
                <a:ea typeface="Flexo" charset="0"/>
                <a:cs typeface="Flexo" charset="0"/>
              </a:rPr>
              <a:t>Software-based</a:t>
            </a:r>
            <a:endParaRPr lang="en-US" sz="1400" dirty="0">
              <a:latin typeface="+mn-lt"/>
              <a:ea typeface="Flexo" charset="0"/>
              <a:cs typeface="Flexo" charset="0"/>
            </a:endParaRPr>
          </a:p>
          <a:p>
            <a:pPr marL="171450" indent="-171450">
              <a:spcAft>
                <a:spcPts val="600"/>
              </a:spcAft>
              <a:buFont typeface="Arial" charset="0"/>
              <a:buChar char="•"/>
            </a:pPr>
            <a:r>
              <a:rPr lang="en-US" sz="1400" dirty="0" smtClean="0">
                <a:latin typeface="+mn-lt"/>
                <a:ea typeface="Flexo" charset="0"/>
                <a:cs typeface="Flexo" charset="0"/>
              </a:rPr>
              <a:t>Programmable</a:t>
            </a:r>
          </a:p>
          <a:p>
            <a:pPr marL="171450" indent="-171450">
              <a:spcAft>
                <a:spcPts val="600"/>
              </a:spcAft>
              <a:buFont typeface="Arial" charset="0"/>
              <a:buChar char="•"/>
            </a:pPr>
            <a:r>
              <a:rPr lang="en-US" sz="1400" dirty="0" smtClean="0">
                <a:latin typeface="+mn-lt"/>
                <a:ea typeface="Flexo" charset="0"/>
                <a:cs typeface="Flexo" charset="0"/>
              </a:rPr>
              <a:t>Multi-layer and multi-domain</a:t>
            </a:r>
            <a:endParaRPr lang="en-US" sz="1400" dirty="0">
              <a:latin typeface="+mn-lt"/>
              <a:ea typeface="Flexo" charset="0"/>
              <a:cs typeface="Flexo" charset="0"/>
            </a:endParaRPr>
          </a:p>
        </p:txBody>
      </p:sp>
      <p:sp>
        <p:nvSpPr>
          <p:cNvPr id="17" name="Freeform 16"/>
          <p:cNvSpPr/>
          <p:nvPr/>
        </p:nvSpPr>
        <p:spPr>
          <a:xfrm flipH="1">
            <a:off x="5624439" y="1536541"/>
            <a:ext cx="473432" cy="460855"/>
          </a:xfrm>
          <a:custGeom>
            <a:avLst/>
            <a:gdLst>
              <a:gd name="connsiteX0" fmla="*/ 1184366 w 1184366"/>
              <a:gd name="connsiteY0" fmla="*/ 522514 h 522514"/>
              <a:gd name="connsiteX1" fmla="*/ 679269 w 1184366"/>
              <a:gd name="connsiteY1" fmla="*/ 0 h 522514"/>
              <a:gd name="connsiteX2" fmla="*/ 0 w 1184366"/>
              <a:gd name="connsiteY2" fmla="*/ 0 h 522514"/>
            </a:gdLst>
            <a:ahLst/>
            <a:cxnLst>
              <a:cxn ang="0">
                <a:pos x="connsiteX0" y="connsiteY0"/>
              </a:cxn>
              <a:cxn ang="0">
                <a:pos x="connsiteX1" y="connsiteY1"/>
              </a:cxn>
              <a:cxn ang="0">
                <a:pos x="connsiteX2" y="connsiteY2"/>
              </a:cxn>
            </a:cxnLst>
            <a:rect l="l" t="t" r="r" b="b"/>
            <a:pathLst>
              <a:path w="1184366" h="522514">
                <a:moveTo>
                  <a:pt x="1184366" y="522514"/>
                </a:moveTo>
                <a:lnTo>
                  <a:pt x="679269" y="0"/>
                </a:lnTo>
                <a:lnTo>
                  <a:pt x="0" y="0"/>
                </a:lnTo>
              </a:path>
            </a:pathLst>
          </a:custGeom>
          <a:noFill/>
          <a:ln>
            <a:solidFill>
              <a:schemeClr val="tx1"/>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1183842261"/>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835"/>
          <p:cNvSpPr>
            <a:spLocks/>
          </p:cNvSpPr>
          <p:nvPr/>
        </p:nvSpPr>
        <p:spPr bwMode="auto">
          <a:xfrm rot="10800000">
            <a:off x="2676931" y="1371895"/>
            <a:ext cx="572385" cy="1527175"/>
          </a:xfrm>
          <a:custGeom>
            <a:avLst/>
            <a:gdLst>
              <a:gd name="T0" fmla="*/ 2147483646 w 111"/>
              <a:gd name="T1" fmla="*/ 2147483646 h 288"/>
              <a:gd name="T2" fmla="*/ 2147483646 w 111"/>
              <a:gd name="T3" fmla="*/ 2147483646 h 288"/>
              <a:gd name="T4" fmla="*/ 2147483646 w 111"/>
              <a:gd name="T5" fmla="*/ 2147483646 h 288"/>
              <a:gd name="T6" fmla="*/ 2147483646 w 111"/>
              <a:gd name="T7" fmla="*/ 2147483646 h 288"/>
              <a:gd name="T8" fmla="*/ 0 w 111"/>
              <a:gd name="T9" fmla="*/ 2147483646 h 288"/>
              <a:gd name="T10" fmla="*/ 2147483646 w 111"/>
              <a:gd name="T11" fmla="*/ 2147483646 h 288"/>
              <a:gd name="T12" fmla="*/ 2147483646 w 111"/>
              <a:gd name="T13" fmla="*/ 2147483646 h 288"/>
              <a:gd name="T14" fmla="*/ 2147483646 w 111"/>
              <a:gd name="T15" fmla="*/ 2147483646 h 288"/>
              <a:gd name="T16" fmla="*/ 2147483646 w 111"/>
              <a:gd name="T17" fmla="*/ 2147483646 h 288"/>
              <a:gd name="T18" fmla="*/ 2147483646 w 111"/>
              <a:gd name="T19" fmla="*/ 2147483646 h 288"/>
              <a:gd name="T20" fmla="*/ 2147483646 w 111"/>
              <a:gd name="T21" fmla="*/ 2147483646 h 288"/>
              <a:gd name="T22" fmla="*/ 2147483646 w 111"/>
              <a:gd name="T23" fmla="*/ 0 h 288"/>
              <a:gd name="T24" fmla="*/ 2147483646 w 111"/>
              <a:gd name="T25" fmla="*/ 0 h 288"/>
              <a:gd name="T26" fmla="*/ 0 w 111"/>
              <a:gd name="T27" fmla="*/ 2147483646 h 288"/>
              <a:gd name="T28" fmla="*/ 2147483646 w 111"/>
              <a:gd name="T29" fmla="*/ 2147483646 h 2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1" h="288">
                <a:moveTo>
                  <a:pt x="1" y="2"/>
                </a:moveTo>
                <a:cubicBezTo>
                  <a:pt x="109" y="2"/>
                  <a:pt x="109" y="2"/>
                  <a:pt x="109" y="2"/>
                </a:cubicBezTo>
                <a:cubicBezTo>
                  <a:pt x="109" y="286"/>
                  <a:pt x="109" y="286"/>
                  <a:pt x="109" y="286"/>
                </a:cubicBezTo>
                <a:cubicBezTo>
                  <a:pt x="1" y="286"/>
                  <a:pt x="1" y="286"/>
                  <a:pt x="1" y="286"/>
                </a:cubicBezTo>
                <a:cubicBezTo>
                  <a:pt x="0" y="286"/>
                  <a:pt x="0" y="287"/>
                  <a:pt x="0" y="287"/>
                </a:cubicBezTo>
                <a:cubicBezTo>
                  <a:pt x="0" y="288"/>
                  <a:pt x="0" y="288"/>
                  <a:pt x="1" y="288"/>
                </a:cubicBezTo>
                <a:cubicBezTo>
                  <a:pt x="110" y="288"/>
                  <a:pt x="110" y="288"/>
                  <a:pt x="110" y="288"/>
                </a:cubicBezTo>
                <a:cubicBezTo>
                  <a:pt x="110" y="288"/>
                  <a:pt x="110" y="288"/>
                  <a:pt x="110" y="288"/>
                </a:cubicBezTo>
                <a:cubicBezTo>
                  <a:pt x="111" y="287"/>
                  <a:pt x="111" y="287"/>
                  <a:pt x="111" y="287"/>
                </a:cubicBezTo>
                <a:cubicBezTo>
                  <a:pt x="111" y="1"/>
                  <a:pt x="111" y="1"/>
                  <a:pt x="111" y="1"/>
                </a:cubicBezTo>
                <a:cubicBezTo>
                  <a:pt x="110" y="1"/>
                  <a:pt x="110" y="1"/>
                  <a:pt x="110" y="1"/>
                </a:cubicBezTo>
                <a:cubicBezTo>
                  <a:pt x="110" y="0"/>
                  <a:pt x="110" y="0"/>
                  <a:pt x="110" y="0"/>
                </a:cubicBezTo>
                <a:cubicBezTo>
                  <a:pt x="1" y="0"/>
                  <a:pt x="1" y="0"/>
                  <a:pt x="1" y="0"/>
                </a:cubicBezTo>
                <a:cubicBezTo>
                  <a:pt x="0" y="0"/>
                  <a:pt x="0" y="1"/>
                  <a:pt x="0" y="1"/>
                </a:cubicBezTo>
                <a:cubicBezTo>
                  <a:pt x="0" y="2"/>
                  <a:pt x="0" y="2"/>
                  <a:pt x="1" y="2"/>
                </a:cubicBezTo>
                <a:close/>
              </a:path>
            </a:pathLst>
          </a:custGeom>
          <a:solidFill>
            <a:srgbClr val="3A9BE0"/>
          </a:solidFill>
          <a:ln w="9525">
            <a:solidFill>
              <a:srgbClr val="3A9BE0"/>
            </a:solidFill>
            <a:round/>
            <a:headEnd/>
            <a:tailEnd/>
          </a:ln>
          <a:extLst/>
        </p:spPr>
        <p:txBody>
          <a:bodyPr/>
          <a:lstStyle/>
          <a:p>
            <a:endParaRPr lang="en-US" sz="1600" dirty="0">
              <a:latin typeface="+mn-lt"/>
            </a:endParaRPr>
          </a:p>
        </p:txBody>
      </p:sp>
      <p:sp>
        <p:nvSpPr>
          <p:cNvPr id="5" name="Freeform 585"/>
          <p:cNvSpPr>
            <a:spLocks/>
          </p:cNvSpPr>
          <p:nvPr/>
        </p:nvSpPr>
        <p:spPr bwMode="auto">
          <a:xfrm rot="10800000">
            <a:off x="1351721" y="1947201"/>
            <a:ext cx="1365250" cy="276999"/>
          </a:xfrm>
          <a:custGeom>
            <a:avLst/>
            <a:gdLst>
              <a:gd name="T0" fmla="*/ 0 w 389"/>
              <a:gd name="T1" fmla="*/ 0 h 72"/>
              <a:gd name="T2" fmla="*/ 2147483646 w 389"/>
              <a:gd name="T3" fmla="*/ 0 h 72"/>
              <a:gd name="T4" fmla="*/ 2147483646 w 389"/>
              <a:gd name="T5" fmla="*/ 2147483646 h 72"/>
              <a:gd name="T6" fmla="*/ 2147483646 w 389"/>
              <a:gd name="T7" fmla="*/ 2147483646 h 72"/>
              <a:gd name="T8" fmla="*/ 0 w 389"/>
              <a:gd name="T9" fmla="*/ 2147483646 h 72"/>
              <a:gd name="T10" fmla="*/ 0 w 389"/>
              <a:gd name="T11" fmla="*/ 0 h 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9" h="72">
                <a:moveTo>
                  <a:pt x="0" y="0"/>
                </a:moveTo>
                <a:lnTo>
                  <a:pt x="366" y="0"/>
                </a:lnTo>
                <a:lnTo>
                  <a:pt x="389" y="36"/>
                </a:lnTo>
                <a:lnTo>
                  <a:pt x="366" y="72"/>
                </a:lnTo>
                <a:lnTo>
                  <a:pt x="0" y="72"/>
                </a:lnTo>
                <a:lnTo>
                  <a:pt x="0" y="0"/>
                </a:lnTo>
                <a:close/>
              </a:path>
            </a:pathLst>
          </a:custGeom>
          <a:solidFill>
            <a:srgbClr val="3A9BE0"/>
          </a:solidFill>
          <a:extLst/>
        </p:spPr>
        <p:txBody>
          <a:bodyPr wrap="square" rtlCol="0">
            <a:spAutoFit/>
          </a:bodyPr>
          <a:lstStyle/>
          <a:p>
            <a:endParaRPr lang="en-US" sz="1200" dirty="0">
              <a:solidFill>
                <a:schemeClr val="bg1"/>
              </a:solidFill>
              <a:latin typeface="+mn-lt"/>
              <a:ea typeface="Flexo Medium" charset="0"/>
              <a:cs typeface="Flexo Medium" charset="0"/>
            </a:endParaRPr>
          </a:p>
        </p:txBody>
      </p:sp>
      <p:sp>
        <p:nvSpPr>
          <p:cNvPr id="109" name="Freeform 835"/>
          <p:cNvSpPr>
            <a:spLocks/>
          </p:cNvSpPr>
          <p:nvPr/>
        </p:nvSpPr>
        <p:spPr bwMode="auto">
          <a:xfrm>
            <a:off x="4803481" y="1365528"/>
            <a:ext cx="403224" cy="1527175"/>
          </a:xfrm>
          <a:custGeom>
            <a:avLst/>
            <a:gdLst>
              <a:gd name="T0" fmla="*/ 2147483646 w 111"/>
              <a:gd name="T1" fmla="*/ 2147483646 h 288"/>
              <a:gd name="T2" fmla="*/ 2147483646 w 111"/>
              <a:gd name="T3" fmla="*/ 2147483646 h 288"/>
              <a:gd name="T4" fmla="*/ 2147483646 w 111"/>
              <a:gd name="T5" fmla="*/ 2147483646 h 288"/>
              <a:gd name="T6" fmla="*/ 2147483646 w 111"/>
              <a:gd name="T7" fmla="*/ 2147483646 h 288"/>
              <a:gd name="T8" fmla="*/ 0 w 111"/>
              <a:gd name="T9" fmla="*/ 2147483646 h 288"/>
              <a:gd name="T10" fmla="*/ 2147483646 w 111"/>
              <a:gd name="T11" fmla="*/ 2147483646 h 288"/>
              <a:gd name="T12" fmla="*/ 2147483646 w 111"/>
              <a:gd name="T13" fmla="*/ 2147483646 h 288"/>
              <a:gd name="T14" fmla="*/ 2147483646 w 111"/>
              <a:gd name="T15" fmla="*/ 2147483646 h 288"/>
              <a:gd name="T16" fmla="*/ 2147483646 w 111"/>
              <a:gd name="T17" fmla="*/ 2147483646 h 288"/>
              <a:gd name="T18" fmla="*/ 2147483646 w 111"/>
              <a:gd name="T19" fmla="*/ 2147483646 h 288"/>
              <a:gd name="T20" fmla="*/ 2147483646 w 111"/>
              <a:gd name="T21" fmla="*/ 2147483646 h 288"/>
              <a:gd name="T22" fmla="*/ 2147483646 w 111"/>
              <a:gd name="T23" fmla="*/ 0 h 288"/>
              <a:gd name="T24" fmla="*/ 2147483646 w 111"/>
              <a:gd name="T25" fmla="*/ 0 h 288"/>
              <a:gd name="T26" fmla="*/ 0 w 111"/>
              <a:gd name="T27" fmla="*/ 2147483646 h 288"/>
              <a:gd name="T28" fmla="*/ 2147483646 w 111"/>
              <a:gd name="T29" fmla="*/ 2147483646 h 2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1" h="288">
                <a:moveTo>
                  <a:pt x="1" y="2"/>
                </a:moveTo>
                <a:cubicBezTo>
                  <a:pt x="109" y="2"/>
                  <a:pt x="109" y="2"/>
                  <a:pt x="109" y="2"/>
                </a:cubicBezTo>
                <a:cubicBezTo>
                  <a:pt x="109" y="286"/>
                  <a:pt x="109" y="286"/>
                  <a:pt x="109" y="286"/>
                </a:cubicBezTo>
                <a:cubicBezTo>
                  <a:pt x="1" y="286"/>
                  <a:pt x="1" y="286"/>
                  <a:pt x="1" y="286"/>
                </a:cubicBezTo>
                <a:cubicBezTo>
                  <a:pt x="0" y="286"/>
                  <a:pt x="0" y="287"/>
                  <a:pt x="0" y="287"/>
                </a:cubicBezTo>
                <a:cubicBezTo>
                  <a:pt x="0" y="288"/>
                  <a:pt x="0" y="288"/>
                  <a:pt x="1" y="288"/>
                </a:cubicBezTo>
                <a:cubicBezTo>
                  <a:pt x="110" y="288"/>
                  <a:pt x="110" y="288"/>
                  <a:pt x="110" y="288"/>
                </a:cubicBezTo>
                <a:cubicBezTo>
                  <a:pt x="110" y="288"/>
                  <a:pt x="110" y="288"/>
                  <a:pt x="110" y="288"/>
                </a:cubicBezTo>
                <a:cubicBezTo>
                  <a:pt x="111" y="287"/>
                  <a:pt x="111" y="287"/>
                  <a:pt x="111" y="287"/>
                </a:cubicBezTo>
                <a:cubicBezTo>
                  <a:pt x="111" y="1"/>
                  <a:pt x="111" y="1"/>
                  <a:pt x="111" y="1"/>
                </a:cubicBezTo>
                <a:cubicBezTo>
                  <a:pt x="110" y="1"/>
                  <a:pt x="110" y="1"/>
                  <a:pt x="110" y="1"/>
                </a:cubicBezTo>
                <a:cubicBezTo>
                  <a:pt x="110" y="0"/>
                  <a:pt x="110" y="0"/>
                  <a:pt x="110" y="0"/>
                </a:cubicBezTo>
                <a:cubicBezTo>
                  <a:pt x="1" y="0"/>
                  <a:pt x="1" y="0"/>
                  <a:pt x="1" y="0"/>
                </a:cubicBezTo>
                <a:cubicBezTo>
                  <a:pt x="0" y="0"/>
                  <a:pt x="0" y="1"/>
                  <a:pt x="0" y="1"/>
                </a:cubicBezTo>
                <a:cubicBezTo>
                  <a:pt x="0" y="2"/>
                  <a:pt x="0" y="2"/>
                  <a:pt x="1" y="2"/>
                </a:cubicBezTo>
                <a:close/>
              </a:path>
            </a:pathLst>
          </a:custGeom>
          <a:solidFill>
            <a:srgbClr val="3A9BE0"/>
          </a:solidFill>
          <a:ln w="9525">
            <a:solidFill>
              <a:srgbClr val="3A9BE0"/>
            </a:solidFill>
            <a:round/>
            <a:headEnd/>
            <a:tailEnd/>
          </a:ln>
          <a:extLst/>
        </p:spPr>
        <p:txBody>
          <a:bodyPr/>
          <a:lstStyle/>
          <a:p>
            <a:endParaRPr lang="en-US" sz="1600" dirty="0">
              <a:latin typeface="+mn-lt"/>
            </a:endParaRPr>
          </a:p>
        </p:txBody>
      </p:sp>
      <p:sp>
        <p:nvSpPr>
          <p:cNvPr id="110" name="Freeform 846"/>
          <p:cNvSpPr>
            <a:spLocks/>
          </p:cNvSpPr>
          <p:nvPr/>
        </p:nvSpPr>
        <p:spPr bwMode="auto">
          <a:xfrm>
            <a:off x="5001097" y="1984124"/>
            <a:ext cx="1086497" cy="282816"/>
          </a:xfrm>
          <a:custGeom>
            <a:avLst/>
            <a:gdLst>
              <a:gd name="T0" fmla="*/ 2147483646 w 394"/>
              <a:gd name="T1" fmla="*/ 2147483646 h 78"/>
              <a:gd name="T2" fmla="*/ 0 w 394"/>
              <a:gd name="T3" fmla="*/ 2147483646 h 78"/>
              <a:gd name="T4" fmla="*/ 2147483646 w 394"/>
              <a:gd name="T5" fmla="*/ 0 h 78"/>
              <a:gd name="T6" fmla="*/ 2147483646 w 394"/>
              <a:gd name="T7" fmla="*/ 0 h 78"/>
              <a:gd name="T8" fmla="*/ 2147483646 w 394"/>
              <a:gd name="T9" fmla="*/ 2147483646 h 78"/>
              <a:gd name="T10" fmla="*/ 2147483646 w 394"/>
              <a:gd name="T11" fmla="*/ 2147483646 h 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4" h="78">
                <a:moveTo>
                  <a:pt x="24" y="78"/>
                </a:moveTo>
                <a:lnTo>
                  <a:pt x="0" y="39"/>
                </a:lnTo>
                <a:lnTo>
                  <a:pt x="24" y="0"/>
                </a:lnTo>
                <a:lnTo>
                  <a:pt x="394" y="0"/>
                </a:lnTo>
                <a:lnTo>
                  <a:pt x="394" y="78"/>
                </a:lnTo>
                <a:lnTo>
                  <a:pt x="24" y="78"/>
                </a:lnTo>
                <a:close/>
              </a:path>
            </a:pathLst>
          </a:custGeom>
          <a:solidFill>
            <a:schemeClr val="tx1"/>
          </a:solidFill>
          <a:ln>
            <a:noFill/>
          </a:ln>
          <a:extLst/>
        </p:spPr>
        <p:txBody>
          <a:bodyPr/>
          <a:lstStyle/>
          <a:p>
            <a:endParaRPr lang="en-US" sz="1600" dirty="0">
              <a:latin typeface="+mn-lt"/>
            </a:endParaRPr>
          </a:p>
        </p:txBody>
      </p:sp>
      <p:sp>
        <p:nvSpPr>
          <p:cNvPr id="113" name="TextBox 267"/>
          <p:cNvSpPr txBox="1">
            <a:spLocks noChangeArrowheads="1"/>
          </p:cNvSpPr>
          <p:nvPr/>
        </p:nvSpPr>
        <p:spPr bwMode="auto">
          <a:xfrm>
            <a:off x="1442744" y="1713373"/>
            <a:ext cx="1555749" cy="261610"/>
          </a:xfrm>
          <a:prstGeom prst="rect">
            <a:avLst/>
          </a:prstGeom>
          <a:noFill/>
          <a:ln>
            <a:noFill/>
          </a:ln>
          <a:extLst/>
        </p:spPr>
        <p:txBody>
          <a:bodyPr wrap="square">
            <a:spAutoFit/>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42950" indent="-285750">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eaLnBrk="1" hangingPunct="1">
              <a:spcBef>
                <a:spcPct val="0"/>
              </a:spcBef>
              <a:buClrTx/>
              <a:buFontTx/>
              <a:buNone/>
            </a:pPr>
            <a:r>
              <a:rPr lang="en-US" altLang="en-US" sz="1050" b="1" i="1" dirty="0" smtClean="0">
                <a:solidFill>
                  <a:schemeClr val="accent1"/>
                </a:solidFill>
                <a:latin typeface="+mn-lt"/>
              </a:rPr>
              <a:t>NETCONF/YANG</a:t>
            </a:r>
            <a:endParaRPr lang="en-US" altLang="en-US" sz="1050" b="1" i="1" dirty="0">
              <a:solidFill>
                <a:schemeClr val="accent1"/>
              </a:solidFill>
              <a:latin typeface="+mn-lt"/>
            </a:endParaRPr>
          </a:p>
        </p:txBody>
      </p:sp>
      <p:sp>
        <p:nvSpPr>
          <p:cNvPr id="114" name="TextBox 279"/>
          <p:cNvSpPr txBox="1">
            <a:spLocks noChangeArrowheads="1"/>
          </p:cNvSpPr>
          <p:nvPr/>
        </p:nvSpPr>
        <p:spPr bwMode="auto">
          <a:xfrm>
            <a:off x="2617325" y="1030203"/>
            <a:ext cx="3066234" cy="307777"/>
          </a:xfrm>
          <a:prstGeom prst="rect">
            <a:avLst/>
          </a:prstGeom>
          <a:noFill/>
          <a:ln>
            <a:noFill/>
          </a:ln>
          <a:extLst/>
        </p:spPr>
        <p:txBody>
          <a:bodyPr wrap="square">
            <a:spAutoFit/>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42950" indent="-285750">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eaLnBrk="1" hangingPunct="1">
              <a:spcBef>
                <a:spcPct val="0"/>
              </a:spcBef>
              <a:buClrTx/>
              <a:buFontTx/>
              <a:buNone/>
            </a:pPr>
            <a:r>
              <a:rPr lang="en-US" altLang="en-US" sz="1400" b="1" dirty="0" smtClean="0">
                <a:solidFill>
                  <a:srgbClr val="3A9BE0"/>
                </a:solidFill>
                <a:latin typeface="+mn-lt"/>
              </a:rPr>
              <a:t>1. Netrounds </a:t>
            </a:r>
            <a:r>
              <a:rPr lang="en-US" altLang="en-US" sz="1400" b="1" dirty="0">
                <a:solidFill>
                  <a:srgbClr val="3A9BE0"/>
                </a:solidFill>
                <a:latin typeface="+mn-lt"/>
              </a:rPr>
              <a:t>Control Center</a:t>
            </a:r>
          </a:p>
        </p:txBody>
      </p:sp>
      <p:sp>
        <p:nvSpPr>
          <p:cNvPr id="115" name="TextBox 280"/>
          <p:cNvSpPr txBox="1">
            <a:spLocks noChangeArrowheads="1"/>
          </p:cNvSpPr>
          <p:nvPr/>
        </p:nvSpPr>
        <p:spPr bwMode="auto">
          <a:xfrm>
            <a:off x="5089495" y="2020639"/>
            <a:ext cx="958850" cy="261610"/>
          </a:xfrm>
          <a:prstGeom prst="rect">
            <a:avLst/>
          </a:prstGeom>
          <a:solidFill>
            <a:schemeClr val="tx1"/>
          </a:solidFill>
          <a:ln>
            <a:noFill/>
          </a:ln>
          <a:extLst/>
        </p:spPr>
        <p:txBody>
          <a:bodyPr>
            <a:spAutoFit/>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42950" indent="-285750">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algn="ctr" eaLnBrk="1" hangingPunct="1">
              <a:spcBef>
                <a:spcPct val="0"/>
              </a:spcBef>
              <a:buClrTx/>
              <a:buFontTx/>
              <a:buNone/>
            </a:pPr>
            <a:r>
              <a:rPr lang="en-US" altLang="en-US" sz="1100" dirty="0">
                <a:solidFill>
                  <a:schemeClr val="bg1"/>
                </a:solidFill>
                <a:latin typeface="+mn-lt"/>
              </a:rPr>
              <a:t>Web GUI</a:t>
            </a:r>
          </a:p>
        </p:txBody>
      </p:sp>
      <p:sp>
        <p:nvSpPr>
          <p:cNvPr id="116" name="Freeform 585"/>
          <p:cNvSpPr>
            <a:spLocks/>
          </p:cNvSpPr>
          <p:nvPr/>
        </p:nvSpPr>
        <p:spPr bwMode="auto">
          <a:xfrm>
            <a:off x="1592797" y="1948743"/>
            <a:ext cx="1401987" cy="276999"/>
          </a:xfrm>
          <a:custGeom>
            <a:avLst/>
            <a:gdLst>
              <a:gd name="T0" fmla="*/ 0 w 389"/>
              <a:gd name="T1" fmla="*/ 0 h 72"/>
              <a:gd name="T2" fmla="*/ 2147483646 w 389"/>
              <a:gd name="T3" fmla="*/ 0 h 72"/>
              <a:gd name="T4" fmla="*/ 2147483646 w 389"/>
              <a:gd name="T5" fmla="*/ 2147483646 h 72"/>
              <a:gd name="T6" fmla="*/ 2147483646 w 389"/>
              <a:gd name="T7" fmla="*/ 2147483646 h 72"/>
              <a:gd name="T8" fmla="*/ 0 w 389"/>
              <a:gd name="T9" fmla="*/ 2147483646 h 72"/>
              <a:gd name="T10" fmla="*/ 0 w 389"/>
              <a:gd name="T11" fmla="*/ 0 h 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9" h="72">
                <a:moveTo>
                  <a:pt x="0" y="0"/>
                </a:moveTo>
                <a:lnTo>
                  <a:pt x="366" y="0"/>
                </a:lnTo>
                <a:lnTo>
                  <a:pt x="389" y="36"/>
                </a:lnTo>
                <a:lnTo>
                  <a:pt x="366" y="72"/>
                </a:lnTo>
                <a:lnTo>
                  <a:pt x="0" y="72"/>
                </a:lnTo>
                <a:lnTo>
                  <a:pt x="0" y="0"/>
                </a:lnTo>
                <a:close/>
              </a:path>
            </a:pathLst>
          </a:custGeom>
          <a:solidFill>
            <a:srgbClr val="3A9BE0"/>
          </a:solidFill>
          <a:extLst/>
        </p:spPr>
        <p:txBody>
          <a:bodyPr wrap="square" rtlCol="0">
            <a:spAutoFit/>
          </a:bodyPr>
          <a:lstStyle/>
          <a:p>
            <a:endParaRPr lang="en-US" sz="1200" dirty="0">
              <a:solidFill>
                <a:schemeClr val="bg1"/>
              </a:solidFill>
              <a:latin typeface="+mn-lt"/>
              <a:ea typeface="Flexo Medium" charset="0"/>
              <a:cs typeface="Flexo Medium" charset="0"/>
            </a:endParaRPr>
          </a:p>
        </p:txBody>
      </p:sp>
      <p:sp>
        <p:nvSpPr>
          <p:cNvPr id="117" name="TextBox 291"/>
          <p:cNvSpPr txBox="1">
            <a:spLocks noChangeArrowheads="1"/>
          </p:cNvSpPr>
          <p:nvPr/>
        </p:nvSpPr>
        <p:spPr bwMode="auto">
          <a:xfrm>
            <a:off x="1433677" y="1946424"/>
            <a:ext cx="1463675" cy="276999"/>
          </a:xfrm>
          <a:prstGeom prst="rect">
            <a:avLst/>
          </a:prstGeom>
          <a:solidFill>
            <a:srgbClr val="3A9BE0"/>
          </a:solidFill>
          <a:extLst/>
        </p:spPr>
        <p:txBody>
          <a:bodyPr wrap="none" rtlCol="0">
            <a:spAutoFit/>
          </a:bodyPr>
          <a:lstStyle>
            <a:defPPr>
              <a:defRPr lang="en-US"/>
            </a:defPPr>
            <a:lvl1pPr>
              <a:defRPr sz="1200">
                <a:solidFill>
                  <a:schemeClr val="bg1"/>
                </a:solidFill>
                <a:latin typeface="+mn-lt"/>
                <a:ea typeface="Flexo Medium" charset="0"/>
                <a:cs typeface="Flexo Medium" charset="0"/>
              </a:defRPr>
            </a:lvl1pPr>
          </a:lstStyle>
          <a:p>
            <a:r>
              <a:rPr lang="en-US" altLang="en-US" dirty="0"/>
              <a:t>Programmable API</a:t>
            </a:r>
          </a:p>
        </p:txBody>
      </p:sp>
      <p:sp>
        <p:nvSpPr>
          <p:cNvPr id="118" name="TextBox 340"/>
          <p:cNvSpPr txBox="1">
            <a:spLocks noChangeArrowheads="1"/>
          </p:cNvSpPr>
          <p:nvPr/>
        </p:nvSpPr>
        <p:spPr bwMode="auto">
          <a:xfrm>
            <a:off x="3445095" y="3049865"/>
            <a:ext cx="2030413" cy="2619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42950" indent="-285750">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algn="ctr" eaLnBrk="1" hangingPunct="1">
              <a:spcBef>
                <a:spcPct val="0"/>
              </a:spcBef>
              <a:buClrTx/>
              <a:buFontTx/>
              <a:buNone/>
            </a:pPr>
            <a:r>
              <a:rPr lang="en-US" altLang="en-US" sz="1050" dirty="0">
                <a:solidFill>
                  <a:schemeClr val="accent1"/>
                </a:solidFill>
                <a:latin typeface="+mn-lt"/>
              </a:rPr>
              <a:t>Management</a:t>
            </a:r>
          </a:p>
        </p:txBody>
      </p:sp>
      <p:grpSp>
        <p:nvGrpSpPr>
          <p:cNvPr id="119" name="Group 355"/>
          <p:cNvGrpSpPr>
            <a:grpSpLocks/>
          </p:cNvGrpSpPr>
          <p:nvPr/>
        </p:nvGrpSpPr>
        <p:grpSpPr bwMode="auto">
          <a:xfrm>
            <a:off x="2784695" y="3211790"/>
            <a:ext cx="5197475" cy="1317625"/>
            <a:chOff x="2838660" y="3490506"/>
            <a:chExt cx="5197899" cy="1318573"/>
          </a:xfrm>
        </p:grpSpPr>
        <p:sp>
          <p:nvSpPr>
            <p:cNvPr id="120" name="Rectangle 119"/>
            <p:cNvSpPr/>
            <p:nvPr/>
          </p:nvSpPr>
          <p:spPr>
            <a:xfrm>
              <a:off x="2838660" y="3614420"/>
              <a:ext cx="5197899" cy="1194659"/>
            </a:xfrm>
            <a:prstGeom prst="rect">
              <a:avLst/>
            </a:prstGeom>
            <a:noFill/>
            <a:ln w="19050">
              <a:solidFill>
                <a:srgbClr val="3A9BE0"/>
              </a:solidFill>
            </a:ln>
            <a:effectLst/>
          </p:spPr>
          <p:style>
            <a:lnRef idx="1">
              <a:schemeClr val="accent1"/>
            </a:lnRef>
            <a:fillRef idx="1001">
              <a:schemeClr val="l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p>
          </p:txBody>
        </p:sp>
        <p:sp>
          <p:nvSpPr>
            <p:cNvPr id="121" name="Rectangle 120"/>
            <p:cNvSpPr/>
            <p:nvPr/>
          </p:nvSpPr>
          <p:spPr>
            <a:xfrm>
              <a:off x="3008537" y="3490506"/>
              <a:ext cx="4824806" cy="206523"/>
            </a:xfrm>
            <a:prstGeom prst="rect">
              <a:avLst/>
            </a:prstGeom>
            <a:solidFill>
              <a:schemeClr val="bg1"/>
            </a:solidFill>
            <a:ln>
              <a:noFill/>
            </a:ln>
            <a:effectLst/>
          </p:spPr>
          <p:style>
            <a:lnRef idx="1">
              <a:schemeClr val="accent1"/>
            </a:lnRef>
            <a:fillRef idx="1001">
              <a:schemeClr val="l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p>
          </p:txBody>
        </p:sp>
      </p:grpSp>
      <p:sp>
        <p:nvSpPr>
          <p:cNvPr id="122" name="Rectangle 121"/>
          <p:cNvSpPr/>
          <p:nvPr/>
        </p:nvSpPr>
        <p:spPr>
          <a:xfrm>
            <a:off x="606645" y="2641878"/>
            <a:ext cx="1638300" cy="1887537"/>
          </a:xfrm>
          <a:prstGeom prst="rect">
            <a:avLst/>
          </a:prstGeom>
          <a:noFill/>
          <a:ln>
            <a:solidFill>
              <a:schemeClr val="accent1"/>
            </a:solidFill>
          </a:ln>
          <a:effectLst/>
        </p:spPr>
        <p:style>
          <a:lnRef idx="1">
            <a:schemeClr val="accent1"/>
          </a:lnRef>
          <a:fillRef idx="1001">
            <a:schemeClr val="l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p>
        </p:txBody>
      </p:sp>
      <p:sp>
        <p:nvSpPr>
          <p:cNvPr id="123" name="Freeform 842"/>
          <p:cNvSpPr>
            <a:spLocks/>
          </p:cNvSpPr>
          <p:nvPr/>
        </p:nvSpPr>
        <p:spPr bwMode="auto">
          <a:xfrm>
            <a:off x="5489795" y="4597678"/>
            <a:ext cx="274638" cy="274637"/>
          </a:xfrm>
          <a:custGeom>
            <a:avLst/>
            <a:gdLst>
              <a:gd name="T0" fmla="*/ 2147483646 w 52"/>
              <a:gd name="T1" fmla="*/ 2147483646 h 52"/>
              <a:gd name="T2" fmla="*/ 2147483646 w 52"/>
              <a:gd name="T3" fmla="*/ 2147483646 h 52"/>
              <a:gd name="T4" fmla="*/ 2147483646 w 52"/>
              <a:gd name="T5" fmla="*/ 2147483646 h 52"/>
              <a:gd name="T6" fmla="*/ 2147483646 w 52"/>
              <a:gd name="T7" fmla="*/ 2147483646 h 52"/>
              <a:gd name="T8" fmla="*/ 2147483646 w 52"/>
              <a:gd name="T9" fmla="*/ 2147483646 h 52"/>
              <a:gd name="T10" fmla="*/ 2147483646 w 52"/>
              <a:gd name="T11" fmla="*/ 2147483646 h 52"/>
              <a:gd name="T12" fmla="*/ 2147483646 w 52"/>
              <a:gd name="T13" fmla="*/ 2147483646 h 52"/>
              <a:gd name="T14" fmla="*/ 2147483646 w 52"/>
              <a:gd name="T15" fmla="*/ 2147483646 h 52"/>
              <a:gd name="T16" fmla="*/ 2147483646 w 52"/>
              <a:gd name="T17" fmla="*/ 2147483646 h 52"/>
              <a:gd name="T18" fmla="*/ 2147483646 w 52"/>
              <a:gd name="T19" fmla="*/ 2147483646 h 52"/>
              <a:gd name="T20" fmla="*/ 2147483646 w 52"/>
              <a:gd name="T21" fmla="*/ 2147483646 h 52"/>
              <a:gd name="T22" fmla="*/ 2147483646 w 52"/>
              <a:gd name="T23" fmla="*/ 2147483646 h 52"/>
              <a:gd name="T24" fmla="*/ 2147483646 w 52"/>
              <a:gd name="T25" fmla="*/ 0 h 52"/>
              <a:gd name="T26" fmla="*/ 0 w 52"/>
              <a:gd name="T27" fmla="*/ 2147483646 h 52"/>
              <a:gd name="T28" fmla="*/ 2147483646 w 52"/>
              <a:gd name="T29" fmla="*/ 2147483646 h 52"/>
              <a:gd name="T30" fmla="*/ 2147483646 w 52"/>
              <a:gd name="T31" fmla="*/ 2147483646 h 52"/>
              <a:gd name="T32" fmla="*/ 2147483646 w 52"/>
              <a:gd name="T33" fmla="*/ 2147483646 h 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52">
                <a:moveTo>
                  <a:pt x="50" y="26"/>
                </a:moveTo>
                <a:cubicBezTo>
                  <a:pt x="48" y="26"/>
                  <a:pt x="48" y="26"/>
                  <a:pt x="48" y="26"/>
                </a:cubicBezTo>
                <a:cubicBezTo>
                  <a:pt x="48" y="32"/>
                  <a:pt x="46" y="38"/>
                  <a:pt x="42" y="42"/>
                </a:cubicBezTo>
                <a:cubicBezTo>
                  <a:pt x="38" y="46"/>
                  <a:pt x="32" y="48"/>
                  <a:pt x="26" y="48"/>
                </a:cubicBezTo>
                <a:cubicBezTo>
                  <a:pt x="20" y="48"/>
                  <a:pt x="15" y="46"/>
                  <a:pt x="11" y="42"/>
                </a:cubicBezTo>
                <a:cubicBezTo>
                  <a:pt x="7" y="38"/>
                  <a:pt x="4" y="32"/>
                  <a:pt x="4" y="26"/>
                </a:cubicBezTo>
                <a:cubicBezTo>
                  <a:pt x="4" y="20"/>
                  <a:pt x="7" y="15"/>
                  <a:pt x="11" y="11"/>
                </a:cubicBezTo>
                <a:cubicBezTo>
                  <a:pt x="15" y="7"/>
                  <a:pt x="20" y="4"/>
                  <a:pt x="26" y="4"/>
                </a:cubicBezTo>
                <a:cubicBezTo>
                  <a:pt x="32" y="4"/>
                  <a:pt x="38" y="7"/>
                  <a:pt x="42" y="11"/>
                </a:cubicBezTo>
                <a:cubicBezTo>
                  <a:pt x="46" y="15"/>
                  <a:pt x="48" y="20"/>
                  <a:pt x="48" y="26"/>
                </a:cubicBezTo>
                <a:cubicBezTo>
                  <a:pt x="50" y="26"/>
                  <a:pt x="50" y="26"/>
                  <a:pt x="50" y="26"/>
                </a:cubicBezTo>
                <a:cubicBezTo>
                  <a:pt x="52" y="26"/>
                  <a:pt x="52" y="26"/>
                  <a:pt x="52" y="26"/>
                </a:cubicBezTo>
                <a:cubicBezTo>
                  <a:pt x="52" y="12"/>
                  <a:pt x="41" y="0"/>
                  <a:pt x="26" y="0"/>
                </a:cubicBezTo>
                <a:cubicBezTo>
                  <a:pt x="12" y="0"/>
                  <a:pt x="0" y="12"/>
                  <a:pt x="0" y="26"/>
                </a:cubicBezTo>
                <a:cubicBezTo>
                  <a:pt x="0" y="41"/>
                  <a:pt x="12" y="52"/>
                  <a:pt x="26" y="52"/>
                </a:cubicBezTo>
                <a:cubicBezTo>
                  <a:pt x="41" y="52"/>
                  <a:pt x="52" y="41"/>
                  <a:pt x="52" y="26"/>
                </a:cubicBezTo>
                <a:lnTo>
                  <a:pt x="50"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dirty="0">
              <a:latin typeface="+mn-lt"/>
            </a:endParaRPr>
          </a:p>
        </p:txBody>
      </p:sp>
      <p:sp>
        <p:nvSpPr>
          <p:cNvPr id="124" name="Freeform 578"/>
          <p:cNvSpPr>
            <a:spLocks/>
          </p:cNvSpPr>
          <p:nvPr/>
        </p:nvSpPr>
        <p:spPr bwMode="auto">
          <a:xfrm>
            <a:off x="1333720" y="3376890"/>
            <a:ext cx="666750" cy="582613"/>
          </a:xfrm>
          <a:custGeom>
            <a:avLst/>
            <a:gdLst>
              <a:gd name="T0" fmla="*/ 2147483646 w 190"/>
              <a:gd name="T1" fmla="*/ 2147483646 h 166"/>
              <a:gd name="T2" fmla="*/ 2147483646 w 190"/>
              <a:gd name="T3" fmla="*/ 0 h 166"/>
              <a:gd name="T4" fmla="*/ 0 w 190"/>
              <a:gd name="T5" fmla="*/ 0 h 166"/>
              <a:gd name="T6" fmla="*/ 0 w 190"/>
              <a:gd name="T7" fmla="*/ 2147483646 h 166"/>
              <a:gd name="T8" fmla="*/ 2147483646 w 190"/>
              <a:gd name="T9" fmla="*/ 2147483646 h 166"/>
              <a:gd name="T10" fmla="*/ 2147483646 w 190"/>
              <a:gd name="T11" fmla="*/ 2147483646 h 166"/>
              <a:gd name="T12" fmla="*/ 2147483646 w 190"/>
              <a:gd name="T13" fmla="*/ 2147483646 h 1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0" h="166">
                <a:moveTo>
                  <a:pt x="190" y="164"/>
                </a:moveTo>
                <a:lnTo>
                  <a:pt x="3" y="0"/>
                </a:lnTo>
                <a:lnTo>
                  <a:pt x="0" y="0"/>
                </a:lnTo>
                <a:lnTo>
                  <a:pt x="0" y="1"/>
                </a:lnTo>
                <a:lnTo>
                  <a:pt x="188" y="166"/>
                </a:lnTo>
                <a:lnTo>
                  <a:pt x="190" y="166"/>
                </a:lnTo>
                <a:lnTo>
                  <a:pt x="190" y="1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dirty="0">
              <a:latin typeface="+mn-lt"/>
            </a:endParaRPr>
          </a:p>
        </p:txBody>
      </p:sp>
      <p:grpSp>
        <p:nvGrpSpPr>
          <p:cNvPr id="125" name="Group 363"/>
          <p:cNvGrpSpPr>
            <a:grpSpLocks/>
          </p:cNvGrpSpPr>
          <p:nvPr/>
        </p:nvGrpSpPr>
        <p:grpSpPr bwMode="auto">
          <a:xfrm>
            <a:off x="7121745" y="3673753"/>
            <a:ext cx="625475" cy="338137"/>
            <a:chOff x="6748898" y="3659313"/>
            <a:chExt cx="624934" cy="337043"/>
          </a:xfrm>
        </p:grpSpPr>
        <p:sp>
          <p:nvSpPr>
            <p:cNvPr id="126" name="Freeform 688"/>
            <p:cNvSpPr>
              <a:spLocks/>
            </p:cNvSpPr>
            <p:nvPr/>
          </p:nvSpPr>
          <p:spPr bwMode="auto">
            <a:xfrm>
              <a:off x="6748898" y="3659313"/>
              <a:ext cx="624934" cy="337043"/>
            </a:xfrm>
            <a:custGeom>
              <a:avLst/>
              <a:gdLst>
                <a:gd name="T0" fmla="*/ 2147483646 w 178"/>
                <a:gd name="T1" fmla="*/ 0 h 96"/>
                <a:gd name="T2" fmla="*/ 2147483646 w 178"/>
                <a:gd name="T3" fmla="*/ 0 h 96"/>
                <a:gd name="T4" fmla="*/ 0 w 178"/>
                <a:gd name="T5" fmla="*/ 2147483646 h 96"/>
                <a:gd name="T6" fmla="*/ 0 w 178"/>
                <a:gd name="T7" fmla="*/ 2147483646 h 96"/>
                <a:gd name="T8" fmla="*/ 2147483646 w 178"/>
                <a:gd name="T9" fmla="*/ 2147483646 h 96"/>
                <a:gd name="T10" fmla="*/ 2147483646 w 178"/>
                <a:gd name="T11" fmla="*/ 2147483646 h 96"/>
                <a:gd name="T12" fmla="*/ 2147483646 w 178"/>
                <a:gd name="T13" fmla="*/ 0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8" h="96">
                  <a:moveTo>
                    <a:pt x="142" y="0"/>
                  </a:moveTo>
                  <a:lnTo>
                    <a:pt x="36" y="0"/>
                  </a:lnTo>
                  <a:lnTo>
                    <a:pt x="0" y="68"/>
                  </a:lnTo>
                  <a:lnTo>
                    <a:pt x="0" y="96"/>
                  </a:lnTo>
                  <a:lnTo>
                    <a:pt x="178" y="96"/>
                  </a:lnTo>
                  <a:lnTo>
                    <a:pt x="178" y="68"/>
                  </a:lnTo>
                  <a:lnTo>
                    <a:pt x="14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dirty="0">
                <a:latin typeface="+mn-lt"/>
              </a:endParaRPr>
            </a:p>
          </p:txBody>
        </p:sp>
        <p:sp>
          <p:nvSpPr>
            <p:cNvPr id="127" name="Rectangle 689"/>
            <p:cNvSpPr>
              <a:spLocks noChangeArrowheads="1"/>
            </p:cNvSpPr>
            <p:nvPr/>
          </p:nvSpPr>
          <p:spPr bwMode="auto">
            <a:xfrm>
              <a:off x="6776985" y="3911723"/>
              <a:ext cx="568760" cy="63196"/>
            </a:xfrm>
            <a:prstGeom prst="rect">
              <a:avLst/>
            </a:prstGeom>
            <a:solidFill>
              <a:srgbClr val="FFAE9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42950" indent="-285750">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eaLnBrk="1" hangingPunct="1">
                <a:spcBef>
                  <a:spcPct val="0"/>
                </a:spcBef>
                <a:buClrTx/>
                <a:buFontTx/>
                <a:buNone/>
              </a:pPr>
              <a:endParaRPr lang="ru-RU" altLang="en-US" sz="1600" dirty="0">
                <a:solidFill>
                  <a:schemeClr val="tx1"/>
                </a:solidFill>
                <a:latin typeface="+mn-lt"/>
              </a:endParaRPr>
            </a:p>
          </p:txBody>
        </p:sp>
        <p:sp>
          <p:nvSpPr>
            <p:cNvPr id="128" name="Freeform 690"/>
            <p:cNvSpPr>
              <a:spLocks noEditPoints="1"/>
            </p:cNvSpPr>
            <p:nvPr/>
          </p:nvSpPr>
          <p:spPr bwMode="auto">
            <a:xfrm>
              <a:off x="6780496" y="3683890"/>
              <a:ext cx="561738" cy="214163"/>
            </a:xfrm>
            <a:custGeom>
              <a:avLst/>
              <a:gdLst>
                <a:gd name="T0" fmla="*/ 2147483646 w 106"/>
                <a:gd name="T1" fmla="*/ 0 h 40"/>
                <a:gd name="T2" fmla="*/ 0 w 106"/>
                <a:gd name="T3" fmla="*/ 2147483646 h 40"/>
                <a:gd name="T4" fmla="*/ 2147483646 w 106"/>
                <a:gd name="T5" fmla="*/ 2147483646 h 40"/>
                <a:gd name="T6" fmla="*/ 2147483646 w 106"/>
                <a:gd name="T7" fmla="*/ 0 h 40"/>
                <a:gd name="T8" fmla="*/ 2147483646 w 106"/>
                <a:gd name="T9" fmla="*/ 0 h 40"/>
                <a:gd name="T10" fmla="*/ 2147483646 w 106"/>
                <a:gd name="T11" fmla="*/ 2147483646 h 40"/>
                <a:gd name="T12" fmla="*/ 2147483646 w 106"/>
                <a:gd name="T13" fmla="*/ 2147483646 h 40"/>
                <a:gd name="T14" fmla="*/ 2147483646 w 106"/>
                <a:gd name="T15" fmla="*/ 2147483646 h 40"/>
                <a:gd name="T16" fmla="*/ 2147483646 w 106"/>
                <a:gd name="T17" fmla="*/ 2147483646 h 40"/>
                <a:gd name="T18" fmla="*/ 2147483646 w 106"/>
                <a:gd name="T19" fmla="*/ 2147483646 h 40"/>
                <a:gd name="T20" fmla="*/ 2147483646 w 106"/>
                <a:gd name="T21" fmla="*/ 2147483646 h 40"/>
                <a:gd name="T22" fmla="*/ 2147483646 w 106"/>
                <a:gd name="T23" fmla="*/ 2147483646 h 40"/>
                <a:gd name="T24" fmla="*/ 2147483646 w 106"/>
                <a:gd name="T25" fmla="*/ 2147483646 h 40"/>
                <a:gd name="T26" fmla="*/ 2147483646 w 106"/>
                <a:gd name="T27" fmla="*/ 2147483646 h 40"/>
                <a:gd name="T28" fmla="*/ 2147483646 w 106"/>
                <a:gd name="T29" fmla="*/ 2147483646 h 40"/>
                <a:gd name="T30" fmla="*/ 2147483646 w 106"/>
                <a:gd name="T31" fmla="*/ 2147483646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6" h="40">
                  <a:moveTo>
                    <a:pt x="21" y="0"/>
                  </a:moveTo>
                  <a:cubicBezTo>
                    <a:pt x="0" y="40"/>
                    <a:pt x="0" y="40"/>
                    <a:pt x="0" y="40"/>
                  </a:cubicBezTo>
                  <a:cubicBezTo>
                    <a:pt x="106" y="40"/>
                    <a:pt x="106" y="40"/>
                    <a:pt x="106" y="40"/>
                  </a:cubicBezTo>
                  <a:cubicBezTo>
                    <a:pt x="85" y="0"/>
                    <a:pt x="85" y="0"/>
                    <a:pt x="85" y="0"/>
                  </a:cubicBezTo>
                  <a:lnTo>
                    <a:pt x="21" y="0"/>
                  </a:lnTo>
                  <a:close/>
                  <a:moveTo>
                    <a:pt x="53" y="33"/>
                  </a:moveTo>
                  <a:cubicBezTo>
                    <a:pt x="36" y="33"/>
                    <a:pt x="20" y="27"/>
                    <a:pt x="23" y="16"/>
                  </a:cubicBezTo>
                  <a:cubicBezTo>
                    <a:pt x="26" y="8"/>
                    <a:pt x="41" y="5"/>
                    <a:pt x="49" y="5"/>
                  </a:cubicBezTo>
                  <a:cubicBezTo>
                    <a:pt x="66" y="5"/>
                    <a:pt x="73" y="13"/>
                    <a:pt x="68" y="17"/>
                  </a:cubicBezTo>
                  <a:cubicBezTo>
                    <a:pt x="68" y="15"/>
                    <a:pt x="64" y="9"/>
                    <a:pt x="53" y="9"/>
                  </a:cubicBezTo>
                  <a:cubicBezTo>
                    <a:pt x="46" y="9"/>
                    <a:pt x="38" y="11"/>
                    <a:pt x="37" y="16"/>
                  </a:cubicBezTo>
                  <a:cubicBezTo>
                    <a:pt x="37" y="20"/>
                    <a:pt x="44" y="25"/>
                    <a:pt x="58" y="24"/>
                  </a:cubicBezTo>
                  <a:cubicBezTo>
                    <a:pt x="73" y="24"/>
                    <a:pt x="79" y="18"/>
                    <a:pt x="77" y="13"/>
                  </a:cubicBezTo>
                  <a:cubicBezTo>
                    <a:pt x="75" y="10"/>
                    <a:pt x="70" y="7"/>
                    <a:pt x="66" y="6"/>
                  </a:cubicBezTo>
                  <a:cubicBezTo>
                    <a:pt x="72" y="7"/>
                    <a:pt x="81" y="10"/>
                    <a:pt x="83" y="17"/>
                  </a:cubicBezTo>
                  <a:cubicBezTo>
                    <a:pt x="85" y="25"/>
                    <a:pt x="73" y="33"/>
                    <a:pt x="53" y="33"/>
                  </a:cubicBezTo>
                  <a:close/>
                </a:path>
              </a:pathLst>
            </a:custGeom>
            <a:solidFill>
              <a:srgbClr val="FFAE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dirty="0">
                <a:latin typeface="+mn-lt"/>
              </a:endParaRPr>
            </a:p>
          </p:txBody>
        </p:sp>
        <p:sp>
          <p:nvSpPr>
            <p:cNvPr id="129" name="Freeform 691"/>
            <p:cNvSpPr>
              <a:spLocks noEditPoints="1"/>
            </p:cNvSpPr>
            <p:nvPr/>
          </p:nvSpPr>
          <p:spPr bwMode="auto">
            <a:xfrm>
              <a:off x="6759431" y="3669846"/>
              <a:ext cx="603869" cy="315978"/>
            </a:xfrm>
            <a:custGeom>
              <a:avLst/>
              <a:gdLst>
                <a:gd name="T0" fmla="*/ 2147483646 w 172"/>
                <a:gd name="T1" fmla="*/ 0 h 90"/>
                <a:gd name="T2" fmla="*/ 0 w 172"/>
                <a:gd name="T3" fmla="*/ 2147483646 h 90"/>
                <a:gd name="T4" fmla="*/ 0 w 172"/>
                <a:gd name="T5" fmla="*/ 2147483646 h 90"/>
                <a:gd name="T6" fmla="*/ 2147483646 w 172"/>
                <a:gd name="T7" fmla="*/ 2147483646 h 90"/>
                <a:gd name="T8" fmla="*/ 2147483646 w 172"/>
                <a:gd name="T9" fmla="*/ 2147483646 h 90"/>
                <a:gd name="T10" fmla="*/ 2147483646 w 172"/>
                <a:gd name="T11" fmla="*/ 0 h 90"/>
                <a:gd name="T12" fmla="*/ 2147483646 w 172"/>
                <a:gd name="T13" fmla="*/ 0 h 90"/>
                <a:gd name="T14" fmla="*/ 2147483646 w 172"/>
                <a:gd name="T15" fmla="*/ 2147483646 h 90"/>
                <a:gd name="T16" fmla="*/ 2147483646 w 172"/>
                <a:gd name="T17" fmla="*/ 2147483646 h 90"/>
                <a:gd name="T18" fmla="*/ 2147483646 w 172"/>
                <a:gd name="T19" fmla="*/ 2147483646 h 90"/>
                <a:gd name="T20" fmla="*/ 2147483646 w 172"/>
                <a:gd name="T21" fmla="*/ 2147483646 h 90"/>
                <a:gd name="T22" fmla="*/ 2147483646 w 172"/>
                <a:gd name="T23" fmla="*/ 2147483646 h 90"/>
                <a:gd name="T24" fmla="*/ 2147483646 w 172"/>
                <a:gd name="T25" fmla="*/ 2147483646 h 90"/>
                <a:gd name="T26" fmla="*/ 2147483646 w 172"/>
                <a:gd name="T27" fmla="*/ 2147483646 h 90"/>
                <a:gd name="T28" fmla="*/ 2147483646 w 172"/>
                <a:gd name="T29" fmla="*/ 2147483646 h 90"/>
                <a:gd name="T30" fmla="*/ 2147483646 w 172"/>
                <a:gd name="T31" fmla="*/ 2147483646 h 90"/>
                <a:gd name="T32" fmla="*/ 2147483646 w 172"/>
                <a:gd name="T33" fmla="*/ 2147483646 h 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2" h="90">
                  <a:moveTo>
                    <a:pt x="35" y="0"/>
                  </a:moveTo>
                  <a:lnTo>
                    <a:pt x="0" y="65"/>
                  </a:lnTo>
                  <a:lnTo>
                    <a:pt x="0" y="90"/>
                  </a:lnTo>
                  <a:lnTo>
                    <a:pt x="172" y="90"/>
                  </a:lnTo>
                  <a:lnTo>
                    <a:pt x="172" y="65"/>
                  </a:lnTo>
                  <a:lnTo>
                    <a:pt x="137" y="0"/>
                  </a:lnTo>
                  <a:lnTo>
                    <a:pt x="35" y="0"/>
                  </a:lnTo>
                  <a:close/>
                  <a:moveTo>
                    <a:pt x="5" y="84"/>
                  </a:moveTo>
                  <a:lnTo>
                    <a:pt x="5" y="66"/>
                  </a:lnTo>
                  <a:lnTo>
                    <a:pt x="167" y="66"/>
                  </a:lnTo>
                  <a:lnTo>
                    <a:pt x="167" y="84"/>
                  </a:lnTo>
                  <a:lnTo>
                    <a:pt x="5" y="84"/>
                  </a:lnTo>
                  <a:close/>
                  <a:moveTo>
                    <a:pt x="6" y="65"/>
                  </a:moveTo>
                  <a:lnTo>
                    <a:pt x="38" y="4"/>
                  </a:lnTo>
                  <a:lnTo>
                    <a:pt x="134" y="4"/>
                  </a:lnTo>
                  <a:lnTo>
                    <a:pt x="166" y="65"/>
                  </a:lnTo>
                  <a:lnTo>
                    <a:pt x="6" y="65"/>
                  </a:lnTo>
                  <a:close/>
                </a:path>
              </a:pathLst>
            </a:custGeom>
            <a:solidFill>
              <a:srgbClr val="FF6C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dirty="0">
                <a:latin typeface="+mn-lt"/>
              </a:endParaRPr>
            </a:p>
          </p:txBody>
        </p:sp>
      </p:grpSp>
      <p:grpSp>
        <p:nvGrpSpPr>
          <p:cNvPr id="130" name="Group 368"/>
          <p:cNvGrpSpPr>
            <a:grpSpLocks/>
          </p:cNvGrpSpPr>
          <p:nvPr/>
        </p:nvGrpSpPr>
        <p:grpSpPr bwMode="auto">
          <a:xfrm>
            <a:off x="5153245" y="3668990"/>
            <a:ext cx="625475" cy="336550"/>
            <a:chOff x="4617804" y="3659313"/>
            <a:chExt cx="624934" cy="337043"/>
          </a:xfrm>
        </p:grpSpPr>
        <p:sp>
          <p:nvSpPr>
            <p:cNvPr id="131" name="Freeform 680"/>
            <p:cNvSpPr>
              <a:spLocks/>
            </p:cNvSpPr>
            <p:nvPr/>
          </p:nvSpPr>
          <p:spPr bwMode="auto">
            <a:xfrm>
              <a:off x="4617804" y="3659313"/>
              <a:ext cx="624934" cy="337043"/>
            </a:xfrm>
            <a:custGeom>
              <a:avLst/>
              <a:gdLst>
                <a:gd name="T0" fmla="*/ 2147483646 w 178"/>
                <a:gd name="T1" fmla="*/ 0 h 96"/>
                <a:gd name="T2" fmla="*/ 2147483646 w 178"/>
                <a:gd name="T3" fmla="*/ 0 h 96"/>
                <a:gd name="T4" fmla="*/ 0 w 178"/>
                <a:gd name="T5" fmla="*/ 2147483646 h 96"/>
                <a:gd name="T6" fmla="*/ 0 w 178"/>
                <a:gd name="T7" fmla="*/ 2147483646 h 96"/>
                <a:gd name="T8" fmla="*/ 2147483646 w 178"/>
                <a:gd name="T9" fmla="*/ 2147483646 h 96"/>
                <a:gd name="T10" fmla="*/ 2147483646 w 178"/>
                <a:gd name="T11" fmla="*/ 2147483646 h 96"/>
                <a:gd name="T12" fmla="*/ 2147483646 w 178"/>
                <a:gd name="T13" fmla="*/ 0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8" h="96">
                  <a:moveTo>
                    <a:pt x="143" y="0"/>
                  </a:moveTo>
                  <a:lnTo>
                    <a:pt x="36" y="0"/>
                  </a:lnTo>
                  <a:lnTo>
                    <a:pt x="0" y="68"/>
                  </a:lnTo>
                  <a:lnTo>
                    <a:pt x="0" y="96"/>
                  </a:lnTo>
                  <a:lnTo>
                    <a:pt x="178" y="96"/>
                  </a:lnTo>
                  <a:lnTo>
                    <a:pt x="178" y="68"/>
                  </a:lnTo>
                  <a:lnTo>
                    <a:pt x="14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dirty="0">
                <a:latin typeface="+mn-lt"/>
              </a:endParaRPr>
            </a:p>
          </p:txBody>
        </p:sp>
        <p:sp>
          <p:nvSpPr>
            <p:cNvPr id="132" name="Rectangle 681"/>
            <p:cNvSpPr>
              <a:spLocks noChangeArrowheads="1"/>
            </p:cNvSpPr>
            <p:nvPr/>
          </p:nvSpPr>
          <p:spPr bwMode="auto">
            <a:xfrm>
              <a:off x="4649402" y="3901563"/>
              <a:ext cx="565249" cy="63196"/>
            </a:xfrm>
            <a:prstGeom prst="rect">
              <a:avLst/>
            </a:prstGeom>
            <a:solidFill>
              <a:srgbClr val="FFAE9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42950" indent="-285750">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eaLnBrk="1" hangingPunct="1">
                <a:spcBef>
                  <a:spcPct val="0"/>
                </a:spcBef>
                <a:buClrTx/>
                <a:buFontTx/>
                <a:buNone/>
              </a:pPr>
              <a:endParaRPr lang="ru-RU" altLang="en-US" sz="1600" dirty="0">
                <a:solidFill>
                  <a:schemeClr val="tx1"/>
                </a:solidFill>
                <a:latin typeface="+mn-lt"/>
              </a:endParaRPr>
            </a:p>
          </p:txBody>
        </p:sp>
        <p:sp>
          <p:nvSpPr>
            <p:cNvPr id="133" name="Freeform 682"/>
            <p:cNvSpPr>
              <a:spLocks noEditPoints="1"/>
            </p:cNvSpPr>
            <p:nvPr/>
          </p:nvSpPr>
          <p:spPr bwMode="auto">
            <a:xfrm>
              <a:off x="4649402" y="3683890"/>
              <a:ext cx="561738" cy="214163"/>
            </a:xfrm>
            <a:custGeom>
              <a:avLst/>
              <a:gdLst>
                <a:gd name="T0" fmla="*/ 2147483646 w 106"/>
                <a:gd name="T1" fmla="*/ 0 h 40"/>
                <a:gd name="T2" fmla="*/ 0 w 106"/>
                <a:gd name="T3" fmla="*/ 2147483646 h 40"/>
                <a:gd name="T4" fmla="*/ 2147483646 w 106"/>
                <a:gd name="T5" fmla="*/ 2147483646 h 40"/>
                <a:gd name="T6" fmla="*/ 2147483646 w 106"/>
                <a:gd name="T7" fmla="*/ 0 h 40"/>
                <a:gd name="T8" fmla="*/ 2147483646 w 106"/>
                <a:gd name="T9" fmla="*/ 0 h 40"/>
                <a:gd name="T10" fmla="*/ 2147483646 w 106"/>
                <a:gd name="T11" fmla="*/ 2147483646 h 40"/>
                <a:gd name="T12" fmla="*/ 2147483646 w 106"/>
                <a:gd name="T13" fmla="*/ 2147483646 h 40"/>
                <a:gd name="T14" fmla="*/ 2147483646 w 106"/>
                <a:gd name="T15" fmla="*/ 2147483646 h 40"/>
                <a:gd name="T16" fmla="*/ 2147483646 w 106"/>
                <a:gd name="T17" fmla="*/ 2147483646 h 40"/>
                <a:gd name="T18" fmla="*/ 2147483646 w 106"/>
                <a:gd name="T19" fmla="*/ 2147483646 h 40"/>
                <a:gd name="T20" fmla="*/ 2147483646 w 106"/>
                <a:gd name="T21" fmla="*/ 2147483646 h 40"/>
                <a:gd name="T22" fmla="*/ 2147483646 w 106"/>
                <a:gd name="T23" fmla="*/ 2147483646 h 40"/>
                <a:gd name="T24" fmla="*/ 2147483646 w 106"/>
                <a:gd name="T25" fmla="*/ 2147483646 h 40"/>
                <a:gd name="T26" fmla="*/ 2147483646 w 106"/>
                <a:gd name="T27" fmla="*/ 2147483646 h 40"/>
                <a:gd name="T28" fmla="*/ 2147483646 w 106"/>
                <a:gd name="T29" fmla="*/ 2147483646 h 40"/>
                <a:gd name="T30" fmla="*/ 2147483646 w 106"/>
                <a:gd name="T31" fmla="*/ 2147483646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6" h="40">
                  <a:moveTo>
                    <a:pt x="21" y="0"/>
                  </a:moveTo>
                  <a:cubicBezTo>
                    <a:pt x="0" y="40"/>
                    <a:pt x="0" y="40"/>
                    <a:pt x="0" y="40"/>
                  </a:cubicBezTo>
                  <a:cubicBezTo>
                    <a:pt x="106" y="40"/>
                    <a:pt x="106" y="40"/>
                    <a:pt x="106" y="40"/>
                  </a:cubicBezTo>
                  <a:cubicBezTo>
                    <a:pt x="85" y="0"/>
                    <a:pt x="85" y="0"/>
                    <a:pt x="85" y="0"/>
                  </a:cubicBezTo>
                  <a:lnTo>
                    <a:pt x="21" y="0"/>
                  </a:lnTo>
                  <a:close/>
                  <a:moveTo>
                    <a:pt x="54" y="33"/>
                  </a:moveTo>
                  <a:cubicBezTo>
                    <a:pt x="36" y="33"/>
                    <a:pt x="20" y="27"/>
                    <a:pt x="24" y="16"/>
                  </a:cubicBezTo>
                  <a:cubicBezTo>
                    <a:pt x="27" y="8"/>
                    <a:pt x="41" y="5"/>
                    <a:pt x="50" y="5"/>
                  </a:cubicBezTo>
                  <a:cubicBezTo>
                    <a:pt x="66" y="5"/>
                    <a:pt x="73" y="13"/>
                    <a:pt x="69" y="17"/>
                  </a:cubicBezTo>
                  <a:cubicBezTo>
                    <a:pt x="68" y="15"/>
                    <a:pt x="64" y="9"/>
                    <a:pt x="53" y="9"/>
                  </a:cubicBezTo>
                  <a:cubicBezTo>
                    <a:pt x="46" y="9"/>
                    <a:pt x="38" y="11"/>
                    <a:pt x="38" y="16"/>
                  </a:cubicBezTo>
                  <a:cubicBezTo>
                    <a:pt x="37" y="20"/>
                    <a:pt x="45" y="25"/>
                    <a:pt x="58" y="24"/>
                  </a:cubicBezTo>
                  <a:cubicBezTo>
                    <a:pt x="73" y="24"/>
                    <a:pt x="79" y="18"/>
                    <a:pt x="77" y="13"/>
                  </a:cubicBezTo>
                  <a:cubicBezTo>
                    <a:pt x="76" y="10"/>
                    <a:pt x="70" y="7"/>
                    <a:pt x="66" y="6"/>
                  </a:cubicBezTo>
                  <a:cubicBezTo>
                    <a:pt x="72" y="7"/>
                    <a:pt x="81" y="10"/>
                    <a:pt x="83" y="17"/>
                  </a:cubicBezTo>
                  <a:cubicBezTo>
                    <a:pt x="86" y="25"/>
                    <a:pt x="73" y="33"/>
                    <a:pt x="54" y="33"/>
                  </a:cubicBezTo>
                  <a:close/>
                </a:path>
              </a:pathLst>
            </a:custGeom>
            <a:solidFill>
              <a:srgbClr val="FFAE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dirty="0">
                <a:latin typeface="+mn-lt"/>
              </a:endParaRPr>
            </a:p>
          </p:txBody>
        </p:sp>
        <p:sp>
          <p:nvSpPr>
            <p:cNvPr id="134" name="Freeform 683"/>
            <p:cNvSpPr>
              <a:spLocks noEditPoints="1"/>
            </p:cNvSpPr>
            <p:nvPr/>
          </p:nvSpPr>
          <p:spPr bwMode="auto">
            <a:xfrm>
              <a:off x="4628336" y="3669846"/>
              <a:ext cx="607380" cy="315978"/>
            </a:xfrm>
            <a:custGeom>
              <a:avLst/>
              <a:gdLst>
                <a:gd name="T0" fmla="*/ 2147483646 w 173"/>
                <a:gd name="T1" fmla="*/ 0 h 90"/>
                <a:gd name="T2" fmla="*/ 0 w 173"/>
                <a:gd name="T3" fmla="*/ 2147483646 h 90"/>
                <a:gd name="T4" fmla="*/ 0 w 173"/>
                <a:gd name="T5" fmla="*/ 2147483646 h 90"/>
                <a:gd name="T6" fmla="*/ 2147483646 w 173"/>
                <a:gd name="T7" fmla="*/ 2147483646 h 90"/>
                <a:gd name="T8" fmla="*/ 2147483646 w 173"/>
                <a:gd name="T9" fmla="*/ 2147483646 h 90"/>
                <a:gd name="T10" fmla="*/ 2147483646 w 173"/>
                <a:gd name="T11" fmla="*/ 0 h 90"/>
                <a:gd name="T12" fmla="*/ 2147483646 w 173"/>
                <a:gd name="T13" fmla="*/ 0 h 90"/>
                <a:gd name="T14" fmla="*/ 2147483646 w 173"/>
                <a:gd name="T15" fmla="*/ 2147483646 h 90"/>
                <a:gd name="T16" fmla="*/ 2147483646 w 173"/>
                <a:gd name="T17" fmla="*/ 2147483646 h 90"/>
                <a:gd name="T18" fmla="*/ 2147483646 w 173"/>
                <a:gd name="T19" fmla="*/ 2147483646 h 90"/>
                <a:gd name="T20" fmla="*/ 2147483646 w 173"/>
                <a:gd name="T21" fmla="*/ 2147483646 h 90"/>
                <a:gd name="T22" fmla="*/ 2147483646 w 173"/>
                <a:gd name="T23" fmla="*/ 2147483646 h 90"/>
                <a:gd name="T24" fmla="*/ 2147483646 w 173"/>
                <a:gd name="T25" fmla="*/ 2147483646 h 90"/>
                <a:gd name="T26" fmla="*/ 2147483646 w 173"/>
                <a:gd name="T27" fmla="*/ 2147483646 h 90"/>
                <a:gd name="T28" fmla="*/ 2147483646 w 173"/>
                <a:gd name="T29" fmla="*/ 2147483646 h 90"/>
                <a:gd name="T30" fmla="*/ 2147483646 w 173"/>
                <a:gd name="T31" fmla="*/ 2147483646 h 90"/>
                <a:gd name="T32" fmla="*/ 2147483646 w 173"/>
                <a:gd name="T33" fmla="*/ 2147483646 h 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3" h="90">
                  <a:moveTo>
                    <a:pt x="35" y="0"/>
                  </a:moveTo>
                  <a:lnTo>
                    <a:pt x="0" y="65"/>
                  </a:lnTo>
                  <a:lnTo>
                    <a:pt x="0" y="90"/>
                  </a:lnTo>
                  <a:lnTo>
                    <a:pt x="173" y="90"/>
                  </a:lnTo>
                  <a:lnTo>
                    <a:pt x="173" y="65"/>
                  </a:lnTo>
                  <a:lnTo>
                    <a:pt x="139" y="0"/>
                  </a:lnTo>
                  <a:lnTo>
                    <a:pt x="35" y="0"/>
                  </a:lnTo>
                  <a:close/>
                  <a:moveTo>
                    <a:pt x="6" y="84"/>
                  </a:moveTo>
                  <a:lnTo>
                    <a:pt x="6" y="66"/>
                  </a:lnTo>
                  <a:lnTo>
                    <a:pt x="167" y="66"/>
                  </a:lnTo>
                  <a:lnTo>
                    <a:pt x="167" y="84"/>
                  </a:lnTo>
                  <a:lnTo>
                    <a:pt x="6" y="84"/>
                  </a:lnTo>
                  <a:close/>
                  <a:moveTo>
                    <a:pt x="6" y="65"/>
                  </a:moveTo>
                  <a:lnTo>
                    <a:pt x="38" y="4"/>
                  </a:lnTo>
                  <a:lnTo>
                    <a:pt x="134" y="4"/>
                  </a:lnTo>
                  <a:lnTo>
                    <a:pt x="166" y="65"/>
                  </a:lnTo>
                  <a:lnTo>
                    <a:pt x="6" y="65"/>
                  </a:lnTo>
                  <a:close/>
                </a:path>
              </a:pathLst>
            </a:custGeom>
            <a:solidFill>
              <a:srgbClr val="FF6C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dirty="0">
                <a:latin typeface="+mn-lt"/>
              </a:endParaRPr>
            </a:p>
          </p:txBody>
        </p:sp>
      </p:grpSp>
      <p:sp>
        <p:nvSpPr>
          <p:cNvPr id="135" name="Rectangle 834"/>
          <p:cNvSpPr>
            <a:spLocks noChangeArrowheads="1"/>
          </p:cNvSpPr>
          <p:nvPr/>
        </p:nvSpPr>
        <p:spPr bwMode="auto">
          <a:xfrm>
            <a:off x="4061045" y="3127653"/>
            <a:ext cx="790575" cy="2095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42950" indent="-285750">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eaLnBrk="1" hangingPunct="1">
              <a:spcBef>
                <a:spcPct val="0"/>
              </a:spcBef>
              <a:buClrTx/>
              <a:buFontTx/>
              <a:buNone/>
            </a:pPr>
            <a:endParaRPr lang="ru-RU" altLang="en-US" sz="1600" dirty="0">
              <a:solidFill>
                <a:schemeClr val="tx1"/>
              </a:solidFill>
              <a:latin typeface="+mn-lt"/>
            </a:endParaRPr>
          </a:p>
        </p:txBody>
      </p:sp>
      <p:grpSp>
        <p:nvGrpSpPr>
          <p:cNvPr id="136" name="Group 375"/>
          <p:cNvGrpSpPr>
            <a:grpSpLocks/>
          </p:cNvGrpSpPr>
          <p:nvPr/>
        </p:nvGrpSpPr>
        <p:grpSpPr bwMode="auto">
          <a:xfrm>
            <a:off x="3418108" y="3683278"/>
            <a:ext cx="196850" cy="114300"/>
            <a:chOff x="1885062" y="4323527"/>
            <a:chExt cx="196069" cy="113516"/>
          </a:xfrm>
        </p:grpSpPr>
        <p:sp>
          <p:nvSpPr>
            <p:cNvPr id="137" name="Freeform 1309"/>
            <p:cNvSpPr>
              <a:spLocks/>
            </p:cNvSpPr>
            <p:nvPr/>
          </p:nvSpPr>
          <p:spPr bwMode="auto">
            <a:xfrm>
              <a:off x="1885062" y="4323527"/>
              <a:ext cx="196069" cy="113516"/>
            </a:xfrm>
            <a:custGeom>
              <a:avLst/>
              <a:gdLst>
                <a:gd name="T0" fmla="*/ 0 w 50"/>
                <a:gd name="T1" fmla="*/ 2147483646 h 22"/>
                <a:gd name="T2" fmla="*/ 2147483646 w 50"/>
                <a:gd name="T3" fmla="*/ 0 h 22"/>
                <a:gd name="T4" fmla="*/ 0 w 50"/>
                <a:gd name="T5" fmla="*/ 2147483646 h 22"/>
                <a:gd name="T6" fmla="*/ 0 60000 65536"/>
                <a:gd name="T7" fmla="*/ 0 60000 65536"/>
                <a:gd name="T8" fmla="*/ 0 60000 65536"/>
              </a:gdLst>
              <a:ahLst/>
              <a:cxnLst>
                <a:cxn ang="T6">
                  <a:pos x="T0" y="T1"/>
                </a:cxn>
                <a:cxn ang="T7">
                  <a:pos x="T2" y="T3"/>
                </a:cxn>
                <a:cxn ang="T8">
                  <a:pos x="T4" y="T5"/>
                </a:cxn>
              </a:cxnLst>
              <a:rect l="0" t="0" r="r" b="b"/>
              <a:pathLst>
                <a:path w="50" h="22">
                  <a:moveTo>
                    <a:pt x="0" y="22"/>
                  </a:moveTo>
                  <a:lnTo>
                    <a:pt x="50" y="0"/>
                  </a:lnTo>
                  <a:lnTo>
                    <a:pt x="0"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dirty="0">
                <a:latin typeface="+mn-lt"/>
              </a:endParaRPr>
            </a:p>
          </p:txBody>
        </p:sp>
        <p:sp>
          <p:nvSpPr>
            <p:cNvPr id="138" name="Freeform 1311"/>
            <p:cNvSpPr>
              <a:spLocks/>
            </p:cNvSpPr>
            <p:nvPr/>
          </p:nvSpPr>
          <p:spPr bwMode="auto">
            <a:xfrm>
              <a:off x="1885062" y="4323527"/>
              <a:ext cx="196069" cy="113516"/>
            </a:xfrm>
            <a:custGeom>
              <a:avLst/>
              <a:gdLst>
                <a:gd name="T0" fmla="*/ 0 w 50"/>
                <a:gd name="T1" fmla="*/ 2147483646 h 22"/>
                <a:gd name="T2" fmla="*/ 0 w 50"/>
                <a:gd name="T3" fmla="*/ 2147483646 h 22"/>
                <a:gd name="T4" fmla="*/ 2147483646 w 50"/>
                <a:gd name="T5" fmla="*/ 0 h 22"/>
                <a:gd name="T6" fmla="*/ 2147483646 w 50"/>
                <a:gd name="T7" fmla="*/ 0 h 22"/>
                <a:gd name="T8" fmla="*/ 0 w 5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22">
                  <a:moveTo>
                    <a:pt x="0" y="22"/>
                  </a:moveTo>
                  <a:lnTo>
                    <a:pt x="0" y="22"/>
                  </a:lnTo>
                  <a:lnTo>
                    <a:pt x="49" y="0"/>
                  </a:lnTo>
                  <a:lnTo>
                    <a:pt x="50" y="0"/>
                  </a:lnTo>
                  <a:lnTo>
                    <a:pt x="0" y="22"/>
                  </a:lnTo>
                  <a:close/>
                </a:path>
              </a:pathLst>
            </a:custGeom>
            <a:solidFill>
              <a:srgbClr val="FF6C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dirty="0">
                <a:latin typeface="+mn-lt"/>
              </a:endParaRPr>
            </a:p>
          </p:txBody>
        </p:sp>
      </p:grpSp>
      <p:sp>
        <p:nvSpPr>
          <p:cNvPr id="139" name="TextBox 378"/>
          <p:cNvSpPr txBox="1">
            <a:spLocks noChangeArrowheads="1"/>
          </p:cNvSpPr>
          <p:nvPr/>
        </p:nvSpPr>
        <p:spPr bwMode="auto">
          <a:xfrm>
            <a:off x="3612911" y="4358008"/>
            <a:ext cx="3576761"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42950" indent="-285750">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algn="ctr" eaLnBrk="1" hangingPunct="1">
              <a:spcBef>
                <a:spcPct val="0"/>
              </a:spcBef>
              <a:buClrTx/>
              <a:buFontTx/>
              <a:buNone/>
            </a:pPr>
            <a:r>
              <a:rPr lang="en-US" altLang="en-US" sz="1400" b="1" dirty="0" smtClean="0">
                <a:solidFill>
                  <a:srgbClr val="3A9BE0"/>
                </a:solidFill>
                <a:latin typeface="+mn-lt"/>
              </a:rPr>
              <a:t>2. Netrounds </a:t>
            </a:r>
            <a:r>
              <a:rPr lang="en-US" altLang="en-US" sz="1400" b="1" dirty="0">
                <a:solidFill>
                  <a:srgbClr val="3A9BE0"/>
                </a:solidFill>
                <a:latin typeface="+mn-lt"/>
              </a:rPr>
              <a:t>Active Test Agents</a:t>
            </a:r>
          </a:p>
        </p:txBody>
      </p:sp>
      <p:cxnSp>
        <p:nvCxnSpPr>
          <p:cNvPr id="140" name="Straight Connector 139"/>
          <p:cNvCxnSpPr/>
          <p:nvPr/>
        </p:nvCxnSpPr>
        <p:spPr>
          <a:xfrm flipV="1">
            <a:off x="3395883" y="3422928"/>
            <a:ext cx="4046537" cy="0"/>
          </a:xfrm>
          <a:prstGeom prst="line">
            <a:avLst/>
          </a:prstGeom>
          <a:ln>
            <a:solidFill>
              <a:schemeClr val="accent6">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a:off x="5465983" y="3422928"/>
            <a:ext cx="0" cy="244475"/>
          </a:xfrm>
          <a:prstGeom prst="line">
            <a:avLst/>
          </a:prstGeom>
          <a:ln>
            <a:solidFill>
              <a:schemeClr val="accent6">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a:off x="3405408" y="3434040"/>
            <a:ext cx="0" cy="244475"/>
          </a:xfrm>
          <a:prstGeom prst="line">
            <a:avLst/>
          </a:prstGeom>
          <a:ln>
            <a:solidFill>
              <a:schemeClr val="accent6">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a:off x="7432895" y="3413403"/>
            <a:ext cx="0" cy="244475"/>
          </a:xfrm>
          <a:prstGeom prst="line">
            <a:avLst/>
          </a:prstGeom>
          <a:ln>
            <a:solidFill>
              <a:schemeClr val="accent6">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144" name="Group 143"/>
          <p:cNvGrpSpPr/>
          <p:nvPr/>
        </p:nvGrpSpPr>
        <p:grpSpPr>
          <a:xfrm>
            <a:off x="1808384" y="3706455"/>
            <a:ext cx="1232479" cy="233101"/>
            <a:chOff x="1062921" y="4975842"/>
            <a:chExt cx="1314291" cy="233101"/>
          </a:xfrm>
          <a:solidFill>
            <a:schemeClr val="tx1"/>
          </a:solidFill>
        </p:grpSpPr>
        <p:sp>
          <p:nvSpPr>
            <p:cNvPr id="145" name="Freeform 846"/>
            <p:cNvSpPr>
              <a:spLocks/>
            </p:cNvSpPr>
            <p:nvPr/>
          </p:nvSpPr>
          <p:spPr bwMode="auto">
            <a:xfrm>
              <a:off x="1062921" y="4975842"/>
              <a:ext cx="1161806" cy="233101"/>
            </a:xfrm>
            <a:custGeom>
              <a:avLst/>
              <a:gdLst>
                <a:gd name="T0" fmla="*/ 24 w 394"/>
                <a:gd name="T1" fmla="*/ 78 h 78"/>
                <a:gd name="T2" fmla="*/ 0 w 394"/>
                <a:gd name="T3" fmla="*/ 39 h 78"/>
                <a:gd name="T4" fmla="*/ 24 w 394"/>
                <a:gd name="T5" fmla="*/ 0 h 78"/>
                <a:gd name="T6" fmla="*/ 394 w 394"/>
                <a:gd name="T7" fmla="*/ 0 h 78"/>
                <a:gd name="T8" fmla="*/ 394 w 394"/>
                <a:gd name="T9" fmla="*/ 78 h 78"/>
                <a:gd name="T10" fmla="*/ 24 w 394"/>
                <a:gd name="T11" fmla="*/ 78 h 78"/>
              </a:gdLst>
              <a:ahLst/>
              <a:cxnLst>
                <a:cxn ang="0">
                  <a:pos x="T0" y="T1"/>
                </a:cxn>
                <a:cxn ang="0">
                  <a:pos x="T2" y="T3"/>
                </a:cxn>
                <a:cxn ang="0">
                  <a:pos x="T4" y="T5"/>
                </a:cxn>
                <a:cxn ang="0">
                  <a:pos x="T6" y="T7"/>
                </a:cxn>
                <a:cxn ang="0">
                  <a:pos x="T8" y="T9"/>
                </a:cxn>
                <a:cxn ang="0">
                  <a:pos x="T10" y="T11"/>
                </a:cxn>
              </a:cxnLst>
              <a:rect l="0" t="0" r="r" b="b"/>
              <a:pathLst>
                <a:path w="394" h="78">
                  <a:moveTo>
                    <a:pt x="24" y="78"/>
                  </a:moveTo>
                  <a:lnTo>
                    <a:pt x="0" y="39"/>
                  </a:lnTo>
                  <a:lnTo>
                    <a:pt x="24" y="0"/>
                  </a:lnTo>
                  <a:lnTo>
                    <a:pt x="394" y="0"/>
                  </a:lnTo>
                  <a:lnTo>
                    <a:pt x="394" y="78"/>
                  </a:lnTo>
                  <a:lnTo>
                    <a:pt x="24" y="78"/>
                  </a:lnTo>
                  <a:close/>
                </a:path>
              </a:pathLst>
            </a:custGeom>
            <a:grpFill/>
            <a:ln w="9525">
              <a:noFill/>
              <a:round/>
              <a:headEnd/>
              <a:tailEnd/>
            </a:ln>
            <a:extLst/>
          </p:spPr>
          <p:txBody>
            <a:bodyPr/>
            <a:lstStyle/>
            <a:p>
              <a:pPr eaLnBrk="1" fontAlgn="auto" hangingPunct="1">
                <a:spcBef>
                  <a:spcPts val="0"/>
                </a:spcBef>
                <a:spcAft>
                  <a:spcPts val="0"/>
                </a:spcAft>
                <a:defRPr/>
              </a:pPr>
              <a:endParaRPr lang="ru-RU" sz="1600" dirty="0">
                <a:latin typeface="+mn-lt"/>
              </a:endParaRPr>
            </a:p>
          </p:txBody>
        </p:sp>
        <p:sp>
          <p:nvSpPr>
            <p:cNvPr id="146" name="Freeform 846"/>
            <p:cNvSpPr>
              <a:spLocks/>
            </p:cNvSpPr>
            <p:nvPr/>
          </p:nvSpPr>
          <p:spPr bwMode="auto">
            <a:xfrm rot="10800000">
              <a:off x="1319072" y="4975843"/>
              <a:ext cx="1058140" cy="233100"/>
            </a:xfrm>
            <a:custGeom>
              <a:avLst/>
              <a:gdLst>
                <a:gd name="T0" fmla="*/ 24 w 394"/>
                <a:gd name="T1" fmla="*/ 78 h 78"/>
                <a:gd name="T2" fmla="*/ 0 w 394"/>
                <a:gd name="T3" fmla="*/ 39 h 78"/>
                <a:gd name="T4" fmla="*/ 24 w 394"/>
                <a:gd name="T5" fmla="*/ 0 h 78"/>
                <a:gd name="T6" fmla="*/ 394 w 394"/>
                <a:gd name="T7" fmla="*/ 0 h 78"/>
                <a:gd name="T8" fmla="*/ 394 w 394"/>
                <a:gd name="T9" fmla="*/ 78 h 78"/>
                <a:gd name="T10" fmla="*/ 24 w 394"/>
                <a:gd name="T11" fmla="*/ 78 h 78"/>
              </a:gdLst>
              <a:ahLst/>
              <a:cxnLst>
                <a:cxn ang="0">
                  <a:pos x="T0" y="T1"/>
                </a:cxn>
                <a:cxn ang="0">
                  <a:pos x="T2" y="T3"/>
                </a:cxn>
                <a:cxn ang="0">
                  <a:pos x="T4" y="T5"/>
                </a:cxn>
                <a:cxn ang="0">
                  <a:pos x="T6" y="T7"/>
                </a:cxn>
                <a:cxn ang="0">
                  <a:pos x="T8" y="T9"/>
                </a:cxn>
                <a:cxn ang="0">
                  <a:pos x="T10" y="T11"/>
                </a:cxn>
              </a:cxnLst>
              <a:rect l="0" t="0" r="r" b="b"/>
              <a:pathLst>
                <a:path w="394" h="78">
                  <a:moveTo>
                    <a:pt x="24" y="78"/>
                  </a:moveTo>
                  <a:lnTo>
                    <a:pt x="0" y="39"/>
                  </a:lnTo>
                  <a:lnTo>
                    <a:pt x="24" y="0"/>
                  </a:lnTo>
                  <a:lnTo>
                    <a:pt x="394" y="0"/>
                  </a:lnTo>
                  <a:lnTo>
                    <a:pt x="394" y="78"/>
                  </a:lnTo>
                  <a:lnTo>
                    <a:pt x="24" y="78"/>
                  </a:lnTo>
                  <a:close/>
                </a:path>
              </a:pathLst>
            </a:custGeom>
            <a:grpFill/>
            <a:ln w="9525">
              <a:noFill/>
              <a:round/>
              <a:headEnd/>
              <a:tailEnd/>
            </a:ln>
            <a:extLst/>
          </p:spPr>
          <p:txBody>
            <a:bodyPr/>
            <a:lstStyle/>
            <a:p>
              <a:pPr eaLnBrk="1" fontAlgn="auto" hangingPunct="1">
                <a:spcBef>
                  <a:spcPts val="0"/>
                </a:spcBef>
                <a:spcAft>
                  <a:spcPts val="0"/>
                </a:spcAft>
                <a:defRPr/>
              </a:pPr>
              <a:endParaRPr lang="ru-RU" sz="1600" dirty="0">
                <a:latin typeface="+mn-lt"/>
              </a:endParaRPr>
            </a:p>
          </p:txBody>
        </p:sp>
      </p:grpSp>
      <p:grpSp>
        <p:nvGrpSpPr>
          <p:cNvPr id="147" name="Group 146"/>
          <p:cNvGrpSpPr/>
          <p:nvPr/>
        </p:nvGrpSpPr>
        <p:grpSpPr>
          <a:xfrm>
            <a:off x="3857709" y="3719623"/>
            <a:ext cx="1135267" cy="233100"/>
            <a:chOff x="1166586" y="4975843"/>
            <a:chExt cx="1210626" cy="233100"/>
          </a:xfrm>
          <a:solidFill>
            <a:schemeClr val="tx1"/>
          </a:solidFill>
        </p:grpSpPr>
        <p:sp>
          <p:nvSpPr>
            <p:cNvPr id="148" name="Freeform 846"/>
            <p:cNvSpPr>
              <a:spLocks/>
            </p:cNvSpPr>
            <p:nvPr/>
          </p:nvSpPr>
          <p:spPr bwMode="auto">
            <a:xfrm>
              <a:off x="1166586" y="4975843"/>
              <a:ext cx="1058140" cy="233100"/>
            </a:xfrm>
            <a:custGeom>
              <a:avLst/>
              <a:gdLst>
                <a:gd name="T0" fmla="*/ 24 w 394"/>
                <a:gd name="T1" fmla="*/ 78 h 78"/>
                <a:gd name="T2" fmla="*/ 0 w 394"/>
                <a:gd name="T3" fmla="*/ 39 h 78"/>
                <a:gd name="T4" fmla="*/ 24 w 394"/>
                <a:gd name="T5" fmla="*/ 0 h 78"/>
                <a:gd name="T6" fmla="*/ 394 w 394"/>
                <a:gd name="T7" fmla="*/ 0 h 78"/>
                <a:gd name="T8" fmla="*/ 394 w 394"/>
                <a:gd name="T9" fmla="*/ 78 h 78"/>
                <a:gd name="T10" fmla="*/ 24 w 394"/>
                <a:gd name="T11" fmla="*/ 78 h 78"/>
              </a:gdLst>
              <a:ahLst/>
              <a:cxnLst>
                <a:cxn ang="0">
                  <a:pos x="T0" y="T1"/>
                </a:cxn>
                <a:cxn ang="0">
                  <a:pos x="T2" y="T3"/>
                </a:cxn>
                <a:cxn ang="0">
                  <a:pos x="T4" y="T5"/>
                </a:cxn>
                <a:cxn ang="0">
                  <a:pos x="T6" y="T7"/>
                </a:cxn>
                <a:cxn ang="0">
                  <a:pos x="T8" y="T9"/>
                </a:cxn>
                <a:cxn ang="0">
                  <a:pos x="T10" y="T11"/>
                </a:cxn>
              </a:cxnLst>
              <a:rect l="0" t="0" r="r" b="b"/>
              <a:pathLst>
                <a:path w="394" h="78">
                  <a:moveTo>
                    <a:pt x="24" y="78"/>
                  </a:moveTo>
                  <a:lnTo>
                    <a:pt x="0" y="39"/>
                  </a:lnTo>
                  <a:lnTo>
                    <a:pt x="24" y="0"/>
                  </a:lnTo>
                  <a:lnTo>
                    <a:pt x="394" y="0"/>
                  </a:lnTo>
                  <a:lnTo>
                    <a:pt x="394" y="78"/>
                  </a:lnTo>
                  <a:lnTo>
                    <a:pt x="24"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ru-RU" sz="1600" dirty="0">
                <a:latin typeface="+mn-lt"/>
              </a:endParaRPr>
            </a:p>
          </p:txBody>
        </p:sp>
        <p:sp>
          <p:nvSpPr>
            <p:cNvPr id="149" name="Freeform 846"/>
            <p:cNvSpPr>
              <a:spLocks/>
            </p:cNvSpPr>
            <p:nvPr/>
          </p:nvSpPr>
          <p:spPr bwMode="auto">
            <a:xfrm rot="10800000">
              <a:off x="1319072" y="4975843"/>
              <a:ext cx="1058140" cy="233100"/>
            </a:xfrm>
            <a:custGeom>
              <a:avLst/>
              <a:gdLst>
                <a:gd name="T0" fmla="*/ 24 w 394"/>
                <a:gd name="T1" fmla="*/ 78 h 78"/>
                <a:gd name="T2" fmla="*/ 0 w 394"/>
                <a:gd name="T3" fmla="*/ 39 h 78"/>
                <a:gd name="T4" fmla="*/ 24 w 394"/>
                <a:gd name="T5" fmla="*/ 0 h 78"/>
                <a:gd name="T6" fmla="*/ 394 w 394"/>
                <a:gd name="T7" fmla="*/ 0 h 78"/>
                <a:gd name="T8" fmla="*/ 394 w 394"/>
                <a:gd name="T9" fmla="*/ 78 h 78"/>
                <a:gd name="T10" fmla="*/ 24 w 394"/>
                <a:gd name="T11" fmla="*/ 78 h 78"/>
              </a:gdLst>
              <a:ahLst/>
              <a:cxnLst>
                <a:cxn ang="0">
                  <a:pos x="T0" y="T1"/>
                </a:cxn>
                <a:cxn ang="0">
                  <a:pos x="T2" y="T3"/>
                </a:cxn>
                <a:cxn ang="0">
                  <a:pos x="T4" y="T5"/>
                </a:cxn>
                <a:cxn ang="0">
                  <a:pos x="T6" y="T7"/>
                </a:cxn>
                <a:cxn ang="0">
                  <a:pos x="T8" y="T9"/>
                </a:cxn>
                <a:cxn ang="0">
                  <a:pos x="T10" y="T11"/>
                </a:cxn>
              </a:cxnLst>
              <a:rect l="0" t="0" r="r" b="b"/>
              <a:pathLst>
                <a:path w="394" h="78">
                  <a:moveTo>
                    <a:pt x="24" y="78"/>
                  </a:moveTo>
                  <a:lnTo>
                    <a:pt x="0" y="39"/>
                  </a:lnTo>
                  <a:lnTo>
                    <a:pt x="24" y="0"/>
                  </a:lnTo>
                  <a:lnTo>
                    <a:pt x="394" y="0"/>
                  </a:lnTo>
                  <a:lnTo>
                    <a:pt x="394" y="78"/>
                  </a:lnTo>
                  <a:lnTo>
                    <a:pt x="24"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ru-RU" sz="1600" dirty="0">
                <a:latin typeface="+mn-lt"/>
              </a:endParaRPr>
            </a:p>
          </p:txBody>
        </p:sp>
      </p:grpSp>
      <p:grpSp>
        <p:nvGrpSpPr>
          <p:cNvPr id="150" name="Group 149"/>
          <p:cNvGrpSpPr/>
          <p:nvPr/>
        </p:nvGrpSpPr>
        <p:grpSpPr>
          <a:xfrm>
            <a:off x="5918604" y="3718444"/>
            <a:ext cx="1135267" cy="233100"/>
            <a:chOff x="1166586" y="4975843"/>
            <a:chExt cx="1210626" cy="233100"/>
          </a:xfrm>
          <a:solidFill>
            <a:schemeClr val="tx1"/>
          </a:solidFill>
        </p:grpSpPr>
        <p:sp>
          <p:nvSpPr>
            <p:cNvPr id="151" name="Freeform 846"/>
            <p:cNvSpPr>
              <a:spLocks/>
            </p:cNvSpPr>
            <p:nvPr/>
          </p:nvSpPr>
          <p:spPr bwMode="auto">
            <a:xfrm>
              <a:off x="1166586" y="4975843"/>
              <a:ext cx="1058140" cy="233100"/>
            </a:xfrm>
            <a:custGeom>
              <a:avLst/>
              <a:gdLst>
                <a:gd name="T0" fmla="*/ 24 w 394"/>
                <a:gd name="T1" fmla="*/ 78 h 78"/>
                <a:gd name="T2" fmla="*/ 0 w 394"/>
                <a:gd name="T3" fmla="*/ 39 h 78"/>
                <a:gd name="T4" fmla="*/ 24 w 394"/>
                <a:gd name="T5" fmla="*/ 0 h 78"/>
                <a:gd name="T6" fmla="*/ 394 w 394"/>
                <a:gd name="T7" fmla="*/ 0 h 78"/>
                <a:gd name="T8" fmla="*/ 394 w 394"/>
                <a:gd name="T9" fmla="*/ 78 h 78"/>
                <a:gd name="T10" fmla="*/ 24 w 394"/>
                <a:gd name="T11" fmla="*/ 78 h 78"/>
              </a:gdLst>
              <a:ahLst/>
              <a:cxnLst>
                <a:cxn ang="0">
                  <a:pos x="T0" y="T1"/>
                </a:cxn>
                <a:cxn ang="0">
                  <a:pos x="T2" y="T3"/>
                </a:cxn>
                <a:cxn ang="0">
                  <a:pos x="T4" y="T5"/>
                </a:cxn>
                <a:cxn ang="0">
                  <a:pos x="T6" y="T7"/>
                </a:cxn>
                <a:cxn ang="0">
                  <a:pos x="T8" y="T9"/>
                </a:cxn>
                <a:cxn ang="0">
                  <a:pos x="T10" y="T11"/>
                </a:cxn>
              </a:cxnLst>
              <a:rect l="0" t="0" r="r" b="b"/>
              <a:pathLst>
                <a:path w="394" h="78">
                  <a:moveTo>
                    <a:pt x="24" y="78"/>
                  </a:moveTo>
                  <a:lnTo>
                    <a:pt x="0" y="39"/>
                  </a:lnTo>
                  <a:lnTo>
                    <a:pt x="24" y="0"/>
                  </a:lnTo>
                  <a:lnTo>
                    <a:pt x="394" y="0"/>
                  </a:lnTo>
                  <a:lnTo>
                    <a:pt x="394" y="78"/>
                  </a:lnTo>
                  <a:lnTo>
                    <a:pt x="24"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ru-RU" sz="1600" dirty="0">
                <a:latin typeface="+mn-lt"/>
              </a:endParaRPr>
            </a:p>
          </p:txBody>
        </p:sp>
        <p:sp>
          <p:nvSpPr>
            <p:cNvPr id="152" name="Freeform 846"/>
            <p:cNvSpPr>
              <a:spLocks/>
            </p:cNvSpPr>
            <p:nvPr/>
          </p:nvSpPr>
          <p:spPr bwMode="auto">
            <a:xfrm rot="10800000">
              <a:off x="1319072" y="4975843"/>
              <a:ext cx="1058140" cy="233100"/>
            </a:xfrm>
            <a:custGeom>
              <a:avLst/>
              <a:gdLst>
                <a:gd name="T0" fmla="*/ 24 w 394"/>
                <a:gd name="T1" fmla="*/ 78 h 78"/>
                <a:gd name="T2" fmla="*/ 0 w 394"/>
                <a:gd name="T3" fmla="*/ 39 h 78"/>
                <a:gd name="T4" fmla="*/ 24 w 394"/>
                <a:gd name="T5" fmla="*/ 0 h 78"/>
                <a:gd name="T6" fmla="*/ 394 w 394"/>
                <a:gd name="T7" fmla="*/ 0 h 78"/>
                <a:gd name="T8" fmla="*/ 394 w 394"/>
                <a:gd name="T9" fmla="*/ 78 h 78"/>
                <a:gd name="T10" fmla="*/ 24 w 394"/>
                <a:gd name="T11" fmla="*/ 78 h 78"/>
              </a:gdLst>
              <a:ahLst/>
              <a:cxnLst>
                <a:cxn ang="0">
                  <a:pos x="T0" y="T1"/>
                </a:cxn>
                <a:cxn ang="0">
                  <a:pos x="T2" y="T3"/>
                </a:cxn>
                <a:cxn ang="0">
                  <a:pos x="T4" y="T5"/>
                </a:cxn>
                <a:cxn ang="0">
                  <a:pos x="T6" y="T7"/>
                </a:cxn>
                <a:cxn ang="0">
                  <a:pos x="T8" y="T9"/>
                </a:cxn>
                <a:cxn ang="0">
                  <a:pos x="T10" y="T11"/>
                </a:cxn>
              </a:cxnLst>
              <a:rect l="0" t="0" r="r" b="b"/>
              <a:pathLst>
                <a:path w="394" h="78">
                  <a:moveTo>
                    <a:pt x="24" y="78"/>
                  </a:moveTo>
                  <a:lnTo>
                    <a:pt x="0" y="39"/>
                  </a:lnTo>
                  <a:lnTo>
                    <a:pt x="24" y="0"/>
                  </a:lnTo>
                  <a:lnTo>
                    <a:pt x="394" y="0"/>
                  </a:lnTo>
                  <a:lnTo>
                    <a:pt x="394" y="78"/>
                  </a:lnTo>
                  <a:lnTo>
                    <a:pt x="24"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ru-RU" sz="1600" dirty="0">
                <a:latin typeface="+mn-lt"/>
              </a:endParaRPr>
            </a:p>
          </p:txBody>
        </p:sp>
      </p:grpSp>
      <p:sp>
        <p:nvSpPr>
          <p:cNvPr id="153" name="TextBox 392"/>
          <p:cNvSpPr txBox="1">
            <a:spLocks noChangeArrowheads="1"/>
          </p:cNvSpPr>
          <p:nvPr/>
        </p:nvSpPr>
        <p:spPr bwMode="auto">
          <a:xfrm>
            <a:off x="1805948" y="3704766"/>
            <a:ext cx="122341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42950" indent="-285750">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eaLnBrk="1" hangingPunct="1">
              <a:spcBef>
                <a:spcPct val="0"/>
              </a:spcBef>
              <a:buClrTx/>
              <a:buFontTx/>
              <a:buNone/>
            </a:pPr>
            <a:r>
              <a:rPr lang="en-US" altLang="en-US" sz="1050" dirty="0" smtClean="0">
                <a:solidFill>
                  <a:schemeClr val="bg1"/>
                </a:solidFill>
                <a:latin typeface="+mn-lt"/>
                <a:ea typeface="Flexo" charset="0"/>
                <a:cs typeface="Flexo" charset="0"/>
              </a:rPr>
              <a:t>TWAMP / Y.1731</a:t>
            </a:r>
            <a:endParaRPr lang="en-US" altLang="en-US" sz="1050" dirty="0">
              <a:solidFill>
                <a:schemeClr val="bg1"/>
              </a:solidFill>
              <a:latin typeface="+mn-lt"/>
              <a:ea typeface="Flexo" charset="0"/>
              <a:cs typeface="Flexo" charset="0"/>
            </a:endParaRPr>
          </a:p>
        </p:txBody>
      </p:sp>
      <p:sp>
        <p:nvSpPr>
          <p:cNvPr id="154" name="TextBox 393"/>
          <p:cNvSpPr txBox="1">
            <a:spLocks noChangeArrowheads="1"/>
          </p:cNvSpPr>
          <p:nvPr/>
        </p:nvSpPr>
        <p:spPr bwMode="auto">
          <a:xfrm>
            <a:off x="3918170" y="3705503"/>
            <a:ext cx="96212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42950" indent="-285750">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eaLnBrk="1" hangingPunct="1">
              <a:spcBef>
                <a:spcPct val="0"/>
              </a:spcBef>
              <a:buClrTx/>
              <a:buFontTx/>
              <a:buNone/>
            </a:pPr>
            <a:r>
              <a:rPr lang="en-US" altLang="en-US" sz="1050" dirty="0">
                <a:solidFill>
                  <a:schemeClr val="bg1"/>
                </a:solidFill>
                <a:latin typeface="+mn-lt"/>
                <a:ea typeface="Flexo" charset="0"/>
                <a:cs typeface="Flexo" charset="0"/>
              </a:rPr>
              <a:t>Active Traffic</a:t>
            </a:r>
          </a:p>
        </p:txBody>
      </p:sp>
      <p:sp>
        <p:nvSpPr>
          <p:cNvPr id="155" name="TextBox 394"/>
          <p:cNvSpPr txBox="1">
            <a:spLocks noChangeArrowheads="1"/>
          </p:cNvSpPr>
          <p:nvPr/>
        </p:nvSpPr>
        <p:spPr bwMode="auto">
          <a:xfrm>
            <a:off x="6000970" y="3705503"/>
            <a:ext cx="96212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42950" indent="-285750">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eaLnBrk="1" hangingPunct="1">
              <a:spcBef>
                <a:spcPct val="0"/>
              </a:spcBef>
              <a:buClrTx/>
              <a:buFontTx/>
              <a:buNone/>
            </a:pPr>
            <a:r>
              <a:rPr lang="en-US" altLang="en-US" sz="1050" dirty="0">
                <a:solidFill>
                  <a:schemeClr val="bg1"/>
                </a:solidFill>
                <a:latin typeface="+mn-lt"/>
                <a:ea typeface="Flexo" charset="0"/>
                <a:cs typeface="Flexo" charset="0"/>
              </a:rPr>
              <a:t>Active Traffic</a:t>
            </a:r>
          </a:p>
        </p:txBody>
      </p:sp>
      <p:sp>
        <p:nvSpPr>
          <p:cNvPr id="168" name="TextBox 407"/>
          <p:cNvSpPr txBox="1">
            <a:spLocks noChangeArrowheads="1"/>
          </p:cNvSpPr>
          <p:nvPr/>
        </p:nvSpPr>
        <p:spPr bwMode="auto">
          <a:xfrm>
            <a:off x="601883" y="3094315"/>
            <a:ext cx="9080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42950" indent="-285750">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algn="ctr" eaLnBrk="1" hangingPunct="1">
              <a:spcBef>
                <a:spcPct val="0"/>
              </a:spcBef>
              <a:buClrTx/>
              <a:buFontTx/>
              <a:buNone/>
            </a:pPr>
            <a:r>
              <a:rPr lang="en-US" altLang="en-US" sz="1050" b="1" dirty="0">
                <a:solidFill>
                  <a:schemeClr val="tx2"/>
                </a:solidFill>
                <a:latin typeface="+mn-lt"/>
              </a:rPr>
              <a:t>Smart SFP</a:t>
            </a:r>
          </a:p>
        </p:txBody>
      </p:sp>
      <p:sp>
        <p:nvSpPr>
          <p:cNvPr id="169" name="TextBox 408"/>
          <p:cNvSpPr txBox="1">
            <a:spLocks noChangeArrowheads="1"/>
          </p:cNvSpPr>
          <p:nvPr/>
        </p:nvSpPr>
        <p:spPr bwMode="auto">
          <a:xfrm>
            <a:off x="630458" y="4142065"/>
            <a:ext cx="7572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42950" indent="-285750">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algn="ctr" eaLnBrk="1" hangingPunct="1">
              <a:spcBef>
                <a:spcPct val="0"/>
              </a:spcBef>
              <a:buClrTx/>
              <a:buFontTx/>
              <a:buNone/>
            </a:pPr>
            <a:r>
              <a:rPr lang="en-US" altLang="en-US" sz="1050" b="1" dirty="0">
                <a:solidFill>
                  <a:schemeClr val="tx2"/>
                </a:solidFill>
                <a:latin typeface="+mn-lt"/>
              </a:rPr>
              <a:t>eNodeB</a:t>
            </a:r>
          </a:p>
        </p:txBody>
      </p:sp>
      <p:pic>
        <p:nvPicPr>
          <p:cNvPr id="170" name="Picture 409"/>
          <p:cNvPicPr>
            <a:picLocks noChangeAspect="1"/>
          </p:cNvPicPr>
          <p:nvPr/>
        </p:nvPicPr>
        <p:blipFill>
          <a:blip r:embed="rId2" cstate="screen">
            <a:grayscl/>
            <a:extLst>
              <a:ext uri="{28A0092B-C50C-407E-A947-70E740481C1C}">
                <a14:useLocalDpi xmlns:a14="http://schemas.microsoft.com/office/drawing/2010/main"/>
              </a:ext>
            </a:extLst>
          </a:blip>
          <a:srcRect/>
          <a:stretch>
            <a:fillRect/>
          </a:stretch>
        </p:blipFill>
        <p:spPr bwMode="auto">
          <a:xfrm>
            <a:off x="1225770" y="3886478"/>
            <a:ext cx="6302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1" name="Group 410"/>
          <p:cNvGrpSpPr>
            <a:grpSpLocks/>
          </p:cNvGrpSpPr>
          <p:nvPr/>
        </p:nvGrpSpPr>
        <p:grpSpPr bwMode="auto">
          <a:xfrm>
            <a:off x="3113308" y="3665815"/>
            <a:ext cx="623887" cy="336550"/>
            <a:chOff x="4617804" y="3659313"/>
            <a:chExt cx="624934" cy="337043"/>
          </a:xfrm>
        </p:grpSpPr>
        <p:sp>
          <p:nvSpPr>
            <p:cNvPr id="172" name="Freeform 680"/>
            <p:cNvSpPr>
              <a:spLocks/>
            </p:cNvSpPr>
            <p:nvPr/>
          </p:nvSpPr>
          <p:spPr bwMode="auto">
            <a:xfrm>
              <a:off x="4617804" y="3659313"/>
              <a:ext cx="624934" cy="337043"/>
            </a:xfrm>
            <a:custGeom>
              <a:avLst/>
              <a:gdLst>
                <a:gd name="T0" fmla="*/ 2147483646 w 178"/>
                <a:gd name="T1" fmla="*/ 0 h 96"/>
                <a:gd name="T2" fmla="*/ 2147483646 w 178"/>
                <a:gd name="T3" fmla="*/ 0 h 96"/>
                <a:gd name="T4" fmla="*/ 0 w 178"/>
                <a:gd name="T5" fmla="*/ 2147483646 h 96"/>
                <a:gd name="T6" fmla="*/ 0 w 178"/>
                <a:gd name="T7" fmla="*/ 2147483646 h 96"/>
                <a:gd name="T8" fmla="*/ 2147483646 w 178"/>
                <a:gd name="T9" fmla="*/ 2147483646 h 96"/>
                <a:gd name="T10" fmla="*/ 2147483646 w 178"/>
                <a:gd name="T11" fmla="*/ 2147483646 h 96"/>
                <a:gd name="T12" fmla="*/ 2147483646 w 178"/>
                <a:gd name="T13" fmla="*/ 0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8" h="96">
                  <a:moveTo>
                    <a:pt x="143" y="0"/>
                  </a:moveTo>
                  <a:lnTo>
                    <a:pt x="36" y="0"/>
                  </a:lnTo>
                  <a:lnTo>
                    <a:pt x="0" y="68"/>
                  </a:lnTo>
                  <a:lnTo>
                    <a:pt x="0" y="96"/>
                  </a:lnTo>
                  <a:lnTo>
                    <a:pt x="178" y="96"/>
                  </a:lnTo>
                  <a:lnTo>
                    <a:pt x="178" y="68"/>
                  </a:lnTo>
                  <a:lnTo>
                    <a:pt x="14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dirty="0">
                <a:latin typeface="+mn-lt"/>
              </a:endParaRPr>
            </a:p>
          </p:txBody>
        </p:sp>
        <p:sp>
          <p:nvSpPr>
            <p:cNvPr id="173" name="Rectangle 681"/>
            <p:cNvSpPr>
              <a:spLocks noChangeArrowheads="1"/>
            </p:cNvSpPr>
            <p:nvPr/>
          </p:nvSpPr>
          <p:spPr bwMode="auto">
            <a:xfrm>
              <a:off x="4649402" y="3901563"/>
              <a:ext cx="565249" cy="63196"/>
            </a:xfrm>
            <a:prstGeom prst="rect">
              <a:avLst/>
            </a:prstGeom>
            <a:solidFill>
              <a:srgbClr val="FFAE9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42950" indent="-285750">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eaLnBrk="1" hangingPunct="1">
                <a:spcBef>
                  <a:spcPct val="0"/>
                </a:spcBef>
                <a:buClrTx/>
                <a:buFontTx/>
                <a:buNone/>
              </a:pPr>
              <a:endParaRPr lang="ru-RU" altLang="en-US" sz="1600" dirty="0">
                <a:solidFill>
                  <a:schemeClr val="tx1"/>
                </a:solidFill>
                <a:latin typeface="+mn-lt"/>
              </a:endParaRPr>
            </a:p>
          </p:txBody>
        </p:sp>
        <p:sp>
          <p:nvSpPr>
            <p:cNvPr id="174" name="Freeform 682"/>
            <p:cNvSpPr>
              <a:spLocks noEditPoints="1"/>
            </p:cNvSpPr>
            <p:nvPr/>
          </p:nvSpPr>
          <p:spPr bwMode="auto">
            <a:xfrm>
              <a:off x="4649402" y="3683890"/>
              <a:ext cx="561738" cy="214163"/>
            </a:xfrm>
            <a:custGeom>
              <a:avLst/>
              <a:gdLst>
                <a:gd name="T0" fmla="*/ 2147483646 w 106"/>
                <a:gd name="T1" fmla="*/ 0 h 40"/>
                <a:gd name="T2" fmla="*/ 0 w 106"/>
                <a:gd name="T3" fmla="*/ 2147483646 h 40"/>
                <a:gd name="T4" fmla="*/ 2147483646 w 106"/>
                <a:gd name="T5" fmla="*/ 2147483646 h 40"/>
                <a:gd name="T6" fmla="*/ 2147483646 w 106"/>
                <a:gd name="T7" fmla="*/ 0 h 40"/>
                <a:gd name="T8" fmla="*/ 2147483646 w 106"/>
                <a:gd name="T9" fmla="*/ 0 h 40"/>
                <a:gd name="T10" fmla="*/ 2147483646 w 106"/>
                <a:gd name="T11" fmla="*/ 2147483646 h 40"/>
                <a:gd name="T12" fmla="*/ 2147483646 w 106"/>
                <a:gd name="T13" fmla="*/ 2147483646 h 40"/>
                <a:gd name="T14" fmla="*/ 2147483646 w 106"/>
                <a:gd name="T15" fmla="*/ 2147483646 h 40"/>
                <a:gd name="T16" fmla="*/ 2147483646 w 106"/>
                <a:gd name="T17" fmla="*/ 2147483646 h 40"/>
                <a:gd name="T18" fmla="*/ 2147483646 w 106"/>
                <a:gd name="T19" fmla="*/ 2147483646 h 40"/>
                <a:gd name="T20" fmla="*/ 2147483646 w 106"/>
                <a:gd name="T21" fmla="*/ 2147483646 h 40"/>
                <a:gd name="T22" fmla="*/ 2147483646 w 106"/>
                <a:gd name="T23" fmla="*/ 2147483646 h 40"/>
                <a:gd name="T24" fmla="*/ 2147483646 w 106"/>
                <a:gd name="T25" fmla="*/ 2147483646 h 40"/>
                <a:gd name="T26" fmla="*/ 2147483646 w 106"/>
                <a:gd name="T27" fmla="*/ 2147483646 h 40"/>
                <a:gd name="T28" fmla="*/ 2147483646 w 106"/>
                <a:gd name="T29" fmla="*/ 2147483646 h 40"/>
                <a:gd name="T30" fmla="*/ 2147483646 w 106"/>
                <a:gd name="T31" fmla="*/ 2147483646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6" h="40">
                  <a:moveTo>
                    <a:pt x="21" y="0"/>
                  </a:moveTo>
                  <a:cubicBezTo>
                    <a:pt x="0" y="40"/>
                    <a:pt x="0" y="40"/>
                    <a:pt x="0" y="40"/>
                  </a:cubicBezTo>
                  <a:cubicBezTo>
                    <a:pt x="106" y="40"/>
                    <a:pt x="106" y="40"/>
                    <a:pt x="106" y="40"/>
                  </a:cubicBezTo>
                  <a:cubicBezTo>
                    <a:pt x="85" y="0"/>
                    <a:pt x="85" y="0"/>
                    <a:pt x="85" y="0"/>
                  </a:cubicBezTo>
                  <a:lnTo>
                    <a:pt x="21" y="0"/>
                  </a:lnTo>
                  <a:close/>
                  <a:moveTo>
                    <a:pt x="54" y="33"/>
                  </a:moveTo>
                  <a:cubicBezTo>
                    <a:pt x="36" y="33"/>
                    <a:pt x="20" y="27"/>
                    <a:pt x="24" y="16"/>
                  </a:cubicBezTo>
                  <a:cubicBezTo>
                    <a:pt x="27" y="8"/>
                    <a:pt x="41" y="5"/>
                    <a:pt x="50" y="5"/>
                  </a:cubicBezTo>
                  <a:cubicBezTo>
                    <a:pt x="66" y="5"/>
                    <a:pt x="73" y="13"/>
                    <a:pt x="69" y="17"/>
                  </a:cubicBezTo>
                  <a:cubicBezTo>
                    <a:pt x="68" y="15"/>
                    <a:pt x="64" y="9"/>
                    <a:pt x="53" y="9"/>
                  </a:cubicBezTo>
                  <a:cubicBezTo>
                    <a:pt x="46" y="9"/>
                    <a:pt x="38" y="11"/>
                    <a:pt x="38" y="16"/>
                  </a:cubicBezTo>
                  <a:cubicBezTo>
                    <a:pt x="37" y="20"/>
                    <a:pt x="45" y="25"/>
                    <a:pt x="58" y="24"/>
                  </a:cubicBezTo>
                  <a:cubicBezTo>
                    <a:pt x="73" y="24"/>
                    <a:pt x="79" y="18"/>
                    <a:pt x="77" y="13"/>
                  </a:cubicBezTo>
                  <a:cubicBezTo>
                    <a:pt x="76" y="10"/>
                    <a:pt x="70" y="7"/>
                    <a:pt x="66" y="6"/>
                  </a:cubicBezTo>
                  <a:cubicBezTo>
                    <a:pt x="72" y="7"/>
                    <a:pt x="81" y="10"/>
                    <a:pt x="83" y="17"/>
                  </a:cubicBezTo>
                  <a:cubicBezTo>
                    <a:pt x="86" y="25"/>
                    <a:pt x="73" y="33"/>
                    <a:pt x="54" y="33"/>
                  </a:cubicBezTo>
                  <a:close/>
                </a:path>
              </a:pathLst>
            </a:custGeom>
            <a:solidFill>
              <a:srgbClr val="FFAE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dirty="0">
                <a:latin typeface="+mn-lt"/>
              </a:endParaRPr>
            </a:p>
          </p:txBody>
        </p:sp>
        <p:sp>
          <p:nvSpPr>
            <p:cNvPr id="175" name="Freeform 683"/>
            <p:cNvSpPr>
              <a:spLocks noEditPoints="1"/>
            </p:cNvSpPr>
            <p:nvPr/>
          </p:nvSpPr>
          <p:spPr bwMode="auto">
            <a:xfrm>
              <a:off x="4628336" y="3669846"/>
              <a:ext cx="607380" cy="315978"/>
            </a:xfrm>
            <a:custGeom>
              <a:avLst/>
              <a:gdLst>
                <a:gd name="T0" fmla="*/ 2147483646 w 173"/>
                <a:gd name="T1" fmla="*/ 0 h 90"/>
                <a:gd name="T2" fmla="*/ 0 w 173"/>
                <a:gd name="T3" fmla="*/ 2147483646 h 90"/>
                <a:gd name="T4" fmla="*/ 0 w 173"/>
                <a:gd name="T5" fmla="*/ 2147483646 h 90"/>
                <a:gd name="T6" fmla="*/ 2147483646 w 173"/>
                <a:gd name="T7" fmla="*/ 2147483646 h 90"/>
                <a:gd name="T8" fmla="*/ 2147483646 w 173"/>
                <a:gd name="T9" fmla="*/ 2147483646 h 90"/>
                <a:gd name="T10" fmla="*/ 2147483646 w 173"/>
                <a:gd name="T11" fmla="*/ 0 h 90"/>
                <a:gd name="T12" fmla="*/ 2147483646 w 173"/>
                <a:gd name="T13" fmla="*/ 0 h 90"/>
                <a:gd name="T14" fmla="*/ 2147483646 w 173"/>
                <a:gd name="T15" fmla="*/ 2147483646 h 90"/>
                <a:gd name="T16" fmla="*/ 2147483646 w 173"/>
                <a:gd name="T17" fmla="*/ 2147483646 h 90"/>
                <a:gd name="T18" fmla="*/ 2147483646 w 173"/>
                <a:gd name="T19" fmla="*/ 2147483646 h 90"/>
                <a:gd name="T20" fmla="*/ 2147483646 w 173"/>
                <a:gd name="T21" fmla="*/ 2147483646 h 90"/>
                <a:gd name="T22" fmla="*/ 2147483646 w 173"/>
                <a:gd name="T23" fmla="*/ 2147483646 h 90"/>
                <a:gd name="T24" fmla="*/ 2147483646 w 173"/>
                <a:gd name="T25" fmla="*/ 2147483646 h 90"/>
                <a:gd name="T26" fmla="*/ 2147483646 w 173"/>
                <a:gd name="T27" fmla="*/ 2147483646 h 90"/>
                <a:gd name="T28" fmla="*/ 2147483646 w 173"/>
                <a:gd name="T29" fmla="*/ 2147483646 h 90"/>
                <a:gd name="T30" fmla="*/ 2147483646 w 173"/>
                <a:gd name="T31" fmla="*/ 2147483646 h 90"/>
                <a:gd name="T32" fmla="*/ 2147483646 w 173"/>
                <a:gd name="T33" fmla="*/ 2147483646 h 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3" h="90">
                  <a:moveTo>
                    <a:pt x="35" y="0"/>
                  </a:moveTo>
                  <a:lnTo>
                    <a:pt x="0" y="65"/>
                  </a:lnTo>
                  <a:lnTo>
                    <a:pt x="0" y="90"/>
                  </a:lnTo>
                  <a:lnTo>
                    <a:pt x="173" y="90"/>
                  </a:lnTo>
                  <a:lnTo>
                    <a:pt x="173" y="65"/>
                  </a:lnTo>
                  <a:lnTo>
                    <a:pt x="139" y="0"/>
                  </a:lnTo>
                  <a:lnTo>
                    <a:pt x="35" y="0"/>
                  </a:lnTo>
                  <a:close/>
                  <a:moveTo>
                    <a:pt x="6" y="84"/>
                  </a:moveTo>
                  <a:lnTo>
                    <a:pt x="6" y="66"/>
                  </a:lnTo>
                  <a:lnTo>
                    <a:pt x="167" y="66"/>
                  </a:lnTo>
                  <a:lnTo>
                    <a:pt x="167" y="84"/>
                  </a:lnTo>
                  <a:lnTo>
                    <a:pt x="6" y="84"/>
                  </a:lnTo>
                  <a:close/>
                  <a:moveTo>
                    <a:pt x="6" y="65"/>
                  </a:moveTo>
                  <a:lnTo>
                    <a:pt x="38" y="4"/>
                  </a:lnTo>
                  <a:lnTo>
                    <a:pt x="134" y="4"/>
                  </a:lnTo>
                  <a:lnTo>
                    <a:pt x="166" y="65"/>
                  </a:lnTo>
                  <a:lnTo>
                    <a:pt x="6" y="65"/>
                  </a:lnTo>
                  <a:close/>
                </a:path>
              </a:pathLst>
            </a:custGeom>
            <a:solidFill>
              <a:srgbClr val="FF6C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dirty="0">
                <a:latin typeface="+mn-lt"/>
              </a:endParaRPr>
            </a:p>
          </p:txBody>
        </p:sp>
      </p:grpSp>
      <p:sp>
        <p:nvSpPr>
          <p:cNvPr id="176" name="TextBox 415"/>
          <p:cNvSpPr txBox="1">
            <a:spLocks noChangeArrowheads="1"/>
          </p:cNvSpPr>
          <p:nvPr/>
        </p:nvSpPr>
        <p:spPr bwMode="auto">
          <a:xfrm>
            <a:off x="800320" y="4367490"/>
            <a:ext cx="1300163"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42950" indent="-285750">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algn="ctr" eaLnBrk="1" hangingPunct="1">
              <a:spcBef>
                <a:spcPct val="0"/>
              </a:spcBef>
              <a:buClrTx/>
              <a:buFontTx/>
              <a:buNone/>
            </a:pPr>
            <a:r>
              <a:rPr lang="en-US" altLang="en-US" sz="1200" b="1" dirty="0">
                <a:solidFill>
                  <a:schemeClr val="accent1"/>
                </a:solidFill>
                <a:latin typeface="+mn-lt"/>
              </a:rPr>
              <a:t>Reflectors</a:t>
            </a:r>
          </a:p>
        </p:txBody>
      </p:sp>
      <p:sp>
        <p:nvSpPr>
          <p:cNvPr id="177" name="Rectangle 176"/>
          <p:cNvSpPr/>
          <p:nvPr/>
        </p:nvSpPr>
        <p:spPr>
          <a:xfrm>
            <a:off x="779683" y="2532340"/>
            <a:ext cx="1301750" cy="155575"/>
          </a:xfrm>
          <a:prstGeom prst="rect">
            <a:avLst/>
          </a:prstGeom>
          <a:solidFill>
            <a:schemeClr val="bg1"/>
          </a:solidFill>
          <a:ln>
            <a:noFill/>
          </a:ln>
          <a:effectLst/>
        </p:spPr>
        <p:style>
          <a:lnRef idx="1">
            <a:schemeClr val="accent1"/>
          </a:lnRef>
          <a:fillRef idx="1001">
            <a:schemeClr val="l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p>
        </p:txBody>
      </p:sp>
      <p:sp>
        <p:nvSpPr>
          <p:cNvPr id="178" name="Rectangle 177"/>
          <p:cNvSpPr/>
          <p:nvPr/>
        </p:nvSpPr>
        <p:spPr>
          <a:xfrm>
            <a:off x="2952970" y="3191153"/>
            <a:ext cx="4824413" cy="206375"/>
          </a:xfrm>
          <a:prstGeom prst="rect">
            <a:avLst/>
          </a:prstGeom>
          <a:solidFill>
            <a:schemeClr val="bg1"/>
          </a:solidFill>
          <a:ln>
            <a:noFill/>
          </a:ln>
          <a:effectLst/>
        </p:spPr>
        <p:style>
          <a:lnRef idx="1">
            <a:schemeClr val="accent1"/>
          </a:lnRef>
          <a:fillRef idx="1001">
            <a:schemeClr val="l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p>
        </p:txBody>
      </p:sp>
      <p:cxnSp>
        <p:nvCxnSpPr>
          <p:cNvPr id="179" name="Straight Connector 178"/>
          <p:cNvCxnSpPr/>
          <p:nvPr/>
        </p:nvCxnSpPr>
        <p:spPr>
          <a:xfrm flipH="1">
            <a:off x="3935117" y="2878415"/>
            <a:ext cx="0" cy="546100"/>
          </a:xfrm>
          <a:prstGeom prst="line">
            <a:avLst/>
          </a:prstGeom>
          <a:ln>
            <a:solidFill>
              <a:schemeClr val="accent6">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180" name="TextBox 419"/>
          <p:cNvSpPr txBox="1">
            <a:spLocks noChangeArrowheads="1"/>
          </p:cNvSpPr>
          <p:nvPr/>
        </p:nvSpPr>
        <p:spPr bwMode="auto">
          <a:xfrm>
            <a:off x="2974680" y="3010971"/>
            <a:ext cx="2030413" cy="261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42950" indent="-285750">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algn="ctr" eaLnBrk="1" hangingPunct="1">
              <a:spcBef>
                <a:spcPct val="0"/>
              </a:spcBef>
              <a:buClrTx/>
              <a:buFontTx/>
              <a:buNone/>
            </a:pPr>
            <a:r>
              <a:rPr lang="en-US" altLang="en-US" sz="1050" dirty="0">
                <a:solidFill>
                  <a:schemeClr val="accent1"/>
                </a:solidFill>
                <a:latin typeface="+mn-lt"/>
              </a:rPr>
              <a:t>Management</a:t>
            </a:r>
          </a:p>
        </p:txBody>
      </p:sp>
      <p:cxnSp>
        <p:nvCxnSpPr>
          <p:cNvPr id="181" name="Straight Connector 180"/>
          <p:cNvCxnSpPr/>
          <p:nvPr/>
        </p:nvCxnSpPr>
        <p:spPr>
          <a:xfrm flipV="1">
            <a:off x="2100483" y="3949978"/>
            <a:ext cx="982662" cy="0"/>
          </a:xfrm>
          <a:prstGeom prst="line">
            <a:avLst/>
          </a:prstGeom>
          <a:ln>
            <a:solidFill>
              <a:schemeClr val="bg1"/>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182" name="Group 422"/>
          <p:cNvGrpSpPr>
            <a:grpSpLocks noChangeAspect="1"/>
          </p:cNvGrpSpPr>
          <p:nvPr/>
        </p:nvGrpSpPr>
        <p:grpSpPr bwMode="auto">
          <a:xfrm>
            <a:off x="1295620" y="3337203"/>
            <a:ext cx="485775" cy="295275"/>
            <a:chOff x="1208201" y="4491262"/>
            <a:chExt cx="565249" cy="344065"/>
          </a:xfrm>
        </p:grpSpPr>
        <p:sp>
          <p:nvSpPr>
            <p:cNvPr id="183" name="Freeform 616"/>
            <p:cNvSpPr>
              <a:spLocks/>
            </p:cNvSpPr>
            <p:nvPr/>
          </p:nvSpPr>
          <p:spPr bwMode="auto">
            <a:xfrm>
              <a:off x="1208201" y="4491262"/>
              <a:ext cx="565249" cy="344065"/>
            </a:xfrm>
            <a:custGeom>
              <a:avLst/>
              <a:gdLst>
                <a:gd name="T0" fmla="*/ 2147483646 w 107"/>
                <a:gd name="T1" fmla="*/ 2147483646 h 65"/>
                <a:gd name="T2" fmla="*/ 2147483646 w 107"/>
                <a:gd name="T3" fmla="*/ 2147483646 h 65"/>
                <a:gd name="T4" fmla="*/ 0 w 107"/>
                <a:gd name="T5" fmla="*/ 2147483646 h 65"/>
                <a:gd name="T6" fmla="*/ 0 w 107"/>
                <a:gd name="T7" fmla="*/ 2147483646 h 65"/>
                <a:gd name="T8" fmla="*/ 2147483646 w 107"/>
                <a:gd name="T9" fmla="*/ 2147483646 h 65"/>
                <a:gd name="T10" fmla="*/ 2147483646 w 107"/>
                <a:gd name="T11" fmla="*/ 0 h 65"/>
                <a:gd name="T12" fmla="*/ 2147483646 w 107"/>
                <a:gd name="T13" fmla="*/ 2147483646 h 65"/>
                <a:gd name="T14" fmla="*/ 2147483646 w 107"/>
                <a:gd name="T15" fmla="*/ 2147483646 h 65"/>
                <a:gd name="T16" fmla="*/ 2147483646 w 107"/>
                <a:gd name="T17" fmla="*/ 2147483646 h 65"/>
                <a:gd name="T18" fmla="*/ 2147483646 w 107"/>
                <a:gd name="T19" fmla="*/ 2147483646 h 65"/>
                <a:gd name="T20" fmla="*/ 2147483646 w 107"/>
                <a:gd name="T21" fmla="*/ 2147483646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7" h="65">
                  <a:moveTo>
                    <a:pt x="54" y="65"/>
                  </a:moveTo>
                  <a:cubicBezTo>
                    <a:pt x="40" y="65"/>
                    <a:pt x="27" y="63"/>
                    <a:pt x="17" y="59"/>
                  </a:cubicBezTo>
                  <a:cubicBezTo>
                    <a:pt x="6" y="54"/>
                    <a:pt x="0" y="47"/>
                    <a:pt x="0" y="40"/>
                  </a:cubicBezTo>
                  <a:cubicBezTo>
                    <a:pt x="0" y="25"/>
                    <a:pt x="0" y="25"/>
                    <a:pt x="0" y="25"/>
                  </a:cubicBezTo>
                  <a:cubicBezTo>
                    <a:pt x="0" y="18"/>
                    <a:pt x="6" y="11"/>
                    <a:pt x="17" y="7"/>
                  </a:cubicBezTo>
                  <a:cubicBezTo>
                    <a:pt x="27" y="2"/>
                    <a:pt x="40" y="0"/>
                    <a:pt x="54" y="0"/>
                  </a:cubicBezTo>
                  <a:cubicBezTo>
                    <a:pt x="67" y="0"/>
                    <a:pt x="80" y="2"/>
                    <a:pt x="90" y="7"/>
                  </a:cubicBezTo>
                  <a:cubicBezTo>
                    <a:pt x="101" y="11"/>
                    <a:pt x="107" y="18"/>
                    <a:pt x="107" y="25"/>
                  </a:cubicBezTo>
                  <a:cubicBezTo>
                    <a:pt x="107" y="40"/>
                    <a:pt x="107" y="40"/>
                    <a:pt x="107" y="40"/>
                  </a:cubicBezTo>
                  <a:cubicBezTo>
                    <a:pt x="107" y="47"/>
                    <a:pt x="101" y="54"/>
                    <a:pt x="90" y="59"/>
                  </a:cubicBezTo>
                  <a:cubicBezTo>
                    <a:pt x="80" y="63"/>
                    <a:pt x="67" y="65"/>
                    <a:pt x="54" y="65"/>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dirty="0">
                <a:latin typeface="+mn-lt"/>
              </a:endParaRPr>
            </a:p>
          </p:txBody>
        </p:sp>
        <p:sp>
          <p:nvSpPr>
            <p:cNvPr id="184" name="Freeform 617"/>
            <p:cNvSpPr>
              <a:spLocks noEditPoints="1"/>
            </p:cNvSpPr>
            <p:nvPr/>
          </p:nvSpPr>
          <p:spPr bwMode="auto">
            <a:xfrm>
              <a:off x="1218733" y="4491262"/>
              <a:ext cx="544184" cy="333532"/>
            </a:xfrm>
            <a:custGeom>
              <a:avLst/>
              <a:gdLst>
                <a:gd name="T0" fmla="*/ 2147483646 w 103"/>
                <a:gd name="T1" fmla="*/ 2147483646 h 63"/>
                <a:gd name="T2" fmla="*/ 2147483646 w 103"/>
                <a:gd name="T3" fmla="*/ 2147483646 h 63"/>
                <a:gd name="T4" fmla="*/ 0 w 103"/>
                <a:gd name="T5" fmla="*/ 2147483646 h 63"/>
                <a:gd name="T6" fmla="*/ 0 w 103"/>
                <a:gd name="T7" fmla="*/ 2147483646 h 63"/>
                <a:gd name="T8" fmla="*/ 2147483646 w 103"/>
                <a:gd name="T9" fmla="*/ 2147483646 h 63"/>
                <a:gd name="T10" fmla="*/ 2147483646 w 103"/>
                <a:gd name="T11" fmla="*/ 2147483646 h 63"/>
                <a:gd name="T12" fmla="*/ 2147483646 w 103"/>
                <a:gd name="T13" fmla="*/ 2147483646 h 63"/>
                <a:gd name="T14" fmla="*/ 2147483646 w 103"/>
                <a:gd name="T15" fmla="*/ 2147483646 h 63"/>
                <a:gd name="T16" fmla="*/ 2147483646 w 103"/>
                <a:gd name="T17" fmla="*/ 2147483646 h 63"/>
                <a:gd name="T18" fmla="*/ 2147483646 w 103"/>
                <a:gd name="T19" fmla="*/ 2147483646 h 63"/>
                <a:gd name="T20" fmla="*/ 2147483646 w 103"/>
                <a:gd name="T21" fmla="*/ 2147483646 h 63"/>
                <a:gd name="T22" fmla="*/ 2147483646 w 103"/>
                <a:gd name="T23" fmla="*/ 2147483646 h 63"/>
                <a:gd name="T24" fmla="*/ 2147483646 w 103"/>
                <a:gd name="T25" fmla="*/ 2147483646 h 63"/>
                <a:gd name="T26" fmla="*/ 2147483646 w 103"/>
                <a:gd name="T27" fmla="*/ 2147483646 h 63"/>
                <a:gd name="T28" fmla="*/ 2147483646 w 103"/>
                <a:gd name="T29" fmla="*/ 2147483646 h 63"/>
                <a:gd name="T30" fmla="*/ 2147483646 w 103"/>
                <a:gd name="T31" fmla="*/ 2147483646 h 63"/>
                <a:gd name="T32" fmla="*/ 2147483646 w 103"/>
                <a:gd name="T33" fmla="*/ 2147483646 h 63"/>
                <a:gd name="T34" fmla="*/ 2147483646 w 103"/>
                <a:gd name="T35" fmla="*/ 2147483646 h 63"/>
                <a:gd name="T36" fmla="*/ 2147483646 w 103"/>
                <a:gd name="T37" fmla="*/ 2147483646 h 63"/>
                <a:gd name="T38" fmla="*/ 2147483646 w 103"/>
                <a:gd name="T39" fmla="*/ 2147483646 h 63"/>
                <a:gd name="T40" fmla="*/ 2147483646 w 103"/>
                <a:gd name="T41" fmla="*/ 2147483646 h 63"/>
                <a:gd name="T42" fmla="*/ 2147483646 w 103"/>
                <a:gd name="T43" fmla="*/ 2147483646 h 63"/>
                <a:gd name="T44" fmla="*/ 2147483646 w 103"/>
                <a:gd name="T45" fmla="*/ 2147483646 h 63"/>
                <a:gd name="T46" fmla="*/ 2147483646 w 103"/>
                <a:gd name="T47" fmla="*/ 2147483646 h 63"/>
                <a:gd name="T48" fmla="*/ 2147483646 w 103"/>
                <a:gd name="T49" fmla="*/ 2147483646 h 63"/>
                <a:gd name="T50" fmla="*/ 2147483646 w 103"/>
                <a:gd name="T51" fmla="*/ 2147483646 h 63"/>
                <a:gd name="T52" fmla="*/ 2147483646 w 103"/>
                <a:gd name="T53" fmla="*/ 2147483646 h 63"/>
                <a:gd name="T54" fmla="*/ 2147483646 w 103"/>
                <a:gd name="T55" fmla="*/ 2147483646 h 63"/>
                <a:gd name="T56" fmla="*/ 2147483646 w 103"/>
                <a:gd name="T57" fmla="*/ 2147483646 h 63"/>
                <a:gd name="T58" fmla="*/ 2147483646 w 103"/>
                <a:gd name="T59" fmla="*/ 2147483646 h 6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03" h="63">
                  <a:moveTo>
                    <a:pt x="88" y="8"/>
                  </a:moveTo>
                  <a:cubicBezTo>
                    <a:pt x="68" y="0"/>
                    <a:pt x="35" y="0"/>
                    <a:pt x="16" y="8"/>
                  </a:cubicBezTo>
                  <a:cubicBezTo>
                    <a:pt x="6" y="13"/>
                    <a:pt x="0" y="19"/>
                    <a:pt x="0" y="25"/>
                  </a:cubicBezTo>
                  <a:cubicBezTo>
                    <a:pt x="0" y="40"/>
                    <a:pt x="0" y="40"/>
                    <a:pt x="0" y="40"/>
                  </a:cubicBezTo>
                  <a:cubicBezTo>
                    <a:pt x="0" y="46"/>
                    <a:pt x="6" y="52"/>
                    <a:pt x="16" y="57"/>
                  </a:cubicBezTo>
                  <a:cubicBezTo>
                    <a:pt x="25" y="61"/>
                    <a:pt x="39" y="63"/>
                    <a:pt x="52" y="63"/>
                  </a:cubicBezTo>
                  <a:cubicBezTo>
                    <a:pt x="65" y="63"/>
                    <a:pt x="78" y="61"/>
                    <a:pt x="88" y="57"/>
                  </a:cubicBezTo>
                  <a:cubicBezTo>
                    <a:pt x="98" y="52"/>
                    <a:pt x="103" y="46"/>
                    <a:pt x="103" y="40"/>
                  </a:cubicBezTo>
                  <a:cubicBezTo>
                    <a:pt x="103" y="25"/>
                    <a:pt x="103" y="25"/>
                    <a:pt x="103" y="25"/>
                  </a:cubicBezTo>
                  <a:cubicBezTo>
                    <a:pt x="103" y="19"/>
                    <a:pt x="98" y="13"/>
                    <a:pt x="88" y="8"/>
                  </a:cubicBezTo>
                  <a:close/>
                  <a:moveTo>
                    <a:pt x="17" y="11"/>
                  </a:moveTo>
                  <a:cubicBezTo>
                    <a:pt x="26" y="7"/>
                    <a:pt x="39" y="4"/>
                    <a:pt x="52" y="4"/>
                  </a:cubicBezTo>
                  <a:cubicBezTo>
                    <a:pt x="64" y="4"/>
                    <a:pt x="77" y="7"/>
                    <a:pt x="87" y="11"/>
                  </a:cubicBezTo>
                  <a:cubicBezTo>
                    <a:pt x="95" y="15"/>
                    <a:pt x="100" y="20"/>
                    <a:pt x="100" y="25"/>
                  </a:cubicBezTo>
                  <a:cubicBezTo>
                    <a:pt x="100" y="29"/>
                    <a:pt x="100" y="29"/>
                    <a:pt x="100" y="29"/>
                  </a:cubicBezTo>
                  <a:cubicBezTo>
                    <a:pt x="99" y="33"/>
                    <a:pt x="94" y="37"/>
                    <a:pt x="87" y="40"/>
                  </a:cubicBezTo>
                  <a:cubicBezTo>
                    <a:pt x="67" y="49"/>
                    <a:pt x="36" y="49"/>
                    <a:pt x="16" y="40"/>
                  </a:cubicBezTo>
                  <a:cubicBezTo>
                    <a:pt x="9" y="37"/>
                    <a:pt x="4" y="33"/>
                    <a:pt x="3" y="29"/>
                  </a:cubicBezTo>
                  <a:cubicBezTo>
                    <a:pt x="3" y="25"/>
                    <a:pt x="3" y="25"/>
                    <a:pt x="3" y="25"/>
                  </a:cubicBezTo>
                  <a:cubicBezTo>
                    <a:pt x="3" y="20"/>
                    <a:pt x="8" y="15"/>
                    <a:pt x="17" y="11"/>
                  </a:cubicBezTo>
                  <a:close/>
                  <a:moveTo>
                    <a:pt x="87" y="54"/>
                  </a:moveTo>
                  <a:cubicBezTo>
                    <a:pt x="67" y="63"/>
                    <a:pt x="36" y="63"/>
                    <a:pt x="17" y="54"/>
                  </a:cubicBezTo>
                  <a:cubicBezTo>
                    <a:pt x="8" y="50"/>
                    <a:pt x="3" y="45"/>
                    <a:pt x="3" y="40"/>
                  </a:cubicBezTo>
                  <a:cubicBezTo>
                    <a:pt x="3" y="32"/>
                    <a:pt x="3" y="32"/>
                    <a:pt x="3" y="32"/>
                  </a:cubicBezTo>
                  <a:cubicBezTo>
                    <a:pt x="5" y="35"/>
                    <a:pt x="10" y="39"/>
                    <a:pt x="16" y="42"/>
                  </a:cubicBezTo>
                  <a:cubicBezTo>
                    <a:pt x="26" y="46"/>
                    <a:pt x="39" y="48"/>
                    <a:pt x="52" y="48"/>
                  </a:cubicBezTo>
                  <a:cubicBezTo>
                    <a:pt x="65" y="48"/>
                    <a:pt x="77" y="46"/>
                    <a:pt x="87" y="42"/>
                  </a:cubicBezTo>
                  <a:cubicBezTo>
                    <a:pt x="94" y="39"/>
                    <a:pt x="98" y="35"/>
                    <a:pt x="100" y="32"/>
                  </a:cubicBezTo>
                  <a:cubicBezTo>
                    <a:pt x="100" y="40"/>
                    <a:pt x="100" y="40"/>
                    <a:pt x="100" y="40"/>
                  </a:cubicBezTo>
                  <a:cubicBezTo>
                    <a:pt x="100" y="45"/>
                    <a:pt x="95" y="50"/>
                    <a:pt x="87" y="5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dirty="0">
                <a:latin typeface="+mn-lt"/>
              </a:endParaRPr>
            </a:p>
          </p:txBody>
        </p:sp>
        <p:sp>
          <p:nvSpPr>
            <p:cNvPr id="185" name="Freeform 618"/>
            <p:cNvSpPr>
              <a:spLocks noEditPoints="1"/>
            </p:cNvSpPr>
            <p:nvPr/>
          </p:nvSpPr>
          <p:spPr bwMode="auto">
            <a:xfrm>
              <a:off x="1274907" y="4526371"/>
              <a:ext cx="428325" cy="193098"/>
            </a:xfrm>
            <a:custGeom>
              <a:avLst/>
              <a:gdLst>
                <a:gd name="T0" fmla="*/ 2147483646 w 81"/>
                <a:gd name="T1" fmla="*/ 2147483646 h 36"/>
                <a:gd name="T2" fmla="*/ 2147483646 w 81"/>
                <a:gd name="T3" fmla="*/ 2147483646 h 36"/>
                <a:gd name="T4" fmla="*/ 2147483646 w 81"/>
                <a:gd name="T5" fmla="*/ 2147483646 h 36"/>
                <a:gd name="T6" fmla="*/ 2147483646 w 81"/>
                <a:gd name="T7" fmla="*/ 2147483646 h 36"/>
                <a:gd name="T8" fmla="*/ 2147483646 w 81"/>
                <a:gd name="T9" fmla="*/ 2147483646 h 36"/>
                <a:gd name="T10" fmla="*/ 2147483646 w 81"/>
                <a:gd name="T11" fmla="*/ 2147483646 h 36"/>
                <a:gd name="T12" fmla="*/ 0 w 81"/>
                <a:gd name="T13" fmla="*/ 2147483646 h 36"/>
                <a:gd name="T14" fmla="*/ 2147483646 w 81"/>
                <a:gd name="T15" fmla="*/ 2147483646 h 36"/>
                <a:gd name="T16" fmla="*/ 2147483646 w 81"/>
                <a:gd name="T17" fmla="*/ 2147483646 h 36"/>
                <a:gd name="T18" fmla="*/ 2147483646 w 81"/>
                <a:gd name="T19" fmla="*/ 2147483646 h 36"/>
                <a:gd name="T20" fmla="*/ 2147483646 w 81"/>
                <a:gd name="T21" fmla="*/ 2147483646 h 36"/>
                <a:gd name="T22" fmla="*/ 2147483646 w 81"/>
                <a:gd name="T23" fmla="*/ 2147483646 h 36"/>
                <a:gd name="T24" fmla="*/ 2147483646 w 81"/>
                <a:gd name="T25" fmla="*/ 2147483646 h 36"/>
                <a:gd name="T26" fmla="*/ 2147483646 w 81"/>
                <a:gd name="T27" fmla="*/ 2147483646 h 36"/>
                <a:gd name="T28" fmla="*/ 2147483646 w 81"/>
                <a:gd name="T29" fmla="*/ 2147483646 h 36"/>
                <a:gd name="T30" fmla="*/ 2147483646 w 81"/>
                <a:gd name="T31" fmla="*/ 2147483646 h 36"/>
                <a:gd name="T32" fmla="*/ 2147483646 w 81"/>
                <a:gd name="T33" fmla="*/ 2147483646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1" h="36">
                  <a:moveTo>
                    <a:pt x="12" y="30"/>
                  </a:moveTo>
                  <a:cubicBezTo>
                    <a:pt x="20" y="34"/>
                    <a:pt x="30" y="35"/>
                    <a:pt x="41" y="35"/>
                  </a:cubicBezTo>
                  <a:cubicBezTo>
                    <a:pt x="51" y="35"/>
                    <a:pt x="61" y="34"/>
                    <a:pt x="69" y="30"/>
                  </a:cubicBezTo>
                  <a:cubicBezTo>
                    <a:pt x="77" y="27"/>
                    <a:pt x="81" y="23"/>
                    <a:pt x="81" y="18"/>
                  </a:cubicBezTo>
                  <a:cubicBezTo>
                    <a:pt x="81" y="14"/>
                    <a:pt x="77" y="9"/>
                    <a:pt x="69" y="6"/>
                  </a:cubicBezTo>
                  <a:cubicBezTo>
                    <a:pt x="53" y="0"/>
                    <a:pt x="28" y="0"/>
                    <a:pt x="12" y="6"/>
                  </a:cubicBezTo>
                  <a:cubicBezTo>
                    <a:pt x="4" y="9"/>
                    <a:pt x="0" y="14"/>
                    <a:pt x="0" y="18"/>
                  </a:cubicBezTo>
                  <a:cubicBezTo>
                    <a:pt x="0" y="23"/>
                    <a:pt x="4" y="27"/>
                    <a:pt x="12" y="30"/>
                  </a:cubicBezTo>
                  <a:close/>
                  <a:moveTo>
                    <a:pt x="12" y="7"/>
                  </a:moveTo>
                  <a:cubicBezTo>
                    <a:pt x="20" y="4"/>
                    <a:pt x="30" y="3"/>
                    <a:pt x="41" y="3"/>
                  </a:cubicBezTo>
                  <a:cubicBezTo>
                    <a:pt x="51" y="3"/>
                    <a:pt x="61" y="4"/>
                    <a:pt x="69" y="7"/>
                  </a:cubicBezTo>
                  <a:cubicBezTo>
                    <a:pt x="76" y="10"/>
                    <a:pt x="80" y="14"/>
                    <a:pt x="80" y="18"/>
                  </a:cubicBezTo>
                  <a:cubicBezTo>
                    <a:pt x="80" y="22"/>
                    <a:pt x="76" y="26"/>
                    <a:pt x="69" y="29"/>
                  </a:cubicBezTo>
                  <a:cubicBezTo>
                    <a:pt x="69" y="29"/>
                    <a:pt x="69" y="29"/>
                    <a:pt x="69" y="29"/>
                  </a:cubicBezTo>
                  <a:cubicBezTo>
                    <a:pt x="53" y="36"/>
                    <a:pt x="28" y="36"/>
                    <a:pt x="12" y="29"/>
                  </a:cubicBezTo>
                  <a:cubicBezTo>
                    <a:pt x="5" y="26"/>
                    <a:pt x="1" y="22"/>
                    <a:pt x="1" y="18"/>
                  </a:cubicBezTo>
                  <a:cubicBezTo>
                    <a:pt x="1" y="14"/>
                    <a:pt x="5" y="10"/>
                    <a:pt x="12"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dirty="0">
                <a:latin typeface="+mn-lt"/>
              </a:endParaRPr>
            </a:p>
          </p:txBody>
        </p:sp>
        <p:sp>
          <p:nvSpPr>
            <p:cNvPr id="186" name="Freeform 619"/>
            <p:cNvSpPr>
              <a:spLocks/>
            </p:cNvSpPr>
            <p:nvPr/>
          </p:nvSpPr>
          <p:spPr bwMode="auto">
            <a:xfrm>
              <a:off x="1496092" y="4575523"/>
              <a:ext cx="122880" cy="45641"/>
            </a:xfrm>
            <a:custGeom>
              <a:avLst/>
              <a:gdLst>
                <a:gd name="T0" fmla="*/ 2147483646 w 35"/>
                <a:gd name="T1" fmla="*/ 2147483646 h 13"/>
                <a:gd name="T2" fmla="*/ 2147483646 w 35"/>
                <a:gd name="T3" fmla="*/ 2147483646 h 13"/>
                <a:gd name="T4" fmla="*/ 2147483646 w 35"/>
                <a:gd name="T5" fmla="*/ 2147483646 h 13"/>
                <a:gd name="T6" fmla="*/ 2147483646 w 35"/>
                <a:gd name="T7" fmla="*/ 0 h 13"/>
                <a:gd name="T8" fmla="*/ 2147483646 w 35"/>
                <a:gd name="T9" fmla="*/ 2147483646 h 13"/>
                <a:gd name="T10" fmla="*/ 2147483646 w 35"/>
                <a:gd name="T11" fmla="*/ 2147483646 h 13"/>
                <a:gd name="T12" fmla="*/ 0 w 35"/>
                <a:gd name="T13" fmla="*/ 2147483646 h 13"/>
                <a:gd name="T14" fmla="*/ 2147483646 w 35"/>
                <a:gd name="T15" fmla="*/ 2147483646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 h="13">
                  <a:moveTo>
                    <a:pt x="8" y="13"/>
                  </a:moveTo>
                  <a:lnTo>
                    <a:pt x="26" y="6"/>
                  </a:lnTo>
                  <a:lnTo>
                    <a:pt x="29" y="7"/>
                  </a:lnTo>
                  <a:lnTo>
                    <a:pt x="35" y="0"/>
                  </a:lnTo>
                  <a:lnTo>
                    <a:pt x="16" y="1"/>
                  </a:lnTo>
                  <a:lnTo>
                    <a:pt x="20" y="3"/>
                  </a:lnTo>
                  <a:lnTo>
                    <a:pt x="0" y="10"/>
                  </a:lnTo>
                  <a:lnTo>
                    <a:pt x="8"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dirty="0">
                <a:latin typeface="+mn-lt"/>
              </a:endParaRPr>
            </a:p>
          </p:txBody>
        </p:sp>
        <p:sp>
          <p:nvSpPr>
            <p:cNvPr id="187" name="Freeform 620"/>
            <p:cNvSpPr>
              <a:spLocks/>
            </p:cNvSpPr>
            <p:nvPr/>
          </p:nvSpPr>
          <p:spPr bwMode="auto">
            <a:xfrm>
              <a:off x="1513646" y="4631697"/>
              <a:ext cx="112348" cy="49152"/>
            </a:xfrm>
            <a:custGeom>
              <a:avLst/>
              <a:gdLst>
                <a:gd name="T0" fmla="*/ 2147483646 w 32"/>
                <a:gd name="T1" fmla="*/ 2147483646 h 14"/>
                <a:gd name="T2" fmla="*/ 0 w 32"/>
                <a:gd name="T3" fmla="*/ 0 h 14"/>
                <a:gd name="T4" fmla="*/ 2147483646 w 32"/>
                <a:gd name="T5" fmla="*/ 2147483646 h 14"/>
                <a:gd name="T6" fmla="*/ 2147483646 w 32"/>
                <a:gd name="T7" fmla="*/ 2147483646 h 14"/>
                <a:gd name="T8" fmla="*/ 2147483646 w 32"/>
                <a:gd name="T9" fmla="*/ 2147483646 h 14"/>
                <a:gd name="T10" fmla="*/ 2147483646 w 32"/>
                <a:gd name="T11" fmla="*/ 2147483646 h 14"/>
                <a:gd name="T12" fmla="*/ 2147483646 w 32"/>
                <a:gd name="T13" fmla="*/ 2147483646 h 14"/>
                <a:gd name="T14" fmla="*/ 2147483646 w 32"/>
                <a:gd name="T15" fmla="*/ 2147483646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 h="14">
                  <a:moveTo>
                    <a:pt x="18" y="2"/>
                  </a:moveTo>
                  <a:lnTo>
                    <a:pt x="0" y="0"/>
                  </a:lnTo>
                  <a:lnTo>
                    <a:pt x="4" y="8"/>
                  </a:lnTo>
                  <a:lnTo>
                    <a:pt x="7" y="6"/>
                  </a:lnTo>
                  <a:lnTo>
                    <a:pt x="26" y="14"/>
                  </a:lnTo>
                  <a:lnTo>
                    <a:pt x="32" y="11"/>
                  </a:lnTo>
                  <a:lnTo>
                    <a:pt x="15" y="3"/>
                  </a:lnTo>
                  <a:lnTo>
                    <a:pt x="18"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dirty="0">
                <a:latin typeface="+mn-lt"/>
              </a:endParaRPr>
            </a:p>
          </p:txBody>
        </p:sp>
        <p:sp>
          <p:nvSpPr>
            <p:cNvPr id="188" name="Freeform 621"/>
            <p:cNvSpPr>
              <a:spLocks/>
            </p:cNvSpPr>
            <p:nvPr/>
          </p:nvSpPr>
          <p:spPr bwMode="auto">
            <a:xfrm>
              <a:off x="1366190" y="4628186"/>
              <a:ext cx="115859" cy="49152"/>
            </a:xfrm>
            <a:custGeom>
              <a:avLst/>
              <a:gdLst>
                <a:gd name="T0" fmla="*/ 2147483646 w 33"/>
                <a:gd name="T1" fmla="*/ 0 h 14"/>
                <a:gd name="T2" fmla="*/ 2147483646 w 33"/>
                <a:gd name="T3" fmla="*/ 2147483646 h 14"/>
                <a:gd name="T4" fmla="*/ 2147483646 w 33"/>
                <a:gd name="T5" fmla="*/ 2147483646 h 14"/>
                <a:gd name="T6" fmla="*/ 0 w 33"/>
                <a:gd name="T7" fmla="*/ 2147483646 h 14"/>
                <a:gd name="T8" fmla="*/ 2147483646 w 33"/>
                <a:gd name="T9" fmla="*/ 2147483646 h 14"/>
                <a:gd name="T10" fmla="*/ 2147483646 w 33"/>
                <a:gd name="T11" fmla="*/ 2147483646 h 14"/>
                <a:gd name="T12" fmla="*/ 2147483646 w 33"/>
                <a:gd name="T13" fmla="*/ 2147483646 h 14"/>
                <a:gd name="T14" fmla="*/ 2147483646 w 33"/>
                <a:gd name="T15" fmla="*/ 0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14">
                  <a:moveTo>
                    <a:pt x="25" y="0"/>
                  </a:moveTo>
                  <a:lnTo>
                    <a:pt x="9" y="7"/>
                  </a:lnTo>
                  <a:lnTo>
                    <a:pt x="4" y="6"/>
                  </a:lnTo>
                  <a:lnTo>
                    <a:pt x="0" y="14"/>
                  </a:lnTo>
                  <a:lnTo>
                    <a:pt x="18" y="12"/>
                  </a:lnTo>
                  <a:lnTo>
                    <a:pt x="15" y="11"/>
                  </a:lnTo>
                  <a:lnTo>
                    <a:pt x="33" y="3"/>
                  </a:ln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dirty="0">
                <a:latin typeface="+mn-lt"/>
              </a:endParaRPr>
            </a:p>
          </p:txBody>
        </p:sp>
        <p:sp>
          <p:nvSpPr>
            <p:cNvPr id="189" name="Freeform 622"/>
            <p:cNvSpPr>
              <a:spLocks/>
            </p:cNvSpPr>
            <p:nvPr/>
          </p:nvSpPr>
          <p:spPr bwMode="auto">
            <a:xfrm>
              <a:off x="1355657" y="4568501"/>
              <a:ext cx="115859" cy="49152"/>
            </a:xfrm>
            <a:custGeom>
              <a:avLst/>
              <a:gdLst>
                <a:gd name="T0" fmla="*/ 2147483646 w 33"/>
                <a:gd name="T1" fmla="*/ 2147483646 h 14"/>
                <a:gd name="T2" fmla="*/ 2147483646 w 33"/>
                <a:gd name="T3" fmla="*/ 2147483646 h 14"/>
                <a:gd name="T4" fmla="*/ 2147483646 w 33"/>
                <a:gd name="T5" fmla="*/ 2147483646 h 14"/>
                <a:gd name="T6" fmla="*/ 2147483646 w 33"/>
                <a:gd name="T7" fmla="*/ 2147483646 h 14"/>
                <a:gd name="T8" fmla="*/ 2147483646 w 33"/>
                <a:gd name="T9" fmla="*/ 0 h 14"/>
                <a:gd name="T10" fmla="*/ 0 w 33"/>
                <a:gd name="T11" fmla="*/ 2147483646 h 14"/>
                <a:gd name="T12" fmla="*/ 2147483646 w 33"/>
                <a:gd name="T13" fmla="*/ 2147483646 h 14"/>
                <a:gd name="T14" fmla="*/ 2147483646 w 33"/>
                <a:gd name="T15" fmla="*/ 2147483646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14">
                  <a:moveTo>
                    <a:pt x="13" y="11"/>
                  </a:moveTo>
                  <a:lnTo>
                    <a:pt x="33" y="14"/>
                  </a:lnTo>
                  <a:lnTo>
                    <a:pt x="27" y="6"/>
                  </a:lnTo>
                  <a:lnTo>
                    <a:pt x="24" y="8"/>
                  </a:lnTo>
                  <a:lnTo>
                    <a:pt x="6" y="0"/>
                  </a:lnTo>
                  <a:lnTo>
                    <a:pt x="0" y="2"/>
                  </a:lnTo>
                  <a:lnTo>
                    <a:pt x="18" y="9"/>
                  </a:lnTo>
                  <a:lnTo>
                    <a:pt x="13"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dirty="0">
                <a:latin typeface="+mn-lt"/>
              </a:endParaRPr>
            </a:p>
          </p:txBody>
        </p:sp>
        <p:sp>
          <p:nvSpPr>
            <p:cNvPr id="190" name="Freeform 623"/>
            <p:cNvSpPr>
              <a:spLocks/>
            </p:cNvSpPr>
            <p:nvPr/>
          </p:nvSpPr>
          <p:spPr bwMode="auto">
            <a:xfrm>
              <a:off x="1629504" y="4733512"/>
              <a:ext cx="42130" cy="42130"/>
            </a:xfrm>
            <a:custGeom>
              <a:avLst/>
              <a:gdLst>
                <a:gd name="T0" fmla="*/ 0 w 8"/>
                <a:gd name="T1" fmla="*/ 2147483646 h 8"/>
                <a:gd name="T2" fmla="*/ 2147483646 w 8"/>
                <a:gd name="T3" fmla="*/ 2147483646 h 8"/>
                <a:gd name="T4" fmla="*/ 2147483646 w 8"/>
                <a:gd name="T5" fmla="*/ 0 h 8"/>
                <a:gd name="T6" fmla="*/ 0 w 8"/>
                <a:gd name="T7" fmla="*/ 2147483646 h 8"/>
                <a:gd name="T8" fmla="*/ 0 w 8"/>
                <a:gd name="T9" fmla="*/ 2147483646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8">
                  <a:moveTo>
                    <a:pt x="0" y="8"/>
                  </a:moveTo>
                  <a:cubicBezTo>
                    <a:pt x="3" y="8"/>
                    <a:pt x="6" y="7"/>
                    <a:pt x="8" y="6"/>
                  </a:cubicBezTo>
                  <a:cubicBezTo>
                    <a:pt x="8" y="0"/>
                    <a:pt x="8" y="0"/>
                    <a:pt x="8" y="0"/>
                  </a:cubicBezTo>
                  <a:cubicBezTo>
                    <a:pt x="6" y="1"/>
                    <a:pt x="3" y="2"/>
                    <a:pt x="0" y="2"/>
                  </a:cubicBezTo>
                  <a:lnTo>
                    <a:pt x="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dirty="0">
                <a:latin typeface="+mn-lt"/>
              </a:endParaRPr>
            </a:p>
          </p:txBody>
        </p:sp>
        <p:sp>
          <p:nvSpPr>
            <p:cNvPr id="191" name="Freeform 624"/>
            <p:cNvSpPr>
              <a:spLocks/>
            </p:cNvSpPr>
            <p:nvPr/>
          </p:nvSpPr>
          <p:spPr bwMode="auto">
            <a:xfrm>
              <a:off x="1306505" y="4733512"/>
              <a:ext cx="42130" cy="42130"/>
            </a:xfrm>
            <a:custGeom>
              <a:avLst/>
              <a:gdLst>
                <a:gd name="T0" fmla="*/ 0 w 8"/>
                <a:gd name="T1" fmla="*/ 2147483646 h 8"/>
                <a:gd name="T2" fmla="*/ 2147483646 w 8"/>
                <a:gd name="T3" fmla="*/ 2147483646 h 8"/>
                <a:gd name="T4" fmla="*/ 2147483646 w 8"/>
                <a:gd name="T5" fmla="*/ 2147483646 h 8"/>
                <a:gd name="T6" fmla="*/ 0 w 8"/>
                <a:gd name="T7" fmla="*/ 0 h 8"/>
                <a:gd name="T8" fmla="*/ 0 w 8"/>
                <a:gd name="T9" fmla="*/ 2147483646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8">
                  <a:moveTo>
                    <a:pt x="0" y="6"/>
                  </a:moveTo>
                  <a:cubicBezTo>
                    <a:pt x="3" y="7"/>
                    <a:pt x="5" y="8"/>
                    <a:pt x="8" y="8"/>
                  </a:cubicBezTo>
                  <a:cubicBezTo>
                    <a:pt x="8" y="2"/>
                    <a:pt x="8" y="2"/>
                    <a:pt x="8" y="2"/>
                  </a:cubicBezTo>
                  <a:cubicBezTo>
                    <a:pt x="5" y="2"/>
                    <a:pt x="3" y="1"/>
                    <a:pt x="0" y="0"/>
                  </a:cubicBez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dirty="0">
                <a:latin typeface="+mn-lt"/>
              </a:endParaRPr>
            </a:p>
          </p:txBody>
        </p:sp>
        <p:sp>
          <p:nvSpPr>
            <p:cNvPr id="192" name="Freeform 625"/>
            <p:cNvSpPr>
              <a:spLocks/>
            </p:cNvSpPr>
            <p:nvPr/>
          </p:nvSpPr>
          <p:spPr bwMode="auto">
            <a:xfrm>
              <a:off x="1460983" y="4765110"/>
              <a:ext cx="56174" cy="31598"/>
            </a:xfrm>
            <a:custGeom>
              <a:avLst/>
              <a:gdLst>
                <a:gd name="T0" fmla="*/ 0 w 11"/>
                <a:gd name="T1" fmla="*/ 0 h 6"/>
                <a:gd name="T2" fmla="*/ 0 w 11"/>
                <a:gd name="T3" fmla="*/ 2147483646 h 6"/>
                <a:gd name="T4" fmla="*/ 2147483646 w 11"/>
                <a:gd name="T5" fmla="*/ 2147483646 h 6"/>
                <a:gd name="T6" fmla="*/ 2147483646 w 11"/>
                <a:gd name="T7" fmla="*/ 0 h 6"/>
                <a:gd name="T8" fmla="*/ 0 w 1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6">
                  <a:moveTo>
                    <a:pt x="0" y="0"/>
                  </a:moveTo>
                  <a:cubicBezTo>
                    <a:pt x="0" y="6"/>
                    <a:pt x="0" y="6"/>
                    <a:pt x="0" y="6"/>
                  </a:cubicBezTo>
                  <a:cubicBezTo>
                    <a:pt x="4" y="6"/>
                    <a:pt x="7" y="6"/>
                    <a:pt x="11" y="6"/>
                  </a:cubicBezTo>
                  <a:cubicBezTo>
                    <a:pt x="11" y="0"/>
                    <a:pt x="11" y="0"/>
                    <a:pt x="11" y="0"/>
                  </a:cubicBezTo>
                  <a:cubicBezTo>
                    <a:pt x="7" y="0"/>
                    <a:pt x="4"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dirty="0">
                <a:latin typeface="+mn-lt"/>
              </a:endParaRPr>
            </a:p>
          </p:txBody>
        </p:sp>
      </p:grpSp>
      <p:sp>
        <p:nvSpPr>
          <p:cNvPr id="193" name="TextBox 433"/>
          <p:cNvSpPr txBox="1">
            <a:spLocks noChangeArrowheads="1"/>
          </p:cNvSpPr>
          <p:nvPr/>
        </p:nvSpPr>
        <p:spPr bwMode="auto">
          <a:xfrm>
            <a:off x="539970" y="3621365"/>
            <a:ext cx="126841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42950" indent="-285750">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algn="ctr" eaLnBrk="1" hangingPunct="1">
              <a:spcBef>
                <a:spcPct val="0"/>
              </a:spcBef>
              <a:buClrTx/>
              <a:buFontTx/>
              <a:buNone/>
            </a:pPr>
            <a:r>
              <a:rPr lang="en-US" altLang="en-US" sz="1050" b="1" dirty="0">
                <a:solidFill>
                  <a:schemeClr val="tx2"/>
                </a:solidFill>
                <a:latin typeface="+mn-lt"/>
              </a:rPr>
              <a:t>Router/Switch</a:t>
            </a:r>
          </a:p>
        </p:txBody>
      </p:sp>
      <p:cxnSp>
        <p:nvCxnSpPr>
          <p:cNvPr id="194" name="Straight Arrow Connector 193"/>
          <p:cNvCxnSpPr/>
          <p:nvPr/>
        </p:nvCxnSpPr>
        <p:spPr>
          <a:xfrm>
            <a:off x="3135663" y="4222778"/>
            <a:ext cx="4634118" cy="0"/>
          </a:xfrm>
          <a:prstGeom prst="straightConnector1">
            <a:avLst/>
          </a:prstGeom>
          <a:ln>
            <a:solidFill>
              <a:srgbClr val="3A9BE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95" name="TextBox 194"/>
          <p:cNvSpPr txBox="1"/>
          <p:nvPr/>
        </p:nvSpPr>
        <p:spPr>
          <a:xfrm>
            <a:off x="4850367" y="4057719"/>
            <a:ext cx="790601" cy="276999"/>
          </a:xfrm>
          <a:prstGeom prst="rect">
            <a:avLst/>
          </a:prstGeom>
          <a:solidFill>
            <a:srgbClr val="3A9BE0"/>
          </a:solidFill>
        </p:spPr>
        <p:txBody>
          <a:bodyPr wrap="none" rtlCol="0">
            <a:spAutoFit/>
          </a:bodyPr>
          <a:lstStyle/>
          <a:p>
            <a:r>
              <a:rPr lang="en-US" sz="1200" dirty="0">
                <a:solidFill>
                  <a:schemeClr val="bg1"/>
                </a:solidFill>
                <a:latin typeface="+mn-lt"/>
                <a:ea typeface="Flexo Medium" charset="0"/>
                <a:cs typeface="Flexo Medium" charset="0"/>
              </a:rPr>
              <a:t>S</a:t>
            </a:r>
            <a:r>
              <a:rPr lang="en-US" sz="1200" dirty="0" smtClean="0">
                <a:solidFill>
                  <a:schemeClr val="bg1"/>
                </a:solidFill>
                <a:latin typeface="+mn-lt"/>
                <a:ea typeface="Flexo Medium" charset="0"/>
                <a:cs typeface="Flexo Medium" charset="0"/>
              </a:rPr>
              <a:t>oftware</a:t>
            </a:r>
            <a:endParaRPr lang="en-US" sz="1200" dirty="0">
              <a:solidFill>
                <a:schemeClr val="bg1"/>
              </a:solidFill>
              <a:latin typeface="+mn-lt"/>
              <a:ea typeface="Flexo Medium" charset="0"/>
              <a:cs typeface="Flexo Medium" charset="0"/>
            </a:endParaRPr>
          </a:p>
        </p:txBody>
      </p:sp>
      <p:pic>
        <p:nvPicPr>
          <p:cNvPr id="196" name="Picture 195"/>
          <p:cNvPicPr>
            <a:picLocks noChangeAspect="1"/>
          </p:cNvPicPr>
          <p:nvPr/>
        </p:nvPicPr>
        <p:blipFill>
          <a:blip r:embed="rId3"/>
          <a:stretch>
            <a:fillRect/>
          </a:stretch>
        </p:blipFill>
        <p:spPr>
          <a:xfrm>
            <a:off x="6625757" y="1691102"/>
            <a:ext cx="1056634" cy="1034311"/>
          </a:xfrm>
          <a:prstGeom prst="rect">
            <a:avLst/>
          </a:prstGeom>
        </p:spPr>
      </p:pic>
      <p:pic>
        <p:nvPicPr>
          <p:cNvPr id="197" name="Picture 196"/>
          <p:cNvPicPr>
            <a:picLocks noChangeAspect="1"/>
          </p:cNvPicPr>
          <p:nvPr/>
        </p:nvPicPr>
        <p:blipFill>
          <a:blip r:embed="rId4"/>
          <a:stretch>
            <a:fillRect/>
          </a:stretch>
        </p:blipFill>
        <p:spPr>
          <a:xfrm>
            <a:off x="7653591" y="1701616"/>
            <a:ext cx="1292285" cy="1052656"/>
          </a:xfrm>
          <a:prstGeom prst="rect">
            <a:avLst/>
          </a:prstGeom>
        </p:spPr>
      </p:pic>
      <p:cxnSp>
        <p:nvCxnSpPr>
          <p:cNvPr id="198" name="Straight Arrow Connector 197"/>
          <p:cNvCxnSpPr/>
          <p:nvPr/>
        </p:nvCxnSpPr>
        <p:spPr>
          <a:xfrm flipV="1">
            <a:off x="6305988" y="2225952"/>
            <a:ext cx="337439" cy="1479551"/>
          </a:xfrm>
          <a:prstGeom prst="straightConnector1">
            <a:avLst/>
          </a:prstGeom>
          <a:ln w="19050">
            <a:solidFill>
              <a:srgbClr val="3A9BE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99" name="Rounded Rectangle 198"/>
          <p:cNvSpPr/>
          <p:nvPr/>
        </p:nvSpPr>
        <p:spPr>
          <a:xfrm>
            <a:off x="686542" y="1809639"/>
            <a:ext cx="677275" cy="524757"/>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ea typeface="Flexo" charset="0"/>
                <a:cs typeface="Flexo" charset="0"/>
              </a:rPr>
              <a:t>Cisco</a:t>
            </a:r>
          </a:p>
          <a:p>
            <a:pPr algn="ctr"/>
            <a:r>
              <a:rPr lang="en-US" sz="1200" dirty="0" smtClean="0">
                <a:ea typeface="Flexo" charset="0"/>
                <a:cs typeface="Flexo" charset="0"/>
              </a:rPr>
              <a:t>NSO</a:t>
            </a:r>
          </a:p>
        </p:txBody>
      </p:sp>
      <p:pic>
        <p:nvPicPr>
          <p:cNvPr id="200" name="Picture 199"/>
          <p:cNvPicPr>
            <a:picLocks noChangeAspect="1"/>
          </p:cNvPicPr>
          <p:nvPr/>
        </p:nvPicPr>
        <p:blipFill>
          <a:blip r:embed="rId5" cstate="screen">
            <a:duotone>
              <a:schemeClr val="accent5">
                <a:shade val="45000"/>
                <a:satMod val="135000"/>
              </a:schemeClr>
              <a:prstClr val="white"/>
            </a:duotone>
            <a:lum bright="20000"/>
            <a:extLst>
              <a:ext uri="{28A0092B-C50C-407E-A947-70E740481C1C}">
                <a14:useLocalDpi xmlns:a14="http://schemas.microsoft.com/office/drawing/2010/main"/>
              </a:ext>
            </a:extLst>
          </a:blip>
          <a:stretch>
            <a:fillRect/>
          </a:stretch>
        </p:blipFill>
        <p:spPr>
          <a:xfrm>
            <a:off x="3350949" y="1479268"/>
            <a:ext cx="1267506" cy="1202616"/>
          </a:xfrm>
          <a:prstGeom prst="rect">
            <a:avLst/>
          </a:prstGeom>
        </p:spPr>
      </p:pic>
      <p:grpSp>
        <p:nvGrpSpPr>
          <p:cNvPr id="201" name="Group 395"/>
          <p:cNvGrpSpPr>
            <a:grpSpLocks noChangeAspect="1"/>
          </p:cNvGrpSpPr>
          <p:nvPr/>
        </p:nvGrpSpPr>
        <p:grpSpPr bwMode="auto">
          <a:xfrm>
            <a:off x="1308921" y="2727084"/>
            <a:ext cx="436390" cy="351102"/>
            <a:chOff x="4605338" y="3017838"/>
            <a:chExt cx="419100" cy="336550"/>
          </a:xfrm>
        </p:grpSpPr>
        <p:sp>
          <p:nvSpPr>
            <p:cNvPr id="202" name="Freeform 396"/>
            <p:cNvSpPr>
              <a:spLocks/>
            </p:cNvSpPr>
            <p:nvPr/>
          </p:nvSpPr>
          <p:spPr bwMode="auto">
            <a:xfrm>
              <a:off x="4605338" y="3017838"/>
              <a:ext cx="419100" cy="336550"/>
            </a:xfrm>
            <a:custGeom>
              <a:avLst/>
              <a:gdLst>
                <a:gd name="T0" fmla="*/ 2147483646 w 264"/>
                <a:gd name="T1" fmla="*/ 2147483646 h 212"/>
                <a:gd name="T2" fmla="*/ 2147483646 w 264"/>
                <a:gd name="T3" fmla="*/ 2147483646 h 212"/>
                <a:gd name="T4" fmla="*/ 2147483646 w 264"/>
                <a:gd name="T5" fmla="*/ 2147483646 h 212"/>
                <a:gd name="T6" fmla="*/ 2147483646 w 264"/>
                <a:gd name="T7" fmla="*/ 2147483646 h 212"/>
                <a:gd name="T8" fmla="*/ 2147483646 w 264"/>
                <a:gd name="T9" fmla="*/ 0 h 212"/>
                <a:gd name="T10" fmla="*/ 2147483646 w 264"/>
                <a:gd name="T11" fmla="*/ 2147483646 h 212"/>
                <a:gd name="T12" fmla="*/ 2147483646 w 264"/>
                <a:gd name="T13" fmla="*/ 2147483646 h 212"/>
                <a:gd name="T14" fmla="*/ 0 w 264"/>
                <a:gd name="T15" fmla="*/ 2147483646 h 212"/>
                <a:gd name="T16" fmla="*/ 0 w 264"/>
                <a:gd name="T17" fmla="*/ 2147483646 h 212"/>
                <a:gd name="T18" fmla="*/ 2147483646 w 264"/>
                <a:gd name="T19" fmla="*/ 2147483646 h 212"/>
                <a:gd name="T20" fmla="*/ 2147483646 w 264"/>
                <a:gd name="T21" fmla="*/ 2147483646 h 2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 h="212">
                  <a:moveTo>
                    <a:pt x="129" y="186"/>
                  </a:moveTo>
                  <a:lnTo>
                    <a:pt x="129" y="181"/>
                  </a:lnTo>
                  <a:lnTo>
                    <a:pt x="264" y="104"/>
                  </a:lnTo>
                  <a:lnTo>
                    <a:pt x="264" y="49"/>
                  </a:lnTo>
                  <a:lnTo>
                    <a:pt x="179" y="0"/>
                  </a:lnTo>
                  <a:lnTo>
                    <a:pt x="49" y="77"/>
                  </a:lnTo>
                  <a:lnTo>
                    <a:pt x="44" y="75"/>
                  </a:lnTo>
                  <a:lnTo>
                    <a:pt x="0" y="101"/>
                  </a:lnTo>
                  <a:lnTo>
                    <a:pt x="0" y="163"/>
                  </a:lnTo>
                  <a:lnTo>
                    <a:pt x="83" y="212"/>
                  </a:lnTo>
                  <a:lnTo>
                    <a:pt x="129" y="186"/>
                  </a:lnTo>
                  <a:close/>
                </a:path>
              </a:pathLst>
            </a:custGeom>
            <a:solidFill>
              <a:srgbClr val="2C2E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C2E34"/>
                </a:solidFill>
                <a:effectLst/>
                <a:uLnTx/>
                <a:uFillTx/>
              </a:endParaRPr>
            </a:p>
          </p:txBody>
        </p:sp>
        <p:sp>
          <p:nvSpPr>
            <p:cNvPr id="203" name="Freeform 397"/>
            <p:cNvSpPr>
              <a:spLocks/>
            </p:cNvSpPr>
            <p:nvPr/>
          </p:nvSpPr>
          <p:spPr bwMode="auto">
            <a:xfrm>
              <a:off x="4810126" y="3113088"/>
              <a:ext cx="195263" cy="171450"/>
            </a:xfrm>
            <a:custGeom>
              <a:avLst/>
              <a:gdLst>
                <a:gd name="T0" fmla="*/ 2147483646 w 123"/>
                <a:gd name="T1" fmla="*/ 0 h 108"/>
                <a:gd name="T2" fmla="*/ 0 w 123"/>
                <a:gd name="T3" fmla="*/ 2147483646 h 108"/>
                <a:gd name="T4" fmla="*/ 0 w 123"/>
                <a:gd name="T5" fmla="*/ 2147483646 h 108"/>
                <a:gd name="T6" fmla="*/ 2147483646 w 123"/>
                <a:gd name="T7" fmla="*/ 2147483646 h 108"/>
                <a:gd name="T8" fmla="*/ 2147483646 w 123"/>
                <a:gd name="T9" fmla="*/ 0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3" h="108">
                  <a:moveTo>
                    <a:pt x="123" y="0"/>
                  </a:moveTo>
                  <a:lnTo>
                    <a:pt x="0" y="71"/>
                  </a:lnTo>
                  <a:lnTo>
                    <a:pt x="0" y="108"/>
                  </a:lnTo>
                  <a:lnTo>
                    <a:pt x="123" y="38"/>
                  </a:lnTo>
                  <a:lnTo>
                    <a:pt x="123" y="0"/>
                  </a:lnTo>
                  <a:close/>
                </a:path>
              </a:pathLst>
            </a:custGeom>
            <a:solidFill>
              <a:srgbClr val="696D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C2E34"/>
                </a:solidFill>
                <a:effectLst/>
                <a:uLnTx/>
                <a:uFillTx/>
              </a:endParaRPr>
            </a:p>
          </p:txBody>
        </p:sp>
        <p:sp>
          <p:nvSpPr>
            <p:cNvPr id="204" name="Freeform 398"/>
            <p:cNvSpPr>
              <a:spLocks/>
            </p:cNvSpPr>
            <p:nvPr/>
          </p:nvSpPr>
          <p:spPr bwMode="auto">
            <a:xfrm>
              <a:off x="4629151" y="3159125"/>
              <a:ext cx="157163" cy="90488"/>
            </a:xfrm>
            <a:custGeom>
              <a:avLst/>
              <a:gdLst>
                <a:gd name="T0" fmla="*/ 2147483646 w 99"/>
                <a:gd name="T1" fmla="*/ 2147483646 h 57"/>
                <a:gd name="T2" fmla="*/ 2147483646 w 99"/>
                <a:gd name="T3" fmla="*/ 2147483646 h 57"/>
                <a:gd name="T4" fmla="*/ 2147483646 w 99"/>
                <a:gd name="T5" fmla="*/ 0 h 57"/>
                <a:gd name="T6" fmla="*/ 0 w 99"/>
                <a:gd name="T7" fmla="*/ 2147483646 h 57"/>
                <a:gd name="T8" fmla="*/ 2147483646 w 99"/>
                <a:gd name="T9" fmla="*/ 2147483646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 h="57">
                  <a:moveTo>
                    <a:pt x="68" y="57"/>
                  </a:moveTo>
                  <a:lnTo>
                    <a:pt x="99" y="39"/>
                  </a:lnTo>
                  <a:lnTo>
                    <a:pt x="29" y="0"/>
                  </a:lnTo>
                  <a:lnTo>
                    <a:pt x="0" y="18"/>
                  </a:lnTo>
                  <a:lnTo>
                    <a:pt x="68" y="57"/>
                  </a:lnTo>
                  <a:close/>
                </a:path>
              </a:pathLst>
            </a:custGeom>
            <a:solidFill>
              <a:srgbClr val="696D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C2E34"/>
                </a:solidFill>
                <a:effectLst/>
                <a:uLnTx/>
                <a:uFillTx/>
              </a:endParaRPr>
            </a:p>
          </p:txBody>
        </p:sp>
        <p:sp>
          <p:nvSpPr>
            <p:cNvPr id="205" name="Freeform 399"/>
            <p:cNvSpPr>
              <a:spLocks/>
            </p:cNvSpPr>
            <p:nvPr/>
          </p:nvSpPr>
          <p:spPr bwMode="auto">
            <a:xfrm>
              <a:off x="4743451" y="3230563"/>
              <a:ext cx="47625" cy="100013"/>
            </a:xfrm>
            <a:custGeom>
              <a:avLst/>
              <a:gdLst>
                <a:gd name="T0" fmla="*/ 0 w 30"/>
                <a:gd name="T1" fmla="*/ 2147483646 h 63"/>
                <a:gd name="T2" fmla="*/ 2147483646 w 30"/>
                <a:gd name="T3" fmla="*/ 2147483646 h 63"/>
                <a:gd name="T4" fmla="*/ 2147483646 w 30"/>
                <a:gd name="T5" fmla="*/ 0 h 63"/>
                <a:gd name="T6" fmla="*/ 0 w 30"/>
                <a:gd name="T7" fmla="*/ 2147483646 h 63"/>
                <a:gd name="T8" fmla="*/ 0 w 30"/>
                <a:gd name="T9" fmla="*/ 2147483646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63">
                  <a:moveTo>
                    <a:pt x="0" y="63"/>
                  </a:moveTo>
                  <a:lnTo>
                    <a:pt x="30" y="44"/>
                  </a:lnTo>
                  <a:lnTo>
                    <a:pt x="30" y="0"/>
                  </a:lnTo>
                  <a:lnTo>
                    <a:pt x="0" y="17"/>
                  </a:lnTo>
                  <a:lnTo>
                    <a:pt x="0" y="63"/>
                  </a:lnTo>
                  <a:close/>
                </a:path>
              </a:pathLst>
            </a:custGeom>
            <a:solidFill>
              <a:srgbClr val="696D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C2E34"/>
                </a:solidFill>
                <a:effectLst/>
                <a:uLnTx/>
                <a:uFillTx/>
              </a:endParaRPr>
            </a:p>
          </p:txBody>
        </p:sp>
        <p:sp>
          <p:nvSpPr>
            <p:cNvPr id="206" name="Freeform 400"/>
            <p:cNvSpPr>
              <a:spLocks/>
            </p:cNvSpPr>
            <p:nvPr/>
          </p:nvSpPr>
          <p:spPr bwMode="auto">
            <a:xfrm>
              <a:off x="4702176" y="3040063"/>
              <a:ext cx="298450" cy="174625"/>
            </a:xfrm>
            <a:custGeom>
              <a:avLst/>
              <a:gdLst>
                <a:gd name="T0" fmla="*/ 2147483646 w 188"/>
                <a:gd name="T1" fmla="*/ 2147483646 h 110"/>
                <a:gd name="T2" fmla="*/ 2147483646 w 188"/>
                <a:gd name="T3" fmla="*/ 2147483646 h 110"/>
                <a:gd name="T4" fmla="*/ 2147483646 w 188"/>
                <a:gd name="T5" fmla="*/ 2147483646 h 110"/>
                <a:gd name="T6" fmla="*/ 2147483646 w 188"/>
                <a:gd name="T7" fmla="*/ 0 h 110"/>
                <a:gd name="T8" fmla="*/ 0 w 188"/>
                <a:gd name="T9" fmla="*/ 2147483646 h 110"/>
                <a:gd name="T10" fmla="*/ 2147483646 w 188"/>
                <a:gd name="T11" fmla="*/ 2147483646 h 1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8" h="110">
                  <a:moveTo>
                    <a:pt x="68" y="110"/>
                  </a:moveTo>
                  <a:lnTo>
                    <a:pt x="68" y="110"/>
                  </a:lnTo>
                  <a:lnTo>
                    <a:pt x="188" y="41"/>
                  </a:lnTo>
                  <a:lnTo>
                    <a:pt x="118" y="0"/>
                  </a:lnTo>
                  <a:lnTo>
                    <a:pt x="0" y="70"/>
                  </a:lnTo>
                  <a:lnTo>
                    <a:pt x="68" y="110"/>
                  </a:lnTo>
                  <a:close/>
                </a:path>
              </a:pathLst>
            </a:custGeom>
            <a:solidFill>
              <a:srgbClr val="696D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C2E34"/>
                </a:solidFill>
                <a:effectLst/>
                <a:uLnTx/>
                <a:uFillTx/>
              </a:endParaRPr>
            </a:p>
          </p:txBody>
        </p:sp>
        <p:sp>
          <p:nvSpPr>
            <p:cNvPr id="207" name="Freeform 401"/>
            <p:cNvSpPr>
              <a:spLocks/>
            </p:cNvSpPr>
            <p:nvPr/>
          </p:nvSpPr>
          <p:spPr bwMode="auto">
            <a:xfrm>
              <a:off x="4748213" y="3127375"/>
              <a:ext cx="109538" cy="57150"/>
            </a:xfrm>
            <a:custGeom>
              <a:avLst/>
              <a:gdLst>
                <a:gd name="T0" fmla="*/ 2147483646 w 46"/>
                <a:gd name="T1" fmla="*/ 2147483646 h 24"/>
                <a:gd name="T2" fmla="*/ 2147483646 w 46"/>
                <a:gd name="T3" fmla="*/ 2147483646 h 24"/>
                <a:gd name="T4" fmla="*/ 2147483646 w 46"/>
                <a:gd name="T5" fmla="*/ 2147483646 h 24"/>
                <a:gd name="T6" fmla="*/ 2147483646 w 46"/>
                <a:gd name="T7" fmla="*/ 2147483646 h 24"/>
                <a:gd name="T8" fmla="*/ 2147483646 w 46"/>
                <a:gd name="T9" fmla="*/ 2147483646 h 24"/>
                <a:gd name="T10" fmla="*/ 2147483646 w 46"/>
                <a:gd name="T11" fmla="*/ 2147483646 h 24"/>
                <a:gd name="T12" fmla="*/ 2147483646 w 46"/>
                <a:gd name="T13" fmla="*/ 2147483646 h 24"/>
                <a:gd name="T14" fmla="*/ 2147483646 w 46"/>
                <a:gd name="T15" fmla="*/ 0 h 24"/>
                <a:gd name="T16" fmla="*/ 2147483646 w 46"/>
                <a:gd name="T17" fmla="*/ 2147483646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 h="24">
                  <a:moveTo>
                    <a:pt x="7" y="13"/>
                  </a:moveTo>
                  <a:cubicBezTo>
                    <a:pt x="16" y="18"/>
                    <a:pt x="26" y="9"/>
                    <a:pt x="33" y="13"/>
                  </a:cubicBezTo>
                  <a:cubicBezTo>
                    <a:pt x="39" y="16"/>
                    <a:pt x="31" y="21"/>
                    <a:pt x="24" y="22"/>
                  </a:cubicBezTo>
                  <a:cubicBezTo>
                    <a:pt x="26" y="24"/>
                    <a:pt x="26" y="24"/>
                    <a:pt x="26" y="24"/>
                  </a:cubicBezTo>
                  <a:cubicBezTo>
                    <a:pt x="29" y="24"/>
                    <a:pt x="32" y="23"/>
                    <a:pt x="35" y="21"/>
                  </a:cubicBezTo>
                  <a:cubicBezTo>
                    <a:pt x="46" y="15"/>
                    <a:pt x="37" y="6"/>
                    <a:pt x="21" y="10"/>
                  </a:cubicBezTo>
                  <a:cubicBezTo>
                    <a:pt x="5" y="14"/>
                    <a:pt x="6" y="4"/>
                    <a:pt x="18" y="3"/>
                  </a:cubicBezTo>
                  <a:cubicBezTo>
                    <a:pt x="16" y="0"/>
                    <a:pt x="16" y="0"/>
                    <a:pt x="16" y="0"/>
                  </a:cubicBezTo>
                  <a:cubicBezTo>
                    <a:pt x="8" y="2"/>
                    <a:pt x="0" y="8"/>
                    <a:pt x="7"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C2E34"/>
                </a:solidFill>
                <a:effectLst/>
                <a:uLnTx/>
                <a:uFillTx/>
              </a:endParaRPr>
            </a:p>
          </p:txBody>
        </p:sp>
        <p:sp>
          <p:nvSpPr>
            <p:cNvPr id="208" name="Freeform 402"/>
            <p:cNvSpPr>
              <a:spLocks/>
            </p:cNvSpPr>
            <p:nvPr/>
          </p:nvSpPr>
          <p:spPr bwMode="auto">
            <a:xfrm>
              <a:off x="4797426" y="3098800"/>
              <a:ext cx="77788" cy="57150"/>
            </a:xfrm>
            <a:custGeom>
              <a:avLst/>
              <a:gdLst>
                <a:gd name="T0" fmla="*/ 2147483646 w 49"/>
                <a:gd name="T1" fmla="*/ 2147483646 h 36"/>
                <a:gd name="T2" fmla="*/ 2147483646 w 49"/>
                <a:gd name="T3" fmla="*/ 2147483646 h 36"/>
                <a:gd name="T4" fmla="*/ 2147483646 w 49"/>
                <a:gd name="T5" fmla="*/ 2147483646 h 36"/>
                <a:gd name="T6" fmla="*/ 2147483646 w 49"/>
                <a:gd name="T7" fmla="*/ 2147483646 h 36"/>
                <a:gd name="T8" fmla="*/ 2147483646 w 49"/>
                <a:gd name="T9" fmla="*/ 2147483646 h 36"/>
                <a:gd name="T10" fmla="*/ 2147483646 w 49"/>
                <a:gd name="T11" fmla="*/ 2147483646 h 36"/>
                <a:gd name="T12" fmla="*/ 2147483646 w 49"/>
                <a:gd name="T13" fmla="*/ 2147483646 h 36"/>
                <a:gd name="T14" fmla="*/ 2147483646 w 49"/>
                <a:gd name="T15" fmla="*/ 0 h 36"/>
                <a:gd name="T16" fmla="*/ 0 w 49"/>
                <a:gd name="T17" fmla="*/ 2147483646 h 36"/>
                <a:gd name="T18" fmla="*/ 2147483646 w 49"/>
                <a:gd name="T19" fmla="*/ 2147483646 h 36"/>
                <a:gd name="T20" fmla="*/ 2147483646 w 49"/>
                <a:gd name="T21" fmla="*/ 2147483646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9" h="36">
                  <a:moveTo>
                    <a:pt x="49" y="33"/>
                  </a:moveTo>
                  <a:lnTo>
                    <a:pt x="29" y="22"/>
                  </a:lnTo>
                  <a:lnTo>
                    <a:pt x="46" y="13"/>
                  </a:lnTo>
                  <a:lnTo>
                    <a:pt x="41" y="10"/>
                  </a:lnTo>
                  <a:lnTo>
                    <a:pt x="25" y="19"/>
                  </a:lnTo>
                  <a:lnTo>
                    <a:pt x="11" y="12"/>
                  </a:lnTo>
                  <a:lnTo>
                    <a:pt x="28" y="1"/>
                  </a:lnTo>
                  <a:lnTo>
                    <a:pt x="23" y="0"/>
                  </a:lnTo>
                  <a:lnTo>
                    <a:pt x="0" y="12"/>
                  </a:lnTo>
                  <a:lnTo>
                    <a:pt x="43" y="36"/>
                  </a:lnTo>
                  <a:lnTo>
                    <a:pt x="49"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C2E34"/>
                </a:solidFill>
                <a:effectLst/>
                <a:uLnTx/>
                <a:uFillTx/>
              </a:endParaRPr>
            </a:p>
          </p:txBody>
        </p:sp>
        <p:sp>
          <p:nvSpPr>
            <p:cNvPr id="209" name="Freeform 403"/>
            <p:cNvSpPr>
              <a:spLocks noEditPoints="1"/>
            </p:cNvSpPr>
            <p:nvPr/>
          </p:nvSpPr>
          <p:spPr bwMode="auto">
            <a:xfrm>
              <a:off x="4848226" y="3049588"/>
              <a:ext cx="96838" cy="79375"/>
            </a:xfrm>
            <a:custGeom>
              <a:avLst/>
              <a:gdLst>
                <a:gd name="T0" fmla="*/ 2147483646 w 40"/>
                <a:gd name="T1" fmla="*/ 2147483646 h 33"/>
                <a:gd name="T2" fmla="*/ 0 w 40"/>
                <a:gd name="T3" fmla="*/ 2147483646 h 33"/>
                <a:gd name="T4" fmla="*/ 2147483646 w 40"/>
                <a:gd name="T5" fmla="*/ 2147483646 h 33"/>
                <a:gd name="T6" fmla="*/ 2147483646 w 40"/>
                <a:gd name="T7" fmla="*/ 2147483646 h 33"/>
                <a:gd name="T8" fmla="*/ 2147483646 w 40"/>
                <a:gd name="T9" fmla="*/ 2147483646 h 33"/>
                <a:gd name="T10" fmla="*/ 2147483646 w 40"/>
                <a:gd name="T11" fmla="*/ 2147483646 h 33"/>
                <a:gd name="T12" fmla="*/ 2147483646 w 40"/>
                <a:gd name="T13" fmla="*/ 2147483646 h 33"/>
                <a:gd name="T14" fmla="*/ 2147483646 w 40"/>
                <a:gd name="T15" fmla="*/ 2147483646 h 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0" h="33">
                  <a:moveTo>
                    <a:pt x="20" y="24"/>
                  </a:moveTo>
                  <a:cubicBezTo>
                    <a:pt x="40" y="18"/>
                    <a:pt x="21" y="0"/>
                    <a:pt x="0" y="17"/>
                  </a:cubicBezTo>
                  <a:cubicBezTo>
                    <a:pt x="27" y="33"/>
                    <a:pt x="27" y="33"/>
                    <a:pt x="27" y="33"/>
                  </a:cubicBezTo>
                  <a:cubicBezTo>
                    <a:pt x="31" y="31"/>
                    <a:pt x="31" y="31"/>
                    <a:pt x="31" y="31"/>
                  </a:cubicBezTo>
                  <a:lnTo>
                    <a:pt x="20" y="24"/>
                  </a:lnTo>
                  <a:close/>
                  <a:moveTo>
                    <a:pt x="6" y="16"/>
                  </a:moveTo>
                  <a:cubicBezTo>
                    <a:pt x="16" y="6"/>
                    <a:pt x="33" y="17"/>
                    <a:pt x="17" y="23"/>
                  </a:cubicBezTo>
                  <a:lnTo>
                    <a:pt x="6"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C2E34"/>
                </a:solidFill>
                <a:effectLst/>
                <a:uLnTx/>
                <a:uFillTx/>
              </a:endParaRPr>
            </a:p>
          </p:txBody>
        </p:sp>
        <p:sp>
          <p:nvSpPr>
            <p:cNvPr id="210" name="Freeform 404"/>
            <p:cNvSpPr>
              <a:spLocks/>
            </p:cNvSpPr>
            <p:nvPr/>
          </p:nvSpPr>
          <p:spPr bwMode="auto">
            <a:xfrm>
              <a:off x="4624388" y="3194050"/>
              <a:ext cx="107950" cy="136525"/>
            </a:xfrm>
            <a:custGeom>
              <a:avLst/>
              <a:gdLst>
                <a:gd name="T0" fmla="*/ 2147483646 w 68"/>
                <a:gd name="T1" fmla="*/ 2147483646 h 86"/>
                <a:gd name="T2" fmla="*/ 0 w 68"/>
                <a:gd name="T3" fmla="*/ 0 h 86"/>
                <a:gd name="T4" fmla="*/ 0 w 68"/>
                <a:gd name="T5" fmla="*/ 2147483646 h 86"/>
                <a:gd name="T6" fmla="*/ 2147483646 w 68"/>
                <a:gd name="T7" fmla="*/ 2147483646 h 86"/>
                <a:gd name="T8" fmla="*/ 2147483646 w 68"/>
                <a:gd name="T9" fmla="*/ 214748364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 h="86">
                  <a:moveTo>
                    <a:pt x="68" y="40"/>
                  </a:moveTo>
                  <a:lnTo>
                    <a:pt x="0" y="0"/>
                  </a:lnTo>
                  <a:lnTo>
                    <a:pt x="0" y="46"/>
                  </a:lnTo>
                  <a:lnTo>
                    <a:pt x="68" y="86"/>
                  </a:lnTo>
                  <a:lnTo>
                    <a:pt x="68" y="40"/>
                  </a:lnTo>
                  <a:close/>
                </a:path>
              </a:pathLst>
            </a:custGeom>
            <a:solidFill>
              <a:srgbClr val="696D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C2E34"/>
                </a:solidFill>
                <a:effectLst/>
                <a:uLnTx/>
                <a:uFillTx/>
              </a:endParaRPr>
            </a:p>
          </p:txBody>
        </p:sp>
        <p:sp>
          <p:nvSpPr>
            <p:cNvPr id="211" name="Freeform 405"/>
            <p:cNvSpPr>
              <a:spLocks/>
            </p:cNvSpPr>
            <p:nvPr/>
          </p:nvSpPr>
          <p:spPr bwMode="auto">
            <a:xfrm>
              <a:off x="4633913" y="3216275"/>
              <a:ext cx="30163" cy="60325"/>
            </a:xfrm>
            <a:custGeom>
              <a:avLst/>
              <a:gdLst>
                <a:gd name="T0" fmla="*/ 2147483646 w 19"/>
                <a:gd name="T1" fmla="*/ 2147483646 h 38"/>
                <a:gd name="T2" fmla="*/ 0 w 19"/>
                <a:gd name="T3" fmla="*/ 0 h 38"/>
                <a:gd name="T4" fmla="*/ 0 w 19"/>
                <a:gd name="T5" fmla="*/ 2147483646 h 38"/>
                <a:gd name="T6" fmla="*/ 2147483646 w 19"/>
                <a:gd name="T7" fmla="*/ 2147483646 h 38"/>
                <a:gd name="T8" fmla="*/ 2147483646 w 19"/>
                <a:gd name="T9" fmla="*/ 2147483646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38">
                  <a:moveTo>
                    <a:pt x="19" y="11"/>
                  </a:moveTo>
                  <a:lnTo>
                    <a:pt x="0" y="0"/>
                  </a:lnTo>
                  <a:lnTo>
                    <a:pt x="0" y="28"/>
                  </a:lnTo>
                  <a:lnTo>
                    <a:pt x="19" y="38"/>
                  </a:lnTo>
                  <a:lnTo>
                    <a:pt x="19" y="11"/>
                  </a:lnTo>
                  <a:close/>
                </a:path>
              </a:pathLst>
            </a:custGeom>
            <a:solidFill>
              <a:srgbClr val="2C2E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C2E34"/>
                </a:solidFill>
                <a:effectLst/>
                <a:uLnTx/>
                <a:uFillTx/>
              </a:endParaRPr>
            </a:p>
          </p:txBody>
        </p:sp>
        <p:sp>
          <p:nvSpPr>
            <p:cNvPr id="212" name="Freeform 406"/>
            <p:cNvSpPr>
              <a:spLocks/>
            </p:cNvSpPr>
            <p:nvPr/>
          </p:nvSpPr>
          <p:spPr bwMode="auto">
            <a:xfrm>
              <a:off x="4689476" y="3249613"/>
              <a:ext cx="28575" cy="60325"/>
            </a:xfrm>
            <a:custGeom>
              <a:avLst/>
              <a:gdLst>
                <a:gd name="T0" fmla="*/ 2147483646 w 18"/>
                <a:gd name="T1" fmla="*/ 2147483646 h 38"/>
                <a:gd name="T2" fmla="*/ 0 w 18"/>
                <a:gd name="T3" fmla="*/ 0 h 38"/>
                <a:gd name="T4" fmla="*/ 0 w 18"/>
                <a:gd name="T5" fmla="*/ 2147483646 h 38"/>
                <a:gd name="T6" fmla="*/ 2147483646 w 18"/>
                <a:gd name="T7" fmla="*/ 2147483646 h 38"/>
                <a:gd name="T8" fmla="*/ 2147483646 w 18"/>
                <a:gd name="T9" fmla="*/ 2147483646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38">
                  <a:moveTo>
                    <a:pt x="18" y="11"/>
                  </a:moveTo>
                  <a:lnTo>
                    <a:pt x="0" y="0"/>
                  </a:lnTo>
                  <a:lnTo>
                    <a:pt x="0" y="28"/>
                  </a:lnTo>
                  <a:lnTo>
                    <a:pt x="18" y="38"/>
                  </a:lnTo>
                  <a:lnTo>
                    <a:pt x="18" y="11"/>
                  </a:lnTo>
                  <a:close/>
                </a:path>
              </a:pathLst>
            </a:custGeom>
            <a:solidFill>
              <a:srgbClr val="2C2E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C2E34"/>
                </a:solidFill>
                <a:effectLst/>
                <a:uLnTx/>
                <a:uFillTx/>
              </a:endParaRPr>
            </a:p>
          </p:txBody>
        </p:sp>
      </p:grpSp>
      <p:sp>
        <p:nvSpPr>
          <p:cNvPr id="213" name="Rounded Rectangle 212"/>
          <p:cNvSpPr/>
          <p:nvPr/>
        </p:nvSpPr>
        <p:spPr>
          <a:xfrm>
            <a:off x="6310052" y="1548650"/>
            <a:ext cx="2635824" cy="1300247"/>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14" name="TextBox 213"/>
          <p:cNvSpPr txBox="1"/>
          <p:nvPr/>
        </p:nvSpPr>
        <p:spPr>
          <a:xfrm>
            <a:off x="6473270" y="1270913"/>
            <a:ext cx="942887" cy="276999"/>
          </a:xfrm>
          <a:prstGeom prst="rect">
            <a:avLst/>
          </a:prstGeom>
          <a:solidFill>
            <a:srgbClr val="3A9BE0"/>
          </a:solidFill>
        </p:spPr>
        <p:txBody>
          <a:bodyPr wrap="none" rtlCol="0">
            <a:spAutoFit/>
          </a:bodyPr>
          <a:lstStyle>
            <a:defPPr>
              <a:defRPr lang="en-US"/>
            </a:defPPr>
            <a:lvl1pPr>
              <a:defRPr sz="1200">
                <a:solidFill>
                  <a:schemeClr val="bg1"/>
                </a:solidFill>
                <a:latin typeface="+mn-lt"/>
                <a:ea typeface="Flexo Medium" charset="0"/>
                <a:cs typeface="Flexo Medium" charset="0"/>
              </a:defRPr>
            </a:lvl1pPr>
          </a:lstStyle>
          <a:p>
            <a:r>
              <a:rPr lang="en-US" dirty="0"/>
              <a:t>Multi-Layer</a:t>
            </a:r>
          </a:p>
        </p:txBody>
      </p:sp>
      <p:sp>
        <p:nvSpPr>
          <p:cNvPr id="100" name="Title 2"/>
          <p:cNvSpPr>
            <a:spLocks noGrp="1"/>
          </p:cNvSpPr>
          <p:nvPr>
            <p:ph type="title"/>
          </p:nvPr>
        </p:nvSpPr>
        <p:spPr>
          <a:xfrm>
            <a:off x="437766" y="341313"/>
            <a:ext cx="8345488" cy="731837"/>
          </a:xfrm>
        </p:spPr>
        <p:txBody>
          <a:bodyPr/>
          <a:lstStyle/>
          <a:p>
            <a:r>
              <a:rPr lang="en-US" sz="3200" dirty="0" smtClean="0"/>
              <a:t>Netrounds Active Testing Solution</a:t>
            </a:r>
            <a:endParaRPr lang="en-US" sz="3200" dirty="0"/>
          </a:p>
        </p:txBody>
      </p:sp>
      <p:sp>
        <p:nvSpPr>
          <p:cNvPr id="2" name="TextBox 1"/>
          <p:cNvSpPr txBox="1"/>
          <p:nvPr/>
        </p:nvSpPr>
        <p:spPr>
          <a:xfrm>
            <a:off x="-220717" y="289034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625510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65539" y="915409"/>
            <a:ext cx="7935560" cy="2414124"/>
          </a:xfrm>
        </p:spPr>
        <p:txBody>
          <a:bodyPr/>
          <a:lstStyle/>
          <a:p>
            <a:r>
              <a:rPr lang="en-US" sz="4800" dirty="0" smtClean="0"/>
              <a:t>Solution Overview</a:t>
            </a:r>
            <a:endParaRPr lang="en-US" sz="4800" dirty="0"/>
          </a:p>
        </p:txBody>
      </p:sp>
      <p:sp>
        <p:nvSpPr>
          <p:cNvPr id="3" name="Title 3"/>
          <p:cNvSpPr txBox="1">
            <a:spLocks/>
          </p:cNvSpPr>
          <p:nvPr/>
        </p:nvSpPr>
        <p:spPr bwMode="auto">
          <a:xfrm>
            <a:off x="794419" y="1870449"/>
            <a:ext cx="7935560" cy="2414124"/>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b" anchorCtr="0" compatLnSpc="1">
            <a:prstTxWarp prst="textNoShape">
              <a:avLst/>
            </a:prstTxWarp>
            <a:noAutofit/>
          </a:bodyPr>
          <a:lstStyle>
            <a:lvl1pPr marL="0" indent="0" algn="l" defTabSz="684213" rtl="0" eaLnBrk="1" fontAlgn="base" hangingPunct="1">
              <a:lnSpc>
                <a:spcPct val="90000"/>
              </a:lnSpc>
              <a:spcBef>
                <a:spcPct val="0"/>
              </a:spcBef>
              <a:spcAft>
                <a:spcPct val="0"/>
              </a:spcAft>
              <a:buFont typeface="Arial" panose="020B0604020202020204" pitchFamily="34" charset="0"/>
              <a:buNone/>
              <a:defRPr lang="en-US" sz="4600" b="0" i="0" kern="1200" spc="0" baseline="0">
                <a:solidFill>
                  <a:schemeClr val="bg1"/>
                </a:solidFill>
                <a:latin typeface="+mj-lt"/>
                <a:ea typeface="ＭＳ Ｐゴシック" charset="0"/>
                <a:cs typeface="CiscoSans Thin"/>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2800" i="1" dirty="0" smtClean="0"/>
              <a:t>Cisco Orchestrated Assurance powered by Netrounds</a:t>
            </a:r>
            <a:endParaRPr lang="en-US" sz="2800" i="1" dirty="0"/>
          </a:p>
        </p:txBody>
      </p:sp>
    </p:spTree>
    <p:extLst>
      <p:ext uri="{BB962C8B-B14F-4D97-AF65-F5344CB8AC3E}">
        <p14:creationId xmlns:p14="http://schemas.microsoft.com/office/powerpoint/2010/main" val="1808687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NSO </a:t>
            </a:r>
            <a:r>
              <a:rPr lang="en-US" dirty="0" smtClean="0"/>
              <a:t>Role</a:t>
            </a:r>
            <a:endParaRPr lang="en-US" dirty="0"/>
          </a:p>
        </p:txBody>
      </p:sp>
      <p:sp>
        <p:nvSpPr>
          <p:cNvPr id="7" name="Shape 201"/>
          <p:cNvSpPr/>
          <p:nvPr/>
        </p:nvSpPr>
        <p:spPr>
          <a:xfrm>
            <a:off x="1398634" y="1611731"/>
            <a:ext cx="4091939" cy="1593798"/>
          </a:xfrm>
          <a:prstGeom prst="roundRect">
            <a:avLst>
              <a:gd name="adj" fmla="val 1088"/>
            </a:avLst>
          </a:prstGeom>
          <a:solidFill>
            <a:schemeClr val="accent2">
              <a:lumMod val="20000"/>
              <a:lumOff val="80000"/>
            </a:schemeClr>
          </a:solidFill>
          <a:ln w="12700" cap="flat" cmpd="sng" algn="ctr">
            <a:solidFill>
              <a:schemeClr val="accent2"/>
            </a:solidFill>
            <a:prstDash val="sysDash"/>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121899" tIns="28800" rIns="121899" bIns="28800" rtlCol="0" anchor="t"/>
          <a:lstStyle/>
          <a:p>
            <a:pPr lvl="0">
              <a:spcBef>
                <a:spcPts val="400"/>
              </a:spcBef>
            </a:pPr>
            <a:endParaRPr lang="en-US" sz="1600" dirty="0">
              <a:solidFill>
                <a:srgbClr val="000000"/>
              </a:solidFill>
              <a:cs typeface="Arial"/>
            </a:endParaRPr>
          </a:p>
        </p:txBody>
      </p:sp>
      <p:sp>
        <p:nvSpPr>
          <p:cNvPr id="8" name="Shape 262"/>
          <p:cNvSpPr/>
          <p:nvPr/>
        </p:nvSpPr>
        <p:spPr>
          <a:xfrm>
            <a:off x="1583172" y="2644025"/>
            <a:ext cx="3756349" cy="404328"/>
          </a:xfrm>
          <a:prstGeom prst="roundRect">
            <a:avLst>
              <a:gd name="adj" fmla="val 0"/>
            </a:avLst>
          </a:prstGeom>
          <a:solidFill>
            <a:srgbClr val="0072A3"/>
          </a:solidFill>
          <a:ln w="12700" cap="flat" cmpd="sng">
            <a:noFill/>
            <a:prstDash val="solid"/>
            <a:bevel/>
          </a:ln>
          <a:effectLst/>
        </p:spPr>
        <p:txBody>
          <a:bodyPr wrap="square" lIns="0" tIns="0" rIns="0" bIns="0" numCol="1" anchor="ctr">
            <a:noAutofit/>
          </a:bodyPr>
          <a:lstStyle/>
          <a:p>
            <a:pPr algn="ctr"/>
            <a:r>
              <a:rPr lang="en-US" sz="1200" dirty="0">
                <a:solidFill>
                  <a:srgbClr val="FFFFFF"/>
                </a:solidFill>
              </a:rPr>
              <a:t>Network Equipment Drivers (NEDs)</a:t>
            </a:r>
          </a:p>
        </p:txBody>
      </p:sp>
      <p:sp>
        <p:nvSpPr>
          <p:cNvPr id="9" name="Shape 262"/>
          <p:cNvSpPr/>
          <p:nvPr/>
        </p:nvSpPr>
        <p:spPr>
          <a:xfrm>
            <a:off x="1600645" y="1687560"/>
            <a:ext cx="2362010" cy="402904"/>
          </a:xfrm>
          <a:prstGeom prst="roundRect">
            <a:avLst>
              <a:gd name="adj" fmla="val 0"/>
            </a:avLst>
          </a:prstGeom>
          <a:solidFill>
            <a:srgbClr val="0072A3"/>
          </a:solidFill>
          <a:ln w="38100" cap="flat" cmpd="sng">
            <a:noFill/>
            <a:prstDash val="solid"/>
            <a:bevel/>
          </a:ln>
          <a:effectLst/>
        </p:spPr>
        <p:txBody>
          <a:bodyPr wrap="square" lIns="0" tIns="0" rIns="0" bIns="0" numCol="1" anchor="ctr">
            <a:noAutofit/>
          </a:bodyPr>
          <a:lstStyle/>
          <a:p>
            <a:pPr algn="ctr"/>
            <a:r>
              <a:rPr lang="en-US" sz="1200" dirty="0">
                <a:solidFill>
                  <a:srgbClr val="FFFFFF"/>
                </a:solidFill>
              </a:rPr>
              <a:t>Service Manager</a:t>
            </a:r>
          </a:p>
        </p:txBody>
      </p:sp>
      <p:sp>
        <p:nvSpPr>
          <p:cNvPr id="10" name="Shape 262"/>
          <p:cNvSpPr/>
          <p:nvPr/>
        </p:nvSpPr>
        <p:spPr>
          <a:xfrm>
            <a:off x="1599083" y="2159726"/>
            <a:ext cx="2362010" cy="402904"/>
          </a:xfrm>
          <a:prstGeom prst="roundRect">
            <a:avLst>
              <a:gd name="adj" fmla="val 0"/>
            </a:avLst>
          </a:prstGeom>
          <a:solidFill>
            <a:srgbClr val="0072A3"/>
          </a:solidFill>
          <a:ln w="38100" cap="flat" cmpd="sng">
            <a:noFill/>
            <a:prstDash val="solid"/>
            <a:bevel/>
          </a:ln>
          <a:effectLst/>
        </p:spPr>
        <p:txBody>
          <a:bodyPr wrap="square" lIns="0" tIns="0" rIns="0" bIns="0" numCol="1" anchor="ctr">
            <a:noAutofit/>
          </a:bodyPr>
          <a:lstStyle/>
          <a:p>
            <a:pPr algn="ctr"/>
            <a:r>
              <a:rPr lang="en-US" sz="1200" dirty="0">
                <a:solidFill>
                  <a:srgbClr val="FFFFFF"/>
                </a:solidFill>
              </a:rPr>
              <a:t>Device Manager</a:t>
            </a:r>
          </a:p>
        </p:txBody>
      </p:sp>
      <p:sp>
        <p:nvSpPr>
          <p:cNvPr id="11" name="Can 10"/>
          <p:cNvSpPr/>
          <p:nvPr/>
        </p:nvSpPr>
        <p:spPr>
          <a:xfrm>
            <a:off x="4176307" y="1693861"/>
            <a:ext cx="1008911" cy="890136"/>
          </a:xfrm>
          <a:prstGeom prst="can">
            <a:avLst>
              <a:gd name="adj" fmla="val 7478"/>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p:cNvCxnSpPr>
            <a:stCxn id="11" idx="2"/>
          </p:cNvCxnSpPr>
          <p:nvPr/>
        </p:nvCxnSpPr>
        <p:spPr>
          <a:xfrm flipV="1">
            <a:off x="4176307" y="2109259"/>
            <a:ext cx="1044520" cy="29670"/>
          </a:xfrm>
          <a:prstGeom prst="line">
            <a:avLst/>
          </a:prstGeom>
          <a:ln>
            <a:prstDash val="lgDash"/>
          </a:ln>
        </p:spPr>
        <p:style>
          <a:lnRef idx="1">
            <a:schemeClr val="accent2"/>
          </a:lnRef>
          <a:fillRef idx="0">
            <a:schemeClr val="accent2"/>
          </a:fillRef>
          <a:effectRef idx="0">
            <a:schemeClr val="accent2"/>
          </a:effectRef>
          <a:fontRef idx="minor">
            <a:schemeClr val="tx1"/>
          </a:fontRef>
        </p:style>
      </p:cxnSp>
      <p:pic>
        <p:nvPicPr>
          <p:cNvPr id="13" name="Picture 12"/>
          <p:cNvPicPr>
            <a:picLocks noChangeAspect="1"/>
          </p:cNvPicPr>
          <p:nvPr/>
        </p:nvPicPr>
        <p:blipFill>
          <a:blip r:embed="rId2"/>
          <a:stretch>
            <a:fillRect/>
          </a:stretch>
        </p:blipFill>
        <p:spPr>
          <a:xfrm>
            <a:off x="4494342" y="1808363"/>
            <a:ext cx="359448" cy="310875"/>
          </a:xfrm>
          <a:prstGeom prst="rect">
            <a:avLst/>
          </a:prstGeom>
        </p:spPr>
      </p:pic>
      <p:pic>
        <p:nvPicPr>
          <p:cNvPr id="14" name="Picture 13"/>
          <p:cNvPicPr>
            <a:picLocks noChangeAspect="1"/>
          </p:cNvPicPr>
          <p:nvPr/>
        </p:nvPicPr>
        <p:blipFill>
          <a:blip r:embed="rId3"/>
          <a:stretch>
            <a:fillRect/>
          </a:stretch>
        </p:blipFill>
        <p:spPr>
          <a:xfrm>
            <a:off x="4713648" y="2163983"/>
            <a:ext cx="369191" cy="319300"/>
          </a:xfrm>
          <a:prstGeom prst="rect">
            <a:avLst/>
          </a:prstGeom>
        </p:spPr>
      </p:pic>
      <p:pic>
        <p:nvPicPr>
          <p:cNvPr id="15" name="Picture 14"/>
          <p:cNvPicPr>
            <a:picLocks noChangeAspect="1"/>
          </p:cNvPicPr>
          <p:nvPr/>
        </p:nvPicPr>
        <p:blipFill>
          <a:blip r:embed="rId3"/>
          <a:stretch>
            <a:fillRect/>
          </a:stretch>
        </p:blipFill>
        <p:spPr>
          <a:xfrm>
            <a:off x="4346363" y="2183207"/>
            <a:ext cx="369191" cy="319300"/>
          </a:xfrm>
          <a:prstGeom prst="rect">
            <a:avLst/>
          </a:prstGeom>
        </p:spPr>
      </p:pic>
      <p:cxnSp>
        <p:nvCxnSpPr>
          <p:cNvPr id="35" name="Straight Connector 34"/>
          <p:cNvCxnSpPr/>
          <p:nvPr/>
        </p:nvCxnSpPr>
        <p:spPr>
          <a:xfrm flipV="1">
            <a:off x="6007792" y="1023135"/>
            <a:ext cx="0" cy="3491578"/>
          </a:xfrm>
          <a:prstGeom prst="line">
            <a:avLst/>
          </a:prstGeom>
          <a:ln w="12700" cmpd="sng">
            <a:gradFill flip="none" rotWithShape="1">
              <a:gsLst>
                <a:gs pos="0">
                  <a:schemeClr val="tx1">
                    <a:lumMod val="50000"/>
                  </a:schemeClr>
                </a:gs>
                <a:gs pos="86000">
                  <a:schemeClr val="accent5"/>
                </a:gs>
                <a:gs pos="21000">
                  <a:srgbClr val="863CB8"/>
                </a:gs>
                <a:gs pos="62000">
                  <a:schemeClr val="tx2"/>
                </a:gs>
                <a:gs pos="40000">
                  <a:schemeClr val="tx1"/>
                </a:gs>
                <a:gs pos="100000">
                  <a:srgbClr val="02AA8C"/>
                </a:gs>
              </a:gsLst>
              <a:lin ang="5400000" scaled="0"/>
              <a:tileRect/>
            </a:gradFill>
          </a:ln>
          <a:effectLst/>
        </p:spPr>
        <p:style>
          <a:lnRef idx="2">
            <a:schemeClr val="accent1"/>
          </a:lnRef>
          <a:fillRef idx="0">
            <a:schemeClr val="accent1"/>
          </a:fillRef>
          <a:effectRef idx="1">
            <a:schemeClr val="accent1"/>
          </a:effectRef>
          <a:fontRef idx="minor">
            <a:schemeClr val="tx1"/>
          </a:fontRef>
        </p:style>
      </p:cxnSp>
      <p:grpSp>
        <p:nvGrpSpPr>
          <p:cNvPr id="45" name="Group 44"/>
          <p:cNvGrpSpPr/>
          <p:nvPr/>
        </p:nvGrpSpPr>
        <p:grpSpPr>
          <a:xfrm>
            <a:off x="664821" y="3552682"/>
            <a:ext cx="5061366" cy="976660"/>
            <a:chOff x="722185" y="3272131"/>
            <a:chExt cx="5061366" cy="976660"/>
          </a:xfrm>
        </p:grpSpPr>
        <p:sp>
          <p:nvSpPr>
            <p:cNvPr id="46" name="Rectangle 45"/>
            <p:cNvSpPr/>
            <p:nvPr/>
          </p:nvSpPr>
          <p:spPr>
            <a:xfrm rot="16200000">
              <a:off x="543092" y="3642410"/>
              <a:ext cx="802187" cy="410573"/>
            </a:xfrm>
            <a:prstGeom prst="rect">
              <a:avLst/>
            </a:prstGeom>
            <a:gradFill rotWithShape="1">
              <a:gsLst>
                <a:gs pos="0">
                  <a:srgbClr val="404040">
                    <a:tint val="50000"/>
                    <a:satMod val="300000"/>
                  </a:srgbClr>
                </a:gs>
                <a:gs pos="35000">
                  <a:srgbClr val="404040">
                    <a:tint val="37000"/>
                    <a:satMod val="300000"/>
                  </a:srgbClr>
                </a:gs>
                <a:gs pos="100000">
                  <a:srgbClr val="404040">
                    <a:tint val="15000"/>
                    <a:satMod val="350000"/>
                  </a:srgbClr>
                </a:gs>
              </a:gsLst>
              <a:lin ang="16200000" scaled="1"/>
            </a:gradFill>
            <a:ln w="9525" cap="flat" cmpd="sng" algn="ctr">
              <a:solidFill>
                <a:schemeClr val="tx2">
                  <a:lumMod val="50000"/>
                  <a:lumOff val="50000"/>
                </a:schemeClr>
              </a:solidFill>
              <a:prstDash val="solid"/>
            </a:ln>
            <a:effectLst>
              <a:outerShdw blurRad="40000" dist="20000" dir="5400000" rotWithShape="0">
                <a:srgbClr val="000000">
                  <a:alpha val="38000"/>
                </a:srgbClr>
              </a:outerShdw>
            </a:effectLst>
          </p:spPr>
          <p:txBody>
            <a:bodyPr rtlCol="0" anchor="ctr"/>
            <a:lstStyle/>
            <a:p>
              <a:pPr algn="ctr"/>
              <a:endParaRPr lang="en-US" sz="1000" kern="0">
                <a:solidFill>
                  <a:srgbClr val="404040"/>
                </a:solidFill>
                <a:latin typeface="+mj-lt"/>
              </a:endParaRPr>
            </a:p>
          </p:txBody>
        </p:sp>
        <p:sp>
          <p:nvSpPr>
            <p:cNvPr id="47" name="Rectangle 46"/>
            <p:cNvSpPr/>
            <p:nvPr/>
          </p:nvSpPr>
          <p:spPr>
            <a:xfrm rot="16200000">
              <a:off x="1433345" y="3193953"/>
              <a:ext cx="802187" cy="1307490"/>
            </a:xfrm>
            <a:prstGeom prst="rect">
              <a:avLst/>
            </a:prstGeom>
            <a:gradFill rotWithShape="1">
              <a:gsLst>
                <a:gs pos="0">
                  <a:srgbClr val="404040">
                    <a:tint val="50000"/>
                    <a:satMod val="300000"/>
                  </a:srgbClr>
                </a:gs>
                <a:gs pos="35000">
                  <a:srgbClr val="404040">
                    <a:tint val="37000"/>
                    <a:satMod val="300000"/>
                  </a:srgbClr>
                </a:gs>
                <a:gs pos="100000">
                  <a:srgbClr val="404040">
                    <a:tint val="15000"/>
                    <a:satMod val="350000"/>
                  </a:srgbClr>
                </a:gs>
              </a:gsLst>
              <a:lin ang="16200000" scaled="1"/>
            </a:gradFill>
            <a:ln w="9525" cap="flat" cmpd="sng" algn="ctr">
              <a:solidFill>
                <a:schemeClr val="tx2">
                  <a:lumMod val="50000"/>
                  <a:lumOff val="50000"/>
                </a:schemeClr>
              </a:solidFill>
              <a:prstDash val="solid"/>
            </a:ln>
            <a:effectLst>
              <a:outerShdw blurRad="40000" dist="20000" dir="5400000" rotWithShape="0">
                <a:srgbClr val="000000">
                  <a:alpha val="38000"/>
                </a:srgbClr>
              </a:outerShdw>
            </a:effectLst>
          </p:spPr>
          <p:txBody>
            <a:bodyPr rtlCol="0" anchor="ctr"/>
            <a:lstStyle/>
            <a:p>
              <a:pPr algn="ctr"/>
              <a:endParaRPr lang="en-US" sz="1000" kern="0">
                <a:solidFill>
                  <a:srgbClr val="404040"/>
                </a:solidFill>
                <a:latin typeface="+mj-lt"/>
              </a:endParaRPr>
            </a:p>
          </p:txBody>
        </p:sp>
        <p:sp>
          <p:nvSpPr>
            <p:cNvPr id="48" name="Rectangle 47"/>
            <p:cNvSpPr/>
            <p:nvPr/>
          </p:nvSpPr>
          <p:spPr>
            <a:xfrm rot="16200000">
              <a:off x="2950632" y="3034429"/>
              <a:ext cx="802185" cy="1626536"/>
            </a:xfrm>
            <a:prstGeom prst="rect">
              <a:avLst/>
            </a:prstGeom>
            <a:gradFill rotWithShape="1">
              <a:gsLst>
                <a:gs pos="0">
                  <a:srgbClr val="404040">
                    <a:tint val="50000"/>
                    <a:satMod val="300000"/>
                  </a:srgbClr>
                </a:gs>
                <a:gs pos="35000">
                  <a:srgbClr val="404040">
                    <a:tint val="37000"/>
                    <a:satMod val="300000"/>
                  </a:srgbClr>
                </a:gs>
                <a:gs pos="100000">
                  <a:srgbClr val="404040">
                    <a:tint val="15000"/>
                    <a:satMod val="350000"/>
                  </a:srgbClr>
                </a:gs>
              </a:gsLst>
              <a:lin ang="16200000" scaled="1"/>
            </a:gradFill>
            <a:ln w="9525" cap="flat" cmpd="sng" algn="ctr">
              <a:solidFill>
                <a:schemeClr val="tx2">
                  <a:lumMod val="50000"/>
                  <a:lumOff val="50000"/>
                </a:schemeClr>
              </a:solidFill>
              <a:prstDash val="solid"/>
            </a:ln>
            <a:effectLst>
              <a:outerShdw blurRad="40000" dist="20000" dir="5400000" rotWithShape="0">
                <a:srgbClr val="000000">
                  <a:alpha val="38000"/>
                </a:srgbClr>
              </a:outerShdw>
            </a:effectLst>
          </p:spPr>
          <p:txBody>
            <a:bodyPr rtlCol="0" anchor="ctr"/>
            <a:lstStyle/>
            <a:p>
              <a:pPr algn="ctr"/>
              <a:endParaRPr lang="en-US" sz="1000" kern="0">
                <a:solidFill>
                  <a:srgbClr val="404040"/>
                </a:solidFill>
                <a:latin typeface="+mj-lt"/>
              </a:endParaRPr>
            </a:p>
          </p:txBody>
        </p:sp>
        <p:pic>
          <p:nvPicPr>
            <p:cNvPr id="49" name="Picture 48"/>
            <p:cNvPicPr>
              <a:picLocks noChangeAspect="1"/>
            </p:cNvPicPr>
            <p:nvPr/>
          </p:nvPicPr>
          <p:blipFill>
            <a:blip r:embed="rId4"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flipH="1">
              <a:off x="1349657" y="3543031"/>
              <a:ext cx="887450" cy="609658"/>
            </a:xfrm>
            <a:prstGeom prst="rect">
              <a:avLst/>
            </a:prstGeom>
          </p:spPr>
        </p:pic>
        <p:sp>
          <p:nvSpPr>
            <p:cNvPr id="50" name="Line 617"/>
            <p:cNvSpPr>
              <a:spLocks noChangeShapeType="1"/>
            </p:cNvSpPr>
            <p:nvPr/>
          </p:nvSpPr>
          <p:spPr bwMode="auto">
            <a:xfrm flipH="1">
              <a:off x="3650024" y="3978441"/>
              <a:ext cx="337715" cy="151932"/>
            </a:xfrm>
            <a:prstGeom prst="line">
              <a:avLst/>
            </a:prstGeom>
            <a:noFill/>
            <a:ln w="25400" cap="flat" cmpd="sng" algn="ctr">
              <a:solidFill>
                <a:srgbClr val="E3762B"/>
              </a:solidFill>
              <a:prstDash val="solid"/>
              <a:round/>
              <a:headEnd type="none" w="med" len="med"/>
              <a:tailEnd type="none" w="med" len="med"/>
            </a:ln>
            <a:effectLst/>
          </p:spPr>
          <p:txBody>
            <a:bodyPr lIns="82124" tIns="41061" rIns="82124" bIns="41061"/>
            <a:lstStyle/>
            <a:p>
              <a:pPr defTabSz="342856"/>
              <a:endParaRPr lang="it-IT" sz="1000">
                <a:solidFill>
                  <a:srgbClr val="000000"/>
                </a:solidFill>
              </a:endParaRPr>
            </a:p>
          </p:txBody>
        </p:sp>
        <p:sp>
          <p:nvSpPr>
            <p:cNvPr id="51" name="Line 577"/>
            <p:cNvSpPr>
              <a:spLocks noChangeShapeType="1"/>
            </p:cNvSpPr>
            <p:nvPr/>
          </p:nvSpPr>
          <p:spPr bwMode="auto">
            <a:xfrm>
              <a:off x="3453795" y="3775186"/>
              <a:ext cx="173715" cy="355189"/>
            </a:xfrm>
            <a:prstGeom prst="line">
              <a:avLst/>
            </a:prstGeom>
            <a:noFill/>
            <a:ln w="19050">
              <a:solidFill>
                <a:srgbClr val="CC0069"/>
              </a:solidFill>
              <a:prstDash val="solid"/>
              <a:round/>
              <a:headEnd/>
              <a:tailEnd/>
            </a:ln>
          </p:spPr>
          <p:txBody>
            <a:bodyPr lIns="82124" tIns="41061" rIns="82124" bIns="41061"/>
            <a:lstStyle/>
            <a:p>
              <a:pPr defTabSz="342856"/>
              <a:endParaRPr lang="it-IT" sz="1000">
                <a:solidFill>
                  <a:srgbClr val="000000"/>
                </a:solidFill>
              </a:endParaRPr>
            </a:p>
          </p:txBody>
        </p:sp>
        <p:sp>
          <p:nvSpPr>
            <p:cNvPr id="52" name="Line 579"/>
            <p:cNvSpPr>
              <a:spLocks noChangeShapeType="1"/>
            </p:cNvSpPr>
            <p:nvPr/>
          </p:nvSpPr>
          <p:spPr bwMode="auto">
            <a:xfrm flipH="1">
              <a:off x="3227357" y="4149271"/>
              <a:ext cx="422667" cy="3415"/>
            </a:xfrm>
            <a:prstGeom prst="line">
              <a:avLst/>
            </a:prstGeom>
            <a:noFill/>
            <a:ln w="19050">
              <a:solidFill>
                <a:srgbClr val="CC0069"/>
              </a:solidFill>
              <a:prstDash val="solid"/>
              <a:round/>
              <a:headEnd/>
              <a:tailEnd/>
            </a:ln>
          </p:spPr>
          <p:txBody>
            <a:bodyPr lIns="82124" tIns="41061" rIns="82124" bIns="41061"/>
            <a:lstStyle/>
            <a:p>
              <a:pPr defTabSz="342856"/>
              <a:endParaRPr lang="it-IT" sz="1000">
                <a:solidFill>
                  <a:srgbClr val="000000"/>
                </a:solidFill>
              </a:endParaRPr>
            </a:p>
          </p:txBody>
        </p:sp>
        <p:sp>
          <p:nvSpPr>
            <p:cNvPr id="53" name="Line 617"/>
            <p:cNvSpPr>
              <a:spLocks noChangeShapeType="1"/>
            </p:cNvSpPr>
            <p:nvPr/>
          </p:nvSpPr>
          <p:spPr bwMode="auto">
            <a:xfrm flipH="1">
              <a:off x="3227357" y="3768839"/>
              <a:ext cx="224424" cy="361534"/>
            </a:xfrm>
            <a:prstGeom prst="line">
              <a:avLst/>
            </a:prstGeom>
            <a:noFill/>
            <a:ln w="19050">
              <a:solidFill>
                <a:srgbClr val="CC0069"/>
              </a:solidFill>
              <a:prstDash val="solid"/>
              <a:round/>
              <a:headEnd/>
              <a:tailEnd/>
            </a:ln>
          </p:spPr>
          <p:txBody>
            <a:bodyPr lIns="82124" tIns="41061" rIns="82124" bIns="41061"/>
            <a:lstStyle/>
            <a:p>
              <a:pPr defTabSz="342856"/>
              <a:endParaRPr lang="it-IT" sz="1000">
                <a:solidFill>
                  <a:srgbClr val="000000"/>
                </a:solidFill>
              </a:endParaRPr>
            </a:p>
          </p:txBody>
        </p:sp>
        <p:sp>
          <p:nvSpPr>
            <p:cNvPr id="54" name="Line 618"/>
            <p:cNvSpPr>
              <a:spLocks noChangeShapeType="1"/>
            </p:cNvSpPr>
            <p:nvPr/>
          </p:nvSpPr>
          <p:spPr bwMode="auto">
            <a:xfrm>
              <a:off x="3087853" y="3768839"/>
              <a:ext cx="553433" cy="361534"/>
            </a:xfrm>
            <a:prstGeom prst="line">
              <a:avLst/>
            </a:prstGeom>
            <a:noFill/>
            <a:ln w="19050">
              <a:solidFill>
                <a:srgbClr val="CC0069"/>
              </a:solidFill>
              <a:prstDash val="solid"/>
              <a:round/>
              <a:headEnd/>
              <a:tailEnd/>
            </a:ln>
          </p:spPr>
          <p:txBody>
            <a:bodyPr lIns="82124" tIns="41061" rIns="82124" bIns="41061"/>
            <a:lstStyle/>
            <a:p>
              <a:pPr defTabSz="342856"/>
              <a:endParaRPr lang="it-IT" sz="1000">
                <a:solidFill>
                  <a:srgbClr val="000000"/>
                </a:solidFill>
              </a:endParaRPr>
            </a:p>
          </p:txBody>
        </p:sp>
        <p:sp>
          <p:nvSpPr>
            <p:cNvPr id="55" name="Line 579"/>
            <p:cNvSpPr>
              <a:spLocks noChangeShapeType="1"/>
            </p:cNvSpPr>
            <p:nvPr/>
          </p:nvSpPr>
          <p:spPr bwMode="auto">
            <a:xfrm flipH="1" flipV="1">
              <a:off x="3090700" y="3768841"/>
              <a:ext cx="361081" cy="740"/>
            </a:xfrm>
            <a:prstGeom prst="line">
              <a:avLst/>
            </a:prstGeom>
            <a:noFill/>
            <a:ln w="19050">
              <a:solidFill>
                <a:srgbClr val="CC0069"/>
              </a:solidFill>
              <a:prstDash val="solid"/>
              <a:round/>
              <a:headEnd/>
              <a:tailEnd/>
            </a:ln>
          </p:spPr>
          <p:txBody>
            <a:bodyPr lIns="82124" tIns="41061" rIns="82124" bIns="41061"/>
            <a:lstStyle/>
            <a:p>
              <a:pPr defTabSz="342856"/>
              <a:endParaRPr lang="it-IT" sz="1000">
                <a:solidFill>
                  <a:srgbClr val="000000"/>
                </a:solidFill>
              </a:endParaRPr>
            </a:p>
          </p:txBody>
        </p:sp>
        <p:sp>
          <p:nvSpPr>
            <p:cNvPr id="56" name="Line 617"/>
            <p:cNvSpPr>
              <a:spLocks noChangeShapeType="1"/>
            </p:cNvSpPr>
            <p:nvPr/>
          </p:nvSpPr>
          <p:spPr bwMode="auto">
            <a:xfrm flipH="1" flipV="1">
              <a:off x="2733066" y="3866065"/>
              <a:ext cx="492721" cy="286622"/>
            </a:xfrm>
            <a:prstGeom prst="line">
              <a:avLst/>
            </a:prstGeom>
            <a:noFill/>
            <a:ln w="25400" cap="flat" cmpd="sng" algn="ctr">
              <a:solidFill>
                <a:srgbClr val="E3762B"/>
              </a:solidFill>
              <a:prstDash val="solid"/>
              <a:round/>
              <a:headEnd type="none" w="med" len="med"/>
              <a:tailEnd type="none" w="med" len="med"/>
            </a:ln>
            <a:effectLst/>
          </p:spPr>
          <p:txBody>
            <a:bodyPr lIns="82124" tIns="41061" rIns="82124" bIns="41061"/>
            <a:lstStyle/>
            <a:p>
              <a:pPr defTabSz="342856"/>
              <a:endParaRPr lang="it-IT" sz="1000">
                <a:solidFill>
                  <a:srgbClr val="000000"/>
                </a:solidFill>
              </a:endParaRPr>
            </a:p>
          </p:txBody>
        </p:sp>
        <p:sp>
          <p:nvSpPr>
            <p:cNvPr id="57" name="Line 578"/>
            <p:cNvSpPr>
              <a:spLocks noChangeShapeType="1"/>
            </p:cNvSpPr>
            <p:nvPr/>
          </p:nvSpPr>
          <p:spPr bwMode="auto">
            <a:xfrm>
              <a:off x="3076206" y="3746215"/>
              <a:ext cx="137014" cy="366010"/>
            </a:xfrm>
            <a:prstGeom prst="line">
              <a:avLst/>
            </a:prstGeom>
            <a:noFill/>
            <a:ln w="19050">
              <a:solidFill>
                <a:srgbClr val="CC0069"/>
              </a:solidFill>
              <a:prstDash val="solid"/>
              <a:round/>
              <a:headEnd/>
              <a:tailEnd/>
            </a:ln>
          </p:spPr>
          <p:txBody>
            <a:bodyPr lIns="82124" tIns="41061" rIns="82124" bIns="41061"/>
            <a:lstStyle/>
            <a:p>
              <a:pPr defTabSz="342856"/>
              <a:endParaRPr lang="it-IT" sz="1000">
                <a:solidFill>
                  <a:srgbClr val="000000"/>
                </a:solidFill>
              </a:endParaRPr>
            </a:p>
          </p:txBody>
        </p:sp>
        <p:sp>
          <p:nvSpPr>
            <p:cNvPr id="58" name="Line 617"/>
            <p:cNvSpPr>
              <a:spLocks noChangeShapeType="1"/>
            </p:cNvSpPr>
            <p:nvPr/>
          </p:nvSpPr>
          <p:spPr bwMode="auto">
            <a:xfrm flipH="1">
              <a:off x="2737092" y="3768841"/>
              <a:ext cx="339114" cy="92930"/>
            </a:xfrm>
            <a:prstGeom prst="line">
              <a:avLst/>
            </a:prstGeom>
            <a:noFill/>
            <a:ln w="25400" cap="flat" cmpd="sng" algn="ctr">
              <a:solidFill>
                <a:srgbClr val="E3762B"/>
              </a:solidFill>
              <a:prstDash val="solid"/>
              <a:round/>
              <a:headEnd type="none" w="med" len="med"/>
              <a:tailEnd type="none" w="med" len="med"/>
            </a:ln>
            <a:effectLst/>
          </p:spPr>
          <p:txBody>
            <a:bodyPr lIns="82124" tIns="41061" rIns="82124" bIns="41061"/>
            <a:lstStyle/>
            <a:p>
              <a:pPr defTabSz="342856"/>
              <a:endParaRPr lang="it-IT" sz="1000">
                <a:solidFill>
                  <a:srgbClr val="000000"/>
                </a:solidFill>
              </a:endParaRPr>
            </a:p>
          </p:txBody>
        </p:sp>
        <p:sp>
          <p:nvSpPr>
            <p:cNvPr id="59" name="Line 617"/>
            <p:cNvSpPr>
              <a:spLocks noChangeShapeType="1"/>
            </p:cNvSpPr>
            <p:nvPr/>
          </p:nvSpPr>
          <p:spPr bwMode="auto">
            <a:xfrm flipH="1" flipV="1">
              <a:off x="3471764" y="3768839"/>
              <a:ext cx="405170" cy="52537"/>
            </a:xfrm>
            <a:prstGeom prst="line">
              <a:avLst/>
            </a:prstGeom>
            <a:noFill/>
            <a:ln w="25400" cap="flat" cmpd="sng" algn="ctr">
              <a:solidFill>
                <a:srgbClr val="E3762B"/>
              </a:solidFill>
              <a:prstDash val="solid"/>
              <a:round/>
              <a:headEnd type="none" w="med" len="med"/>
              <a:tailEnd type="none" w="med" len="med"/>
            </a:ln>
            <a:effectLst/>
          </p:spPr>
          <p:txBody>
            <a:bodyPr lIns="82124" tIns="41061" rIns="82124" bIns="41061"/>
            <a:lstStyle/>
            <a:p>
              <a:pPr defTabSz="342856"/>
              <a:endParaRPr lang="it-IT" sz="1000">
                <a:solidFill>
                  <a:srgbClr val="000000"/>
                </a:solidFill>
              </a:endParaRPr>
            </a:p>
          </p:txBody>
        </p:sp>
        <p:sp>
          <p:nvSpPr>
            <p:cNvPr id="60" name="Line 617"/>
            <p:cNvSpPr>
              <a:spLocks noChangeShapeType="1"/>
            </p:cNvSpPr>
            <p:nvPr/>
          </p:nvSpPr>
          <p:spPr bwMode="auto">
            <a:xfrm flipH="1">
              <a:off x="3650025" y="3847698"/>
              <a:ext cx="197718" cy="256837"/>
            </a:xfrm>
            <a:prstGeom prst="line">
              <a:avLst/>
            </a:prstGeom>
            <a:noFill/>
            <a:ln w="25400" cap="flat" cmpd="sng" algn="ctr">
              <a:solidFill>
                <a:srgbClr val="E3762B"/>
              </a:solidFill>
              <a:prstDash val="solid"/>
              <a:round/>
              <a:headEnd type="none" w="med" len="med"/>
              <a:tailEnd type="none" w="med" len="med"/>
            </a:ln>
            <a:effectLst/>
          </p:spPr>
          <p:txBody>
            <a:bodyPr lIns="82124" tIns="41061" rIns="82124" bIns="41061"/>
            <a:lstStyle/>
            <a:p>
              <a:pPr defTabSz="342856"/>
              <a:endParaRPr lang="it-IT" sz="1000">
                <a:solidFill>
                  <a:srgbClr val="000000"/>
                </a:solidFill>
              </a:endParaRPr>
            </a:p>
          </p:txBody>
        </p:sp>
        <p:cxnSp>
          <p:nvCxnSpPr>
            <p:cNvPr id="61" name="Straight Connector 60"/>
            <p:cNvCxnSpPr/>
            <p:nvPr/>
          </p:nvCxnSpPr>
          <p:spPr>
            <a:xfrm>
              <a:off x="2276649" y="3696771"/>
              <a:ext cx="346072" cy="156827"/>
            </a:xfrm>
            <a:prstGeom prst="line">
              <a:avLst/>
            </a:prstGeom>
            <a:noFill/>
            <a:ln w="19050">
              <a:solidFill>
                <a:srgbClr val="CC0069"/>
              </a:solidFill>
              <a:prstDash val="solid"/>
              <a:round/>
              <a:headEnd/>
              <a:tailEnd/>
            </a:ln>
          </p:spPr>
        </p:cxnSp>
        <p:cxnSp>
          <p:nvCxnSpPr>
            <p:cNvPr id="62" name="Straight Connector 61"/>
            <p:cNvCxnSpPr/>
            <p:nvPr/>
          </p:nvCxnSpPr>
          <p:spPr>
            <a:xfrm flipV="1">
              <a:off x="2276649" y="3853599"/>
              <a:ext cx="346072" cy="171754"/>
            </a:xfrm>
            <a:prstGeom prst="line">
              <a:avLst/>
            </a:prstGeom>
            <a:noFill/>
            <a:ln w="19050">
              <a:solidFill>
                <a:srgbClr val="CC0069"/>
              </a:solidFill>
              <a:prstDash val="solid"/>
              <a:round/>
              <a:headEnd/>
              <a:tailEnd/>
            </a:ln>
          </p:spPr>
        </p:cxnSp>
        <p:sp>
          <p:nvSpPr>
            <p:cNvPr id="63" name="Line 617"/>
            <p:cNvSpPr>
              <a:spLocks noChangeShapeType="1"/>
            </p:cNvSpPr>
            <p:nvPr/>
          </p:nvSpPr>
          <p:spPr bwMode="auto">
            <a:xfrm flipH="1" flipV="1">
              <a:off x="3509418" y="3775184"/>
              <a:ext cx="454779" cy="206269"/>
            </a:xfrm>
            <a:prstGeom prst="line">
              <a:avLst/>
            </a:prstGeom>
            <a:noFill/>
            <a:ln w="25400" cap="flat" cmpd="sng" algn="ctr">
              <a:solidFill>
                <a:srgbClr val="E3762B"/>
              </a:solidFill>
              <a:prstDash val="solid"/>
              <a:round/>
              <a:headEnd type="none" w="med" len="med"/>
              <a:tailEnd type="none" w="med" len="med"/>
            </a:ln>
            <a:effectLst/>
          </p:spPr>
          <p:txBody>
            <a:bodyPr lIns="82124" tIns="41061" rIns="82124" bIns="41061"/>
            <a:lstStyle/>
            <a:p>
              <a:pPr defTabSz="342856"/>
              <a:endParaRPr lang="it-IT" sz="1000">
                <a:solidFill>
                  <a:srgbClr val="000000"/>
                </a:solidFill>
              </a:endParaRPr>
            </a:p>
          </p:txBody>
        </p:sp>
        <p:sp>
          <p:nvSpPr>
            <p:cNvPr id="64" name="Line 617"/>
            <p:cNvSpPr>
              <a:spLocks noChangeShapeType="1"/>
            </p:cNvSpPr>
            <p:nvPr/>
          </p:nvSpPr>
          <p:spPr bwMode="auto">
            <a:xfrm flipH="1" flipV="1">
              <a:off x="1730740" y="3696771"/>
              <a:ext cx="460759" cy="4816"/>
            </a:xfrm>
            <a:prstGeom prst="line">
              <a:avLst/>
            </a:prstGeom>
            <a:noFill/>
            <a:ln w="19050">
              <a:solidFill>
                <a:srgbClr val="CC0069"/>
              </a:solidFill>
              <a:prstDash val="solid"/>
              <a:round/>
              <a:headEnd/>
              <a:tailEnd/>
            </a:ln>
          </p:spPr>
          <p:txBody>
            <a:bodyPr lIns="82124" tIns="41061" rIns="82124" bIns="41061"/>
            <a:lstStyle/>
            <a:p>
              <a:pPr defTabSz="342856"/>
              <a:endParaRPr lang="it-IT" sz="1000">
                <a:solidFill>
                  <a:srgbClr val="000000"/>
                </a:solidFill>
              </a:endParaRPr>
            </a:p>
          </p:txBody>
        </p:sp>
        <p:sp>
          <p:nvSpPr>
            <p:cNvPr id="65" name="Line 617"/>
            <p:cNvSpPr>
              <a:spLocks noChangeShapeType="1"/>
            </p:cNvSpPr>
            <p:nvPr/>
          </p:nvSpPr>
          <p:spPr bwMode="auto">
            <a:xfrm flipH="1">
              <a:off x="1730740" y="3701587"/>
              <a:ext cx="506368" cy="311951"/>
            </a:xfrm>
            <a:prstGeom prst="line">
              <a:avLst/>
            </a:prstGeom>
            <a:noFill/>
            <a:ln w="19050">
              <a:solidFill>
                <a:srgbClr val="CC0069"/>
              </a:solidFill>
              <a:prstDash val="solid"/>
              <a:round/>
              <a:headEnd/>
              <a:tailEnd/>
            </a:ln>
          </p:spPr>
          <p:txBody>
            <a:bodyPr lIns="82124" tIns="41061" rIns="82124" bIns="41061"/>
            <a:lstStyle/>
            <a:p>
              <a:pPr defTabSz="342856"/>
              <a:endParaRPr lang="it-IT" sz="1000">
                <a:solidFill>
                  <a:srgbClr val="000000"/>
                </a:solidFill>
              </a:endParaRPr>
            </a:p>
          </p:txBody>
        </p:sp>
        <p:sp>
          <p:nvSpPr>
            <p:cNvPr id="66" name="Line 617"/>
            <p:cNvSpPr>
              <a:spLocks noChangeShapeType="1"/>
            </p:cNvSpPr>
            <p:nvPr/>
          </p:nvSpPr>
          <p:spPr bwMode="auto">
            <a:xfrm flipH="1" flipV="1">
              <a:off x="1809113" y="3727893"/>
              <a:ext cx="427995" cy="285645"/>
            </a:xfrm>
            <a:prstGeom prst="line">
              <a:avLst/>
            </a:prstGeom>
            <a:noFill/>
            <a:ln w="19050">
              <a:solidFill>
                <a:srgbClr val="CC0069"/>
              </a:solidFill>
              <a:prstDash val="solid"/>
              <a:round/>
              <a:headEnd/>
              <a:tailEnd/>
            </a:ln>
          </p:spPr>
          <p:txBody>
            <a:bodyPr lIns="82124" tIns="41061" rIns="82124" bIns="41061"/>
            <a:lstStyle/>
            <a:p>
              <a:pPr defTabSz="342856"/>
              <a:endParaRPr lang="it-IT" sz="1000">
                <a:solidFill>
                  <a:srgbClr val="000000"/>
                </a:solidFill>
              </a:endParaRPr>
            </a:p>
          </p:txBody>
        </p:sp>
        <p:sp>
          <p:nvSpPr>
            <p:cNvPr id="67" name="Line 617"/>
            <p:cNvSpPr>
              <a:spLocks noChangeShapeType="1"/>
            </p:cNvSpPr>
            <p:nvPr/>
          </p:nvSpPr>
          <p:spPr bwMode="auto">
            <a:xfrm flipH="1" flipV="1">
              <a:off x="1730740" y="4044188"/>
              <a:ext cx="506366" cy="1"/>
            </a:xfrm>
            <a:prstGeom prst="line">
              <a:avLst/>
            </a:prstGeom>
            <a:noFill/>
            <a:ln w="19050">
              <a:solidFill>
                <a:srgbClr val="CC0069"/>
              </a:solidFill>
              <a:prstDash val="solid"/>
              <a:round/>
              <a:headEnd/>
              <a:tailEnd/>
            </a:ln>
          </p:spPr>
          <p:txBody>
            <a:bodyPr lIns="82124" tIns="41061" rIns="82124" bIns="41061"/>
            <a:lstStyle/>
            <a:p>
              <a:pPr defTabSz="342856"/>
              <a:endParaRPr lang="it-IT" sz="1000">
                <a:solidFill>
                  <a:srgbClr val="000000"/>
                </a:solidFill>
              </a:endParaRPr>
            </a:p>
          </p:txBody>
        </p:sp>
        <p:grpSp>
          <p:nvGrpSpPr>
            <p:cNvPr id="68" name="Group 67"/>
            <p:cNvGrpSpPr/>
            <p:nvPr/>
          </p:nvGrpSpPr>
          <p:grpSpPr>
            <a:xfrm>
              <a:off x="1180695" y="3867436"/>
              <a:ext cx="747204" cy="325379"/>
              <a:chOff x="2505041" y="4305849"/>
              <a:chExt cx="1144325" cy="521494"/>
            </a:xfrm>
          </p:grpSpPr>
          <p:cxnSp>
            <p:nvCxnSpPr>
              <p:cNvPr id="135" name="Straight Connector 141"/>
              <p:cNvCxnSpPr/>
              <p:nvPr/>
            </p:nvCxnSpPr>
            <p:spPr bwMode="auto">
              <a:xfrm flipV="1">
                <a:off x="2712550" y="4622364"/>
                <a:ext cx="741748" cy="83028"/>
              </a:xfrm>
              <a:prstGeom prst="bentConnector3">
                <a:avLst>
                  <a:gd name="adj1" fmla="val 99653"/>
                </a:avLst>
              </a:prstGeom>
              <a:noFill/>
              <a:ln w="19050">
                <a:solidFill>
                  <a:srgbClr val="CC0069"/>
                </a:solidFill>
                <a:prstDash val="solid"/>
                <a:round/>
                <a:headEnd/>
                <a:tailEnd/>
              </a:ln>
            </p:spPr>
          </p:cxnSp>
          <p:cxnSp>
            <p:nvCxnSpPr>
              <p:cNvPr id="136" name="Straight Connector 141"/>
              <p:cNvCxnSpPr/>
              <p:nvPr/>
            </p:nvCxnSpPr>
            <p:spPr bwMode="auto">
              <a:xfrm>
                <a:off x="3010958" y="4603433"/>
                <a:ext cx="329041" cy="0"/>
              </a:xfrm>
              <a:prstGeom prst="straightConnector1">
                <a:avLst/>
              </a:prstGeom>
              <a:noFill/>
              <a:ln w="19050">
                <a:solidFill>
                  <a:srgbClr val="CC0069"/>
                </a:solidFill>
                <a:prstDash val="solid"/>
                <a:round/>
                <a:headEnd/>
                <a:tailEnd/>
              </a:ln>
            </p:spPr>
          </p:cxnSp>
          <p:cxnSp>
            <p:nvCxnSpPr>
              <p:cNvPr id="137" name="Straight Connector 141"/>
              <p:cNvCxnSpPr/>
              <p:nvPr/>
            </p:nvCxnSpPr>
            <p:spPr bwMode="auto">
              <a:xfrm>
                <a:off x="2729200" y="4441048"/>
                <a:ext cx="610799" cy="85425"/>
              </a:xfrm>
              <a:prstGeom prst="bentConnector3">
                <a:avLst>
                  <a:gd name="adj1" fmla="val 70793"/>
                </a:avLst>
              </a:prstGeom>
              <a:noFill/>
              <a:ln w="19050">
                <a:solidFill>
                  <a:srgbClr val="CC0069"/>
                </a:solidFill>
                <a:prstDash val="solid"/>
                <a:round/>
                <a:headEnd/>
                <a:tailEnd/>
              </a:ln>
            </p:spPr>
          </p:cxnSp>
          <p:grpSp>
            <p:nvGrpSpPr>
              <p:cNvPr id="138" name="Group 137"/>
              <p:cNvGrpSpPr/>
              <p:nvPr/>
            </p:nvGrpSpPr>
            <p:grpSpPr>
              <a:xfrm>
                <a:off x="2505041" y="4305849"/>
                <a:ext cx="620216" cy="521494"/>
                <a:chOff x="2465012" y="3750142"/>
                <a:chExt cx="584677" cy="491612"/>
              </a:xfrm>
            </p:grpSpPr>
            <p:pic>
              <p:nvPicPr>
                <p:cNvPr id="140" name="Picture 52"/>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2481877" y="3750142"/>
                  <a:ext cx="353139" cy="2568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1" name="Picture 52"/>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2696550" y="3887151"/>
                  <a:ext cx="353139" cy="2568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2" name="Picture 52"/>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2465012" y="3984926"/>
                  <a:ext cx="353139" cy="2568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39" name="Picture 13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71684" y="4367105"/>
                <a:ext cx="377682" cy="360161"/>
              </a:xfrm>
              <a:prstGeom prst="rect">
                <a:avLst/>
              </a:prstGeom>
            </p:spPr>
          </p:pic>
        </p:grpSp>
        <p:grpSp>
          <p:nvGrpSpPr>
            <p:cNvPr id="69" name="Group 68"/>
            <p:cNvGrpSpPr/>
            <p:nvPr/>
          </p:nvGrpSpPr>
          <p:grpSpPr>
            <a:xfrm>
              <a:off x="1189282" y="3546192"/>
              <a:ext cx="747204" cy="325379"/>
              <a:chOff x="2505041" y="4305849"/>
              <a:chExt cx="1144325" cy="521494"/>
            </a:xfrm>
          </p:grpSpPr>
          <p:cxnSp>
            <p:nvCxnSpPr>
              <p:cNvPr id="127" name="Straight Connector 141"/>
              <p:cNvCxnSpPr/>
              <p:nvPr/>
            </p:nvCxnSpPr>
            <p:spPr bwMode="auto">
              <a:xfrm flipV="1">
                <a:off x="2712550" y="4622364"/>
                <a:ext cx="741748" cy="83028"/>
              </a:xfrm>
              <a:prstGeom prst="bentConnector3">
                <a:avLst>
                  <a:gd name="adj1" fmla="val 99653"/>
                </a:avLst>
              </a:prstGeom>
              <a:noFill/>
              <a:ln w="19050">
                <a:solidFill>
                  <a:srgbClr val="CC0069"/>
                </a:solidFill>
                <a:prstDash val="solid"/>
                <a:round/>
                <a:headEnd/>
                <a:tailEnd/>
              </a:ln>
            </p:spPr>
          </p:cxnSp>
          <p:cxnSp>
            <p:nvCxnSpPr>
              <p:cNvPr id="128" name="Straight Connector 141"/>
              <p:cNvCxnSpPr/>
              <p:nvPr/>
            </p:nvCxnSpPr>
            <p:spPr bwMode="auto">
              <a:xfrm>
                <a:off x="3010958" y="4603433"/>
                <a:ext cx="329041" cy="0"/>
              </a:xfrm>
              <a:prstGeom prst="straightConnector1">
                <a:avLst/>
              </a:prstGeom>
              <a:noFill/>
              <a:ln w="19050">
                <a:solidFill>
                  <a:srgbClr val="CC0069"/>
                </a:solidFill>
                <a:prstDash val="solid"/>
                <a:round/>
                <a:headEnd/>
                <a:tailEnd/>
              </a:ln>
            </p:spPr>
          </p:cxnSp>
          <p:cxnSp>
            <p:nvCxnSpPr>
              <p:cNvPr id="129" name="Straight Connector 141"/>
              <p:cNvCxnSpPr/>
              <p:nvPr/>
            </p:nvCxnSpPr>
            <p:spPr bwMode="auto">
              <a:xfrm>
                <a:off x="2729200" y="4441048"/>
                <a:ext cx="610799" cy="85425"/>
              </a:xfrm>
              <a:prstGeom prst="bentConnector3">
                <a:avLst>
                  <a:gd name="adj1" fmla="val 70793"/>
                </a:avLst>
              </a:prstGeom>
              <a:noFill/>
              <a:ln w="19050">
                <a:solidFill>
                  <a:srgbClr val="CC0069"/>
                </a:solidFill>
                <a:prstDash val="solid"/>
                <a:round/>
                <a:headEnd/>
                <a:tailEnd/>
              </a:ln>
            </p:spPr>
          </p:cxnSp>
          <p:grpSp>
            <p:nvGrpSpPr>
              <p:cNvPr id="130" name="Group 129"/>
              <p:cNvGrpSpPr/>
              <p:nvPr/>
            </p:nvGrpSpPr>
            <p:grpSpPr>
              <a:xfrm>
                <a:off x="2505041" y="4305849"/>
                <a:ext cx="620216" cy="521494"/>
                <a:chOff x="2465012" y="3750142"/>
                <a:chExt cx="584677" cy="491612"/>
              </a:xfrm>
            </p:grpSpPr>
            <p:pic>
              <p:nvPicPr>
                <p:cNvPr id="132" name="Picture 52"/>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2481877" y="3750142"/>
                  <a:ext cx="353139" cy="2568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 name="Picture 52"/>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2696550" y="3887151"/>
                  <a:ext cx="353139" cy="2568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4" name="Picture 52"/>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2465012" y="3984926"/>
                  <a:ext cx="353139" cy="2568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31" name="Picture 1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71684" y="4367105"/>
                <a:ext cx="377682" cy="360161"/>
              </a:xfrm>
              <a:prstGeom prst="rect">
                <a:avLst/>
              </a:prstGeom>
            </p:spPr>
          </p:pic>
        </p:grpSp>
        <p:pic>
          <p:nvPicPr>
            <p:cNvPr id="70" name="Picture 6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91347" y="3881491"/>
              <a:ext cx="315754" cy="287720"/>
            </a:xfrm>
            <a:prstGeom prst="rect">
              <a:avLst/>
            </a:prstGeom>
          </p:spPr>
        </p:pic>
        <p:pic>
          <p:nvPicPr>
            <p:cNvPr id="71" name="Picture 7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84844" y="3533656"/>
              <a:ext cx="315754" cy="287720"/>
            </a:xfrm>
            <a:prstGeom prst="rect">
              <a:avLst/>
            </a:prstGeom>
          </p:spPr>
        </p:pic>
        <p:grpSp>
          <p:nvGrpSpPr>
            <p:cNvPr id="72" name="Group 71"/>
            <p:cNvGrpSpPr/>
            <p:nvPr/>
          </p:nvGrpSpPr>
          <p:grpSpPr>
            <a:xfrm>
              <a:off x="2981748" y="3502049"/>
              <a:ext cx="196096" cy="299348"/>
              <a:chOff x="7880314" y="3541932"/>
              <a:chExt cx="377901" cy="603722"/>
            </a:xfrm>
          </p:grpSpPr>
          <p:pic>
            <p:nvPicPr>
              <p:cNvPr id="125" name="Picture 12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85398" y="3565716"/>
                <a:ext cx="372817" cy="579938"/>
              </a:xfrm>
              <a:prstGeom prst="rect">
                <a:avLst/>
              </a:prstGeom>
            </p:spPr>
          </p:pic>
          <p:pic>
            <p:nvPicPr>
              <p:cNvPr id="126" name="Picture 125"/>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880314" y="3541932"/>
                <a:ext cx="376949" cy="291585"/>
              </a:xfrm>
              <a:prstGeom prst="rect">
                <a:avLst/>
              </a:prstGeom>
            </p:spPr>
          </p:pic>
        </p:grpSp>
        <p:grpSp>
          <p:nvGrpSpPr>
            <p:cNvPr id="73" name="Group 72"/>
            <p:cNvGrpSpPr/>
            <p:nvPr/>
          </p:nvGrpSpPr>
          <p:grpSpPr>
            <a:xfrm>
              <a:off x="3345218" y="3502049"/>
              <a:ext cx="196096" cy="299348"/>
              <a:chOff x="7880314" y="3541932"/>
              <a:chExt cx="377901" cy="603722"/>
            </a:xfrm>
          </p:grpSpPr>
          <p:pic>
            <p:nvPicPr>
              <p:cNvPr id="123" name="Picture 12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85398" y="3565716"/>
                <a:ext cx="372817" cy="579938"/>
              </a:xfrm>
              <a:prstGeom prst="rect">
                <a:avLst/>
              </a:prstGeom>
            </p:spPr>
          </p:pic>
          <p:pic>
            <p:nvPicPr>
              <p:cNvPr id="124" name="Picture 123"/>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880314" y="3541932"/>
                <a:ext cx="376949" cy="291585"/>
              </a:xfrm>
              <a:prstGeom prst="rect">
                <a:avLst/>
              </a:prstGeom>
            </p:spPr>
          </p:pic>
        </p:grpSp>
        <p:grpSp>
          <p:nvGrpSpPr>
            <p:cNvPr id="74" name="Group 73"/>
            <p:cNvGrpSpPr/>
            <p:nvPr/>
          </p:nvGrpSpPr>
          <p:grpSpPr>
            <a:xfrm>
              <a:off x="3144208" y="3899610"/>
              <a:ext cx="196096" cy="299348"/>
              <a:chOff x="7880314" y="3541932"/>
              <a:chExt cx="377901" cy="603722"/>
            </a:xfrm>
          </p:grpSpPr>
          <p:pic>
            <p:nvPicPr>
              <p:cNvPr id="121" name="Picture 12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85398" y="3565716"/>
                <a:ext cx="372817" cy="579938"/>
              </a:xfrm>
              <a:prstGeom prst="rect">
                <a:avLst/>
              </a:prstGeom>
            </p:spPr>
          </p:pic>
          <p:pic>
            <p:nvPicPr>
              <p:cNvPr id="122" name="Picture 121"/>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880314" y="3541932"/>
                <a:ext cx="376949" cy="291585"/>
              </a:xfrm>
              <a:prstGeom prst="rect">
                <a:avLst/>
              </a:prstGeom>
            </p:spPr>
          </p:pic>
        </p:grpSp>
        <p:grpSp>
          <p:nvGrpSpPr>
            <p:cNvPr id="75" name="Group 74"/>
            <p:cNvGrpSpPr/>
            <p:nvPr/>
          </p:nvGrpSpPr>
          <p:grpSpPr>
            <a:xfrm>
              <a:off x="3546227" y="3899610"/>
              <a:ext cx="196096" cy="299348"/>
              <a:chOff x="7880314" y="3541932"/>
              <a:chExt cx="377901" cy="603722"/>
            </a:xfrm>
          </p:grpSpPr>
          <p:pic>
            <p:nvPicPr>
              <p:cNvPr id="119" name="Picture 11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85398" y="3565716"/>
                <a:ext cx="372817" cy="579938"/>
              </a:xfrm>
              <a:prstGeom prst="rect">
                <a:avLst/>
              </a:prstGeom>
            </p:spPr>
          </p:pic>
          <p:pic>
            <p:nvPicPr>
              <p:cNvPr id="120" name="Picture 119"/>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880314" y="3541932"/>
                <a:ext cx="376949" cy="291585"/>
              </a:xfrm>
              <a:prstGeom prst="rect">
                <a:avLst/>
              </a:prstGeom>
            </p:spPr>
          </p:pic>
        </p:grpSp>
        <p:pic>
          <p:nvPicPr>
            <p:cNvPr id="76" name="Picture 75"/>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622720" y="3773614"/>
              <a:ext cx="216426" cy="159971"/>
            </a:xfrm>
            <a:prstGeom prst="rect">
              <a:avLst/>
            </a:prstGeom>
          </p:spPr>
        </p:pic>
        <p:sp>
          <p:nvSpPr>
            <p:cNvPr id="77" name="Rectangle 76"/>
            <p:cNvSpPr/>
            <p:nvPr/>
          </p:nvSpPr>
          <p:spPr>
            <a:xfrm rot="16200000">
              <a:off x="4587578" y="3070714"/>
              <a:ext cx="802185" cy="1553965"/>
            </a:xfrm>
            <a:prstGeom prst="rect">
              <a:avLst/>
            </a:prstGeom>
            <a:gradFill rotWithShape="1">
              <a:gsLst>
                <a:gs pos="0">
                  <a:srgbClr val="404040">
                    <a:tint val="50000"/>
                    <a:satMod val="300000"/>
                  </a:srgbClr>
                </a:gs>
                <a:gs pos="35000">
                  <a:srgbClr val="404040">
                    <a:tint val="37000"/>
                    <a:satMod val="300000"/>
                  </a:srgbClr>
                </a:gs>
                <a:gs pos="100000">
                  <a:srgbClr val="404040">
                    <a:tint val="15000"/>
                    <a:satMod val="350000"/>
                  </a:srgbClr>
                </a:gs>
              </a:gsLst>
              <a:lin ang="16200000" scaled="1"/>
            </a:gradFill>
            <a:ln w="9525" cap="flat" cmpd="sng" algn="ctr">
              <a:solidFill>
                <a:schemeClr val="tx2">
                  <a:lumMod val="50000"/>
                  <a:lumOff val="50000"/>
                </a:schemeClr>
              </a:solidFill>
              <a:prstDash val="solid"/>
            </a:ln>
            <a:effectLst>
              <a:outerShdw blurRad="40000" dist="20000" dir="5400000" rotWithShape="0">
                <a:srgbClr val="000000">
                  <a:alpha val="38000"/>
                </a:srgbClr>
              </a:outerShdw>
            </a:effectLst>
          </p:spPr>
          <p:txBody>
            <a:bodyPr rtlCol="0" anchor="ctr"/>
            <a:lstStyle/>
            <a:p>
              <a:pPr algn="ctr"/>
              <a:endParaRPr lang="en-US" sz="1000" kern="0">
                <a:solidFill>
                  <a:srgbClr val="404040"/>
                </a:solidFill>
                <a:latin typeface="+mj-lt"/>
              </a:endParaRPr>
            </a:p>
          </p:txBody>
        </p:sp>
        <p:sp>
          <p:nvSpPr>
            <p:cNvPr id="78" name="Line 577"/>
            <p:cNvSpPr>
              <a:spLocks noChangeShapeType="1"/>
            </p:cNvSpPr>
            <p:nvPr/>
          </p:nvSpPr>
          <p:spPr bwMode="auto">
            <a:xfrm flipH="1">
              <a:off x="3880456" y="3709180"/>
              <a:ext cx="564943" cy="88865"/>
            </a:xfrm>
            <a:prstGeom prst="line">
              <a:avLst/>
            </a:prstGeom>
            <a:noFill/>
            <a:ln w="19050">
              <a:solidFill>
                <a:srgbClr val="CC0069"/>
              </a:solidFill>
              <a:prstDash val="solid"/>
              <a:round/>
              <a:headEnd/>
              <a:tailEnd/>
            </a:ln>
          </p:spPr>
          <p:txBody>
            <a:bodyPr lIns="82124" tIns="41061" rIns="82124" bIns="41061"/>
            <a:lstStyle/>
            <a:p>
              <a:pPr defTabSz="342856"/>
              <a:endParaRPr lang="it-IT" sz="1000">
                <a:solidFill>
                  <a:srgbClr val="000000"/>
                </a:solidFill>
              </a:endParaRPr>
            </a:p>
          </p:txBody>
        </p:sp>
        <p:sp>
          <p:nvSpPr>
            <p:cNvPr id="79" name="Line 577"/>
            <p:cNvSpPr>
              <a:spLocks noChangeShapeType="1"/>
            </p:cNvSpPr>
            <p:nvPr/>
          </p:nvSpPr>
          <p:spPr bwMode="auto">
            <a:xfrm flipH="1" flipV="1">
              <a:off x="3987740" y="3958119"/>
              <a:ext cx="665370" cy="106804"/>
            </a:xfrm>
            <a:prstGeom prst="line">
              <a:avLst/>
            </a:prstGeom>
            <a:noFill/>
            <a:ln w="19050">
              <a:solidFill>
                <a:srgbClr val="CC0069"/>
              </a:solidFill>
              <a:prstDash val="solid"/>
              <a:round/>
              <a:headEnd/>
              <a:tailEnd/>
            </a:ln>
          </p:spPr>
          <p:txBody>
            <a:bodyPr lIns="82124" tIns="41061" rIns="82124" bIns="41061"/>
            <a:lstStyle/>
            <a:p>
              <a:pPr defTabSz="342856"/>
              <a:endParaRPr lang="it-IT" sz="1000">
                <a:solidFill>
                  <a:srgbClr val="000000"/>
                </a:solidFill>
              </a:endParaRPr>
            </a:p>
          </p:txBody>
        </p:sp>
        <p:sp>
          <p:nvSpPr>
            <p:cNvPr id="80" name="Line 577"/>
            <p:cNvSpPr>
              <a:spLocks noChangeShapeType="1"/>
            </p:cNvSpPr>
            <p:nvPr/>
          </p:nvSpPr>
          <p:spPr bwMode="auto">
            <a:xfrm flipH="1">
              <a:off x="4463212" y="3636873"/>
              <a:ext cx="676260" cy="72306"/>
            </a:xfrm>
            <a:prstGeom prst="line">
              <a:avLst/>
            </a:prstGeom>
            <a:noFill/>
            <a:ln w="19050">
              <a:solidFill>
                <a:srgbClr val="CC0069"/>
              </a:solidFill>
              <a:prstDash val="solid"/>
              <a:round/>
              <a:headEnd/>
              <a:tailEnd/>
            </a:ln>
          </p:spPr>
          <p:txBody>
            <a:bodyPr lIns="82124" tIns="41061" rIns="82124" bIns="41061"/>
            <a:lstStyle/>
            <a:p>
              <a:pPr defTabSz="342856"/>
              <a:endParaRPr lang="it-IT" sz="1000">
                <a:solidFill>
                  <a:srgbClr val="000000"/>
                </a:solidFill>
              </a:endParaRPr>
            </a:p>
          </p:txBody>
        </p:sp>
        <p:sp>
          <p:nvSpPr>
            <p:cNvPr id="81" name="Line 577"/>
            <p:cNvSpPr>
              <a:spLocks noChangeShapeType="1"/>
            </p:cNvSpPr>
            <p:nvPr/>
          </p:nvSpPr>
          <p:spPr bwMode="auto">
            <a:xfrm flipH="1" flipV="1">
              <a:off x="4632520" y="4061172"/>
              <a:ext cx="805414" cy="41893"/>
            </a:xfrm>
            <a:prstGeom prst="line">
              <a:avLst/>
            </a:prstGeom>
            <a:noFill/>
            <a:ln w="19050">
              <a:solidFill>
                <a:srgbClr val="CC0069"/>
              </a:solidFill>
              <a:prstDash val="solid"/>
              <a:round/>
              <a:headEnd/>
              <a:tailEnd/>
            </a:ln>
          </p:spPr>
          <p:txBody>
            <a:bodyPr lIns="82124" tIns="41061" rIns="82124" bIns="41061"/>
            <a:lstStyle/>
            <a:p>
              <a:pPr defTabSz="342856"/>
              <a:endParaRPr lang="it-IT" sz="1000">
                <a:solidFill>
                  <a:srgbClr val="000000"/>
                </a:solidFill>
              </a:endParaRPr>
            </a:p>
          </p:txBody>
        </p:sp>
        <p:sp>
          <p:nvSpPr>
            <p:cNvPr id="82" name="Line 577"/>
            <p:cNvSpPr>
              <a:spLocks noChangeShapeType="1"/>
            </p:cNvSpPr>
            <p:nvPr/>
          </p:nvSpPr>
          <p:spPr bwMode="auto">
            <a:xfrm flipH="1" flipV="1">
              <a:off x="4463213" y="3702875"/>
              <a:ext cx="826568" cy="144820"/>
            </a:xfrm>
            <a:prstGeom prst="line">
              <a:avLst/>
            </a:prstGeom>
            <a:noFill/>
            <a:ln w="19050">
              <a:solidFill>
                <a:srgbClr val="CC0069"/>
              </a:solidFill>
              <a:prstDash val="solid"/>
              <a:round/>
              <a:headEnd/>
              <a:tailEnd/>
            </a:ln>
          </p:spPr>
          <p:txBody>
            <a:bodyPr lIns="82124" tIns="41061" rIns="82124" bIns="41061"/>
            <a:lstStyle/>
            <a:p>
              <a:pPr defTabSz="342856"/>
              <a:endParaRPr lang="it-IT" sz="1000">
                <a:solidFill>
                  <a:srgbClr val="000000"/>
                </a:solidFill>
              </a:endParaRPr>
            </a:p>
          </p:txBody>
        </p:sp>
        <p:sp>
          <p:nvSpPr>
            <p:cNvPr id="83" name="Line 577"/>
            <p:cNvSpPr>
              <a:spLocks noChangeShapeType="1"/>
            </p:cNvSpPr>
            <p:nvPr/>
          </p:nvSpPr>
          <p:spPr bwMode="auto">
            <a:xfrm flipH="1">
              <a:off x="4653110" y="3853598"/>
              <a:ext cx="636671" cy="207575"/>
            </a:xfrm>
            <a:prstGeom prst="line">
              <a:avLst/>
            </a:prstGeom>
            <a:noFill/>
            <a:ln w="19050">
              <a:solidFill>
                <a:srgbClr val="CC0069"/>
              </a:solidFill>
              <a:prstDash val="solid"/>
              <a:round/>
              <a:headEnd/>
              <a:tailEnd/>
            </a:ln>
          </p:spPr>
          <p:txBody>
            <a:bodyPr lIns="82124" tIns="41061" rIns="82124" bIns="41061"/>
            <a:lstStyle/>
            <a:p>
              <a:pPr defTabSz="342856"/>
              <a:endParaRPr lang="it-IT" sz="1000">
                <a:solidFill>
                  <a:srgbClr val="000000"/>
                </a:solidFill>
              </a:endParaRPr>
            </a:p>
          </p:txBody>
        </p:sp>
        <p:sp>
          <p:nvSpPr>
            <p:cNvPr id="84" name="Line 577"/>
            <p:cNvSpPr>
              <a:spLocks noChangeShapeType="1"/>
            </p:cNvSpPr>
            <p:nvPr/>
          </p:nvSpPr>
          <p:spPr bwMode="auto">
            <a:xfrm flipV="1">
              <a:off x="4653110" y="3646625"/>
              <a:ext cx="486362" cy="408553"/>
            </a:xfrm>
            <a:prstGeom prst="line">
              <a:avLst/>
            </a:prstGeom>
            <a:noFill/>
            <a:ln w="19050">
              <a:solidFill>
                <a:srgbClr val="CC0069"/>
              </a:solidFill>
              <a:prstDash val="solid"/>
              <a:round/>
              <a:headEnd/>
              <a:tailEnd/>
            </a:ln>
          </p:spPr>
          <p:txBody>
            <a:bodyPr lIns="82124" tIns="41061" rIns="82124" bIns="41061"/>
            <a:lstStyle/>
            <a:p>
              <a:pPr defTabSz="342856"/>
              <a:endParaRPr lang="it-IT" sz="1000">
                <a:solidFill>
                  <a:srgbClr val="000000"/>
                </a:solidFill>
              </a:endParaRPr>
            </a:p>
          </p:txBody>
        </p:sp>
        <p:sp>
          <p:nvSpPr>
            <p:cNvPr id="85" name="Line 577"/>
            <p:cNvSpPr>
              <a:spLocks noChangeShapeType="1"/>
            </p:cNvSpPr>
            <p:nvPr/>
          </p:nvSpPr>
          <p:spPr bwMode="auto">
            <a:xfrm>
              <a:off x="4463212" y="3702873"/>
              <a:ext cx="974720" cy="401658"/>
            </a:xfrm>
            <a:prstGeom prst="line">
              <a:avLst/>
            </a:prstGeom>
            <a:noFill/>
            <a:ln w="19050">
              <a:solidFill>
                <a:srgbClr val="CC0069"/>
              </a:solidFill>
              <a:prstDash val="solid"/>
              <a:round/>
              <a:headEnd/>
              <a:tailEnd/>
            </a:ln>
          </p:spPr>
          <p:txBody>
            <a:bodyPr lIns="82124" tIns="41061" rIns="82124" bIns="41061"/>
            <a:lstStyle/>
            <a:p>
              <a:pPr defTabSz="342856"/>
              <a:endParaRPr lang="it-IT" sz="1000">
                <a:solidFill>
                  <a:srgbClr val="000000"/>
                </a:solidFill>
              </a:endParaRPr>
            </a:p>
          </p:txBody>
        </p:sp>
        <p:grpSp>
          <p:nvGrpSpPr>
            <p:cNvPr id="86" name="Group 85"/>
            <p:cNvGrpSpPr/>
            <p:nvPr/>
          </p:nvGrpSpPr>
          <p:grpSpPr>
            <a:xfrm>
              <a:off x="4964124" y="3454563"/>
              <a:ext cx="518813" cy="315016"/>
              <a:chOff x="7085648" y="6292002"/>
              <a:chExt cx="794549" cy="504886"/>
            </a:xfrm>
          </p:grpSpPr>
          <p:grpSp>
            <p:nvGrpSpPr>
              <p:cNvPr id="114" name="Group 113"/>
              <p:cNvGrpSpPr/>
              <p:nvPr/>
            </p:nvGrpSpPr>
            <p:grpSpPr>
              <a:xfrm>
                <a:off x="7422828" y="6292002"/>
                <a:ext cx="457369" cy="438074"/>
                <a:chOff x="7422828" y="6292002"/>
                <a:chExt cx="702903" cy="673250"/>
              </a:xfrm>
            </p:grpSpPr>
            <p:pic>
              <p:nvPicPr>
                <p:cNvPr id="116" name="Picture 115"/>
                <p:cNvPicPr>
                  <a:picLocks noChangeAspect="1"/>
                </p:cNvPicPr>
                <p:nvPr/>
              </p:nvPicPr>
              <p:blipFill>
                <a:blip r:embed="rId11"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422828" y="6292002"/>
                  <a:ext cx="491067" cy="549995"/>
                </a:xfrm>
                <a:prstGeom prst="rect">
                  <a:avLst/>
                </a:prstGeom>
              </p:spPr>
            </p:pic>
            <p:pic>
              <p:nvPicPr>
                <p:cNvPr id="117" name="Picture 116"/>
                <p:cNvPicPr>
                  <a:picLocks noChangeAspect="1"/>
                </p:cNvPicPr>
                <p:nvPr/>
              </p:nvPicPr>
              <p:blipFill>
                <a:blip r:embed="rId11"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528746" y="6353629"/>
                  <a:ext cx="491067" cy="549995"/>
                </a:xfrm>
                <a:prstGeom prst="rect">
                  <a:avLst/>
                </a:prstGeom>
              </p:spPr>
            </p:pic>
            <p:pic>
              <p:nvPicPr>
                <p:cNvPr id="118" name="Picture 117"/>
                <p:cNvPicPr>
                  <a:picLocks noChangeAspect="1"/>
                </p:cNvPicPr>
                <p:nvPr/>
              </p:nvPicPr>
              <p:blipFill>
                <a:blip r:embed="rId11"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634664" y="6415257"/>
                  <a:ext cx="491067" cy="549995"/>
                </a:xfrm>
                <a:prstGeom prst="rect">
                  <a:avLst/>
                </a:prstGeom>
              </p:spPr>
            </p:pic>
          </p:grpSp>
          <p:pic>
            <p:nvPicPr>
              <p:cNvPr id="115" name="Picture 114"/>
              <p:cNvPicPr>
                <a:picLocks noChangeAspect="1"/>
              </p:cNvPicPr>
              <p:nvPr/>
            </p:nvPicPr>
            <p:blipFill>
              <a:blip r:embed="rId12"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085648" y="6332102"/>
                <a:ext cx="537086" cy="464786"/>
              </a:xfrm>
              <a:prstGeom prst="rect">
                <a:avLst/>
              </a:prstGeom>
            </p:spPr>
          </p:pic>
        </p:grpSp>
        <p:grpSp>
          <p:nvGrpSpPr>
            <p:cNvPr id="87" name="Group 86"/>
            <p:cNvGrpSpPr/>
            <p:nvPr/>
          </p:nvGrpSpPr>
          <p:grpSpPr>
            <a:xfrm>
              <a:off x="5114431" y="3686399"/>
              <a:ext cx="518813" cy="315016"/>
              <a:chOff x="7085648" y="6292002"/>
              <a:chExt cx="794549" cy="504886"/>
            </a:xfrm>
          </p:grpSpPr>
          <p:grpSp>
            <p:nvGrpSpPr>
              <p:cNvPr id="109" name="Group 108"/>
              <p:cNvGrpSpPr/>
              <p:nvPr/>
            </p:nvGrpSpPr>
            <p:grpSpPr>
              <a:xfrm>
                <a:off x="7422828" y="6292002"/>
                <a:ext cx="457369" cy="438074"/>
                <a:chOff x="7422828" y="6292002"/>
                <a:chExt cx="702903" cy="673250"/>
              </a:xfrm>
            </p:grpSpPr>
            <p:pic>
              <p:nvPicPr>
                <p:cNvPr id="111" name="Picture 110"/>
                <p:cNvPicPr>
                  <a:picLocks noChangeAspect="1"/>
                </p:cNvPicPr>
                <p:nvPr/>
              </p:nvPicPr>
              <p:blipFill>
                <a:blip r:embed="rId11"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422828" y="6292002"/>
                  <a:ext cx="491067" cy="549995"/>
                </a:xfrm>
                <a:prstGeom prst="rect">
                  <a:avLst/>
                </a:prstGeom>
              </p:spPr>
            </p:pic>
            <p:pic>
              <p:nvPicPr>
                <p:cNvPr id="112" name="Picture 111"/>
                <p:cNvPicPr>
                  <a:picLocks noChangeAspect="1"/>
                </p:cNvPicPr>
                <p:nvPr/>
              </p:nvPicPr>
              <p:blipFill>
                <a:blip r:embed="rId11"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528746" y="6353629"/>
                  <a:ext cx="491067" cy="549995"/>
                </a:xfrm>
                <a:prstGeom prst="rect">
                  <a:avLst/>
                </a:prstGeom>
              </p:spPr>
            </p:pic>
            <p:pic>
              <p:nvPicPr>
                <p:cNvPr id="113" name="Picture 112"/>
                <p:cNvPicPr>
                  <a:picLocks noChangeAspect="1"/>
                </p:cNvPicPr>
                <p:nvPr/>
              </p:nvPicPr>
              <p:blipFill>
                <a:blip r:embed="rId11"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634664" y="6415257"/>
                  <a:ext cx="491067" cy="549995"/>
                </a:xfrm>
                <a:prstGeom prst="rect">
                  <a:avLst/>
                </a:prstGeom>
              </p:spPr>
            </p:pic>
          </p:grpSp>
          <p:pic>
            <p:nvPicPr>
              <p:cNvPr id="110" name="Picture 109"/>
              <p:cNvPicPr>
                <a:picLocks noChangeAspect="1"/>
              </p:cNvPicPr>
              <p:nvPr/>
            </p:nvPicPr>
            <p:blipFill>
              <a:blip r:embed="rId12"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085648" y="6332102"/>
                <a:ext cx="537086" cy="464786"/>
              </a:xfrm>
              <a:prstGeom prst="rect">
                <a:avLst/>
              </a:prstGeom>
            </p:spPr>
          </p:pic>
        </p:grpSp>
        <p:grpSp>
          <p:nvGrpSpPr>
            <p:cNvPr id="88" name="Group 87"/>
            <p:cNvGrpSpPr/>
            <p:nvPr/>
          </p:nvGrpSpPr>
          <p:grpSpPr>
            <a:xfrm>
              <a:off x="5264738" y="3918235"/>
              <a:ext cx="518813" cy="315016"/>
              <a:chOff x="7085648" y="6292002"/>
              <a:chExt cx="794549" cy="504886"/>
            </a:xfrm>
          </p:grpSpPr>
          <p:grpSp>
            <p:nvGrpSpPr>
              <p:cNvPr id="104" name="Group 103"/>
              <p:cNvGrpSpPr/>
              <p:nvPr/>
            </p:nvGrpSpPr>
            <p:grpSpPr>
              <a:xfrm>
                <a:off x="7422828" y="6292002"/>
                <a:ext cx="457369" cy="438074"/>
                <a:chOff x="7422828" y="6292002"/>
                <a:chExt cx="702903" cy="673250"/>
              </a:xfrm>
            </p:grpSpPr>
            <p:pic>
              <p:nvPicPr>
                <p:cNvPr id="106" name="Picture 105"/>
                <p:cNvPicPr>
                  <a:picLocks noChangeAspect="1"/>
                </p:cNvPicPr>
                <p:nvPr/>
              </p:nvPicPr>
              <p:blipFill>
                <a:blip r:embed="rId11"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422828" y="6292002"/>
                  <a:ext cx="491067" cy="549995"/>
                </a:xfrm>
                <a:prstGeom prst="rect">
                  <a:avLst/>
                </a:prstGeom>
              </p:spPr>
            </p:pic>
            <p:pic>
              <p:nvPicPr>
                <p:cNvPr id="107" name="Picture 106"/>
                <p:cNvPicPr>
                  <a:picLocks noChangeAspect="1"/>
                </p:cNvPicPr>
                <p:nvPr/>
              </p:nvPicPr>
              <p:blipFill>
                <a:blip r:embed="rId11"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528746" y="6353629"/>
                  <a:ext cx="491067" cy="549995"/>
                </a:xfrm>
                <a:prstGeom prst="rect">
                  <a:avLst/>
                </a:prstGeom>
              </p:spPr>
            </p:pic>
            <p:pic>
              <p:nvPicPr>
                <p:cNvPr id="108" name="Picture 107"/>
                <p:cNvPicPr>
                  <a:picLocks noChangeAspect="1"/>
                </p:cNvPicPr>
                <p:nvPr/>
              </p:nvPicPr>
              <p:blipFill>
                <a:blip r:embed="rId11"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634664" y="6415257"/>
                  <a:ext cx="491067" cy="549995"/>
                </a:xfrm>
                <a:prstGeom prst="rect">
                  <a:avLst/>
                </a:prstGeom>
              </p:spPr>
            </p:pic>
          </p:grpSp>
          <p:pic>
            <p:nvPicPr>
              <p:cNvPr id="105" name="Picture 104"/>
              <p:cNvPicPr>
                <a:picLocks noChangeAspect="1"/>
              </p:cNvPicPr>
              <p:nvPr/>
            </p:nvPicPr>
            <p:blipFill>
              <a:blip r:embed="rId12"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085648" y="6332102"/>
                <a:ext cx="537086" cy="464786"/>
              </a:xfrm>
              <a:prstGeom prst="rect">
                <a:avLst/>
              </a:prstGeom>
            </p:spPr>
          </p:pic>
        </p:grpSp>
        <p:sp>
          <p:nvSpPr>
            <p:cNvPr id="89" name="Line 577"/>
            <p:cNvSpPr>
              <a:spLocks noChangeShapeType="1"/>
            </p:cNvSpPr>
            <p:nvPr/>
          </p:nvSpPr>
          <p:spPr bwMode="auto">
            <a:xfrm flipH="1">
              <a:off x="3987739" y="3702875"/>
              <a:ext cx="475473" cy="240381"/>
            </a:xfrm>
            <a:prstGeom prst="line">
              <a:avLst/>
            </a:prstGeom>
            <a:noFill/>
            <a:ln w="19050">
              <a:solidFill>
                <a:srgbClr val="CC0069"/>
              </a:solidFill>
              <a:prstDash val="solid"/>
              <a:round/>
              <a:headEnd/>
              <a:tailEnd/>
            </a:ln>
          </p:spPr>
          <p:txBody>
            <a:bodyPr lIns="82124" tIns="41061" rIns="82124" bIns="41061"/>
            <a:lstStyle/>
            <a:p>
              <a:pPr defTabSz="342856"/>
              <a:endParaRPr lang="it-IT" sz="1000">
                <a:solidFill>
                  <a:srgbClr val="000000"/>
                </a:solidFill>
              </a:endParaRPr>
            </a:p>
          </p:txBody>
        </p:sp>
        <p:sp>
          <p:nvSpPr>
            <p:cNvPr id="90" name="Line 577"/>
            <p:cNvSpPr>
              <a:spLocks noChangeShapeType="1"/>
            </p:cNvSpPr>
            <p:nvPr/>
          </p:nvSpPr>
          <p:spPr bwMode="auto">
            <a:xfrm flipH="1" flipV="1">
              <a:off x="3884399" y="3798046"/>
              <a:ext cx="748121" cy="257133"/>
            </a:xfrm>
            <a:prstGeom prst="line">
              <a:avLst/>
            </a:prstGeom>
            <a:noFill/>
            <a:ln w="19050">
              <a:solidFill>
                <a:srgbClr val="CC0069"/>
              </a:solidFill>
              <a:prstDash val="solid"/>
              <a:round/>
              <a:headEnd/>
              <a:tailEnd/>
            </a:ln>
          </p:spPr>
          <p:txBody>
            <a:bodyPr lIns="82124" tIns="41061" rIns="82124" bIns="41061"/>
            <a:lstStyle/>
            <a:p>
              <a:pPr defTabSz="342856"/>
              <a:endParaRPr lang="it-IT" sz="1000">
                <a:solidFill>
                  <a:srgbClr val="000000"/>
                </a:solidFill>
              </a:endParaRPr>
            </a:p>
          </p:txBody>
        </p:sp>
        <p:pic>
          <p:nvPicPr>
            <p:cNvPr id="91" name="Picture 90"/>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747772" y="3709182"/>
              <a:ext cx="216426" cy="159971"/>
            </a:xfrm>
            <a:prstGeom prst="rect">
              <a:avLst/>
            </a:prstGeom>
          </p:spPr>
        </p:pic>
        <p:pic>
          <p:nvPicPr>
            <p:cNvPr id="92" name="Picture 91"/>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879527" y="3870198"/>
              <a:ext cx="216426" cy="159971"/>
            </a:xfrm>
            <a:prstGeom prst="rect">
              <a:avLst/>
            </a:prstGeom>
          </p:spPr>
        </p:pic>
        <p:sp>
          <p:nvSpPr>
            <p:cNvPr id="93" name="Rounded Rectangle 92"/>
            <p:cNvSpPr/>
            <p:nvPr/>
          </p:nvSpPr>
          <p:spPr>
            <a:xfrm>
              <a:off x="1180694" y="3272132"/>
              <a:ext cx="1307490" cy="183587"/>
            </a:xfrm>
            <a:prstGeom prst="roundRect">
              <a:avLst>
                <a:gd name="adj" fmla="val 0"/>
              </a:avLst>
            </a:prstGeom>
            <a:solidFill>
              <a:srgbClr val="016BA1"/>
            </a:solidFill>
            <a:ln w="9525" cap="flat" cmpd="sng" algn="ctr">
              <a:solidFill>
                <a:srgbClr val="55379B">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a:r>
                <a:rPr lang="en-GB" sz="1000" dirty="0">
                  <a:solidFill>
                    <a:schemeClr val="bg1"/>
                  </a:solidFill>
                </a:rPr>
                <a:t>Metro and Access</a:t>
              </a:r>
            </a:p>
          </p:txBody>
        </p:sp>
        <p:sp>
          <p:nvSpPr>
            <p:cNvPr id="94" name="Rounded Rectangle 93"/>
            <p:cNvSpPr/>
            <p:nvPr/>
          </p:nvSpPr>
          <p:spPr>
            <a:xfrm>
              <a:off x="2537699" y="3272131"/>
              <a:ext cx="1626993" cy="177548"/>
            </a:xfrm>
            <a:prstGeom prst="roundRect">
              <a:avLst>
                <a:gd name="adj" fmla="val 0"/>
              </a:avLst>
            </a:prstGeom>
            <a:solidFill>
              <a:srgbClr val="016BA1"/>
            </a:solidFill>
            <a:ln w="9525" cap="flat" cmpd="sng" algn="ctr">
              <a:solidFill>
                <a:srgbClr val="55379B">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a:r>
                <a:rPr lang="en-GB" sz="1000" dirty="0">
                  <a:solidFill>
                    <a:schemeClr val="bg1"/>
                  </a:solidFill>
                </a:rPr>
                <a:t>WAN</a:t>
              </a:r>
            </a:p>
          </p:txBody>
        </p:sp>
        <p:sp>
          <p:nvSpPr>
            <p:cNvPr id="95" name="Rounded Rectangle 94"/>
            <p:cNvSpPr/>
            <p:nvPr/>
          </p:nvSpPr>
          <p:spPr>
            <a:xfrm>
              <a:off x="4204850" y="3272131"/>
              <a:ext cx="1553253" cy="177548"/>
            </a:xfrm>
            <a:prstGeom prst="roundRect">
              <a:avLst>
                <a:gd name="adj" fmla="val 0"/>
              </a:avLst>
            </a:prstGeom>
            <a:solidFill>
              <a:srgbClr val="016BA1"/>
            </a:solidFill>
            <a:ln w="9525" cap="flat" cmpd="sng" algn="ctr">
              <a:solidFill>
                <a:srgbClr val="55379B">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a:r>
                <a:rPr lang="en-GB" sz="1000" dirty="0">
                  <a:solidFill>
                    <a:schemeClr val="bg1"/>
                  </a:solidFill>
                </a:rPr>
                <a:t>Data </a:t>
              </a:r>
              <a:r>
                <a:rPr lang="en-GB" sz="1000" dirty="0" err="1">
                  <a:solidFill>
                    <a:schemeClr val="bg1"/>
                  </a:solidFill>
                </a:rPr>
                <a:t>Center</a:t>
              </a:r>
              <a:endParaRPr lang="en-GB" sz="1000" dirty="0">
                <a:solidFill>
                  <a:schemeClr val="bg1"/>
                </a:solidFill>
              </a:endParaRPr>
            </a:p>
          </p:txBody>
        </p:sp>
        <p:pic>
          <p:nvPicPr>
            <p:cNvPr id="96" name="Picture 95"/>
            <p:cNvPicPr>
              <a:picLocks noChangeAspect="1"/>
            </p:cNvPicPr>
            <p:nvPr/>
          </p:nvPicPr>
          <p:blipFill>
            <a:blip r:embed="rId13"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821408" y="4012105"/>
              <a:ext cx="270029" cy="223290"/>
            </a:xfrm>
            <a:prstGeom prst="rect">
              <a:avLst/>
            </a:prstGeom>
          </p:spPr>
        </p:pic>
        <p:pic>
          <p:nvPicPr>
            <p:cNvPr id="97" name="Picture 96"/>
            <p:cNvPicPr>
              <a:picLocks noChangeAspect="1"/>
            </p:cNvPicPr>
            <p:nvPr/>
          </p:nvPicPr>
          <p:blipFill>
            <a:blip r:embed="rId13"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821408" y="3879148"/>
              <a:ext cx="270029" cy="223290"/>
            </a:xfrm>
            <a:prstGeom prst="rect">
              <a:avLst/>
            </a:prstGeom>
          </p:spPr>
        </p:pic>
        <p:pic>
          <p:nvPicPr>
            <p:cNvPr id="98" name="Picture 97"/>
            <p:cNvPicPr>
              <a:picLocks noChangeAspect="1"/>
            </p:cNvPicPr>
            <p:nvPr/>
          </p:nvPicPr>
          <p:blipFill>
            <a:blip r:embed="rId13"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821408" y="3746193"/>
              <a:ext cx="270029" cy="223290"/>
            </a:xfrm>
            <a:prstGeom prst="rect">
              <a:avLst/>
            </a:prstGeom>
          </p:spPr>
        </p:pic>
        <p:pic>
          <p:nvPicPr>
            <p:cNvPr id="99" name="Picture 98"/>
            <p:cNvPicPr>
              <a:picLocks noChangeAspect="1"/>
            </p:cNvPicPr>
            <p:nvPr/>
          </p:nvPicPr>
          <p:blipFill>
            <a:blip r:embed="rId13"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821408" y="3613236"/>
              <a:ext cx="270029" cy="223290"/>
            </a:xfrm>
            <a:prstGeom prst="rect">
              <a:avLst/>
            </a:prstGeom>
          </p:spPr>
        </p:pic>
        <p:pic>
          <p:nvPicPr>
            <p:cNvPr id="100" name="Picture 99"/>
            <p:cNvPicPr>
              <a:picLocks noChangeAspect="1"/>
            </p:cNvPicPr>
            <p:nvPr/>
          </p:nvPicPr>
          <p:blipFill>
            <a:blip r:embed="rId13"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821408" y="3480281"/>
              <a:ext cx="270029" cy="223290"/>
            </a:xfrm>
            <a:prstGeom prst="rect">
              <a:avLst/>
            </a:prstGeom>
          </p:spPr>
        </p:pic>
        <p:sp>
          <p:nvSpPr>
            <p:cNvPr id="101" name="Rounded Rectangle 100"/>
            <p:cNvSpPr/>
            <p:nvPr/>
          </p:nvSpPr>
          <p:spPr>
            <a:xfrm>
              <a:off x="722185" y="3273218"/>
              <a:ext cx="430941" cy="182245"/>
            </a:xfrm>
            <a:prstGeom prst="roundRect">
              <a:avLst>
                <a:gd name="adj" fmla="val 0"/>
              </a:avLst>
            </a:prstGeom>
            <a:solidFill>
              <a:srgbClr val="016BA1"/>
            </a:solidFill>
            <a:ln w="9525" cap="flat" cmpd="sng" algn="ctr">
              <a:solidFill>
                <a:srgbClr val="55379B">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a:r>
                <a:rPr lang="en-GB" sz="900" dirty="0">
                  <a:solidFill>
                    <a:schemeClr val="bg1"/>
                  </a:solidFill>
                </a:rPr>
                <a:t>CPE</a:t>
              </a:r>
            </a:p>
          </p:txBody>
        </p:sp>
        <p:pic>
          <p:nvPicPr>
            <p:cNvPr id="102" name="Picture 101"/>
            <p:cNvPicPr>
              <a:picLocks noChangeAspect="1"/>
            </p:cNvPicPr>
            <p:nvPr/>
          </p:nvPicPr>
          <p:blipFill>
            <a:blip r:embed="rId1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273316" y="3392637"/>
              <a:ext cx="379794" cy="430427"/>
            </a:xfrm>
            <a:prstGeom prst="rect">
              <a:avLst/>
            </a:prstGeom>
          </p:spPr>
        </p:pic>
        <p:pic>
          <p:nvPicPr>
            <p:cNvPr id="103" name="Picture 102"/>
            <p:cNvPicPr>
              <a:picLocks noChangeAspect="1"/>
            </p:cNvPicPr>
            <p:nvPr/>
          </p:nvPicPr>
          <p:blipFill>
            <a:blip r:embed="rId1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445400" y="3762602"/>
              <a:ext cx="379794" cy="430427"/>
            </a:xfrm>
            <a:prstGeom prst="rect">
              <a:avLst/>
            </a:prstGeom>
          </p:spPr>
        </p:pic>
      </p:grpSp>
      <p:cxnSp>
        <p:nvCxnSpPr>
          <p:cNvPr id="5" name="Straight Arrow Connector 4"/>
          <p:cNvCxnSpPr/>
          <p:nvPr/>
        </p:nvCxnSpPr>
        <p:spPr>
          <a:xfrm>
            <a:off x="3050271" y="914400"/>
            <a:ext cx="0" cy="6362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123808" y="1032879"/>
            <a:ext cx="1920044" cy="369332"/>
          </a:xfrm>
          <a:prstGeom prst="rect">
            <a:avLst/>
          </a:prstGeom>
          <a:noFill/>
        </p:spPr>
        <p:txBody>
          <a:bodyPr wrap="square" rtlCol="0">
            <a:spAutoFit/>
          </a:bodyPr>
          <a:lstStyle/>
          <a:p>
            <a:r>
              <a:rPr lang="en-US" smtClean="0"/>
              <a:t>Service Order</a:t>
            </a:r>
            <a:endParaRPr lang="en-US" dirty="0"/>
          </a:p>
        </p:txBody>
      </p:sp>
      <p:sp>
        <p:nvSpPr>
          <p:cNvPr id="16" name="Down Arrow 15"/>
          <p:cNvSpPr/>
          <p:nvPr/>
        </p:nvSpPr>
        <p:spPr>
          <a:xfrm>
            <a:off x="5511799" y="1568837"/>
            <a:ext cx="240126" cy="1940951"/>
          </a:xfrm>
          <a:prstGeom prst="down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 name="Rectangular Callout 2"/>
          <p:cNvSpPr/>
          <p:nvPr/>
        </p:nvSpPr>
        <p:spPr>
          <a:xfrm>
            <a:off x="6283547" y="471055"/>
            <a:ext cx="2693632" cy="2577298"/>
          </a:xfrm>
          <a:prstGeom prst="wedgeRectCallout">
            <a:avLst>
              <a:gd name="adj1" fmla="val -89743"/>
              <a:gd name="adj2" fmla="val 14885"/>
            </a:avLst>
          </a:prstGeom>
          <a:ln>
            <a:solidFill>
              <a:schemeClr val="accent2">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171450" indent="-106363"/>
            <a:r>
              <a:rPr lang="en-US" sz="1400" b="1" dirty="0" smtClean="0"/>
              <a:t>Transform a Service Order into:</a:t>
            </a:r>
          </a:p>
          <a:p>
            <a:pPr marL="350837" indent="-285750">
              <a:buFont typeface="Arial" charset="0"/>
              <a:buChar char="•"/>
            </a:pPr>
            <a:r>
              <a:rPr lang="en-US" sz="1400" b="1" dirty="0" smtClean="0"/>
              <a:t>Resource allocations</a:t>
            </a:r>
          </a:p>
          <a:p>
            <a:pPr marL="350837" indent="-285750">
              <a:buFont typeface="Arial" charset="0"/>
              <a:buChar char="•"/>
            </a:pPr>
            <a:r>
              <a:rPr lang="en-US" sz="1400" b="1" dirty="0" smtClean="0"/>
              <a:t>NFV life-cycle actions</a:t>
            </a:r>
          </a:p>
          <a:p>
            <a:pPr marL="350837" indent="-285750">
              <a:buFont typeface="Arial" charset="0"/>
              <a:buChar char="•"/>
            </a:pPr>
            <a:r>
              <a:rPr lang="en-US" sz="1400" b="1" dirty="0" smtClean="0"/>
              <a:t>Device/VNF configurations</a:t>
            </a:r>
            <a:br>
              <a:rPr lang="en-US" sz="1400" b="1" dirty="0" smtClean="0"/>
            </a:br>
            <a:endParaRPr lang="en-US" sz="1400" b="1" dirty="0" smtClean="0"/>
          </a:p>
          <a:p>
            <a:pPr marL="350837" indent="-285750">
              <a:buFont typeface="Arial" charset="0"/>
              <a:buChar char="•"/>
            </a:pPr>
            <a:r>
              <a:rPr lang="is-IS" sz="1400" b="1" dirty="0" smtClean="0"/>
              <a:t>Validate from a configuration perspective</a:t>
            </a:r>
          </a:p>
          <a:p>
            <a:pPr marL="350837" indent="-285750">
              <a:buFont typeface="Arial" charset="0"/>
              <a:buChar char="•"/>
            </a:pPr>
            <a:endParaRPr lang="is-IS" sz="1400" b="1" dirty="0"/>
          </a:p>
        </p:txBody>
      </p:sp>
      <p:cxnSp>
        <p:nvCxnSpPr>
          <p:cNvPr id="365" name="Straight Connector 364"/>
          <p:cNvCxnSpPr/>
          <p:nvPr/>
        </p:nvCxnSpPr>
        <p:spPr>
          <a:xfrm>
            <a:off x="3394417" y="3231933"/>
            <a:ext cx="0" cy="244475"/>
          </a:xfrm>
          <a:prstGeom prst="line">
            <a:avLst/>
          </a:prstGeom>
          <a:ln>
            <a:solidFill>
              <a:schemeClr val="accent6">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6141290"/>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201"/>
          <p:cNvSpPr/>
          <p:nvPr/>
        </p:nvSpPr>
        <p:spPr>
          <a:xfrm>
            <a:off x="1398634" y="1611731"/>
            <a:ext cx="4091939" cy="1593798"/>
          </a:xfrm>
          <a:prstGeom prst="roundRect">
            <a:avLst>
              <a:gd name="adj" fmla="val 1088"/>
            </a:avLst>
          </a:prstGeom>
          <a:solidFill>
            <a:schemeClr val="accent2">
              <a:lumMod val="20000"/>
              <a:lumOff val="80000"/>
            </a:schemeClr>
          </a:solidFill>
          <a:ln w="12700" cap="flat" cmpd="sng" algn="ctr">
            <a:solidFill>
              <a:schemeClr val="accent2"/>
            </a:solidFill>
            <a:prstDash val="sysDash"/>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121899" tIns="28800" rIns="121899" bIns="28800" rtlCol="0" anchor="t"/>
          <a:lstStyle/>
          <a:p>
            <a:pPr lvl="0">
              <a:spcBef>
                <a:spcPts val="400"/>
              </a:spcBef>
            </a:pPr>
            <a:endParaRPr lang="en-US" sz="1600" dirty="0">
              <a:solidFill>
                <a:srgbClr val="000000"/>
              </a:solidFill>
              <a:cs typeface="Arial"/>
            </a:endParaRPr>
          </a:p>
        </p:txBody>
      </p:sp>
      <p:sp>
        <p:nvSpPr>
          <p:cNvPr id="8" name="Shape 262"/>
          <p:cNvSpPr/>
          <p:nvPr/>
        </p:nvSpPr>
        <p:spPr>
          <a:xfrm>
            <a:off x="1583172" y="2644025"/>
            <a:ext cx="3756349" cy="404328"/>
          </a:xfrm>
          <a:prstGeom prst="roundRect">
            <a:avLst>
              <a:gd name="adj" fmla="val 0"/>
            </a:avLst>
          </a:prstGeom>
          <a:solidFill>
            <a:srgbClr val="0072A3"/>
          </a:solidFill>
          <a:ln w="12700" cap="flat" cmpd="sng">
            <a:noFill/>
            <a:prstDash val="solid"/>
            <a:bevel/>
          </a:ln>
          <a:effectLst/>
        </p:spPr>
        <p:txBody>
          <a:bodyPr wrap="square" lIns="0" tIns="0" rIns="0" bIns="0" numCol="1" anchor="ctr">
            <a:noAutofit/>
          </a:bodyPr>
          <a:lstStyle/>
          <a:p>
            <a:pPr algn="ctr"/>
            <a:r>
              <a:rPr lang="en-US" sz="1200" dirty="0">
                <a:solidFill>
                  <a:srgbClr val="FFFFFF"/>
                </a:solidFill>
              </a:rPr>
              <a:t>Network Equipment Drivers (NEDs)</a:t>
            </a:r>
          </a:p>
        </p:txBody>
      </p:sp>
      <p:sp>
        <p:nvSpPr>
          <p:cNvPr id="9" name="Shape 262"/>
          <p:cNvSpPr/>
          <p:nvPr/>
        </p:nvSpPr>
        <p:spPr>
          <a:xfrm>
            <a:off x="1600645" y="1687560"/>
            <a:ext cx="2362010" cy="402904"/>
          </a:xfrm>
          <a:prstGeom prst="roundRect">
            <a:avLst>
              <a:gd name="adj" fmla="val 0"/>
            </a:avLst>
          </a:prstGeom>
          <a:solidFill>
            <a:srgbClr val="0072A3"/>
          </a:solidFill>
          <a:ln w="38100" cap="flat" cmpd="sng">
            <a:noFill/>
            <a:prstDash val="solid"/>
            <a:bevel/>
          </a:ln>
          <a:effectLst/>
        </p:spPr>
        <p:txBody>
          <a:bodyPr wrap="square" lIns="0" tIns="0" rIns="0" bIns="0" numCol="1" anchor="ctr">
            <a:noAutofit/>
          </a:bodyPr>
          <a:lstStyle/>
          <a:p>
            <a:pPr algn="ctr"/>
            <a:r>
              <a:rPr lang="en-US" sz="1200" dirty="0">
                <a:solidFill>
                  <a:srgbClr val="FFFFFF"/>
                </a:solidFill>
              </a:rPr>
              <a:t>Service Manager</a:t>
            </a:r>
          </a:p>
        </p:txBody>
      </p:sp>
      <p:sp>
        <p:nvSpPr>
          <p:cNvPr id="10" name="Shape 262"/>
          <p:cNvSpPr/>
          <p:nvPr/>
        </p:nvSpPr>
        <p:spPr>
          <a:xfrm>
            <a:off x="1599083" y="2159726"/>
            <a:ext cx="2362010" cy="402904"/>
          </a:xfrm>
          <a:prstGeom prst="roundRect">
            <a:avLst>
              <a:gd name="adj" fmla="val 0"/>
            </a:avLst>
          </a:prstGeom>
          <a:solidFill>
            <a:srgbClr val="0072A3"/>
          </a:solidFill>
          <a:ln w="38100" cap="flat" cmpd="sng">
            <a:noFill/>
            <a:prstDash val="solid"/>
            <a:bevel/>
          </a:ln>
          <a:effectLst/>
        </p:spPr>
        <p:txBody>
          <a:bodyPr wrap="square" lIns="0" tIns="0" rIns="0" bIns="0" numCol="1" anchor="ctr">
            <a:noAutofit/>
          </a:bodyPr>
          <a:lstStyle/>
          <a:p>
            <a:pPr algn="ctr"/>
            <a:r>
              <a:rPr lang="en-US" sz="1200" dirty="0">
                <a:solidFill>
                  <a:srgbClr val="FFFFFF"/>
                </a:solidFill>
              </a:rPr>
              <a:t>Device Manager</a:t>
            </a:r>
          </a:p>
        </p:txBody>
      </p:sp>
      <p:sp>
        <p:nvSpPr>
          <p:cNvPr id="11" name="Can 10"/>
          <p:cNvSpPr/>
          <p:nvPr/>
        </p:nvSpPr>
        <p:spPr>
          <a:xfrm>
            <a:off x="4176307" y="1693861"/>
            <a:ext cx="1008911" cy="890136"/>
          </a:xfrm>
          <a:prstGeom prst="can">
            <a:avLst>
              <a:gd name="adj" fmla="val 7478"/>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p:cNvCxnSpPr>
            <a:stCxn id="11" idx="2"/>
          </p:cNvCxnSpPr>
          <p:nvPr/>
        </p:nvCxnSpPr>
        <p:spPr>
          <a:xfrm flipV="1">
            <a:off x="4176307" y="2109259"/>
            <a:ext cx="1044520" cy="29670"/>
          </a:xfrm>
          <a:prstGeom prst="line">
            <a:avLst/>
          </a:prstGeom>
          <a:ln>
            <a:prstDash val="lgDash"/>
          </a:ln>
        </p:spPr>
        <p:style>
          <a:lnRef idx="1">
            <a:schemeClr val="accent2"/>
          </a:lnRef>
          <a:fillRef idx="0">
            <a:schemeClr val="accent2"/>
          </a:fillRef>
          <a:effectRef idx="0">
            <a:schemeClr val="accent2"/>
          </a:effectRef>
          <a:fontRef idx="minor">
            <a:schemeClr val="tx1"/>
          </a:fontRef>
        </p:style>
      </p:cxnSp>
      <p:pic>
        <p:nvPicPr>
          <p:cNvPr id="13" name="Picture 12"/>
          <p:cNvPicPr>
            <a:picLocks noChangeAspect="1"/>
          </p:cNvPicPr>
          <p:nvPr/>
        </p:nvPicPr>
        <p:blipFill>
          <a:blip r:embed="rId2"/>
          <a:stretch>
            <a:fillRect/>
          </a:stretch>
        </p:blipFill>
        <p:spPr>
          <a:xfrm>
            <a:off x="4494342" y="1808363"/>
            <a:ext cx="359448" cy="310875"/>
          </a:xfrm>
          <a:prstGeom prst="rect">
            <a:avLst/>
          </a:prstGeom>
        </p:spPr>
      </p:pic>
      <p:pic>
        <p:nvPicPr>
          <p:cNvPr id="14" name="Picture 13"/>
          <p:cNvPicPr>
            <a:picLocks noChangeAspect="1"/>
          </p:cNvPicPr>
          <p:nvPr/>
        </p:nvPicPr>
        <p:blipFill>
          <a:blip r:embed="rId3"/>
          <a:stretch>
            <a:fillRect/>
          </a:stretch>
        </p:blipFill>
        <p:spPr>
          <a:xfrm>
            <a:off x="4713648" y="2163983"/>
            <a:ext cx="369191" cy="319300"/>
          </a:xfrm>
          <a:prstGeom prst="rect">
            <a:avLst/>
          </a:prstGeom>
        </p:spPr>
      </p:pic>
      <p:pic>
        <p:nvPicPr>
          <p:cNvPr id="15" name="Picture 14"/>
          <p:cNvPicPr>
            <a:picLocks noChangeAspect="1"/>
          </p:cNvPicPr>
          <p:nvPr/>
        </p:nvPicPr>
        <p:blipFill>
          <a:blip r:embed="rId3"/>
          <a:stretch>
            <a:fillRect/>
          </a:stretch>
        </p:blipFill>
        <p:spPr>
          <a:xfrm>
            <a:off x="4346363" y="2183207"/>
            <a:ext cx="369191" cy="319300"/>
          </a:xfrm>
          <a:prstGeom prst="rect">
            <a:avLst/>
          </a:prstGeom>
        </p:spPr>
      </p:pic>
      <p:cxnSp>
        <p:nvCxnSpPr>
          <p:cNvPr id="35" name="Straight Connector 34"/>
          <p:cNvCxnSpPr/>
          <p:nvPr/>
        </p:nvCxnSpPr>
        <p:spPr>
          <a:xfrm flipV="1">
            <a:off x="6007792" y="1023135"/>
            <a:ext cx="0" cy="3491578"/>
          </a:xfrm>
          <a:prstGeom prst="line">
            <a:avLst/>
          </a:prstGeom>
          <a:ln w="12700" cmpd="sng">
            <a:gradFill flip="none" rotWithShape="1">
              <a:gsLst>
                <a:gs pos="0">
                  <a:schemeClr val="tx1">
                    <a:lumMod val="50000"/>
                  </a:schemeClr>
                </a:gs>
                <a:gs pos="86000">
                  <a:schemeClr val="accent5"/>
                </a:gs>
                <a:gs pos="21000">
                  <a:srgbClr val="863CB8"/>
                </a:gs>
                <a:gs pos="62000">
                  <a:schemeClr val="tx2"/>
                </a:gs>
                <a:gs pos="40000">
                  <a:schemeClr val="tx1"/>
                </a:gs>
                <a:gs pos="100000">
                  <a:srgbClr val="02AA8C"/>
                </a:gs>
              </a:gsLst>
              <a:lin ang="5400000" scaled="0"/>
              <a:tileRect/>
            </a:gradFill>
          </a:ln>
          <a:effectLst/>
        </p:spPr>
        <p:style>
          <a:lnRef idx="2">
            <a:schemeClr val="accent1"/>
          </a:lnRef>
          <a:fillRef idx="0">
            <a:schemeClr val="accent1"/>
          </a:fillRef>
          <a:effectRef idx="1">
            <a:schemeClr val="accent1"/>
          </a:effectRef>
          <a:fontRef idx="minor">
            <a:schemeClr val="tx1"/>
          </a:fontRef>
        </p:style>
      </p:cxnSp>
      <p:grpSp>
        <p:nvGrpSpPr>
          <p:cNvPr id="45" name="Group 44"/>
          <p:cNvGrpSpPr/>
          <p:nvPr/>
        </p:nvGrpSpPr>
        <p:grpSpPr>
          <a:xfrm>
            <a:off x="664821" y="3552682"/>
            <a:ext cx="5061366" cy="976660"/>
            <a:chOff x="722185" y="3272131"/>
            <a:chExt cx="5061366" cy="976660"/>
          </a:xfrm>
        </p:grpSpPr>
        <p:sp>
          <p:nvSpPr>
            <p:cNvPr id="46" name="Rectangle 45"/>
            <p:cNvSpPr/>
            <p:nvPr/>
          </p:nvSpPr>
          <p:spPr>
            <a:xfrm rot="16200000">
              <a:off x="543092" y="3642410"/>
              <a:ext cx="802187" cy="410573"/>
            </a:xfrm>
            <a:prstGeom prst="rect">
              <a:avLst/>
            </a:prstGeom>
            <a:gradFill rotWithShape="1">
              <a:gsLst>
                <a:gs pos="0">
                  <a:srgbClr val="404040">
                    <a:tint val="50000"/>
                    <a:satMod val="300000"/>
                  </a:srgbClr>
                </a:gs>
                <a:gs pos="35000">
                  <a:srgbClr val="404040">
                    <a:tint val="37000"/>
                    <a:satMod val="300000"/>
                  </a:srgbClr>
                </a:gs>
                <a:gs pos="100000">
                  <a:srgbClr val="404040">
                    <a:tint val="15000"/>
                    <a:satMod val="350000"/>
                  </a:srgbClr>
                </a:gs>
              </a:gsLst>
              <a:lin ang="16200000" scaled="1"/>
            </a:gradFill>
            <a:ln w="9525" cap="flat" cmpd="sng" algn="ctr">
              <a:solidFill>
                <a:schemeClr val="tx2">
                  <a:lumMod val="50000"/>
                  <a:lumOff val="50000"/>
                </a:schemeClr>
              </a:solidFill>
              <a:prstDash val="solid"/>
            </a:ln>
            <a:effectLst>
              <a:outerShdw blurRad="40000" dist="20000" dir="5400000" rotWithShape="0">
                <a:srgbClr val="000000">
                  <a:alpha val="38000"/>
                </a:srgbClr>
              </a:outerShdw>
            </a:effectLst>
          </p:spPr>
          <p:txBody>
            <a:bodyPr rtlCol="0" anchor="ctr"/>
            <a:lstStyle/>
            <a:p>
              <a:pPr algn="ctr"/>
              <a:endParaRPr lang="en-US" sz="1000" kern="0">
                <a:solidFill>
                  <a:srgbClr val="404040"/>
                </a:solidFill>
                <a:latin typeface="+mj-lt"/>
              </a:endParaRPr>
            </a:p>
          </p:txBody>
        </p:sp>
        <p:sp>
          <p:nvSpPr>
            <p:cNvPr id="47" name="Rectangle 46"/>
            <p:cNvSpPr/>
            <p:nvPr/>
          </p:nvSpPr>
          <p:spPr>
            <a:xfrm rot="16200000">
              <a:off x="1433345" y="3193953"/>
              <a:ext cx="802187" cy="1307490"/>
            </a:xfrm>
            <a:prstGeom prst="rect">
              <a:avLst/>
            </a:prstGeom>
            <a:gradFill rotWithShape="1">
              <a:gsLst>
                <a:gs pos="0">
                  <a:srgbClr val="404040">
                    <a:tint val="50000"/>
                    <a:satMod val="300000"/>
                  </a:srgbClr>
                </a:gs>
                <a:gs pos="35000">
                  <a:srgbClr val="404040">
                    <a:tint val="37000"/>
                    <a:satMod val="300000"/>
                  </a:srgbClr>
                </a:gs>
                <a:gs pos="100000">
                  <a:srgbClr val="404040">
                    <a:tint val="15000"/>
                    <a:satMod val="350000"/>
                  </a:srgbClr>
                </a:gs>
              </a:gsLst>
              <a:lin ang="16200000" scaled="1"/>
            </a:gradFill>
            <a:ln w="9525" cap="flat" cmpd="sng" algn="ctr">
              <a:solidFill>
                <a:schemeClr val="tx2">
                  <a:lumMod val="50000"/>
                  <a:lumOff val="50000"/>
                </a:schemeClr>
              </a:solidFill>
              <a:prstDash val="solid"/>
            </a:ln>
            <a:effectLst>
              <a:outerShdw blurRad="40000" dist="20000" dir="5400000" rotWithShape="0">
                <a:srgbClr val="000000">
                  <a:alpha val="38000"/>
                </a:srgbClr>
              </a:outerShdw>
            </a:effectLst>
          </p:spPr>
          <p:txBody>
            <a:bodyPr rtlCol="0" anchor="ctr"/>
            <a:lstStyle/>
            <a:p>
              <a:pPr algn="ctr"/>
              <a:endParaRPr lang="en-US" sz="1000" kern="0">
                <a:solidFill>
                  <a:srgbClr val="404040"/>
                </a:solidFill>
                <a:latin typeface="+mj-lt"/>
              </a:endParaRPr>
            </a:p>
          </p:txBody>
        </p:sp>
        <p:sp>
          <p:nvSpPr>
            <p:cNvPr id="48" name="Rectangle 47"/>
            <p:cNvSpPr/>
            <p:nvPr/>
          </p:nvSpPr>
          <p:spPr>
            <a:xfrm rot="16200000">
              <a:off x="2950632" y="3034429"/>
              <a:ext cx="802185" cy="1626536"/>
            </a:xfrm>
            <a:prstGeom prst="rect">
              <a:avLst/>
            </a:prstGeom>
            <a:gradFill rotWithShape="1">
              <a:gsLst>
                <a:gs pos="0">
                  <a:srgbClr val="404040">
                    <a:tint val="50000"/>
                    <a:satMod val="300000"/>
                  </a:srgbClr>
                </a:gs>
                <a:gs pos="35000">
                  <a:srgbClr val="404040">
                    <a:tint val="37000"/>
                    <a:satMod val="300000"/>
                  </a:srgbClr>
                </a:gs>
                <a:gs pos="100000">
                  <a:srgbClr val="404040">
                    <a:tint val="15000"/>
                    <a:satMod val="350000"/>
                  </a:srgbClr>
                </a:gs>
              </a:gsLst>
              <a:lin ang="16200000" scaled="1"/>
            </a:gradFill>
            <a:ln w="9525" cap="flat" cmpd="sng" algn="ctr">
              <a:solidFill>
                <a:schemeClr val="tx2">
                  <a:lumMod val="50000"/>
                  <a:lumOff val="50000"/>
                </a:schemeClr>
              </a:solidFill>
              <a:prstDash val="solid"/>
            </a:ln>
            <a:effectLst>
              <a:outerShdw blurRad="40000" dist="20000" dir="5400000" rotWithShape="0">
                <a:srgbClr val="000000">
                  <a:alpha val="38000"/>
                </a:srgbClr>
              </a:outerShdw>
            </a:effectLst>
          </p:spPr>
          <p:txBody>
            <a:bodyPr rtlCol="0" anchor="ctr"/>
            <a:lstStyle/>
            <a:p>
              <a:pPr algn="ctr"/>
              <a:endParaRPr lang="en-US" sz="1000" kern="0">
                <a:solidFill>
                  <a:srgbClr val="404040"/>
                </a:solidFill>
                <a:latin typeface="+mj-lt"/>
              </a:endParaRPr>
            </a:p>
          </p:txBody>
        </p:sp>
        <p:pic>
          <p:nvPicPr>
            <p:cNvPr id="49" name="Picture 48"/>
            <p:cNvPicPr>
              <a:picLocks noChangeAspect="1"/>
            </p:cNvPicPr>
            <p:nvPr/>
          </p:nvPicPr>
          <p:blipFill>
            <a:blip r:embed="rId4"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flipH="1">
              <a:off x="1349657" y="3543031"/>
              <a:ext cx="887450" cy="609658"/>
            </a:xfrm>
            <a:prstGeom prst="rect">
              <a:avLst/>
            </a:prstGeom>
          </p:spPr>
        </p:pic>
        <p:sp>
          <p:nvSpPr>
            <p:cNvPr id="50" name="Line 617"/>
            <p:cNvSpPr>
              <a:spLocks noChangeShapeType="1"/>
            </p:cNvSpPr>
            <p:nvPr/>
          </p:nvSpPr>
          <p:spPr bwMode="auto">
            <a:xfrm flipH="1">
              <a:off x="3650024" y="3978441"/>
              <a:ext cx="337715" cy="151932"/>
            </a:xfrm>
            <a:prstGeom prst="line">
              <a:avLst/>
            </a:prstGeom>
            <a:noFill/>
            <a:ln w="25400" cap="flat" cmpd="sng" algn="ctr">
              <a:solidFill>
                <a:srgbClr val="E3762B"/>
              </a:solidFill>
              <a:prstDash val="solid"/>
              <a:round/>
              <a:headEnd type="none" w="med" len="med"/>
              <a:tailEnd type="none" w="med" len="med"/>
            </a:ln>
            <a:effectLst/>
          </p:spPr>
          <p:txBody>
            <a:bodyPr lIns="82124" tIns="41061" rIns="82124" bIns="41061"/>
            <a:lstStyle/>
            <a:p>
              <a:pPr defTabSz="342856"/>
              <a:endParaRPr lang="it-IT" sz="1000">
                <a:solidFill>
                  <a:srgbClr val="000000"/>
                </a:solidFill>
              </a:endParaRPr>
            </a:p>
          </p:txBody>
        </p:sp>
        <p:sp>
          <p:nvSpPr>
            <p:cNvPr id="51" name="Line 577"/>
            <p:cNvSpPr>
              <a:spLocks noChangeShapeType="1"/>
            </p:cNvSpPr>
            <p:nvPr/>
          </p:nvSpPr>
          <p:spPr bwMode="auto">
            <a:xfrm>
              <a:off x="3453795" y="3775186"/>
              <a:ext cx="173715" cy="355189"/>
            </a:xfrm>
            <a:prstGeom prst="line">
              <a:avLst/>
            </a:prstGeom>
            <a:noFill/>
            <a:ln w="19050">
              <a:solidFill>
                <a:srgbClr val="CC0069"/>
              </a:solidFill>
              <a:prstDash val="solid"/>
              <a:round/>
              <a:headEnd/>
              <a:tailEnd/>
            </a:ln>
          </p:spPr>
          <p:txBody>
            <a:bodyPr lIns="82124" tIns="41061" rIns="82124" bIns="41061"/>
            <a:lstStyle/>
            <a:p>
              <a:pPr defTabSz="342856"/>
              <a:endParaRPr lang="it-IT" sz="1000">
                <a:solidFill>
                  <a:srgbClr val="000000"/>
                </a:solidFill>
              </a:endParaRPr>
            </a:p>
          </p:txBody>
        </p:sp>
        <p:sp>
          <p:nvSpPr>
            <p:cNvPr id="52" name="Line 579"/>
            <p:cNvSpPr>
              <a:spLocks noChangeShapeType="1"/>
            </p:cNvSpPr>
            <p:nvPr/>
          </p:nvSpPr>
          <p:spPr bwMode="auto">
            <a:xfrm flipH="1">
              <a:off x="3227357" y="4149271"/>
              <a:ext cx="422667" cy="3415"/>
            </a:xfrm>
            <a:prstGeom prst="line">
              <a:avLst/>
            </a:prstGeom>
            <a:noFill/>
            <a:ln w="19050">
              <a:solidFill>
                <a:srgbClr val="CC0069"/>
              </a:solidFill>
              <a:prstDash val="solid"/>
              <a:round/>
              <a:headEnd/>
              <a:tailEnd/>
            </a:ln>
          </p:spPr>
          <p:txBody>
            <a:bodyPr lIns="82124" tIns="41061" rIns="82124" bIns="41061"/>
            <a:lstStyle/>
            <a:p>
              <a:pPr defTabSz="342856"/>
              <a:endParaRPr lang="it-IT" sz="1000">
                <a:solidFill>
                  <a:srgbClr val="000000"/>
                </a:solidFill>
              </a:endParaRPr>
            </a:p>
          </p:txBody>
        </p:sp>
        <p:sp>
          <p:nvSpPr>
            <p:cNvPr id="53" name="Line 617"/>
            <p:cNvSpPr>
              <a:spLocks noChangeShapeType="1"/>
            </p:cNvSpPr>
            <p:nvPr/>
          </p:nvSpPr>
          <p:spPr bwMode="auto">
            <a:xfrm flipH="1">
              <a:off x="3227357" y="3768839"/>
              <a:ext cx="224424" cy="361534"/>
            </a:xfrm>
            <a:prstGeom prst="line">
              <a:avLst/>
            </a:prstGeom>
            <a:noFill/>
            <a:ln w="19050">
              <a:solidFill>
                <a:srgbClr val="CC0069"/>
              </a:solidFill>
              <a:prstDash val="solid"/>
              <a:round/>
              <a:headEnd/>
              <a:tailEnd/>
            </a:ln>
          </p:spPr>
          <p:txBody>
            <a:bodyPr lIns="82124" tIns="41061" rIns="82124" bIns="41061"/>
            <a:lstStyle/>
            <a:p>
              <a:pPr defTabSz="342856"/>
              <a:endParaRPr lang="it-IT" sz="1000">
                <a:solidFill>
                  <a:srgbClr val="000000"/>
                </a:solidFill>
              </a:endParaRPr>
            </a:p>
          </p:txBody>
        </p:sp>
        <p:sp>
          <p:nvSpPr>
            <p:cNvPr id="54" name="Line 618"/>
            <p:cNvSpPr>
              <a:spLocks noChangeShapeType="1"/>
            </p:cNvSpPr>
            <p:nvPr/>
          </p:nvSpPr>
          <p:spPr bwMode="auto">
            <a:xfrm>
              <a:off x="3087853" y="3768839"/>
              <a:ext cx="553433" cy="361534"/>
            </a:xfrm>
            <a:prstGeom prst="line">
              <a:avLst/>
            </a:prstGeom>
            <a:noFill/>
            <a:ln w="19050">
              <a:solidFill>
                <a:srgbClr val="CC0069"/>
              </a:solidFill>
              <a:prstDash val="solid"/>
              <a:round/>
              <a:headEnd/>
              <a:tailEnd/>
            </a:ln>
          </p:spPr>
          <p:txBody>
            <a:bodyPr lIns="82124" tIns="41061" rIns="82124" bIns="41061"/>
            <a:lstStyle/>
            <a:p>
              <a:pPr defTabSz="342856"/>
              <a:endParaRPr lang="it-IT" sz="1000">
                <a:solidFill>
                  <a:srgbClr val="000000"/>
                </a:solidFill>
              </a:endParaRPr>
            </a:p>
          </p:txBody>
        </p:sp>
        <p:sp>
          <p:nvSpPr>
            <p:cNvPr id="55" name="Line 579"/>
            <p:cNvSpPr>
              <a:spLocks noChangeShapeType="1"/>
            </p:cNvSpPr>
            <p:nvPr/>
          </p:nvSpPr>
          <p:spPr bwMode="auto">
            <a:xfrm flipH="1" flipV="1">
              <a:off x="3090700" y="3768841"/>
              <a:ext cx="361081" cy="740"/>
            </a:xfrm>
            <a:prstGeom prst="line">
              <a:avLst/>
            </a:prstGeom>
            <a:noFill/>
            <a:ln w="19050">
              <a:solidFill>
                <a:srgbClr val="CC0069"/>
              </a:solidFill>
              <a:prstDash val="solid"/>
              <a:round/>
              <a:headEnd/>
              <a:tailEnd/>
            </a:ln>
          </p:spPr>
          <p:txBody>
            <a:bodyPr lIns="82124" tIns="41061" rIns="82124" bIns="41061"/>
            <a:lstStyle/>
            <a:p>
              <a:pPr defTabSz="342856"/>
              <a:endParaRPr lang="it-IT" sz="1000">
                <a:solidFill>
                  <a:srgbClr val="000000"/>
                </a:solidFill>
              </a:endParaRPr>
            </a:p>
          </p:txBody>
        </p:sp>
        <p:sp>
          <p:nvSpPr>
            <p:cNvPr id="56" name="Line 617"/>
            <p:cNvSpPr>
              <a:spLocks noChangeShapeType="1"/>
            </p:cNvSpPr>
            <p:nvPr/>
          </p:nvSpPr>
          <p:spPr bwMode="auto">
            <a:xfrm flipH="1" flipV="1">
              <a:off x="2733066" y="3866065"/>
              <a:ext cx="492721" cy="286622"/>
            </a:xfrm>
            <a:prstGeom prst="line">
              <a:avLst/>
            </a:prstGeom>
            <a:noFill/>
            <a:ln w="25400" cap="flat" cmpd="sng" algn="ctr">
              <a:solidFill>
                <a:srgbClr val="E3762B"/>
              </a:solidFill>
              <a:prstDash val="solid"/>
              <a:round/>
              <a:headEnd type="none" w="med" len="med"/>
              <a:tailEnd type="none" w="med" len="med"/>
            </a:ln>
            <a:effectLst/>
          </p:spPr>
          <p:txBody>
            <a:bodyPr lIns="82124" tIns="41061" rIns="82124" bIns="41061"/>
            <a:lstStyle/>
            <a:p>
              <a:pPr defTabSz="342856"/>
              <a:endParaRPr lang="it-IT" sz="1000">
                <a:solidFill>
                  <a:srgbClr val="000000"/>
                </a:solidFill>
              </a:endParaRPr>
            </a:p>
          </p:txBody>
        </p:sp>
        <p:sp>
          <p:nvSpPr>
            <p:cNvPr id="57" name="Line 578"/>
            <p:cNvSpPr>
              <a:spLocks noChangeShapeType="1"/>
            </p:cNvSpPr>
            <p:nvPr/>
          </p:nvSpPr>
          <p:spPr bwMode="auto">
            <a:xfrm>
              <a:off x="3076206" y="3746215"/>
              <a:ext cx="137014" cy="366010"/>
            </a:xfrm>
            <a:prstGeom prst="line">
              <a:avLst/>
            </a:prstGeom>
            <a:noFill/>
            <a:ln w="19050">
              <a:solidFill>
                <a:srgbClr val="CC0069"/>
              </a:solidFill>
              <a:prstDash val="solid"/>
              <a:round/>
              <a:headEnd/>
              <a:tailEnd/>
            </a:ln>
          </p:spPr>
          <p:txBody>
            <a:bodyPr lIns="82124" tIns="41061" rIns="82124" bIns="41061"/>
            <a:lstStyle/>
            <a:p>
              <a:pPr defTabSz="342856"/>
              <a:endParaRPr lang="it-IT" sz="1000">
                <a:solidFill>
                  <a:srgbClr val="000000"/>
                </a:solidFill>
              </a:endParaRPr>
            </a:p>
          </p:txBody>
        </p:sp>
        <p:sp>
          <p:nvSpPr>
            <p:cNvPr id="58" name="Line 617"/>
            <p:cNvSpPr>
              <a:spLocks noChangeShapeType="1"/>
            </p:cNvSpPr>
            <p:nvPr/>
          </p:nvSpPr>
          <p:spPr bwMode="auto">
            <a:xfrm flipH="1">
              <a:off x="2737092" y="3768841"/>
              <a:ext cx="339114" cy="92930"/>
            </a:xfrm>
            <a:prstGeom prst="line">
              <a:avLst/>
            </a:prstGeom>
            <a:noFill/>
            <a:ln w="25400" cap="flat" cmpd="sng" algn="ctr">
              <a:solidFill>
                <a:srgbClr val="E3762B"/>
              </a:solidFill>
              <a:prstDash val="solid"/>
              <a:round/>
              <a:headEnd type="none" w="med" len="med"/>
              <a:tailEnd type="none" w="med" len="med"/>
            </a:ln>
            <a:effectLst/>
          </p:spPr>
          <p:txBody>
            <a:bodyPr lIns="82124" tIns="41061" rIns="82124" bIns="41061"/>
            <a:lstStyle/>
            <a:p>
              <a:pPr defTabSz="342856"/>
              <a:endParaRPr lang="it-IT" sz="1000">
                <a:solidFill>
                  <a:srgbClr val="000000"/>
                </a:solidFill>
              </a:endParaRPr>
            </a:p>
          </p:txBody>
        </p:sp>
        <p:sp>
          <p:nvSpPr>
            <p:cNvPr id="59" name="Line 617"/>
            <p:cNvSpPr>
              <a:spLocks noChangeShapeType="1"/>
            </p:cNvSpPr>
            <p:nvPr/>
          </p:nvSpPr>
          <p:spPr bwMode="auto">
            <a:xfrm flipH="1" flipV="1">
              <a:off x="3471764" y="3768839"/>
              <a:ext cx="405170" cy="52537"/>
            </a:xfrm>
            <a:prstGeom prst="line">
              <a:avLst/>
            </a:prstGeom>
            <a:noFill/>
            <a:ln w="25400" cap="flat" cmpd="sng" algn="ctr">
              <a:solidFill>
                <a:srgbClr val="E3762B"/>
              </a:solidFill>
              <a:prstDash val="solid"/>
              <a:round/>
              <a:headEnd type="none" w="med" len="med"/>
              <a:tailEnd type="none" w="med" len="med"/>
            </a:ln>
            <a:effectLst/>
          </p:spPr>
          <p:txBody>
            <a:bodyPr lIns="82124" tIns="41061" rIns="82124" bIns="41061"/>
            <a:lstStyle/>
            <a:p>
              <a:pPr defTabSz="342856"/>
              <a:endParaRPr lang="it-IT" sz="1000">
                <a:solidFill>
                  <a:srgbClr val="000000"/>
                </a:solidFill>
              </a:endParaRPr>
            </a:p>
          </p:txBody>
        </p:sp>
        <p:sp>
          <p:nvSpPr>
            <p:cNvPr id="60" name="Line 617"/>
            <p:cNvSpPr>
              <a:spLocks noChangeShapeType="1"/>
            </p:cNvSpPr>
            <p:nvPr/>
          </p:nvSpPr>
          <p:spPr bwMode="auto">
            <a:xfrm flipH="1">
              <a:off x="3650025" y="3847698"/>
              <a:ext cx="197718" cy="256837"/>
            </a:xfrm>
            <a:prstGeom prst="line">
              <a:avLst/>
            </a:prstGeom>
            <a:noFill/>
            <a:ln w="25400" cap="flat" cmpd="sng" algn="ctr">
              <a:solidFill>
                <a:srgbClr val="E3762B"/>
              </a:solidFill>
              <a:prstDash val="solid"/>
              <a:round/>
              <a:headEnd type="none" w="med" len="med"/>
              <a:tailEnd type="none" w="med" len="med"/>
            </a:ln>
            <a:effectLst/>
          </p:spPr>
          <p:txBody>
            <a:bodyPr lIns="82124" tIns="41061" rIns="82124" bIns="41061"/>
            <a:lstStyle/>
            <a:p>
              <a:pPr defTabSz="342856"/>
              <a:endParaRPr lang="it-IT" sz="1000">
                <a:solidFill>
                  <a:srgbClr val="000000"/>
                </a:solidFill>
              </a:endParaRPr>
            </a:p>
          </p:txBody>
        </p:sp>
        <p:cxnSp>
          <p:nvCxnSpPr>
            <p:cNvPr id="61" name="Straight Connector 60"/>
            <p:cNvCxnSpPr/>
            <p:nvPr/>
          </p:nvCxnSpPr>
          <p:spPr>
            <a:xfrm>
              <a:off x="2276649" y="3696771"/>
              <a:ext cx="346072" cy="156827"/>
            </a:xfrm>
            <a:prstGeom prst="line">
              <a:avLst/>
            </a:prstGeom>
            <a:noFill/>
            <a:ln w="19050">
              <a:solidFill>
                <a:srgbClr val="CC0069"/>
              </a:solidFill>
              <a:prstDash val="solid"/>
              <a:round/>
              <a:headEnd/>
              <a:tailEnd/>
            </a:ln>
          </p:spPr>
        </p:cxnSp>
        <p:cxnSp>
          <p:nvCxnSpPr>
            <p:cNvPr id="62" name="Straight Connector 61"/>
            <p:cNvCxnSpPr/>
            <p:nvPr/>
          </p:nvCxnSpPr>
          <p:spPr>
            <a:xfrm flipV="1">
              <a:off x="2276649" y="3853599"/>
              <a:ext cx="346072" cy="171754"/>
            </a:xfrm>
            <a:prstGeom prst="line">
              <a:avLst/>
            </a:prstGeom>
            <a:noFill/>
            <a:ln w="19050">
              <a:solidFill>
                <a:srgbClr val="CC0069"/>
              </a:solidFill>
              <a:prstDash val="solid"/>
              <a:round/>
              <a:headEnd/>
              <a:tailEnd/>
            </a:ln>
          </p:spPr>
        </p:cxnSp>
        <p:sp>
          <p:nvSpPr>
            <p:cNvPr id="63" name="Line 617"/>
            <p:cNvSpPr>
              <a:spLocks noChangeShapeType="1"/>
            </p:cNvSpPr>
            <p:nvPr/>
          </p:nvSpPr>
          <p:spPr bwMode="auto">
            <a:xfrm flipH="1" flipV="1">
              <a:off x="3509418" y="3775184"/>
              <a:ext cx="454779" cy="206269"/>
            </a:xfrm>
            <a:prstGeom prst="line">
              <a:avLst/>
            </a:prstGeom>
            <a:noFill/>
            <a:ln w="25400" cap="flat" cmpd="sng" algn="ctr">
              <a:solidFill>
                <a:srgbClr val="E3762B"/>
              </a:solidFill>
              <a:prstDash val="solid"/>
              <a:round/>
              <a:headEnd type="none" w="med" len="med"/>
              <a:tailEnd type="none" w="med" len="med"/>
            </a:ln>
            <a:effectLst/>
          </p:spPr>
          <p:txBody>
            <a:bodyPr lIns="82124" tIns="41061" rIns="82124" bIns="41061"/>
            <a:lstStyle/>
            <a:p>
              <a:pPr defTabSz="342856"/>
              <a:endParaRPr lang="it-IT" sz="1000">
                <a:solidFill>
                  <a:srgbClr val="000000"/>
                </a:solidFill>
              </a:endParaRPr>
            </a:p>
          </p:txBody>
        </p:sp>
        <p:sp>
          <p:nvSpPr>
            <p:cNvPr id="64" name="Line 617"/>
            <p:cNvSpPr>
              <a:spLocks noChangeShapeType="1"/>
            </p:cNvSpPr>
            <p:nvPr/>
          </p:nvSpPr>
          <p:spPr bwMode="auto">
            <a:xfrm flipH="1" flipV="1">
              <a:off x="1730740" y="3696771"/>
              <a:ext cx="460759" cy="4816"/>
            </a:xfrm>
            <a:prstGeom prst="line">
              <a:avLst/>
            </a:prstGeom>
            <a:noFill/>
            <a:ln w="19050">
              <a:solidFill>
                <a:srgbClr val="CC0069"/>
              </a:solidFill>
              <a:prstDash val="solid"/>
              <a:round/>
              <a:headEnd/>
              <a:tailEnd/>
            </a:ln>
          </p:spPr>
          <p:txBody>
            <a:bodyPr lIns="82124" tIns="41061" rIns="82124" bIns="41061"/>
            <a:lstStyle/>
            <a:p>
              <a:pPr defTabSz="342856"/>
              <a:endParaRPr lang="it-IT" sz="1000">
                <a:solidFill>
                  <a:srgbClr val="000000"/>
                </a:solidFill>
              </a:endParaRPr>
            </a:p>
          </p:txBody>
        </p:sp>
        <p:sp>
          <p:nvSpPr>
            <p:cNvPr id="65" name="Line 617"/>
            <p:cNvSpPr>
              <a:spLocks noChangeShapeType="1"/>
            </p:cNvSpPr>
            <p:nvPr/>
          </p:nvSpPr>
          <p:spPr bwMode="auto">
            <a:xfrm flipH="1">
              <a:off x="1730740" y="3701587"/>
              <a:ext cx="506368" cy="311951"/>
            </a:xfrm>
            <a:prstGeom prst="line">
              <a:avLst/>
            </a:prstGeom>
            <a:noFill/>
            <a:ln w="19050">
              <a:solidFill>
                <a:srgbClr val="CC0069"/>
              </a:solidFill>
              <a:prstDash val="solid"/>
              <a:round/>
              <a:headEnd/>
              <a:tailEnd/>
            </a:ln>
          </p:spPr>
          <p:txBody>
            <a:bodyPr lIns="82124" tIns="41061" rIns="82124" bIns="41061"/>
            <a:lstStyle/>
            <a:p>
              <a:pPr defTabSz="342856"/>
              <a:endParaRPr lang="it-IT" sz="1000">
                <a:solidFill>
                  <a:srgbClr val="000000"/>
                </a:solidFill>
              </a:endParaRPr>
            </a:p>
          </p:txBody>
        </p:sp>
        <p:sp>
          <p:nvSpPr>
            <p:cNvPr id="66" name="Line 617"/>
            <p:cNvSpPr>
              <a:spLocks noChangeShapeType="1"/>
            </p:cNvSpPr>
            <p:nvPr/>
          </p:nvSpPr>
          <p:spPr bwMode="auto">
            <a:xfrm flipH="1" flipV="1">
              <a:off x="1809113" y="3727893"/>
              <a:ext cx="427995" cy="285645"/>
            </a:xfrm>
            <a:prstGeom prst="line">
              <a:avLst/>
            </a:prstGeom>
            <a:noFill/>
            <a:ln w="19050">
              <a:solidFill>
                <a:srgbClr val="CC0069"/>
              </a:solidFill>
              <a:prstDash val="solid"/>
              <a:round/>
              <a:headEnd/>
              <a:tailEnd/>
            </a:ln>
          </p:spPr>
          <p:txBody>
            <a:bodyPr lIns="82124" tIns="41061" rIns="82124" bIns="41061"/>
            <a:lstStyle/>
            <a:p>
              <a:pPr defTabSz="342856"/>
              <a:endParaRPr lang="it-IT" sz="1000">
                <a:solidFill>
                  <a:srgbClr val="000000"/>
                </a:solidFill>
              </a:endParaRPr>
            </a:p>
          </p:txBody>
        </p:sp>
        <p:sp>
          <p:nvSpPr>
            <p:cNvPr id="67" name="Line 617"/>
            <p:cNvSpPr>
              <a:spLocks noChangeShapeType="1"/>
            </p:cNvSpPr>
            <p:nvPr/>
          </p:nvSpPr>
          <p:spPr bwMode="auto">
            <a:xfrm flipH="1" flipV="1">
              <a:off x="1730740" y="4044188"/>
              <a:ext cx="506366" cy="1"/>
            </a:xfrm>
            <a:prstGeom prst="line">
              <a:avLst/>
            </a:prstGeom>
            <a:noFill/>
            <a:ln w="19050">
              <a:solidFill>
                <a:srgbClr val="CC0069"/>
              </a:solidFill>
              <a:prstDash val="solid"/>
              <a:round/>
              <a:headEnd/>
              <a:tailEnd/>
            </a:ln>
          </p:spPr>
          <p:txBody>
            <a:bodyPr lIns="82124" tIns="41061" rIns="82124" bIns="41061"/>
            <a:lstStyle/>
            <a:p>
              <a:pPr defTabSz="342856"/>
              <a:endParaRPr lang="it-IT" sz="1000">
                <a:solidFill>
                  <a:srgbClr val="000000"/>
                </a:solidFill>
              </a:endParaRPr>
            </a:p>
          </p:txBody>
        </p:sp>
        <p:grpSp>
          <p:nvGrpSpPr>
            <p:cNvPr id="68" name="Group 67"/>
            <p:cNvGrpSpPr/>
            <p:nvPr/>
          </p:nvGrpSpPr>
          <p:grpSpPr>
            <a:xfrm>
              <a:off x="1180695" y="3867436"/>
              <a:ext cx="747204" cy="325379"/>
              <a:chOff x="2505041" y="4305849"/>
              <a:chExt cx="1144325" cy="521494"/>
            </a:xfrm>
          </p:grpSpPr>
          <p:cxnSp>
            <p:nvCxnSpPr>
              <p:cNvPr id="135" name="Straight Connector 141"/>
              <p:cNvCxnSpPr/>
              <p:nvPr/>
            </p:nvCxnSpPr>
            <p:spPr bwMode="auto">
              <a:xfrm flipV="1">
                <a:off x="2712550" y="4622364"/>
                <a:ext cx="741748" cy="83028"/>
              </a:xfrm>
              <a:prstGeom prst="bentConnector3">
                <a:avLst>
                  <a:gd name="adj1" fmla="val 99653"/>
                </a:avLst>
              </a:prstGeom>
              <a:noFill/>
              <a:ln w="19050">
                <a:solidFill>
                  <a:srgbClr val="CC0069"/>
                </a:solidFill>
                <a:prstDash val="solid"/>
                <a:round/>
                <a:headEnd/>
                <a:tailEnd/>
              </a:ln>
            </p:spPr>
          </p:cxnSp>
          <p:cxnSp>
            <p:nvCxnSpPr>
              <p:cNvPr id="136" name="Straight Connector 141"/>
              <p:cNvCxnSpPr/>
              <p:nvPr/>
            </p:nvCxnSpPr>
            <p:spPr bwMode="auto">
              <a:xfrm>
                <a:off x="3010958" y="4603433"/>
                <a:ext cx="329041" cy="0"/>
              </a:xfrm>
              <a:prstGeom prst="straightConnector1">
                <a:avLst/>
              </a:prstGeom>
              <a:noFill/>
              <a:ln w="19050">
                <a:solidFill>
                  <a:srgbClr val="CC0069"/>
                </a:solidFill>
                <a:prstDash val="solid"/>
                <a:round/>
                <a:headEnd/>
                <a:tailEnd/>
              </a:ln>
            </p:spPr>
          </p:cxnSp>
          <p:cxnSp>
            <p:nvCxnSpPr>
              <p:cNvPr id="137" name="Straight Connector 141"/>
              <p:cNvCxnSpPr/>
              <p:nvPr/>
            </p:nvCxnSpPr>
            <p:spPr bwMode="auto">
              <a:xfrm>
                <a:off x="2729200" y="4441048"/>
                <a:ext cx="610799" cy="85425"/>
              </a:xfrm>
              <a:prstGeom prst="bentConnector3">
                <a:avLst>
                  <a:gd name="adj1" fmla="val 70793"/>
                </a:avLst>
              </a:prstGeom>
              <a:noFill/>
              <a:ln w="19050">
                <a:solidFill>
                  <a:srgbClr val="CC0069"/>
                </a:solidFill>
                <a:prstDash val="solid"/>
                <a:round/>
                <a:headEnd/>
                <a:tailEnd/>
              </a:ln>
            </p:spPr>
          </p:cxnSp>
          <p:grpSp>
            <p:nvGrpSpPr>
              <p:cNvPr id="138" name="Group 137"/>
              <p:cNvGrpSpPr/>
              <p:nvPr/>
            </p:nvGrpSpPr>
            <p:grpSpPr>
              <a:xfrm>
                <a:off x="2505041" y="4305849"/>
                <a:ext cx="620216" cy="521494"/>
                <a:chOff x="2465012" y="3750142"/>
                <a:chExt cx="584677" cy="491612"/>
              </a:xfrm>
            </p:grpSpPr>
            <p:pic>
              <p:nvPicPr>
                <p:cNvPr id="140" name="Picture 52"/>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2481877" y="3750142"/>
                  <a:ext cx="353139" cy="2568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1" name="Picture 52"/>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2696550" y="3887151"/>
                  <a:ext cx="353139" cy="2568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2" name="Picture 52"/>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2465012" y="3984926"/>
                  <a:ext cx="353139" cy="2568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39" name="Picture 13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71684" y="4367105"/>
                <a:ext cx="377682" cy="360161"/>
              </a:xfrm>
              <a:prstGeom prst="rect">
                <a:avLst/>
              </a:prstGeom>
            </p:spPr>
          </p:pic>
        </p:grpSp>
        <p:grpSp>
          <p:nvGrpSpPr>
            <p:cNvPr id="69" name="Group 68"/>
            <p:cNvGrpSpPr/>
            <p:nvPr/>
          </p:nvGrpSpPr>
          <p:grpSpPr>
            <a:xfrm>
              <a:off x="1189282" y="3546192"/>
              <a:ext cx="747204" cy="325379"/>
              <a:chOff x="2505041" y="4305849"/>
              <a:chExt cx="1144325" cy="521494"/>
            </a:xfrm>
          </p:grpSpPr>
          <p:cxnSp>
            <p:nvCxnSpPr>
              <p:cNvPr id="127" name="Straight Connector 141"/>
              <p:cNvCxnSpPr/>
              <p:nvPr/>
            </p:nvCxnSpPr>
            <p:spPr bwMode="auto">
              <a:xfrm flipV="1">
                <a:off x="2712550" y="4622364"/>
                <a:ext cx="741748" cy="83028"/>
              </a:xfrm>
              <a:prstGeom prst="bentConnector3">
                <a:avLst>
                  <a:gd name="adj1" fmla="val 99653"/>
                </a:avLst>
              </a:prstGeom>
              <a:noFill/>
              <a:ln w="19050">
                <a:solidFill>
                  <a:srgbClr val="CC0069"/>
                </a:solidFill>
                <a:prstDash val="solid"/>
                <a:round/>
                <a:headEnd/>
                <a:tailEnd/>
              </a:ln>
            </p:spPr>
          </p:cxnSp>
          <p:cxnSp>
            <p:nvCxnSpPr>
              <p:cNvPr id="128" name="Straight Connector 141"/>
              <p:cNvCxnSpPr/>
              <p:nvPr/>
            </p:nvCxnSpPr>
            <p:spPr bwMode="auto">
              <a:xfrm>
                <a:off x="3010958" y="4603433"/>
                <a:ext cx="329041" cy="0"/>
              </a:xfrm>
              <a:prstGeom prst="straightConnector1">
                <a:avLst/>
              </a:prstGeom>
              <a:noFill/>
              <a:ln w="19050">
                <a:solidFill>
                  <a:srgbClr val="CC0069"/>
                </a:solidFill>
                <a:prstDash val="solid"/>
                <a:round/>
                <a:headEnd/>
                <a:tailEnd/>
              </a:ln>
            </p:spPr>
          </p:cxnSp>
          <p:cxnSp>
            <p:nvCxnSpPr>
              <p:cNvPr id="129" name="Straight Connector 141"/>
              <p:cNvCxnSpPr/>
              <p:nvPr/>
            </p:nvCxnSpPr>
            <p:spPr bwMode="auto">
              <a:xfrm>
                <a:off x="2729200" y="4441048"/>
                <a:ext cx="610799" cy="85425"/>
              </a:xfrm>
              <a:prstGeom prst="bentConnector3">
                <a:avLst>
                  <a:gd name="adj1" fmla="val 70793"/>
                </a:avLst>
              </a:prstGeom>
              <a:noFill/>
              <a:ln w="19050">
                <a:solidFill>
                  <a:srgbClr val="CC0069"/>
                </a:solidFill>
                <a:prstDash val="solid"/>
                <a:round/>
                <a:headEnd/>
                <a:tailEnd/>
              </a:ln>
            </p:spPr>
          </p:cxnSp>
          <p:grpSp>
            <p:nvGrpSpPr>
              <p:cNvPr id="130" name="Group 129"/>
              <p:cNvGrpSpPr/>
              <p:nvPr/>
            </p:nvGrpSpPr>
            <p:grpSpPr>
              <a:xfrm>
                <a:off x="2505041" y="4305849"/>
                <a:ext cx="620216" cy="521494"/>
                <a:chOff x="2465012" y="3750142"/>
                <a:chExt cx="584677" cy="491612"/>
              </a:xfrm>
            </p:grpSpPr>
            <p:pic>
              <p:nvPicPr>
                <p:cNvPr id="132" name="Picture 52"/>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2481877" y="3750142"/>
                  <a:ext cx="353139" cy="2568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 name="Picture 52"/>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2696550" y="3887151"/>
                  <a:ext cx="353139" cy="2568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4" name="Picture 52"/>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2465012" y="3984926"/>
                  <a:ext cx="353139" cy="2568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31" name="Picture 1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71684" y="4367105"/>
                <a:ext cx="377682" cy="360161"/>
              </a:xfrm>
              <a:prstGeom prst="rect">
                <a:avLst/>
              </a:prstGeom>
            </p:spPr>
          </p:pic>
        </p:grpSp>
        <p:pic>
          <p:nvPicPr>
            <p:cNvPr id="70" name="Picture 6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91347" y="3881491"/>
              <a:ext cx="315754" cy="287720"/>
            </a:xfrm>
            <a:prstGeom prst="rect">
              <a:avLst/>
            </a:prstGeom>
          </p:spPr>
        </p:pic>
        <p:pic>
          <p:nvPicPr>
            <p:cNvPr id="71" name="Picture 7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84844" y="3533656"/>
              <a:ext cx="315754" cy="287720"/>
            </a:xfrm>
            <a:prstGeom prst="rect">
              <a:avLst/>
            </a:prstGeom>
          </p:spPr>
        </p:pic>
        <p:grpSp>
          <p:nvGrpSpPr>
            <p:cNvPr id="72" name="Group 71"/>
            <p:cNvGrpSpPr/>
            <p:nvPr/>
          </p:nvGrpSpPr>
          <p:grpSpPr>
            <a:xfrm>
              <a:off x="2981748" y="3502049"/>
              <a:ext cx="196096" cy="299348"/>
              <a:chOff x="7880314" y="3541932"/>
              <a:chExt cx="377901" cy="603722"/>
            </a:xfrm>
          </p:grpSpPr>
          <p:pic>
            <p:nvPicPr>
              <p:cNvPr id="125" name="Picture 12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85398" y="3565716"/>
                <a:ext cx="372817" cy="579938"/>
              </a:xfrm>
              <a:prstGeom prst="rect">
                <a:avLst/>
              </a:prstGeom>
            </p:spPr>
          </p:pic>
          <p:pic>
            <p:nvPicPr>
              <p:cNvPr id="126" name="Picture 125"/>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880314" y="3541932"/>
                <a:ext cx="376949" cy="291585"/>
              </a:xfrm>
              <a:prstGeom prst="rect">
                <a:avLst/>
              </a:prstGeom>
            </p:spPr>
          </p:pic>
        </p:grpSp>
        <p:grpSp>
          <p:nvGrpSpPr>
            <p:cNvPr id="73" name="Group 72"/>
            <p:cNvGrpSpPr/>
            <p:nvPr/>
          </p:nvGrpSpPr>
          <p:grpSpPr>
            <a:xfrm>
              <a:off x="3345218" y="3502049"/>
              <a:ext cx="196096" cy="299348"/>
              <a:chOff x="7880314" y="3541932"/>
              <a:chExt cx="377901" cy="603722"/>
            </a:xfrm>
          </p:grpSpPr>
          <p:pic>
            <p:nvPicPr>
              <p:cNvPr id="123" name="Picture 12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85398" y="3565716"/>
                <a:ext cx="372817" cy="579938"/>
              </a:xfrm>
              <a:prstGeom prst="rect">
                <a:avLst/>
              </a:prstGeom>
            </p:spPr>
          </p:pic>
          <p:pic>
            <p:nvPicPr>
              <p:cNvPr id="124" name="Picture 123"/>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880314" y="3541932"/>
                <a:ext cx="376949" cy="291585"/>
              </a:xfrm>
              <a:prstGeom prst="rect">
                <a:avLst/>
              </a:prstGeom>
            </p:spPr>
          </p:pic>
        </p:grpSp>
        <p:grpSp>
          <p:nvGrpSpPr>
            <p:cNvPr id="74" name="Group 73"/>
            <p:cNvGrpSpPr/>
            <p:nvPr/>
          </p:nvGrpSpPr>
          <p:grpSpPr>
            <a:xfrm>
              <a:off x="3144208" y="3899610"/>
              <a:ext cx="196096" cy="299348"/>
              <a:chOff x="7880314" y="3541932"/>
              <a:chExt cx="377901" cy="603722"/>
            </a:xfrm>
          </p:grpSpPr>
          <p:pic>
            <p:nvPicPr>
              <p:cNvPr id="121" name="Picture 12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85398" y="3565716"/>
                <a:ext cx="372817" cy="579938"/>
              </a:xfrm>
              <a:prstGeom prst="rect">
                <a:avLst/>
              </a:prstGeom>
            </p:spPr>
          </p:pic>
          <p:pic>
            <p:nvPicPr>
              <p:cNvPr id="122" name="Picture 121"/>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880314" y="3541932"/>
                <a:ext cx="376949" cy="291585"/>
              </a:xfrm>
              <a:prstGeom prst="rect">
                <a:avLst/>
              </a:prstGeom>
            </p:spPr>
          </p:pic>
        </p:grpSp>
        <p:grpSp>
          <p:nvGrpSpPr>
            <p:cNvPr id="75" name="Group 74"/>
            <p:cNvGrpSpPr/>
            <p:nvPr/>
          </p:nvGrpSpPr>
          <p:grpSpPr>
            <a:xfrm>
              <a:off x="3546227" y="3899610"/>
              <a:ext cx="196096" cy="299348"/>
              <a:chOff x="7880314" y="3541932"/>
              <a:chExt cx="377901" cy="603722"/>
            </a:xfrm>
          </p:grpSpPr>
          <p:pic>
            <p:nvPicPr>
              <p:cNvPr id="119" name="Picture 11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85398" y="3565716"/>
                <a:ext cx="372817" cy="579938"/>
              </a:xfrm>
              <a:prstGeom prst="rect">
                <a:avLst/>
              </a:prstGeom>
            </p:spPr>
          </p:pic>
          <p:pic>
            <p:nvPicPr>
              <p:cNvPr id="120" name="Picture 119"/>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880314" y="3541932"/>
                <a:ext cx="376949" cy="291585"/>
              </a:xfrm>
              <a:prstGeom prst="rect">
                <a:avLst/>
              </a:prstGeom>
            </p:spPr>
          </p:pic>
        </p:grpSp>
        <p:pic>
          <p:nvPicPr>
            <p:cNvPr id="76" name="Picture 75"/>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622720" y="3773614"/>
              <a:ext cx="216426" cy="159971"/>
            </a:xfrm>
            <a:prstGeom prst="rect">
              <a:avLst/>
            </a:prstGeom>
          </p:spPr>
        </p:pic>
        <p:sp>
          <p:nvSpPr>
            <p:cNvPr id="77" name="Rectangle 76"/>
            <p:cNvSpPr/>
            <p:nvPr/>
          </p:nvSpPr>
          <p:spPr>
            <a:xfrm rot="16200000">
              <a:off x="4587578" y="3070714"/>
              <a:ext cx="802185" cy="1553965"/>
            </a:xfrm>
            <a:prstGeom prst="rect">
              <a:avLst/>
            </a:prstGeom>
            <a:gradFill rotWithShape="1">
              <a:gsLst>
                <a:gs pos="0">
                  <a:srgbClr val="404040">
                    <a:tint val="50000"/>
                    <a:satMod val="300000"/>
                  </a:srgbClr>
                </a:gs>
                <a:gs pos="35000">
                  <a:srgbClr val="404040">
                    <a:tint val="37000"/>
                    <a:satMod val="300000"/>
                  </a:srgbClr>
                </a:gs>
                <a:gs pos="100000">
                  <a:srgbClr val="404040">
                    <a:tint val="15000"/>
                    <a:satMod val="350000"/>
                  </a:srgbClr>
                </a:gs>
              </a:gsLst>
              <a:lin ang="16200000" scaled="1"/>
            </a:gradFill>
            <a:ln w="9525" cap="flat" cmpd="sng" algn="ctr">
              <a:solidFill>
                <a:schemeClr val="tx2">
                  <a:lumMod val="50000"/>
                  <a:lumOff val="50000"/>
                </a:schemeClr>
              </a:solidFill>
              <a:prstDash val="solid"/>
            </a:ln>
            <a:effectLst>
              <a:outerShdw blurRad="40000" dist="20000" dir="5400000" rotWithShape="0">
                <a:srgbClr val="000000">
                  <a:alpha val="38000"/>
                </a:srgbClr>
              </a:outerShdw>
            </a:effectLst>
          </p:spPr>
          <p:txBody>
            <a:bodyPr rtlCol="0" anchor="ctr"/>
            <a:lstStyle/>
            <a:p>
              <a:pPr algn="ctr"/>
              <a:endParaRPr lang="en-US" sz="1000" kern="0">
                <a:solidFill>
                  <a:srgbClr val="404040"/>
                </a:solidFill>
                <a:latin typeface="+mj-lt"/>
              </a:endParaRPr>
            </a:p>
          </p:txBody>
        </p:sp>
        <p:sp>
          <p:nvSpPr>
            <p:cNvPr id="78" name="Line 577"/>
            <p:cNvSpPr>
              <a:spLocks noChangeShapeType="1"/>
            </p:cNvSpPr>
            <p:nvPr/>
          </p:nvSpPr>
          <p:spPr bwMode="auto">
            <a:xfrm flipH="1">
              <a:off x="3880456" y="3709180"/>
              <a:ext cx="564943" cy="88865"/>
            </a:xfrm>
            <a:prstGeom prst="line">
              <a:avLst/>
            </a:prstGeom>
            <a:noFill/>
            <a:ln w="19050">
              <a:solidFill>
                <a:srgbClr val="CC0069"/>
              </a:solidFill>
              <a:prstDash val="solid"/>
              <a:round/>
              <a:headEnd/>
              <a:tailEnd/>
            </a:ln>
          </p:spPr>
          <p:txBody>
            <a:bodyPr lIns="82124" tIns="41061" rIns="82124" bIns="41061"/>
            <a:lstStyle/>
            <a:p>
              <a:pPr defTabSz="342856"/>
              <a:endParaRPr lang="it-IT" sz="1000">
                <a:solidFill>
                  <a:srgbClr val="000000"/>
                </a:solidFill>
              </a:endParaRPr>
            </a:p>
          </p:txBody>
        </p:sp>
        <p:sp>
          <p:nvSpPr>
            <p:cNvPr id="79" name="Line 577"/>
            <p:cNvSpPr>
              <a:spLocks noChangeShapeType="1"/>
            </p:cNvSpPr>
            <p:nvPr/>
          </p:nvSpPr>
          <p:spPr bwMode="auto">
            <a:xfrm flipH="1" flipV="1">
              <a:off x="3987740" y="3958119"/>
              <a:ext cx="665370" cy="106804"/>
            </a:xfrm>
            <a:prstGeom prst="line">
              <a:avLst/>
            </a:prstGeom>
            <a:noFill/>
            <a:ln w="19050">
              <a:solidFill>
                <a:srgbClr val="CC0069"/>
              </a:solidFill>
              <a:prstDash val="solid"/>
              <a:round/>
              <a:headEnd/>
              <a:tailEnd/>
            </a:ln>
          </p:spPr>
          <p:txBody>
            <a:bodyPr lIns="82124" tIns="41061" rIns="82124" bIns="41061"/>
            <a:lstStyle/>
            <a:p>
              <a:pPr defTabSz="342856"/>
              <a:endParaRPr lang="it-IT" sz="1000">
                <a:solidFill>
                  <a:srgbClr val="000000"/>
                </a:solidFill>
              </a:endParaRPr>
            </a:p>
          </p:txBody>
        </p:sp>
        <p:sp>
          <p:nvSpPr>
            <p:cNvPr id="80" name="Line 577"/>
            <p:cNvSpPr>
              <a:spLocks noChangeShapeType="1"/>
            </p:cNvSpPr>
            <p:nvPr/>
          </p:nvSpPr>
          <p:spPr bwMode="auto">
            <a:xfrm flipH="1">
              <a:off x="4463212" y="3636873"/>
              <a:ext cx="676260" cy="72306"/>
            </a:xfrm>
            <a:prstGeom prst="line">
              <a:avLst/>
            </a:prstGeom>
            <a:noFill/>
            <a:ln w="19050">
              <a:solidFill>
                <a:srgbClr val="CC0069"/>
              </a:solidFill>
              <a:prstDash val="solid"/>
              <a:round/>
              <a:headEnd/>
              <a:tailEnd/>
            </a:ln>
          </p:spPr>
          <p:txBody>
            <a:bodyPr lIns="82124" tIns="41061" rIns="82124" bIns="41061"/>
            <a:lstStyle/>
            <a:p>
              <a:pPr defTabSz="342856"/>
              <a:endParaRPr lang="it-IT" sz="1000">
                <a:solidFill>
                  <a:srgbClr val="000000"/>
                </a:solidFill>
              </a:endParaRPr>
            </a:p>
          </p:txBody>
        </p:sp>
        <p:sp>
          <p:nvSpPr>
            <p:cNvPr id="81" name="Line 577"/>
            <p:cNvSpPr>
              <a:spLocks noChangeShapeType="1"/>
            </p:cNvSpPr>
            <p:nvPr/>
          </p:nvSpPr>
          <p:spPr bwMode="auto">
            <a:xfrm flipH="1" flipV="1">
              <a:off x="4632520" y="4061172"/>
              <a:ext cx="805414" cy="41893"/>
            </a:xfrm>
            <a:prstGeom prst="line">
              <a:avLst/>
            </a:prstGeom>
            <a:noFill/>
            <a:ln w="19050">
              <a:solidFill>
                <a:srgbClr val="CC0069"/>
              </a:solidFill>
              <a:prstDash val="solid"/>
              <a:round/>
              <a:headEnd/>
              <a:tailEnd/>
            </a:ln>
          </p:spPr>
          <p:txBody>
            <a:bodyPr lIns="82124" tIns="41061" rIns="82124" bIns="41061"/>
            <a:lstStyle/>
            <a:p>
              <a:pPr defTabSz="342856"/>
              <a:endParaRPr lang="it-IT" sz="1000">
                <a:solidFill>
                  <a:srgbClr val="000000"/>
                </a:solidFill>
              </a:endParaRPr>
            </a:p>
          </p:txBody>
        </p:sp>
        <p:sp>
          <p:nvSpPr>
            <p:cNvPr id="82" name="Line 577"/>
            <p:cNvSpPr>
              <a:spLocks noChangeShapeType="1"/>
            </p:cNvSpPr>
            <p:nvPr/>
          </p:nvSpPr>
          <p:spPr bwMode="auto">
            <a:xfrm flipH="1" flipV="1">
              <a:off x="4463213" y="3702875"/>
              <a:ext cx="826568" cy="144820"/>
            </a:xfrm>
            <a:prstGeom prst="line">
              <a:avLst/>
            </a:prstGeom>
            <a:noFill/>
            <a:ln w="19050">
              <a:solidFill>
                <a:srgbClr val="CC0069"/>
              </a:solidFill>
              <a:prstDash val="solid"/>
              <a:round/>
              <a:headEnd/>
              <a:tailEnd/>
            </a:ln>
          </p:spPr>
          <p:txBody>
            <a:bodyPr lIns="82124" tIns="41061" rIns="82124" bIns="41061"/>
            <a:lstStyle/>
            <a:p>
              <a:pPr defTabSz="342856"/>
              <a:endParaRPr lang="it-IT" sz="1000">
                <a:solidFill>
                  <a:srgbClr val="000000"/>
                </a:solidFill>
              </a:endParaRPr>
            </a:p>
          </p:txBody>
        </p:sp>
        <p:sp>
          <p:nvSpPr>
            <p:cNvPr id="83" name="Line 577"/>
            <p:cNvSpPr>
              <a:spLocks noChangeShapeType="1"/>
            </p:cNvSpPr>
            <p:nvPr/>
          </p:nvSpPr>
          <p:spPr bwMode="auto">
            <a:xfrm flipH="1">
              <a:off x="4653110" y="3853598"/>
              <a:ext cx="636671" cy="207575"/>
            </a:xfrm>
            <a:prstGeom prst="line">
              <a:avLst/>
            </a:prstGeom>
            <a:noFill/>
            <a:ln w="19050">
              <a:solidFill>
                <a:srgbClr val="CC0069"/>
              </a:solidFill>
              <a:prstDash val="solid"/>
              <a:round/>
              <a:headEnd/>
              <a:tailEnd/>
            </a:ln>
          </p:spPr>
          <p:txBody>
            <a:bodyPr lIns="82124" tIns="41061" rIns="82124" bIns="41061"/>
            <a:lstStyle/>
            <a:p>
              <a:pPr defTabSz="342856"/>
              <a:endParaRPr lang="it-IT" sz="1000">
                <a:solidFill>
                  <a:srgbClr val="000000"/>
                </a:solidFill>
              </a:endParaRPr>
            </a:p>
          </p:txBody>
        </p:sp>
        <p:sp>
          <p:nvSpPr>
            <p:cNvPr id="84" name="Line 577"/>
            <p:cNvSpPr>
              <a:spLocks noChangeShapeType="1"/>
            </p:cNvSpPr>
            <p:nvPr/>
          </p:nvSpPr>
          <p:spPr bwMode="auto">
            <a:xfrm flipV="1">
              <a:off x="4653110" y="3646625"/>
              <a:ext cx="486362" cy="408553"/>
            </a:xfrm>
            <a:prstGeom prst="line">
              <a:avLst/>
            </a:prstGeom>
            <a:noFill/>
            <a:ln w="19050">
              <a:solidFill>
                <a:srgbClr val="CC0069"/>
              </a:solidFill>
              <a:prstDash val="solid"/>
              <a:round/>
              <a:headEnd/>
              <a:tailEnd/>
            </a:ln>
          </p:spPr>
          <p:txBody>
            <a:bodyPr lIns="82124" tIns="41061" rIns="82124" bIns="41061"/>
            <a:lstStyle/>
            <a:p>
              <a:pPr defTabSz="342856"/>
              <a:endParaRPr lang="it-IT" sz="1000">
                <a:solidFill>
                  <a:srgbClr val="000000"/>
                </a:solidFill>
              </a:endParaRPr>
            </a:p>
          </p:txBody>
        </p:sp>
        <p:sp>
          <p:nvSpPr>
            <p:cNvPr id="85" name="Line 577"/>
            <p:cNvSpPr>
              <a:spLocks noChangeShapeType="1"/>
            </p:cNvSpPr>
            <p:nvPr/>
          </p:nvSpPr>
          <p:spPr bwMode="auto">
            <a:xfrm>
              <a:off x="4463212" y="3702873"/>
              <a:ext cx="974720" cy="401658"/>
            </a:xfrm>
            <a:prstGeom prst="line">
              <a:avLst/>
            </a:prstGeom>
            <a:noFill/>
            <a:ln w="19050">
              <a:solidFill>
                <a:srgbClr val="CC0069"/>
              </a:solidFill>
              <a:prstDash val="solid"/>
              <a:round/>
              <a:headEnd/>
              <a:tailEnd/>
            </a:ln>
          </p:spPr>
          <p:txBody>
            <a:bodyPr lIns="82124" tIns="41061" rIns="82124" bIns="41061"/>
            <a:lstStyle/>
            <a:p>
              <a:pPr defTabSz="342856"/>
              <a:endParaRPr lang="it-IT" sz="1000">
                <a:solidFill>
                  <a:srgbClr val="000000"/>
                </a:solidFill>
              </a:endParaRPr>
            </a:p>
          </p:txBody>
        </p:sp>
        <p:grpSp>
          <p:nvGrpSpPr>
            <p:cNvPr id="86" name="Group 85"/>
            <p:cNvGrpSpPr/>
            <p:nvPr/>
          </p:nvGrpSpPr>
          <p:grpSpPr>
            <a:xfrm>
              <a:off x="4964124" y="3454563"/>
              <a:ext cx="518813" cy="315016"/>
              <a:chOff x="7085648" y="6292002"/>
              <a:chExt cx="794549" cy="504886"/>
            </a:xfrm>
          </p:grpSpPr>
          <p:grpSp>
            <p:nvGrpSpPr>
              <p:cNvPr id="114" name="Group 113"/>
              <p:cNvGrpSpPr/>
              <p:nvPr/>
            </p:nvGrpSpPr>
            <p:grpSpPr>
              <a:xfrm>
                <a:off x="7422828" y="6292002"/>
                <a:ext cx="457369" cy="438074"/>
                <a:chOff x="7422828" y="6292002"/>
                <a:chExt cx="702903" cy="673250"/>
              </a:xfrm>
            </p:grpSpPr>
            <p:pic>
              <p:nvPicPr>
                <p:cNvPr id="116" name="Picture 115"/>
                <p:cNvPicPr>
                  <a:picLocks noChangeAspect="1"/>
                </p:cNvPicPr>
                <p:nvPr/>
              </p:nvPicPr>
              <p:blipFill>
                <a:blip r:embed="rId11"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422828" y="6292002"/>
                  <a:ext cx="491067" cy="549995"/>
                </a:xfrm>
                <a:prstGeom prst="rect">
                  <a:avLst/>
                </a:prstGeom>
              </p:spPr>
            </p:pic>
            <p:pic>
              <p:nvPicPr>
                <p:cNvPr id="117" name="Picture 116"/>
                <p:cNvPicPr>
                  <a:picLocks noChangeAspect="1"/>
                </p:cNvPicPr>
                <p:nvPr/>
              </p:nvPicPr>
              <p:blipFill>
                <a:blip r:embed="rId11"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528746" y="6353629"/>
                  <a:ext cx="491067" cy="549995"/>
                </a:xfrm>
                <a:prstGeom prst="rect">
                  <a:avLst/>
                </a:prstGeom>
              </p:spPr>
            </p:pic>
            <p:pic>
              <p:nvPicPr>
                <p:cNvPr id="118" name="Picture 117"/>
                <p:cNvPicPr>
                  <a:picLocks noChangeAspect="1"/>
                </p:cNvPicPr>
                <p:nvPr/>
              </p:nvPicPr>
              <p:blipFill>
                <a:blip r:embed="rId11"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634664" y="6415257"/>
                  <a:ext cx="491067" cy="549995"/>
                </a:xfrm>
                <a:prstGeom prst="rect">
                  <a:avLst/>
                </a:prstGeom>
              </p:spPr>
            </p:pic>
          </p:grpSp>
          <p:pic>
            <p:nvPicPr>
              <p:cNvPr id="115" name="Picture 114"/>
              <p:cNvPicPr>
                <a:picLocks noChangeAspect="1"/>
              </p:cNvPicPr>
              <p:nvPr/>
            </p:nvPicPr>
            <p:blipFill>
              <a:blip r:embed="rId12"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085648" y="6332102"/>
                <a:ext cx="537086" cy="464786"/>
              </a:xfrm>
              <a:prstGeom prst="rect">
                <a:avLst/>
              </a:prstGeom>
            </p:spPr>
          </p:pic>
        </p:grpSp>
        <p:grpSp>
          <p:nvGrpSpPr>
            <p:cNvPr id="87" name="Group 86"/>
            <p:cNvGrpSpPr/>
            <p:nvPr/>
          </p:nvGrpSpPr>
          <p:grpSpPr>
            <a:xfrm>
              <a:off x="5114431" y="3686399"/>
              <a:ext cx="518813" cy="315016"/>
              <a:chOff x="7085648" y="6292002"/>
              <a:chExt cx="794549" cy="504886"/>
            </a:xfrm>
          </p:grpSpPr>
          <p:grpSp>
            <p:nvGrpSpPr>
              <p:cNvPr id="109" name="Group 108"/>
              <p:cNvGrpSpPr/>
              <p:nvPr/>
            </p:nvGrpSpPr>
            <p:grpSpPr>
              <a:xfrm>
                <a:off x="7422828" y="6292002"/>
                <a:ext cx="457369" cy="438074"/>
                <a:chOff x="7422828" y="6292002"/>
                <a:chExt cx="702903" cy="673250"/>
              </a:xfrm>
            </p:grpSpPr>
            <p:pic>
              <p:nvPicPr>
                <p:cNvPr id="111" name="Picture 110"/>
                <p:cNvPicPr>
                  <a:picLocks noChangeAspect="1"/>
                </p:cNvPicPr>
                <p:nvPr/>
              </p:nvPicPr>
              <p:blipFill>
                <a:blip r:embed="rId11"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422828" y="6292002"/>
                  <a:ext cx="491067" cy="549995"/>
                </a:xfrm>
                <a:prstGeom prst="rect">
                  <a:avLst/>
                </a:prstGeom>
              </p:spPr>
            </p:pic>
            <p:pic>
              <p:nvPicPr>
                <p:cNvPr id="112" name="Picture 111"/>
                <p:cNvPicPr>
                  <a:picLocks noChangeAspect="1"/>
                </p:cNvPicPr>
                <p:nvPr/>
              </p:nvPicPr>
              <p:blipFill>
                <a:blip r:embed="rId11"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528746" y="6353629"/>
                  <a:ext cx="491067" cy="549995"/>
                </a:xfrm>
                <a:prstGeom prst="rect">
                  <a:avLst/>
                </a:prstGeom>
              </p:spPr>
            </p:pic>
            <p:pic>
              <p:nvPicPr>
                <p:cNvPr id="113" name="Picture 112"/>
                <p:cNvPicPr>
                  <a:picLocks noChangeAspect="1"/>
                </p:cNvPicPr>
                <p:nvPr/>
              </p:nvPicPr>
              <p:blipFill>
                <a:blip r:embed="rId11"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634664" y="6415257"/>
                  <a:ext cx="491067" cy="549995"/>
                </a:xfrm>
                <a:prstGeom prst="rect">
                  <a:avLst/>
                </a:prstGeom>
              </p:spPr>
            </p:pic>
          </p:grpSp>
          <p:pic>
            <p:nvPicPr>
              <p:cNvPr id="110" name="Picture 109"/>
              <p:cNvPicPr>
                <a:picLocks noChangeAspect="1"/>
              </p:cNvPicPr>
              <p:nvPr/>
            </p:nvPicPr>
            <p:blipFill>
              <a:blip r:embed="rId12"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085648" y="6332102"/>
                <a:ext cx="537086" cy="464786"/>
              </a:xfrm>
              <a:prstGeom prst="rect">
                <a:avLst/>
              </a:prstGeom>
            </p:spPr>
          </p:pic>
        </p:grpSp>
        <p:grpSp>
          <p:nvGrpSpPr>
            <p:cNvPr id="88" name="Group 87"/>
            <p:cNvGrpSpPr/>
            <p:nvPr/>
          </p:nvGrpSpPr>
          <p:grpSpPr>
            <a:xfrm>
              <a:off x="5264738" y="3918235"/>
              <a:ext cx="518813" cy="315016"/>
              <a:chOff x="7085648" y="6292002"/>
              <a:chExt cx="794549" cy="504886"/>
            </a:xfrm>
          </p:grpSpPr>
          <p:grpSp>
            <p:nvGrpSpPr>
              <p:cNvPr id="104" name="Group 103"/>
              <p:cNvGrpSpPr/>
              <p:nvPr/>
            </p:nvGrpSpPr>
            <p:grpSpPr>
              <a:xfrm>
                <a:off x="7422828" y="6292002"/>
                <a:ext cx="457369" cy="438074"/>
                <a:chOff x="7422828" y="6292002"/>
                <a:chExt cx="702903" cy="673250"/>
              </a:xfrm>
            </p:grpSpPr>
            <p:pic>
              <p:nvPicPr>
                <p:cNvPr id="106" name="Picture 105"/>
                <p:cNvPicPr>
                  <a:picLocks noChangeAspect="1"/>
                </p:cNvPicPr>
                <p:nvPr/>
              </p:nvPicPr>
              <p:blipFill>
                <a:blip r:embed="rId11"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422828" y="6292002"/>
                  <a:ext cx="491067" cy="549995"/>
                </a:xfrm>
                <a:prstGeom prst="rect">
                  <a:avLst/>
                </a:prstGeom>
              </p:spPr>
            </p:pic>
            <p:pic>
              <p:nvPicPr>
                <p:cNvPr id="107" name="Picture 106"/>
                <p:cNvPicPr>
                  <a:picLocks noChangeAspect="1"/>
                </p:cNvPicPr>
                <p:nvPr/>
              </p:nvPicPr>
              <p:blipFill>
                <a:blip r:embed="rId11"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528746" y="6353629"/>
                  <a:ext cx="491067" cy="549995"/>
                </a:xfrm>
                <a:prstGeom prst="rect">
                  <a:avLst/>
                </a:prstGeom>
              </p:spPr>
            </p:pic>
            <p:pic>
              <p:nvPicPr>
                <p:cNvPr id="108" name="Picture 107"/>
                <p:cNvPicPr>
                  <a:picLocks noChangeAspect="1"/>
                </p:cNvPicPr>
                <p:nvPr/>
              </p:nvPicPr>
              <p:blipFill>
                <a:blip r:embed="rId11"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634664" y="6415257"/>
                  <a:ext cx="491067" cy="549995"/>
                </a:xfrm>
                <a:prstGeom prst="rect">
                  <a:avLst/>
                </a:prstGeom>
              </p:spPr>
            </p:pic>
          </p:grpSp>
          <p:pic>
            <p:nvPicPr>
              <p:cNvPr id="105" name="Picture 104"/>
              <p:cNvPicPr>
                <a:picLocks noChangeAspect="1"/>
              </p:cNvPicPr>
              <p:nvPr/>
            </p:nvPicPr>
            <p:blipFill>
              <a:blip r:embed="rId12"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085648" y="6332102"/>
                <a:ext cx="537086" cy="464786"/>
              </a:xfrm>
              <a:prstGeom prst="rect">
                <a:avLst/>
              </a:prstGeom>
            </p:spPr>
          </p:pic>
        </p:grpSp>
        <p:sp>
          <p:nvSpPr>
            <p:cNvPr id="89" name="Line 577"/>
            <p:cNvSpPr>
              <a:spLocks noChangeShapeType="1"/>
            </p:cNvSpPr>
            <p:nvPr/>
          </p:nvSpPr>
          <p:spPr bwMode="auto">
            <a:xfrm flipH="1">
              <a:off x="3987739" y="3702875"/>
              <a:ext cx="475473" cy="240381"/>
            </a:xfrm>
            <a:prstGeom prst="line">
              <a:avLst/>
            </a:prstGeom>
            <a:noFill/>
            <a:ln w="19050">
              <a:solidFill>
                <a:srgbClr val="CC0069"/>
              </a:solidFill>
              <a:prstDash val="solid"/>
              <a:round/>
              <a:headEnd/>
              <a:tailEnd/>
            </a:ln>
          </p:spPr>
          <p:txBody>
            <a:bodyPr lIns="82124" tIns="41061" rIns="82124" bIns="41061"/>
            <a:lstStyle/>
            <a:p>
              <a:pPr defTabSz="342856"/>
              <a:endParaRPr lang="it-IT" sz="1000">
                <a:solidFill>
                  <a:srgbClr val="000000"/>
                </a:solidFill>
              </a:endParaRPr>
            </a:p>
          </p:txBody>
        </p:sp>
        <p:sp>
          <p:nvSpPr>
            <p:cNvPr id="90" name="Line 577"/>
            <p:cNvSpPr>
              <a:spLocks noChangeShapeType="1"/>
            </p:cNvSpPr>
            <p:nvPr/>
          </p:nvSpPr>
          <p:spPr bwMode="auto">
            <a:xfrm flipH="1" flipV="1">
              <a:off x="3884399" y="3798046"/>
              <a:ext cx="748121" cy="257133"/>
            </a:xfrm>
            <a:prstGeom prst="line">
              <a:avLst/>
            </a:prstGeom>
            <a:noFill/>
            <a:ln w="19050">
              <a:solidFill>
                <a:srgbClr val="CC0069"/>
              </a:solidFill>
              <a:prstDash val="solid"/>
              <a:round/>
              <a:headEnd/>
              <a:tailEnd/>
            </a:ln>
          </p:spPr>
          <p:txBody>
            <a:bodyPr lIns="82124" tIns="41061" rIns="82124" bIns="41061"/>
            <a:lstStyle/>
            <a:p>
              <a:pPr defTabSz="342856"/>
              <a:endParaRPr lang="it-IT" sz="1000">
                <a:solidFill>
                  <a:srgbClr val="000000"/>
                </a:solidFill>
              </a:endParaRPr>
            </a:p>
          </p:txBody>
        </p:sp>
        <p:pic>
          <p:nvPicPr>
            <p:cNvPr id="91" name="Picture 90"/>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747772" y="3709182"/>
              <a:ext cx="216426" cy="159971"/>
            </a:xfrm>
            <a:prstGeom prst="rect">
              <a:avLst/>
            </a:prstGeom>
          </p:spPr>
        </p:pic>
        <p:pic>
          <p:nvPicPr>
            <p:cNvPr id="92" name="Picture 91"/>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879527" y="3870198"/>
              <a:ext cx="216426" cy="159971"/>
            </a:xfrm>
            <a:prstGeom prst="rect">
              <a:avLst/>
            </a:prstGeom>
          </p:spPr>
        </p:pic>
        <p:sp>
          <p:nvSpPr>
            <p:cNvPr id="93" name="Rounded Rectangle 92"/>
            <p:cNvSpPr/>
            <p:nvPr/>
          </p:nvSpPr>
          <p:spPr>
            <a:xfrm>
              <a:off x="1180694" y="3272132"/>
              <a:ext cx="1307490" cy="183587"/>
            </a:xfrm>
            <a:prstGeom prst="roundRect">
              <a:avLst>
                <a:gd name="adj" fmla="val 0"/>
              </a:avLst>
            </a:prstGeom>
            <a:solidFill>
              <a:srgbClr val="016BA1"/>
            </a:solidFill>
            <a:ln w="9525" cap="flat" cmpd="sng" algn="ctr">
              <a:solidFill>
                <a:srgbClr val="55379B">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a:r>
                <a:rPr lang="en-GB" sz="1000" dirty="0">
                  <a:solidFill>
                    <a:schemeClr val="bg1"/>
                  </a:solidFill>
                </a:rPr>
                <a:t>Metro and Access</a:t>
              </a:r>
            </a:p>
          </p:txBody>
        </p:sp>
        <p:sp>
          <p:nvSpPr>
            <p:cNvPr id="94" name="Rounded Rectangle 93"/>
            <p:cNvSpPr/>
            <p:nvPr/>
          </p:nvSpPr>
          <p:spPr>
            <a:xfrm>
              <a:off x="2537699" y="3272131"/>
              <a:ext cx="1626993" cy="177548"/>
            </a:xfrm>
            <a:prstGeom prst="roundRect">
              <a:avLst>
                <a:gd name="adj" fmla="val 0"/>
              </a:avLst>
            </a:prstGeom>
            <a:solidFill>
              <a:srgbClr val="016BA1"/>
            </a:solidFill>
            <a:ln w="9525" cap="flat" cmpd="sng" algn="ctr">
              <a:solidFill>
                <a:srgbClr val="55379B">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a:r>
                <a:rPr lang="en-GB" sz="1000" dirty="0">
                  <a:solidFill>
                    <a:schemeClr val="bg1"/>
                  </a:solidFill>
                </a:rPr>
                <a:t>WAN</a:t>
              </a:r>
            </a:p>
          </p:txBody>
        </p:sp>
        <p:sp>
          <p:nvSpPr>
            <p:cNvPr id="95" name="Rounded Rectangle 94"/>
            <p:cNvSpPr/>
            <p:nvPr/>
          </p:nvSpPr>
          <p:spPr>
            <a:xfrm>
              <a:off x="4204850" y="3272131"/>
              <a:ext cx="1553253" cy="177548"/>
            </a:xfrm>
            <a:prstGeom prst="roundRect">
              <a:avLst>
                <a:gd name="adj" fmla="val 0"/>
              </a:avLst>
            </a:prstGeom>
            <a:solidFill>
              <a:srgbClr val="016BA1"/>
            </a:solidFill>
            <a:ln w="9525" cap="flat" cmpd="sng" algn="ctr">
              <a:solidFill>
                <a:srgbClr val="55379B">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a:r>
                <a:rPr lang="en-GB" sz="1000" dirty="0">
                  <a:solidFill>
                    <a:schemeClr val="bg1"/>
                  </a:solidFill>
                </a:rPr>
                <a:t>Data </a:t>
              </a:r>
              <a:r>
                <a:rPr lang="en-GB" sz="1000" dirty="0" err="1">
                  <a:solidFill>
                    <a:schemeClr val="bg1"/>
                  </a:solidFill>
                </a:rPr>
                <a:t>Center</a:t>
              </a:r>
              <a:endParaRPr lang="en-GB" sz="1000" dirty="0">
                <a:solidFill>
                  <a:schemeClr val="bg1"/>
                </a:solidFill>
              </a:endParaRPr>
            </a:p>
          </p:txBody>
        </p:sp>
        <p:pic>
          <p:nvPicPr>
            <p:cNvPr id="96" name="Picture 95"/>
            <p:cNvPicPr>
              <a:picLocks noChangeAspect="1"/>
            </p:cNvPicPr>
            <p:nvPr/>
          </p:nvPicPr>
          <p:blipFill>
            <a:blip r:embed="rId13"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821408" y="4012105"/>
              <a:ext cx="270029" cy="223290"/>
            </a:xfrm>
            <a:prstGeom prst="rect">
              <a:avLst/>
            </a:prstGeom>
          </p:spPr>
        </p:pic>
        <p:pic>
          <p:nvPicPr>
            <p:cNvPr id="97" name="Picture 96"/>
            <p:cNvPicPr>
              <a:picLocks noChangeAspect="1"/>
            </p:cNvPicPr>
            <p:nvPr/>
          </p:nvPicPr>
          <p:blipFill>
            <a:blip r:embed="rId13"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821408" y="3879148"/>
              <a:ext cx="270029" cy="223290"/>
            </a:xfrm>
            <a:prstGeom prst="rect">
              <a:avLst/>
            </a:prstGeom>
          </p:spPr>
        </p:pic>
        <p:pic>
          <p:nvPicPr>
            <p:cNvPr id="98" name="Picture 97"/>
            <p:cNvPicPr>
              <a:picLocks noChangeAspect="1"/>
            </p:cNvPicPr>
            <p:nvPr/>
          </p:nvPicPr>
          <p:blipFill>
            <a:blip r:embed="rId13"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821408" y="3746193"/>
              <a:ext cx="270029" cy="223290"/>
            </a:xfrm>
            <a:prstGeom prst="rect">
              <a:avLst/>
            </a:prstGeom>
          </p:spPr>
        </p:pic>
        <p:pic>
          <p:nvPicPr>
            <p:cNvPr id="99" name="Picture 98"/>
            <p:cNvPicPr>
              <a:picLocks noChangeAspect="1"/>
            </p:cNvPicPr>
            <p:nvPr/>
          </p:nvPicPr>
          <p:blipFill>
            <a:blip r:embed="rId13"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821408" y="3613236"/>
              <a:ext cx="270029" cy="223290"/>
            </a:xfrm>
            <a:prstGeom prst="rect">
              <a:avLst/>
            </a:prstGeom>
          </p:spPr>
        </p:pic>
        <p:pic>
          <p:nvPicPr>
            <p:cNvPr id="100" name="Picture 99"/>
            <p:cNvPicPr>
              <a:picLocks noChangeAspect="1"/>
            </p:cNvPicPr>
            <p:nvPr/>
          </p:nvPicPr>
          <p:blipFill>
            <a:blip r:embed="rId13"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821408" y="3480281"/>
              <a:ext cx="270029" cy="223290"/>
            </a:xfrm>
            <a:prstGeom prst="rect">
              <a:avLst/>
            </a:prstGeom>
          </p:spPr>
        </p:pic>
        <p:sp>
          <p:nvSpPr>
            <p:cNvPr id="101" name="Rounded Rectangle 100"/>
            <p:cNvSpPr/>
            <p:nvPr/>
          </p:nvSpPr>
          <p:spPr>
            <a:xfrm>
              <a:off x="722185" y="3273218"/>
              <a:ext cx="430941" cy="182245"/>
            </a:xfrm>
            <a:prstGeom prst="roundRect">
              <a:avLst>
                <a:gd name="adj" fmla="val 0"/>
              </a:avLst>
            </a:prstGeom>
            <a:solidFill>
              <a:srgbClr val="016BA1"/>
            </a:solidFill>
            <a:ln w="9525" cap="flat" cmpd="sng" algn="ctr">
              <a:solidFill>
                <a:srgbClr val="55379B">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a:r>
                <a:rPr lang="en-GB" sz="900" dirty="0">
                  <a:solidFill>
                    <a:schemeClr val="bg1"/>
                  </a:solidFill>
                </a:rPr>
                <a:t>CPE</a:t>
              </a:r>
            </a:p>
          </p:txBody>
        </p:sp>
        <p:pic>
          <p:nvPicPr>
            <p:cNvPr id="102" name="Picture 101"/>
            <p:cNvPicPr>
              <a:picLocks noChangeAspect="1"/>
            </p:cNvPicPr>
            <p:nvPr/>
          </p:nvPicPr>
          <p:blipFill>
            <a:blip r:embed="rId1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273316" y="3392637"/>
              <a:ext cx="379794" cy="430427"/>
            </a:xfrm>
            <a:prstGeom prst="rect">
              <a:avLst/>
            </a:prstGeom>
          </p:spPr>
        </p:pic>
        <p:pic>
          <p:nvPicPr>
            <p:cNvPr id="103" name="Picture 102"/>
            <p:cNvPicPr>
              <a:picLocks noChangeAspect="1"/>
            </p:cNvPicPr>
            <p:nvPr/>
          </p:nvPicPr>
          <p:blipFill>
            <a:blip r:embed="rId1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445400" y="3762602"/>
              <a:ext cx="379794" cy="430427"/>
            </a:xfrm>
            <a:prstGeom prst="rect">
              <a:avLst/>
            </a:prstGeom>
          </p:spPr>
        </p:pic>
      </p:grpSp>
      <p:cxnSp>
        <p:nvCxnSpPr>
          <p:cNvPr id="5" name="Straight Arrow Connector 4"/>
          <p:cNvCxnSpPr/>
          <p:nvPr/>
        </p:nvCxnSpPr>
        <p:spPr>
          <a:xfrm>
            <a:off x="3050271" y="914400"/>
            <a:ext cx="0" cy="6362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123808" y="1032879"/>
            <a:ext cx="1920044" cy="369332"/>
          </a:xfrm>
          <a:prstGeom prst="rect">
            <a:avLst/>
          </a:prstGeom>
          <a:noFill/>
        </p:spPr>
        <p:txBody>
          <a:bodyPr wrap="square" rtlCol="0">
            <a:spAutoFit/>
          </a:bodyPr>
          <a:lstStyle/>
          <a:p>
            <a:r>
              <a:rPr lang="en-US" dirty="0" smtClean="0"/>
              <a:t>Service Order</a:t>
            </a:r>
            <a:endParaRPr lang="en-US" dirty="0"/>
          </a:p>
        </p:txBody>
      </p:sp>
      <p:sp>
        <p:nvSpPr>
          <p:cNvPr id="16" name="Down Arrow 15"/>
          <p:cNvSpPr/>
          <p:nvPr/>
        </p:nvSpPr>
        <p:spPr>
          <a:xfrm>
            <a:off x="5511799" y="1568837"/>
            <a:ext cx="240126" cy="1940951"/>
          </a:xfrm>
          <a:prstGeom prst="downArrow">
            <a:avLst/>
          </a:prstGeom>
          <a:solidFill>
            <a:schemeClr val="tx1">
              <a:lumMod val="20000"/>
              <a:lumOff val="80000"/>
            </a:schemeClr>
          </a:solidFill>
          <a:ln>
            <a:solidFill>
              <a:schemeClr val="tx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2">
                  <a:lumMod val="95000"/>
                </a:schemeClr>
              </a:solidFill>
            </a:endParaRPr>
          </a:p>
        </p:txBody>
      </p:sp>
      <p:sp>
        <p:nvSpPr>
          <p:cNvPr id="143" name="Rectangular Callout 142"/>
          <p:cNvSpPr/>
          <p:nvPr/>
        </p:nvSpPr>
        <p:spPr>
          <a:xfrm>
            <a:off x="6289398" y="2119238"/>
            <a:ext cx="2700275" cy="1598871"/>
          </a:xfrm>
          <a:prstGeom prst="wedgeRectCallout">
            <a:avLst>
              <a:gd name="adj1" fmla="val -66140"/>
              <a:gd name="adj2" fmla="val 64347"/>
            </a:avLst>
          </a:prstGeom>
          <a:ln>
            <a:solidFill>
              <a:schemeClr val="accent2">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171450" indent="-106363"/>
            <a:endParaRPr lang="en-US" sz="1400" b="1" dirty="0" smtClean="0"/>
          </a:p>
          <a:p>
            <a:pPr marL="350837" indent="-285750">
              <a:buFont typeface="Arial" charset="0"/>
              <a:buChar char="•"/>
            </a:pPr>
            <a:r>
              <a:rPr lang="en-US" sz="1400" b="1" u="sng" dirty="0" smtClean="0"/>
              <a:t>Test</a:t>
            </a:r>
            <a:r>
              <a:rPr lang="en-US" sz="1400" b="1" dirty="0" smtClean="0"/>
              <a:t> the data plane</a:t>
            </a:r>
          </a:p>
          <a:p>
            <a:pPr marL="350837" indent="-285750">
              <a:buFont typeface="Arial" charset="0"/>
              <a:buChar char="•"/>
            </a:pPr>
            <a:r>
              <a:rPr lang="en-US" sz="1400" b="1" dirty="0" smtClean="0"/>
              <a:t>Constantly </a:t>
            </a:r>
            <a:r>
              <a:rPr lang="en-US" sz="1400" b="1" u="sng" dirty="0" smtClean="0"/>
              <a:t>monitor</a:t>
            </a:r>
            <a:r>
              <a:rPr lang="en-US" sz="1400" b="1" dirty="0" smtClean="0"/>
              <a:t> the data plane</a:t>
            </a:r>
          </a:p>
          <a:p>
            <a:pPr marL="350837" indent="-285750">
              <a:buFont typeface="Arial" charset="0"/>
              <a:buChar char="•"/>
            </a:pPr>
            <a:r>
              <a:rPr lang="en-US" sz="1400" b="1" u="sng" dirty="0" smtClean="0"/>
              <a:t>Troubleshoot</a:t>
            </a:r>
            <a:r>
              <a:rPr lang="en-US" sz="1400" b="1" dirty="0" smtClean="0"/>
              <a:t> the service</a:t>
            </a:r>
          </a:p>
          <a:p>
            <a:pPr marL="350837" indent="-285750">
              <a:buFont typeface="Arial" charset="0"/>
              <a:buChar char="•"/>
            </a:pPr>
            <a:endParaRPr lang="en-US" sz="1400" b="1" dirty="0"/>
          </a:p>
        </p:txBody>
      </p:sp>
      <p:grpSp>
        <p:nvGrpSpPr>
          <p:cNvPr id="362" name="Group 375"/>
          <p:cNvGrpSpPr>
            <a:grpSpLocks/>
          </p:cNvGrpSpPr>
          <p:nvPr/>
        </p:nvGrpSpPr>
        <p:grpSpPr bwMode="auto">
          <a:xfrm>
            <a:off x="-22683" y="3476408"/>
            <a:ext cx="196850" cy="114300"/>
            <a:chOff x="1885062" y="4323527"/>
            <a:chExt cx="196069" cy="113516"/>
          </a:xfrm>
        </p:grpSpPr>
        <p:sp>
          <p:nvSpPr>
            <p:cNvPr id="363" name="Freeform 1309"/>
            <p:cNvSpPr>
              <a:spLocks/>
            </p:cNvSpPr>
            <p:nvPr/>
          </p:nvSpPr>
          <p:spPr bwMode="auto">
            <a:xfrm>
              <a:off x="1885062" y="4323527"/>
              <a:ext cx="196069" cy="113516"/>
            </a:xfrm>
            <a:custGeom>
              <a:avLst/>
              <a:gdLst>
                <a:gd name="T0" fmla="*/ 0 w 50"/>
                <a:gd name="T1" fmla="*/ 2147483646 h 22"/>
                <a:gd name="T2" fmla="*/ 2147483646 w 50"/>
                <a:gd name="T3" fmla="*/ 0 h 22"/>
                <a:gd name="T4" fmla="*/ 0 w 50"/>
                <a:gd name="T5" fmla="*/ 2147483646 h 22"/>
                <a:gd name="T6" fmla="*/ 0 60000 65536"/>
                <a:gd name="T7" fmla="*/ 0 60000 65536"/>
                <a:gd name="T8" fmla="*/ 0 60000 65536"/>
              </a:gdLst>
              <a:ahLst/>
              <a:cxnLst>
                <a:cxn ang="T6">
                  <a:pos x="T0" y="T1"/>
                </a:cxn>
                <a:cxn ang="T7">
                  <a:pos x="T2" y="T3"/>
                </a:cxn>
                <a:cxn ang="T8">
                  <a:pos x="T4" y="T5"/>
                </a:cxn>
              </a:cxnLst>
              <a:rect l="0" t="0" r="r" b="b"/>
              <a:pathLst>
                <a:path w="50" h="22">
                  <a:moveTo>
                    <a:pt x="0" y="22"/>
                  </a:moveTo>
                  <a:lnTo>
                    <a:pt x="50" y="0"/>
                  </a:lnTo>
                  <a:lnTo>
                    <a:pt x="0"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64" name="Freeform 1311"/>
            <p:cNvSpPr>
              <a:spLocks/>
            </p:cNvSpPr>
            <p:nvPr/>
          </p:nvSpPr>
          <p:spPr bwMode="auto">
            <a:xfrm>
              <a:off x="1885062" y="4323527"/>
              <a:ext cx="196069" cy="113516"/>
            </a:xfrm>
            <a:custGeom>
              <a:avLst/>
              <a:gdLst>
                <a:gd name="T0" fmla="*/ 0 w 50"/>
                <a:gd name="T1" fmla="*/ 2147483646 h 22"/>
                <a:gd name="T2" fmla="*/ 0 w 50"/>
                <a:gd name="T3" fmla="*/ 2147483646 h 22"/>
                <a:gd name="T4" fmla="*/ 2147483646 w 50"/>
                <a:gd name="T5" fmla="*/ 0 h 22"/>
                <a:gd name="T6" fmla="*/ 2147483646 w 50"/>
                <a:gd name="T7" fmla="*/ 0 h 22"/>
                <a:gd name="T8" fmla="*/ 0 w 5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22">
                  <a:moveTo>
                    <a:pt x="0" y="22"/>
                  </a:moveTo>
                  <a:lnTo>
                    <a:pt x="0" y="22"/>
                  </a:lnTo>
                  <a:lnTo>
                    <a:pt x="49" y="0"/>
                  </a:lnTo>
                  <a:lnTo>
                    <a:pt x="50" y="0"/>
                  </a:lnTo>
                  <a:lnTo>
                    <a:pt x="0" y="22"/>
                  </a:lnTo>
                  <a:close/>
                </a:path>
              </a:pathLst>
            </a:custGeom>
            <a:solidFill>
              <a:srgbClr val="FF6C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cxnSp>
        <p:nvCxnSpPr>
          <p:cNvPr id="365" name="Straight Connector 364"/>
          <p:cNvCxnSpPr/>
          <p:nvPr/>
        </p:nvCxnSpPr>
        <p:spPr>
          <a:xfrm>
            <a:off x="3394417" y="3231933"/>
            <a:ext cx="0" cy="244475"/>
          </a:xfrm>
          <a:prstGeom prst="line">
            <a:avLst/>
          </a:prstGeom>
          <a:ln>
            <a:solidFill>
              <a:schemeClr val="accent6">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367" name="Group 410"/>
          <p:cNvGrpSpPr>
            <a:grpSpLocks/>
          </p:cNvGrpSpPr>
          <p:nvPr/>
        </p:nvGrpSpPr>
        <p:grpSpPr bwMode="auto">
          <a:xfrm>
            <a:off x="73620" y="3958146"/>
            <a:ext cx="623887" cy="336550"/>
            <a:chOff x="4617804" y="3659313"/>
            <a:chExt cx="624934" cy="337043"/>
          </a:xfrm>
        </p:grpSpPr>
        <p:sp>
          <p:nvSpPr>
            <p:cNvPr id="368" name="Freeform 680"/>
            <p:cNvSpPr>
              <a:spLocks/>
            </p:cNvSpPr>
            <p:nvPr/>
          </p:nvSpPr>
          <p:spPr bwMode="auto">
            <a:xfrm>
              <a:off x="4617804" y="3659313"/>
              <a:ext cx="624934" cy="337043"/>
            </a:xfrm>
            <a:custGeom>
              <a:avLst/>
              <a:gdLst>
                <a:gd name="T0" fmla="*/ 2147483646 w 178"/>
                <a:gd name="T1" fmla="*/ 0 h 96"/>
                <a:gd name="T2" fmla="*/ 2147483646 w 178"/>
                <a:gd name="T3" fmla="*/ 0 h 96"/>
                <a:gd name="T4" fmla="*/ 0 w 178"/>
                <a:gd name="T5" fmla="*/ 2147483646 h 96"/>
                <a:gd name="T6" fmla="*/ 0 w 178"/>
                <a:gd name="T7" fmla="*/ 2147483646 h 96"/>
                <a:gd name="T8" fmla="*/ 2147483646 w 178"/>
                <a:gd name="T9" fmla="*/ 2147483646 h 96"/>
                <a:gd name="T10" fmla="*/ 2147483646 w 178"/>
                <a:gd name="T11" fmla="*/ 2147483646 h 96"/>
                <a:gd name="T12" fmla="*/ 2147483646 w 178"/>
                <a:gd name="T13" fmla="*/ 0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8" h="96">
                  <a:moveTo>
                    <a:pt x="143" y="0"/>
                  </a:moveTo>
                  <a:lnTo>
                    <a:pt x="36" y="0"/>
                  </a:lnTo>
                  <a:lnTo>
                    <a:pt x="0" y="68"/>
                  </a:lnTo>
                  <a:lnTo>
                    <a:pt x="0" y="96"/>
                  </a:lnTo>
                  <a:lnTo>
                    <a:pt x="178" y="96"/>
                  </a:lnTo>
                  <a:lnTo>
                    <a:pt x="178" y="68"/>
                  </a:lnTo>
                  <a:lnTo>
                    <a:pt x="14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69" name="Rectangle 681"/>
            <p:cNvSpPr>
              <a:spLocks noChangeArrowheads="1"/>
            </p:cNvSpPr>
            <p:nvPr/>
          </p:nvSpPr>
          <p:spPr bwMode="auto">
            <a:xfrm>
              <a:off x="4649402" y="3901563"/>
              <a:ext cx="565249" cy="63196"/>
            </a:xfrm>
            <a:prstGeom prst="rect">
              <a:avLst/>
            </a:prstGeom>
            <a:solidFill>
              <a:srgbClr val="FFAE9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42950" indent="-285750">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eaLnBrk="1" hangingPunct="1">
                <a:spcBef>
                  <a:spcPct val="0"/>
                </a:spcBef>
                <a:buClrTx/>
                <a:buFontTx/>
                <a:buNone/>
              </a:pPr>
              <a:endParaRPr lang="ru-RU" altLang="en-US" sz="1800" dirty="0">
                <a:solidFill>
                  <a:schemeClr val="tx1"/>
                </a:solidFill>
                <a:latin typeface="Calibri" charset="0"/>
              </a:endParaRPr>
            </a:p>
          </p:txBody>
        </p:sp>
        <p:sp>
          <p:nvSpPr>
            <p:cNvPr id="370" name="Freeform 682"/>
            <p:cNvSpPr>
              <a:spLocks noEditPoints="1"/>
            </p:cNvSpPr>
            <p:nvPr/>
          </p:nvSpPr>
          <p:spPr bwMode="auto">
            <a:xfrm>
              <a:off x="4649402" y="3683890"/>
              <a:ext cx="561738" cy="214163"/>
            </a:xfrm>
            <a:custGeom>
              <a:avLst/>
              <a:gdLst>
                <a:gd name="T0" fmla="*/ 2147483646 w 106"/>
                <a:gd name="T1" fmla="*/ 0 h 40"/>
                <a:gd name="T2" fmla="*/ 0 w 106"/>
                <a:gd name="T3" fmla="*/ 2147483646 h 40"/>
                <a:gd name="T4" fmla="*/ 2147483646 w 106"/>
                <a:gd name="T5" fmla="*/ 2147483646 h 40"/>
                <a:gd name="T6" fmla="*/ 2147483646 w 106"/>
                <a:gd name="T7" fmla="*/ 0 h 40"/>
                <a:gd name="T8" fmla="*/ 2147483646 w 106"/>
                <a:gd name="T9" fmla="*/ 0 h 40"/>
                <a:gd name="T10" fmla="*/ 2147483646 w 106"/>
                <a:gd name="T11" fmla="*/ 2147483646 h 40"/>
                <a:gd name="T12" fmla="*/ 2147483646 w 106"/>
                <a:gd name="T13" fmla="*/ 2147483646 h 40"/>
                <a:gd name="T14" fmla="*/ 2147483646 w 106"/>
                <a:gd name="T15" fmla="*/ 2147483646 h 40"/>
                <a:gd name="T16" fmla="*/ 2147483646 w 106"/>
                <a:gd name="T17" fmla="*/ 2147483646 h 40"/>
                <a:gd name="T18" fmla="*/ 2147483646 w 106"/>
                <a:gd name="T19" fmla="*/ 2147483646 h 40"/>
                <a:gd name="T20" fmla="*/ 2147483646 w 106"/>
                <a:gd name="T21" fmla="*/ 2147483646 h 40"/>
                <a:gd name="T22" fmla="*/ 2147483646 w 106"/>
                <a:gd name="T23" fmla="*/ 2147483646 h 40"/>
                <a:gd name="T24" fmla="*/ 2147483646 w 106"/>
                <a:gd name="T25" fmla="*/ 2147483646 h 40"/>
                <a:gd name="T26" fmla="*/ 2147483646 w 106"/>
                <a:gd name="T27" fmla="*/ 2147483646 h 40"/>
                <a:gd name="T28" fmla="*/ 2147483646 w 106"/>
                <a:gd name="T29" fmla="*/ 2147483646 h 40"/>
                <a:gd name="T30" fmla="*/ 2147483646 w 106"/>
                <a:gd name="T31" fmla="*/ 2147483646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6" h="40">
                  <a:moveTo>
                    <a:pt x="21" y="0"/>
                  </a:moveTo>
                  <a:cubicBezTo>
                    <a:pt x="0" y="40"/>
                    <a:pt x="0" y="40"/>
                    <a:pt x="0" y="40"/>
                  </a:cubicBezTo>
                  <a:cubicBezTo>
                    <a:pt x="106" y="40"/>
                    <a:pt x="106" y="40"/>
                    <a:pt x="106" y="40"/>
                  </a:cubicBezTo>
                  <a:cubicBezTo>
                    <a:pt x="85" y="0"/>
                    <a:pt x="85" y="0"/>
                    <a:pt x="85" y="0"/>
                  </a:cubicBezTo>
                  <a:lnTo>
                    <a:pt x="21" y="0"/>
                  </a:lnTo>
                  <a:close/>
                  <a:moveTo>
                    <a:pt x="54" y="33"/>
                  </a:moveTo>
                  <a:cubicBezTo>
                    <a:pt x="36" y="33"/>
                    <a:pt x="20" y="27"/>
                    <a:pt x="24" y="16"/>
                  </a:cubicBezTo>
                  <a:cubicBezTo>
                    <a:pt x="27" y="8"/>
                    <a:pt x="41" y="5"/>
                    <a:pt x="50" y="5"/>
                  </a:cubicBezTo>
                  <a:cubicBezTo>
                    <a:pt x="66" y="5"/>
                    <a:pt x="73" y="13"/>
                    <a:pt x="69" y="17"/>
                  </a:cubicBezTo>
                  <a:cubicBezTo>
                    <a:pt x="68" y="15"/>
                    <a:pt x="64" y="9"/>
                    <a:pt x="53" y="9"/>
                  </a:cubicBezTo>
                  <a:cubicBezTo>
                    <a:pt x="46" y="9"/>
                    <a:pt x="38" y="11"/>
                    <a:pt x="38" y="16"/>
                  </a:cubicBezTo>
                  <a:cubicBezTo>
                    <a:pt x="37" y="20"/>
                    <a:pt x="45" y="25"/>
                    <a:pt x="58" y="24"/>
                  </a:cubicBezTo>
                  <a:cubicBezTo>
                    <a:pt x="73" y="24"/>
                    <a:pt x="79" y="18"/>
                    <a:pt x="77" y="13"/>
                  </a:cubicBezTo>
                  <a:cubicBezTo>
                    <a:pt x="76" y="10"/>
                    <a:pt x="70" y="7"/>
                    <a:pt x="66" y="6"/>
                  </a:cubicBezTo>
                  <a:cubicBezTo>
                    <a:pt x="72" y="7"/>
                    <a:pt x="81" y="10"/>
                    <a:pt x="83" y="17"/>
                  </a:cubicBezTo>
                  <a:cubicBezTo>
                    <a:pt x="86" y="25"/>
                    <a:pt x="73" y="33"/>
                    <a:pt x="54" y="33"/>
                  </a:cubicBezTo>
                  <a:close/>
                </a:path>
              </a:pathLst>
            </a:custGeom>
            <a:solidFill>
              <a:srgbClr val="FFAE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71" name="Freeform 683"/>
            <p:cNvSpPr>
              <a:spLocks noEditPoints="1"/>
            </p:cNvSpPr>
            <p:nvPr/>
          </p:nvSpPr>
          <p:spPr bwMode="auto">
            <a:xfrm>
              <a:off x="4628336" y="3669846"/>
              <a:ext cx="607380" cy="315978"/>
            </a:xfrm>
            <a:custGeom>
              <a:avLst/>
              <a:gdLst>
                <a:gd name="T0" fmla="*/ 2147483646 w 173"/>
                <a:gd name="T1" fmla="*/ 0 h 90"/>
                <a:gd name="T2" fmla="*/ 0 w 173"/>
                <a:gd name="T3" fmla="*/ 2147483646 h 90"/>
                <a:gd name="T4" fmla="*/ 0 w 173"/>
                <a:gd name="T5" fmla="*/ 2147483646 h 90"/>
                <a:gd name="T6" fmla="*/ 2147483646 w 173"/>
                <a:gd name="T7" fmla="*/ 2147483646 h 90"/>
                <a:gd name="T8" fmla="*/ 2147483646 w 173"/>
                <a:gd name="T9" fmla="*/ 2147483646 h 90"/>
                <a:gd name="T10" fmla="*/ 2147483646 w 173"/>
                <a:gd name="T11" fmla="*/ 0 h 90"/>
                <a:gd name="T12" fmla="*/ 2147483646 w 173"/>
                <a:gd name="T13" fmla="*/ 0 h 90"/>
                <a:gd name="T14" fmla="*/ 2147483646 w 173"/>
                <a:gd name="T15" fmla="*/ 2147483646 h 90"/>
                <a:gd name="T16" fmla="*/ 2147483646 w 173"/>
                <a:gd name="T17" fmla="*/ 2147483646 h 90"/>
                <a:gd name="T18" fmla="*/ 2147483646 w 173"/>
                <a:gd name="T19" fmla="*/ 2147483646 h 90"/>
                <a:gd name="T20" fmla="*/ 2147483646 w 173"/>
                <a:gd name="T21" fmla="*/ 2147483646 h 90"/>
                <a:gd name="T22" fmla="*/ 2147483646 w 173"/>
                <a:gd name="T23" fmla="*/ 2147483646 h 90"/>
                <a:gd name="T24" fmla="*/ 2147483646 w 173"/>
                <a:gd name="T25" fmla="*/ 2147483646 h 90"/>
                <a:gd name="T26" fmla="*/ 2147483646 w 173"/>
                <a:gd name="T27" fmla="*/ 2147483646 h 90"/>
                <a:gd name="T28" fmla="*/ 2147483646 w 173"/>
                <a:gd name="T29" fmla="*/ 2147483646 h 90"/>
                <a:gd name="T30" fmla="*/ 2147483646 w 173"/>
                <a:gd name="T31" fmla="*/ 2147483646 h 90"/>
                <a:gd name="T32" fmla="*/ 2147483646 w 173"/>
                <a:gd name="T33" fmla="*/ 2147483646 h 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3" h="90">
                  <a:moveTo>
                    <a:pt x="35" y="0"/>
                  </a:moveTo>
                  <a:lnTo>
                    <a:pt x="0" y="65"/>
                  </a:lnTo>
                  <a:lnTo>
                    <a:pt x="0" y="90"/>
                  </a:lnTo>
                  <a:lnTo>
                    <a:pt x="173" y="90"/>
                  </a:lnTo>
                  <a:lnTo>
                    <a:pt x="173" y="65"/>
                  </a:lnTo>
                  <a:lnTo>
                    <a:pt x="139" y="0"/>
                  </a:lnTo>
                  <a:lnTo>
                    <a:pt x="35" y="0"/>
                  </a:lnTo>
                  <a:close/>
                  <a:moveTo>
                    <a:pt x="6" y="84"/>
                  </a:moveTo>
                  <a:lnTo>
                    <a:pt x="6" y="66"/>
                  </a:lnTo>
                  <a:lnTo>
                    <a:pt x="167" y="66"/>
                  </a:lnTo>
                  <a:lnTo>
                    <a:pt x="167" y="84"/>
                  </a:lnTo>
                  <a:lnTo>
                    <a:pt x="6" y="84"/>
                  </a:lnTo>
                  <a:close/>
                  <a:moveTo>
                    <a:pt x="6" y="65"/>
                  </a:moveTo>
                  <a:lnTo>
                    <a:pt x="38" y="4"/>
                  </a:lnTo>
                  <a:lnTo>
                    <a:pt x="134" y="4"/>
                  </a:lnTo>
                  <a:lnTo>
                    <a:pt x="166" y="65"/>
                  </a:lnTo>
                  <a:lnTo>
                    <a:pt x="6" y="65"/>
                  </a:lnTo>
                  <a:close/>
                </a:path>
              </a:pathLst>
            </a:custGeom>
            <a:solidFill>
              <a:srgbClr val="FF6C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cxnSp>
        <p:nvCxnSpPr>
          <p:cNvPr id="372" name="Straight Connector 371"/>
          <p:cNvCxnSpPr/>
          <p:nvPr/>
        </p:nvCxnSpPr>
        <p:spPr>
          <a:xfrm>
            <a:off x="384815" y="2408630"/>
            <a:ext cx="0" cy="1518546"/>
          </a:xfrm>
          <a:prstGeom prst="line">
            <a:avLst/>
          </a:prstGeom>
          <a:ln>
            <a:solidFill>
              <a:schemeClr val="accent6">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32" name="Straight Arrow Connector 231"/>
          <p:cNvCxnSpPr/>
          <p:nvPr/>
        </p:nvCxnSpPr>
        <p:spPr>
          <a:xfrm flipH="1">
            <a:off x="969493" y="1808363"/>
            <a:ext cx="34583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5" name="TextBox 234"/>
          <p:cNvSpPr txBox="1"/>
          <p:nvPr/>
        </p:nvSpPr>
        <p:spPr>
          <a:xfrm>
            <a:off x="60624" y="950100"/>
            <a:ext cx="1920044" cy="646331"/>
          </a:xfrm>
          <a:prstGeom prst="rect">
            <a:avLst/>
          </a:prstGeom>
          <a:noFill/>
        </p:spPr>
        <p:txBody>
          <a:bodyPr wrap="square" rtlCol="0">
            <a:spAutoFit/>
          </a:bodyPr>
          <a:lstStyle/>
          <a:p>
            <a:r>
              <a:rPr lang="en-US" dirty="0" smtClean="0"/>
              <a:t>Service Test &amp;</a:t>
            </a:r>
          </a:p>
          <a:p>
            <a:r>
              <a:rPr lang="en-US" dirty="0" smtClean="0"/>
              <a:t>Monitor</a:t>
            </a:r>
            <a:endParaRPr lang="en-US" dirty="0"/>
          </a:p>
        </p:txBody>
      </p:sp>
      <p:sp>
        <p:nvSpPr>
          <p:cNvPr id="2" name="Title 1"/>
          <p:cNvSpPr>
            <a:spLocks noGrp="1"/>
          </p:cNvSpPr>
          <p:nvPr>
            <p:ph type="title"/>
          </p:nvPr>
        </p:nvSpPr>
        <p:spPr/>
        <p:txBody>
          <a:bodyPr/>
          <a:lstStyle/>
          <a:p>
            <a:r>
              <a:rPr lang="en-US" dirty="0" smtClean="0"/>
              <a:t>Add Orchestrated Assurance from Netrounds</a:t>
            </a:r>
            <a:endParaRPr lang="en-US" dirty="0"/>
          </a:p>
        </p:txBody>
      </p:sp>
      <p:grpSp>
        <p:nvGrpSpPr>
          <p:cNvPr id="236" name="Group 410"/>
          <p:cNvGrpSpPr>
            <a:grpSpLocks/>
          </p:cNvGrpSpPr>
          <p:nvPr/>
        </p:nvGrpSpPr>
        <p:grpSpPr bwMode="auto">
          <a:xfrm>
            <a:off x="5606499" y="4005491"/>
            <a:ext cx="623887" cy="336550"/>
            <a:chOff x="4617804" y="3659313"/>
            <a:chExt cx="624934" cy="337043"/>
          </a:xfrm>
        </p:grpSpPr>
        <p:sp>
          <p:nvSpPr>
            <p:cNvPr id="237" name="Freeform 680"/>
            <p:cNvSpPr>
              <a:spLocks/>
            </p:cNvSpPr>
            <p:nvPr/>
          </p:nvSpPr>
          <p:spPr bwMode="auto">
            <a:xfrm>
              <a:off x="4617804" y="3659313"/>
              <a:ext cx="624934" cy="337043"/>
            </a:xfrm>
            <a:custGeom>
              <a:avLst/>
              <a:gdLst>
                <a:gd name="T0" fmla="*/ 2147483646 w 178"/>
                <a:gd name="T1" fmla="*/ 0 h 96"/>
                <a:gd name="T2" fmla="*/ 2147483646 w 178"/>
                <a:gd name="T3" fmla="*/ 0 h 96"/>
                <a:gd name="T4" fmla="*/ 0 w 178"/>
                <a:gd name="T5" fmla="*/ 2147483646 h 96"/>
                <a:gd name="T6" fmla="*/ 0 w 178"/>
                <a:gd name="T7" fmla="*/ 2147483646 h 96"/>
                <a:gd name="T8" fmla="*/ 2147483646 w 178"/>
                <a:gd name="T9" fmla="*/ 2147483646 h 96"/>
                <a:gd name="T10" fmla="*/ 2147483646 w 178"/>
                <a:gd name="T11" fmla="*/ 2147483646 h 96"/>
                <a:gd name="T12" fmla="*/ 2147483646 w 178"/>
                <a:gd name="T13" fmla="*/ 0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8" h="96">
                  <a:moveTo>
                    <a:pt x="143" y="0"/>
                  </a:moveTo>
                  <a:lnTo>
                    <a:pt x="36" y="0"/>
                  </a:lnTo>
                  <a:lnTo>
                    <a:pt x="0" y="68"/>
                  </a:lnTo>
                  <a:lnTo>
                    <a:pt x="0" y="96"/>
                  </a:lnTo>
                  <a:lnTo>
                    <a:pt x="178" y="96"/>
                  </a:lnTo>
                  <a:lnTo>
                    <a:pt x="178" y="68"/>
                  </a:lnTo>
                  <a:lnTo>
                    <a:pt x="14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38" name="Rectangle 681"/>
            <p:cNvSpPr>
              <a:spLocks noChangeArrowheads="1"/>
            </p:cNvSpPr>
            <p:nvPr/>
          </p:nvSpPr>
          <p:spPr bwMode="auto">
            <a:xfrm>
              <a:off x="4649402" y="3901563"/>
              <a:ext cx="565249" cy="63196"/>
            </a:xfrm>
            <a:prstGeom prst="rect">
              <a:avLst/>
            </a:prstGeom>
            <a:solidFill>
              <a:srgbClr val="FFAE9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42950" indent="-285750">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eaLnBrk="1" hangingPunct="1">
                <a:spcBef>
                  <a:spcPct val="0"/>
                </a:spcBef>
                <a:buClrTx/>
                <a:buFontTx/>
                <a:buNone/>
              </a:pPr>
              <a:endParaRPr lang="ru-RU" altLang="en-US" sz="1800" dirty="0">
                <a:solidFill>
                  <a:schemeClr val="tx1"/>
                </a:solidFill>
                <a:latin typeface="Calibri" charset="0"/>
              </a:endParaRPr>
            </a:p>
          </p:txBody>
        </p:sp>
        <p:sp>
          <p:nvSpPr>
            <p:cNvPr id="239" name="Freeform 682"/>
            <p:cNvSpPr>
              <a:spLocks noEditPoints="1"/>
            </p:cNvSpPr>
            <p:nvPr/>
          </p:nvSpPr>
          <p:spPr bwMode="auto">
            <a:xfrm>
              <a:off x="4649402" y="3683890"/>
              <a:ext cx="561738" cy="214163"/>
            </a:xfrm>
            <a:custGeom>
              <a:avLst/>
              <a:gdLst>
                <a:gd name="T0" fmla="*/ 2147483646 w 106"/>
                <a:gd name="T1" fmla="*/ 0 h 40"/>
                <a:gd name="T2" fmla="*/ 0 w 106"/>
                <a:gd name="T3" fmla="*/ 2147483646 h 40"/>
                <a:gd name="T4" fmla="*/ 2147483646 w 106"/>
                <a:gd name="T5" fmla="*/ 2147483646 h 40"/>
                <a:gd name="T6" fmla="*/ 2147483646 w 106"/>
                <a:gd name="T7" fmla="*/ 0 h 40"/>
                <a:gd name="T8" fmla="*/ 2147483646 w 106"/>
                <a:gd name="T9" fmla="*/ 0 h 40"/>
                <a:gd name="T10" fmla="*/ 2147483646 w 106"/>
                <a:gd name="T11" fmla="*/ 2147483646 h 40"/>
                <a:gd name="T12" fmla="*/ 2147483646 w 106"/>
                <a:gd name="T13" fmla="*/ 2147483646 h 40"/>
                <a:gd name="T14" fmla="*/ 2147483646 w 106"/>
                <a:gd name="T15" fmla="*/ 2147483646 h 40"/>
                <a:gd name="T16" fmla="*/ 2147483646 w 106"/>
                <a:gd name="T17" fmla="*/ 2147483646 h 40"/>
                <a:gd name="T18" fmla="*/ 2147483646 w 106"/>
                <a:gd name="T19" fmla="*/ 2147483646 h 40"/>
                <a:gd name="T20" fmla="*/ 2147483646 w 106"/>
                <a:gd name="T21" fmla="*/ 2147483646 h 40"/>
                <a:gd name="T22" fmla="*/ 2147483646 w 106"/>
                <a:gd name="T23" fmla="*/ 2147483646 h 40"/>
                <a:gd name="T24" fmla="*/ 2147483646 w 106"/>
                <a:gd name="T25" fmla="*/ 2147483646 h 40"/>
                <a:gd name="T26" fmla="*/ 2147483646 w 106"/>
                <a:gd name="T27" fmla="*/ 2147483646 h 40"/>
                <a:gd name="T28" fmla="*/ 2147483646 w 106"/>
                <a:gd name="T29" fmla="*/ 2147483646 h 40"/>
                <a:gd name="T30" fmla="*/ 2147483646 w 106"/>
                <a:gd name="T31" fmla="*/ 2147483646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6" h="40">
                  <a:moveTo>
                    <a:pt x="21" y="0"/>
                  </a:moveTo>
                  <a:cubicBezTo>
                    <a:pt x="0" y="40"/>
                    <a:pt x="0" y="40"/>
                    <a:pt x="0" y="40"/>
                  </a:cubicBezTo>
                  <a:cubicBezTo>
                    <a:pt x="106" y="40"/>
                    <a:pt x="106" y="40"/>
                    <a:pt x="106" y="40"/>
                  </a:cubicBezTo>
                  <a:cubicBezTo>
                    <a:pt x="85" y="0"/>
                    <a:pt x="85" y="0"/>
                    <a:pt x="85" y="0"/>
                  </a:cubicBezTo>
                  <a:lnTo>
                    <a:pt x="21" y="0"/>
                  </a:lnTo>
                  <a:close/>
                  <a:moveTo>
                    <a:pt x="54" y="33"/>
                  </a:moveTo>
                  <a:cubicBezTo>
                    <a:pt x="36" y="33"/>
                    <a:pt x="20" y="27"/>
                    <a:pt x="24" y="16"/>
                  </a:cubicBezTo>
                  <a:cubicBezTo>
                    <a:pt x="27" y="8"/>
                    <a:pt x="41" y="5"/>
                    <a:pt x="50" y="5"/>
                  </a:cubicBezTo>
                  <a:cubicBezTo>
                    <a:pt x="66" y="5"/>
                    <a:pt x="73" y="13"/>
                    <a:pt x="69" y="17"/>
                  </a:cubicBezTo>
                  <a:cubicBezTo>
                    <a:pt x="68" y="15"/>
                    <a:pt x="64" y="9"/>
                    <a:pt x="53" y="9"/>
                  </a:cubicBezTo>
                  <a:cubicBezTo>
                    <a:pt x="46" y="9"/>
                    <a:pt x="38" y="11"/>
                    <a:pt x="38" y="16"/>
                  </a:cubicBezTo>
                  <a:cubicBezTo>
                    <a:pt x="37" y="20"/>
                    <a:pt x="45" y="25"/>
                    <a:pt x="58" y="24"/>
                  </a:cubicBezTo>
                  <a:cubicBezTo>
                    <a:pt x="73" y="24"/>
                    <a:pt x="79" y="18"/>
                    <a:pt x="77" y="13"/>
                  </a:cubicBezTo>
                  <a:cubicBezTo>
                    <a:pt x="76" y="10"/>
                    <a:pt x="70" y="7"/>
                    <a:pt x="66" y="6"/>
                  </a:cubicBezTo>
                  <a:cubicBezTo>
                    <a:pt x="72" y="7"/>
                    <a:pt x="81" y="10"/>
                    <a:pt x="83" y="17"/>
                  </a:cubicBezTo>
                  <a:cubicBezTo>
                    <a:pt x="86" y="25"/>
                    <a:pt x="73" y="33"/>
                    <a:pt x="54" y="33"/>
                  </a:cubicBezTo>
                  <a:close/>
                </a:path>
              </a:pathLst>
            </a:custGeom>
            <a:solidFill>
              <a:srgbClr val="FFAE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40" name="Freeform 683"/>
            <p:cNvSpPr>
              <a:spLocks noEditPoints="1"/>
            </p:cNvSpPr>
            <p:nvPr/>
          </p:nvSpPr>
          <p:spPr bwMode="auto">
            <a:xfrm>
              <a:off x="4628336" y="3669846"/>
              <a:ext cx="607380" cy="315978"/>
            </a:xfrm>
            <a:custGeom>
              <a:avLst/>
              <a:gdLst>
                <a:gd name="T0" fmla="*/ 2147483646 w 173"/>
                <a:gd name="T1" fmla="*/ 0 h 90"/>
                <a:gd name="T2" fmla="*/ 0 w 173"/>
                <a:gd name="T3" fmla="*/ 2147483646 h 90"/>
                <a:gd name="T4" fmla="*/ 0 w 173"/>
                <a:gd name="T5" fmla="*/ 2147483646 h 90"/>
                <a:gd name="T6" fmla="*/ 2147483646 w 173"/>
                <a:gd name="T7" fmla="*/ 2147483646 h 90"/>
                <a:gd name="T8" fmla="*/ 2147483646 w 173"/>
                <a:gd name="T9" fmla="*/ 2147483646 h 90"/>
                <a:gd name="T10" fmla="*/ 2147483646 w 173"/>
                <a:gd name="T11" fmla="*/ 0 h 90"/>
                <a:gd name="T12" fmla="*/ 2147483646 w 173"/>
                <a:gd name="T13" fmla="*/ 0 h 90"/>
                <a:gd name="T14" fmla="*/ 2147483646 w 173"/>
                <a:gd name="T15" fmla="*/ 2147483646 h 90"/>
                <a:gd name="T16" fmla="*/ 2147483646 w 173"/>
                <a:gd name="T17" fmla="*/ 2147483646 h 90"/>
                <a:gd name="T18" fmla="*/ 2147483646 w 173"/>
                <a:gd name="T19" fmla="*/ 2147483646 h 90"/>
                <a:gd name="T20" fmla="*/ 2147483646 w 173"/>
                <a:gd name="T21" fmla="*/ 2147483646 h 90"/>
                <a:gd name="T22" fmla="*/ 2147483646 w 173"/>
                <a:gd name="T23" fmla="*/ 2147483646 h 90"/>
                <a:gd name="T24" fmla="*/ 2147483646 w 173"/>
                <a:gd name="T25" fmla="*/ 2147483646 h 90"/>
                <a:gd name="T26" fmla="*/ 2147483646 w 173"/>
                <a:gd name="T27" fmla="*/ 2147483646 h 90"/>
                <a:gd name="T28" fmla="*/ 2147483646 w 173"/>
                <a:gd name="T29" fmla="*/ 2147483646 h 90"/>
                <a:gd name="T30" fmla="*/ 2147483646 w 173"/>
                <a:gd name="T31" fmla="*/ 2147483646 h 90"/>
                <a:gd name="T32" fmla="*/ 2147483646 w 173"/>
                <a:gd name="T33" fmla="*/ 2147483646 h 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3" h="90">
                  <a:moveTo>
                    <a:pt x="35" y="0"/>
                  </a:moveTo>
                  <a:lnTo>
                    <a:pt x="0" y="65"/>
                  </a:lnTo>
                  <a:lnTo>
                    <a:pt x="0" y="90"/>
                  </a:lnTo>
                  <a:lnTo>
                    <a:pt x="173" y="90"/>
                  </a:lnTo>
                  <a:lnTo>
                    <a:pt x="173" y="65"/>
                  </a:lnTo>
                  <a:lnTo>
                    <a:pt x="139" y="0"/>
                  </a:lnTo>
                  <a:lnTo>
                    <a:pt x="35" y="0"/>
                  </a:lnTo>
                  <a:close/>
                  <a:moveTo>
                    <a:pt x="6" y="84"/>
                  </a:moveTo>
                  <a:lnTo>
                    <a:pt x="6" y="66"/>
                  </a:lnTo>
                  <a:lnTo>
                    <a:pt x="167" y="66"/>
                  </a:lnTo>
                  <a:lnTo>
                    <a:pt x="167" y="84"/>
                  </a:lnTo>
                  <a:lnTo>
                    <a:pt x="6" y="84"/>
                  </a:lnTo>
                  <a:close/>
                  <a:moveTo>
                    <a:pt x="6" y="65"/>
                  </a:moveTo>
                  <a:lnTo>
                    <a:pt x="38" y="4"/>
                  </a:lnTo>
                  <a:lnTo>
                    <a:pt x="134" y="4"/>
                  </a:lnTo>
                  <a:lnTo>
                    <a:pt x="166" y="65"/>
                  </a:lnTo>
                  <a:lnTo>
                    <a:pt x="6" y="65"/>
                  </a:lnTo>
                  <a:close/>
                </a:path>
              </a:pathLst>
            </a:custGeom>
            <a:solidFill>
              <a:srgbClr val="FF6C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sp>
        <p:nvSpPr>
          <p:cNvPr id="20" name="Left-Right Arrow 19"/>
          <p:cNvSpPr/>
          <p:nvPr/>
        </p:nvSpPr>
        <p:spPr>
          <a:xfrm>
            <a:off x="681628" y="4009268"/>
            <a:ext cx="4876445" cy="282731"/>
          </a:xfrm>
          <a:prstGeom prst="leftRightArrow">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4" name="TextBox 243"/>
          <p:cNvSpPr txBox="1"/>
          <p:nvPr/>
        </p:nvSpPr>
        <p:spPr>
          <a:xfrm>
            <a:off x="337589" y="2383078"/>
            <a:ext cx="953143" cy="646331"/>
          </a:xfrm>
          <a:prstGeom prst="rect">
            <a:avLst/>
          </a:prstGeom>
          <a:noFill/>
        </p:spPr>
        <p:txBody>
          <a:bodyPr wrap="square" rtlCol="0">
            <a:spAutoFit/>
          </a:bodyPr>
          <a:lstStyle/>
          <a:p>
            <a:r>
              <a:rPr lang="en-US" sz="1200" dirty="0" smtClean="0"/>
              <a:t>Netrounds </a:t>
            </a:r>
            <a:br>
              <a:rPr lang="en-US" sz="1200" dirty="0" smtClean="0"/>
            </a:br>
            <a:r>
              <a:rPr lang="en-US" sz="1200" dirty="0" smtClean="0"/>
              <a:t>Control</a:t>
            </a:r>
          </a:p>
          <a:p>
            <a:r>
              <a:rPr lang="en-US" sz="1200" dirty="0" smtClean="0"/>
              <a:t>Center</a:t>
            </a:r>
            <a:endParaRPr lang="en-US" sz="1200" dirty="0"/>
          </a:p>
        </p:txBody>
      </p:sp>
      <p:sp>
        <p:nvSpPr>
          <p:cNvPr id="245" name="TextBox 244"/>
          <p:cNvSpPr txBox="1"/>
          <p:nvPr/>
        </p:nvSpPr>
        <p:spPr>
          <a:xfrm>
            <a:off x="-78382" y="4277995"/>
            <a:ext cx="953143" cy="461665"/>
          </a:xfrm>
          <a:prstGeom prst="rect">
            <a:avLst/>
          </a:prstGeom>
          <a:noFill/>
        </p:spPr>
        <p:txBody>
          <a:bodyPr wrap="square" rtlCol="0">
            <a:spAutoFit/>
          </a:bodyPr>
          <a:lstStyle/>
          <a:p>
            <a:r>
              <a:rPr lang="en-US" sz="1200" dirty="0" smtClean="0"/>
              <a:t>Netrounds </a:t>
            </a:r>
            <a:br>
              <a:rPr lang="en-US" sz="1200" dirty="0" smtClean="0"/>
            </a:br>
            <a:r>
              <a:rPr lang="en-US" sz="1200" dirty="0" smtClean="0"/>
              <a:t>Test Agent</a:t>
            </a:r>
            <a:endParaRPr lang="en-US" sz="1200" dirty="0"/>
          </a:p>
        </p:txBody>
      </p:sp>
      <p:pic>
        <p:nvPicPr>
          <p:cNvPr id="144" name="Picture 143"/>
          <p:cNvPicPr>
            <a:picLocks noChangeAspect="1"/>
          </p:cNvPicPr>
          <p:nvPr/>
        </p:nvPicPr>
        <p:blipFill>
          <a:blip r:embed="rId15" cstate="screen">
            <a:duotone>
              <a:schemeClr val="accent5">
                <a:shade val="45000"/>
                <a:satMod val="135000"/>
              </a:schemeClr>
              <a:prstClr val="white"/>
            </a:duotone>
            <a:lum bright="20000"/>
            <a:extLst>
              <a:ext uri="{28A0092B-C50C-407E-A947-70E740481C1C}">
                <a14:useLocalDpi xmlns:a14="http://schemas.microsoft.com/office/drawing/2010/main"/>
              </a:ext>
            </a:extLst>
          </a:blip>
          <a:stretch>
            <a:fillRect/>
          </a:stretch>
        </p:blipFill>
        <p:spPr>
          <a:xfrm>
            <a:off x="167150" y="1614472"/>
            <a:ext cx="768926" cy="729561"/>
          </a:xfrm>
          <a:prstGeom prst="rect">
            <a:avLst/>
          </a:prstGeom>
        </p:spPr>
      </p:pic>
    </p:spTree>
    <p:extLst>
      <p:ext uri="{BB962C8B-B14F-4D97-AF65-F5344CB8AC3E}">
        <p14:creationId xmlns:p14="http://schemas.microsoft.com/office/powerpoint/2010/main" val="1248032453"/>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766" y="341313"/>
            <a:ext cx="8525612" cy="731837"/>
          </a:xfrm>
        </p:spPr>
        <p:txBody>
          <a:bodyPr/>
          <a:lstStyle/>
          <a:p>
            <a:r>
              <a:rPr lang="en-US" sz="3000" dirty="0" smtClean="0"/>
              <a:t>Designing a Service for Orchestrated Assurance</a:t>
            </a:r>
            <a:endParaRPr lang="en-US" sz="3000" dirty="0"/>
          </a:p>
        </p:txBody>
      </p:sp>
      <p:sp>
        <p:nvSpPr>
          <p:cNvPr id="7" name="TextBox 6"/>
          <p:cNvSpPr txBox="1"/>
          <p:nvPr/>
        </p:nvSpPr>
        <p:spPr>
          <a:xfrm>
            <a:off x="6288925" y="4033243"/>
            <a:ext cx="3523325" cy="523220"/>
          </a:xfrm>
          <a:prstGeom prst="rect">
            <a:avLst/>
          </a:prstGeom>
          <a:noFill/>
        </p:spPr>
        <p:txBody>
          <a:bodyPr wrap="square" rtlCol="0">
            <a:spAutoFit/>
          </a:bodyPr>
          <a:lstStyle/>
          <a:p>
            <a:r>
              <a:rPr lang="en-US" sz="1400" dirty="0" smtClean="0"/>
              <a:t>Defined in Netrounds,</a:t>
            </a:r>
          </a:p>
          <a:p>
            <a:r>
              <a:rPr lang="en-US" sz="1400" dirty="0" smtClean="0"/>
              <a:t>Triggered from NSO</a:t>
            </a:r>
            <a:endParaRPr lang="en-US" sz="1400" dirty="0"/>
          </a:p>
        </p:txBody>
      </p:sp>
      <p:sp>
        <p:nvSpPr>
          <p:cNvPr id="11" name="TextBox 10"/>
          <p:cNvSpPr txBox="1"/>
          <p:nvPr/>
        </p:nvSpPr>
        <p:spPr>
          <a:xfrm>
            <a:off x="329846" y="2649898"/>
            <a:ext cx="2817611" cy="369332"/>
          </a:xfrm>
          <a:prstGeom prst="rect">
            <a:avLst/>
          </a:prstGeom>
          <a:noFill/>
        </p:spPr>
        <p:txBody>
          <a:bodyPr wrap="square" rtlCol="0">
            <a:spAutoFit/>
          </a:bodyPr>
          <a:lstStyle/>
          <a:p>
            <a:r>
              <a:rPr lang="en-US" smtClean="0"/>
              <a:t>NSO</a:t>
            </a:r>
            <a:endParaRPr lang="en-US" dirty="0"/>
          </a:p>
        </p:txBody>
      </p:sp>
      <p:sp>
        <p:nvSpPr>
          <p:cNvPr id="105" name="Rounded Rectangle 104"/>
          <p:cNvSpPr/>
          <p:nvPr/>
        </p:nvSpPr>
        <p:spPr>
          <a:xfrm>
            <a:off x="329846" y="3062144"/>
            <a:ext cx="1748720" cy="727352"/>
          </a:xfrm>
          <a:prstGeom prst="roundRect">
            <a:avLst/>
          </a:prstGeom>
          <a:solidFill>
            <a:schemeClr val="accent4">
              <a:lumMod val="75000"/>
            </a:schemeClr>
          </a:soli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Configuration</a:t>
            </a:r>
            <a:endParaRPr lang="en-US" dirty="0"/>
          </a:p>
        </p:txBody>
      </p:sp>
      <p:sp>
        <p:nvSpPr>
          <p:cNvPr id="106" name="Rounded Rectangle 105"/>
          <p:cNvSpPr/>
          <p:nvPr/>
        </p:nvSpPr>
        <p:spPr>
          <a:xfrm>
            <a:off x="2274026" y="3062144"/>
            <a:ext cx="2078774" cy="727352"/>
          </a:xfrm>
          <a:prstGeom prst="roundRect">
            <a:avLst/>
          </a:prstGeom>
          <a:solidFill>
            <a:schemeClr val="accent4">
              <a:lumMod val="75000"/>
            </a:schemeClr>
          </a:soli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NFV Templates</a:t>
            </a:r>
            <a:br>
              <a:rPr lang="en-US" dirty="0" smtClean="0"/>
            </a:br>
            <a:r>
              <a:rPr lang="en-US" dirty="0" smtClean="0"/>
              <a:t>(Descriptors) </a:t>
            </a:r>
            <a:endParaRPr lang="en-US" dirty="0"/>
          </a:p>
        </p:txBody>
      </p:sp>
      <p:sp>
        <p:nvSpPr>
          <p:cNvPr id="107" name="Rounded Rectangle 106"/>
          <p:cNvSpPr/>
          <p:nvPr/>
        </p:nvSpPr>
        <p:spPr>
          <a:xfrm>
            <a:off x="4548260" y="3039054"/>
            <a:ext cx="2165302" cy="773533"/>
          </a:xfrm>
          <a:prstGeom prst="roundRect">
            <a:avLst/>
          </a:prstGeom>
          <a:solidFill>
            <a:schemeClr val="accent5"/>
          </a:soli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Test </a:t>
            </a:r>
            <a:br>
              <a:rPr lang="en-US" dirty="0" smtClean="0"/>
            </a:br>
            <a:r>
              <a:rPr lang="en-US" dirty="0" smtClean="0"/>
              <a:t>Templates</a:t>
            </a:r>
            <a:endParaRPr lang="en-US" dirty="0"/>
          </a:p>
        </p:txBody>
      </p:sp>
      <p:sp>
        <p:nvSpPr>
          <p:cNvPr id="108" name="Rounded Rectangle 107"/>
          <p:cNvSpPr/>
          <p:nvPr/>
        </p:nvSpPr>
        <p:spPr>
          <a:xfrm>
            <a:off x="6995585" y="3039054"/>
            <a:ext cx="1879203" cy="798662"/>
          </a:xfrm>
          <a:prstGeom prst="roundRect">
            <a:avLst/>
          </a:prstGeom>
          <a:solidFill>
            <a:schemeClr val="accent5"/>
          </a:soli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Monitoring </a:t>
            </a:r>
            <a:br>
              <a:rPr lang="en-US" dirty="0" smtClean="0"/>
            </a:br>
            <a:r>
              <a:rPr lang="en-US" dirty="0" smtClean="0"/>
              <a:t>Templates</a:t>
            </a:r>
            <a:endParaRPr lang="en-US" dirty="0"/>
          </a:p>
        </p:txBody>
      </p:sp>
      <p:sp>
        <p:nvSpPr>
          <p:cNvPr id="109" name="TextBox 108"/>
          <p:cNvSpPr txBox="1"/>
          <p:nvPr/>
        </p:nvSpPr>
        <p:spPr>
          <a:xfrm>
            <a:off x="2470693" y="4270267"/>
            <a:ext cx="2403700" cy="523220"/>
          </a:xfrm>
          <a:prstGeom prst="rect">
            <a:avLst/>
          </a:prstGeom>
          <a:noFill/>
        </p:spPr>
        <p:txBody>
          <a:bodyPr wrap="square" rtlCol="0">
            <a:spAutoFit/>
          </a:bodyPr>
          <a:lstStyle/>
          <a:p>
            <a:pPr>
              <a:spcAft>
                <a:spcPts val="600"/>
              </a:spcAft>
            </a:pPr>
            <a:r>
              <a:rPr lang="en-US" sz="1400" dirty="0" smtClean="0">
                <a:latin typeface="+mn-lt"/>
                <a:ea typeface="Flexo" charset="0"/>
                <a:cs typeface="Flexo" charset="0"/>
              </a:rPr>
              <a:t>Optional to deploy Virtual Test </a:t>
            </a:r>
            <a:r>
              <a:rPr lang="en-US" sz="1400" dirty="0">
                <a:latin typeface="+mn-lt"/>
                <a:ea typeface="Flexo" charset="0"/>
                <a:cs typeface="Flexo" charset="0"/>
              </a:rPr>
              <a:t>A</a:t>
            </a:r>
            <a:r>
              <a:rPr lang="en-US" sz="1400" dirty="0" smtClean="0">
                <a:latin typeface="+mn-lt"/>
                <a:ea typeface="Flexo" charset="0"/>
                <a:cs typeface="Flexo" charset="0"/>
              </a:rPr>
              <a:t>gents (</a:t>
            </a:r>
            <a:r>
              <a:rPr lang="en-US" sz="1400" dirty="0" err="1" smtClean="0">
                <a:latin typeface="+mn-lt"/>
                <a:ea typeface="Flexo" charset="0"/>
                <a:cs typeface="Flexo" charset="0"/>
              </a:rPr>
              <a:t>vTAs</a:t>
            </a:r>
            <a:r>
              <a:rPr lang="en-US" sz="1400" dirty="0" smtClean="0">
                <a:latin typeface="+mn-lt"/>
                <a:ea typeface="Flexo" charset="0"/>
                <a:cs typeface="Flexo" charset="0"/>
              </a:rPr>
              <a:t>)</a:t>
            </a:r>
            <a:endParaRPr lang="en-US" sz="1400" dirty="0">
              <a:latin typeface="+mn-lt"/>
              <a:ea typeface="Flexo" charset="0"/>
              <a:cs typeface="Flexo" charset="0"/>
            </a:endParaRPr>
          </a:p>
        </p:txBody>
      </p:sp>
      <p:pic>
        <p:nvPicPr>
          <p:cNvPr id="111" name="Picture 1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3429" y="1074365"/>
            <a:ext cx="6901071" cy="1620369"/>
          </a:xfrm>
          <a:prstGeom prst="rect">
            <a:avLst/>
          </a:prstGeom>
        </p:spPr>
      </p:pic>
      <p:cxnSp>
        <p:nvCxnSpPr>
          <p:cNvPr id="112" name="Straight Arrow Connector 111"/>
          <p:cNvCxnSpPr/>
          <p:nvPr/>
        </p:nvCxnSpPr>
        <p:spPr>
          <a:xfrm>
            <a:off x="3415229" y="3840639"/>
            <a:ext cx="0" cy="385208"/>
          </a:xfrm>
          <a:prstGeom prst="straightConnector1">
            <a:avLst/>
          </a:prstGeom>
          <a:ln w="31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497816" y="2639702"/>
            <a:ext cx="2659831" cy="369332"/>
          </a:xfrm>
          <a:prstGeom prst="rect">
            <a:avLst/>
          </a:prstGeom>
        </p:spPr>
        <p:txBody>
          <a:bodyPr wrap="none">
            <a:spAutoFit/>
          </a:bodyPr>
          <a:lstStyle/>
          <a:p>
            <a:pPr algn="r"/>
            <a:r>
              <a:rPr lang="en-US"/>
              <a:t>Orchestrated Assurance</a:t>
            </a:r>
            <a:endParaRPr lang="en-US" dirty="0"/>
          </a:p>
        </p:txBody>
      </p:sp>
    </p:spTree>
    <p:extLst>
      <p:ext uri="{BB962C8B-B14F-4D97-AF65-F5344CB8AC3E}">
        <p14:creationId xmlns:p14="http://schemas.microsoft.com/office/powerpoint/2010/main" val="47826690"/>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NSO and Netrounds Playing </a:t>
            </a:r>
            <a:r>
              <a:rPr lang="en-US" dirty="0"/>
              <a:t>T</a:t>
            </a:r>
            <a:r>
              <a:rPr lang="en-US" dirty="0" smtClean="0"/>
              <a:t>ogether</a:t>
            </a:r>
            <a:endParaRPr lang="en-US" dirty="0"/>
          </a:p>
        </p:txBody>
      </p:sp>
      <p:sp>
        <p:nvSpPr>
          <p:cNvPr id="4" name="Rounded Rectangle 3"/>
          <p:cNvSpPr/>
          <p:nvPr/>
        </p:nvSpPr>
        <p:spPr>
          <a:xfrm>
            <a:off x="4338200" y="3128336"/>
            <a:ext cx="936059" cy="576294"/>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smtClean="0">
                <a:solidFill>
                  <a:schemeClr val="tx1"/>
                </a:solidFill>
                <a:ea typeface="Flexo" charset="0"/>
                <a:cs typeface="Flexo" charset="0"/>
              </a:rPr>
              <a:t>Netrounds Control Center</a:t>
            </a:r>
            <a:endParaRPr lang="en-US" sz="1050" b="1" dirty="0" smtClean="0">
              <a:solidFill>
                <a:schemeClr val="tx1"/>
              </a:solidFill>
              <a:ea typeface="Flexo" charset="0"/>
              <a:cs typeface="Flexo" charset="0"/>
            </a:endParaRPr>
          </a:p>
        </p:txBody>
      </p:sp>
      <p:cxnSp>
        <p:nvCxnSpPr>
          <p:cNvPr id="7" name="Straight Arrow Connector 6"/>
          <p:cNvCxnSpPr/>
          <p:nvPr/>
        </p:nvCxnSpPr>
        <p:spPr>
          <a:xfrm>
            <a:off x="1791389" y="2037806"/>
            <a:ext cx="0" cy="477102"/>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9" name="Rounded Rectangle 38"/>
          <p:cNvSpPr/>
          <p:nvPr/>
        </p:nvSpPr>
        <p:spPr>
          <a:xfrm>
            <a:off x="1392098" y="1551374"/>
            <a:ext cx="830937" cy="584951"/>
          </a:xfrm>
          <a:prstGeom prst="round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ea typeface="Flexo" charset="0"/>
                <a:cs typeface="Flexo" charset="0"/>
              </a:rPr>
              <a:t>Service order request</a:t>
            </a:r>
            <a:endParaRPr lang="en-US" sz="1100" dirty="0">
              <a:ea typeface="Flexo" charset="0"/>
              <a:cs typeface="Flexo" charset="0"/>
            </a:endParaRPr>
          </a:p>
        </p:txBody>
      </p:sp>
      <p:grpSp>
        <p:nvGrpSpPr>
          <p:cNvPr id="56" name="Group 55"/>
          <p:cNvGrpSpPr/>
          <p:nvPr/>
        </p:nvGrpSpPr>
        <p:grpSpPr>
          <a:xfrm>
            <a:off x="5461689" y="1984518"/>
            <a:ext cx="544883" cy="623088"/>
            <a:chOff x="5943600" y="1532238"/>
            <a:chExt cx="811427" cy="927888"/>
          </a:xfrm>
        </p:grpSpPr>
        <p:sp>
          <p:nvSpPr>
            <p:cNvPr id="53" name="Folded Corner 52"/>
            <p:cNvSpPr/>
            <p:nvPr/>
          </p:nvSpPr>
          <p:spPr>
            <a:xfrm>
              <a:off x="5943600" y="1532238"/>
              <a:ext cx="506627" cy="623088"/>
            </a:xfrm>
            <a:prstGeom prst="foldedCorner">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4" name="Folded Corner 53"/>
            <p:cNvSpPr/>
            <p:nvPr/>
          </p:nvSpPr>
          <p:spPr>
            <a:xfrm>
              <a:off x="6096000" y="1684638"/>
              <a:ext cx="506627" cy="623088"/>
            </a:xfrm>
            <a:prstGeom prst="foldedCorner">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5" name="Folded Corner 54"/>
            <p:cNvSpPr/>
            <p:nvPr/>
          </p:nvSpPr>
          <p:spPr>
            <a:xfrm>
              <a:off x="6248400" y="1837038"/>
              <a:ext cx="506627" cy="623088"/>
            </a:xfrm>
            <a:prstGeom prst="foldedCorner">
              <a:avLst/>
            </a:prstGeom>
            <a:solidFill>
              <a:schemeClr val="accent5">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57" name="Group 56"/>
          <p:cNvGrpSpPr/>
          <p:nvPr/>
        </p:nvGrpSpPr>
        <p:grpSpPr>
          <a:xfrm>
            <a:off x="5564027" y="2780732"/>
            <a:ext cx="544883" cy="623088"/>
            <a:chOff x="5943600" y="1532238"/>
            <a:chExt cx="811427" cy="927888"/>
          </a:xfrm>
        </p:grpSpPr>
        <p:sp>
          <p:nvSpPr>
            <p:cNvPr id="58" name="Folded Corner 57"/>
            <p:cNvSpPr/>
            <p:nvPr/>
          </p:nvSpPr>
          <p:spPr>
            <a:xfrm>
              <a:off x="5943600" y="1532238"/>
              <a:ext cx="506627" cy="623088"/>
            </a:xfrm>
            <a:prstGeom prst="foldedCorner">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9" name="Folded Corner 58"/>
            <p:cNvSpPr/>
            <p:nvPr/>
          </p:nvSpPr>
          <p:spPr>
            <a:xfrm>
              <a:off x="6096000" y="1684638"/>
              <a:ext cx="506627" cy="623088"/>
            </a:xfrm>
            <a:prstGeom prst="foldedCorner">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0" name="Folded Corner 59"/>
            <p:cNvSpPr/>
            <p:nvPr/>
          </p:nvSpPr>
          <p:spPr>
            <a:xfrm>
              <a:off x="6248400" y="1837038"/>
              <a:ext cx="506627" cy="623088"/>
            </a:xfrm>
            <a:prstGeom prst="foldedCorner">
              <a:avLst/>
            </a:prstGeom>
            <a:solidFill>
              <a:schemeClr val="accent5">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61" name="TextBox 60"/>
          <p:cNvSpPr txBox="1"/>
          <p:nvPr/>
        </p:nvSpPr>
        <p:spPr>
          <a:xfrm>
            <a:off x="6006571" y="2105971"/>
            <a:ext cx="1374672" cy="307777"/>
          </a:xfrm>
          <a:prstGeom prst="rect">
            <a:avLst/>
          </a:prstGeom>
          <a:noFill/>
        </p:spPr>
        <p:txBody>
          <a:bodyPr wrap="none" rtlCol="0">
            <a:spAutoFit/>
          </a:bodyPr>
          <a:lstStyle/>
          <a:p>
            <a:r>
              <a:rPr lang="en-US" sz="1400" dirty="0" smtClean="0"/>
              <a:t>Test Templates</a:t>
            </a:r>
            <a:endParaRPr lang="en-US" sz="1400" dirty="0"/>
          </a:p>
        </p:txBody>
      </p:sp>
      <p:sp>
        <p:nvSpPr>
          <p:cNvPr id="62" name="TextBox 61"/>
          <p:cNvSpPr txBox="1"/>
          <p:nvPr/>
        </p:nvSpPr>
        <p:spPr>
          <a:xfrm>
            <a:off x="6108909" y="3004633"/>
            <a:ext cx="1881734" cy="307777"/>
          </a:xfrm>
          <a:prstGeom prst="rect">
            <a:avLst/>
          </a:prstGeom>
          <a:noFill/>
        </p:spPr>
        <p:txBody>
          <a:bodyPr wrap="none" rtlCol="0">
            <a:spAutoFit/>
          </a:bodyPr>
          <a:lstStyle/>
          <a:p>
            <a:r>
              <a:rPr lang="en-US" sz="1400" dirty="0" smtClean="0"/>
              <a:t>Monitoring Templates</a:t>
            </a:r>
            <a:endParaRPr lang="en-US" sz="1400" dirty="0"/>
          </a:p>
        </p:txBody>
      </p:sp>
      <p:cxnSp>
        <p:nvCxnSpPr>
          <p:cNvPr id="64" name="Straight Arrow Connector 63"/>
          <p:cNvCxnSpPr/>
          <p:nvPr/>
        </p:nvCxnSpPr>
        <p:spPr>
          <a:xfrm>
            <a:off x="2176530" y="2780094"/>
            <a:ext cx="21953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2305487" y="2122468"/>
            <a:ext cx="2024144" cy="523220"/>
          </a:xfrm>
          <a:prstGeom prst="rect">
            <a:avLst/>
          </a:prstGeom>
          <a:noFill/>
        </p:spPr>
        <p:txBody>
          <a:bodyPr wrap="none" rtlCol="0">
            <a:spAutoFit/>
          </a:bodyPr>
          <a:lstStyle/>
          <a:p>
            <a:r>
              <a:rPr lang="en-US" sz="1400" dirty="0" smtClean="0"/>
              <a:t>Execute Activation Test</a:t>
            </a:r>
            <a:br>
              <a:rPr lang="en-US" sz="1400" dirty="0" smtClean="0"/>
            </a:br>
            <a:r>
              <a:rPr lang="en-US" sz="1400" dirty="0" smtClean="0"/>
              <a:t>- Template reference</a:t>
            </a:r>
            <a:endParaRPr lang="en-US" sz="1400" dirty="0"/>
          </a:p>
        </p:txBody>
      </p:sp>
      <p:sp>
        <p:nvSpPr>
          <p:cNvPr id="69" name="TextBox 68"/>
          <p:cNvSpPr txBox="1"/>
          <p:nvPr/>
        </p:nvSpPr>
        <p:spPr>
          <a:xfrm>
            <a:off x="2303850" y="2780094"/>
            <a:ext cx="1820819" cy="523220"/>
          </a:xfrm>
          <a:prstGeom prst="rect">
            <a:avLst/>
          </a:prstGeom>
          <a:noFill/>
        </p:spPr>
        <p:txBody>
          <a:bodyPr wrap="none" rtlCol="0">
            <a:spAutoFit/>
          </a:bodyPr>
          <a:lstStyle/>
          <a:p>
            <a:r>
              <a:rPr lang="en-US" sz="1400" dirty="0" smtClean="0"/>
              <a:t>Start Monitoring</a:t>
            </a:r>
          </a:p>
          <a:p>
            <a:r>
              <a:rPr lang="en-US" sz="1400" dirty="0" smtClean="0"/>
              <a:t>- Template reference</a:t>
            </a:r>
            <a:endParaRPr lang="en-US" sz="1400" dirty="0"/>
          </a:p>
        </p:txBody>
      </p:sp>
      <p:cxnSp>
        <p:nvCxnSpPr>
          <p:cNvPr id="71" name="Straight Arrow Connector 70"/>
          <p:cNvCxnSpPr/>
          <p:nvPr/>
        </p:nvCxnSpPr>
        <p:spPr>
          <a:xfrm>
            <a:off x="1782810" y="3165269"/>
            <a:ext cx="0" cy="477102"/>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543714" y="3662076"/>
            <a:ext cx="3394968" cy="738664"/>
          </a:xfrm>
          <a:prstGeom prst="rect">
            <a:avLst/>
          </a:prstGeom>
          <a:noFill/>
        </p:spPr>
        <p:txBody>
          <a:bodyPr wrap="none" rtlCol="0">
            <a:spAutoFit/>
          </a:bodyPr>
          <a:lstStyle/>
          <a:p>
            <a:r>
              <a:rPr lang="en-US" sz="1400" dirty="0" smtClean="0"/>
              <a:t>Provision Service and Test Infrastructure</a:t>
            </a:r>
          </a:p>
          <a:p>
            <a:pPr marL="285750" indent="-285750">
              <a:buFontTx/>
              <a:buChar char="-"/>
            </a:pPr>
            <a:r>
              <a:rPr lang="en-US" sz="1400" dirty="0" smtClean="0"/>
              <a:t>Reflector configuration</a:t>
            </a:r>
          </a:p>
          <a:p>
            <a:pPr marL="285750" indent="-285750">
              <a:buFontTx/>
              <a:buChar char="-"/>
            </a:pPr>
            <a:r>
              <a:rPr lang="en-US" sz="1400" dirty="0" smtClean="0"/>
              <a:t>Virtual Test Agent deployment</a:t>
            </a:r>
            <a:endParaRPr lang="en-US" sz="1400" dirty="0"/>
          </a:p>
        </p:txBody>
      </p:sp>
      <p:sp>
        <p:nvSpPr>
          <p:cNvPr id="23" name="Rounded Rectangle 22"/>
          <p:cNvSpPr/>
          <p:nvPr/>
        </p:nvSpPr>
        <p:spPr>
          <a:xfrm>
            <a:off x="1406247" y="2539942"/>
            <a:ext cx="770283" cy="630656"/>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ea typeface="Flexo" charset="0"/>
                <a:cs typeface="Flexo" charset="0"/>
              </a:rPr>
              <a:t>Cisco</a:t>
            </a:r>
          </a:p>
          <a:p>
            <a:pPr algn="ctr"/>
            <a:r>
              <a:rPr lang="en-US" sz="1600" dirty="0" smtClean="0">
                <a:ea typeface="Flexo" charset="0"/>
                <a:cs typeface="Flexo" charset="0"/>
              </a:rPr>
              <a:t>NSO</a:t>
            </a:r>
          </a:p>
        </p:txBody>
      </p:sp>
      <p:pic>
        <p:nvPicPr>
          <p:cNvPr id="24" name="Picture 23"/>
          <p:cNvPicPr>
            <a:picLocks noChangeAspect="1"/>
          </p:cNvPicPr>
          <p:nvPr/>
        </p:nvPicPr>
        <p:blipFill>
          <a:blip r:embed="rId2" cstate="screen">
            <a:duotone>
              <a:schemeClr val="accent5">
                <a:shade val="45000"/>
                <a:satMod val="135000"/>
              </a:schemeClr>
              <a:prstClr val="white"/>
            </a:duotone>
            <a:lum bright="20000"/>
            <a:extLst>
              <a:ext uri="{28A0092B-C50C-407E-A947-70E740481C1C}">
                <a14:useLocalDpi xmlns:a14="http://schemas.microsoft.com/office/drawing/2010/main"/>
              </a:ext>
            </a:extLst>
          </a:blip>
          <a:stretch>
            <a:fillRect/>
          </a:stretch>
        </p:blipFill>
        <p:spPr>
          <a:xfrm>
            <a:off x="4459265" y="2362714"/>
            <a:ext cx="768926" cy="729561"/>
          </a:xfrm>
          <a:prstGeom prst="rect">
            <a:avLst/>
          </a:prstGeom>
        </p:spPr>
      </p:pic>
    </p:spTree>
    <p:extLst>
      <p:ext uri="{BB962C8B-B14F-4D97-AF65-F5344CB8AC3E}">
        <p14:creationId xmlns:p14="http://schemas.microsoft.com/office/powerpoint/2010/main" val="550215554"/>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Demo Time!</a:t>
            </a:r>
            <a:br>
              <a:rPr lang="en-US" dirty="0" smtClean="0"/>
            </a:br>
            <a:r>
              <a:rPr lang="en-US" dirty="0" smtClean="0"/>
              <a:t>(Supporting presentation material with screen shots)</a:t>
            </a:r>
            <a:endParaRPr lang="en-US" dirty="0"/>
          </a:p>
        </p:txBody>
      </p:sp>
    </p:spTree>
    <p:extLst>
      <p:ext uri="{BB962C8B-B14F-4D97-AF65-F5344CB8AC3E}">
        <p14:creationId xmlns:p14="http://schemas.microsoft.com/office/powerpoint/2010/main" val="1178335226"/>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NSO Assuring the Service</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7766" y="1073151"/>
            <a:ext cx="6925963" cy="3372726"/>
          </a:xfrm>
          <a:prstGeom prst="rect">
            <a:avLst/>
          </a:prstGeom>
        </p:spPr>
      </p:pic>
      <p:sp>
        <p:nvSpPr>
          <p:cNvPr id="5" name="Freeform 4"/>
          <p:cNvSpPr/>
          <p:nvPr/>
        </p:nvSpPr>
        <p:spPr>
          <a:xfrm>
            <a:off x="2427890" y="1723697"/>
            <a:ext cx="1429407" cy="1545020"/>
          </a:xfrm>
          <a:custGeom>
            <a:avLst/>
            <a:gdLst>
              <a:gd name="connsiteX0" fmla="*/ 0 w 1429407"/>
              <a:gd name="connsiteY0" fmla="*/ 0 h 1545020"/>
              <a:gd name="connsiteX1" fmla="*/ 798786 w 1429407"/>
              <a:gd name="connsiteY1" fmla="*/ 42041 h 1545020"/>
              <a:gd name="connsiteX2" fmla="*/ 1429407 w 1429407"/>
              <a:gd name="connsiteY2" fmla="*/ 483475 h 1545020"/>
              <a:gd name="connsiteX3" fmla="*/ 1429407 w 1429407"/>
              <a:gd name="connsiteY3" fmla="*/ 1072055 h 1545020"/>
              <a:gd name="connsiteX4" fmla="*/ 693682 w 1429407"/>
              <a:gd name="connsiteY4" fmla="*/ 1545020 h 1545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407" h="1545020">
                <a:moveTo>
                  <a:pt x="0" y="0"/>
                </a:moveTo>
                <a:lnTo>
                  <a:pt x="798786" y="42041"/>
                </a:lnTo>
                <a:lnTo>
                  <a:pt x="1429407" y="483475"/>
                </a:lnTo>
                <a:lnTo>
                  <a:pt x="1429407" y="1072055"/>
                </a:lnTo>
                <a:lnTo>
                  <a:pt x="693682" y="1545020"/>
                </a:lnTo>
              </a:path>
            </a:pathLst>
          </a:custGeom>
          <a:noFill/>
          <a:ln w="3810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5665076" y="4046484"/>
            <a:ext cx="1698653" cy="493986"/>
          </a:xfrm>
          <a:prstGeom prst="roundRect">
            <a:avLst/>
          </a:prstGeom>
          <a:noFill/>
          <a:ln w="57150">
            <a:solidFill>
              <a:schemeClr val="accent4">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2009464364"/>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ext Placeholder 124"/>
          <p:cNvSpPr>
            <a:spLocks noGrp="1"/>
          </p:cNvSpPr>
          <p:nvPr>
            <p:ph type="body" sz="quarter" idx="10"/>
          </p:nvPr>
        </p:nvSpPr>
        <p:spPr>
          <a:xfrm>
            <a:off x="5523473" y="1347788"/>
            <a:ext cx="3395708" cy="3168210"/>
          </a:xfrm>
        </p:spPr>
        <p:txBody>
          <a:bodyPr>
            <a:normAutofit/>
          </a:bodyPr>
          <a:lstStyle/>
          <a:p>
            <a:r>
              <a:rPr lang="en-US" sz="1800" dirty="0"/>
              <a:t>P</a:t>
            </a:r>
            <a:r>
              <a:rPr lang="en-US" sz="1800" dirty="0" smtClean="0"/>
              <a:t>arallel </a:t>
            </a:r>
            <a:r>
              <a:rPr lang="en-US" sz="1800" dirty="0"/>
              <a:t>and sequential </a:t>
            </a:r>
            <a:r>
              <a:rPr lang="en-US" sz="1800" dirty="0" smtClean="0"/>
              <a:t>steps</a:t>
            </a:r>
          </a:p>
          <a:p>
            <a:r>
              <a:rPr lang="en-US" sz="1800" dirty="0"/>
              <a:t>Mix of concurrent traffic types and service </a:t>
            </a:r>
            <a:r>
              <a:rPr lang="en-US" sz="1800" dirty="0" smtClean="0"/>
              <a:t>requests</a:t>
            </a:r>
          </a:p>
          <a:p>
            <a:r>
              <a:rPr lang="en-US" sz="1800" dirty="0" smtClean="0"/>
              <a:t>An activation test is intrusive</a:t>
            </a:r>
          </a:p>
          <a:p>
            <a:r>
              <a:rPr lang="en-US" sz="1800" dirty="0" smtClean="0"/>
              <a:t>Runs for a defined period of time</a:t>
            </a:r>
          </a:p>
          <a:p>
            <a:r>
              <a:rPr lang="en-US" sz="1800" dirty="0" smtClean="0"/>
              <a:t>Test before users are on-boarded</a:t>
            </a:r>
          </a:p>
          <a:p>
            <a:r>
              <a:rPr lang="en-US" sz="1800" b="1" dirty="0" smtClean="0">
                <a:solidFill>
                  <a:schemeClr val="accent1"/>
                </a:solidFill>
              </a:rPr>
              <a:t>Will customers be happy?</a:t>
            </a:r>
          </a:p>
        </p:txBody>
      </p:sp>
      <p:sp>
        <p:nvSpPr>
          <p:cNvPr id="3" name="Title 2"/>
          <p:cNvSpPr>
            <a:spLocks noGrp="1"/>
          </p:cNvSpPr>
          <p:nvPr>
            <p:ph type="title"/>
          </p:nvPr>
        </p:nvSpPr>
        <p:spPr/>
        <p:txBody>
          <a:bodyPr/>
          <a:lstStyle/>
          <a:p>
            <a:r>
              <a:rPr lang="en-US" dirty="0" smtClean="0"/>
              <a:t>Defining an Activation Test Template</a:t>
            </a:r>
            <a:endParaRPr lang="en-US" dirty="0"/>
          </a:p>
        </p:txBody>
      </p:sp>
      <p:pic>
        <p:nvPicPr>
          <p:cNvPr id="120" name="Picture 2" descr="../_images/test-new.pn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18515"/>
          <a:stretch/>
        </p:blipFill>
        <p:spPr bwMode="auto">
          <a:xfrm>
            <a:off x="756249" y="2033706"/>
            <a:ext cx="3050832" cy="25756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1" name="Picture 2" descr="../_images/test-execution.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443043" y="1007573"/>
            <a:ext cx="4046931" cy="13313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26" name="Group 125"/>
          <p:cNvGrpSpPr/>
          <p:nvPr/>
        </p:nvGrpSpPr>
        <p:grpSpPr>
          <a:xfrm>
            <a:off x="1450132" y="2037179"/>
            <a:ext cx="2669059" cy="619059"/>
            <a:chOff x="1865871" y="2275573"/>
            <a:chExt cx="2669059" cy="619059"/>
          </a:xfrm>
          <a:effectLst>
            <a:outerShdw blurRad="50800" dist="76200" dir="2700000" algn="tl" rotWithShape="0">
              <a:prstClr val="black">
                <a:alpha val="40000"/>
              </a:prstClr>
            </a:outerShdw>
          </a:effectLst>
        </p:grpSpPr>
        <p:sp>
          <p:nvSpPr>
            <p:cNvPr id="122" name="Right Arrow 121"/>
            <p:cNvSpPr/>
            <p:nvPr/>
          </p:nvSpPr>
          <p:spPr>
            <a:xfrm rot="20191964">
              <a:off x="1865871" y="2486859"/>
              <a:ext cx="2669059" cy="407773"/>
            </a:xfrm>
            <a:prstGeom prst="righ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3" name="TextBox 122"/>
            <p:cNvSpPr txBox="1"/>
            <p:nvPr/>
          </p:nvSpPr>
          <p:spPr>
            <a:xfrm rot="20238691">
              <a:off x="2103646" y="2275573"/>
              <a:ext cx="1697901" cy="369332"/>
            </a:xfrm>
            <a:prstGeom prst="rect">
              <a:avLst/>
            </a:prstGeom>
            <a:solidFill>
              <a:schemeClr val="bg1"/>
            </a:solidFill>
          </p:spPr>
          <p:txBody>
            <a:bodyPr wrap="none" rtlCol="0">
              <a:spAutoFit/>
            </a:bodyPr>
            <a:lstStyle/>
            <a:p>
              <a:r>
                <a:rPr lang="en-US" dirty="0" smtClean="0"/>
                <a:t>Drag and Drop</a:t>
              </a:r>
              <a:endParaRPr lang="en-US" dirty="0"/>
            </a:p>
          </p:txBody>
        </p:sp>
      </p:grpSp>
      <p:pic>
        <p:nvPicPr>
          <p:cNvPr id="2" name="Picture 1"/>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382933" y="59091"/>
            <a:ext cx="1761067" cy="665087"/>
          </a:xfrm>
          <a:prstGeom prst="rect">
            <a:avLst/>
          </a:prstGeom>
        </p:spPr>
      </p:pic>
    </p:spTree>
    <p:extLst>
      <p:ext uri="{BB962C8B-B14F-4D97-AF65-F5344CB8AC3E}">
        <p14:creationId xmlns:p14="http://schemas.microsoft.com/office/powerpoint/2010/main" val="626333431"/>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905640" y="805082"/>
            <a:ext cx="6241677" cy="3745006"/>
            <a:chOff x="2905640" y="805082"/>
            <a:chExt cx="6241677" cy="3745006"/>
          </a:xfrm>
        </p:grpSpPr>
        <p:pic>
          <p:nvPicPr>
            <p:cNvPr id="18" name="Picture 17"/>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flipH="1">
              <a:off x="2905640" y="805082"/>
              <a:ext cx="6241677" cy="3745006"/>
            </a:xfrm>
            <a:prstGeom prst="rect">
              <a:avLst/>
            </a:prstGeom>
          </p:spPr>
        </p:pic>
        <p:sp>
          <p:nvSpPr>
            <p:cNvPr id="19" name="Rectangle 18"/>
            <p:cNvSpPr/>
            <p:nvPr/>
          </p:nvSpPr>
          <p:spPr>
            <a:xfrm>
              <a:off x="2905640" y="805082"/>
              <a:ext cx="3635009" cy="3745006"/>
            </a:xfrm>
            <a:prstGeom prst="rect">
              <a:avLst/>
            </a:prstGeom>
            <a:gradFill flip="none" rotWithShape="1">
              <a:gsLst>
                <a:gs pos="0">
                  <a:schemeClr val="bg1"/>
                </a:gs>
                <a:gs pos="83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11" name="Title 10"/>
          <p:cNvSpPr>
            <a:spLocks noGrp="1"/>
          </p:cNvSpPr>
          <p:nvPr>
            <p:ph type="title"/>
          </p:nvPr>
        </p:nvSpPr>
        <p:spPr/>
        <p:txBody>
          <a:bodyPr/>
          <a:lstStyle/>
          <a:p>
            <a:r>
              <a:rPr lang="en-US" dirty="0"/>
              <a:t>Agenda</a:t>
            </a:r>
          </a:p>
        </p:txBody>
      </p:sp>
      <p:grpSp>
        <p:nvGrpSpPr>
          <p:cNvPr id="37" name="Group 36"/>
          <p:cNvGrpSpPr/>
          <p:nvPr/>
        </p:nvGrpSpPr>
        <p:grpSpPr>
          <a:xfrm>
            <a:off x="544512" y="1638281"/>
            <a:ext cx="3741262" cy="709526"/>
            <a:chOff x="544512" y="1638281"/>
            <a:chExt cx="3741262" cy="709526"/>
          </a:xfrm>
        </p:grpSpPr>
        <p:sp>
          <p:nvSpPr>
            <p:cNvPr id="12" name="Rectangle 11"/>
            <p:cNvSpPr/>
            <p:nvPr/>
          </p:nvSpPr>
          <p:spPr>
            <a:xfrm>
              <a:off x="894874" y="1647723"/>
              <a:ext cx="3390900" cy="700084"/>
            </a:xfrm>
            <a:prstGeom prst="rect">
              <a:avLst/>
            </a:prstGeom>
            <a:solidFill>
              <a:schemeClr val="accent1">
                <a:lumMod val="20000"/>
                <a:lumOff val="80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640" tIns="0" rIns="0" bIns="0" rtlCol="0" anchor="ctr"/>
            <a:lstStyle/>
            <a:p>
              <a:r>
                <a:rPr lang="en-US" sz="1500" b="1" dirty="0">
                  <a:solidFill>
                    <a:schemeClr val="accent1">
                      <a:lumMod val="75000"/>
                    </a:schemeClr>
                  </a:solidFill>
                  <a:latin typeface="+mj-lt"/>
                </a:rPr>
                <a:t>Architecture for Lifecycle Service Automation</a:t>
              </a:r>
            </a:p>
          </p:txBody>
        </p:sp>
        <p:sp>
          <p:nvSpPr>
            <p:cNvPr id="10" name="Oval 9"/>
            <p:cNvSpPr/>
            <p:nvPr/>
          </p:nvSpPr>
          <p:spPr>
            <a:xfrm>
              <a:off x="544512" y="1638281"/>
              <a:ext cx="700724" cy="70008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latin typeface="+mj-lt"/>
                </a:rPr>
                <a:t>1</a:t>
              </a:r>
            </a:p>
          </p:txBody>
        </p:sp>
      </p:grpSp>
      <p:grpSp>
        <p:nvGrpSpPr>
          <p:cNvPr id="38" name="Group 37"/>
          <p:cNvGrpSpPr/>
          <p:nvPr/>
        </p:nvGrpSpPr>
        <p:grpSpPr>
          <a:xfrm>
            <a:off x="544512" y="2553454"/>
            <a:ext cx="3722688" cy="700084"/>
            <a:chOff x="544512" y="2548733"/>
            <a:chExt cx="3722688" cy="700084"/>
          </a:xfrm>
        </p:grpSpPr>
        <p:sp>
          <p:nvSpPr>
            <p:cNvPr id="15" name="Rectangle 14"/>
            <p:cNvSpPr/>
            <p:nvPr/>
          </p:nvSpPr>
          <p:spPr>
            <a:xfrm>
              <a:off x="876301" y="2548733"/>
              <a:ext cx="3390899" cy="700084"/>
            </a:xfrm>
            <a:prstGeom prst="rect">
              <a:avLst/>
            </a:prstGeom>
            <a:solidFill>
              <a:schemeClr val="accent1">
                <a:lumMod val="20000"/>
                <a:lumOff val="80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640" tIns="0" rIns="0" bIns="0" rtlCol="0" anchor="ctr"/>
            <a:lstStyle/>
            <a:p>
              <a:r>
                <a:rPr lang="en-US" sz="1500" b="1" dirty="0" smtClean="0">
                  <a:solidFill>
                    <a:schemeClr val="accent1">
                      <a:lumMod val="75000"/>
                    </a:schemeClr>
                  </a:solidFill>
                  <a:latin typeface="+mj-lt"/>
                </a:rPr>
                <a:t>Cisco’s </a:t>
              </a:r>
              <a:r>
                <a:rPr lang="en-US" sz="1500" b="1" dirty="0">
                  <a:solidFill>
                    <a:schemeClr val="accent1">
                      <a:lumMod val="75000"/>
                    </a:schemeClr>
                  </a:solidFill>
                  <a:latin typeface="+mj-lt"/>
                </a:rPr>
                <a:t>NSO </a:t>
              </a:r>
              <a:r>
                <a:rPr lang="en-US" sz="1500" b="1" dirty="0" smtClean="0">
                  <a:solidFill>
                    <a:schemeClr val="accent1">
                      <a:lumMod val="75000"/>
                    </a:schemeClr>
                  </a:solidFill>
                  <a:latin typeface="+mj-lt"/>
                </a:rPr>
                <a:t>Solution </a:t>
              </a:r>
              <a:r>
                <a:rPr lang="en-US" sz="1500" b="1" dirty="0">
                  <a:solidFill>
                    <a:schemeClr val="accent1">
                      <a:lumMod val="75000"/>
                    </a:schemeClr>
                  </a:solidFill>
                  <a:latin typeface="+mj-lt"/>
                </a:rPr>
                <a:t>and </a:t>
              </a:r>
              <a:r>
                <a:rPr lang="en-US" sz="1500" b="1" dirty="0" smtClean="0">
                  <a:solidFill>
                    <a:schemeClr val="accent1">
                      <a:lumMod val="75000"/>
                    </a:schemeClr>
                  </a:solidFill>
                  <a:latin typeface="+mj-lt"/>
                </a:rPr>
                <a:t>Value </a:t>
              </a:r>
              <a:r>
                <a:rPr lang="en-US" sz="1500" b="1" dirty="0">
                  <a:solidFill>
                    <a:schemeClr val="accent1">
                      <a:lumMod val="75000"/>
                    </a:schemeClr>
                  </a:solidFill>
                  <a:latin typeface="+mj-lt"/>
                </a:rPr>
                <a:t>P</a:t>
              </a:r>
              <a:r>
                <a:rPr lang="en-US" sz="1500" b="1" dirty="0" smtClean="0">
                  <a:solidFill>
                    <a:schemeClr val="accent1">
                      <a:lumMod val="75000"/>
                    </a:schemeClr>
                  </a:solidFill>
                  <a:latin typeface="+mj-lt"/>
                </a:rPr>
                <a:t>roposition</a:t>
              </a:r>
              <a:endParaRPr lang="en-US" sz="1500" b="1" dirty="0">
                <a:solidFill>
                  <a:schemeClr val="accent1">
                    <a:lumMod val="75000"/>
                  </a:schemeClr>
                </a:solidFill>
                <a:latin typeface="+mj-lt"/>
              </a:endParaRPr>
            </a:p>
          </p:txBody>
        </p:sp>
        <p:sp>
          <p:nvSpPr>
            <p:cNvPr id="13" name="Oval 12"/>
            <p:cNvSpPr/>
            <p:nvPr/>
          </p:nvSpPr>
          <p:spPr>
            <a:xfrm>
              <a:off x="544512" y="2548733"/>
              <a:ext cx="700724" cy="70008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latin typeface="+mj-lt"/>
                </a:rPr>
                <a:t>2</a:t>
              </a:r>
            </a:p>
          </p:txBody>
        </p:sp>
      </p:grpSp>
      <p:grpSp>
        <p:nvGrpSpPr>
          <p:cNvPr id="39" name="Group 38"/>
          <p:cNvGrpSpPr/>
          <p:nvPr/>
        </p:nvGrpSpPr>
        <p:grpSpPr>
          <a:xfrm>
            <a:off x="544512" y="3459185"/>
            <a:ext cx="3722688" cy="700084"/>
            <a:chOff x="544512" y="3459185"/>
            <a:chExt cx="3722688" cy="700084"/>
          </a:xfrm>
        </p:grpSpPr>
        <p:sp>
          <p:nvSpPr>
            <p:cNvPr id="17" name="Rectangle 16"/>
            <p:cNvSpPr/>
            <p:nvPr/>
          </p:nvSpPr>
          <p:spPr>
            <a:xfrm>
              <a:off x="876301" y="3459185"/>
              <a:ext cx="3390899" cy="700084"/>
            </a:xfrm>
            <a:prstGeom prst="rect">
              <a:avLst/>
            </a:prstGeom>
            <a:solidFill>
              <a:schemeClr val="accent1">
                <a:lumMod val="20000"/>
                <a:lumOff val="80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640" tIns="0" rIns="0" bIns="0" rtlCol="0" anchor="ctr"/>
            <a:lstStyle/>
            <a:p>
              <a:r>
                <a:rPr lang="en-US" sz="1500" b="1" dirty="0">
                  <a:solidFill>
                    <a:schemeClr val="accent1">
                      <a:lumMod val="75000"/>
                    </a:schemeClr>
                  </a:solidFill>
                  <a:latin typeface="+mj-lt"/>
                </a:rPr>
                <a:t>Automated Verification of Service Quality </a:t>
              </a:r>
              <a:r>
                <a:rPr lang="en-US" sz="1500" b="1" dirty="0" smtClean="0">
                  <a:solidFill>
                    <a:schemeClr val="accent1">
                      <a:lumMod val="75000"/>
                    </a:schemeClr>
                  </a:solidFill>
                  <a:latin typeface="+mj-lt"/>
                </a:rPr>
                <a:t>with </a:t>
              </a:r>
              <a:r>
                <a:rPr lang="en-US" sz="1500" b="1" dirty="0" err="1" smtClean="0">
                  <a:solidFill>
                    <a:schemeClr val="accent1">
                      <a:lumMod val="75000"/>
                    </a:schemeClr>
                  </a:solidFill>
                  <a:latin typeface="+mj-lt"/>
                </a:rPr>
                <a:t>Netrounds</a:t>
              </a:r>
              <a:r>
                <a:rPr lang="en-US" sz="1500" b="1" dirty="0" smtClean="0">
                  <a:solidFill>
                    <a:schemeClr val="accent1">
                      <a:lumMod val="75000"/>
                    </a:schemeClr>
                  </a:solidFill>
                  <a:latin typeface="+mj-lt"/>
                </a:rPr>
                <a:t> </a:t>
              </a:r>
              <a:r>
                <a:rPr lang="en-US" sz="1500" b="1" dirty="0">
                  <a:solidFill>
                    <a:schemeClr val="accent1">
                      <a:lumMod val="75000"/>
                    </a:schemeClr>
                  </a:solidFill>
                  <a:latin typeface="+mj-lt"/>
                </a:rPr>
                <a:t>and </a:t>
              </a:r>
              <a:r>
                <a:rPr lang="en-US" sz="1500" b="1" dirty="0" smtClean="0">
                  <a:solidFill>
                    <a:schemeClr val="accent1">
                      <a:lumMod val="75000"/>
                    </a:schemeClr>
                  </a:solidFill>
                  <a:latin typeface="+mj-lt"/>
                </a:rPr>
                <a:t>Cisco</a:t>
              </a:r>
              <a:endParaRPr lang="en-US" sz="1500" dirty="0">
                <a:solidFill>
                  <a:schemeClr val="accent1">
                    <a:lumMod val="75000"/>
                  </a:schemeClr>
                </a:solidFill>
                <a:latin typeface="+mj-lt"/>
              </a:endParaRPr>
            </a:p>
          </p:txBody>
        </p:sp>
        <p:sp>
          <p:nvSpPr>
            <p:cNvPr id="16" name="Oval 15"/>
            <p:cNvSpPr/>
            <p:nvPr/>
          </p:nvSpPr>
          <p:spPr>
            <a:xfrm>
              <a:off x="544512" y="3459185"/>
              <a:ext cx="700724" cy="70008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latin typeface="+mj-lt"/>
                </a:rPr>
                <a:t>3</a:t>
              </a:r>
            </a:p>
          </p:txBody>
        </p:sp>
      </p:grpSp>
    </p:spTree>
    <p:extLst>
      <p:ext uri="{BB962C8B-B14F-4D97-AF65-F5344CB8AC3E}">
        <p14:creationId xmlns:p14="http://schemas.microsoft.com/office/powerpoint/2010/main" val="119131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left)">
                                      <p:cBhvr>
                                        <p:cTn id="11" dur="500"/>
                                        <p:tgtEl>
                                          <p:spTgt spid="3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left)">
                                      <p:cBhvr>
                                        <p:cTn id="1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Test Types</a:t>
            </a:r>
            <a:endParaRPr lang="en-US" dirty="0"/>
          </a:p>
        </p:txBody>
      </p:sp>
      <p:sp>
        <p:nvSpPr>
          <p:cNvPr id="6" name="Rectangle 5"/>
          <p:cNvSpPr/>
          <p:nvPr/>
        </p:nvSpPr>
        <p:spPr>
          <a:xfrm>
            <a:off x="500544" y="921405"/>
            <a:ext cx="4117580" cy="3190617"/>
          </a:xfrm>
          <a:prstGeom prst="rect">
            <a:avLst/>
          </a:prstGeom>
        </p:spPr>
        <p:txBody>
          <a:bodyPr wrap="square">
            <a:spAutoFit/>
          </a:bodyPr>
          <a:lstStyle/>
          <a:p>
            <a:pPr eaLnBrk="1" fontAlgn="auto" hangingPunct="1">
              <a:spcBef>
                <a:spcPts val="1128"/>
              </a:spcBef>
              <a:spcAft>
                <a:spcPts val="0"/>
              </a:spcAft>
              <a:defRPr/>
            </a:pPr>
            <a:r>
              <a:rPr lang="sv-SE" sz="1200" b="1" dirty="0" smtClean="0">
                <a:latin typeface="+mn-lt"/>
                <a:ea typeface="Flexo" charset="0"/>
                <a:cs typeface="Flexo" charset="0"/>
              </a:rPr>
              <a:t>Network performance</a:t>
            </a:r>
          </a:p>
          <a:p>
            <a:pPr marL="252000" indent="-252000" eaLnBrk="1" fontAlgn="auto" hangingPunct="1">
              <a:spcBef>
                <a:spcPts val="700"/>
              </a:spcBef>
              <a:spcAft>
                <a:spcPts val="0"/>
              </a:spcAft>
              <a:buFont typeface="Arial" panose="020B0604020202020204" pitchFamily="34" charset="0"/>
              <a:buChar char="•"/>
              <a:defRPr/>
            </a:pPr>
            <a:r>
              <a:rPr lang="sv-SE" sz="1200" dirty="0" smtClean="0">
                <a:latin typeface="+mn-lt"/>
                <a:ea typeface="Flexo" charset="0"/>
                <a:cs typeface="Flexo" charset="0"/>
              </a:rPr>
              <a:t>TCP</a:t>
            </a:r>
          </a:p>
          <a:p>
            <a:pPr marL="504000" lvl="1" indent="-252000">
              <a:spcBef>
                <a:spcPts val="0"/>
              </a:spcBef>
              <a:buFont typeface="Arial" panose="020B0604020202020204" pitchFamily="34" charset="0"/>
              <a:buChar char="•"/>
              <a:defRPr/>
            </a:pPr>
            <a:r>
              <a:rPr lang="sv-SE" sz="1200" dirty="0">
                <a:latin typeface="+mn-lt"/>
              </a:rPr>
              <a:t>Single session, multisession</a:t>
            </a:r>
          </a:p>
          <a:p>
            <a:pPr marL="504000" lvl="1" indent="-252000">
              <a:spcBef>
                <a:spcPts val="0"/>
              </a:spcBef>
              <a:buFont typeface="Arial" panose="020B0604020202020204" pitchFamily="34" charset="0"/>
              <a:buChar char="•"/>
              <a:defRPr/>
            </a:pPr>
            <a:r>
              <a:rPr lang="sv-SE" sz="1200" dirty="0">
                <a:latin typeface="+mn-lt"/>
              </a:rPr>
              <a:t>RFC 6349 (TCP throughput test)</a:t>
            </a:r>
          </a:p>
          <a:p>
            <a:pPr marL="252000" indent="-252000" eaLnBrk="1" fontAlgn="auto" hangingPunct="1">
              <a:spcBef>
                <a:spcPts val="700"/>
              </a:spcBef>
              <a:spcAft>
                <a:spcPts val="0"/>
              </a:spcAft>
              <a:buFont typeface="Arial" panose="020B0604020202020204" pitchFamily="34" charset="0"/>
              <a:buChar char="•"/>
              <a:defRPr/>
            </a:pPr>
            <a:r>
              <a:rPr lang="sv-SE" sz="1200" dirty="0" smtClean="0">
                <a:latin typeface="+mn-lt"/>
                <a:ea typeface="Flexo" charset="0"/>
                <a:cs typeface="Flexo" charset="0"/>
              </a:rPr>
              <a:t>UDP</a:t>
            </a:r>
          </a:p>
          <a:p>
            <a:pPr marL="504000" lvl="1" indent="-252000">
              <a:spcBef>
                <a:spcPts val="0"/>
              </a:spcBef>
              <a:buFont typeface="Arial" panose="020B0604020202020204" pitchFamily="34" charset="0"/>
              <a:buChar char="•"/>
              <a:defRPr/>
            </a:pPr>
            <a:r>
              <a:rPr lang="sv-SE" sz="1200" dirty="0">
                <a:latin typeface="+mn-lt"/>
              </a:rPr>
              <a:t>Unicast, multicast</a:t>
            </a:r>
          </a:p>
          <a:p>
            <a:pPr marL="504000" lvl="1" indent="-252000">
              <a:spcBef>
                <a:spcPts val="0"/>
              </a:spcBef>
              <a:buFont typeface="Arial" panose="020B0604020202020204" pitchFamily="34" charset="0"/>
              <a:buChar char="•"/>
              <a:defRPr/>
            </a:pPr>
            <a:r>
              <a:rPr lang="sv-SE" sz="1200" dirty="0">
                <a:latin typeface="+mn-lt"/>
              </a:rPr>
              <a:t>VoIP UDP with voice quality</a:t>
            </a:r>
          </a:p>
          <a:p>
            <a:pPr marL="252000" indent="-252000" eaLnBrk="1" fontAlgn="auto" hangingPunct="1">
              <a:spcBef>
                <a:spcPts val="700"/>
              </a:spcBef>
              <a:spcAft>
                <a:spcPts val="0"/>
              </a:spcAft>
              <a:buFont typeface="Arial" panose="020B0604020202020204" pitchFamily="34" charset="0"/>
              <a:buChar char="•"/>
              <a:defRPr/>
            </a:pPr>
            <a:r>
              <a:rPr lang="sv-SE" sz="1200" dirty="0" smtClean="0">
                <a:latin typeface="+mn-lt"/>
                <a:ea typeface="Flexo" charset="0"/>
                <a:cs typeface="Flexo" charset="0"/>
              </a:rPr>
              <a:t>QoS policy profiling (TCP + UDP)</a:t>
            </a:r>
          </a:p>
          <a:p>
            <a:pPr eaLnBrk="1" fontAlgn="auto" hangingPunct="1">
              <a:spcBef>
                <a:spcPts val="1200"/>
              </a:spcBef>
              <a:spcAft>
                <a:spcPts val="0"/>
              </a:spcAft>
              <a:defRPr/>
            </a:pPr>
            <a:r>
              <a:rPr lang="sv-SE" sz="1200" b="1" dirty="0" smtClean="0">
                <a:latin typeface="+mn-lt"/>
                <a:ea typeface="Flexo" charset="0"/>
                <a:cs typeface="Flexo" charset="0"/>
              </a:rPr>
              <a:t>IPTV and OTT video</a:t>
            </a:r>
          </a:p>
          <a:p>
            <a:pPr marL="252000" indent="-252000" eaLnBrk="1" fontAlgn="auto" hangingPunct="1">
              <a:spcBef>
                <a:spcPts val="700"/>
              </a:spcBef>
              <a:spcAft>
                <a:spcPts val="0"/>
              </a:spcAft>
              <a:buFont typeface="Arial" panose="020B0604020202020204" pitchFamily="34" charset="0"/>
              <a:buChar char="•"/>
              <a:defRPr/>
            </a:pPr>
            <a:r>
              <a:rPr lang="sv-SE" sz="1200" dirty="0" smtClean="0">
                <a:latin typeface="+mn-lt"/>
                <a:ea typeface="Flexo" charset="0"/>
                <a:cs typeface="Flexo" charset="0"/>
              </a:rPr>
              <a:t>IPTV MPEG</a:t>
            </a:r>
          </a:p>
          <a:p>
            <a:pPr marL="252000" indent="-252000" eaLnBrk="1" fontAlgn="auto" hangingPunct="1">
              <a:spcBef>
                <a:spcPts val="0"/>
              </a:spcBef>
              <a:spcAft>
                <a:spcPts val="0"/>
              </a:spcAft>
              <a:buFont typeface="Arial" panose="020B0604020202020204" pitchFamily="34" charset="0"/>
              <a:buChar char="•"/>
              <a:defRPr/>
            </a:pPr>
            <a:r>
              <a:rPr lang="sv-SE" sz="1200" dirty="0" smtClean="0">
                <a:latin typeface="+mn-lt"/>
                <a:ea typeface="Flexo" charset="0"/>
                <a:cs typeface="Flexo" charset="0"/>
              </a:rPr>
              <a:t>IPTV MPEG inline</a:t>
            </a:r>
          </a:p>
          <a:p>
            <a:pPr marL="252000" indent="-252000" eaLnBrk="1" fontAlgn="auto" hangingPunct="1">
              <a:spcBef>
                <a:spcPts val="0"/>
              </a:spcBef>
              <a:spcAft>
                <a:spcPts val="0"/>
              </a:spcAft>
              <a:buFont typeface="Arial" panose="020B0604020202020204" pitchFamily="34" charset="0"/>
              <a:buChar char="•"/>
              <a:defRPr/>
            </a:pPr>
            <a:r>
              <a:rPr lang="sv-SE" sz="1200" dirty="0" smtClean="0">
                <a:latin typeface="+mn-lt"/>
                <a:ea typeface="Flexo" charset="0"/>
                <a:cs typeface="Flexo" charset="0"/>
              </a:rPr>
              <a:t>IGMP channel zapping time</a:t>
            </a:r>
          </a:p>
          <a:p>
            <a:pPr marL="252000" indent="-252000" eaLnBrk="1" fontAlgn="auto" hangingPunct="1">
              <a:spcBef>
                <a:spcPts val="0"/>
              </a:spcBef>
              <a:spcAft>
                <a:spcPts val="0"/>
              </a:spcAft>
              <a:buFont typeface="Arial" panose="020B0604020202020204" pitchFamily="34" charset="0"/>
              <a:buChar char="•"/>
              <a:defRPr/>
            </a:pPr>
            <a:r>
              <a:rPr lang="sv-SE" sz="1200" dirty="0" smtClean="0">
                <a:latin typeface="+mn-lt"/>
                <a:ea typeface="Flexo" charset="0"/>
                <a:cs typeface="Flexo" charset="0"/>
              </a:rPr>
              <a:t>Cable-TV MPEG</a:t>
            </a:r>
          </a:p>
          <a:p>
            <a:pPr marL="252000" indent="-252000" eaLnBrk="1" fontAlgn="auto" hangingPunct="1">
              <a:spcBef>
                <a:spcPts val="0"/>
              </a:spcBef>
              <a:spcAft>
                <a:spcPts val="0"/>
              </a:spcAft>
              <a:buFont typeface="Arial" panose="020B0604020202020204" pitchFamily="34" charset="0"/>
              <a:buChar char="•"/>
              <a:defRPr/>
            </a:pPr>
            <a:r>
              <a:rPr lang="sv-SE" sz="1200" dirty="0" smtClean="0">
                <a:latin typeface="+mn-lt"/>
                <a:ea typeface="Flexo" charset="0"/>
                <a:cs typeface="Flexo" charset="0"/>
              </a:rPr>
              <a:t>HTTP Live Streaming (HLS)</a:t>
            </a:r>
          </a:p>
        </p:txBody>
      </p:sp>
      <p:sp>
        <p:nvSpPr>
          <p:cNvPr id="7" name="Rectangle 6"/>
          <p:cNvSpPr/>
          <p:nvPr/>
        </p:nvSpPr>
        <p:spPr>
          <a:xfrm>
            <a:off x="4618124" y="921405"/>
            <a:ext cx="4117580" cy="3639458"/>
          </a:xfrm>
          <a:prstGeom prst="rect">
            <a:avLst/>
          </a:prstGeom>
        </p:spPr>
        <p:txBody>
          <a:bodyPr wrap="square">
            <a:spAutoFit/>
          </a:bodyPr>
          <a:lstStyle/>
          <a:p>
            <a:pPr eaLnBrk="1" fontAlgn="auto" hangingPunct="1">
              <a:spcBef>
                <a:spcPts val="1200"/>
              </a:spcBef>
              <a:spcAft>
                <a:spcPts val="0"/>
              </a:spcAft>
              <a:defRPr/>
            </a:pPr>
            <a:r>
              <a:rPr lang="sv-SE" sz="1200" b="1" dirty="0">
                <a:ea typeface="Flexo" charset="0"/>
                <a:cs typeface="Flexo" charset="0"/>
              </a:rPr>
              <a:t>SIP</a:t>
            </a:r>
          </a:p>
          <a:p>
            <a:pPr marL="252000" indent="-252000" eaLnBrk="1" fontAlgn="auto" hangingPunct="1">
              <a:spcBef>
                <a:spcPts val="700"/>
              </a:spcBef>
              <a:spcAft>
                <a:spcPts val="0"/>
              </a:spcAft>
              <a:buFont typeface="Arial" panose="020B0604020202020204" pitchFamily="34" charset="0"/>
              <a:buChar char="•"/>
              <a:defRPr/>
            </a:pPr>
            <a:r>
              <a:rPr lang="sv-SE" sz="1200" dirty="0" err="1">
                <a:ea typeface="Flexo" charset="0"/>
                <a:cs typeface="Flexo" charset="0"/>
              </a:rPr>
              <a:t>VoIP</a:t>
            </a:r>
            <a:r>
              <a:rPr lang="sv-SE" sz="1200" dirty="0">
                <a:ea typeface="Flexo" charset="0"/>
                <a:cs typeface="Flexo" charset="0"/>
              </a:rPr>
              <a:t> </a:t>
            </a:r>
            <a:r>
              <a:rPr lang="sv-SE" sz="1200" dirty="0" err="1">
                <a:ea typeface="Flexo" charset="0"/>
                <a:cs typeface="Flexo" charset="0"/>
              </a:rPr>
              <a:t>with</a:t>
            </a:r>
            <a:r>
              <a:rPr lang="sv-SE" sz="1200" dirty="0">
                <a:ea typeface="Flexo" charset="0"/>
                <a:cs typeface="Flexo" charset="0"/>
              </a:rPr>
              <a:t> voice </a:t>
            </a:r>
            <a:r>
              <a:rPr lang="sv-SE" sz="1200" dirty="0" err="1">
                <a:ea typeface="Flexo" charset="0"/>
                <a:cs typeface="Flexo" charset="0"/>
              </a:rPr>
              <a:t>quality</a:t>
            </a:r>
            <a:endParaRPr lang="sv-SE" sz="1200" dirty="0">
              <a:ea typeface="Flexo" charset="0"/>
              <a:cs typeface="Flexo" charset="0"/>
            </a:endParaRPr>
          </a:p>
          <a:p>
            <a:pPr eaLnBrk="1" fontAlgn="auto" hangingPunct="1">
              <a:spcBef>
                <a:spcPts val="1128"/>
              </a:spcBef>
              <a:spcAft>
                <a:spcPts val="0"/>
              </a:spcAft>
              <a:defRPr/>
            </a:pPr>
            <a:r>
              <a:rPr lang="sv-SE" sz="1200" b="1" dirty="0" smtClean="0">
                <a:latin typeface="+mn-lt"/>
                <a:ea typeface="Flexo" charset="0"/>
                <a:cs typeface="Flexo" charset="0"/>
              </a:rPr>
              <a:t>Internet performance</a:t>
            </a:r>
          </a:p>
          <a:p>
            <a:pPr marL="252000" indent="-252000" eaLnBrk="1" fontAlgn="auto" hangingPunct="1">
              <a:spcBef>
                <a:spcPts val="700"/>
              </a:spcBef>
              <a:spcAft>
                <a:spcPts val="0"/>
              </a:spcAft>
              <a:buFont typeface="Arial" panose="020B0604020202020204" pitchFamily="34" charset="0"/>
              <a:buChar char="•"/>
              <a:defRPr/>
            </a:pPr>
            <a:r>
              <a:rPr lang="sv-SE" sz="1200" dirty="0" smtClean="0">
                <a:latin typeface="+mn-lt"/>
                <a:ea typeface="Flexo" charset="0"/>
                <a:cs typeface="Flexo" charset="0"/>
              </a:rPr>
              <a:t>HTTP</a:t>
            </a:r>
          </a:p>
          <a:p>
            <a:pPr marL="252000" indent="-252000" eaLnBrk="1" fontAlgn="auto" hangingPunct="1">
              <a:spcBef>
                <a:spcPts val="0"/>
              </a:spcBef>
              <a:spcAft>
                <a:spcPts val="0"/>
              </a:spcAft>
              <a:buFont typeface="Arial" panose="020B0604020202020204" pitchFamily="34" charset="0"/>
              <a:buChar char="•"/>
              <a:defRPr/>
            </a:pPr>
            <a:r>
              <a:rPr lang="sv-SE" sz="1200" dirty="0" smtClean="0">
                <a:latin typeface="+mn-lt"/>
                <a:ea typeface="Flexo" charset="0"/>
                <a:cs typeface="Flexo" charset="0"/>
              </a:rPr>
              <a:t>DNS</a:t>
            </a:r>
          </a:p>
          <a:p>
            <a:pPr marL="252000" indent="-252000" eaLnBrk="1" fontAlgn="auto" hangingPunct="1">
              <a:spcBef>
                <a:spcPts val="0"/>
              </a:spcBef>
              <a:spcAft>
                <a:spcPts val="0"/>
              </a:spcAft>
              <a:buFont typeface="Arial" panose="020B0604020202020204" pitchFamily="34" charset="0"/>
              <a:buChar char="•"/>
              <a:defRPr/>
            </a:pPr>
            <a:r>
              <a:rPr lang="sv-SE" sz="1200" dirty="0" smtClean="0">
                <a:latin typeface="+mn-lt"/>
                <a:ea typeface="Flexo" charset="0"/>
                <a:cs typeface="Flexo" charset="0"/>
              </a:rPr>
              <a:t>ICMP Ping</a:t>
            </a:r>
          </a:p>
          <a:p>
            <a:pPr eaLnBrk="1" fontAlgn="auto" hangingPunct="1">
              <a:spcBef>
                <a:spcPts val="1200"/>
              </a:spcBef>
              <a:spcAft>
                <a:spcPts val="0"/>
              </a:spcAft>
              <a:defRPr/>
            </a:pPr>
            <a:r>
              <a:rPr lang="sv-SE" sz="1200" b="1" dirty="0" smtClean="0">
                <a:latin typeface="+mn-lt"/>
                <a:ea typeface="Flexo" charset="0"/>
                <a:cs typeface="Flexo" charset="0"/>
              </a:rPr>
              <a:t>Ethernet service activation</a:t>
            </a:r>
          </a:p>
          <a:p>
            <a:pPr marL="252000" indent="-252000" eaLnBrk="1" fontAlgn="auto" hangingPunct="1">
              <a:spcBef>
                <a:spcPts val="700"/>
              </a:spcBef>
              <a:spcAft>
                <a:spcPts val="0"/>
              </a:spcAft>
              <a:buFont typeface="Arial" panose="020B0604020202020204" pitchFamily="34" charset="0"/>
              <a:buChar char="•"/>
              <a:defRPr/>
            </a:pPr>
            <a:r>
              <a:rPr lang="sv-SE" sz="1200" dirty="0" smtClean="0">
                <a:latin typeface="+mn-lt"/>
                <a:ea typeface="Flexo" charset="0"/>
                <a:cs typeface="Flexo" charset="0"/>
              </a:rPr>
              <a:t>CIR validation</a:t>
            </a:r>
          </a:p>
          <a:p>
            <a:pPr marL="252000" indent="-252000" eaLnBrk="1" fontAlgn="auto" hangingPunct="1">
              <a:spcBef>
                <a:spcPts val="0"/>
              </a:spcBef>
              <a:spcAft>
                <a:spcPts val="0"/>
              </a:spcAft>
              <a:buFont typeface="Arial" panose="020B0604020202020204" pitchFamily="34" charset="0"/>
              <a:buChar char="•"/>
              <a:defRPr/>
            </a:pPr>
            <a:r>
              <a:rPr lang="sv-SE" sz="1200" dirty="0" smtClean="0">
                <a:latin typeface="+mn-lt"/>
                <a:ea typeface="Flexo" charset="0"/>
                <a:cs typeface="Flexo" charset="0"/>
              </a:rPr>
              <a:t>EIR configuration test</a:t>
            </a:r>
          </a:p>
          <a:p>
            <a:pPr marL="252000" indent="-252000" eaLnBrk="1" fontAlgn="auto" hangingPunct="1">
              <a:spcBef>
                <a:spcPts val="0"/>
              </a:spcBef>
              <a:spcAft>
                <a:spcPts val="0"/>
              </a:spcAft>
              <a:buFont typeface="Arial" panose="020B0604020202020204" pitchFamily="34" charset="0"/>
              <a:buChar char="•"/>
              <a:defRPr/>
            </a:pPr>
            <a:r>
              <a:rPr lang="sv-SE" sz="1200" dirty="0" smtClean="0">
                <a:latin typeface="+mn-lt"/>
                <a:ea typeface="Flexo" charset="0"/>
                <a:cs typeface="Flexo" charset="0"/>
              </a:rPr>
              <a:t>Traffic policing test</a:t>
            </a:r>
          </a:p>
          <a:p>
            <a:pPr eaLnBrk="1" fontAlgn="auto" hangingPunct="1">
              <a:spcBef>
                <a:spcPts val="1200"/>
              </a:spcBef>
              <a:spcAft>
                <a:spcPts val="0"/>
              </a:spcAft>
              <a:defRPr/>
            </a:pPr>
            <a:r>
              <a:rPr lang="sv-SE" sz="1200" b="1" dirty="0" err="1" smtClean="0">
                <a:latin typeface="+mn-lt"/>
                <a:ea typeface="Flexo" charset="0"/>
                <a:cs typeface="Flexo" charset="0"/>
              </a:rPr>
              <a:t>Protocol</a:t>
            </a:r>
            <a:r>
              <a:rPr lang="sv-SE" sz="1200" b="1" dirty="0" smtClean="0">
                <a:latin typeface="+mn-lt"/>
                <a:ea typeface="Flexo" charset="0"/>
                <a:cs typeface="Flexo" charset="0"/>
              </a:rPr>
              <a:t> </a:t>
            </a:r>
            <a:r>
              <a:rPr lang="sv-SE" sz="1200" b="1" dirty="0" err="1" smtClean="0">
                <a:latin typeface="+mn-lt"/>
                <a:ea typeface="Flexo" charset="0"/>
                <a:cs typeface="Flexo" charset="0"/>
              </a:rPr>
              <a:t>Transparency</a:t>
            </a:r>
            <a:r>
              <a:rPr lang="sv-SE" sz="1200" b="1" dirty="0" smtClean="0">
                <a:latin typeface="+mn-lt"/>
                <a:ea typeface="Flexo" charset="0"/>
                <a:cs typeface="Flexo" charset="0"/>
              </a:rPr>
              <a:t> </a:t>
            </a:r>
            <a:r>
              <a:rPr lang="sv-SE" sz="1200" dirty="0" smtClean="0">
                <a:latin typeface="+mn-lt"/>
                <a:ea typeface="Flexo" charset="0"/>
                <a:cs typeface="Flexo" charset="0"/>
              </a:rPr>
              <a:t>(mostly Layer 2)</a:t>
            </a:r>
          </a:p>
          <a:p>
            <a:pPr eaLnBrk="1" fontAlgn="auto" hangingPunct="1">
              <a:spcBef>
                <a:spcPts val="1200"/>
              </a:spcBef>
              <a:spcAft>
                <a:spcPts val="0"/>
              </a:spcAft>
              <a:defRPr/>
            </a:pPr>
            <a:r>
              <a:rPr lang="sv-SE" sz="1200" b="1" dirty="0" smtClean="0">
                <a:latin typeface="+mn-lt"/>
                <a:ea typeface="Flexo" charset="0"/>
                <a:cs typeface="Flexo" charset="0"/>
              </a:rPr>
              <a:t>Y.1731 and TWAMP</a:t>
            </a:r>
          </a:p>
          <a:p>
            <a:pPr marL="252000" indent="-252000" eaLnBrk="1" fontAlgn="auto" hangingPunct="1">
              <a:spcBef>
                <a:spcPts val="700"/>
              </a:spcBef>
              <a:spcAft>
                <a:spcPts val="0"/>
              </a:spcAft>
              <a:buFont typeface="Arial" panose="020B0604020202020204" pitchFamily="34" charset="0"/>
              <a:buChar char="•"/>
              <a:defRPr/>
            </a:pPr>
            <a:r>
              <a:rPr lang="sv-SE" sz="1200" dirty="0" smtClean="0">
                <a:latin typeface="+mn-lt"/>
                <a:ea typeface="Flexo" charset="0"/>
                <a:cs typeface="Flexo" charset="0"/>
              </a:rPr>
              <a:t>ETH-LB, ETH-DM, ETH-SLM</a:t>
            </a:r>
          </a:p>
          <a:p>
            <a:pPr marL="252000" indent="-252000" eaLnBrk="1" fontAlgn="auto" hangingPunct="1">
              <a:spcBef>
                <a:spcPts val="0"/>
              </a:spcBef>
              <a:spcAft>
                <a:spcPts val="0"/>
              </a:spcAft>
              <a:buFont typeface="Arial" panose="020B0604020202020204" pitchFamily="34" charset="0"/>
              <a:buChar char="•"/>
              <a:defRPr/>
            </a:pPr>
            <a:r>
              <a:rPr lang="sv-SE" sz="1200" dirty="0" smtClean="0">
                <a:latin typeface="+mn-lt"/>
                <a:ea typeface="Flexo" charset="0"/>
                <a:cs typeface="Flexo" charset="0"/>
              </a:rPr>
              <a:t>TWAMP and TWAMP Light</a:t>
            </a:r>
            <a:endParaRPr lang="sv-SE" sz="1100" dirty="0" smtClean="0">
              <a:latin typeface="+mn-lt"/>
              <a:ea typeface="Flexo" charset="0"/>
              <a:cs typeface="Flexo" charset="0"/>
            </a:endParaRPr>
          </a:p>
        </p:txBody>
      </p:sp>
      <p:pic>
        <p:nvPicPr>
          <p:cNvPr id="2" name="Picture 1"/>
          <p:cNvPicPr>
            <a:picLocks noChangeAspect="1"/>
          </p:cNvPicPr>
          <p:nvPr/>
        </p:nvPicPr>
        <p:blipFill>
          <a:blip r:embed="rId2"/>
          <a:stretch>
            <a:fillRect/>
          </a:stretch>
        </p:blipFill>
        <p:spPr>
          <a:xfrm>
            <a:off x="5823656" y="29947"/>
            <a:ext cx="3320344" cy="677284"/>
          </a:xfrm>
          <a:prstGeom prst="rect">
            <a:avLst/>
          </a:prstGeom>
        </p:spPr>
      </p:pic>
    </p:spTree>
    <p:extLst>
      <p:ext uri="{BB962C8B-B14F-4D97-AF65-F5344CB8AC3E}">
        <p14:creationId xmlns:p14="http://schemas.microsoft.com/office/powerpoint/2010/main" val="586565610"/>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214551" y="1353625"/>
            <a:ext cx="3741697" cy="3168210"/>
          </a:xfrm>
        </p:spPr>
        <p:txBody>
          <a:bodyPr>
            <a:normAutofit/>
          </a:bodyPr>
          <a:lstStyle/>
          <a:p>
            <a:r>
              <a:rPr lang="en-US" sz="1800" dirty="0" smtClean="0"/>
              <a:t>Similar concept as building test templates</a:t>
            </a:r>
          </a:p>
          <a:p>
            <a:r>
              <a:rPr lang="en-US" sz="1800" dirty="0" smtClean="0"/>
              <a:t>Runs continuously</a:t>
            </a:r>
          </a:p>
          <a:p>
            <a:r>
              <a:rPr lang="en-US" sz="1800" dirty="0" smtClean="0"/>
              <a:t>Mix of concurrent traffic types and service requests</a:t>
            </a:r>
          </a:p>
          <a:p>
            <a:r>
              <a:rPr lang="en-US" sz="1800" dirty="0" smtClean="0"/>
              <a:t>Virtually non-intrusive</a:t>
            </a:r>
          </a:p>
          <a:p>
            <a:r>
              <a:rPr lang="en-US" sz="1800" dirty="0" smtClean="0"/>
              <a:t>SLA threshold configuration</a:t>
            </a:r>
          </a:p>
          <a:p>
            <a:r>
              <a:rPr lang="en-US" sz="1800" b="1" dirty="0" smtClean="0">
                <a:solidFill>
                  <a:schemeClr val="accent1"/>
                </a:solidFill>
              </a:rPr>
              <a:t>Is the customer happy?</a:t>
            </a:r>
            <a:endParaRPr lang="en-US" sz="1800" b="1" dirty="0">
              <a:solidFill>
                <a:schemeClr val="accent1"/>
              </a:solidFill>
            </a:endParaRPr>
          </a:p>
        </p:txBody>
      </p:sp>
      <p:sp>
        <p:nvSpPr>
          <p:cNvPr id="3" name="Title 2"/>
          <p:cNvSpPr>
            <a:spLocks noGrp="1"/>
          </p:cNvSpPr>
          <p:nvPr>
            <p:ph type="title"/>
          </p:nvPr>
        </p:nvSpPr>
        <p:spPr/>
        <p:txBody>
          <a:bodyPr>
            <a:normAutofit/>
          </a:bodyPr>
          <a:lstStyle/>
          <a:p>
            <a:r>
              <a:rPr lang="en-US" dirty="0" smtClean="0"/>
              <a:t>Defining a Monitoring Template</a:t>
            </a: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0622" y="1251081"/>
            <a:ext cx="4942703" cy="1508718"/>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4718" y="2937730"/>
            <a:ext cx="3675792" cy="1578268"/>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42578" y="60838"/>
            <a:ext cx="1501422" cy="671952"/>
          </a:xfrm>
          <a:prstGeom prst="rect">
            <a:avLst/>
          </a:prstGeom>
        </p:spPr>
      </p:pic>
    </p:spTree>
    <p:extLst>
      <p:ext uri="{BB962C8B-B14F-4D97-AF65-F5344CB8AC3E}">
        <p14:creationId xmlns:p14="http://schemas.microsoft.com/office/powerpoint/2010/main" val="1340930184"/>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Getting the Full </a:t>
            </a:r>
            <a:r>
              <a:rPr lang="en-US" dirty="0"/>
              <a:t>P</a:t>
            </a:r>
            <a:r>
              <a:rPr lang="en-US" dirty="0" smtClean="0"/>
              <a:t>icture</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7393" y="1160598"/>
            <a:ext cx="8706234" cy="3257968"/>
          </a:xfrm>
          <a:prstGeom prst="rect">
            <a:avLst/>
          </a:prstGeom>
        </p:spPr>
      </p:pic>
      <p:sp>
        <p:nvSpPr>
          <p:cNvPr id="5" name="Rounded Rectangle 4"/>
          <p:cNvSpPr/>
          <p:nvPr/>
        </p:nvSpPr>
        <p:spPr>
          <a:xfrm>
            <a:off x="1544595" y="1248032"/>
            <a:ext cx="1136821" cy="432487"/>
          </a:xfrm>
          <a:prstGeom prst="roundRect">
            <a:avLst/>
          </a:prstGeom>
          <a:noFill/>
          <a:ln w="571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Rounded Rectangle 5"/>
          <p:cNvSpPr/>
          <p:nvPr/>
        </p:nvSpPr>
        <p:spPr>
          <a:xfrm>
            <a:off x="1532239" y="3192162"/>
            <a:ext cx="877330" cy="378942"/>
          </a:xfrm>
          <a:prstGeom prst="roundRect">
            <a:avLst/>
          </a:prstGeom>
          <a:noFill/>
          <a:ln w="571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915334334"/>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Activation Test Report</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73124"/>
            <a:ext cx="4188941" cy="1420452"/>
          </a:xfrm>
          <a:prstGeom prst="rect">
            <a:avLst/>
          </a:prstGeom>
          <a:effectLst>
            <a:outerShdw blurRad="50800" dist="76200" dir="2700000" algn="tl" rotWithShape="0">
              <a:prstClr val="black">
                <a:alpha val="40000"/>
              </a:prstClr>
            </a:outerShdw>
          </a:effectLst>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56017" y="1604961"/>
            <a:ext cx="3579809" cy="3187989"/>
          </a:xfrm>
          <a:prstGeom prst="rect">
            <a:avLst/>
          </a:prstGeom>
          <a:effectLst>
            <a:outerShdw blurRad="50800" dist="76200" dir="2700000" algn="tl" rotWithShape="0">
              <a:prstClr val="black">
                <a:alpha val="40000"/>
              </a:prstClr>
            </a:outerShdw>
          </a:effectLst>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2112" y="1786222"/>
            <a:ext cx="3944816" cy="3538539"/>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1079703647"/>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Service SLA and KPI Drill Down</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7767" y="1073150"/>
            <a:ext cx="5963034" cy="1797165"/>
          </a:xfrm>
          <a:prstGeom prst="rect">
            <a:avLst/>
          </a:prstGeom>
          <a:effectLst>
            <a:outerShdw blurRad="50800" dist="76200" dir="2700000" algn="tl" rotWithShape="0">
              <a:prstClr val="black">
                <a:alpha val="40000"/>
              </a:prstClr>
            </a:outerShdw>
          </a:effectLst>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1729" y="2497907"/>
            <a:ext cx="6586151" cy="2208490"/>
          </a:xfrm>
          <a:prstGeom prst="rect">
            <a:avLst/>
          </a:prstGeom>
          <a:effectLst>
            <a:outerShdw blurRad="50800" dist="76200" dir="2700000" algn="tl" rotWithShape="0">
              <a:prstClr val="black">
                <a:alpha val="40000"/>
              </a:prstClr>
            </a:outerShdw>
          </a:effectLst>
        </p:spPr>
      </p:pic>
      <p:sp>
        <p:nvSpPr>
          <p:cNvPr id="6" name="TextBox 5"/>
          <p:cNvSpPr txBox="1"/>
          <p:nvPr/>
        </p:nvSpPr>
        <p:spPr>
          <a:xfrm>
            <a:off x="6623222" y="1433384"/>
            <a:ext cx="1693733" cy="369332"/>
          </a:xfrm>
          <a:prstGeom prst="rect">
            <a:avLst/>
          </a:prstGeom>
          <a:noFill/>
        </p:spPr>
        <p:txBody>
          <a:bodyPr wrap="none" rtlCol="0">
            <a:spAutoFit/>
          </a:bodyPr>
          <a:lstStyle/>
          <a:p>
            <a:r>
              <a:rPr lang="en-US" dirty="0" smtClean="0"/>
              <a:t>Branch Offices</a:t>
            </a:r>
            <a:endParaRPr lang="en-US" dirty="0"/>
          </a:p>
        </p:txBody>
      </p:sp>
      <p:sp>
        <p:nvSpPr>
          <p:cNvPr id="7" name="TextBox 6"/>
          <p:cNvSpPr txBox="1"/>
          <p:nvPr/>
        </p:nvSpPr>
        <p:spPr>
          <a:xfrm>
            <a:off x="6061030" y="2701903"/>
            <a:ext cx="671979" cy="369332"/>
          </a:xfrm>
          <a:prstGeom prst="rect">
            <a:avLst/>
          </a:prstGeom>
          <a:noFill/>
        </p:spPr>
        <p:txBody>
          <a:bodyPr wrap="none" rtlCol="0">
            <a:spAutoFit/>
          </a:bodyPr>
          <a:lstStyle/>
          <a:p>
            <a:r>
              <a:rPr lang="en-US" dirty="0" smtClean="0"/>
              <a:t>KPIs</a:t>
            </a:r>
            <a:endParaRPr lang="en-US" dirty="0"/>
          </a:p>
        </p:txBody>
      </p:sp>
    </p:spTree>
    <p:extLst>
      <p:ext uri="{BB962C8B-B14F-4D97-AF65-F5344CB8AC3E}">
        <p14:creationId xmlns:p14="http://schemas.microsoft.com/office/powerpoint/2010/main" val="254520418"/>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Deployment Options</a:t>
            </a:r>
            <a:endParaRPr lang="en-US" dirty="0"/>
          </a:p>
        </p:txBody>
      </p:sp>
    </p:spTree>
    <p:extLst>
      <p:ext uri="{BB962C8B-B14F-4D97-AF65-F5344CB8AC3E}">
        <p14:creationId xmlns:p14="http://schemas.microsoft.com/office/powerpoint/2010/main" val="1233636205"/>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Start Easily Today</a:t>
            </a:r>
            <a:endParaRPr lang="en-US" dirty="0"/>
          </a:p>
        </p:txBody>
      </p:sp>
      <p:sp>
        <p:nvSpPr>
          <p:cNvPr id="4" name="Freeform 3"/>
          <p:cNvSpPr>
            <a:spLocks/>
          </p:cNvSpPr>
          <p:nvPr/>
        </p:nvSpPr>
        <p:spPr bwMode="auto">
          <a:xfrm>
            <a:off x="3256491" y="2083025"/>
            <a:ext cx="2199114" cy="1457216"/>
          </a:xfrm>
          <a:custGeom>
            <a:avLst/>
            <a:gdLst>
              <a:gd name="T0" fmla="*/ 2147483646 w 466"/>
              <a:gd name="T1" fmla="*/ 2147483646 h 452"/>
              <a:gd name="T2" fmla="*/ 2147483646 w 466"/>
              <a:gd name="T3" fmla="*/ 2147483646 h 452"/>
              <a:gd name="T4" fmla="*/ 2147483646 w 466"/>
              <a:gd name="T5" fmla="*/ 1517714045 h 452"/>
              <a:gd name="T6" fmla="*/ 2147483646 w 466"/>
              <a:gd name="T7" fmla="*/ 1609698603 h 452"/>
              <a:gd name="T8" fmla="*/ 2087273868 w 466"/>
              <a:gd name="T9" fmla="*/ 2147483646 h 452"/>
              <a:gd name="T10" fmla="*/ 0 w 466"/>
              <a:gd name="T11" fmla="*/ 2147483646 h 452"/>
              <a:gd name="T12" fmla="*/ 2147483646 w 466"/>
              <a:gd name="T13" fmla="*/ 2147483646 h 452"/>
              <a:gd name="T14" fmla="*/ 2147483646 w 466"/>
              <a:gd name="T15" fmla="*/ 2147483646 h 452"/>
              <a:gd name="T16" fmla="*/ 2147483646 w 466"/>
              <a:gd name="T17" fmla="*/ 2147483646 h 452"/>
              <a:gd name="T18" fmla="*/ 2147483646 w 466"/>
              <a:gd name="T19" fmla="*/ 2147483646 h 452"/>
              <a:gd name="T20" fmla="*/ 2147483646 w 466"/>
              <a:gd name="T21" fmla="*/ 2147483646 h 4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6" h="452">
                <a:moveTo>
                  <a:pt x="424" y="153"/>
                </a:moveTo>
                <a:cubicBezTo>
                  <a:pt x="425" y="150"/>
                  <a:pt x="425" y="148"/>
                  <a:pt x="425" y="146"/>
                </a:cubicBezTo>
                <a:cubicBezTo>
                  <a:pt x="425" y="102"/>
                  <a:pt x="389" y="66"/>
                  <a:pt x="345" y="66"/>
                </a:cubicBezTo>
                <a:cubicBezTo>
                  <a:pt x="337" y="66"/>
                  <a:pt x="330" y="68"/>
                  <a:pt x="323" y="70"/>
                </a:cubicBezTo>
                <a:cubicBezTo>
                  <a:pt x="262" y="0"/>
                  <a:pt x="128" y="9"/>
                  <a:pt x="91" y="136"/>
                </a:cubicBezTo>
                <a:cubicBezTo>
                  <a:pt x="40" y="143"/>
                  <a:pt x="0" y="187"/>
                  <a:pt x="0" y="241"/>
                </a:cubicBezTo>
                <a:cubicBezTo>
                  <a:pt x="0" y="296"/>
                  <a:pt x="43" y="342"/>
                  <a:pt x="97" y="347"/>
                </a:cubicBezTo>
                <a:cubicBezTo>
                  <a:pt x="116" y="408"/>
                  <a:pt x="173" y="452"/>
                  <a:pt x="240" y="452"/>
                </a:cubicBezTo>
                <a:cubicBezTo>
                  <a:pt x="308" y="452"/>
                  <a:pt x="365" y="406"/>
                  <a:pt x="383" y="344"/>
                </a:cubicBezTo>
                <a:cubicBezTo>
                  <a:pt x="431" y="332"/>
                  <a:pt x="466" y="289"/>
                  <a:pt x="466" y="238"/>
                </a:cubicBezTo>
                <a:cubicBezTo>
                  <a:pt x="466" y="203"/>
                  <a:pt x="450" y="173"/>
                  <a:pt x="424" y="153"/>
                </a:cubicBezTo>
                <a:close/>
              </a:path>
            </a:pathLst>
          </a:custGeom>
          <a:solidFill>
            <a:srgbClr val="8EC7F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endParaRPr lang="en-US" dirty="0">
              <a:latin typeface="+mn-lt"/>
              <a:ea typeface="Flexo Medium" charset="0"/>
              <a:cs typeface="Flexo Medium" charset="0"/>
            </a:endParaRPr>
          </a:p>
        </p:txBody>
      </p:sp>
      <p:sp>
        <p:nvSpPr>
          <p:cNvPr id="5" name="TextBox 4"/>
          <p:cNvSpPr txBox="1"/>
          <p:nvPr/>
        </p:nvSpPr>
        <p:spPr>
          <a:xfrm>
            <a:off x="4613812" y="1085796"/>
            <a:ext cx="1389994" cy="523220"/>
          </a:xfrm>
          <a:prstGeom prst="rect">
            <a:avLst/>
          </a:prstGeom>
          <a:solidFill>
            <a:schemeClr val="bg1"/>
          </a:solidFill>
        </p:spPr>
        <p:txBody>
          <a:bodyPr wrap="square" rtlCol="0">
            <a:spAutoFit/>
          </a:bodyPr>
          <a:lstStyle/>
          <a:p>
            <a:r>
              <a:rPr lang="en-US" sz="1400" dirty="0" smtClean="0">
                <a:solidFill>
                  <a:schemeClr val="tx2"/>
                </a:solidFill>
                <a:latin typeface="+mn-lt"/>
                <a:ea typeface="Flexo Medium" charset="0"/>
                <a:cs typeface="Flexo Medium" charset="0"/>
              </a:rPr>
              <a:t>Netrounds</a:t>
            </a:r>
          </a:p>
          <a:p>
            <a:r>
              <a:rPr lang="en-US" sz="1400" dirty="0" smtClean="0">
                <a:solidFill>
                  <a:schemeClr val="tx2"/>
                </a:solidFill>
                <a:latin typeface="+mn-lt"/>
                <a:ea typeface="Flexo Medium" charset="0"/>
                <a:cs typeface="Flexo Medium" charset="0"/>
              </a:rPr>
              <a:t>Test Agent</a:t>
            </a:r>
            <a:endParaRPr lang="en-US" sz="1400" dirty="0">
              <a:solidFill>
                <a:schemeClr val="tx2"/>
              </a:solidFill>
              <a:latin typeface="+mn-lt"/>
              <a:ea typeface="Flexo Medium" charset="0"/>
              <a:cs typeface="Flexo Medium" charset="0"/>
            </a:endParaRPr>
          </a:p>
        </p:txBody>
      </p:sp>
      <p:sp>
        <p:nvSpPr>
          <p:cNvPr id="6" name="TextBox 5"/>
          <p:cNvSpPr txBox="1"/>
          <p:nvPr/>
        </p:nvSpPr>
        <p:spPr>
          <a:xfrm>
            <a:off x="1652413" y="1073150"/>
            <a:ext cx="2220380" cy="523220"/>
          </a:xfrm>
          <a:prstGeom prst="rect">
            <a:avLst/>
          </a:prstGeom>
          <a:solidFill>
            <a:schemeClr val="bg1"/>
          </a:solidFill>
        </p:spPr>
        <p:txBody>
          <a:bodyPr wrap="square" rtlCol="0">
            <a:spAutoFit/>
          </a:bodyPr>
          <a:lstStyle/>
          <a:p>
            <a:pPr algn="ctr"/>
            <a:r>
              <a:rPr lang="en-US" sz="1400" dirty="0" smtClean="0">
                <a:solidFill>
                  <a:schemeClr val="tx2"/>
                </a:solidFill>
                <a:latin typeface="+mn-lt"/>
                <a:ea typeface="Flexo Medium" charset="0"/>
                <a:cs typeface="Flexo Medium" charset="0"/>
              </a:rPr>
              <a:t>Central Test Head to initiate test sessions</a:t>
            </a:r>
            <a:endParaRPr lang="en-US" sz="1400" dirty="0">
              <a:solidFill>
                <a:schemeClr val="tx2"/>
              </a:solidFill>
              <a:latin typeface="+mn-lt"/>
              <a:ea typeface="Flexo Medium" charset="0"/>
              <a:cs typeface="Flexo Medium" charset="0"/>
            </a:endParaRPr>
          </a:p>
        </p:txBody>
      </p:sp>
      <p:grpSp>
        <p:nvGrpSpPr>
          <p:cNvPr id="7" name="Group 6"/>
          <p:cNvGrpSpPr/>
          <p:nvPr/>
        </p:nvGrpSpPr>
        <p:grpSpPr>
          <a:xfrm>
            <a:off x="3912719" y="1194341"/>
            <a:ext cx="624934" cy="337043"/>
            <a:chOff x="3745758" y="2224808"/>
            <a:chExt cx="624934" cy="337043"/>
          </a:xfrm>
        </p:grpSpPr>
        <p:sp>
          <p:nvSpPr>
            <p:cNvPr id="8" name="Freeform 673"/>
            <p:cNvSpPr>
              <a:spLocks/>
            </p:cNvSpPr>
            <p:nvPr/>
          </p:nvSpPr>
          <p:spPr bwMode="auto">
            <a:xfrm>
              <a:off x="3745758" y="2224808"/>
              <a:ext cx="624934" cy="337043"/>
            </a:xfrm>
            <a:custGeom>
              <a:avLst/>
              <a:gdLst>
                <a:gd name="T0" fmla="*/ 142 w 178"/>
                <a:gd name="T1" fmla="*/ 0 h 96"/>
                <a:gd name="T2" fmla="*/ 35 w 178"/>
                <a:gd name="T3" fmla="*/ 0 h 96"/>
                <a:gd name="T4" fmla="*/ 0 w 178"/>
                <a:gd name="T5" fmla="*/ 68 h 96"/>
                <a:gd name="T6" fmla="*/ 0 w 178"/>
                <a:gd name="T7" fmla="*/ 96 h 96"/>
                <a:gd name="T8" fmla="*/ 178 w 178"/>
                <a:gd name="T9" fmla="*/ 96 h 96"/>
                <a:gd name="T10" fmla="*/ 178 w 178"/>
                <a:gd name="T11" fmla="*/ 68 h 96"/>
                <a:gd name="T12" fmla="*/ 142 w 178"/>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78" h="96">
                  <a:moveTo>
                    <a:pt x="142" y="0"/>
                  </a:moveTo>
                  <a:lnTo>
                    <a:pt x="35" y="0"/>
                  </a:lnTo>
                  <a:lnTo>
                    <a:pt x="0" y="68"/>
                  </a:lnTo>
                  <a:lnTo>
                    <a:pt x="0" y="96"/>
                  </a:lnTo>
                  <a:lnTo>
                    <a:pt x="178" y="96"/>
                  </a:lnTo>
                  <a:lnTo>
                    <a:pt x="178" y="68"/>
                  </a:lnTo>
                  <a:lnTo>
                    <a:pt x="14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Flexo Medium" charset="0"/>
                <a:cs typeface="Flexo Medium" charset="0"/>
              </a:endParaRPr>
            </a:p>
          </p:txBody>
        </p:sp>
        <p:sp>
          <p:nvSpPr>
            <p:cNvPr id="9" name="Rectangle 674"/>
            <p:cNvSpPr>
              <a:spLocks noChangeArrowheads="1"/>
            </p:cNvSpPr>
            <p:nvPr/>
          </p:nvSpPr>
          <p:spPr bwMode="auto">
            <a:xfrm>
              <a:off x="3773845" y="2467058"/>
              <a:ext cx="565249" cy="63196"/>
            </a:xfrm>
            <a:prstGeom prst="rect">
              <a:avLst/>
            </a:prstGeom>
            <a:solidFill>
              <a:srgbClr val="FFAE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Flexo Medium" charset="0"/>
                <a:cs typeface="Flexo Medium" charset="0"/>
              </a:endParaRPr>
            </a:p>
          </p:txBody>
        </p:sp>
        <p:sp>
          <p:nvSpPr>
            <p:cNvPr id="10" name="Freeform 675"/>
            <p:cNvSpPr>
              <a:spLocks noEditPoints="1"/>
            </p:cNvSpPr>
            <p:nvPr/>
          </p:nvSpPr>
          <p:spPr bwMode="auto">
            <a:xfrm>
              <a:off x="3773845" y="2249385"/>
              <a:ext cx="565249" cy="214163"/>
            </a:xfrm>
            <a:custGeom>
              <a:avLst/>
              <a:gdLst>
                <a:gd name="T0" fmla="*/ 21 w 107"/>
                <a:gd name="T1" fmla="*/ 0 h 40"/>
                <a:gd name="T2" fmla="*/ 0 w 107"/>
                <a:gd name="T3" fmla="*/ 40 h 40"/>
                <a:gd name="T4" fmla="*/ 107 w 107"/>
                <a:gd name="T5" fmla="*/ 40 h 40"/>
                <a:gd name="T6" fmla="*/ 86 w 107"/>
                <a:gd name="T7" fmla="*/ 0 h 40"/>
                <a:gd name="T8" fmla="*/ 21 w 107"/>
                <a:gd name="T9" fmla="*/ 0 h 40"/>
                <a:gd name="T10" fmla="*/ 54 w 107"/>
                <a:gd name="T11" fmla="*/ 33 h 40"/>
                <a:gd name="T12" fmla="*/ 24 w 107"/>
                <a:gd name="T13" fmla="*/ 16 h 40"/>
                <a:gd name="T14" fmla="*/ 50 w 107"/>
                <a:gd name="T15" fmla="*/ 5 h 40"/>
                <a:gd name="T16" fmla="*/ 69 w 107"/>
                <a:gd name="T17" fmla="*/ 17 h 40"/>
                <a:gd name="T18" fmla="*/ 53 w 107"/>
                <a:gd name="T19" fmla="*/ 9 h 40"/>
                <a:gd name="T20" fmla="*/ 38 w 107"/>
                <a:gd name="T21" fmla="*/ 16 h 40"/>
                <a:gd name="T22" fmla="*/ 58 w 107"/>
                <a:gd name="T23" fmla="*/ 24 h 40"/>
                <a:gd name="T24" fmla="*/ 77 w 107"/>
                <a:gd name="T25" fmla="*/ 13 h 40"/>
                <a:gd name="T26" fmla="*/ 66 w 107"/>
                <a:gd name="T27" fmla="*/ 6 h 40"/>
                <a:gd name="T28" fmla="*/ 83 w 107"/>
                <a:gd name="T29" fmla="*/ 17 h 40"/>
                <a:gd name="T30" fmla="*/ 54 w 107"/>
                <a:gd name="T31" fmla="*/ 3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40">
                  <a:moveTo>
                    <a:pt x="21" y="0"/>
                  </a:moveTo>
                  <a:cubicBezTo>
                    <a:pt x="0" y="40"/>
                    <a:pt x="0" y="40"/>
                    <a:pt x="0" y="40"/>
                  </a:cubicBezTo>
                  <a:cubicBezTo>
                    <a:pt x="107" y="40"/>
                    <a:pt x="107" y="40"/>
                    <a:pt x="107" y="40"/>
                  </a:cubicBezTo>
                  <a:cubicBezTo>
                    <a:pt x="86" y="0"/>
                    <a:pt x="86" y="0"/>
                    <a:pt x="86" y="0"/>
                  </a:cubicBezTo>
                  <a:lnTo>
                    <a:pt x="21" y="0"/>
                  </a:lnTo>
                  <a:close/>
                  <a:moveTo>
                    <a:pt x="54" y="33"/>
                  </a:moveTo>
                  <a:cubicBezTo>
                    <a:pt x="37" y="33"/>
                    <a:pt x="20" y="27"/>
                    <a:pt x="24" y="16"/>
                  </a:cubicBezTo>
                  <a:cubicBezTo>
                    <a:pt x="27" y="8"/>
                    <a:pt x="41" y="5"/>
                    <a:pt x="50" y="5"/>
                  </a:cubicBezTo>
                  <a:cubicBezTo>
                    <a:pt x="66" y="5"/>
                    <a:pt x="73" y="13"/>
                    <a:pt x="69" y="17"/>
                  </a:cubicBezTo>
                  <a:cubicBezTo>
                    <a:pt x="68" y="15"/>
                    <a:pt x="64" y="9"/>
                    <a:pt x="53" y="9"/>
                  </a:cubicBezTo>
                  <a:cubicBezTo>
                    <a:pt x="46" y="9"/>
                    <a:pt x="38" y="11"/>
                    <a:pt x="38" y="16"/>
                  </a:cubicBezTo>
                  <a:cubicBezTo>
                    <a:pt x="38" y="20"/>
                    <a:pt x="45" y="25"/>
                    <a:pt x="58" y="24"/>
                  </a:cubicBezTo>
                  <a:cubicBezTo>
                    <a:pt x="73" y="24"/>
                    <a:pt x="79" y="18"/>
                    <a:pt x="77" y="13"/>
                  </a:cubicBezTo>
                  <a:cubicBezTo>
                    <a:pt x="76" y="10"/>
                    <a:pt x="70" y="7"/>
                    <a:pt x="66" y="6"/>
                  </a:cubicBezTo>
                  <a:cubicBezTo>
                    <a:pt x="72" y="7"/>
                    <a:pt x="81" y="10"/>
                    <a:pt x="83" y="17"/>
                  </a:cubicBezTo>
                  <a:cubicBezTo>
                    <a:pt x="86" y="25"/>
                    <a:pt x="74" y="33"/>
                    <a:pt x="54" y="33"/>
                  </a:cubicBezTo>
                  <a:close/>
                </a:path>
              </a:pathLst>
            </a:custGeom>
            <a:solidFill>
              <a:srgbClr val="FFAE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Flexo Medium" charset="0"/>
                <a:cs typeface="Flexo Medium" charset="0"/>
              </a:endParaRPr>
            </a:p>
          </p:txBody>
        </p:sp>
        <p:sp>
          <p:nvSpPr>
            <p:cNvPr id="11" name="Freeform 676"/>
            <p:cNvSpPr>
              <a:spLocks noEditPoints="1"/>
            </p:cNvSpPr>
            <p:nvPr/>
          </p:nvSpPr>
          <p:spPr bwMode="auto">
            <a:xfrm>
              <a:off x="3752780" y="2235341"/>
              <a:ext cx="607380" cy="315978"/>
            </a:xfrm>
            <a:custGeom>
              <a:avLst/>
              <a:gdLst>
                <a:gd name="T0" fmla="*/ 35 w 173"/>
                <a:gd name="T1" fmla="*/ 0 h 90"/>
                <a:gd name="T2" fmla="*/ 0 w 173"/>
                <a:gd name="T3" fmla="*/ 65 h 90"/>
                <a:gd name="T4" fmla="*/ 0 w 173"/>
                <a:gd name="T5" fmla="*/ 90 h 90"/>
                <a:gd name="T6" fmla="*/ 173 w 173"/>
                <a:gd name="T7" fmla="*/ 90 h 90"/>
                <a:gd name="T8" fmla="*/ 173 w 173"/>
                <a:gd name="T9" fmla="*/ 65 h 90"/>
                <a:gd name="T10" fmla="*/ 139 w 173"/>
                <a:gd name="T11" fmla="*/ 0 h 90"/>
                <a:gd name="T12" fmla="*/ 35 w 173"/>
                <a:gd name="T13" fmla="*/ 0 h 90"/>
                <a:gd name="T14" fmla="*/ 6 w 173"/>
                <a:gd name="T15" fmla="*/ 84 h 90"/>
                <a:gd name="T16" fmla="*/ 6 w 173"/>
                <a:gd name="T17" fmla="*/ 66 h 90"/>
                <a:gd name="T18" fmla="*/ 167 w 173"/>
                <a:gd name="T19" fmla="*/ 66 h 90"/>
                <a:gd name="T20" fmla="*/ 167 w 173"/>
                <a:gd name="T21" fmla="*/ 84 h 90"/>
                <a:gd name="T22" fmla="*/ 6 w 173"/>
                <a:gd name="T23" fmla="*/ 84 h 90"/>
                <a:gd name="T24" fmla="*/ 6 w 173"/>
                <a:gd name="T25" fmla="*/ 65 h 90"/>
                <a:gd name="T26" fmla="*/ 38 w 173"/>
                <a:gd name="T27" fmla="*/ 4 h 90"/>
                <a:gd name="T28" fmla="*/ 136 w 173"/>
                <a:gd name="T29" fmla="*/ 4 h 90"/>
                <a:gd name="T30" fmla="*/ 167 w 173"/>
                <a:gd name="T31" fmla="*/ 65 h 90"/>
                <a:gd name="T32" fmla="*/ 6 w 173"/>
                <a:gd name="T33" fmla="*/ 6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3" h="90">
                  <a:moveTo>
                    <a:pt x="35" y="0"/>
                  </a:moveTo>
                  <a:lnTo>
                    <a:pt x="0" y="65"/>
                  </a:lnTo>
                  <a:lnTo>
                    <a:pt x="0" y="90"/>
                  </a:lnTo>
                  <a:lnTo>
                    <a:pt x="173" y="90"/>
                  </a:lnTo>
                  <a:lnTo>
                    <a:pt x="173" y="65"/>
                  </a:lnTo>
                  <a:lnTo>
                    <a:pt x="139" y="0"/>
                  </a:lnTo>
                  <a:lnTo>
                    <a:pt x="35" y="0"/>
                  </a:lnTo>
                  <a:close/>
                  <a:moveTo>
                    <a:pt x="6" y="84"/>
                  </a:moveTo>
                  <a:lnTo>
                    <a:pt x="6" y="66"/>
                  </a:lnTo>
                  <a:lnTo>
                    <a:pt x="167" y="66"/>
                  </a:lnTo>
                  <a:lnTo>
                    <a:pt x="167" y="84"/>
                  </a:lnTo>
                  <a:lnTo>
                    <a:pt x="6" y="84"/>
                  </a:lnTo>
                  <a:close/>
                  <a:moveTo>
                    <a:pt x="6" y="65"/>
                  </a:moveTo>
                  <a:lnTo>
                    <a:pt x="38" y="4"/>
                  </a:lnTo>
                  <a:lnTo>
                    <a:pt x="136" y="4"/>
                  </a:lnTo>
                  <a:lnTo>
                    <a:pt x="167" y="65"/>
                  </a:lnTo>
                  <a:lnTo>
                    <a:pt x="6" y="65"/>
                  </a:lnTo>
                  <a:close/>
                </a:path>
              </a:pathLst>
            </a:custGeom>
            <a:solidFill>
              <a:srgbClr val="FF6C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Flexo Medium" charset="0"/>
                <a:cs typeface="Flexo Medium" charset="0"/>
              </a:endParaRPr>
            </a:p>
          </p:txBody>
        </p:sp>
      </p:grpSp>
      <p:sp>
        <p:nvSpPr>
          <p:cNvPr id="12" name="Freeform 968"/>
          <p:cNvSpPr>
            <a:spLocks/>
          </p:cNvSpPr>
          <p:nvPr/>
        </p:nvSpPr>
        <p:spPr bwMode="auto">
          <a:xfrm>
            <a:off x="2905914" y="3353039"/>
            <a:ext cx="1414789" cy="798078"/>
          </a:xfrm>
          <a:custGeom>
            <a:avLst/>
            <a:gdLst>
              <a:gd name="T0" fmla="*/ 2147483646 w 272"/>
              <a:gd name="T1" fmla="*/ 1496596950 h 240"/>
              <a:gd name="T2" fmla="*/ 2147483646 w 272"/>
              <a:gd name="T3" fmla="*/ 1427526343 h 240"/>
              <a:gd name="T4" fmla="*/ 2147483646 w 272"/>
              <a:gd name="T5" fmla="*/ 345367420 h 240"/>
              <a:gd name="T6" fmla="*/ 2147483646 w 272"/>
              <a:gd name="T7" fmla="*/ 391419287 h 240"/>
              <a:gd name="T8" fmla="*/ 2147483646 w 272"/>
              <a:gd name="T9" fmla="*/ 0 h 240"/>
              <a:gd name="T10" fmla="*/ 1236585926 w 272"/>
              <a:gd name="T11" fmla="*/ 1289375539 h 240"/>
              <a:gd name="T12" fmla="*/ 0 w 272"/>
              <a:gd name="T13" fmla="*/ 2147483646 h 240"/>
              <a:gd name="T14" fmla="*/ 1305281954 w 272"/>
              <a:gd name="T15" fmla="*/ 2147483646 h 240"/>
              <a:gd name="T16" fmla="*/ 2147483646 w 272"/>
              <a:gd name="T17" fmla="*/ 2147483646 h 240"/>
              <a:gd name="T18" fmla="*/ 2147483646 w 272"/>
              <a:gd name="T19" fmla="*/ 2147483646 h 240"/>
              <a:gd name="T20" fmla="*/ 2147483646 w 272"/>
              <a:gd name="T21" fmla="*/ 2147483646 h 240"/>
              <a:gd name="T22" fmla="*/ 2147483646 w 272"/>
              <a:gd name="T23" fmla="*/ 149659695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72" h="240">
                <a:moveTo>
                  <a:pt x="248" y="65"/>
                </a:moveTo>
                <a:cubicBezTo>
                  <a:pt x="248" y="64"/>
                  <a:pt x="248" y="63"/>
                  <a:pt x="248" y="62"/>
                </a:cubicBezTo>
                <a:cubicBezTo>
                  <a:pt x="248" y="36"/>
                  <a:pt x="227" y="15"/>
                  <a:pt x="202" y="15"/>
                </a:cubicBezTo>
                <a:cubicBezTo>
                  <a:pt x="197" y="15"/>
                  <a:pt x="193" y="16"/>
                  <a:pt x="189" y="17"/>
                </a:cubicBezTo>
                <a:cubicBezTo>
                  <a:pt x="174" y="6"/>
                  <a:pt x="156" y="0"/>
                  <a:pt x="136" y="0"/>
                </a:cubicBezTo>
                <a:cubicBezTo>
                  <a:pt x="99" y="0"/>
                  <a:pt x="67" y="23"/>
                  <a:pt x="54" y="56"/>
                </a:cubicBezTo>
                <a:cubicBezTo>
                  <a:pt x="24" y="60"/>
                  <a:pt x="0" y="86"/>
                  <a:pt x="0" y="117"/>
                </a:cubicBezTo>
                <a:cubicBezTo>
                  <a:pt x="0" y="149"/>
                  <a:pt x="25" y="176"/>
                  <a:pt x="57" y="179"/>
                </a:cubicBezTo>
                <a:cubicBezTo>
                  <a:pt x="68" y="214"/>
                  <a:pt x="101" y="240"/>
                  <a:pt x="140" y="240"/>
                </a:cubicBezTo>
                <a:cubicBezTo>
                  <a:pt x="180" y="240"/>
                  <a:pt x="213" y="213"/>
                  <a:pt x="224" y="177"/>
                </a:cubicBezTo>
                <a:cubicBezTo>
                  <a:pt x="251" y="170"/>
                  <a:pt x="272" y="145"/>
                  <a:pt x="272" y="115"/>
                </a:cubicBezTo>
                <a:cubicBezTo>
                  <a:pt x="272" y="95"/>
                  <a:pt x="263" y="77"/>
                  <a:pt x="248" y="65"/>
                </a:cubicBezTo>
                <a:close/>
              </a:path>
            </a:pathLst>
          </a:custGeom>
          <a:solidFill>
            <a:schemeClr val="accent4">
              <a:lumMod val="60000"/>
              <a:lumOff val="40000"/>
            </a:schemeClr>
          </a:solidFill>
          <a:ln>
            <a:noFill/>
          </a:ln>
          <a:extLst/>
        </p:spPr>
        <p:txBody>
          <a:bodyPr/>
          <a:lstStyle/>
          <a:p>
            <a:endParaRPr lang="en-US" dirty="0">
              <a:latin typeface="+mn-lt"/>
              <a:ea typeface="Flexo Medium" charset="0"/>
              <a:cs typeface="Flexo Medium" charset="0"/>
            </a:endParaRPr>
          </a:p>
        </p:txBody>
      </p:sp>
      <p:sp>
        <p:nvSpPr>
          <p:cNvPr id="13" name="TextBox 12"/>
          <p:cNvSpPr txBox="1"/>
          <p:nvPr/>
        </p:nvSpPr>
        <p:spPr>
          <a:xfrm>
            <a:off x="3228471" y="3481785"/>
            <a:ext cx="854649" cy="523220"/>
          </a:xfrm>
          <a:prstGeom prst="rect">
            <a:avLst/>
          </a:prstGeom>
          <a:noFill/>
        </p:spPr>
        <p:txBody>
          <a:bodyPr wrap="square" rtlCol="0">
            <a:spAutoFit/>
          </a:bodyPr>
          <a:lstStyle/>
          <a:p>
            <a:pPr algn="ctr"/>
            <a:r>
              <a:rPr lang="en-US" sz="1400" dirty="0" smtClean="0">
                <a:solidFill>
                  <a:schemeClr val="bg1"/>
                </a:solidFill>
                <a:latin typeface="+mn-lt"/>
                <a:ea typeface="Flexo Medium" charset="0"/>
                <a:cs typeface="Flexo Medium" charset="0"/>
              </a:rPr>
              <a:t>Internet services</a:t>
            </a:r>
            <a:endParaRPr lang="en-US" dirty="0">
              <a:solidFill>
                <a:schemeClr val="bg1"/>
              </a:solidFill>
              <a:latin typeface="+mn-lt"/>
              <a:ea typeface="Flexo Medium" charset="0"/>
              <a:cs typeface="Flexo Medium" charset="0"/>
            </a:endParaRPr>
          </a:p>
        </p:txBody>
      </p:sp>
      <p:cxnSp>
        <p:nvCxnSpPr>
          <p:cNvPr id="14" name="Straight Connector 13"/>
          <p:cNvCxnSpPr/>
          <p:nvPr/>
        </p:nvCxnSpPr>
        <p:spPr>
          <a:xfrm rot="5400000" flipV="1">
            <a:off x="5261440" y="3454039"/>
            <a:ext cx="0" cy="595442"/>
          </a:xfrm>
          <a:prstGeom prst="line">
            <a:avLst/>
          </a:prstGeom>
          <a:ln w="190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5591425" y="3556096"/>
            <a:ext cx="2426580" cy="338554"/>
          </a:xfrm>
          <a:prstGeom prst="rect">
            <a:avLst/>
          </a:prstGeom>
          <a:solidFill>
            <a:schemeClr val="bg1"/>
          </a:solidFill>
        </p:spPr>
        <p:txBody>
          <a:bodyPr wrap="square">
            <a:spAutoFit/>
          </a:bodyPr>
          <a:lstStyle/>
          <a:p>
            <a:r>
              <a:rPr lang="en-US" altLang="en-US" sz="1600" dirty="0" smtClean="0">
                <a:latin typeface="+mn-lt"/>
                <a:ea typeface="Flexo Medium" charset="0"/>
                <a:cs typeface="Flexo Medium" charset="0"/>
              </a:rPr>
              <a:t>Customer traffic</a:t>
            </a:r>
            <a:endParaRPr lang="en-US" sz="2000" dirty="0">
              <a:latin typeface="+mn-lt"/>
              <a:ea typeface="Flexo Medium" charset="0"/>
              <a:cs typeface="Flexo Medium" charset="0"/>
            </a:endParaRPr>
          </a:p>
        </p:txBody>
      </p:sp>
      <p:sp>
        <p:nvSpPr>
          <p:cNvPr id="16" name="Rectangle 15"/>
          <p:cNvSpPr/>
          <p:nvPr/>
        </p:nvSpPr>
        <p:spPr>
          <a:xfrm>
            <a:off x="5612571" y="3929929"/>
            <a:ext cx="2340473" cy="338554"/>
          </a:xfrm>
          <a:prstGeom prst="rect">
            <a:avLst/>
          </a:prstGeom>
          <a:solidFill>
            <a:schemeClr val="bg1"/>
          </a:solidFill>
        </p:spPr>
        <p:txBody>
          <a:bodyPr wrap="square">
            <a:spAutoFit/>
          </a:bodyPr>
          <a:lstStyle/>
          <a:p>
            <a:r>
              <a:rPr lang="en-US" altLang="en-US" sz="1600" dirty="0" smtClean="0">
                <a:solidFill>
                  <a:srgbClr val="FF6C35"/>
                </a:solidFill>
                <a:latin typeface="+mn-lt"/>
                <a:ea typeface="Flexo Medium" charset="0"/>
                <a:cs typeface="Flexo Medium" charset="0"/>
              </a:rPr>
              <a:t>Active test traffic</a:t>
            </a:r>
            <a:endParaRPr lang="en-US" sz="2000" dirty="0">
              <a:latin typeface="+mn-lt"/>
              <a:ea typeface="Flexo Medium" charset="0"/>
              <a:cs typeface="Flexo Medium" charset="0"/>
            </a:endParaRPr>
          </a:p>
        </p:txBody>
      </p:sp>
      <p:cxnSp>
        <p:nvCxnSpPr>
          <p:cNvPr id="17" name="Straight Connector 16"/>
          <p:cNvCxnSpPr/>
          <p:nvPr/>
        </p:nvCxnSpPr>
        <p:spPr>
          <a:xfrm>
            <a:off x="4963719" y="4105462"/>
            <a:ext cx="549954" cy="0"/>
          </a:xfrm>
          <a:prstGeom prst="line">
            <a:avLst/>
          </a:prstGeom>
          <a:ln w="28575">
            <a:solidFill>
              <a:srgbClr val="FF6C35"/>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4284567" y="1477024"/>
            <a:ext cx="2020851" cy="1337823"/>
            <a:chOff x="4388959" y="2034007"/>
            <a:chExt cx="2020851" cy="1337823"/>
          </a:xfrm>
        </p:grpSpPr>
        <p:sp>
          <p:nvSpPr>
            <p:cNvPr id="19" name="Freeform 18"/>
            <p:cNvSpPr/>
            <p:nvPr/>
          </p:nvSpPr>
          <p:spPr>
            <a:xfrm flipH="1" flipV="1">
              <a:off x="4393810" y="3371830"/>
              <a:ext cx="2016000" cy="0"/>
            </a:xfrm>
            <a:custGeom>
              <a:avLst/>
              <a:gdLst>
                <a:gd name="connsiteX0" fmla="*/ 0 w 3583172"/>
                <a:gd name="connsiteY0" fmla="*/ 233916 h 233916"/>
                <a:gd name="connsiteX1" fmla="*/ 414670 w 3583172"/>
                <a:gd name="connsiteY1" fmla="*/ 233916 h 233916"/>
                <a:gd name="connsiteX2" fmla="*/ 414670 w 3583172"/>
                <a:gd name="connsiteY2" fmla="*/ 31898 h 233916"/>
                <a:gd name="connsiteX3" fmla="*/ 3583172 w 3583172"/>
                <a:gd name="connsiteY3" fmla="*/ 0 h 233916"/>
                <a:gd name="connsiteX0" fmla="*/ 0 w 4355682"/>
                <a:gd name="connsiteY0" fmla="*/ 233916 h 233916"/>
                <a:gd name="connsiteX1" fmla="*/ 414670 w 4355682"/>
                <a:gd name="connsiteY1" fmla="*/ 233916 h 233916"/>
                <a:gd name="connsiteX2" fmla="*/ 414670 w 4355682"/>
                <a:gd name="connsiteY2" fmla="*/ 31898 h 233916"/>
                <a:gd name="connsiteX3" fmla="*/ 4355682 w 4355682"/>
                <a:gd name="connsiteY3" fmla="*/ 0 h 233916"/>
                <a:gd name="connsiteX0" fmla="*/ 0 w 4355682"/>
                <a:gd name="connsiteY0" fmla="*/ 249156 h 249156"/>
                <a:gd name="connsiteX1" fmla="*/ 414670 w 4355682"/>
                <a:gd name="connsiteY1" fmla="*/ 233916 h 249156"/>
                <a:gd name="connsiteX2" fmla="*/ 414670 w 4355682"/>
                <a:gd name="connsiteY2" fmla="*/ 31898 h 249156"/>
                <a:gd name="connsiteX3" fmla="*/ 4355682 w 4355682"/>
                <a:gd name="connsiteY3" fmla="*/ 0 h 249156"/>
                <a:gd name="connsiteX0" fmla="*/ 0 w 4355682"/>
                <a:gd name="connsiteY0" fmla="*/ 249156 h 249156"/>
                <a:gd name="connsiteX1" fmla="*/ 407050 w 4355682"/>
                <a:gd name="connsiteY1" fmla="*/ 249156 h 249156"/>
                <a:gd name="connsiteX2" fmla="*/ 414670 w 4355682"/>
                <a:gd name="connsiteY2" fmla="*/ 31898 h 249156"/>
                <a:gd name="connsiteX3" fmla="*/ 4355682 w 4355682"/>
                <a:gd name="connsiteY3" fmla="*/ 0 h 249156"/>
                <a:gd name="connsiteX0" fmla="*/ 0 w 4355682"/>
                <a:gd name="connsiteY0" fmla="*/ 249156 h 249156"/>
                <a:gd name="connsiteX1" fmla="*/ 407050 w 4355682"/>
                <a:gd name="connsiteY1" fmla="*/ 249156 h 249156"/>
                <a:gd name="connsiteX2" fmla="*/ 407050 w 4355682"/>
                <a:gd name="connsiteY2" fmla="*/ 31898 h 249156"/>
                <a:gd name="connsiteX3" fmla="*/ 4355682 w 4355682"/>
                <a:gd name="connsiteY3" fmla="*/ 0 h 249156"/>
                <a:gd name="connsiteX0" fmla="*/ 0 w 4325202"/>
                <a:gd name="connsiteY0" fmla="*/ 241536 h 241536"/>
                <a:gd name="connsiteX1" fmla="*/ 407050 w 4325202"/>
                <a:gd name="connsiteY1" fmla="*/ 241536 h 241536"/>
                <a:gd name="connsiteX2" fmla="*/ 407050 w 4325202"/>
                <a:gd name="connsiteY2" fmla="*/ 24278 h 241536"/>
                <a:gd name="connsiteX3" fmla="*/ 4325202 w 4325202"/>
                <a:gd name="connsiteY3" fmla="*/ 0 h 241536"/>
                <a:gd name="connsiteX0" fmla="*/ 0 w 4279482"/>
                <a:gd name="connsiteY0" fmla="*/ 233916 h 233916"/>
                <a:gd name="connsiteX1" fmla="*/ 407050 w 4279482"/>
                <a:gd name="connsiteY1" fmla="*/ 233916 h 233916"/>
                <a:gd name="connsiteX2" fmla="*/ 407050 w 4279482"/>
                <a:gd name="connsiteY2" fmla="*/ 16658 h 233916"/>
                <a:gd name="connsiteX3" fmla="*/ 4279482 w 4279482"/>
                <a:gd name="connsiteY3" fmla="*/ 0 h 233916"/>
                <a:gd name="connsiteX0" fmla="*/ 0 w 4271862"/>
                <a:gd name="connsiteY0" fmla="*/ 226296 h 226296"/>
                <a:gd name="connsiteX1" fmla="*/ 407050 w 4271862"/>
                <a:gd name="connsiteY1" fmla="*/ 226296 h 226296"/>
                <a:gd name="connsiteX2" fmla="*/ 407050 w 4271862"/>
                <a:gd name="connsiteY2" fmla="*/ 9038 h 226296"/>
                <a:gd name="connsiteX3" fmla="*/ 4271862 w 4271862"/>
                <a:gd name="connsiteY3" fmla="*/ 0 h 226296"/>
                <a:gd name="connsiteX0" fmla="*/ 0 w 2231439"/>
                <a:gd name="connsiteY0" fmla="*/ 217258 h 217258"/>
                <a:gd name="connsiteX1" fmla="*/ 407050 w 2231439"/>
                <a:gd name="connsiteY1" fmla="*/ 217258 h 217258"/>
                <a:gd name="connsiteX2" fmla="*/ 407050 w 2231439"/>
                <a:gd name="connsiteY2" fmla="*/ 0 h 217258"/>
                <a:gd name="connsiteX3" fmla="*/ 2231439 w 2231439"/>
                <a:gd name="connsiteY3" fmla="*/ 292 h 217258"/>
                <a:gd name="connsiteX0" fmla="*/ 0 w 3780879"/>
                <a:gd name="connsiteY0" fmla="*/ 211154 h 217258"/>
                <a:gd name="connsiteX1" fmla="*/ 1956490 w 3780879"/>
                <a:gd name="connsiteY1" fmla="*/ 217258 h 217258"/>
                <a:gd name="connsiteX2" fmla="*/ 1956490 w 3780879"/>
                <a:gd name="connsiteY2" fmla="*/ 0 h 217258"/>
                <a:gd name="connsiteX3" fmla="*/ 3780879 w 3780879"/>
                <a:gd name="connsiteY3" fmla="*/ 292 h 217258"/>
                <a:gd name="connsiteX0" fmla="*/ 0 w 3780879"/>
                <a:gd name="connsiteY0" fmla="*/ 211154 h 217258"/>
                <a:gd name="connsiteX1" fmla="*/ 1956490 w 3780879"/>
                <a:gd name="connsiteY1" fmla="*/ 217258 h 217258"/>
                <a:gd name="connsiteX2" fmla="*/ 1523026 w 3780879"/>
                <a:gd name="connsiteY2" fmla="*/ 0 h 217258"/>
                <a:gd name="connsiteX3" fmla="*/ 3780879 w 3780879"/>
                <a:gd name="connsiteY3" fmla="*/ 292 h 217258"/>
                <a:gd name="connsiteX0" fmla="*/ 0 w 3780879"/>
                <a:gd name="connsiteY0" fmla="*/ 211154 h 226132"/>
                <a:gd name="connsiteX1" fmla="*/ 1523028 w 3780879"/>
                <a:gd name="connsiteY1" fmla="*/ 226132 h 226132"/>
                <a:gd name="connsiteX2" fmla="*/ 1523026 w 3780879"/>
                <a:gd name="connsiteY2" fmla="*/ 0 h 226132"/>
                <a:gd name="connsiteX3" fmla="*/ 3780879 w 3780879"/>
                <a:gd name="connsiteY3" fmla="*/ 292 h 226132"/>
                <a:gd name="connsiteX0" fmla="*/ 0 w 3780879"/>
                <a:gd name="connsiteY0" fmla="*/ 211154 h 226134"/>
                <a:gd name="connsiteX1" fmla="*/ 1523027 w 3780879"/>
                <a:gd name="connsiteY1" fmla="*/ 226134 h 226134"/>
                <a:gd name="connsiteX2" fmla="*/ 1523026 w 3780879"/>
                <a:gd name="connsiteY2" fmla="*/ 0 h 226134"/>
                <a:gd name="connsiteX3" fmla="*/ 3780879 w 3780879"/>
                <a:gd name="connsiteY3" fmla="*/ 292 h 226134"/>
                <a:gd name="connsiteX0" fmla="*/ 0 w 3780879"/>
                <a:gd name="connsiteY0" fmla="*/ 211154 h 217263"/>
                <a:gd name="connsiteX1" fmla="*/ 1523027 w 3780879"/>
                <a:gd name="connsiteY1" fmla="*/ 217263 h 217263"/>
                <a:gd name="connsiteX2" fmla="*/ 1523026 w 3780879"/>
                <a:gd name="connsiteY2" fmla="*/ 0 h 217263"/>
                <a:gd name="connsiteX3" fmla="*/ 3780879 w 3780879"/>
                <a:gd name="connsiteY3" fmla="*/ 292 h 217263"/>
                <a:gd name="connsiteX0" fmla="*/ 0 w 3780879"/>
                <a:gd name="connsiteY0" fmla="*/ 211154 h 211154"/>
                <a:gd name="connsiteX1" fmla="*/ 1523027 w 3780879"/>
                <a:gd name="connsiteY1" fmla="*/ 208391 h 211154"/>
                <a:gd name="connsiteX2" fmla="*/ 1523026 w 3780879"/>
                <a:gd name="connsiteY2" fmla="*/ 0 h 211154"/>
                <a:gd name="connsiteX3" fmla="*/ 3780879 w 3780879"/>
                <a:gd name="connsiteY3" fmla="*/ 292 h 211154"/>
                <a:gd name="connsiteX0" fmla="*/ 0 w 3780879"/>
                <a:gd name="connsiteY0" fmla="*/ 210862 h 210862"/>
                <a:gd name="connsiteX1" fmla="*/ 1523027 w 3780879"/>
                <a:gd name="connsiteY1" fmla="*/ 208099 h 210862"/>
                <a:gd name="connsiteX2" fmla="*/ 1323895 w 3780879"/>
                <a:gd name="connsiteY2" fmla="*/ 8171 h 210862"/>
                <a:gd name="connsiteX3" fmla="*/ 3780879 w 3780879"/>
                <a:gd name="connsiteY3" fmla="*/ 0 h 210862"/>
                <a:gd name="connsiteX0" fmla="*/ 0 w 3780879"/>
                <a:gd name="connsiteY0" fmla="*/ 210862 h 216563"/>
                <a:gd name="connsiteX1" fmla="*/ 1271494 w 3780879"/>
                <a:gd name="connsiteY1" fmla="*/ 216563 h 216563"/>
                <a:gd name="connsiteX2" fmla="*/ 1323895 w 3780879"/>
                <a:gd name="connsiteY2" fmla="*/ 8171 h 216563"/>
                <a:gd name="connsiteX3" fmla="*/ 3780879 w 3780879"/>
                <a:gd name="connsiteY3" fmla="*/ 0 h 216563"/>
                <a:gd name="connsiteX0" fmla="*/ 0 w 3780879"/>
                <a:gd name="connsiteY0" fmla="*/ 210862 h 216563"/>
                <a:gd name="connsiteX1" fmla="*/ 1271494 w 3780879"/>
                <a:gd name="connsiteY1" fmla="*/ 216563 h 216563"/>
                <a:gd name="connsiteX2" fmla="*/ 1271491 w 3780879"/>
                <a:gd name="connsiteY2" fmla="*/ 8173 h 216563"/>
                <a:gd name="connsiteX3" fmla="*/ 3780879 w 3780879"/>
                <a:gd name="connsiteY3" fmla="*/ 0 h 216563"/>
              </a:gdLst>
              <a:ahLst/>
              <a:cxnLst>
                <a:cxn ang="0">
                  <a:pos x="connsiteX0" y="connsiteY0"/>
                </a:cxn>
                <a:cxn ang="0">
                  <a:pos x="connsiteX1" y="connsiteY1"/>
                </a:cxn>
                <a:cxn ang="0">
                  <a:pos x="connsiteX2" y="connsiteY2"/>
                </a:cxn>
                <a:cxn ang="0">
                  <a:pos x="connsiteX3" y="connsiteY3"/>
                </a:cxn>
              </a:cxnLst>
              <a:rect l="l" t="t" r="r" b="b"/>
              <a:pathLst>
                <a:path w="3780879" h="216563">
                  <a:moveTo>
                    <a:pt x="0" y="210862"/>
                  </a:moveTo>
                  <a:lnTo>
                    <a:pt x="1271494" y="216563"/>
                  </a:lnTo>
                  <a:cubicBezTo>
                    <a:pt x="1271493" y="141186"/>
                    <a:pt x="1271492" y="83550"/>
                    <a:pt x="1271491" y="8173"/>
                  </a:cubicBezTo>
                  <a:lnTo>
                    <a:pt x="3780879" y="0"/>
                  </a:lnTo>
                </a:path>
              </a:pathLst>
            </a:custGeom>
            <a:noFill/>
            <a:ln w="28575">
              <a:solidFill>
                <a:srgbClr val="FF6C35"/>
              </a:solidFill>
              <a:prstDash val="sysDot"/>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dirty="0">
                <a:ea typeface="Flexo Medium" charset="0"/>
                <a:cs typeface="Flexo Medium" charset="0"/>
              </a:endParaRPr>
            </a:p>
          </p:txBody>
        </p:sp>
        <p:sp>
          <p:nvSpPr>
            <p:cNvPr id="20" name="Freeform 19"/>
            <p:cNvSpPr/>
            <p:nvPr/>
          </p:nvSpPr>
          <p:spPr>
            <a:xfrm rot="5400000" flipH="1" flipV="1">
              <a:off x="3722959" y="2700007"/>
              <a:ext cx="1332000" cy="0"/>
            </a:xfrm>
            <a:custGeom>
              <a:avLst/>
              <a:gdLst>
                <a:gd name="connsiteX0" fmla="*/ 0 w 3583172"/>
                <a:gd name="connsiteY0" fmla="*/ 233916 h 233916"/>
                <a:gd name="connsiteX1" fmla="*/ 414670 w 3583172"/>
                <a:gd name="connsiteY1" fmla="*/ 233916 h 233916"/>
                <a:gd name="connsiteX2" fmla="*/ 414670 w 3583172"/>
                <a:gd name="connsiteY2" fmla="*/ 31898 h 233916"/>
                <a:gd name="connsiteX3" fmla="*/ 3583172 w 3583172"/>
                <a:gd name="connsiteY3" fmla="*/ 0 h 233916"/>
                <a:gd name="connsiteX0" fmla="*/ 0 w 4355682"/>
                <a:gd name="connsiteY0" fmla="*/ 233916 h 233916"/>
                <a:gd name="connsiteX1" fmla="*/ 414670 w 4355682"/>
                <a:gd name="connsiteY1" fmla="*/ 233916 h 233916"/>
                <a:gd name="connsiteX2" fmla="*/ 414670 w 4355682"/>
                <a:gd name="connsiteY2" fmla="*/ 31898 h 233916"/>
                <a:gd name="connsiteX3" fmla="*/ 4355682 w 4355682"/>
                <a:gd name="connsiteY3" fmla="*/ 0 h 233916"/>
                <a:gd name="connsiteX0" fmla="*/ 0 w 4355682"/>
                <a:gd name="connsiteY0" fmla="*/ 249156 h 249156"/>
                <a:gd name="connsiteX1" fmla="*/ 414670 w 4355682"/>
                <a:gd name="connsiteY1" fmla="*/ 233916 h 249156"/>
                <a:gd name="connsiteX2" fmla="*/ 414670 w 4355682"/>
                <a:gd name="connsiteY2" fmla="*/ 31898 h 249156"/>
                <a:gd name="connsiteX3" fmla="*/ 4355682 w 4355682"/>
                <a:gd name="connsiteY3" fmla="*/ 0 h 249156"/>
                <a:gd name="connsiteX0" fmla="*/ 0 w 4355682"/>
                <a:gd name="connsiteY0" fmla="*/ 249156 h 249156"/>
                <a:gd name="connsiteX1" fmla="*/ 407050 w 4355682"/>
                <a:gd name="connsiteY1" fmla="*/ 249156 h 249156"/>
                <a:gd name="connsiteX2" fmla="*/ 414670 w 4355682"/>
                <a:gd name="connsiteY2" fmla="*/ 31898 h 249156"/>
                <a:gd name="connsiteX3" fmla="*/ 4355682 w 4355682"/>
                <a:gd name="connsiteY3" fmla="*/ 0 h 249156"/>
                <a:gd name="connsiteX0" fmla="*/ 0 w 4355682"/>
                <a:gd name="connsiteY0" fmla="*/ 249156 h 249156"/>
                <a:gd name="connsiteX1" fmla="*/ 407050 w 4355682"/>
                <a:gd name="connsiteY1" fmla="*/ 249156 h 249156"/>
                <a:gd name="connsiteX2" fmla="*/ 407050 w 4355682"/>
                <a:gd name="connsiteY2" fmla="*/ 31898 h 249156"/>
                <a:gd name="connsiteX3" fmla="*/ 4355682 w 4355682"/>
                <a:gd name="connsiteY3" fmla="*/ 0 h 249156"/>
                <a:gd name="connsiteX0" fmla="*/ 0 w 4325202"/>
                <a:gd name="connsiteY0" fmla="*/ 241536 h 241536"/>
                <a:gd name="connsiteX1" fmla="*/ 407050 w 4325202"/>
                <a:gd name="connsiteY1" fmla="*/ 241536 h 241536"/>
                <a:gd name="connsiteX2" fmla="*/ 407050 w 4325202"/>
                <a:gd name="connsiteY2" fmla="*/ 24278 h 241536"/>
                <a:gd name="connsiteX3" fmla="*/ 4325202 w 4325202"/>
                <a:gd name="connsiteY3" fmla="*/ 0 h 241536"/>
                <a:gd name="connsiteX0" fmla="*/ 0 w 4279482"/>
                <a:gd name="connsiteY0" fmla="*/ 233916 h 233916"/>
                <a:gd name="connsiteX1" fmla="*/ 407050 w 4279482"/>
                <a:gd name="connsiteY1" fmla="*/ 233916 h 233916"/>
                <a:gd name="connsiteX2" fmla="*/ 407050 w 4279482"/>
                <a:gd name="connsiteY2" fmla="*/ 16658 h 233916"/>
                <a:gd name="connsiteX3" fmla="*/ 4279482 w 4279482"/>
                <a:gd name="connsiteY3" fmla="*/ 0 h 233916"/>
                <a:gd name="connsiteX0" fmla="*/ 0 w 4271862"/>
                <a:gd name="connsiteY0" fmla="*/ 226296 h 226296"/>
                <a:gd name="connsiteX1" fmla="*/ 407050 w 4271862"/>
                <a:gd name="connsiteY1" fmla="*/ 226296 h 226296"/>
                <a:gd name="connsiteX2" fmla="*/ 407050 w 4271862"/>
                <a:gd name="connsiteY2" fmla="*/ 9038 h 226296"/>
                <a:gd name="connsiteX3" fmla="*/ 4271862 w 4271862"/>
                <a:gd name="connsiteY3" fmla="*/ 0 h 226296"/>
                <a:gd name="connsiteX0" fmla="*/ 0 w 2231439"/>
                <a:gd name="connsiteY0" fmla="*/ 217258 h 217258"/>
                <a:gd name="connsiteX1" fmla="*/ 407050 w 2231439"/>
                <a:gd name="connsiteY1" fmla="*/ 217258 h 217258"/>
                <a:gd name="connsiteX2" fmla="*/ 407050 w 2231439"/>
                <a:gd name="connsiteY2" fmla="*/ 0 h 217258"/>
                <a:gd name="connsiteX3" fmla="*/ 2231439 w 2231439"/>
                <a:gd name="connsiteY3" fmla="*/ 292 h 217258"/>
                <a:gd name="connsiteX0" fmla="*/ 0 w 3780879"/>
                <a:gd name="connsiteY0" fmla="*/ 211154 h 217258"/>
                <a:gd name="connsiteX1" fmla="*/ 1956490 w 3780879"/>
                <a:gd name="connsiteY1" fmla="*/ 217258 h 217258"/>
                <a:gd name="connsiteX2" fmla="*/ 1956490 w 3780879"/>
                <a:gd name="connsiteY2" fmla="*/ 0 h 217258"/>
                <a:gd name="connsiteX3" fmla="*/ 3780879 w 3780879"/>
                <a:gd name="connsiteY3" fmla="*/ 292 h 217258"/>
                <a:gd name="connsiteX0" fmla="*/ 0 w 3780879"/>
                <a:gd name="connsiteY0" fmla="*/ 211154 h 217258"/>
                <a:gd name="connsiteX1" fmla="*/ 1956490 w 3780879"/>
                <a:gd name="connsiteY1" fmla="*/ 217258 h 217258"/>
                <a:gd name="connsiteX2" fmla="*/ 1523026 w 3780879"/>
                <a:gd name="connsiteY2" fmla="*/ 0 h 217258"/>
                <a:gd name="connsiteX3" fmla="*/ 3780879 w 3780879"/>
                <a:gd name="connsiteY3" fmla="*/ 292 h 217258"/>
                <a:gd name="connsiteX0" fmla="*/ 0 w 3780879"/>
                <a:gd name="connsiteY0" fmla="*/ 211154 h 226132"/>
                <a:gd name="connsiteX1" fmla="*/ 1523028 w 3780879"/>
                <a:gd name="connsiteY1" fmla="*/ 226132 h 226132"/>
                <a:gd name="connsiteX2" fmla="*/ 1523026 w 3780879"/>
                <a:gd name="connsiteY2" fmla="*/ 0 h 226132"/>
                <a:gd name="connsiteX3" fmla="*/ 3780879 w 3780879"/>
                <a:gd name="connsiteY3" fmla="*/ 292 h 226132"/>
                <a:gd name="connsiteX0" fmla="*/ 0 w 3780879"/>
                <a:gd name="connsiteY0" fmla="*/ 211154 h 226134"/>
                <a:gd name="connsiteX1" fmla="*/ 1523027 w 3780879"/>
                <a:gd name="connsiteY1" fmla="*/ 226134 h 226134"/>
                <a:gd name="connsiteX2" fmla="*/ 1523026 w 3780879"/>
                <a:gd name="connsiteY2" fmla="*/ 0 h 226134"/>
                <a:gd name="connsiteX3" fmla="*/ 3780879 w 3780879"/>
                <a:gd name="connsiteY3" fmla="*/ 292 h 226134"/>
                <a:gd name="connsiteX0" fmla="*/ 0 w 3780879"/>
                <a:gd name="connsiteY0" fmla="*/ 211154 h 217263"/>
                <a:gd name="connsiteX1" fmla="*/ 1523027 w 3780879"/>
                <a:gd name="connsiteY1" fmla="*/ 217263 h 217263"/>
                <a:gd name="connsiteX2" fmla="*/ 1523026 w 3780879"/>
                <a:gd name="connsiteY2" fmla="*/ 0 h 217263"/>
                <a:gd name="connsiteX3" fmla="*/ 3780879 w 3780879"/>
                <a:gd name="connsiteY3" fmla="*/ 292 h 217263"/>
                <a:gd name="connsiteX0" fmla="*/ 0 w 3780879"/>
                <a:gd name="connsiteY0" fmla="*/ 211154 h 211154"/>
                <a:gd name="connsiteX1" fmla="*/ 1523027 w 3780879"/>
                <a:gd name="connsiteY1" fmla="*/ 208391 h 211154"/>
                <a:gd name="connsiteX2" fmla="*/ 1523026 w 3780879"/>
                <a:gd name="connsiteY2" fmla="*/ 0 h 211154"/>
                <a:gd name="connsiteX3" fmla="*/ 3780879 w 3780879"/>
                <a:gd name="connsiteY3" fmla="*/ 292 h 211154"/>
                <a:gd name="connsiteX0" fmla="*/ 0 w 3780879"/>
                <a:gd name="connsiteY0" fmla="*/ 210862 h 210862"/>
                <a:gd name="connsiteX1" fmla="*/ 1523027 w 3780879"/>
                <a:gd name="connsiteY1" fmla="*/ 208099 h 210862"/>
                <a:gd name="connsiteX2" fmla="*/ 1323895 w 3780879"/>
                <a:gd name="connsiteY2" fmla="*/ 8171 h 210862"/>
                <a:gd name="connsiteX3" fmla="*/ 3780879 w 3780879"/>
                <a:gd name="connsiteY3" fmla="*/ 0 h 210862"/>
                <a:gd name="connsiteX0" fmla="*/ 0 w 3780879"/>
                <a:gd name="connsiteY0" fmla="*/ 210862 h 216563"/>
                <a:gd name="connsiteX1" fmla="*/ 1271494 w 3780879"/>
                <a:gd name="connsiteY1" fmla="*/ 216563 h 216563"/>
                <a:gd name="connsiteX2" fmla="*/ 1323895 w 3780879"/>
                <a:gd name="connsiteY2" fmla="*/ 8171 h 216563"/>
                <a:gd name="connsiteX3" fmla="*/ 3780879 w 3780879"/>
                <a:gd name="connsiteY3" fmla="*/ 0 h 216563"/>
                <a:gd name="connsiteX0" fmla="*/ 0 w 3780879"/>
                <a:gd name="connsiteY0" fmla="*/ 210862 h 216563"/>
                <a:gd name="connsiteX1" fmla="*/ 1271494 w 3780879"/>
                <a:gd name="connsiteY1" fmla="*/ 216563 h 216563"/>
                <a:gd name="connsiteX2" fmla="*/ 1271491 w 3780879"/>
                <a:gd name="connsiteY2" fmla="*/ 8173 h 216563"/>
                <a:gd name="connsiteX3" fmla="*/ 3780879 w 3780879"/>
                <a:gd name="connsiteY3" fmla="*/ 0 h 216563"/>
              </a:gdLst>
              <a:ahLst/>
              <a:cxnLst>
                <a:cxn ang="0">
                  <a:pos x="connsiteX0" y="connsiteY0"/>
                </a:cxn>
                <a:cxn ang="0">
                  <a:pos x="connsiteX1" y="connsiteY1"/>
                </a:cxn>
                <a:cxn ang="0">
                  <a:pos x="connsiteX2" y="connsiteY2"/>
                </a:cxn>
                <a:cxn ang="0">
                  <a:pos x="connsiteX3" y="connsiteY3"/>
                </a:cxn>
              </a:cxnLst>
              <a:rect l="l" t="t" r="r" b="b"/>
              <a:pathLst>
                <a:path w="3780879" h="216563">
                  <a:moveTo>
                    <a:pt x="0" y="210862"/>
                  </a:moveTo>
                  <a:lnTo>
                    <a:pt x="1271494" y="216563"/>
                  </a:lnTo>
                  <a:cubicBezTo>
                    <a:pt x="1271493" y="141186"/>
                    <a:pt x="1271492" y="83550"/>
                    <a:pt x="1271491" y="8173"/>
                  </a:cubicBezTo>
                  <a:lnTo>
                    <a:pt x="3780879" y="0"/>
                  </a:lnTo>
                </a:path>
              </a:pathLst>
            </a:custGeom>
            <a:noFill/>
            <a:ln w="28575">
              <a:solidFill>
                <a:srgbClr val="FF6C35"/>
              </a:solidFill>
              <a:prstDash val="sysDot"/>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dirty="0">
                <a:ea typeface="Flexo Medium" charset="0"/>
                <a:cs typeface="Flexo Medium" charset="0"/>
              </a:endParaRPr>
            </a:p>
          </p:txBody>
        </p:sp>
      </p:grpSp>
      <p:cxnSp>
        <p:nvCxnSpPr>
          <p:cNvPr id="21" name="Straight Connector 20"/>
          <p:cNvCxnSpPr/>
          <p:nvPr/>
        </p:nvCxnSpPr>
        <p:spPr>
          <a:xfrm>
            <a:off x="2958770" y="2743883"/>
            <a:ext cx="3063421" cy="3254"/>
          </a:xfrm>
          <a:prstGeom prst="line">
            <a:avLst/>
          </a:prstGeom>
          <a:ln w="190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nvGrpSpPr>
          <p:cNvPr id="22" name="Group 21"/>
          <p:cNvGrpSpPr/>
          <p:nvPr/>
        </p:nvGrpSpPr>
        <p:grpSpPr>
          <a:xfrm flipH="1">
            <a:off x="2958769" y="1477024"/>
            <a:ext cx="1181140" cy="1337823"/>
            <a:chOff x="4388959" y="2034007"/>
            <a:chExt cx="2020851" cy="1337823"/>
          </a:xfrm>
        </p:grpSpPr>
        <p:sp>
          <p:nvSpPr>
            <p:cNvPr id="23" name="Freeform 22"/>
            <p:cNvSpPr/>
            <p:nvPr/>
          </p:nvSpPr>
          <p:spPr>
            <a:xfrm flipH="1" flipV="1">
              <a:off x="4393810" y="3371830"/>
              <a:ext cx="2016000" cy="0"/>
            </a:xfrm>
            <a:custGeom>
              <a:avLst/>
              <a:gdLst>
                <a:gd name="connsiteX0" fmla="*/ 0 w 3583172"/>
                <a:gd name="connsiteY0" fmla="*/ 233916 h 233916"/>
                <a:gd name="connsiteX1" fmla="*/ 414670 w 3583172"/>
                <a:gd name="connsiteY1" fmla="*/ 233916 h 233916"/>
                <a:gd name="connsiteX2" fmla="*/ 414670 w 3583172"/>
                <a:gd name="connsiteY2" fmla="*/ 31898 h 233916"/>
                <a:gd name="connsiteX3" fmla="*/ 3583172 w 3583172"/>
                <a:gd name="connsiteY3" fmla="*/ 0 h 233916"/>
                <a:gd name="connsiteX0" fmla="*/ 0 w 4355682"/>
                <a:gd name="connsiteY0" fmla="*/ 233916 h 233916"/>
                <a:gd name="connsiteX1" fmla="*/ 414670 w 4355682"/>
                <a:gd name="connsiteY1" fmla="*/ 233916 h 233916"/>
                <a:gd name="connsiteX2" fmla="*/ 414670 w 4355682"/>
                <a:gd name="connsiteY2" fmla="*/ 31898 h 233916"/>
                <a:gd name="connsiteX3" fmla="*/ 4355682 w 4355682"/>
                <a:gd name="connsiteY3" fmla="*/ 0 h 233916"/>
                <a:gd name="connsiteX0" fmla="*/ 0 w 4355682"/>
                <a:gd name="connsiteY0" fmla="*/ 249156 h 249156"/>
                <a:gd name="connsiteX1" fmla="*/ 414670 w 4355682"/>
                <a:gd name="connsiteY1" fmla="*/ 233916 h 249156"/>
                <a:gd name="connsiteX2" fmla="*/ 414670 w 4355682"/>
                <a:gd name="connsiteY2" fmla="*/ 31898 h 249156"/>
                <a:gd name="connsiteX3" fmla="*/ 4355682 w 4355682"/>
                <a:gd name="connsiteY3" fmla="*/ 0 h 249156"/>
                <a:gd name="connsiteX0" fmla="*/ 0 w 4355682"/>
                <a:gd name="connsiteY0" fmla="*/ 249156 h 249156"/>
                <a:gd name="connsiteX1" fmla="*/ 407050 w 4355682"/>
                <a:gd name="connsiteY1" fmla="*/ 249156 h 249156"/>
                <a:gd name="connsiteX2" fmla="*/ 414670 w 4355682"/>
                <a:gd name="connsiteY2" fmla="*/ 31898 h 249156"/>
                <a:gd name="connsiteX3" fmla="*/ 4355682 w 4355682"/>
                <a:gd name="connsiteY3" fmla="*/ 0 h 249156"/>
                <a:gd name="connsiteX0" fmla="*/ 0 w 4355682"/>
                <a:gd name="connsiteY0" fmla="*/ 249156 h 249156"/>
                <a:gd name="connsiteX1" fmla="*/ 407050 w 4355682"/>
                <a:gd name="connsiteY1" fmla="*/ 249156 h 249156"/>
                <a:gd name="connsiteX2" fmla="*/ 407050 w 4355682"/>
                <a:gd name="connsiteY2" fmla="*/ 31898 h 249156"/>
                <a:gd name="connsiteX3" fmla="*/ 4355682 w 4355682"/>
                <a:gd name="connsiteY3" fmla="*/ 0 h 249156"/>
                <a:gd name="connsiteX0" fmla="*/ 0 w 4325202"/>
                <a:gd name="connsiteY0" fmla="*/ 241536 h 241536"/>
                <a:gd name="connsiteX1" fmla="*/ 407050 w 4325202"/>
                <a:gd name="connsiteY1" fmla="*/ 241536 h 241536"/>
                <a:gd name="connsiteX2" fmla="*/ 407050 w 4325202"/>
                <a:gd name="connsiteY2" fmla="*/ 24278 h 241536"/>
                <a:gd name="connsiteX3" fmla="*/ 4325202 w 4325202"/>
                <a:gd name="connsiteY3" fmla="*/ 0 h 241536"/>
                <a:gd name="connsiteX0" fmla="*/ 0 w 4279482"/>
                <a:gd name="connsiteY0" fmla="*/ 233916 h 233916"/>
                <a:gd name="connsiteX1" fmla="*/ 407050 w 4279482"/>
                <a:gd name="connsiteY1" fmla="*/ 233916 h 233916"/>
                <a:gd name="connsiteX2" fmla="*/ 407050 w 4279482"/>
                <a:gd name="connsiteY2" fmla="*/ 16658 h 233916"/>
                <a:gd name="connsiteX3" fmla="*/ 4279482 w 4279482"/>
                <a:gd name="connsiteY3" fmla="*/ 0 h 233916"/>
                <a:gd name="connsiteX0" fmla="*/ 0 w 4271862"/>
                <a:gd name="connsiteY0" fmla="*/ 226296 h 226296"/>
                <a:gd name="connsiteX1" fmla="*/ 407050 w 4271862"/>
                <a:gd name="connsiteY1" fmla="*/ 226296 h 226296"/>
                <a:gd name="connsiteX2" fmla="*/ 407050 w 4271862"/>
                <a:gd name="connsiteY2" fmla="*/ 9038 h 226296"/>
                <a:gd name="connsiteX3" fmla="*/ 4271862 w 4271862"/>
                <a:gd name="connsiteY3" fmla="*/ 0 h 226296"/>
                <a:gd name="connsiteX0" fmla="*/ 0 w 2231439"/>
                <a:gd name="connsiteY0" fmla="*/ 217258 h 217258"/>
                <a:gd name="connsiteX1" fmla="*/ 407050 w 2231439"/>
                <a:gd name="connsiteY1" fmla="*/ 217258 h 217258"/>
                <a:gd name="connsiteX2" fmla="*/ 407050 w 2231439"/>
                <a:gd name="connsiteY2" fmla="*/ 0 h 217258"/>
                <a:gd name="connsiteX3" fmla="*/ 2231439 w 2231439"/>
                <a:gd name="connsiteY3" fmla="*/ 292 h 217258"/>
                <a:gd name="connsiteX0" fmla="*/ 0 w 3780879"/>
                <a:gd name="connsiteY0" fmla="*/ 211154 h 217258"/>
                <a:gd name="connsiteX1" fmla="*/ 1956490 w 3780879"/>
                <a:gd name="connsiteY1" fmla="*/ 217258 h 217258"/>
                <a:gd name="connsiteX2" fmla="*/ 1956490 w 3780879"/>
                <a:gd name="connsiteY2" fmla="*/ 0 h 217258"/>
                <a:gd name="connsiteX3" fmla="*/ 3780879 w 3780879"/>
                <a:gd name="connsiteY3" fmla="*/ 292 h 217258"/>
                <a:gd name="connsiteX0" fmla="*/ 0 w 3780879"/>
                <a:gd name="connsiteY0" fmla="*/ 211154 h 217258"/>
                <a:gd name="connsiteX1" fmla="*/ 1956490 w 3780879"/>
                <a:gd name="connsiteY1" fmla="*/ 217258 h 217258"/>
                <a:gd name="connsiteX2" fmla="*/ 1523026 w 3780879"/>
                <a:gd name="connsiteY2" fmla="*/ 0 h 217258"/>
                <a:gd name="connsiteX3" fmla="*/ 3780879 w 3780879"/>
                <a:gd name="connsiteY3" fmla="*/ 292 h 217258"/>
                <a:gd name="connsiteX0" fmla="*/ 0 w 3780879"/>
                <a:gd name="connsiteY0" fmla="*/ 211154 h 226132"/>
                <a:gd name="connsiteX1" fmla="*/ 1523028 w 3780879"/>
                <a:gd name="connsiteY1" fmla="*/ 226132 h 226132"/>
                <a:gd name="connsiteX2" fmla="*/ 1523026 w 3780879"/>
                <a:gd name="connsiteY2" fmla="*/ 0 h 226132"/>
                <a:gd name="connsiteX3" fmla="*/ 3780879 w 3780879"/>
                <a:gd name="connsiteY3" fmla="*/ 292 h 226132"/>
                <a:gd name="connsiteX0" fmla="*/ 0 w 3780879"/>
                <a:gd name="connsiteY0" fmla="*/ 211154 h 226134"/>
                <a:gd name="connsiteX1" fmla="*/ 1523027 w 3780879"/>
                <a:gd name="connsiteY1" fmla="*/ 226134 h 226134"/>
                <a:gd name="connsiteX2" fmla="*/ 1523026 w 3780879"/>
                <a:gd name="connsiteY2" fmla="*/ 0 h 226134"/>
                <a:gd name="connsiteX3" fmla="*/ 3780879 w 3780879"/>
                <a:gd name="connsiteY3" fmla="*/ 292 h 226134"/>
                <a:gd name="connsiteX0" fmla="*/ 0 w 3780879"/>
                <a:gd name="connsiteY0" fmla="*/ 211154 h 217263"/>
                <a:gd name="connsiteX1" fmla="*/ 1523027 w 3780879"/>
                <a:gd name="connsiteY1" fmla="*/ 217263 h 217263"/>
                <a:gd name="connsiteX2" fmla="*/ 1523026 w 3780879"/>
                <a:gd name="connsiteY2" fmla="*/ 0 h 217263"/>
                <a:gd name="connsiteX3" fmla="*/ 3780879 w 3780879"/>
                <a:gd name="connsiteY3" fmla="*/ 292 h 217263"/>
                <a:gd name="connsiteX0" fmla="*/ 0 w 3780879"/>
                <a:gd name="connsiteY0" fmla="*/ 211154 h 211154"/>
                <a:gd name="connsiteX1" fmla="*/ 1523027 w 3780879"/>
                <a:gd name="connsiteY1" fmla="*/ 208391 h 211154"/>
                <a:gd name="connsiteX2" fmla="*/ 1523026 w 3780879"/>
                <a:gd name="connsiteY2" fmla="*/ 0 h 211154"/>
                <a:gd name="connsiteX3" fmla="*/ 3780879 w 3780879"/>
                <a:gd name="connsiteY3" fmla="*/ 292 h 211154"/>
                <a:gd name="connsiteX0" fmla="*/ 0 w 3780879"/>
                <a:gd name="connsiteY0" fmla="*/ 210862 h 210862"/>
                <a:gd name="connsiteX1" fmla="*/ 1523027 w 3780879"/>
                <a:gd name="connsiteY1" fmla="*/ 208099 h 210862"/>
                <a:gd name="connsiteX2" fmla="*/ 1323895 w 3780879"/>
                <a:gd name="connsiteY2" fmla="*/ 8171 h 210862"/>
                <a:gd name="connsiteX3" fmla="*/ 3780879 w 3780879"/>
                <a:gd name="connsiteY3" fmla="*/ 0 h 210862"/>
                <a:gd name="connsiteX0" fmla="*/ 0 w 3780879"/>
                <a:gd name="connsiteY0" fmla="*/ 210862 h 216563"/>
                <a:gd name="connsiteX1" fmla="*/ 1271494 w 3780879"/>
                <a:gd name="connsiteY1" fmla="*/ 216563 h 216563"/>
                <a:gd name="connsiteX2" fmla="*/ 1323895 w 3780879"/>
                <a:gd name="connsiteY2" fmla="*/ 8171 h 216563"/>
                <a:gd name="connsiteX3" fmla="*/ 3780879 w 3780879"/>
                <a:gd name="connsiteY3" fmla="*/ 0 h 216563"/>
                <a:gd name="connsiteX0" fmla="*/ 0 w 3780879"/>
                <a:gd name="connsiteY0" fmla="*/ 210862 h 216563"/>
                <a:gd name="connsiteX1" fmla="*/ 1271494 w 3780879"/>
                <a:gd name="connsiteY1" fmla="*/ 216563 h 216563"/>
                <a:gd name="connsiteX2" fmla="*/ 1271491 w 3780879"/>
                <a:gd name="connsiteY2" fmla="*/ 8173 h 216563"/>
                <a:gd name="connsiteX3" fmla="*/ 3780879 w 3780879"/>
                <a:gd name="connsiteY3" fmla="*/ 0 h 216563"/>
              </a:gdLst>
              <a:ahLst/>
              <a:cxnLst>
                <a:cxn ang="0">
                  <a:pos x="connsiteX0" y="connsiteY0"/>
                </a:cxn>
                <a:cxn ang="0">
                  <a:pos x="connsiteX1" y="connsiteY1"/>
                </a:cxn>
                <a:cxn ang="0">
                  <a:pos x="connsiteX2" y="connsiteY2"/>
                </a:cxn>
                <a:cxn ang="0">
                  <a:pos x="connsiteX3" y="connsiteY3"/>
                </a:cxn>
              </a:cxnLst>
              <a:rect l="l" t="t" r="r" b="b"/>
              <a:pathLst>
                <a:path w="3780879" h="216563">
                  <a:moveTo>
                    <a:pt x="0" y="210862"/>
                  </a:moveTo>
                  <a:lnTo>
                    <a:pt x="1271494" y="216563"/>
                  </a:lnTo>
                  <a:cubicBezTo>
                    <a:pt x="1271493" y="141186"/>
                    <a:pt x="1271492" y="83550"/>
                    <a:pt x="1271491" y="8173"/>
                  </a:cubicBezTo>
                  <a:lnTo>
                    <a:pt x="3780879" y="0"/>
                  </a:lnTo>
                </a:path>
              </a:pathLst>
            </a:custGeom>
            <a:noFill/>
            <a:ln w="28575">
              <a:solidFill>
                <a:srgbClr val="FF6C35"/>
              </a:solidFill>
              <a:prstDash val="sysDot"/>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dirty="0">
                <a:ea typeface="Flexo Medium" charset="0"/>
                <a:cs typeface="Flexo Medium" charset="0"/>
              </a:endParaRPr>
            </a:p>
          </p:txBody>
        </p:sp>
        <p:sp>
          <p:nvSpPr>
            <p:cNvPr id="24" name="Freeform 23"/>
            <p:cNvSpPr/>
            <p:nvPr/>
          </p:nvSpPr>
          <p:spPr>
            <a:xfrm rot="5400000" flipH="1" flipV="1">
              <a:off x="3722959" y="2700007"/>
              <a:ext cx="1332000" cy="0"/>
            </a:xfrm>
            <a:custGeom>
              <a:avLst/>
              <a:gdLst>
                <a:gd name="connsiteX0" fmla="*/ 0 w 3583172"/>
                <a:gd name="connsiteY0" fmla="*/ 233916 h 233916"/>
                <a:gd name="connsiteX1" fmla="*/ 414670 w 3583172"/>
                <a:gd name="connsiteY1" fmla="*/ 233916 h 233916"/>
                <a:gd name="connsiteX2" fmla="*/ 414670 w 3583172"/>
                <a:gd name="connsiteY2" fmla="*/ 31898 h 233916"/>
                <a:gd name="connsiteX3" fmla="*/ 3583172 w 3583172"/>
                <a:gd name="connsiteY3" fmla="*/ 0 h 233916"/>
                <a:gd name="connsiteX0" fmla="*/ 0 w 4355682"/>
                <a:gd name="connsiteY0" fmla="*/ 233916 h 233916"/>
                <a:gd name="connsiteX1" fmla="*/ 414670 w 4355682"/>
                <a:gd name="connsiteY1" fmla="*/ 233916 h 233916"/>
                <a:gd name="connsiteX2" fmla="*/ 414670 w 4355682"/>
                <a:gd name="connsiteY2" fmla="*/ 31898 h 233916"/>
                <a:gd name="connsiteX3" fmla="*/ 4355682 w 4355682"/>
                <a:gd name="connsiteY3" fmla="*/ 0 h 233916"/>
                <a:gd name="connsiteX0" fmla="*/ 0 w 4355682"/>
                <a:gd name="connsiteY0" fmla="*/ 249156 h 249156"/>
                <a:gd name="connsiteX1" fmla="*/ 414670 w 4355682"/>
                <a:gd name="connsiteY1" fmla="*/ 233916 h 249156"/>
                <a:gd name="connsiteX2" fmla="*/ 414670 w 4355682"/>
                <a:gd name="connsiteY2" fmla="*/ 31898 h 249156"/>
                <a:gd name="connsiteX3" fmla="*/ 4355682 w 4355682"/>
                <a:gd name="connsiteY3" fmla="*/ 0 h 249156"/>
                <a:gd name="connsiteX0" fmla="*/ 0 w 4355682"/>
                <a:gd name="connsiteY0" fmla="*/ 249156 h 249156"/>
                <a:gd name="connsiteX1" fmla="*/ 407050 w 4355682"/>
                <a:gd name="connsiteY1" fmla="*/ 249156 h 249156"/>
                <a:gd name="connsiteX2" fmla="*/ 414670 w 4355682"/>
                <a:gd name="connsiteY2" fmla="*/ 31898 h 249156"/>
                <a:gd name="connsiteX3" fmla="*/ 4355682 w 4355682"/>
                <a:gd name="connsiteY3" fmla="*/ 0 h 249156"/>
                <a:gd name="connsiteX0" fmla="*/ 0 w 4355682"/>
                <a:gd name="connsiteY0" fmla="*/ 249156 h 249156"/>
                <a:gd name="connsiteX1" fmla="*/ 407050 w 4355682"/>
                <a:gd name="connsiteY1" fmla="*/ 249156 h 249156"/>
                <a:gd name="connsiteX2" fmla="*/ 407050 w 4355682"/>
                <a:gd name="connsiteY2" fmla="*/ 31898 h 249156"/>
                <a:gd name="connsiteX3" fmla="*/ 4355682 w 4355682"/>
                <a:gd name="connsiteY3" fmla="*/ 0 h 249156"/>
                <a:gd name="connsiteX0" fmla="*/ 0 w 4325202"/>
                <a:gd name="connsiteY0" fmla="*/ 241536 h 241536"/>
                <a:gd name="connsiteX1" fmla="*/ 407050 w 4325202"/>
                <a:gd name="connsiteY1" fmla="*/ 241536 h 241536"/>
                <a:gd name="connsiteX2" fmla="*/ 407050 w 4325202"/>
                <a:gd name="connsiteY2" fmla="*/ 24278 h 241536"/>
                <a:gd name="connsiteX3" fmla="*/ 4325202 w 4325202"/>
                <a:gd name="connsiteY3" fmla="*/ 0 h 241536"/>
                <a:gd name="connsiteX0" fmla="*/ 0 w 4279482"/>
                <a:gd name="connsiteY0" fmla="*/ 233916 h 233916"/>
                <a:gd name="connsiteX1" fmla="*/ 407050 w 4279482"/>
                <a:gd name="connsiteY1" fmla="*/ 233916 h 233916"/>
                <a:gd name="connsiteX2" fmla="*/ 407050 w 4279482"/>
                <a:gd name="connsiteY2" fmla="*/ 16658 h 233916"/>
                <a:gd name="connsiteX3" fmla="*/ 4279482 w 4279482"/>
                <a:gd name="connsiteY3" fmla="*/ 0 h 233916"/>
                <a:gd name="connsiteX0" fmla="*/ 0 w 4271862"/>
                <a:gd name="connsiteY0" fmla="*/ 226296 h 226296"/>
                <a:gd name="connsiteX1" fmla="*/ 407050 w 4271862"/>
                <a:gd name="connsiteY1" fmla="*/ 226296 h 226296"/>
                <a:gd name="connsiteX2" fmla="*/ 407050 w 4271862"/>
                <a:gd name="connsiteY2" fmla="*/ 9038 h 226296"/>
                <a:gd name="connsiteX3" fmla="*/ 4271862 w 4271862"/>
                <a:gd name="connsiteY3" fmla="*/ 0 h 226296"/>
                <a:gd name="connsiteX0" fmla="*/ 0 w 2231439"/>
                <a:gd name="connsiteY0" fmla="*/ 217258 h 217258"/>
                <a:gd name="connsiteX1" fmla="*/ 407050 w 2231439"/>
                <a:gd name="connsiteY1" fmla="*/ 217258 h 217258"/>
                <a:gd name="connsiteX2" fmla="*/ 407050 w 2231439"/>
                <a:gd name="connsiteY2" fmla="*/ 0 h 217258"/>
                <a:gd name="connsiteX3" fmla="*/ 2231439 w 2231439"/>
                <a:gd name="connsiteY3" fmla="*/ 292 h 217258"/>
                <a:gd name="connsiteX0" fmla="*/ 0 w 3780879"/>
                <a:gd name="connsiteY0" fmla="*/ 211154 h 217258"/>
                <a:gd name="connsiteX1" fmla="*/ 1956490 w 3780879"/>
                <a:gd name="connsiteY1" fmla="*/ 217258 h 217258"/>
                <a:gd name="connsiteX2" fmla="*/ 1956490 w 3780879"/>
                <a:gd name="connsiteY2" fmla="*/ 0 h 217258"/>
                <a:gd name="connsiteX3" fmla="*/ 3780879 w 3780879"/>
                <a:gd name="connsiteY3" fmla="*/ 292 h 217258"/>
                <a:gd name="connsiteX0" fmla="*/ 0 w 3780879"/>
                <a:gd name="connsiteY0" fmla="*/ 211154 h 217258"/>
                <a:gd name="connsiteX1" fmla="*/ 1956490 w 3780879"/>
                <a:gd name="connsiteY1" fmla="*/ 217258 h 217258"/>
                <a:gd name="connsiteX2" fmla="*/ 1523026 w 3780879"/>
                <a:gd name="connsiteY2" fmla="*/ 0 h 217258"/>
                <a:gd name="connsiteX3" fmla="*/ 3780879 w 3780879"/>
                <a:gd name="connsiteY3" fmla="*/ 292 h 217258"/>
                <a:gd name="connsiteX0" fmla="*/ 0 w 3780879"/>
                <a:gd name="connsiteY0" fmla="*/ 211154 h 226132"/>
                <a:gd name="connsiteX1" fmla="*/ 1523028 w 3780879"/>
                <a:gd name="connsiteY1" fmla="*/ 226132 h 226132"/>
                <a:gd name="connsiteX2" fmla="*/ 1523026 w 3780879"/>
                <a:gd name="connsiteY2" fmla="*/ 0 h 226132"/>
                <a:gd name="connsiteX3" fmla="*/ 3780879 w 3780879"/>
                <a:gd name="connsiteY3" fmla="*/ 292 h 226132"/>
                <a:gd name="connsiteX0" fmla="*/ 0 w 3780879"/>
                <a:gd name="connsiteY0" fmla="*/ 211154 h 226134"/>
                <a:gd name="connsiteX1" fmla="*/ 1523027 w 3780879"/>
                <a:gd name="connsiteY1" fmla="*/ 226134 h 226134"/>
                <a:gd name="connsiteX2" fmla="*/ 1523026 w 3780879"/>
                <a:gd name="connsiteY2" fmla="*/ 0 h 226134"/>
                <a:gd name="connsiteX3" fmla="*/ 3780879 w 3780879"/>
                <a:gd name="connsiteY3" fmla="*/ 292 h 226134"/>
                <a:gd name="connsiteX0" fmla="*/ 0 w 3780879"/>
                <a:gd name="connsiteY0" fmla="*/ 211154 h 217263"/>
                <a:gd name="connsiteX1" fmla="*/ 1523027 w 3780879"/>
                <a:gd name="connsiteY1" fmla="*/ 217263 h 217263"/>
                <a:gd name="connsiteX2" fmla="*/ 1523026 w 3780879"/>
                <a:gd name="connsiteY2" fmla="*/ 0 h 217263"/>
                <a:gd name="connsiteX3" fmla="*/ 3780879 w 3780879"/>
                <a:gd name="connsiteY3" fmla="*/ 292 h 217263"/>
                <a:gd name="connsiteX0" fmla="*/ 0 w 3780879"/>
                <a:gd name="connsiteY0" fmla="*/ 211154 h 211154"/>
                <a:gd name="connsiteX1" fmla="*/ 1523027 w 3780879"/>
                <a:gd name="connsiteY1" fmla="*/ 208391 h 211154"/>
                <a:gd name="connsiteX2" fmla="*/ 1523026 w 3780879"/>
                <a:gd name="connsiteY2" fmla="*/ 0 h 211154"/>
                <a:gd name="connsiteX3" fmla="*/ 3780879 w 3780879"/>
                <a:gd name="connsiteY3" fmla="*/ 292 h 211154"/>
                <a:gd name="connsiteX0" fmla="*/ 0 w 3780879"/>
                <a:gd name="connsiteY0" fmla="*/ 210862 h 210862"/>
                <a:gd name="connsiteX1" fmla="*/ 1523027 w 3780879"/>
                <a:gd name="connsiteY1" fmla="*/ 208099 h 210862"/>
                <a:gd name="connsiteX2" fmla="*/ 1323895 w 3780879"/>
                <a:gd name="connsiteY2" fmla="*/ 8171 h 210862"/>
                <a:gd name="connsiteX3" fmla="*/ 3780879 w 3780879"/>
                <a:gd name="connsiteY3" fmla="*/ 0 h 210862"/>
                <a:gd name="connsiteX0" fmla="*/ 0 w 3780879"/>
                <a:gd name="connsiteY0" fmla="*/ 210862 h 216563"/>
                <a:gd name="connsiteX1" fmla="*/ 1271494 w 3780879"/>
                <a:gd name="connsiteY1" fmla="*/ 216563 h 216563"/>
                <a:gd name="connsiteX2" fmla="*/ 1323895 w 3780879"/>
                <a:gd name="connsiteY2" fmla="*/ 8171 h 216563"/>
                <a:gd name="connsiteX3" fmla="*/ 3780879 w 3780879"/>
                <a:gd name="connsiteY3" fmla="*/ 0 h 216563"/>
                <a:gd name="connsiteX0" fmla="*/ 0 w 3780879"/>
                <a:gd name="connsiteY0" fmla="*/ 210862 h 216563"/>
                <a:gd name="connsiteX1" fmla="*/ 1271494 w 3780879"/>
                <a:gd name="connsiteY1" fmla="*/ 216563 h 216563"/>
                <a:gd name="connsiteX2" fmla="*/ 1271491 w 3780879"/>
                <a:gd name="connsiteY2" fmla="*/ 8173 h 216563"/>
                <a:gd name="connsiteX3" fmla="*/ 3780879 w 3780879"/>
                <a:gd name="connsiteY3" fmla="*/ 0 h 216563"/>
              </a:gdLst>
              <a:ahLst/>
              <a:cxnLst>
                <a:cxn ang="0">
                  <a:pos x="connsiteX0" y="connsiteY0"/>
                </a:cxn>
                <a:cxn ang="0">
                  <a:pos x="connsiteX1" y="connsiteY1"/>
                </a:cxn>
                <a:cxn ang="0">
                  <a:pos x="connsiteX2" y="connsiteY2"/>
                </a:cxn>
                <a:cxn ang="0">
                  <a:pos x="connsiteX3" y="connsiteY3"/>
                </a:cxn>
              </a:cxnLst>
              <a:rect l="l" t="t" r="r" b="b"/>
              <a:pathLst>
                <a:path w="3780879" h="216563">
                  <a:moveTo>
                    <a:pt x="0" y="210862"/>
                  </a:moveTo>
                  <a:lnTo>
                    <a:pt x="1271494" y="216563"/>
                  </a:lnTo>
                  <a:cubicBezTo>
                    <a:pt x="1271493" y="141186"/>
                    <a:pt x="1271492" y="83550"/>
                    <a:pt x="1271491" y="8173"/>
                  </a:cubicBezTo>
                  <a:lnTo>
                    <a:pt x="3780879" y="0"/>
                  </a:lnTo>
                </a:path>
              </a:pathLst>
            </a:custGeom>
            <a:noFill/>
            <a:ln w="28575">
              <a:solidFill>
                <a:srgbClr val="FF6C35"/>
              </a:solidFill>
              <a:prstDash val="sysDot"/>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dirty="0">
                <a:ea typeface="Flexo Medium" charset="0"/>
                <a:cs typeface="Flexo Medium" charset="0"/>
              </a:endParaRPr>
            </a:p>
          </p:txBody>
        </p:sp>
      </p:grpSp>
      <p:sp>
        <p:nvSpPr>
          <p:cNvPr id="25" name="Freeform 24"/>
          <p:cNvSpPr/>
          <p:nvPr/>
        </p:nvSpPr>
        <p:spPr>
          <a:xfrm>
            <a:off x="1508408" y="1538217"/>
            <a:ext cx="2700000" cy="1440000"/>
          </a:xfrm>
          <a:custGeom>
            <a:avLst/>
            <a:gdLst>
              <a:gd name="connsiteX0" fmla="*/ 2700000 w 2700000"/>
              <a:gd name="connsiteY0" fmla="*/ 0 h 1440000"/>
              <a:gd name="connsiteX1" fmla="*/ 2700000 w 2700000"/>
              <a:gd name="connsiteY1" fmla="*/ 1368000 h 1440000"/>
              <a:gd name="connsiteX2" fmla="*/ 0 w 2700000"/>
              <a:gd name="connsiteY2" fmla="*/ 1368000 h 1440000"/>
              <a:gd name="connsiteX3" fmla="*/ 0 w 2700000"/>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2700000" h="1440000">
                <a:moveTo>
                  <a:pt x="2700000" y="0"/>
                </a:moveTo>
                <a:lnTo>
                  <a:pt x="2700000" y="1368000"/>
                </a:lnTo>
                <a:lnTo>
                  <a:pt x="0" y="1368000"/>
                </a:lnTo>
                <a:lnTo>
                  <a:pt x="0" y="1440000"/>
                </a:lnTo>
              </a:path>
            </a:pathLst>
          </a:custGeom>
          <a:noFill/>
          <a:ln w="38100">
            <a:solidFill>
              <a:schemeClr val="accent5">
                <a:lumMod val="75000"/>
              </a:schemeClr>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dirty="0">
              <a:ea typeface="Flexo Medium" charset="0"/>
              <a:cs typeface="Flexo Medium" charset="0"/>
            </a:endParaRPr>
          </a:p>
        </p:txBody>
      </p:sp>
      <p:grpSp>
        <p:nvGrpSpPr>
          <p:cNvPr id="26" name="Group 25"/>
          <p:cNvGrpSpPr>
            <a:grpSpLocks/>
          </p:cNvGrpSpPr>
          <p:nvPr/>
        </p:nvGrpSpPr>
        <p:grpSpPr bwMode="auto">
          <a:xfrm>
            <a:off x="2229710" y="2667937"/>
            <a:ext cx="817264" cy="367034"/>
            <a:chOff x="3831782" y="937327"/>
            <a:chExt cx="840984" cy="317352"/>
          </a:xfrm>
        </p:grpSpPr>
        <p:sp>
          <p:nvSpPr>
            <p:cNvPr id="27" name="Freeform 26"/>
            <p:cNvSpPr>
              <a:spLocks/>
            </p:cNvSpPr>
            <p:nvPr/>
          </p:nvSpPr>
          <p:spPr bwMode="auto">
            <a:xfrm>
              <a:off x="3831782" y="937327"/>
              <a:ext cx="840984" cy="317352"/>
            </a:xfrm>
            <a:custGeom>
              <a:avLst/>
              <a:gdLst>
                <a:gd name="T0" fmla="*/ 2147483646 w 212"/>
                <a:gd name="T1" fmla="*/ 0 h 80"/>
                <a:gd name="T2" fmla="*/ 519299686 w 212"/>
                <a:gd name="T3" fmla="*/ 0 h 80"/>
                <a:gd name="T4" fmla="*/ 0 w 212"/>
                <a:gd name="T5" fmla="*/ 865498242 h 80"/>
                <a:gd name="T6" fmla="*/ 0 w 212"/>
                <a:gd name="T7" fmla="*/ 1258903649 h 80"/>
                <a:gd name="T8" fmla="*/ 2147483646 w 212"/>
                <a:gd name="T9" fmla="*/ 1258903649 h 80"/>
                <a:gd name="T10" fmla="*/ 2147483646 w 212"/>
                <a:gd name="T11" fmla="*/ 865498242 h 80"/>
                <a:gd name="T12" fmla="*/ 2147483646 w 212"/>
                <a:gd name="T13" fmla="*/ 0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80">
                  <a:moveTo>
                    <a:pt x="179" y="0"/>
                  </a:moveTo>
                  <a:lnTo>
                    <a:pt x="33" y="0"/>
                  </a:lnTo>
                  <a:lnTo>
                    <a:pt x="0" y="55"/>
                  </a:lnTo>
                  <a:lnTo>
                    <a:pt x="0" y="80"/>
                  </a:lnTo>
                  <a:lnTo>
                    <a:pt x="212" y="80"/>
                  </a:lnTo>
                  <a:lnTo>
                    <a:pt x="212" y="55"/>
                  </a:lnTo>
                  <a:lnTo>
                    <a:pt x="179" y="0"/>
                  </a:lnTo>
                  <a:close/>
                </a:path>
              </a:pathLst>
            </a:custGeom>
            <a:solidFill>
              <a:srgbClr val="3A9B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endParaRPr lang="en-US" dirty="0">
                <a:latin typeface="+mn-lt"/>
                <a:ea typeface="Flexo Medium" charset="0"/>
                <a:cs typeface="Flexo Medium" charset="0"/>
              </a:endParaRPr>
            </a:p>
          </p:txBody>
        </p:sp>
        <p:sp>
          <p:nvSpPr>
            <p:cNvPr id="28" name="Freeform 27"/>
            <p:cNvSpPr>
              <a:spLocks noEditPoints="1"/>
            </p:cNvSpPr>
            <p:nvPr/>
          </p:nvSpPr>
          <p:spPr bwMode="auto">
            <a:xfrm>
              <a:off x="3843682" y="945261"/>
              <a:ext cx="817182" cy="305452"/>
            </a:xfrm>
            <a:custGeom>
              <a:avLst/>
              <a:gdLst>
                <a:gd name="T0" fmla="*/ 2147483646 w 206"/>
                <a:gd name="T1" fmla="*/ 0 h 77"/>
                <a:gd name="T2" fmla="*/ 487825919 w 206"/>
                <a:gd name="T3" fmla="*/ 0 h 77"/>
                <a:gd name="T4" fmla="*/ 0 w 206"/>
                <a:gd name="T5" fmla="*/ 834026769 h 77"/>
                <a:gd name="T6" fmla="*/ 0 w 206"/>
                <a:gd name="T7" fmla="*/ 1211700316 h 77"/>
                <a:gd name="T8" fmla="*/ 2147483646 w 206"/>
                <a:gd name="T9" fmla="*/ 1211700316 h 77"/>
                <a:gd name="T10" fmla="*/ 2147483646 w 206"/>
                <a:gd name="T11" fmla="*/ 834026769 h 77"/>
                <a:gd name="T12" fmla="*/ 2147483646 w 206"/>
                <a:gd name="T13" fmla="*/ 0 h 77"/>
                <a:gd name="T14" fmla="*/ 535036030 w 206"/>
                <a:gd name="T15" fmla="*/ 62946913 h 77"/>
                <a:gd name="T16" fmla="*/ 2147483646 w 206"/>
                <a:gd name="T17" fmla="*/ 62946913 h 77"/>
                <a:gd name="T18" fmla="*/ 2147483646 w 206"/>
                <a:gd name="T19" fmla="*/ 834026769 h 77"/>
                <a:gd name="T20" fmla="*/ 94416256 w 206"/>
                <a:gd name="T21" fmla="*/ 834026769 h 77"/>
                <a:gd name="T22" fmla="*/ 535036030 w 206"/>
                <a:gd name="T23" fmla="*/ 62946913 h 77"/>
                <a:gd name="T24" fmla="*/ 62946815 w 206"/>
                <a:gd name="T25" fmla="*/ 1133016674 h 77"/>
                <a:gd name="T26" fmla="*/ 62946815 w 206"/>
                <a:gd name="T27" fmla="*/ 849763497 h 77"/>
                <a:gd name="T28" fmla="*/ 2147483646 w 206"/>
                <a:gd name="T29" fmla="*/ 849763497 h 77"/>
                <a:gd name="T30" fmla="*/ 2147483646 w 206"/>
                <a:gd name="T31" fmla="*/ 1133016674 h 77"/>
                <a:gd name="T32" fmla="*/ 62946815 w 206"/>
                <a:gd name="T33" fmla="*/ 1133016674 h 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6" h="77">
                  <a:moveTo>
                    <a:pt x="174" y="0"/>
                  </a:moveTo>
                  <a:lnTo>
                    <a:pt x="31" y="0"/>
                  </a:lnTo>
                  <a:lnTo>
                    <a:pt x="0" y="53"/>
                  </a:lnTo>
                  <a:lnTo>
                    <a:pt x="0" y="77"/>
                  </a:lnTo>
                  <a:lnTo>
                    <a:pt x="206" y="77"/>
                  </a:lnTo>
                  <a:lnTo>
                    <a:pt x="206" y="53"/>
                  </a:lnTo>
                  <a:lnTo>
                    <a:pt x="174" y="0"/>
                  </a:lnTo>
                  <a:close/>
                  <a:moveTo>
                    <a:pt x="34" y="4"/>
                  </a:moveTo>
                  <a:lnTo>
                    <a:pt x="171" y="4"/>
                  </a:lnTo>
                  <a:lnTo>
                    <a:pt x="200" y="53"/>
                  </a:lnTo>
                  <a:lnTo>
                    <a:pt x="6" y="53"/>
                  </a:lnTo>
                  <a:lnTo>
                    <a:pt x="34" y="4"/>
                  </a:lnTo>
                  <a:close/>
                  <a:moveTo>
                    <a:pt x="4" y="72"/>
                  </a:moveTo>
                  <a:lnTo>
                    <a:pt x="4" y="54"/>
                  </a:lnTo>
                  <a:lnTo>
                    <a:pt x="202" y="54"/>
                  </a:lnTo>
                  <a:lnTo>
                    <a:pt x="202" y="72"/>
                  </a:lnTo>
                  <a:lnTo>
                    <a:pt x="4"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endParaRPr lang="en-US" dirty="0">
                <a:latin typeface="+mn-lt"/>
                <a:ea typeface="Flexo Medium" charset="0"/>
                <a:cs typeface="Flexo Medium" charset="0"/>
              </a:endParaRPr>
            </a:p>
          </p:txBody>
        </p:sp>
        <p:sp>
          <p:nvSpPr>
            <p:cNvPr id="29" name="Rectangle 28"/>
            <p:cNvSpPr>
              <a:spLocks noChangeArrowheads="1"/>
            </p:cNvSpPr>
            <p:nvPr/>
          </p:nvSpPr>
          <p:spPr bwMode="auto">
            <a:xfrm>
              <a:off x="4022193" y="1183276"/>
              <a:ext cx="39669"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en-US" altLang="en-US" sz="1800" dirty="0">
                <a:solidFill>
                  <a:schemeClr val="tx1"/>
                </a:solidFill>
                <a:latin typeface="+mn-lt"/>
                <a:ea typeface="Flexo Medium" charset="0"/>
                <a:cs typeface="Flexo Medium" charset="0"/>
              </a:endParaRPr>
            </a:p>
          </p:txBody>
        </p:sp>
        <p:sp>
          <p:nvSpPr>
            <p:cNvPr id="30" name="Rectangle 29"/>
            <p:cNvSpPr>
              <a:spLocks noChangeArrowheads="1"/>
            </p:cNvSpPr>
            <p:nvPr/>
          </p:nvSpPr>
          <p:spPr bwMode="auto">
            <a:xfrm>
              <a:off x="4121366" y="1183276"/>
              <a:ext cx="47603"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en-US" altLang="en-US" sz="1800" dirty="0">
                <a:solidFill>
                  <a:schemeClr val="tx1"/>
                </a:solidFill>
                <a:latin typeface="+mn-lt"/>
                <a:ea typeface="Flexo Medium" charset="0"/>
                <a:cs typeface="Flexo Medium" charset="0"/>
              </a:endParaRPr>
            </a:p>
          </p:txBody>
        </p:sp>
        <p:sp>
          <p:nvSpPr>
            <p:cNvPr id="31" name="Rectangle 30"/>
            <p:cNvSpPr>
              <a:spLocks noChangeArrowheads="1"/>
            </p:cNvSpPr>
            <p:nvPr/>
          </p:nvSpPr>
          <p:spPr bwMode="auto">
            <a:xfrm>
              <a:off x="3915087" y="1183276"/>
              <a:ext cx="47603"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en-US" altLang="en-US" sz="1800" dirty="0">
                <a:solidFill>
                  <a:schemeClr val="tx1"/>
                </a:solidFill>
                <a:latin typeface="+mn-lt"/>
                <a:ea typeface="Flexo Medium" charset="0"/>
                <a:cs typeface="Flexo Medium" charset="0"/>
              </a:endParaRPr>
            </a:p>
          </p:txBody>
        </p:sp>
        <p:sp>
          <p:nvSpPr>
            <p:cNvPr id="32" name="Rectangle 31"/>
            <p:cNvSpPr>
              <a:spLocks noChangeArrowheads="1"/>
            </p:cNvSpPr>
            <p:nvPr/>
          </p:nvSpPr>
          <p:spPr bwMode="auto">
            <a:xfrm>
              <a:off x="4232439" y="1183276"/>
              <a:ext cx="39669"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en-US" altLang="en-US" sz="1800" dirty="0">
                <a:solidFill>
                  <a:schemeClr val="tx1"/>
                </a:solidFill>
                <a:latin typeface="+mn-lt"/>
                <a:ea typeface="Flexo Medium" charset="0"/>
                <a:cs typeface="Flexo Medium" charset="0"/>
              </a:endParaRPr>
            </a:p>
          </p:txBody>
        </p:sp>
        <p:sp>
          <p:nvSpPr>
            <p:cNvPr id="33" name="Rectangle 32"/>
            <p:cNvSpPr>
              <a:spLocks noChangeArrowheads="1"/>
            </p:cNvSpPr>
            <p:nvPr/>
          </p:nvSpPr>
          <p:spPr bwMode="auto">
            <a:xfrm>
              <a:off x="4339545" y="1183276"/>
              <a:ext cx="39669"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en-US" altLang="en-US" sz="1800" dirty="0">
                <a:solidFill>
                  <a:schemeClr val="tx1"/>
                </a:solidFill>
                <a:latin typeface="+mn-lt"/>
                <a:ea typeface="Flexo Medium" charset="0"/>
                <a:cs typeface="Flexo Medium" charset="0"/>
              </a:endParaRPr>
            </a:p>
          </p:txBody>
        </p:sp>
        <p:sp>
          <p:nvSpPr>
            <p:cNvPr id="34" name="Rectangle 33"/>
            <p:cNvSpPr>
              <a:spLocks noChangeArrowheads="1"/>
            </p:cNvSpPr>
            <p:nvPr/>
          </p:nvSpPr>
          <p:spPr bwMode="auto">
            <a:xfrm>
              <a:off x="4545824" y="1183276"/>
              <a:ext cx="43636"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en-US" altLang="en-US" sz="1800" dirty="0">
                <a:solidFill>
                  <a:schemeClr val="tx1"/>
                </a:solidFill>
                <a:latin typeface="+mn-lt"/>
                <a:ea typeface="Flexo Medium" charset="0"/>
                <a:cs typeface="Flexo Medium" charset="0"/>
              </a:endParaRPr>
            </a:p>
          </p:txBody>
        </p:sp>
        <p:sp>
          <p:nvSpPr>
            <p:cNvPr id="35" name="Rectangle 34"/>
            <p:cNvSpPr>
              <a:spLocks noChangeArrowheads="1"/>
            </p:cNvSpPr>
            <p:nvPr/>
          </p:nvSpPr>
          <p:spPr bwMode="auto">
            <a:xfrm>
              <a:off x="4438718" y="1183276"/>
              <a:ext cx="43636"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en-US" altLang="en-US" sz="1800" dirty="0">
                <a:solidFill>
                  <a:schemeClr val="tx1"/>
                </a:solidFill>
                <a:latin typeface="+mn-lt"/>
                <a:ea typeface="Flexo Medium" charset="0"/>
                <a:cs typeface="Flexo Medium" charset="0"/>
              </a:endParaRPr>
            </a:p>
          </p:txBody>
        </p:sp>
      </p:grpSp>
      <p:sp>
        <p:nvSpPr>
          <p:cNvPr id="36" name="TextBox 35"/>
          <p:cNvSpPr txBox="1"/>
          <p:nvPr/>
        </p:nvSpPr>
        <p:spPr>
          <a:xfrm>
            <a:off x="589269" y="3481785"/>
            <a:ext cx="1442604" cy="523220"/>
          </a:xfrm>
          <a:prstGeom prst="rect">
            <a:avLst/>
          </a:prstGeom>
          <a:solidFill>
            <a:schemeClr val="bg1"/>
          </a:solidFill>
        </p:spPr>
        <p:txBody>
          <a:bodyPr wrap="square" rtlCol="0">
            <a:spAutoFit/>
          </a:bodyPr>
          <a:lstStyle/>
          <a:p>
            <a:pPr algn="ctr"/>
            <a:r>
              <a:rPr lang="en-US" sz="1400" dirty="0" err="1" smtClean="0">
                <a:solidFill>
                  <a:schemeClr val="tx2"/>
                </a:solidFill>
                <a:latin typeface="+mn-lt"/>
                <a:ea typeface="Flexo Medium" charset="0"/>
                <a:cs typeface="Flexo Medium" charset="0"/>
              </a:rPr>
              <a:t>Speedtest</a:t>
            </a:r>
            <a:r>
              <a:rPr lang="en-US" sz="1400" dirty="0" smtClean="0">
                <a:solidFill>
                  <a:schemeClr val="tx2"/>
                </a:solidFill>
                <a:latin typeface="+mn-lt"/>
                <a:ea typeface="Flexo Medium" charset="0"/>
                <a:cs typeface="Flexo Medium" charset="0"/>
              </a:rPr>
              <a:t> from browser</a:t>
            </a:r>
            <a:endParaRPr lang="en-US" dirty="0">
              <a:solidFill>
                <a:schemeClr val="tx2"/>
              </a:solidFill>
              <a:latin typeface="+mn-lt"/>
              <a:ea typeface="Flexo Medium" charset="0"/>
              <a:cs typeface="Flexo Medium" charset="0"/>
            </a:endParaRPr>
          </a:p>
        </p:txBody>
      </p:sp>
      <p:cxnSp>
        <p:nvCxnSpPr>
          <p:cNvPr id="37" name="Straight Connector 36"/>
          <p:cNvCxnSpPr/>
          <p:nvPr/>
        </p:nvCxnSpPr>
        <p:spPr>
          <a:xfrm>
            <a:off x="4963719" y="4466587"/>
            <a:ext cx="549954" cy="0"/>
          </a:xfrm>
          <a:prstGeom prst="line">
            <a:avLst/>
          </a:prstGeom>
          <a:noFill/>
          <a:ln w="38100">
            <a:solidFill>
              <a:schemeClr val="accent5">
                <a:lumMod val="75000"/>
              </a:schemeClr>
            </a:solidFill>
          </a:ln>
          <a:effectLst/>
        </p:spPr>
        <p:style>
          <a:lnRef idx="1">
            <a:schemeClr val="accent1"/>
          </a:lnRef>
          <a:fillRef idx="1001">
            <a:schemeClr val="lt1"/>
          </a:fillRef>
          <a:effectRef idx="2">
            <a:schemeClr val="accent1"/>
          </a:effectRef>
          <a:fontRef idx="minor">
            <a:schemeClr val="lt1"/>
          </a:fontRef>
        </p:style>
      </p:cxnSp>
      <p:sp>
        <p:nvSpPr>
          <p:cNvPr id="38" name="Rectangle 37"/>
          <p:cNvSpPr/>
          <p:nvPr/>
        </p:nvSpPr>
        <p:spPr>
          <a:xfrm>
            <a:off x="5612571" y="4303762"/>
            <a:ext cx="2727652" cy="584775"/>
          </a:xfrm>
          <a:prstGeom prst="rect">
            <a:avLst/>
          </a:prstGeom>
          <a:solidFill>
            <a:schemeClr val="bg1"/>
          </a:solidFill>
        </p:spPr>
        <p:txBody>
          <a:bodyPr wrap="square">
            <a:spAutoFit/>
          </a:bodyPr>
          <a:lstStyle/>
          <a:p>
            <a:r>
              <a:rPr lang="en-US" altLang="en-US" sz="1600" dirty="0" smtClean="0">
                <a:solidFill>
                  <a:schemeClr val="accent5">
                    <a:lumMod val="75000"/>
                  </a:schemeClr>
                </a:solidFill>
                <a:latin typeface="+mn-lt"/>
                <a:ea typeface="Flexo Medium" charset="0"/>
                <a:cs typeface="Flexo Medium" charset="0"/>
              </a:rPr>
              <a:t>TCP </a:t>
            </a:r>
            <a:r>
              <a:rPr lang="en-US" altLang="en-US" sz="1600" dirty="0" err="1" smtClean="0">
                <a:solidFill>
                  <a:schemeClr val="accent5">
                    <a:lumMod val="75000"/>
                  </a:schemeClr>
                </a:solidFill>
                <a:latin typeface="+mn-lt"/>
                <a:ea typeface="Flexo Medium" charset="0"/>
                <a:cs typeface="Flexo Medium" charset="0"/>
              </a:rPr>
              <a:t>Speedtest</a:t>
            </a:r>
            <a:r>
              <a:rPr lang="en-US" altLang="en-US" sz="1600" dirty="0" smtClean="0">
                <a:solidFill>
                  <a:schemeClr val="accent5">
                    <a:lumMod val="75000"/>
                  </a:schemeClr>
                </a:solidFill>
                <a:latin typeface="+mn-lt"/>
                <a:ea typeface="Flexo Medium" charset="0"/>
                <a:cs typeface="Flexo Medium" charset="0"/>
              </a:rPr>
              <a:t> over HTML5</a:t>
            </a:r>
            <a:endParaRPr lang="en-US" sz="2000" dirty="0">
              <a:solidFill>
                <a:schemeClr val="accent5">
                  <a:lumMod val="75000"/>
                </a:schemeClr>
              </a:solidFill>
              <a:latin typeface="+mn-lt"/>
              <a:ea typeface="Flexo Medium" charset="0"/>
              <a:cs typeface="Flexo Medium" charset="0"/>
            </a:endParaRPr>
          </a:p>
        </p:txBody>
      </p:sp>
      <p:sp>
        <p:nvSpPr>
          <p:cNvPr id="39" name="TextBox 38"/>
          <p:cNvSpPr txBox="1"/>
          <p:nvPr/>
        </p:nvSpPr>
        <p:spPr>
          <a:xfrm>
            <a:off x="5774068" y="2337861"/>
            <a:ext cx="1019083" cy="307777"/>
          </a:xfrm>
          <a:prstGeom prst="rect">
            <a:avLst/>
          </a:prstGeom>
          <a:solidFill>
            <a:schemeClr val="bg1"/>
          </a:solidFill>
        </p:spPr>
        <p:txBody>
          <a:bodyPr wrap="square" rtlCol="0">
            <a:spAutoFit/>
          </a:bodyPr>
          <a:lstStyle/>
          <a:p>
            <a:pPr algn="ctr"/>
            <a:r>
              <a:rPr lang="en-US" sz="1400" smtClean="0">
                <a:solidFill>
                  <a:schemeClr val="tx2"/>
                </a:solidFill>
                <a:latin typeface="+mn-lt"/>
                <a:ea typeface="Flexo Medium" charset="0"/>
                <a:cs typeface="Flexo Medium" charset="0"/>
              </a:rPr>
              <a:t>CPE</a:t>
            </a:r>
            <a:endParaRPr lang="en-US" sz="1400" dirty="0" smtClean="0">
              <a:solidFill>
                <a:schemeClr val="tx2"/>
              </a:solidFill>
              <a:latin typeface="+mn-lt"/>
              <a:ea typeface="Flexo Medium" charset="0"/>
              <a:cs typeface="Flexo Medium" charset="0"/>
            </a:endParaRPr>
          </a:p>
        </p:txBody>
      </p:sp>
      <p:sp>
        <p:nvSpPr>
          <p:cNvPr id="40" name="Rectangle 39"/>
          <p:cNvSpPr/>
          <p:nvPr/>
        </p:nvSpPr>
        <p:spPr>
          <a:xfrm>
            <a:off x="6804715" y="2133866"/>
            <a:ext cx="1941615" cy="1169551"/>
          </a:xfrm>
          <a:prstGeom prst="rect">
            <a:avLst/>
          </a:prstGeom>
          <a:solidFill>
            <a:schemeClr val="bg1"/>
          </a:solidFill>
        </p:spPr>
        <p:txBody>
          <a:bodyPr wrap="square">
            <a:spAutoFit/>
          </a:bodyPr>
          <a:lstStyle/>
          <a:p>
            <a:r>
              <a:rPr lang="en-US" altLang="en-US" sz="1400" dirty="0" smtClean="0">
                <a:solidFill>
                  <a:srgbClr val="FF6C35"/>
                </a:solidFill>
                <a:latin typeface="+mn-lt"/>
                <a:ea typeface="Flexo Medium" charset="0"/>
                <a:cs typeface="Flexo Medium" charset="0"/>
              </a:rPr>
              <a:t>Standards-based reflection (OAM) supported in Cisco equipment and other networking devices</a:t>
            </a:r>
            <a:endParaRPr lang="en-US" dirty="0">
              <a:latin typeface="+mn-lt"/>
              <a:ea typeface="Flexo Medium" charset="0"/>
              <a:cs typeface="Flexo Medium" charset="0"/>
            </a:endParaRPr>
          </a:p>
        </p:txBody>
      </p:sp>
      <p:grpSp>
        <p:nvGrpSpPr>
          <p:cNvPr id="41" name="Group 40"/>
          <p:cNvGrpSpPr>
            <a:grpSpLocks/>
          </p:cNvGrpSpPr>
          <p:nvPr/>
        </p:nvGrpSpPr>
        <p:grpSpPr bwMode="auto">
          <a:xfrm>
            <a:off x="5874977" y="2654102"/>
            <a:ext cx="817264" cy="367034"/>
            <a:chOff x="3831782" y="937327"/>
            <a:chExt cx="840984" cy="317352"/>
          </a:xfrm>
        </p:grpSpPr>
        <p:sp>
          <p:nvSpPr>
            <p:cNvPr id="42" name="Freeform 41"/>
            <p:cNvSpPr>
              <a:spLocks/>
            </p:cNvSpPr>
            <p:nvPr/>
          </p:nvSpPr>
          <p:spPr bwMode="auto">
            <a:xfrm>
              <a:off x="3831782" y="937327"/>
              <a:ext cx="840984" cy="317352"/>
            </a:xfrm>
            <a:custGeom>
              <a:avLst/>
              <a:gdLst>
                <a:gd name="T0" fmla="*/ 2147483646 w 212"/>
                <a:gd name="T1" fmla="*/ 0 h 80"/>
                <a:gd name="T2" fmla="*/ 519299686 w 212"/>
                <a:gd name="T3" fmla="*/ 0 h 80"/>
                <a:gd name="T4" fmla="*/ 0 w 212"/>
                <a:gd name="T5" fmla="*/ 865498242 h 80"/>
                <a:gd name="T6" fmla="*/ 0 w 212"/>
                <a:gd name="T7" fmla="*/ 1258903649 h 80"/>
                <a:gd name="T8" fmla="*/ 2147483646 w 212"/>
                <a:gd name="T9" fmla="*/ 1258903649 h 80"/>
                <a:gd name="T10" fmla="*/ 2147483646 w 212"/>
                <a:gd name="T11" fmla="*/ 865498242 h 80"/>
                <a:gd name="T12" fmla="*/ 2147483646 w 212"/>
                <a:gd name="T13" fmla="*/ 0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80">
                  <a:moveTo>
                    <a:pt x="179" y="0"/>
                  </a:moveTo>
                  <a:lnTo>
                    <a:pt x="33" y="0"/>
                  </a:lnTo>
                  <a:lnTo>
                    <a:pt x="0" y="55"/>
                  </a:lnTo>
                  <a:lnTo>
                    <a:pt x="0" y="80"/>
                  </a:lnTo>
                  <a:lnTo>
                    <a:pt x="212" y="80"/>
                  </a:lnTo>
                  <a:lnTo>
                    <a:pt x="212" y="55"/>
                  </a:lnTo>
                  <a:lnTo>
                    <a:pt x="179" y="0"/>
                  </a:lnTo>
                  <a:close/>
                </a:path>
              </a:pathLst>
            </a:custGeom>
            <a:solidFill>
              <a:srgbClr val="3A9B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endParaRPr lang="en-US" dirty="0">
                <a:latin typeface="+mn-lt"/>
                <a:ea typeface="Flexo Medium" charset="0"/>
                <a:cs typeface="Flexo Medium" charset="0"/>
              </a:endParaRPr>
            </a:p>
          </p:txBody>
        </p:sp>
        <p:sp>
          <p:nvSpPr>
            <p:cNvPr id="43" name="Freeform 42"/>
            <p:cNvSpPr>
              <a:spLocks noEditPoints="1"/>
            </p:cNvSpPr>
            <p:nvPr/>
          </p:nvSpPr>
          <p:spPr bwMode="auto">
            <a:xfrm>
              <a:off x="3843682" y="945261"/>
              <a:ext cx="817182" cy="305452"/>
            </a:xfrm>
            <a:custGeom>
              <a:avLst/>
              <a:gdLst>
                <a:gd name="T0" fmla="*/ 2147483646 w 206"/>
                <a:gd name="T1" fmla="*/ 0 h 77"/>
                <a:gd name="T2" fmla="*/ 487825919 w 206"/>
                <a:gd name="T3" fmla="*/ 0 h 77"/>
                <a:gd name="T4" fmla="*/ 0 w 206"/>
                <a:gd name="T5" fmla="*/ 834026769 h 77"/>
                <a:gd name="T6" fmla="*/ 0 w 206"/>
                <a:gd name="T7" fmla="*/ 1211700316 h 77"/>
                <a:gd name="T8" fmla="*/ 2147483646 w 206"/>
                <a:gd name="T9" fmla="*/ 1211700316 h 77"/>
                <a:gd name="T10" fmla="*/ 2147483646 w 206"/>
                <a:gd name="T11" fmla="*/ 834026769 h 77"/>
                <a:gd name="T12" fmla="*/ 2147483646 w 206"/>
                <a:gd name="T13" fmla="*/ 0 h 77"/>
                <a:gd name="T14" fmla="*/ 535036030 w 206"/>
                <a:gd name="T15" fmla="*/ 62946913 h 77"/>
                <a:gd name="T16" fmla="*/ 2147483646 w 206"/>
                <a:gd name="T17" fmla="*/ 62946913 h 77"/>
                <a:gd name="T18" fmla="*/ 2147483646 w 206"/>
                <a:gd name="T19" fmla="*/ 834026769 h 77"/>
                <a:gd name="T20" fmla="*/ 94416256 w 206"/>
                <a:gd name="T21" fmla="*/ 834026769 h 77"/>
                <a:gd name="T22" fmla="*/ 535036030 w 206"/>
                <a:gd name="T23" fmla="*/ 62946913 h 77"/>
                <a:gd name="T24" fmla="*/ 62946815 w 206"/>
                <a:gd name="T25" fmla="*/ 1133016674 h 77"/>
                <a:gd name="T26" fmla="*/ 62946815 w 206"/>
                <a:gd name="T27" fmla="*/ 849763497 h 77"/>
                <a:gd name="T28" fmla="*/ 2147483646 w 206"/>
                <a:gd name="T29" fmla="*/ 849763497 h 77"/>
                <a:gd name="T30" fmla="*/ 2147483646 w 206"/>
                <a:gd name="T31" fmla="*/ 1133016674 h 77"/>
                <a:gd name="T32" fmla="*/ 62946815 w 206"/>
                <a:gd name="T33" fmla="*/ 1133016674 h 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6" h="77">
                  <a:moveTo>
                    <a:pt x="174" y="0"/>
                  </a:moveTo>
                  <a:lnTo>
                    <a:pt x="31" y="0"/>
                  </a:lnTo>
                  <a:lnTo>
                    <a:pt x="0" y="53"/>
                  </a:lnTo>
                  <a:lnTo>
                    <a:pt x="0" y="77"/>
                  </a:lnTo>
                  <a:lnTo>
                    <a:pt x="206" y="77"/>
                  </a:lnTo>
                  <a:lnTo>
                    <a:pt x="206" y="53"/>
                  </a:lnTo>
                  <a:lnTo>
                    <a:pt x="174" y="0"/>
                  </a:lnTo>
                  <a:close/>
                  <a:moveTo>
                    <a:pt x="34" y="4"/>
                  </a:moveTo>
                  <a:lnTo>
                    <a:pt x="171" y="4"/>
                  </a:lnTo>
                  <a:lnTo>
                    <a:pt x="200" y="53"/>
                  </a:lnTo>
                  <a:lnTo>
                    <a:pt x="6" y="53"/>
                  </a:lnTo>
                  <a:lnTo>
                    <a:pt x="34" y="4"/>
                  </a:lnTo>
                  <a:close/>
                  <a:moveTo>
                    <a:pt x="4" y="72"/>
                  </a:moveTo>
                  <a:lnTo>
                    <a:pt x="4" y="54"/>
                  </a:lnTo>
                  <a:lnTo>
                    <a:pt x="202" y="54"/>
                  </a:lnTo>
                  <a:lnTo>
                    <a:pt x="202" y="72"/>
                  </a:lnTo>
                  <a:lnTo>
                    <a:pt x="4"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endParaRPr lang="en-US" dirty="0">
                <a:latin typeface="+mn-lt"/>
                <a:ea typeface="Flexo Medium" charset="0"/>
                <a:cs typeface="Flexo Medium" charset="0"/>
              </a:endParaRPr>
            </a:p>
          </p:txBody>
        </p:sp>
        <p:sp>
          <p:nvSpPr>
            <p:cNvPr id="44" name="Rectangle 43"/>
            <p:cNvSpPr>
              <a:spLocks noChangeArrowheads="1"/>
            </p:cNvSpPr>
            <p:nvPr/>
          </p:nvSpPr>
          <p:spPr bwMode="auto">
            <a:xfrm>
              <a:off x="4022193" y="1183276"/>
              <a:ext cx="39669"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en-US" altLang="en-US" sz="1800" dirty="0">
                <a:solidFill>
                  <a:schemeClr val="tx1"/>
                </a:solidFill>
                <a:latin typeface="+mn-lt"/>
                <a:ea typeface="Flexo Medium" charset="0"/>
                <a:cs typeface="Flexo Medium" charset="0"/>
              </a:endParaRPr>
            </a:p>
          </p:txBody>
        </p:sp>
        <p:sp>
          <p:nvSpPr>
            <p:cNvPr id="45" name="Rectangle 44"/>
            <p:cNvSpPr>
              <a:spLocks noChangeArrowheads="1"/>
            </p:cNvSpPr>
            <p:nvPr/>
          </p:nvSpPr>
          <p:spPr bwMode="auto">
            <a:xfrm>
              <a:off x="4121366" y="1183276"/>
              <a:ext cx="47603"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en-US" altLang="en-US" sz="1800" dirty="0">
                <a:solidFill>
                  <a:schemeClr val="tx1"/>
                </a:solidFill>
                <a:latin typeface="+mn-lt"/>
                <a:ea typeface="Flexo Medium" charset="0"/>
                <a:cs typeface="Flexo Medium" charset="0"/>
              </a:endParaRPr>
            </a:p>
          </p:txBody>
        </p:sp>
        <p:sp>
          <p:nvSpPr>
            <p:cNvPr id="46" name="Rectangle 45"/>
            <p:cNvSpPr>
              <a:spLocks noChangeArrowheads="1"/>
            </p:cNvSpPr>
            <p:nvPr/>
          </p:nvSpPr>
          <p:spPr bwMode="auto">
            <a:xfrm>
              <a:off x="3915087" y="1183276"/>
              <a:ext cx="47603"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en-US" altLang="en-US" sz="1800" dirty="0">
                <a:solidFill>
                  <a:schemeClr val="tx1"/>
                </a:solidFill>
                <a:latin typeface="+mn-lt"/>
                <a:ea typeface="Flexo Medium" charset="0"/>
                <a:cs typeface="Flexo Medium" charset="0"/>
              </a:endParaRPr>
            </a:p>
          </p:txBody>
        </p:sp>
        <p:sp>
          <p:nvSpPr>
            <p:cNvPr id="47" name="Rectangle 46"/>
            <p:cNvSpPr>
              <a:spLocks noChangeArrowheads="1"/>
            </p:cNvSpPr>
            <p:nvPr/>
          </p:nvSpPr>
          <p:spPr bwMode="auto">
            <a:xfrm>
              <a:off x="4232439" y="1183276"/>
              <a:ext cx="39669"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en-US" altLang="en-US" sz="1800" dirty="0">
                <a:solidFill>
                  <a:schemeClr val="tx1"/>
                </a:solidFill>
                <a:latin typeface="+mn-lt"/>
                <a:ea typeface="Flexo Medium" charset="0"/>
                <a:cs typeface="Flexo Medium" charset="0"/>
              </a:endParaRPr>
            </a:p>
          </p:txBody>
        </p:sp>
        <p:sp>
          <p:nvSpPr>
            <p:cNvPr id="48" name="Rectangle 47"/>
            <p:cNvSpPr>
              <a:spLocks noChangeArrowheads="1"/>
            </p:cNvSpPr>
            <p:nvPr/>
          </p:nvSpPr>
          <p:spPr bwMode="auto">
            <a:xfrm>
              <a:off x="4339545" y="1183276"/>
              <a:ext cx="39669"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en-US" altLang="en-US" sz="1800" dirty="0">
                <a:solidFill>
                  <a:schemeClr val="tx1"/>
                </a:solidFill>
                <a:latin typeface="+mn-lt"/>
                <a:ea typeface="Flexo Medium" charset="0"/>
                <a:cs typeface="Flexo Medium" charset="0"/>
              </a:endParaRPr>
            </a:p>
          </p:txBody>
        </p:sp>
        <p:sp>
          <p:nvSpPr>
            <p:cNvPr id="49" name="Rectangle 48"/>
            <p:cNvSpPr>
              <a:spLocks noChangeArrowheads="1"/>
            </p:cNvSpPr>
            <p:nvPr/>
          </p:nvSpPr>
          <p:spPr bwMode="auto">
            <a:xfrm>
              <a:off x="4545824" y="1183276"/>
              <a:ext cx="43636"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en-US" altLang="en-US" sz="1800" dirty="0">
                <a:solidFill>
                  <a:schemeClr val="tx1"/>
                </a:solidFill>
                <a:latin typeface="+mn-lt"/>
                <a:ea typeface="Flexo Medium" charset="0"/>
                <a:cs typeface="Flexo Medium" charset="0"/>
              </a:endParaRPr>
            </a:p>
          </p:txBody>
        </p:sp>
        <p:sp>
          <p:nvSpPr>
            <p:cNvPr id="50" name="Rectangle 49"/>
            <p:cNvSpPr>
              <a:spLocks noChangeArrowheads="1"/>
            </p:cNvSpPr>
            <p:nvPr/>
          </p:nvSpPr>
          <p:spPr bwMode="auto">
            <a:xfrm>
              <a:off x="4438718" y="1183276"/>
              <a:ext cx="43636"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en-US" altLang="en-US" sz="1800" dirty="0">
                <a:solidFill>
                  <a:schemeClr val="tx1"/>
                </a:solidFill>
                <a:latin typeface="+mn-lt"/>
                <a:ea typeface="Flexo Medium" charset="0"/>
                <a:cs typeface="Flexo Medium" charset="0"/>
              </a:endParaRPr>
            </a:p>
          </p:txBody>
        </p:sp>
      </p:grpSp>
      <p:sp>
        <p:nvSpPr>
          <p:cNvPr id="51" name="TextBox 50"/>
          <p:cNvSpPr txBox="1"/>
          <p:nvPr/>
        </p:nvSpPr>
        <p:spPr>
          <a:xfrm>
            <a:off x="2067374" y="2337861"/>
            <a:ext cx="1019083" cy="307777"/>
          </a:xfrm>
          <a:prstGeom prst="rect">
            <a:avLst/>
          </a:prstGeom>
          <a:solidFill>
            <a:schemeClr val="bg1"/>
          </a:solidFill>
        </p:spPr>
        <p:txBody>
          <a:bodyPr wrap="square" rtlCol="0">
            <a:spAutoFit/>
          </a:bodyPr>
          <a:lstStyle/>
          <a:p>
            <a:pPr algn="ctr"/>
            <a:r>
              <a:rPr lang="en-US" sz="1400" smtClean="0">
                <a:solidFill>
                  <a:schemeClr val="tx2"/>
                </a:solidFill>
                <a:latin typeface="+mn-lt"/>
                <a:ea typeface="Flexo Medium" charset="0"/>
                <a:cs typeface="Flexo Medium" charset="0"/>
              </a:rPr>
              <a:t>CPE</a:t>
            </a:r>
            <a:endParaRPr lang="en-US" sz="1400" dirty="0" smtClean="0">
              <a:solidFill>
                <a:schemeClr val="tx2"/>
              </a:solidFill>
              <a:latin typeface="+mn-lt"/>
              <a:ea typeface="Flexo Medium" charset="0"/>
              <a:cs typeface="Flexo Medium" charset="0"/>
            </a:endParaRPr>
          </a:p>
        </p:txBody>
      </p:sp>
      <p:pic>
        <p:nvPicPr>
          <p:cNvPr id="52" name="Picture 51"/>
          <p:cNvPicPr>
            <a:picLocks noChangeAspect="1"/>
          </p:cNvPicPr>
          <p:nvPr/>
        </p:nvPicPr>
        <p:blipFill>
          <a:blip r:embed="rId2"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056503" y="2712502"/>
            <a:ext cx="366888" cy="694169"/>
          </a:xfrm>
          <a:prstGeom prst="rect">
            <a:avLst/>
          </a:prstGeom>
        </p:spPr>
      </p:pic>
    </p:spTree>
    <p:extLst>
      <p:ext uri="{BB962C8B-B14F-4D97-AF65-F5344CB8AC3E}">
        <p14:creationId xmlns:p14="http://schemas.microsoft.com/office/powerpoint/2010/main" val="1740153748"/>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Validating Service Chains</a:t>
            </a:r>
            <a:endParaRPr lang="en-US" dirty="0"/>
          </a:p>
        </p:txBody>
      </p:sp>
      <p:sp>
        <p:nvSpPr>
          <p:cNvPr id="4" name="Freeform 968"/>
          <p:cNvSpPr>
            <a:spLocks/>
          </p:cNvSpPr>
          <p:nvPr/>
        </p:nvSpPr>
        <p:spPr bwMode="auto">
          <a:xfrm>
            <a:off x="1743593" y="1524569"/>
            <a:ext cx="3536687" cy="1125048"/>
          </a:xfrm>
          <a:custGeom>
            <a:avLst/>
            <a:gdLst>
              <a:gd name="T0" fmla="*/ 2147483646 w 272"/>
              <a:gd name="T1" fmla="*/ 1496596950 h 240"/>
              <a:gd name="T2" fmla="*/ 2147483646 w 272"/>
              <a:gd name="T3" fmla="*/ 1427526343 h 240"/>
              <a:gd name="T4" fmla="*/ 2147483646 w 272"/>
              <a:gd name="T5" fmla="*/ 345367420 h 240"/>
              <a:gd name="T6" fmla="*/ 2147483646 w 272"/>
              <a:gd name="T7" fmla="*/ 391419287 h 240"/>
              <a:gd name="T8" fmla="*/ 2147483646 w 272"/>
              <a:gd name="T9" fmla="*/ 0 h 240"/>
              <a:gd name="T10" fmla="*/ 1236585926 w 272"/>
              <a:gd name="T11" fmla="*/ 1289375539 h 240"/>
              <a:gd name="T12" fmla="*/ 0 w 272"/>
              <a:gd name="T13" fmla="*/ 2147483646 h 240"/>
              <a:gd name="T14" fmla="*/ 1305281954 w 272"/>
              <a:gd name="T15" fmla="*/ 2147483646 h 240"/>
              <a:gd name="T16" fmla="*/ 2147483646 w 272"/>
              <a:gd name="T17" fmla="*/ 2147483646 h 240"/>
              <a:gd name="T18" fmla="*/ 2147483646 w 272"/>
              <a:gd name="T19" fmla="*/ 2147483646 h 240"/>
              <a:gd name="T20" fmla="*/ 2147483646 w 272"/>
              <a:gd name="T21" fmla="*/ 2147483646 h 240"/>
              <a:gd name="T22" fmla="*/ 2147483646 w 272"/>
              <a:gd name="T23" fmla="*/ 149659695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72" h="240">
                <a:moveTo>
                  <a:pt x="248" y="65"/>
                </a:moveTo>
                <a:cubicBezTo>
                  <a:pt x="248" y="64"/>
                  <a:pt x="248" y="63"/>
                  <a:pt x="248" y="62"/>
                </a:cubicBezTo>
                <a:cubicBezTo>
                  <a:pt x="248" y="36"/>
                  <a:pt x="227" y="15"/>
                  <a:pt x="202" y="15"/>
                </a:cubicBezTo>
                <a:cubicBezTo>
                  <a:pt x="197" y="15"/>
                  <a:pt x="193" y="16"/>
                  <a:pt x="189" y="17"/>
                </a:cubicBezTo>
                <a:cubicBezTo>
                  <a:pt x="174" y="6"/>
                  <a:pt x="156" y="0"/>
                  <a:pt x="136" y="0"/>
                </a:cubicBezTo>
                <a:cubicBezTo>
                  <a:pt x="99" y="0"/>
                  <a:pt x="67" y="23"/>
                  <a:pt x="54" y="56"/>
                </a:cubicBezTo>
                <a:cubicBezTo>
                  <a:pt x="24" y="60"/>
                  <a:pt x="0" y="86"/>
                  <a:pt x="0" y="117"/>
                </a:cubicBezTo>
                <a:cubicBezTo>
                  <a:pt x="0" y="149"/>
                  <a:pt x="25" y="176"/>
                  <a:pt x="57" y="179"/>
                </a:cubicBezTo>
                <a:cubicBezTo>
                  <a:pt x="68" y="214"/>
                  <a:pt x="101" y="240"/>
                  <a:pt x="140" y="240"/>
                </a:cubicBezTo>
                <a:cubicBezTo>
                  <a:pt x="180" y="240"/>
                  <a:pt x="213" y="213"/>
                  <a:pt x="224" y="177"/>
                </a:cubicBezTo>
                <a:cubicBezTo>
                  <a:pt x="251" y="170"/>
                  <a:pt x="272" y="145"/>
                  <a:pt x="272" y="115"/>
                </a:cubicBezTo>
                <a:cubicBezTo>
                  <a:pt x="272" y="95"/>
                  <a:pt x="263" y="77"/>
                  <a:pt x="248" y="65"/>
                </a:cubicBezTo>
                <a:close/>
              </a:path>
            </a:pathLst>
          </a:custGeom>
          <a:solidFill>
            <a:schemeClr val="accent4">
              <a:lumMod val="60000"/>
              <a:lumOff val="40000"/>
            </a:schemeClr>
          </a:solidFill>
          <a:ln>
            <a:noFill/>
          </a:ln>
          <a:extLst/>
        </p:spPr>
        <p:txBody>
          <a:bodyPr/>
          <a:lstStyle/>
          <a:p>
            <a:endParaRPr lang="en-US">
              <a:latin typeface="+mn-lt"/>
            </a:endParaRPr>
          </a:p>
        </p:txBody>
      </p:sp>
      <p:cxnSp>
        <p:nvCxnSpPr>
          <p:cNvPr id="5" name="Straight Connector 4"/>
          <p:cNvCxnSpPr/>
          <p:nvPr/>
        </p:nvCxnSpPr>
        <p:spPr>
          <a:xfrm flipV="1">
            <a:off x="2382293" y="1913742"/>
            <a:ext cx="2414845" cy="9256"/>
          </a:xfrm>
          <a:prstGeom prst="line">
            <a:avLst/>
          </a:prstGeom>
          <a:ln w="19050">
            <a:solidFill>
              <a:schemeClr val="bg2">
                <a:lumMod val="50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6500848" y="1557710"/>
            <a:ext cx="2467998" cy="523220"/>
          </a:xfrm>
          <a:prstGeom prst="rect">
            <a:avLst/>
          </a:prstGeom>
        </p:spPr>
        <p:txBody>
          <a:bodyPr wrap="square">
            <a:spAutoFit/>
          </a:bodyPr>
          <a:lstStyle/>
          <a:p>
            <a:r>
              <a:rPr lang="en-US" altLang="en-US" sz="1400" i="1">
                <a:solidFill>
                  <a:schemeClr val="bg2">
                    <a:lumMod val="25000"/>
                  </a:schemeClr>
                </a:solidFill>
                <a:latin typeface="+mn-lt"/>
                <a:ea typeface="Flexo" charset="0"/>
                <a:cs typeface="Flexo" charset="0"/>
              </a:rPr>
              <a:t>Agent-to-Agent Active</a:t>
            </a:r>
            <a:br>
              <a:rPr lang="en-US" altLang="en-US" sz="1400" i="1">
                <a:solidFill>
                  <a:schemeClr val="bg2">
                    <a:lumMod val="25000"/>
                  </a:schemeClr>
                </a:solidFill>
                <a:latin typeface="+mn-lt"/>
                <a:ea typeface="Flexo" charset="0"/>
                <a:cs typeface="Flexo" charset="0"/>
              </a:rPr>
            </a:br>
            <a:r>
              <a:rPr lang="en-US" altLang="en-US" sz="1400" i="1">
                <a:solidFill>
                  <a:schemeClr val="bg2">
                    <a:lumMod val="25000"/>
                  </a:schemeClr>
                </a:solidFill>
                <a:latin typeface="+mn-lt"/>
                <a:ea typeface="Flexo" charset="0"/>
                <a:cs typeface="Flexo" charset="0"/>
              </a:rPr>
              <a:t>Bi-directional L2-L7 Traffic</a:t>
            </a:r>
          </a:p>
        </p:txBody>
      </p:sp>
      <p:grpSp>
        <p:nvGrpSpPr>
          <p:cNvPr id="7" name="Group 147"/>
          <p:cNvGrpSpPr>
            <a:grpSpLocks/>
          </p:cNvGrpSpPr>
          <p:nvPr/>
        </p:nvGrpSpPr>
        <p:grpSpPr bwMode="auto">
          <a:xfrm>
            <a:off x="1889312" y="1848679"/>
            <a:ext cx="647700" cy="371475"/>
            <a:chOff x="6352289" y="1658085"/>
            <a:chExt cx="648362" cy="371845"/>
          </a:xfrm>
        </p:grpSpPr>
        <p:grpSp>
          <p:nvGrpSpPr>
            <p:cNvPr id="8" name="Group 148"/>
            <p:cNvGrpSpPr>
              <a:grpSpLocks/>
            </p:cNvGrpSpPr>
            <p:nvPr/>
          </p:nvGrpSpPr>
          <p:grpSpPr bwMode="auto">
            <a:xfrm>
              <a:off x="6352289" y="1658085"/>
              <a:ext cx="642748" cy="371845"/>
              <a:chOff x="1264698" y="1228533"/>
              <a:chExt cx="751325" cy="457199"/>
            </a:xfrm>
          </p:grpSpPr>
          <p:sp>
            <p:nvSpPr>
              <p:cNvPr id="10" name="Freeform 673"/>
              <p:cNvSpPr>
                <a:spLocks/>
              </p:cNvSpPr>
              <p:nvPr/>
            </p:nvSpPr>
            <p:spPr bwMode="auto">
              <a:xfrm>
                <a:off x="1264698" y="1228533"/>
                <a:ext cx="624934" cy="337043"/>
              </a:xfrm>
              <a:custGeom>
                <a:avLst/>
                <a:gdLst>
                  <a:gd name="T0" fmla="*/ 1750317254 w 178"/>
                  <a:gd name="T1" fmla="*/ 0 h 96"/>
                  <a:gd name="T2" fmla="*/ 431415112 w 178"/>
                  <a:gd name="T3" fmla="*/ 0 h 96"/>
                  <a:gd name="T4" fmla="*/ 0 w 178"/>
                  <a:gd name="T5" fmla="*/ 838180300 h 96"/>
                  <a:gd name="T6" fmla="*/ 0 w 178"/>
                  <a:gd name="T7" fmla="*/ 1183312332 h 96"/>
                  <a:gd name="T8" fmla="*/ 2147483646 w 178"/>
                  <a:gd name="T9" fmla="*/ 1183312332 h 96"/>
                  <a:gd name="T10" fmla="*/ 2147483646 w 178"/>
                  <a:gd name="T11" fmla="*/ 838180300 h 96"/>
                  <a:gd name="T12" fmla="*/ 1750317254 w 178"/>
                  <a:gd name="T13" fmla="*/ 0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8" h="96">
                    <a:moveTo>
                      <a:pt x="142" y="0"/>
                    </a:moveTo>
                    <a:lnTo>
                      <a:pt x="35" y="0"/>
                    </a:lnTo>
                    <a:lnTo>
                      <a:pt x="0" y="68"/>
                    </a:lnTo>
                    <a:lnTo>
                      <a:pt x="0" y="96"/>
                    </a:lnTo>
                    <a:lnTo>
                      <a:pt x="178" y="96"/>
                    </a:lnTo>
                    <a:lnTo>
                      <a:pt x="178" y="68"/>
                    </a:lnTo>
                    <a:lnTo>
                      <a:pt x="14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mn-lt"/>
                </a:endParaRPr>
              </a:p>
            </p:txBody>
          </p:sp>
          <p:sp>
            <p:nvSpPr>
              <p:cNvPr id="11" name="Rectangle 674"/>
              <p:cNvSpPr>
                <a:spLocks noChangeArrowheads="1"/>
              </p:cNvSpPr>
              <p:nvPr/>
            </p:nvSpPr>
            <p:spPr bwMode="auto">
              <a:xfrm>
                <a:off x="1292785" y="1470783"/>
                <a:ext cx="565249" cy="63196"/>
              </a:xfrm>
              <a:prstGeom prst="rect">
                <a:avLst/>
              </a:prstGeom>
              <a:solidFill>
                <a:srgbClr val="FFAE9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42950" indent="-285750">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a:spcBef>
                    <a:spcPct val="0"/>
                  </a:spcBef>
                  <a:buClrTx/>
                  <a:buFontTx/>
                  <a:buNone/>
                </a:pPr>
                <a:endParaRPr lang="ru-RU" altLang="en-US" sz="1800">
                  <a:solidFill>
                    <a:schemeClr val="tx1"/>
                  </a:solidFill>
                  <a:latin typeface="+mn-lt"/>
                </a:endParaRPr>
              </a:p>
            </p:txBody>
          </p:sp>
          <p:sp>
            <p:nvSpPr>
              <p:cNvPr id="12" name="Freeform 675"/>
              <p:cNvSpPr>
                <a:spLocks noEditPoints="1"/>
              </p:cNvSpPr>
              <p:nvPr/>
            </p:nvSpPr>
            <p:spPr bwMode="auto">
              <a:xfrm>
                <a:off x="1292785" y="1253110"/>
                <a:ext cx="565249" cy="214163"/>
              </a:xfrm>
              <a:custGeom>
                <a:avLst/>
                <a:gdLst>
                  <a:gd name="T0" fmla="*/ 586046994 w 107"/>
                  <a:gd name="T1" fmla="*/ 0 h 40"/>
                  <a:gd name="T2" fmla="*/ 0 w 107"/>
                  <a:gd name="T3" fmla="*/ 1146644764 h 40"/>
                  <a:gd name="T4" fmla="*/ 2147483646 w 107"/>
                  <a:gd name="T5" fmla="*/ 1146644764 h 40"/>
                  <a:gd name="T6" fmla="*/ 2147483646 w 107"/>
                  <a:gd name="T7" fmla="*/ 0 h 40"/>
                  <a:gd name="T8" fmla="*/ 586046994 w 107"/>
                  <a:gd name="T9" fmla="*/ 0 h 40"/>
                  <a:gd name="T10" fmla="*/ 1506974965 w 107"/>
                  <a:gd name="T11" fmla="*/ 945979387 h 40"/>
                  <a:gd name="T12" fmla="*/ 669767238 w 107"/>
                  <a:gd name="T13" fmla="*/ 458656835 h 40"/>
                  <a:gd name="T14" fmla="*/ 1395346211 w 107"/>
                  <a:gd name="T15" fmla="*/ 143328588 h 40"/>
                  <a:gd name="T16" fmla="*/ 1925576187 w 107"/>
                  <a:gd name="T17" fmla="*/ 487322552 h 40"/>
                  <a:gd name="T18" fmla="*/ 1479066456 w 107"/>
                  <a:gd name="T19" fmla="*/ 257996812 h 40"/>
                  <a:gd name="T20" fmla="*/ 1060465234 w 107"/>
                  <a:gd name="T21" fmla="*/ 458656835 h 40"/>
                  <a:gd name="T22" fmla="*/ 1618603718 w 107"/>
                  <a:gd name="T23" fmla="*/ 687987929 h 40"/>
                  <a:gd name="T24" fmla="*/ 2147483646 w 107"/>
                  <a:gd name="T25" fmla="*/ 372659682 h 40"/>
                  <a:gd name="T26" fmla="*/ 1841855942 w 107"/>
                  <a:gd name="T27" fmla="*/ 171994305 h 40"/>
                  <a:gd name="T28" fmla="*/ 2147483646 w 107"/>
                  <a:gd name="T29" fmla="*/ 487322552 h 40"/>
                  <a:gd name="T30" fmla="*/ 1506974965 w 107"/>
                  <a:gd name="T31" fmla="*/ 945979387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7" h="40">
                    <a:moveTo>
                      <a:pt x="21" y="0"/>
                    </a:moveTo>
                    <a:cubicBezTo>
                      <a:pt x="0" y="40"/>
                      <a:pt x="0" y="40"/>
                      <a:pt x="0" y="40"/>
                    </a:cubicBezTo>
                    <a:cubicBezTo>
                      <a:pt x="107" y="40"/>
                      <a:pt x="107" y="40"/>
                      <a:pt x="107" y="40"/>
                    </a:cubicBezTo>
                    <a:cubicBezTo>
                      <a:pt x="86" y="0"/>
                      <a:pt x="86" y="0"/>
                      <a:pt x="86" y="0"/>
                    </a:cubicBezTo>
                    <a:lnTo>
                      <a:pt x="21" y="0"/>
                    </a:lnTo>
                    <a:close/>
                    <a:moveTo>
                      <a:pt x="54" y="33"/>
                    </a:moveTo>
                    <a:cubicBezTo>
                      <a:pt x="37" y="33"/>
                      <a:pt x="20" y="27"/>
                      <a:pt x="24" y="16"/>
                    </a:cubicBezTo>
                    <a:cubicBezTo>
                      <a:pt x="27" y="8"/>
                      <a:pt x="41" y="5"/>
                      <a:pt x="50" y="5"/>
                    </a:cubicBezTo>
                    <a:cubicBezTo>
                      <a:pt x="66" y="5"/>
                      <a:pt x="73" y="13"/>
                      <a:pt x="69" y="17"/>
                    </a:cubicBezTo>
                    <a:cubicBezTo>
                      <a:pt x="68" y="15"/>
                      <a:pt x="64" y="9"/>
                      <a:pt x="53" y="9"/>
                    </a:cubicBezTo>
                    <a:cubicBezTo>
                      <a:pt x="46" y="9"/>
                      <a:pt x="38" y="11"/>
                      <a:pt x="38" y="16"/>
                    </a:cubicBezTo>
                    <a:cubicBezTo>
                      <a:pt x="38" y="20"/>
                      <a:pt x="45" y="25"/>
                      <a:pt x="58" y="24"/>
                    </a:cubicBezTo>
                    <a:cubicBezTo>
                      <a:pt x="73" y="24"/>
                      <a:pt x="79" y="18"/>
                      <a:pt x="77" y="13"/>
                    </a:cubicBezTo>
                    <a:cubicBezTo>
                      <a:pt x="76" y="10"/>
                      <a:pt x="70" y="7"/>
                      <a:pt x="66" y="6"/>
                    </a:cubicBezTo>
                    <a:cubicBezTo>
                      <a:pt x="72" y="7"/>
                      <a:pt x="81" y="10"/>
                      <a:pt x="83" y="17"/>
                    </a:cubicBezTo>
                    <a:cubicBezTo>
                      <a:pt x="86" y="25"/>
                      <a:pt x="74" y="33"/>
                      <a:pt x="54" y="33"/>
                    </a:cubicBezTo>
                    <a:close/>
                  </a:path>
                </a:pathLst>
              </a:custGeom>
              <a:solidFill>
                <a:srgbClr val="FFAE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mn-lt"/>
                </a:endParaRPr>
              </a:p>
            </p:txBody>
          </p:sp>
          <p:sp>
            <p:nvSpPr>
              <p:cNvPr id="13" name="Freeform 676"/>
              <p:cNvSpPr>
                <a:spLocks noEditPoints="1"/>
              </p:cNvSpPr>
              <p:nvPr/>
            </p:nvSpPr>
            <p:spPr bwMode="auto">
              <a:xfrm>
                <a:off x="1271720" y="1239066"/>
                <a:ext cx="607380" cy="315978"/>
              </a:xfrm>
              <a:custGeom>
                <a:avLst/>
                <a:gdLst>
                  <a:gd name="T0" fmla="*/ 431415343 w 173"/>
                  <a:gd name="T1" fmla="*/ 0 h 90"/>
                  <a:gd name="T2" fmla="*/ 0 w 173"/>
                  <a:gd name="T3" fmla="*/ 801200839 h 90"/>
                  <a:gd name="T4" fmla="*/ 0 w 173"/>
                  <a:gd name="T5" fmla="*/ 1109356628 h 90"/>
                  <a:gd name="T6" fmla="*/ 2132430430 w 173"/>
                  <a:gd name="T7" fmla="*/ 1109356628 h 90"/>
                  <a:gd name="T8" fmla="*/ 2132430430 w 173"/>
                  <a:gd name="T9" fmla="*/ 801200839 h 90"/>
                  <a:gd name="T10" fmla="*/ 1713341741 w 173"/>
                  <a:gd name="T11" fmla="*/ 0 h 90"/>
                  <a:gd name="T12" fmla="*/ 431415343 w 173"/>
                  <a:gd name="T13" fmla="*/ 0 h 90"/>
                  <a:gd name="T14" fmla="*/ 73956414 w 173"/>
                  <a:gd name="T15" fmla="*/ 1035400221 h 90"/>
                  <a:gd name="T16" fmla="*/ 73956414 w 173"/>
                  <a:gd name="T17" fmla="*/ 813527491 h 90"/>
                  <a:gd name="T18" fmla="*/ 2058474016 w 173"/>
                  <a:gd name="T19" fmla="*/ 813527491 h 90"/>
                  <a:gd name="T20" fmla="*/ 2058474016 w 173"/>
                  <a:gd name="T21" fmla="*/ 1035400221 h 90"/>
                  <a:gd name="T22" fmla="*/ 73956414 w 173"/>
                  <a:gd name="T23" fmla="*/ 1035400221 h 90"/>
                  <a:gd name="T24" fmla="*/ 73956414 w 173"/>
                  <a:gd name="T25" fmla="*/ 801200839 h 90"/>
                  <a:gd name="T26" fmla="*/ 468395306 w 173"/>
                  <a:gd name="T27" fmla="*/ 49303101 h 90"/>
                  <a:gd name="T28" fmla="*/ 1676361778 w 173"/>
                  <a:gd name="T29" fmla="*/ 49303101 h 90"/>
                  <a:gd name="T30" fmla="*/ 2058474016 w 173"/>
                  <a:gd name="T31" fmla="*/ 801200839 h 90"/>
                  <a:gd name="T32" fmla="*/ 73956414 w 173"/>
                  <a:gd name="T33" fmla="*/ 801200839 h 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3" h="90">
                    <a:moveTo>
                      <a:pt x="35" y="0"/>
                    </a:moveTo>
                    <a:lnTo>
                      <a:pt x="0" y="65"/>
                    </a:lnTo>
                    <a:lnTo>
                      <a:pt x="0" y="90"/>
                    </a:lnTo>
                    <a:lnTo>
                      <a:pt x="173" y="90"/>
                    </a:lnTo>
                    <a:lnTo>
                      <a:pt x="173" y="65"/>
                    </a:lnTo>
                    <a:lnTo>
                      <a:pt x="139" y="0"/>
                    </a:lnTo>
                    <a:lnTo>
                      <a:pt x="35" y="0"/>
                    </a:lnTo>
                    <a:close/>
                    <a:moveTo>
                      <a:pt x="6" y="84"/>
                    </a:moveTo>
                    <a:lnTo>
                      <a:pt x="6" y="66"/>
                    </a:lnTo>
                    <a:lnTo>
                      <a:pt x="167" y="66"/>
                    </a:lnTo>
                    <a:lnTo>
                      <a:pt x="167" y="84"/>
                    </a:lnTo>
                    <a:lnTo>
                      <a:pt x="6" y="84"/>
                    </a:lnTo>
                    <a:close/>
                    <a:moveTo>
                      <a:pt x="6" y="65"/>
                    </a:moveTo>
                    <a:lnTo>
                      <a:pt x="38" y="4"/>
                    </a:lnTo>
                    <a:lnTo>
                      <a:pt x="136" y="4"/>
                    </a:lnTo>
                    <a:lnTo>
                      <a:pt x="167" y="65"/>
                    </a:lnTo>
                    <a:lnTo>
                      <a:pt x="6" y="65"/>
                    </a:lnTo>
                    <a:close/>
                  </a:path>
                </a:pathLst>
              </a:custGeom>
              <a:solidFill>
                <a:srgbClr val="FF6C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mn-lt"/>
                </a:endParaRPr>
              </a:p>
            </p:txBody>
          </p:sp>
          <p:sp>
            <p:nvSpPr>
              <p:cNvPr id="14" name="Freeform 677"/>
              <p:cNvSpPr>
                <a:spLocks/>
              </p:cNvSpPr>
              <p:nvPr/>
            </p:nvSpPr>
            <p:spPr bwMode="auto">
              <a:xfrm>
                <a:off x="1780795" y="1386522"/>
                <a:ext cx="231717" cy="235228"/>
              </a:xfrm>
              <a:custGeom>
                <a:avLst/>
                <a:gdLst>
                  <a:gd name="T0" fmla="*/ 194136716 w 44"/>
                  <a:gd name="T1" fmla="*/ 1257550272 h 44"/>
                  <a:gd name="T2" fmla="*/ 0 w 44"/>
                  <a:gd name="T3" fmla="*/ 1086063714 h 44"/>
                  <a:gd name="T4" fmla="*/ 0 w 44"/>
                  <a:gd name="T5" fmla="*/ 171486558 h 44"/>
                  <a:gd name="T6" fmla="*/ 194136716 w 44"/>
                  <a:gd name="T7" fmla="*/ 0 h 44"/>
                  <a:gd name="T8" fmla="*/ 1053885780 w 44"/>
                  <a:gd name="T9" fmla="*/ 0 h 44"/>
                  <a:gd name="T10" fmla="*/ 1220290184 w 44"/>
                  <a:gd name="T11" fmla="*/ 171486558 h 44"/>
                  <a:gd name="T12" fmla="*/ 1220290184 w 44"/>
                  <a:gd name="T13" fmla="*/ 1086063714 h 44"/>
                  <a:gd name="T14" fmla="*/ 1053885780 w 44"/>
                  <a:gd name="T15" fmla="*/ 1257550272 h 44"/>
                  <a:gd name="T16" fmla="*/ 194136716 w 44"/>
                  <a:gd name="T17" fmla="*/ 1257550272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 h="44">
                    <a:moveTo>
                      <a:pt x="7" y="44"/>
                    </a:moveTo>
                    <a:cubicBezTo>
                      <a:pt x="3" y="44"/>
                      <a:pt x="0" y="41"/>
                      <a:pt x="0" y="38"/>
                    </a:cubicBezTo>
                    <a:cubicBezTo>
                      <a:pt x="0" y="6"/>
                      <a:pt x="0" y="6"/>
                      <a:pt x="0" y="6"/>
                    </a:cubicBezTo>
                    <a:cubicBezTo>
                      <a:pt x="0" y="3"/>
                      <a:pt x="3" y="0"/>
                      <a:pt x="7" y="0"/>
                    </a:cubicBezTo>
                    <a:cubicBezTo>
                      <a:pt x="38" y="0"/>
                      <a:pt x="38" y="0"/>
                      <a:pt x="38" y="0"/>
                    </a:cubicBezTo>
                    <a:cubicBezTo>
                      <a:pt x="41" y="0"/>
                      <a:pt x="44" y="3"/>
                      <a:pt x="44" y="6"/>
                    </a:cubicBezTo>
                    <a:cubicBezTo>
                      <a:pt x="44" y="38"/>
                      <a:pt x="44" y="38"/>
                      <a:pt x="44" y="38"/>
                    </a:cubicBezTo>
                    <a:cubicBezTo>
                      <a:pt x="44" y="41"/>
                      <a:pt x="41" y="44"/>
                      <a:pt x="38" y="44"/>
                    </a:cubicBezTo>
                    <a:lnTo>
                      <a:pt x="7" y="44"/>
                    </a:lnTo>
                    <a:close/>
                  </a:path>
                </a:pathLst>
              </a:custGeom>
              <a:solidFill>
                <a:srgbClr val="FF6C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mn-lt"/>
                </a:endParaRPr>
              </a:p>
            </p:txBody>
          </p:sp>
          <p:sp>
            <p:nvSpPr>
              <p:cNvPr id="15" name="Freeform 678"/>
              <p:cNvSpPr>
                <a:spLocks noEditPoints="1"/>
              </p:cNvSpPr>
              <p:nvPr/>
            </p:nvSpPr>
            <p:spPr bwMode="auto">
              <a:xfrm>
                <a:off x="1773773" y="1383011"/>
                <a:ext cx="242250" cy="242250"/>
              </a:xfrm>
              <a:custGeom>
                <a:avLst/>
                <a:gdLst>
                  <a:gd name="T0" fmla="*/ 1081625185 w 46"/>
                  <a:gd name="T1" fmla="*/ 55469984 h 46"/>
                  <a:gd name="T2" fmla="*/ 1220292245 w 46"/>
                  <a:gd name="T3" fmla="*/ 194137043 h 46"/>
                  <a:gd name="T4" fmla="*/ 1220292245 w 46"/>
                  <a:gd name="T5" fmla="*/ 1081625185 h 46"/>
                  <a:gd name="T6" fmla="*/ 1081625185 w 46"/>
                  <a:gd name="T7" fmla="*/ 1220292245 h 46"/>
                  <a:gd name="T8" fmla="*/ 221869402 w 46"/>
                  <a:gd name="T9" fmla="*/ 1220292245 h 46"/>
                  <a:gd name="T10" fmla="*/ 83202342 w 46"/>
                  <a:gd name="T11" fmla="*/ 1081625185 h 46"/>
                  <a:gd name="T12" fmla="*/ 83202342 w 46"/>
                  <a:gd name="T13" fmla="*/ 194137043 h 46"/>
                  <a:gd name="T14" fmla="*/ 221869402 w 46"/>
                  <a:gd name="T15" fmla="*/ 55469984 h 46"/>
                  <a:gd name="T16" fmla="*/ 1081625185 w 46"/>
                  <a:gd name="T17" fmla="*/ 55469984 h 46"/>
                  <a:gd name="T18" fmla="*/ 1081625185 w 46"/>
                  <a:gd name="T19" fmla="*/ 0 h 46"/>
                  <a:gd name="T20" fmla="*/ 221869402 w 46"/>
                  <a:gd name="T21" fmla="*/ 0 h 46"/>
                  <a:gd name="T22" fmla="*/ 0 w 46"/>
                  <a:gd name="T23" fmla="*/ 194137043 h 46"/>
                  <a:gd name="T24" fmla="*/ 0 w 46"/>
                  <a:gd name="T25" fmla="*/ 1081625185 h 46"/>
                  <a:gd name="T26" fmla="*/ 221869402 w 46"/>
                  <a:gd name="T27" fmla="*/ 1275762228 h 46"/>
                  <a:gd name="T28" fmla="*/ 1081625185 w 46"/>
                  <a:gd name="T29" fmla="*/ 1275762228 h 46"/>
                  <a:gd name="T30" fmla="*/ 1275762228 w 46"/>
                  <a:gd name="T31" fmla="*/ 1081625185 h 46"/>
                  <a:gd name="T32" fmla="*/ 1275762228 w 46"/>
                  <a:gd name="T33" fmla="*/ 194137043 h 46"/>
                  <a:gd name="T34" fmla="*/ 1081625185 w 46"/>
                  <a:gd name="T35" fmla="*/ 0 h 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6" h="46">
                    <a:moveTo>
                      <a:pt x="39" y="2"/>
                    </a:moveTo>
                    <a:cubicBezTo>
                      <a:pt x="42" y="2"/>
                      <a:pt x="44" y="4"/>
                      <a:pt x="44" y="7"/>
                    </a:cubicBezTo>
                    <a:cubicBezTo>
                      <a:pt x="44" y="39"/>
                      <a:pt x="44" y="39"/>
                      <a:pt x="44" y="39"/>
                    </a:cubicBezTo>
                    <a:cubicBezTo>
                      <a:pt x="44" y="41"/>
                      <a:pt x="42" y="44"/>
                      <a:pt x="39" y="44"/>
                    </a:cubicBezTo>
                    <a:cubicBezTo>
                      <a:pt x="8" y="44"/>
                      <a:pt x="8" y="44"/>
                      <a:pt x="8" y="44"/>
                    </a:cubicBezTo>
                    <a:cubicBezTo>
                      <a:pt x="5" y="44"/>
                      <a:pt x="3" y="41"/>
                      <a:pt x="3" y="39"/>
                    </a:cubicBezTo>
                    <a:cubicBezTo>
                      <a:pt x="3" y="7"/>
                      <a:pt x="3" y="7"/>
                      <a:pt x="3" y="7"/>
                    </a:cubicBezTo>
                    <a:cubicBezTo>
                      <a:pt x="3" y="4"/>
                      <a:pt x="5" y="2"/>
                      <a:pt x="8" y="2"/>
                    </a:cubicBezTo>
                    <a:cubicBezTo>
                      <a:pt x="39" y="2"/>
                      <a:pt x="39" y="2"/>
                      <a:pt x="39" y="2"/>
                    </a:cubicBezTo>
                    <a:moveTo>
                      <a:pt x="39" y="0"/>
                    </a:moveTo>
                    <a:cubicBezTo>
                      <a:pt x="8" y="0"/>
                      <a:pt x="8" y="0"/>
                      <a:pt x="8" y="0"/>
                    </a:cubicBezTo>
                    <a:cubicBezTo>
                      <a:pt x="4" y="0"/>
                      <a:pt x="0" y="3"/>
                      <a:pt x="0" y="7"/>
                    </a:cubicBezTo>
                    <a:cubicBezTo>
                      <a:pt x="0" y="39"/>
                      <a:pt x="0" y="39"/>
                      <a:pt x="0" y="39"/>
                    </a:cubicBezTo>
                    <a:cubicBezTo>
                      <a:pt x="0" y="43"/>
                      <a:pt x="4" y="46"/>
                      <a:pt x="8" y="46"/>
                    </a:cubicBezTo>
                    <a:cubicBezTo>
                      <a:pt x="39" y="46"/>
                      <a:pt x="39" y="46"/>
                      <a:pt x="39" y="46"/>
                    </a:cubicBezTo>
                    <a:cubicBezTo>
                      <a:pt x="43" y="46"/>
                      <a:pt x="46" y="43"/>
                      <a:pt x="46" y="39"/>
                    </a:cubicBezTo>
                    <a:cubicBezTo>
                      <a:pt x="46" y="7"/>
                      <a:pt x="46" y="7"/>
                      <a:pt x="46" y="7"/>
                    </a:cubicBezTo>
                    <a:cubicBezTo>
                      <a:pt x="46" y="3"/>
                      <a:pt x="43" y="0"/>
                      <a:pt x="3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mn-lt"/>
                </a:endParaRPr>
              </a:p>
            </p:txBody>
          </p:sp>
          <p:sp>
            <p:nvSpPr>
              <p:cNvPr id="16" name="TextBox 15"/>
              <p:cNvSpPr txBox="1"/>
              <p:nvPr/>
            </p:nvSpPr>
            <p:spPr>
              <a:xfrm>
                <a:off x="1756954" y="1373117"/>
                <a:ext cx="217335" cy="312615"/>
              </a:xfrm>
              <a:prstGeom prst="rect">
                <a:avLst/>
              </a:prstGeom>
              <a:noFill/>
            </p:spPr>
            <p:txBody>
              <a:bodyPr wrap="none">
                <a:spAutoFit/>
              </a:bodyPr>
              <a:lstStyle/>
              <a:p>
                <a:pPr>
                  <a:defRPr/>
                </a:pPr>
                <a:endParaRPr lang="en-US" sz="1050" b="1" dirty="0">
                  <a:solidFill>
                    <a:schemeClr val="bg1"/>
                  </a:solidFill>
                  <a:latin typeface="+mn-lt"/>
                  <a:ea typeface="Flexo" charset="0"/>
                  <a:cs typeface="Flexo" charset="0"/>
                </a:endParaRPr>
              </a:p>
            </p:txBody>
          </p:sp>
        </p:grpSp>
        <p:sp>
          <p:nvSpPr>
            <p:cNvPr id="9" name="TextBox 149"/>
            <p:cNvSpPr txBox="1">
              <a:spLocks noChangeArrowheads="1"/>
            </p:cNvSpPr>
            <p:nvPr/>
          </p:nvSpPr>
          <p:spPr bwMode="auto">
            <a:xfrm>
              <a:off x="6762768" y="1757598"/>
              <a:ext cx="23788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42950" indent="-285750">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a:spcBef>
                  <a:spcPct val="0"/>
                </a:spcBef>
                <a:buClrTx/>
                <a:buFontTx/>
                <a:buNone/>
              </a:pPr>
              <a:r>
                <a:rPr lang="en-US" altLang="en-US" sz="1100" b="1" dirty="0">
                  <a:solidFill>
                    <a:schemeClr val="bg1"/>
                  </a:solidFill>
                  <a:latin typeface="+mn-lt"/>
                  <a:ea typeface="Flexo" charset="0"/>
                  <a:cs typeface="Flexo" charset="0"/>
                </a:rPr>
                <a:t>V</a:t>
              </a:r>
            </a:p>
          </p:txBody>
        </p:sp>
      </p:grpSp>
      <p:grpSp>
        <p:nvGrpSpPr>
          <p:cNvPr id="17" name="Group 147"/>
          <p:cNvGrpSpPr>
            <a:grpSpLocks/>
          </p:cNvGrpSpPr>
          <p:nvPr/>
        </p:nvGrpSpPr>
        <p:grpSpPr bwMode="auto">
          <a:xfrm>
            <a:off x="4746203" y="1880509"/>
            <a:ext cx="647700" cy="371475"/>
            <a:chOff x="6352289" y="1658085"/>
            <a:chExt cx="648362" cy="371845"/>
          </a:xfrm>
        </p:grpSpPr>
        <p:grpSp>
          <p:nvGrpSpPr>
            <p:cNvPr id="18" name="Group 148"/>
            <p:cNvGrpSpPr>
              <a:grpSpLocks/>
            </p:cNvGrpSpPr>
            <p:nvPr/>
          </p:nvGrpSpPr>
          <p:grpSpPr bwMode="auto">
            <a:xfrm>
              <a:off x="6352289" y="1658085"/>
              <a:ext cx="642748" cy="371845"/>
              <a:chOff x="1264698" y="1228533"/>
              <a:chExt cx="751325" cy="457199"/>
            </a:xfrm>
          </p:grpSpPr>
          <p:sp>
            <p:nvSpPr>
              <p:cNvPr id="20" name="Freeform 673"/>
              <p:cNvSpPr>
                <a:spLocks/>
              </p:cNvSpPr>
              <p:nvPr/>
            </p:nvSpPr>
            <p:spPr bwMode="auto">
              <a:xfrm>
                <a:off x="1264698" y="1228533"/>
                <a:ext cx="624934" cy="337043"/>
              </a:xfrm>
              <a:custGeom>
                <a:avLst/>
                <a:gdLst>
                  <a:gd name="T0" fmla="*/ 1750317254 w 178"/>
                  <a:gd name="T1" fmla="*/ 0 h 96"/>
                  <a:gd name="T2" fmla="*/ 431415112 w 178"/>
                  <a:gd name="T3" fmla="*/ 0 h 96"/>
                  <a:gd name="T4" fmla="*/ 0 w 178"/>
                  <a:gd name="T5" fmla="*/ 838180300 h 96"/>
                  <a:gd name="T6" fmla="*/ 0 w 178"/>
                  <a:gd name="T7" fmla="*/ 1183312332 h 96"/>
                  <a:gd name="T8" fmla="*/ 2147483646 w 178"/>
                  <a:gd name="T9" fmla="*/ 1183312332 h 96"/>
                  <a:gd name="T10" fmla="*/ 2147483646 w 178"/>
                  <a:gd name="T11" fmla="*/ 838180300 h 96"/>
                  <a:gd name="T12" fmla="*/ 1750317254 w 178"/>
                  <a:gd name="T13" fmla="*/ 0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8" h="96">
                    <a:moveTo>
                      <a:pt x="142" y="0"/>
                    </a:moveTo>
                    <a:lnTo>
                      <a:pt x="35" y="0"/>
                    </a:lnTo>
                    <a:lnTo>
                      <a:pt x="0" y="68"/>
                    </a:lnTo>
                    <a:lnTo>
                      <a:pt x="0" y="96"/>
                    </a:lnTo>
                    <a:lnTo>
                      <a:pt x="178" y="96"/>
                    </a:lnTo>
                    <a:lnTo>
                      <a:pt x="178" y="68"/>
                    </a:lnTo>
                    <a:lnTo>
                      <a:pt x="14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mn-lt"/>
                </a:endParaRPr>
              </a:p>
            </p:txBody>
          </p:sp>
          <p:sp>
            <p:nvSpPr>
              <p:cNvPr id="21" name="Rectangle 674"/>
              <p:cNvSpPr>
                <a:spLocks noChangeArrowheads="1"/>
              </p:cNvSpPr>
              <p:nvPr/>
            </p:nvSpPr>
            <p:spPr bwMode="auto">
              <a:xfrm>
                <a:off x="1292785" y="1470783"/>
                <a:ext cx="565249" cy="63196"/>
              </a:xfrm>
              <a:prstGeom prst="rect">
                <a:avLst/>
              </a:prstGeom>
              <a:solidFill>
                <a:srgbClr val="FFAE9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42950" indent="-285750">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a:spcBef>
                    <a:spcPct val="0"/>
                  </a:spcBef>
                  <a:buClrTx/>
                  <a:buFontTx/>
                  <a:buNone/>
                </a:pPr>
                <a:endParaRPr lang="ru-RU" altLang="en-US" sz="1800">
                  <a:solidFill>
                    <a:schemeClr val="tx1"/>
                  </a:solidFill>
                  <a:latin typeface="+mn-lt"/>
                </a:endParaRPr>
              </a:p>
            </p:txBody>
          </p:sp>
          <p:sp>
            <p:nvSpPr>
              <p:cNvPr id="22" name="Freeform 675"/>
              <p:cNvSpPr>
                <a:spLocks noEditPoints="1"/>
              </p:cNvSpPr>
              <p:nvPr/>
            </p:nvSpPr>
            <p:spPr bwMode="auto">
              <a:xfrm>
                <a:off x="1292785" y="1253110"/>
                <a:ext cx="565249" cy="214163"/>
              </a:xfrm>
              <a:custGeom>
                <a:avLst/>
                <a:gdLst>
                  <a:gd name="T0" fmla="*/ 586046994 w 107"/>
                  <a:gd name="T1" fmla="*/ 0 h 40"/>
                  <a:gd name="T2" fmla="*/ 0 w 107"/>
                  <a:gd name="T3" fmla="*/ 1146644764 h 40"/>
                  <a:gd name="T4" fmla="*/ 2147483646 w 107"/>
                  <a:gd name="T5" fmla="*/ 1146644764 h 40"/>
                  <a:gd name="T6" fmla="*/ 2147483646 w 107"/>
                  <a:gd name="T7" fmla="*/ 0 h 40"/>
                  <a:gd name="T8" fmla="*/ 586046994 w 107"/>
                  <a:gd name="T9" fmla="*/ 0 h 40"/>
                  <a:gd name="T10" fmla="*/ 1506974965 w 107"/>
                  <a:gd name="T11" fmla="*/ 945979387 h 40"/>
                  <a:gd name="T12" fmla="*/ 669767238 w 107"/>
                  <a:gd name="T13" fmla="*/ 458656835 h 40"/>
                  <a:gd name="T14" fmla="*/ 1395346211 w 107"/>
                  <a:gd name="T15" fmla="*/ 143328588 h 40"/>
                  <a:gd name="T16" fmla="*/ 1925576187 w 107"/>
                  <a:gd name="T17" fmla="*/ 487322552 h 40"/>
                  <a:gd name="T18" fmla="*/ 1479066456 w 107"/>
                  <a:gd name="T19" fmla="*/ 257996812 h 40"/>
                  <a:gd name="T20" fmla="*/ 1060465234 w 107"/>
                  <a:gd name="T21" fmla="*/ 458656835 h 40"/>
                  <a:gd name="T22" fmla="*/ 1618603718 w 107"/>
                  <a:gd name="T23" fmla="*/ 687987929 h 40"/>
                  <a:gd name="T24" fmla="*/ 2147483646 w 107"/>
                  <a:gd name="T25" fmla="*/ 372659682 h 40"/>
                  <a:gd name="T26" fmla="*/ 1841855942 w 107"/>
                  <a:gd name="T27" fmla="*/ 171994305 h 40"/>
                  <a:gd name="T28" fmla="*/ 2147483646 w 107"/>
                  <a:gd name="T29" fmla="*/ 487322552 h 40"/>
                  <a:gd name="T30" fmla="*/ 1506974965 w 107"/>
                  <a:gd name="T31" fmla="*/ 945979387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7" h="40">
                    <a:moveTo>
                      <a:pt x="21" y="0"/>
                    </a:moveTo>
                    <a:cubicBezTo>
                      <a:pt x="0" y="40"/>
                      <a:pt x="0" y="40"/>
                      <a:pt x="0" y="40"/>
                    </a:cubicBezTo>
                    <a:cubicBezTo>
                      <a:pt x="107" y="40"/>
                      <a:pt x="107" y="40"/>
                      <a:pt x="107" y="40"/>
                    </a:cubicBezTo>
                    <a:cubicBezTo>
                      <a:pt x="86" y="0"/>
                      <a:pt x="86" y="0"/>
                      <a:pt x="86" y="0"/>
                    </a:cubicBezTo>
                    <a:lnTo>
                      <a:pt x="21" y="0"/>
                    </a:lnTo>
                    <a:close/>
                    <a:moveTo>
                      <a:pt x="54" y="33"/>
                    </a:moveTo>
                    <a:cubicBezTo>
                      <a:pt x="37" y="33"/>
                      <a:pt x="20" y="27"/>
                      <a:pt x="24" y="16"/>
                    </a:cubicBezTo>
                    <a:cubicBezTo>
                      <a:pt x="27" y="8"/>
                      <a:pt x="41" y="5"/>
                      <a:pt x="50" y="5"/>
                    </a:cubicBezTo>
                    <a:cubicBezTo>
                      <a:pt x="66" y="5"/>
                      <a:pt x="73" y="13"/>
                      <a:pt x="69" y="17"/>
                    </a:cubicBezTo>
                    <a:cubicBezTo>
                      <a:pt x="68" y="15"/>
                      <a:pt x="64" y="9"/>
                      <a:pt x="53" y="9"/>
                    </a:cubicBezTo>
                    <a:cubicBezTo>
                      <a:pt x="46" y="9"/>
                      <a:pt x="38" y="11"/>
                      <a:pt x="38" y="16"/>
                    </a:cubicBezTo>
                    <a:cubicBezTo>
                      <a:pt x="38" y="20"/>
                      <a:pt x="45" y="25"/>
                      <a:pt x="58" y="24"/>
                    </a:cubicBezTo>
                    <a:cubicBezTo>
                      <a:pt x="73" y="24"/>
                      <a:pt x="79" y="18"/>
                      <a:pt x="77" y="13"/>
                    </a:cubicBezTo>
                    <a:cubicBezTo>
                      <a:pt x="76" y="10"/>
                      <a:pt x="70" y="7"/>
                      <a:pt x="66" y="6"/>
                    </a:cubicBezTo>
                    <a:cubicBezTo>
                      <a:pt x="72" y="7"/>
                      <a:pt x="81" y="10"/>
                      <a:pt x="83" y="17"/>
                    </a:cubicBezTo>
                    <a:cubicBezTo>
                      <a:pt x="86" y="25"/>
                      <a:pt x="74" y="33"/>
                      <a:pt x="54" y="33"/>
                    </a:cubicBezTo>
                    <a:close/>
                  </a:path>
                </a:pathLst>
              </a:custGeom>
              <a:solidFill>
                <a:srgbClr val="FFAE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mn-lt"/>
                </a:endParaRPr>
              </a:p>
            </p:txBody>
          </p:sp>
          <p:sp>
            <p:nvSpPr>
              <p:cNvPr id="23" name="Freeform 676"/>
              <p:cNvSpPr>
                <a:spLocks noEditPoints="1"/>
              </p:cNvSpPr>
              <p:nvPr/>
            </p:nvSpPr>
            <p:spPr bwMode="auto">
              <a:xfrm>
                <a:off x="1271720" y="1239066"/>
                <a:ext cx="607380" cy="315978"/>
              </a:xfrm>
              <a:custGeom>
                <a:avLst/>
                <a:gdLst>
                  <a:gd name="T0" fmla="*/ 431415343 w 173"/>
                  <a:gd name="T1" fmla="*/ 0 h 90"/>
                  <a:gd name="T2" fmla="*/ 0 w 173"/>
                  <a:gd name="T3" fmla="*/ 801200839 h 90"/>
                  <a:gd name="T4" fmla="*/ 0 w 173"/>
                  <a:gd name="T5" fmla="*/ 1109356628 h 90"/>
                  <a:gd name="T6" fmla="*/ 2132430430 w 173"/>
                  <a:gd name="T7" fmla="*/ 1109356628 h 90"/>
                  <a:gd name="T8" fmla="*/ 2132430430 w 173"/>
                  <a:gd name="T9" fmla="*/ 801200839 h 90"/>
                  <a:gd name="T10" fmla="*/ 1713341741 w 173"/>
                  <a:gd name="T11" fmla="*/ 0 h 90"/>
                  <a:gd name="T12" fmla="*/ 431415343 w 173"/>
                  <a:gd name="T13" fmla="*/ 0 h 90"/>
                  <a:gd name="T14" fmla="*/ 73956414 w 173"/>
                  <a:gd name="T15" fmla="*/ 1035400221 h 90"/>
                  <a:gd name="T16" fmla="*/ 73956414 w 173"/>
                  <a:gd name="T17" fmla="*/ 813527491 h 90"/>
                  <a:gd name="T18" fmla="*/ 2058474016 w 173"/>
                  <a:gd name="T19" fmla="*/ 813527491 h 90"/>
                  <a:gd name="T20" fmla="*/ 2058474016 w 173"/>
                  <a:gd name="T21" fmla="*/ 1035400221 h 90"/>
                  <a:gd name="T22" fmla="*/ 73956414 w 173"/>
                  <a:gd name="T23" fmla="*/ 1035400221 h 90"/>
                  <a:gd name="T24" fmla="*/ 73956414 w 173"/>
                  <a:gd name="T25" fmla="*/ 801200839 h 90"/>
                  <a:gd name="T26" fmla="*/ 468395306 w 173"/>
                  <a:gd name="T27" fmla="*/ 49303101 h 90"/>
                  <a:gd name="T28" fmla="*/ 1676361778 w 173"/>
                  <a:gd name="T29" fmla="*/ 49303101 h 90"/>
                  <a:gd name="T30" fmla="*/ 2058474016 w 173"/>
                  <a:gd name="T31" fmla="*/ 801200839 h 90"/>
                  <a:gd name="T32" fmla="*/ 73956414 w 173"/>
                  <a:gd name="T33" fmla="*/ 801200839 h 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3" h="90">
                    <a:moveTo>
                      <a:pt x="35" y="0"/>
                    </a:moveTo>
                    <a:lnTo>
                      <a:pt x="0" y="65"/>
                    </a:lnTo>
                    <a:lnTo>
                      <a:pt x="0" y="90"/>
                    </a:lnTo>
                    <a:lnTo>
                      <a:pt x="173" y="90"/>
                    </a:lnTo>
                    <a:lnTo>
                      <a:pt x="173" y="65"/>
                    </a:lnTo>
                    <a:lnTo>
                      <a:pt x="139" y="0"/>
                    </a:lnTo>
                    <a:lnTo>
                      <a:pt x="35" y="0"/>
                    </a:lnTo>
                    <a:close/>
                    <a:moveTo>
                      <a:pt x="6" y="84"/>
                    </a:moveTo>
                    <a:lnTo>
                      <a:pt x="6" y="66"/>
                    </a:lnTo>
                    <a:lnTo>
                      <a:pt x="167" y="66"/>
                    </a:lnTo>
                    <a:lnTo>
                      <a:pt x="167" y="84"/>
                    </a:lnTo>
                    <a:lnTo>
                      <a:pt x="6" y="84"/>
                    </a:lnTo>
                    <a:close/>
                    <a:moveTo>
                      <a:pt x="6" y="65"/>
                    </a:moveTo>
                    <a:lnTo>
                      <a:pt x="38" y="4"/>
                    </a:lnTo>
                    <a:lnTo>
                      <a:pt x="136" y="4"/>
                    </a:lnTo>
                    <a:lnTo>
                      <a:pt x="167" y="65"/>
                    </a:lnTo>
                    <a:lnTo>
                      <a:pt x="6" y="65"/>
                    </a:lnTo>
                    <a:close/>
                  </a:path>
                </a:pathLst>
              </a:custGeom>
              <a:solidFill>
                <a:srgbClr val="FF6C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mn-lt"/>
                </a:endParaRPr>
              </a:p>
            </p:txBody>
          </p:sp>
          <p:sp>
            <p:nvSpPr>
              <p:cNvPr id="24" name="Freeform 677"/>
              <p:cNvSpPr>
                <a:spLocks/>
              </p:cNvSpPr>
              <p:nvPr/>
            </p:nvSpPr>
            <p:spPr bwMode="auto">
              <a:xfrm>
                <a:off x="1780795" y="1386522"/>
                <a:ext cx="231717" cy="235228"/>
              </a:xfrm>
              <a:custGeom>
                <a:avLst/>
                <a:gdLst>
                  <a:gd name="T0" fmla="*/ 194136716 w 44"/>
                  <a:gd name="T1" fmla="*/ 1257550272 h 44"/>
                  <a:gd name="T2" fmla="*/ 0 w 44"/>
                  <a:gd name="T3" fmla="*/ 1086063714 h 44"/>
                  <a:gd name="T4" fmla="*/ 0 w 44"/>
                  <a:gd name="T5" fmla="*/ 171486558 h 44"/>
                  <a:gd name="T6" fmla="*/ 194136716 w 44"/>
                  <a:gd name="T7" fmla="*/ 0 h 44"/>
                  <a:gd name="T8" fmla="*/ 1053885780 w 44"/>
                  <a:gd name="T9" fmla="*/ 0 h 44"/>
                  <a:gd name="T10" fmla="*/ 1220290184 w 44"/>
                  <a:gd name="T11" fmla="*/ 171486558 h 44"/>
                  <a:gd name="T12" fmla="*/ 1220290184 w 44"/>
                  <a:gd name="T13" fmla="*/ 1086063714 h 44"/>
                  <a:gd name="T14" fmla="*/ 1053885780 w 44"/>
                  <a:gd name="T15" fmla="*/ 1257550272 h 44"/>
                  <a:gd name="T16" fmla="*/ 194136716 w 44"/>
                  <a:gd name="T17" fmla="*/ 1257550272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 h="44">
                    <a:moveTo>
                      <a:pt x="7" y="44"/>
                    </a:moveTo>
                    <a:cubicBezTo>
                      <a:pt x="3" y="44"/>
                      <a:pt x="0" y="41"/>
                      <a:pt x="0" y="38"/>
                    </a:cubicBezTo>
                    <a:cubicBezTo>
                      <a:pt x="0" y="6"/>
                      <a:pt x="0" y="6"/>
                      <a:pt x="0" y="6"/>
                    </a:cubicBezTo>
                    <a:cubicBezTo>
                      <a:pt x="0" y="3"/>
                      <a:pt x="3" y="0"/>
                      <a:pt x="7" y="0"/>
                    </a:cubicBezTo>
                    <a:cubicBezTo>
                      <a:pt x="38" y="0"/>
                      <a:pt x="38" y="0"/>
                      <a:pt x="38" y="0"/>
                    </a:cubicBezTo>
                    <a:cubicBezTo>
                      <a:pt x="41" y="0"/>
                      <a:pt x="44" y="3"/>
                      <a:pt x="44" y="6"/>
                    </a:cubicBezTo>
                    <a:cubicBezTo>
                      <a:pt x="44" y="38"/>
                      <a:pt x="44" y="38"/>
                      <a:pt x="44" y="38"/>
                    </a:cubicBezTo>
                    <a:cubicBezTo>
                      <a:pt x="44" y="41"/>
                      <a:pt x="41" y="44"/>
                      <a:pt x="38" y="44"/>
                    </a:cubicBezTo>
                    <a:lnTo>
                      <a:pt x="7" y="44"/>
                    </a:lnTo>
                    <a:close/>
                  </a:path>
                </a:pathLst>
              </a:custGeom>
              <a:solidFill>
                <a:srgbClr val="FF6C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mn-lt"/>
                </a:endParaRPr>
              </a:p>
            </p:txBody>
          </p:sp>
          <p:sp>
            <p:nvSpPr>
              <p:cNvPr id="25" name="Freeform 678"/>
              <p:cNvSpPr>
                <a:spLocks noEditPoints="1"/>
              </p:cNvSpPr>
              <p:nvPr/>
            </p:nvSpPr>
            <p:spPr bwMode="auto">
              <a:xfrm>
                <a:off x="1773773" y="1383011"/>
                <a:ext cx="242250" cy="242250"/>
              </a:xfrm>
              <a:custGeom>
                <a:avLst/>
                <a:gdLst>
                  <a:gd name="T0" fmla="*/ 1081625185 w 46"/>
                  <a:gd name="T1" fmla="*/ 55469984 h 46"/>
                  <a:gd name="T2" fmla="*/ 1220292245 w 46"/>
                  <a:gd name="T3" fmla="*/ 194137043 h 46"/>
                  <a:gd name="T4" fmla="*/ 1220292245 w 46"/>
                  <a:gd name="T5" fmla="*/ 1081625185 h 46"/>
                  <a:gd name="T6" fmla="*/ 1081625185 w 46"/>
                  <a:gd name="T7" fmla="*/ 1220292245 h 46"/>
                  <a:gd name="T8" fmla="*/ 221869402 w 46"/>
                  <a:gd name="T9" fmla="*/ 1220292245 h 46"/>
                  <a:gd name="T10" fmla="*/ 83202342 w 46"/>
                  <a:gd name="T11" fmla="*/ 1081625185 h 46"/>
                  <a:gd name="T12" fmla="*/ 83202342 w 46"/>
                  <a:gd name="T13" fmla="*/ 194137043 h 46"/>
                  <a:gd name="T14" fmla="*/ 221869402 w 46"/>
                  <a:gd name="T15" fmla="*/ 55469984 h 46"/>
                  <a:gd name="T16" fmla="*/ 1081625185 w 46"/>
                  <a:gd name="T17" fmla="*/ 55469984 h 46"/>
                  <a:gd name="T18" fmla="*/ 1081625185 w 46"/>
                  <a:gd name="T19" fmla="*/ 0 h 46"/>
                  <a:gd name="T20" fmla="*/ 221869402 w 46"/>
                  <a:gd name="T21" fmla="*/ 0 h 46"/>
                  <a:gd name="T22" fmla="*/ 0 w 46"/>
                  <a:gd name="T23" fmla="*/ 194137043 h 46"/>
                  <a:gd name="T24" fmla="*/ 0 w 46"/>
                  <a:gd name="T25" fmla="*/ 1081625185 h 46"/>
                  <a:gd name="T26" fmla="*/ 221869402 w 46"/>
                  <a:gd name="T27" fmla="*/ 1275762228 h 46"/>
                  <a:gd name="T28" fmla="*/ 1081625185 w 46"/>
                  <a:gd name="T29" fmla="*/ 1275762228 h 46"/>
                  <a:gd name="T30" fmla="*/ 1275762228 w 46"/>
                  <a:gd name="T31" fmla="*/ 1081625185 h 46"/>
                  <a:gd name="T32" fmla="*/ 1275762228 w 46"/>
                  <a:gd name="T33" fmla="*/ 194137043 h 46"/>
                  <a:gd name="T34" fmla="*/ 1081625185 w 46"/>
                  <a:gd name="T35" fmla="*/ 0 h 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6" h="46">
                    <a:moveTo>
                      <a:pt x="39" y="2"/>
                    </a:moveTo>
                    <a:cubicBezTo>
                      <a:pt x="42" y="2"/>
                      <a:pt x="44" y="4"/>
                      <a:pt x="44" y="7"/>
                    </a:cubicBezTo>
                    <a:cubicBezTo>
                      <a:pt x="44" y="39"/>
                      <a:pt x="44" y="39"/>
                      <a:pt x="44" y="39"/>
                    </a:cubicBezTo>
                    <a:cubicBezTo>
                      <a:pt x="44" y="41"/>
                      <a:pt x="42" y="44"/>
                      <a:pt x="39" y="44"/>
                    </a:cubicBezTo>
                    <a:cubicBezTo>
                      <a:pt x="8" y="44"/>
                      <a:pt x="8" y="44"/>
                      <a:pt x="8" y="44"/>
                    </a:cubicBezTo>
                    <a:cubicBezTo>
                      <a:pt x="5" y="44"/>
                      <a:pt x="3" y="41"/>
                      <a:pt x="3" y="39"/>
                    </a:cubicBezTo>
                    <a:cubicBezTo>
                      <a:pt x="3" y="7"/>
                      <a:pt x="3" y="7"/>
                      <a:pt x="3" y="7"/>
                    </a:cubicBezTo>
                    <a:cubicBezTo>
                      <a:pt x="3" y="4"/>
                      <a:pt x="5" y="2"/>
                      <a:pt x="8" y="2"/>
                    </a:cubicBezTo>
                    <a:cubicBezTo>
                      <a:pt x="39" y="2"/>
                      <a:pt x="39" y="2"/>
                      <a:pt x="39" y="2"/>
                    </a:cubicBezTo>
                    <a:moveTo>
                      <a:pt x="39" y="0"/>
                    </a:moveTo>
                    <a:cubicBezTo>
                      <a:pt x="8" y="0"/>
                      <a:pt x="8" y="0"/>
                      <a:pt x="8" y="0"/>
                    </a:cubicBezTo>
                    <a:cubicBezTo>
                      <a:pt x="4" y="0"/>
                      <a:pt x="0" y="3"/>
                      <a:pt x="0" y="7"/>
                    </a:cubicBezTo>
                    <a:cubicBezTo>
                      <a:pt x="0" y="39"/>
                      <a:pt x="0" y="39"/>
                      <a:pt x="0" y="39"/>
                    </a:cubicBezTo>
                    <a:cubicBezTo>
                      <a:pt x="0" y="43"/>
                      <a:pt x="4" y="46"/>
                      <a:pt x="8" y="46"/>
                    </a:cubicBezTo>
                    <a:cubicBezTo>
                      <a:pt x="39" y="46"/>
                      <a:pt x="39" y="46"/>
                      <a:pt x="39" y="46"/>
                    </a:cubicBezTo>
                    <a:cubicBezTo>
                      <a:pt x="43" y="46"/>
                      <a:pt x="46" y="43"/>
                      <a:pt x="46" y="39"/>
                    </a:cubicBezTo>
                    <a:cubicBezTo>
                      <a:pt x="46" y="7"/>
                      <a:pt x="46" y="7"/>
                      <a:pt x="46" y="7"/>
                    </a:cubicBezTo>
                    <a:cubicBezTo>
                      <a:pt x="46" y="3"/>
                      <a:pt x="43" y="0"/>
                      <a:pt x="3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mn-lt"/>
                </a:endParaRPr>
              </a:p>
            </p:txBody>
          </p:sp>
          <p:sp>
            <p:nvSpPr>
              <p:cNvPr id="26" name="TextBox 25"/>
              <p:cNvSpPr txBox="1"/>
              <p:nvPr/>
            </p:nvSpPr>
            <p:spPr>
              <a:xfrm>
                <a:off x="1756954" y="1373117"/>
                <a:ext cx="217335" cy="312615"/>
              </a:xfrm>
              <a:prstGeom prst="rect">
                <a:avLst/>
              </a:prstGeom>
              <a:noFill/>
            </p:spPr>
            <p:txBody>
              <a:bodyPr wrap="none">
                <a:spAutoFit/>
              </a:bodyPr>
              <a:lstStyle/>
              <a:p>
                <a:pPr>
                  <a:defRPr/>
                </a:pPr>
                <a:endParaRPr lang="en-US" sz="1050" b="1" dirty="0">
                  <a:solidFill>
                    <a:schemeClr val="bg1"/>
                  </a:solidFill>
                  <a:latin typeface="+mn-lt"/>
                  <a:ea typeface="Flexo" charset="0"/>
                  <a:cs typeface="Flexo" charset="0"/>
                </a:endParaRPr>
              </a:p>
            </p:txBody>
          </p:sp>
        </p:grpSp>
        <p:sp>
          <p:nvSpPr>
            <p:cNvPr id="19" name="TextBox 149"/>
            <p:cNvSpPr txBox="1">
              <a:spLocks noChangeArrowheads="1"/>
            </p:cNvSpPr>
            <p:nvPr/>
          </p:nvSpPr>
          <p:spPr bwMode="auto">
            <a:xfrm>
              <a:off x="6762768" y="1757598"/>
              <a:ext cx="23788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42950" indent="-285750">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a:spcBef>
                  <a:spcPct val="0"/>
                </a:spcBef>
                <a:buClrTx/>
                <a:buFontTx/>
                <a:buNone/>
              </a:pPr>
              <a:r>
                <a:rPr lang="en-US" altLang="en-US" sz="1100" b="1" dirty="0">
                  <a:solidFill>
                    <a:schemeClr val="bg1"/>
                  </a:solidFill>
                  <a:latin typeface="+mn-lt"/>
                  <a:ea typeface="Flexo" charset="0"/>
                  <a:cs typeface="Flexo" charset="0"/>
                </a:rPr>
                <a:t>V</a:t>
              </a:r>
            </a:p>
          </p:txBody>
        </p:sp>
      </p:grpSp>
      <p:cxnSp>
        <p:nvCxnSpPr>
          <p:cNvPr id="27" name="Straight Connector 26"/>
          <p:cNvCxnSpPr/>
          <p:nvPr/>
        </p:nvCxnSpPr>
        <p:spPr>
          <a:xfrm>
            <a:off x="5873142" y="1741989"/>
            <a:ext cx="518117" cy="0"/>
          </a:xfrm>
          <a:prstGeom prst="line">
            <a:avLst/>
          </a:prstGeom>
          <a:ln w="19050">
            <a:solidFill>
              <a:schemeClr val="bg2">
                <a:lumMod val="50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8" name="Freeform 27"/>
          <p:cNvSpPr>
            <a:spLocks/>
          </p:cNvSpPr>
          <p:nvPr/>
        </p:nvSpPr>
        <p:spPr bwMode="auto">
          <a:xfrm>
            <a:off x="2590515" y="2691734"/>
            <a:ext cx="2199114" cy="1457216"/>
          </a:xfrm>
          <a:custGeom>
            <a:avLst/>
            <a:gdLst>
              <a:gd name="T0" fmla="*/ 2147483646 w 466"/>
              <a:gd name="T1" fmla="*/ 2147483646 h 452"/>
              <a:gd name="T2" fmla="*/ 2147483646 w 466"/>
              <a:gd name="T3" fmla="*/ 2147483646 h 452"/>
              <a:gd name="T4" fmla="*/ 2147483646 w 466"/>
              <a:gd name="T5" fmla="*/ 1517714045 h 452"/>
              <a:gd name="T6" fmla="*/ 2147483646 w 466"/>
              <a:gd name="T7" fmla="*/ 1609698603 h 452"/>
              <a:gd name="T8" fmla="*/ 2087273868 w 466"/>
              <a:gd name="T9" fmla="*/ 2147483646 h 452"/>
              <a:gd name="T10" fmla="*/ 0 w 466"/>
              <a:gd name="T11" fmla="*/ 2147483646 h 452"/>
              <a:gd name="T12" fmla="*/ 2147483646 w 466"/>
              <a:gd name="T13" fmla="*/ 2147483646 h 452"/>
              <a:gd name="T14" fmla="*/ 2147483646 w 466"/>
              <a:gd name="T15" fmla="*/ 2147483646 h 452"/>
              <a:gd name="T16" fmla="*/ 2147483646 w 466"/>
              <a:gd name="T17" fmla="*/ 2147483646 h 452"/>
              <a:gd name="T18" fmla="*/ 2147483646 w 466"/>
              <a:gd name="T19" fmla="*/ 2147483646 h 452"/>
              <a:gd name="T20" fmla="*/ 2147483646 w 466"/>
              <a:gd name="T21" fmla="*/ 2147483646 h 4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6" h="452">
                <a:moveTo>
                  <a:pt x="424" y="153"/>
                </a:moveTo>
                <a:cubicBezTo>
                  <a:pt x="425" y="150"/>
                  <a:pt x="425" y="148"/>
                  <a:pt x="425" y="146"/>
                </a:cubicBezTo>
                <a:cubicBezTo>
                  <a:pt x="425" y="102"/>
                  <a:pt x="389" y="66"/>
                  <a:pt x="345" y="66"/>
                </a:cubicBezTo>
                <a:cubicBezTo>
                  <a:pt x="337" y="66"/>
                  <a:pt x="330" y="68"/>
                  <a:pt x="323" y="70"/>
                </a:cubicBezTo>
                <a:cubicBezTo>
                  <a:pt x="262" y="0"/>
                  <a:pt x="128" y="9"/>
                  <a:pt x="91" y="136"/>
                </a:cubicBezTo>
                <a:cubicBezTo>
                  <a:pt x="40" y="143"/>
                  <a:pt x="0" y="187"/>
                  <a:pt x="0" y="241"/>
                </a:cubicBezTo>
                <a:cubicBezTo>
                  <a:pt x="0" y="296"/>
                  <a:pt x="43" y="342"/>
                  <a:pt x="97" y="347"/>
                </a:cubicBezTo>
                <a:cubicBezTo>
                  <a:pt x="116" y="408"/>
                  <a:pt x="173" y="452"/>
                  <a:pt x="240" y="452"/>
                </a:cubicBezTo>
                <a:cubicBezTo>
                  <a:pt x="308" y="452"/>
                  <a:pt x="365" y="406"/>
                  <a:pt x="383" y="344"/>
                </a:cubicBezTo>
                <a:cubicBezTo>
                  <a:pt x="431" y="332"/>
                  <a:pt x="466" y="289"/>
                  <a:pt x="466" y="238"/>
                </a:cubicBezTo>
                <a:cubicBezTo>
                  <a:pt x="466" y="203"/>
                  <a:pt x="450" y="173"/>
                  <a:pt x="424" y="153"/>
                </a:cubicBezTo>
                <a:close/>
              </a:path>
            </a:pathLst>
          </a:custGeom>
          <a:solidFill>
            <a:srgbClr val="8EC7F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endParaRPr lang="en-US" dirty="0">
              <a:latin typeface="+mn-lt"/>
            </a:endParaRPr>
          </a:p>
        </p:txBody>
      </p:sp>
      <p:sp>
        <p:nvSpPr>
          <p:cNvPr id="29" name="Rectangle 28"/>
          <p:cNvSpPr/>
          <p:nvPr/>
        </p:nvSpPr>
        <p:spPr>
          <a:xfrm>
            <a:off x="3305492" y="3635394"/>
            <a:ext cx="813043" cy="369332"/>
          </a:xfrm>
          <a:prstGeom prst="rect">
            <a:avLst/>
          </a:prstGeom>
        </p:spPr>
        <p:txBody>
          <a:bodyPr wrap="none">
            <a:spAutoFit/>
          </a:bodyPr>
          <a:lstStyle/>
          <a:p>
            <a:r>
              <a:rPr lang="en-US" altLang="en-US" dirty="0" smtClean="0">
                <a:solidFill>
                  <a:schemeClr val="bg1"/>
                </a:solidFill>
                <a:latin typeface="+mn-lt"/>
                <a:ea typeface="Flexo" charset="0"/>
                <a:cs typeface="Flexo" charset="0"/>
              </a:rPr>
              <a:t>MPLS</a:t>
            </a:r>
            <a:endParaRPr lang="en-US" dirty="0">
              <a:latin typeface="+mn-lt"/>
            </a:endParaRPr>
          </a:p>
        </p:txBody>
      </p:sp>
      <p:sp>
        <p:nvSpPr>
          <p:cNvPr id="30" name="TextBox 29"/>
          <p:cNvSpPr txBox="1"/>
          <p:nvPr/>
        </p:nvSpPr>
        <p:spPr>
          <a:xfrm>
            <a:off x="1153522" y="2677888"/>
            <a:ext cx="1442604" cy="523220"/>
          </a:xfrm>
          <a:prstGeom prst="rect">
            <a:avLst/>
          </a:prstGeom>
          <a:noFill/>
        </p:spPr>
        <p:txBody>
          <a:bodyPr wrap="square" rtlCol="0">
            <a:spAutoFit/>
          </a:bodyPr>
          <a:lstStyle/>
          <a:p>
            <a:pPr algn="ctr"/>
            <a:r>
              <a:rPr lang="sv-SE" sz="1400" dirty="0" smtClean="0">
                <a:solidFill>
                  <a:schemeClr val="tx2"/>
                </a:solidFill>
                <a:latin typeface="+mn-lt"/>
              </a:rPr>
              <a:t>Cisco CPE</a:t>
            </a:r>
            <a:br>
              <a:rPr lang="sv-SE" sz="1400" dirty="0" smtClean="0">
                <a:solidFill>
                  <a:schemeClr val="tx2"/>
                </a:solidFill>
                <a:latin typeface="+mn-lt"/>
              </a:rPr>
            </a:br>
            <a:r>
              <a:rPr lang="sv-SE" sz="1400" dirty="0" smtClean="0">
                <a:solidFill>
                  <a:schemeClr val="tx2"/>
                </a:solidFill>
                <a:latin typeface="+mn-lt"/>
              </a:rPr>
              <a:t>(800/1900)</a:t>
            </a:r>
            <a:endParaRPr lang="en-US" dirty="0">
              <a:solidFill>
                <a:schemeClr val="tx2"/>
              </a:solidFill>
              <a:latin typeface="+mn-lt"/>
            </a:endParaRPr>
          </a:p>
        </p:txBody>
      </p:sp>
      <p:sp>
        <p:nvSpPr>
          <p:cNvPr id="31" name="Freeform 968"/>
          <p:cNvSpPr>
            <a:spLocks/>
          </p:cNvSpPr>
          <p:nvPr/>
        </p:nvSpPr>
        <p:spPr bwMode="auto">
          <a:xfrm>
            <a:off x="2239938" y="3961748"/>
            <a:ext cx="1414789" cy="798078"/>
          </a:xfrm>
          <a:custGeom>
            <a:avLst/>
            <a:gdLst>
              <a:gd name="T0" fmla="*/ 2147483646 w 272"/>
              <a:gd name="T1" fmla="*/ 1496596950 h 240"/>
              <a:gd name="T2" fmla="*/ 2147483646 w 272"/>
              <a:gd name="T3" fmla="*/ 1427526343 h 240"/>
              <a:gd name="T4" fmla="*/ 2147483646 w 272"/>
              <a:gd name="T5" fmla="*/ 345367420 h 240"/>
              <a:gd name="T6" fmla="*/ 2147483646 w 272"/>
              <a:gd name="T7" fmla="*/ 391419287 h 240"/>
              <a:gd name="T8" fmla="*/ 2147483646 w 272"/>
              <a:gd name="T9" fmla="*/ 0 h 240"/>
              <a:gd name="T10" fmla="*/ 1236585926 w 272"/>
              <a:gd name="T11" fmla="*/ 1289375539 h 240"/>
              <a:gd name="T12" fmla="*/ 0 w 272"/>
              <a:gd name="T13" fmla="*/ 2147483646 h 240"/>
              <a:gd name="T14" fmla="*/ 1305281954 w 272"/>
              <a:gd name="T15" fmla="*/ 2147483646 h 240"/>
              <a:gd name="T16" fmla="*/ 2147483646 w 272"/>
              <a:gd name="T17" fmla="*/ 2147483646 h 240"/>
              <a:gd name="T18" fmla="*/ 2147483646 w 272"/>
              <a:gd name="T19" fmla="*/ 2147483646 h 240"/>
              <a:gd name="T20" fmla="*/ 2147483646 w 272"/>
              <a:gd name="T21" fmla="*/ 2147483646 h 240"/>
              <a:gd name="T22" fmla="*/ 2147483646 w 272"/>
              <a:gd name="T23" fmla="*/ 149659695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72" h="240">
                <a:moveTo>
                  <a:pt x="248" y="65"/>
                </a:moveTo>
                <a:cubicBezTo>
                  <a:pt x="248" y="64"/>
                  <a:pt x="248" y="63"/>
                  <a:pt x="248" y="62"/>
                </a:cubicBezTo>
                <a:cubicBezTo>
                  <a:pt x="248" y="36"/>
                  <a:pt x="227" y="15"/>
                  <a:pt x="202" y="15"/>
                </a:cubicBezTo>
                <a:cubicBezTo>
                  <a:pt x="197" y="15"/>
                  <a:pt x="193" y="16"/>
                  <a:pt x="189" y="17"/>
                </a:cubicBezTo>
                <a:cubicBezTo>
                  <a:pt x="174" y="6"/>
                  <a:pt x="156" y="0"/>
                  <a:pt x="136" y="0"/>
                </a:cubicBezTo>
                <a:cubicBezTo>
                  <a:pt x="99" y="0"/>
                  <a:pt x="67" y="23"/>
                  <a:pt x="54" y="56"/>
                </a:cubicBezTo>
                <a:cubicBezTo>
                  <a:pt x="24" y="60"/>
                  <a:pt x="0" y="86"/>
                  <a:pt x="0" y="117"/>
                </a:cubicBezTo>
                <a:cubicBezTo>
                  <a:pt x="0" y="149"/>
                  <a:pt x="25" y="176"/>
                  <a:pt x="57" y="179"/>
                </a:cubicBezTo>
                <a:cubicBezTo>
                  <a:pt x="68" y="214"/>
                  <a:pt x="101" y="240"/>
                  <a:pt x="140" y="240"/>
                </a:cubicBezTo>
                <a:cubicBezTo>
                  <a:pt x="180" y="240"/>
                  <a:pt x="213" y="213"/>
                  <a:pt x="224" y="177"/>
                </a:cubicBezTo>
                <a:cubicBezTo>
                  <a:pt x="251" y="170"/>
                  <a:pt x="272" y="145"/>
                  <a:pt x="272" y="115"/>
                </a:cubicBezTo>
                <a:cubicBezTo>
                  <a:pt x="272" y="95"/>
                  <a:pt x="263" y="77"/>
                  <a:pt x="248" y="65"/>
                </a:cubicBezTo>
                <a:close/>
              </a:path>
            </a:pathLst>
          </a:custGeom>
          <a:solidFill>
            <a:schemeClr val="accent4">
              <a:lumMod val="60000"/>
              <a:lumOff val="40000"/>
            </a:schemeClr>
          </a:solidFill>
          <a:ln>
            <a:noFill/>
          </a:ln>
          <a:extLst/>
        </p:spPr>
        <p:txBody>
          <a:bodyPr/>
          <a:lstStyle/>
          <a:p>
            <a:endParaRPr lang="en-US">
              <a:latin typeface="+mn-lt"/>
            </a:endParaRPr>
          </a:p>
        </p:txBody>
      </p:sp>
      <p:sp>
        <p:nvSpPr>
          <p:cNvPr id="32" name="TextBox 31"/>
          <p:cNvSpPr txBox="1"/>
          <p:nvPr/>
        </p:nvSpPr>
        <p:spPr>
          <a:xfrm>
            <a:off x="2562495" y="4090494"/>
            <a:ext cx="854649" cy="523220"/>
          </a:xfrm>
          <a:prstGeom prst="rect">
            <a:avLst/>
          </a:prstGeom>
          <a:noFill/>
        </p:spPr>
        <p:txBody>
          <a:bodyPr wrap="square" rtlCol="0">
            <a:spAutoFit/>
          </a:bodyPr>
          <a:lstStyle/>
          <a:p>
            <a:pPr algn="ctr"/>
            <a:r>
              <a:rPr lang="sv-SE" sz="1400" dirty="0" smtClean="0">
                <a:solidFill>
                  <a:schemeClr val="bg1"/>
                </a:solidFill>
                <a:latin typeface="+mn-lt"/>
              </a:rPr>
              <a:t>Internet services</a:t>
            </a:r>
            <a:endParaRPr lang="en-US" dirty="0">
              <a:solidFill>
                <a:schemeClr val="bg1"/>
              </a:solidFill>
              <a:latin typeface="+mn-lt"/>
            </a:endParaRPr>
          </a:p>
        </p:txBody>
      </p:sp>
      <p:sp>
        <p:nvSpPr>
          <p:cNvPr id="33" name="TextBox 32"/>
          <p:cNvSpPr txBox="1"/>
          <p:nvPr/>
        </p:nvSpPr>
        <p:spPr>
          <a:xfrm>
            <a:off x="4755138" y="2703590"/>
            <a:ext cx="1442604" cy="523220"/>
          </a:xfrm>
          <a:prstGeom prst="rect">
            <a:avLst/>
          </a:prstGeom>
          <a:noFill/>
        </p:spPr>
        <p:txBody>
          <a:bodyPr wrap="square" rtlCol="0">
            <a:spAutoFit/>
          </a:bodyPr>
          <a:lstStyle/>
          <a:p>
            <a:pPr algn="ctr"/>
            <a:r>
              <a:rPr lang="sv-SE" sz="1400" dirty="0" smtClean="0">
                <a:solidFill>
                  <a:schemeClr val="tx2"/>
                </a:solidFill>
                <a:latin typeface="+mn-lt"/>
              </a:rPr>
              <a:t>Cisco CPE</a:t>
            </a:r>
            <a:br>
              <a:rPr lang="sv-SE" sz="1400" dirty="0" smtClean="0">
                <a:solidFill>
                  <a:schemeClr val="tx2"/>
                </a:solidFill>
                <a:latin typeface="+mn-lt"/>
              </a:rPr>
            </a:br>
            <a:r>
              <a:rPr lang="sv-SE" sz="1400" dirty="0" smtClean="0">
                <a:solidFill>
                  <a:schemeClr val="tx2"/>
                </a:solidFill>
                <a:latin typeface="+mn-lt"/>
              </a:rPr>
              <a:t>(800/1900)</a:t>
            </a:r>
            <a:endParaRPr lang="en-US" dirty="0">
              <a:solidFill>
                <a:schemeClr val="tx2"/>
              </a:solidFill>
              <a:latin typeface="+mn-lt"/>
            </a:endParaRPr>
          </a:p>
        </p:txBody>
      </p:sp>
      <p:grpSp>
        <p:nvGrpSpPr>
          <p:cNvPr id="34" name="Group 33"/>
          <p:cNvGrpSpPr/>
          <p:nvPr/>
        </p:nvGrpSpPr>
        <p:grpSpPr>
          <a:xfrm>
            <a:off x="2292794" y="2049767"/>
            <a:ext cx="2815418" cy="1319925"/>
            <a:chOff x="2633168" y="1688213"/>
            <a:chExt cx="2815418" cy="1319925"/>
          </a:xfrm>
        </p:grpSpPr>
        <p:cxnSp>
          <p:nvCxnSpPr>
            <p:cNvPr id="35" name="Straight Connector 34"/>
            <p:cNvCxnSpPr/>
            <p:nvPr/>
          </p:nvCxnSpPr>
          <p:spPr>
            <a:xfrm>
              <a:off x="3235611" y="1688213"/>
              <a:ext cx="1586992" cy="0"/>
            </a:xfrm>
            <a:prstGeom prst="line">
              <a:avLst/>
            </a:prstGeom>
            <a:ln w="190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36" name="Freeform 35"/>
            <p:cNvSpPr/>
            <p:nvPr/>
          </p:nvSpPr>
          <p:spPr>
            <a:xfrm>
              <a:off x="3222166" y="1770783"/>
              <a:ext cx="600883" cy="259200"/>
            </a:xfrm>
            <a:custGeom>
              <a:avLst/>
              <a:gdLst>
                <a:gd name="connsiteX0" fmla="*/ 1454400 w 1454400"/>
                <a:gd name="connsiteY0" fmla="*/ 259200 h 259200"/>
                <a:gd name="connsiteX1" fmla="*/ 0 w 1454400"/>
                <a:gd name="connsiteY1" fmla="*/ 259200 h 259200"/>
                <a:gd name="connsiteX2" fmla="*/ 0 w 1454400"/>
                <a:gd name="connsiteY2" fmla="*/ 0 h 259200"/>
              </a:gdLst>
              <a:ahLst/>
              <a:cxnLst>
                <a:cxn ang="0">
                  <a:pos x="connsiteX0" y="connsiteY0"/>
                </a:cxn>
                <a:cxn ang="0">
                  <a:pos x="connsiteX1" y="connsiteY1"/>
                </a:cxn>
                <a:cxn ang="0">
                  <a:pos x="connsiteX2" y="connsiteY2"/>
                </a:cxn>
              </a:cxnLst>
              <a:rect l="l" t="t" r="r" b="b"/>
              <a:pathLst>
                <a:path w="1454400" h="259200">
                  <a:moveTo>
                    <a:pt x="1454400" y="259200"/>
                  </a:moveTo>
                  <a:lnTo>
                    <a:pt x="0" y="259200"/>
                  </a:lnTo>
                  <a:lnTo>
                    <a:pt x="0" y="0"/>
                  </a:lnTo>
                </a:path>
              </a:pathLst>
            </a:custGeom>
            <a:ln w="19050">
              <a:solidFill>
                <a:schemeClr val="tx1"/>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Freeform 36"/>
            <p:cNvSpPr/>
            <p:nvPr/>
          </p:nvSpPr>
          <p:spPr>
            <a:xfrm flipH="1">
              <a:off x="4237320" y="1770783"/>
              <a:ext cx="531140" cy="259200"/>
            </a:xfrm>
            <a:custGeom>
              <a:avLst/>
              <a:gdLst>
                <a:gd name="connsiteX0" fmla="*/ 1454400 w 1454400"/>
                <a:gd name="connsiteY0" fmla="*/ 259200 h 259200"/>
                <a:gd name="connsiteX1" fmla="*/ 0 w 1454400"/>
                <a:gd name="connsiteY1" fmla="*/ 259200 h 259200"/>
                <a:gd name="connsiteX2" fmla="*/ 0 w 1454400"/>
                <a:gd name="connsiteY2" fmla="*/ 0 h 259200"/>
              </a:gdLst>
              <a:ahLst/>
              <a:cxnLst>
                <a:cxn ang="0">
                  <a:pos x="connsiteX0" y="connsiteY0"/>
                </a:cxn>
                <a:cxn ang="0">
                  <a:pos x="connsiteX1" y="connsiteY1"/>
                </a:cxn>
                <a:cxn ang="0">
                  <a:pos x="connsiteX2" y="connsiteY2"/>
                </a:cxn>
              </a:cxnLst>
              <a:rect l="l" t="t" r="r" b="b"/>
              <a:pathLst>
                <a:path w="1454400" h="259200">
                  <a:moveTo>
                    <a:pt x="1454400" y="259200"/>
                  </a:moveTo>
                  <a:lnTo>
                    <a:pt x="0" y="259200"/>
                  </a:lnTo>
                  <a:lnTo>
                    <a:pt x="0" y="0"/>
                  </a:lnTo>
                </a:path>
              </a:pathLst>
            </a:custGeom>
            <a:ln w="19050">
              <a:solidFill>
                <a:schemeClr val="tx1"/>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8" name="Straight Connector 37"/>
            <p:cNvCxnSpPr/>
            <p:nvPr/>
          </p:nvCxnSpPr>
          <p:spPr>
            <a:xfrm flipV="1">
              <a:off x="2633168" y="2989318"/>
              <a:ext cx="1209653" cy="1720"/>
            </a:xfrm>
            <a:prstGeom prst="line">
              <a:avLst/>
            </a:prstGeom>
            <a:ln w="190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3842821" y="2052250"/>
              <a:ext cx="1" cy="955888"/>
            </a:xfrm>
            <a:prstGeom prst="line">
              <a:avLst/>
            </a:prstGeom>
            <a:ln w="190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4253257" y="2052250"/>
              <a:ext cx="1" cy="955888"/>
            </a:xfrm>
            <a:prstGeom prst="line">
              <a:avLst/>
            </a:prstGeom>
            <a:ln w="190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238933" y="2989318"/>
              <a:ext cx="1209653" cy="1720"/>
            </a:xfrm>
            <a:prstGeom prst="line">
              <a:avLst/>
            </a:prstGeom>
            <a:ln w="190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42" name="Rectangle 41"/>
          <p:cNvSpPr/>
          <p:nvPr/>
        </p:nvSpPr>
        <p:spPr>
          <a:xfrm>
            <a:off x="6500848" y="1249933"/>
            <a:ext cx="2340473" cy="307777"/>
          </a:xfrm>
          <a:prstGeom prst="rect">
            <a:avLst/>
          </a:prstGeom>
        </p:spPr>
        <p:txBody>
          <a:bodyPr wrap="square">
            <a:spAutoFit/>
          </a:bodyPr>
          <a:lstStyle/>
          <a:p>
            <a:r>
              <a:rPr lang="en-US" altLang="en-US" sz="1400" i="1" dirty="0" smtClean="0">
                <a:solidFill>
                  <a:srgbClr val="FF6C35"/>
                </a:solidFill>
                <a:latin typeface="+mn-lt"/>
                <a:ea typeface="Flexo" charset="0"/>
                <a:cs typeface="Flexo" charset="0"/>
              </a:rPr>
              <a:t>Active traffic using TWAMP</a:t>
            </a:r>
            <a:endParaRPr lang="en-US" dirty="0">
              <a:latin typeface="+mn-lt"/>
            </a:endParaRPr>
          </a:p>
        </p:txBody>
      </p:sp>
      <p:cxnSp>
        <p:nvCxnSpPr>
          <p:cNvPr id="43" name="Straight Connector 42"/>
          <p:cNvCxnSpPr/>
          <p:nvPr/>
        </p:nvCxnSpPr>
        <p:spPr>
          <a:xfrm>
            <a:off x="5873142" y="1403821"/>
            <a:ext cx="549954" cy="0"/>
          </a:xfrm>
          <a:prstGeom prst="line">
            <a:avLst/>
          </a:prstGeom>
          <a:ln w="28575">
            <a:solidFill>
              <a:srgbClr val="FF6C35"/>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44" name="Group 43"/>
          <p:cNvGrpSpPr/>
          <p:nvPr/>
        </p:nvGrpSpPr>
        <p:grpSpPr>
          <a:xfrm>
            <a:off x="4838521" y="2150761"/>
            <a:ext cx="422781" cy="1125885"/>
            <a:chOff x="4388959" y="2034007"/>
            <a:chExt cx="2020851" cy="1337823"/>
          </a:xfrm>
        </p:grpSpPr>
        <p:sp>
          <p:nvSpPr>
            <p:cNvPr id="45" name="Freeform 44"/>
            <p:cNvSpPr/>
            <p:nvPr/>
          </p:nvSpPr>
          <p:spPr>
            <a:xfrm flipH="1" flipV="1">
              <a:off x="4393810" y="3371830"/>
              <a:ext cx="2016000" cy="0"/>
            </a:xfrm>
            <a:custGeom>
              <a:avLst/>
              <a:gdLst>
                <a:gd name="connsiteX0" fmla="*/ 0 w 3583172"/>
                <a:gd name="connsiteY0" fmla="*/ 233916 h 233916"/>
                <a:gd name="connsiteX1" fmla="*/ 414670 w 3583172"/>
                <a:gd name="connsiteY1" fmla="*/ 233916 h 233916"/>
                <a:gd name="connsiteX2" fmla="*/ 414670 w 3583172"/>
                <a:gd name="connsiteY2" fmla="*/ 31898 h 233916"/>
                <a:gd name="connsiteX3" fmla="*/ 3583172 w 3583172"/>
                <a:gd name="connsiteY3" fmla="*/ 0 h 233916"/>
                <a:gd name="connsiteX0" fmla="*/ 0 w 4355682"/>
                <a:gd name="connsiteY0" fmla="*/ 233916 h 233916"/>
                <a:gd name="connsiteX1" fmla="*/ 414670 w 4355682"/>
                <a:gd name="connsiteY1" fmla="*/ 233916 h 233916"/>
                <a:gd name="connsiteX2" fmla="*/ 414670 w 4355682"/>
                <a:gd name="connsiteY2" fmla="*/ 31898 h 233916"/>
                <a:gd name="connsiteX3" fmla="*/ 4355682 w 4355682"/>
                <a:gd name="connsiteY3" fmla="*/ 0 h 233916"/>
                <a:gd name="connsiteX0" fmla="*/ 0 w 4355682"/>
                <a:gd name="connsiteY0" fmla="*/ 249156 h 249156"/>
                <a:gd name="connsiteX1" fmla="*/ 414670 w 4355682"/>
                <a:gd name="connsiteY1" fmla="*/ 233916 h 249156"/>
                <a:gd name="connsiteX2" fmla="*/ 414670 w 4355682"/>
                <a:gd name="connsiteY2" fmla="*/ 31898 h 249156"/>
                <a:gd name="connsiteX3" fmla="*/ 4355682 w 4355682"/>
                <a:gd name="connsiteY3" fmla="*/ 0 h 249156"/>
                <a:gd name="connsiteX0" fmla="*/ 0 w 4355682"/>
                <a:gd name="connsiteY0" fmla="*/ 249156 h 249156"/>
                <a:gd name="connsiteX1" fmla="*/ 407050 w 4355682"/>
                <a:gd name="connsiteY1" fmla="*/ 249156 h 249156"/>
                <a:gd name="connsiteX2" fmla="*/ 414670 w 4355682"/>
                <a:gd name="connsiteY2" fmla="*/ 31898 h 249156"/>
                <a:gd name="connsiteX3" fmla="*/ 4355682 w 4355682"/>
                <a:gd name="connsiteY3" fmla="*/ 0 h 249156"/>
                <a:gd name="connsiteX0" fmla="*/ 0 w 4355682"/>
                <a:gd name="connsiteY0" fmla="*/ 249156 h 249156"/>
                <a:gd name="connsiteX1" fmla="*/ 407050 w 4355682"/>
                <a:gd name="connsiteY1" fmla="*/ 249156 h 249156"/>
                <a:gd name="connsiteX2" fmla="*/ 407050 w 4355682"/>
                <a:gd name="connsiteY2" fmla="*/ 31898 h 249156"/>
                <a:gd name="connsiteX3" fmla="*/ 4355682 w 4355682"/>
                <a:gd name="connsiteY3" fmla="*/ 0 h 249156"/>
                <a:gd name="connsiteX0" fmla="*/ 0 w 4325202"/>
                <a:gd name="connsiteY0" fmla="*/ 241536 h 241536"/>
                <a:gd name="connsiteX1" fmla="*/ 407050 w 4325202"/>
                <a:gd name="connsiteY1" fmla="*/ 241536 h 241536"/>
                <a:gd name="connsiteX2" fmla="*/ 407050 w 4325202"/>
                <a:gd name="connsiteY2" fmla="*/ 24278 h 241536"/>
                <a:gd name="connsiteX3" fmla="*/ 4325202 w 4325202"/>
                <a:gd name="connsiteY3" fmla="*/ 0 h 241536"/>
                <a:gd name="connsiteX0" fmla="*/ 0 w 4279482"/>
                <a:gd name="connsiteY0" fmla="*/ 233916 h 233916"/>
                <a:gd name="connsiteX1" fmla="*/ 407050 w 4279482"/>
                <a:gd name="connsiteY1" fmla="*/ 233916 h 233916"/>
                <a:gd name="connsiteX2" fmla="*/ 407050 w 4279482"/>
                <a:gd name="connsiteY2" fmla="*/ 16658 h 233916"/>
                <a:gd name="connsiteX3" fmla="*/ 4279482 w 4279482"/>
                <a:gd name="connsiteY3" fmla="*/ 0 h 233916"/>
                <a:gd name="connsiteX0" fmla="*/ 0 w 4271862"/>
                <a:gd name="connsiteY0" fmla="*/ 226296 h 226296"/>
                <a:gd name="connsiteX1" fmla="*/ 407050 w 4271862"/>
                <a:gd name="connsiteY1" fmla="*/ 226296 h 226296"/>
                <a:gd name="connsiteX2" fmla="*/ 407050 w 4271862"/>
                <a:gd name="connsiteY2" fmla="*/ 9038 h 226296"/>
                <a:gd name="connsiteX3" fmla="*/ 4271862 w 4271862"/>
                <a:gd name="connsiteY3" fmla="*/ 0 h 226296"/>
                <a:gd name="connsiteX0" fmla="*/ 0 w 2231439"/>
                <a:gd name="connsiteY0" fmla="*/ 217258 h 217258"/>
                <a:gd name="connsiteX1" fmla="*/ 407050 w 2231439"/>
                <a:gd name="connsiteY1" fmla="*/ 217258 h 217258"/>
                <a:gd name="connsiteX2" fmla="*/ 407050 w 2231439"/>
                <a:gd name="connsiteY2" fmla="*/ 0 h 217258"/>
                <a:gd name="connsiteX3" fmla="*/ 2231439 w 2231439"/>
                <a:gd name="connsiteY3" fmla="*/ 292 h 217258"/>
                <a:gd name="connsiteX0" fmla="*/ 0 w 3780879"/>
                <a:gd name="connsiteY0" fmla="*/ 211154 h 217258"/>
                <a:gd name="connsiteX1" fmla="*/ 1956490 w 3780879"/>
                <a:gd name="connsiteY1" fmla="*/ 217258 h 217258"/>
                <a:gd name="connsiteX2" fmla="*/ 1956490 w 3780879"/>
                <a:gd name="connsiteY2" fmla="*/ 0 h 217258"/>
                <a:gd name="connsiteX3" fmla="*/ 3780879 w 3780879"/>
                <a:gd name="connsiteY3" fmla="*/ 292 h 217258"/>
                <a:gd name="connsiteX0" fmla="*/ 0 w 3780879"/>
                <a:gd name="connsiteY0" fmla="*/ 211154 h 217258"/>
                <a:gd name="connsiteX1" fmla="*/ 1956490 w 3780879"/>
                <a:gd name="connsiteY1" fmla="*/ 217258 h 217258"/>
                <a:gd name="connsiteX2" fmla="*/ 1523026 w 3780879"/>
                <a:gd name="connsiteY2" fmla="*/ 0 h 217258"/>
                <a:gd name="connsiteX3" fmla="*/ 3780879 w 3780879"/>
                <a:gd name="connsiteY3" fmla="*/ 292 h 217258"/>
                <a:gd name="connsiteX0" fmla="*/ 0 w 3780879"/>
                <a:gd name="connsiteY0" fmla="*/ 211154 h 226132"/>
                <a:gd name="connsiteX1" fmla="*/ 1523028 w 3780879"/>
                <a:gd name="connsiteY1" fmla="*/ 226132 h 226132"/>
                <a:gd name="connsiteX2" fmla="*/ 1523026 w 3780879"/>
                <a:gd name="connsiteY2" fmla="*/ 0 h 226132"/>
                <a:gd name="connsiteX3" fmla="*/ 3780879 w 3780879"/>
                <a:gd name="connsiteY3" fmla="*/ 292 h 226132"/>
                <a:gd name="connsiteX0" fmla="*/ 0 w 3780879"/>
                <a:gd name="connsiteY0" fmla="*/ 211154 h 226134"/>
                <a:gd name="connsiteX1" fmla="*/ 1523027 w 3780879"/>
                <a:gd name="connsiteY1" fmla="*/ 226134 h 226134"/>
                <a:gd name="connsiteX2" fmla="*/ 1523026 w 3780879"/>
                <a:gd name="connsiteY2" fmla="*/ 0 h 226134"/>
                <a:gd name="connsiteX3" fmla="*/ 3780879 w 3780879"/>
                <a:gd name="connsiteY3" fmla="*/ 292 h 226134"/>
                <a:gd name="connsiteX0" fmla="*/ 0 w 3780879"/>
                <a:gd name="connsiteY0" fmla="*/ 211154 h 217263"/>
                <a:gd name="connsiteX1" fmla="*/ 1523027 w 3780879"/>
                <a:gd name="connsiteY1" fmla="*/ 217263 h 217263"/>
                <a:gd name="connsiteX2" fmla="*/ 1523026 w 3780879"/>
                <a:gd name="connsiteY2" fmla="*/ 0 h 217263"/>
                <a:gd name="connsiteX3" fmla="*/ 3780879 w 3780879"/>
                <a:gd name="connsiteY3" fmla="*/ 292 h 217263"/>
                <a:gd name="connsiteX0" fmla="*/ 0 w 3780879"/>
                <a:gd name="connsiteY0" fmla="*/ 211154 h 211154"/>
                <a:gd name="connsiteX1" fmla="*/ 1523027 w 3780879"/>
                <a:gd name="connsiteY1" fmla="*/ 208391 h 211154"/>
                <a:gd name="connsiteX2" fmla="*/ 1523026 w 3780879"/>
                <a:gd name="connsiteY2" fmla="*/ 0 h 211154"/>
                <a:gd name="connsiteX3" fmla="*/ 3780879 w 3780879"/>
                <a:gd name="connsiteY3" fmla="*/ 292 h 211154"/>
                <a:gd name="connsiteX0" fmla="*/ 0 w 3780879"/>
                <a:gd name="connsiteY0" fmla="*/ 210862 h 210862"/>
                <a:gd name="connsiteX1" fmla="*/ 1523027 w 3780879"/>
                <a:gd name="connsiteY1" fmla="*/ 208099 h 210862"/>
                <a:gd name="connsiteX2" fmla="*/ 1323895 w 3780879"/>
                <a:gd name="connsiteY2" fmla="*/ 8171 h 210862"/>
                <a:gd name="connsiteX3" fmla="*/ 3780879 w 3780879"/>
                <a:gd name="connsiteY3" fmla="*/ 0 h 210862"/>
                <a:gd name="connsiteX0" fmla="*/ 0 w 3780879"/>
                <a:gd name="connsiteY0" fmla="*/ 210862 h 216563"/>
                <a:gd name="connsiteX1" fmla="*/ 1271494 w 3780879"/>
                <a:gd name="connsiteY1" fmla="*/ 216563 h 216563"/>
                <a:gd name="connsiteX2" fmla="*/ 1323895 w 3780879"/>
                <a:gd name="connsiteY2" fmla="*/ 8171 h 216563"/>
                <a:gd name="connsiteX3" fmla="*/ 3780879 w 3780879"/>
                <a:gd name="connsiteY3" fmla="*/ 0 h 216563"/>
                <a:gd name="connsiteX0" fmla="*/ 0 w 3780879"/>
                <a:gd name="connsiteY0" fmla="*/ 210862 h 216563"/>
                <a:gd name="connsiteX1" fmla="*/ 1271494 w 3780879"/>
                <a:gd name="connsiteY1" fmla="*/ 216563 h 216563"/>
                <a:gd name="connsiteX2" fmla="*/ 1271491 w 3780879"/>
                <a:gd name="connsiteY2" fmla="*/ 8173 h 216563"/>
                <a:gd name="connsiteX3" fmla="*/ 3780879 w 3780879"/>
                <a:gd name="connsiteY3" fmla="*/ 0 h 216563"/>
              </a:gdLst>
              <a:ahLst/>
              <a:cxnLst>
                <a:cxn ang="0">
                  <a:pos x="connsiteX0" y="connsiteY0"/>
                </a:cxn>
                <a:cxn ang="0">
                  <a:pos x="connsiteX1" y="connsiteY1"/>
                </a:cxn>
                <a:cxn ang="0">
                  <a:pos x="connsiteX2" y="connsiteY2"/>
                </a:cxn>
                <a:cxn ang="0">
                  <a:pos x="connsiteX3" y="connsiteY3"/>
                </a:cxn>
              </a:cxnLst>
              <a:rect l="l" t="t" r="r" b="b"/>
              <a:pathLst>
                <a:path w="3780879" h="216563">
                  <a:moveTo>
                    <a:pt x="0" y="210862"/>
                  </a:moveTo>
                  <a:lnTo>
                    <a:pt x="1271494" y="216563"/>
                  </a:lnTo>
                  <a:cubicBezTo>
                    <a:pt x="1271493" y="141186"/>
                    <a:pt x="1271492" y="83550"/>
                    <a:pt x="1271491" y="8173"/>
                  </a:cubicBezTo>
                  <a:lnTo>
                    <a:pt x="3780879" y="0"/>
                  </a:lnTo>
                </a:path>
              </a:pathLst>
            </a:custGeom>
            <a:noFill/>
            <a:ln w="28575">
              <a:solidFill>
                <a:srgbClr val="FF6C35"/>
              </a:solidFill>
              <a:prstDash val="sysDot"/>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dirty="0"/>
            </a:p>
          </p:txBody>
        </p:sp>
        <p:sp>
          <p:nvSpPr>
            <p:cNvPr id="46" name="Freeform 45"/>
            <p:cNvSpPr/>
            <p:nvPr/>
          </p:nvSpPr>
          <p:spPr>
            <a:xfrm rot="5400000" flipH="1" flipV="1">
              <a:off x="3722959" y="2700007"/>
              <a:ext cx="1332000" cy="0"/>
            </a:xfrm>
            <a:custGeom>
              <a:avLst/>
              <a:gdLst>
                <a:gd name="connsiteX0" fmla="*/ 0 w 3583172"/>
                <a:gd name="connsiteY0" fmla="*/ 233916 h 233916"/>
                <a:gd name="connsiteX1" fmla="*/ 414670 w 3583172"/>
                <a:gd name="connsiteY1" fmla="*/ 233916 h 233916"/>
                <a:gd name="connsiteX2" fmla="*/ 414670 w 3583172"/>
                <a:gd name="connsiteY2" fmla="*/ 31898 h 233916"/>
                <a:gd name="connsiteX3" fmla="*/ 3583172 w 3583172"/>
                <a:gd name="connsiteY3" fmla="*/ 0 h 233916"/>
                <a:gd name="connsiteX0" fmla="*/ 0 w 4355682"/>
                <a:gd name="connsiteY0" fmla="*/ 233916 h 233916"/>
                <a:gd name="connsiteX1" fmla="*/ 414670 w 4355682"/>
                <a:gd name="connsiteY1" fmla="*/ 233916 h 233916"/>
                <a:gd name="connsiteX2" fmla="*/ 414670 w 4355682"/>
                <a:gd name="connsiteY2" fmla="*/ 31898 h 233916"/>
                <a:gd name="connsiteX3" fmla="*/ 4355682 w 4355682"/>
                <a:gd name="connsiteY3" fmla="*/ 0 h 233916"/>
                <a:gd name="connsiteX0" fmla="*/ 0 w 4355682"/>
                <a:gd name="connsiteY0" fmla="*/ 249156 h 249156"/>
                <a:gd name="connsiteX1" fmla="*/ 414670 w 4355682"/>
                <a:gd name="connsiteY1" fmla="*/ 233916 h 249156"/>
                <a:gd name="connsiteX2" fmla="*/ 414670 w 4355682"/>
                <a:gd name="connsiteY2" fmla="*/ 31898 h 249156"/>
                <a:gd name="connsiteX3" fmla="*/ 4355682 w 4355682"/>
                <a:gd name="connsiteY3" fmla="*/ 0 h 249156"/>
                <a:gd name="connsiteX0" fmla="*/ 0 w 4355682"/>
                <a:gd name="connsiteY0" fmla="*/ 249156 h 249156"/>
                <a:gd name="connsiteX1" fmla="*/ 407050 w 4355682"/>
                <a:gd name="connsiteY1" fmla="*/ 249156 h 249156"/>
                <a:gd name="connsiteX2" fmla="*/ 414670 w 4355682"/>
                <a:gd name="connsiteY2" fmla="*/ 31898 h 249156"/>
                <a:gd name="connsiteX3" fmla="*/ 4355682 w 4355682"/>
                <a:gd name="connsiteY3" fmla="*/ 0 h 249156"/>
                <a:gd name="connsiteX0" fmla="*/ 0 w 4355682"/>
                <a:gd name="connsiteY0" fmla="*/ 249156 h 249156"/>
                <a:gd name="connsiteX1" fmla="*/ 407050 w 4355682"/>
                <a:gd name="connsiteY1" fmla="*/ 249156 h 249156"/>
                <a:gd name="connsiteX2" fmla="*/ 407050 w 4355682"/>
                <a:gd name="connsiteY2" fmla="*/ 31898 h 249156"/>
                <a:gd name="connsiteX3" fmla="*/ 4355682 w 4355682"/>
                <a:gd name="connsiteY3" fmla="*/ 0 h 249156"/>
                <a:gd name="connsiteX0" fmla="*/ 0 w 4325202"/>
                <a:gd name="connsiteY0" fmla="*/ 241536 h 241536"/>
                <a:gd name="connsiteX1" fmla="*/ 407050 w 4325202"/>
                <a:gd name="connsiteY1" fmla="*/ 241536 h 241536"/>
                <a:gd name="connsiteX2" fmla="*/ 407050 w 4325202"/>
                <a:gd name="connsiteY2" fmla="*/ 24278 h 241536"/>
                <a:gd name="connsiteX3" fmla="*/ 4325202 w 4325202"/>
                <a:gd name="connsiteY3" fmla="*/ 0 h 241536"/>
                <a:gd name="connsiteX0" fmla="*/ 0 w 4279482"/>
                <a:gd name="connsiteY0" fmla="*/ 233916 h 233916"/>
                <a:gd name="connsiteX1" fmla="*/ 407050 w 4279482"/>
                <a:gd name="connsiteY1" fmla="*/ 233916 h 233916"/>
                <a:gd name="connsiteX2" fmla="*/ 407050 w 4279482"/>
                <a:gd name="connsiteY2" fmla="*/ 16658 h 233916"/>
                <a:gd name="connsiteX3" fmla="*/ 4279482 w 4279482"/>
                <a:gd name="connsiteY3" fmla="*/ 0 h 233916"/>
                <a:gd name="connsiteX0" fmla="*/ 0 w 4271862"/>
                <a:gd name="connsiteY0" fmla="*/ 226296 h 226296"/>
                <a:gd name="connsiteX1" fmla="*/ 407050 w 4271862"/>
                <a:gd name="connsiteY1" fmla="*/ 226296 h 226296"/>
                <a:gd name="connsiteX2" fmla="*/ 407050 w 4271862"/>
                <a:gd name="connsiteY2" fmla="*/ 9038 h 226296"/>
                <a:gd name="connsiteX3" fmla="*/ 4271862 w 4271862"/>
                <a:gd name="connsiteY3" fmla="*/ 0 h 226296"/>
                <a:gd name="connsiteX0" fmla="*/ 0 w 2231439"/>
                <a:gd name="connsiteY0" fmla="*/ 217258 h 217258"/>
                <a:gd name="connsiteX1" fmla="*/ 407050 w 2231439"/>
                <a:gd name="connsiteY1" fmla="*/ 217258 h 217258"/>
                <a:gd name="connsiteX2" fmla="*/ 407050 w 2231439"/>
                <a:gd name="connsiteY2" fmla="*/ 0 h 217258"/>
                <a:gd name="connsiteX3" fmla="*/ 2231439 w 2231439"/>
                <a:gd name="connsiteY3" fmla="*/ 292 h 217258"/>
                <a:gd name="connsiteX0" fmla="*/ 0 w 3780879"/>
                <a:gd name="connsiteY0" fmla="*/ 211154 h 217258"/>
                <a:gd name="connsiteX1" fmla="*/ 1956490 w 3780879"/>
                <a:gd name="connsiteY1" fmla="*/ 217258 h 217258"/>
                <a:gd name="connsiteX2" fmla="*/ 1956490 w 3780879"/>
                <a:gd name="connsiteY2" fmla="*/ 0 h 217258"/>
                <a:gd name="connsiteX3" fmla="*/ 3780879 w 3780879"/>
                <a:gd name="connsiteY3" fmla="*/ 292 h 217258"/>
                <a:gd name="connsiteX0" fmla="*/ 0 w 3780879"/>
                <a:gd name="connsiteY0" fmla="*/ 211154 h 217258"/>
                <a:gd name="connsiteX1" fmla="*/ 1956490 w 3780879"/>
                <a:gd name="connsiteY1" fmla="*/ 217258 h 217258"/>
                <a:gd name="connsiteX2" fmla="*/ 1523026 w 3780879"/>
                <a:gd name="connsiteY2" fmla="*/ 0 h 217258"/>
                <a:gd name="connsiteX3" fmla="*/ 3780879 w 3780879"/>
                <a:gd name="connsiteY3" fmla="*/ 292 h 217258"/>
                <a:gd name="connsiteX0" fmla="*/ 0 w 3780879"/>
                <a:gd name="connsiteY0" fmla="*/ 211154 h 226132"/>
                <a:gd name="connsiteX1" fmla="*/ 1523028 w 3780879"/>
                <a:gd name="connsiteY1" fmla="*/ 226132 h 226132"/>
                <a:gd name="connsiteX2" fmla="*/ 1523026 w 3780879"/>
                <a:gd name="connsiteY2" fmla="*/ 0 h 226132"/>
                <a:gd name="connsiteX3" fmla="*/ 3780879 w 3780879"/>
                <a:gd name="connsiteY3" fmla="*/ 292 h 226132"/>
                <a:gd name="connsiteX0" fmla="*/ 0 w 3780879"/>
                <a:gd name="connsiteY0" fmla="*/ 211154 h 226134"/>
                <a:gd name="connsiteX1" fmla="*/ 1523027 w 3780879"/>
                <a:gd name="connsiteY1" fmla="*/ 226134 h 226134"/>
                <a:gd name="connsiteX2" fmla="*/ 1523026 w 3780879"/>
                <a:gd name="connsiteY2" fmla="*/ 0 h 226134"/>
                <a:gd name="connsiteX3" fmla="*/ 3780879 w 3780879"/>
                <a:gd name="connsiteY3" fmla="*/ 292 h 226134"/>
                <a:gd name="connsiteX0" fmla="*/ 0 w 3780879"/>
                <a:gd name="connsiteY0" fmla="*/ 211154 h 217263"/>
                <a:gd name="connsiteX1" fmla="*/ 1523027 w 3780879"/>
                <a:gd name="connsiteY1" fmla="*/ 217263 h 217263"/>
                <a:gd name="connsiteX2" fmla="*/ 1523026 w 3780879"/>
                <a:gd name="connsiteY2" fmla="*/ 0 h 217263"/>
                <a:gd name="connsiteX3" fmla="*/ 3780879 w 3780879"/>
                <a:gd name="connsiteY3" fmla="*/ 292 h 217263"/>
                <a:gd name="connsiteX0" fmla="*/ 0 w 3780879"/>
                <a:gd name="connsiteY0" fmla="*/ 211154 h 211154"/>
                <a:gd name="connsiteX1" fmla="*/ 1523027 w 3780879"/>
                <a:gd name="connsiteY1" fmla="*/ 208391 h 211154"/>
                <a:gd name="connsiteX2" fmla="*/ 1523026 w 3780879"/>
                <a:gd name="connsiteY2" fmla="*/ 0 h 211154"/>
                <a:gd name="connsiteX3" fmla="*/ 3780879 w 3780879"/>
                <a:gd name="connsiteY3" fmla="*/ 292 h 211154"/>
                <a:gd name="connsiteX0" fmla="*/ 0 w 3780879"/>
                <a:gd name="connsiteY0" fmla="*/ 210862 h 210862"/>
                <a:gd name="connsiteX1" fmla="*/ 1523027 w 3780879"/>
                <a:gd name="connsiteY1" fmla="*/ 208099 h 210862"/>
                <a:gd name="connsiteX2" fmla="*/ 1323895 w 3780879"/>
                <a:gd name="connsiteY2" fmla="*/ 8171 h 210862"/>
                <a:gd name="connsiteX3" fmla="*/ 3780879 w 3780879"/>
                <a:gd name="connsiteY3" fmla="*/ 0 h 210862"/>
                <a:gd name="connsiteX0" fmla="*/ 0 w 3780879"/>
                <a:gd name="connsiteY0" fmla="*/ 210862 h 216563"/>
                <a:gd name="connsiteX1" fmla="*/ 1271494 w 3780879"/>
                <a:gd name="connsiteY1" fmla="*/ 216563 h 216563"/>
                <a:gd name="connsiteX2" fmla="*/ 1323895 w 3780879"/>
                <a:gd name="connsiteY2" fmla="*/ 8171 h 216563"/>
                <a:gd name="connsiteX3" fmla="*/ 3780879 w 3780879"/>
                <a:gd name="connsiteY3" fmla="*/ 0 h 216563"/>
                <a:gd name="connsiteX0" fmla="*/ 0 w 3780879"/>
                <a:gd name="connsiteY0" fmla="*/ 210862 h 216563"/>
                <a:gd name="connsiteX1" fmla="*/ 1271494 w 3780879"/>
                <a:gd name="connsiteY1" fmla="*/ 216563 h 216563"/>
                <a:gd name="connsiteX2" fmla="*/ 1271491 w 3780879"/>
                <a:gd name="connsiteY2" fmla="*/ 8173 h 216563"/>
                <a:gd name="connsiteX3" fmla="*/ 3780879 w 3780879"/>
                <a:gd name="connsiteY3" fmla="*/ 0 h 216563"/>
              </a:gdLst>
              <a:ahLst/>
              <a:cxnLst>
                <a:cxn ang="0">
                  <a:pos x="connsiteX0" y="connsiteY0"/>
                </a:cxn>
                <a:cxn ang="0">
                  <a:pos x="connsiteX1" y="connsiteY1"/>
                </a:cxn>
                <a:cxn ang="0">
                  <a:pos x="connsiteX2" y="connsiteY2"/>
                </a:cxn>
                <a:cxn ang="0">
                  <a:pos x="connsiteX3" y="connsiteY3"/>
                </a:cxn>
              </a:cxnLst>
              <a:rect l="l" t="t" r="r" b="b"/>
              <a:pathLst>
                <a:path w="3780879" h="216563">
                  <a:moveTo>
                    <a:pt x="0" y="210862"/>
                  </a:moveTo>
                  <a:lnTo>
                    <a:pt x="1271494" y="216563"/>
                  </a:lnTo>
                  <a:cubicBezTo>
                    <a:pt x="1271493" y="141186"/>
                    <a:pt x="1271492" y="83550"/>
                    <a:pt x="1271491" y="8173"/>
                  </a:cubicBezTo>
                  <a:lnTo>
                    <a:pt x="3780879" y="0"/>
                  </a:lnTo>
                </a:path>
              </a:pathLst>
            </a:custGeom>
            <a:noFill/>
            <a:ln w="28575">
              <a:solidFill>
                <a:srgbClr val="FF6C35"/>
              </a:solidFill>
              <a:prstDash val="sysDot"/>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dirty="0"/>
            </a:p>
          </p:txBody>
        </p:sp>
      </p:grpSp>
      <p:grpSp>
        <p:nvGrpSpPr>
          <p:cNvPr id="47" name="Group 46"/>
          <p:cNvGrpSpPr>
            <a:grpSpLocks/>
          </p:cNvGrpSpPr>
          <p:nvPr/>
        </p:nvGrpSpPr>
        <p:grpSpPr bwMode="auto">
          <a:xfrm>
            <a:off x="5102041" y="3236524"/>
            <a:ext cx="748800" cy="288000"/>
            <a:chOff x="3831782" y="937327"/>
            <a:chExt cx="840984" cy="317352"/>
          </a:xfrm>
        </p:grpSpPr>
        <p:sp>
          <p:nvSpPr>
            <p:cNvPr id="48" name="Freeform 47"/>
            <p:cNvSpPr>
              <a:spLocks/>
            </p:cNvSpPr>
            <p:nvPr/>
          </p:nvSpPr>
          <p:spPr bwMode="auto">
            <a:xfrm>
              <a:off x="3831782" y="937327"/>
              <a:ext cx="840984" cy="317352"/>
            </a:xfrm>
            <a:custGeom>
              <a:avLst/>
              <a:gdLst>
                <a:gd name="T0" fmla="*/ 2147483646 w 212"/>
                <a:gd name="T1" fmla="*/ 0 h 80"/>
                <a:gd name="T2" fmla="*/ 519299686 w 212"/>
                <a:gd name="T3" fmla="*/ 0 h 80"/>
                <a:gd name="T4" fmla="*/ 0 w 212"/>
                <a:gd name="T5" fmla="*/ 865498242 h 80"/>
                <a:gd name="T6" fmla="*/ 0 w 212"/>
                <a:gd name="T7" fmla="*/ 1258903649 h 80"/>
                <a:gd name="T8" fmla="*/ 2147483646 w 212"/>
                <a:gd name="T9" fmla="*/ 1258903649 h 80"/>
                <a:gd name="T10" fmla="*/ 2147483646 w 212"/>
                <a:gd name="T11" fmla="*/ 865498242 h 80"/>
                <a:gd name="T12" fmla="*/ 2147483646 w 212"/>
                <a:gd name="T13" fmla="*/ 0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80">
                  <a:moveTo>
                    <a:pt x="179" y="0"/>
                  </a:moveTo>
                  <a:lnTo>
                    <a:pt x="33" y="0"/>
                  </a:lnTo>
                  <a:lnTo>
                    <a:pt x="0" y="55"/>
                  </a:lnTo>
                  <a:lnTo>
                    <a:pt x="0" y="80"/>
                  </a:lnTo>
                  <a:lnTo>
                    <a:pt x="212" y="80"/>
                  </a:lnTo>
                  <a:lnTo>
                    <a:pt x="212" y="55"/>
                  </a:lnTo>
                  <a:lnTo>
                    <a:pt x="179" y="0"/>
                  </a:lnTo>
                  <a:close/>
                </a:path>
              </a:pathLst>
            </a:custGeom>
            <a:solidFill>
              <a:srgbClr val="3A9B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endParaRPr lang="en-US">
                <a:latin typeface="+mn-lt"/>
              </a:endParaRPr>
            </a:p>
          </p:txBody>
        </p:sp>
        <p:sp>
          <p:nvSpPr>
            <p:cNvPr id="49" name="Freeform 48"/>
            <p:cNvSpPr>
              <a:spLocks noEditPoints="1"/>
            </p:cNvSpPr>
            <p:nvPr/>
          </p:nvSpPr>
          <p:spPr bwMode="auto">
            <a:xfrm>
              <a:off x="3843682" y="945261"/>
              <a:ext cx="817182" cy="305452"/>
            </a:xfrm>
            <a:custGeom>
              <a:avLst/>
              <a:gdLst>
                <a:gd name="T0" fmla="*/ 2147483646 w 206"/>
                <a:gd name="T1" fmla="*/ 0 h 77"/>
                <a:gd name="T2" fmla="*/ 487825919 w 206"/>
                <a:gd name="T3" fmla="*/ 0 h 77"/>
                <a:gd name="T4" fmla="*/ 0 w 206"/>
                <a:gd name="T5" fmla="*/ 834026769 h 77"/>
                <a:gd name="T6" fmla="*/ 0 w 206"/>
                <a:gd name="T7" fmla="*/ 1211700316 h 77"/>
                <a:gd name="T8" fmla="*/ 2147483646 w 206"/>
                <a:gd name="T9" fmla="*/ 1211700316 h 77"/>
                <a:gd name="T10" fmla="*/ 2147483646 w 206"/>
                <a:gd name="T11" fmla="*/ 834026769 h 77"/>
                <a:gd name="T12" fmla="*/ 2147483646 w 206"/>
                <a:gd name="T13" fmla="*/ 0 h 77"/>
                <a:gd name="T14" fmla="*/ 535036030 w 206"/>
                <a:gd name="T15" fmla="*/ 62946913 h 77"/>
                <a:gd name="T16" fmla="*/ 2147483646 w 206"/>
                <a:gd name="T17" fmla="*/ 62946913 h 77"/>
                <a:gd name="T18" fmla="*/ 2147483646 w 206"/>
                <a:gd name="T19" fmla="*/ 834026769 h 77"/>
                <a:gd name="T20" fmla="*/ 94416256 w 206"/>
                <a:gd name="T21" fmla="*/ 834026769 h 77"/>
                <a:gd name="T22" fmla="*/ 535036030 w 206"/>
                <a:gd name="T23" fmla="*/ 62946913 h 77"/>
                <a:gd name="T24" fmla="*/ 62946815 w 206"/>
                <a:gd name="T25" fmla="*/ 1133016674 h 77"/>
                <a:gd name="T26" fmla="*/ 62946815 w 206"/>
                <a:gd name="T27" fmla="*/ 849763497 h 77"/>
                <a:gd name="T28" fmla="*/ 2147483646 w 206"/>
                <a:gd name="T29" fmla="*/ 849763497 h 77"/>
                <a:gd name="T30" fmla="*/ 2147483646 w 206"/>
                <a:gd name="T31" fmla="*/ 1133016674 h 77"/>
                <a:gd name="T32" fmla="*/ 62946815 w 206"/>
                <a:gd name="T33" fmla="*/ 1133016674 h 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6" h="77">
                  <a:moveTo>
                    <a:pt x="174" y="0"/>
                  </a:moveTo>
                  <a:lnTo>
                    <a:pt x="31" y="0"/>
                  </a:lnTo>
                  <a:lnTo>
                    <a:pt x="0" y="53"/>
                  </a:lnTo>
                  <a:lnTo>
                    <a:pt x="0" y="77"/>
                  </a:lnTo>
                  <a:lnTo>
                    <a:pt x="206" y="77"/>
                  </a:lnTo>
                  <a:lnTo>
                    <a:pt x="206" y="53"/>
                  </a:lnTo>
                  <a:lnTo>
                    <a:pt x="174" y="0"/>
                  </a:lnTo>
                  <a:close/>
                  <a:moveTo>
                    <a:pt x="34" y="4"/>
                  </a:moveTo>
                  <a:lnTo>
                    <a:pt x="171" y="4"/>
                  </a:lnTo>
                  <a:lnTo>
                    <a:pt x="200" y="53"/>
                  </a:lnTo>
                  <a:lnTo>
                    <a:pt x="6" y="53"/>
                  </a:lnTo>
                  <a:lnTo>
                    <a:pt x="34" y="4"/>
                  </a:lnTo>
                  <a:close/>
                  <a:moveTo>
                    <a:pt x="4" y="72"/>
                  </a:moveTo>
                  <a:lnTo>
                    <a:pt x="4" y="54"/>
                  </a:lnTo>
                  <a:lnTo>
                    <a:pt x="202" y="54"/>
                  </a:lnTo>
                  <a:lnTo>
                    <a:pt x="202" y="72"/>
                  </a:lnTo>
                  <a:lnTo>
                    <a:pt x="4"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endParaRPr lang="en-US">
                <a:latin typeface="+mn-lt"/>
              </a:endParaRPr>
            </a:p>
          </p:txBody>
        </p:sp>
        <p:sp>
          <p:nvSpPr>
            <p:cNvPr id="50" name="Rectangle 49"/>
            <p:cNvSpPr>
              <a:spLocks noChangeArrowheads="1"/>
            </p:cNvSpPr>
            <p:nvPr/>
          </p:nvSpPr>
          <p:spPr bwMode="auto">
            <a:xfrm>
              <a:off x="4022193" y="1183276"/>
              <a:ext cx="39669"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ru-RU" altLang="en-US" sz="1800">
                <a:solidFill>
                  <a:schemeClr val="tx1"/>
                </a:solidFill>
                <a:latin typeface="+mn-lt"/>
              </a:endParaRPr>
            </a:p>
          </p:txBody>
        </p:sp>
        <p:sp>
          <p:nvSpPr>
            <p:cNvPr id="51" name="Rectangle 50"/>
            <p:cNvSpPr>
              <a:spLocks noChangeArrowheads="1"/>
            </p:cNvSpPr>
            <p:nvPr/>
          </p:nvSpPr>
          <p:spPr bwMode="auto">
            <a:xfrm>
              <a:off x="4121366" y="1183276"/>
              <a:ext cx="47603"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ru-RU" altLang="en-US" sz="1800">
                <a:solidFill>
                  <a:schemeClr val="tx1"/>
                </a:solidFill>
                <a:latin typeface="+mn-lt"/>
              </a:endParaRPr>
            </a:p>
          </p:txBody>
        </p:sp>
        <p:sp>
          <p:nvSpPr>
            <p:cNvPr id="52" name="Rectangle 51"/>
            <p:cNvSpPr>
              <a:spLocks noChangeArrowheads="1"/>
            </p:cNvSpPr>
            <p:nvPr/>
          </p:nvSpPr>
          <p:spPr bwMode="auto">
            <a:xfrm>
              <a:off x="3915087" y="1183276"/>
              <a:ext cx="47603"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ru-RU" altLang="en-US" sz="1800">
                <a:solidFill>
                  <a:schemeClr val="tx1"/>
                </a:solidFill>
                <a:latin typeface="+mn-lt"/>
              </a:endParaRPr>
            </a:p>
          </p:txBody>
        </p:sp>
        <p:sp>
          <p:nvSpPr>
            <p:cNvPr id="53" name="Rectangle 52"/>
            <p:cNvSpPr>
              <a:spLocks noChangeArrowheads="1"/>
            </p:cNvSpPr>
            <p:nvPr/>
          </p:nvSpPr>
          <p:spPr bwMode="auto">
            <a:xfrm>
              <a:off x="4232439" y="1183276"/>
              <a:ext cx="39669"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ru-RU" altLang="en-US" sz="1800">
                <a:solidFill>
                  <a:schemeClr val="tx1"/>
                </a:solidFill>
                <a:latin typeface="+mn-lt"/>
              </a:endParaRPr>
            </a:p>
          </p:txBody>
        </p:sp>
        <p:sp>
          <p:nvSpPr>
            <p:cNvPr id="54" name="Rectangle 53"/>
            <p:cNvSpPr>
              <a:spLocks noChangeArrowheads="1"/>
            </p:cNvSpPr>
            <p:nvPr/>
          </p:nvSpPr>
          <p:spPr bwMode="auto">
            <a:xfrm>
              <a:off x="4339545" y="1183276"/>
              <a:ext cx="39669"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ru-RU" altLang="en-US" sz="1800">
                <a:solidFill>
                  <a:schemeClr val="tx1"/>
                </a:solidFill>
                <a:latin typeface="+mn-lt"/>
              </a:endParaRPr>
            </a:p>
          </p:txBody>
        </p:sp>
        <p:sp>
          <p:nvSpPr>
            <p:cNvPr id="55" name="Rectangle 54"/>
            <p:cNvSpPr>
              <a:spLocks noChangeArrowheads="1"/>
            </p:cNvSpPr>
            <p:nvPr/>
          </p:nvSpPr>
          <p:spPr bwMode="auto">
            <a:xfrm>
              <a:off x="4545824" y="1183276"/>
              <a:ext cx="43636"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ru-RU" altLang="en-US" sz="1800">
                <a:solidFill>
                  <a:schemeClr val="tx1"/>
                </a:solidFill>
                <a:latin typeface="+mn-lt"/>
              </a:endParaRPr>
            </a:p>
          </p:txBody>
        </p:sp>
        <p:sp>
          <p:nvSpPr>
            <p:cNvPr id="56" name="Rectangle 55"/>
            <p:cNvSpPr>
              <a:spLocks noChangeArrowheads="1"/>
            </p:cNvSpPr>
            <p:nvPr/>
          </p:nvSpPr>
          <p:spPr bwMode="auto">
            <a:xfrm>
              <a:off x="4438718" y="1183276"/>
              <a:ext cx="43636"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ru-RU" altLang="en-US" sz="1800">
                <a:solidFill>
                  <a:schemeClr val="tx1"/>
                </a:solidFill>
                <a:latin typeface="+mn-lt"/>
              </a:endParaRPr>
            </a:p>
          </p:txBody>
        </p:sp>
      </p:grpSp>
      <p:grpSp>
        <p:nvGrpSpPr>
          <p:cNvPr id="57" name="Group 56"/>
          <p:cNvGrpSpPr/>
          <p:nvPr/>
        </p:nvGrpSpPr>
        <p:grpSpPr>
          <a:xfrm flipH="1">
            <a:off x="2072825" y="2157961"/>
            <a:ext cx="422781" cy="1301764"/>
            <a:chOff x="4388959" y="2034007"/>
            <a:chExt cx="2020851" cy="1337823"/>
          </a:xfrm>
        </p:grpSpPr>
        <p:sp>
          <p:nvSpPr>
            <p:cNvPr id="58" name="Freeform 57"/>
            <p:cNvSpPr/>
            <p:nvPr/>
          </p:nvSpPr>
          <p:spPr>
            <a:xfrm flipH="1" flipV="1">
              <a:off x="4393810" y="3371830"/>
              <a:ext cx="2016000" cy="0"/>
            </a:xfrm>
            <a:custGeom>
              <a:avLst/>
              <a:gdLst>
                <a:gd name="connsiteX0" fmla="*/ 0 w 3583172"/>
                <a:gd name="connsiteY0" fmla="*/ 233916 h 233916"/>
                <a:gd name="connsiteX1" fmla="*/ 414670 w 3583172"/>
                <a:gd name="connsiteY1" fmla="*/ 233916 h 233916"/>
                <a:gd name="connsiteX2" fmla="*/ 414670 w 3583172"/>
                <a:gd name="connsiteY2" fmla="*/ 31898 h 233916"/>
                <a:gd name="connsiteX3" fmla="*/ 3583172 w 3583172"/>
                <a:gd name="connsiteY3" fmla="*/ 0 h 233916"/>
                <a:gd name="connsiteX0" fmla="*/ 0 w 4355682"/>
                <a:gd name="connsiteY0" fmla="*/ 233916 h 233916"/>
                <a:gd name="connsiteX1" fmla="*/ 414670 w 4355682"/>
                <a:gd name="connsiteY1" fmla="*/ 233916 h 233916"/>
                <a:gd name="connsiteX2" fmla="*/ 414670 w 4355682"/>
                <a:gd name="connsiteY2" fmla="*/ 31898 h 233916"/>
                <a:gd name="connsiteX3" fmla="*/ 4355682 w 4355682"/>
                <a:gd name="connsiteY3" fmla="*/ 0 h 233916"/>
                <a:gd name="connsiteX0" fmla="*/ 0 w 4355682"/>
                <a:gd name="connsiteY0" fmla="*/ 249156 h 249156"/>
                <a:gd name="connsiteX1" fmla="*/ 414670 w 4355682"/>
                <a:gd name="connsiteY1" fmla="*/ 233916 h 249156"/>
                <a:gd name="connsiteX2" fmla="*/ 414670 w 4355682"/>
                <a:gd name="connsiteY2" fmla="*/ 31898 h 249156"/>
                <a:gd name="connsiteX3" fmla="*/ 4355682 w 4355682"/>
                <a:gd name="connsiteY3" fmla="*/ 0 h 249156"/>
                <a:gd name="connsiteX0" fmla="*/ 0 w 4355682"/>
                <a:gd name="connsiteY0" fmla="*/ 249156 h 249156"/>
                <a:gd name="connsiteX1" fmla="*/ 407050 w 4355682"/>
                <a:gd name="connsiteY1" fmla="*/ 249156 h 249156"/>
                <a:gd name="connsiteX2" fmla="*/ 414670 w 4355682"/>
                <a:gd name="connsiteY2" fmla="*/ 31898 h 249156"/>
                <a:gd name="connsiteX3" fmla="*/ 4355682 w 4355682"/>
                <a:gd name="connsiteY3" fmla="*/ 0 h 249156"/>
                <a:gd name="connsiteX0" fmla="*/ 0 w 4355682"/>
                <a:gd name="connsiteY0" fmla="*/ 249156 h 249156"/>
                <a:gd name="connsiteX1" fmla="*/ 407050 w 4355682"/>
                <a:gd name="connsiteY1" fmla="*/ 249156 h 249156"/>
                <a:gd name="connsiteX2" fmla="*/ 407050 w 4355682"/>
                <a:gd name="connsiteY2" fmla="*/ 31898 h 249156"/>
                <a:gd name="connsiteX3" fmla="*/ 4355682 w 4355682"/>
                <a:gd name="connsiteY3" fmla="*/ 0 h 249156"/>
                <a:gd name="connsiteX0" fmla="*/ 0 w 4325202"/>
                <a:gd name="connsiteY0" fmla="*/ 241536 h 241536"/>
                <a:gd name="connsiteX1" fmla="*/ 407050 w 4325202"/>
                <a:gd name="connsiteY1" fmla="*/ 241536 h 241536"/>
                <a:gd name="connsiteX2" fmla="*/ 407050 w 4325202"/>
                <a:gd name="connsiteY2" fmla="*/ 24278 h 241536"/>
                <a:gd name="connsiteX3" fmla="*/ 4325202 w 4325202"/>
                <a:gd name="connsiteY3" fmla="*/ 0 h 241536"/>
                <a:gd name="connsiteX0" fmla="*/ 0 w 4279482"/>
                <a:gd name="connsiteY0" fmla="*/ 233916 h 233916"/>
                <a:gd name="connsiteX1" fmla="*/ 407050 w 4279482"/>
                <a:gd name="connsiteY1" fmla="*/ 233916 h 233916"/>
                <a:gd name="connsiteX2" fmla="*/ 407050 w 4279482"/>
                <a:gd name="connsiteY2" fmla="*/ 16658 h 233916"/>
                <a:gd name="connsiteX3" fmla="*/ 4279482 w 4279482"/>
                <a:gd name="connsiteY3" fmla="*/ 0 h 233916"/>
                <a:gd name="connsiteX0" fmla="*/ 0 w 4271862"/>
                <a:gd name="connsiteY0" fmla="*/ 226296 h 226296"/>
                <a:gd name="connsiteX1" fmla="*/ 407050 w 4271862"/>
                <a:gd name="connsiteY1" fmla="*/ 226296 h 226296"/>
                <a:gd name="connsiteX2" fmla="*/ 407050 w 4271862"/>
                <a:gd name="connsiteY2" fmla="*/ 9038 h 226296"/>
                <a:gd name="connsiteX3" fmla="*/ 4271862 w 4271862"/>
                <a:gd name="connsiteY3" fmla="*/ 0 h 226296"/>
                <a:gd name="connsiteX0" fmla="*/ 0 w 2231439"/>
                <a:gd name="connsiteY0" fmla="*/ 217258 h 217258"/>
                <a:gd name="connsiteX1" fmla="*/ 407050 w 2231439"/>
                <a:gd name="connsiteY1" fmla="*/ 217258 h 217258"/>
                <a:gd name="connsiteX2" fmla="*/ 407050 w 2231439"/>
                <a:gd name="connsiteY2" fmla="*/ 0 h 217258"/>
                <a:gd name="connsiteX3" fmla="*/ 2231439 w 2231439"/>
                <a:gd name="connsiteY3" fmla="*/ 292 h 217258"/>
                <a:gd name="connsiteX0" fmla="*/ 0 w 3780879"/>
                <a:gd name="connsiteY0" fmla="*/ 211154 h 217258"/>
                <a:gd name="connsiteX1" fmla="*/ 1956490 w 3780879"/>
                <a:gd name="connsiteY1" fmla="*/ 217258 h 217258"/>
                <a:gd name="connsiteX2" fmla="*/ 1956490 w 3780879"/>
                <a:gd name="connsiteY2" fmla="*/ 0 h 217258"/>
                <a:gd name="connsiteX3" fmla="*/ 3780879 w 3780879"/>
                <a:gd name="connsiteY3" fmla="*/ 292 h 217258"/>
                <a:gd name="connsiteX0" fmla="*/ 0 w 3780879"/>
                <a:gd name="connsiteY0" fmla="*/ 211154 h 217258"/>
                <a:gd name="connsiteX1" fmla="*/ 1956490 w 3780879"/>
                <a:gd name="connsiteY1" fmla="*/ 217258 h 217258"/>
                <a:gd name="connsiteX2" fmla="*/ 1523026 w 3780879"/>
                <a:gd name="connsiteY2" fmla="*/ 0 h 217258"/>
                <a:gd name="connsiteX3" fmla="*/ 3780879 w 3780879"/>
                <a:gd name="connsiteY3" fmla="*/ 292 h 217258"/>
                <a:gd name="connsiteX0" fmla="*/ 0 w 3780879"/>
                <a:gd name="connsiteY0" fmla="*/ 211154 h 226132"/>
                <a:gd name="connsiteX1" fmla="*/ 1523028 w 3780879"/>
                <a:gd name="connsiteY1" fmla="*/ 226132 h 226132"/>
                <a:gd name="connsiteX2" fmla="*/ 1523026 w 3780879"/>
                <a:gd name="connsiteY2" fmla="*/ 0 h 226132"/>
                <a:gd name="connsiteX3" fmla="*/ 3780879 w 3780879"/>
                <a:gd name="connsiteY3" fmla="*/ 292 h 226132"/>
                <a:gd name="connsiteX0" fmla="*/ 0 w 3780879"/>
                <a:gd name="connsiteY0" fmla="*/ 211154 h 226134"/>
                <a:gd name="connsiteX1" fmla="*/ 1523027 w 3780879"/>
                <a:gd name="connsiteY1" fmla="*/ 226134 h 226134"/>
                <a:gd name="connsiteX2" fmla="*/ 1523026 w 3780879"/>
                <a:gd name="connsiteY2" fmla="*/ 0 h 226134"/>
                <a:gd name="connsiteX3" fmla="*/ 3780879 w 3780879"/>
                <a:gd name="connsiteY3" fmla="*/ 292 h 226134"/>
                <a:gd name="connsiteX0" fmla="*/ 0 w 3780879"/>
                <a:gd name="connsiteY0" fmla="*/ 211154 h 217263"/>
                <a:gd name="connsiteX1" fmla="*/ 1523027 w 3780879"/>
                <a:gd name="connsiteY1" fmla="*/ 217263 h 217263"/>
                <a:gd name="connsiteX2" fmla="*/ 1523026 w 3780879"/>
                <a:gd name="connsiteY2" fmla="*/ 0 h 217263"/>
                <a:gd name="connsiteX3" fmla="*/ 3780879 w 3780879"/>
                <a:gd name="connsiteY3" fmla="*/ 292 h 217263"/>
                <a:gd name="connsiteX0" fmla="*/ 0 w 3780879"/>
                <a:gd name="connsiteY0" fmla="*/ 211154 h 211154"/>
                <a:gd name="connsiteX1" fmla="*/ 1523027 w 3780879"/>
                <a:gd name="connsiteY1" fmla="*/ 208391 h 211154"/>
                <a:gd name="connsiteX2" fmla="*/ 1523026 w 3780879"/>
                <a:gd name="connsiteY2" fmla="*/ 0 h 211154"/>
                <a:gd name="connsiteX3" fmla="*/ 3780879 w 3780879"/>
                <a:gd name="connsiteY3" fmla="*/ 292 h 211154"/>
                <a:gd name="connsiteX0" fmla="*/ 0 w 3780879"/>
                <a:gd name="connsiteY0" fmla="*/ 210862 h 210862"/>
                <a:gd name="connsiteX1" fmla="*/ 1523027 w 3780879"/>
                <a:gd name="connsiteY1" fmla="*/ 208099 h 210862"/>
                <a:gd name="connsiteX2" fmla="*/ 1323895 w 3780879"/>
                <a:gd name="connsiteY2" fmla="*/ 8171 h 210862"/>
                <a:gd name="connsiteX3" fmla="*/ 3780879 w 3780879"/>
                <a:gd name="connsiteY3" fmla="*/ 0 h 210862"/>
                <a:gd name="connsiteX0" fmla="*/ 0 w 3780879"/>
                <a:gd name="connsiteY0" fmla="*/ 210862 h 216563"/>
                <a:gd name="connsiteX1" fmla="*/ 1271494 w 3780879"/>
                <a:gd name="connsiteY1" fmla="*/ 216563 h 216563"/>
                <a:gd name="connsiteX2" fmla="*/ 1323895 w 3780879"/>
                <a:gd name="connsiteY2" fmla="*/ 8171 h 216563"/>
                <a:gd name="connsiteX3" fmla="*/ 3780879 w 3780879"/>
                <a:gd name="connsiteY3" fmla="*/ 0 h 216563"/>
                <a:gd name="connsiteX0" fmla="*/ 0 w 3780879"/>
                <a:gd name="connsiteY0" fmla="*/ 210862 h 216563"/>
                <a:gd name="connsiteX1" fmla="*/ 1271494 w 3780879"/>
                <a:gd name="connsiteY1" fmla="*/ 216563 h 216563"/>
                <a:gd name="connsiteX2" fmla="*/ 1271491 w 3780879"/>
                <a:gd name="connsiteY2" fmla="*/ 8173 h 216563"/>
                <a:gd name="connsiteX3" fmla="*/ 3780879 w 3780879"/>
                <a:gd name="connsiteY3" fmla="*/ 0 h 216563"/>
              </a:gdLst>
              <a:ahLst/>
              <a:cxnLst>
                <a:cxn ang="0">
                  <a:pos x="connsiteX0" y="connsiteY0"/>
                </a:cxn>
                <a:cxn ang="0">
                  <a:pos x="connsiteX1" y="connsiteY1"/>
                </a:cxn>
                <a:cxn ang="0">
                  <a:pos x="connsiteX2" y="connsiteY2"/>
                </a:cxn>
                <a:cxn ang="0">
                  <a:pos x="connsiteX3" y="connsiteY3"/>
                </a:cxn>
              </a:cxnLst>
              <a:rect l="l" t="t" r="r" b="b"/>
              <a:pathLst>
                <a:path w="3780879" h="216563">
                  <a:moveTo>
                    <a:pt x="0" y="210862"/>
                  </a:moveTo>
                  <a:lnTo>
                    <a:pt x="1271494" y="216563"/>
                  </a:lnTo>
                  <a:cubicBezTo>
                    <a:pt x="1271493" y="141186"/>
                    <a:pt x="1271492" y="83550"/>
                    <a:pt x="1271491" y="8173"/>
                  </a:cubicBezTo>
                  <a:lnTo>
                    <a:pt x="3780879" y="0"/>
                  </a:lnTo>
                </a:path>
              </a:pathLst>
            </a:custGeom>
            <a:noFill/>
            <a:ln w="28575">
              <a:solidFill>
                <a:srgbClr val="FF6C35"/>
              </a:solidFill>
              <a:prstDash val="sysDot"/>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dirty="0"/>
            </a:p>
          </p:txBody>
        </p:sp>
        <p:sp>
          <p:nvSpPr>
            <p:cNvPr id="59" name="Freeform 58"/>
            <p:cNvSpPr/>
            <p:nvPr/>
          </p:nvSpPr>
          <p:spPr>
            <a:xfrm rot="5400000" flipH="1" flipV="1">
              <a:off x="3722959" y="2700007"/>
              <a:ext cx="1332000" cy="0"/>
            </a:xfrm>
            <a:custGeom>
              <a:avLst/>
              <a:gdLst>
                <a:gd name="connsiteX0" fmla="*/ 0 w 3583172"/>
                <a:gd name="connsiteY0" fmla="*/ 233916 h 233916"/>
                <a:gd name="connsiteX1" fmla="*/ 414670 w 3583172"/>
                <a:gd name="connsiteY1" fmla="*/ 233916 h 233916"/>
                <a:gd name="connsiteX2" fmla="*/ 414670 w 3583172"/>
                <a:gd name="connsiteY2" fmla="*/ 31898 h 233916"/>
                <a:gd name="connsiteX3" fmla="*/ 3583172 w 3583172"/>
                <a:gd name="connsiteY3" fmla="*/ 0 h 233916"/>
                <a:gd name="connsiteX0" fmla="*/ 0 w 4355682"/>
                <a:gd name="connsiteY0" fmla="*/ 233916 h 233916"/>
                <a:gd name="connsiteX1" fmla="*/ 414670 w 4355682"/>
                <a:gd name="connsiteY1" fmla="*/ 233916 h 233916"/>
                <a:gd name="connsiteX2" fmla="*/ 414670 w 4355682"/>
                <a:gd name="connsiteY2" fmla="*/ 31898 h 233916"/>
                <a:gd name="connsiteX3" fmla="*/ 4355682 w 4355682"/>
                <a:gd name="connsiteY3" fmla="*/ 0 h 233916"/>
                <a:gd name="connsiteX0" fmla="*/ 0 w 4355682"/>
                <a:gd name="connsiteY0" fmla="*/ 249156 h 249156"/>
                <a:gd name="connsiteX1" fmla="*/ 414670 w 4355682"/>
                <a:gd name="connsiteY1" fmla="*/ 233916 h 249156"/>
                <a:gd name="connsiteX2" fmla="*/ 414670 w 4355682"/>
                <a:gd name="connsiteY2" fmla="*/ 31898 h 249156"/>
                <a:gd name="connsiteX3" fmla="*/ 4355682 w 4355682"/>
                <a:gd name="connsiteY3" fmla="*/ 0 h 249156"/>
                <a:gd name="connsiteX0" fmla="*/ 0 w 4355682"/>
                <a:gd name="connsiteY0" fmla="*/ 249156 h 249156"/>
                <a:gd name="connsiteX1" fmla="*/ 407050 w 4355682"/>
                <a:gd name="connsiteY1" fmla="*/ 249156 h 249156"/>
                <a:gd name="connsiteX2" fmla="*/ 414670 w 4355682"/>
                <a:gd name="connsiteY2" fmla="*/ 31898 h 249156"/>
                <a:gd name="connsiteX3" fmla="*/ 4355682 w 4355682"/>
                <a:gd name="connsiteY3" fmla="*/ 0 h 249156"/>
                <a:gd name="connsiteX0" fmla="*/ 0 w 4355682"/>
                <a:gd name="connsiteY0" fmla="*/ 249156 h 249156"/>
                <a:gd name="connsiteX1" fmla="*/ 407050 w 4355682"/>
                <a:gd name="connsiteY1" fmla="*/ 249156 h 249156"/>
                <a:gd name="connsiteX2" fmla="*/ 407050 w 4355682"/>
                <a:gd name="connsiteY2" fmla="*/ 31898 h 249156"/>
                <a:gd name="connsiteX3" fmla="*/ 4355682 w 4355682"/>
                <a:gd name="connsiteY3" fmla="*/ 0 h 249156"/>
                <a:gd name="connsiteX0" fmla="*/ 0 w 4325202"/>
                <a:gd name="connsiteY0" fmla="*/ 241536 h 241536"/>
                <a:gd name="connsiteX1" fmla="*/ 407050 w 4325202"/>
                <a:gd name="connsiteY1" fmla="*/ 241536 h 241536"/>
                <a:gd name="connsiteX2" fmla="*/ 407050 w 4325202"/>
                <a:gd name="connsiteY2" fmla="*/ 24278 h 241536"/>
                <a:gd name="connsiteX3" fmla="*/ 4325202 w 4325202"/>
                <a:gd name="connsiteY3" fmla="*/ 0 h 241536"/>
                <a:gd name="connsiteX0" fmla="*/ 0 w 4279482"/>
                <a:gd name="connsiteY0" fmla="*/ 233916 h 233916"/>
                <a:gd name="connsiteX1" fmla="*/ 407050 w 4279482"/>
                <a:gd name="connsiteY1" fmla="*/ 233916 h 233916"/>
                <a:gd name="connsiteX2" fmla="*/ 407050 w 4279482"/>
                <a:gd name="connsiteY2" fmla="*/ 16658 h 233916"/>
                <a:gd name="connsiteX3" fmla="*/ 4279482 w 4279482"/>
                <a:gd name="connsiteY3" fmla="*/ 0 h 233916"/>
                <a:gd name="connsiteX0" fmla="*/ 0 w 4271862"/>
                <a:gd name="connsiteY0" fmla="*/ 226296 h 226296"/>
                <a:gd name="connsiteX1" fmla="*/ 407050 w 4271862"/>
                <a:gd name="connsiteY1" fmla="*/ 226296 h 226296"/>
                <a:gd name="connsiteX2" fmla="*/ 407050 w 4271862"/>
                <a:gd name="connsiteY2" fmla="*/ 9038 h 226296"/>
                <a:gd name="connsiteX3" fmla="*/ 4271862 w 4271862"/>
                <a:gd name="connsiteY3" fmla="*/ 0 h 226296"/>
                <a:gd name="connsiteX0" fmla="*/ 0 w 2231439"/>
                <a:gd name="connsiteY0" fmla="*/ 217258 h 217258"/>
                <a:gd name="connsiteX1" fmla="*/ 407050 w 2231439"/>
                <a:gd name="connsiteY1" fmla="*/ 217258 h 217258"/>
                <a:gd name="connsiteX2" fmla="*/ 407050 w 2231439"/>
                <a:gd name="connsiteY2" fmla="*/ 0 h 217258"/>
                <a:gd name="connsiteX3" fmla="*/ 2231439 w 2231439"/>
                <a:gd name="connsiteY3" fmla="*/ 292 h 217258"/>
                <a:gd name="connsiteX0" fmla="*/ 0 w 3780879"/>
                <a:gd name="connsiteY0" fmla="*/ 211154 h 217258"/>
                <a:gd name="connsiteX1" fmla="*/ 1956490 w 3780879"/>
                <a:gd name="connsiteY1" fmla="*/ 217258 h 217258"/>
                <a:gd name="connsiteX2" fmla="*/ 1956490 w 3780879"/>
                <a:gd name="connsiteY2" fmla="*/ 0 h 217258"/>
                <a:gd name="connsiteX3" fmla="*/ 3780879 w 3780879"/>
                <a:gd name="connsiteY3" fmla="*/ 292 h 217258"/>
                <a:gd name="connsiteX0" fmla="*/ 0 w 3780879"/>
                <a:gd name="connsiteY0" fmla="*/ 211154 h 217258"/>
                <a:gd name="connsiteX1" fmla="*/ 1956490 w 3780879"/>
                <a:gd name="connsiteY1" fmla="*/ 217258 h 217258"/>
                <a:gd name="connsiteX2" fmla="*/ 1523026 w 3780879"/>
                <a:gd name="connsiteY2" fmla="*/ 0 h 217258"/>
                <a:gd name="connsiteX3" fmla="*/ 3780879 w 3780879"/>
                <a:gd name="connsiteY3" fmla="*/ 292 h 217258"/>
                <a:gd name="connsiteX0" fmla="*/ 0 w 3780879"/>
                <a:gd name="connsiteY0" fmla="*/ 211154 h 226132"/>
                <a:gd name="connsiteX1" fmla="*/ 1523028 w 3780879"/>
                <a:gd name="connsiteY1" fmla="*/ 226132 h 226132"/>
                <a:gd name="connsiteX2" fmla="*/ 1523026 w 3780879"/>
                <a:gd name="connsiteY2" fmla="*/ 0 h 226132"/>
                <a:gd name="connsiteX3" fmla="*/ 3780879 w 3780879"/>
                <a:gd name="connsiteY3" fmla="*/ 292 h 226132"/>
                <a:gd name="connsiteX0" fmla="*/ 0 w 3780879"/>
                <a:gd name="connsiteY0" fmla="*/ 211154 h 226134"/>
                <a:gd name="connsiteX1" fmla="*/ 1523027 w 3780879"/>
                <a:gd name="connsiteY1" fmla="*/ 226134 h 226134"/>
                <a:gd name="connsiteX2" fmla="*/ 1523026 w 3780879"/>
                <a:gd name="connsiteY2" fmla="*/ 0 h 226134"/>
                <a:gd name="connsiteX3" fmla="*/ 3780879 w 3780879"/>
                <a:gd name="connsiteY3" fmla="*/ 292 h 226134"/>
                <a:gd name="connsiteX0" fmla="*/ 0 w 3780879"/>
                <a:gd name="connsiteY0" fmla="*/ 211154 h 217263"/>
                <a:gd name="connsiteX1" fmla="*/ 1523027 w 3780879"/>
                <a:gd name="connsiteY1" fmla="*/ 217263 h 217263"/>
                <a:gd name="connsiteX2" fmla="*/ 1523026 w 3780879"/>
                <a:gd name="connsiteY2" fmla="*/ 0 h 217263"/>
                <a:gd name="connsiteX3" fmla="*/ 3780879 w 3780879"/>
                <a:gd name="connsiteY3" fmla="*/ 292 h 217263"/>
                <a:gd name="connsiteX0" fmla="*/ 0 w 3780879"/>
                <a:gd name="connsiteY0" fmla="*/ 211154 h 211154"/>
                <a:gd name="connsiteX1" fmla="*/ 1523027 w 3780879"/>
                <a:gd name="connsiteY1" fmla="*/ 208391 h 211154"/>
                <a:gd name="connsiteX2" fmla="*/ 1523026 w 3780879"/>
                <a:gd name="connsiteY2" fmla="*/ 0 h 211154"/>
                <a:gd name="connsiteX3" fmla="*/ 3780879 w 3780879"/>
                <a:gd name="connsiteY3" fmla="*/ 292 h 211154"/>
                <a:gd name="connsiteX0" fmla="*/ 0 w 3780879"/>
                <a:gd name="connsiteY0" fmla="*/ 210862 h 210862"/>
                <a:gd name="connsiteX1" fmla="*/ 1523027 w 3780879"/>
                <a:gd name="connsiteY1" fmla="*/ 208099 h 210862"/>
                <a:gd name="connsiteX2" fmla="*/ 1323895 w 3780879"/>
                <a:gd name="connsiteY2" fmla="*/ 8171 h 210862"/>
                <a:gd name="connsiteX3" fmla="*/ 3780879 w 3780879"/>
                <a:gd name="connsiteY3" fmla="*/ 0 h 210862"/>
                <a:gd name="connsiteX0" fmla="*/ 0 w 3780879"/>
                <a:gd name="connsiteY0" fmla="*/ 210862 h 216563"/>
                <a:gd name="connsiteX1" fmla="*/ 1271494 w 3780879"/>
                <a:gd name="connsiteY1" fmla="*/ 216563 h 216563"/>
                <a:gd name="connsiteX2" fmla="*/ 1323895 w 3780879"/>
                <a:gd name="connsiteY2" fmla="*/ 8171 h 216563"/>
                <a:gd name="connsiteX3" fmla="*/ 3780879 w 3780879"/>
                <a:gd name="connsiteY3" fmla="*/ 0 h 216563"/>
                <a:gd name="connsiteX0" fmla="*/ 0 w 3780879"/>
                <a:gd name="connsiteY0" fmla="*/ 210862 h 216563"/>
                <a:gd name="connsiteX1" fmla="*/ 1271494 w 3780879"/>
                <a:gd name="connsiteY1" fmla="*/ 216563 h 216563"/>
                <a:gd name="connsiteX2" fmla="*/ 1271491 w 3780879"/>
                <a:gd name="connsiteY2" fmla="*/ 8173 h 216563"/>
                <a:gd name="connsiteX3" fmla="*/ 3780879 w 3780879"/>
                <a:gd name="connsiteY3" fmla="*/ 0 h 216563"/>
              </a:gdLst>
              <a:ahLst/>
              <a:cxnLst>
                <a:cxn ang="0">
                  <a:pos x="connsiteX0" y="connsiteY0"/>
                </a:cxn>
                <a:cxn ang="0">
                  <a:pos x="connsiteX1" y="connsiteY1"/>
                </a:cxn>
                <a:cxn ang="0">
                  <a:pos x="connsiteX2" y="connsiteY2"/>
                </a:cxn>
                <a:cxn ang="0">
                  <a:pos x="connsiteX3" y="connsiteY3"/>
                </a:cxn>
              </a:cxnLst>
              <a:rect l="l" t="t" r="r" b="b"/>
              <a:pathLst>
                <a:path w="3780879" h="216563">
                  <a:moveTo>
                    <a:pt x="0" y="210862"/>
                  </a:moveTo>
                  <a:lnTo>
                    <a:pt x="1271494" y="216563"/>
                  </a:lnTo>
                  <a:cubicBezTo>
                    <a:pt x="1271493" y="141186"/>
                    <a:pt x="1271492" y="83550"/>
                    <a:pt x="1271491" y="8173"/>
                  </a:cubicBezTo>
                  <a:lnTo>
                    <a:pt x="3780879" y="0"/>
                  </a:lnTo>
                </a:path>
              </a:pathLst>
            </a:custGeom>
            <a:noFill/>
            <a:ln w="28575">
              <a:solidFill>
                <a:srgbClr val="FF6C35"/>
              </a:solidFill>
              <a:prstDash val="sysDot"/>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dirty="0"/>
            </a:p>
          </p:txBody>
        </p:sp>
      </p:grpSp>
      <p:grpSp>
        <p:nvGrpSpPr>
          <p:cNvPr id="60" name="Group 59"/>
          <p:cNvGrpSpPr>
            <a:grpSpLocks/>
          </p:cNvGrpSpPr>
          <p:nvPr/>
        </p:nvGrpSpPr>
        <p:grpSpPr bwMode="auto">
          <a:xfrm>
            <a:off x="1632198" y="3276646"/>
            <a:ext cx="748800" cy="288000"/>
            <a:chOff x="3831782" y="937327"/>
            <a:chExt cx="840984" cy="317352"/>
          </a:xfrm>
        </p:grpSpPr>
        <p:sp>
          <p:nvSpPr>
            <p:cNvPr id="61" name="Freeform 60"/>
            <p:cNvSpPr>
              <a:spLocks/>
            </p:cNvSpPr>
            <p:nvPr/>
          </p:nvSpPr>
          <p:spPr bwMode="auto">
            <a:xfrm>
              <a:off x="3831782" y="937327"/>
              <a:ext cx="840984" cy="317352"/>
            </a:xfrm>
            <a:custGeom>
              <a:avLst/>
              <a:gdLst>
                <a:gd name="T0" fmla="*/ 2147483646 w 212"/>
                <a:gd name="T1" fmla="*/ 0 h 80"/>
                <a:gd name="T2" fmla="*/ 519299686 w 212"/>
                <a:gd name="T3" fmla="*/ 0 h 80"/>
                <a:gd name="T4" fmla="*/ 0 w 212"/>
                <a:gd name="T5" fmla="*/ 865498242 h 80"/>
                <a:gd name="T6" fmla="*/ 0 w 212"/>
                <a:gd name="T7" fmla="*/ 1258903649 h 80"/>
                <a:gd name="T8" fmla="*/ 2147483646 w 212"/>
                <a:gd name="T9" fmla="*/ 1258903649 h 80"/>
                <a:gd name="T10" fmla="*/ 2147483646 w 212"/>
                <a:gd name="T11" fmla="*/ 865498242 h 80"/>
                <a:gd name="T12" fmla="*/ 2147483646 w 212"/>
                <a:gd name="T13" fmla="*/ 0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80">
                  <a:moveTo>
                    <a:pt x="179" y="0"/>
                  </a:moveTo>
                  <a:lnTo>
                    <a:pt x="33" y="0"/>
                  </a:lnTo>
                  <a:lnTo>
                    <a:pt x="0" y="55"/>
                  </a:lnTo>
                  <a:lnTo>
                    <a:pt x="0" y="80"/>
                  </a:lnTo>
                  <a:lnTo>
                    <a:pt x="212" y="80"/>
                  </a:lnTo>
                  <a:lnTo>
                    <a:pt x="212" y="55"/>
                  </a:lnTo>
                  <a:lnTo>
                    <a:pt x="179" y="0"/>
                  </a:lnTo>
                  <a:close/>
                </a:path>
              </a:pathLst>
            </a:custGeom>
            <a:solidFill>
              <a:srgbClr val="3A9B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endParaRPr lang="en-US">
                <a:latin typeface="+mn-lt"/>
              </a:endParaRPr>
            </a:p>
          </p:txBody>
        </p:sp>
        <p:sp>
          <p:nvSpPr>
            <p:cNvPr id="62" name="Freeform 61"/>
            <p:cNvSpPr>
              <a:spLocks noEditPoints="1"/>
            </p:cNvSpPr>
            <p:nvPr/>
          </p:nvSpPr>
          <p:spPr bwMode="auto">
            <a:xfrm>
              <a:off x="3843682" y="945261"/>
              <a:ext cx="817182" cy="305452"/>
            </a:xfrm>
            <a:custGeom>
              <a:avLst/>
              <a:gdLst>
                <a:gd name="T0" fmla="*/ 2147483646 w 206"/>
                <a:gd name="T1" fmla="*/ 0 h 77"/>
                <a:gd name="T2" fmla="*/ 487825919 w 206"/>
                <a:gd name="T3" fmla="*/ 0 h 77"/>
                <a:gd name="T4" fmla="*/ 0 w 206"/>
                <a:gd name="T5" fmla="*/ 834026769 h 77"/>
                <a:gd name="T6" fmla="*/ 0 w 206"/>
                <a:gd name="T7" fmla="*/ 1211700316 h 77"/>
                <a:gd name="T8" fmla="*/ 2147483646 w 206"/>
                <a:gd name="T9" fmla="*/ 1211700316 h 77"/>
                <a:gd name="T10" fmla="*/ 2147483646 w 206"/>
                <a:gd name="T11" fmla="*/ 834026769 h 77"/>
                <a:gd name="T12" fmla="*/ 2147483646 w 206"/>
                <a:gd name="T13" fmla="*/ 0 h 77"/>
                <a:gd name="T14" fmla="*/ 535036030 w 206"/>
                <a:gd name="T15" fmla="*/ 62946913 h 77"/>
                <a:gd name="T16" fmla="*/ 2147483646 w 206"/>
                <a:gd name="T17" fmla="*/ 62946913 h 77"/>
                <a:gd name="T18" fmla="*/ 2147483646 w 206"/>
                <a:gd name="T19" fmla="*/ 834026769 h 77"/>
                <a:gd name="T20" fmla="*/ 94416256 w 206"/>
                <a:gd name="T21" fmla="*/ 834026769 h 77"/>
                <a:gd name="T22" fmla="*/ 535036030 w 206"/>
                <a:gd name="T23" fmla="*/ 62946913 h 77"/>
                <a:gd name="T24" fmla="*/ 62946815 w 206"/>
                <a:gd name="T25" fmla="*/ 1133016674 h 77"/>
                <a:gd name="T26" fmla="*/ 62946815 w 206"/>
                <a:gd name="T27" fmla="*/ 849763497 h 77"/>
                <a:gd name="T28" fmla="*/ 2147483646 w 206"/>
                <a:gd name="T29" fmla="*/ 849763497 h 77"/>
                <a:gd name="T30" fmla="*/ 2147483646 w 206"/>
                <a:gd name="T31" fmla="*/ 1133016674 h 77"/>
                <a:gd name="T32" fmla="*/ 62946815 w 206"/>
                <a:gd name="T33" fmla="*/ 1133016674 h 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6" h="77">
                  <a:moveTo>
                    <a:pt x="174" y="0"/>
                  </a:moveTo>
                  <a:lnTo>
                    <a:pt x="31" y="0"/>
                  </a:lnTo>
                  <a:lnTo>
                    <a:pt x="0" y="53"/>
                  </a:lnTo>
                  <a:lnTo>
                    <a:pt x="0" y="77"/>
                  </a:lnTo>
                  <a:lnTo>
                    <a:pt x="206" y="77"/>
                  </a:lnTo>
                  <a:lnTo>
                    <a:pt x="206" y="53"/>
                  </a:lnTo>
                  <a:lnTo>
                    <a:pt x="174" y="0"/>
                  </a:lnTo>
                  <a:close/>
                  <a:moveTo>
                    <a:pt x="34" y="4"/>
                  </a:moveTo>
                  <a:lnTo>
                    <a:pt x="171" y="4"/>
                  </a:lnTo>
                  <a:lnTo>
                    <a:pt x="200" y="53"/>
                  </a:lnTo>
                  <a:lnTo>
                    <a:pt x="6" y="53"/>
                  </a:lnTo>
                  <a:lnTo>
                    <a:pt x="34" y="4"/>
                  </a:lnTo>
                  <a:close/>
                  <a:moveTo>
                    <a:pt x="4" y="72"/>
                  </a:moveTo>
                  <a:lnTo>
                    <a:pt x="4" y="54"/>
                  </a:lnTo>
                  <a:lnTo>
                    <a:pt x="202" y="54"/>
                  </a:lnTo>
                  <a:lnTo>
                    <a:pt x="202" y="72"/>
                  </a:lnTo>
                  <a:lnTo>
                    <a:pt x="4"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endParaRPr lang="en-US">
                <a:latin typeface="+mn-lt"/>
              </a:endParaRPr>
            </a:p>
          </p:txBody>
        </p:sp>
        <p:sp>
          <p:nvSpPr>
            <p:cNvPr id="63" name="Rectangle 62"/>
            <p:cNvSpPr>
              <a:spLocks noChangeArrowheads="1"/>
            </p:cNvSpPr>
            <p:nvPr/>
          </p:nvSpPr>
          <p:spPr bwMode="auto">
            <a:xfrm>
              <a:off x="4022193" y="1183276"/>
              <a:ext cx="39669"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ru-RU" altLang="en-US" sz="1800">
                <a:solidFill>
                  <a:schemeClr val="tx1"/>
                </a:solidFill>
                <a:latin typeface="+mn-lt"/>
              </a:endParaRPr>
            </a:p>
          </p:txBody>
        </p:sp>
        <p:sp>
          <p:nvSpPr>
            <p:cNvPr id="64" name="Rectangle 63"/>
            <p:cNvSpPr>
              <a:spLocks noChangeArrowheads="1"/>
            </p:cNvSpPr>
            <p:nvPr/>
          </p:nvSpPr>
          <p:spPr bwMode="auto">
            <a:xfrm>
              <a:off x="4121366" y="1183276"/>
              <a:ext cx="47603"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ru-RU" altLang="en-US" sz="1800">
                <a:solidFill>
                  <a:schemeClr val="tx1"/>
                </a:solidFill>
                <a:latin typeface="+mn-lt"/>
              </a:endParaRPr>
            </a:p>
          </p:txBody>
        </p:sp>
        <p:sp>
          <p:nvSpPr>
            <p:cNvPr id="65" name="Rectangle 64"/>
            <p:cNvSpPr>
              <a:spLocks noChangeArrowheads="1"/>
            </p:cNvSpPr>
            <p:nvPr/>
          </p:nvSpPr>
          <p:spPr bwMode="auto">
            <a:xfrm>
              <a:off x="3915087" y="1183276"/>
              <a:ext cx="47603"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ru-RU" altLang="en-US" sz="1800">
                <a:solidFill>
                  <a:schemeClr val="tx1"/>
                </a:solidFill>
                <a:latin typeface="+mn-lt"/>
              </a:endParaRPr>
            </a:p>
          </p:txBody>
        </p:sp>
        <p:sp>
          <p:nvSpPr>
            <p:cNvPr id="66" name="Rectangle 65"/>
            <p:cNvSpPr>
              <a:spLocks noChangeArrowheads="1"/>
            </p:cNvSpPr>
            <p:nvPr/>
          </p:nvSpPr>
          <p:spPr bwMode="auto">
            <a:xfrm>
              <a:off x="4232439" y="1183276"/>
              <a:ext cx="39669"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ru-RU" altLang="en-US" sz="1800">
                <a:solidFill>
                  <a:schemeClr val="tx1"/>
                </a:solidFill>
                <a:latin typeface="+mn-lt"/>
              </a:endParaRPr>
            </a:p>
          </p:txBody>
        </p:sp>
        <p:sp>
          <p:nvSpPr>
            <p:cNvPr id="67" name="Rectangle 66"/>
            <p:cNvSpPr>
              <a:spLocks noChangeArrowheads="1"/>
            </p:cNvSpPr>
            <p:nvPr/>
          </p:nvSpPr>
          <p:spPr bwMode="auto">
            <a:xfrm>
              <a:off x="4339545" y="1183276"/>
              <a:ext cx="39669"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ru-RU" altLang="en-US" sz="1800">
                <a:solidFill>
                  <a:schemeClr val="tx1"/>
                </a:solidFill>
                <a:latin typeface="+mn-lt"/>
              </a:endParaRPr>
            </a:p>
          </p:txBody>
        </p:sp>
        <p:sp>
          <p:nvSpPr>
            <p:cNvPr id="68" name="Rectangle 67"/>
            <p:cNvSpPr>
              <a:spLocks noChangeArrowheads="1"/>
            </p:cNvSpPr>
            <p:nvPr/>
          </p:nvSpPr>
          <p:spPr bwMode="auto">
            <a:xfrm>
              <a:off x="4545824" y="1183276"/>
              <a:ext cx="43636"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ru-RU" altLang="en-US" sz="1800">
                <a:solidFill>
                  <a:schemeClr val="tx1"/>
                </a:solidFill>
                <a:latin typeface="+mn-lt"/>
              </a:endParaRPr>
            </a:p>
          </p:txBody>
        </p:sp>
        <p:sp>
          <p:nvSpPr>
            <p:cNvPr id="69" name="Rectangle 68"/>
            <p:cNvSpPr>
              <a:spLocks noChangeArrowheads="1"/>
            </p:cNvSpPr>
            <p:nvPr/>
          </p:nvSpPr>
          <p:spPr bwMode="auto">
            <a:xfrm>
              <a:off x="4438718" y="1183276"/>
              <a:ext cx="43636"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ru-RU" altLang="en-US" sz="1800">
                <a:solidFill>
                  <a:schemeClr val="tx1"/>
                </a:solidFill>
                <a:latin typeface="+mn-lt"/>
              </a:endParaRPr>
            </a:p>
          </p:txBody>
        </p:sp>
      </p:grpSp>
      <p:cxnSp>
        <p:nvCxnSpPr>
          <p:cNvPr id="70" name="Straight Connector 69"/>
          <p:cNvCxnSpPr/>
          <p:nvPr/>
        </p:nvCxnSpPr>
        <p:spPr>
          <a:xfrm rot="5400000" flipV="1">
            <a:off x="6170863" y="1927770"/>
            <a:ext cx="0" cy="595442"/>
          </a:xfrm>
          <a:prstGeom prst="line">
            <a:avLst/>
          </a:prstGeom>
          <a:ln w="190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71" name="Rectangle 70"/>
          <p:cNvSpPr/>
          <p:nvPr/>
        </p:nvSpPr>
        <p:spPr>
          <a:xfrm>
            <a:off x="6500848" y="2080930"/>
            <a:ext cx="2426580" cy="307777"/>
          </a:xfrm>
          <a:prstGeom prst="rect">
            <a:avLst/>
          </a:prstGeom>
        </p:spPr>
        <p:txBody>
          <a:bodyPr wrap="square">
            <a:spAutoFit/>
          </a:bodyPr>
          <a:lstStyle/>
          <a:p>
            <a:r>
              <a:rPr lang="en-US" altLang="en-US" sz="1400" i="1" dirty="0" smtClean="0">
                <a:latin typeface="+mn-lt"/>
                <a:ea typeface="Flexo" charset="0"/>
                <a:cs typeface="Flexo" charset="0"/>
              </a:rPr>
              <a:t>Customer traffic</a:t>
            </a:r>
            <a:endParaRPr lang="en-US" dirty="0">
              <a:latin typeface="+mn-lt"/>
            </a:endParaRPr>
          </a:p>
        </p:txBody>
      </p:sp>
      <p:grpSp>
        <p:nvGrpSpPr>
          <p:cNvPr id="72" name="Group 71"/>
          <p:cNvGrpSpPr>
            <a:grpSpLocks/>
          </p:cNvGrpSpPr>
          <p:nvPr/>
        </p:nvGrpSpPr>
        <p:grpSpPr bwMode="auto">
          <a:xfrm>
            <a:off x="2696814" y="1868588"/>
            <a:ext cx="576243" cy="221632"/>
            <a:chOff x="3831782" y="937327"/>
            <a:chExt cx="840984" cy="317352"/>
          </a:xfrm>
        </p:grpSpPr>
        <p:sp>
          <p:nvSpPr>
            <p:cNvPr id="73" name="Freeform 72"/>
            <p:cNvSpPr>
              <a:spLocks/>
            </p:cNvSpPr>
            <p:nvPr/>
          </p:nvSpPr>
          <p:spPr bwMode="auto">
            <a:xfrm>
              <a:off x="3831782" y="937327"/>
              <a:ext cx="840984" cy="317352"/>
            </a:xfrm>
            <a:custGeom>
              <a:avLst/>
              <a:gdLst>
                <a:gd name="T0" fmla="*/ 2147483646 w 212"/>
                <a:gd name="T1" fmla="*/ 0 h 80"/>
                <a:gd name="T2" fmla="*/ 519299686 w 212"/>
                <a:gd name="T3" fmla="*/ 0 h 80"/>
                <a:gd name="T4" fmla="*/ 0 w 212"/>
                <a:gd name="T5" fmla="*/ 865498242 h 80"/>
                <a:gd name="T6" fmla="*/ 0 w 212"/>
                <a:gd name="T7" fmla="*/ 1258903649 h 80"/>
                <a:gd name="T8" fmla="*/ 2147483646 w 212"/>
                <a:gd name="T9" fmla="*/ 1258903649 h 80"/>
                <a:gd name="T10" fmla="*/ 2147483646 w 212"/>
                <a:gd name="T11" fmla="*/ 865498242 h 80"/>
                <a:gd name="T12" fmla="*/ 2147483646 w 212"/>
                <a:gd name="T13" fmla="*/ 0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80">
                  <a:moveTo>
                    <a:pt x="179" y="0"/>
                  </a:moveTo>
                  <a:lnTo>
                    <a:pt x="33" y="0"/>
                  </a:lnTo>
                  <a:lnTo>
                    <a:pt x="0" y="55"/>
                  </a:lnTo>
                  <a:lnTo>
                    <a:pt x="0" y="80"/>
                  </a:lnTo>
                  <a:lnTo>
                    <a:pt x="212" y="80"/>
                  </a:lnTo>
                  <a:lnTo>
                    <a:pt x="212" y="55"/>
                  </a:lnTo>
                  <a:lnTo>
                    <a:pt x="179" y="0"/>
                  </a:lnTo>
                  <a:close/>
                </a:path>
              </a:pathLst>
            </a:custGeom>
            <a:solidFill>
              <a:srgbClr val="3A9B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endParaRPr lang="en-US">
                <a:latin typeface="+mn-lt"/>
              </a:endParaRPr>
            </a:p>
          </p:txBody>
        </p:sp>
        <p:sp>
          <p:nvSpPr>
            <p:cNvPr id="74" name="Freeform 73"/>
            <p:cNvSpPr>
              <a:spLocks noEditPoints="1"/>
            </p:cNvSpPr>
            <p:nvPr/>
          </p:nvSpPr>
          <p:spPr bwMode="auto">
            <a:xfrm>
              <a:off x="3843682" y="945261"/>
              <a:ext cx="817182" cy="305452"/>
            </a:xfrm>
            <a:custGeom>
              <a:avLst/>
              <a:gdLst>
                <a:gd name="T0" fmla="*/ 2147483646 w 206"/>
                <a:gd name="T1" fmla="*/ 0 h 77"/>
                <a:gd name="T2" fmla="*/ 487825919 w 206"/>
                <a:gd name="T3" fmla="*/ 0 h 77"/>
                <a:gd name="T4" fmla="*/ 0 w 206"/>
                <a:gd name="T5" fmla="*/ 834026769 h 77"/>
                <a:gd name="T6" fmla="*/ 0 w 206"/>
                <a:gd name="T7" fmla="*/ 1211700316 h 77"/>
                <a:gd name="T8" fmla="*/ 2147483646 w 206"/>
                <a:gd name="T9" fmla="*/ 1211700316 h 77"/>
                <a:gd name="T10" fmla="*/ 2147483646 w 206"/>
                <a:gd name="T11" fmla="*/ 834026769 h 77"/>
                <a:gd name="T12" fmla="*/ 2147483646 w 206"/>
                <a:gd name="T13" fmla="*/ 0 h 77"/>
                <a:gd name="T14" fmla="*/ 535036030 w 206"/>
                <a:gd name="T15" fmla="*/ 62946913 h 77"/>
                <a:gd name="T16" fmla="*/ 2147483646 w 206"/>
                <a:gd name="T17" fmla="*/ 62946913 h 77"/>
                <a:gd name="T18" fmla="*/ 2147483646 w 206"/>
                <a:gd name="T19" fmla="*/ 834026769 h 77"/>
                <a:gd name="T20" fmla="*/ 94416256 w 206"/>
                <a:gd name="T21" fmla="*/ 834026769 h 77"/>
                <a:gd name="T22" fmla="*/ 535036030 w 206"/>
                <a:gd name="T23" fmla="*/ 62946913 h 77"/>
                <a:gd name="T24" fmla="*/ 62946815 w 206"/>
                <a:gd name="T25" fmla="*/ 1133016674 h 77"/>
                <a:gd name="T26" fmla="*/ 62946815 w 206"/>
                <a:gd name="T27" fmla="*/ 849763497 h 77"/>
                <a:gd name="T28" fmla="*/ 2147483646 w 206"/>
                <a:gd name="T29" fmla="*/ 849763497 h 77"/>
                <a:gd name="T30" fmla="*/ 2147483646 w 206"/>
                <a:gd name="T31" fmla="*/ 1133016674 h 77"/>
                <a:gd name="T32" fmla="*/ 62946815 w 206"/>
                <a:gd name="T33" fmla="*/ 1133016674 h 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6" h="77">
                  <a:moveTo>
                    <a:pt x="174" y="0"/>
                  </a:moveTo>
                  <a:lnTo>
                    <a:pt x="31" y="0"/>
                  </a:lnTo>
                  <a:lnTo>
                    <a:pt x="0" y="53"/>
                  </a:lnTo>
                  <a:lnTo>
                    <a:pt x="0" y="77"/>
                  </a:lnTo>
                  <a:lnTo>
                    <a:pt x="206" y="77"/>
                  </a:lnTo>
                  <a:lnTo>
                    <a:pt x="206" y="53"/>
                  </a:lnTo>
                  <a:lnTo>
                    <a:pt x="174" y="0"/>
                  </a:lnTo>
                  <a:close/>
                  <a:moveTo>
                    <a:pt x="34" y="4"/>
                  </a:moveTo>
                  <a:lnTo>
                    <a:pt x="171" y="4"/>
                  </a:lnTo>
                  <a:lnTo>
                    <a:pt x="200" y="53"/>
                  </a:lnTo>
                  <a:lnTo>
                    <a:pt x="6" y="53"/>
                  </a:lnTo>
                  <a:lnTo>
                    <a:pt x="34" y="4"/>
                  </a:lnTo>
                  <a:close/>
                  <a:moveTo>
                    <a:pt x="4" y="72"/>
                  </a:moveTo>
                  <a:lnTo>
                    <a:pt x="4" y="54"/>
                  </a:lnTo>
                  <a:lnTo>
                    <a:pt x="202" y="54"/>
                  </a:lnTo>
                  <a:lnTo>
                    <a:pt x="202" y="72"/>
                  </a:lnTo>
                  <a:lnTo>
                    <a:pt x="4"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endParaRPr lang="en-US">
                <a:latin typeface="+mn-lt"/>
              </a:endParaRPr>
            </a:p>
          </p:txBody>
        </p:sp>
        <p:sp>
          <p:nvSpPr>
            <p:cNvPr id="75" name="Rectangle 74"/>
            <p:cNvSpPr>
              <a:spLocks noChangeArrowheads="1"/>
            </p:cNvSpPr>
            <p:nvPr/>
          </p:nvSpPr>
          <p:spPr bwMode="auto">
            <a:xfrm>
              <a:off x="4022193" y="1183276"/>
              <a:ext cx="39669"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ru-RU" altLang="en-US" sz="1800">
                <a:solidFill>
                  <a:schemeClr val="tx1"/>
                </a:solidFill>
                <a:latin typeface="+mn-lt"/>
              </a:endParaRPr>
            </a:p>
          </p:txBody>
        </p:sp>
        <p:sp>
          <p:nvSpPr>
            <p:cNvPr id="76" name="Rectangle 75"/>
            <p:cNvSpPr>
              <a:spLocks noChangeArrowheads="1"/>
            </p:cNvSpPr>
            <p:nvPr/>
          </p:nvSpPr>
          <p:spPr bwMode="auto">
            <a:xfrm>
              <a:off x="4121366" y="1183276"/>
              <a:ext cx="47603"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ru-RU" altLang="en-US" sz="1800">
                <a:solidFill>
                  <a:schemeClr val="tx1"/>
                </a:solidFill>
                <a:latin typeface="+mn-lt"/>
              </a:endParaRPr>
            </a:p>
          </p:txBody>
        </p:sp>
        <p:sp>
          <p:nvSpPr>
            <p:cNvPr id="77" name="Rectangle 76"/>
            <p:cNvSpPr>
              <a:spLocks noChangeArrowheads="1"/>
            </p:cNvSpPr>
            <p:nvPr/>
          </p:nvSpPr>
          <p:spPr bwMode="auto">
            <a:xfrm>
              <a:off x="3915087" y="1183276"/>
              <a:ext cx="47603"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ru-RU" altLang="en-US" sz="1800">
                <a:solidFill>
                  <a:schemeClr val="tx1"/>
                </a:solidFill>
                <a:latin typeface="+mn-lt"/>
              </a:endParaRPr>
            </a:p>
          </p:txBody>
        </p:sp>
        <p:sp>
          <p:nvSpPr>
            <p:cNvPr id="78" name="Rectangle 77"/>
            <p:cNvSpPr>
              <a:spLocks noChangeArrowheads="1"/>
            </p:cNvSpPr>
            <p:nvPr/>
          </p:nvSpPr>
          <p:spPr bwMode="auto">
            <a:xfrm>
              <a:off x="4232439" y="1183276"/>
              <a:ext cx="39669"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ru-RU" altLang="en-US" sz="1800">
                <a:solidFill>
                  <a:schemeClr val="tx1"/>
                </a:solidFill>
                <a:latin typeface="+mn-lt"/>
              </a:endParaRPr>
            </a:p>
          </p:txBody>
        </p:sp>
        <p:sp>
          <p:nvSpPr>
            <p:cNvPr id="79" name="Rectangle 78"/>
            <p:cNvSpPr>
              <a:spLocks noChangeArrowheads="1"/>
            </p:cNvSpPr>
            <p:nvPr/>
          </p:nvSpPr>
          <p:spPr bwMode="auto">
            <a:xfrm>
              <a:off x="4339545" y="1183276"/>
              <a:ext cx="39669"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ru-RU" altLang="en-US" sz="1800">
                <a:solidFill>
                  <a:schemeClr val="tx1"/>
                </a:solidFill>
                <a:latin typeface="+mn-lt"/>
              </a:endParaRPr>
            </a:p>
          </p:txBody>
        </p:sp>
        <p:sp>
          <p:nvSpPr>
            <p:cNvPr id="80" name="Rectangle 79"/>
            <p:cNvSpPr>
              <a:spLocks noChangeArrowheads="1"/>
            </p:cNvSpPr>
            <p:nvPr/>
          </p:nvSpPr>
          <p:spPr bwMode="auto">
            <a:xfrm>
              <a:off x="4545824" y="1183276"/>
              <a:ext cx="43636"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ru-RU" altLang="en-US" sz="1800">
                <a:solidFill>
                  <a:schemeClr val="tx1"/>
                </a:solidFill>
                <a:latin typeface="+mn-lt"/>
              </a:endParaRPr>
            </a:p>
          </p:txBody>
        </p:sp>
        <p:sp>
          <p:nvSpPr>
            <p:cNvPr id="81" name="Rectangle 80"/>
            <p:cNvSpPr>
              <a:spLocks noChangeArrowheads="1"/>
            </p:cNvSpPr>
            <p:nvPr/>
          </p:nvSpPr>
          <p:spPr bwMode="auto">
            <a:xfrm>
              <a:off x="4438718" y="1183276"/>
              <a:ext cx="43636"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ru-RU" altLang="en-US" sz="1800">
                <a:solidFill>
                  <a:schemeClr val="tx1"/>
                </a:solidFill>
                <a:latin typeface="+mn-lt"/>
              </a:endParaRPr>
            </a:p>
          </p:txBody>
        </p:sp>
      </p:grpSp>
      <p:sp>
        <p:nvSpPr>
          <p:cNvPr id="82" name="TextBox 81"/>
          <p:cNvSpPr txBox="1"/>
          <p:nvPr/>
        </p:nvSpPr>
        <p:spPr>
          <a:xfrm>
            <a:off x="2692131" y="1137217"/>
            <a:ext cx="2022379" cy="307777"/>
          </a:xfrm>
          <a:prstGeom prst="rect">
            <a:avLst/>
          </a:prstGeom>
          <a:noFill/>
        </p:spPr>
        <p:txBody>
          <a:bodyPr wrap="square" rtlCol="0">
            <a:spAutoFit/>
          </a:bodyPr>
          <a:lstStyle/>
          <a:p>
            <a:pPr algn="ctr"/>
            <a:r>
              <a:rPr lang="sv-SE" sz="1400" dirty="0" smtClean="0">
                <a:solidFill>
                  <a:srgbClr val="135D92"/>
                </a:solidFill>
                <a:latin typeface="+mn-lt"/>
              </a:rPr>
              <a:t>VNFs in Data Center</a:t>
            </a:r>
            <a:endParaRPr lang="en-US" dirty="0">
              <a:solidFill>
                <a:srgbClr val="135D92"/>
              </a:solidFill>
              <a:latin typeface="+mn-lt"/>
            </a:endParaRPr>
          </a:p>
        </p:txBody>
      </p:sp>
      <p:sp>
        <p:nvSpPr>
          <p:cNvPr id="83" name="Right Brace 82"/>
          <p:cNvSpPr/>
          <p:nvPr/>
        </p:nvSpPr>
        <p:spPr>
          <a:xfrm rot="16200000">
            <a:off x="3479602" y="-276275"/>
            <a:ext cx="278491" cy="3750509"/>
          </a:xfrm>
          <a:prstGeom prst="rightBrace">
            <a:avLst/>
          </a:prstGeom>
          <a:ln w="19050">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4" name="TextBox 83"/>
          <p:cNvSpPr txBox="1"/>
          <p:nvPr/>
        </p:nvSpPr>
        <p:spPr>
          <a:xfrm>
            <a:off x="2606518" y="1626664"/>
            <a:ext cx="699610" cy="261610"/>
          </a:xfrm>
          <a:prstGeom prst="rect">
            <a:avLst/>
          </a:prstGeom>
          <a:noFill/>
        </p:spPr>
        <p:txBody>
          <a:bodyPr wrap="square" rtlCol="0">
            <a:spAutoFit/>
          </a:bodyPr>
          <a:lstStyle/>
          <a:p>
            <a:pPr algn="ctr"/>
            <a:r>
              <a:rPr lang="sv-SE" sz="1100" dirty="0" smtClean="0">
                <a:solidFill>
                  <a:schemeClr val="tx2"/>
                </a:solidFill>
                <a:latin typeface="+mn-lt"/>
              </a:rPr>
              <a:t>VNF1</a:t>
            </a:r>
            <a:endParaRPr lang="en-US" sz="1400" dirty="0">
              <a:solidFill>
                <a:schemeClr val="tx2"/>
              </a:solidFill>
              <a:latin typeface="+mn-lt"/>
            </a:endParaRPr>
          </a:p>
        </p:txBody>
      </p:sp>
      <p:sp>
        <p:nvSpPr>
          <p:cNvPr id="85" name="TextBox 84"/>
          <p:cNvSpPr txBox="1"/>
          <p:nvPr/>
        </p:nvSpPr>
        <p:spPr>
          <a:xfrm>
            <a:off x="3275561" y="1626664"/>
            <a:ext cx="699610" cy="261610"/>
          </a:xfrm>
          <a:prstGeom prst="rect">
            <a:avLst/>
          </a:prstGeom>
          <a:noFill/>
        </p:spPr>
        <p:txBody>
          <a:bodyPr wrap="square" rtlCol="0">
            <a:spAutoFit/>
          </a:bodyPr>
          <a:lstStyle/>
          <a:p>
            <a:pPr algn="ctr"/>
            <a:r>
              <a:rPr lang="sv-SE" sz="1100" dirty="0" smtClean="0">
                <a:solidFill>
                  <a:schemeClr val="tx2"/>
                </a:solidFill>
                <a:latin typeface="+mn-lt"/>
              </a:rPr>
              <a:t>VNF2</a:t>
            </a:r>
            <a:endParaRPr lang="en-US" sz="1400" dirty="0">
              <a:solidFill>
                <a:schemeClr val="tx2"/>
              </a:solidFill>
              <a:latin typeface="+mn-lt"/>
            </a:endParaRPr>
          </a:p>
        </p:txBody>
      </p:sp>
      <p:sp>
        <p:nvSpPr>
          <p:cNvPr id="86" name="TextBox 85"/>
          <p:cNvSpPr txBox="1"/>
          <p:nvPr/>
        </p:nvSpPr>
        <p:spPr>
          <a:xfrm>
            <a:off x="3871675" y="1626664"/>
            <a:ext cx="817596" cy="261610"/>
          </a:xfrm>
          <a:prstGeom prst="rect">
            <a:avLst/>
          </a:prstGeom>
          <a:noFill/>
        </p:spPr>
        <p:txBody>
          <a:bodyPr wrap="square" rtlCol="0">
            <a:spAutoFit/>
          </a:bodyPr>
          <a:lstStyle/>
          <a:p>
            <a:pPr algn="ctr"/>
            <a:r>
              <a:rPr lang="sv-SE" sz="1100" dirty="0" err="1" smtClean="0">
                <a:solidFill>
                  <a:schemeClr val="tx2"/>
                </a:solidFill>
                <a:latin typeface="+mn-lt"/>
              </a:rPr>
              <a:t>VNFx</a:t>
            </a:r>
            <a:endParaRPr lang="en-US" sz="1400" dirty="0">
              <a:solidFill>
                <a:schemeClr val="tx2"/>
              </a:solidFill>
              <a:latin typeface="+mn-lt"/>
            </a:endParaRPr>
          </a:p>
        </p:txBody>
      </p:sp>
      <p:grpSp>
        <p:nvGrpSpPr>
          <p:cNvPr id="87" name="Group 86"/>
          <p:cNvGrpSpPr>
            <a:grpSpLocks/>
          </p:cNvGrpSpPr>
          <p:nvPr/>
        </p:nvGrpSpPr>
        <p:grpSpPr bwMode="auto">
          <a:xfrm>
            <a:off x="3344796" y="1868588"/>
            <a:ext cx="576243" cy="221632"/>
            <a:chOff x="3831782" y="937327"/>
            <a:chExt cx="840984" cy="317352"/>
          </a:xfrm>
        </p:grpSpPr>
        <p:sp>
          <p:nvSpPr>
            <p:cNvPr id="88" name="Freeform 87"/>
            <p:cNvSpPr>
              <a:spLocks/>
            </p:cNvSpPr>
            <p:nvPr/>
          </p:nvSpPr>
          <p:spPr bwMode="auto">
            <a:xfrm>
              <a:off x="3831782" y="937327"/>
              <a:ext cx="840984" cy="317352"/>
            </a:xfrm>
            <a:custGeom>
              <a:avLst/>
              <a:gdLst>
                <a:gd name="T0" fmla="*/ 2147483646 w 212"/>
                <a:gd name="T1" fmla="*/ 0 h 80"/>
                <a:gd name="T2" fmla="*/ 519299686 w 212"/>
                <a:gd name="T3" fmla="*/ 0 h 80"/>
                <a:gd name="T4" fmla="*/ 0 w 212"/>
                <a:gd name="T5" fmla="*/ 865498242 h 80"/>
                <a:gd name="T6" fmla="*/ 0 w 212"/>
                <a:gd name="T7" fmla="*/ 1258903649 h 80"/>
                <a:gd name="T8" fmla="*/ 2147483646 w 212"/>
                <a:gd name="T9" fmla="*/ 1258903649 h 80"/>
                <a:gd name="T10" fmla="*/ 2147483646 w 212"/>
                <a:gd name="T11" fmla="*/ 865498242 h 80"/>
                <a:gd name="T12" fmla="*/ 2147483646 w 212"/>
                <a:gd name="T13" fmla="*/ 0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80">
                  <a:moveTo>
                    <a:pt x="179" y="0"/>
                  </a:moveTo>
                  <a:lnTo>
                    <a:pt x="33" y="0"/>
                  </a:lnTo>
                  <a:lnTo>
                    <a:pt x="0" y="55"/>
                  </a:lnTo>
                  <a:lnTo>
                    <a:pt x="0" y="80"/>
                  </a:lnTo>
                  <a:lnTo>
                    <a:pt x="212" y="80"/>
                  </a:lnTo>
                  <a:lnTo>
                    <a:pt x="212" y="55"/>
                  </a:lnTo>
                  <a:lnTo>
                    <a:pt x="179" y="0"/>
                  </a:lnTo>
                  <a:close/>
                </a:path>
              </a:pathLst>
            </a:custGeom>
            <a:solidFill>
              <a:srgbClr val="3A9B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endParaRPr lang="en-US">
                <a:latin typeface="+mn-lt"/>
              </a:endParaRPr>
            </a:p>
          </p:txBody>
        </p:sp>
        <p:sp>
          <p:nvSpPr>
            <p:cNvPr id="89" name="Freeform 88"/>
            <p:cNvSpPr>
              <a:spLocks noEditPoints="1"/>
            </p:cNvSpPr>
            <p:nvPr/>
          </p:nvSpPr>
          <p:spPr bwMode="auto">
            <a:xfrm>
              <a:off x="3843682" y="945261"/>
              <a:ext cx="817182" cy="305452"/>
            </a:xfrm>
            <a:custGeom>
              <a:avLst/>
              <a:gdLst>
                <a:gd name="T0" fmla="*/ 2147483646 w 206"/>
                <a:gd name="T1" fmla="*/ 0 h 77"/>
                <a:gd name="T2" fmla="*/ 487825919 w 206"/>
                <a:gd name="T3" fmla="*/ 0 h 77"/>
                <a:gd name="T4" fmla="*/ 0 w 206"/>
                <a:gd name="T5" fmla="*/ 834026769 h 77"/>
                <a:gd name="T6" fmla="*/ 0 w 206"/>
                <a:gd name="T7" fmla="*/ 1211700316 h 77"/>
                <a:gd name="T8" fmla="*/ 2147483646 w 206"/>
                <a:gd name="T9" fmla="*/ 1211700316 h 77"/>
                <a:gd name="T10" fmla="*/ 2147483646 w 206"/>
                <a:gd name="T11" fmla="*/ 834026769 h 77"/>
                <a:gd name="T12" fmla="*/ 2147483646 w 206"/>
                <a:gd name="T13" fmla="*/ 0 h 77"/>
                <a:gd name="T14" fmla="*/ 535036030 w 206"/>
                <a:gd name="T15" fmla="*/ 62946913 h 77"/>
                <a:gd name="T16" fmla="*/ 2147483646 w 206"/>
                <a:gd name="T17" fmla="*/ 62946913 h 77"/>
                <a:gd name="T18" fmla="*/ 2147483646 w 206"/>
                <a:gd name="T19" fmla="*/ 834026769 h 77"/>
                <a:gd name="T20" fmla="*/ 94416256 w 206"/>
                <a:gd name="T21" fmla="*/ 834026769 h 77"/>
                <a:gd name="T22" fmla="*/ 535036030 w 206"/>
                <a:gd name="T23" fmla="*/ 62946913 h 77"/>
                <a:gd name="T24" fmla="*/ 62946815 w 206"/>
                <a:gd name="T25" fmla="*/ 1133016674 h 77"/>
                <a:gd name="T26" fmla="*/ 62946815 w 206"/>
                <a:gd name="T27" fmla="*/ 849763497 h 77"/>
                <a:gd name="T28" fmla="*/ 2147483646 w 206"/>
                <a:gd name="T29" fmla="*/ 849763497 h 77"/>
                <a:gd name="T30" fmla="*/ 2147483646 w 206"/>
                <a:gd name="T31" fmla="*/ 1133016674 h 77"/>
                <a:gd name="T32" fmla="*/ 62946815 w 206"/>
                <a:gd name="T33" fmla="*/ 1133016674 h 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6" h="77">
                  <a:moveTo>
                    <a:pt x="174" y="0"/>
                  </a:moveTo>
                  <a:lnTo>
                    <a:pt x="31" y="0"/>
                  </a:lnTo>
                  <a:lnTo>
                    <a:pt x="0" y="53"/>
                  </a:lnTo>
                  <a:lnTo>
                    <a:pt x="0" y="77"/>
                  </a:lnTo>
                  <a:lnTo>
                    <a:pt x="206" y="77"/>
                  </a:lnTo>
                  <a:lnTo>
                    <a:pt x="206" y="53"/>
                  </a:lnTo>
                  <a:lnTo>
                    <a:pt x="174" y="0"/>
                  </a:lnTo>
                  <a:close/>
                  <a:moveTo>
                    <a:pt x="34" y="4"/>
                  </a:moveTo>
                  <a:lnTo>
                    <a:pt x="171" y="4"/>
                  </a:lnTo>
                  <a:lnTo>
                    <a:pt x="200" y="53"/>
                  </a:lnTo>
                  <a:lnTo>
                    <a:pt x="6" y="53"/>
                  </a:lnTo>
                  <a:lnTo>
                    <a:pt x="34" y="4"/>
                  </a:lnTo>
                  <a:close/>
                  <a:moveTo>
                    <a:pt x="4" y="72"/>
                  </a:moveTo>
                  <a:lnTo>
                    <a:pt x="4" y="54"/>
                  </a:lnTo>
                  <a:lnTo>
                    <a:pt x="202" y="54"/>
                  </a:lnTo>
                  <a:lnTo>
                    <a:pt x="202" y="72"/>
                  </a:lnTo>
                  <a:lnTo>
                    <a:pt x="4"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endParaRPr lang="en-US">
                <a:latin typeface="+mn-lt"/>
              </a:endParaRPr>
            </a:p>
          </p:txBody>
        </p:sp>
        <p:sp>
          <p:nvSpPr>
            <p:cNvPr id="90" name="Rectangle 89"/>
            <p:cNvSpPr>
              <a:spLocks noChangeArrowheads="1"/>
            </p:cNvSpPr>
            <p:nvPr/>
          </p:nvSpPr>
          <p:spPr bwMode="auto">
            <a:xfrm>
              <a:off x="4022193" y="1183276"/>
              <a:ext cx="39669"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ru-RU" altLang="en-US" sz="1800">
                <a:solidFill>
                  <a:schemeClr val="tx1"/>
                </a:solidFill>
                <a:latin typeface="+mn-lt"/>
              </a:endParaRPr>
            </a:p>
          </p:txBody>
        </p:sp>
        <p:sp>
          <p:nvSpPr>
            <p:cNvPr id="91" name="Rectangle 90"/>
            <p:cNvSpPr>
              <a:spLocks noChangeArrowheads="1"/>
            </p:cNvSpPr>
            <p:nvPr/>
          </p:nvSpPr>
          <p:spPr bwMode="auto">
            <a:xfrm>
              <a:off x="4121366" y="1183276"/>
              <a:ext cx="47603"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ru-RU" altLang="en-US" sz="1800">
                <a:solidFill>
                  <a:schemeClr val="tx1"/>
                </a:solidFill>
                <a:latin typeface="+mn-lt"/>
              </a:endParaRPr>
            </a:p>
          </p:txBody>
        </p:sp>
        <p:sp>
          <p:nvSpPr>
            <p:cNvPr id="92" name="Rectangle 91"/>
            <p:cNvSpPr>
              <a:spLocks noChangeArrowheads="1"/>
            </p:cNvSpPr>
            <p:nvPr/>
          </p:nvSpPr>
          <p:spPr bwMode="auto">
            <a:xfrm>
              <a:off x="3915087" y="1183276"/>
              <a:ext cx="47603"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ru-RU" altLang="en-US" sz="1800">
                <a:solidFill>
                  <a:schemeClr val="tx1"/>
                </a:solidFill>
                <a:latin typeface="+mn-lt"/>
              </a:endParaRPr>
            </a:p>
          </p:txBody>
        </p:sp>
        <p:sp>
          <p:nvSpPr>
            <p:cNvPr id="93" name="Rectangle 92"/>
            <p:cNvSpPr>
              <a:spLocks noChangeArrowheads="1"/>
            </p:cNvSpPr>
            <p:nvPr/>
          </p:nvSpPr>
          <p:spPr bwMode="auto">
            <a:xfrm>
              <a:off x="4232439" y="1183276"/>
              <a:ext cx="39669"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ru-RU" altLang="en-US" sz="1800">
                <a:solidFill>
                  <a:schemeClr val="tx1"/>
                </a:solidFill>
                <a:latin typeface="+mn-lt"/>
              </a:endParaRPr>
            </a:p>
          </p:txBody>
        </p:sp>
        <p:sp>
          <p:nvSpPr>
            <p:cNvPr id="94" name="Rectangle 93"/>
            <p:cNvSpPr>
              <a:spLocks noChangeArrowheads="1"/>
            </p:cNvSpPr>
            <p:nvPr/>
          </p:nvSpPr>
          <p:spPr bwMode="auto">
            <a:xfrm>
              <a:off x="4339545" y="1183276"/>
              <a:ext cx="39669"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ru-RU" altLang="en-US" sz="1800">
                <a:solidFill>
                  <a:schemeClr val="tx1"/>
                </a:solidFill>
                <a:latin typeface="+mn-lt"/>
              </a:endParaRPr>
            </a:p>
          </p:txBody>
        </p:sp>
        <p:sp>
          <p:nvSpPr>
            <p:cNvPr id="95" name="Rectangle 94"/>
            <p:cNvSpPr>
              <a:spLocks noChangeArrowheads="1"/>
            </p:cNvSpPr>
            <p:nvPr/>
          </p:nvSpPr>
          <p:spPr bwMode="auto">
            <a:xfrm>
              <a:off x="4545824" y="1183276"/>
              <a:ext cx="43636"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ru-RU" altLang="en-US" sz="1800">
                <a:solidFill>
                  <a:schemeClr val="tx1"/>
                </a:solidFill>
                <a:latin typeface="+mn-lt"/>
              </a:endParaRPr>
            </a:p>
          </p:txBody>
        </p:sp>
        <p:sp>
          <p:nvSpPr>
            <p:cNvPr id="96" name="Rectangle 95"/>
            <p:cNvSpPr>
              <a:spLocks noChangeArrowheads="1"/>
            </p:cNvSpPr>
            <p:nvPr/>
          </p:nvSpPr>
          <p:spPr bwMode="auto">
            <a:xfrm>
              <a:off x="4438718" y="1183276"/>
              <a:ext cx="43636"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ru-RU" altLang="en-US" sz="1800">
                <a:solidFill>
                  <a:schemeClr val="tx1"/>
                </a:solidFill>
                <a:latin typeface="+mn-lt"/>
              </a:endParaRPr>
            </a:p>
          </p:txBody>
        </p:sp>
      </p:grpSp>
      <p:grpSp>
        <p:nvGrpSpPr>
          <p:cNvPr id="97" name="Group 96"/>
          <p:cNvGrpSpPr>
            <a:grpSpLocks/>
          </p:cNvGrpSpPr>
          <p:nvPr/>
        </p:nvGrpSpPr>
        <p:grpSpPr bwMode="auto">
          <a:xfrm>
            <a:off x="4000283" y="1868588"/>
            <a:ext cx="576243" cy="221632"/>
            <a:chOff x="3831782" y="937327"/>
            <a:chExt cx="840984" cy="317352"/>
          </a:xfrm>
        </p:grpSpPr>
        <p:sp>
          <p:nvSpPr>
            <p:cNvPr id="98" name="Freeform 97"/>
            <p:cNvSpPr>
              <a:spLocks/>
            </p:cNvSpPr>
            <p:nvPr/>
          </p:nvSpPr>
          <p:spPr bwMode="auto">
            <a:xfrm>
              <a:off x="3831782" y="937327"/>
              <a:ext cx="840984" cy="317352"/>
            </a:xfrm>
            <a:custGeom>
              <a:avLst/>
              <a:gdLst>
                <a:gd name="T0" fmla="*/ 2147483646 w 212"/>
                <a:gd name="T1" fmla="*/ 0 h 80"/>
                <a:gd name="T2" fmla="*/ 519299686 w 212"/>
                <a:gd name="T3" fmla="*/ 0 h 80"/>
                <a:gd name="T4" fmla="*/ 0 w 212"/>
                <a:gd name="T5" fmla="*/ 865498242 h 80"/>
                <a:gd name="T6" fmla="*/ 0 w 212"/>
                <a:gd name="T7" fmla="*/ 1258903649 h 80"/>
                <a:gd name="T8" fmla="*/ 2147483646 w 212"/>
                <a:gd name="T9" fmla="*/ 1258903649 h 80"/>
                <a:gd name="T10" fmla="*/ 2147483646 w 212"/>
                <a:gd name="T11" fmla="*/ 865498242 h 80"/>
                <a:gd name="T12" fmla="*/ 2147483646 w 212"/>
                <a:gd name="T13" fmla="*/ 0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80">
                  <a:moveTo>
                    <a:pt x="179" y="0"/>
                  </a:moveTo>
                  <a:lnTo>
                    <a:pt x="33" y="0"/>
                  </a:lnTo>
                  <a:lnTo>
                    <a:pt x="0" y="55"/>
                  </a:lnTo>
                  <a:lnTo>
                    <a:pt x="0" y="80"/>
                  </a:lnTo>
                  <a:lnTo>
                    <a:pt x="212" y="80"/>
                  </a:lnTo>
                  <a:lnTo>
                    <a:pt x="212" y="55"/>
                  </a:lnTo>
                  <a:lnTo>
                    <a:pt x="179" y="0"/>
                  </a:lnTo>
                  <a:close/>
                </a:path>
              </a:pathLst>
            </a:custGeom>
            <a:solidFill>
              <a:srgbClr val="3A9B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endParaRPr lang="en-US">
                <a:latin typeface="+mn-lt"/>
              </a:endParaRPr>
            </a:p>
          </p:txBody>
        </p:sp>
        <p:sp>
          <p:nvSpPr>
            <p:cNvPr id="99" name="Freeform 98"/>
            <p:cNvSpPr>
              <a:spLocks noEditPoints="1"/>
            </p:cNvSpPr>
            <p:nvPr/>
          </p:nvSpPr>
          <p:spPr bwMode="auto">
            <a:xfrm>
              <a:off x="3843682" y="945261"/>
              <a:ext cx="817182" cy="305452"/>
            </a:xfrm>
            <a:custGeom>
              <a:avLst/>
              <a:gdLst>
                <a:gd name="T0" fmla="*/ 2147483646 w 206"/>
                <a:gd name="T1" fmla="*/ 0 h 77"/>
                <a:gd name="T2" fmla="*/ 487825919 w 206"/>
                <a:gd name="T3" fmla="*/ 0 h 77"/>
                <a:gd name="T4" fmla="*/ 0 w 206"/>
                <a:gd name="T5" fmla="*/ 834026769 h 77"/>
                <a:gd name="T6" fmla="*/ 0 w 206"/>
                <a:gd name="T7" fmla="*/ 1211700316 h 77"/>
                <a:gd name="T8" fmla="*/ 2147483646 w 206"/>
                <a:gd name="T9" fmla="*/ 1211700316 h 77"/>
                <a:gd name="T10" fmla="*/ 2147483646 w 206"/>
                <a:gd name="T11" fmla="*/ 834026769 h 77"/>
                <a:gd name="T12" fmla="*/ 2147483646 w 206"/>
                <a:gd name="T13" fmla="*/ 0 h 77"/>
                <a:gd name="T14" fmla="*/ 535036030 w 206"/>
                <a:gd name="T15" fmla="*/ 62946913 h 77"/>
                <a:gd name="T16" fmla="*/ 2147483646 w 206"/>
                <a:gd name="T17" fmla="*/ 62946913 h 77"/>
                <a:gd name="T18" fmla="*/ 2147483646 w 206"/>
                <a:gd name="T19" fmla="*/ 834026769 h 77"/>
                <a:gd name="T20" fmla="*/ 94416256 w 206"/>
                <a:gd name="T21" fmla="*/ 834026769 h 77"/>
                <a:gd name="T22" fmla="*/ 535036030 w 206"/>
                <a:gd name="T23" fmla="*/ 62946913 h 77"/>
                <a:gd name="T24" fmla="*/ 62946815 w 206"/>
                <a:gd name="T25" fmla="*/ 1133016674 h 77"/>
                <a:gd name="T26" fmla="*/ 62946815 w 206"/>
                <a:gd name="T27" fmla="*/ 849763497 h 77"/>
                <a:gd name="T28" fmla="*/ 2147483646 w 206"/>
                <a:gd name="T29" fmla="*/ 849763497 h 77"/>
                <a:gd name="T30" fmla="*/ 2147483646 w 206"/>
                <a:gd name="T31" fmla="*/ 1133016674 h 77"/>
                <a:gd name="T32" fmla="*/ 62946815 w 206"/>
                <a:gd name="T33" fmla="*/ 1133016674 h 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6" h="77">
                  <a:moveTo>
                    <a:pt x="174" y="0"/>
                  </a:moveTo>
                  <a:lnTo>
                    <a:pt x="31" y="0"/>
                  </a:lnTo>
                  <a:lnTo>
                    <a:pt x="0" y="53"/>
                  </a:lnTo>
                  <a:lnTo>
                    <a:pt x="0" y="77"/>
                  </a:lnTo>
                  <a:lnTo>
                    <a:pt x="206" y="77"/>
                  </a:lnTo>
                  <a:lnTo>
                    <a:pt x="206" y="53"/>
                  </a:lnTo>
                  <a:lnTo>
                    <a:pt x="174" y="0"/>
                  </a:lnTo>
                  <a:close/>
                  <a:moveTo>
                    <a:pt x="34" y="4"/>
                  </a:moveTo>
                  <a:lnTo>
                    <a:pt x="171" y="4"/>
                  </a:lnTo>
                  <a:lnTo>
                    <a:pt x="200" y="53"/>
                  </a:lnTo>
                  <a:lnTo>
                    <a:pt x="6" y="53"/>
                  </a:lnTo>
                  <a:lnTo>
                    <a:pt x="34" y="4"/>
                  </a:lnTo>
                  <a:close/>
                  <a:moveTo>
                    <a:pt x="4" y="72"/>
                  </a:moveTo>
                  <a:lnTo>
                    <a:pt x="4" y="54"/>
                  </a:lnTo>
                  <a:lnTo>
                    <a:pt x="202" y="54"/>
                  </a:lnTo>
                  <a:lnTo>
                    <a:pt x="202" y="72"/>
                  </a:lnTo>
                  <a:lnTo>
                    <a:pt x="4"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endParaRPr lang="en-US">
                <a:latin typeface="+mn-lt"/>
              </a:endParaRPr>
            </a:p>
          </p:txBody>
        </p:sp>
        <p:sp>
          <p:nvSpPr>
            <p:cNvPr id="100" name="Rectangle 99"/>
            <p:cNvSpPr>
              <a:spLocks noChangeArrowheads="1"/>
            </p:cNvSpPr>
            <p:nvPr/>
          </p:nvSpPr>
          <p:spPr bwMode="auto">
            <a:xfrm>
              <a:off x="4022193" y="1183276"/>
              <a:ext cx="39669"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ru-RU" altLang="en-US" sz="1800">
                <a:solidFill>
                  <a:schemeClr val="tx1"/>
                </a:solidFill>
                <a:latin typeface="+mn-lt"/>
              </a:endParaRPr>
            </a:p>
          </p:txBody>
        </p:sp>
        <p:sp>
          <p:nvSpPr>
            <p:cNvPr id="101" name="Rectangle 100"/>
            <p:cNvSpPr>
              <a:spLocks noChangeArrowheads="1"/>
            </p:cNvSpPr>
            <p:nvPr/>
          </p:nvSpPr>
          <p:spPr bwMode="auto">
            <a:xfrm>
              <a:off x="4121366" y="1183276"/>
              <a:ext cx="47603"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ru-RU" altLang="en-US" sz="1800">
                <a:solidFill>
                  <a:schemeClr val="tx1"/>
                </a:solidFill>
                <a:latin typeface="+mn-lt"/>
              </a:endParaRPr>
            </a:p>
          </p:txBody>
        </p:sp>
        <p:sp>
          <p:nvSpPr>
            <p:cNvPr id="102" name="Rectangle 101"/>
            <p:cNvSpPr>
              <a:spLocks noChangeArrowheads="1"/>
            </p:cNvSpPr>
            <p:nvPr/>
          </p:nvSpPr>
          <p:spPr bwMode="auto">
            <a:xfrm>
              <a:off x="3915087" y="1183276"/>
              <a:ext cx="47603"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ru-RU" altLang="en-US" sz="1800">
                <a:solidFill>
                  <a:schemeClr val="tx1"/>
                </a:solidFill>
                <a:latin typeface="+mn-lt"/>
              </a:endParaRPr>
            </a:p>
          </p:txBody>
        </p:sp>
        <p:sp>
          <p:nvSpPr>
            <p:cNvPr id="103" name="Rectangle 102"/>
            <p:cNvSpPr>
              <a:spLocks noChangeArrowheads="1"/>
            </p:cNvSpPr>
            <p:nvPr/>
          </p:nvSpPr>
          <p:spPr bwMode="auto">
            <a:xfrm>
              <a:off x="4232439" y="1183276"/>
              <a:ext cx="39669"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ru-RU" altLang="en-US" sz="1800">
                <a:solidFill>
                  <a:schemeClr val="tx1"/>
                </a:solidFill>
                <a:latin typeface="+mn-lt"/>
              </a:endParaRPr>
            </a:p>
          </p:txBody>
        </p:sp>
        <p:sp>
          <p:nvSpPr>
            <p:cNvPr id="104" name="Rectangle 103"/>
            <p:cNvSpPr>
              <a:spLocks noChangeArrowheads="1"/>
            </p:cNvSpPr>
            <p:nvPr/>
          </p:nvSpPr>
          <p:spPr bwMode="auto">
            <a:xfrm>
              <a:off x="4339545" y="1183276"/>
              <a:ext cx="39669"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ru-RU" altLang="en-US" sz="1800">
                <a:solidFill>
                  <a:schemeClr val="tx1"/>
                </a:solidFill>
                <a:latin typeface="+mn-lt"/>
              </a:endParaRPr>
            </a:p>
          </p:txBody>
        </p:sp>
        <p:sp>
          <p:nvSpPr>
            <p:cNvPr id="105" name="Rectangle 104"/>
            <p:cNvSpPr>
              <a:spLocks noChangeArrowheads="1"/>
            </p:cNvSpPr>
            <p:nvPr/>
          </p:nvSpPr>
          <p:spPr bwMode="auto">
            <a:xfrm>
              <a:off x="4545824" y="1183276"/>
              <a:ext cx="43636"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ru-RU" altLang="en-US" sz="1800">
                <a:solidFill>
                  <a:schemeClr val="tx1"/>
                </a:solidFill>
                <a:latin typeface="+mn-lt"/>
              </a:endParaRPr>
            </a:p>
          </p:txBody>
        </p:sp>
        <p:sp>
          <p:nvSpPr>
            <p:cNvPr id="106" name="Rectangle 105"/>
            <p:cNvSpPr>
              <a:spLocks noChangeArrowheads="1"/>
            </p:cNvSpPr>
            <p:nvPr/>
          </p:nvSpPr>
          <p:spPr bwMode="auto">
            <a:xfrm>
              <a:off x="4438718" y="1183276"/>
              <a:ext cx="43636"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ru-RU" altLang="en-US" sz="1800">
                <a:solidFill>
                  <a:schemeClr val="tx1"/>
                </a:solidFill>
                <a:latin typeface="+mn-lt"/>
              </a:endParaRPr>
            </a:p>
          </p:txBody>
        </p:sp>
      </p:grpSp>
      <p:sp>
        <p:nvSpPr>
          <p:cNvPr id="107" name="TextBox 106"/>
          <p:cNvSpPr txBox="1"/>
          <p:nvPr/>
        </p:nvSpPr>
        <p:spPr>
          <a:xfrm>
            <a:off x="1831841" y="1626664"/>
            <a:ext cx="823698" cy="261610"/>
          </a:xfrm>
          <a:prstGeom prst="rect">
            <a:avLst/>
          </a:prstGeom>
          <a:noFill/>
        </p:spPr>
        <p:txBody>
          <a:bodyPr wrap="square" rtlCol="0">
            <a:spAutoFit/>
          </a:bodyPr>
          <a:lstStyle/>
          <a:p>
            <a:pPr algn="ctr"/>
            <a:r>
              <a:rPr lang="sv-SE" sz="1100" dirty="0" err="1" smtClean="0">
                <a:solidFill>
                  <a:schemeClr val="tx2"/>
                </a:solidFill>
                <a:latin typeface="+mn-lt"/>
              </a:rPr>
              <a:t>vTA</a:t>
            </a:r>
            <a:r>
              <a:rPr lang="sv-SE" sz="1100" dirty="0" smtClean="0">
                <a:solidFill>
                  <a:schemeClr val="tx2"/>
                </a:solidFill>
                <a:latin typeface="+mn-lt"/>
              </a:rPr>
              <a:t> VNF</a:t>
            </a:r>
            <a:endParaRPr lang="en-US" sz="1400" dirty="0">
              <a:solidFill>
                <a:schemeClr val="tx2"/>
              </a:solidFill>
              <a:latin typeface="+mn-lt"/>
            </a:endParaRPr>
          </a:p>
        </p:txBody>
      </p:sp>
      <p:sp>
        <p:nvSpPr>
          <p:cNvPr id="108" name="TextBox 107"/>
          <p:cNvSpPr txBox="1"/>
          <p:nvPr/>
        </p:nvSpPr>
        <p:spPr>
          <a:xfrm>
            <a:off x="4547866" y="1638782"/>
            <a:ext cx="879769" cy="261610"/>
          </a:xfrm>
          <a:prstGeom prst="rect">
            <a:avLst/>
          </a:prstGeom>
          <a:noFill/>
        </p:spPr>
        <p:txBody>
          <a:bodyPr wrap="square" rtlCol="0">
            <a:spAutoFit/>
          </a:bodyPr>
          <a:lstStyle/>
          <a:p>
            <a:pPr algn="ctr"/>
            <a:r>
              <a:rPr lang="sv-SE" sz="1100" dirty="0" err="1" smtClean="0">
                <a:solidFill>
                  <a:schemeClr val="tx2"/>
                </a:solidFill>
                <a:latin typeface="+mn-lt"/>
              </a:rPr>
              <a:t>vTA</a:t>
            </a:r>
            <a:r>
              <a:rPr lang="sv-SE" sz="1100" dirty="0" smtClean="0">
                <a:solidFill>
                  <a:schemeClr val="tx2"/>
                </a:solidFill>
                <a:latin typeface="+mn-lt"/>
              </a:rPr>
              <a:t> VNF</a:t>
            </a:r>
            <a:endParaRPr lang="en-US" sz="1400" dirty="0">
              <a:solidFill>
                <a:schemeClr val="tx2"/>
              </a:solidFill>
              <a:latin typeface="+mn-lt"/>
            </a:endParaRPr>
          </a:p>
        </p:txBody>
      </p:sp>
    </p:spTree>
    <p:extLst>
      <p:ext uri="{BB962C8B-B14F-4D97-AF65-F5344CB8AC3E}">
        <p14:creationId xmlns:p14="http://schemas.microsoft.com/office/powerpoint/2010/main" val="1366821629"/>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NSO NSD</a:t>
            </a:r>
            <a:endParaRPr lang="en-US" dirty="0"/>
          </a:p>
        </p:txBody>
      </p:sp>
      <p:pic>
        <p:nvPicPr>
          <p:cNvPr id="4" name="Picture 3"/>
          <p:cNvPicPr>
            <a:picLocks noChangeAspect="1"/>
          </p:cNvPicPr>
          <p:nvPr/>
        </p:nvPicPr>
        <p:blipFill>
          <a:blip r:embed="rId2"/>
          <a:stretch>
            <a:fillRect/>
          </a:stretch>
        </p:blipFill>
        <p:spPr>
          <a:xfrm>
            <a:off x="318255" y="1269783"/>
            <a:ext cx="4579565" cy="3106462"/>
          </a:xfrm>
          <a:prstGeom prst="rect">
            <a:avLst/>
          </a:prstGeom>
        </p:spPr>
      </p:pic>
      <p:sp>
        <p:nvSpPr>
          <p:cNvPr id="5" name="Freeform 4"/>
          <p:cNvSpPr/>
          <p:nvPr/>
        </p:nvSpPr>
        <p:spPr>
          <a:xfrm>
            <a:off x="1156138" y="2049517"/>
            <a:ext cx="2816772" cy="746235"/>
          </a:xfrm>
          <a:custGeom>
            <a:avLst/>
            <a:gdLst>
              <a:gd name="connsiteX0" fmla="*/ 0 w 2816772"/>
              <a:gd name="connsiteY0" fmla="*/ 94593 h 746235"/>
              <a:gd name="connsiteX1" fmla="*/ 882869 w 2816772"/>
              <a:gd name="connsiteY1" fmla="*/ 746235 h 746235"/>
              <a:gd name="connsiteX2" fmla="*/ 1849821 w 2816772"/>
              <a:gd name="connsiteY2" fmla="*/ 588580 h 746235"/>
              <a:gd name="connsiteX3" fmla="*/ 2816772 w 2816772"/>
              <a:gd name="connsiteY3" fmla="*/ 0 h 746235"/>
            </a:gdLst>
            <a:ahLst/>
            <a:cxnLst>
              <a:cxn ang="0">
                <a:pos x="connsiteX0" y="connsiteY0"/>
              </a:cxn>
              <a:cxn ang="0">
                <a:pos x="connsiteX1" y="connsiteY1"/>
              </a:cxn>
              <a:cxn ang="0">
                <a:pos x="connsiteX2" y="connsiteY2"/>
              </a:cxn>
              <a:cxn ang="0">
                <a:pos x="connsiteX3" y="connsiteY3"/>
              </a:cxn>
            </a:cxnLst>
            <a:rect l="l" t="t" r="r" b="b"/>
            <a:pathLst>
              <a:path w="2816772" h="746235">
                <a:moveTo>
                  <a:pt x="0" y="94593"/>
                </a:moveTo>
                <a:lnTo>
                  <a:pt x="882869" y="746235"/>
                </a:lnTo>
                <a:lnTo>
                  <a:pt x="1849821" y="588580"/>
                </a:lnTo>
                <a:lnTo>
                  <a:pt x="2816772" y="0"/>
                </a:lnTo>
              </a:path>
            </a:pathLst>
          </a:custGeom>
          <a:noFill/>
          <a:ln w="3810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a:endCxn id="5" idx="0"/>
          </p:cNvCxnSpPr>
          <p:nvPr/>
        </p:nvCxnSpPr>
        <p:spPr>
          <a:xfrm flipH="1" flipV="1">
            <a:off x="1156138" y="2144110"/>
            <a:ext cx="336331" cy="107205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3941380" y="2133600"/>
            <a:ext cx="1" cy="66215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18618" y="1269783"/>
            <a:ext cx="4164636" cy="1504948"/>
          </a:xfrm>
          <a:prstGeom prst="rect">
            <a:avLst/>
          </a:prstGeom>
        </p:spPr>
      </p:pic>
    </p:spTree>
    <p:extLst>
      <p:ext uri="{BB962C8B-B14F-4D97-AF65-F5344CB8AC3E}">
        <p14:creationId xmlns:p14="http://schemas.microsoft.com/office/powerpoint/2010/main" val="1276108549"/>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Advanced End-to-end </a:t>
            </a:r>
            <a:r>
              <a:rPr lang="en-US" dirty="0" smtClean="0"/>
              <a:t>Tests with Test Agents</a:t>
            </a:r>
            <a:endParaRPr lang="en-US" dirty="0"/>
          </a:p>
        </p:txBody>
      </p:sp>
      <p:sp>
        <p:nvSpPr>
          <p:cNvPr id="4" name="Freeform 3"/>
          <p:cNvSpPr>
            <a:spLocks/>
          </p:cNvSpPr>
          <p:nvPr/>
        </p:nvSpPr>
        <p:spPr bwMode="auto">
          <a:xfrm>
            <a:off x="3129737" y="2045230"/>
            <a:ext cx="2199114" cy="1457216"/>
          </a:xfrm>
          <a:custGeom>
            <a:avLst/>
            <a:gdLst>
              <a:gd name="T0" fmla="*/ 2147483646 w 466"/>
              <a:gd name="T1" fmla="*/ 2147483646 h 452"/>
              <a:gd name="T2" fmla="*/ 2147483646 w 466"/>
              <a:gd name="T3" fmla="*/ 2147483646 h 452"/>
              <a:gd name="T4" fmla="*/ 2147483646 w 466"/>
              <a:gd name="T5" fmla="*/ 1517714045 h 452"/>
              <a:gd name="T6" fmla="*/ 2147483646 w 466"/>
              <a:gd name="T7" fmla="*/ 1609698603 h 452"/>
              <a:gd name="T8" fmla="*/ 2087273868 w 466"/>
              <a:gd name="T9" fmla="*/ 2147483646 h 452"/>
              <a:gd name="T10" fmla="*/ 0 w 466"/>
              <a:gd name="T11" fmla="*/ 2147483646 h 452"/>
              <a:gd name="T12" fmla="*/ 2147483646 w 466"/>
              <a:gd name="T13" fmla="*/ 2147483646 h 452"/>
              <a:gd name="T14" fmla="*/ 2147483646 w 466"/>
              <a:gd name="T15" fmla="*/ 2147483646 h 452"/>
              <a:gd name="T16" fmla="*/ 2147483646 w 466"/>
              <a:gd name="T17" fmla="*/ 2147483646 h 452"/>
              <a:gd name="T18" fmla="*/ 2147483646 w 466"/>
              <a:gd name="T19" fmla="*/ 2147483646 h 452"/>
              <a:gd name="T20" fmla="*/ 2147483646 w 466"/>
              <a:gd name="T21" fmla="*/ 2147483646 h 4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6" h="452">
                <a:moveTo>
                  <a:pt x="424" y="153"/>
                </a:moveTo>
                <a:cubicBezTo>
                  <a:pt x="425" y="150"/>
                  <a:pt x="425" y="148"/>
                  <a:pt x="425" y="146"/>
                </a:cubicBezTo>
                <a:cubicBezTo>
                  <a:pt x="425" y="102"/>
                  <a:pt x="389" y="66"/>
                  <a:pt x="345" y="66"/>
                </a:cubicBezTo>
                <a:cubicBezTo>
                  <a:pt x="337" y="66"/>
                  <a:pt x="330" y="68"/>
                  <a:pt x="323" y="70"/>
                </a:cubicBezTo>
                <a:cubicBezTo>
                  <a:pt x="262" y="0"/>
                  <a:pt x="128" y="9"/>
                  <a:pt x="91" y="136"/>
                </a:cubicBezTo>
                <a:cubicBezTo>
                  <a:pt x="40" y="143"/>
                  <a:pt x="0" y="187"/>
                  <a:pt x="0" y="241"/>
                </a:cubicBezTo>
                <a:cubicBezTo>
                  <a:pt x="0" y="296"/>
                  <a:pt x="43" y="342"/>
                  <a:pt x="97" y="347"/>
                </a:cubicBezTo>
                <a:cubicBezTo>
                  <a:pt x="116" y="408"/>
                  <a:pt x="173" y="452"/>
                  <a:pt x="240" y="452"/>
                </a:cubicBezTo>
                <a:cubicBezTo>
                  <a:pt x="308" y="452"/>
                  <a:pt x="365" y="406"/>
                  <a:pt x="383" y="344"/>
                </a:cubicBezTo>
                <a:cubicBezTo>
                  <a:pt x="431" y="332"/>
                  <a:pt x="466" y="289"/>
                  <a:pt x="466" y="238"/>
                </a:cubicBezTo>
                <a:cubicBezTo>
                  <a:pt x="466" y="203"/>
                  <a:pt x="450" y="173"/>
                  <a:pt x="424" y="153"/>
                </a:cubicBezTo>
                <a:close/>
              </a:path>
            </a:pathLst>
          </a:custGeom>
          <a:solidFill>
            <a:srgbClr val="8EC7F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endParaRPr lang="en-US" dirty="0">
              <a:latin typeface="+mn-lt"/>
            </a:endParaRPr>
          </a:p>
        </p:txBody>
      </p:sp>
      <p:sp>
        <p:nvSpPr>
          <p:cNvPr id="5" name="Rectangle 4"/>
          <p:cNvSpPr/>
          <p:nvPr/>
        </p:nvSpPr>
        <p:spPr>
          <a:xfrm>
            <a:off x="3844714" y="2988890"/>
            <a:ext cx="813043" cy="369332"/>
          </a:xfrm>
          <a:prstGeom prst="rect">
            <a:avLst/>
          </a:prstGeom>
        </p:spPr>
        <p:txBody>
          <a:bodyPr wrap="none">
            <a:spAutoFit/>
          </a:bodyPr>
          <a:lstStyle/>
          <a:p>
            <a:r>
              <a:rPr lang="en-US" altLang="en-US" dirty="0" smtClean="0">
                <a:solidFill>
                  <a:schemeClr val="bg1"/>
                </a:solidFill>
                <a:latin typeface="+mn-lt"/>
                <a:ea typeface="Flexo" charset="0"/>
                <a:cs typeface="Flexo" charset="0"/>
              </a:rPr>
              <a:t>MPLS</a:t>
            </a:r>
            <a:endParaRPr lang="en-US" dirty="0">
              <a:latin typeface="+mn-lt"/>
            </a:endParaRPr>
          </a:p>
        </p:txBody>
      </p:sp>
      <p:sp>
        <p:nvSpPr>
          <p:cNvPr id="6" name="TextBox 5"/>
          <p:cNvSpPr txBox="1"/>
          <p:nvPr/>
        </p:nvSpPr>
        <p:spPr>
          <a:xfrm>
            <a:off x="1908098" y="1995790"/>
            <a:ext cx="1442604" cy="523220"/>
          </a:xfrm>
          <a:prstGeom prst="rect">
            <a:avLst/>
          </a:prstGeom>
          <a:noFill/>
        </p:spPr>
        <p:txBody>
          <a:bodyPr wrap="square" rtlCol="0">
            <a:spAutoFit/>
          </a:bodyPr>
          <a:lstStyle/>
          <a:p>
            <a:pPr algn="ctr"/>
            <a:r>
              <a:rPr lang="en-US" sz="1400" dirty="0" smtClean="0">
                <a:solidFill>
                  <a:schemeClr val="tx2"/>
                </a:solidFill>
                <a:latin typeface="+mn-lt"/>
              </a:rPr>
              <a:t>Cisco CPE</a:t>
            </a:r>
            <a:br>
              <a:rPr lang="en-US" sz="1400" dirty="0" smtClean="0">
                <a:solidFill>
                  <a:schemeClr val="tx2"/>
                </a:solidFill>
                <a:latin typeface="+mn-lt"/>
              </a:rPr>
            </a:br>
            <a:r>
              <a:rPr lang="en-US" sz="1400" dirty="0" smtClean="0">
                <a:solidFill>
                  <a:schemeClr val="tx2"/>
                </a:solidFill>
                <a:latin typeface="+mn-lt"/>
              </a:rPr>
              <a:t>(800/1900)</a:t>
            </a:r>
            <a:endParaRPr lang="en-US" dirty="0">
              <a:solidFill>
                <a:schemeClr val="tx2"/>
              </a:solidFill>
              <a:latin typeface="+mn-lt"/>
            </a:endParaRPr>
          </a:p>
        </p:txBody>
      </p:sp>
      <p:sp>
        <p:nvSpPr>
          <p:cNvPr id="7" name="Freeform 968"/>
          <p:cNvSpPr>
            <a:spLocks/>
          </p:cNvSpPr>
          <p:nvPr/>
        </p:nvSpPr>
        <p:spPr bwMode="auto">
          <a:xfrm>
            <a:off x="2779160" y="3315244"/>
            <a:ext cx="1414789" cy="798078"/>
          </a:xfrm>
          <a:custGeom>
            <a:avLst/>
            <a:gdLst>
              <a:gd name="T0" fmla="*/ 2147483646 w 272"/>
              <a:gd name="T1" fmla="*/ 1496596950 h 240"/>
              <a:gd name="T2" fmla="*/ 2147483646 w 272"/>
              <a:gd name="T3" fmla="*/ 1427526343 h 240"/>
              <a:gd name="T4" fmla="*/ 2147483646 w 272"/>
              <a:gd name="T5" fmla="*/ 345367420 h 240"/>
              <a:gd name="T6" fmla="*/ 2147483646 w 272"/>
              <a:gd name="T7" fmla="*/ 391419287 h 240"/>
              <a:gd name="T8" fmla="*/ 2147483646 w 272"/>
              <a:gd name="T9" fmla="*/ 0 h 240"/>
              <a:gd name="T10" fmla="*/ 1236585926 w 272"/>
              <a:gd name="T11" fmla="*/ 1289375539 h 240"/>
              <a:gd name="T12" fmla="*/ 0 w 272"/>
              <a:gd name="T13" fmla="*/ 2147483646 h 240"/>
              <a:gd name="T14" fmla="*/ 1305281954 w 272"/>
              <a:gd name="T15" fmla="*/ 2147483646 h 240"/>
              <a:gd name="T16" fmla="*/ 2147483646 w 272"/>
              <a:gd name="T17" fmla="*/ 2147483646 h 240"/>
              <a:gd name="T18" fmla="*/ 2147483646 w 272"/>
              <a:gd name="T19" fmla="*/ 2147483646 h 240"/>
              <a:gd name="T20" fmla="*/ 2147483646 w 272"/>
              <a:gd name="T21" fmla="*/ 2147483646 h 240"/>
              <a:gd name="T22" fmla="*/ 2147483646 w 272"/>
              <a:gd name="T23" fmla="*/ 149659695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72" h="240">
                <a:moveTo>
                  <a:pt x="248" y="65"/>
                </a:moveTo>
                <a:cubicBezTo>
                  <a:pt x="248" y="64"/>
                  <a:pt x="248" y="63"/>
                  <a:pt x="248" y="62"/>
                </a:cubicBezTo>
                <a:cubicBezTo>
                  <a:pt x="248" y="36"/>
                  <a:pt x="227" y="15"/>
                  <a:pt x="202" y="15"/>
                </a:cubicBezTo>
                <a:cubicBezTo>
                  <a:pt x="197" y="15"/>
                  <a:pt x="193" y="16"/>
                  <a:pt x="189" y="17"/>
                </a:cubicBezTo>
                <a:cubicBezTo>
                  <a:pt x="174" y="6"/>
                  <a:pt x="156" y="0"/>
                  <a:pt x="136" y="0"/>
                </a:cubicBezTo>
                <a:cubicBezTo>
                  <a:pt x="99" y="0"/>
                  <a:pt x="67" y="23"/>
                  <a:pt x="54" y="56"/>
                </a:cubicBezTo>
                <a:cubicBezTo>
                  <a:pt x="24" y="60"/>
                  <a:pt x="0" y="86"/>
                  <a:pt x="0" y="117"/>
                </a:cubicBezTo>
                <a:cubicBezTo>
                  <a:pt x="0" y="149"/>
                  <a:pt x="25" y="176"/>
                  <a:pt x="57" y="179"/>
                </a:cubicBezTo>
                <a:cubicBezTo>
                  <a:pt x="68" y="214"/>
                  <a:pt x="101" y="240"/>
                  <a:pt x="140" y="240"/>
                </a:cubicBezTo>
                <a:cubicBezTo>
                  <a:pt x="180" y="240"/>
                  <a:pt x="213" y="213"/>
                  <a:pt x="224" y="177"/>
                </a:cubicBezTo>
                <a:cubicBezTo>
                  <a:pt x="251" y="170"/>
                  <a:pt x="272" y="145"/>
                  <a:pt x="272" y="115"/>
                </a:cubicBezTo>
                <a:cubicBezTo>
                  <a:pt x="272" y="95"/>
                  <a:pt x="263" y="77"/>
                  <a:pt x="248" y="65"/>
                </a:cubicBezTo>
                <a:close/>
              </a:path>
            </a:pathLst>
          </a:custGeom>
          <a:solidFill>
            <a:schemeClr val="accent4">
              <a:lumMod val="60000"/>
              <a:lumOff val="40000"/>
            </a:schemeClr>
          </a:solidFill>
          <a:ln>
            <a:noFill/>
          </a:ln>
          <a:extLst/>
        </p:spPr>
        <p:txBody>
          <a:bodyPr/>
          <a:lstStyle/>
          <a:p>
            <a:endParaRPr lang="en-US" dirty="0">
              <a:latin typeface="+mn-lt"/>
            </a:endParaRPr>
          </a:p>
        </p:txBody>
      </p:sp>
      <p:sp>
        <p:nvSpPr>
          <p:cNvPr id="8" name="TextBox 7"/>
          <p:cNvSpPr txBox="1"/>
          <p:nvPr/>
        </p:nvSpPr>
        <p:spPr>
          <a:xfrm>
            <a:off x="3101717" y="3443990"/>
            <a:ext cx="854649" cy="523220"/>
          </a:xfrm>
          <a:prstGeom prst="rect">
            <a:avLst/>
          </a:prstGeom>
          <a:noFill/>
        </p:spPr>
        <p:txBody>
          <a:bodyPr wrap="square" rtlCol="0">
            <a:spAutoFit/>
          </a:bodyPr>
          <a:lstStyle/>
          <a:p>
            <a:pPr algn="ctr"/>
            <a:r>
              <a:rPr lang="en-US" sz="1400" dirty="0" smtClean="0">
                <a:solidFill>
                  <a:schemeClr val="bg1"/>
                </a:solidFill>
                <a:latin typeface="+mn-lt"/>
              </a:rPr>
              <a:t>Internet services</a:t>
            </a:r>
            <a:endParaRPr lang="en-US" dirty="0">
              <a:solidFill>
                <a:schemeClr val="bg1"/>
              </a:solidFill>
              <a:latin typeface="+mn-lt"/>
            </a:endParaRPr>
          </a:p>
        </p:txBody>
      </p:sp>
      <p:cxnSp>
        <p:nvCxnSpPr>
          <p:cNvPr id="9" name="Straight Connector 8"/>
          <p:cNvCxnSpPr/>
          <p:nvPr/>
        </p:nvCxnSpPr>
        <p:spPr>
          <a:xfrm rot="5400000" flipV="1">
            <a:off x="5826871" y="3309047"/>
            <a:ext cx="0" cy="595442"/>
          </a:xfrm>
          <a:prstGeom prst="line">
            <a:avLst/>
          </a:prstGeom>
          <a:ln w="190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6156856" y="3462207"/>
            <a:ext cx="2426580" cy="307777"/>
          </a:xfrm>
          <a:prstGeom prst="rect">
            <a:avLst/>
          </a:prstGeom>
        </p:spPr>
        <p:txBody>
          <a:bodyPr wrap="square">
            <a:spAutoFit/>
          </a:bodyPr>
          <a:lstStyle/>
          <a:p>
            <a:r>
              <a:rPr lang="en-US" altLang="en-US" sz="1400" i="1" dirty="0" smtClean="0">
                <a:latin typeface="+mn-lt"/>
                <a:ea typeface="Flexo" charset="0"/>
                <a:cs typeface="Flexo" charset="0"/>
              </a:rPr>
              <a:t>Customer traffic</a:t>
            </a:r>
            <a:endParaRPr lang="en-US" dirty="0">
              <a:latin typeface="+mn-lt"/>
            </a:endParaRPr>
          </a:p>
        </p:txBody>
      </p:sp>
      <p:sp>
        <p:nvSpPr>
          <p:cNvPr id="11" name="TextBox 10"/>
          <p:cNvSpPr txBox="1"/>
          <p:nvPr/>
        </p:nvSpPr>
        <p:spPr>
          <a:xfrm>
            <a:off x="5490967" y="2057140"/>
            <a:ext cx="1442604" cy="523220"/>
          </a:xfrm>
          <a:prstGeom prst="rect">
            <a:avLst/>
          </a:prstGeom>
          <a:noFill/>
        </p:spPr>
        <p:txBody>
          <a:bodyPr wrap="square" rtlCol="0">
            <a:spAutoFit/>
          </a:bodyPr>
          <a:lstStyle/>
          <a:p>
            <a:pPr algn="ctr"/>
            <a:r>
              <a:rPr lang="en-US" sz="1400" dirty="0" smtClean="0">
                <a:solidFill>
                  <a:schemeClr val="tx2"/>
                </a:solidFill>
                <a:latin typeface="+mn-lt"/>
              </a:rPr>
              <a:t>Cisco CPE</a:t>
            </a:r>
            <a:br>
              <a:rPr lang="en-US" sz="1400" dirty="0" smtClean="0">
                <a:solidFill>
                  <a:schemeClr val="tx2"/>
                </a:solidFill>
                <a:latin typeface="+mn-lt"/>
              </a:rPr>
            </a:br>
            <a:r>
              <a:rPr lang="en-US" sz="1400" dirty="0" smtClean="0">
                <a:solidFill>
                  <a:schemeClr val="tx2"/>
                </a:solidFill>
                <a:latin typeface="+mn-lt"/>
              </a:rPr>
              <a:t>(800/1900)</a:t>
            </a:r>
            <a:endParaRPr lang="en-US" dirty="0">
              <a:solidFill>
                <a:schemeClr val="tx2"/>
              </a:solidFill>
              <a:latin typeface="+mn-lt"/>
            </a:endParaRPr>
          </a:p>
        </p:txBody>
      </p:sp>
      <p:cxnSp>
        <p:nvCxnSpPr>
          <p:cNvPr id="12" name="Straight Connector 11"/>
          <p:cNvCxnSpPr/>
          <p:nvPr/>
        </p:nvCxnSpPr>
        <p:spPr>
          <a:xfrm>
            <a:off x="2832016" y="2706088"/>
            <a:ext cx="3063421" cy="3254"/>
          </a:xfrm>
          <a:prstGeom prst="line">
            <a:avLst/>
          </a:prstGeom>
          <a:ln w="190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nvGrpSpPr>
          <p:cNvPr id="13" name="Group 12"/>
          <p:cNvGrpSpPr/>
          <p:nvPr/>
        </p:nvGrpSpPr>
        <p:grpSpPr>
          <a:xfrm>
            <a:off x="890455" y="1809106"/>
            <a:ext cx="1219939" cy="1351352"/>
            <a:chOff x="7064202" y="2351983"/>
            <a:chExt cx="1219939" cy="1351352"/>
          </a:xfrm>
        </p:grpSpPr>
        <p:sp>
          <p:nvSpPr>
            <p:cNvPr id="14" name="TextBox 13"/>
            <p:cNvSpPr txBox="1"/>
            <p:nvPr/>
          </p:nvSpPr>
          <p:spPr>
            <a:xfrm>
              <a:off x="7064202" y="2450591"/>
              <a:ext cx="1219939" cy="523220"/>
            </a:xfrm>
            <a:prstGeom prst="rect">
              <a:avLst/>
            </a:prstGeom>
            <a:noFill/>
          </p:spPr>
          <p:txBody>
            <a:bodyPr wrap="square" rtlCol="0">
              <a:spAutoFit/>
            </a:bodyPr>
            <a:lstStyle/>
            <a:p>
              <a:pPr algn="ctr"/>
              <a:r>
                <a:rPr lang="en-US" sz="1400" dirty="0" smtClean="0">
                  <a:solidFill>
                    <a:schemeClr val="tx2"/>
                  </a:solidFill>
                  <a:latin typeface="+mn-lt"/>
                </a:rPr>
                <a:t>Netrounds Test Agent</a:t>
              </a:r>
              <a:endParaRPr lang="en-US" dirty="0">
                <a:solidFill>
                  <a:schemeClr val="tx2"/>
                </a:solidFill>
                <a:latin typeface="+mn-lt"/>
              </a:endParaRPr>
            </a:p>
          </p:txBody>
        </p:sp>
        <p:sp>
          <p:nvSpPr>
            <p:cNvPr id="15" name="Rounded Rectangle 14"/>
            <p:cNvSpPr/>
            <p:nvPr/>
          </p:nvSpPr>
          <p:spPr>
            <a:xfrm>
              <a:off x="7064976" y="2351983"/>
              <a:ext cx="1203687" cy="1351352"/>
            </a:xfrm>
            <a:prstGeom prst="roundRect">
              <a:avLst/>
            </a:prstGeom>
            <a:noFill/>
            <a:ln>
              <a:solidFill>
                <a:schemeClr val="tx2"/>
              </a:solidFill>
              <a:prstDash val="dash"/>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dirty="0"/>
            </a:p>
          </p:txBody>
        </p:sp>
        <p:grpSp>
          <p:nvGrpSpPr>
            <p:cNvPr id="16" name="Group 15"/>
            <p:cNvGrpSpPr/>
            <p:nvPr/>
          </p:nvGrpSpPr>
          <p:grpSpPr>
            <a:xfrm>
              <a:off x="7370637" y="3193820"/>
              <a:ext cx="624934" cy="337043"/>
              <a:chOff x="3745758" y="2224808"/>
              <a:chExt cx="624934" cy="337043"/>
            </a:xfrm>
          </p:grpSpPr>
          <p:sp>
            <p:nvSpPr>
              <p:cNvPr id="17" name="Freeform 673"/>
              <p:cNvSpPr>
                <a:spLocks/>
              </p:cNvSpPr>
              <p:nvPr/>
            </p:nvSpPr>
            <p:spPr bwMode="auto">
              <a:xfrm>
                <a:off x="3745758" y="2224808"/>
                <a:ext cx="624934" cy="337043"/>
              </a:xfrm>
              <a:custGeom>
                <a:avLst/>
                <a:gdLst>
                  <a:gd name="T0" fmla="*/ 142 w 178"/>
                  <a:gd name="T1" fmla="*/ 0 h 96"/>
                  <a:gd name="T2" fmla="*/ 35 w 178"/>
                  <a:gd name="T3" fmla="*/ 0 h 96"/>
                  <a:gd name="T4" fmla="*/ 0 w 178"/>
                  <a:gd name="T5" fmla="*/ 68 h 96"/>
                  <a:gd name="T6" fmla="*/ 0 w 178"/>
                  <a:gd name="T7" fmla="*/ 96 h 96"/>
                  <a:gd name="T8" fmla="*/ 178 w 178"/>
                  <a:gd name="T9" fmla="*/ 96 h 96"/>
                  <a:gd name="T10" fmla="*/ 178 w 178"/>
                  <a:gd name="T11" fmla="*/ 68 h 96"/>
                  <a:gd name="T12" fmla="*/ 142 w 178"/>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78" h="96">
                    <a:moveTo>
                      <a:pt x="142" y="0"/>
                    </a:moveTo>
                    <a:lnTo>
                      <a:pt x="35" y="0"/>
                    </a:lnTo>
                    <a:lnTo>
                      <a:pt x="0" y="68"/>
                    </a:lnTo>
                    <a:lnTo>
                      <a:pt x="0" y="96"/>
                    </a:lnTo>
                    <a:lnTo>
                      <a:pt x="178" y="96"/>
                    </a:lnTo>
                    <a:lnTo>
                      <a:pt x="178" y="68"/>
                    </a:lnTo>
                    <a:lnTo>
                      <a:pt x="14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8" name="Rectangle 674"/>
              <p:cNvSpPr>
                <a:spLocks noChangeArrowheads="1"/>
              </p:cNvSpPr>
              <p:nvPr/>
            </p:nvSpPr>
            <p:spPr bwMode="auto">
              <a:xfrm>
                <a:off x="3773845" y="2467058"/>
                <a:ext cx="565249" cy="63196"/>
              </a:xfrm>
              <a:prstGeom prst="rect">
                <a:avLst/>
              </a:prstGeom>
              <a:solidFill>
                <a:srgbClr val="FFAE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9" name="Freeform 675"/>
              <p:cNvSpPr>
                <a:spLocks noEditPoints="1"/>
              </p:cNvSpPr>
              <p:nvPr/>
            </p:nvSpPr>
            <p:spPr bwMode="auto">
              <a:xfrm>
                <a:off x="3773845" y="2249385"/>
                <a:ext cx="565249" cy="214163"/>
              </a:xfrm>
              <a:custGeom>
                <a:avLst/>
                <a:gdLst>
                  <a:gd name="T0" fmla="*/ 21 w 107"/>
                  <a:gd name="T1" fmla="*/ 0 h 40"/>
                  <a:gd name="T2" fmla="*/ 0 w 107"/>
                  <a:gd name="T3" fmla="*/ 40 h 40"/>
                  <a:gd name="T4" fmla="*/ 107 w 107"/>
                  <a:gd name="T5" fmla="*/ 40 h 40"/>
                  <a:gd name="T6" fmla="*/ 86 w 107"/>
                  <a:gd name="T7" fmla="*/ 0 h 40"/>
                  <a:gd name="T8" fmla="*/ 21 w 107"/>
                  <a:gd name="T9" fmla="*/ 0 h 40"/>
                  <a:gd name="T10" fmla="*/ 54 w 107"/>
                  <a:gd name="T11" fmla="*/ 33 h 40"/>
                  <a:gd name="T12" fmla="*/ 24 w 107"/>
                  <a:gd name="T13" fmla="*/ 16 h 40"/>
                  <a:gd name="T14" fmla="*/ 50 w 107"/>
                  <a:gd name="T15" fmla="*/ 5 h 40"/>
                  <a:gd name="T16" fmla="*/ 69 w 107"/>
                  <a:gd name="T17" fmla="*/ 17 h 40"/>
                  <a:gd name="T18" fmla="*/ 53 w 107"/>
                  <a:gd name="T19" fmla="*/ 9 h 40"/>
                  <a:gd name="T20" fmla="*/ 38 w 107"/>
                  <a:gd name="T21" fmla="*/ 16 h 40"/>
                  <a:gd name="T22" fmla="*/ 58 w 107"/>
                  <a:gd name="T23" fmla="*/ 24 h 40"/>
                  <a:gd name="T24" fmla="*/ 77 w 107"/>
                  <a:gd name="T25" fmla="*/ 13 h 40"/>
                  <a:gd name="T26" fmla="*/ 66 w 107"/>
                  <a:gd name="T27" fmla="*/ 6 h 40"/>
                  <a:gd name="T28" fmla="*/ 83 w 107"/>
                  <a:gd name="T29" fmla="*/ 17 h 40"/>
                  <a:gd name="T30" fmla="*/ 54 w 107"/>
                  <a:gd name="T31" fmla="*/ 3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40">
                    <a:moveTo>
                      <a:pt x="21" y="0"/>
                    </a:moveTo>
                    <a:cubicBezTo>
                      <a:pt x="0" y="40"/>
                      <a:pt x="0" y="40"/>
                      <a:pt x="0" y="40"/>
                    </a:cubicBezTo>
                    <a:cubicBezTo>
                      <a:pt x="107" y="40"/>
                      <a:pt x="107" y="40"/>
                      <a:pt x="107" y="40"/>
                    </a:cubicBezTo>
                    <a:cubicBezTo>
                      <a:pt x="86" y="0"/>
                      <a:pt x="86" y="0"/>
                      <a:pt x="86" y="0"/>
                    </a:cubicBezTo>
                    <a:lnTo>
                      <a:pt x="21" y="0"/>
                    </a:lnTo>
                    <a:close/>
                    <a:moveTo>
                      <a:pt x="54" y="33"/>
                    </a:moveTo>
                    <a:cubicBezTo>
                      <a:pt x="37" y="33"/>
                      <a:pt x="20" y="27"/>
                      <a:pt x="24" y="16"/>
                    </a:cubicBezTo>
                    <a:cubicBezTo>
                      <a:pt x="27" y="8"/>
                      <a:pt x="41" y="5"/>
                      <a:pt x="50" y="5"/>
                    </a:cubicBezTo>
                    <a:cubicBezTo>
                      <a:pt x="66" y="5"/>
                      <a:pt x="73" y="13"/>
                      <a:pt x="69" y="17"/>
                    </a:cubicBezTo>
                    <a:cubicBezTo>
                      <a:pt x="68" y="15"/>
                      <a:pt x="64" y="9"/>
                      <a:pt x="53" y="9"/>
                    </a:cubicBezTo>
                    <a:cubicBezTo>
                      <a:pt x="46" y="9"/>
                      <a:pt x="38" y="11"/>
                      <a:pt x="38" y="16"/>
                    </a:cubicBezTo>
                    <a:cubicBezTo>
                      <a:pt x="38" y="20"/>
                      <a:pt x="45" y="25"/>
                      <a:pt x="58" y="24"/>
                    </a:cubicBezTo>
                    <a:cubicBezTo>
                      <a:pt x="73" y="24"/>
                      <a:pt x="79" y="18"/>
                      <a:pt x="77" y="13"/>
                    </a:cubicBezTo>
                    <a:cubicBezTo>
                      <a:pt x="76" y="10"/>
                      <a:pt x="70" y="7"/>
                      <a:pt x="66" y="6"/>
                    </a:cubicBezTo>
                    <a:cubicBezTo>
                      <a:pt x="72" y="7"/>
                      <a:pt x="81" y="10"/>
                      <a:pt x="83" y="17"/>
                    </a:cubicBezTo>
                    <a:cubicBezTo>
                      <a:pt x="86" y="25"/>
                      <a:pt x="74" y="33"/>
                      <a:pt x="54" y="33"/>
                    </a:cubicBezTo>
                    <a:close/>
                  </a:path>
                </a:pathLst>
              </a:custGeom>
              <a:solidFill>
                <a:srgbClr val="FFAE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20" name="Freeform 676"/>
              <p:cNvSpPr>
                <a:spLocks noEditPoints="1"/>
              </p:cNvSpPr>
              <p:nvPr/>
            </p:nvSpPr>
            <p:spPr bwMode="auto">
              <a:xfrm>
                <a:off x="3752780" y="2235341"/>
                <a:ext cx="607380" cy="315978"/>
              </a:xfrm>
              <a:custGeom>
                <a:avLst/>
                <a:gdLst>
                  <a:gd name="T0" fmla="*/ 35 w 173"/>
                  <a:gd name="T1" fmla="*/ 0 h 90"/>
                  <a:gd name="T2" fmla="*/ 0 w 173"/>
                  <a:gd name="T3" fmla="*/ 65 h 90"/>
                  <a:gd name="T4" fmla="*/ 0 w 173"/>
                  <a:gd name="T5" fmla="*/ 90 h 90"/>
                  <a:gd name="T6" fmla="*/ 173 w 173"/>
                  <a:gd name="T7" fmla="*/ 90 h 90"/>
                  <a:gd name="T8" fmla="*/ 173 w 173"/>
                  <a:gd name="T9" fmla="*/ 65 h 90"/>
                  <a:gd name="T10" fmla="*/ 139 w 173"/>
                  <a:gd name="T11" fmla="*/ 0 h 90"/>
                  <a:gd name="T12" fmla="*/ 35 w 173"/>
                  <a:gd name="T13" fmla="*/ 0 h 90"/>
                  <a:gd name="T14" fmla="*/ 6 w 173"/>
                  <a:gd name="T15" fmla="*/ 84 h 90"/>
                  <a:gd name="T16" fmla="*/ 6 w 173"/>
                  <a:gd name="T17" fmla="*/ 66 h 90"/>
                  <a:gd name="T18" fmla="*/ 167 w 173"/>
                  <a:gd name="T19" fmla="*/ 66 h 90"/>
                  <a:gd name="T20" fmla="*/ 167 w 173"/>
                  <a:gd name="T21" fmla="*/ 84 h 90"/>
                  <a:gd name="T22" fmla="*/ 6 w 173"/>
                  <a:gd name="T23" fmla="*/ 84 h 90"/>
                  <a:gd name="T24" fmla="*/ 6 w 173"/>
                  <a:gd name="T25" fmla="*/ 65 h 90"/>
                  <a:gd name="T26" fmla="*/ 38 w 173"/>
                  <a:gd name="T27" fmla="*/ 4 h 90"/>
                  <a:gd name="T28" fmla="*/ 136 w 173"/>
                  <a:gd name="T29" fmla="*/ 4 h 90"/>
                  <a:gd name="T30" fmla="*/ 167 w 173"/>
                  <a:gd name="T31" fmla="*/ 65 h 90"/>
                  <a:gd name="T32" fmla="*/ 6 w 173"/>
                  <a:gd name="T33" fmla="*/ 6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3" h="90">
                    <a:moveTo>
                      <a:pt x="35" y="0"/>
                    </a:moveTo>
                    <a:lnTo>
                      <a:pt x="0" y="65"/>
                    </a:lnTo>
                    <a:lnTo>
                      <a:pt x="0" y="90"/>
                    </a:lnTo>
                    <a:lnTo>
                      <a:pt x="173" y="90"/>
                    </a:lnTo>
                    <a:lnTo>
                      <a:pt x="173" y="65"/>
                    </a:lnTo>
                    <a:lnTo>
                      <a:pt x="139" y="0"/>
                    </a:lnTo>
                    <a:lnTo>
                      <a:pt x="35" y="0"/>
                    </a:lnTo>
                    <a:close/>
                    <a:moveTo>
                      <a:pt x="6" y="84"/>
                    </a:moveTo>
                    <a:lnTo>
                      <a:pt x="6" y="66"/>
                    </a:lnTo>
                    <a:lnTo>
                      <a:pt x="167" y="66"/>
                    </a:lnTo>
                    <a:lnTo>
                      <a:pt x="167" y="84"/>
                    </a:lnTo>
                    <a:lnTo>
                      <a:pt x="6" y="84"/>
                    </a:lnTo>
                    <a:close/>
                    <a:moveTo>
                      <a:pt x="6" y="65"/>
                    </a:moveTo>
                    <a:lnTo>
                      <a:pt x="38" y="4"/>
                    </a:lnTo>
                    <a:lnTo>
                      <a:pt x="136" y="4"/>
                    </a:lnTo>
                    <a:lnTo>
                      <a:pt x="167" y="65"/>
                    </a:lnTo>
                    <a:lnTo>
                      <a:pt x="6" y="65"/>
                    </a:lnTo>
                    <a:close/>
                  </a:path>
                </a:pathLst>
              </a:custGeom>
              <a:solidFill>
                <a:srgbClr val="FF6C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grpSp>
      <p:cxnSp>
        <p:nvCxnSpPr>
          <p:cNvPr id="21" name="Straight Connector 20"/>
          <p:cNvCxnSpPr/>
          <p:nvPr/>
        </p:nvCxnSpPr>
        <p:spPr>
          <a:xfrm>
            <a:off x="1811292" y="2873400"/>
            <a:ext cx="5558854" cy="0"/>
          </a:xfrm>
          <a:prstGeom prst="line">
            <a:avLst/>
          </a:prstGeom>
          <a:ln w="19050">
            <a:solidFill>
              <a:schemeClr val="bg2">
                <a:lumMod val="50000"/>
              </a:schemeClr>
            </a:solidFill>
            <a:prstDash val="solid"/>
          </a:ln>
          <a:effectLst/>
        </p:spPr>
        <p:style>
          <a:lnRef idx="2">
            <a:schemeClr val="accent1"/>
          </a:lnRef>
          <a:fillRef idx="0">
            <a:schemeClr val="accent1"/>
          </a:fillRef>
          <a:effectRef idx="1">
            <a:schemeClr val="accent1"/>
          </a:effectRef>
          <a:fontRef idx="minor">
            <a:schemeClr val="tx1"/>
          </a:fontRef>
        </p:style>
      </p:cxnSp>
      <p:grpSp>
        <p:nvGrpSpPr>
          <p:cNvPr id="22" name="Group 21"/>
          <p:cNvGrpSpPr/>
          <p:nvPr/>
        </p:nvGrpSpPr>
        <p:grpSpPr>
          <a:xfrm>
            <a:off x="6816013" y="1809106"/>
            <a:ext cx="1219939" cy="1351352"/>
            <a:chOff x="7064202" y="2351983"/>
            <a:chExt cx="1219939" cy="1351352"/>
          </a:xfrm>
        </p:grpSpPr>
        <p:sp>
          <p:nvSpPr>
            <p:cNvPr id="23" name="TextBox 22"/>
            <p:cNvSpPr txBox="1"/>
            <p:nvPr/>
          </p:nvSpPr>
          <p:spPr>
            <a:xfrm>
              <a:off x="7064202" y="2450591"/>
              <a:ext cx="1219939" cy="523220"/>
            </a:xfrm>
            <a:prstGeom prst="rect">
              <a:avLst/>
            </a:prstGeom>
            <a:noFill/>
          </p:spPr>
          <p:txBody>
            <a:bodyPr wrap="square" rtlCol="0">
              <a:spAutoFit/>
            </a:bodyPr>
            <a:lstStyle/>
            <a:p>
              <a:pPr algn="ctr"/>
              <a:r>
                <a:rPr lang="en-US" sz="1400" dirty="0" smtClean="0">
                  <a:solidFill>
                    <a:schemeClr val="tx2"/>
                  </a:solidFill>
                  <a:latin typeface="+mn-lt"/>
                </a:rPr>
                <a:t>Netrounds Test Agent</a:t>
              </a:r>
              <a:endParaRPr lang="en-US" dirty="0">
                <a:solidFill>
                  <a:schemeClr val="tx2"/>
                </a:solidFill>
                <a:latin typeface="+mn-lt"/>
              </a:endParaRPr>
            </a:p>
          </p:txBody>
        </p:sp>
        <p:sp>
          <p:nvSpPr>
            <p:cNvPr id="24" name="Rounded Rectangle 23"/>
            <p:cNvSpPr/>
            <p:nvPr/>
          </p:nvSpPr>
          <p:spPr>
            <a:xfrm>
              <a:off x="7064976" y="2351983"/>
              <a:ext cx="1203687" cy="1351352"/>
            </a:xfrm>
            <a:prstGeom prst="roundRect">
              <a:avLst/>
            </a:prstGeom>
            <a:noFill/>
            <a:ln>
              <a:solidFill>
                <a:schemeClr val="tx2"/>
              </a:solidFill>
              <a:prstDash val="dash"/>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dirty="0"/>
            </a:p>
          </p:txBody>
        </p:sp>
        <p:grpSp>
          <p:nvGrpSpPr>
            <p:cNvPr id="25" name="Group 24"/>
            <p:cNvGrpSpPr/>
            <p:nvPr/>
          </p:nvGrpSpPr>
          <p:grpSpPr>
            <a:xfrm>
              <a:off x="7370637" y="3193820"/>
              <a:ext cx="624934" cy="337043"/>
              <a:chOff x="3745758" y="2224808"/>
              <a:chExt cx="624934" cy="337043"/>
            </a:xfrm>
          </p:grpSpPr>
          <p:sp>
            <p:nvSpPr>
              <p:cNvPr id="26" name="Freeform 673"/>
              <p:cNvSpPr>
                <a:spLocks/>
              </p:cNvSpPr>
              <p:nvPr/>
            </p:nvSpPr>
            <p:spPr bwMode="auto">
              <a:xfrm>
                <a:off x="3745758" y="2224808"/>
                <a:ext cx="624934" cy="337043"/>
              </a:xfrm>
              <a:custGeom>
                <a:avLst/>
                <a:gdLst>
                  <a:gd name="T0" fmla="*/ 142 w 178"/>
                  <a:gd name="T1" fmla="*/ 0 h 96"/>
                  <a:gd name="T2" fmla="*/ 35 w 178"/>
                  <a:gd name="T3" fmla="*/ 0 h 96"/>
                  <a:gd name="T4" fmla="*/ 0 w 178"/>
                  <a:gd name="T5" fmla="*/ 68 h 96"/>
                  <a:gd name="T6" fmla="*/ 0 w 178"/>
                  <a:gd name="T7" fmla="*/ 96 h 96"/>
                  <a:gd name="T8" fmla="*/ 178 w 178"/>
                  <a:gd name="T9" fmla="*/ 96 h 96"/>
                  <a:gd name="T10" fmla="*/ 178 w 178"/>
                  <a:gd name="T11" fmla="*/ 68 h 96"/>
                  <a:gd name="T12" fmla="*/ 142 w 178"/>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78" h="96">
                    <a:moveTo>
                      <a:pt x="142" y="0"/>
                    </a:moveTo>
                    <a:lnTo>
                      <a:pt x="35" y="0"/>
                    </a:lnTo>
                    <a:lnTo>
                      <a:pt x="0" y="68"/>
                    </a:lnTo>
                    <a:lnTo>
                      <a:pt x="0" y="96"/>
                    </a:lnTo>
                    <a:lnTo>
                      <a:pt x="178" y="96"/>
                    </a:lnTo>
                    <a:lnTo>
                      <a:pt x="178" y="68"/>
                    </a:lnTo>
                    <a:lnTo>
                      <a:pt x="14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27" name="Rectangle 674"/>
              <p:cNvSpPr>
                <a:spLocks noChangeArrowheads="1"/>
              </p:cNvSpPr>
              <p:nvPr/>
            </p:nvSpPr>
            <p:spPr bwMode="auto">
              <a:xfrm>
                <a:off x="3773845" y="2467058"/>
                <a:ext cx="565249" cy="63196"/>
              </a:xfrm>
              <a:prstGeom prst="rect">
                <a:avLst/>
              </a:prstGeom>
              <a:solidFill>
                <a:srgbClr val="FFAE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28" name="Freeform 675"/>
              <p:cNvSpPr>
                <a:spLocks noEditPoints="1"/>
              </p:cNvSpPr>
              <p:nvPr/>
            </p:nvSpPr>
            <p:spPr bwMode="auto">
              <a:xfrm>
                <a:off x="3773845" y="2249385"/>
                <a:ext cx="565249" cy="214163"/>
              </a:xfrm>
              <a:custGeom>
                <a:avLst/>
                <a:gdLst>
                  <a:gd name="T0" fmla="*/ 21 w 107"/>
                  <a:gd name="T1" fmla="*/ 0 h 40"/>
                  <a:gd name="T2" fmla="*/ 0 w 107"/>
                  <a:gd name="T3" fmla="*/ 40 h 40"/>
                  <a:gd name="T4" fmla="*/ 107 w 107"/>
                  <a:gd name="T5" fmla="*/ 40 h 40"/>
                  <a:gd name="T6" fmla="*/ 86 w 107"/>
                  <a:gd name="T7" fmla="*/ 0 h 40"/>
                  <a:gd name="T8" fmla="*/ 21 w 107"/>
                  <a:gd name="T9" fmla="*/ 0 h 40"/>
                  <a:gd name="T10" fmla="*/ 54 w 107"/>
                  <a:gd name="T11" fmla="*/ 33 h 40"/>
                  <a:gd name="T12" fmla="*/ 24 w 107"/>
                  <a:gd name="T13" fmla="*/ 16 h 40"/>
                  <a:gd name="T14" fmla="*/ 50 w 107"/>
                  <a:gd name="T15" fmla="*/ 5 h 40"/>
                  <a:gd name="T16" fmla="*/ 69 w 107"/>
                  <a:gd name="T17" fmla="*/ 17 h 40"/>
                  <a:gd name="T18" fmla="*/ 53 w 107"/>
                  <a:gd name="T19" fmla="*/ 9 h 40"/>
                  <a:gd name="T20" fmla="*/ 38 w 107"/>
                  <a:gd name="T21" fmla="*/ 16 h 40"/>
                  <a:gd name="T22" fmla="*/ 58 w 107"/>
                  <a:gd name="T23" fmla="*/ 24 h 40"/>
                  <a:gd name="T24" fmla="*/ 77 w 107"/>
                  <a:gd name="T25" fmla="*/ 13 h 40"/>
                  <a:gd name="T26" fmla="*/ 66 w 107"/>
                  <a:gd name="T27" fmla="*/ 6 h 40"/>
                  <a:gd name="T28" fmla="*/ 83 w 107"/>
                  <a:gd name="T29" fmla="*/ 17 h 40"/>
                  <a:gd name="T30" fmla="*/ 54 w 107"/>
                  <a:gd name="T31" fmla="*/ 3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40">
                    <a:moveTo>
                      <a:pt x="21" y="0"/>
                    </a:moveTo>
                    <a:cubicBezTo>
                      <a:pt x="0" y="40"/>
                      <a:pt x="0" y="40"/>
                      <a:pt x="0" y="40"/>
                    </a:cubicBezTo>
                    <a:cubicBezTo>
                      <a:pt x="107" y="40"/>
                      <a:pt x="107" y="40"/>
                      <a:pt x="107" y="40"/>
                    </a:cubicBezTo>
                    <a:cubicBezTo>
                      <a:pt x="86" y="0"/>
                      <a:pt x="86" y="0"/>
                      <a:pt x="86" y="0"/>
                    </a:cubicBezTo>
                    <a:lnTo>
                      <a:pt x="21" y="0"/>
                    </a:lnTo>
                    <a:close/>
                    <a:moveTo>
                      <a:pt x="54" y="33"/>
                    </a:moveTo>
                    <a:cubicBezTo>
                      <a:pt x="37" y="33"/>
                      <a:pt x="20" y="27"/>
                      <a:pt x="24" y="16"/>
                    </a:cubicBezTo>
                    <a:cubicBezTo>
                      <a:pt x="27" y="8"/>
                      <a:pt x="41" y="5"/>
                      <a:pt x="50" y="5"/>
                    </a:cubicBezTo>
                    <a:cubicBezTo>
                      <a:pt x="66" y="5"/>
                      <a:pt x="73" y="13"/>
                      <a:pt x="69" y="17"/>
                    </a:cubicBezTo>
                    <a:cubicBezTo>
                      <a:pt x="68" y="15"/>
                      <a:pt x="64" y="9"/>
                      <a:pt x="53" y="9"/>
                    </a:cubicBezTo>
                    <a:cubicBezTo>
                      <a:pt x="46" y="9"/>
                      <a:pt x="38" y="11"/>
                      <a:pt x="38" y="16"/>
                    </a:cubicBezTo>
                    <a:cubicBezTo>
                      <a:pt x="38" y="20"/>
                      <a:pt x="45" y="25"/>
                      <a:pt x="58" y="24"/>
                    </a:cubicBezTo>
                    <a:cubicBezTo>
                      <a:pt x="73" y="24"/>
                      <a:pt x="79" y="18"/>
                      <a:pt x="77" y="13"/>
                    </a:cubicBezTo>
                    <a:cubicBezTo>
                      <a:pt x="76" y="10"/>
                      <a:pt x="70" y="7"/>
                      <a:pt x="66" y="6"/>
                    </a:cubicBezTo>
                    <a:cubicBezTo>
                      <a:pt x="72" y="7"/>
                      <a:pt x="81" y="10"/>
                      <a:pt x="83" y="17"/>
                    </a:cubicBezTo>
                    <a:cubicBezTo>
                      <a:pt x="86" y="25"/>
                      <a:pt x="74" y="33"/>
                      <a:pt x="54" y="33"/>
                    </a:cubicBezTo>
                    <a:close/>
                  </a:path>
                </a:pathLst>
              </a:custGeom>
              <a:solidFill>
                <a:srgbClr val="FFAE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29" name="Freeform 676"/>
              <p:cNvSpPr>
                <a:spLocks noEditPoints="1"/>
              </p:cNvSpPr>
              <p:nvPr/>
            </p:nvSpPr>
            <p:spPr bwMode="auto">
              <a:xfrm>
                <a:off x="3752780" y="2235341"/>
                <a:ext cx="607380" cy="315978"/>
              </a:xfrm>
              <a:custGeom>
                <a:avLst/>
                <a:gdLst>
                  <a:gd name="T0" fmla="*/ 35 w 173"/>
                  <a:gd name="T1" fmla="*/ 0 h 90"/>
                  <a:gd name="T2" fmla="*/ 0 w 173"/>
                  <a:gd name="T3" fmla="*/ 65 h 90"/>
                  <a:gd name="T4" fmla="*/ 0 w 173"/>
                  <a:gd name="T5" fmla="*/ 90 h 90"/>
                  <a:gd name="T6" fmla="*/ 173 w 173"/>
                  <a:gd name="T7" fmla="*/ 90 h 90"/>
                  <a:gd name="T8" fmla="*/ 173 w 173"/>
                  <a:gd name="T9" fmla="*/ 65 h 90"/>
                  <a:gd name="T10" fmla="*/ 139 w 173"/>
                  <a:gd name="T11" fmla="*/ 0 h 90"/>
                  <a:gd name="T12" fmla="*/ 35 w 173"/>
                  <a:gd name="T13" fmla="*/ 0 h 90"/>
                  <a:gd name="T14" fmla="*/ 6 w 173"/>
                  <a:gd name="T15" fmla="*/ 84 h 90"/>
                  <a:gd name="T16" fmla="*/ 6 w 173"/>
                  <a:gd name="T17" fmla="*/ 66 h 90"/>
                  <a:gd name="T18" fmla="*/ 167 w 173"/>
                  <a:gd name="T19" fmla="*/ 66 h 90"/>
                  <a:gd name="T20" fmla="*/ 167 w 173"/>
                  <a:gd name="T21" fmla="*/ 84 h 90"/>
                  <a:gd name="T22" fmla="*/ 6 w 173"/>
                  <a:gd name="T23" fmla="*/ 84 h 90"/>
                  <a:gd name="T24" fmla="*/ 6 w 173"/>
                  <a:gd name="T25" fmla="*/ 65 h 90"/>
                  <a:gd name="T26" fmla="*/ 38 w 173"/>
                  <a:gd name="T27" fmla="*/ 4 h 90"/>
                  <a:gd name="T28" fmla="*/ 136 w 173"/>
                  <a:gd name="T29" fmla="*/ 4 h 90"/>
                  <a:gd name="T30" fmla="*/ 167 w 173"/>
                  <a:gd name="T31" fmla="*/ 65 h 90"/>
                  <a:gd name="T32" fmla="*/ 6 w 173"/>
                  <a:gd name="T33" fmla="*/ 6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3" h="90">
                    <a:moveTo>
                      <a:pt x="35" y="0"/>
                    </a:moveTo>
                    <a:lnTo>
                      <a:pt x="0" y="65"/>
                    </a:lnTo>
                    <a:lnTo>
                      <a:pt x="0" y="90"/>
                    </a:lnTo>
                    <a:lnTo>
                      <a:pt x="173" y="90"/>
                    </a:lnTo>
                    <a:lnTo>
                      <a:pt x="173" y="65"/>
                    </a:lnTo>
                    <a:lnTo>
                      <a:pt x="139" y="0"/>
                    </a:lnTo>
                    <a:lnTo>
                      <a:pt x="35" y="0"/>
                    </a:lnTo>
                    <a:close/>
                    <a:moveTo>
                      <a:pt x="6" y="84"/>
                    </a:moveTo>
                    <a:lnTo>
                      <a:pt x="6" y="66"/>
                    </a:lnTo>
                    <a:lnTo>
                      <a:pt x="167" y="66"/>
                    </a:lnTo>
                    <a:lnTo>
                      <a:pt x="167" y="84"/>
                    </a:lnTo>
                    <a:lnTo>
                      <a:pt x="6" y="84"/>
                    </a:lnTo>
                    <a:close/>
                    <a:moveTo>
                      <a:pt x="6" y="65"/>
                    </a:moveTo>
                    <a:lnTo>
                      <a:pt x="38" y="4"/>
                    </a:lnTo>
                    <a:lnTo>
                      <a:pt x="136" y="4"/>
                    </a:lnTo>
                    <a:lnTo>
                      <a:pt x="167" y="65"/>
                    </a:lnTo>
                    <a:lnTo>
                      <a:pt x="6" y="65"/>
                    </a:lnTo>
                    <a:close/>
                  </a:path>
                </a:pathLst>
              </a:custGeom>
              <a:solidFill>
                <a:srgbClr val="FF6C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grpSp>
      <p:cxnSp>
        <p:nvCxnSpPr>
          <p:cNvPr id="30" name="Straight Connector 29"/>
          <p:cNvCxnSpPr/>
          <p:nvPr/>
        </p:nvCxnSpPr>
        <p:spPr>
          <a:xfrm>
            <a:off x="5518735" y="4011557"/>
            <a:ext cx="560369" cy="0"/>
          </a:xfrm>
          <a:prstGeom prst="line">
            <a:avLst/>
          </a:prstGeom>
          <a:ln w="19050">
            <a:solidFill>
              <a:schemeClr val="bg2">
                <a:lumMod val="50000"/>
              </a:schemeClr>
            </a:solidFill>
            <a:prstDash val="solid"/>
          </a:ln>
          <a:effectLst/>
        </p:spPr>
        <p:style>
          <a:lnRef idx="2">
            <a:schemeClr val="accent1"/>
          </a:lnRef>
          <a:fillRef idx="0">
            <a:schemeClr val="accent1"/>
          </a:fillRef>
          <a:effectRef idx="1">
            <a:schemeClr val="accent1"/>
          </a:effectRef>
          <a:fontRef idx="minor">
            <a:schemeClr val="tx1"/>
          </a:fontRef>
        </p:style>
      </p:cxnSp>
      <p:grpSp>
        <p:nvGrpSpPr>
          <p:cNvPr id="31" name="Group 30"/>
          <p:cNvGrpSpPr>
            <a:grpSpLocks/>
          </p:cNvGrpSpPr>
          <p:nvPr/>
        </p:nvGrpSpPr>
        <p:grpSpPr bwMode="auto">
          <a:xfrm>
            <a:off x="2281143" y="2636790"/>
            <a:ext cx="748800" cy="351195"/>
            <a:chOff x="3831782" y="937327"/>
            <a:chExt cx="840984" cy="317352"/>
          </a:xfrm>
        </p:grpSpPr>
        <p:sp>
          <p:nvSpPr>
            <p:cNvPr id="32" name="Freeform 31"/>
            <p:cNvSpPr>
              <a:spLocks/>
            </p:cNvSpPr>
            <p:nvPr/>
          </p:nvSpPr>
          <p:spPr bwMode="auto">
            <a:xfrm>
              <a:off x="3831782" y="937327"/>
              <a:ext cx="840984" cy="317352"/>
            </a:xfrm>
            <a:custGeom>
              <a:avLst/>
              <a:gdLst>
                <a:gd name="T0" fmla="*/ 2147483646 w 212"/>
                <a:gd name="T1" fmla="*/ 0 h 80"/>
                <a:gd name="T2" fmla="*/ 519299686 w 212"/>
                <a:gd name="T3" fmla="*/ 0 h 80"/>
                <a:gd name="T4" fmla="*/ 0 w 212"/>
                <a:gd name="T5" fmla="*/ 865498242 h 80"/>
                <a:gd name="T6" fmla="*/ 0 w 212"/>
                <a:gd name="T7" fmla="*/ 1258903649 h 80"/>
                <a:gd name="T8" fmla="*/ 2147483646 w 212"/>
                <a:gd name="T9" fmla="*/ 1258903649 h 80"/>
                <a:gd name="T10" fmla="*/ 2147483646 w 212"/>
                <a:gd name="T11" fmla="*/ 865498242 h 80"/>
                <a:gd name="T12" fmla="*/ 2147483646 w 212"/>
                <a:gd name="T13" fmla="*/ 0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80">
                  <a:moveTo>
                    <a:pt x="179" y="0"/>
                  </a:moveTo>
                  <a:lnTo>
                    <a:pt x="33" y="0"/>
                  </a:lnTo>
                  <a:lnTo>
                    <a:pt x="0" y="55"/>
                  </a:lnTo>
                  <a:lnTo>
                    <a:pt x="0" y="80"/>
                  </a:lnTo>
                  <a:lnTo>
                    <a:pt x="212" y="80"/>
                  </a:lnTo>
                  <a:lnTo>
                    <a:pt x="212" y="55"/>
                  </a:lnTo>
                  <a:lnTo>
                    <a:pt x="179" y="0"/>
                  </a:lnTo>
                  <a:close/>
                </a:path>
              </a:pathLst>
            </a:custGeom>
            <a:solidFill>
              <a:srgbClr val="3A9B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endParaRPr lang="en-US" dirty="0">
                <a:latin typeface="+mn-lt"/>
              </a:endParaRPr>
            </a:p>
          </p:txBody>
        </p:sp>
        <p:sp>
          <p:nvSpPr>
            <p:cNvPr id="33" name="Freeform 32"/>
            <p:cNvSpPr>
              <a:spLocks noEditPoints="1"/>
            </p:cNvSpPr>
            <p:nvPr/>
          </p:nvSpPr>
          <p:spPr bwMode="auto">
            <a:xfrm>
              <a:off x="3843682" y="945261"/>
              <a:ext cx="817182" cy="305452"/>
            </a:xfrm>
            <a:custGeom>
              <a:avLst/>
              <a:gdLst>
                <a:gd name="T0" fmla="*/ 2147483646 w 206"/>
                <a:gd name="T1" fmla="*/ 0 h 77"/>
                <a:gd name="T2" fmla="*/ 487825919 w 206"/>
                <a:gd name="T3" fmla="*/ 0 h 77"/>
                <a:gd name="T4" fmla="*/ 0 w 206"/>
                <a:gd name="T5" fmla="*/ 834026769 h 77"/>
                <a:gd name="T6" fmla="*/ 0 w 206"/>
                <a:gd name="T7" fmla="*/ 1211700316 h 77"/>
                <a:gd name="T8" fmla="*/ 2147483646 w 206"/>
                <a:gd name="T9" fmla="*/ 1211700316 h 77"/>
                <a:gd name="T10" fmla="*/ 2147483646 w 206"/>
                <a:gd name="T11" fmla="*/ 834026769 h 77"/>
                <a:gd name="T12" fmla="*/ 2147483646 w 206"/>
                <a:gd name="T13" fmla="*/ 0 h 77"/>
                <a:gd name="T14" fmla="*/ 535036030 w 206"/>
                <a:gd name="T15" fmla="*/ 62946913 h 77"/>
                <a:gd name="T16" fmla="*/ 2147483646 w 206"/>
                <a:gd name="T17" fmla="*/ 62946913 h 77"/>
                <a:gd name="T18" fmla="*/ 2147483646 w 206"/>
                <a:gd name="T19" fmla="*/ 834026769 h 77"/>
                <a:gd name="T20" fmla="*/ 94416256 w 206"/>
                <a:gd name="T21" fmla="*/ 834026769 h 77"/>
                <a:gd name="T22" fmla="*/ 535036030 w 206"/>
                <a:gd name="T23" fmla="*/ 62946913 h 77"/>
                <a:gd name="T24" fmla="*/ 62946815 w 206"/>
                <a:gd name="T25" fmla="*/ 1133016674 h 77"/>
                <a:gd name="T26" fmla="*/ 62946815 w 206"/>
                <a:gd name="T27" fmla="*/ 849763497 h 77"/>
                <a:gd name="T28" fmla="*/ 2147483646 w 206"/>
                <a:gd name="T29" fmla="*/ 849763497 h 77"/>
                <a:gd name="T30" fmla="*/ 2147483646 w 206"/>
                <a:gd name="T31" fmla="*/ 1133016674 h 77"/>
                <a:gd name="T32" fmla="*/ 62946815 w 206"/>
                <a:gd name="T33" fmla="*/ 1133016674 h 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6" h="77">
                  <a:moveTo>
                    <a:pt x="174" y="0"/>
                  </a:moveTo>
                  <a:lnTo>
                    <a:pt x="31" y="0"/>
                  </a:lnTo>
                  <a:lnTo>
                    <a:pt x="0" y="53"/>
                  </a:lnTo>
                  <a:lnTo>
                    <a:pt x="0" y="77"/>
                  </a:lnTo>
                  <a:lnTo>
                    <a:pt x="206" y="77"/>
                  </a:lnTo>
                  <a:lnTo>
                    <a:pt x="206" y="53"/>
                  </a:lnTo>
                  <a:lnTo>
                    <a:pt x="174" y="0"/>
                  </a:lnTo>
                  <a:close/>
                  <a:moveTo>
                    <a:pt x="34" y="4"/>
                  </a:moveTo>
                  <a:lnTo>
                    <a:pt x="171" y="4"/>
                  </a:lnTo>
                  <a:lnTo>
                    <a:pt x="200" y="53"/>
                  </a:lnTo>
                  <a:lnTo>
                    <a:pt x="6" y="53"/>
                  </a:lnTo>
                  <a:lnTo>
                    <a:pt x="34" y="4"/>
                  </a:lnTo>
                  <a:close/>
                  <a:moveTo>
                    <a:pt x="4" y="72"/>
                  </a:moveTo>
                  <a:lnTo>
                    <a:pt x="4" y="54"/>
                  </a:lnTo>
                  <a:lnTo>
                    <a:pt x="202" y="54"/>
                  </a:lnTo>
                  <a:lnTo>
                    <a:pt x="202" y="72"/>
                  </a:lnTo>
                  <a:lnTo>
                    <a:pt x="4"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endParaRPr lang="en-US" dirty="0">
                <a:latin typeface="+mn-lt"/>
              </a:endParaRPr>
            </a:p>
          </p:txBody>
        </p:sp>
        <p:sp>
          <p:nvSpPr>
            <p:cNvPr id="34" name="Rectangle 33"/>
            <p:cNvSpPr>
              <a:spLocks noChangeArrowheads="1"/>
            </p:cNvSpPr>
            <p:nvPr/>
          </p:nvSpPr>
          <p:spPr bwMode="auto">
            <a:xfrm>
              <a:off x="4022193" y="1183276"/>
              <a:ext cx="39669"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en-US" altLang="en-US" sz="1800" dirty="0">
                <a:solidFill>
                  <a:schemeClr val="tx1"/>
                </a:solidFill>
                <a:latin typeface="+mn-lt"/>
              </a:endParaRPr>
            </a:p>
          </p:txBody>
        </p:sp>
        <p:sp>
          <p:nvSpPr>
            <p:cNvPr id="35" name="Rectangle 34"/>
            <p:cNvSpPr>
              <a:spLocks noChangeArrowheads="1"/>
            </p:cNvSpPr>
            <p:nvPr/>
          </p:nvSpPr>
          <p:spPr bwMode="auto">
            <a:xfrm>
              <a:off x="4121366" y="1183276"/>
              <a:ext cx="47603"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en-US" altLang="en-US" sz="1800" dirty="0">
                <a:solidFill>
                  <a:schemeClr val="tx1"/>
                </a:solidFill>
                <a:latin typeface="+mn-lt"/>
              </a:endParaRPr>
            </a:p>
          </p:txBody>
        </p:sp>
        <p:sp>
          <p:nvSpPr>
            <p:cNvPr id="36" name="Rectangle 35"/>
            <p:cNvSpPr>
              <a:spLocks noChangeArrowheads="1"/>
            </p:cNvSpPr>
            <p:nvPr/>
          </p:nvSpPr>
          <p:spPr bwMode="auto">
            <a:xfrm>
              <a:off x="3915087" y="1183276"/>
              <a:ext cx="47603"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en-US" altLang="en-US" sz="1800" dirty="0">
                <a:solidFill>
                  <a:schemeClr val="tx1"/>
                </a:solidFill>
                <a:latin typeface="+mn-lt"/>
              </a:endParaRPr>
            </a:p>
          </p:txBody>
        </p:sp>
        <p:sp>
          <p:nvSpPr>
            <p:cNvPr id="37" name="Rectangle 36"/>
            <p:cNvSpPr>
              <a:spLocks noChangeArrowheads="1"/>
            </p:cNvSpPr>
            <p:nvPr/>
          </p:nvSpPr>
          <p:spPr bwMode="auto">
            <a:xfrm>
              <a:off x="4232439" y="1183276"/>
              <a:ext cx="39669"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en-US" altLang="en-US" sz="1800" dirty="0">
                <a:solidFill>
                  <a:schemeClr val="tx1"/>
                </a:solidFill>
                <a:latin typeface="+mn-lt"/>
              </a:endParaRPr>
            </a:p>
          </p:txBody>
        </p:sp>
        <p:sp>
          <p:nvSpPr>
            <p:cNvPr id="38" name="Rectangle 37"/>
            <p:cNvSpPr>
              <a:spLocks noChangeArrowheads="1"/>
            </p:cNvSpPr>
            <p:nvPr/>
          </p:nvSpPr>
          <p:spPr bwMode="auto">
            <a:xfrm>
              <a:off x="4339545" y="1183276"/>
              <a:ext cx="39669"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en-US" altLang="en-US" sz="1800" dirty="0">
                <a:solidFill>
                  <a:schemeClr val="tx1"/>
                </a:solidFill>
                <a:latin typeface="+mn-lt"/>
              </a:endParaRPr>
            </a:p>
          </p:txBody>
        </p:sp>
        <p:sp>
          <p:nvSpPr>
            <p:cNvPr id="39" name="Rectangle 38"/>
            <p:cNvSpPr>
              <a:spLocks noChangeArrowheads="1"/>
            </p:cNvSpPr>
            <p:nvPr/>
          </p:nvSpPr>
          <p:spPr bwMode="auto">
            <a:xfrm>
              <a:off x="4545824" y="1183276"/>
              <a:ext cx="43636"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en-US" altLang="en-US" sz="1800" dirty="0">
                <a:solidFill>
                  <a:schemeClr val="tx1"/>
                </a:solidFill>
                <a:latin typeface="+mn-lt"/>
              </a:endParaRPr>
            </a:p>
          </p:txBody>
        </p:sp>
        <p:sp>
          <p:nvSpPr>
            <p:cNvPr id="40" name="Rectangle 39"/>
            <p:cNvSpPr>
              <a:spLocks noChangeArrowheads="1"/>
            </p:cNvSpPr>
            <p:nvPr/>
          </p:nvSpPr>
          <p:spPr bwMode="auto">
            <a:xfrm>
              <a:off x="4438718" y="1183276"/>
              <a:ext cx="43636"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en-US" altLang="en-US" sz="1800" dirty="0">
                <a:solidFill>
                  <a:schemeClr val="tx1"/>
                </a:solidFill>
                <a:latin typeface="+mn-lt"/>
              </a:endParaRPr>
            </a:p>
          </p:txBody>
        </p:sp>
      </p:grpSp>
      <p:grpSp>
        <p:nvGrpSpPr>
          <p:cNvPr id="41" name="Group 40"/>
          <p:cNvGrpSpPr>
            <a:grpSpLocks/>
          </p:cNvGrpSpPr>
          <p:nvPr/>
        </p:nvGrpSpPr>
        <p:grpSpPr bwMode="auto">
          <a:xfrm>
            <a:off x="5783096" y="2614415"/>
            <a:ext cx="748800" cy="395943"/>
            <a:chOff x="3831782" y="937327"/>
            <a:chExt cx="840984" cy="317352"/>
          </a:xfrm>
        </p:grpSpPr>
        <p:sp>
          <p:nvSpPr>
            <p:cNvPr id="42" name="Freeform 41"/>
            <p:cNvSpPr>
              <a:spLocks/>
            </p:cNvSpPr>
            <p:nvPr/>
          </p:nvSpPr>
          <p:spPr bwMode="auto">
            <a:xfrm>
              <a:off x="3831782" y="937327"/>
              <a:ext cx="840984" cy="317352"/>
            </a:xfrm>
            <a:custGeom>
              <a:avLst/>
              <a:gdLst>
                <a:gd name="T0" fmla="*/ 2147483646 w 212"/>
                <a:gd name="T1" fmla="*/ 0 h 80"/>
                <a:gd name="T2" fmla="*/ 519299686 w 212"/>
                <a:gd name="T3" fmla="*/ 0 h 80"/>
                <a:gd name="T4" fmla="*/ 0 w 212"/>
                <a:gd name="T5" fmla="*/ 865498242 h 80"/>
                <a:gd name="T6" fmla="*/ 0 w 212"/>
                <a:gd name="T7" fmla="*/ 1258903649 h 80"/>
                <a:gd name="T8" fmla="*/ 2147483646 w 212"/>
                <a:gd name="T9" fmla="*/ 1258903649 h 80"/>
                <a:gd name="T10" fmla="*/ 2147483646 w 212"/>
                <a:gd name="T11" fmla="*/ 865498242 h 80"/>
                <a:gd name="T12" fmla="*/ 2147483646 w 212"/>
                <a:gd name="T13" fmla="*/ 0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80">
                  <a:moveTo>
                    <a:pt x="179" y="0"/>
                  </a:moveTo>
                  <a:lnTo>
                    <a:pt x="33" y="0"/>
                  </a:lnTo>
                  <a:lnTo>
                    <a:pt x="0" y="55"/>
                  </a:lnTo>
                  <a:lnTo>
                    <a:pt x="0" y="80"/>
                  </a:lnTo>
                  <a:lnTo>
                    <a:pt x="212" y="80"/>
                  </a:lnTo>
                  <a:lnTo>
                    <a:pt x="212" y="55"/>
                  </a:lnTo>
                  <a:lnTo>
                    <a:pt x="179" y="0"/>
                  </a:lnTo>
                  <a:close/>
                </a:path>
              </a:pathLst>
            </a:custGeom>
            <a:solidFill>
              <a:srgbClr val="3A9B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endParaRPr lang="en-US" dirty="0">
                <a:latin typeface="+mn-lt"/>
              </a:endParaRPr>
            </a:p>
          </p:txBody>
        </p:sp>
        <p:sp>
          <p:nvSpPr>
            <p:cNvPr id="43" name="Freeform 42"/>
            <p:cNvSpPr>
              <a:spLocks noEditPoints="1"/>
            </p:cNvSpPr>
            <p:nvPr/>
          </p:nvSpPr>
          <p:spPr bwMode="auto">
            <a:xfrm>
              <a:off x="3843682" y="945261"/>
              <a:ext cx="817182" cy="305452"/>
            </a:xfrm>
            <a:custGeom>
              <a:avLst/>
              <a:gdLst>
                <a:gd name="T0" fmla="*/ 2147483646 w 206"/>
                <a:gd name="T1" fmla="*/ 0 h 77"/>
                <a:gd name="T2" fmla="*/ 487825919 w 206"/>
                <a:gd name="T3" fmla="*/ 0 h 77"/>
                <a:gd name="T4" fmla="*/ 0 w 206"/>
                <a:gd name="T5" fmla="*/ 834026769 h 77"/>
                <a:gd name="T6" fmla="*/ 0 w 206"/>
                <a:gd name="T7" fmla="*/ 1211700316 h 77"/>
                <a:gd name="T8" fmla="*/ 2147483646 w 206"/>
                <a:gd name="T9" fmla="*/ 1211700316 h 77"/>
                <a:gd name="T10" fmla="*/ 2147483646 w 206"/>
                <a:gd name="T11" fmla="*/ 834026769 h 77"/>
                <a:gd name="T12" fmla="*/ 2147483646 w 206"/>
                <a:gd name="T13" fmla="*/ 0 h 77"/>
                <a:gd name="T14" fmla="*/ 535036030 w 206"/>
                <a:gd name="T15" fmla="*/ 62946913 h 77"/>
                <a:gd name="T16" fmla="*/ 2147483646 w 206"/>
                <a:gd name="T17" fmla="*/ 62946913 h 77"/>
                <a:gd name="T18" fmla="*/ 2147483646 w 206"/>
                <a:gd name="T19" fmla="*/ 834026769 h 77"/>
                <a:gd name="T20" fmla="*/ 94416256 w 206"/>
                <a:gd name="T21" fmla="*/ 834026769 h 77"/>
                <a:gd name="T22" fmla="*/ 535036030 w 206"/>
                <a:gd name="T23" fmla="*/ 62946913 h 77"/>
                <a:gd name="T24" fmla="*/ 62946815 w 206"/>
                <a:gd name="T25" fmla="*/ 1133016674 h 77"/>
                <a:gd name="T26" fmla="*/ 62946815 w 206"/>
                <a:gd name="T27" fmla="*/ 849763497 h 77"/>
                <a:gd name="T28" fmla="*/ 2147483646 w 206"/>
                <a:gd name="T29" fmla="*/ 849763497 h 77"/>
                <a:gd name="T30" fmla="*/ 2147483646 w 206"/>
                <a:gd name="T31" fmla="*/ 1133016674 h 77"/>
                <a:gd name="T32" fmla="*/ 62946815 w 206"/>
                <a:gd name="T33" fmla="*/ 1133016674 h 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6" h="77">
                  <a:moveTo>
                    <a:pt x="174" y="0"/>
                  </a:moveTo>
                  <a:lnTo>
                    <a:pt x="31" y="0"/>
                  </a:lnTo>
                  <a:lnTo>
                    <a:pt x="0" y="53"/>
                  </a:lnTo>
                  <a:lnTo>
                    <a:pt x="0" y="77"/>
                  </a:lnTo>
                  <a:lnTo>
                    <a:pt x="206" y="77"/>
                  </a:lnTo>
                  <a:lnTo>
                    <a:pt x="206" y="53"/>
                  </a:lnTo>
                  <a:lnTo>
                    <a:pt x="174" y="0"/>
                  </a:lnTo>
                  <a:close/>
                  <a:moveTo>
                    <a:pt x="34" y="4"/>
                  </a:moveTo>
                  <a:lnTo>
                    <a:pt x="171" y="4"/>
                  </a:lnTo>
                  <a:lnTo>
                    <a:pt x="200" y="53"/>
                  </a:lnTo>
                  <a:lnTo>
                    <a:pt x="6" y="53"/>
                  </a:lnTo>
                  <a:lnTo>
                    <a:pt x="34" y="4"/>
                  </a:lnTo>
                  <a:close/>
                  <a:moveTo>
                    <a:pt x="4" y="72"/>
                  </a:moveTo>
                  <a:lnTo>
                    <a:pt x="4" y="54"/>
                  </a:lnTo>
                  <a:lnTo>
                    <a:pt x="202" y="54"/>
                  </a:lnTo>
                  <a:lnTo>
                    <a:pt x="202" y="72"/>
                  </a:lnTo>
                  <a:lnTo>
                    <a:pt x="4"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endParaRPr lang="en-US" dirty="0">
                <a:latin typeface="+mn-lt"/>
              </a:endParaRPr>
            </a:p>
          </p:txBody>
        </p:sp>
        <p:sp>
          <p:nvSpPr>
            <p:cNvPr id="44" name="Rectangle 43"/>
            <p:cNvSpPr>
              <a:spLocks noChangeArrowheads="1"/>
            </p:cNvSpPr>
            <p:nvPr/>
          </p:nvSpPr>
          <p:spPr bwMode="auto">
            <a:xfrm>
              <a:off x="4022193" y="1183276"/>
              <a:ext cx="39669"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en-US" altLang="en-US" sz="1800" dirty="0">
                <a:solidFill>
                  <a:schemeClr val="tx1"/>
                </a:solidFill>
                <a:latin typeface="+mn-lt"/>
              </a:endParaRPr>
            </a:p>
          </p:txBody>
        </p:sp>
        <p:sp>
          <p:nvSpPr>
            <p:cNvPr id="45" name="Rectangle 44"/>
            <p:cNvSpPr>
              <a:spLocks noChangeArrowheads="1"/>
            </p:cNvSpPr>
            <p:nvPr/>
          </p:nvSpPr>
          <p:spPr bwMode="auto">
            <a:xfrm>
              <a:off x="4121366" y="1183276"/>
              <a:ext cx="47603"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en-US" altLang="en-US" sz="1800" dirty="0">
                <a:solidFill>
                  <a:schemeClr val="tx1"/>
                </a:solidFill>
                <a:latin typeface="+mn-lt"/>
              </a:endParaRPr>
            </a:p>
          </p:txBody>
        </p:sp>
        <p:sp>
          <p:nvSpPr>
            <p:cNvPr id="46" name="Rectangle 45"/>
            <p:cNvSpPr>
              <a:spLocks noChangeArrowheads="1"/>
            </p:cNvSpPr>
            <p:nvPr/>
          </p:nvSpPr>
          <p:spPr bwMode="auto">
            <a:xfrm>
              <a:off x="3915087" y="1183276"/>
              <a:ext cx="47603"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en-US" altLang="en-US" sz="1800" dirty="0">
                <a:solidFill>
                  <a:schemeClr val="tx1"/>
                </a:solidFill>
                <a:latin typeface="+mn-lt"/>
              </a:endParaRPr>
            </a:p>
          </p:txBody>
        </p:sp>
        <p:sp>
          <p:nvSpPr>
            <p:cNvPr id="47" name="Rectangle 46"/>
            <p:cNvSpPr>
              <a:spLocks noChangeArrowheads="1"/>
            </p:cNvSpPr>
            <p:nvPr/>
          </p:nvSpPr>
          <p:spPr bwMode="auto">
            <a:xfrm>
              <a:off x="4232439" y="1183276"/>
              <a:ext cx="39669"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en-US" altLang="en-US" sz="1800" dirty="0">
                <a:solidFill>
                  <a:schemeClr val="tx1"/>
                </a:solidFill>
                <a:latin typeface="+mn-lt"/>
              </a:endParaRPr>
            </a:p>
          </p:txBody>
        </p:sp>
        <p:sp>
          <p:nvSpPr>
            <p:cNvPr id="48" name="Rectangle 47"/>
            <p:cNvSpPr>
              <a:spLocks noChangeArrowheads="1"/>
            </p:cNvSpPr>
            <p:nvPr/>
          </p:nvSpPr>
          <p:spPr bwMode="auto">
            <a:xfrm>
              <a:off x="4339545" y="1183276"/>
              <a:ext cx="39669"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en-US" altLang="en-US" sz="1800" dirty="0">
                <a:solidFill>
                  <a:schemeClr val="tx1"/>
                </a:solidFill>
                <a:latin typeface="+mn-lt"/>
              </a:endParaRPr>
            </a:p>
          </p:txBody>
        </p:sp>
        <p:sp>
          <p:nvSpPr>
            <p:cNvPr id="49" name="Rectangle 48"/>
            <p:cNvSpPr>
              <a:spLocks noChangeArrowheads="1"/>
            </p:cNvSpPr>
            <p:nvPr/>
          </p:nvSpPr>
          <p:spPr bwMode="auto">
            <a:xfrm>
              <a:off x="4545824" y="1183276"/>
              <a:ext cx="43636"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en-US" altLang="en-US" sz="1800" dirty="0">
                <a:solidFill>
                  <a:schemeClr val="tx1"/>
                </a:solidFill>
                <a:latin typeface="+mn-lt"/>
              </a:endParaRPr>
            </a:p>
          </p:txBody>
        </p:sp>
        <p:sp>
          <p:nvSpPr>
            <p:cNvPr id="50" name="Rectangle 49"/>
            <p:cNvSpPr>
              <a:spLocks noChangeArrowheads="1"/>
            </p:cNvSpPr>
            <p:nvPr/>
          </p:nvSpPr>
          <p:spPr bwMode="auto">
            <a:xfrm>
              <a:off x="4438718" y="1183276"/>
              <a:ext cx="43636" cy="31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spcBef>
                  <a:spcPct val="0"/>
                </a:spcBef>
                <a:buClrTx/>
                <a:buFontTx/>
                <a:buNone/>
              </a:pPr>
              <a:endParaRPr lang="en-US" altLang="en-US" sz="1800" dirty="0">
                <a:solidFill>
                  <a:schemeClr val="tx1"/>
                </a:solidFill>
                <a:latin typeface="+mn-lt"/>
              </a:endParaRPr>
            </a:p>
          </p:txBody>
        </p:sp>
      </p:grpSp>
      <p:sp>
        <p:nvSpPr>
          <p:cNvPr id="51" name="Rectangle 50"/>
          <p:cNvSpPr/>
          <p:nvPr/>
        </p:nvSpPr>
        <p:spPr>
          <a:xfrm>
            <a:off x="6156856" y="3835570"/>
            <a:ext cx="2626398" cy="523220"/>
          </a:xfrm>
          <a:prstGeom prst="rect">
            <a:avLst/>
          </a:prstGeom>
        </p:spPr>
        <p:txBody>
          <a:bodyPr wrap="square">
            <a:spAutoFit/>
          </a:bodyPr>
          <a:lstStyle/>
          <a:p>
            <a:r>
              <a:rPr lang="en-US" sz="1400" i="1" dirty="0" smtClean="0">
                <a:solidFill>
                  <a:schemeClr val="bg2">
                    <a:lumMod val="25000"/>
                  </a:schemeClr>
                </a:solidFill>
                <a:latin typeface="+mn-lt"/>
                <a:ea typeface="Flexo" charset="0"/>
                <a:cs typeface="Flexo" charset="0"/>
              </a:rPr>
              <a:t>Agent-to-Agent Active</a:t>
            </a:r>
            <a:br>
              <a:rPr lang="en-US" sz="1400" i="1" dirty="0" smtClean="0">
                <a:solidFill>
                  <a:schemeClr val="bg2">
                    <a:lumMod val="25000"/>
                  </a:schemeClr>
                </a:solidFill>
                <a:latin typeface="+mn-lt"/>
                <a:ea typeface="Flexo" charset="0"/>
                <a:cs typeface="Flexo" charset="0"/>
              </a:rPr>
            </a:br>
            <a:r>
              <a:rPr lang="en-US" sz="1400" i="1" dirty="0" smtClean="0">
                <a:solidFill>
                  <a:schemeClr val="bg2">
                    <a:lumMod val="25000"/>
                  </a:schemeClr>
                </a:solidFill>
                <a:latin typeface="+mn-lt"/>
                <a:ea typeface="Flexo" charset="0"/>
                <a:cs typeface="Flexo" charset="0"/>
              </a:rPr>
              <a:t>Bi-directional L2-L7 Traffic</a:t>
            </a:r>
            <a:endParaRPr lang="en-US" dirty="0">
              <a:solidFill>
                <a:schemeClr val="bg2">
                  <a:lumMod val="25000"/>
                </a:schemeClr>
              </a:solidFill>
              <a:latin typeface="+mn-lt"/>
            </a:endParaRPr>
          </a:p>
        </p:txBody>
      </p:sp>
    </p:spTree>
    <p:extLst>
      <p:ext uri="{BB962C8B-B14F-4D97-AF65-F5344CB8AC3E}">
        <p14:creationId xmlns:p14="http://schemas.microsoft.com/office/powerpoint/2010/main" val="187442522"/>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16424" y="915409"/>
            <a:ext cx="8384675" cy="2569946"/>
          </a:xfrm>
        </p:spPr>
        <p:txBody>
          <a:bodyPr/>
          <a:lstStyle/>
          <a:p>
            <a:r>
              <a:rPr lang="en-US" dirty="0"/>
              <a:t>Cisco NSO – Our Industry Leading Automation &amp; Orchestration Platform</a:t>
            </a:r>
          </a:p>
        </p:txBody>
      </p:sp>
    </p:spTree>
    <p:extLst>
      <p:ext uri="{BB962C8B-B14F-4D97-AF65-F5344CB8AC3E}">
        <p14:creationId xmlns:p14="http://schemas.microsoft.com/office/powerpoint/2010/main" val="4020907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Summary</a:t>
            </a:r>
            <a:endParaRPr lang="en-US" dirty="0"/>
          </a:p>
        </p:txBody>
      </p:sp>
    </p:spTree>
    <p:extLst>
      <p:ext uri="{BB962C8B-B14F-4D97-AF65-F5344CB8AC3E}">
        <p14:creationId xmlns:p14="http://schemas.microsoft.com/office/powerpoint/2010/main" val="1672953326"/>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Service Assurance Challenges</a:t>
            </a:r>
            <a:endParaRPr lang="en-US" dirty="0"/>
          </a:p>
        </p:txBody>
      </p:sp>
      <p:grpSp>
        <p:nvGrpSpPr>
          <p:cNvPr id="178" name="Group 177"/>
          <p:cNvGrpSpPr/>
          <p:nvPr/>
        </p:nvGrpSpPr>
        <p:grpSpPr>
          <a:xfrm>
            <a:off x="322625" y="2853875"/>
            <a:ext cx="3634328" cy="1410069"/>
            <a:chOff x="322625" y="2853875"/>
            <a:chExt cx="3634328" cy="1410069"/>
          </a:xfrm>
        </p:grpSpPr>
        <p:pic>
          <p:nvPicPr>
            <p:cNvPr id="179" name="Picture 17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2244" y="3225113"/>
              <a:ext cx="3116492" cy="1038831"/>
            </a:xfrm>
            <a:prstGeom prst="rect">
              <a:avLst/>
            </a:prstGeom>
          </p:spPr>
        </p:pic>
        <p:sp>
          <p:nvSpPr>
            <p:cNvPr id="180" name="TextBox 179"/>
            <p:cNvSpPr txBox="1"/>
            <p:nvPr/>
          </p:nvSpPr>
          <p:spPr>
            <a:xfrm>
              <a:off x="322625" y="2853875"/>
              <a:ext cx="3634328" cy="369332"/>
            </a:xfrm>
            <a:prstGeom prst="rect">
              <a:avLst/>
            </a:prstGeom>
            <a:noFill/>
          </p:spPr>
          <p:txBody>
            <a:bodyPr wrap="none" rtlCol="0">
              <a:spAutoFit/>
            </a:bodyPr>
            <a:lstStyle/>
            <a:p>
              <a:r>
                <a:rPr lang="en-US" dirty="0" smtClean="0"/>
                <a:t>Fear the Great Mapping Machine!</a:t>
              </a:r>
              <a:endParaRPr lang="en-US" dirty="0"/>
            </a:p>
          </p:txBody>
        </p:sp>
      </p:grpSp>
      <p:grpSp>
        <p:nvGrpSpPr>
          <p:cNvPr id="181" name="Group 180"/>
          <p:cNvGrpSpPr/>
          <p:nvPr/>
        </p:nvGrpSpPr>
        <p:grpSpPr>
          <a:xfrm>
            <a:off x="327490" y="1217991"/>
            <a:ext cx="3799894" cy="1460912"/>
            <a:chOff x="310390" y="958531"/>
            <a:chExt cx="3799894" cy="1460912"/>
          </a:xfrm>
        </p:grpSpPr>
        <p:pic>
          <p:nvPicPr>
            <p:cNvPr id="182" name="Picture 18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0390" y="1527229"/>
              <a:ext cx="3799894" cy="892214"/>
            </a:xfrm>
            <a:prstGeom prst="rect">
              <a:avLst/>
            </a:prstGeom>
          </p:spPr>
        </p:pic>
        <p:sp>
          <p:nvSpPr>
            <p:cNvPr id="183" name="TextBox 182"/>
            <p:cNvSpPr txBox="1"/>
            <p:nvPr/>
          </p:nvSpPr>
          <p:spPr>
            <a:xfrm>
              <a:off x="374706" y="958531"/>
              <a:ext cx="3735578" cy="646331"/>
            </a:xfrm>
            <a:prstGeom prst="rect">
              <a:avLst/>
            </a:prstGeom>
            <a:noFill/>
          </p:spPr>
          <p:txBody>
            <a:bodyPr wrap="square" rtlCol="0">
              <a:spAutoFit/>
            </a:bodyPr>
            <a:lstStyle/>
            <a:p>
              <a:r>
                <a:rPr lang="en-US" dirty="0" smtClean="0"/>
                <a:t>Fulfillment and </a:t>
              </a:r>
            </a:p>
            <a:p>
              <a:r>
                <a:rPr lang="en-US" dirty="0" smtClean="0"/>
                <a:t>Assurance disconnected</a:t>
              </a:r>
              <a:endParaRPr lang="en-US" dirty="0"/>
            </a:p>
          </p:txBody>
        </p:sp>
      </p:grpSp>
      <p:grpSp>
        <p:nvGrpSpPr>
          <p:cNvPr id="184" name="Group 183"/>
          <p:cNvGrpSpPr/>
          <p:nvPr/>
        </p:nvGrpSpPr>
        <p:grpSpPr>
          <a:xfrm>
            <a:off x="4794542" y="1125892"/>
            <a:ext cx="3271163" cy="1441461"/>
            <a:chOff x="4777442" y="866432"/>
            <a:chExt cx="3271163" cy="1441461"/>
          </a:xfrm>
        </p:grpSpPr>
        <p:grpSp>
          <p:nvGrpSpPr>
            <p:cNvPr id="185" name="Group 184"/>
            <p:cNvGrpSpPr/>
            <p:nvPr/>
          </p:nvGrpSpPr>
          <p:grpSpPr>
            <a:xfrm>
              <a:off x="4861246" y="1203766"/>
              <a:ext cx="3187359" cy="1104127"/>
              <a:chOff x="833422" y="3721122"/>
              <a:chExt cx="3959856" cy="1371726"/>
            </a:xfrm>
          </p:grpSpPr>
          <p:grpSp>
            <p:nvGrpSpPr>
              <p:cNvPr id="187" name="Group 186"/>
              <p:cNvGrpSpPr/>
              <p:nvPr/>
            </p:nvGrpSpPr>
            <p:grpSpPr>
              <a:xfrm>
                <a:off x="833422" y="3721122"/>
                <a:ext cx="1011533" cy="1371726"/>
                <a:chOff x="6515773" y="1857241"/>
                <a:chExt cx="1011533" cy="1371726"/>
              </a:xfrm>
            </p:grpSpPr>
            <p:grpSp>
              <p:nvGrpSpPr>
                <p:cNvPr id="223" name="Group 222"/>
                <p:cNvGrpSpPr>
                  <a:grpSpLocks/>
                </p:cNvGrpSpPr>
                <p:nvPr/>
              </p:nvGrpSpPr>
              <p:grpSpPr bwMode="auto">
                <a:xfrm>
                  <a:off x="6688749" y="2530071"/>
                  <a:ext cx="665580" cy="698896"/>
                  <a:chOff x="1726" y="1495"/>
                  <a:chExt cx="899" cy="944"/>
                </a:xfrm>
              </p:grpSpPr>
              <p:sp>
                <p:nvSpPr>
                  <p:cNvPr id="225" name="Freeform 3"/>
                  <p:cNvSpPr>
                    <a:spLocks noChangeArrowheads="1"/>
                  </p:cNvSpPr>
                  <p:nvPr/>
                </p:nvSpPr>
                <p:spPr bwMode="auto">
                  <a:xfrm>
                    <a:off x="2350" y="1723"/>
                    <a:ext cx="188" cy="649"/>
                  </a:xfrm>
                  <a:custGeom>
                    <a:avLst/>
                    <a:gdLst>
                      <a:gd name="T0" fmla="*/ 734 w 832"/>
                      <a:gd name="T1" fmla="*/ 2867 h 2868"/>
                      <a:gd name="T2" fmla="*/ 624 w 832"/>
                      <a:gd name="T3" fmla="*/ 2839 h 2868"/>
                      <a:gd name="T4" fmla="*/ 0 w 832"/>
                      <a:gd name="T5" fmla="*/ 603 h 2868"/>
                      <a:gd name="T6" fmla="*/ 391 w 832"/>
                      <a:gd name="T7" fmla="*/ 0 h 2868"/>
                      <a:gd name="T8" fmla="*/ 831 w 832"/>
                      <a:gd name="T9" fmla="*/ 2825 h 2868"/>
                      <a:gd name="T10" fmla="*/ 734 w 832"/>
                      <a:gd name="T11" fmla="*/ 2867 h 2868"/>
                    </a:gdLst>
                    <a:ahLst/>
                    <a:cxnLst>
                      <a:cxn ang="0">
                        <a:pos x="T0" y="T1"/>
                      </a:cxn>
                      <a:cxn ang="0">
                        <a:pos x="T2" y="T3"/>
                      </a:cxn>
                      <a:cxn ang="0">
                        <a:pos x="T4" y="T5"/>
                      </a:cxn>
                      <a:cxn ang="0">
                        <a:pos x="T6" y="T7"/>
                      </a:cxn>
                      <a:cxn ang="0">
                        <a:pos x="T8" y="T9"/>
                      </a:cxn>
                      <a:cxn ang="0">
                        <a:pos x="T10" y="T11"/>
                      </a:cxn>
                    </a:cxnLst>
                    <a:rect l="0" t="0" r="r" b="b"/>
                    <a:pathLst>
                      <a:path w="832" h="2868">
                        <a:moveTo>
                          <a:pt x="734" y="2867"/>
                        </a:moveTo>
                        <a:cubicBezTo>
                          <a:pt x="624" y="2839"/>
                          <a:pt x="624" y="2839"/>
                          <a:pt x="624" y="2839"/>
                        </a:cubicBezTo>
                        <a:cubicBezTo>
                          <a:pt x="590" y="1300"/>
                          <a:pt x="288" y="760"/>
                          <a:pt x="0" y="603"/>
                        </a:cubicBezTo>
                        <a:cubicBezTo>
                          <a:pt x="178" y="431"/>
                          <a:pt x="288" y="226"/>
                          <a:pt x="391" y="0"/>
                        </a:cubicBezTo>
                        <a:cubicBezTo>
                          <a:pt x="645" y="561"/>
                          <a:pt x="810" y="1444"/>
                          <a:pt x="831" y="2825"/>
                        </a:cubicBezTo>
                        <a:lnTo>
                          <a:pt x="734" y="2867"/>
                        </a:lnTo>
                      </a:path>
                    </a:pathLst>
                  </a:custGeom>
                  <a:solidFill>
                    <a:srgbClr val="D37667"/>
                  </a:solidFill>
                  <a:ln>
                    <a:noFill/>
                  </a:ln>
                  <a:effectLst/>
                  <a:extLst>
                    <a:ext uri="{91240B29-F687-4f45-9708-019B960494DF}">
                      <a14:hiddenLine xmlns="" xmlns:a14="http://schemas.microsoft.com/office/drawing/2010/main" w="9525" cap="flat">
                        <a:solidFill>
                          <a:srgbClr val="3465A4"/>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26" name="Freeform 4"/>
                  <p:cNvSpPr>
                    <a:spLocks noChangeArrowheads="1"/>
                  </p:cNvSpPr>
                  <p:nvPr/>
                </p:nvSpPr>
                <p:spPr bwMode="auto">
                  <a:xfrm>
                    <a:off x="1705" y="1473"/>
                    <a:ext cx="733" cy="493"/>
                  </a:xfrm>
                  <a:custGeom>
                    <a:avLst/>
                    <a:gdLst>
                      <a:gd name="T0" fmla="*/ 495 w 3238"/>
                      <a:gd name="T1" fmla="*/ 562 h 2177"/>
                      <a:gd name="T2" fmla="*/ 2209 w 3238"/>
                      <a:gd name="T3" fmla="*/ 178 h 2177"/>
                      <a:gd name="T4" fmla="*/ 3237 w 3238"/>
                      <a:gd name="T5" fmla="*/ 1102 h 2177"/>
                      <a:gd name="T6" fmla="*/ 2846 w 3238"/>
                      <a:gd name="T7" fmla="*/ 1705 h 2177"/>
                      <a:gd name="T8" fmla="*/ 2503 w 3238"/>
                      <a:gd name="T9" fmla="*/ 1677 h 2177"/>
                      <a:gd name="T10" fmla="*/ 1606 w 3238"/>
                      <a:gd name="T11" fmla="*/ 1883 h 2177"/>
                      <a:gd name="T12" fmla="*/ 679 w 3238"/>
                      <a:gd name="T13" fmla="*/ 1581 h 2177"/>
                      <a:gd name="T14" fmla="*/ 274 w 3238"/>
                      <a:gd name="T15" fmla="*/ 2176 h 2177"/>
                      <a:gd name="T16" fmla="*/ 495 w 3238"/>
                      <a:gd name="T17" fmla="*/ 562 h 2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8" h="2177">
                        <a:moveTo>
                          <a:pt x="495" y="562"/>
                        </a:moveTo>
                        <a:cubicBezTo>
                          <a:pt x="989" y="110"/>
                          <a:pt x="1571" y="0"/>
                          <a:pt x="2209" y="178"/>
                        </a:cubicBezTo>
                        <a:cubicBezTo>
                          <a:pt x="2613" y="288"/>
                          <a:pt x="2976" y="527"/>
                          <a:pt x="3237" y="1102"/>
                        </a:cubicBezTo>
                        <a:cubicBezTo>
                          <a:pt x="3134" y="1328"/>
                          <a:pt x="3024" y="1533"/>
                          <a:pt x="2846" y="1705"/>
                        </a:cubicBezTo>
                        <a:cubicBezTo>
                          <a:pt x="2716" y="1636"/>
                          <a:pt x="2599" y="1643"/>
                          <a:pt x="2503" y="1677"/>
                        </a:cubicBezTo>
                        <a:cubicBezTo>
                          <a:pt x="2393" y="1719"/>
                          <a:pt x="2105" y="1896"/>
                          <a:pt x="1606" y="1883"/>
                        </a:cubicBezTo>
                        <a:cubicBezTo>
                          <a:pt x="1262" y="1869"/>
                          <a:pt x="947" y="1813"/>
                          <a:pt x="679" y="1581"/>
                        </a:cubicBezTo>
                        <a:cubicBezTo>
                          <a:pt x="495" y="1424"/>
                          <a:pt x="357" y="1951"/>
                          <a:pt x="274" y="2176"/>
                        </a:cubicBezTo>
                        <a:cubicBezTo>
                          <a:pt x="7" y="1656"/>
                          <a:pt x="0" y="1020"/>
                          <a:pt x="495" y="562"/>
                        </a:cubicBezTo>
                      </a:path>
                    </a:pathLst>
                  </a:custGeom>
                  <a:solidFill>
                    <a:srgbClr val="353535"/>
                  </a:solidFill>
                  <a:ln>
                    <a:noFill/>
                  </a:ln>
                  <a:effectLst/>
                  <a:extLst>
                    <a:ext uri="{91240B29-F687-4f45-9708-019B960494DF}">
                      <a14:hiddenLine xmlns="" xmlns:a14="http://schemas.microsoft.com/office/drawing/2010/main" w="9525" cap="flat">
                        <a:solidFill>
                          <a:srgbClr val="3465A4"/>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27" name="Freeform 5"/>
                  <p:cNvSpPr>
                    <a:spLocks noChangeArrowheads="1"/>
                  </p:cNvSpPr>
                  <p:nvPr/>
                </p:nvSpPr>
                <p:spPr bwMode="auto">
                  <a:xfrm>
                    <a:off x="1935" y="1917"/>
                    <a:ext cx="335" cy="522"/>
                  </a:xfrm>
                  <a:custGeom>
                    <a:avLst/>
                    <a:gdLst>
                      <a:gd name="T0" fmla="*/ 954 w 1483"/>
                      <a:gd name="T1" fmla="*/ 0 h 2306"/>
                      <a:gd name="T2" fmla="*/ 233 w 1483"/>
                      <a:gd name="T3" fmla="*/ 7 h 2306"/>
                      <a:gd name="T4" fmla="*/ 69 w 1483"/>
                      <a:gd name="T5" fmla="*/ 1313 h 2306"/>
                      <a:gd name="T6" fmla="*/ 817 w 1483"/>
                      <a:gd name="T7" fmla="*/ 2271 h 2306"/>
                      <a:gd name="T8" fmla="*/ 858 w 1483"/>
                      <a:gd name="T9" fmla="*/ 2297 h 2306"/>
                      <a:gd name="T10" fmla="*/ 1442 w 1483"/>
                      <a:gd name="T11" fmla="*/ 2305 h 2306"/>
                      <a:gd name="T12" fmla="*/ 1428 w 1483"/>
                      <a:gd name="T13" fmla="*/ 2236 h 2306"/>
                      <a:gd name="T14" fmla="*/ 899 w 1483"/>
                      <a:gd name="T15" fmla="*/ 2113 h 2306"/>
                      <a:gd name="T16" fmla="*/ 398 w 1483"/>
                      <a:gd name="T17" fmla="*/ 1252 h 2306"/>
                      <a:gd name="T18" fmla="*/ 391 w 1483"/>
                      <a:gd name="T19" fmla="*/ 1032 h 2306"/>
                      <a:gd name="T20" fmla="*/ 954 w 1483"/>
                      <a:gd name="T21" fmla="*/ 0 h 2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3" h="2306">
                        <a:moveTo>
                          <a:pt x="954" y="0"/>
                        </a:moveTo>
                        <a:cubicBezTo>
                          <a:pt x="707" y="41"/>
                          <a:pt x="473" y="47"/>
                          <a:pt x="233" y="7"/>
                        </a:cubicBezTo>
                        <a:cubicBezTo>
                          <a:pt x="0" y="1259"/>
                          <a:pt x="0" y="1217"/>
                          <a:pt x="69" y="1313"/>
                        </a:cubicBezTo>
                        <a:cubicBezTo>
                          <a:pt x="426" y="1813"/>
                          <a:pt x="384" y="1758"/>
                          <a:pt x="817" y="2271"/>
                        </a:cubicBezTo>
                        <a:cubicBezTo>
                          <a:pt x="824" y="2283"/>
                          <a:pt x="831" y="2291"/>
                          <a:pt x="858" y="2297"/>
                        </a:cubicBezTo>
                        <a:cubicBezTo>
                          <a:pt x="1442" y="2305"/>
                          <a:pt x="1442" y="2305"/>
                          <a:pt x="1442" y="2305"/>
                        </a:cubicBezTo>
                        <a:cubicBezTo>
                          <a:pt x="1482" y="2305"/>
                          <a:pt x="1468" y="2257"/>
                          <a:pt x="1428" y="2236"/>
                        </a:cubicBezTo>
                        <a:cubicBezTo>
                          <a:pt x="1242" y="2168"/>
                          <a:pt x="995" y="2257"/>
                          <a:pt x="899" y="2113"/>
                        </a:cubicBezTo>
                        <a:cubicBezTo>
                          <a:pt x="446" y="1403"/>
                          <a:pt x="611" y="1621"/>
                          <a:pt x="398" y="1252"/>
                        </a:cubicBezTo>
                        <a:cubicBezTo>
                          <a:pt x="357" y="1177"/>
                          <a:pt x="357" y="1101"/>
                          <a:pt x="391" y="1032"/>
                        </a:cubicBezTo>
                        <a:cubicBezTo>
                          <a:pt x="797" y="266"/>
                          <a:pt x="783" y="301"/>
                          <a:pt x="954" y="0"/>
                        </a:cubicBezTo>
                      </a:path>
                    </a:pathLst>
                  </a:custGeom>
                  <a:solidFill>
                    <a:srgbClr val="D37667"/>
                  </a:solidFill>
                  <a:ln>
                    <a:noFill/>
                  </a:ln>
                  <a:effectLst/>
                  <a:extLst>
                    <a:ext uri="{91240B29-F687-4f45-9708-019B960494DF}">
                      <a14:hiddenLine xmlns="" xmlns:a14="http://schemas.microsoft.com/office/drawing/2010/main" w="9525" cap="flat">
                        <a:solidFill>
                          <a:srgbClr val="3465A4"/>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28" name="Freeform 6"/>
                  <p:cNvSpPr>
                    <a:spLocks noChangeArrowheads="1"/>
                  </p:cNvSpPr>
                  <p:nvPr/>
                </p:nvSpPr>
                <p:spPr bwMode="auto">
                  <a:xfrm>
                    <a:off x="2260" y="1641"/>
                    <a:ext cx="202" cy="227"/>
                  </a:xfrm>
                  <a:custGeom>
                    <a:avLst/>
                    <a:gdLst>
                      <a:gd name="T0" fmla="*/ 0 w 893"/>
                      <a:gd name="T1" fmla="*/ 740 h 1007"/>
                      <a:gd name="T2" fmla="*/ 192 w 893"/>
                      <a:gd name="T3" fmla="*/ 712 h 1007"/>
                      <a:gd name="T4" fmla="*/ 69 w 893"/>
                      <a:gd name="T5" fmla="*/ 459 h 1007"/>
                      <a:gd name="T6" fmla="*/ 371 w 893"/>
                      <a:gd name="T7" fmla="*/ 431 h 1007"/>
                      <a:gd name="T8" fmla="*/ 247 w 893"/>
                      <a:gd name="T9" fmla="*/ 213 h 1007"/>
                      <a:gd name="T10" fmla="*/ 521 w 893"/>
                      <a:gd name="T11" fmla="*/ 247 h 1007"/>
                      <a:gd name="T12" fmla="*/ 439 w 893"/>
                      <a:gd name="T13" fmla="*/ 0 h 1007"/>
                      <a:gd name="T14" fmla="*/ 563 w 893"/>
                      <a:gd name="T15" fmla="*/ 0 h 1007"/>
                      <a:gd name="T16" fmla="*/ 645 w 893"/>
                      <a:gd name="T17" fmla="*/ 49 h 1007"/>
                      <a:gd name="T18" fmla="*/ 878 w 893"/>
                      <a:gd name="T19" fmla="*/ 507 h 1007"/>
                      <a:gd name="T20" fmla="*/ 885 w 893"/>
                      <a:gd name="T21" fmla="*/ 595 h 1007"/>
                      <a:gd name="T22" fmla="*/ 494 w 893"/>
                      <a:gd name="T23" fmla="*/ 992 h 1007"/>
                      <a:gd name="T24" fmla="*/ 378 w 893"/>
                      <a:gd name="T25" fmla="*/ 986 h 1007"/>
                      <a:gd name="T26" fmla="*/ 220 w 893"/>
                      <a:gd name="T27" fmla="*/ 944 h 1007"/>
                      <a:gd name="T28" fmla="*/ 151 w 893"/>
                      <a:gd name="T29" fmla="*/ 910 h 1007"/>
                      <a:gd name="T30" fmla="*/ 0 w 893"/>
                      <a:gd name="T31" fmla="*/ 740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3" h="1007">
                        <a:moveTo>
                          <a:pt x="0" y="740"/>
                        </a:moveTo>
                        <a:cubicBezTo>
                          <a:pt x="192" y="712"/>
                          <a:pt x="192" y="712"/>
                          <a:pt x="192" y="712"/>
                        </a:cubicBezTo>
                        <a:cubicBezTo>
                          <a:pt x="69" y="459"/>
                          <a:pt x="69" y="459"/>
                          <a:pt x="69" y="459"/>
                        </a:cubicBezTo>
                        <a:cubicBezTo>
                          <a:pt x="371" y="431"/>
                          <a:pt x="371" y="431"/>
                          <a:pt x="371" y="431"/>
                        </a:cubicBezTo>
                        <a:cubicBezTo>
                          <a:pt x="247" y="213"/>
                          <a:pt x="247" y="213"/>
                          <a:pt x="247" y="213"/>
                        </a:cubicBezTo>
                        <a:cubicBezTo>
                          <a:pt x="521" y="247"/>
                          <a:pt x="521" y="247"/>
                          <a:pt x="521" y="247"/>
                        </a:cubicBezTo>
                        <a:cubicBezTo>
                          <a:pt x="439" y="0"/>
                          <a:pt x="439" y="0"/>
                          <a:pt x="439" y="0"/>
                        </a:cubicBezTo>
                        <a:cubicBezTo>
                          <a:pt x="563" y="0"/>
                          <a:pt x="563" y="0"/>
                          <a:pt x="563" y="0"/>
                        </a:cubicBezTo>
                        <a:cubicBezTo>
                          <a:pt x="598" y="0"/>
                          <a:pt x="625" y="21"/>
                          <a:pt x="645" y="49"/>
                        </a:cubicBezTo>
                        <a:cubicBezTo>
                          <a:pt x="741" y="192"/>
                          <a:pt x="817" y="343"/>
                          <a:pt x="878" y="507"/>
                        </a:cubicBezTo>
                        <a:cubicBezTo>
                          <a:pt x="892" y="535"/>
                          <a:pt x="892" y="569"/>
                          <a:pt x="885" y="595"/>
                        </a:cubicBezTo>
                        <a:cubicBezTo>
                          <a:pt x="831" y="774"/>
                          <a:pt x="672" y="910"/>
                          <a:pt x="494" y="992"/>
                        </a:cubicBezTo>
                        <a:cubicBezTo>
                          <a:pt x="453" y="1006"/>
                          <a:pt x="412" y="1006"/>
                          <a:pt x="378" y="986"/>
                        </a:cubicBezTo>
                        <a:cubicBezTo>
                          <a:pt x="329" y="958"/>
                          <a:pt x="274" y="944"/>
                          <a:pt x="220" y="944"/>
                        </a:cubicBezTo>
                        <a:cubicBezTo>
                          <a:pt x="192" y="938"/>
                          <a:pt x="172" y="931"/>
                          <a:pt x="151" y="910"/>
                        </a:cubicBezTo>
                        <a:lnTo>
                          <a:pt x="0" y="740"/>
                        </a:lnTo>
                      </a:path>
                    </a:pathLst>
                  </a:custGeom>
                  <a:solidFill>
                    <a:srgbClr val="EBEACC"/>
                  </a:solidFill>
                  <a:ln>
                    <a:noFill/>
                  </a:ln>
                  <a:effectLst/>
                  <a:extLst>
                    <a:ext uri="{91240B29-F687-4f45-9708-019B960494DF}">
                      <a14:hiddenLine xmlns="" xmlns:a14="http://schemas.microsoft.com/office/drawing/2010/main" w="9525" cap="flat">
                        <a:solidFill>
                          <a:srgbClr val="3465A4"/>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29" name="Freeform 7"/>
                  <p:cNvSpPr>
                    <a:spLocks noChangeArrowheads="1"/>
                  </p:cNvSpPr>
                  <p:nvPr/>
                </p:nvSpPr>
                <p:spPr bwMode="auto">
                  <a:xfrm>
                    <a:off x="2364" y="2356"/>
                    <a:ext cx="260" cy="81"/>
                  </a:xfrm>
                  <a:custGeom>
                    <a:avLst/>
                    <a:gdLst>
                      <a:gd name="T0" fmla="*/ 1152 w 1153"/>
                      <a:gd name="T1" fmla="*/ 362 h 363"/>
                      <a:gd name="T2" fmla="*/ 1002 w 1153"/>
                      <a:gd name="T3" fmla="*/ 0 h 363"/>
                      <a:gd name="T4" fmla="*/ 679 w 1153"/>
                      <a:gd name="T5" fmla="*/ 137 h 363"/>
                      <a:gd name="T6" fmla="*/ 315 w 1153"/>
                      <a:gd name="T7" fmla="*/ 41 h 363"/>
                      <a:gd name="T8" fmla="*/ 0 w 1153"/>
                      <a:gd name="T9" fmla="*/ 362 h 363"/>
                      <a:gd name="T10" fmla="*/ 1152 w 1153"/>
                      <a:gd name="T11" fmla="*/ 362 h 363"/>
                    </a:gdLst>
                    <a:ahLst/>
                    <a:cxnLst>
                      <a:cxn ang="0">
                        <a:pos x="T0" y="T1"/>
                      </a:cxn>
                      <a:cxn ang="0">
                        <a:pos x="T2" y="T3"/>
                      </a:cxn>
                      <a:cxn ang="0">
                        <a:pos x="T4" y="T5"/>
                      </a:cxn>
                      <a:cxn ang="0">
                        <a:pos x="T6" y="T7"/>
                      </a:cxn>
                      <a:cxn ang="0">
                        <a:pos x="T8" y="T9"/>
                      </a:cxn>
                      <a:cxn ang="0">
                        <a:pos x="T10" y="T11"/>
                      </a:cxn>
                    </a:cxnLst>
                    <a:rect l="0" t="0" r="r" b="b"/>
                    <a:pathLst>
                      <a:path w="1153" h="363">
                        <a:moveTo>
                          <a:pt x="1152" y="362"/>
                        </a:moveTo>
                        <a:lnTo>
                          <a:pt x="1002" y="0"/>
                        </a:lnTo>
                        <a:lnTo>
                          <a:pt x="679" y="137"/>
                        </a:lnTo>
                        <a:lnTo>
                          <a:pt x="315" y="41"/>
                        </a:lnTo>
                        <a:lnTo>
                          <a:pt x="0" y="362"/>
                        </a:lnTo>
                        <a:lnTo>
                          <a:pt x="1152" y="362"/>
                        </a:lnTo>
                      </a:path>
                    </a:pathLst>
                  </a:custGeom>
                  <a:solidFill>
                    <a:srgbClr val="633F1F"/>
                  </a:solidFill>
                  <a:ln>
                    <a:noFill/>
                  </a:ln>
                  <a:effectLst/>
                  <a:extLst>
                    <a:ext uri="{91240B29-F687-4f45-9708-019B960494DF}">
                      <a14:hiddenLine xmlns="" xmlns:a14="http://schemas.microsoft.com/office/drawing/2010/main" w="9525" cap="flat">
                        <a:solidFill>
                          <a:srgbClr val="3465A4"/>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grpSp>
            <p:sp>
              <p:nvSpPr>
                <p:cNvPr id="224" name="TextBox 223"/>
                <p:cNvSpPr txBox="1"/>
                <p:nvPr/>
              </p:nvSpPr>
              <p:spPr>
                <a:xfrm>
                  <a:off x="6515773" y="1857241"/>
                  <a:ext cx="1011533" cy="534855"/>
                </a:xfrm>
                <a:prstGeom prst="rect">
                  <a:avLst/>
                </a:prstGeom>
                <a:noFill/>
              </p:spPr>
              <p:txBody>
                <a:bodyPr wrap="square" lIns="91114" tIns="45535" rIns="91114" bIns="45535" rtlCol="0" anchor="ctr">
                  <a:spAutoFit/>
                </a:bodyPr>
                <a:lstStyle>
                  <a:defPPr>
                    <a:defRPr lang="ru-RU"/>
                  </a:defPPr>
                  <a:lvl1pPr>
                    <a:defRPr sz="1200" b="1">
                      <a:solidFill>
                        <a:schemeClr val="bg1"/>
                      </a:solidFill>
                      <a:latin typeface="Flexo Medium" pitchFamily="50" charset="0"/>
                    </a:defRPr>
                  </a:lvl1pPr>
                </a:lstStyle>
                <a:p>
                  <a:pPr algn="ctr"/>
                  <a:r>
                    <a:rPr lang="en-US" sz="1100" dirty="0">
                      <a:solidFill>
                        <a:schemeClr val="accent6">
                          <a:lumMod val="75000"/>
                        </a:schemeClr>
                      </a:solidFill>
                    </a:rPr>
                    <a:t>DO NOTHING</a:t>
                  </a:r>
                  <a:endParaRPr lang="ru-RU" sz="1100" dirty="0">
                    <a:solidFill>
                      <a:schemeClr val="accent6">
                        <a:lumMod val="75000"/>
                      </a:schemeClr>
                    </a:solidFill>
                  </a:endParaRPr>
                </a:p>
              </p:txBody>
            </p:sp>
          </p:grpSp>
          <p:grpSp>
            <p:nvGrpSpPr>
              <p:cNvPr id="188" name="Group 187"/>
              <p:cNvGrpSpPr/>
              <p:nvPr/>
            </p:nvGrpSpPr>
            <p:grpSpPr>
              <a:xfrm>
                <a:off x="2210300" y="3721122"/>
                <a:ext cx="1011533" cy="1365803"/>
                <a:chOff x="8664509" y="1857241"/>
                <a:chExt cx="1011533" cy="1365803"/>
              </a:xfrm>
            </p:grpSpPr>
            <p:grpSp>
              <p:nvGrpSpPr>
                <p:cNvPr id="201" name="Group 200"/>
                <p:cNvGrpSpPr/>
                <p:nvPr/>
              </p:nvGrpSpPr>
              <p:grpSpPr>
                <a:xfrm>
                  <a:off x="8763789" y="2511245"/>
                  <a:ext cx="812919" cy="711799"/>
                  <a:chOff x="5226164" y="2719389"/>
                  <a:chExt cx="2603500" cy="2279650"/>
                </a:xfrm>
              </p:grpSpPr>
              <p:sp>
                <p:nvSpPr>
                  <p:cNvPr id="203" name="Freeform 1"/>
                  <p:cNvSpPr>
                    <a:spLocks noChangeArrowheads="1"/>
                  </p:cNvSpPr>
                  <p:nvPr/>
                </p:nvSpPr>
                <p:spPr bwMode="auto">
                  <a:xfrm>
                    <a:off x="6142151" y="4110039"/>
                    <a:ext cx="781050" cy="319088"/>
                  </a:xfrm>
                  <a:custGeom>
                    <a:avLst/>
                    <a:gdLst>
                      <a:gd name="T0" fmla="*/ 1542 w 2168"/>
                      <a:gd name="T1" fmla="*/ 469 h 887"/>
                      <a:gd name="T2" fmla="*/ 1542 w 2168"/>
                      <a:gd name="T3" fmla="*/ 469 h 887"/>
                      <a:gd name="T4" fmla="*/ 1083 w 2168"/>
                      <a:gd name="T5" fmla="*/ 594 h 887"/>
                      <a:gd name="T6" fmla="*/ 625 w 2168"/>
                      <a:gd name="T7" fmla="*/ 469 h 887"/>
                      <a:gd name="T8" fmla="*/ 0 w 2168"/>
                      <a:gd name="T9" fmla="*/ 0 h 887"/>
                      <a:gd name="T10" fmla="*/ 0 w 2168"/>
                      <a:gd name="T11" fmla="*/ 261 h 887"/>
                      <a:gd name="T12" fmla="*/ 52 w 2168"/>
                      <a:gd name="T13" fmla="*/ 292 h 887"/>
                      <a:gd name="T14" fmla="*/ 635 w 2168"/>
                      <a:gd name="T15" fmla="*/ 761 h 887"/>
                      <a:gd name="T16" fmla="*/ 1083 w 2168"/>
                      <a:gd name="T17" fmla="*/ 875 h 887"/>
                      <a:gd name="T18" fmla="*/ 1531 w 2168"/>
                      <a:gd name="T19" fmla="*/ 761 h 887"/>
                      <a:gd name="T20" fmla="*/ 2115 w 2168"/>
                      <a:gd name="T21" fmla="*/ 292 h 887"/>
                      <a:gd name="T22" fmla="*/ 2167 w 2168"/>
                      <a:gd name="T23" fmla="*/ 261 h 887"/>
                      <a:gd name="T24" fmla="*/ 2167 w 2168"/>
                      <a:gd name="T25" fmla="*/ 0 h 887"/>
                      <a:gd name="T26" fmla="*/ 1542 w 2168"/>
                      <a:gd name="T27" fmla="*/ 46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68" h="887">
                        <a:moveTo>
                          <a:pt x="1542" y="469"/>
                        </a:moveTo>
                        <a:lnTo>
                          <a:pt x="1542" y="469"/>
                        </a:lnTo>
                        <a:cubicBezTo>
                          <a:pt x="1396" y="563"/>
                          <a:pt x="1240" y="594"/>
                          <a:pt x="1083" y="594"/>
                        </a:cubicBezTo>
                        <a:cubicBezTo>
                          <a:pt x="917" y="594"/>
                          <a:pt x="771" y="563"/>
                          <a:pt x="625" y="469"/>
                        </a:cubicBezTo>
                        <a:cubicBezTo>
                          <a:pt x="406" y="323"/>
                          <a:pt x="187" y="178"/>
                          <a:pt x="0" y="0"/>
                        </a:cubicBezTo>
                        <a:cubicBezTo>
                          <a:pt x="0" y="84"/>
                          <a:pt x="0" y="167"/>
                          <a:pt x="0" y="261"/>
                        </a:cubicBezTo>
                        <a:cubicBezTo>
                          <a:pt x="21" y="261"/>
                          <a:pt x="31" y="271"/>
                          <a:pt x="52" y="292"/>
                        </a:cubicBezTo>
                        <a:cubicBezTo>
                          <a:pt x="229" y="459"/>
                          <a:pt x="427" y="625"/>
                          <a:pt x="635" y="761"/>
                        </a:cubicBezTo>
                        <a:cubicBezTo>
                          <a:pt x="771" y="855"/>
                          <a:pt x="927" y="886"/>
                          <a:pt x="1083" y="875"/>
                        </a:cubicBezTo>
                        <a:cubicBezTo>
                          <a:pt x="1240" y="886"/>
                          <a:pt x="1396" y="855"/>
                          <a:pt x="1531" y="761"/>
                        </a:cubicBezTo>
                        <a:cubicBezTo>
                          <a:pt x="1740" y="625"/>
                          <a:pt x="1927" y="459"/>
                          <a:pt x="2115" y="292"/>
                        </a:cubicBezTo>
                        <a:cubicBezTo>
                          <a:pt x="2125" y="271"/>
                          <a:pt x="2135" y="261"/>
                          <a:pt x="2167" y="261"/>
                        </a:cubicBezTo>
                        <a:cubicBezTo>
                          <a:pt x="2167" y="167"/>
                          <a:pt x="2167" y="84"/>
                          <a:pt x="2167" y="0"/>
                        </a:cubicBezTo>
                        <a:cubicBezTo>
                          <a:pt x="1969" y="178"/>
                          <a:pt x="1760" y="323"/>
                          <a:pt x="1542" y="469"/>
                        </a:cubicBezTo>
                      </a:path>
                    </a:pathLst>
                  </a:custGeom>
                  <a:solidFill>
                    <a:srgbClr val="D2B69E"/>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04" name="Freeform 2"/>
                  <p:cNvSpPr>
                    <a:spLocks noChangeArrowheads="1"/>
                  </p:cNvSpPr>
                  <p:nvPr/>
                </p:nvSpPr>
                <p:spPr bwMode="auto">
                  <a:xfrm>
                    <a:off x="5226164" y="4406902"/>
                    <a:ext cx="2603500" cy="592137"/>
                  </a:xfrm>
                  <a:custGeom>
                    <a:avLst/>
                    <a:gdLst>
                      <a:gd name="T0" fmla="*/ 3615 w 7230"/>
                      <a:gd name="T1" fmla="*/ 1646 h 1647"/>
                      <a:gd name="T2" fmla="*/ 3615 w 7230"/>
                      <a:gd name="T3" fmla="*/ 1646 h 1647"/>
                      <a:gd name="T4" fmla="*/ 63 w 7230"/>
                      <a:gd name="T5" fmla="*/ 1646 h 1647"/>
                      <a:gd name="T6" fmla="*/ 0 w 7230"/>
                      <a:gd name="T7" fmla="*/ 1594 h 1647"/>
                      <a:gd name="T8" fmla="*/ 0 w 7230"/>
                      <a:gd name="T9" fmla="*/ 927 h 1647"/>
                      <a:gd name="T10" fmla="*/ 2209 w 7230"/>
                      <a:gd name="T11" fmla="*/ 0 h 1647"/>
                      <a:gd name="T12" fmla="*/ 3615 w 7230"/>
                      <a:gd name="T13" fmla="*/ 782 h 1647"/>
                      <a:gd name="T14" fmla="*/ 5032 w 7230"/>
                      <a:gd name="T15" fmla="*/ 0 h 1647"/>
                      <a:gd name="T16" fmla="*/ 7229 w 7230"/>
                      <a:gd name="T17" fmla="*/ 927 h 1647"/>
                      <a:gd name="T18" fmla="*/ 7229 w 7230"/>
                      <a:gd name="T19" fmla="*/ 1594 h 1647"/>
                      <a:gd name="T20" fmla="*/ 7177 w 7230"/>
                      <a:gd name="T21" fmla="*/ 1646 h 1647"/>
                      <a:gd name="T22" fmla="*/ 3615 w 7230"/>
                      <a:gd name="T23" fmla="*/ 1646 h 1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30" h="1647">
                        <a:moveTo>
                          <a:pt x="3615" y="1646"/>
                        </a:moveTo>
                        <a:lnTo>
                          <a:pt x="3615" y="1646"/>
                        </a:lnTo>
                        <a:cubicBezTo>
                          <a:pt x="2427" y="1646"/>
                          <a:pt x="1250" y="1646"/>
                          <a:pt x="63" y="1646"/>
                        </a:cubicBezTo>
                        <a:cubicBezTo>
                          <a:pt x="11" y="1646"/>
                          <a:pt x="0" y="1636"/>
                          <a:pt x="0" y="1594"/>
                        </a:cubicBezTo>
                        <a:cubicBezTo>
                          <a:pt x="11" y="1365"/>
                          <a:pt x="0" y="1146"/>
                          <a:pt x="0" y="927"/>
                        </a:cubicBezTo>
                        <a:cubicBezTo>
                          <a:pt x="0" y="511"/>
                          <a:pt x="1011" y="323"/>
                          <a:pt x="2209" y="0"/>
                        </a:cubicBezTo>
                        <a:cubicBezTo>
                          <a:pt x="2427" y="584"/>
                          <a:pt x="3157" y="782"/>
                          <a:pt x="3615" y="782"/>
                        </a:cubicBezTo>
                        <a:cubicBezTo>
                          <a:pt x="4073" y="782"/>
                          <a:pt x="4813" y="584"/>
                          <a:pt x="5032" y="0"/>
                        </a:cubicBezTo>
                        <a:cubicBezTo>
                          <a:pt x="6219" y="323"/>
                          <a:pt x="7229" y="511"/>
                          <a:pt x="7229" y="927"/>
                        </a:cubicBezTo>
                        <a:cubicBezTo>
                          <a:pt x="7229" y="1146"/>
                          <a:pt x="7229" y="1365"/>
                          <a:pt x="7229" y="1594"/>
                        </a:cubicBezTo>
                        <a:cubicBezTo>
                          <a:pt x="7229" y="1636"/>
                          <a:pt x="7219" y="1646"/>
                          <a:pt x="7177" y="1646"/>
                        </a:cubicBezTo>
                        <a:cubicBezTo>
                          <a:pt x="5990" y="1646"/>
                          <a:pt x="4802" y="1646"/>
                          <a:pt x="3615" y="1646"/>
                        </a:cubicBezTo>
                      </a:path>
                    </a:pathLst>
                  </a:custGeom>
                  <a:solidFill>
                    <a:srgbClr val="00A3E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05" name="Freeform 3"/>
                  <p:cNvSpPr>
                    <a:spLocks noChangeArrowheads="1"/>
                  </p:cNvSpPr>
                  <p:nvPr/>
                </p:nvSpPr>
                <p:spPr bwMode="auto">
                  <a:xfrm>
                    <a:off x="6026264" y="4205289"/>
                    <a:ext cx="1012825" cy="511175"/>
                  </a:xfrm>
                  <a:custGeom>
                    <a:avLst/>
                    <a:gdLst>
                      <a:gd name="T0" fmla="*/ 2813 w 2814"/>
                      <a:gd name="T1" fmla="*/ 562 h 1418"/>
                      <a:gd name="T2" fmla="*/ 2813 w 2814"/>
                      <a:gd name="T3" fmla="*/ 562 h 1418"/>
                      <a:gd name="T4" fmla="*/ 2167 w 2814"/>
                      <a:gd name="T5" fmla="*/ 1187 h 1418"/>
                      <a:gd name="T6" fmla="*/ 479 w 2814"/>
                      <a:gd name="T7" fmla="*/ 1104 h 1418"/>
                      <a:gd name="T8" fmla="*/ 0 w 2814"/>
                      <a:gd name="T9" fmla="*/ 562 h 1418"/>
                      <a:gd name="T10" fmla="*/ 260 w 2814"/>
                      <a:gd name="T11" fmla="*/ 489 h 1418"/>
                      <a:gd name="T12" fmla="*/ 323 w 2814"/>
                      <a:gd name="T13" fmla="*/ 406 h 1418"/>
                      <a:gd name="T14" fmla="*/ 323 w 2814"/>
                      <a:gd name="T15" fmla="*/ 0 h 1418"/>
                      <a:gd name="T16" fmla="*/ 375 w 2814"/>
                      <a:gd name="T17" fmla="*/ 31 h 1418"/>
                      <a:gd name="T18" fmla="*/ 958 w 2814"/>
                      <a:gd name="T19" fmla="*/ 500 h 1418"/>
                      <a:gd name="T20" fmla="*/ 1542 w 2814"/>
                      <a:gd name="T21" fmla="*/ 604 h 1418"/>
                      <a:gd name="T22" fmla="*/ 1813 w 2814"/>
                      <a:gd name="T23" fmla="*/ 521 h 1418"/>
                      <a:gd name="T24" fmla="*/ 2260 w 2814"/>
                      <a:gd name="T25" fmla="*/ 177 h 1418"/>
                      <a:gd name="T26" fmla="*/ 2490 w 2814"/>
                      <a:gd name="T27" fmla="*/ 0 h 1418"/>
                      <a:gd name="T28" fmla="*/ 2490 w 2814"/>
                      <a:gd name="T29" fmla="*/ 406 h 1418"/>
                      <a:gd name="T30" fmla="*/ 2552 w 2814"/>
                      <a:gd name="T31" fmla="*/ 489 h 1418"/>
                      <a:gd name="T32" fmla="*/ 2813 w 2814"/>
                      <a:gd name="T33" fmla="*/ 562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14" h="1418">
                        <a:moveTo>
                          <a:pt x="2813" y="562"/>
                        </a:moveTo>
                        <a:lnTo>
                          <a:pt x="2813" y="562"/>
                        </a:lnTo>
                        <a:cubicBezTo>
                          <a:pt x="2698" y="864"/>
                          <a:pt x="2458" y="1062"/>
                          <a:pt x="2167" y="1187"/>
                        </a:cubicBezTo>
                        <a:cubicBezTo>
                          <a:pt x="1594" y="1417"/>
                          <a:pt x="1031" y="1406"/>
                          <a:pt x="479" y="1104"/>
                        </a:cubicBezTo>
                        <a:cubicBezTo>
                          <a:pt x="260" y="979"/>
                          <a:pt x="83" y="802"/>
                          <a:pt x="0" y="562"/>
                        </a:cubicBezTo>
                        <a:cubicBezTo>
                          <a:pt x="83" y="531"/>
                          <a:pt x="177" y="510"/>
                          <a:pt x="260" y="489"/>
                        </a:cubicBezTo>
                        <a:cubicBezTo>
                          <a:pt x="302" y="479"/>
                          <a:pt x="323" y="458"/>
                          <a:pt x="323" y="406"/>
                        </a:cubicBezTo>
                        <a:cubicBezTo>
                          <a:pt x="323" y="271"/>
                          <a:pt x="323" y="135"/>
                          <a:pt x="323" y="0"/>
                        </a:cubicBezTo>
                        <a:cubicBezTo>
                          <a:pt x="344" y="0"/>
                          <a:pt x="354" y="10"/>
                          <a:pt x="375" y="31"/>
                        </a:cubicBezTo>
                        <a:cubicBezTo>
                          <a:pt x="552" y="198"/>
                          <a:pt x="750" y="364"/>
                          <a:pt x="958" y="500"/>
                        </a:cubicBezTo>
                        <a:cubicBezTo>
                          <a:pt x="1135" y="625"/>
                          <a:pt x="1333" y="625"/>
                          <a:pt x="1542" y="604"/>
                        </a:cubicBezTo>
                        <a:cubicBezTo>
                          <a:pt x="1635" y="604"/>
                          <a:pt x="1729" y="573"/>
                          <a:pt x="1813" y="521"/>
                        </a:cubicBezTo>
                        <a:cubicBezTo>
                          <a:pt x="1969" y="417"/>
                          <a:pt x="2115" y="302"/>
                          <a:pt x="2260" y="177"/>
                        </a:cubicBezTo>
                        <a:cubicBezTo>
                          <a:pt x="2333" y="114"/>
                          <a:pt x="2396" y="42"/>
                          <a:pt x="2490" y="0"/>
                        </a:cubicBezTo>
                        <a:cubicBezTo>
                          <a:pt x="2490" y="135"/>
                          <a:pt x="2490" y="271"/>
                          <a:pt x="2490" y="406"/>
                        </a:cubicBezTo>
                        <a:cubicBezTo>
                          <a:pt x="2490" y="458"/>
                          <a:pt x="2500" y="479"/>
                          <a:pt x="2552" y="489"/>
                        </a:cubicBezTo>
                        <a:cubicBezTo>
                          <a:pt x="2635" y="510"/>
                          <a:pt x="2719" y="531"/>
                          <a:pt x="2813" y="562"/>
                        </a:cubicBezTo>
                      </a:path>
                    </a:pathLst>
                  </a:custGeom>
                  <a:solidFill>
                    <a:srgbClr val="E1C4AC"/>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06" name="Freeform 4"/>
                  <p:cNvSpPr>
                    <a:spLocks noChangeArrowheads="1"/>
                  </p:cNvSpPr>
                  <p:nvPr/>
                </p:nvSpPr>
                <p:spPr bwMode="auto">
                  <a:xfrm>
                    <a:off x="6059601" y="3905252"/>
                    <a:ext cx="3175" cy="4762"/>
                  </a:xfrm>
                  <a:custGeom>
                    <a:avLst/>
                    <a:gdLst>
                      <a:gd name="T0" fmla="*/ 0 w 11"/>
                      <a:gd name="T1" fmla="*/ 11 h 12"/>
                      <a:gd name="T2" fmla="*/ 0 w 11"/>
                      <a:gd name="T3" fmla="*/ 11 h 12"/>
                      <a:gd name="T4" fmla="*/ 10 w 11"/>
                      <a:gd name="T5" fmla="*/ 0 h 12"/>
                      <a:gd name="T6" fmla="*/ 10 w 11"/>
                      <a:gd name="T7" fmla="*/ 11 h 12"/>
                      <a:gd name="T8" fmla="*/ 10 w 11"/>
                      <a:gd name="T9" fmla="*/ 11 h 12"/>
                      <a:gd name="T10" fmla="*/ 0 w 11"/>
                      <a:gd name="T11" fmla="*/ 11 h 12"/>
                    </a:gdLst>
                    <a:ahLst/>
                    <a:cxnLst>
                      <a:cxn ang="0">
                        <a:pos x="T0" y="T1"/>
                      </a:cxn>
                      <a:cxn ang="0">
                        <a:pos x="T2" y="T3"/>
                      </a:cxn>
                      <a:cxn ang="0">
                        <a:pos x="T4" y="T5"/>
                      </a:cxn>
                      <a:cxn ang="0">
                        <a:pos x="T6" y="T7"/>
                      </a:cxn>
                      <a:cxn ang="0">
                        <a:pos x="T8" y="T9"/>
                      </a:cxn>
                      <a:cxn ang="0">
                        <a:pos x="T10" y="T11"/>
                      </a:cxn>
                    </a:cxnLst>
                    <a:rect l="0" t="0" r="r" b="b"/>
                    <a:pathLst>
                      <a:path w="11" h="12">
                        <a:moveTo>
                          <a:pt x="0" y="11"/>
                        </a:moveTo>
                        <a:lnTo>
                          <a:pt x="0" y="11"/>
                        </a:lnTo>
                        <a:cubicBezTo>
                          <a:pt x="0" y="0"/>
                          <a:pt x="10" y="0"/>
                          <a:pt x="10" y="0"/>
                        </a:cubicBezTo>
                        <a:lnTo>
                          <a:pt x="10" y="11"/>
                        </a:lnTo>
                        <a:lnTo>
                          <a:pt x="10" y="11"/>
                        </a:lnTo>
                        <a:lnTo>
                          <a:pt x="0" y="11"/>
                        </a:lnTo>
                      </a:path>
                    </a:pathLst>
                  </a:custGeom>
                  <a:solidFill>
                    <a:srgbClr val="7D555A"/>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07" name="Freeform 5"/>
                  <p:cNvSpPr>
                    <a:spLocks noChangeArrowheads="1"/>
                  </p:cNvSpPr>
                  <p:nvPr/>
                </p:nvSpPr>
                <p:spPr bwMode="auto">
                  <a:xfrm>
                    <a:off x="6332651" y="3957639"/>
                    <a:ext cx="393700" cy="128588"/>
                  </a:xfrm>
                  <a:custGeom>
                    <a:avLst/>
                    <a:gdLst>
                      <a:gd name="T0" fmla="*/ 552 w 1095"/>
                      <a:gd name="T1" fmla="*/ 11 h 356"/>
                      <a:gd name="T2" fmla="*/ 552 w 1095"/>
                      <a:gd name="T3" fmla="*/ 11 h 356"/>
                      <a:gd name="T4" fmla="*/ 1000 w 1095"/>
                      <a:gd name="T5" fmla="*/ 11 h 356"/>
                      <a:gd name="T6" fmla="*/ 1084 w 1095"/>
                      <a:gd name="T7" fmla="*/ 32 h 356"/>
                      <a:gd name="T8" fmla="*/ 1052 w 1095"/>
                      <a:gd name="T9" fmla="*/ 105 h 356"/>
                      <a:gd name="T10" fmla="*/ 636 w 1095"/>
                      <a:gd name="T11" fmla="*/ 323 h 356"/>
                      <a:gd name="T12" fmla="*/ 73 w 1095"/>
                      <a:gd name="T13" fmla="*/ 136 h 356"/>
                      <a:gd name="T14" fmla="*/ 31 w 1095"/>
                      <a:gd name="T15" fmla="*/ 94 h 356"/>
                      <a:gd name="T16" fmla="*/ 73 w 1095"/>
                      <a:gd name="T17" fmla="*/ 11 h 356"/>
                      <a:gd name="T18" fmla="*/ 552 w 1095"/>
                      <a:gd name="T19" fmla="*/ 11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5" h="356">
                        <a:moveTo>
                          <a:pt x="552" y="11"/>
                        </a:moveTo>
                        <a:lnTo>
                          <a:pt x="552" y="11"/>
                        </a:lnTo>
                        <a:cubicBezTo>
                          <a:pt x="698" y="11"/>
                          <a:pt x="854" y="11"/>
                          <a:pt x="1000" y="11"/>
                        </a:cubicBezTo>
                        <a:cubicBezTo>
                          <a:pt x="1031" y="11"/>
                          <a:pt x="1063" y="0"/>
                          <a:pt x="1084" y="32"/>
                        </a:cubicBezTo>
                        <a:cubicBezTo>
                          <a:pt x="1094" y="63"/>
                          <a:pt x="1073" y="84"/>
                          <a:pt x="1052" y="105"/>
                        </a:cubicBezTo>
                        <a:cubicBezTo>
                          <a:pt x="948" y="240"/>
                          <a:pt x="802" y="313"/>
                          <a:pt x="636" y="323"/>
                        </a:cubicBezTo>
                        <a:cubicBezTo>
                          <a:pt x="427" y="355"/>
                          <a:pt x="219" y="313"/>
                          <a:pt x="73" y="136"/>
                        </a:cubicBezTo>
                        <a:cubicBezTo>
                          <a:pt x="52" y="125"/>
                          <a:pt x="42" y="105"/>
                          <a:pt x="31" y="94"/>
                        </a:cubicBezTo>
                        <a:cubicBezTo>
                          <a:pt x="0" y="32"/>
                          <a:pt x="11" y="11"/>
                          <a:pt x="73" y="11"/>
                        </a:cubicBezTo>
                        <a:cubicBezTo>
                          <a:pt x="229" y="11"/>
                          <a:pt x="386" y="11"/>
                          <a:pt x="552" y="11"/>
                        </a:cubicBezTo>
                      </a:path>
                    </a:pathLst>
                  </a:custGeom>
                  <a:solidFill>
                    <a:srgbClr val="AB857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08" name="Freeform 6"/>
                  <p:cNvSpPr>
                    <a:spLocks noChangeArrowheads="1"/>
                  </p:cNvSpPr>
                  <p:nvPr/>
                </p:nvSpPr>
                <p:spPr bwMode="auto">
                  <a:xfrm>
                    <a:off x="6554901" y="3379789"/>
                    <a:ext cx="393700" cy="401638"/>
                  </a:xfrm>
                  <a:custGeom>
                    <a:avLst/>
                    <a:gdLst>
                      <a:gd name="T0" fmla="*/ 10 w 1095"/>
                      <a:gd name="T1" fmla="*/ 740 h 1116"/>
                      <a:gd name="T2" fmla="*/ 10 w 1095"/>
                      <a:gd name="T3" fmla="*/ 740 h 1116"/>
                      <a:gd name="T4" fmla="*/ 10 w 1095"/>
                      <a:gd name="T5" fmla="*/ 521 h 1116"/>
                      <a:gd name="T6" fmla="*/ 281 w 1095"/>
                      <a:gd name="T7" fmla="*/ 94 h 1116"/>
                      <a:gd name="T8" fmla="*/ 906 w 1095"/>
                      <a:gd name="T9" fmla="*/ 104 h 1116"/>
                      <a:gd name="T10" fmla="*/ 1041 w 1095"/>
                      <a:gd name="T11" fmla="*/ 219 h 1116"/>
                      <a:gd name="T12" fmla="*/ 1062 w 1095"/>
                      <a:gd name="T13" fmla="*/ 292 h 1116"/>
                      <a:gd name="T14" fmla="*/ 937 w 1095"/>
                      <a:gd name="T15" fmla="*/ 313 h 1116"/>
                      <a:gd name="T16" fmla="*/ 635 w 1095"/>
                      <a:gd name="T17" fmla="*/ 167 h 1116"/>
                      <a:gd name="T18" fmla="*/ 271 w 1095"/>
                      <a:gd name="T19" fmla="*/ 261 h 1116"/>
                      <a:gd name="T20" fmla="*/ 146 w 1095"/>
                      <a:gd name="T21" fmla="*/ 500 h 1116"/>
                      <a:gd name="T22" fmla="*/ 146 w 1095"/>
                      <a:gd name="T23" fmla="*/ 1042 h 1116"/>
                      <a:gd name="T24" fmla="*/ 73 w 1095"/>
                      <a:gd name="T25" fmla="*/ 1104 h 1116"/>
                      <a:gd name="T26" fmla="*/ 10 w 1095"/>
                      <a:gd name="T27" fmla="*/ 1042 h 1116"/>
                      <a:gd name="T28" fmla="*/ 10 w 1095"/>
                      <a:gd name="T29" fmla="*/ 740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5" h="1116">
                        <a:moveTo>
                          <a:pt x="10" y="740"/>
                        </a:moveTo>
                        <a:lnTo>
                          <a:pt x="10" y="740"/>
                        </a:lnTo>
                        <a:cubicBezTo>
                          <a:pt x="10" y="667"/>
                          <a:pt x="10" y="594"/>
                          <a:pt x="10" y="521"/>
                        </a:cubicBezTo>
                        <a:cubicBezTo>
                          <a:pt x="0" y="313"/>
                          <a:pt x="104" y="177"/>
                          <a:pt x="281" y="94"/>
                        </a:cubicBezTo>
                        <a:cubicBezTo>
                          <a:pt x="489" y="0"/>
                          <a:pt x="698" y="0"/>
                          <a:pt x="906" y="104"/>
                        </a:cubicBezTo>
                        <a:cubicBezTo>
                          <a:pt x="958" y="136"/>
                          <a:pt x="1000" y="177"/>
                          <a:pt x="1041" y="219"/>
                        </a:cubicBezTo>
                        <a:cubicBezTo>
                          <a:pt x="1062" y="240"/>
                          <a:pt x="1094" y="271"/>
                          <a:pt x="1062" y="292"/>
                        </a:cubicBezTo>
                        <a:cubicBezTo>
                          <a:pt x="1031" y="313"/>
                          <a:pt x="979" y="354"/>
                          <a:pt x="937" y="313"/>
                        </a:cubicBezTo>
                        <a:cubicBezTo>
                          <a:pt x="854" y="219"/>
                          <a:pt x="750" y="177"/>
                          <a:pt x="635" y="167"/>
                        </a:cubicBezTo>
                        <a:cubicBezTo>
                          <a:pt x="500" y="156"/>
                          <a:pt x="375" y="177"/>
                          <a:pt x="271" y="261"/>
                        </a:cubicBezTo>
                        <a:cubicBezTo>
                          <a:pt x="187" y="323"/>
                          <a:pt x="146" y="396"/>
                          <a:pt x="146" y="500"/>
                        </a:cubicBezTo>
                        <a:cubicBezTo>
                          <a:pt x="146" y="688"/>
                          <a:pt x="146" y="865"/>
                          <a:pt x="146" y="1042"/>
                        </a:cubicBezTo>
                        <a:cubicBezTo>
                          <a:pt x="156" y="1104"/>
                          <a:pt x="125" y="1104"/>
                          <a:pt x="73" y="1104"/>
                        </a:cubicBezTo>
                        <a:cubicBezTo>
                          <a:pt x="21" y="1115"/>
                          <a:pt x="0" y="1094"/>
                          <a:pt x="10" y="1042"/>
                        </a:cubicBezTo>
                        <a:cubicBezTo>
                          <a:pt x="10" y="938"/>
                          <a:pt x="10" y="844"/>
                          <a:pt x="10" y="740"/>
                        </a:cubicBezTo>
                      </a:path>
                    </a:pathLst>
                  </a:custGeom>
                  <a:solidFill>
                    <a:srgbClr val="BE967C"/>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09" name="Freeform 7"/>
                  <p:cNvSpPr>
                    <a:spLocks noChangeArrowheads="1"/>
                  </p:cNvSpPr>
                  <p:nvPr/>
                </p:nvSpPr>
                <p:spPr bwMode="auto">
                  <a:xfrm>
                    <a:off x="6111989" y="3390902"/>
                    <a:ext cx="374650" cy="112712"/>
                  </a:xfrm>
                  <a:custGeom>
                    <a:avLst/>
                    <a:gdLst>
                      <a:gd name="T0" fmla="*/ 510 w 1042"/>
                      <a:gd name="T1" fmla="*/ 0 h 314"/>
                      <a:gd name="T2" fmla="*/ 510 w 1042"/>
                      <a:gd name="T3" fmla="*/ 0 h 314"/>
                      <a:gd name="T4" fmla="*/ 927 w 1042"/>
                      <a:gd name="T5" fmla="*/ 125 h 314"/>
                      <a:gd name="T6" fmla="*/ 979 w 1042"/>
                      <a:gd name="T7" fmla="*/ 178 h 314"/>
                      <a:gd name="T8" fmla="*/ 1010 w 1042"/>
                      <a:gd name="T9" fmla="*/ 271 h 314"/>
                      <a:gd name="T10" fmla="*/ 875 w 1042"/>
                      <a:gd name="T11" fmla="*/ 271 h 314"/>
                      <a:gd name="T12" fmla="*/ 250 w 1042"/>
                      <a:gd name="T13" fmla="*/ 209 h 314"/>
                      <a:gd name="T14" fmla="*/ 166 w 1042"/>
                      <a:gd name="T15" fmla="*/ 282 h 314"/>
                      <a:gd name="T16" fmla="*/ 104 w 1042"/>
                      <a:gd name="T17" fmla="*/ 303 h 314"/>
                      <a:gd name="T18" fmla="*/ 73 w 1042"/>
                      <a:gd name="T19" fmla="*/ 167 h 314"/>
                      <a:gd name="T20" fmla="*/ 510 w 1042"/>
                      <a:gd name="T21"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2" h="314">
                        <a:moveTo>
                          <a:pt x="510" y="0"/>
                        </a:moveTo>
                        <a:lnTo>
                          <a:pt x="510" y="0"/>
                        </a:lnTo>
                        <a:cubicBezTo>
                          <a:pt x="666" y="11"/>
                          <a:pt x="802" y="32"/>
                          <a:pt x="927" y="125"/>
                        </a:cubicBezTo>
                        <a:cubicBezTo>
                          <a:pt x="948" y="146"/>
                          <a:pt x="968" y="157"/>
                          <a:pt x="979" y="178"/>
                        </a:cubicBezTo>
                        <a:cubicBezTo>
                          <a:pt x="1000" y="209"/>
                          <a:pt x="1041" y="230"/>
                          <a:pt x="1010" y="271"/>
                        </a:cubicBezTo>
                        <a:cubicBezTo>
                          <a:pt x="968" y="313"/>
                          <a:pt x="916" y="313"/>
                          <a:pt x="875" y="271"/>
                        </a:cubicBezTo>
                        <a:cubicBezTo>
                          <a:pt x="739" y="115"/>
                          <a:pt x="406" y="105"/>
                          <a:pt x="250" y="209"/>
                        </a:cubicBezTo>
                        <a:cubicBezTo>
                          <a:pt x="218" y="230"/>
                          <a:pt x="187" y="250"/>
                          <a:pt x="166" y="282"/>
                        </a:cubicBezTo>
                        <a:cubicBezTo>
                          <a:pt x="156" y="313"/>
                          <a:pt x="135" y="313"/>
                          <a:pt x="104" y="303"/>
                        </a:cubicBezTo>
                        <a:cubicBezTo>
                          <a:pt x="10" y="261"/>
                          <a:pt x="0" y="250"/>
                          <a:pt x="73" y="167"/>
                        </a:cubicBezTo>
                        <a:cubicBezTo>
                          <a:pt x="198" y="42"/>
                          <a:pt x="354" y="11"/>
                          <a:pt x="510" y="0"/>
                        </a:cubicBezTo>
                      </a:path>
                    </a:pathLst>
                  </a:custGeom>
                  <a:solidFill>
                    <a:srgbClr val="CDA48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10" name="Freeform 8"/>
                  <p:cNvSpPr>
                    <a:spLocks noChangeArrowheads="1"/>
                  </p:cNvSpPr>
                  <p:nvPr/>
                </p:nvSpPr>
                <p:spPr bwMode="auto">
                  <a:xfrm>
                    <a:off x="6246926" y="3519489"/>
                    <a:ext cx="101600" cy="104775"/>
                  </a:xfrm>
                  <a:custGeom>
                    <a:avLst/>
                    <a:gdLst>
                      <a:gd name="T0" fmla="*/ 0 w 282"/>
                      <a:gd name="T1" fmla="*/ 145 h 292"/>
                      <a:gd name="T2" fmla="*/ 0 w 282"/>
                      <a:gd name="T3" fmla="*/ 145 h 292"/>
                      <a:gd name="T4" fmla="*/ 145 w 282"/>
                      <a:gd name="T5" fmla="*/ 0 h 292"/>
                      <a:gd name="T6" fmla="*/ 281 w 282"/>
                      <a:gd name="T7" fmla="*/ 145 h 292"/>
                      <a:gd name="T8" fmla="*/ 135 w 282"/>
                      <a:gd name="T9" fmla="*/ 291 h 292"/>
                      <a:gd name="T10" fmla="*/ 0 w 282"/>
                      <a:gd name="T11" fmla="*/ 145 h 292"/>
                    </a:gdLst>
                    <a:ahLst/>
                    <a:cxnLst>
                      <a:cxn ang="0">
                        <a:pos x="T0" y="T1"/>
                      </a:cxn>
                      <a:cxn ang="0">
                        <a:pos x="T2" y="T3"/>
                      </a:cxn>
                      <a:cxn ang="0">
                        <a:pos x="T4" y="T5"/>
                      </a:cxn>
                      <a:cxn ang="0">
                        <a:pos x="T6" y="T7"/>
                      </a:cxn>
                      <a:cxn ang="0">
                        <a:pos x="T8" y="T9"/>
                      </a:cxn>
                      <a:cxn ang="0">
                        <a:pos x="T10" y="T11"/>
                      </a:cxn>
                    </a:cxnLst>
                    <a:rect l="0" t="0" r="r" b="b"/>
                    <a:pathLst>
                      <a:path w="282" h="292">
                        <a:moveTo>
                          <a:pt x="0" y="145"/>
                        </a:moveTo>
                        <a:lnTo>
                          <a:pt x="0" y="145"/>
                        </a:lnTo>
                        <a:cubicBezTo>
                          <a:pt x="0" y="62"/>
                          <a:pt x="62" y="0"/>
                          <a:pt x="145" y="0"/>
                        </a:cubicBezTo>
                        <a:cubicBezTo>
                          <a:pt x="218" y="0"/>
                          <a:pt x="281" y="73"/>
                          <a:pt x="281" y="145"/>
                        </a:cubicBezTo>
                        <a:cubicBezTo>
                          <a:pt x="281" y="229"/>
                          <a:pt x="218" y="291"/>
                          <a:pt x="135" y="291"/>
                        </a:cubicBezTo>
                        <a:cubicBezTo>
                          <a:pt x="62" y="291"/>
                          <a:pt x="0" y="218"/>
                          <a:pt x="0" y="145"/>
                        </a:cubicBezTo>
                      </a:path>
                    </a:pathLst>
                  </a:custGeom>
                  <a:solidFill>
                    <a:srgbClr val="3B414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11" name="Freeform 9"/>
                  <p:cNvSpPr>
                    <a:spLocks noChangeArrowheads="1"/>
                  </p:cNvSpPr>
                  <p:nvPr/>
                </p:nvSpPr>
                <p:spPr bwMode="auto">
                  <a:xfrm>
                    <a:off x="6712064" y="3519489"/>
                    <a:ext cx="104775" cy="104775"/>
                  </a:xfrm>
                  <a:custGeom>
                    <a:avLst/>
                    <a:gdLst>
                      <a:gd name="T0" fmla="*/ 292 w 293"/>
                      <a:gd name="T1" fmla="*/ 145 h 292"/>
                      <a:gd name="T2" fmla="*/ 292 w 293"/>
                      <a:gd name="T3" fmla="*/ 145 h 292"/>
                      <a:gd name="T4" fmla="*/ 146 w 293"/>
                      <a:gd name="T5" fmla="*/ 291 h 292"/>
                      <a:gd name="T6" fmla="*/ 0 w 293"/>
                      <a:gd name="T7" fmla="*/ 145 h 292"/>
                      <a:gd name="T8" fmla="*/ 146 w 293"/>
                      <a:gd name="T9" fmla="*/ 0 h 292"/>
                      <a:gd name="T10" fmla="*/ 292 w 293"/>
                      <a:gd name="T11" fmla="*/ 145 h 292"/>
                    </a:gdLst>
                    <a:ahLst/>
                    <a:cxnLst>
                      <a:cxn ang="0">
                        <a:pos x="T0" y="T1"/>
                      </a:cxn>
                      <a:cxn ang="0">
                        <a:pos x="T2" y="T3"/>
                      </a:cxn>
                      <a:cxn ang="0">
                        <a:pos x="T4" y="T5"/>
                      </a:cxn>
                      <a:cxn ang="0">
                        <a:pos x="T6" y="T7"/>
                      </a:cxn>
                      <a:cxn ang="0">
                        <a:pos x="T8" y="T9"/>
                      </a:cxn>
                      <a:cxn ang="0">
                        <a:pos x="T10" y="T11"/>
                      </a:cxn>
                    </a:cxnLst>
                    <a:rect l="0" t="0" r="r" b="b"/>
                    <a:pathLst>
                      <a:path w="293" h="292">
                        <a:moveTo>
                          <a:pt x="292" y="145"/>
                        </a:moveTo>
                        <a:lnTo>
                          <a:pt x="292" y="145"/>
                        </a:lnTo>
                        <a:cubicBezTo>
                          <a:pt x="292" y="229"/>
                          <a:pt x="229" y="291"/>
                          <a:pt x="146" y="291"/>
                        </a:cubicBezTo>
                        <a:cubicBezTo>
                          <a:pt x="73" y="291"/>
                          <a:pt x="0" y="229"/>
                          <a:pt x="0" y="145"/>
                        </a:cubicBezTo>
                        <a:cubicBezTo>
                          <a:pt x="11" y="62"/>
                          <a:pt x="73" y="0"/>
                          <a:pt x="146" y="0"/>
                        </a:cubicBezTo>
                        <a:cubicBezTo>
                          <a:pt x="229" y="0"/>
                          <a:pt x="292" y="62"/>
                          <a:pt x="292" y="145"/>
                        </a:cubicBezTo>
                      </a:path>
                    </a:pathLst>
                  </a:custGeom>
                  <a:solidFill>
                    <a:srgbClr val="3B414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12" name="Freeform 10"/>
                  <p:cNvSpPr>
                    <a:spLocks noChangeArrowheads="1"/>
                  </p:cNvSpPr>
                  <p:nvPr/>
                </p:nvSpPr>
                <p:spPr bwMode="auto">
                  <a:xfrm>
                    <a:off x="6996226" y="3905252"/>
                    <a:ext cx="11113" cy="4762"/>
                  </a:xfrm>
                  <a:custGeom>
                    <a:avLst/>
                    <a:gdLst>
                      <a:gd name="T0" fmla="*/ 31 w 32"/>
                      <a:gd name="T1" fmla="*/ 0 h 12"/>
                      <a:gd name="T2" fmla="*/ 31 w 32"/>
                      <a:gd name="T3" fmla="*/ 0 h 12"/>
                      <a:gd name="T4" fmla="*/ 0 w 32"/>
                      <a:gd name="T5" fmla="*/ 11 h 12"/>
                      <a:gd name="T6" fmla="*/ 10 w 32"/>
                      <a:gd name="T7" fmla="*/ 0 h 12"/>
                      <a:gd name="T8" fmla="*/ 31 w 32"/>
                      <a:gd name="T9" fmla="*/ 0 h 12"/>
                    </a:gdLst>
                    <a:ahLst/>
                    <a:cxnLst>
                      <a:cxn ang="0">
                        <a:pos x="T0" y="T1"/>
                      </a:cxn>
                      <a:cxn ang="0">
                        <a:pos x="T2" y="T3"/>
                      </a:cxn>
                      <a:cxn ang="0">
                        <a:pos x="T4" y="T5"/>
                      </a:cxn>
                      <a:cxn ang="0">
                        <a:pos x="T6" y="T7"/>
                      </a:cxn>
                      <a:cxn ang="0">
                        <a:pos x="T8" y="T9"/>
                      </a:cxn>
                    </a:cxnLst>
                    <a:rect l="0" t="0" r="r" b="b"/>
                    <a:pathLst>
                      <a:path w="32" h="12">
                        <a:moveTo>
                          <a:pt x="31" y="0"/>
                        </a:moveTo>
                        <a:lnTo>
                          <a:pt x="31" y="0"/>
                        </a:lnTo>
                        <a:cubicBezTo>
                          <a:pt x="21" y="0"/>
                          <a:pt x="10" y="11"/>
                          <a:pt x="0" y="11"/>
                        </a:cubicBezTo>
                        <a:lnTo>
                          <a:pt x="10" y="0"/>
                        </a:lnTo>
                        <a:cubicBezTo>
                          <a:pt x="10" y="0"/>
                          <a:pt x="21" y="0"/>
                          <a:pt x="31" y="0"/>
                        </a:cubicBezTo>
                      </a:path>
                    </a:pathLst>
                  </a:custGeom>
                  <a:solidFill>
                    <a:srgbClr val="7D555A"/>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13" name="Freeform 11"/>
                  <p:cNvSpPr>
                    <a:spLocks noChangeArrowheads="1"/>
                  </p:cNvSpPr>
                  <p:nvPr/>
                </p:nvSpPr>
                <p:spPr bwMode="auto">
                  <a:xfrm>
                    <a:off x="6062776" y="3005139"/>
                    <a:ext cx="941388" cy="1319213"/>
                  </a:xfrm>
                  <a:custGeom>
                    <a:avLst/>
                    <a:gdLst>
                      <a:gd name="T0" fmla="*/ 2594 w 2616"/>
                      <a:gd name="T1" fmla="*/ 2052 h 3666"/>
                      <a:gd name="T2" fmla="*/ 2573 w 2616"/>
                      <a:gd name="T3" fmla="*/ 656 h 3666"/>
                      <a:gd name="T4" fmla="*/ 1792 w 2616"/>
                      <a:gd name="T5" fmla="*/ 239 h 3666"/>
                      <a:gd name="T6" fmla="*/ 1209 w 2616"/>
                      <a:gd name="T7" fmla="*/ 281 h 3666"/>
                      <a:gd name="T8" fmla="*/ 396 w 2616"/>
                      <a:gd name="T9" fmla="*/ 166 h 3666"/>
                      <a:gd name="T10" fmla="*/ 0 w 2616"/>
                      <a:gd name="T11" fmla="*/ 1072 h 3666"/>
                      <a:gd name="T12" fmla="*/ 0 w 2616"/>
                      <a:gd name="T13" fmla="*/ 2509 h 3666"/>
                      <a:gd name="T14" fmla="*/ 219 w 2616"/>
                      <a:gd name="T15" fmla="*/ 3071 h 3666"/>
                      <a:gd name="T16" fmla="*/ 1302 w 2616"/>
                      <a:gd name="T17" fmla="*/ 3665 h 3666"/>
                      <a:gd name="T18" fmla="*/ 1761 w 2616"/>
                      <a:gd name="T19" fmla="*/ 3540 h 3666"/>
                      <a:gd name="T20" fmla="*/ 2552 w 2616"/>
                      <a:gd name="T21" fmla="*/ 2738 h 3666"/>
                      <a:gd name="T22" fmla="*/ 2573 w 2616"/>
                      <a:gd name="T23" fmla="*/ 2655 h 3666"/>
                      <a:gd name="T24" fmla="*/ 2594 w 2616"/>
                      <a:gd name="T25" fmla="*/ 2519 h 3666"/>
                      <a:gd name="T26" fmla="*/ 2604 w 2616"/>
                      <a:gd name="T27" fmla="*/ 2498 h 3666"/>
                      <a:gd name="T28" fmla="*/ 2604 w 2616"/>
                      <a:gd name="T29" fmla="*/ 2498 h 3666"/>
                      <a:gd name="T30" fmla="*/ 2594 w 2616"/>
                      <a:gd name="T31" fmla="*/ 2052 h 3666"/>
                      <a:gd name="T32" fmla="*/ 1948 w 2616"/>
                      <a:gd name="T33" fmla="*/ 1718 h 3666"/>
                      <a:gd name="T34" fmla="*/ 1948 w 2616"/>
                      <a:gd name="T35" fmla="*/ 1427 h 3666"/>
                      <a:gd name="T36" fmla="*/ 1948 w 2616"/>
                      <a:gd name="T37" fmla="*/ 1718 h 3666"/>
                      <a:gd name="T38" fmla="*/ 1375 w 2616"/>
                      <a:gd name="T39" fmla="*/ 1781 h 3666"/>
                      <a:gd name="T40" fmla="*/ 1646 w 2616"/>
                      <a:gd name="T41" fmla="*/ 1135 h 3666"/>
                      <a:gd name="T42" fmla="*/ 2406 w 2616"/>
                      <a:gd name="T43" fmla="*/ 1260 h 3666"/>
                      <a:gd name="T44" fmla="*/ 2302 w 2616"/>
                      <a:gd name="T45" fmla="*/ 1354 h 3666"/>
                      <a:gd name="T46" fmla="*/ 1636 w 2616"/>
                      <a:gd name="T47" fmla="*/ 1302 h 3666"/>
                      <a:gd name="T48" fmla="*/ 1511 w 2616"/>
                      <a:gd name="T49" fmla="*/ 2083 h 3666"/>
                      <a:gd name="T50" fmla="*/ 1375 w 2616"/>
                      <a:gd name="T51" fmla="*/ 2083 h 3666"/>
                      <a:gd name="T52" fmla="*/ 302 w 2616"/>
                      <a:gd name="T53" fmla="*/ 1354 h 3666"/>
                      <a:gd name="T54" fmla="*/ 240 w 2616"/>
                      <a:gd name="T55" fmla="*/ 1375 h 3666"/>
                      <a:gd name="T56" fmla="*/ 646 w 2616"/>
                      <a:gd name="T57" fmla="*/ 1072 h 3666"/>
                      <a:gd name="T58" fmla="*/ 1115 w 2616"/>
                      <a:gd name="T59" fmla="*/ 1250 h 3666"/>
                      <a:gd name="T60" fmla="*/ 1011 w 2616"/>
                      <a:gd name="T61" fmla="*/ 1343 h 3666"/>
                      <a:gd name="T62" fmla="*/ 302 w 2616"/>
                      <a:gd name="T63" fmla="*/ 1354 h 3666"/>
                      <a:gd name="T64" fmla="*/ 646 w 2616"/>
                      <a:gd name="T65" fmla="*/ 1718 h 3666"/>
                      <a:gd name="T66" fmla="*/ 656 w 2616"/>
                      <a:gd name="T67" fmla="*/ 1427 h 3666"/>
                      <a:gd name="T68" fmla="*/ 646 w 2616"/>
                      <a:gd name="T69" fmla="*/ 1718 h 3666"/>
                      <a:gd name="T70" fmla="*/ 823 w 2616"/>
                      <a:gd name="T71" fmla="*/ 2780 h 3666"/>
                      <a:gd name="T72" fmla="*/ 823 w 2616"/>
                      <a:gd name="T73" fmla="*/ 2655 h 3666"/>
                      <a:gd name="T74" fmla="*/ 1750 w 2616"/>
                      <a:gd name="T75" fmla="*/ 2655 h 3666"/>
                      <a:gd name="T76" fmla="*/ 1802 w 2616"/>
                      <a:gd name="T77" fmla="*/ 2749 h 3666"/>
                      <a:gd name="T78" fmla="*/ 823 w 2616"/>
                      <a:gd name="T79" fmla="*/ 2780 h 3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16" h="3666">
                        <a:moveTo>
                          <a:pt x="2594" y="2052"/>
                        </a:moveTo>
                        <a:lnTo>
                          <a:pt x="2594" y="2052"/>
                        </a:lnTo>
                        <a:cubicBezTo>
                          <a:pt x="2594" y="1718"/>
                          <a:pt x="2604" y="1395"/>
                          <a:pt x="2604" y="1072"/>
                        </a:cubicBezTo>
                        <a:cubicBezTo>
                          <a:pt x="2615" y="937"/>
                          <a:pt x="2594" y="791"/>
                          <a:pt x="2573" y="656"/>
                        </a:cubicBezTo>
                        <a:cubicBezTo>
                          <a:pt x="2511" y="364"/>
                          <a:pt x="2354" y="239"/>
                          <a:pt x="2042" y="218"/>
                        </a:cubicBezTo>
                        <a:cubicBezTo>
                          <a:pt x="1959" y="208"/>
                          <a:pt x="1875" y="229"/>
                          <a:pt x="1792" y="239"/>
                        </a:cubicBezTo>
                        <a:cubicBezTo>
                          <a:pt x="1761" y="260"/>
                          <a:pt x="1719" y="281"/>
                          <a:pt x="1688" y="302"/>
                        </a:cubicBezTo>
                        <a:cubicBezTo>
                          <a:pt x="1521" y="385"/>
                          <a:pt x="1365" y="364"/>
                          <a:pt x="1209" y="281"/>
                        </a:cubicBezTo>
                        <a:cubicBezTo>
                          <a:pt x="1156" y="250"/>
                          <a:pt x="1104" y="218"/>
                          <a:pt x="1063" y="187"/>
                        </a:cubicBezTo>
                        <a:cubicBezTo>
                          <a:pt x="854" y="0"/>
                          <a:pt x="594" y="52"/>
                          <a:pt x="396" y="166"/>
                        </a:cubicBezTo>
                        <a:cubicBezTo>
                          <a:pt x="167" y="312"/>
                          <a:pt x="52" y="531"/>
                          <a:pt x="21" y="802"/>
                        </a:cubicBezTo>
                        <a:cubicBezTo>
                          <a:pt x="11" y="895"/>
                          <a:pt x="11" y="979"/>
                          <a:pt x="0" y="1072"/>
                        </a:cubicBezTo>
                        <a:cubicBezTo>
                          <a:pt x="0" y="1552"/>
                          <a:pt x="0" y="2020"/>
                          <a:pt x="0" y="2498"/>
                        </a:cubicBezTo>
                        <a:lnTo>
                          <a:pt x="0" y="2509"/>
                        </a:lnTo>
                        <a:cubicBezTo>
                          <a:pt x="11" y="2582"/>
                          <a:pt x="31" y="2665"/>
                          <a:pt x="52" y="2738"/>
                        </a:cubicBezTo>
                        <a:cubicBezTo>
                          <a:pt x="84" y="2863"/>
                          <a:pt x="156" y="2967"/>
                          <a:pt x="219" y="3071"/>
                        </a:cubicBezTo>
                        <a:cubicBezTo>
                          <a:pt x="406" y="3249"/>
                          <a:pt x="625" y="3394"/>
                          <a:pt x="844" y="3540"/>
                        </a:cubicBezTo>
                        <a:cubicBezTo>
                          <a:pt x="990" y="3634"/>
                          <a:pt x="1136" y="3665"/>
                          <a:pt x="1302" y="3665"/>
                        </a:cubicBezTo>
                        <a:lnTo>
                          <a:pt x="1302" y="3665"/>
                        </a:lnTo>
                        <a:cubicBezTo>
                          <a:pt x="1459" y="3665"/>
                          <a:pt x="1615" y="3634"/>
                          <a:pt x="1761" y="3540"/>
                        </a:cubicBezTo>
                        <a:cubicBezTo>
                          <a:pt x="1979" y="3394"/>
                          <a:pt x="2188" y="3249"/>
                          <a:pt x="2386" y="3071"/>
                        </a:cubicBezTo>
                        <a:cubicBezTo>
                          <a:pt x="2448" y="2967"/>
                          <a:pt x="2521" y="2863"/>
                          <a:pt x="2552" y="2738"/>
                        </a:cubicBezTo>
                        <a:cubicBezTo>
                          <a:pt x="2552" y="2717"/>
                          <a:pt x="2563" y="2707"/>
                          <a:pt x="2563" y="2686"/>
                        </a:cubicBezTo>
                        <a:cubicBezTo>
                          <a:pt x="2573" y="2676"/>
                          <a:pt x="2573" y="2665"/>
                          <a:pt x="2573" y="2655"/>
                        </a:cubicBezTo>
                        <a:cubicBezTo>
                          <a:pt x="2573" y="2655"/>
                          <a:pt x="2573" y="2644"/>
                          <a:pt x="2573" y="2634"/>
                        </a:cubicBezTo>
                        <a:cubicBezTo>
                          <a:pt x="2584" y="2603"/>
                          <a:pt x="2594" y="2561"/>
                          <a:pt x="2594" y="2519"/>
                        </a:cubicBezTo>
                        <a:lnTo>
                          <a:pt x="2594" y="2509"/>
                        </a:lnTo>
                        <a:lnTo>
                          <a:pt x="2604" y="2498"/>
                        </a:lnTo>
                        <a:lnTo>
                          <a:pt x="2604" y="2498"/>
                        </a:lnTo>
                        <a:lnTo>
                          <a:pt x="2604" y="2498"/>
                        </a:lnTo>
                        <a:lnTo>
                          <a:pt x="2604" y="2498"/>
                        </a:lnTo>
                        <a:cubicBezTo>
                          <a:pt x="2604" y="2343"/>
                          <a:pt x="2594" y="2197"/>
                          <a:pt x="2594" y="2052"/>
                        </a:cubicBezTo>
                        <a:close/>
                        <a:moveTo>
                          <a:pt x="1948" y="1718"/>
                        </a:moveTo>
                        <a:lnTo>
                          <a:pt x="1948" y="1718"/>
                        </a:lnTo>
                        <a:cubicBezTo>
                          <a:pt x="1875" y="1718"/>
                          <a:pt x="1802" y="1656"/>
                          <a:pt x="1802" y="1572"/>
                        </a:cubicBezTo>
                        <a:cubicBezTo>
                          <a:pt x="1813" y="1489"/>
                          <a:pt x="1875" y="1427"/>
                          <a:pt x="1948" y="1427"/>
                        </a:cubicBezTo>
                        <a:cubicBezTo>
                          <a:pt x="2031" y="1427"/>
                          <a:pt x="2094" y="1489"/>
                          <a:pt x="2094" y="1572"/>
                        </a:cubicBezTo>
                        <a:cubicBezTo>
                          <a:pt x="2094" y="1656"/>
                          <a:pt x="2031" y="1718"/>
                          <a:pt x="1948" y="1718"/>
                        </a:cubicBezTo>
                        <a:close/>
                        <a:moveTo>
                          <a:pt x="1375" y="1781"/>
                        </a:moveTo>
                        <a:lnTo>
                          <a:pt x="1375" y="1781"/>
                        </a:lnTo>
                        <a:cubicBezTo>
                          <a:pt x="1375" y="1708"/>
                          <a:pt x="1375" y="1635"/>
                          <a:pt x="1375" y="1562"/>
                        </a:cubicBezTo>
                        <a:cubicBezTo>
                          <a:pt x="1365" y="1354"/>
                          <a:pt x="1469" y="1218"/>
                          <a:pt x="1646" y="1135"/>
                        </a:cubicBezTo>
                        <a:cubicBezTo>
                          <a:pt x="1854" y="1041"/>
                          <a:pt x="2063" y="1041"/>
                          <a:pt x="2271" y="1145"/>
                        </a:cubicBezTo>
                        <a:cubicBezTo>
                          <a:pt x="2323" y="1177"/>
                          <a:pt x="2365" y="1218"/>
                          <a:pt x="2406" y="1260"/>
                        </a:cubicBezTo>
                        <a:cubicBezTo>
                          <a:pt x="2427" y="1281"/>
                          <a:pt x="2459" y="1312"/>
                          <a:pt x="2427" y="1333"/>
                        </a:cubicBezTo>
                        <a:cubicBezTo>
                          <a:pt x="2396" y="1354"/>
                          <a:pt x="2344" y="1395"/>
                          <a:pt x="2302" y="1354"/>
                        </a:cubicBezTo>
                        <a:cubicBezTo>
                          <a:pt x="2219" y="1260"/>
                          <a:pt x="2115" y="1218"/>
                          <a:pt x="2000" y="1208"/>
                        </a:cubicBezTo>
                        <a:cubicBezTo>
                          <a:pt x="1865" y="1197"/>
                          <a:pt x="1740" y="1218"/>
                          <a:pt x="1636" y="1302"/>
                        </a:cubicBezTo>
                        <a:cubicBezTo>
                          <a:pt x="1552" y="1364"/>
                          <a:pt x="1511" y="1437"/>
                          <a:pt x="1511" y="1541"/>
                        </a:cubicBezTo>
                        <a:cubicBezTo>
                          <a:pt x="1511" y="1729"/>
                          <a:pt x="1511" y="1906"/>
                          <a:pt x="1511" y="2083"/>
                        </a:cubicBezTo>
                        <a:cubicBezTo>
                          <a:pt x="1521" y="2145"/>
                          <a:pt x="1490" y="2145"/>
                          <a:pt x="1438" y="2145"/>
                        </a:cubicBezTo>
                        <a:cubicBezTo>
                          <a:pt x="1386" y="2156"/>
                          <a:pt x="1365" y="2135"/>
                          <a:pt x="1375" y="2083"/>
                        </a:cubicBezTo>
                        <a:cubicBezTo>
                          <a:pt x="1375" y="1979"/>
                          <a:pt x="1375" y="1885"/>
                          <a:pt x="1375" y="1781"/>
                        </a:cubicBezTo>
                        <a:close/>
                        <a:moveTo>
                          <a:pt x="302" y="1354"/>
                        </a:moveTo>
                        <a:lnTo>
                          <a:pt x="302" y="1354"/>
                        </a:lnTo>
                        <a:cubicBezTo>
                          <a:pt x="292" y="1385"/>
                          <a:pt x="271" y="1385"/>
                          <a:pt x="240" y="1375"/>
                        </a:cubicBezTo>
                        <a:cubicBezTo>
                          <a:pt x="146" y="1333"/>
                          <a:pt x="136" y="1322"/>
                          <a:pt x="209" y="1239"/>
                        </a:cubicBezTo>
                        <a:cubicBezTo>
                          <a:pt x="334" y="1114"/>
                          <a:pt x="490" y="1083"/>
                          <a:pt x="646" y="1072"/>
                        </a:cubicBezTo>
                        <a:cubicBezTo>
                          <a:pt x="802" y="1083"/>
                          <a:pt x="938" y="1104"/>
                          <a:pt x="1063" y="1197"/>
                        </a:cubicBezTo>
                        <a:cubicBezTo>
                          <a:pt x="1084" y="1218"/>
                          <a:pt x="1104" y="1229"/>
                          <a:pt x="1115" y="1250"/>
                        </a:cubicBezTo>
                        <a:cubicBezTo>
                          <a:pt x="1136" y="1281"/>
                          <a:pt x="1177" y="1302"/>
                          <a:pt x="1146" y="1343"/>
                        </a:cubicBezTo>
                        <a:cubicBezTo>
                          <a:pt x="1104" y="1385"/>
                          <a:pt x="1052" y="1385"/>
                          <a:pt x="1011" y="1343"/>
                        </a:cubicBezTo>
                        <a:cubicBezTo>
                          <a:pt x="875" y="1187"/>
                          <a:pt x="542" y="1177"/>
                          <a:pt x="386" y="1281"/>
                        </a:cubicBezTo>
                        <a:cubicBezTo>
                          <a:pt x="354" y="1302"/>
                          <a:pt x="323" y="1322"/>
                          <a:pt x="302" y="1354"/>
                        </a:cubicBezTo>
                        <a:close/>
                        <a:moveTo>
                          <a:pt x="646" y="1718"/>
                        </a:moveTo>
                        <a:lnTo>
                          <a:pt x="646" y="1718"/>
                        </a:lnTo>
                        <a:cubicBezTo>
                          <a:pt x="573" y="1718"/>
                          <a:pt x="511" y="1645"/>
                          <a:pt x="511" y="1572"/>
                        </a:cubicBezTo>
                        <a:cubicBezTo>
                          <a:pt x="511" y="1489"/>
                          <a:pt x="573" y="1427"/>
                          <a:pt x="656" y="1427"/>
                        </a:cubicBezTo>
                        <a:cubicBezTo>
                          <a:pt x="729" y="1427"/>
                          <a:pt x="792" y="1500"/>
                          <a:pt x="792" y="1572"/>
                        </a:cubicBezTo>
                        <a:cubicBezTo>
                          <a:pt x="792" y="1656"/>
                          <a:pt x="729" y="1718"/>
                          <a:pt x="646" y="1718"/>
                        </a:cubicBezTo>
                        <a:close/>
                        <a:moveTo>
                          <a:pt x="823" y="2780"/>
                        </a:moveTo>
                        <a:lnTo>
                          <a:pt x="823" y="2780"/>
                        </a:lnTo>
                        <a:cubicBezTo>
                          <a:pt x="802" y="2769"/>
                          <a:pt x="792" y="2749"/>
                          <a:pt x="781" y="2738"/>
                        </a:cubicBezTo>
                        <a:cubicBezTo>
                          <a:pt x="750" y="2676"/>
                          <a:pt x="761" y="2655"/>
                          <a:pt x="823" y="2655"/>
                        </a:cubicBezTo>
                        <a:cubicBezTo>
                          <a:pt x="979" y="2655"/>
                          <a:pt x="1136" y="2655"/>
                          <a:pt x="1302" y="2655"/>
                        </a:cubicBezTo>
                        <a:cubicBezTo>
                          <a:pt x="1448" y="2655"/>
                          <a:pt x="1604" y="2655"/>
                          <a:pt x="1750" y="2655"/>
                        </a:cubicBezTo>
                        <a:cubicBezTo>
                          <a:pt x="1781" y="2655"/>
                          <a:pt x="1813" y="2644"/>
                          <a:pt x="1834" y="2676"/>
                        </a:cubicBezTo>
                        <a:cubicBezTo>
                          <a:pt x="1844" y="2707"/>
                          <a:pt x="1823" y="2728"/>
                          <a:pt x="1802" y="2749"/>
                        </a:cubicBezTo>
                        <a:cubicBezTo>
                          <a:pt x="1698" y="2884"/>
                          <a:pt x="1552" y="2957"/>
                          <a:pt x="1386" y="2967"/>
                        </a:cubicBezTo>
                        <a:cubicBezTo>
                          <a:pt x="1177" y="2999"/>
                          <a:pt x="969" y="2957"/>
                          <a:pt x="823" y="2780"/>
                        </a:cubicBezTo>
                        <a:close/>
                      </a:path>
                    </a:pathLst>
                  </a:custGeom>
                  <a:solidFill>
                    <a:srgbClr val="EACEB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14" name="Freeform 12"/>
                  <p:cNvSpPr>
                    <a:spLocks noChangeArrowheads="1"/>
                  </p:cNvSpPr>
                  <p:nvPr/>
                </p:nvSpPr>
                <p:spPr bwMode="auto">
                  <a:xfrm>
                    <a:off x="5938951" y="2719389"/>
                    <a:ext cx="965200" cy="896938"/>
                  </a:xfrm>
                  <a:custGeom>
                    <a:avLst/>
                    <a:gdLst>
                      <a:gd name="T0" fmla="*/ 2094 w 2679"/>
                      <a:gd name="T1" fmla="*/ 1104 h 2490"/>
                      <a:gd name="T2" fmla="*/ 2094 w 2679"/>
                      <a:gd name="T3" fmla="*/ 1104 h 2490"/>
                      <a:gd name="T4" fmla="*/ 1459 w 2679"/>
                      <a:gd name="T5" fmla="*/ 1073 h 2490"/>
                      <a:gd name="T6" fmla="*/ 1115 w 2679"/>
                      <a:gd name="T7" fmla="*/ 927 h 2490"/>
                      <a:gd name="T8" fmla="*/ 657 w 2679"/>
                      <a:gd name="T9" fmla="*/ 1135 h 2490"/>
                      <a:gd name="T10" fmla="*/ 365 w 2679"/>
                      <a:gd name="T11" fmla="*/ 1750 h 2490"/>
                      <a:gd name="T12" fmla="*/ 355 w 2679"/>
                      <a:gd name="T13" fmla="*/ 2417 h 2490"/>
                      <a:gd name="T14" fmla="*/ 344 w 2679"/>
                      <a:gd name="T15" fmla="*/ 2489 h 2490"/>
                      <a:gd name="T16" fmla="*/ 115 w 2679"/>
                      <a:gd name="T17" fmla="*/ 2083 h 2490"/>
                      <a:gd name="T18" fmla="*/ 94 w 2679"/>
                      <a:gd name="T19" fmla="*/ 2042 h 2490"/>
                      <a:gd name="T20" fmla="*/ 0 w 2679"/>
                      <a:gd name="T21" fmla="*/ 1354 h 2490"/>
                      <a:gd name="T22" fmla="*/ 782 w 2679"/>
                      <a:gd name="T23" fmla="*/ 271 h 2490"/>
                      <a:gd name="T24" fmla="*/ 823 w 2679"/>
                      <a:gd name="T25" fmla="*/ 250 h 2490"/>
                      <a:gd name="T26" fmla="*/ 771 w 2679"/>
                      <a:gd name="T27" fmla="*/ 52 h 2490"/>
                      <a:gd name="T28" fmla="*/ 823 w 2679"/>
                      <a:gd name="T29" fmla="*/ 0 h 2490"/>
                      <a:gd name="T30" fmla="*/ 1428 w 2679"/>
                      <a:gd name="T31" fmla="*/ 62 h 2490"/>
                      <a:gd name="T32" fmla="*/ 1928 w 2679"/>
                      <a:gd name="T33" fmla="*/ 62 h 2490"/>
                      <a:gd name="T34" fmla="*/ 2678 w 2679"/>
                      <a:gd name="T35" fmla="*/ 583 h 2490"/>
                      <a:gd name="T36" fmla="*/ 2313 w 2679"/>
                      <a:gd name="T37" fmla="*/ 916 h 2490"/>
                      <a:gd name="T38" fmla="*/ 2094 w 2679"/>
                      <a:gd name="T39" fmla="*/ 1104 h 2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79" h="2490">
                        <a:moveTo>
                          <a:pt x="2094" y="1104"/>
                        </a:moveTo>
                        <a:lnTo>
                          <a:pt x="2094" y="1104"/>
                        </a:lnTo>
                        <a:cubicBezTo>
                          <a:pt x="1875" y="1239"/>
                          <a:pt x="1667" y="1208"/>
                          <a:pt x="1459" y="1073"/>
                        </a:cubicBezTo>
                        <a:cubicBezTo>
                          <a:pt x="1355" y="1000"/>
                          <a:pt x="1250" y="916"/>
                          <a:pt x="1115" y="927"/>
                        </a:cubicBezTo>
                        <a:cubicBezTo>
                          <a:pt x="938" y="948"/>
                          <a:pt x="792" y="1021"/>
                          <a:pt x="657" y="1135"/>
                        </a:cubicBezTo>
                        <a:cubicBezTo>
                          <a:pt x="469" y="1302"/>
                          <a:pt x="407" y="1521"/>
                          <a:pt x="365" y="1750"/>
                        </a:cubicBezTo>
                        <a:cubicBezTo>
                          <a:pt x="334" y="1969"/>
                          <a:pt x="344" y="2198"/>
                          <a:pt x="355" y="2417"/>
                        </a:cubicBezTo>
                        <a:cubicBezTo>
                          <a:pt x="355" y="2437"/>
                          <a:pt x="365" y="2469"/>
                          <a:pt x="344" y="2489"/>
                        </a:cubicBezTo>
                        <a:cubicBezTo>
                          <a:pt x="313" y="2333"/>
                          <a:pt x="271" y="2177"/>
                          <a:pt x="115" y="2083"/>
                        </a:cubicBezTo>
                        <a:cubicBezTo>
                          <a:pt x="105" y="2073"/>
                          <a:pt x="105" y="2052"/>
                          <a:pt x="94" y="2042"/>
                        </a:cubicBezTo>
                        <a:cubicBezTo>
                          <a:pt x="53" y="1812"/>
                          <a:pt x="0" y="1583"/>
                          <a:pt x="0" y="1354"/>
                        </a:cubicBezTo>
                        <a:cubicBezTo>
                          <a:pt x="11" y="833"/>
                          <a:pt x="292" y="417"/>
                          <a:pt x="782" y="271"/>
                        </a:cubicBezTo>
                        <a:cubicBezTo>
                          <a:pt x="803" y="260"/>
                          <a:pt x="813" y="250"/>
                          <a:pt x="823" y="250"/>
                        </a:cubicBezTo>
                        <a:cubicBezTo>
                          <a:pt x="792" y="187"/>
                          <a:pt x="771" y="125"/>
                          <a:pt x="771" y="52"/>
                        </a:cubicBezTo>
                        <a:cubicBezTo>
                          <a:pt x="771" y="10"/>
                          <a:pt x="782" y="0"/>
                          <a:pt x="823" y="0"/>
                        </a:cubicBezTo>
                        <a:cubicBezTo>
                          <a:pt x="1021" y="42"/>
                          <a:pt x="1230" y="73"/>
                          <a:pt x="1428" y="62"/>
                        </a:cubicBezTo>
                        <a:cubicBezTo>
                          <a:pt x="1594" y="62"/>
                          <a:pt x="1761" y="42"/>
                          <a:pt x="1928" y="62"/>
                        </a:cubicBezTo>
                        <a:cubicBezTo>
                          <a:pt x="2261" y="114"/>
                          <a:pt x="2521" y="271"/>
                          <a:pt x="2678" y="583"/>
                        </a:cubicBezTo>
                        <a:cubicBezTo>
                          <a:pt x="2553" y="698"/>
                          <a:pt x="2428" y="812"/>
                          <a:pt x="2313" y="916"/>
                        </a:cubicBezTo>
                        <a:cubicBezTo>
                          <a:pt x="2240" y="979"/>
                          <a:pt x="2157" y="1031"/>
                          <a:pt x="2094" y="1104"/>
                        </a:cubicBezTo>
                      </a:path>
                    </a:pathLst>
                  </a:custGeom>
                  <a:solidFill>
                    <a:srgbClr val="E4AC4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15" name="Freeform 13"/>
                  <p:cNvSpPr>
                    <a:spLocks noChangeArrowheads="1"/>
                  </p:cNvSpPr>
                  <p:nvPr/>
                </p:nvSpPr>
                <p:spPr bwMode="auto">
                  <a:xfrm>
                    <a:off x="6693014" y="2930527"/>
                    <a:ext cx="434975" cy="685800"/>
                  </a:xfrm>
                  <a:custGeom>
                    <a:avLst/>
                    <a:gdLst>
                      <a:gd name="T0" fmla="*/ 0 w 1210"/>
                      <a:gd name="T1" fmla="*/ 521 h 1907"/>
                      <a:gd name="T2" fmla="*/ 0 w 1210"/>
                      <a:gd name="T3" fmla="*/ 521 h 1907"/>
                      <a:gd name="T4" fmla="*/ 219 w 1210"/>
                      <a:gd name="T5" fmla="*/ 333 h 1907"/>
                      <a:gd name="T6" fmla="*/ 584 w 1210"/>
                      <a:gd name="T7" fmla="*/ 0 h 1907"/>
                      <a:gd name="T8" fmla="*/ 1177 w 1210"/>
                      <a:gd name="T9" fmla="*/ 604 h 1907"/>
                      <a:gd name="T10" fmla="*/ 1094 w 1210"/>
                      <a:gd name="T11" fmla="*/ 1459 h 1907"/>
                      <a:gd name="T12" fmla="*/ 1073 w 1210"/>
                      <a:gd name="T13" fmla="*/ 1500 h 1907"/>
                      <a:gd name="T14" fmla="*/ 865 w 1210"/>
                      <a:gd name="T15" fmla="*/ 1802 h 1907"/>
                      <a:gd name="T16" fmla="*/ 844 w 1210"/>
                      <a:gd name="T17" fmla="*/ 1906 h 1907"/>
                      <a:gd name="T18" fmla="*/ 844 w 1210"/>
                      <a:gd name="T19" fmla="*/ 1656 h 1907"/>
                      <a:gd name="T20" fmla="*/ 761 w 1210"/>
                      <a:gd name="T21" fmla="*/ 750 h 1907"/>
                      <a:gd name="T22" fmla="*/ 406 w 1210"/>
                      <a:gd name="T23" fmla="*/ 479 h 1907"/>
                      <a:gd name="T24" fmla="*/ 0 w 1210"/>
                      <a:gd name="T25" fmla="*/ 521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0" h="1907">
                        <a:moveTo>
                          <a:pt x="0" y="521"/>
                        </a:moveTo>
                        <a:lnTo>
                          <a:pt x="0" y="521"/>
                        </a:lnTo>
                        <a:cubicBezTo>
                          <a:pt x="63" y="448"/>
                          <a:pt x="146" y="396"/>
                          <a:pt x="219" y="333"/>
                        </a:cubicBezTo>
                        <a:cubicBezTo>
                          <a:pt x="334" y="229"/>
                          <a:pt x="459" y="115"/>
                          <a:pt x="584" y="0"/>
                        </a:cubicBezTo>
                        <a:cubicBezTo>
                          <a:pt x="906" y="42"/>
                          <a:pt x="1136" y="281"/>
                          <a:pt x="1177" y="604"/>
                        </a:cubicBezTo>
                        <a:cubicBezTo>
                          <a:pt x="1209" y="896"/>
                          <a:pt x="1146" y="1177"/>
                          <a:pt x="1094" y="1459"/>
                        </a:cubicBezTo>
                        <a:cubicBezTo>
                          <a:pt x="1084" y="1479"/>
                          <a:pt x="1084" y="1490"/>
                          <a:pt x="1073" y="1500"/>
                        </a:cubicBezTo>
                        <a:cubicBezTo>
                          <a:pt x="948" y="1563"/>
                          <a:pt x="906" y="1688"/>
                          <a:pt x="865" y="1802"/>
                        </a:cubicBezTo>
                        <a:cubicBezTo>
                          <a:pt x="854" y="1834"/>
                          <a:pt x="854" y="1875"/>
                          <a:pt x="844" y="1906"/>
                        </a:cubicBezTo>
                        <a:cubicBezTo>
                          <a:pt x="823" y="1823"/>
                          <a:pt x="844" y="1740"/>
                          <a:pt x="844" y="1656"/>
                        </a:cubicBezTo>
                        <a:cubicBezTo>
                          <a:pt x="854" y="1354"/>
                          <a:pt x="844" y="1052"/>
                          <a:pt x="761" y="750"/>
                        </a:cubicBezTo>
                        <a:cubicBezTo>
                          <a:pt x="709" y="563"/>
                          <a:pt x="615" y="490"/>
                          <a:pt x="406" y="479"/>
                        </a:cubicBezTo>
                        <a:cubicBezTo>
                          <a:pt x="271" y="479"/>
                          <a:pt x="136" y="490"/>
                          <a:pt x="0" y="521"/>
                        </a:cubicBezTo>
                      </a:path>
                    </a:pathLst>
                  </a:custGeom>
                  <a:solidFill>
                    <a:srgbClr val="D89B43"/>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16" name="Freeform 14"/>
                  <p:cNvSpPr>
                    <a:spLocks noChangeArrowheads="1"/>
                  </p:cNvSpPr>
                  <p:nvPr/>
                </p:nvSpPr>
                <p:spPr bwMode="auto">
                  <a:xfrm>
                    <a:off x="5932601" y="2746377"/>
                    <a:ext cx="1196975" cy="1162050"/>
                  </a:xfrm>
                  <a:custGeom>
                    <a:avLst/>
                    <a:gdLst>
                      <a:gd name="T0" fmla="*/ 2968 w 3324"/>
                      <a:gd name="T1" fmla="*/ 3217 h 3229"/>
                      <a:gd name="T2" fmla="*/ 2968 w 3324"/>
                      <a:gd name="T3" fmla="*/ 3217 h 3229"/>
                      <a:gd name="T4" fmla="*/ 2958 w 3324"/>
                      <a:gd name="T5" fmla="*/ 2771 h 3229"/>
                      <a:gd name="T6" fmla="*/ 2968 w 3324"/>
                      <a:gd name="T7" fmla="*/ 1791 h 3229"/>
                      <a:gd name="T8" fmla="*/ 3031 w 3324"/>
                      <a:gd name="T9" fmla="*/ 1802 h 3229"/>
                      <a:gd name="T10" fmla="*/ 3104 w 3324"/>
                      <a:gd name="T11" fmla="*/ 1739 h 3229"/>
                      <a:gd name="T12" fmla="*/ 3000 w 3324"/>
                      <a:gd name="T13" fmla="*/ 1177 h 3229"/>
                      <a:gd name="T14" fmla="*/ 2573 w 3324"/>
                      <a:gd name="T15" fmla="*/ 594 h 3229"/>
                      <a:gd name="T16" fmla="*/ 2531 w 3324"/>
                      <a:gd name="T17" fmla="*/ 562 h 3229"/>
                      <a:gd name="T18" fmla="*/ 1427 w 3324"/>
                      <a:gd name="T19" fmla="*/ 291 h 3229"/>
                      <a:gd name="T20" fmla="*/ 218 w 3324"/>
                      <a:gd name="T21" fmla="*/ 1698 h 3229"/>
                      <a:gd name="T22" fmla="*/ 323 w 3324"/>
                      <a:gd name="T23" fmla="*/ 1791 h 3229"/>
                      <a:gd name="T24" fmla="*/ 364 w 3324"/>
                      <a:gd name="T25" fmla="*/ 1791 h 3229"/>
                      <a:gd name="T26" fmla="*/ 364 w 3324"/>
                      <a:gd name="T27" fmla="*/ 3217 h 3229"/>
                      <a:gd name="T28" fmla="*/ 354 w 3324"/>
                      <a:gd name="T29" fmla="*/ 3228 h 3229"/>
                      <a:gd name="T30" fmla="*/ 229 w 3324"/>
                      <a:gd name="T31" fmla="*/ 3197 h 3229"/>
                      <a:gd name="T32" fmla="*/ 229 w 3324"/>
                      <a:gd name="T33" fmla="*/ 1896 h 3229"/>
                      <a:gd name="T34" fmla="*/ 145 w 3324"/>
                      <a:gd name="T35" fmla="*/ 1844 h 3229"/>
                      <a:gd name="T36" fmla="*/ 10 w 3324"/>
                      <a:gd name="T37" fmla="*/ 1927 h 3229"/>
                      <a:gd name="T38" fmla="*/ 0 w 3324"/>
                      <a:gd name="T39" fmla="*/ 1781 h 3229"/>
                      <a:gd name="T40" fmla="*/ 20 w 3324"/>
                      <a:gd name="T41" fmla="*/ 1489 h 3229"/>
                      <a:gd name="T42" fmla="*/ 593 w 3324"/>
                      <a:gd name="T43" fmla="*/ 448 h 3229"/>
                      <a:gd name="T44" fmla="*/ 1958 w 3324"/>
                      <a:gd name="T45" fmla="*/ 83 h 3229"/>
                      <a:gd name="T46" fmla="*/ 2729 w 3324"/>
                      <a:gd name="T47" fmla="*/ 448 h 3229"/>
                      <a:gd name="T48" fmla="*/ 3052 w 3324"/>
                      <a:gd name="T49" fmla="*/ 802 h 3229"/>
                      <a:gd name="T50" fmla="*/ 3323 w 3324"/>
                      <a:gd name="T51" fmla="*/ 1781 h 3229"/>
                      <a:gd name="T52" fmla="*/ 3323 w 3324"/>
                      <a:gd name="T53" fmla="*/ 1927 h 3229"/>
                      <a:gd name="T54" fmla="*/ 3156 w 3324"/>
                      <a:gd name="T55" fmla="*/ 1833 h 3229"/>
                      <a:gd name="T56" fmla="*/ 3104 w 3324"/>
                      <a:gd name="T57" fmla="*/ 1875 h 3229"/>
                      <a:gd name="T58" fmla="*/ 3104 w 3324"/>
                      <a:gd name="T59" fmla="*/ 3197 h 3229"/>
                      <a:gd name="T60" fmla="*/ 3093 w 3324"/>
                      <a:gd name="T61" fmla="*/ 3207 h 3229"/>
                      <a:gd name="T62" fmla="*/ 2979 w 3324"/>
                      <a:gd name="T63" fmla="*/ 3217 h 3229"/>
                      <a:gd name="T64" fmla="*/ 2968 w 3324"/>
                      <a:gd name="T65" fmla="*/ 3217 h 3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24" h="3229">
                        <a:moveTo>
                          <a:pt x="2968" y="3217"/>
                        </a:moveTo>
                        <a:lnTo>
                          <a:pt x="2968" y="3217"/>
                        </a:lnTo>
                        <a:cubicBezTo>
                          <a:pt x="2968" y="3062"/>
                          <a:pt x="2958" y="2916"/>
                          <a:pt x="2958" y="2771"/>
                        </a:cubicBezTo>
                        <a:cubicBezTo>
                          <a:pt x="2958" y="2437"/>
                          <a:pt x="2958" y="2114"/>
                          <a:pt x="2968" y="1791"/>
                        </a:cubicBezTo>
                        <a:cubicBezTo>
                          <a:pt x="2989" y="1791"/>
                          <a:pt x="3010" y="1791"/>
                          <a:pt x="3031" y="1802"/>
                        </a:cubicBezTo>
                        <a:cubicBezTo>
                          <a:pt x="3093" y="1823"/>
                          <a:pt x="3104" y="1791"/>
                          <a:pt x="3104" y="1739"/>
                        </a:cubicBezTo>
                        <a:cubicBezTo>
                          <a:pt x="3104" y="1541"/>
                          <a:pt x="3073" y="1354"/>
                          <a:pt x="3000" y="1177"/>
                        </a:cubicBezTo>
                        <a:cubicBezTo>
                          <a:pt x="2906" y="937"/>
                          <a:pt x="2770" y="750"/>
                          <a:pt x="2573" y="594"/>
                        </a:cubicBezTo>
                        <a:cubicBezTo>
                          <a:pt x="2562" y="583"/>
                          <a:pt x="2552" y="573"/>
                          <a:pt x="2531" y="562"/>
                        </a:cubicBezTo>
                        <a:cubicBezTo>
                          <a:pt x="2198" y="312"/>
                          <a:pt x="1833" y="229"/>
                          <a:pt x="1427" y="291"/>
                        </a:cubicBezTo>
                        <a:cubicBezTo>
                          <a:pt x="708" y="406"/>
                          <a:pt x="218" y="1031"/>
                          <a:pt x="218" y="1698"/>
                        </a:cubicBezTo>
                        <a:cubicBezTo>
                          <a:pt x="229" y="1802"/>
                          <a:pt x="218" y="1802"/>
                          <a:pt x="323" y="1791"/>
                        </a:cubicBezTo>
                        <a:cubicBezTo>
                          <a:pt x="333" y="1791"/>
                          <a:pt x="354" y="1791"/>
                          <a:pt x="364" y="1791"/>
                        </a:cubicBezTo>
                        <a:cubicBezTo>
                          <a:pt x="364" y="2271"/>
                          <a:pt x="364" y="2739"/>
                          <a:pt x="364" y="3217"/>
                        </a:cubicBezTo>
                        <a:cubicBezTo>
                          <a:pt x="354" y="3217"/>
                          <a:pt x="354" y="3217"/>
                          <a:pt x="354" y="3228"/>
                        </a:cubicBezTo>
                        <a:cubicBezTo>
                          <a:pt x="312" y="3228"/>
                          <a:pt x="270" y="3217"/>
                          <a:pt x="229" y="3197"/>
                        </a:cubicBezTo>
                        <a:cubicBezTo>
                          <a:pt x="229" y="2760"/>
                          <a:pt x="229" y="2333"/>
                          <a:pt x="229" y="1896"/>
                        </a:cubicBezTo>
                        <a:cubicBezTo>
                          <a:pt x="229" y="1812"/>
                          <a:pt x="218" y="1812"/>
                          <a:pt x="145" y="1844"/>
                        </a:cubicBezTo>
                        <a:cubicBezTo>
                          <a:pt x="104" y="1875"/>
                          <a:pt x="52" y="1896"/>
                          <a:pt x="10" y="1927"/>
                        </a:cubicBezTo>
                        <a:cubicBezTo>
                          <a:pt x="0" y="1875"/>
                          <a:pt x="0" y="1823"/>
                          <a:pt x="0" y="1781"/>
                        </a:cubicBezTo>
                        <a:cubicBezTo>
                          <a:pt x="10" y="1687"/>
                          <a:pt x="10" y="1583"/>
                          <a:pt x="20" y="1489"/>
                        </a:cubicBezTo>
                        <a:cubicBezTo>
                          <a:pt x="83" y="1073"/>
                          <a:pt x="270" y="719"/>
                          <a:pt x="593" y="448"/>
                        </a:cubicBezTo>
                        <a:cubicBezTo>
                          <a:pt x="989" y="114"/>
                          <a:pt x="1448" y="0"/>
                          <a:pt x="1958" y="83"/>
                        </a:cubicBezTo>
                        <a:cubicBezTo>
                          <a:pt x="2250" y="135"/>
                          <a:pt x="2500" y="260"/>
                          <a:pt x="2729" y="448"/>
                        </a:cubicBezTo>
                        <a:cubicBezTo>
                          <a:pt x="2854" y="552"/>
                          <a:pt x="2958" y="666"/>
                          <a:pt x="3052" y="802"/>
                        </a:cubicBezTo>
                        <a:cubicBezTo>
                          <a:pt x="3239" y="1094"/>
                          <a:pt x="3323" y="1427"/>
                          <a:pt x="3323" y="1781"/>
                        </a:cubicBezTo>
                        <a:cubicBezTo>
                          <a:pt x="3323" y="1823"/>
                          <a:pt x="3323" y="1875"/>
                          <a:pt x="3323" y="1927"/>
                        </a:cubicBezTo>
                        <a:cubicBezTo>
                          <a:pt x="3270" y="1896"/>
                          <a:pt x="3218" y="1864"/>
                          <a:pt x="3156" y="1833"/>
                        </a:cubicBezTo>
                        <a:cubicBezTo>
                          <a:pt x="3125" y="1812"/>
                          <a:pt x="3104" y="1823"/>
                          <a:pt x="3104" y="1875"/>
                        </a:cubicBezTo>
                        <a:cubicBezTo>
                          <a:pt x="3104" y="2312"/>
                          <a:pt x="3104" y="2760"/>
                          <a:pt x="3104" y="3197"/>
                        </a:cubicBezTo>
                        <a:cubicBezTo>
                          <a:pt x="3104" y="3197"/>
                          <a:pt x="3104" y="3207"/>
                          <a:pt x="3093" y="3207"/>
                        </a:cubicBezTo>
                        <a:cubicBezTo>
                          <a:pt x="3062" y="3207"/>
                          <a:pt x="3020" y="3228"/>
                          <a:pt x="2979" y="3217"/>
                        </a:cubicBezTo>
                        <a:lnTo>
                          <a:pt x="2968" y="3217"/>
                        </a:lnTo>
                      </a:path>
                    </a:pathLst>
                  </a:custGeom>
                  <a:solidFill>
                    <a:srgbClr val="7C545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17" name="Freeform 15"/>
                  <p:cNvSpPr>
                    <a:spLocks noChangeArrowheads="1"/>
                  </p:cNvSpPr>
                  <p:nvPr/>
                </p:nvSpPr>
                <p:spPr bwMode="auto">
                  <a:xfrm>
                    <a:off x="5823064" y="3398839"/>
                    <a:ext cx="192087" cy="498475"/>
                  </a:xfrm>
                  <a:custGeom>
                    <a:avLst/>
                    <a:gdLst>
                      <a:gd name="T0" fmla="*/ 312 w 532"/>
                      <a:gd name="T1" fmla="*/ 115 h 1386"/>
                      <a:gd name="T2" fmla="*/ 312 w 532"/>
                      <a:gd name="T3" fmla="*/ 115 h 1386"/>
                      <a:gd name="T4" fmla="*/ 447 w 532"/>
                      <a:gd name="T5" fmla="*/ 32 h 1386"/>
                      <a:gd name="T6" fmla="*/ 531 w 532"/>
                      <a:gd name="T7" fmla="*/ 84 h 1386"/>
                      <a:gd name="T8" fmla="*/ 531 w 532"/>
                      <a:gd name="T9" fmla="*/ 1385 h 1386"/>
                      <a:gd name="T10" fmla="*/ 20 w 532"/>
                      <a:gd name="T11" fmla="*/ 771 h 1386"/>
                      <a:gd name="T12" fmla="*/ 312 w 532"/>
                      <a:gd name="T13" fmla="*/ 115 h 1386"/>
                    </a:gdLst>
                    <a:ahLst/>
                    <a:cxnLst>
                      <a:cxn ang="0">
                        <a:pos x="T0" y="T1"/>
                      </a:cxn>
                      <a:cxn ang="0">
                        <a:pos x="T2" y="T3"/>
                      </a:cxn>
                      <a:cxn ang="0">
                        <a:pos x="T4" y="T5"/>
                      </a:cxn>
                      <a:cxn ang="0">
                        <a:pos x="T6" y="T7"/>
                      </a:cxn>
                      <a:cxn ang="0">
                        <a:pos x="T8" y="T9"/>
                      </a:cxn>
                      <a:cxn ang="0">
                        <a:pos x="T10" y="T11"/>
                      </a:cxn>
                      <a:cxn ang="0">
                        <a:pos x="T12" y="T13"/>
                      </a:cxn>
                    </a:cxnLst>
                    <a:rect l="0" t="0" r="r" b="b"/>
                    <a:pathLst>
                      <a:path w="532" h="1386">
                        <a:moveTo>
                          <a:pt x="312" y="115"/>
                        </a:moveTo>
                        <a:lnTo>
                          <a:pt x="312" y="115"/>
                        </a:lnTo>
                        <a:cubicBezTo>
                          <a:pt x="354" y="84"/>
                          <a:pt x="406" y="63"/>
                          <a:pt x="447" y="32"/>
                        </a:cubicBezTo>
                        <a:cubicBezTo>
                          <a:pt x="520" y="0"/>
                          <a:pt x="531" y="0"/>
                          <a:pt x="531" y="84"/>
                        </a:cubicBezTo>
                        <a:cubicBezTo>
                          <a:pt x="531" y="521"/>
                          <a:pt x="531" y="948"/>
                          <a:pt x="531" y="1385"/>
                        </a:cubicBezTo>
                        <a:cubicBezTo>
                          <a:pt x="260" y="1322"/>
                          <a:pt x="41" y="1042"/>
                          <a:pt x="20" y="771"/>
                        </a:cubicBezTo>
                        <a:cubicBezTo>
                          <a:pt x="0" y="500"/>
                          <a:pt x="104" y="282"/>
                          <a:pt x="312" y="115"/>
                        </a:cubicBezTo>
                      </a:path>
                    </a:pathLst>
                  </a:custGeom>
                  <a:solidFill>
                    <a:srgbClr val="5A3C4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18" name="Freeform 16"/>
                  <p:cNvSpPr>
                    <a:spLocks noChangeArrowheads="1"/>
                  </p:cNvSpPr>
                  <p:nvPr/>
                </p:nvSpPr>
                <p:spPr bwMode="auto">
                  <a:xfrm>
                    <a:off x="7050201" y="3398839"/>
                    <a:ext cx="203200" cy="498475"/>
                  </a:xfrm>
                  <a:custGeom>
                    <a:avLst/>
                    <a:gdLst>
                      <a:gd name="T0" fmla="*/ 0 w 563"/>
                      <a:gd name="T1" fmla="*/ 1385 h 1386"/>
                      <a:gd name="T2" fmla="*/ 0 w 563"/>
                      <a:gd name="T3" fmla="*/ 1385 h 1386"/>
                      <a:gd name="T4" fmla="*/ 0 w 563"/>
                      <a:gd name="T5" fmla="*/ 63 h 1386"/>
                      <a:gd name="T6" fmla="*/ 52 w 563"/>
                      <a:gd name="T7" fmla="*/ 21 h 1386"/>
                      <a:gd name="T8" fmla="*/ 219 w 563"/>
                      <a:gd name="T9" fmla="*/ 115 h 1386"/>
                      <a:gd name="T10" fmla="*/ 489 w 563"/>
                      <a:gd name="T11" fmla="*/ 521 h 1386"/>
                      <a:gd name="T12" fmla="*/ 177 w 563"/>
                      <a:gd name="T13" fmla="*/ 1312 h 1386"/>
                      <a:gd name="T14" fmla="*/ 146 w 563"/>
                      <a:gd name="T15" fmla="*/ 1333 h 1386"/>
                      <a:gd name="T16" fmla="*/ 0 w 563"/>
                      <a:gd name="T17" fmla="*/ 1385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3" h="1386">
                        <a:moveTo>
                          <a:pt x="0" y="1385"/>
                        </a:moveTo>
                        <a:lnTo>
                          <a:pt x="0" y="1385"/>
                        </a:lnTo>
                        <a:cubicBezTo>
                          <a:pt x="0" y="948"/>
                          <a:pt x="0" y="500"/>
                          <a:pt x="0" y="63"/>
                        </a:cubicBezTo>
                        <a:cubicBezTo>
                          <a:pt x="0" y="11"/>
                          <a:pt x="21" y="0"/>
                          <a:pt x="52" y="21"/>
                        </a:cubicBezTo>
                        <a:cubicBezTo>
                          <a:pt x="114" y="52"/>
                          <a:pt x="166" y="84"/>
                          <a:pt x="219" y="115"/>
                        </a:cubicBezTo>
                        <a:cubicBezTo>
                          <a:pt x="344" y="219"/>
                          <a:pt x="448" y="354"/>
                          <a:pt x="489" y="521"/>
                        </a:cubicBezTo>
                        <a:cubicBezTo>
                          <a:pt x="562" y="834"/>
                          <a:pt x="437" y="1125"/>
                          <a:pt x="177" y="1312"/>
                        </a:cubicBezTo>
                        <a:cubicBezTo>
                          <a:pt x="166" y="1312"/>
                          <a:pt x="156" y="1322"/>
                          <a:pt x="146" y="1333"/>
                        </a:cubicBezTo>
                        <a:cubicBezTo>
                          <a:pt x="94" y="1353"/>
                          <a:pt x="52" y="1364"/>
                          <a:pt x="0" y="1385"/>
                        </a:cubicBezTo>
                      </a:path>
                    </a:pathLst>
                  </a:custGeom>
                  <a:solidFill>
                    <a:srgbClr val="5A3C4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19" name="Freeform 17"/>
                  <p:cNvSpPr>
                    <a:spLocks noChangeArrowheads="1"/>
                  </p:cNvSpPr>
                  <p:nvPr/>
                </p:nvSpPr>
                <p:spPr bwMode="auto">
                  <a:xfrm>
                    <a:off x="6723176" y="3822702"/>
                    <a:ext cx="360363" cy="236537"/>
                  </a:xfrm>
                  <a:custGeom>
                    <a:avLst/>
                    <a:gdLst>
                      <a:gd name="T0" fmla="*/ 1000 w 1001"/>
                      <a:gd name="T1" fmla="*/ 0 h 657"/>
                      <a:gd name="T2" fmla="*/ 1000 w 1001"/>
                      <a:gd name="T3" fmla="*/ 0 h 657"/>
                      <a:gd name="T4" fmla="*/ 947 w 1001"/>
                      <a:gd name="T5" fmla="*/ 0 h 657"/>
                      <a:gd name="T6" fmla="*/ 229 w 1001"/>
                      <a:gd name="T7" fmla="*/ 510 h 657"/>
                      <a:gd name="T8" fmla="*/ 114 w 1001"/>
                      <a:gd name="T9" fmla="*/ 426 h 657"/>
                      <a:gd name="T10" fmla="*/ 0 w 1001"/>
                      <a:gd name="T11" fmla="*/ 541 h 657"/>
                      <a:gd name="T12" fmla="*/ 114 w 1001"/>
                      <a:gd name="T13" fmla="*/ 656 h 657"/>
                      <a:gd name="T14" fmla="*/ 229 w 1001"/>
                      <a:gd name="T15" fmla="*/ 572 h 657"/>
                      <a:gd name="T16" fmla="*/ 1000 w 1001"/>
                      <a:gd name="T17" fmla="*/ 0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1" h="657">
                        <a:moveTo>
                          <a:pt x="1000" y="0"/>
                        </a:moveTo>
                        <a:lnTo>
                          <a:pt x="1000" y="0"/>
                        </a:lnTo>
                        <a:cubicBezTo>
                          <a:pt x="947" y="0"/>
                          <a:pt x="947" y="0"/>
                          <a:pt x="947" y="0"/>
                        </a:cubicBezTo>
                        <a:cubicBezTo>
                          <a:pt x="947" y="260"/>
                          <a:pt x="635" y="479"/>
                          <a:pt x="229" y="510"/>
                        </a:cubicBezTo>
                        <a:cubicBezTo>
                          <a:pt x="208" y="468"/>
                          <a:pt x="166" y="426"/>
                          <a:pt x="114" y="426"/>
                        </a:cubicBezTo>
                        <a:cubicBezTo>
                          <a:pt x="52" y="426"/>
                          <a:pt x="0" y="479"/>
                          <a:pt x="0" y="541"/>
                        </a:cubicBezTo>
                        <a:cubicBezTo>
                          <a:pt x="0" y="614"/>
                          <a:pt x="52" y="656"/>
                          <a:pt x="114" y="656"/>
                        </a:cubicBezTo>
                        <a:cubicBezTo>
                          <a:pt x="166" y="656"/>
                          <a:pt x="218" y="624"/>
                          <a:pt x="229" y="572"/>
                        </a:cubicBezTo>
                        <a:cubicBezTo>
                          <a:pt x="666" y="531"/>
                          <a:pt x="1000" y="291"/>
                          <a:pt x="1000" y="0"/>
                        </a:cubicBezTo>
                      </a:path>
                    </a:pathLst>
                  </a:custGeom>
                  <a:solidFill>
                    <a:srgbClr val="5A3C4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20" name="Freeform 19"/>
                  <p:cNvSpPr>
                    <a:spLocks noChangeArrowheads="1"/>
                  </p:cNvSpPr>
                  <p:nvPr/>
                </p:nvSpPr>
                <p:spPr bwMode="auto">
                  <a:xfrm>
                    <a:off x="5688126" y="4110039"/>
                    <a:ext cx="1687513" cy="889000"/>
                  </a:xfrm>
                  <a:custGeom>
                    <a:avLst/>
                    <a:gdLst>
                      <a:gd name="T0" fmla="*/ 4687 w 4688"/>
                      <a:gd name="T1" fmla="*/ 2469 h 2470"/>
                      <a:gd name="T2" fmla="*/ 0 w 4688"/>
                      <a:gd name="T3" fmla="*/ 2469 h 2470"/>
                      <a:gd name="T4" fmla="*/ 0 w 4688"/>
                      <a:gd name="T5" fmla="*/ 0 h 2470"/>
                      <a:gd name="T6" fmla="*/ 4687 w 4688"/>
                      <a:gd name="T7" fmla="*/ 0 h 2470"/>
                      <a:gd name="T8" fmla="*/ 4687 w 4688"/>
                      <a:gd name="T9" fmla="*/ 2469 h 2470"/>
                    </a:gdLst>
                    <a:ahLst/>
                    <a:cxnLst>
                      <a:cxn ang="0">
                        <a:pos x="T0" y="T1"/>
                      </a:cxn>
                      <a:cxn ang="0">
                        <a:pos x="T2" y="T3"/>
                      </a:cxn>
                      <a:cxn ang="0">
                        <a:pos x="T4" y="T5"/>
                      </a:cxn>
                      <a:cxn ang="0">
                        <a:pos x="T6" y="T7"/>
                      </a:cxn>
                      <a:cxn ang="0">
                        <a:pos x="T8" y="T9"/>
                      </a:cxn>
                    </a:cxnLst>
                    <a:rect l="0" t="0" r="r" b="b"/>
                    <a:pathLst>
                      <a:path w="4688" h="2470">
                        <a:moveTo>
                          <a:pt x="4687" y="2469"/>
                        </a:moveTo>
                        <a:lnTo>
                          <a:pt x="0" y="2469"/>
                        </a:lnTo>
                        <a:lnTo>
                          <a:pt x="0" y="0"/>
                        </a:lnTo>
                        <a:lnTo>
                          <a:pt x="4687" y="0"/>
                        </a:lnTo>
                        <a:lnTo>
                          <a:pt x="4687" y="2469"/>
                        </a:lnTo>
                      </a:path>
                    </a:pathLst>
                  </a:custGeom>
                  <a:solidFill>
                    <a:srgbClr val="96989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21" name="Freeform 20"/>
                  <p:cNvSpPr>
                    <a:spLocks noChangeArrowheads="1"/>
                  </p:cNvSpPr>
                  <p:nvPr/>
                </p:nvSpPr>
                <p:spPr bwMode="auto">
                  <a:xfrm>
                    <a:off x="6419964" y="4445002"/>
                    <a:ext cx="225425" cy="225425"/>
                  </a:xfrm>
                  <a:custGeom>
                    <a:avLst/>
                    <a:gdLst>
                      <a:gd name="T0" fmla="*/ 625 w 626"/>
                      <a:gd name="T1" fmla="*/ 312 h 626"/>
                      <a:gd name="T2" fmla="*/ 625 w 626"/>
                      <a:gd name="T3" fmla="*/ 312 h 626"/>
                      <a:gd name="T4" fmla="*/ 312 w 626"/>
                      <a:gd name="T5" fmla="*/ 625 h 626"/>
                      <a:gd name="T6" fmla="*/ 0 w 626"/>
                      <a:gd name="T7" fmla="*/ 312 h 626"/>
                      <a:gd name="T8" fmla="*/ 312 w 626"/>
                      <a:gd name="T9" fmla="*/ 0 h 626"/>
                      <a:gd name="T10" fmla="*/ 625 w 626"/>
                      <a:gd name="T11" fmla="*/ 312 h 626"/>
                    </a:gdLst>
                    <a:ahLst/>
                    <a:cxnLst>
                      <a:cxn ang="0">
                        <a:pos x="T0" y="T1"/>
                      </a:cxn>
                      <a:cxn ang="0">
                        <a:pos x="T2" y="T3"/>
                      </a:cxn>
                      <a:cxn ang="0">
                        <a:pos x="T4" y="T5"/>
                      </a:cxn>
                      <a:cxn ang="0">
                        <a:pos x="T6" y="T7"/>
                      </a:cxn>
                      <a:cxn ang="0">
                        <a:pos x="T8" y="T9"/>
                      </a:cxn>
                      <a:cxn ang="0">
                        <a:pos x="T10" y="T11"/>
                      </a:cxn>
                    </a:cxnLst>
                    <a:rect l="0" t="0" r="r" b="b"/>
                    <a:pathLst>
                      <a:path w="626" h="626">
                        <a:moveTo>
                          <a:pt x="625" y="312"/>
                        </a:moveTo>
                        <a:lnTo>
                          <a:pt x="625" y="312"/>
                        </a:lnTo>
                        <a:cubicBezTo>
                          <a:pt x="625" y="479"/>
                          <a:pt x="479" y="625"/>
                          <a:pt x="312" y="625"/>
                        </a:cubicBezTo>
                        <a:cubicBezTo>
                          <a:pt x="135" y="625"/>
                          <a:pt x="0" y="479"/>
                          <a:pt x="0" y="312"/>
                        </a:cubicBezTo>
                        <a:cubicBezTo>
                          <a:pt x="0" y="135"/>
                          <a:pt x="135" y="0"/>
                          <a:pt x="312" y="0"/>
                        </a:cubicBezTo>
                        <a:cubicBezTo>
                          <a:pt x="479" y="0"/>
                          <a:pt x="625" y="135"/>
                          <a:pt x="625" y="312"/>
                        </a:cubicBezTo>
                      </a:path>
                    </a:pathLst>
                  </a:custGeom>
                  <a:solidFill>
                    <a:srgbClr val="EAEBEC"/>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22" name="Freeform 21"/>
                  <p:cNvSpPr>
                    <a:spLocks noChangeArrowheads="1"/>
                  </p:cNvSpPr>
                  <p:nvPr/>
                </p:nvSpPr>
                <p:spPr bwMode="auto">
                  <a:xfrm>
                    <a:off x="5508739" y="3170239"/>
                    <a:ext cx="217487" cy="368300"/>
                  </a:xfrm>
                  <a:custGeom>
                    <a:avLst/>
                    <a:gdLst>
                      <a:gd name="T0" fmla="*/ 177 w 605"/>
                      <a:gd name="T1" fmla="*/ 719 h 1022"/>
                      <a:gd name="T2" fmla="*/ 177 w 605"/>
                      <a:gd name="T3" fmla="*/ 719 h 1022"/>
                      <a:gd name="T4" fmla="*/ 166 w 605"/>
                      <a:gd name="T5" fmla="*/ 625 h 1022"/>
                      <a:gd name="T6" fmla="*/ 166 w 605"/>
                      <a:gd name="T7" fmla="*/ 594 h 1022"/>
                      <a:gd name="T8" fmla="*/ 416 w 605"/>
                      <a:gd name="T9" fmla="*/ 302 h 1022"/>
                      <a:gd name="T10" fmla="*/ 250 w 605"/>
                      <a:gd name="T11" fmla="*/ 177 h 1022"/>
                      <a:gd name="T12" fmla="*/ 31 w 605"/>
                      <a:gd name="T13" fmla="*/ 198 h 1022"/>
                      <a:gd name="T14" fmla="*/ 0 w 605"/>
                      <a:gd name="T15" fmla="*/ 42 h 1022"/>
                      <a:gd name="T16" fmla="*/ 270 w 605"/>
                      <a:gd name="T17" fmla="*/ 0 h 1022"/>
                      <a:gd name="T18" fmla="*/ 604 w 605"/>
                      <a:gd name="T19" fmla="*/ 302 h 1022"/>
                      <a:gd name="T20" fmla="*/ 322 w 605"/>
                      <a:gd name="T21" fmla="*/ 635 h 1022"/>
                      <a:gd name="T22" fmla="*/ 322 w 605"/>
                      <a:gd name="T23" fmla="*/ 719 h 1022"/>
                      <a:gd name="T24" fmla="*/ 177 w 605"/>
                      <a:gd name="T25" fmla="*/ 719 h 1022"/>
                      <a:gd name="T26" fmla="*/ 250 w 605"/>
                      <a:gd name="T27" fmla="*/ 802 h 1022"/>
                      <a:gd name="T28" fmla="*/ 250 w 605"/>
                      <a:gd name="T29" fmla="*/ 802 h 1022"/>
                      <a:gd name="T30" fmla="*/ 354 w 605"/>
                      <a:gd name="T31" fmla="*/ 906 h 1022"/>
                      <a:gd name="T32" fmla="*/ 250 w 605"/>
                      <a:gd name="T33" fmla="*/ 1021 h 1022"/>
                      <a:gd name="T34" fmla="*/ 145 w 605"/>
                      <a:gd name="T35" fmla="*/ 906 h 1022"/>
                      <a:gd name="T36" fmla="*/ 250 w 605"/>
                      <a:gd name="T37" fmla="*/ 802 h 1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 h="1022">
                        <a:moveTo>
                          <a:pt x="177" y="719"/>
                        </a:moveTo>
                        <a:lnTo>
                          <a:pt x="177" y="719"/>
                        </a:lnTo>
                        <a:cubicBezTo>
                          <a:pt x="166" y="625"/>
                          <a:pt x="166" y="625"/>
                          <a:pt x="166" y="625"/>
                        </a:cubicBezTo>
                        <a:cubicBezTo>
                          <a:pt x="166" y="614"/>
                          <a:pt x="166" y="594"/>
                          <a:pt x="166" y="594"/>
                        </a:cubicBezTo>
                        <a:cubicBezTo>
                          <a:pt x="166" y="344"/>
                          <a:pt x="416" y="531"/>
                          <a:pt x="416" y="302"/>
                        </a:cubicBezTo>
                        <a:cubicBezTo>
                          <a:pt x="416" y="208"/>
                          <a:pt x="375" y="177"/>
                          <a:pt x="250" y="177"/>
                        </a:cubicBezTo>
                        <a:cubicBezTo>
                          <a:pt x="166" y="177"/>
                          <a:pt x="93" y="177"/>
                          <a:pt x="31" y="198"/>
                        </a:cubicBezTo>
                        <a:cubicBezTo>
                          <a:pt x="0" y="42"/>
                          <a:pt x="0" y="42"/>
                          <a:pt x="0" y="42"/>
                        </a:cubicBezTo>
                        <a:cubicBezTo>
                          <a:pt x="72" y="21"/>
                          <a:pt x="177" y="0"/>
                          <a:pt x="270" y="0"/>
                        </a:cubicBezTo>
                        <a:cubicBezTo>
                          <a:pt x="468" y="0"/>
                          <a:pt x="604" y="42"/>
                          <a:pt x="604" y="302"/>
                        </a:cubicBezTo>
                        <a:cubicBezTo>
                          <a:pt x="604" y="646"/>
                          <a:pt x="333" y="510"/>
                          <a:pt x="322" y="635"/>
                        </a:cubicBezTo>
                        <a:cubicBezTo>
                          <a:pt x="322" y="719"/>
                          <a:pt x="322" y="719"/>
                          <a:pt x="322" y="719"/>
                        </a:cubicBezTo>
                        <a:lnTo>
                          <a:pt x="177" y="719"/>
                        </a:lnTo>
                        <a:close/>
                        <a:moveTo>
                          <a:pt x="250" y="802"/>
                        </a:moveTo>
                        <a:lnTo>
                          <a:pt x="250" y="802"/>
                        </a:lnTo>
                        <a:cubicBezTo>
                          <a:pt x="322" y="802"/>
                          <a:pt x="354" y="833"/>
                          <a:pt x="354" y="906"/>
                        </a:cubicBezTo>
                        <a:cubicBezTo>
                          <a:pt x="354" y="989"/>
                          <a:pt x="322" y="1021"/>
                          <a:pt x="250" y="1021"/>
                        </a:cubicBezTo>
                        <a:cubicBezTo>
                          <a:pt x="166" y="1021"/>
                          <a:pt x="145" y="989"/>
                          <a:pt x="145" y="906"/>
                        </a:cubicBezTo>
                        <a:cubicBezTo>
                          <a:pt x="145" y="833"/>
                          <a:pt x="177" y="802"/>
                          <a:pt x="250" y="802"/>
                        </a:cubicBezTo>
                        <a:close/>
                      </a:path>
                    </a:pathLst>
                  </a:custGeom>
                  <a:solidFill>
                    <a:srgbClr val="9966CC"/>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grpSp>
            <p:sp>
              <p:nvSpPr>
                <p:cNvPr id="202" name="TextBox 201"/>
                <p:cNvSpPr txBox="1"/>
                <p:nvPr/>
              </p:nvSpPr>
              <p:spPr>
                <a:xfrm>
                  <a:off x="8664509" y="1857241"/>
                  <a:ext cx="1011533" cy="534854"/>
                </a:xfrm>
                <a:prstGeom prst="rect">
                  <a:avLst/>
                </a:prstGeom>
                <a:noFill/>
              </p:spPr>
              <p:txBody>
                <a:bodyPr wrap="square" lIns="91114" tIns="45535" rIns="91114" bIns="45535" rtlCol="0" anchor="ctr">
                  <a:spAutoFit/>
                </a:bodyPr>
                <a:lstStyle>
                  <a:defPPr>
                    <a:defRPr lang="ru-RU"/>
                  </a:defPPr>
                  <a:lvl1pPr>
                    <a:defRPr sz="1200" b="1">
                      <a:solidFill>
                        <a:schemeClr val="bg1"/>
                      </a:solidFill>
                      <a:latin typeface="Flexo Medium" pitchFamily="50" charset="0"/>
                    </a:defRPr>
                  </a:lvl1pPr>
                </a:lstStyle>
                <a:p>
                  <a:pPr algn="ctr"/>
                  <a:r>
                    <a:rPr lang="en-US" sz="1100" dirty="0">
                      <a:solidFill>
                        <a:schemeClr val="accent6">
                          <a:lumMod val="75000"/>
                        </a:schemeClr>
                      </a:solidFill>
                    </a:rPr>
                    <a:t>SIMPLE PING</a:t>
                  </a:r>
                  <a:endParaRPr lang="ru-RU" sz="1100" dirty="0">
                    <a:solidFill>
                      <a:schemeClr val="accent6">
                        <a:lumMod val="75000"/>
                      </a:schemeClr>
                    </a:solidFill>
                  </a:endParaRPr>
                </a:p>
              </p:txBody>
            </p:sp>
          </p:grpSp>
          <p:sp>
            <p:nvSpPr>
              <p:cNvPr id="189" name="TextBox 188"/>
              <p:cNvSpPr txBox="1"/>
              <p:nvPr/>
            </p:nvSpPr>
            <p:spPr>
              <a:xfrm>
                <a:off x="3586458" y="3721122"/>
                <a:ext cx="1206820" cy="534854"/>
              </a:xfrm>
              <a:prstGeom prst="rect">
                <a:avLst/>
              </a:prstGeom>
              <a:noFill/>
            </p:spPr>
            <p:txBody>
              <a:bodyPr wrap="square" lIns="91114" tIns="45535" rIns="91114" bIns="45535" rtlCol="0" anchor="ctr">
                <a:spAutoFit/>
              </a:bodyPr>
              <a:lstStyle>
                <a:defPPr>
                  <a:defRPr lang="ru-RU"/>
                </a:defPPr>
                <a:lvl1pPr>
                  <a:defRPr sz="1200" b="1">
                    <a:solidFill>
                      <a:schemeClr val="bg1"/>
                    </a:solidFill>
                    <a:latin typeface="Flexo Medium" pitchFamily="50" charset="0"/>
                  </a:defRPr>
                </a:lvl1pPr>
              </a:lstStyle>
              <a:p>
                <a:pPr algn="ctr"/>
                <a:r>
                  <a:rPr lang="en-US" sz="1100" dirty="0">
                    <a:solidFill>
                      <a:schemeClr val="accent6">
                        <a:lumMod val="75000"/>
                      </a:schemeClr>
                    </a:solidFill>
                  </a:rPr>
                  <a:t>FIELD EFFORTS</a:t>
                </a:r>
                <a:endParaRPr lang="ru-RU" sz="1100" dirty="0">
                  <a:solidFill>
                    <a:schemeClr val="accent6">
                      <a:lumMod val="75000"/>
                    </a:schemeClr>
                  </a:solidFill>
                </a:endParaRPr>
              </a:p>
            </p:txBody>
          </p:sp>
          <p:grpSp>
            <p:nvGrpSpPr>
              <p:cNvPr id="190" name="Group 189"/>
              <p:cNvGrpSpPr/>
              <p:nvPr/>
            </p:nvGrpSpPr>
            <p:grpSpPr>
              <a:xfrm>
                <a:off x="3597280" y="4375358"/>
                <a:ext cx="1195998" cy="715269"/>
                <a:chOff x="10051489" y="2511477"/>
                <a:chExt cx="1195998" cy="715269"/>
              </a:xfrm>
            </p:grpSpPr>
            <p:sp>
              <p:nvSpPr>
                <p:cNvPr id="191" name="Freeform 22"/>
                <p:cNvSpPr>
                  <a:spLocks noChangeArrowheads="1"/>
                </p:cNvSpPr>
                <p:nvPr/>
              </p:nvSpPr>
              <p:spPr bwMode="auto">
                <a:xfrm>
                  <a:off x="10062312" y="2511477"/>
                  <a:ext cx="1185175" cy="715269"/>
                </a:xfrm>
                <a:custGeom>
                  <a:avLst/>
                  <a:gdLst>
                    <a:gd name="T0" fmla="*/ 0 w 10543"/>
                    <a:gd name="T1" fmla="*/ 2657 h 6365"/>
                    <a:gd name="T2" fmla="*/ 1156 w 10543"/>
                    <a:gd name="T3" fmla="*/ 32 h 6365"/>
                    <a:gd name="T4" fmla="*/ 4521 w 10543"/>
                    <a:gd name="T5" fmla="*/ 938 h 6365"/>
                    <a:gd name="T6" fmla="*/ 5802 w 10543"/>
                    <a:gd name="T7" fmla="*/ 1105 h 6365"/>
                    <a:gd name="T8" fmla="*/ 7990 w 10543"/>
                    <a:gd name="T9" fmla="*/ 2563 h 6365"/>
                    <a:gd name="T10" fmla="*/ 9604 w 10543"/>
                    <a:gd name="T11" fmla="*/ 3053 h 6365"/>
                    <a:gd name="T12" fmla="*/ 9687 w 10543"/>
                    <a:gd name="T13" fmla="*/ 5249 h 6365"/>
                    <a:gd name="T14" fmla="*/ 8375 w 10543"/>
                    <a:gd name="T15" fmla="*/ 6343 h 6365"/>
                    <a:gd name="T16" fmla="*/ 7208 w 10543"/>
                    <a:gd name="T17" fmla="*/ 5291 h 6365"/>
                    <a:gd name="T18" fmla="*/ 3146 w 10543"/>
                    <a:gd name="T19" fmla="*/ 5468 h 6365"/>
                    <a:gd name="T20" fmla="*/ 1073 w 10543"/>
                    <a:gd name="T21" fmla="*/ 5489 h 6365"/>
                    <a:gd name="T22" fmla="*/ 0 w 10543"/>
                    <a:gd name="T23" fmla="*/ 4052 h 6365"/>
                    <a:gd name="T24" fmla="*/ 6396 w 10543"/>
                    <a:gd name="T25" fmla="*/ 1771 h 6365"/>
                    <a:gd name="T26" fmla="*/ 5740 w 10543"/>
                    <a:gd name="T27" fmla="*/ 1469 h 6365"/>
                    <a:gd name="T28" fmla="*/ 4187 w 10543"/>
                    <a:gd name="T29" fmla="*/ 1188 h 6365"/>
                    <a:gd name="T30" fmla="*/ 1219 w 10543"/>
                    <a:gd name="T31" fmla="*/ 396 h 6365"/>
                    <a:gd name="T32" fmla="*/ 375 w 10543"/>
                    <a:gd name="T33" fmla="*/ 4135 h 6365"/>
                    <a:gd name="T34" fmla="*/ 1156 w 10543"/>
                    <a:gd name="T35" fmla="*/ 4812 h 6365"/>
                    <a:gd name="T36" fmla="*/ 3062 w 10543"/>
                    <a:gd name="T37" fmla="*/ 4822 h 6365"/>
                    <a:gd name="T38" fmla="*/ 7292 w 10543"/>
                    <a:gd name="T39" fmla="*/ 4916 h 6365"/>
                    <a:gd name="T40" fmla="*/ 7635 w 10543"/>
                    <a:gd name="T41" fmla="*/ 4562 h 6365"/>
                    <a:gd name="T42" fmla="*/ 9562 w 10543"/>
                    <a:gd name="T43" fmla="*/ 4906 h 6365"/>
                    <a:gd name="T44" fmla="*/ 10010 w 10543"/>
                    <a:gd name="T45" fmla="*/ 4229 h 6365"/>
                    <a:gd name="T46" fmla="*/ 9469 w 10543"/>
                    <a:gd name="T47" fmla="*/ 4052 h 6365"/>
                    <a:gd name="T48" fmla="*/ 10073 w 10543"/>
                    <a:gd name="T49" fmla="*/ 3895 h 6365"/>
                    <a:gd name="T50" fmla="*/ 9198 w 10543"/>
                    <a:gd name="T51" fmla="*/ 3354 h 6365"/>
                    <a:gd name="T52" fmla="*/ 4615 w 10543"/>
                    <a:gd name="T53" fmla="*/ 3187 h 6365"/>
                    <a:gd name="T54" fmla="*/ 4187 w 10543"/>
                    <a:gd name="T55" fmla="*/ 2396 h 6365"/>
                    <a:gd name="T56" fmla="*/ 6396 w 10543"/>
                    <a:gd name="T57" fmla="*/ 1771 h 6365"/>
                    <a:gd name="T58" fmla="*/ 8406 w 10543"/>
                    <a:gd name="T59" fmla="*/ 5979 h 6365"/>
                    <a:gd name="T60" fmla="*/ 8417 w 10543"/>
                    <a:gd name="T61" fmla="*/ 4583 h 6365"/>
                    <a:gd name="T62" fmla="*/ 8406 w 10543"/>
                    <a:gd name="T63" fmla="*/ 5979 h 6365"/>
                    <a:gd name="T64" fmla="*/ 2802 w 10543"/>
                    <a:gd name="T65" fmla="*/ 5291 h 6365"/>
                    <a:gd name="T66" fmla="*/ 1406 w 10543"/>
                    <a:gd name="T67" fmla="*/ 5291 h 6365"/>
                    <a:gd name="T68" fmla="*/ 2802 w 10543"/>
                    <a:gd name="T69" fmla="*/ 5291 h 6365"/>
                    <a:gd name="T70" fmla="*/ 7698 w 10543"/>
                    <a:gd name="T71" fmla="*/ 2844 h 6365"/>
                    <a:gd name="T72" fmla="*/ 6927 w 10543"/>
                    <a:gd name="T73" fmla="*/ 2146 h 6365"/>
                    <a:gd name="T74" fmla="*/ 5948 w 10543"/>
                    <a:gd name="T75" fmla="*/ 2136 h 6365"/>
                    <a:gd name="T76" fmla="*/ 6062 w 10543"/>
                    <a:gd name="T77" fmla="*/ 2844 h 6365"/>
                    <a:gd name="T78" fmla="*/ 7698 w 10543"/>
                    <a:gd name="T79" fmla="*/ 2844 h 6365"/>
                    <a:gd name="T80" fmla="*/ 4552 w 10543"/>
                    <a:gd name="T81" fmla="*/ 2834 h 6365"/>
                    <a:gd name="T82" fmla="*/ 5604 w 10543"/>
                    <a:gd name="T83" fmla="*/ 2136 h 6365"/>
                    <a:gd name="T84" fmla="*/ 4562 w 10543"/>
                    <a:gd name="T85" fmla="*/ 2282 h 6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43" h="6365">
                      <a:moveTo>
                        <a:pt x="0" y="2657"/>
                      </a:moveTo>
                      <a:lnTo>
                        <a:pt x="0" y="2657"/>
                      </a:lnTo>
                      <a:cubicBezTo>
                        <a:pt x="0" y="2198"/>
                        <a:pt x="0" y="1750"/>
                        <a:pt x="0" y="1303"/>
                      </a:cubicBezTo>
                      <a:cubicBezTo>
                        <a:pt x="0" y="605"/>
                        <a:pt x="469" y="63"/>
                        <a:pt x="1156" y="32"/>
                      </a:cubicBezTo>
                      <a:cubicBezTo>
                        <a:pt x="1927" y="0"/>
                        <a:pt x="2687" y="11"/>
                        <a:pt x="3448" y="42"/>
                      </a:cubicBezTo>
                      <a:cubicBezTo>
                        <a:pt x="3969" y="63"/>
                        <a:pt x="4385" y="428"/>
                        <a:pt x="4521" y="938"/>
                      </a:cubicBezTo>
                      <a:cubicBezTo>
                        <a:pt x="4552" y="1053"/>
                        <a:pt x="4604" y="1084"/>
                        <a:pt x="4708" y="1084"/>
                      </a:cubicBezTo>
                      <a:cubicBezTo>
                        <a:pt x="5073" y="1084"/>
                        <a:pt x="5437" y="1063"/>
                        <a:pt x="5802" y="1105"/>
                      </a:cubicBezTo>
                      <a:cubicBezTo>
                        <a:pt x="6208" y="1146"/>
                        <a:pt x="6552" y="1355"/>
                        <a:pt x="6854" y="1625"/>
                      </a:cubicBezTo>
                      <a:cubicBezTo>
                        <a:pt x="7229" y="1938"/>
                        <a:pt x="7615" y="2250"/>
                        <a:pt x="7990" y="2563"/>
                      </a:cubicBezTo>
                      <a:cubicBezTo>
                        <a:pt x="8302" y="2823"/>
                        <a:pt x="8677" y="2907"/>
                        <a:pt x="9062" y="2959"/>
                      </a:cubicBezTo>
                      <a:cubicBezTo>
                        <a:pt x="9240" y="2990"/>
                        <a:pt x="9427" y="3021"/>
                        <a:pt x="9604" y="3053"/>
                      </a:cubicBezTo>
                      <a:cubicBezTo>
                        <a:pt x="10115" y="3157"/>
                        <a:pt x="10500" y="3593"/>
                        <a:pt x="10521" y="4114"/>
                      </a:cubicBezTo>
                      <a:cubicBezTo>
                        <a:pt x="10542" y="4624"/>
                        <a:pt x="10187" y="5114"/>
                        <a:pt x="9687" y="5249"/>
                      </a:cubicBezTo>
                      <a:cubicBezTo>
                        <a:pt x="9542" y="5281"/>
                        <a:pt x="9469" y="5322"/>
                        <a:pt x="9437" y="5499"/>
                      </a:cubicBezTo>
                      <a:cubicBezTo>
                        <a:pt x="9354" y="5999"/>
                        <a:pt x="8875" y="6364"/>
                        <a:pt x="8375" y="6343"/>
                      </a:cubicBezTo>
                      <a:cubicBezTo>
                        <a:pt x="7854" y="6322"/>
                        <a:pt x="7427" y="5937"/>
                        <a:pt x="7365" y="5416"/>
                      </a:cubicBezTo>
                      <a:cubicBezTo>
                        <a:pt x="7344" y="5312"/>
                        <a:pt x="7312" y="5291"/>
                        <a:pt x="7208" y="5291"/>
                      </a:cubicBezTo>
                      <a:cubicBezTo>
                        <a:pt x="5927" y="5291"/>
                        <a:pt x="4646" y="5291"/>
                        <a:pt x="3365" y="5291"/>
                      </a:cubicBezTo>
                      <a:cubicBezTo>
                        <a:pt x="3229" y="5291"/>
                        <a:pt x="3167" y="5322"/>
                        <a:pt x="3146" y="5468"/>
                      </a:cubicBezTo>
                      <a:cubicBezTo>
                        <a:pt x="3062" y="5968"/>
                        <a:pt x="2615" y="6343"/>
                        <a:pt x="2115" y="6343"/>
                      </a:cubicBezTo>
                      <a:cubicBezTo>
                        <a:pt x="1604" y="6343"/>
                        <a:pt x="1167" y="5989"/>
                        <a:pt x="1073" y="5489"/>
                      </a:cubicBezTo>
                      <a:cubicBezTo>
                        <a:pt x="1052" y="5333"/>
                        <a:pt x="990" y="5270"/>
                        <a:pt x="833" y="5218"/>
                      </a:cubicBezTo>
                      <a:cubicBezTo>
                        <a:pt x="323" y="5062"/>
                        <a:pt x="0" y="4593"/>
                        <a:pt x="0" y="4052"/>
                      </a:cubicBezTo>
                      <a:cubicBezTo>
                        <a:pt x="0" y="3583"/>
                        <a:pt x="0" y="3115"/>
                        <a:pt x="0" y="2657"/>
                      </a:cubicBezTo>
                      <a:close/>
                      <a:moveTo>
                        <a:pt x="6396" y="1771"/>
                      </a:moveTo>
                      <a:lnTo>
                        <a:pt x="6396" y="1771"/>
                      </a:lnTo>
                      <a:cubicBezTo>
                        <a:pt x="6198" y="1584"/>
                        <a:pt x="5990" y="1480"/>
                        <a:pt x="5740" y="1469"/>
                      </a:cubicBezTo>
                      <a:cubicBezTo>
                        <a:pt x="5323" y="1448"/>
                        <a:pt x="4896" y="1448"/>
                        <a:pt x="4469" y="1438"/>
                      </a:cubicBezTo>
                      <a:cubicBezTo>
                        <a:pt x="4260" y="1438"/>
                        <a:pt x="4208" y="1386"/>
                        <a:pt x="4187" y="1188"/>
                      </a:cubicBezTo>
                      <a:cubicBezTo>
                        <a:pt x="4146" y="740"/>
                        <a:pt x="3792" y="396"/>
                        <a:pt x="3333" y="396"/>
                      </a:cubicBezTo>
                      <a:cubicBezTo>
                        <a:pt x="2625" y="386"/>
                        <a:pt x="1917" y="386"/>
                        <a:pt x="1219" y="396"/>
                      </a:cubicBezTo>
                      <a:cubicBezTo>
                        <a:pt x="771" y="396"/>
                        <a:pt x="385" y="750"/>
                        <a:pt x="375" y="1178"/>
                      </a:cubicBezTo>
                      <a:cubicBezTo>
                        <a:pt x="365" y="2167"/>
                        <a:pt x="375" y="3146"/>
                        <a:pt x="375" y="4135"/>
                      </a:cubicBezTo>
                      <a:cubicBezTo>
                        <a:pt x="385" y="4479"/>
                        <a:pt x="646" y="4781"/>
                        <a:pt x="969" y="4885"/>
                      </a:cubicBezTo>
                      <a:cubicBezTo>
                        <a:pt x="1052" y="4906"/>
                        <a:pt x="1115" y="4895"/>
                        <a:pt x="1156" y="4812"/>
                      </a:cubicBezTo>
                      <a:cubicBezTo>
                        <a:pt x="1365" y="4427"/>
                        <a:pt x="1687" y="4218"/>
                        <a:pt x="2125" y="4229"/>
                      </a:cubicBezTo>
                      <a:cubicBezTo>
                        <a:pt x="2552" y="4239"/>
                        <a:pt x="2865" y="4447"/>
                        <a:pt x="3062" y="4822"/>
                      </a:cubicBezTo>
                      <a:cubicBezTo>
                        <a:pt x="3094" y="4874"/>
                        <a:pt x="3177" y="4916"/>
                        <a:pt x="3229" y="4916"/>
                      </a:cubicBezTo>
                      <a:cubicBezTo>
                        <a:pt x="4583" y="4927"/>
                        <a:pt x="5937" y="4927"/>
                        <a:pt x="7292" y="4916"/>
                      </a:cubicBezTo>
                      <a:cubicBezTo>
                        <a:pt x="7344" y="4916"/>
                        <a:pt x="7406" y="4864"/>
                        <a:pt x="7448" y="4822"/>
                      </a:cubicBezTo>
                      <a:cubicBezTo>
                        <a:pt x="7521" y="4739"/>
                        <a:pt x="7562" y="4635"/>
                        <a:pt x="7635" y="4562"/>
                      </a:cubicBezTo>
                      <a:cubicBezTo>
                        <a:pt x="8135" y="4020"/>
                        <a:pt x="8990" y="4135"/>
                        <a:pt x="9344" y="4791"/>
                      </a:cubicBezTo>
                      <a:cubicBezTo>
                        <a:pt x="9396" y="4885"/>
                        <a:pt x="9448" y="4927"/>
                        <a:pt x="9562" y="4906"/>
                      </a:cubicBezTo>
                      <a:cubicBezTo>
                        <a:pt x="9802" y="4854"/>
                        <a:pt x="10073" y="4604"/>
                        <a:pt x="10115" y="4364"/>
                      </a:cubicBezTo>
                      <a:cubicBezTo>
                        <a:pt x="10135" y="4270"/>
                        <a:pt x="10115" y="4229"/>
                        <a:pt x="10010" y="4229"/>
                      </a:cubicBezTo>
                      <a:cubicBezTo>
                        <a:pt x="9906" y="4229"/>
                        <a:pt x="9792" y="4229"/>
                        <a:pt x="9677" y="4229"/>
                      </a:cubicBezTo>
                      <a:cubicBezTo>
                        <a:pt x="9562" y="4218"/>
                        <a:pt x="9469" y="4177"/>
                        <a:pt x="9469" y="4052"/>
                      </a:cubicBezTo>
                      <a:cubicBezTo>
                        <a:pt x="9469" y="3927"/>
                        <a:pt x="9562" y="3895"/>
                        <a:pt x="9677" y="3895"/>
                      </a:cubicBezTo>
                      <a:cubicBezTo>
                        <a:pt x="9802" y="3895"/>
                        <a:pt x="9937" y="3895"/>
                        <a:pt x="10073" y="3895"/>
                      </a:cubicBezTo>
                      <a:cubicBezTo>
                        <a:pt x="10010" y="3666"/>
                        <a:pt x="9844" y="3499"/>
                        <a:pt x="9604" y="3437"/>
                      </a:cubicBezTo>
                      <a:cubicBezTo>
                        <a:pt x="9479" y="3395"/>
                        <a:pt x="9333" y="3385"/>
                        <a:pt x="9198" y="3354"/>
                      </a:cubicBezTo>
                      <a:cubicBezTo>
                        <a:pt x="8615" y="3239"/>
                        <a:pt x="8021" y="3178"/>
                        <a:pt x="7417" y="3187"/>
                      </a:cubicBezTo>
                      <a:cubicBezTo>
                        <a:pt x="6490" y="3208"/>
                        <a:pt x="5552" y="3187"/>
                        <a:pt x="4615" y="3187"/>
                      </a:cubicBezTo>
                      <a:cubicBezTo>
                        <a:pt x="4333" y="3187"/>
                        <a:pt x="4198" y="3053"/>
                        <a:pt x="4187" y="2771"/>
                      </a:cubicBezTo>
                      <a:cubicBezTo>
                        <a:pt x="4187" y="2646"/>
                        <a:pt x="4187" y="2521"/>
                        <a:pt x="4187" y="2396"/>
                      </a:cubicBezTo>
                      <a:cubicBezTo>
                        <a:pt x="4198" y="1980"/>
                        <a:pt x="4406" y="1771"/>
                        <a:pt x="4812" y="1771"/>
                      </a:cubicBezTo>
                      <a:lnTo>
                        <a:pt x="6396" y="1771"/>
                      </a:lnTo>
                      <a:close/>
                      <a:moveTo>
                        <a:pt x="8406" y="5979"/>
                      </a:moveTo>
                      <a:lnTo>
                        <a:pt x="8406" y="5979"/>
                      </a:lnTo>
                      <a:cubicBezTo>
                        <a:pt x="8792" y="5979"/>
                        <a:pt x="9115" y="5656"/>
                        <a:pt x="9115" y="5281"/>
                      </a:cubicBezTo>
                      <a:cubicBezTo>
                        <a:pt x="9104" y="4895"/>
                        <a:pt x="8792" y="4583"/>
                        <a:pt x="8417" y="4583"/>
                      </a:cubicBezTo>
                      <a:cubicBezTo>
                        <a:pt x="8031" y="4583"/>
                        <a:pt x="7708" y="4895"/>
                        <a:pt x="7708" y="5281"/>
                      </a:cubicBezTo>
                      <a:cubicBezTo>
                        <a:pt x="7708" y="5666"/>
                        <a:pt x="8021" y="5989"/>
                        <a:pt x="8406" y="5979"/>
                      </a:cubicBezTo>
                      <a:close/>
                      <a:moveTo>
                        <a:pt x="2802" y="5291"/>
                      </a:moveTo>
                      <a:lnTo>
                        <a:pt x="2802" y="5291"/>
                      </a:lnTo>
                      <a:cubicBezTo>
                        <a:pt x="2802" y="4895"/>
                        <a:pt x="2490" y="4583"/>
                        <a:pt x="2104" y="4583"/>
                      </a:cubicBezTo>
                      <a:cubicBezTo>
                        <a:pt x="1708" y="4583"/>
                        <a:pt x="1406" y="4895"/>
                        <a:pt x="1406" y="5291"/>
                      </a:cubicBezTo>
                      <a:cubicBezTo>
                        <a:pt x="1406" y="5666"/>
                        <a:pt x="1719" y="5979"/>
                        <a:pt x="2104" y="5979"/>
                      </a:cubicBezTo>
                      <a:cubicBezTo>
                        <a:pt x="2490" y="5989"/>
                        <a:pt x="2802" y="5676"/>
                        <a:pt x="2802" y="5291"/>
                      </a:cubicBezTo>
                      <a:close/>
                      <a:moveTo>
                        <a:pt x="7698" y="2844"/>
                      </a:moveTo>
                      <a:lnTo>
                        <a:pt x="7698" y="2844"/>
                      </a:lnTo>
                      <a:cubicBezTo>
                        <a:pt x="7708" y="2834"/>
                        <a:pt x="7708" y="2813"/>
                        <a:pt x="7719" y="2803"/>
                      </a:cubicBezTo>
                      <a:cubicBezTo>
                        <a:pt x="7448" y="2584"/>
                        <a:pt x="7187" y="2365"/>
                        <a:pt x="6927" y="2146"/>
                      </a:cubicBezTo>
                      <a:cubicBezTo>
                        <a:pt x="6917" y="2136"/>
                        <a:pt x="6885" y="2136"/>
                        <a:pt x="6865" y="2136"/>
                      </a:cubicBezTo>
                      <a:cubicBezTo>
                        <a:pt x="6573" y="2136"/>
                        <a:pt x="6271" y="2136"/>
                        <a:pt x="5948" y="2136"/>
                      </a:cubicBezTo>
                      <a:cubicBezTo>
                        <a:pt x="5948" y="2355"/>
                        <a:pt x="5948" y="2563"/>
                        <a:pt x="5948" y="2771"/>
                      </a:cubicBezTo>
                      <a:cubicBezTo>
                        <a:pt x="5958" y="2792"/>
                        <a:pt x="6021" y="2834"/>
                        <a:pt x="6062" y="2844"/>
                      </a:cubicBezTo>
                      <a:cubicBezTo>
                        <a:pt x="6177" y="2855"/>
                        <a:pt x="6302" y="2844"/>
                        <a:pt x="6427" y="2844"/>
                      </a:cubicBezTo>
                      <a:cubicBezTo>
                        <a:pt x="6854" y="2844"/>
                        <a:pt x="7271" y="2844"/>
                        <a:pt x="7698" y="2844"/>
                      </a:cubicBezTo>
                      <a:close/>
                      <a:moveTo>
                        <a:pt x="4552" y="2834"/>
                      </a:moveTo>
                      <a:lnTo>
                        <a:pt x="4552" y="2834"/>
                      </a:lnTo>
                      <a:cubicBezTo>
                        <a:pt x="4917" y="2834"/>
                        <a:pt x="5260" y="2834"/>
                        <a:pt x="5604" y="2834"/>
                      </a:cubicBezTo>
                      <a:cubicBezTo>
                        <a:pt x="5604" y="2594"/>
                        <a:pt x="5604" y="2365"/>
                        <a:pt x="5604" y="2136"/>
                      </a:cubicBezTo>
                      <a:cubicBezTo>
                        <a:pt x="5292" y="2136"/>
                        <a:pt x="5000" y="2125"/>
                        <a:pt x="4708" y="2136"/>
                      </a:cubicBezTo>
                      <a:cubicBezTo>
                        <a:pt x="4656" y="2146"/>
                        <a:pt x="4573" y="2230"/>
                        <a:pt x="4562" y="2282"/>
                      </a:cubicBezTo>
                      <a:cubicBezTo>
                        <a:pt x="4542" y="2459"/>
                        <a:pt x="4552" y="2646"/>
                        <a:pt x="4552" y="2834"/>
                      </a:cubicBezTo>
                      <a:close/>
                    </a:path>
                  </a:pathLst>
                </a:custGeom>
                <a:solidFill>
                  <a:srgbClr val="574A4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192" name="Freeform 23"/>
                <p:cNvSpPr>
                  <a:spLocks noChangeArrowheads="1"/>
                </p:cNvSpPr>
                <p:nvPr/>
              </p:nvSpPr>
              <p:spPr bwMode="auto">
                <a:xfrm>
                  <a:off x="10102958" y="2554601"/>
                  <a:ext cx="1098431" cy="510552"/>
                </a:xfrm>
                <a:custGeom>
                  <a:avLst/>
                  <a:gdLst>
                    <a:gd name="T0" fmla="*/ 6031 w 9771"/>
                    <a:gd name="T1" fmla="*/ 1385 h 4542"/>
                    <a:gd name="T2" fmla="*/ 6031 w 9771"/>
                    <a:gd name="T3" fmla="*/ 1385 h 4542"/>
                    <a:gd name="T4" fmla="*/ 4447 w 9771"/>
                    <a:gd name="T5" fmla="*/ 1385 h 4542"/>
                    <a:gd name="T6" fmla="*/ 3822 w 9771"/>
                    <a:gd name="T7" fmla="*/ 2010 h 4542"/>
                    <a:gd name="T8" fmla="*/ 3822 w 9771"/>
                    <a:gd name="T9" fmla="*/ 2385 h 4542"/>
                    <a:gd name="T10" fmla="*/ 4250 w 9771"/>
                    <a:gd name="T11" fmla="*/ 2801 h 4542"/>
                    <a:gd name="T12" fmla="*/ 7052 w 9771"/>
                    <a:gd name="T13" fmla="*/ 2801 h 4542"/>
                    <a:gd name="T14" fmla="*/ 8833 w 9771"/>
                    <a:gd name="T15" fmla="*/ 2968 h 4542"/>
                    <a:gd name="T16" fmla="*/ 9239 w 9771"/>
                    <a:gd name="T17" fmla="*/ 3051 h 4542"/>
                    <a:gd name="T18" fmla="*/ 9708 w 9771"/>
                    <a:gd name="T19" fmla="*/ 3509 h 4542"/>
                    <a:gd name="T20" fmla="*/ 9312 w 9771"/>
                    <a:gd name="T21" fmla="*/ 3509 h 4542"/>
                    <a:gd name="T22" fmla="*/ 9104 w 9771"/>
                    <a:gd name="T23" fmla="*/ 3666 h 4542"/>
                    <a:gd name="T24" fmla="*/ 9312 w 9771"/>
                    <a:gd name="T25" fmla="*/ 3843 h 4542"/>
                    <a:gd name="T26" fmla="*/ 9645 w 9771"/>
                    <a:gd name="T27" fmla="*/ 3843 h 4542"/>
                    <a:gd name="T28" fmla="*/ 9750 w 9771"/>
                    <a:gd name="T29" fmla="*/ 3978 h 4542"/>
                    <a:gd name="T30" fmla="*/ 9197 w 9771"/>
                    <a:gd name="T31" fmla="*/ 4520 h 4542"/>
                    <a:gd name="T32" fmla="*/ 8979 w 9771"/>
                    <a:gd name="T33" fmla="*/ 4405 h 4542"/>
                    <a:gd name="T34" fmla="*/ 7270 w 9771"/>
                    <a:gd name="T35" fmla="*/ 4176 h 4542"/>
                    <a:gd name="T36" fmla="*/ 7083 w 9771"/>
                    <a:gd name="T37" fmla="*/ 4436 h 4542"/>
                    <a:gd name="T38" fmla="*/ 6927 w 9771"/>
                    <a:gd name="T39" fmla="*/ 4530 h 4542"/>
                    <a:gd name="T40" fmla="*/ 2864 w 9771"/>
                    <a:gd name="T41" fmla="*/ 4530 h 4542"/>
                    <a:gd name="T42" fmla="*/ 2697 w 9771"/>
                    <a:gd name="T43" fmla="*/ 4436 h 4542"/>
                    <a:gd name="T44" fmla="*/ 1760 w 9771"/>
                    <a:gd name="T45" fmla="*/ 3843 h 4542"/>
                    <a:gd name="T46" fmla="*/ 791 w 9771"/>
                    <a:gd name="T47" fmla="*/ 4426 h 4542"/>
                    <a:gd name="T48" fmla="*/ 604 w 9771"/>
                    <a:gd name="T49" fmla="*/ 4499 h 4542"/>
                    <a:gd name="T50" fmla="*/ 10 w 9771"/>
                    <a:gd name="T51" fmla="*/ 3749 h 4542"/>
                    <a:gd name="T52" fmla="*/ 10 w 9771"/>
                    <a:gd name="T53" fmla="*/ 792 h 4542"/>
                    <a:gd name="T54" fmla="*/ 854 w 9771"/>
                    <a:gd name="T55" fmla="*/ 10 h 4542"/>
                    <a:gd name="T56" fmla="*/ 2968 w 9771"/>
                    <a:gd name="T57" fmla="*/ 10 h 4542"/>
                    <a:gd name="T58" fmla="*/ 3822 w 9771"/>
                    <a:gd name="T59" fmla="*/ 802 h 4542"/>
                    <a:gd name="T60" fmla="*/ 4104 w 9771"/>
                    <a:gd name="T61" fmla="*/ 1052 h 4542"/>
                    <a:gd name="T62" fmla="*/ 5375 w 9771"/>
                    <a:gd name="T63" fmla="*/ 1083 h 4542"/>
                    <a:gd name="T64" fmla="*/ 6031 w 9771"/>
                    <a:gd name="T65" fmla="*/ 1385 h 4542"/>
                    <a:gd name="T66" fmla="*/ 4187 w 9771"/>
                    <a:gd name="T67" fmla="*/ 3509 h 4542"/>
                    <a:gd name="T68" fmla="*/ 4187 w 9771"/>
                    <a:gd name="T69" fmla="*/ 3509 h 4542"/>
                    <a:gd name="T70" fmla="*/ 4385 w 9771"/>
                    <a:gd name="T71" fmla="*/ 3509 h 4542"/>
                    <a:gd name="T72" fmla="*/ 4541 w 9771"/>
                    <a:gd name="T73" fmla="*/ 3322 h 4542"/>
                    <a:gd name="T74" fmla="*/ 4385 w 9771"/>
                    <a:gd name="T75" fmla="*/ 3145 h 4542"/>
                    <a:gd name="T76" fmla="*/ 3989 w 9771"/>
                    <a:gd name="T77" fmla="*/ 3145 h 4542"/>
                    <a:gd name="T78" fmla="*/ 3833 w 9771"/>
                    <a:gd name="T79" fmla="*/ 3322 h 4542"/>
                    <a:gd name="T80" fmla="*/ 4000 w 9771"/>
                    <a:gd name="T81" fmla="*/ 3509 h 4542"/>
                    <a:gd name="T82" fmla="*/ 4187 w 9771"/>
                    <a:gd name="T83" fmla="*/ 3509 h 4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771" h="4542">
                      <a:moveTo>
                        <a:pt x="6031" y="1385"/>
                      </a:moveTo>
                      <a:lnTo>
                        <a:pt x="6031" y="1385"/>
                      </a:lnTo>
                      <a:cubicBezTo>
                        <a:pt x="5770" y="1385"/>
                        <a:pt x="4718" y="1375"/>
                        <a:pt x="4447" y="1385"/>
                      </a:cubicBezTo>
                      <a:cubicBezTo>
                        <a:pt x="4041" y="1385"/>
                        <a:pt x="3833" y="1594"/>
                        <a:pt x="3822" y="2010"/>
                      </a:cubicBezTo>
                      <a:cubicBezTo>
                        <a:pt x="3822" y="2135"/>
                        <a:pt x="3822" y="2260"/>
                        <a:pt x="3822" y="2385"/>
                      </a:cubicBezTo>
                      <a:cubicBezTo>
                        <a:pt x="3833" y="2667"/>
                        <a:pt x="3968" y="2801"/>
                        <a:pt x="4250" y="2801"/>
                      </a:cubicBezTo>
                      <a:cubicBezTo>
                        <a:pt x="7052" y="2801"/>
                        <a:pt x="7052" y="2801"/>
                        <a:pt x="7052" y="2801"/>
                      </a:cubicBezTo>
                      <a:cubicBezTo>
                        <a:pt x="7656" y="2792"/>
                        <a:pt x="8250" y="2853"/>
                        <a:pt x="8833" y="2968"/>
                      </a:cubicBezTo>
                      <a:cubicBezTo>
                        <a:pt x="8968" y="2999"/>
                        <a:pt x="9114" y="3009"/>
                        <a:pt x="9239" y="3051"/>
                      </a:cubicBezTo>
                      <a:cubicBezTo>
                        <a:pt x="9479" y="3113"/>
                        <a:pt x="9645" y="3280"/>
                        <a:pt x="9708" y="3509"/>
                      </a:cubicBezTo>
                      <a:cubicBezTo>
                        <a:pt x="9572" y="3509"/>
                        <a:pt x="9437" y="3509"/>
                        <a:pt x="9312" y="3509"/>
                      </a:cubicBezTo>
                      <a:cubicBezTo>
                        <a:pt x="9197" y="3509"/>
                        <a:pt x="9104" y="3541"/>
                        <a:pt x="9104" y="3666"/>
                      </a:cubicBezTo>
                      <a:cubicBezTo>
                        <a:pt x="9104" y="3791"/>
                        <a:pt x="9197" y="3832"/>
                        <a:pt x="9312" y="3843"/>
                      </a:cubicBezTo>
                      <a:cubicBezTo>
                        <a:pt x="9427" y="3843"/>
                        <a:pt x="9541" y="3843"/>
                        <a:pt x="9645" y="3843"/>
                      </a:cubicBezTo>
                      <a:cubicBezTo>
                        <a:pt x="9750" y="3843"/>
                        <a:pt x="9770" y="3884"/>
                        <a:pt x="9750" y="3978"/>
                      </a:cubicBezTo>
                      <a:cubicBezTo>
                        <a:pt x="9708" y="4218"/>
                        <a:pt x="9437" y="4468"/>
                        <a:pt x="9197" y="4520"/>
                      </a:cubicBezTo>
                      <a:cubicBezTo>
                        <a:pt x="9083" y="4541"/>
                        <a:pt x="9031" y="4499"/>
                        <a:pt x="8979" y="4405"/>
                      </a:cubicBezTo>
                      <a:cubicBezTo>
                        <a:pt x="8625" y="3749"/>
                        <a:pt x="7770" y="3634"/>
                        <a:pt x="7270" y="4176"/>
                      </a:cubicBezTo>
                      <a:cubicBezTo>
                        <a:pt x="7197" y="4249"/>
                        <a:pt x="7156" y="4353"/>
                        <a:pt x="7083" y="4436"/>
                      </a:cubicBezTo>
                      <a:cubicBezTo>
                        <a:pt x="7041" y="4478"/>
                        <a:pt x="6979" y="4530"/>
                        <a:pt x="6927" y="4530"/>
                      </a:cubicBezTo>
                      <a:cubicBezTo>
                        <a:pt x="5572" y="4541"/>
                        <a:pt x="4218" y="4541"/>
                        <a:pt x="2864" y="4530"/>
                      </a:cubicBezTo>
                      <a:cubicBezTo>
                        <a:pt x="2812" y="4530"/>
                        <a:pt x="2729" y="4488"/>
                        <a:pt x="2697" y="4436"/>
                      </a:cubicBezTo>
                      <a:cubicBezTo>
                        <a:pt x="2500" y="4061"/>
                        <a:pt x="2187" y="3853"/>
                        <a:pt x="1760" y="3843"/>
                      </a:cubicBezTo>
                      <a:cubicBezTo>
                        <a:pt x="1322" y="3832"/>
                        <a:pt x="1000" y="4041"/>
                        <a:pt x="791" y="4426"/>
                      </a:cubicBezTo>
                      <a:cubicBezTo>
                        <a:pt x="750" y="4509"/>
                        <a:pt x="687" y="4520"/>
                        <a:pt x="604" y="4499"/>
                      </a:cubicBezTo>
                      <a:cubicBezTo>
                        <a:pt x="281" y="4395"/>
                        <a:pt x="20" y="4093"/>
                        <a:pt x="10" y="3749"/>
                      </a:cubicBezTo>
                      <a:cubicBezTo>
                        <a:pt x="10" y="2760"/>
                        <a:pt x="0" y="1781"/>
                        <a:pt x="10" y="792"/>
                      </a:cubicBezTo>
                      <a:cubicBezTo>
                        <a:pt x="20" y="364"/>
                        <a:pt x="406" y="10"/>
                        <a:pt x="854" y="10"/>
                      </a:cubicBezTo>
                      <a:cubicBezTo>
                        <a:pt x="1552" y="0"/>
                        <a:pt x="2260" y="0"/>
                        <a:pt x="2968" y="10"/>
                      </a:cubicBezTo>
                      <a:cubicBezTo>
                        <a:pt x="3427" y="10"/>
                        <a:pt x="3781" y="354"/>
                        <a:pt x="3822" y="802"/>
                      </a:cubicBezTo>
                      <a:cubicBezTo>
                        <a:pt x="3843" y="1000"/>
                        <a:pt x="3895" y="1052"/>
                        <a:pt x="4104" y="1052"/>
                      </a:cubicBezTo>
                      <a:cubicBezTo>
                        <a:pt x="4531" y="1062"/>
                        <a:pt x="4958" y="1062"/>
                        <a:pt x="5375" y="1083"/>
                      </a:cubicBezTo>
                      <a:cubicBezTo>
                        <a:pt x="5625" y="1094"/>
                        <a:pt x="5833" y="1198"/>
                        <a:pt x="6031" y="1385"/>
                      </a:cubicBezTo>
                      <a:close/>
                      <a:moveTo>
                        <a:pt x="4187" y="3509"/>
                      </a:moveTo>
                      <a:lnTo>
                        <a:pt x="4187" y="3509"/>
                      </a:lnTo>
                      <a:cubicBezTo>
                        <a:pt x="4250" y="3509"/>
                        <a:pt x="4312" y="3509"/>
                        <a:pt x="4385" y="3509"/>
                      </a:cubicBezTo>
                      <a:cubicBezTo>
                        <a:pt x="4489" y="3488"/>
                        <a:pt x="4562" y="3426"/>
                        <a:pt x="4541" y="3322"/>
                      </a:cubicBezTo>
                      <a:cubicBezTo>
                        <a:pt x="4520" y="3249"/>
                        <a:pt x="4447" y="3155"/>
                        <a:pt x="4385" y="3145"/>
                      </a:cubicBezTo>
                      <a:cubicBezTo>
                        <a:pt x="4260" y="3113"/>
                        <a:pt x="4125" y="3113"/>
                        <a:pt x="3989" y="3145"/>
                      </a:cubicBezTo>
                      <a:cubicBezTo>
                        <a:pt x="3927" y="3155"/>
                        <a:pt x="3854" y="3249"/>
                        <a:pt x="3833" y="3322"/>
                      </a:cubicBezTo>
                      <a:cubicBezTo>
                        <a:pt x="3812" y="3416"/>
                        <a:pt x="3895" y="3488"/>
                        <a:pt x="4000" y="3509"/>
                      </a:cubicBezTo>
                      <a:cubicBezTo>
                        <a:pt x="4062" y="3509"/>
                        <a:pt x="4125" y="3509"/>
                        <a:pt x="4187" y="3509"/>
                      </a:cubicBezTo>
                      <a:close/>
                    </a:path>
                  </a:pathLst>
                </a:custGeom>
                <a:solidFill>
                  <a:srgbClr val="AE947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193" name="Freeform 24"/>
                <p:cNvSpPr>
                  <a:spLocks noChangeArrowheads="1"/>
                </p:cNvSpPr>
                <p:nvPr/>
              </p:nvSpPr>
              <p:spPr bwMode="auto">
                <a:xfrm>
                  <a:off x="10928764" y="3026491"/>
                  <a:ext cx="158123" cy="158122"/>
                </a:xfrm>
                <a:custGeom>
                  <a:avLst/>
                  <a:gdLst>
                    <a:gd name="T0" fmla="*/ 698 w 1408"/>
                    <a:gd name="T1" fmla="*/ 1396 h 1407"/>
                    <a:gd name="T2" fmla="*/ 698 w 1408"/>
                    <a:gd name="T3" fmla="*/ 1396 h 1407"/>
                    <a:gd name="T4" fmla="*/ 0 w 1408"/>
                    <a:gd name="T5" fmla="*/ 698 h 1407"/>
                    <a:gd name="T6" fmla="*/ 709 w 1408"/>
                    <a:gd name="T7" fmla="*/ 0 h 1407"/>
                    <a:gd name="T8" fmla="*/ 1407 w 1408"/>
                    <a:gd name="T9" fmla="*/ 698 h 1407"/>
                    <a:gd name="T10" fmla="*/ 698 w 1408"/>
                    <a:gd name="T11" fmla="*/ 1396 h 1407"/>
                    <a:gd name="T12" fmla="*/ 354 w 1408"/>
                    <a:gd name="T13" fmla="*/ 698 h 1407"/>
                    <a:gd name="T14" fmla="*/ 354 w 1408"/>
                    <a:gd name="T15" fmla="*/ 698 h 1407"/>
                    <a:gd name="T16" fmla="*/ 709 w 1408"/>
                    <a:gd name="T17" fmla="*/ 1052 h 1407"/>
                    <a:gd name="T18" fmla="*/ 1042 w 1408"/>
                    <a:gd name="T19" fmla="*/ 698 h 1407"/>
                    <a:gd name="T20" fmla="*/ 709 w 1408"/>
                    <a:gd name="T21" fmla="*/ 354 h 1407"/>
                    <a:gd name="T22" fmla="*/ 354 w 1408"/>
                    <a:gd name="T23" fmla="*/ 698 h 1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8" h="1407">
                      <a:moveTo>
                        <a:pt x="698" y="1396"/>
                      </a:moveTo>
                      <a:lnTo>
                        <a:pt x="698" y="1396"/>
                      </a:lnTo>
                      <a:cubicBezTo>
                        <a:pt x="313" y="1406"/>
                        <a:pt x="0" y="1083"/>
                        <a:pt x="0" y="698"/>
                      </a:cubicBezTo>
                      <a:cubicBezTo>
                        <a:pt x="0" y="312"/>
                        <a:pt x="323" y="0"/>
                        <a:pt x="709" y="0"/>
                      </a:cubicBezTo>
                      <a:cubicBezTo>
                        <a:pt x="1084" y="0"/>
                        <a:pt x="1396" y="312"/>
                        <a:pt x="1407" y="698"/>
                      </a:cubicBezTo>
                      <a:cubicBezTo>
                        <a:pt x="1407" y="1073"/>
                        <a:pt x="1084" y="1396"/>
                        <a:pt x="698" y="1396"/>
                      </a:cubicBezTo>
                      <a:close/>
                      <a:moveTo>
                        <a:pt x="354" y="698"/>
                      </a:moveTo>
                      <a:lnTo>
                        <a:pt x="354" y="698"/>
                      </a:lnTo>
                      <a:cubicBezTo>
                        <a:pt x="354" y="896"/>
                        <a:pt x="511" y="1052"/>
                        <a:pt x="709" y="1052"/>
                      </a:cubicBezTo>
                      <a:cubicBezTo>
                        <a:pt x="896" y="1041"/>
                        <a:pt x="1042" y="896"/>
                        <a:pt x="1042" y="698"/>
                      </a:cubicBezTo>
                      <a:cubicBezTo>
                        <a:pt x="1042" y="510"/>
                        <a:pt x="896" y="354"/>
                        <a:pt x="709" y="354"/>
                      </a:cubicBezTo>
                      <a:cubicBezTo>
                        <a:pt x="511" y="354"/>
                        <a:pt x="354" y="500"/>
                        <a:pt x="354" y="698"/>
                      </a:cubicBezTo>
                      <a:close/>
                    </a:path>
                  </a:pathLst>
                </a:custGeom>
                <a:solidFill>
                  <a:srgbClr val="A6B2B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194" name="Freeform 25"/>
                <p:cNvSpPr>
                  <a:spLocks noChangeArrowheads="1"/>
                </p:cNvSpPr>
                <p:nvPr/>
              </p:nvSpPr>
              <p:spPr bwMode="auto">
                <a:xfrm>
                  <a:off x="10219939" y="3026491"/>
                  <a:ext cx="157131" cy="158122"/>
                </a:xfrm>
                <a:custGeom>
                  <a:avLst/>
                  <a:gdLst>
                    <a:gd name="T0" fmla="*/ 1396 w 1397"/>
                    <a:gd name="T1" fmla="*/ 708 h 1407"/>
                    <a:gd name="T2" fmla="*/ 1396 w 1397"/>
                    <a:gd name="T3" fmla="*/ 708 h 1407"/>
                    <a:gd name="T4" fmla="*/ 698 w 1397"/>
                    <a:gd name="T5" fmla="*/ 1396 h 1407"/>
                    <a:gd name="T6" fmla="*/ 0 w 1397"/>
                    <a:gd name="T7" fmla="*/ 708 h 1407"/>
                    <a:gd name="T8" fmla="*/ 698 w 1397"/>
                    <a:gd name="T9" fmla="*/ 0 h 1407"/>
                    <a:gd name="T10" fmla="*/ 1396 w 1397"/>
                    <a:gd name="T11" fmla="*/ 708 h 1407"/>
                    <a:gd name="T12" fmla="*/ 698 w 1397"/>
                    <a:gd name="T13" fmla="*/ 354 h 1407"/>
                    <a:gd name="T14" fmla="*/ 698 w 1397"/>
                    <a:gd name="T15" fmla="*/ 354 h 1407"/>
                    <a:gd name="T16" fmla="*/ 354 w 1397"/>
                    <a:gd name="T17" fmla="*/ 698 h 1407"/>
                    <a:gd name="T18" fmla="*/ 698 w 1397"/>
                    <a:gd name="T19" fmla="*/ 1052 h 1407"/>
                    <a:gd name="T20" fmla="*/ 1052 w 1397"/>
                    <a:gd name="T21" fmla="*/ 708 h 1407"/>
                    <a:gd name="T22" fmla="*/ 698 w 1397"/>
                    <a:gd name="T23" fmla="*/ 354 h 1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7" h="1407">
                      <a:moveTo>
                        <a:pt x="1396" y="708"/>
                      </a:moveTo>
                      <a:lnTo>
                        <a:pt x="1396" y="708"/>
                      </a:lnTo>
                      <a:cubicBezTo>
                        <a:pt x="1396" y="1093"/>
                        <a:pt x="1084" y="1406"/>
                        <a:pt x="698" y="1396"/>
                      </a:cubicBezTo>
                      <a:cubicBezTo>
                        <a:pt x="313" y="1396"/>
                        <a:pt x="0" y="1083"/>
                        <a:pt x="0" y="708"/>
                      </a:cubicBezTo>
                      <a:cubicBezTo>
                        <a:pt x="0" y="312"/>
                        <a:pt x="302" y="0"/>
                        <a:pt x="698" y="0"/>
                      </a:cubicBezTo>
                      <a:cubicBezTo>
                        <a:pt x="1084" y="0"/>
                        <a:pt x="1396" y="312"/>
                        <a:pt x="1396" y="708"/>
                      </a:cubicBezTo>
                      <a:close/>
                      <a:moveTo>
                        <a:pt x="698" y="354"/>
                      </a:moveTo>
                      <a:lnTo>
                        <a:pt x="698" y="354"/>
                      </a:lnTo>
                      <a:cubicBezTo>
                        <a:pt x="511" y="354"/>
                        <a:pt x="354" y="510"/>
                        <a:pt x="354" y="698"/>
                      </a:cubicBezTo>
                      <a:cubicBezTo>
                        <a:pt x="354" y="885"/>
                        <a:pt x="511" y="1052"/>
                        <a:pt x="698" y="1052"/>
                      </a:cubicBezTo>
                      <a:cubicBezTo>
                        <a:pt x="896" y="1041"/>
                        <a:pt x="1042" y="896"/>
                        <a:pt x="1052" y="708"/>
                      </a:cubicBezTo>
                      <a:cubicBezTo>
                        <a:pt x="1052" y="510"/>
                        <a:pt x="896" y="354"/>
                        <a:pt x="698" y="354"/>
                      </a:cubicBezTo>
                      <a:close/>
                    </a:path>
                  </a:pathLst>
                </a:custGeom>
                <a:solidFill>
                  <a:srgbClr val="A6B2B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195" name="Freeform 26"/>
                <p:cNvSpPr>
                  <a:spLocks noChangeArrowheads="1"/>
                </p:cNvSpPr>
                <p:nvPr/>
              </p:nvSpPr>
              <p:spPr bwMode="auto">
                <a:xfrm>
                  <a:off x="10730491" y="2751387"/>
                  <a:ext cx="199264" cy="80796"/>
                </a:xfrm>
                <a:custGeom>
                  <a:avLst/>
                  <a:gdLst>
                    <a:gd name="T0" fmla="*/ 1750 w 1772"/>
                    <a:gd name="T1" fmla="*/ 708 h 720"/>
                    <a:gd name="T2" fmla="*/ 1750 w 1772"/>
                    <a:gd name="T3" fmla="*/ 708 h 720"/>
                    <a:gd name="T4" fmla="*/ 479 w 1772"/>
                    <a:gd name="T5" fmla="*/ 708 h 720"/>
                    <a:gd name="T6" fmla="*/ 114 w 1772"/>
                    <a:gd name="T7" fmla="*/ 708 h 720"/>
                    <a:gd name="T8" fmla="*/ 0 w 1772"/>
                    <a:gd name="T9" fmla="*/ 635 h 720"/>
                    <a:gd name="T10" fmla="*/ 0 w 1772"/>
                    <a:gd name="T11" fmla="*/ 0 h 720"/>
                    <a:gd name="T12" fmla="*/ 917 w 1772"/>
                    <a:gd name="T13" fmla="*/ 0 h 720"/>
                    <a:gd name="T14" fmla="*/ 979 w 1772"/>
                    <a:gd name="T15" fmla="*/ 10 h 720"/>
                    <a:gd name="T16" fmla="*/ 1771 w 1772"/>
                    <a:gd name="T17" fmla="*/ 667 h 720"/>
                    <a:gd name="T18" fmla="*/ 1750 w 1772"/>
                    <a:gd name="T19" fmla="*/ 70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2" h="720">
                      <a:moveTo>
                        <a:pt x="1750" y="708"/>
                      </a:moveTo>
                      <a:lnTo>
                        <a:pt x="1750" y="708"/>
                      </a:lnTo>
                      <a:cubicBezTo>
                        <a:pt x="1323" y="708"/>
                        <a:pt x="906" y="708"/>
                        <a:pt x="479" y="708"/>
                      </a:cubicBezTo>
                      <a:cubicBezTo>
                        <a:pt x="354" y="708"/>
                        <a:pt x="229" y="719"/>
                        <a:pt x="114" y="708"/>
                      </a:cubicBezTo>
                      <a:cubicBezTo>
                        <a:pt x="73" y="698"/>
                        <a:pt x="10" y="656"/>
                        <a:pt x="0" y="635"/>
                      </a:cubicBezTo>
                      <a:cubicBezTo>
                        <a:pt x="0" y="427"/>
                        <a:pt x="0" y="219"/>
                        <a:pt x="0" y="0"/>
                      </a:cubicBezTo>
                      <a:cubicBezTo>
                        <a:pt x="323" y="0"/>
                        <a:pt x="625" y="0"/>
                        <a:pt x="917" y="0"/>
                      </a:cubicBezTo>
                      <a:cubicBezTo>
                        <a:pt x="937" y="0"/>
                        <a:pt x="969" y="0"/>
                        <a:pt x="979" y="10"/>
                      </a:cubicBezTo>
                      <a:cubicBezTo>
                        <a:pt x="1239" y="229"/>
                        <a:pt x="1500" y="448"/>
                        <a:pt x="1771" y="667"/>
                      </a:cubicBezTo>
                      <a:cubicBezTo>
                        <a:pt x="1760" y="677"/>
                        <a:pt x="1760" y="698"/>
                        <a:pt x="1750" y="708"/>
                      </a:cubicBezTo>
                    </a:path>
                  </a:pathLst>
                </a:custGeom>
                <a:solidFill>
                  <a:srgbClr val="D5DFE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196" name="Freeform 27"/>
                <p:cNvSpPr>
                  <a:spLocks noChangeArrowheads="1"/>
                </p:cNvSpPr>
                <p:nvPr/>
              </p:nvSpPr>
              <p:spPr bwMode="auto">
                <a:xfrm>
                  <a:off x="10572864" y="2750396"/>
                  <a:ext cx="119459" cy="79805"/>
                </a:xfrm>
                <a:custGeom>
                  <a:avLst/>
                  <a:gdLst>
                    <a:gd name="T0" fmla="*/ 10 w 1063"/>
                    <a:gd name="T1" fmla="*/ 709 h 710"/>
                    <a:gd name="T2" fmla="*/ 10 w 1063"/>
                    <a:gd name="T3" fmla="*/ 709 h 710"/>
                    <a:gd name="T4" fmla="*/ 20 w 1063"/>
                    <a:gd name="T5" fmla="*/ 157 h 710"/>
                    <a:gd name="T6" fmla="*/ 166 w 1063"/>
                    <a:gd name="T7" fmla="*/ 11 h 710"/>
                    <a:gd name="T8" fmla="*/ 1062 w 1063"/>
                    <a:gd name="T9" fmla="*/ 11 h 710"/>
                    <a:gd name="T10" fmla="*/ 1062 w 1063"/>
                    <a:gd name="T11" fmla="*/ 709 h 710"/>
                    <a:gd name="T12" fmla="*/ 10 w 1063"/>
                    <a:gd name="T13" fmla="*/ 709 h 710"/>
                  </a:gdLst>
                  <a:ahLst/>
                  <a:cxnLst>
                    <a:cxn ang="0">
                      <a:pos x="T0" y="T1"/>
                    </a:cxn>
                    <a:cxn ang="0">
                      <a:pos x="T2" y="T3"/>
                    </a:cxn>
                    <a:cxn ang="0">
                      <a:pos x="T4" y="T5"/>
                    </a:cxn>
                    <a:cxn ang="0">
                      <a:pos x="T6" y="T7"/>
                    </a:cxn>
                    <a:cxn ang="0">
                      <a:pos x="T8" y="T9"/>
                    </a:cxn>
                    <a:cxn ang="0">
                      <a:pos x="T10" y="T11"/>
                    </a:cxn>
                    <a:cxn ang="0">
                      <a:pos x="T12" y="T13"/>
                    </a:cxn>
                  </a:cxnLst>
                  <a:rect l="0" t="0" r="r" b="b"/>
                  <a:pathLst>
                    <a:path w="1063" h="710">
                      <a:moveTo>
                        <a:pt x="10" y="709"/>
                      </a:moveTo>
                      <a:lnTo>
                        <a:pt x="10" y="709"/>
                      </a:lnTo>
                      <a:cubicBezTo>
                        <a:pt x="10" y="521"/>
                        <a:pt x="0" y="334"/>
                        <a:pt x="20" y="157"/>
                      </a:cubicBezTo>
                      <a:cubicBezTo>
                        <a:pt x="31" y="105"/>
                        <a:pt x="114" y="21"/>
                        <a:pt x="166" y="11"/>
                      </a:cubicBezTo>
                      <a:cubicBezTo>
                        <a:pt x="458" y="0"/>
                        <a:pt x="750" y="11"/>
                        <a:pt x="1062" y="11"/>
                      </a:cubicBezTo>
                      <a:cubicBezTo>
                        <a:pt x="1062" y="240"/>
                        <a:pt x="1062" y="469"/>
                        <a:pt x="1062" y="709"/>
                      </a:cubicBezTo>
                      <a:cubicBezTo>
                        <a:pt x="718" y="709"/>
                        <a:pt x="375" y="709"/>
                        <a:pt x="10" y="709"/>
                      </a:cubicBezTo>
                    </a:path>
                  </a:pathLst>
                </a:custGeom>
                <a:solidFill>
                  <a:srgbClr val="D5DFE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197" name="Freeform 28"/>
                <p:cNvSpPr>
                  <a:spLocks noChangeArrowheads="1"/>
                </p:cNvSpPr>
                <p:nvPr/>
              </p:nvSpPr>
              <p:spPr bwMode="auto">
                <a:xfrm>
                  <a:off x="10531723" y="2904553"/>
                  <a:ext cx="84266" cy="44611"/>
                </a:xfrm>
                <a:custGeom>
                  <a:avLst/>
                  <a:gdLst>
                    <a:gd name="T0" fmla="*/ 375 w 751"/>
                    <a:gd name="T1" fmla="*/ 396 h 397"/>
                    <a:gd name="T2" fmla="*/ 375 w 751"/>
                    <a:gd name="T3" fmla="*/ 396 h 397"/>
                    <a:gd name="T4" fmla="*/ 188 w 751"/>
                    <a:gd name="T5" fmla="*/ 396 h 397"/>
                    <a:gd name="T6" fmla="*/ 21 w 751"/>
                    <a:gd name="T7" fmla="*/ 209 h 397"/>
                    <a:gd name="T8" fmla="*/ 177 w 751"/>
                    <a:gd name="T9" fmla="*/ 32 h 397"/>
                    <a:gd name="T10" fmla="*/ 573 w 751"/>
                    <a:gd name="T11" fmla="*/ 32 h 397"/>
                    <a:gd name="T12" fmla="*/ 729 w 751"/>
                    <a:gd name="T13" fmla="*/ 209 h 397"/>
                    <a:gd name="T14" fmla="*/ 573 w 751"/>
                    <a:gd name="T15" fmla="*/ 396 h 397"/>
                    <a:gd name="T16" fmla="*/ 375 w 751"/>
                    <a:gd name="T17" fmla="*/ 396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1" h="397">
                      <a:moveTo>
                        <a:pt x="375" y="396"/>
                      </a:moveTo>
                      <a:lnTo>
                        <a:pt x="375" y="396"/>
                      </a:lnTo>
                      <a:cubicBezTo>
                        <a:pt x="313" y="396"/>
                        <a:pt x="250" y="396"/>
                        <a:pt x="188" y="396"/>
                      </a:cubicBezTo>
                      <a:cubicBezTo>
                        <a:pt x="83" y="375"/>
                        <a:pt x="0" y="303"/>
                        <a:pt x="21" y="209"/>
                      </a:cubicBezTo>
                      <a:cubicBezTo>
                        <a:pt x="42" y="136"/>
                        <a:pt x="115" y="42"/>
                        <a:pt x="177" y="32"/>
                      </a:cubicBezTo>
                      <a:cubicBezTo>
                        <a:pt x="313" y="0"/>
                        <a:pt x="448" y="0"/>
                        <a:pt x="573" y="32"/>
                      </a:cubicBezTo>
                      <a:cubicBezTo>
                        <a:pt x="635" y="42"/>
                        <a:pt x="708" y="136"/>
                        <a:pt x="729" y="209"/>
                      </a:cubicBezTo>
                      <a:cubicBezTo>
                        <a:pt x="750" y="313"/>
                        <a:pt x="677" y="375"/>
                        <a:pt x="573" y="396"/>
                      </a:cubicBezTo>
                      <a:cubicBezTo>
                        <a:pt x="500" y="396"/>
                        <a:pt x="438" y="396"/>
                        <a:pt x="375" y="396"/>
                      </a:cubicBezTo>
                    </a:path>
                  </a:pathLst>
                </a:custGeom>
                <a:solidFill>
                  <a:srgbClr val="574A4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198" name="Freeform 29"/>
                <p:cNvSpPr>
                  <a:spLocks noChangeArrowheads="1"/>
                </p:cNvSpPr>
                <p:nvPr/>
              </p:nvSpPr>
              <p:spPr bwMode="auto">
                <a:xfrm>
                  <a:off x="10968418" y="3066641"/>
                  <a:ext cx="77326" cy="78814"/>
                </a:xfrm>
                <a:custGeom>
                  <a:avLst/>
                  <a:gdLst>
                    <a:gd name="T0" fmla="*/ 0 w 689"/>
                    <a:gd name="T1" fmla="*/ 344 h 699"/>
                    <a:gd name="T2" fmla="*/ 0 w 689"/>
                    <a:gd name="T3" fmla="*/ 344 h 699"/>
                    <a:gd name="T4" fmla="*/ 355 w 689"/>
                    <a:gd name="T5" fmla="*/ 0 h 699"/>
                    <a:gd name="T6" fmla="*/ 688 w 689"/>
                    <a:gd name="T7" fmla="*/ 344 h 699"/>
                    <a:gd name="T8" fmla="*/ 355 w 689"/>
                    <a:gd name="T9" fmla="*/ 698 h 699"/>
                    <a:gd name="T10" fmla="*/ 0 w 689"/>
                    <a:gd name="T11" fmla="*/ 344 h 699"/>
                  </a:gdLst>
                  <a:ahLst/>
                  <a:cxnLst>
                    <a:cxn ang="0">
                      <a:pos x="T0" y="T1"/>
                    </a:cxn>
                    <a:cxn ang="0">
                      <a:pos x="T2" y="T3"/>
                    </a:cxn>
                    <a:cxn ang="0">
                      <a:pos x="T4" y="T5"/>
                    </a:cxn>
                    <a:cxn ang="0">
                      <a:pos x="T6" y="T7"/>
                    </a:cxn>
                    <a:cxn ang="0">
                      <a:pos x="T8" y="T9"/>
                    </a:cxn>
                    <a:cxn ang="0">
                      <a:pos x="T10" y="T11"/>
                    </a:cxn>
                  </a:cxnLst>
                  <a:rect l="0" t="0" r="r" b="b"/>
                  <a:pathLst>
                    <a:path w="689" h="699">
                      <a:moveTo>
                        <a:pt x="0" y="344"/>
                      </a:moveTo>
                      <a:lnTo>
                        <a:pt x="0" y="344"/>
                      </a:lnTo>
                      <a:cubicBezTo>
                        <a:pt x="0" y="146"/>
                        <a:pt x="157" y="0"/>
                        <a:pt x="355" y="0"/>
                      </a:cubicBezTo>
                      <a:cubicBezTo>
                        <a:pt x="542" y="0"/>
                        <a:pt x="688" y="156"/>
                        <a:pt x="688" y="344"/>
                      </a:cubicBezTo>
                      <a:cubicBezTo>
                        <a:pt x="688" y="542"/>
                        <a:pt x="542" y="687"/>
                        <a:pt x="355" y="698"/>
                      </a:cubicBezTo>
                      <a:cubicBezTo>
                        <a:pt x="157" y="698"/>
                        <a:pt x="0" y="542"/>
                        <a:pt x="0" y="344"/>
                      </a:cubicBezTo>
                    </a:path>
                  </a:pathLst>
                </a:custGeom>
                <a:solidFill>
                  <a:srgbClr val="574A4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199" name="Freeform 30"/>
                <p:cNvSpPr>
                  <a:spLocks noChangeArrowheads="1"/>
                </p:cNvSpPr>
                <p:nvPr/>
              </p:nvSpPr>
              <p:spPr bwMode="auto">
                <a:xfrm>
                  <a:off x="10260089" y="3066641"/>
                  <a:ext cx="78813" cy="78814"/>
                </a:xfrm>
                <a:custGeom>
                  <a:avLst/>
                  <a:gdLst>
                    <a:gd name="T0" fmla="*/ 344 w 699"/>
                    <a:gd name="T1" fmla="*/ 0 h 699"/>
                    <a:gd name="T2" fmla="*/ 344 w 699"/>
                    <a:gd name="T3" fmla="*/ 0 h 699"/>
                    <a:gd name="T4" fmla="*/ 698 w 699"/>
                    <a:gd name="T5" fmla="*/ 354 h 699"/>
                    <a:gd name="T6" fmla="*/ 344 w 699"/>
                    <a:gd name="T7" fmla="*/ 698 h 699"/>
                    <a:gd name="T8" fmla="*/ 0 w 699"/>
                    <a:gd name="T9" fmla="*/ 344 h 699"/>
                    <a:gd name="T10" fmla="*/ 344 w 699"/>
                    <a:gd name="T11" fmla="*/ 0 h 699"/>
                  </a:gdLst>
                  <a:ahLst/>
                  <a:cxnLst>
                    <a:cxn ang="0">
                      <a:pos x="T0" y="T1"/>
                    </a:cxn>
                    <a:cxn ang="0">
                      <a:pos x="T2" y="T3"/>
                    </a:cxn>
                    <a:cxn ang="0">
                      <a:pos x="T4" y="T5"/>
                    </a:cxn>
                    <a:cxn ang="0">
                      <a:pos x="T6" y="T7"/>
                    </a:cxn>
                    <a:cxn ang="0">
                      <a:pos x="T8" y="T9"/>
                    </a:cxn>
                    <a:cxn ang="0">
                      <a:pos x="T10" y="T11"/>
                    </a:cxn>
                  </a:cxnLst>
                  <a:rect l="0" t="0" r="r" b="b"/>
                  <a:pathLst>
                    <a:path w="699" h="699">
                      <a:moveTo>
                        <a:pt x="344" y="0"/>
                      </a:moveTo>
                      <a:lnTo>
                        <a:pt x="344" y="0"/>
                      </a:lnTo>
                      <a:cubicBezTo>
                        <a:pt x="542" y="0"/>
                        <a:pt x="698" y="156"/>
                        <a:pt x="698" y="354"/>
                      </a:cubicBezTo>
                      <a:cubicBezTo>
                        <a:pt x="688" y="542"/>
                        <a:pt x="542" y="687"/>
                        <a:pt x="344" y="698"/>
                      </a:cubicBezTo>
                      <a:cubicBezTo>
                        <a:pt x="157" y="698"/>
                        <a:pt x="0" y="531"/>
                        <a:pt x="0" y="344"/>
                      </a:cubicBezTo>
                      <a:cubicBezTo>
                        <a:pt x="0" y="156"/>
                        <a:pt x="157" y="0"/>
                        <a:pt x="344" y="0"/>
                      </a:cubicBezTo>
                    </a:path>
                  </a:pathLst>
                </a:custGeom>
                <a:solidFill>
                  <a:srgbClr val="574A4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sz="1600"/>
                </a:p>
              </p:txBody>
            </p:sp>
            <p:sp>
              <p:nvSpPr>
                <p:cNvPr id="200" name="TextBox 199"/>
                <p:cNvSpPr txBox="1"/>
                <p:nvPr/>
              </p:nvSpPr>
              <p:spPr>
                <a:xfrm>
                  <a:off x="10051489" y="2607376"/>
                  <a:ext cx="575945" cy="420607"/>
                </a:xfrm>
                <a:prstGeom prst="rect">
                  <a:avLst/>
                </a:prstGeom>
                <a:noFill/>
              </p:spPr>
              <p:txBody>
                <a:bodyPr wrap="none" rtlCol="0">
                  <a:spAutoFit/>
                </a:bodyPr>
                <a:lstStyle/>
                <a:p>
                  <a:r>
                    <a:rPr lang="en-US" sz="1600" dirty="0">
                      <a:solidFill>
                        <a:schemeClr val="bg1"/>
                      </a:solidFill>
                      <a:latin typeface="Arial Narrow" panose="020B0606020202030204" pitchFamily="34" charset="0"/>
                    </a:rPr>
                    <a:t>$$$</a:t>
                  </a:r>
                  <a:endParaRPr lang="ru-RU" sz="1600" dirty="0">
                    <a:solidFill>
                      <a:schemeClr val="bg1"/>
                    </a:solidFill>
                    <a:latin typeface="Arial Narrow" panose="020B0606020202030204" pitchFamily="34" charset="0"/>
                  </a:endParaRPr>
                </a:p>
              </p:txBody>
            </p:sp>
          </p:grpSp>
        </p:grpSp>
        <p:sp>
          <p:nvSpPr>
            <p:cNvPr id="186" name="TextBox 185"/>
            <p:cNvSpPr txBox="1"/>
            <p:nvPr/>
          </p:nvSpPr>
          <p:spPr>
            <a:xfrm>
              <a:off x="4777442" y="866432"/>
              <a:ext cx="3198311" cy="369332"/>
            </a:xfrm>
            <a:prstGeom prst="rect">
              <a:avLst/>
            </a:prstGeom>
            <a:noFill/>
          </p:spPr>
          <p:txBody>
            <a:bodyPr wrap="none" rtlCol="0">
              <a:spAutoFit/>
            </a:bodyPr>
            <a:lstStyle/>
            <a:p>
              <a:r>
                <a:rPr lang="en-US" smtClean="0"/>
                <a:t>Sub-optimal activation testing</a:t>
              </a:r>
              <a:endParaRPr lang="en-US" dirty="0"/>
            </a:p>
          </p:txBody>
        </p:sp>
      </p:grpSp>
      <p:grpSp>
        <p:nvGrpSpPr>
          <p:cNvPr id="230" name="Group 229"/>
          <p:cNvGrpSpPr/>
          <p:nvPr/>
        </p:nvGrpSpPr>
        <p:grpSpPr>
          <a:xfrm>
            <a:off x="4613139" y="2919830"/>
            <a:ext cx="4544834" cy="1344114"/>
            <a:chOff x="4694390" y="2696749"/>
            <a:chExt cx="4544834" cy="1344114"/>
          </a:xfrm>
        </p:grpSpPr>
        <p:grpSp>
          <p:nvGrpSpPr>
            <p:cNvPr id="231" name="Group 230"/>
            <p:cNvGrpSpPr/>
            <p:nvPr/>
          </p:nvGrpSpPr>
          <p:grpSpPr>
            <a:xfrm>
              <a:off x="4775681" y="3333173"/>
              <a:ext cx="3756191" cy="707690"/>
              <a:chOff x="666423" y="4177729"/>
              <a:chExt cx="4408826" cy="830650"/>
            </a:xfrm>
          </p:grpSpPr>
          <p:grpSp>
            <p:nvGrpSpPr>
              <p:cNvPr id="233" name="Group 4"/>
              <p:cNvGrpSpPr>
                <a:grpSpLocks noChangeAspect="1"/>
              </p:cNvGrpSpPr>
              <p:nvPr/>
            </p:nvGrpSpPr>
            <p:grpSpPr bwMode="auto">
              <a:xfrm>
                <a:off x="666423" y="4189587"/>
                <a:ext cx="2011487" cy="768059"/>
                <a:chOff x="3723" y="1445"/>
                <a:chExt cx="1993" cy="761"/>
              </a:xfrm>
            </p:grpSpPr>
            <p:sp>
              <p:nvSpPr>
                <p:cNvPr id="276" name="Freeform 5"/>
                <p:cNvSpPr>
                  <a:spLocks/>
                </p:cNvSpPr>
                <p:nvPr/>
              </p:nvSpPr>
              <p:spPr bwMode="auto">
                <a:xfrm>
                  <a:off x="5190" y="1928"/>
                  <a:ext cx="243" cy="99"/>
                </a:xfrm>
                <a:custGeom>
                  <a:avLst/>
                  <a:gdLst>
                    <a:gd name="T0" fmla="*/ 216 w 304"/>
                    <a:gd name="T1" fmla="*/ 65 h 123"/>
                    <a:gd name="T2" fmla="*/ 152 w 304"/>
                    <a:gd name="T3" fmla="*/ 83 h 123"/>
                    <a:gd name="T4" fmla="*/ 88 w 304"/>
                    <a:gd name="T5" fmla="*/ 65 h 123"/>
                    <a:gd name="T6" fmla="*/ 0 w 304"/>
                    <a:gd name="T7" fmla="*/ 0 h 123"/>
                    <a:gd name="T8" fmla="*/ 0 w 304"/>
                    <a:gd name="T9" fmla="*/ 35 h 123"/>
                    <a:gd name="T10" fmla="*/ 7 w 304"/>
                    <a:gd name="T11" fmla="*/ 40 h 123"/>
                    <a:gd name="T12" fmla="*/ 89 w 304"/>
                    <a:gd name="T13" fmla="*/ 106 h 123"/>
                    <a:gd name="T14" fmla="*/ 152 w 304"/>
                    <a:gd name="T15" fmla="*/ 123 h 123"/>
                    <a:gd name="T16" fmla="*/ 215 w 304"/>
                    <a:gd name="T17" fmla="*/ 106 h 123"/>
                    <a:gd name="T18" fmla="*/ 296 w 304"/>
                    <a:gd name="T19" fmla="*/ 40 h 123"/>
                    <a:gd name="T20" fmla="*/ 304 w 304"/>
                    <a:gd name="T21" fmla="*/ 35 h 123"/>
                    <a:gd name="T22" fmla="*/ 304 w 304"/>
                    <a:gd name="T23" fmla="*/ 0 h 123"/>
                    <a:gd name="T24" fmla="*/ 216 w 304"/>
                    <a:gd name="T25" fmla="*/ 6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4" h="123">
                      <a:moveTo>
                        <a:pt x="216" y="65"/>
                      </a:moveTo>
                      <a:cubicBezTo>
                        <a:pt x="196" y="78"/>
                        <a:pt x="174" y="83"/>
                        <a:pt x="152" y="83"/>
                      </a:cubicBezTo>
                      <a:cubicBezTo>
                        <a:pt x="129" y="83"/>
                        <a:pt x="108" y="78"/>
                        <a:pt x="88" y="65"/>
                      </a:cubicBezTo>
                      <a:cubicBezTo>
                        <a:pt x="57" y="45"/>
                        <a:pt x="27" y="25"/>
                        <a:pt x="0" y="0"/>
                      </a:cubicBezTo>
                      <a:cubicBezTo>
                        <a:pt x="0" y="12"/>
                        <a:pt x="0" y="23"/>
                        <a:pt x="0" y="35"/>
                      </a:cubicBezTo>
                      <a:cubicBezTo>
                        <a:pt x="3" y="36"/>
                        <a:pt x="5" y="38"/>
                        <a:pt x="7" y="40"/>
                      </a:cubicBezTo>
                      <a:cubicBezTo>
                        <a:pt x="33" y="64"/>
                        <a:pt x="60" y="86"/>
                        <a:pt x="89" y="106"/>
                      </a:cubicBezTo>
                      <a:cubicBezTo>
                        <a:pt x="108" y="120"/>
                        <a:pt x="130" y="123"/>
                        <a:pt x="152" y="123"/>
                      </a:cubicBezTo>
                      <a:cubicBezTo>
                        <a:pt x="174" y="123"/>
                        <a:pt x="196" y="120"/>
                        <a:pt x="215" y="106"/>
                      </a:cubicBezTo>
                      <a:cubicBezTo>
                        <a:pt x="244" y="86"/>
                        <a:pt x="271" y="64"/>
                        <a:pt x="296" y="40"/>
                      </a:cubicBezTo>
                      <a:cubicBezTo>
                        <a:pt x="298" y="38"/>
                        <a:pt x="300" y="36"/>
                        <a:pt x="304" y="35"/>
                      </a:cubicBezTo>
                      <a:cubicBezTo>
                        <a:pt x="304" y="23"/>
                        <a:pt x="304" y="12"/>
                        <a:pt x="304" y="0"/>
                      </a:cubicBezTo>
                      <a:cubicBezTo>
                        <a:pt x="277" y="25"/>
                        <a:pt x="247" y="45"/>
                        <a:pt x="216" y="65"/>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7" name="Freeform 6"/>
                <p:cNvSpPr>
                  <a:spLocks/>
                </p:cNvSpPr>
                <p:nvPr/>
              </p:nvSpPr>
              <p:spPr bwMode="auto">
                <a:xfrm>
                  <a:off x="4906" y="2020"/>
                  <a:ext cx="810" cy="186"/>
                </a:xfrm>
                <a:custGeom>
                  <a:avLst/>
                  <a:gdLst>
                    <a:gd name="T0" fmla="*/ 0 w 1012"/>
                    <a:gd name="T1" fmla="*/ 130 h 231"/>
                    <a:gd name="T2" fmla="*/ 92 w 1012"/>
                    <a:gd name="T3" fmla="*/ 59 h 231"/>
                    <a:gd name="T4" fmla="*/ 132 w 1012"/>
                    <a:gd name="T5" fmla="*/ 48 h 231"/>
                    <a:gd name="T6" fmla="*/ 309 w 1012"/>
                    <a:gd name="T7" fmla="*/ 0 h 231"/>
                    <a:gd name="T8" fmla="*/ 377 w 1012"/>
                    <a:gd name="T9" fmla="*/ 76 h 231"/>
                    <a:gd name="T10" fmla="*/ 613 w 1012"/>
                    <a:gd name="T11" fmla="*/ 87 h 231"/>
                    <a:gd name="T12" fmla="*/ 703 w 1012"/>
                    <a:gd name="T13" fmla="*/ 0 h 231"/>
                    <a:gd name="T14" fmla="*/ 940 w 1012"/>
                    <a:gd name="T15" fmla="*/ 65 h 231"/>
                    <a:gd name="T16" fmla="*/ 1005 w 1012"/>
                    <a:gd name="T17" fmla="*/ 119 h 231"/>
                    <a:gd name="T18" fmla="*/ 1012 w 1012"/>
                    <a:gd name="T19" fmla="*/ 130 h 231"/>
                    <a:gd name="T20" fmla="*/ 1012 w 1012"/>
                    <a:gd name="T21" fmla="*/ 223 h 231"/>
                    <a:gd name="T22" fmla="*/ 1004 w 1012"/>
                    <a:gd name="T23" fmla="*/ 231 h 231"/>
                    <a:gd name="T24" fmla="*/ 55 w 1012"/>
                    <a:gd name="T25" fmla="*/ 231 h 231"/>
                    <a:gd name="T26" fmla="*/ 6 w 1012"/>
                    <a:gd name="T27" fmla="*/ 231 h 231"/>
                    <a:gd name="T28" fmla="*/ 0 w 1012"/>
                    <a:gd name="T29" fmla="*/ 225 h 231"/>
                    <a:gd name="T30" fmla="*/ 0 w 1012"/>
                    <a:gd name="T31" fmla="*/ 13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12" h="231">
                      <a:moveTo>
                        <a:pt x="0" y="130"/>
                      </a:moveTo>
                      <a:cubicBezTo>
                        <a:pt x="19" y="91"/>
                        <a:pt x="50" y="68"/>
                        <a:pt x="92" y="59"/>
                      </a:cubicBezTo>
                      <a:cubicBezTo>
                        <a:pt x="106" y="56"/>
                        <a:pt x="119" y="52"/>
                        <a:pt x="132" y="48"/>
                      </a:cubicBezTo>
                      <a:cubicBezTo>
                        <a:pt x="191" y="32"/>
                        <a:pt x="250" y="16"/>
                        <a:pt x="309" y="0"/>
                      </a:cubicBezTo>
                      <a:cubicBezTo>
                        <a:pt x="321" y="34"/>
                        <a:pt x="345" y="59"/>
                        <a:pt x="377" y="76"/>
                      </a:cubicBezTo>
                      <a:cubicBezTo>
                        <a:pt x="453" y="118"/>
                        <a:pt x="533" y="120"/>
                        <a:pt x="613" y="87"/>
                      </a:cubicBezTo>
                      <a:cubicBezTo>
                        <a:pt x="654" y="70"/>
                        <a:pt x="687" y="43"/>
                        <a:pt x="703" y="0"/>
                      </a:cubicBezTo>
                      <a:cubicBezTo>
                        <a:pt x="782" y="21"/>
                        <a:pt x="861" y="42"/>
                        <a:pt x="940" y="65"/>
                      </a:cubicBezTo>
                      <a:cubicBezTo>
                        <a:pt x="969" y="73"/>
                        <a:pt x="990" y="93"/>
                        <a:pt x="1005" y="119"/>
                      </a:cubicBezTo>
                      <a:cubicBezTo>
                        <a:pt x="1007" y="123"/>
                        <a:pt x="1010" y="126"/>
                        <a:pt x="1012" y="130"/>
                      </a:cubicBezTo>
                      <a:cubicBezTo>
                        <a:pt x="1012" y="161"/>
                        <a:pt x="1012" y="192"/>
                        <a:pt x="1012" y="223"/>
                      </a:cubicBezTo>
                      <a:cubicBezTo>
                        <a:pt x="1012" y="229"/>
                        <a:pt x="1011" y="231"/>
                        <a:pt x="1004" y="231"/>
                      </a:cubicBezTo>
                      <a:cubicBezTo>
                        <a:pt x="688" y="231"/>
                        <a:pt x="371" y="231"/>
                        <a:pt x="55" y="231"/>
                      </a:cubicBezTo>
                      <a:cubicBezTo>
                        <a:pt x="39" y="231"/>
                        <a:pt x="22" y="230"/>
                        <a:pt x="6" y="231"/>
                      </a:cubicBezTo>
                      <a:cubicBezTo>
                        <a:pt x="1" y="231"/>
                        <a:pt x="0" y="230"/>
                        <a:pt x="0" y="225"/>
                      </a:cubicBezTo>
                      <a:cubicBezTo>
                        <a:pt x="0" y="193"/>
                        <a:pt x="0" y="161"/>
                        <a:pt x="0" y="130"/>
                      </a:cubicBezTo>
                      <a:close/>
                    </a:path>
                  </a:pathLst>
                </a:custGeom>
                <a:solidFill>
                  <a:srgbClr val="00A3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8" name="Freeform 7"/>
                <p:cNvSpPr>
                  <a:spLocks/>
                </p:cNvSpPr>
                <p:nvPr/>
              </p:nvSpPr>
              <p:spPr bwMode="auto">
                <a:xfrm>
                  <a:off x="5154" y="1956"/>
                  <a:ext cx="315" cy="161"/>
                </a:xfrm>
                <a:custGeom>
                  <a:avLst/>
                  <a:gdLst>
                    <a:gd name="T0" fmla="*/ 394 w 394"/>
                    <a:gd name="T1" fmla="*/ 80 h 200"/>
                    <a:gd name="T2" fmla="*/ 304 w 394"/>
                    <a:gd name="T3" fmla="*/ 167 h 200"/>
                    <a:gd name="T4" fmla="*/ 68 w 394"/>
                    <a:gd name="T5" fmla="*/ 156 h 200"/>
                    <a:gd name="T6" fmla="*/ 0 w 394"/>
                    <a:gd name="T7" fmla="*/ 80 h 200"/>
                    <a:gd name="T8" fmla="*/ 37 w 394"/>
                    <a:gd name="T9" fmla="*/ 69 h 200"/>
                    <a:gd name="T10" fmla="*/ 45 w 394"/>
                    <a:gd name="T11" fmla="*/ 58 h 200"/>
                    <a:gd name="T12" fmla="*/ 45 w 394"/>
                    <a:gd name="T13" fmla="*/ 0 h 200"/>
                    <a:gd name="T14" fmla="*/ 52 w 394"/>
                    <a:gd name="T15" fmla="*/ 5 h 200"/>
                    <a:gd name="T16" fmla="*/ 134 w 394"/>
                    <a:gd name="T17" fmla="*/ 71 h 200"/>
                    <a:gd name="T18" fmla="*/ 216 w 394"/>
                    <a:gd name="T19" fmla="*/ 86 h 200"/>
                    <a:gd name="T20" fmla="*/ 254 w 394"/>
                    <a:gd name="T21" fmla="*/ 74 h 200"/>
                    <a:gd name="T22" fmla="*/ 317 w 394"/>
                    <a:gd name="T23" fmla="*/ 26 h 200"/>
                    <a:gd name="T24" fmla="*/ 349 w 394"/>
                    <a:gd name="T25" fmla="*/ 0 h 200"/>
                    <a:gd name="T26" fmla="*/ 349 w 394"/>
                    <a:gd name="T27" fmla="*/ 58 h 200"/>
                    <a:gd name="T28" fmla="*/ 357 w 394"/>
                    <a:gd name="T29" fmla="*/ 69 h 200"/>
                    <a:gd name="T30" fmla="*/ 394 w 394"/>
                    <a:gd name="T31" fmla="*/ 8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4" h="200">
                      <a:moveTo>
                        <a:pt x="394" y="80"/>
                      </a:moveTo>
                      <a:cubicBezTo>
                        <a:pt x="378" y="123"/>
                        <a:pt x="345" y="150"/>
                        <a:pt x="304" y="167"/>
                      </a:cubicBezTo>
                      <a:cubicBezTo>
                        <a:pt x="224" y="200"/>
                        <a:pt x="144" y="198"/>
                        <a:pt x="68" y="156"/>
                      </a:cubicBezTo>
                      <a:cubicBezTo>
                        <a:pt x="36" y="139"/>
                        <a:pt x="12" y="114"/>
                        <a:pt x="0" y="80"/>
                      </a:cubicBezTo>
                      <a:cubicBezTo>
                        <a:pt x="12" y="76"/>
                        <a:pt x="24" y="72"/>
                        <a:pt x="37" y="69"/>
                      </a:cubicBezTo>
                      <a:cubicBezTo>
                        <a:pt x="43" y="68"/>
                        <a:pt x="45" y="65"/>
                        <a:pt x="45" y="58"/>
                      </a:cubicBezTo>
                      <a:cubicBezTo>
                        <a:pt x="45" y="39"/>
                        <a:pt x="45" y="20"/>
                        <a:pt x="45" y="0"/>
                      </a:cubicBezTo>
                      <a:cubicBezTo>
                        <a:pt x="48" y="0"/>
                        <a:pt x="50" y="3"/>
                        <a:pt x="52" y="5"/>
                      </a:cubicBezTo>
                      <a:cubicBezTo>
                        <a:pt x="78" y="29"/>
                        <a:pt x="105" y="51"/>
                        <a:pt x="134" y="71"/>
                      </a:cubicBezTo>
                      <a:cubicBezTo>
                        <a:pt x="159" y="89"/>
                        <a:pt x="187" y="89"/>
                        <a:pt x="216" y="86"/>
                      </a:cubicBezTo>
                      <a:cubicBezTo>
                        <a:pt x="230" y="85"/>
                        <a:pt x="243" y="82"/>
                        <a:pt x="254" y="74"/>
                      </a:cubicBezTo>
                      <a:cubicBezTo>
                        <a:pt x="276" y="60"/>
                        <a:pt x="296" y="43"/>
                        <a:pt x="317" y="26"/>
                      </a:cubicBezTo>
                      <a:cubicBezTo>
                        <a:pt x="327" y="17"/>
                        <a:pt x="336" y="6"/>
                        <a:pt x="349" y="0"/>
                      </a:cubicBezTo>
                      <a:cubicBezTo>
                        <a:pt x="349" y="20"/>
                        <a:pt x="349" y="39"/>
                        <a:pt x="349" y="58"/>
                      </a:cubicBezTo>
                      <a:cubicBezTo>
                        <a:pt x="349" y="65"/>
                        <a:pt x="351" y="68"/>
                        <a:pt x="357" y="69"/>
                      </a:cubicBezTo>
                      <a:cubicBezTo>
                        <a:pt x="369" y="72"/>
                        <a:pt x="382" y="76"/>
                        <a:pt x="394" y="80"/>
                      </a:cubicBezTo>
                      <a:close/>
                    </a:path>
                  </a:pathLst>
                </a:custGeom>
                <a:solidFill>
                  <a:srgbClr val="E1C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9" name="Freeform 8"/>
                <p:cNvSpPr>
                  <a:spLocks/>
                </p:cNvSpPr>
                <p:nvPr/>
              </p:nvSpPr>
              <p:spPr bwMode="auto">
                <a:xfrm>
                  <a:off x="5164" y="1863"/>
                  <a:ext cx="2" cy="1"/>
                </a:xfrm>
                <a:custGeom>
                  <a:avLst/>
                  <a:gdLst>
                    <a:gd name="T0" fmla="*/ 0 w 2"/>
                    <a:gd name="T1" fmla="*/ 1 h 1"/>
                    <a:gd name="T2" fmla="*/ 1 w 2"/>
                    <a:gd name="T3" fmla="*/ 0 h 1"/>
                    <a:gd name="T4" fmla="*/ 2 w 2"/>
                    <a:gd name="T5" fmla="*/ 1 h 1"/>
                    <a:gd name="T6" fmla="*/ 1 w 2"/>
                    <a:gd name="T7" fmla="*/ 1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cubicBezTo>
                        <a:pt x="0" y="0"/>
                        <a:pt x="1" y="0"/>
                        <a:pt x="1" y="0"/>
                      </a:cubicBezTo>
                      <a:cubicBezTo>
                        <a:pt x="2" y="0"/>
                        <a:pt x="2" y="1"/>
                        <a:pt x="2" y="1"/>
                      </a:cubicBezTo>
                      <a:cubicBezTo>
                        <a:pt x="1" y="1"/>
                        <a:pt x="1" y="1"/>
                        <a:pt x="1" y="1"/>
                      </a:cubicBezTo>
                      <a:lnTo>
                        <a:pt x="0" y="1"/>
                      </a:lnTo>
                      <a:close/>
                    </a:path>
                  </a:pathLst>
                </a:custGeom>
                <a:solidFill>
                  <a:srgbClr val="7D55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0" name="Freeform 9"/>
                <p:cNvSpPr>
                  <a:spLocks/>
                </p:cNvSpPr>
                <p:nvPr/>
              </p:nvSpPr>
              <p:spPr bwMode="auto">
                <a:xfrm>
                  <a:off x="5250" y="1879"/>
                  <a:ext cx="123" cy="40"/>
                </a:xfrm>
                <a:custGeom>
                  <a:avLst/>
                  <a:gdLst>
                    <a:gd name="T0" fmla="*/ 76 w 154"/>
                    <a:gd name="T1" fmla="*/ 2 h 50"/>
                    <a:gd name="T2" fmla="*/ 141 w 154"/>
                    <a:gd name="T3" fmla="*/ 2 h 50"/>
                    <a:gd name="T4" fmla="*/ 151 w 154"/>
                    <a:gd name="T5" fmla="*/ 5 h 50"/>
                    <a:gd name="T6" fmla="*/ 148 w 154"/>
                    <a:gd name="T7" fmla="*/ 15 h 50"/>
                    <a:gd name="T8" fmla="*/ 89 w 154"/>
                    <a:gd name="T9" fmla="*/ 46 h 50"/>
                    <a:gd name="T10" fmla="*/ 9 w 154"/>
                    <a:gd name="T11" fmla="*/ 20 h 50"/>
                    <a:gd name="T12" fmla="*/ 4 w 154"/>
                    <a:gd name="T13" fmla="*/ 13 h 50"/>
                    <a:gd name="T14" fmla="*/ 10 w 154"/>
                    <a:gd name="T15" fmla="*/ 2 h 50"/>
                    <a:gd name="T16" fmla="*/ 76 w 154"/>
                    <a:gd name="T17"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50">
                      <a:moveTo>
                        <a:pt x="76" y="2"/>
                      </a:moveTo>
                      <a:cubicBezTo>
                        <a:pt x="98" y="2"/>
                        <a:pt x="119" y="2"/>
                        <a:pt x="141" y="2"/>
                      </a:cubicBezTo>
                      <a:cubicBezTo>
                        <a:pt x="144" y="2"/>
                        <a:pt x="149" y="0"/>
                        <a:pt x="151" y="5"/>
                      </a:cubicBezTo>
                      <a:cubicBezTo>
                        <a:pt x="154" y="9"/>
                        <a:pt x="150" y="12"/>
                        <a:pt x="148" y="15"/>
                      </a:cubicBezTo>
                      <a:cubicBezTo>
                        <a:pt x="133" y="34"/>
                        <a:pt x="112" y="44"/>
                        <a:pt x="89" y="46"/>
                      </a:cubicBezTo>
                      <a:cubicBezTo>
                        <a:pt x="59" y="50"/>
                        <a:pt x="31" y="45"/>
                        <a:pt x="9" y="20"/>
                      </a:cubicBezTo>
                      <a:cubicBezTo>
                        <a:pt x="7" y="18"/>
                        <a:pt x="5" y="15"/>
                        <a:pt x="4" y="13"/>
                      </a:cubicBezTo>
                      <a:cubicBezTo>
                        <a:pt x="0" y="5"/>
                        <a:pt x="2" y="2"/>
                        <a:pt x="10" y="2"/>
                      </a:cubicBezTo>
                      <a:cubicBezTo>
                        <a:pt x="32" y="1"/>
                        <a:pt x="54" y="2"/>
                        <a:pt x="76" y="2"/>
                      </a:cubicBezTo>
                      <a:close/>
                    </a:path>
                  </a:pathLst>
                </a:custGeom>
                <a:solidFill>
                  <a:srgbClr val="AB85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1" name="Freeform 10"/>
                <p:cNvSpPr>
                  <a:spLocks/>
                </p:cNvSpPr>
                <p:nvPr/>
              </p:nvSpPr>
              <p:spPr bwMode="auto">
                <a:xfrm>
                  <a:off x="5318" y="1699"/>
                  <a:ext cx="124" cy="125"/>
                </a:xfrm>
                <a:custGeom>
                  <a:avLst/>
                  <a:gdLst>
                    <a:gd name="T0" fmla="*/ 2 w 155"/>
                    <a:gd name="T1" fmla="*/ 105 h 156"/>
                    <a:gd name="T2" fmla="*/ 2 w 155"/>
                    <a:gd name="T3" fmla="*/ 74 h 156"/>
                    <a:gd name="T4" fmla="*/ 41 w 155"/>
                    <a:gd name="T5" fmla="*/ 14 h 156"/>
                    <a:gd name="T6" fmla="*/ 128 w 155"/>
                    <a:gd name="T7" fmla="*/ 15 h 156"/>
                    <a:gd name="T8" fmla="*/ 147 w 155"/>
                    <a:gd name="T9" fmla="*/ 31 h 156"/>
                    <a:gd name="T10" fmla="*/ 150 w 155"/>
                    <a:gd name="T11" fmla="*/ 41 h 156"/>
                    <a:gd name="T12" fmla="*/ 133 w 155"/>
                    <a:gd name="T13" fmla="*/ 44 h 156"/>
                    <a:gd name="T14" fmla="*/ 90 w 155"/>
                    <a:gd name="T15" fmla="*/ 24 h 156"/>
                    <a:gd name="T16" fmla="*/ 39 w 155"/>
                    <a:gd name="T17" fmla="*/ 36 h 156"/>
                    <a:gd name="T18" fmla="*/ 22 w 155"/>
                    <a:gd name="T19" fmla="*/ 71 h 156"/>
                    <a:gd name="T20" fmla="*/ 22 w 155"/>
                    <a:gd name="T21" fmla="*/ 146 h 156"/>
                    <a:gd name="T22" fmla="*/ 11 w 155"/>
                    <a:gd name="T23" fmla="*/ 156 h 156"/>
                    <a:gd name="T24" fmla="*/ 2 w 155"/>
                    <a:gd name="T25" fmla="*/ 146 h 156"/>
                    <a:gd name="T26" fmla="*/ 2 w 155"/>
                    <a:gd name="T27" fmla="*/ 10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 h="156">
                      <a:moveTo>
                        <a:pt x="2" y="105"/>
                      </a:moveTo>
                      <a:cubicBezTo>
                        <a:pt x="2" y="94"/>
                        <a:pt x="2" y="84"/>
                        <a:pt x="2" y="74"/>
                      </a:cubicBezTo>
                      <a:cubicBezTo>
                        <a:pt x="0" y="44"/>
                        <a:pt x="15" y="25"/>
                        <a:pt x="41" y="14"/>
                      </a:cubicBezTo>
                      <a:cubicBezTo>
                        <a:pt x="70" y="1"/>
                        <a:pt x="99" y="0"/>
                        <a:pt x="128" y="15"/>
                      </a:cubicBezTo>
                      <a:cubicBezTo>
                        <a:pt x="136" y="19"/>
                        <a:pt x="141" y="25"/>
                        <a:pt x="147" y="31"/>
                      </a:cubicBezTo>
                      <a:cubicBezTo>
                        <a:pt x="149" y="34"/>
                        <a:pt x="155" y="38"/>
                        <a:pt x="150" y="41"/>
                      </a:cubicBezTo>
                      <a:cubicBezTo>
                        <a:pt x="146" y="44"/>
                        <a:pt x="138" y="50"/>
                        <a:pt x="133" y="44"/>
                      </a:cubicBezTo>
                      <a:cubicBezTo>
                        <a:pt x="121" y="30"/>
                        <a:pt x="106" y="26"/>
                        <a:pt x="90" y="24"/>
                      </a:cubicBezTo>
                      <a:cubicBezTo>
                        <a:pt x="72" y="22"/>
                        <a:pt x="54" y="25"/>
                        <a:pt x="39" y="36"/>
                      </a:cubicBezTo>
                      <a:cubicBezTo>
                        <a:pt x="27" y="45"/>
                        <a:pt x="21" y="56"/>
                        <a:pt x="22" y="71"/>
                      </a:cubicBezTo>
                      <a:cubicBezTo>
                        <a:pt x="22" y="96"/>
                        <a:pt x="21" y="121"/>
                        <a:pt x="22" y="146"/>
                      </a:cubicBezTo>
                      <a:cubicBezTo>
                        <a:pt x="22" y="155"/>
                        <a:pt x="18" y="155"/>
                        <a:pt x="11" y="156"/>
                      </a:cubicBezTo>
                      <a:cubicBezTo>
                        <a:pt x="4" y="156"/>
                        <a:pt x="1" y="153"/>
                        <a:pt x="2" y="146"/>
                      </a:cubicBezTo>
                      <a:cubicBezTo>
                        <a:pt x="2" y="132"/>
                        <a:pt x="2" y="118"/>
                        <a:pt x="2" y="105"/>
                      </a:cubicBezTo>
                      <a:close/>
                    </a:path>
                  </a:pathLst>
                </a:custGeom>
                <a:solidFill>
                  <a:srgbClr val="BE9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2" name="Freeform 11"/>
                <p:cNvSpPr>
                  <a:spLocks/>
                </p:cNvSpPr>
                <p:nvPr/>
              </p:nvSpPr>
              <p:spPr bwMode="auto">
                <a:xfrm>
                  <a:off x="5181" y="1703"/>
                  <a:ext cx="117" cy="35"/>
                </a:xfrm>
                <a:custGeom>
                  <a:avLst/>
                  <a:gdLst>
                    <a:gd name="T0" fmla="*/ 71 w 146"/>
                    <a:gd name="T1" fmla="*/ 0 h 44"/>
                    <a:gd name="T2" fmla="*/ 129 w 146"/>
                    <a:gd name="T3" fmla="*/ 18 h 44"/>
                    <a:gd name="T4" fmla="*/ 137 w 146"/>
                    <a:gd name="T5" fmla="*/ 25 h 44"/>
                    <a:gd name="T6" fmla="*/ 141 w 146"/>
                    <a:gd name="T7" fmla="*/ 37 h 44"/>
                    <a:gd name="T8" fmla="*/ 123 w 146"/>
                    <a:gd name="T9" fmla="*/ 38 h 44"/>
                    <a:gd name="T10" fmla="*/ 35 w 146"/>
                    <a:gd name="T11" fmla="*/ 28 h 44"/>
                    <a:gd name="T12" fmla="*/ 23 w 146"/>
                    <a:gd name="T13" fmla="*/ 39 h 44"/>
                    <a:gd name="T14" fmla="*/ 14 w 146"/>
                    <a:gd name="T15" fmla="*/ 42 h 44"/>
                    <a:gd name="T16" fmla="*/ 10 w 146"/>
                    <a:gd name="T17" fmla="*/ 23 h 44"/>
                    <a:gd name="T18" fmla="*/ 71 w 146"/>
                    <a:gd name="T1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44">
                      <a:moveTo>
                        <a:pt x="71" y="0"/>
                      </a:moveTo>
                      <a:cubicBezTo>
                        <a:pt x="93" y="1"/>
                        <a:pt x="112" y="5"/>
                        <a:pt x="129" y="18"/>
                      </a:cubicBezTo>
                      <a:cubicBezTo>
                        <a:pt x="132" y="20"/>
                        <a:pt x="135" y="22"/>
                        <a:pt x="137" y="25"/>
                      </a:cubicBezTo>
                      <a:cubicBezTo>
                        <a:pt x="139" y="29"/>
                        <a:pt x="146" y="32"/>
                        <a:pt x="141" y="37"/>
                      </a:cubicBezTo>
                      <a:cubicBezTo>
                        <a:pt x="135" y="44"/>
                        <a:pt x="128" y="44"/>
                        <a:pt x="123" y="38"/>
                      </a:cubicBezTo>
                      <a:cubicBezTo>
                        <a:pt x="103" y="16"/>
                        <a:pt x="56" y="15"/>
                        <a:pt x="35" y="28"/>
                      </a:cubicBezTo>
                      <a:cubicBezTo>
                        <a:pt x="30" y="31"/>
                        <a:pt x="26" y="34"/>
                        <a:pt x="23" y="39"/>
                      </a:cubicBezTo>
                      <a:cubicBezTo>
                        <a:pt x="21" y="43"/>
                        <a:pt x="18" y="43"/>
                        <a:pt x="14" y="42"/>
                      </a:cubicBezTo>
                      <a:cubicBezTo>
                        <a:pt x="0" y="36"/>
                        <a:pt x="0" y="34"/>
                        <a:pt x="10" y="23"/>
                      </a:cubicBezTo>
                      <a:cubicBezTo>
                        <a:pt x="27" y="5"/>
                        <a:pt x="49" y="1"/>
                        <a:pt x="71" y="0"/>
                      </a:cubicBezTo>
                      <a:close/>
                    </a:path>
                  </a:pathLst>
                </a:custGeom>
                <a:solidFill>
                  <a:srgbClr val="CDA4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3" name="Freeform 12"/>
                <p:cNvSpPr>
                  <a:spLocks/>
                </p:cNvSpPr>
                <p:nvPr/>
              </p:nvSpPr>
              <p:spPr bwMode="auto">
                <a:xfrm>
                  <a:off x="5222" y="1743"/>
                  <a:ext cx="32" cy="33"/>
                </a:xfrm>
                <a:custGeom>
                  <a:avLst/>
                  <a:gdLst>
                    <a:gd name="T0" fmla="*/ 0 w 40"/>
                    <a:gd name="T1" fmla="*/ 20 h 41"/>
                    <a:gd name="T2" fmla="*/ 20 w 40"/>
                    <a:gd name="T3" fmla="*/ 0 h 41"/>
                    <a:gd name="T4" fmla="*/ 40 w 40"/>
                    <a:gd name="T5" fmla="*/ 20 h 41"/>
                    <a:gd name="T6" fmla="*/ 19 w 40"/>
                    <a:gd name="T7" fmla="*/ 40 h 41"/>
                    <a:gd name="T8" fmla="*/ 0 w 40"/>
                    <a:gd name="T9" fmla="*/ 20 h 41"/>
                  </a:gdLst>
                  <a:ahLst/>
                  <a:cxnLst>
                    <a:cxn ang="0">
                      <a:pos x="T0" y="T1"/>
                    </a:cxn>
                    <a:cxn ang="0">
                      <a:pos x="T2" y="T3"/>
                    </a:cxn>
                    <a:cxn ang="0">
                      <a:pos x="T4" y="T5"/>
                    </a:cxn>
                    <a:cxn ang="0">
                      <a:pos x="T6" y="T7"/>
                    </a:cxn>
                    <a:cxn ang="0">
                      <a:pos x="T8" y="T9"/>
                    </a:cxn>
                  </a:cxnLst>
                  <a:rect l="0" t="0" r="r" b="b"/>
                  <a:pathLst>
                    <a:path w="40" h="41">
                      <a:moveTo>
                        <a:pt x="0" y="20"/>
                      </a:moveTo>
                      <a:cubicBezTo>
                        <a:pt x="0" y="9"/>
                        <a:pt x="9" y="0"/>
                        <a:pt x="20" y="0"/>
                      </a:cubicBezTo>
                      <a:cubicBezTo>
                        <a:pt x="31" y="0"/>
                        <a:pt x="40" y="9"/>
                        <a:pt x="40" y="20"/>
                      </a:cubicBezTo>
                      <a:cubicBezTo>
                        <a:pt x="40" y="31"/>
                        <a:pt x="30" y="41"/>
                        <a:pt x="19" y="40"/>
                      </a:cubicBezTo>
                      <a:cubicBezTo>
                        <a:pt x="8" y="40"/>
                        <a:pt x="0" y="31"/>
                        <a:pt x="0" y="20"/>
                      </a:cubicBezTo>
                      <a:close/>
                    </a:path>
                  </a:pathLst>
                </a:custGeom>
                <a:solidFill>
                  <a:srgbClr val="3B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4" name="Oval 13"/>
                <p:cNvSpPr>
                  <a:spLocks noChangeArrowheads="1"/>
                </p:cNvSpPr>
                <p:nvPr/>
              </p:nvSpPr>
              <p:spPr bwMode="auto">
                <a:xfrm>
                  <a:off x="5368" y="1743"/>
                  <a:ext cx="32" cy="32"/>
                </a:xfrm>
                <a:prstGeom prst="ellipse">
                  <a:avLst/>
                </a:prstGeom>
                <a:solidFill>
                  <a:srgbClr val="3B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5" name="Freeform 14"/>
                <p:cNvSpPr>
                  <a:spLocks/>
                </p:cNvSpPr>
                <p:nvPr/>
              </p:nvSpPr>
              <p:spPr bwMode="auto">
                <a:xfrm>
                  <a:off x="5457" y="1863"/>
                  <a:ext cx="2" cy="1"/>
                </a:xfrm>
                <a:custGeom>
                  <a:avLst/>
                  <a:gdLst>
                    <a:gd name="T0" fmla="*/ 3 w 3"/>
                    <a:gd name="T1" fmla="*/ 0 h 1"/>
                    <a:gd name="T2" fmla="*/ 0 w 3"/>
                    <a:gd name="T3" fmla="*/ 1 h 1"/>
                    <a:gd name="T4" fmla="*/ 0 w 3"/>
                    <a:gd name="T5" fmla="*/ 0 h 1"/>
                    <a:gd name="T6" fmla="*/ 3 w 3"/>
                    <a:gd name="T7" fmla="*/ 0 h 1"/>
                  </a:gdLst>
                  <a:ahLst/>
                  <a:cxnLst>
                    <a:cxn ang="0">
                      <a:pos x="T0" y="T1"/>
                    </a:cxn>
                    <a:cxn ang="0">
                      <a:pos x="T2" y="T3"/>
                    </a:cxn>
                    <a:cxn ang="0">
                      <a:pos x="T4" y="T5"/>
                    </a:cxn>
                    <a:cxn ang="0">
                      <a:pos x="T6" y="T7"/>
                    </a:cxn>
                  </a:cxnLst>
                  <a:rect l="0" t="0" r="r" b="b"/>
                  <a:pathLst>
                    <a:path w="3" h="1">
                      <a:moveTo>
                        <a:pt x="3" y="0"/>
                      </a:moveTo>
                      <a:cubicBezTo>
                        <a:pt x="2" y="1"/>
                        <a:pt x="1" y="1"/>
                        <a:pt x="0" y="1"/>
                      </a:cubicBezTo>
                      <a:cubicBezTo>
                        <a:pt x="0" y="1"/>
                        <a:pt x="0" y="0"/>
                        <a:pt x="0" y="0"/>
                      </a:cubicBezTo>
                      <a:cubicBezTo>
                        <a:pt x="1" y="0"/>
                        <a:pt x="2" y="0"/>
                        <a:pt x="3" y="0"/>
                      </a:cubicBezTo>
                      <a:close/>
                    </a:path>
                  </a:pathLst>
                </a:custGeom>
                <a:solidFill>
                  <a:srgbClr val="7D55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6" name="Freeform 15"/>
                <p:cNvSpPr>
                  <a:spLocks noEditPoints="1"/>
                </p:cNvSpPr>
                <p:nvPr/>
              </p:nvSpPr>
              <p:spPr bwMode="auto">
                <a:xfrm>
                  <a:off x="5165" y="1581"/>
                  <a:ext cx="293" cy="414"/>
                </a:xfrm>
                <a:custGeom>
                  <a:avLst/>
                  <a:gdLst>
                    <a:gd name="T0" fmla="*/ 365 w 367"/>
                    <a:gd name="T1" fmla="*/ 151 h 515"/>
                    <a:gd name="T2" fmla="*/ 287 w 367"/>
                    <a:gd name="T3" fmla="*/ 31 h 515"/>
                    <a:gd name="T4" fmla="*/ 237 w 367"/>
                    <a:gd name="T5" fmla="*/ 43 h 515"/>
                    <a:gd name="T6" fmla="*/ 149 w 367"/>
                    <a:gd name="T7" fmla="*/ 26 h 515"/>
                    <a:gd name="T8" fmla="*/ 3 w 367"/>
                    <a:gd name="T9" fmla="*/ 113 h 515"/>
                    <a:gd name="T10" fmla="*/ 0 w 367"/>
                    <a:gd name="T11" fmla="*/ 351 h 515"/>
                    <a:gd name="T12" fmla="*/ 7 w 367"/>
                    <a:gd name="T13" fmla="*/ 385 h 515"/>
                    <a:gd name="T14" fmla="*/ 119 w 367"/>
                    <a:gd name="T15" fmla="*/ 497 h 515"/>
                    <a:gd name="T16" fmla="*/ 183 w 367"/>
                    <a:gd name="T17" fmla="*/ 515 h 515"/>
                    <a:gd name="T18" fmla="*/ 335 w 367"/>
                    <a:gd name="T19" fmla="*/ 432 h 515"/>
                    <a:gd name="T20" fmla="*/ 360 w 367"/>
                    <a:gd name="T21" fmla="*/ 377 h 515"/>
                    <a:gd name="T22" fmla="*/ 362 w 367"/>
                    <a:gd name="T23" fmla="*/ 370 h 515"/>
                    <a:gd name="T24" fmla="*/ 365 w 367"/>
                    <a:gd name="T25" fmla="*/ 352 h 515"/>
                    <a:gd name="T26" fmla="*/ 365 w 367"/>
                    <a:gd name="T27" fmla="*/ 351 h 515"/>
                    <a:gd name="T28" fmla="*/ 365 w 367"/>
                    <a:gd name="T29" fmla="*/ 351 h 515"/>
                    <a:gd name="T30" fmla="*/ 274 w 367"/>
                    <a:gd name="T31" fmla="*/ 241 h 515"/>
                    <a:gd name="T32" fmla="*/ 274 w 367"/>
                    <a:gd name="T33" fmla="*/ 201 h 515"/>
                    <a:gd name="T34" fmla="*/ 274 w 367"/>
                    <a:gd name="T35" fmla="*/ 241 h 515"/>
                    <a:gd name="T36" fmla="*/ 193 w 367"/>
                    <a:gd name="T37" fmla="*/ 220 h 515"/>
                    <a:gd name="T38" fmla="*/ 319 w 367"/>
                    <a:gd name="T39" fmla="*/ 161 h 515"/>
                    <a:gd name="T40" fmla="*/ 341 w 367"/>
                    <a:gd name="T41" fmla="*/ 187 h 515"/>
                    <a:gd name="T42" fmla="*/ 281 w 367"/>
                    <a:gd name="T43" fmla="*/ 170 h 515"/>
                    <a:gd name="T44" fmla="*/ 213 w 367"/>
                    <a:gd name="T45" fmla="*/ 217 h 515"/>
                    <a:gd name="T46" fmla="*/ 202 w 367"/>
                    <a:gd name="T47" fmla="*/ 302 h 515"/>
                    <a:gd name="T48" fmla="*/ 193 w 367"/>
                    <a:gd name="T49" fmla="*/ 251 h 515"/>
                    <a:gd name="T50" fmla="*/ 34 w 367"/>
                    <a:gd name="T51" fmla="*/ 193 h 515"/>
                    <a:gd name="T52" fmla="*/ 91 w 367"/>
                    <a:gd name="T53" fmla="*/ 151 h 515"/>
                    <a:gd name="T54" fmla="*/ 157 w 367"/>
                    <a:gd name="T55" fmla="*/ 176 h 515"/>
                    <a:gd name="T56" fmla="*/ 143 w 367"/>
                    <a:gd name="T57" fmla="*/ 189 h 515"/>
                    <a:gd name="T58" fmla="*/ 43 w 367"/>
                    <a:gd name="T59" fmla="*/ 190 h 515"/>
                    <a:gd name="T60" fmla="*/ 72 w 367"/>
                    <a:gd name="T61" fmla="*/ 221 h 515"/>
                    <a:gd name="T62" fmla="*/ 112 w 367"/>
                    <a:gd name="T63" fmla="*/ 221 h 515"/>
                    <a:gd name="T64" fmla="*/ 115 w 367"/>
                    <a:gd name="T65" fmla="*/ 391 h 515"/>
                    <a:gd name="T66" fmla="*/ 116 w 367"/>
                    <a:gd name="T67" fmla="*/ 373 h 515"/>
                    <a:gd name="T68" fmla="*/ 247 w 367"/>
                    <a:gd name="T69" fmla="*/ 373 h 515"/>
                    <a:gd name="T70" fmla="*/ 254 w 367"/>
                    <a:gd name="T71" fmla="*/ 386 h 515"/>
                    <a:gd name="T72" fmla="*/ 115 w 367"/>
                    <a:gd name="T73" fmla="*/ 391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7" h="515">
                      <a:moveTo>
                        <a:pt x="365" y="288"/>
                      </a:moveTo>
                      <a:cubicBezTo>
                        <a:pt x="365" y="242"/>
                        <a:pt x="365" y="196"/>
                        <a:pt x="365" y="151"/>
                      </a:cubicBezTo>
                      <a:cubicBezTo>
                        <a:pt x="367" y="131"/>
                        <a:pt x="365" y="112"/>
                        <a:pt x="361" y="92"/>
                      </a:cubicBezTo>
                      <a:cubicBezTo>
                        <a:pt x="353" y="51"/>
                        <a:pt x="331" y="34"/>
                        <a:pt x="287" y="31"/>
                      </a:cubicBezTo>
                      <a:cubicBezTo>
                        <a:pt x="275" y="30"/>
                        <a:pt x="264" y="32"/>
                        <a:pt x="252" y="34"/>
                      </a:cubicBezTo>
                      <a:cubicBezTo>
                        <a:pt x="247" y="37"/>
                        <a:pt x="242" y="40"/>
                        <a:pt x="237" y="43"/>
                      </a:cubicBezTo>
                      <a:cubicBezTo>
                        <a:pt x="214" y="54"/>
                        <a:pt x="191" y="51"/>
                        <a:pt x="170" y="39"/>
                      </a:cubicBezTo>
                      <a:cubicBezTo>
                        <a:pt x="162" y="35"/>
                        <a:pt x="155" y="32"/>
                        <a:pt x="149" y="26"/>
                      </a:cubicBezTo>
                      <a:cubicBezTo>
                        <a:pt x="121" y="0"/>
                        <a:pt x="84" y="7"/>
                        <a:pt x="57" y="24"/>
                      </a:cubicBezTo>
                      <a:cubicBezTo>
                        <a:pt x="24" y="44"/>
                        <a:pt x="8" y="75"/>
                        <a:pt x="3" y="113"/>
                      </a:cubicBezTo>
                      <a:cubicBezTo>
                        <a:pt x="1" y="125"/>
                        <a:pt x="1" y="138"/>
                        <a:pt x="1" y="151"/>
                      </a:cubicBezTo>
                      <a:cubicBezTo>
                        <a:pt x="1" y="218"/>
                        <a:pt x="0" y="284"/>
                        <a:pt x="0" y="351"/>
                      </a:cubicBezTo>
                      <a:cubicBezTo>
                        <a:pt x="1" y="351"/>
                        <a:pt x="1" y="352"/>
                        <a:pt x="1" y="352"/>
                      </a:cubicBezTo>
                      <a:cubicBezTo>
                        <a:pt x="2" y="363"/>
                        <a:pt x="4" y="374"/>
                        <a:pt x="7" y="385"/>
                      </a:cubicBezTo>
                      <a:cubicBezTo>
                        <a:pt x="12" y="402"/>
                        <a:pt x="22" y="417"/>
                        <a:pt x="31" y="432"/>
                      </a:cubicBezTo>
                      <a:cubicBezTo>
                        <a:pt x="58" y="457"/>
                        <a:pt x="88" y="477"/>
                        <a:pt x="119" y="497"/>
                      </a:cubicBezTo>
                      <a:cubicBezTo>
                        <a:pt x="139" y="510"/>
                        <a:pt x="160" y="515"/>
                        <a:pt x="183" y="515"/>
                      </a:cubicBezTo>
                      <a:cubicBezTo>
                        <a:pt x="183" y="515"/>
                        <a:pt x="183" y="515"/>
                        <a:pt x="183" y="515"/>
                      </a:cubicBezTo>
                      <a:cubicBezTo>
                        <a:pt x="205" y="515"/>
                        <a:pt x="227" y="510"/>
                        <a:pt x="247" y="497"/>
                      </a:cubicBezTo>
                      <a:cubicBezTo>
                        <a:pt x="278" y="477"/>
                        <a:pt x="308" y="457"/>
                        <a:pt x="335" y="432"/>
                      </a:cubicBezTo>
                      <a:cubicBezTo>
                        <a:pt x="344" y="417"/>
                        <a:pt x="354" y="402"/>
                        <a:pt x="358" y="385"/>
                      </a:cubicBezTo>
                      <a:cubicBezTo>
                        <a:pt x="359" y="382"/>
                        <a:pt x="360" y="380"/>
                        <a:pt x="360" y="377"/>
                      </a:cubicBezTo>
                      <a:cubicBezTo>
                        <a:pt x="361" y="376"/>
                        <a:pt x="361" y="374"/>
                        <a:pt x="361" y="373"/>
                      </a:cubicBezTo>
                      <a:cubicBezTo>
                        <a:pt x="362" y="372"/>
                        <a:pt x="362" y="371"/>
                        <a:pt x="362" y="370"/>
                      </a:cubicBezTo>
                      <a:cubicBezTo>
                        <a:pt x="363" y="365"/>
                        <a:pt x="364" y="360"/>
                        <a:pt x="365" y="354"/>
                      </a:cubicBezTo>
                      <a:cubicBezTo>
                        <a:pt x="365" y="354"/>
                        <a:pt x="365" y="353"/>
                        <a:pt x="365" y="352"/>
                      </a:cubicBezTo>
                      <a:cubicBezTo>
                        <a:pt x="365" y="352"/>
                        <a:pt x="365" y="351"/>
                        <a:pt x="365" y="351"/>
                      </a:cubicBezTo>
                      <a:cubicBezTo>
                        <a:pt x="365" y="351"/>
                        <a:pt x="365" y="351"/>
                        <a:pt x="365" y="351"/>
                      </a:cubicBezTo>
                      <a:cubicBezTo>
                        <a:pt x="365" y="351"/>
                        <a:pt x="365" y="351"/>
                        <a:pt x="365" y="351"/>
                      </a:cubicBezTo>
                      <a:cubicBezTo>
                        <a:pt x="365" y="351"/>
                        <a:pt x="365" y="351"/>
                        <a:pt x="365" y="351"/>
                      </a:cubicBezTo>
                      <a:cubicBezTo>
                        <a:pt x="365" y="330"/>
                        <a:pt x="365" y="309"/>
                        <a:pt x="365" y="288"/>
                      </a:cubicBezTo>
                      <a:close/>
                      <a:moveTo>
                        <a:pt x="274" y="241"/>
                      </a:moveTo>
                      <a:cubicBezTo>
                        <a:pt x="263" y="241"/>
                        <a:pt x="254" y="232"/>
                        <a:pt x="254" y="221"/>
                      </a:cubicBezTo>
                      <a:cubicBezTo>
                        <a:pt x="254" y="210"/>
                        <a:pt x="263" y="201"/>
                        <a:pt x="274" y="201"/>
                      </a:cubicBezTo>
                      <a:cubicBezTo>
                        <a:pt x="285" y="201"/>
                        <a:pt x="294" y="210"/>
                        <a:pt x="294" y="221"/>
                      </a:cubicBezTo>
                      <a:cubicBezTo>
                        <a:pt x="294" y="232"/>
                        <a:pt x="285" y="241"/>
                        <a:pt x="274" y="241"/>
                      </a:cubicBezTo>
                      <a:close/>
                      <a:moveTo>
                        <a:pt x="193" y="251"/>
                      </a:moveTo>
                      <a:cubicBezTo>
                        <a:pt x="193" y="240"/>
                        <a:pt x="193" y="230"/>
                        <a:pt x="193" y="220"/>
                      </a:cubicBezTo>
                      <a:cubicBezTo>
                        <a:pt x="191" y="190"/>
                        <a:pt x="206" y="171"/>
                        <a:pt x="232" y="160"/>
                      </a:cubicBezTo>
                      <a:cubicBezTo>
                        <a:pt x="261" y="147"/>
                        <a:pt x="290" y="146"/>
                        <a:pt x="319" y="161"/>
                      </a:cubicBezTo>
                      <a:cubicBezTo>
                        <a:pt x="327" y="165"/>
                        <a:pt x="332" y="171"/>
                        <a:pt x="338" y="177"/>
                      </a:cubicBezTo>
                      <a:cubicBezTo>
                        <a:pt x="340" y="180"/>
                        <a:pt x="346" y="184"/>
                        <a:pt x="341" y="187"/>
                      </a:cubicBezTo>
                      <a:cubicBezTo>
                        <a:pt x="337" y="190"/>
                        <a:pt x="329" y="196"/>
                        <a:pt x="324" y="190"/>
                      </a:cubicBezTo>
                      <a:cubicBezTo>
                        <a:pt x="312" y="176"/>
                        <a:pt x="297" y="172"/>
                        <a:pt x="281" y="170"/>
                      </a:cubicBezTo>
                      <a:cubicBezTo>
                        <a:pt x="263" y="168"/>
                        <a:pt x="245" y="171"/>
                        <a:pt x="230" y="182"/>
                      </a:cubicBezTo>
                      <a:cubicBezTo>
                        <a:pt x="218" y="191"/>
                        <a:pt x="212" y="202"/>
                        <a:pt x="213" y="217"/>
                      </a:cubicBezTo>
                      <a:cubicBezTo>
                        <a:pt x="213" y="242"/>
                        <a:pt x="212" y="267"/>
                        <a:pt x="213" y="292"/>
                      </a:cubicBezTo>
                      <a:cubicBezTo>
                        <a:pt x="213" y="301"/>
                        <a:pt x="209" y="301"/>
                        <a:pt x="202" y="302"/>
                      </a:cubicBezTo>
                      <a:cubicBezTo>
                        <a:pt x="195" y="302"/>
                        <a:pt x="192" y="299"/>
                        <a:pt x="193" y="292"/>
                      </a:cubicBezTo>
                      <a:cubicBezTo>
                        <a:pt x="193" y="278"/>
                        <a:pt x="193" y="264"/>
                        <a:pt x="193" y="251"/>
                      </a:cubicBezTo>
                      <a:close/>
                      <a:moveTo>
                        <a:pt x="43" y="190"/>
                      </a:moveTo>
                      <a:cubicBezTo>
                        <a:pt x="41" y="194"/>
                        <a:pt x="38" y="194"/>
                        <a:pt x="34" y="193"/>
                      </a:cubicBezTo>
                      <a:cubicBezTo>
                        <a:pt x="20" y="187"/>
                        <a:pt x="20" y="185"/>
                        <a:pt x="30" y="174"/>
                      </a:cubicBezTo>
                      <a:cubicBezTo>
                        <a:pt x="47" y="156"/>
                        <a:pt x="69" y="152"/>
                        <a:pt x="91" y="151"/>
                      </a:cubicBezTo>
                      <a:cubicBezTo>
                        <a:pt x="113" y="152"/>
                        <a:pt x="132" y="156"/>
                        <a:pt x="149" y="169"/>
                      </a:cubicBezTo>
                      <a:cubicBezTo>
                        <a:pt x="152" y="171"/>
                        <a:pt x="155" y="173"/>
                        <a:pt x="157" y="176"/>
                      </a:cubicBezTo>
                      <a:cubicBezTo>
                        <a:pt x="159" y="180"/>
                        <a:pt x="166" y="183"/>
                        <a:pt x="161" y="188"/>
                      </a:cubicBezTo>
                      <a:cubicBezTo>
                        <a:pt x="155" y="195"/>
                        <a:pt x="148" y="195"/>
                        <a:pt x="143" y="189"/>
                      </a:cubicBezTo>
                      <a:cubicBezTo>
                        <a:pt x="123" y="167"/>
                        <a:pt x="76" y="166"/>
                        <a:pt x="55" y="179"/>
                      </a:cubicBezTo>
                      <a:cubicBezTo>
                        <a:pt x="50" y="182"/>
                        <a:pt x="46" y="185"/>
                        <a:pt x="43" y="190"/>
                      </a:cubicBezTo>
                      <a:close/>
                      <a:moveTo>
                        <a:pt x="91" y="241"/>
                      </a:moveTo>
                      <a:cubicBezTo>
                        <a:pt x="80" y="241"/>
                        <a:pt x="72" y="232"/>
                        <a:pt x="72" y="221"/>
                      </a:cubicBezTo>
                      <a:cubicBezTo>
                        <a:pt x="72" y="210"/>
                        <a:pt x="81" y="201"/>
                        <a:pt x="92" y="201"/>
                      </a:cubicBezTo>
                      <a:cubicBezTo>
                        <a:pt x="103" y="201"/>
                        <a:pt x="112" y="210"/>
                        <a:pt x="112" y="221"/>
                      </a:cubicBezTo>
                      <a:cubicBezTo>
                        <a:pt x="112" y="232"/>
                        <a:pt x="102" y="242"/>
                        <a:pt x="91" y="241"/>
                      </a:cubicBezTo>
                      <a:close/>
                      <a:moveTo>
                        <a:pt x="115" y="391"/>
                      </a:moveTo>
                      <a:cubicBezTo>
                        <a:pt x="113" y="389"/>
                        <a:pt x="111" y="386"/>
                        <a:pt x="110" y="384"/>
                      </a:cubicBezTo>
                      <a:cubicBezTo>
                        <a:pt x="106" y="376"/>
                        <a:pt x="108" y="373"/>
                        <a:pt x="116" y="373"/>
                      </a:cubicBezTo>
                      <a:cubicBezTo>
                        <a:pt x="138" y="372"/>
                        <a:pt x="160" y="373"/>
                        <a:pt x="182" y="373"/>
                      </a:cubicBezTo>
                      <a:cubicBezTo>
                        <a:pt x="204" y="373"/>
                        <a:pt x="225" y="373"/>
                        <a:pt x="247" y="373"/>
                      </a:cubicBezTo>
                      <a:cubicBezTo>
                        <a:pt x="250" y="373"/>
                        <a:pt x="255" y="371"/>
                        <a:pt x="257" y="376"/>
                      </a:cubicBezTo>
                      <a:cubicBezTo>
                        <a:pt x="260" y="380"/>
                        <a:pt x="256" y="383"/>
                        <a:pt x="254" y="386"/>
                      </a:cubicBezTo>
                      <a:cubicBezTo>
                        <a:pt x="239" y="405"/>
                        <a:pt x="218" y="415"/>
                        <a:pt x="195" y="417"/>
                      </a:cubicBezTo>
                      <a:cubicBezTo>
                        <a:pt x="165" y="421"/>
                        <a:pt x="137" y="416"/>
                        <a:pt x="115" y="391"/>
                      </a:cubicBezTo>
                      <a:close/>
                    </a:path>
                  </a:pathLst>
                </a:custGeom>
                <a:solidFill>
                  <a:srgbClr val="EACE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7" name="Freeform 16"/>
                <p:cNvSpPr>
                  <a:spLocks/>
                </p:cNvSpPr>
                <p:nvPr/>
              </p:nvSpPr>
              <p:spPr bwMode="auto">
                <a:xfrm>
                  <a:off x="5126" y="1492"/>
                  <a:ext cx="300" cy="281"/>
                </a:xfrm>
                <a:custGeom>
                  <a:avLst/>
                  <a:gdLst>
                    <a:gd name="T0" fmla="*/ 294 w 375"/>
                    <a:gd name="T1" fmla="*/ 156 h 350"/>
                    <a:gd name="T2" fmla="*/ 205 w 375"/>
                    <a:gd name="T3" fmla="*/ 150 h 350"/>
                    <a:gd name="T4" fmla="*/ 156 w 375"/>
                    <a:gd name="T5" fmla="*/ 130 h 350"/>
                    <a:gd name="T6" fmla="*/ 92 w 375"/>
                    <a:gd name="T7" fmla="*/ 160 h 350"/>
                    <a:gd name="T8" fmla="*/ 52 w 375"/>
                    <a:gd name="T9" fmla="*/ 246 h 350"/>
                    <a:gd name="T10" fmla="*/ 50 w 375"/>
                    <a:gd name="T11" fmla="*/ 339 h 350"/>
                    <a:gd name="T12" fmla="*/ 48 w 375"/>
                    <a:gd name="T13" fmla="*/ 350 h 350"/>
                    <a:gd name="T14" fmla="*/ 17 w 375"/>
                    <a:gd name="T15" fmla="*/ 292 h 350"/>
                    <a:gd name="T16" fmla="*/ 14 w 375"/>
                    <a:gd name="T17" fmla="*/ 286 h 350"/>
                    <a:gd name="T18" fmla="*/ 1 w 375"/>
                    <a:gd name="T19" fmla="*/ 190 h 350"/>
                    <a:gd name="T20" fmla="*/ 110 w 375"/>
                    <a:gd name="T21" fmla="*/ 37 h 350"/>
                    <a:gd name="T22" fmla="*/ 116 w 375"/>
                    <a:gd name="T23" fmla="*/ 35 h 350"/>
                    <a:gd name="T24" fmla="*/ 108 w 375"/>
                    <a:gd name="T25" fmla="*/ 7 h 350"/>
                    <a:gd name="T26" fmla="*/ 116 w 375"/>
                    <a:gd name="T27" fmla="*/ 1 h 350"/>
                    <a:gd name="T28" fmla="*/ 201 w 375"/>
                    <a:gd name="T29" fmla="*/ 9 h 350"/>
                    <a:gd name="T30" fmla="*/ 270 w 375"/>
                    <a:gd name="T31" fmla="*/ 9 h 350"/>
                    <a:gd name="T32" fmla="*/ 375 w 375"/>
                    <a:gd name="T33" fmla="*/ 82 h 350"/>
                    <a:gd name="T34" fmla="*/ 324 w 375"/>
                    <a:gd name="T35" fmla="*/ 129 h 350"/>
                    <a:gd name="T36" fmla="*/ 294 w 375"/>
                    <a:gd name="T37" fmla="*/ 15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5" h="350">
                      <a:moveTo>
                        <a:pt x="294" y="156"/>
                      </a:moveTo>
                      <a:cubicBezTo>
                        <a:pt x="263" y="173"/>
                        <a:pt x="233" y="170"/>
                        <a:pt x="205" y="150"/>
                      </a:cubicBezTo>
                      <a:cubicBezTo>
                        <a:pt x="190" y="140"/>
                        <a:pt x="176" y="128"/>
                        <a:pt x="156" y="130"/>
                      </a:cubicBezTo>
                      <a:cubicBezTo>
                        <a:pt x="131" y="132"/>
                        <a:pt x="111" y="144"/>
                        <a:pt x="92" y="160"/>
                      </a:cubicBezTo>
                      <a:cubicBezTo>
                        <a:pt x="66" y="182"/>
                        <a:pt x="57" y="214"/>
                        <a:pt x="52" y="246"/>
                      </a:cubicBezTo>
                      <a:cubicBezTo>
                        <a:pt x="47" y="277"/>
                        <a:pt x="48" y="308"/>
                        <a:pt x="50" y="339"/>
                      </a:cubicBezTo>
                      <a:cubicBezTo>
                        <a:pt x="50" y="343"/>
                        <a:pt x="51" y="347"/>
                        <a:pt x="48" y="350"/>
                      </a:cubicBezTo>
                      <a:cubicBezTo>
                        <a:pt x="43" y="328"/>
                        <a:pt x="38" y="305"/>
                        <a:pt x="17" y="292"/>
                      </a:cubicBezTo>
                      <a:cubicBezTo>
                        <a:pt x="15" y="291"/>
                        <a:pt x="14" y="288"/>
                        <a:pt x="14" y="286"/>
                      </a:cubicBezTo>
                      <a:cubicBezTo>
                        <a:pt x="7" y="255"/>
                        <a:pt x="0" y="223"/>
                        <a:pt x="1" y="190"/>
                      </a:cubicBezTo>
                      <a:cubicBezTo>
                        <a:pt x="1" y="117"/>
                        <a:pt x="41" y="59"/>
                        <a:pt x="110" y="37"/>
                      </a:cubicBezTo>
                      <a:cubicBezTo>
                        <a:pt x="112" y="37"/>
                        <a:pt x="114" y="36"/>
                        <a:pt x="116" y="35"/>
                      </a:cubicBezTo>
                      <a:cubicBezTo>
                        <a:pt x="111" y="26"/>
                        <a:pt x="109" y="17"/>
                        <a:pt x="108" y="7"/>
                      </a:cubicBezTo>
                      <a:cubicBezTo>
                        <a:pt x="108" y="1"/>
                        <a:pt x="109" y="0"/>
                        <a:pt x="116" y="1"/>
                      </a:cubicBezTo>
                      <a:cubicBezTo>
                        <a:pt x="144" y="6"/>
                        <a:pt x="172" y="10"/>
                        <a:pt x="201" y="9"/>
                      </a:cubicBezTo>
                      <a:cubicBezTo>
                        <a:pt x="224" y="8"/>
                        <a:pt x="247" y="6"/>
                        <a:pt x="270" y="9"/>
                      </a:cubicBezTo>
                      <a:cubicBezTo>
                        <a:pt x="317" y="17"/>
                        <a:pt x="354" y="38"/>
                        <a:pt x="375" y="82"/>
                      </a:cubicBezTo>
                      <a:cubicBezTo>
                        <a:pt x="358" y="98"/>
                        <a:pt x="341" y="113"/>
                        <a:pt x="324" y="129"/>
                      </a:cubicBezTo>
                      <a:cubicBezTo>
                        <a:pt x="314" y="138"/>
                        <a:pt x="302" y="145"/>
                        <a:pt x="294" y="156"/>
                      </a:cubicBezTo>
                      <a:close/>
                    </a:path>
                  </a:pathLst>
                </a:custGeom>
                <a:solidFill>
                  <a:srgbClr val="E4AC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8" name="Freeform 17"/>
                <p:cNvSpPr>
                  <a:spLocks/>
                </p:cNvSpPr>
                <p:nvPr/>
              </p:nvSpPr>
              <p:spPr bwMode="auto">
                <a:xfrm>
                  <a:off x="5362" y="1558"/>
                  <a:ext cx="136" cy="215"/>
                </a:xfrm>
                <a:custGeom>
                  <a:avLst/>
                  <a:gdLst>
                    <a:gd name="T0" fmla="*/ 0 w 170"/>
                    <a:gd name="T1" fmla="*/ 74 h 268"/>
                    <a:gd name="T2" fmla="*/ 30 w 170"/>
                    <a:gd name="T3" fmla="*/ 47 h 268"/>
                    <a:gd name="T4" fmla="*/ 81 w 170"/>
                    <a:gd name="T5" fmla="*/ 0 h 268"/>
                    <a:gd name="T6" fmla="*/ 165 w 170"/>
                    <a:gd name="T7" fmla="*/ 85 h 268"/>
                    <a:gd name="T8" fmla="*/ 153 w 170"/>
                    <a:gd name="T9" fmla="*/ 205 h 268"/>
                    <a:gd name="T10" fmla="*/ 150 w 170"/>
                    <a:gd name="T11" fmla="*/ 210 h 268"/>
                    <a:gd name="T12" fmla="*/ 122 w 170"/>
                    <a:gd name="T13" fmla="*/ 253 h 268"/>
                    <a:gd name="T14" fmla="*/ 119 w 170"/>
                    <a:gd name="T15" fmla="*/ 268 h 268"/>
                    <a:gd name="T16" fmla="*/ 118 w 170"/>
                    <a:gd name="T17" fmla="*/ 233 h 268"/>
                    <a:gd name="T18" fmla="*/ 107 w 170"/>
                    <a:gd name="T19" fmla="*/ 106 h 268"/>
                    <a:gd name="T20" fmla="*/ 57 w 170"/>
                    <a:gd name="T21" fmla="*/ 68 h 268"/>
                    <a:gd name="T22" fmla="*/ 0 w 170"/>
                    <a:gd name="T23" fmla="*/ 74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268">
                      <a:moveTo>
                        <a:pt x="0" y="74"/>
                      </a:moveTo>
                      <a:cubicBezTo>
                        <a:pt x="8" y="63"/>
                        <a:pt x="20" y="56"/>
                        <a:pt x="30" y="47"/>
                      </a:cubicBezTo>
                      <a:cubicBezTo>
                        <a:pt x="47" y="31"/>
                        <a:pt x="64" y="16"/>
                        <a:pt x="81" y="0"/>
                      </a:cubicBezTo>
                      <a:cubicBezTo>
                        <a:pt x="127" y="6"/>
                        <a:pt x="159" y="39"/>
                        <a:pt x="165" y="85"/>
                      </a:cubicBezTo>
                      <a:cubicBezTo>
                        <a:pt x="170" y="126"/>
                        <a:pt x="161" y="165"/>
                        <a:pt x="153" y="205"/>
                      </a:cubicBezTo>
                      <a:cubicBezTo>
                        <a:pt x="152" y="207"/>
                        <a:pt x="152" y="209"/>
                        <a:pt x="150" y="210"/>
                      </a:cubicBezTo>
                      <a:cubicBezTo>
                        <a:pt x="132" y="219"/>
                        <a:pt x="127" y="236"/>
                        <a:pt x="122" y="253"/>
                      </a:cubicBezTo>
                      <a:cubicBezTo>
                        <a:pt x="120" y="258"/>
                        <a:pt x="120" y="263"/>
                        <a:pt x="119" y="268"/>
                      </a:cubicBezTo>
                      <a:cubicBezTo>
                        <a:pt x="115" y="256"/>
                        <a:pt x="118" y="244"/>
                        <a:pt x="118" y="233"/>
                      </a:cubicBezTo>
                      <a:cubicBezTo>
                        <a:pt x="119" y="190"/>
                        <a:pt x="119" y="147"/>
                        <a:pt x="107" y="106"/>
                      </a:cubicBezTo>
                      <a:cubicBezTo>
                        <a:pt x="100" y="79"/>
                        <a:pt x="86" y="69"/>
                        <a:pt x="57" y="68"/>
                      </a:cubicBezTo>
                      <a:cubicBezTo>
                        <a:pt x="38" y="67"/>
                        <a:pt x="19" y="69"/>
                        <a:pt x="0" y="74"/>
                      </a:cubicBezTo>
                      <a:close/>
                    </a:path>
                  </a:pathLst>
                </a:custGeom>
                <a:solidFill>
                  <a:srgbClr val="D89B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9" name="Freeform 18"/>
                <p:cNvSpPr>
                  <a:spLocks/>
                </p:cNvSpPr>
                <p:nvPr/>
              </p:nvSpPr>
              <p:spPr bwMode="auto">
                <a:xfrm>
                  <a:off x="5124" y="1501"/>
                  <a:ext cx="374" cy="363"/>
                </a:xfrm>
                <a:custGeom>
                  <a:avLst/>
                  <a:gdLst>
                    <a:gd name="T0" fmla="*/ 416 w 467"/>
                    <a:gd name="T1" fmla="*/ 451 h 452"/>
                    <a:gd name="T2" fmla="*/ 416 w 467"/>
                    <a:gd name="T3" fmla="*/ 388 h 452"/>
                    <a:gd name="T4" fmla="*/ 416 w 467"/>
                    <a:gd name="T5" fmla="*/ 251 h 452"/>
                    <a:gd name="T6" fmla="*/ 425 w 467"/>
                    <a:gd name="T7" fmla="*/ 252 h 452"/>
                    <a:gd name="T8" fmla="*/ 436 w 467"/>
                    <a:gd name="T9" fmla="*/ 243 h 452"/>
                    <a:gd name="T10" fmla="*/ 421 w 467"/>
                    <a:gd name="T11" fmla="*/ 164 h 452"/>
                    <a:gd name="T12" fmla="*/ 361 w 467"/>
                    <a:gd name="T13" fmla="*/ 83 h 452"/>
                    <a:gd name="T14" fmla="*/ 356 w 467"/>
                    <a:gd name="T15" fmla="*/ 78 h 452"/>
                    <a:gd name="T16" fmla="*/ 200 w 467"/>
                    <a:gd name="T17" fmla="*/ 40 h 452"/>
                    <a:gd name="T18" fmla="*/ 32 w 467"/>
                    <a:gd name="T19" fmla="*/ 238 h 452"/>
                    <a:gd name="T20" fmla="*/ 46 w 467"/>
                    <a:gd name="T21" fmla="*/ 251 h 452"/>
                    <a:gd name="T22" fmla="*/ 51 w 467"/>
                    <a:gd name="T23" fmla="*/ 251 h 452"/>
                    <a:gd name="T24" fmla="*/ 51 w 467"/>
                    <a:gd name="T25" fmla="*/ 451 h 452"/>
                    <a:gd name="T26" fmla="*/ 50 w 467"/>
                    <a:gd name="T27" fmla="*/ 452 h 452"/>
                    <a:gd name="T28" fmla="*/ 32 w 467"/>
                    <a:gd name="T29" fmla="*/ 448 h 452"/>
                    <a:gd name="T30" fmla="*/ 32 w 467"/>
                    <a:gd name="T31" fmla="*/ 265 h 452"/>
                    <a:gd name="T32" fmla="*/ 21 w 467"/>
                    <a:gd name="T33" fmla="*/ 259 h 452"/>
                    <a:gd name="T34" fmla="*/ 1 w 467"/>
                    <a:gd name="T35" fmla="*/ 269 h 452"/>
                    <a:gd name="T36" fmla="*/ 0 w 467"/>
                    <a:gd name="T37" fmla="*/ 249 h 452"/>
                    <a:gd name="T38" fmla="*/ 3 w 467"/>
                    <a:gd name="T39" fmla="*/ 208 h 452"/>
                    <a:gd name="T40" fmla="*/ 83 w 467"/>
                    <a:gd name="T41" fmla="*/ 63 h 452"/>
                    <a:gd name="T42" fmla="*/ 275 w 467"/>
                    <a:gd name="T43" fmla="*/ 11 h 452"/>
                    <a:gd name="T44" fmla="*/ 384 w 467"/>
                    <a:gd name="T45" fmla="*/ 62 h 452"/>
                    <a:gd name="T46" fmla="*/ 428 w 467"/>
                    <a:gd name="T47" fmla="*/ 112 h 452"/>
                    <a:gd name="T48" fmla="*/ 467 w 467"/>
                    <a:gd name="T49" fmla="*/ 249 h 452"/>
                    <a:gd name="T50" fmla="*/ 466 w 467"/>
                    <a:gd name="T51" fmla="*/ 269 h 452"/>
                    <a:gd name="T52" fmla="*/ 444 w 467"/>
                    <a:gd name="T53" fmla="*/ 257 h 452"/>
                    <a:gd name="T54" fmla="*/ 435 w 467"/>
                    <a:gd name="T55" fmla="*/ 262 h 452"/>
                    <a:gd name="T56" fmla="*/ 436 w 467"/>
                    <a:gd name="T57" fmla="*/ 448 h 452"/>
                    <a:gd name="T58" fmla="*/ 435 w 467"/>
                    <a:gd name="T59" fmla="*/ 449 h 452"/>
                    <a:gd name="T60" fmla="*/ 419 w 467"/>
                    <a:gd name="T61" fmla="*/ 451 h 452"/>
                    <a:gd name="T62" fmla="*/ 416 w 467"/>
                    <a:gd name="T63" fmla="*/ 45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7" h="452">
                      <a:moveTo>
                        <a:pt x="416" y="451"/>
                      </a:moveTo>
                      <a:cubicBezTo>
                        <a:pt x="416" y="430"/>
                        <a:pt x="416" y="409"/>
                        <a:pt x="416" y="388"/>
                      </a:cubicBezTo>
                      <a:cubicBezTo>
                        <a:pt x="416" y="342"/>
                        <a:pt x="416" y="296"/>
                        <a:pt x="416" y="251"/>
                      </a:cubicBezTo>
                      <a:cubicBezTo>
                        <a:pt x="419" y="251"/>
                        <a:pt x="422" y="251"/>
                        <a:pt x="425" y="252"/>
                      </a:cubicBezTo>
                      <a:cubicBezTo>
                        <a:pt x="434" y="255"/>
                        <a:pt x="436" y="251"/>
                        <a:pt x="436" y="243"/>
                      </a:cubicBezTo>
                      <a:cubicBezTo>
                        <a:pt x="436" y="215"/>
                        <a:pt x="432" y="189"/>
                        <a:pt x="421" y="164"/>
                      </a:cubicBezTo>
                      <a:cubicBezTo>
                        <a:pt x="408" y="132"/>
                        <a:pt x="389" y="104"/>
                        <a:pt x="361" y="83"/>
                      </a:cubicBezTo>
                      <a:cubicBezTo>
                        <a:pt x="359" y="81"/>
                        <a:pt x="358" y="79"/>
                        <a:pt x="356" y="78"/>
                      </a:cubicBezTo>
                      <a:cubicBezTo>
                        <a:pt x="309" y="44"/>
                        <a:pt x="257" y="31"/>
                        <a:pt x="200" y="40"/>
                      </a:cubicBezTo>
                      <a:cubicBezTo>
                        <a:pt x="99" y="56"/>
                        <a:pt x="30" y="145"/>
                        <a:pt x="32" y="238"/>
                      </a:cubicBezTo>
                      <a:cubicBezTo>
                        <a:pt x="32" y="253"/>
                        <a:pt x="32" y="253"/>
                        <a:pt x="46" y="251"/>
                      </a:cubicBezTo>
                      <a:cubicBezTo>
                        <a:pt x="48" y="251"/>
                        <a:pt x="49" y="251"/>
                        <a:pt x="51" y="251"/>
                      </a:cubicBezTo>
                      <a:cubicBezTo>
                        <a:pt x="51" y="318"/>
                        <a:pt x="51" y="384"/>
                        <a:pt x="51" y="451"/>
                      </a:cubicBezTo>
                      <a:cubicBezTo>
                        <a:pt x="51" y="451"/>
                        <a:pt x="50" y="451"/>
                        <a:pt x="50" y="452"/>
                      </a:cubicBezTo>
                      <a:cubicBezTo>
                        <a:pt x="44" y="452"/>
                        <a:pt x="38" y="450"/>
                        <a:pt x="32" y="448"/>
                      </a:cubicBezTo>
                      <a:cubicBezTo>
                        <a:pt x="32" y="387"/>
                        <a:pt x="32" y="326"/>
                        <a:pt x="32" y="265"/>
                      </a:cubicBezTo>
                      <a:cubicBezTo>
                        <a:pt x="32" y="254"/>
                        <a:pt x="32" y="253"/>
                        <a:pt x="21" y="259"/>
                      </a:cubicBezTo>
                      <a:cubicBezTo>
                        <a:pt x="14" y="262"/>
                        <a:pt x="8" y="266"/>
                        <a:pt x="1" y="269"/>
                      </a:cubicBezTo>
                      <a:cubicBezTo>
                        <a:pt x="1" y="262"/>
                        <a:pt x="1" y="256"/>
                        <a:pt x="0" y="249"/>
                      </a:cubicBezTo>
                      <a:cubicBezTo>
                        <a:pt x="1" y="236"/>
                        <a:pt x="1" y="222"/>
                        <a:pt x="3" y="208"/>
                      </a:cubicBezTo>
                      <a:cubicBezTo>
                        <a:pt x="12" y="150"/>
                        <a:pt x="38" y="101"/>
                        <a:pt x="83" y="63"/>
                      </a:cubicBezTo>
                      <a:cubicBezTo>
                        <a:pt x="139" y="16"/>
                        <a:pt x="203" y="0"/>
                        <a:pt x="275" y="11"/>
                      </a:cubicBezTo>
                      <a:cubicBezTo>
                        <a:pt x="316" y="18"/>
                        <a:pt x="351" y="36"/>
                        <a:pt x="384" y="62"/>
                      </a:cubicBezTo>
                      <a:cubicBezTo>
                        <a:pt x="400" y="77"/>
                        <a:pt x="415" y="93"/>
                        <a:pt x="428" y="112"/>
                      </a:cubicBezTo>
                      <a:cubicBezTo>
                        <a:pt x="455" y="153"/>
                        <a:pt x="467" y="199"/>
                        <a:pt x="467" y="249"/>
                      </a:cubicBezTo>
                      <a:cubicBezTo>
                        <a:pt x="467" y="256"/>
                        <a:pt x="466" y="262"/>
                        <a:pt x="466" y="269"/>
                      </a:cubicBezTo>
                      <a:cubicBezTo>
                        <a:pt x="459" y="265"/>
                        <a:pt x="451" y="261"/>
                        <a:pt x="444" y="257"/>
                      </a:cubicBezTo>
                      <a:cubicBezTo>
                        <a:pt x="438" y="254"/>
                        <a:pt x="435" y="255"/>
                        <a:pt x="435" y="262"/>
                      </a:cubicBezTo>
                      <a:cubicBezTo>
                        <a:pt x="435" y="324"/>
                        <a:pt x="435" y="386"/>
                        <a:pt x="436" y="448"/>
                      </a:cubicBezTo>
                      <a:cubicBezTo>
                        <a:pt x="435" y="449"/>
                        <a:pt x="435" y="449"/>
                        <a:pt x="435" y="449"/>
                      </a:cubicBezTo>
                      <a:cubicBezTo>
                        <a:pt x="429" y="450"/>
                        <a:pt x="424" y="452"/>
                        <a:pt x="419" y="451"/>
                      </a:cubicBezTo>
                      <a:cubicBezTo>
                        <a:pt x="418" y="451"/>
                        <a:pt x="417" y="451"/>
                        <a:pt x="416" y="451"/>
                      </a:cubicBezTo>
                      <a:close/>
                    </a:path>
                  </a:pathLst>
                </a:custGeom>
                <a:solidFill>
                  <a:srgbClr val="7C54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0" name="Freeform 19"/>
                <p:cNvSpPr>
                  <a:spLocks/>
                </p:cNvSpPr>
                <p:nvPr/>
              </p:nvSpPr>
              <p:spPr bwMode="auto">
                <a:xfrm>
                  <a:off x="5090" y="1704"/>
                  <a:ext cx="60" cy="157"/>
                </a:xfrm>
                <a:custGeom>
                  <a:avLst/>
                  <a:gdLst>
                    <a:gd name="T0" fmla="*/ 43 w 74"/>
                    <a:gd name="T1" fmla="*/ 16 h 195"/>
                    <a:gd name="T2" fmla="*/ 63 w 74"/>
                    <a:gd name="T3" fmla="*/ 6 h 195"/>
                    <a:gd name="T4" fmla="*/ 74 w 74"/>
                    <a:gd name="T5" fmla="*/ 12 h 195"/>
                    <a:gd name="T6" fmla="*/ 74 w 74"/>
                    <a:gd name="T7" fmla="*/ 195 h 195"/>
                    <a:gd name="T8" fmla="*/ 3 w 74"/>
                    <a:gd name="T9" fmla="*/ 109 h 195"/>
                    <a:gd name="T10" fmla="*/ 43 w 74"/>
                    <a:gd name="T11" fmla="*/ 16 h 195"/>
                  </a:gdLst>
                  <a:ahLst/>
                  <a:cxnLst>
                    <a:cxn ang="0">
                      <a:pos x="T0" y="T1"/>
                    </a:cxn>
                    <a:cxn ang="0">
                      <a:pos x="T2" y="T3"/>
                    </a:cxn>
                    <a:cxn ang="0">
                      <a:pos x="T4" y="T5"/>
                    </a:cxn>
                    <a:cxn ang="0">
                      <a:pos x="T6" y="T7"/>
                    </a:cxn>
                    <a:cxn ang="0">
                      <a:pos x="T8" y="T9"/>
                    </a:cxn>
                    <a:cxn ang="0">
                      <a:pos x="T10" y="T11"/>
                    </a:cxn>
                  </a:cxnLst>
                  <a:rect l="0" t="0" r="r" b="b"/>
                  <a:pathLst>
                    <a:path w="74" h="195">
                      <a:moveTo>
                        <a:pt x="43" y="16"/>
                      </a:moveTo>
                      <a:cubicBezTo>
                        <a:pt x="50" y="13"/>
                        <a:pt x="56" y="9"/>
                        <a:pt x="63" y="6"/>
                      </a:cubicBezTo>
                      <a:cubicBezTo>
                        <a:pt x="74" y="0"/>
                        <a:pt x="74" y="1"/>
                        <a:pt x="74" y="12"/>
                      </a:cubicBezTo>
                      <a:cubicBezTo>
                        <a:pt x="74" y="73"/>
                        <a:pt x="74" y="134"/>
                        <a:pt x="74" y="195"/>
                      </a:cubicBezTo>
                      <a:cubicBezTo>
                        <a:pt x="37" y="186"/>
                        <a:pt x="5" y="147"/>
                        <a:pt x="3" y="109"/>
                      </a:cubicBezTo>
                      <a:cubicBezTo>
                        <a:pt x="0" y="71"/>
                        <a:pt x="14" y="40"/>
                        <a:pt x="43" y="16"/>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1" name="Freeform 20"/>
                <p:cNvSpPr>
                  <a:spLocks/>
                </p:cNvSpPr>
                <p:nvPr/>
              </p:nvSpPr>
              <p:spPr bwMode="auto">
                <a:xfrm>
                  <a:off x="5472" y="1705"/>
                  <a:ext cx="63" cy="156"/>
                </a:xfrm>
                <a:custGeom>
                  <a:avLst/>
                  <a:gdLst>
                    <a:gd name="T0" fmla="*/ 1 w 79"/>
                    <a:gd name="T1" fmla="*/ 194 h 194"/>
                    <a:gd name="T2" fmla="*/ 0 w 79"/>
                    <a:gd name="T3" fmla="*/ 8 h 194"/>
                    <a:gd name="T4" fmla="*/ 9 w 79"/>
                    <a:gd name="T5" fmla="*/ 3 h 194"/>
                    <a:gd name="T6" fmla="*/ 31 w 79"/>
                    <a:gd name="T7" fmla="*/ 15 h 194"/>
                    <a:gd name="T8" fmla="*/ 69 w 79"/>
                    <a:gd name="T9" fmla="*/ 73 h 194"/>
                    <a:gd name="T10" fmla="*/ 26 w 79"/>
                    <a:gd name="T11" fmla="*/ 183 h 194"/>
                    <a:gd name="T12" fmla="*/ 21 w 79"/>
                    <a:gd name="T13" fmla="*/ 187 h 194"/>
                    <a:gd name="T14" fmla="*/ 1 w 79"/>
                    <a:gd name="T15" fmla="*/ 194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194">
                      <a:moveTo>
                        <a:pt x="1" y="194"/>
                      </a:moveTo>
                      <a:cubicBezTo>
                        <a:pt x="0" y="132"/>
                        <a:pt x="0" y="70"/>
                        <a:pt x="0" y="8"/>
                      </a:cubicBezTo>
                      <a:cubicBezTo>
                        <a:pt x="0" y="1"/>
                        <a:pt x="3" y="0"/>
                        <a:pt x="9" y="3"/>
                      </a:cubicBezTo>
                      <a:cubicBezTo>
                        <a:pt x="16" y="7"/>
                        <a:pt x="24" y="11"/>
                        <a:pt x="31" y="15"/>
                      </a:cubicBezTo>
                      <a:cubicBezTo>
                        <a:pt x="49" y="31"/>
                        <a:pt x="64" y="49"/>
                        <a:pt x="69" y="73"/>
                      </a:cubicBezTo>
                      <a:cubicBezTo>
                        <a:pt x="79" y="117"/>
                        <a:pt x="63" y="158"/>
                        <a:pt x="26" y="183"/>
                      </a:cubicBezTo>
                      <a:cubicBezTo>
                        <a:pt x="24" y="184"/>
                        <a:pt x="23" y="185"/>
                        <a:pt x="21" y="187"/>
                      </a:cubicBezTo>
                      <a:cubicBezTo>
                        <a:pt x="14" y="189"/>
                        <a:pt x="7" y="192"/>
                        <a:pt x="1" y="194"/>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2" name="Freeform 21"/>
                <p:cNvSpPr>
                  <a:spLocks/>
                </p:cNvSpPr>
                <p:nvPr/>
              </p:nvSpPr>
              <p:spPr bwMode="auto">
                <a:xfrm>
                  <a:off x="5370" y="1837"/>
                  <a:ext cx="114" cy="75"/>
                </a:xfrm>
                <a:custGeom>
                  <a:avLst/>
                  <a:gdLst>
                    <a:gd name="T0" fmla="*/ 142 w 142"/>
                    <a:gd name="T1" fmla="*/ 0 h 93"/>
                    <a:gd name="T2" fmla="*/ 134 w 142"/>
                    <a:gd name="T3" fmla="*/ 0 h 93"/>
                    <a:gd name="T4" fmla="*/ 32 w 142"/>
                    <a:gd name="T5" fmla="*/ 72 h 93"/>
                    <a:gd name="T6" fmla="*/ 17 w 142"/>
                    <a:gd name="T7" fmla="*/ 60 h 93"/>
                    <a:gd name="T8" fmla="*/ 0 w 142"/>
                    <a:gd name="T9" fmla="*/ 76 h 93"/>
                    <a:gd name="T10" fmla="*/ 17 w 142"/>
                    <a:gd name="T11" fmla="*/ 93 h 93"/>
                    <a:gd name="T12" fmla="*/ 32 w 142"/>
                    <a:gd name="T13" fmla="*/ 80 h 93"/>
                    <a:gd name="T14" fmla="*/ 142 w 142"/>
                    <a:gd name="T15" fmla="*/ 0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93">
                      <a:moveTo>
                        <a:pt x="142" y="0"/>
                      </a:moveTo>
                      <a:cubicBezTo>
                        <a:pt x="134" y="0"/>
                        <a:pt x="134" y="0"/>
                        <a:pt x="134" y="0"/>
                      </a:cubicBezTo>
                      <a:cubicBezTo>
                        <a:pt x="134" y="37"/>
                        <a:pt x="89" y="67"/>
                        <a:pt x="32" y="72"/>
                      </a:cubicBezTo>
                      <a:cubicBezTo>
                        <a:pt x="30" y="65"/>
                        <a:pt x="24" y="60"/>
                        <a:pt x="17" y="60"/>
                      </a:cubicBezTo>
                      <a:cubicBezTo>
                        <a:pt x="8" y="60"/>
                        <a:pt x="0" y="67"/>
                        <a:pt x="0" y="76"/>
                      </a:cubicBezTo>
                      <a:cubicBezTo>
                        <a:pt x="0" y="85"/>
                        <a:pt x="8" y="93"/>
                        <a:pt x="17" y="93"/>
                      </a:cubicBezTo>
                      <a:cubicBezTo>
                        <a:pt x="24" y="93"/>
                        <a:pt x="31" y="87"/>
                        <a:pt x="32" y="80"/>
                      </a:cubicBezTo>
                      <a:cubicBezTo>
                        <a:pt x="94" y="75"/>
                        <a:pt x="142" y="41"/>
                        <a:pt x="142" y="0"/>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3" name="Freeform 22"/>
                <p:cNvSpPr>
                  <a:spLocks/>
                </p:cNvSpPr>
                <p:nvPr/>
              </p:nvSpPr>
              <p:spPr bwMode="auto">
                <a:xfrm>
                  <a:off x="5187" y="1779"/>
                  <a:ext cx="251" cy="229"/>
                </a:xfrm>
                <a:custGeom>
                  <a:avLst/>
                  <a:gdLst>
                    <a:gd name="T0" fmla="*/ 105 w 313"/>
                    <a:gd name="T1" fmla="*/ 80 h 286"/>
                    <a:gd name="T2" fmla="*/ 156 w 313"/>
                    <a:gd name="T3" fmla="*/ 46 h 286"/>
                    <a:gd name="T4" fmla="*/ 206 w 313"/>
                    <a:gd name="T5" fmla="*/ 14 h 286"/>
                    <a:gd name="T6" fmla="*/ 254 w 313"/>
                    <a:gd name="T7" fmla="*/ 32 h 286"/>
                    <a:gd name="T8" fmla="*/ 254 w 313"/>
                    <a:gd name="T9" fmla="*/ 33 h 286"/>
                    <a:gd name="T10" fmla="*/ 291 w 313"/>
                    <a:gd name="T11" fmla="*/ 76 h 286"/>
                    <a:gd name="T12" fmla="*/ 287 w 313"/>
                    <a:gd name="T13" fmla="*/ 133 h 286"/>
                    <a:gd name="T14" fmla="*/ 295 w 313"/>
                    <a:gd name="T15" fmla="*/ 144 h 286"/>
                    <a:gd name="T16" fmla="*/ 293 w 313"/>
                    <a:gd name="T17" fmla="*/ 177 h 286"/>
                    <a:gd name="T18" fmla="*/ 277 w 313"/>
                    <a:gd name="T19" fmla="*/ 190 h 286"/>
                    <a:gd name="T20" fmla="*/ 168 w 313"/>
                    <a:gd name="T21" fmla="*/ 262 h 286"/>
                    <a:gd name="T22" fmla="*/ 111 w 313"/>
                    <a:gd name="T23" fmla="*/ 284 h 286"/>
                    <a:gd name="T24" fmla="*/ 41 w 313"/>
                    <a:gd name="T25" fmla="*/ 258 h 286"/>
                    <a:gd name="T26" fmla="*/ 1 w 313"/>
                    <a:gd name="T27" fmla="*/ 166 h 286"/>
                    <a:gd name="T28" fmla="*/ 20 w 313"/>
                    <a:gd name="T29" fmla="*/ 106 h 286"/>
                    <a:gd name="T30" fmla="*/ 56 w 313"/>
                    <a:gd name="T31" fmla="*/ 37 h 286"/>
                    <a:gd name="T32" fmla="*/ 92 w 313"/>
                    <a:gd name="T33" fmla="*/ 22 h 286"/>
                    <a:gd name="T34" fmla="*/ 110 w 313"/>
                    <a:gd name="T35" fmla="*/ 58 h 286"/>
                    <a:gd name="T36" fmla="*/ 104 w 313"/>
                    <a:gd name="T37" fmla="*/ 79 h 286"/>
                    <a:gd name="T38" fmla="*/ 105 w 313"/>
                    <a:gd name="T39" fmla="*/ 8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3" h="286">
                      <a:moveTo>
                        <a:pt x="105" y="80"/>
                      </a:moveTo>
                      <a:cubicBezTo>
                        <a:pt x="122" y="69"/>
                        <a:pt x="139" y="57"/>
                        <a:pt x="156" y="46"/>
                      </a:cubicBezTo>
                      <a:cubicBezTo>
                        <a:pt x="173" y="35"/>
                        <a:pt x="189" y="24"/>
                        <a:pt x="206" y="14"/>
                      </a:cubicBezTo>
                      <a:cubicBezTo>
                        <a:pt x="228" y="0"/>
                        <a:pt x="246" y="7"/>
                        <a:pt x="254" y="32"/>
                      </a:cubicBezTo>
                      <a:cubicBezTo>
                        <a:pt x="254" y="32"/>
                        <a:pt x="254" y="32"/>
                        <a:pt x="254" y="33"/>
                      </a:cubicBezTo>
                      <a:cubicBezTo>
                        <a:pt x="286" y="24"/>
                        <a:pt x="303" y="51"/>
                        <a:pt x="291" y="76"/>
                      </a:cubicBezTo>
                      <a:cubicBezTo>
                        <a:pt x="313" y="97"/>
                        <a:pt x="313" y="107"/>
                        <a:pt x="287" y="133"/>
                      </a:cubicBezTo>
                      <a:cubicBezTo>
                        <a:pt x="290" y="136"/>
                        <a:pt x="293" y="140"/>
                        <a:pt x="295" y="144"/>
                      </a:cubicBezTo>
                      <a:cubicBezTo>
                        <a:pt x="303" y="156"/>
                        <a:pt x="303" y="166"/>
                        <a:pt x="293" y="177"/>
                      </a:cubicBezTo>
                      <a:cubicBezTo>
                        <a:pt x="288" y="182"/>
                        <a:pt x="283" y="186"/>
                        <a:pt x="277" y="190"/>
                      </a:cubicBezTo>
                      <a:cubicBezTo>
                        <a:pt x="241" y="214"/>
                        <a:pt x="204" y="238"/>
                        <a:pt x="168" y="262"/>
                      </a:cubicBezTo>
                      <a:cubicBezTo>
                        <a:pt x="150" y="273"/>
                        <a:pt x="132" y="282"/>
                        <a:pt x="111" y="284"/>
                      </a:cubicBezTo>
                      <a:cubicBezTo>
                        <a:pt x="83" y="286"/>
                        <a:pt x="60" y="278"/>
                        <a:pt x="41" y="258"/>
                      </a:cubicBezTo>
                      <a:cubicBezTo>
                        <a:pt x="17" y="232"/>
                        <a:pt x="0" y="203"/>
                        <a:pt x="1" y="166"/>
                      </a:cubicBezTo>
                      <a:cubicBezTo>
                        <a:pt x="1" y="145"/>
                        <a:pt x="10" y="125"/>
                        <a:pt x="20" y="106"/>
                      </a:cubicBezTo>
                      <a:cubicBezTo>
                        <a:pt x="31" y="83"/>
                        <a:pt x="44" y="60"/>
                        <a:pt x="56" y="37"/>
                      </a:cubicBezTo>
                      <a:cubicBezTo>
                        <a:pt x="64" y="23"/>
                        <a:pt x="79" y="17"/>
                        <a:pt x="92" y="22"/>
                      </a:cubicBezTo>
                      <a:cubicBezTo>
                        <a:pt x="106" y="28"/>
                        <a:pt x="114" y="43"/>
                        <a:pt x="110" y="58"/>
                      </a:cubicBezTo>
                      <a:cubicBezTo>
                        <a:pt x="109" y="65"/>
                        <a:pt x="106" y="72"/>
                        <a:pt x="104" y="79"/>
                      </a:cubicBezTo>
                      <a:cubicBezTo>
                        <a:pt x="104" y="79"/>
                        <a:pt x="105" y="79"/>
                        <a:pt x="105" y="80"/>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4" name="Rectangle 23"/>
                <p:cNvSpPr>
                  <a:spLocks noChangeArrowheads="1"/>
                </p:cNvSpPr>
                <p:nvPr/>
              </p:nvSpPr>
              <p:spPr bwMode="auto">
                <a:xfrm>
                  <a:off x="5048" y="1928"/>
                  <a:ext cx="526" cy="278"/>
                </a:xfrm>
                <a:prstGeom prst="rect">
                  <a:avLst/>
                </a:prstGeom>
                <a:solidFill>
                  <a:srgbClr val="C8CA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5" name="Oval 24"/>
                <p:cNvSpPr>
                  <a:spLocks noChangeArrowheads="1"/>
                </p:cNvSpPr>
                <p:nvPr/>
              </p:nvSpPr>
              <p:spPr bwMode="auto">
                <a:xfrm>
                  <a:off x="5276" y="2032"/>
                  <a:ext cx="70" cy="70"/>
                </a:xfrm>
                <a:prstGeom prst="ellipse">
                  <a:avLst/>
                </a:prstGeom>
                <a:solidFill>
                  <a:srgbClr val="EAEB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6" name="Freeform 25"/>
                <p:cNvSpPr>
                  <a:spLocks/>
                </p:cNvSpPr>
                <p:nvPr/>
              </p:nvSpPr>
              <p:spPr bwMode="auto">
                <a:xfrm>
                  <a:off x="4598" y="1928"/>
                  <a:ext cx="244" cy="99"/>
                </a:xfrm>
                <a:custGeom>
                  <a:avLst/>
                  <a:gdLst>
                    <a:gd name="T0" fmla="*/ 216 w 304"/>
                    <a:gd name="T1" fmla="*/ 65 h 123"/>
                    <a:gd name="T2" fmla="*/ 152 w 304"/>
                    <a:gd name="T3" fmla="*/ 83 h 123"/>
                    <a:gd name="T4" fmla="*/ 87 w 304"/>
                    <a:gd name="T5" fmla="*/ 65 h 123"/>
                    <a:gd name="T6" fmla="*/ 0 w 304"/>
                    <a:gd name="T7" fmla="*/ 0 h 123"/>
                    <a:gd name="T8" fmla="*/ 0 w 304"/>
                    <a:gd name="T9" fmla="*/ 35 h 123"/>
                    <a:gd name="T10" fmla="*/ 7 w 304"/>
                    <a:gd name="T11" fmla="*/ 40 h 123"/>
                    <a:gd name="T12" fmla="*/ 89 w 304"/>
                    <a:gd name="T13" fmla="*/ 106 h 123"/>
                    <a:gd name="T14" fmla="*/ 152 w 304"/>
                    <a:gd name="T15" fmla="*/ 123 h 123"/>
                    <a:gd name="T16" fmla="*/ 215 w 304"/>
                    <a:gd name="T17" fmla="*/ 106 h 123"/>
                    <a:gd name="T18" fmla="*/ 296 w 304"/>
                    <a:gd name="T19" fmla="*/ 40 h 123"/>
                    <a:gd name="T20" fmla="*/ 303 w 304"/>
                    <a:gd name="T21" fmla="*/ 35 h 123"/>
                    <a:gd name="T22" fmla="*/ 304 w 304"/>
                    <a:gd name="T23" fmla="*/ 0 h 123"/>
                    <a:gd name="T24" fmla="*/ 216 w 304"/>
                    <a:gd name="T25" fmla="*/ 6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4" h="123">
                      <a:moveTo>
                        <a:pt x="216" y="65"/>
                      </a:moveTo>
                      <a:cubicBezTo>
                        <a:pt x="196" y="78"/>
                        <a:pt x="174" y="83"/>
                        <a:pt x="152" y="83"/>
                      </a:cubicBezTo>
                      <a:cubicBezTo>
                        <a:pt x="129" y="83"/>
                        <a:pt x="107" y="78"/>
                        <a:pt x="87" y="65"/>
                      </a:cubicBezTo>
                      <a:cubicBezTo>
                        <a:pt x="57" y="45"/>
                        <a:pt x="26" y="25"/>
                        <a:pt x="0" y="0"/>
                      </a:cubicBezTo>
                      <a:cubicBezTo>
                        <a:pt x="0" y="12"/>
                        <a:pt x="0" y="23"/>
                        <a:pt x="0" y="35"/>
                      </a:cubicBezTo>
                      <a:cubicBezTo>
                        <a:pt x="3" y="36"/>
                        <a:pt x="5" y="38"/>
                        <a:pt x="7" y="40"/>
                      </a:cubicBezTo>
                      <a:cubicBezTo>
                        <a:pt x="33" y="64"/>
                        <a:pt x="60" y="86"/>
                        <a:pt x="89" y="106"/>
                      </a:cubicBezTo>
                      <a:cubicBezTo>
                        <a:pt x="108" y="120"/>
                        <a:pt x="129" y="123"/>
                        <a:pt x="152" y="123"/>
                      </a:cubicBezTo>
                      <a:cubicBezTo>
                        <a:pt x="174" y="123"/>
                        <a:pt x="195" y="120"/>
                        <a:pt x="215" y="106"/>
                      </a:cubicBezTo>
                      <a:cubicBezTo>
                        <a:pt x="243" y="86"/>
                        <a:pt x="270" y="64"/>
                        <a:pt x="296" y="40"/>
                      </a:cubicBezTo>
                      <a:cubicBezTo>
                        <a:pt x="298" y="38"/>
                        <a:pt x="300" y="36"/>
                        <a:pt x="303" y="35"/>
                      </a:cubicBezTo>
                      <a:cubicBezTo>
                        <a:pt x="303" y="23"/>
                        <a:pt x="303" y="12"/>
                        <a:pt x="304" y="0"/>
                      </a:cubicBezTo>
                      <a:cubicBezTo>
                        <a:pt x="277" y="25"/>
                        <a:pt x="246" y="45"/>
                        <a:pt x="216" y="65"/>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7" name="Freeform 26"/>
                <p:cNvSpPr>
                  <a:spLocks/>
                </p:cNvSpPr>
                <p:nvPr/>
              </p:nvSpPr>
              <p:spPr bwMode="auto">
                <a:xfrm>
                  <a:off x="4314" y="2020"/>
                  <a:ext cx="811" cy="186"/>
                </a:xfrm>
                <a:custGeom>
                  <a:avLst/>
                  <a:gdLst>
                    <a:gd name="T0" fmla="*/ 1 w 1013"/>
                    <a:gd name="T1" fmla="*/ 130 h 231"/>
                    <a:gd name="T2" fmla="*/ 93 w 1013"/>
                    <a:gd name="T3" fmla="*/ 59 h 231"/>
                    <a:gd name="T4" fmla="*/ 133 w 1013"/>
                    <a:gd name="T5" fmla="*/ 48 h 231"/>
                    <a:gd name="T6" fmla="*/ 309 w 1013"/>
                    <a:gd name="T7" fmla="*/ 0 h 231"/>
                    <a:gd name="T8" fmla="*/ 377 w 1013"/>
                    <a:gd name="T9" fmla="*/ 76 h 231"/>
                    <a:gd name="T10" fmla="*/ 614 w 1013"/>
                    <a:gd name="T11" fmla="*/ 87 h 231"/>
                    <a:gd name="T12" fmla="*/ 704 w 1013"/>
                    <a:gd name="T13" fmla="*/ 0 h 231"/>
                    <a:gd name="T14" fmla="*/ 941 w 1013"/>
                    <a:gd name="T15" fmla="*/ 65 h 231"/>
                    <a:gd name="T16" fmla="*/ 1006 w 1013"/>
                    <a:gd name="T17" fmla="*/ 119 h 231"/>
                    <a:gd name="T18" fmla="*/ 1012 w 1013"/>
                    <a:gd name="T19" fmla="*/ 130 h 231"/>
                    <a:gd name="T20" fmla="*/ 1013 w 1013"/>
                    <a:gd name="T21" fmla="*/ 223 h 231"/>
                    <a:gd name="T22" fmla="*/ 1005 w 1013"/>
                    <a:gd name="T23" fmla="*/ 231 h 231"/>
                    <a:gd name="T24" fmla="*/ 56 w 1013"/>
                    <a:gd name="T25" fmla="*/ 231 h 231"/>
                    <a:gd name="T26" fmla="*/ 7 w 1013"/>
                    <a:gd name="T27" fmla="*/ 231 h 231"/>
                    <a:gd name="T28" fmla="*/ 1 w 1013"/>
                    <a:gd name="T29" fmla="*/ 225 h 231"/>
                    <a:gd name="T30" fmla="*/ 1 w 1013"/>
                    <a:gd name="T31" fmla="*/ 13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13" h="231">
                      <a:moveTo>
                        <a:pt x="1" y="130"/>
                      </a:moveTo>
                      <a:cubicBezTo>
                        <a:pt x="20" y="91"/>
                        <a:pt x="51" y="68"/>
                        <a:pt x="93" y="59"/>
                      </a:cubicBezTo>
                      <a:cubicBezTo>
                        <a:pt x="107" y="56"/>
                        <a:pt x="120" y="52"/>
                        <a:pt x="133" y="48"/>
                      </a:cubicBezTo>
                      <a:cubicBezTo>
                        <a:pt x="192" y="32"/>
                        <a:pt x="251" y="16"/>
                        <a:pt x="309" y="0"/>
                      </a:cubicBezTo>
                      <a:cubicBezTo>
                        <a:pt x="322" y="34"/>
                        <a:pt x="346" y="59"/>
                        <a:pt x="377" y="76"/>
                      </a:cubicBezTo>
                      <a:cubicBezTo>
                        <a:pt x="454" y="118"/>
                        <a:pt x="534" y="120"/>
                        <a:pt x="614" y="87"/>
                      </a:cubicBezTo>
                      <a:cubicBezTo>
                        <a:pt x="655" y="70"/>
                        <a:pt x="688" y="43"/>
                        <a:pt x="704" y="0"/>
                      </a:cubicBezTo>
                      <a:cubicBezTo>
                        <a:pt x="783" y="21"/>
                        <a:pt x="862" y="42"/>
                        <a:pt x="941" y="65"/>
                      </a:cubicBezTo>
                      <a:cubicBezTo>
                        <a:pt x="970" y="73"/>
                        <a:pt x="991" y="93"/>
                        <a:pt x="1006" y="119"/>
                      </a:cubicBezTo>
                      <a:cubicBezTo>
                        <a:pt x="1008" y="123"/>
                        <a:pt x="1010" y="126"/>
                        <a:pt x="1012" y="130"/>
                      </a:cubicBezTo>
                      <a:cubicBezTo>
                        <a:pt x="1012" y="161"/>
                        <a:pt x="1012" y="192"/>
                        <a:pt x="1013" y="223"/>
                      </a:cubicBezTo>
                      <a:cubicBezTo>
                        <a:pt x="1013" y="229"/>
                        <a:pt x="1011" y="231"/>
                        <a:pt x="1005" y="231"/>
                      </a:cubicBezTo>
                      <a:cubicBezTo>
                        <a:pt x="688" y="231"/>
                        <a:pt x="372" y="231"/>
                        <a:pt x="56" y="231"/>
                      </a:cubicBezTo>
                      <a:cubicBezTo>
                        <a:pt x="40" y="231"/>
                        <a:pt x="23" y="230"/>
                        <a:pt x="7" y="231"/>
                      </a:cubicBezTo>
                      <a:cubicBezTo>
                        <a:pt x="2" y="231"/>
                        <a:pt x="0" y="230"/>
                        <a:pt x="1" y="225"/>
                      </a:cubicBezTo>
                      <a:cubicBezTo>
                        <a:pt x="1" y="193"/>
                        <a:pt x="1" y="161"/>
                        <a:pt x="1" y="130"/>
                      </a:cubicBezTo>
                      <a:close/>
                    </a:path>
                  </a:pathLst>
                </a:custGeom>
                <a:solidFill>
                  <a:srgbClr val="00A3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8" name="Freeform 27"/>
                <p:cNvSpPr>
                  <a:spLocks/>
                </p:cNvSpPr>
                <p:nvPr/>
              </p:nvSpPr>
              <p:spPr bwMode="auto">
                <a:xfrm>
                  <a:off x="4562" y="1956"/>
                  <a:ext cx="316" cy="161"/>
                </a:xfrm>
                <a:custGeom>
                  <a:avLst/>
                  <a:gdLst>
                    <a:gd name="T0" fmla="*/ 395 w 395"/>
                    <a:gd name="T1" fmla="*/ 80 h 200"/>
                    <a:gd name="T2" fmla="*/ 305 w 395"/>
                    <a:gd name="T3" fmla="*/ 167 h 200"/>
                    <a:gd name="T4" fmla="*/ 68 w 395"/>
                    <a:gd name="T5" fmla="*/ 156 h 200"/>
                    <a:gd name="T6" fmla="*/ 0 w 395"/>
                    <a:gd name="T7" fmla="*/ 80 h 200"/>
                    <a:gd name="T8" fmla="*/ 37 w 395"/>
                    <a:gd name="T9" fmla="*/ 69 h 200"/>
                    <a:gd name="T10" fmla="*/ 46 w 395"/>
                    <a:gd name="T11" fmla="*/ 58 h 200"/>
                    <a:gd name="T12" fmla="*/ 46 w 395"/>
                    <a:gd name="T13" fmla="*/ 0 h 200"/>
                    <a:gd name="T14" fmla="*/ 53 w 395"/>
                    <a:gd name="T15" fmla="*/ 5 h 200"/>
                    <a:gd name="T16" fmla="*/ 135 w 395"/>
                    <a:gd name="T17" fmla="*/ 71 h 200"/>
                    <a:gd name="T18" fmla="*/ 217 w 395"/>
                    <a:gd name="T19" fmla="*/ 86 h 200"/>
                    <a:gd name="T20" fmla="*/ 255 w 395"/>
                    <a:gd name="T21" fmla="*/ 74 h 200"/>
                    <a:gd name="T22" fmla="*/ 317 w 395"/>
                    <a:gd name="T23" fmla="*/ 26 h 200"/>
                    <a:gd name="T24" fmla="*/ 349 w 395"/>
                    <a:gd name="T25" fmla="*/ 0 h 200"/>
                    <a:gd name="T26" fmla="*/ 350 w 395"/>
                    <a:gd name="T27" fmla="*/ 58 h 200"/>
                    <a:gd name="T28" fmla="*/ 358 w 395"/>
                    <a:gd name="T29" fmla="*/ 69 h 200"/>
                    <a:gd name="T30" fmla="*/ 395 w 395"/>
                    <a:gd name="T31" fmla="*/ 8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5" h="200">
                      <a:moveTo>
                        <a:pt x="395" y="80"/>
                      </a:moveTo>
                      <a:cubicBezTo>
                        <a:pt x="379" y="123"/>
                        <a:pt x="346" y="150"/>
                        <a:pt x="305" y="167"/>
                      </a:cubicBezTo>
                      <a:cubicBezTo>
                        <a:pt x="225" y="200"/>
                        <a:pt x="145" y="198"/>
                        <a:pt x="68" y="156"/>
                      </a:cubicBezTo>
                      <a:cubicBezTo>
                        <a:pt x="37" y="139"/>
                        <a:pt x="13" y="114"/>
                        <a:pt x="0" y="80"/>
                      </a:cubicBezTo>
                      <a:cubicBezTo>
                        <a:pt x="13" y="76"/>
                        <a:pt x="25" y="72"/>
                        <a:pt x="37" y="69"/>
                      </a:cubicBezTo>
                      <a:cubicBezTo>
                        <a:pt x="43" y="68"/>
                        <a:pt x="46" y="65"/>
                        <a:pt x="46" y="58"/>
                      </a:cubicBezTo>
                      <a:cubicBezTo>
                        <a:pt x="45" y="39"/>
                        <a:pt x="46" y="20"/>
                        <a:pt x="46" y="0"/>
                      </a:cubicBezTo>
                      <a:cubicBezTo>
                        <a:pt x="49" y="0"/>
                        <a:pt x="51" y="3"/>
                        <a:pt x="53" y="5"/>
                      </a:cubicBezTo>
                      <a:cubicBezTo>
                        <a:pt x="79" y="29"/>
                        <a:pt x="106" y="51"/>
                        <a:pt x="135" y="71"/>
                      </a:cubicBezTo>
                      <a:cubicBezTo>
                        <a:pt x="159" y="89"/>
                        <a:pt x="188" y="89"/>
                        <a:pt x="217" y="86"/>
                      </a:cubicBezTo>
                      <a:cubicBezTo>
                        <a:pt x="230" y="85"/>
                        <a:pt x="244" y="82"/>
                        <a:pt x="255" y="74"/>
                      </a:cubicBezTo>
                      <a:cubicBezTo>
                        <a:pt x="277" y="60"/>
                        <a:pt x="297" y="43"/>
                        <a:pt x="317" y="26"/>
                      </a:cubicBezTo>
                      <a:cubicBezTo>
                        <a:pt x="328" y="17"/>
                        <a:pt x="336" y="6"/>
                        <a:pt x="349" y="0"/>
                      </a:cubicBezTo>
                      <a:cubicBezTo>
                        <a:pt x="349" y="20"/>
                        <a:pt x="350" y="39"/>
                        <a:pt x="350" y="58"/>
                      </a:cubicBezTo>
                      <a:cubicBezTo>
                        <a:pt x="349" y="65"/>
                        <a:pt x="352" y="68"/>
                        <a:pt x="358" y="69"/>
                      </a:cubicBezTo>
                      <a:cubicBezTo>
                        <a:pt x="370" y="72"/>
                        <a:pt x="382" y="76"/>
                        <a:pt x="395" y="80"/>
                      </a:cubicBezTo>
                      <a:close/>
                    </a:path>
                  </a:pathLst>
                </a:custGeom>
                <a:solidFill>
                  <a:srgbClr val="E1C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9" name="Freeform 28"/>
                <p:cNvSpPr>
                  <a:spLocks/>
                </p:cNvSpPr>
                <p:nvPr/>
              </p:nvSpPr>
              <p:spPr bwMode="auto">
                <a:xfrm>
                  <a:off x="4573" y="1863"/>
                  <a:ext cx="1" cy="1"/>
                </a:xfrm>
                <a:custGeom>
                  <a:avLst/>
                  <a:gdLst>
                    <a:gd name="T0" fmla="*/ 0 w 2"/>
                    <a:gd name="T1" fmla="*/ 1 h 1"/>
                    <a:gd name="T2" fmla="*/ 1 w 2"/>
                    <a:gd name="T3" fmla="*/ 0 h 1"/>
                    <a:gd name="T4" fmla="*/ 2 w 2"/>
                    <a:gd name="T5" fmla="*/ 1 h 1"/>
                    <a:gd name="T6" fmla="*/ 1 w 2"/>
                    <a:gd name="T7" fmla="*/ 1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cubicBezTo>
                        <a:pt x="0" y="0"/>
                        <a:pt x="0" y="0"/>
                        <a:pt x="1" y="0"/>
                      </a:cubicBezTo>
                      <a:cubicBezTo>
                        <a:pt x="1" y="0"/>
                        <a:pt x="1" y="1"/>
                        <a:pt x="2" y="1"/>
                      </a:cubicBezTo>
                      <a:cubicBezTo>
                        <a:pt x="1" y="1"/>
                        <a:pt x="1" y="1"/>
                        <a:pt x="1" y="1"/>
                      </a:cubicBezTo>
                      <a:lnTo>
                        <a:pt x="0" y="1"/>
                      </a:lnTo>
                      <a:close/>
                    </a:path>
                  </a:pathLst>
                </a:custGeom>
                <a:solidFill>
                  <a:srgbClr val="7D55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0" name="Freeform 29"/>
                <p:cNvSpPr>
                  <a:spLocks/>
                </p:cNvSpPr>
                <p:nvPr/>
              </p:nvSpPr>
              <p:spPr bwMode="auto">
                <a:xfrm>
                  <a:off x="4658" y="1879"/>
                  <a:ext cx="123" cy="40"/>
                </a:xfrm>
                <a:custGeom>
                  <a:avLst/>
                  <a:gdLst>
                    <a:gd name="T0" fmla="*/ 77 w 154"/>
                    <a:gd name="T1" fmla="*/ 2 h 50"/>
                    <a:gd name="T2" fmla="*/ 141 w 154"/>
                    <a:gd name="T3" fmla="*/ 2 h 50"/>
                    <a:gd name="T4" fmla="*/ 152 w 154"/>
                    <a:gd name="T5" fmla="*/ 5 h 50"/>
                    <a:gd name="T6" fmla="*/ 148 w 154"/>
                    <a:gd name="T7" fmla="*/ 15 h 50"/>
                    <a:gd name="T8" fmla="*/ 90 w 154"/>
                    <a:gd name="T9" fmla="*/ 46 h 50"/>
                    <a:gd name="T10" fmla="*/ 10 w 154"/>
                    <a:gd name="T11" fmla="*/ 20 h 50"/>
                    <a:gd name="T12" fmla="*/ 4 w 154"/>
                    <a:gd name="T13" fmla="*/ 13 h 50"/>
                    <a:gd name="T14" fmla="*/ 11 w 154"/>
                    <a:gd name="T15" fmla="*/ 2 h 50"/>
                    <a:gd name="T16" fmla="*/ 77 w 154"/>
                    <a:gd name="T17"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50">
                      <a:moveTo>
                        <a:pt x="77" y="2"/>
                      </a:moveTo>
                      <a:cubicBezTo>
                        <a:pt x="98" y="2"/>
                        <a:pt x="120" y="2"/>
                        <a:pt x="141" y="2"/>
                      </a:cubicBezTo>
                      <a:cubicBezTo>
                        <a:pt x="145" y="2"/>
                        <a:pt x="150" y="0"/>
                        <a:pt x="152" y="5"/>
                      </a:cubicBezTo>
                      <a:cubicBezTo>
                        <a:pt x="154" y="9"/>
                        <a:pt x="151" y="12"/>
                        <a:pt x="148" y="15"/>
                      </a:cubicBezTo>
                      <a:cubicBezTo>
                        <a:pt x="133" y="34"/>
                        <a:pt x="113" y="44"/>
                        <a:pt x="90" y="46"/>
                      </a:cubicBezTo>
                      <a:cubicBezTo>
                        <a:pt x="60" y="50"/>
                        <a:pt x="31" y="45"/>
                        <a:pt x="10" y="20"/>
                      </a:cubicBezTo>
                      <a:cubicBezTo>
                        <a:pt x="8" y="18"/>
                        <a:pt x="6" y="15"/>
                        <a:pt x="4" y="13"/>
                      </a:cubicBezTo>
                      <a:cubicBezTo>
                        <a:pt x="0" y="5"/>
                        <a:pt x="2" y="2"/>
                        <a:pt x="11" y="2"/>
                      </a:cubicBezTo>
                      <a:cubicBezTo>
                        <a:pt x="33" y="1"/>
                        <a:pt x="55" y="2"/>
                        <a:pt x="77" y="2"/>
                      </a:cubicBezTo>
                      <a:close/>
                    </a:path>
                  </a:pathLst>
                </a:custGeom>
                <a:solidFill>
                  <a:srgbClr val="AB85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1" name="Freeform 30"/>
                <p:cNvSpPr>
                  <a:spLocks/>
                </p:cNvSpPr>
                <p:nvPr/>
              </p:nvSpPr>
              <p:spPr bwMode="auto">
                <a:xfrm>
                  <a:off x="4726" y="1699"/>
                  <a:ext cx="124" cy="125"/>
                </a:xfrm>
                <a:custGeom>
                  <a:avLst/>
                  <a:gdLst>
                    <a:gd name="T0" fmla="*/ 1 w 155"/>
                    <a:gd name="T1" fmla="*/ 105 h 156"/>
                    <a:gd name="T2" fmla="*/ 1 w 155"/>
                    <a:gd name="T3" fmla="*/ 74 h 156"/>
                    <a:gd name="T4" fmla="*/ 40 w 155"/>
                    <a:gd name="T5" fmla="*/ 14 h 156"/>
                    <a:gd name="T6" fmla="*/ 128 w 155"/>
                    <a:gd name="T7" fmla="*/ 15 h 156"/>
                    <a:gd name="T8" fmla="*/ 147 w 155"/>
                    <a:gd name="T9" fmla="*/ 31 h 156"/>
                    <a:gd name="T10" fmla="*/ 150 w 155"/>
                    <a:gd name="T11" fmla="*/ 41 h 156"/>
                    <a:gd name="T12" fmla="*/ 132 w 155"/>
                    <a:gd name="T13" fmla="*/ 44 h 156"/>
                    <a:gd name="T14" fmla="*/ 90 w 155"/>
                    <a:gd name="T15" fmla="*/ 24 h 156"/>
                    <a:gd name="T16" fmla="*/ 39 w 155"/>
                    <a:gd name="T17" fmla="*/ 36 h 156"/>
                    <a:gd name="T18" fmla="*/ 21 w 155"/>
                    <a:gd name="T19" fmla="*/ 71 h 156"/>
                    <a:gd name="T20" fmla="*/ 22 w 155"/>
                    <a:gd name="T21" fmla="*/ 146 h 156"/>
                    <a:gd name="T22" fmla="*/ 11 w 155"/>
                    <a:gd name="T23" fmla="*/ 156 h 156"/>
                    <a:gd name="T24" fmla="*/ 1 w 155"/>
                    <a:gd name="T25" fmla="*/ 146 h 156"/>
                    <a:gd name="T26" fmla="*/ 1 w 155"/>
                    <a:gd name="T27" fmla="*/ 10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 h="156">
                      <a:moveTo>
                        <a:pt x="1" y="105"/>
                      </a:moveTo>
                      <a:cubicBezTo>
                        <a:pt x="1" y="94"/>
                        <a:pt x="2" y="84"/>
                        <a:pt x="1" y="74"/>
                      </a:cubicBezTo>
                      <a:cubicBezTo>
                        <a:pt x="0" y="44"/>
                        <a:pt x="15" y="25"/>
                        <a:pt x="40" y="14"/>
                      </a:cubicBezTo>
                      <a:cubicBezTo>
                        <a:pt x="69" y="1"/>
                        <a:pt x="99" y="0"/>
                        <a:pt x="128" y="15"/>
                      </a:cubicBezTo>
                      <a:cubicBezTo>
                        <a:pt x="135" y="19"/>
                        <a:pt x="141" y="25"/>
                        <a:pt x="147" y="31"/>
                      </a:cubicBezTo>
                      <a:cubicBezTo>
                        <a:pt x="149" y="34"/>
                        <a:pt x="155" y="38"/>
                        <a:pt x="150" y="41"/>
                      </a:cubicBezTo>
                      <a:cubicBezTo>
                        <a:pt x="145" y="44"/>
                        <a:pt x="138" y="50"/>
                        <a:pt x="132" y="44"/>
                      </a:cubicBezTo>
                      <a:cubicBezTo>
                        <a:pt x="121" y="30"/>
                        <a:pt x="106" y="26"/>
                        <a:pt x="90" y="24"/>
                      </a:cubicBezTo>
                      <a:cubicBezTo>
                        <a:pt x="71" y="22"/>
                        <a:pt x="54" y="25"/>
                        <a:pt x="39" y="36"/>
                      </a:cubicBezTo>
                      <a:cubicBezTo>
                        <a:pt x="27" y="45"/>
                        <a:pt x="21" y="56"/>
                        <a:pt x="21" y="71"/>
                      </a:cubicBezTo>
                      <a:cubicBezTo>
                        <a:pt x="22" y="96"/>
                        <a:pt x="21" y="121"/>
                        <a:pt x="22" y="146"/>
                      </a:cubicBezTo>
                      <a:cubicBezTo>
                        <a:pt x="22" y="155"/>
                        <a:pt x="17" y="155"/>
                        <a:pt x="11" y="156"/>
                      </a:cubicBezTo>
                      <a:cubicBezTo>
                        <a:pt x="3" y="156"/>
                        <a:pt x="1" y="153"/>
                        <a:pt x="1" y="146"/>
                      </a:cubicBezTo>
                      <a:cubicBezTo>
                        <a:pt x="2" y="132"/>
                        <a:pt x="1" y="118"/>
                        <a:pt x="1" y="105"/>
                      </a:cubicBezTo>
                      <a:close/>
                    </a:path>
                  </a:pathLst>
                </a:custGeom>
                <a:solidFill>
                  <a:srgbClr val="BE9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2" name="Freeform 31"/>
                <p:cNvSpPr>
                  <a:spLocks/>
                </p:cNvSpPr>
                <p:nvPr/>
              </p:nvSpPr>
              <p:spPr bwMode="auto">
                <a:xfrm>
                  <a:off x="4590" y="1703"/>
                  <a:ext cx="116" cy="35"/>
                </a:xfrm>
                <a:custGeom>
                  <a:avLst/>
                  <a:gdLst>
                    <a:gd name="T0" fmla="*/ 71 w 146"/>
                    <a:gd name="T1" fmla="*/ 0 h 44"/>
                    <a:gd name="T2" fmla="*/ 129 w 146"/>
                    <a:gd name="T3" fmla="*/ 18 h 44"/>
                    <a:gd name="T4" fmla="*/ 137 w 146"/>
                    <a:gd name="T5" fmla="*/ 25 h 44"/>
                    <a:gd name="T6" fmla="*/ 141 w 146"/>
                    <a:gd name="T7" fmla="*/ 37 h 44"/>
                    <a:gd name="T8" fmla="*/ 122 w 146"/>
                    <a:gd name="T9" fmla="*/ 38 h 44"/>
                    <a:gd name="T10" fmla="*/ 34 w 146"/>
                    <a:gd name="T11" fmla="*/ 28 h 44"/>
                    <a:gd name="T12" fmla="*/ 23 w 146"/>
                    <a:gd name="T13" fmla="*/ 39 h 44"/>
                    <a:gd name="T14" fmla="*/ 14 w 146"/>
                    <a:gd name="T15" fmla="*/ 42 h 44"/>
                    <a:gd name="T16" fmla="*/ 10 w 146"/>
                    <a:gd name="T17" fmla="*/ 23 h 44"/>
                    <a:gd name="T18" fmla="*/ 71 w 146"/>
                    <a:gd name="T1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44">
                      <a:moveTo>
                        <a:pt x="71" y="0"/>
                      </a:moveTo>
                      <a:cubicBezTo>
                        <a:pt x="92" y="1"/>
                        <a:pt x="112" y="5"/>
                        <a:pt x="129" y="18"/>
                      </a:cubicBezTo>
                      <a:cubicBezTo>
                        <a:pt x="132" y="20"/>
                        <a:pt x="135" y="22"/>
                        <a:pt x="137" y="25"/>
                      </a:cubicBezTo>
                      <a:cubicBezTo>
                        <a:pt x="139" y="29"/>
                        <a:pt x="146" y="32"/>
                        <a:pt x="141" y="37"/>
                      </a:cubicBezTo>
                      <a:cubicBezTo>
                        <a:pt x="135" y="44"/>
                        <a:pt x="128" y="44"/>
                        <a:pt x="122" y="38"/>
                      </a:cubicBezTo>
                      <a:cubicBezTo>
                        <a:pt x="103" y="16"/>
                        <a:pt x="56" y="15"/>
                        <a:pt x="34" y="28"/>
                      </a:cubicBezTo>
                      <a:cubicBezTo>
                        <a:pt x="30" y="31"/>
                        <a:pt x="25" y="34"/>
                        <a:pt x="23" y="39"/>
                      </a:cubicBezTo>
                      <a:cubicBezTo>
                        <a:pt x="20" y="43"/>
                        <a:pt x="18" y="43"/>
                        <a:pt x="14" y="42"/>
                      </a:cubicBezTo>
                      <a:cubicBezTo>
                        <a:pt x="0" y="36"/>
                        <a:pt x="0" y="34"/>
                        <a:pt x="10" y="23"/>
                      </a:cubicBezTo>
                      <a:cubicBezTo>
                        <a:pt x="27" y="5"/>
                        <a:pt x="49" y="1"/>
                        <a:pt x="71" y="0"/>
                      </a:cubicBezTo>
                      <a:close/>
                    </a:path>
                  </a:pathLst>
                </a:custGeom>
                <a:solidFill>
                  <a:srgbClr val="CDA4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3" name="Freeform 32"/>
                <p:cNvSpPr>
                  <a:spLocks/>
                </p:cNvSpPr>
                <p:nvPr/>
              </p:nvSpPr>
              <p:spPr bwMode="auto">
                <a:xfrm>
                  <a:off x="4630" y="1743"/>
                  <a:ext cx="33" cy="33"/>
                </a:xfrm>
                <a:custGeom>
                  <a:avLst/>
                  <a:gdLst>
                    <a:gd name="T0" fmla="*/ 1 w 41"/>
                    <a:gd name="T1" fmla="*/ 20 h 41"/>
                    <a:gd name="T2" fmla="*/ 21 w 41"/>
                    <a:gd name="T3" fmla="*/ 0 h 41"/>
                    <a:gd name="T4" fmla="*/ 41 w 41"/>
                    <a:gd name="T5" fmla="*/ 20 h 41"/>
                    <a:gd name="T6" fmla="*/ 20 w 41"/>
                    <a:gd name="T7" fmla="*/ 40 h 41"/>
                    <a:gd name="T8" fmla="*/ 1 w 41"/>
                    <a:gd name="T9" fmla="*/ 20 h 41"/>
                  </a:gdLst>
                  <a:ahLst/>
                  <a:cxnLst>
                    <a:cxn ang="0">
                      <a:pos x="T0" y="T1"/>
                    </a:cxn>
                    <a:cxn ang="0">
                      <a:pos x="T2" y="T3"/>
                    </a:cxn>
                    <a:cxn ang="0">
                      <a:pos x="T4" y="T5"/>
                    </a:cxn>
                    <a:cxn ang="0">
                      <a:pos x="T6" y="T7"/>
                    </a:cxn>
                    <a:cxn ang="0">
                      <a:pos x="T8" y="T9"/>
                    </a:cxn>
                  </a:cxnLst>
                  <a:rect l="0" t="0" r="r" b="b"/>
                  <a:pathLst>
                    <a:path w="41" h="41">
                      <a:moveTo>
                        <a:pt x="1" y="20"/>
                      </a:moveTo>
                      <a:cubicBezTo>
                        <a:pt x="1" y="9"/>
                        <a:pt x="10" y="0"/>
                        <a:pt x="21" y="0"/>
                      </a:cubicBezTo>
                      <a:cubicBezTo>
                        <a:pt x="32" y="0"/>
                        <a:pt x="41" y="9"/>
                        <a:pt x="41" y="20"/>
                      </a:cubicBezTo>
                      <a:cubicBezTo>
                        <a:pt x="41" y="31"/>
                        <a:pt x="31" y="41"/>
                        <a:pt x="20" y="40"/>
                      </a:cubicBezTo>
                      <a:cubicBezTo>
                        <a:pt x="9" y="40"/>
                        <a:pt x="0" y="31"/>
                        <a:pt x="1" y="20"/>
                      </a:cubicBezTo>
                      <a:close/>
                    </a:path>
                  </a:pathLst>
                </a:custGeom>
                <a:solidFill>
                  <a:srgbClr val="3B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4" name="Freeform 33"/>
                <p:cNvSpPr>
                  <a:spLocks/>
                </p:cNvSpPr>
                <p:nvPr/>
              </p:nvSpPr>
              <p:spPr bwMode="auto">
                <a:xfrm>
                  <a:off x="4776" y="1743"/>
                  <a:ext cx="33" cy="32"/>
                </a:xfrm>
                <a:custGeom>
                  <a:avLst/>
                  <a:gdLst>
                    <a:gd name="T0" fmla="*/ 41 w 41"/>
                    <a:gd name="T1" fmla="*/ 20 h 40"/>
                    <a:gd name="T2" fmla="*/ 21 w 41"/>
                    <a:gd name="T3" fmla="*/ 40 h 40"/>
                    <a:gd name="T4" fmla="*/ 1 w 41"/>
                    <a:gd name="T5" fmla="*/ 20 h 40"/>
                    <a:gd name="T6" fmla="*/ 21 w 41"/>
                    <a:gd name="T7" fmla="*/ 0 h 40"/>
                    <a:gd name="T8" fmla="*/ 41 w 41"/>
                    <a:gd name="T9" fmla="*/ 20 h 40"/>
                  </a:gdLst>
                  <a:ahLst/>
                  <a:cxnLst>
                    <a:cxn ang="0">
                      <a:pos x="T0" y="T1"/>
                    </a:cxn>
                    <a:cxn ang="0">
                      <a:pos x="T2" y="T3"/>
                    </a:cxn>
                    <a:cxn ang="0">
                      <a:pos x="T4" y="T5"/>
                    </a:cxn>
                    <a:cxn ang="0">
                      <a:pos x="T6" y="T7"/>
                    </a:cxn>
                    <a:cxn ang="0">
                      <a:pos x="T8" y="T9"/>
                    </a:cxn>
                  </a:cxnLst>
                  <a:rect l="0" t="0" r="r" b="b"/>
                  <a:pathLst>
                    <a:path w="41" h="40">
                      <a:moveTo>
                        <a:pt x="41" y="20"/>
                      </a:moveTo>
                      <a:cubicBezTo>
                        <a:pt x="41" y="31"/>
                        <a:pt x="32" y="40"/>
                        <a:pt x="21" y="40"/>
                      </a:cubicBezTo>
                      <a:cubicBezTo>
                        <a:pt x="10" y="40"/>
                        <a:pt x="0" y="31"/>
                        <a:pt x="1" y="20"/>
                      </a:cubicBezTo>
                      <a:cubicBezTo>
                        <a:pt x="1" y="9"/>
                        <a:pt x="10" y="0"/>
                        <a:pt x="21" y="0"/>
                      </a:cubicBezTo>
                      <a:cubicBezTo>
                        <a:pt x="32" y="0"/>
                        <a:pt x="41" y="9"/>
                        <a:pt x="41" y="20"/>
                      </a:cubicBezTo>
                      <a:close/>
                    </a:path>
                  </a:pathLst>
                </a:custGeom>
                <a:solidFill>
                  <a:srgbClr val="3B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5" name="Freeform 34"/>
                <p:cNvSpPr>
                  <a:spLocks/>
                </p:cNvSpPr>
                <p:nvPr/>
              </p:nvSpPr>
              <p:spPr bwMode="auto">
                <a:xfrm>
                  <a:off x="4866" y="1863"/>
                  <a:ext cx="2" cy="1"/>
                </a:xfrm>
                <a:custGeom>
                  <a:avLst/>
                  <a:gdLst>
                    <a:gd name="T0" fmla="*/ 3 w 3"/>
                    <a:gd name="T1" fmla="*/ 0 h 1"/>
                    <a:gd name="T2" fmla="*/ 0 w 3"/>
                    <a:gd name="T3" fmla="*/ 1 h 1"/>
                    <a:gd name="T4" fmla="*/ 0 w 3"/>
                    <a:gd name="T5" fmla="*/ 0 h 1"/>
                    <a:gd name="T6" fmla="*/ 3 w 3"/>
                    <a:gd name="T7" fmla="*/ 0 h 1"/>
                  </a:gdLst>
                  <a:ahLst/>
                  <a:cxnLst>
                    <a:cxn ang="0">
                      <a:pos x="T0" y="T1"/>
                    </a:cxn>
                    <a:cxn ang="0">
                      <a:pos x="T2" y="T3"/>
                    </a:cxn>
                    <a:cxn ang="0">
                      <a:pos x="T4" y="T5"/>
                    </a:cxn>
                    <a:cxn ang="0">
                      <a:pos x="T6" y="T7"/>
                    </a:cxn>
                  </a:cxnLst>
                  <a:rect l="0" t="0" r="r" b="b"/>
                  <a:pathLst>
                    <a:path w="3" h="1">
                      <a:moveTo>
                        <a:pt x="3" y="0"/>
                      </a:moveTo>
                      <a:cubicBezTo>
                        <a:pt x="2" y="1"/>
                        <a:pt x="1" y="1"/>
                        <a:pt x="0" y="1"/>
                      </a:cubicBezTo>
                      <a:cubicBezTo>
                        <a:pt x="0" y="1"/>
                        <a:pt x="0" y="0"/>
                        <a:pt x="0" y="0"/>
                      </a:cubicBezTo>
                      <a:cubicBezTo>
                        <a:pt x="1" y="0"/>
                        <a:pt x="2" y="0"/>
                        <a:pt x="3" y="0"/>
                      </a:cubicBezTo>
                      <a:close/>
                    </a:path>
                  </a:pathLst>
                </a:custGeom>
                <a:solidFill>
                  <a:srgbClr val="7D55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6" name="Freeform 35"/>
                <p:cNvSpPr>
                  <a:spLocks noEditPoints="1"/>
                </p:cNvSpPr>
                <p:nvPr/>
              </p:nvSpPr>
              <p:spPr bwMode="auto">
                <a:xfrm>
                  <a:off x="4574" y="1581"/>
                  <a:ext cx="292" cy="414"/>
                </a:xfrm>
                <a:custGeom>
                  <a:avLst/>
                  <a:gdLst>
                    <a:gd name="T0" fmla="*/ 365 w 366"/>
                    <a:gd name="T1" fmla="*/ 151 h 515"/>
                    <a:gd name="T2" fmla="*/ 287 w 366"/>
                    <a:gd name="T3" fmla="*/ 31 h 515"/>
                    <a:gd name="T4" fmla="*/ 236 w 366"/>
                    <a:gd name="T5" fmla="*/ 43 h 515"/>
                    <a:gd name="T6" fmla="*/ 149 w 366"/>
                    <a:gd name="T7" fmla="*/ 26 h 515"/>
                    <a:gd name="T8" fmla="*/ 3 w 366"/>
                    <a:gd name="T9" fmla="*/ 113 h 515"/>
                    <a:gd name="T10" fmla="*/ 0 w 366"/>
                    <a:gd name="T11" fmla="*/ 351 h 515"/>
                    <a:gd name="T12" fmla="*/ 7 w 366"/>
                    <a:gd name="T13" fmla="*/ 385 h 515"/>
                    <a:gd name="T14" fmla="*/ 118 w 366"/>
                    <a:gd name="T15" fmla="*/ 497 h 515"/>
                    <a:gd name="T16" fmla="*/ 183 w 366"/>
                    <a:gd name="T17" fmla="*/ 515 h 515"/>
                    <a:gd name="T18" fmla="*/ 335 w 366"/>
                    <a:gd name="T19" fmla="*/ 432 h 515"/>
                    <a:gd name="T20" fmla="*/ 360 w 366"/>
                    <a:gd name="T21" fmla="*/ 377 h 515"/>
                    <a:gd name="T22" fmla="*/ 362 w 366"/>
                    <a:gd name="T23" fmla="*/ 370 h 515"/>
                    <a:gd name="T24" fmla="*/ 365 w 366"/>
                    <a:gd name="T25" fmla="*/ 352 h 515"/>
                    <a:gd name="T26" fmla="*/ 365 w 366"/>
                    <a:gd name="T27" fmla="*/ 351 h 515"/>
                    <a:gd name="T28" fmla="*/ 365 w 366"/>
                    <a:gd name="T29" fmla="*/ 351 h 515"/>
                    <a:gd name="T30" fmla="*/ 274 w 366"/>
                    <a:gd name="T31" fmla="*/ 241 h 515"/>
                    <a:gd name="T32" fmla="*/ 274 w 366"/>
                    <a:gd name="T33" fmla="*/ 201 h 515"/>
                    <a:gd name="T34" fmla="*/ 274 w 366"/>
                    <a:gd name="T35" fmla="*/ 241 h 515"/>
                    <a:gd name="T36" fmla="*/ 192 w 366"/>
                    <a:gd name="T37" fmla="*/ 220 h 515"/>
                    <a:gd name="T38" fmla="*/ 319 w 366"/>
                    <a:gd name="T39" fmla="*/ 161 h 515"/>
                    <a:gd name="T40" fmla="*/ 341 w 366"/>
                    <a:gd name="T41" fmla="*/ 187 h 515"/>
                    <a:gd name="T42" fmla="*/ 281 w 366"/>
                    <a:gd name="T43" fmla="*/ 170 h 515"/>
                    <a:gd name="T44" fmla="*/ 212 w 366"/>
                    <a:gd name="T45" fmla="*/ 217 h 515"/>
                    <a:gd name="T46" fmla="*/ 202 w 366"/>
                    <a:gd name="T47" fmla="*/ 302 h 515"/>
                    <a:gd name="T48" fmla="*/ 192 w 366"/>
                    <a:gd name="T49" fmla="*/ 251 h 515"/>
                    <a:gd name="T50" fmla="*/ 34 w 366"/>
                    <a:gd name="T51" fmla="*/ 193 h 515"/>
                    <a:gd name="T52" fmla="*/ 91 w 366"/>
                    <a:gd name="T53" fmla="*/ 151 h 515"/>
                    <a:gd name="T54" fmla="*/ 157 w 366"/>
                    <a:gd name="T55" fmla="*/ 176 h 515"/>
                    <a:gd name="T56" fmla="*/ 142 w 366"/>
                    <a:gd name="T57" fmla="*/ 189 h 515"/>
                    <a:gd name="T58" fmla="*/ 43 w 366"/>
                    <a:gd name="T59" fmla="*/ 190 h 515"/>
                    <a:gd name="T60" fmla="*/ 72 w 366"/>
                    <a:gd name="T61" fmla="*/ 221 h 515"/>
                    <a:gd name="T62" fmla="*/ 112 w 366"/>
                    <a:gd name="T63" fmla="*/ 221 h 515"/>
                    <a:gd name="T64" fmla="*/ 115 w 366"/>
                    <a:gd name="T65" fmla="*/ 391 h 515"/>
                    <a:gd name="T66" fmla="*/ 116 w 366"/>
                    <a:gd name="T67" fmla="*/ 373 h 515"/>
                    <a:gd name="T68" fmla="*/ 246 w 366"/>
                    <a:gd name="T69" fmla="*/ 373 h 515"/>
                    <a:gd name="T70" fmla="*/ 253 w 366"/>
                    <a:gd name="T71" fmla="*/ 386 h 515"/>
                    <a:gd name="T72" fmla="*/ 115 w 366"/>
                    <a:gd name="T73" fmla="*/ 391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6" h="515">
                      <a:moveTo>
                        <a:pt x="365" y="288"/>
                      </a:moveTo>
                      <a:cubicBezTo>
                        <a:pt x="365" y="242"/>
                        <a:pt x="365" y="196"/>
                        <a:pt x="365" y="151"/>
                      </a:cubicBezTo>
                      <a:cubicBezTo>
                        <a:pt x="366" y="131"/>
                        <a:pt x="364" y="112"/>
                        <a:pt x="361" y="92"/>
                      </a:cubicBezTo>
                      <a:cubicBezTo>
                        <a:pt x="353" y="51"/>
                        <a:pt x="331" y="34"/>
                        <a:pt x="287" y="31"/>
                      </a:cubicBezTo>
                      <a:cubicBezTo>
                        <a:pt x="275" y="30"/>
                        <a:pt x="263" y="32"/>
                        <a:pt x="252" y="34"/>
                      </a:cubicBezTo>
                      <a:cubicBezTo>
                        <a:pt x="247" y="37"/>
                        <a:pt x="242" y="40"/>
                        <a:pt x="236" y="43"/>
                      </a:cubicBezTo>
                      <a:cubicBezTo>
                        <a:pt x="213" y="54"/>
                        <a:pt x="191" y="51"/>
                        <a:pt x="169" y="39"/>
                      </a:cubicBezTo>
                      <a:cubicBezTo>
                        <a:pt x="162" y="35"/>
                        <a:pt x="155" y="32"/>
                        <a:pt x="149" y="26"/>
                      </a:cubicBezTo>
                      <a:cubicBezTo>
                        <a:pt x="120" y="0"/>
                        <a:pt x="84" y="7"/>
                        <a:pt x="56" y="24"/>
                      </a:cubicBezTo>
                      <a:cubicBezTo>
                        <a:pt x="23" y="44"/>
                        <a:pt x="8" y="75"/>
                        <a:pt x="3" y="113"/>
                      </a:cubicBezTo>
                      <a:cubicBezTo>
                        <a:pt x="1" y="125"/>
                        <a:pt x="1" y="138"/>
                        <a:pt x="0" y="151"/>
                      </a:cubicBezTo>
                      <a:cubicBezTo>
                        <a:pt x="0" y="218"/>
                        <a:pt x="0" y="284"/>
                        <a:pt x="0" y="351"/>
                      </a:cubicBezTo>
                      <a:cubicBezTo>
                        <a:pt x="0" y="351"/>
                        <a:pt x="0" y="352"/>
                        <a:pt x="1" y="352"/>
                      </a:cubicBezTo>
                      <a:cubicBezTo>
                        <a:pt x="2" y="363"/>
                        <a:pt x="4" y="374"/>
                        <a:pt x="7" y="385"/>
                      </a:cubicBezTo>
                      <a:cubicBezTo>
                        <a:pt x="12" y="402"/>
                        <a:pt x="21" y="417"/>
                        <a:pt x="31" y="432"/>
                      </a:cubicBezTo>
                      <a:cubicBezTo>
                        <a:pt x="57" y="457"/>
                        <a:pt x="88" y="477"/>
                        <a:pt x="118" y="497"/>
                      </a:cubicBezTo>
                      <a:cubicBezTo>
                        <a:pt x="138" y="510"/>
                        <a:pt x="160" y="515"/>
                        <a:pt x="183" y="515"/>
                      </a:cubicBezTo>
                      <a:cubicBezTo>
                        <a:pt x="183" y="515"/>
                        <a:pt x="183" y="515"/>
                        <a:pt x="183" y="515"/>
                      </a:cubicBezTo>
                      <a:cubicBezTo>
                        <a:pt x="205" y="515"/>
                        <a:pt x="227" y="510"/>
                        <a:pt x="247" y="497"/>
                      </a:cubicBezTo>
                      <a:cubicBezTo>
                        <a:pt x="277" y="477"/>
                        <a:pt x="308" y="457"/>
                        <a:pt x="335" y="432"/>
                      </a:cubicBezTo>
                      <a:cubicBezTo>
                        <a:pt x="344" y="417"/>
                        <a:pt x="353" y="402"/>
                        <a:pt x="358" y="385"/>
                      </a:cubicBezTo>
                      <a:cubicBezTo>
                        <a:pt x="359" y="382"/>
                        <a:pt x="359" y="380"/>
                        <a:pt x="360" y="377"/>
                      </a:cubicBezTo>
                      <a:cubicBezTo>
                        <a:pt x="361" y="376"/>
                        <a:pt x="361" y="374"/>
                        <a:pt x="361" y="373"/>
                      </a:cubicBezTo>
                      <a:cubicBezTo>
                        <a:pt x="361" y="372"/>
                        <a:pt x="361" y="371"/>
                        <a:pt x="362" y="370"/>
                      </a:cubicBezTo>
                      <a:cubicBezTo>
                        <a:pt x="363" y="365"/>
                        <a:pt x="364" y="360"/>
                        <a:pt x="364" y="354"/>
                      </a:cubicBezTo>
                      <a:cubicBezTo>
                        <a:pt x="364" y="354"/>
                        <a:pt x="364" y="353"/>
                        <a:pt x="365" y="352"/>
                      </a:cubicBezTo>
                      <a:cubicBezTo>
                        <a:pt x="365" y="352"/>
                        <a:pt x="365" y="351"/>
                        <a:pt x="365" y="351"/>
                      </a:cubicBezTo>
                      <a:cubicBezTo>
                        <a:pt x="365" y="351"/>
                        <a:pt x="365" y="351"/>
                        <a:pt x="365" y="351"/>
                      </a:cubicBezTo>
                      <a:cubicBezTo>
                        <a:pt x="365" y="351"/>
                        <a:pt x="365" y="351"/>
                        <a:pt x="365" y="351"/>
                      </a:cubicBezTo>
                      <a:cubicBezTo>
                        <a:pt x="365" y="351"/>
                        <a:pt x="365" y="351"/>
                        <a:pt x="365" y="351"/>
                      </a:cubicBezTo>
                      <a:cubicBezTo>
                        <a:pt x="365" y="330"/>
                        <a:pt x="365" y="309"/>
                        <a:pt x="365" y="288"/>
                      </a:cubicBezTo>
                      <a:close/>
                      <a:moveTo>
                        <a:pt x="274" y="241"/>
                      </a:moveTo>
                      <a:cubicBezTo>
                        <a:pt x="263" y="241"/>
                        <a:pt x="253" y="232"/>
                        <a:pt x="254" y="221"/>
                      </a:cubicBezTo>
                      <a:cubicBezTo>
                        <a:pt x="254" y="210"/>
                        <a:pt x="263" y="201"/>
                        <a:pt x="274" y="201"/>
                      </a:cubicBezTo>
                      <a:cubicBezTo>
                        <a:pt x="285" y="201"/>
                        <a:pt x="294" y="210"/>
                        <a:pt x="294" y="221"/>
                      </a:cubicBezTo>
                      <a:cubicBezTo>
                        <a:pt x="294" y="232"/>
                        <a:pt x="285" y="241"/>
                        <a:pt x="274" y="241"/>
                      </a:cubicBezTo>
                      <a:close/>
                      <a:moveTo>
                        <a:pt x="192" y="251"/>
                      </a:moveTo>
                      <a:cubicBezTo>
                        <a:pt x="192" y="240"/>
                        <a:pt x="193" y="230"/>
                        <a:pt x="192" y="220"/>
                      </a:cubicBezTo>
                      <a:cubicBezTo>
                        <a:pt x="191" y="190"/>
                        <a:pt x="206" y="171"/>
                        <a:pt x="231" y="160"/>
                      </a:cubicBezTo>
                      <a:cubicBezTo>
                        <a:pt x="260" y="147"/>
                        <a:pt x="290" y="146"/>
                        <a:pt x="319" y="161"/>
                      </a:cubicBezTo>
                      <a:cubicBezTo>
                        <a:pt x="326" y="165"/>
                        <a:pt x="332" y="171"/>
                        <a:pt x="338" y="177"/>
                      </a:cubicBezTo>
                      <a:cubicBezTo>
                        <a:pt x="340" y="180"/>
                        <a:pt x="346" y="184"/>
                        <a:pt x="341" y="187"/>
                      </a:cubicBezTo>
                      <a:cubicBezTo>
                        <a:pt x="336" y="190"/>
                        <a:pt x="329" y="196"/>
                        <a:pt x="323" y="190"/>
                      </a:cubicBezTo>
                      <a:cubicBezTo>
                        <a:pt x="312" y="176"/>
                        <a:pt x="297" y="172"/>
                        <a:pt x="281" y="170"/>
                      </a:cubicBezTo>
                      <a:cubicBezTo>
                        <a:pt x="262" y="168"/>
                        <a:pt x="245" y="171"/>
                        <a:pt x="230" y="182"/>
                      </a:cubicBezTo>
                      <a:cubicBezTo>
                        <a:pt x="218" y="191"/>
                        <a:pt x="212" y="202"/>
                        <a:pt x="212" y="217"/>
                      </a:cubicBezTo>
                      <a:cubicBezTo>
                        <a:pt x="213" y="242"/>
                        <a:pt x="212" y="267"/>
                        <a:pt x="213" y="292"/>
                      </a:cubicBezTo>
                      <a:cubicBezTo>
                        <a:pt x="213" y="301"/>
                        <a:pt x="208" y="301"/>
                        <a:pt x="202" y="302"/>
                      </a:cubicBezTo>
                      <a:cubicBezTo>
                        <a:pt x="194" y="302"/>
                        <a:pt x="192" y="299"/>
                        <a:pt x="192" y="292"/>
                      </a:cubicBezTo>
                      <a:cubicBezTo>
                        <a:pt x="193" y="278"/>
                        <a:pt x="192" y="264"/>
                        <a:pt x="192" y="251"/>
                      </a:cubicBezTo>
                      <a:close/>
                      <a:moveTo>
                        <a:pt x="43" y="190"/>
                      </a:moveTo>
                      <a:cubicBezTo>
                        <a:pt x="40" y="194"/>
                        <a:pt x="38" y="194"/>
                        <a:pt x="34" y="193"/>
                      </a:cubicBezTo>
                      <a:cubicBezTo>
                        <a:pt x="20" y="187"/>
                        <a:pt x="20" y="185"/>
                        <a:pt x="30" y="174"/>
                      </a:cubicBezTo>
                      <a:cubicBezTo>
                        <a:pt x="47" y="156"/>
                        <a:pt x="69" y="152"/>
                        <a:pt x="91" y="151"/>
                      </a:cubicBezTo>
                      <a:cubicBezTo>
                        <a:pt x="112" y="152"/>
                        <a:pt x="132" y="156"/>
                        <a:pt x="149" y="169"/>
                      </a:cubicBezTo>
                      <a:cubicBezTo>
                        <a:pt x="152" y="171"/>
                        <a:pt x="155" y="173"/>
                        <a:pt x="157" y="176"/>
                      </a:cubicBezTo>
                      <a:cubicBezTo>
                        <a:pt x="159" y="180"/>
                        <a:pt x="166" y="183"/>
                        <a:pt x="161" y="188"/>
                      </a:cubicBezTo>
                      <a:cubicBezTo>
                        <a:pt x="155" y="195"/>
                        <a:pt x="148" y="195"/>
                        <a:pt x="142" y="189"/>
                      </a:cubicBezTo>
                      <a:cubicBezTo>
                        <a:pt x="123" y="167"/>
                        <a:pt x="76" y="166"/>
                        <a:pt x="54" y="179"/>
                      </a:cubicBezTo>
                      <a:cubicBezTo>
                        <a:pt x="50" y="182"/>
                        <a:pt x="45" y="185"/>
                        <a:pt x="43" y="190"/>
                      </a:cubicBezTo>
                      <a:close/>
                      <a:moveTo>
                        <a:pt x="91" y="241"/>
                      </a:moveTo>
                      <a:cubicBezTo>
                        <a:pt x="80" y="241"/>
                        <a:pt x="71" y="232"/>
                        <a:pt x="72" y="221"/>
                      </a:cubicBezTo>
                      <a:cubicBezTo>
                        <a:pt x="72" y="210"/>
                        <a:pt x="81" y="201"/>
                        <a:pt x="92" y="201"/>
                      </a:cubicBezTo>
                      <a:cubicBezTo>
                        <a:pt x="103" y="201"/>
                        <a:pt x="112" y="210"/>
                        <a:pt x="112" y="221"/>
                      </a:cubicBezTo>
                      <a:cubicBezTo>
                        <a:pt x="112" y="232"/>
                        <a:pt x="102" y="242"/>
                        <a:pt x="91" y="241"/>
                      </a:cubicBezTo>
                      <a:close/>
                      <a:moveTo>
                        <a:pt x="115" y="391"/>
                      </a:moveTo>
                      <a:cubicBezTo>
                        <a:pt x="113" y="389"/>
                        <a:pt x="111" y="386"/>
                        <a:pt x="109" y="384"/>
                      </a:cubicBezTo>
                      <a:cubicBezTo>
                        <a:pt x="105" y="376"/>
                        <a:pt x="107" y="373"/>
                        <a:pt x="116" y="373"/>
                      </a:cubicBezTo>
                      <a:cubicBezTo>
                        <a:pt x="138" y="372"/>
                        <a:pt x="160" y="373"/>
                        <a:pt x="182" y="373"/>
                      </a:cubicBezTo>
                      <a:cubicBezTo>
                        <a:pt x="203" y="373"/>
                        <a:pt x="225" y="373"/>
                        <a:pt x="246" y="373"/>
                      </a:cubicBezTo>
                      <a:cubicBezTo>
                        <a:pt x="250" y="373"/>
                        <a:pt x="255" y="371"/>
                        <a:pt x="257" y="376"/>
                      </a:cubicBezTo>
                      <a:cubicBezTo>
                        <a:pt x="259" y="380"/>
                        <a:pt x="256" y="383"/>
                        <a:pt x="253" y="386"/>
                      </a:cubicBezTo>
                      <a:cubicBezTo>
                        <a:pt x="238" y="405"/>
                        <a:pt x="218" y="415"/>
                        <a:pt x="195" y="417"/>
                      </a:cubicBezTo>
                      <a:cubicBezTo>
                        <a:pt x="165" y="421"/>
                        <a:pt x="136" y="416"/>
                        <a:pt x="115" y="391"/>
                      </a:cubicBezTo>
                      <a:close/>
                    </a:path>
                  </a:pathLst>
                </a:custGeom>
                <a:solidFill>
                  <a:srgbClr val="EACE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7" name="Freeform 36"/>
                <p:cNvSpPr>
                  <a:spLocks/>
                </p:cNvSpPr>
                <p:nvPr/>
              </p:nvSpPr>
              <p:spPr bwMode="auto">
                <a:xfrm>
                  <a:off x="4535" y="1492"/>
                  <a:ext cx="300" cy="281"/>
                </a:xfrm>
                <a:custGeom>
                  <a:avLst/>
                  <a:gdLst>
                    <a:gd name="T0" fmla="*/ 293 w 375"/>
                    <a:gd name="T1" fmla="*/ 156 h 350"/>
                    <a:gd name="T2" fmla="*/ 205 w 375"/>
                    <a:gd name="T3" fmla="*/ 150 h 350"/>
                    <a:gd name="T4" fmla="*/ 156 w 375"/>
                    <a:gd name="T5" fmla="*/ 130 h 350"/>
                    <a:gd name="T6" fmla="*/ 92 w 375"/>
                    <a:gd name="T7" fmla="*/ 160 h 350"/>
                    <a:gd name="T8" fmla="*/ 52 w 375"/>
                    <a:gd name="T9" fmla="*/ 246 h 350"/>
                    <a:gd name="T10" fmla="*/ 49 w 375"/>
                    <a:gd name="T11" fmla="*/ 339 h 350"/>
                    <a:gd name="T12" fmla="*/ 48 w 375"/>
                    <a:gd name="T13" fmla="*/ 350 h 350"/>
                    <a:gd name="T14" fmla="*/ 16 w 375"/>
                    <a:gd name="T15" fmla="*/ 292 h 350"/>
                    <a:gd name="T16" fmla="*/ 14 w 375"/>
                    <a:gd name="T17" fmla="*/ 286 h 350"/>
                    <a:gd name="T18" fmla="*/ 0 w 375"/>
                    <a:gd name="T19" fmla="*/ 190 h 350"/>
                    <a:gd name="T20" fmla="*/ 110 w 375"/>
                    <a:gd name="T21" fmla="*/ 37 h 350"/>
                    <a:gd name="T22" fmla="*/ 115 w 375"/>
                    <a:gd name="T23" fmla="*/ 35 h 350"/>
                    <a:gd name="T24" fmla="*/ 108 w 375"/>
                    <a:gd name="T25" fmla="*/ 7 h 350"/>
                    <a:gd name="T26" fmla="*/ 115 w 375"/>
                    <a:gd name="T27" fmla="*/ 1 h 350"/>
                    <a:gd name="T28" fmla="*/ 201 w 375"/>
                    <a:gd name="T29" fmla="*/ 9 h 350"/>
                    <a:gd name="T30" fmla="*/ 270 w 375"/>
                    <a:gd name="T31" fmla="*/ 9 h 350"/>
                    <a:gd name="T32" fmla="*/ 375 w 375"/>
                    <a:gd name="T33" fmla="*/ 82 h 350"/>
                    <a:gd name="T34" fmla="*/ 324 w 375"/>
                    <a:gd name="T35" fmla="*/ 129 h 350"/>
                    <a:gd name="T36" fmla="*/ 293 w 375"/>
                    <a:gd name="T37" fmla="*/ 15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5" h="350">
                      <a:moveTo>
                        <a:pt x="293" y="156"/>
                      </a:moveTo>
                      <a:cubicBezTo>
                        <a:pt x="263" y="173"/>
                        <a:pt x="233" y="170"/>
                        <a:pt x="205" y="150"/>
                      </a:cubicBezTo>
                      <a:cubicBezTo>
                        <a:pt x="190" y="140"/>
                        <a:pt x="176" y="128"/>
                        <a:pt x="156" y="130"/>
                      </a:cubicBezTo>
                      <a:cubicBezTo>
                        <a:pt x="131" y="132"/>
                        <a:pt x="110" y="144"/>
                        <a:pt x="92" y="160"/>
                      </a:cubicBezTo>
                      <a:cubicBezTo>
                        <a:pt x="65" y="182"/>
                        <a:pt x="57" y="214"/>
                        <a:pt x="52" y="246"/>
                      </a:cubicBezTo>
                      <a:cubicBezTo>
                        <a:pt x="46" y="277"/>
                        <a:pt x="48" y="308"/>
                        <a:pt x="49" y="339"/>
                      </a:cubicBezTo>
                      <a:cubicBezTo>
                        <a:pt x="50" y="343"/>
                        <a:pt x="51" y="347"/>
                        <a:pt x="48" y="350"/>
                      </a:cubicBezTo>
                      <a:cubicBezTo>
                        <a:pt x="43" y="328"/>
                        <a:pt x="38" y="305"/>
                        <a:pt x="16" y="292"/>
                      </a:cubicBezTo>
                      <a:cubicBezTo>
                        <a:pt x="14" y="291"/>
                        <a:pt x="14" y="288"/>
                        <a:pt x="14" y="286"/>
                      </a:cubicBezTo>
                      <a:cubicBezTo>
                        <a:pt x="7" y="255"/>
                        <a:pt x="0" y="223"/>
                        <a:pt x="0" y="190"/>
                      </a:cubicBezTo>
                      <a:cubicBezTo>
                        <a:pt x="1" y="117"/>
                        <a:pt x="40" y="59"/>
                        <a:pt x="110" y="37"/>
                      </a:cubicBezTo>
                      <a:cubicBezTo>
                        <a:pt x="112" y="37"/>
                        <a:pt x="113" y="36"/>
                        <a:pt x="115" y="35"/>
                      </a:cubicBezTo>
                      <a:cubicBezTo>
                        <a:pt x="111" y="26"/>
                        <a:pt x="108" y="17"/>
                        <a:pt x="108" y="7"/>
                      </a:cubicBezTo>
                      <a:cubicBezTo>
                        <a:pt x="108" y="1"/>
                        <a:pt x="109" y="0"/>
                        <a:pt x="115" y="1"/>
                      </a:cubicBezTo>
                      <a:cubicBezTo>
                        <a:pt x="143" y="6"/>
                        <a:pt x="172" y="10"/>
                        <a:pt x="201" y="9"/>
                      </a:cubicBezTo>
                      <a:cubicBezTo>
                        <a:pt x="224" y="8"/>
                        <a:pt x="247" y="6"/>
                        <a:pt x="270" y="9"/>
                      </a:cubicBezTo>
                      <a:cubicBezTo>
                        <a:pt x="317" y="17"/>
                        <a:pt x="354" y="38"/>
                        <a:pt x="375" y="82"/>
                      </a:cubicBezTo>
                      <a:cubicBezTo>
                        <a:pt x="358" y="98"/>
                        <a:pt x="341" y="113"/>
                        <a:pt x="324" y="129"/>
                      </a:cubicBezTo>
                      <a:cubicBezTo>
                        <a:pt x="314" y="138"/>
                        <a:pt x="302" y="145"/>
                        <a:pt x="293" y="156"/>
                      </a:cubicBezTo>
                      <a:close/>
                    </a:path>
                  </a:pathLst>
                </a:custGeom>
                <a:solidFill>
                  <a:srgbClr val="E4AC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8" name="Freeform 37"/>
                <p:cNvSpPr>
                  <a:spLocks/>
                </p:cNvSpPr>
                <p:nvPr/>
              </p:nvSpPr>
              <p:spPr bwMode="auto">
                <a:xfrm>
                  <a:off x="4770" y="1558"/>
                  <a:ext cx="136" cy="215"/>
                </a:xfrm>
                <a:custGeom>
                  <a:avLst/>
                  <a:gdLst>
                    <a:gd name="T0" fmla="*/ 0 w 170"/>
                    <a:gd name="T1" fmla="*/ 74 h 268"/>
                    <a:gd name="T2" fmla="*/ 31 w 170"/>
                    <a:gd name="T3" fmla="*/ 47 h 268"/>
                    <a:gd name="T4" fmla="*/ 82 w 170"/>
                    <a:gd name="T5" fmla="*/ 0 h 268"/>
                    <a:gd name="T6" fmla="*/ 165 w 170"/>
                    <a:gd name="T7" fmla="*/ 85 h 268"/>
                    <a:gd name="T8" fmla="*/ 154 w 170"/>
                    <a:gd name="T9" fmla="*/ 205 h 268"/>
                    <a:gd name="T10" fmla="*/ 151 w 170"/>
                    <a:gd name="T11" fmla="*/ 210 h 268"/>
                    <a:gd name="T12" fmla="*/ 122 w 170"/>
                    <a:gd name="T13" fmla="*/ 253 h 268"/>
                    <a:gd name="T14" fmla="*/ 119 w 170"/>
                    <a:gd name="T15" fmla="*/ 268 h 268"/>
                    <a:gd name="T16" fmla="*/ 119 w 170"/>
                    <a:gd name="T17" fmla="*/ 233 h 268"/>
                    <a:gd name="T18" fmla="*/ 108 w 170"/>
                    <a:gd name="T19" fmla="*/ 106 h 268"/>
                    <a:gd name="T20" fmla="*/ 58 w 170"/>
                    <a:gd name="T21" fmla="*/ 68 h 268"/>
                    <a:gd name="T22" fmla="*/ 0 w 170"/>
                    <a:gd name="T23" fmla="*/ 74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268">
                      <a:moveTo>
                        <a:pt x="0" y="74"/>
                      </a:moveTo>
                      <a:cubicBezTo>
                        <a:pt x="9" y="63"/>
                        <a:pt x="21" y="56"/>
                        <a:pt x="31" y="47"/>
                      </a:cubicBezTo>
                      <a:cubicBezTo>
                        <a:pt x="48" y="31"/>
                        <a:pt x="65" y="16"/>
                        <a:pt x="82" y="0"/>
                      </a:cubicBezTo>
                      <a:cubicBezTo>
                        <a:pt x="128" y="6"/>
                        <a:pt x="160" y="39"/>
                        <a:pt x="165" y="85"/>
                      </a:cubicBezTo>
                      <a:cubicBezTo>
                        <a:pt x="170" y="126"/>
                        <a:pt x="161" y="165"/>
                        <a:pt x="154" y="205"/>
                      </a:cubicBezTo>
                      <a:cubicBezTo>
                        <a:pt x="153" y="207"/>
                        <a:pt x="153" y="209"/>
                        <a:pt x="151" y="210"/>
                      </a:cubicBezTo>
                      <a:cubicBezTo>
                        <a:pt x="133" y="219"/>
                        <a:pt x="128" y="236"/>
                        <a:pt x="122" y="253"/>
                      </a:cubicBezTo>
                      <a:cubicBezTo>
                        <a:pt x="121" y="258"/>
                        <a:pt x="120" y="263"/>
                        <a:pt x="119" y="268"/>
                      </a:cubicBezTo>
                      <a:cubicBezTo>
                        <a:pt x="116" y="256"/>
                        <a:pt x="118" y="244"/>
                        <a:pt x="119" y="233"/>
                      </a:cubicBezTo>
                      <a:cubicBezTo>
                        <a:pt x="120" y="190"/>
                        <a:pt x="120" y="147"/>
                        <a:pt x="108" y="106"/>
                      </a:cubicBezTo>
                      <a:cubicBezTo>
                        <a:pt x="100" y="79"/>
                        <a:pt x="86" y="69"/>
                        <a:pt x="58" y="68"/>
                      </a:cubicBezTo>
                      <a:cubicBezTo>
                        <a:pt x="39" y="67"/>
                        <a:pt x="19" y="69"/>
                        <a:pt x="0" y="74"/>
                      </a:cubicBezTo>
                      <a:close/>
                    </a:path>
                  </a:pathLst>
                </a:custGeom>
                <a:solidFill>
                  <a:srgbClr val="D89B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9" name="Freeform 38"/>
                <p:cNvSpPr>
                  <a:spLocks/>
                </p:cNvSpPr>
                <p:nvPr/>
              </p:nvSpPr>
              <p:spPr bwMode="auto">
                <a:xfrm>
                  <a:off x="4533" y="1501"/>
                  <a:ext cx="373" cy="363"/>
                </a:xfrm>
                <a:custGeom>
                  <a:avLst/>
                  <a:gdLst>
                    <a:gd name="T0" fmla="*/ 416 w 467"/>
                    <a:gd name="T1" fmla="*/ 451 h 452"/>
                    <a:gd name="T2" fmla="*/ 415 w 467"/>
                    <a:gd name="T3" fmla="*/ 388 h 452"/>
                    <a:gd name="T4" fmla="*/ 416 w 467"/>
                    <a:gd name="T5" fmla="*/ 251 h 452"/>
                    <a:gd name="T6" fmla="*/ 425 w 467"/>
                    <a:gd name="T7" fmla="*/ 252 h 452"/>
                    <a:gd name="T8" fmla="*/ 436 w 467"/>
                    <a:gd name="T9" fmla="*/ 243 h 452"/>
                    <a:gd name="T10" fmla="*/ 421 w 467"/>
                    <a:gd name="T11" fmla="*/ 164 h 452"/>
                    <a:gd name="T12" fmla="*/ 361 w 467"/>
                    <a:gd name="T13" fmla="*/ 83 h 452"/>
                    <a:gd name="T14" fmla="*/ 356 w 467"/>
                    <a:gd name="T15" fmla="*/ 78 h 452"/>
                    <a:gd name="T16" fmla="*/ 200 w 467"/>
                    <a:gd name="T17" fmla="*/ 40 h 452"/>
                    <a:gd name="T18" fmla="*/ 31 w 467"/>
                    <a:gd name="T19" fmla="*/ 238 h 452"/>
                    <a:gd name="T20" fmla="*/ 45 w 467"/>
                    <a:gd name="T21" fmla="*/ 251 h 452"/>
                    <a:gd name="T22" fmla="*/ 51 w 467"/>
                    <a:gd name="T23" fmla="*/ 251 h 452"/>
                    <a:gd name="T24" fmla="*/ 51 w 467"/>
                    <a:gd name="T25" fmla="*/ 451 h 452"/>
                    <a:gd name="T26" fmla="*/ 50 w 467"/>
                    <a:gd name="T27" fmla="*/ 452 h 452"/>
                    <a:gd name="T28" fmla="*/ 32 w 467"/>
                    <a:gd name="T29" fmla="*/ 448 h 452"/>
                    <a:gd name="T30" fmla="*/ 32 w 467"/>
                    <a:gd name="T31" fmla="*/ 265 h 452"/>
                    <a:gd name="T32" fmla="*/ 21 w 467"/>
                    <a:gd name="T33" fmla="*/ 259 h 452"/>
                    <a:gd name="T34" fmla="*/ 1 w 467"/>
                    <a:gd name="T35" fmla="*/ 269 h 452"/>
                    <a:gd name="T36" fmla="*/ 0 w 467"/>
                    <a:gd name="T37" fmla="*/ 249 h 452"/>
                    <a:gd name="T38" fmla="*/ 3 w 467"/>
                    <a:gd name="T39" fmla="*/ 208 h 452"/>
                    <a:gd name="T40" fmla="*/ 83 w 467"/>
                    <a:gd name="T41" fmla="*/ 63 h 452"/>
                    <a:gd name="T42" fmla="*/ 275 w 467"/>
                    <a:gd name="T43" fmla="*/ 11 h 452"/>
                    <a:gd name="T44" fmla="*/ 383 w 467"/>
                    <a:gd name="T45" fmla="*/ 62 h 452"/>
                    <a:gd name="T46" fmla="*/ 428 w 467"/>
                    <a:gd name="T47" fmla="*/ 112 h 452"/>
                    <a:gd name="T48" fmla="*/ 467 w 467"/>
                    <a:gd name="T49" fmla="*/ 249 h 452"/>
                    <a:gd name="T50" fmla="*/ 466 w 467"/>
                    <a:gd name="T51" fmla="*/ 269 h 452"/>
                    <a:gd name="T52" fmla="*/ 443 w 467"/>
                    <a:gd name="T53" fmla="*/ 257 h 452"/>
                    <a:gd name="T54" fmla="*/ 435 w 467"/>
                    <a:gd name="T55" fmla="*/ 262 h 452"/>
                    <a:gd name="T56" fmla="*/ 435 w 467"/>
                    <a:gd name="T57" fmla="*/ 448 h 452"/>
                    <a:gd name="T58" fmla="*/ 435 w 467"/>
                    <a:gd name="T59" fmla="*/ 449 h 452"/>
                    <a:gd name="T60" fmla="*/ 419 w 467"/>
                    <a:gd name="T61" fmla="*/ 451 h 452"/>
                    <a:gd name="T62" fmla="*/ 416 w 467"/>
                    <a:gd name="T63" fmla="*/ 45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7" h="452">
                      <a:moveTo>
                        <a:pt x="416" y="451"/>
                      </a:moveTo>
                      <a:cubicBezTo>
                        <a:pt x="416" y="430"/>
                        <a:pt x="415" y="409"/>
                        <a:pt x="415" y="388"/>
                      </a:cubicBezTo>
                      <a:cubicBezTo>
                        <a:pt x="416" y="342"/>
                        <a:pt x="416" y="296"/>
                        <a:pt x="416" y="251"/>
                      </a:cubicBezTo>
                      <a:cubicBezTo>
                        <a:pt x="419" y="251"/>
                        <a:pt x="422" y="251"/>
                        <a:pt x="425" y="252"/>
                      </a:cubicBezTo>
                      <a:cubicBezTo>
                        <a:pt x="434" y="255"/>
                        <a:pt x="435" y="251"/>
                        <a:pt x="436" y="243"/>
                      </a:cubicBezTo>
                      <a:cubicBezTo>
                        <a:pt x="436" y="215"/>
                        <a:pt x="432" y="189"/>
                        <a:pt x="421" y="164"/>
                      </a:cubicBezTo>
                      <a:cubicBezTo>
                        <a:pt x="408" y="132"/>
                        <a:pt x="389" y="104"/>
                        <a:pt x="361" y="83"/>
                      </a:cubicBezTo>
                      <a:cubicBezTo>
                        <a:pt x="359" y="81"/>
                        <a:pt x="357" y="79"/>
                        <a:pt x="356" y="78"/>
                      </a:cubicBezTo>
                      <a:cubicBezTo>
                        <a:pt x="309" y="44"/>
                        <a:pt x="257" y="31"/>
                        <a:pt x="200" y="40"/>
                      </a:cubicBezTo>
                      <a:cubicBezTo>
                        <a:pt x="99" y="56"/>
                        <a:pt x="30" y="145"/>
                        <a:pt x="31" y="238"/>
                      </a:cubicBezTo>
                      <a:cubicBezTo>
                        <a:pt x="32" y="253"/>
                        <a:pt x="31" y="253"/>
                        <a:pt x="45" y="251"/>
                      </a:cubicBezTo>
                      <a:cubicBezTo>
                        <a:pt x="47" y="251"/>
                        <a:pt x="49" y="251"/>
                        <a:pt x="51" y="251"/>
                      </a:cubicBezTo>
                      <a:cubicBezTo>
                        <a:pt x="51" y="318"/>
                        <a:pt x="51" y="384"/>
                        <a:pt x="51" y="451"/>
                      </a:cubicBezTo>
                      <a:cubicBezTo>
                        <a:pt x="50" y="451"/>
                        <a:pt x="50" y="451"/>
                        <a:pt x="50" y="452"/>
                      </a:cubicBezTo>
                      <a:cubicBezTo>
                        <a:pt x="44" y="452"/>
                        <a:pt x="38" y="450"/>
                        <a:pt x="32" y="448"/>
                      </a:cubicBezTo>
                      <a:cubicBezTo>
                        <a:pt x="32" y="387"/>
                        <a:pt x="32" y="326"/>
                        <a:pt x="32" y="265"/>
                      </a:cubicBezTo>
                      <a:cubicBezTo>
                        <a:pt x="32" y="254"/>
                        <a:pt x="31" y="253"/>
                        <a:pt x="21" y="259"/>
                      </a:cubicBezTo>
                      <a:cubicBezTo>
                        <a:pt x="14" y="262"/>
                        <a:pt x="8" y="266"/>
                        <a:pt x="1" y="269"/>
                      </a:cubicBezTo>
                      <a:cubicBezTo>
                        <a:pt x="1" y="262"/>
                        <a:pt x="0" y="256"/>
                        <a:pt x="0" y="249"/>
                      </a:cubicBezTo>
                      <a:cubicBezTo>
                        <a:pt x="1" y="236"/>
                        <a:pt x="1" y="222"/>
                        <a:pt x="3" y="208"/>
                      </a:cubicBezTo>
                      <a:cubicBezTo>
                        <a:pt x="12" y="150"/>
                        <a:pt x="38" y="101"/>
                        <a:pt x="83" y="63"/>
                      </a:cubicBezTo>
                      <a:cubicBezTo>
                        <a:pt x="139" y="16"/>
                        <a:pt x="203" y="0"/>
                        <a:pt x="275" y="11"/>
                      </a:cubicBezTo>
                      <a:cubicBezTo>
                        <a:pt x="315" y="18"/>
                        <a:pt x="351" y="36"/>
                        <a:pt x="383" y="62"/>
                      </a:cubicBezTo>
                      <a:cubicBezTo>
                        <a:pt x="400" y="77"/>
                        <a:pt x="415" y="93"/>
                        <a:pt x="428" y="112"/>
                      </a:cubicBezTo>
                      <a:cubicBezTo>
                        <a:pt x="455" y="153"/>
                        <a:pt x="467" y="199"/>
                        <a:pt x="467" y="249"/>
                      </a:cubicBezTo>
                      <a:cubicBezTo>
                        <a:pt x="466" y="256"/>
                        <a:pt x="466" y="262"/>
                        <a:pt x="466" y="269"/>
                      </a:cubicBezTo>
                      <a:cubicBezTo>
                        <a:pt x="458" y="265"/>
                        <a:pt x="451" y="261"/>
                        <a:pt x="443" y="257"/>
                      </a:cubicBezTo>
                      <a:cubicBezTo>
                        <a:pt x="438" y="254"/>
                        <a:pt x="435" y="255"/>
                        <a:pt x="435" y="262"/>
                      </a:cubicBezTo>
                      <a:cubicBezTo>
                        <a:pt x="435" y="324"/>
                        <a:pt x="435" y="386"/>
                        <a:pt x="435" y="448"/>
                      </a:cubicBezTo>
                      <a:cubicBezTo>
                        <a:pt x="435" y="449"/>
                        <a:pt x="435" y="449"/>
                        <a:pt x="435" y="449"/>
                      </a:cubicBezTo>
                      <a:cubicBezTo>
                        <a:pt x="429" y="450"/>
                        <a:pt x="424" y="452"/>
                        <a:pt x="419" y="451"/>
                      </a:cubicBezTo>
                      <a:cubicBezTo>
                        <a:pt x="418" y="451"/>
                        <a:pt x="417" y="451"/>
                        <a:pt x="416" y="451"/>
                      </a:cubicBezTo>
                      <a:close/>
                    </a:path>
                  </a:pathLst>
                </a:custGeom>
                <a:solidFill>
                  <a:srgbClr val="7C54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0" name="Freeform 39"/>
                <p:cNvSpPr>
                  <a:spLocks/>
                </p:cNvSpPr>
                <p:nvPr/>
              </p:nvSpPr>
              <p:spPr bwMode="auto">
                <a:xfrm>
                  <a:off x="4499" y="1704"/>
                  <a:ext cx="59" cy="157"/>
                </a:xfrm>
                <a:custGeom>
                  <a:avLst/>
                  <a:gdLst>
                    <a:gd name="T0" fmla="*/ 43 w 74"/>
                    <a:gd name="T1" fmla="*/ 16 h 195"/>
                    <a:gd name="T2" fmla="*/ 63 w 74"/>
                    <a:gd name="T3" fmla="*/ 6 h 195"/>
                    <a:gd name="T4" fmla="*/ 74 w 74"/>
                    <a:gd name="T5" fmla="*/ 12 h 195"/>
                    <a:gd name="T6" fmla="*/ 74 w 74"/>
                    <a:gd name="T7" fmla="*/ 195 h 195"/>
                    <a:gd name="T8" fmla="*/ 3 w 74"/>
                    <a:gd name="T9" fmla="*/ 109 h 195"/>
                    <a:gd name="T10" fmla="*/ 43 w 74"/>
                    <a:gd name="T11" fmla="*/ 16 h 195"/>
                  </a:gdLst>
                  <a:ahLst/>
                  <a:cxnLst>
                    <a:cxn ang="0">
                      <a:pos x="T0" y="T1"/>
                    </a:cxn>
                    <a:cxn ang="0">
                      <a:pos x="T2" y="T3"/>
                    </a:cxn>
                    <a:cxn ang="0">
                      <a:pos x="T4" y="T5"/>
                    </a:cxn>
                    <a:cxn ang="0">
                      <a:pos x="T6" y="T7"/>
                    </a:cxn>
                    <a:cxn ang="0">
                      <a:pos x="T8" y="T9"/>
                    </a:cxn>
                    <a:cxn ang="0">
                      <a:pos x="T10" y="T11"/>
                    </a:cxn>
                  </a:cxnLst>
                  <a:rect l="0" t="0" r="r" b="b"/>
                  <a:pathLst>
                    <a:path w="74" h="195">
                      <a:moveTo>
                        <a:pt x="43" y="16"/>
                      </a:moveTo>
                      <a:cubicBezTo>
                        <a:pt x="50" y="13"/>
                        <a:pt x="56" y="9"/>
                        <a:pt x="63" y="6"/>
                      </a:cubicBezTo>
                      <a:cubicBezTo>
                        <a:pt x="73" y="0"/>
                        <a:pt x="74" y="1"/>
                        <a:pt x="74" y="12"/>
                      </a:cubicBezTo>
                      <a:cubicBezTo>
                        <a:pt x="74" y="73"/>
                        <a:pt x="74" y="134"/>
                        <a:pt x="74" y="195"/>
                      </a:cubicBezTo>
                      <a:cubicBezTo>
                        <a:pt x="37" y="186"/>
                        <a:pt x="5" y="147"/>
                        <a:pt x="3" y="109"/>
                      </a:cubicBezTo>
                      <a:cubicBezTo>
                        <a:pt x="0" y="71"/>
                        <a:pt x="14" y="40"/>
                        <a:pt x="43" y="16"/>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1" name="Freeform 40"/>
                <p:cNvSpPr>
                  <a:spLocks/>
                </p:cNvSpPr>
                <p:nvPr/>
              </p:nvSpPr>
              <p:spPr bwMode="auto">
                <a:xfrm>
                  <a:off x="4881" y="1705"/>
                  <a:ext cx="63" cy="156"/>
                </a:xfrm>
                <a:custGeom>
                  <a:avLst/>
                  <a:gdLst>
                    <a:gd name="T0" fmla="*/ 0 w 79"/>
                    <a:gd name="T1" fmla="*/ 194 h 194"/>
                    <a:gd name="T2" fmla="*/ 0 w 79"/>
                    <a:gd name="T3" fmla="*/ 8 h 194"/>
                    <a:gd name="T4" fmla="*/ 8 w 79"/>
                    <a:gd name="T5" fmla="*/ 3 h 194"/>
                    <a:gd name="T6" fmla="*/ 31 w 79"/>
                    <a:gd name="T7" fmla="*/ 15 h 194"/>
                    <a:gd name="T8" fmla="*/ 69 w 79"/>
                    <a:gd name="T9" fmla="*/ 73 h 194"/>
                    <a:gd name="T10" fmla="*/ 26 w 79"/>
                    <a:gd name="T11" fmla="*/ 183 h 194"/>
                    <a:gd name="T12" fmla="*/ 21 w 79"/>
                    <a:gd name="T13" fmla="*/ 187 h 194"/>
                    <a:gd name="T14" fmla="*/ 0 w 79"/>
                    <a:gd name="T15" fmla="*/ 194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194">
                      <a:moveTo>
                        <a:pt x="0" y="194"/>
                      </a:moveTo>
                      <a:cubicBezTo>
                        <a:pt x="0" y="132"/>
                        <a:pt x="0" y="70"/>
                        <a:pt x="0" y="8"/>
                      </a:cubicBezTo>
                      <a:cubicBezTo>
                        <a:pt x="0" y="1"/>
                        <a:pt x="3" y="0"/>
                        <a:pt x="8" y="3"/>
                      </a:cubicBezTo>
                      <a:cubicBezTo>
                        <a:pt x="16" y="7"/>
                        <a:pt x="23" y="11"/>
                        <a:pt x="31" y="15"/>
                      </a:cubicBezTo>
                      <a:cubicBezTo>
                        <a:pt x="49" y="31"/>
                        <a:pt x="64" y="49"/>
                        <a:pt x="69" y="73"/>
                      </a:cubicBezTo>
                      <a:cubicBezTo>
                        <a:pt x="79" y="117"/>
                        <a:pt x="62" y="158"/>
                        <a:pt x="26" y="183"/>
                      </a:cubicBezTo>
                      <a:cubicBezTo>
                        <a:pt x="24" y="184"/>
                        <a:pt x="22" y="185"/>
                        <a:pt x="21" y="187"/>
                      </a:cubicBezTo>
                      <a:cubicBezTo>
                        <a:pt x="14" y="189"/>
                        <a:pt x="7" y="192"/>
                        <a:pt x="0" y="194"/>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2" name="Freeform 41"/>
                <p:cNvSpPr>
                  <a:spLocks/>
                </p:cNvSpPr>
                <p:nvPr/>
              </p:nvSpPr>
              <p:spPr bwMode="auto">
                <a:xfrm>
                  <a:off x="4779" y="1837"/>
                  <a:ext cx="113" cy="75"/>
                </a:xfrm>
                <a:custGeom>
                  <a:avLst/>
                  <a:gdLst>
                    <a:gd name="T0" fmla="*/ 141 w 141"/>
                    <a:gd name="T1" fmla="*/ 0 h 93"/>
                    <a:gd name="T2" fmla="*/ 134 w 141"/>
                    <a:gd name="T3" fmla="*/ 0 h 93"/>
                    <a:gd name="T4" fmla="*/ 32 w 141"/>
                    <a:gd name="T5" fmla="*/ 72 h 93"/>
                    <a:gd name="T6" fmla="*/ 16 w 141"/>
                    <a:gd name="T7" fmla="*/ 60 h 93"/>
                    <a:gd name="T8" fmla="*/ 0 w 141"/>
                    <a:gd name="T9" fmla="*/ 76 h 93"/>
                    <a:gd name="T10" fmla="*/ 16 w 141"/>
                    <a:gd name="T11" fmla="*/ 93 h 93"/>
                    <a:gd name="T12" fmla="*/ 32 w 141"/>
                    <a:gd name="T13" fmla="*/ 80 h 93"/>
                    <a:gd name="T14" fmla="*/ 141 w 141"/>
                    <a:gd name="T15" fmla="*/ 0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93">
                      <a:moveTo>
                        <a:pt x="141" y="0"/>
                      </a:moveTo>
                      <a:cubicBezTo>
                        <a:pt x="134" y="0"/>
                        <a:pt x="134" y="0"/>
                        <a:pt x="134" y="0"/>
                      </a:cubicBezTo>
                      <a:cubicBezTo>
                        <a:pt x="134" y="37"/>
                        <a:pt x="89" y="67"/>
                        <a:pt x="32" y="72"/>
                      </a:cubicBezTo>
                      <a:cubicBezTo>
                        <a:pt x="30" y="65"/>
                        <a:pt x="24" y="60"/>
                        <a:pt x="16" y="60"/>
                      </a:cubicBezTo>
                      <a:cubicBezTo>
                        <a:pt x="8" y="60"/>
                        <a:pt x="0" y="67"/>
                        <a:pt x="0" y="76"/>
                      </a:cubicBezTo>
                      <a:cubicBezTo>
                        <a:pt x="0" y="85"/>
                        <a:pt x="8" y="93"/>
                        <a:pt x="16" y="93"/>
                      </a:cubicBezTo>
                      <a:cubicBezTo>
                        <a:pt x="24" y="93"/>
                        <a:pt x="31" y="87"/>
                        <a:pt x="32" y="80"/>
                      </a:cubicBezTo>
                      <a:cubicBezTo>
                        <a:pt x="94" y="75"/>
                        <a:pt x="141" y="41"/>
                        <a:pt x="141" y="0"/>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3" name="Freeform 42"/>
                <p:cNvSpPr>
                  <a:spLocks/>
                </p:cNvSpPr>
                <p:nvPr/>
              </p:nvSpPr>
              <p:spPr bwMode="auto">
                <a:xfrm>
                  <a:off x="4518" y="1628"/>
                  <a:ext cx="200" cy="261"/>
                </a:xfrm>
                <a:custGeom>
                  <a:avLst/>
                  <a:gdLst>
                    <a:gd name="T0" fmla="*/ 67 w 250"/>
                    <a:gd name="T1" fmla="*/ 180 h 325"/>
                    <a:gd name="T2" fmla="*/ 62 w 250"/>
                    <a:gd name="T3" fmla="*/ 121 h 325"/>
                    <a:gd name="T4" fmla="*/ 57 w 250"/>
                    <a:gd name="T5" fmla="*/ 65 h 325"/>
                    <a:gd name="T6" fmla="*/ 94 w 250"/>
                    <a:gd name="T7" fmla="*/ 33 h 325"/>
                    <a:gd name="T8" fmla="*/ 95 w 250"/>
                    <a:gd name="T9" fmla="*/ 33 h 325"/>
                    <a:gd name="T10" fmla="*/ 149 w 250"/>
                    <a:gd name="T11" fmla="*/ 22 h 325"/>
                    <a:gd name="T12" fmla="*/ 195 w 250"/>
                    <a:gd name="T13" fmla="*/ 51 h 325"/>
                    <a:gd name="T14" fmla="*/ 208 w 250"/>
                    <a:gd name="T15" fmla="*/ 49 h 325"/>
                    <a:gd name="T16" fmla="*/ 234 w 250"/>
                    <a:gd name="T17" fmla="*/ 67 h 325"/>
                    <a:gd name="T18" fmla="*/ 238 w 250"/>
                    <a:gd name="T19" fmla="*/ 85 h 325"/>
                    <a:gd name="T20" fmla="*/ 248 w 250"/>
                    <a:gd name="T21" fmla="*/ 211 h 325"/>
                    <a:gd name="T22" fmla="*/ 241 w 250"/>
                    <a:gd name="T23" fmla="*/ 269 h 325"/>
                    <a:gd name="T24" fmla="*/ 187 w 250"/>
                    <a:gd name="T25" fmla="*/ 315 h 325"/>
                    <a:gd name="T26" fmla="*/ 92 w 250"/>
                    <a:gd name="T27" fmla="*/ 307 h 325"/>
                    <a:gd name="T28" fmla="*/ 50 w 250"/>
                    <a:gd name="T29" fmla="*/ 264 h 325"/>
                    <a:gd name="T30" fmla="*/ 8 w 250"/>
                    <a:gd name="T31" fmla="*/ 201 h 325"/>
                    <a:gd name="T32" fmla="*/ 13 w 250"/>
                    <a:gd name="T33" fmla="*/ 164 h 325"/>
                    <a:gd name="T34" fmla="*/ 51 w 250"/>
                    <a:gd name="T35" fmla="*/ 166 h 325"/>
                    <a:gd name="T36" fmla="*/ 65 w 250"/>
                    <a:gd name="T37" fmla="*/ 180 h 325"/>
                    <a:gd name="T38" fmla="*/ 67 w 250"/>
                    <a:gd name="T39" fmla="*/ 18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0" h="325">
                      <a:moveTo>
                        <a:pt x="67" y="180"/>
                      </a:moveTo>
                      <a:cubicBezTo>
                        <a:pt x="65" y="160"/>
                        <a:pt x="64" y="141"/>
                        <a:pt x="62" y="121"/>
                      </a:cubicBezTo>
                      <a:cubicBezTo>
                        <a:pt x="60" y="103"/>
                        <a:pt x="59" y="84"/>
                        <a:pt x="57" y="65"/>
                      </a:cubicBezTo>
                      <a:cubicBezTo>
                        <a:pt x="56" y="40"/>
                        <a:pt x="70" y="28"/>
                        <a:pt x="94" y="33"/>
                      </a:cubicBezTo>
                      <a:cubicBezTo>
                        <a:pt x="95" y="33"/>
                        <a:pt x="95" y="33"/>
                        <a:pt x="95" y="33"/>
                      </a:cubicBezTo>
                      <a:cubicBezTo>
                        <a:pt x="103" y="2"/>
                        <a:pt x="133" y="0"/>
                        <a:pt x="149" y="22"/>
                      </a:cubicBezTo>
                      <a:cubicBezTo>
                        <a:pt x="177" y="13"/>
                        <a:pt x="185" y="18"/>
                        <a:pt x="195" y="51"/>
                      </a:cubicBezTo>
                      <a:cubicBezTo>
                        <a:pt x="199" y="50"/>
                        <a:pt x="203" y="49"/>
                        <a:pt x="208" y="49"/>
                      </a:cubicBezTo>
                      <a:cubicBezTo>
                        <a:pt x="221" y="48"/>
                        <a:pt x="230" y="53"/>
                        <a:pt x="234" y="67"/>
                      </a:cubicBezTo>
                      <a:cubicBezTo>
                        <a:pt x="236" y="73"/>
                        <a:pt x="237" y="79"/>
                        <a:pt x="238" y="85"/>
                      </a:cubicBezTo>
                      <a:cubicBezTo>
                        <a:pt x="242" y="127"/>
                        <a:pt x="245" y="169"/>
                        <a:pt x="248" y="211"/>
                      </a:cubicBezTo>
                      <a:cubicBezTo>
                        <a:pt x="250" y="230"/>
                        <a:pt x="249" y="250"/>
                        <a:pt x="241" y="269"/>
                      </a:cubicBezTo>
                      <a:cubicBezTo>
                        <a:pt x="230" y="293"/>
                        <a:pt x="213" y="309"/>
                        <a:pt x="187" y="315"/>
                      </a:cubicBezTo>
                      <a:cubicBezTo>
                        <a:pt x="154" y="324"/>
                        <a:pt x="122" y="325"/>
                        <a:pt x="92" y="307"/>
                      </a:cubicBezTo>
                      <a:cubicBezTo>
                        <a:pt x="73" y="297"/>
                        <a:pt x="61" y="281"/>
                        <a:pt x="50" y="264"/>
                      </a:cubicBezTo>
                      <a:cubicBezTo>
                        <a:pt x="35" y="243"/>
                        <a:pt x="22" y="222"/>
                        <a:pt x="8" y="201"/>
                      </a:cubicBezTo>
                      <a:cubicBezTo>
                        <a:pt x="0" y="188"/>
                        <a:pt x="2" y="173"/>
                        <a:pt x="13" y="164"/>
                      </a:cubicBezTo>
                      <a:cubicBezTo>
                        <a:pt x="23" y="155"/>
                        <a:pt x="40" y="156"/>
                        <a:pt x="51" y="166"/>
                      </a:cubicBezTo>
                      <a:cubicBezTo>
                        <a:pt x="56" y="170"/>
                        <a:pt x="60" y="176"/>
                        <a:pt x="65" y="180"/>
                      </a:cubicBezTo>
                      <a:cubicBezTo>
                        <a:pt x="66" y="180"/>
                        <a:pt x="66" y="180"/>
                        <a:pt x="67" y="180"/>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4" name="Freeform 43"/>
                <p:cNvSpPr>
                  <a:spLocks/>
                </p:cNvSpPr>
                <p:nvPr/>
              </p:nvSpPr>
              <p:spPr bwMode="auto">
                <a:xfrm>
                  <a:off x="4590" y="1861"/>
                  <a:ext cx="124" cy="143"/>
                </a:xfrm>
                <a:custGeom>
                  <a:avLst/>
                  <a:gdLst>
                    <a:gd name="T0" fmla="*/ 124 w 124"/>
                    <a:gd name="T1" fmla="*/ 129 h 143"/>
                    <a:gd name="T2" fmla="*/ 16 w 124"/>
                    <a:gd name="T3" fmla="*/ 143 h 143"/>
                    <a:gd name="T4" fmla="*/ 0 w 124"/>
                    <a:gd name="T5" fmla="*/ 13 h 143"/>
                    <a:gd name="T6" fmla="*/ 108 w 124"/>
                    <a:gd name="T7" fmla="*/ 0 h 143"/>
                    <a:gd name="T8" fmla="*/ 124 w 124"/>
                    <a:gd name="T9" fmla="*/ 129 h 143"/>
                  </a:gdLst>
                  <a:ahLst/>
                  <a:cxnLst>
                    <a:cxn ang="0">
                      <a:pos x="T0" y="T1"/>
                    </a:cxn>
                    <a:cxn ang="0">
                      <a:pos x="T2" y="T3"/>
                    </a:cxn>
                    <a:cxn ang="0">
                      <a:pos x="T4" y="T5"/>
                    </a:cxn>
                    <a:cxn ang="0">
                      <a:pos x="T6" y="T7"/>
                    </a:cxn>
                    <a:cxn ang="0">
                      <a:pos x="T8" y="T9"/>
                    </a:cxn>
                  </a:cxnLst>
                  <a:rect l="0" t="0" r="r" b="b"/>
                  <a:pathLst>
                    <a:path w="124" h="143">
                      <a:moveTo>
                        <a:pt x="124" y="129"/>
                      </a:moveTo>
                      <a:lnTo>
                        <a:pt x="16" y="143"/>
                      </a:lnTo>
                      <a:lnTo>
                        <a:pt x="0" y="13"/>
                      </a:lnTo>
                      <a:lnTo>
                        <a:pt x="108" y="0"/>
                      </a:lnTo>
                      <a:lnTo>
                        <a:pt x="124" y="129"/>
                      </a:lnTo>
                      <a:close/>
                    </a:path>
                  </a:pathLst>
                </a:custGeom>
                <a:solidFill>
                  <a:srgbClr val="009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5" name="Freeform 44"/>
                <p:cNvSpPr>
                  <a:spLocks/>
                </p:cNvSpPr>
                <p:nvPr/>
              </p:nvSpPr>
              <p:spPr bwMode="auto">
                <a:xfrm>
                  <a:off x="4716" y="1628"/>
                  <a:ext cx="200" cy="261"/>
                </a:xfrm>
                <a:custGeom>
                  <a:avLst/>
                  <a:gdLst>
                    <a:gd name="T0" fmla="*/ 185 w 250"/>
                    <a:gd name="T1" fmla="*/ 180 h 325"/>
                    <a:gd name="T2" fmla="*/ 199 w 250"/>
                    <a:gd name="T3" fmla="*/ 166 h 325"/>
                    <a:gd name="T4" fmla="*/ 237 w 250"/>
                    <a:gd name="T5" fmla="*/ 164 h 325"/>
                    <a:gd name="T6" fmla="*/ 242 w 250"/>
                    <a:gd name="T7" fmla="*/ 201 h 325"/>
                    <a:gd name="T8" fmla="*/ 200 w 250"/>
                    <a:gd name="T9" fmla="*/ 264 h 325"/>
                    <a:gd name="T10" fmla="*/ 158 w 250"/>
                    <a:gd name="T11" fmla="*/ 307 h 325"/>
                    <a:gd name="T12" fmla="*/ 62 w 250"/>
                    <a:gd name="T13" fmla="*/ 315 h 325"/>
                    <a:gd name="T14" fmla="*/ 9 w 250"/>
                    <a:gd name="T15" fmla="*/ 269 h 325"/>
                    <a:gd name="T16" fmla="*/ 1 w 250"/>
                    <a:gd name="T17" fmla="*/ 211 h 325"/>
                    <a:gd name="T18" fmla="*/ 12 w 250"/>
                    <a:gd name="T19" fmla="*/ 85 h 325"/>
                    <a:gd name="T20" fmla="*/ 15 w 250"/>
                    <a:gd name="T21" fmla="*/ 67 h 325"/>
                    <a:gd name="T22" fmla="*/ 42 w 250"/>
                    <a:gd name="T23" fmla="*/ 49 h 325"/>
                    <a:gd name="T24" fmla="*/ 55 w 250"/>
                    <a:gd name="T25" fmla="*/ 51 h 325"/>
                    <a:gd name="T26" fmla="*/ 101 w 250"/>
                    <a:gd name="T27" fmla="*/ 22 h 325"/>
                    <a:gd name="T28" fmla="*/ 154 w 250"/>
                    <a:gd name="T29" fmla="*/ 33 h 325"/>
                    <a:gd name="T30" fmla="*/ 155 w 250"/>
                    <a:gd name="T31" fmla="*/ 33 h 325"/>
                    <a:gd name="T32" fmla="*/ 192 w 250"/>
                    <a:gd name="T33" fmla="*/ 65 h 325"/>
                    <a:gd name="T34" fmla="*/ 188 w 250"/>
                    <a:gd name="T35" fmla="*/ 121 h 325"/>
                    <a:gd name="T36" fmla="*/ 183 w 250"/>
                    <a:gd name="T37" fmla="*/ 180 h 325"/>
                    <a:gd name="T38" fmla="*/ 185 w 250"/>
                    <a:gd name="T39" fmla="*/ 18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0" h="325">
                      <a:moveTo>
                        <a:pt x="185" y="180"/>
                      </a:moveTo>
                      <a:cubicBezTo>
                        <a:pt x="189" y="176"/>
                        <a:pt x="194" y="170"/>
                        <a:pt x="199" y="166"/>
                      </a:cubicBezTo>
                      <a:cubicBezTo>
                        <a:pt x="210" y="156"/>
                        <a:pt x="226" y="155"/>
                        <a:pt x="237" y="164"/>
                      </a:cubicBezTo>
                      <a:cubicBezTo>
                        <a:pt x="248" y="173"/>
                        <a:pt x="250" y="188"/>
                        <a:pt x="242" y="201"/>
                      </a:cubicBezTo>
                      <a:cubicBezTo>
                        <a:pt x="228" y="222"/>
                        <a:pt x="214" y="243"/>
                        <a:pt x="200" y="264"/>
                      </a:cubicBezTo>
                      <a:cubicBezTo>
                        <a:pt x="188" y="281"/>
                        <a:pt x="176" y="297"/>
                        <a:pt x="158" y="307"/>
                      </a:cubicBezTo>
                      <a:cubicBezTo>
                        <a:pt x="128" y="325"/>
                        <a:pt x="95" y="324"/>
                        <a:pt x="62" y="315"/>
                      </a:cubicBezTo>
                      <a:cubicBezTo>
                        <a:pt x="37" y="309"/>
                        <a:pt x="19" y="293"/>
                        <a:pt x="9" y="269"/>
                      </a:cubicBezTo>
                      <a:cubicBezTo>
                        <a:pt x="1" y="250"/>
                        <a:pt x="0" y="230"/>
                        <a:pt x="1" y="211"/>
                      </a:cubicBezTo>
                      <a:cubicBezTo>
                        <a:pt x="4" y="169"/>
                        <a:pt x="8" y="127"/>
                        <a:pt x="12" y="85"/>
                      </a:cubicBezTo>
                      <a:cubicBezTo>
                        <a:pt x="12" y="79"/>
                        <a:pt x="13" y="73"/>
                        <a:pt x="15" y="67"/>
                      </a:cubicBezTo>
                      <a:cubicBezTo>
                        <a:pt x="19" y="53"/>
                        <a:pt x="28" y="48"/>
                        <a:pt x="42" y="49"/>
                      </a:cubicBezTo>
                      <a:cubicBezTo>
                        <a:pt x="46" y="49"/>
                        <a:pt x="50" y="50"/>
                        <a:pt x="55" y="51"/>
                      </a:cubicBezTo>
                      <a:cubicBezTo>
                        <a:pt x="65" y="18"/>
                        <a:pt x="72" y="13"/>
                        <a:pt x="101" y="22"/>
                      </a:cubicBezTo>
                      <a:cubicBezTo>
                        <a:pt x="116" y="0"/>
                        <a:pt x="146" y="2"/>
                        <a:pt x="154" y="33"/>
                      </a:cubicBezTo>
                      <a:cubicBezTo>
                        <a:pt x="155" y="33"/>
                        <a:pt x="155" y="33"/>
                        <a:pt x="155" y="33"/>
                      </a:cubicBezTo>
                      <a:cubicBezTo>
                        <a:pt x="179" y="28"/>
                        <a:pt x="194" y="40"/>
                        <a:pt x="192" y="65"/>
                      </a:cubicBezTo>
                      <a:cubicBezTo>
                        <a:pt x="191" y="84"/>
                        <a:pt x="189" y="103"/>
                        <a:pt x="188" y="121"/>
                      </a:cubicBezTo>
                      <a:cubicBezTo>
                        <a:pt x="186" y="141"/>
                        <a:pt x="184" y="160"/>
                        <a:pt x="183" y="180"/>
                      </a:cubicBezTo>
                      <a:cubicBezTo>
                        <a:pt x="183" y="180"/>
                        <a:pt x="184" y="180"/>
                        <a:pt x="185" y="180"/>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6" name="Freeform 45"/>
                <p:cNvSpPr>
                  <a:spLocks/>
                </p:cNvSpPr>
                <p:nvPr/>
              </p:nvSpPr>
              <p:spPr bwMode="auto">
                <a:xfrm>
                  <a:off x="4719" y="1861"/>
                  <a:ext cx="123" cy="143"/>
                </a:xfrm>
                <a:custGeom>
                  <a:avLst/>
                  <a:gdLst>
                    <a:gd name="T0" fmla="*/ 0 w 123"/>
                    <a:gd name="T1" fmla="*/ 129 h 143"/>
                    <a:gd name="T2" fmla="*/ 107 w 123"/>
                    <a:gd name="T3" fmla="*/ 143 h 143"/>
                    <a:gd name="T4" fmla="*/ 123 w 123"/>
                    <a:gd name="T5" fmla="*/ 13 h 143"/>
                    <a:gd name="T6" fmla="*/ 16 w 123"/>
                    <a:gd name="T7" fmla="*/ 0 h 143"/>
                    <a:gd name="T8" fmla="*/ 0 w 123"/>
                    <a:gd name="T9" fmla="*/ 129 h 143"/>
                  </a:gdLst>
                  <a:ahLst/>
                  <a:cxnLst>
                    <a:cxn ang="0">
                      <a:pos x="T0" y="T1"/>
                    </a:cxn>
                    <a:cxn ang="0">
                      <a:pos x="T2" y="T3"/>
                    </a:cxn>
                    <a:cxn ang="0">
                      <a:pos x="T4" y="T5"/>
                    </a:cxn>
                    <a:cxn ang="0">
                      <a:pos x="T6" y="T7"/>
                    </a:cxn>
                    <a:cxn ang="0">
                      <a:pos x="T8" y="T9"/>
                    </a:cxn>
                  </a:cxnLst>
                  <a:rect l="0" t="0" r="r" b="b"/>
                  <a:pathLst>
                    <a:path w="123" h="143">
                      <a:moveTo>
                        <a:pt x="0" y="129"/>
                      </a:moveTo>
                      <a:lnTo>
                        <a:pt x="107" y="143"/>
                      </a:lnTo>
                      <a:lnTo>
                        <a:pt x="123" y="13"/>
                      </a:lnTo>
                      <a:lnTo>
                        <a:pt x="16" y="0"/>
                      </a:lnTo>
                      <a:lnTo>
                        <a:pt x="0" y="129"/>
                      </a:lnTo>
                      <a:close/>
                    </a:path>
                  </a:pathLst>
                </a:custGeom>
                <a:solidFill>
                  <a:srgbClr val="009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7" name="Rectangle 46"/>
                <p:cNvSpPr>
                  <a:spLocks noChangeArrowheads="1"/>
                </p:cNvSpPr>
                <p:nvPr/>
              </p:nvSpPr>
              <p:spPr bwMode="auto">
                <a:xfrm>
                  <a:off x="4457" y="1928"/>
                  <a:ext cx="526" cy="278"/>
                </a:xfrm>
                <a:prstGeom prst="rect">
                  <a:avLst/>
                </a:prstGeom>
                <a:solidFill>
                  <a:srgbClr val="C8CA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8" name="Oval 47"/>
                <p:cNvSpPr>
                  <a:spLocks noChangeArrowheads="1"/>
                </p:cNvSpPr>
                <p:nvPr/>
              </p:nvSpPr>
              <p:spPr bwMode="auto">
                <a:xfrm>
                  <a:off x="4685" y="2032"/>
                  <a:ext cx="69" cy="70"/>
                </a:xfrm>
                <a:prstGeom prst="ellipse">
                  <a:avLst/>
                </a:prstGeom>
                <a:solidFill>
                  <a:srgbClr val="EAEB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9" name="Freeform 48"/>
                <p:cNvSpPr>
                  <a:spLocks/>
                </p:cNvSpPr>
                <p:nvPr/>
              </p:nvSpPr>
              <p:spPr bwMode="auto">
                <a:xfrm>
                  <a:off x="4006" y="1928"/>
                  <a:ext cx="243" cy="99"/>
                </a:xfrm>
                <a:custGeom>
                  <a:avLst/>
                  <a:gdLst>
                    <a:gd name="T0" fmla="*/ 216 w 304"/>
                    <a:gd name="T1" fmla="*/ 65 h 123"/>
                    <a:gd name="T2" fmla="*/ 152 w 304"/>
                    <a:gd name="T3" fmla="*/ 83 h 123"/>
                    <a:gd name="T4" fmla="*/ 88 w 304"/>
                    <a:gd name="T5" fmla="*/ 65 h 123"/>
                    <a:gd name="T6" fmla="*/ 0 w 304"/>
                    <a:gd name="T7" fmla="*/ 0 h 123"/>
                    <a:gd name="T8" fmla="*/ 0 w 304"/>
                    <a:gd name="T9" fmla="*/ 35 h 123"/>
                    <a:gd name="T10" fmla="*/ 8 w 304"/>
                    <a:gd name="T11" fmla="*/ 40 h 123"/>
                    <a:gd name="T12" fmla="*/ 89 w 304"/>
                    <a:gd name="T13" fmla="*/ 106 h 123"/>
                    <a:gd name="T14" fmla="*/ 152 w 304"/>
                    <a:gd name="T15" fmla="*/ 123 h 123"/>
                    <a:gd name="T16" fmla="*/ 215 w 304"/>
                    <a:gd name="T17" fmla="*/ 106 h 123"/>
                    <a:gd name="T18" fmla="*/ 297 w 304"/>
                    <a:gd name="T19" fmla="*/ 40 h 123"/>
                    <a:gd name="T20" fmla="*/ 304 w 304"/>
                    <a:gd name="T21" fmla="*/ 35 h 123"/>
                    <a:gd name="T22" fmla="*/ 304 w 304"/>
                    <a:gd name="T23" fmla="*/ 0 h 123"/>
                    <a:gd name="T24" fmla="*/ 216 w 304"/>
                    <a:gd name="T25" fmla="*/ 6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4" h="123">
                      <a:moveTo>
                        <a:pt x="216" y="65"/>
                      </a:moveTo>
                      <a:cubicBezTo>
                        <a:pt x="196" y="78"/>
                        <a:pt x="175" y="83"/>
                        <a:pt x="152" y="83"/>
                      </a:cubicBezTo>
                      <a:cubicBezTo>
                        <a:pt x="130" y="83"/>
                        <a:pt x="108" y="78"/>
                        <a:pt x="88" y="65"/>
                      </a:cubicBezTo>
                      <a:cubicBezTo>
                        <a:pt x="57" y="45"/>
                        <a:pt x="27" y="25"/>
                        <a:pt x="0" y="0"/>
                      </a:cubicBezTo>
                      <a:cubicBezTo>
                        <a:pt x="0" y="12"/>
                        <a:pt x="0" y="23"/>
                        <a:pt x="0" y="35"/>
                      </a:cubicBezTo>
                      <a:cubicBezTo>
                        <a:pt x="4" y="36"/>
                        <a:pt x="6" y="38"/>
                        <a:pt x="8" y="40"/>
                      </a:cubicBezTo>
                      <a:cubicBezTo>
                        <a:pt x="33" y="64"/>
                        <a:pt x="60" y="86"/>
                        <a:pt x="89" y="106"/>
                      </a:cubicBezTo>
                      <a:cubicBezTo>
                        <a:pt x="108" y="120"/>
                        <a:pt x="130" y="123"/>
                        <a:pt x="152" y="123"/>
                      </a:cubicBezTo>
                      <a:cubicBezTo>
                        <a:pt x="174" y="123"/>
                        <a:pt x="196" y="120"/>
                        <a:pt x="215" y="106"/>
                      </a:cubicBezTo>
                      <a:cubicBezTo>
                        <a:pt x="244" y="86"/>
                        <a:pt x="271" y="64"/>
                        <a:pt x="297" y="40"/>
                      </a:cubicBezTo>
                      <a:cubicBezTo>
                        <a:pt x="299" y="38"/>
                        <a:pt x="301" y="36"/>
                        <a:pt x="304" y="35"/>
                      </a:cubicBezTo>
                      <a:cubicBezTo>
                        <a:pt x="304" y="23"/>
                        <a:pt x="304" y="12"/>
                        <a:pt x="304" y="0"/>
                      </a:cubicBezTo>
                      <a:cubicBezTo>
                        <a:pt x="277" y="25"/>
                        <a:pt x="247" y="45"/>
                        <a:pt x="216" y="65"/>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20" name="Freeform 49"/>
                <p:cNvSpPr>
                  <a:spLocks/>
                </p:cNvSpPr>
                <p:nvPr/>
              </p:nvSpPr>
              <p:spPr bwMode="auto">
                <a:xfrm>
                  <a:off x="3723" y="2020"/>
                  <a:ext cx="810" cy="186"/>
                </a:xfrm>
                <a:custGeom>
                  <a:avLst/>
                  <a:gdLst>
                    <a:gd name="T0" fmla="*/ 0 w 1012"/>
                    <a:gd name="T1" fmla="*/ 130 h 231"/>
                    <a:gd name="T2" fmla="*/ 93 w 1012"/>
                    <a:gd name="T3" fmla="*/ 59 h 231"/>
                    <a:gd name="T4" fmla="*/ 133 w 1012"/>
                    <a:gd name="T5" fmla="*/ 48 h 231"/>
                    <a:gd name="T6" fmla="*/ 309 w 1012"/>
                    <a:gd name="T7" fmla="*/ 0 h 231"/>
                    <a:gd name="T8" fmla="*/ 377 w 1012"/>
                    <a:gd name="T9" fmla="*/ 76 h 231"/>
                    <a:gd name="T10" fmla="*/ 613 w 1012"/>
                    <a:gd name="T11" fmla="*/ 87 h 231"/>
                    <a:gd name="T12" fmla="*/ 703 w 1012"/>
                    <a:gd name="T13" fmla="*/ 0 h 231"/>
                    <a:gd name="T14" fmla="*/ 940 w 1012"/>
                    <a:gd name="T15" fmla="*/ 65 h 231"/>
                    <a:gd name="T16" fmla="*/ 1006 w 1012"/>
                    <a:gd name="T17" fmla="*/ 119 h 231"/>
                    <a:gd name="T18" fmla="*/ 1012 w 1012"/>
                    <a:gd name="T19" fmla="*/ 130 h 231"/>
                    <a:gd name="T20" fmla="*/ 1012 w 1012"/>
                    <a:gd name="T21" fmla="*/ 223 h 231"/>
                    <a:gd name="T22" fmla="*/ 1004 w 1012"/>
                    <a:gd name="T23" fmla="*/ 231 h 231"/>
                    <a:gd name="T24" fmla="*/ 56 w 1012"/>
                    <a:gd name="T25" fmla="*/ 231 h 231"/>
                    <a:gd name="T26" fmla="*/ 6 w 1012"/>
                    <a:gd name="T27" fmla="*/ 231 h 231"/>
                    <a:gd name="T28" fmla="*/ 0 w 1012"/>
                    <a:gd name="T29" fmla="*/ 225 h 231"/>
                    <a:gd name="T30" fmla="*/ 0 w 1012"/>
                    <a:gd name="T31" fmla="*/ 13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12" h="231">
                      <a:moveTo>
                        <a:pt x="0" y="130"/>
                      </a:moveTo>
                      <a:cubicBezTo>
                        <a:pt x="19" y="91"/>
                        <a:pt x="51" y="68"/>
                        <a:pt x="93" y="59"/>
                      </a:cubicBezTo>
                      <a:cubicBezTo>
                        <a:pt x="106" y="56"/>
                        <a:pt x="119" y="52"/>
                        <a:pt x="133" y="48"/>
                      </a:cubicBezTo>
                      <a:cubicBezTo>
                        <a:pt x="191" y="32"/>
                        <a:pt x="250" y="16"/>
                        <a:pt x="309" y="0"/>
                      </a:cubicBezTo>
                      <a:cubicBezTo>
                        <a:pt x="322" y="34"/>
                        <a:pt x="346" y="59"/>
                        <a:pt x="377" y="76"/>
                      </a:cubicBezTo>
                      <a:cubicBezTo>
                        <a:pt x="454" y="118"/>
                        <a:pt x="533" y="120"/>
                        <a:pt x="613" y="87"/>
                      </a:cubicBezTo>
                      <a:cubicBezTo>
                        <a:pt x="655" y="70"/>
                        <a:pt x="687" y="43"/>
                        <a:pt x="703" y="0"/>
                      </a:cubicBezTo>
                      <a:cubicBezTo>
                        <a:pt x="782" y="21"/>
                        <a:pt x="862" y="42"/>
                        <a:pt x="940" y="65"/>
                      </a:cubicBezTo>
                      <a:cubicBezTo>
                        <a:pt x="969" y="73"/>
                        <a:pt x="990" y="93"/>
                        <a:pt x="1006" y="119"/>
                      </a:cubicBezTo>
                      <a:cubicBezTo>
                        <a:pt x="1008" y="123"/>
                        <a:pt x="1010" y="126"/>
                        <a:pt x="1012" y="130"/>
                      </a:cubicBezTo>
                      <a:cubicBezTo>
                        <a:pt x="1012" y="161"/>
                        <a:pt x="1012" y="192"/>
                        <a:pt x="1012" y="223"/>
                      </a:cubicBezTo>
                      <a:cubicBezTo>
                        <a:pt x="1012" y="229"/>
                        <a:pt x="1011" y="231"/>
                        <a:pt x="1004" y="231"/>
                      </a:cubicBezTo>
                      <a:cubicBezTo>
                        <a:pt x="688" y="231"/>
                        <a:pt x="372" y="231"/>
                        <a:pt x="56" y="231"/>
                      </a:cubicBezTo>
                      <a:cubicBezTo>
                        <a:pt x="39" y="231"/>
                        <a:pt x="23" y="230"/>
                        <a:pt x="6" y="231"/>
                      </a:cubicBezTo>
                      <a:cubicBezTo>
                        <a:pt x="1" y="231"/>
                        <a:pt x="0" y="230"/>
                        <a:pt x="0" y="225"/>
                      </a:cubicBezTo>
                      <a:cubicBezTo>
                        <a:pt x="0" y="193"/>
                        <a:pt x="0" y="161"/>
                        <a:pt x="0" y="130"/>
                      </a:cubicBezTo>
                      <a:close/>
                    </a:path>
                  </a:pathLst>
                </a:custGeom>
                <a:solidFill>
                  <a:srgbClr val="00A3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21" name="Freeform 50"/>
                <p:cNvSpPr>
                  <a:spLocks/>
                </p:cNvSpPr>
                <p:nvPr/>
              </p:nvSpPr>
              <p:spPr bwMode="auto">
                <a:xfrm>
                  <a:off x="3970" y="1956"/>
                  <a:ext cx="315" cy="161"/>
                </a:xfrm>
                <a:custGeom>
                  <a:avLst/>
                  <a:gdLst>
                    <a:gd name="T0" fmla="*/ 394 w 394"/>
                    <a:gd name="T1" fmla="*/ 80 h 200"/>
                    <a:gd name="T2" fmla="*/ 304 w 394"/>
                    <a:gd name="T3" fmla="*/ 167 h 200"/>
                    <a:gd name="T4" fmla="*/ 68 w 394"/>
                    <a:gd name="T5" fmla="*/ 156 h 200"/>
                    <a:gd name="T6" fmla="*/ 0 w 394"/>
                    <a:gd name="T7" fmla="*/ 80 h 200"/>
                    <a:gd name="T8" fmla="*/ 37 w 394"/>
                    <a:gd name="T9" fmla="*/ 69 h 200"/>
                    <a:gd name="T10" fmla="*/ 45 w 394"/>
                    <a:gd name="T11" fmla="*/ 58 h 200"/>
                    <a:gd name="T12" fmla="*/ 45 w 394"/>
                    <a:gd name="T13" fmla="*/ 0 h 200"/>
                    <a:gd name="T14" fmla="*/ 53 w 394"/>
                    <a:gd name="T15" fmla="*/ 5 h 200"/>
                    <a:gd name="T16" fmla="*/ 134 w 394"/>
                    <a:gd name="T17" fmla="*/ 71 h 200"/>
                    <a:gd name="T18" fmla="*/ 217 w 394"/>
                    <a:gd name="T19" fmla="*/ 86 h 200"/>
                    <a:gd name="T20" fmla="*/ 255 w 394"/>
                    <a:gd name="T21" fmla="*/ 74 h 200"/>
                    <a:gd name="T22" fmla="*/ 317 w 394"/>
                    <a:gd name="T23" fmla="*/ 26 h 200"/>
                    <a:gd name="T24" fmla="*/ 349 w 394"/>
                    <a:gd name="T25" fmla="*/ 0 h 200"/>
                    <a:gd name="T26" fmla="*/ 349 w 394"/>
                    <a:gd name="T27" fmla="*/ 58 h 200"/>
                    <a:gd name="T28" fmla="*/ 357 w 394"/>
                    <a:gd name="T29" fmla="*/ 69 h 200"/>
                    <a:gd name="T30" fmla="*/ 394 w 394"/>
                    <a:gd name="T31" fmla="*/ 8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4" h="200">
                      <a:moveTo>
                        <a:pt x="394" y="80"/>
                      </a:moveTo>
                      <a:cubicBezTo>
                        <a:pt x="378" y="123"/>
                        <a:pt x="346" y="150"/>
                        <a:pt x="304" y="167"/>
                      </a:cubicBezTo>
                      <a:cubicBezTo>
                        <a:pt x="224" y="200"/>
                        <a:pt x="145" y="198"/>
                        <a:pt x="68" y="156"/>
                      </a:cubicBezTo>
                      <a:cubicBezTo>
                        <a:pt x="37" y="139"/>
                        <a:pt x="13" y="114"/>
                        <a:pt x="0" y="80"/>
                      </a:cubicBezTo>
                      <a:cubicBezTo>
                        <a:pt x="12" y="76"/>
                        <a:pt x="25" y="72"/>
                        <a:pt x="37" y="69"/>
                      </a:cubicBezTo>
                      <a:cubicBezTo>
                        <a:pt x="43" y="68"/>
                        <a:pt x="45" y="65"/>
                        <a:pt x="45" y="58"/>
                      </a:cubicBezTo>
                      <a:cubicBezTo>
                        <a:pt x="45" y="39"/>
                        <a:pt x="45" y="20"/>
                        <a:pt x="45" y="0"/>
                      </a:cubicBezTo>
                      <a:cubicBezTo>
                        <a:pt x="49" y="0"/>
                        <a:pt x="51" y="3"/>
                        <a:pt x="53" y="5"/>
                      </a:cubicBezTo>
                      <a:cubicBezTo>
                        <a:pt x="78" y="29"/>
                        <a:pt x="105" y="51"/>
                        <a:pt x="134" y="71"/>
                      </a:cubicBezTo>
                      <a:cubicBezTo>
                        <a:pt x="159" y="89"/>
                        <a:pt x="188" y="89"/>
                        <a:pt x="217" y="86"/>
                      </a:cubicBezTo>
                      <a:cubicBezTo>
                        <a:pt x="230" y="85"/>
                        <a:pt x="243" y="82"/>
                        <a:pt x="255" y="74"/>
                      </a:cubicBezTo>
                      <a:cubicBezTo>
                        <a:pt x="277" y="60"/>
                        <a:pt x="297" y="43"/>
                        <a:pt x="317" y="26"/>
                      </a:cubicBezTo>
                      <a:cubicBezTo>
                        <a:pt x="328" y="17"/>
                        <a:pt x="336" y="6"/>
                        <a:pt x="349" y="0"/>
                      </a:cubicBezTo>
                      <a:cubicBezTo>
                        <a:pt x="349" y="20"/>
                        <a:pt x="350" y="39"/>
                        <a:pt x="349" y="58"/>
                      </a:cubicBezTo>
                      <a:cubicBezTo>
                        <a:pt x="349" y="65"/>
                        <a:pt x="351" y="68"/>
                        <a:pt x="357" y="69"/>
                      </a:cubicBezTo>
                      <a:cubicBezTo>
                        <a:pt x="370" y="72"/>
                        <a:pt x="382" y="76"/>
                        <a:pt x="394" y="80"/>
                      </a:cubicBezTo>
                      <a:close/>
                    </a:path>
                  </a:pathLst>
                </a:custGeom>
                <a:solidFill>
                  <a:srgbClr val="E1C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22" name="Freeform 51"/>
                <p:cNvSpPr>
                  <a:spLocks/>
                </p:cNvSpPr>
                <p:nvPr/>
              </p:nvSpPr>
              <p:spPr bwMode="auto">
                <a:xfrm>
                  <a:off x="3929" y="1474"/>
                  <a:ext cx="320" cy="227"/>
                </a:xfrm>
                <a:custGeom>
                  <a:avLst/>
                  <a:gdLst>
                    <a:gd name="T0" fmla="*/ 398 w 400"/>
                    <a:gd name="T1" fmla="*/ 96 h 283"/>
                    <a:gd name="T2" fmla="*/ 289 w 400"/>
                    <a:gd name="T3" fmla="*/ 45 h 283"/>
                    <a:gd name="T4" fmla="*/ 98 w 400"/>
                    <a:gd name="T5" fmla="*/ 97 h 283"/>
                    <a:gd name="T6" fmla="*/ 18 w 400"/>
                    <a:gd name="T7" fmla="*/ 242 h 283"/>
                    <a:gd name="T8" fmla="*/ 15 w 400"/>
                    <a:gd name="T9" fmla="*/ 283 h 283"/>
                    <a:gd name="T10" fmla="*/ 13 w 400"/>
                    <a:gd name="T11" fmla="*/ 152 h 283"/>
                    <a:gd name="T12" fmla="*/ 117 w 400"/>
                    <a:gd name="T13" fmla="*/ 46 h 283"/>
                    <a:gd name="T14" fmla="*/ 123 w 400"/>
                    <a:gd name="T15" fmla="*/ 34 h 283"/>
                    <a:gd name="T16" fmla="*/ 122 w 400"/>
                    <a:gd name="T17" fmla="*/ 31 h 283"/>
                    <a:gd name="T18" fmla="*/ 119 w 400"/>
                    <a:gd name="T19" fmla="*/ 8 h 283"/>
                    <a:gd name="T20" fmla="*/ 140 w 400"/>
                    <a:gd name="T21" fmla="*/ 8 h 283"/>
                    <a:gd name="T22" fmla="*/ 240 w 400"/>
                    <a:gd name="T23" fmla="*/ 13 h 283"/>
                    <a:gd name="T24" fmla="*/ 312 w 400"/>
                    <a:gd name="T25" fmla="*/ 19 h 283"/>
                    <a:gd name="T26" fmla="*/ 400 w 400"/>
                    <a:gd name="T27" fmla="*/ 90 h 283"/>
                    <a:gd name="T28" fmla="*/ 398 w 400"/>
                    <a:gd name="T29" fmla="*/ 9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0" h="283">
                      <a:moveTo>
                        <a:pt x="398" y="96"/>
                      </a:moveTo>
                      <a:cubicBezTo>
                        <a:pt x="366" y="70"/>
                        <a:pt x="330" y="52"/>
                        <a:pt x="289" y="45"/>
                      </a:cubicBezTo>
                      <a:cubicBezTo>
                        <a:pt x="218" y="34"/>
                        <a:pt x="154" y="50"/>
                        <a:pt x="98" y="97"/>
                      </a:cubicBezTo>
                      <a:cubicBezTo>
                        <a:pt x="53" y="135"/>
                        <a:pt x="26" y="184"/>
                        <a:pt x="18" y="242"/>
                      </a:cubicBezTo>
                      <a:cubicBezTo>
                        <a:pt x="16" y="256"/>
                        <a:pt x="16" y="270"/>
                        <a:pt x="15" y="283"/>
                      </a:cubicBezTo>
                      <a:cubicBezTo>
                        <a:pt x="5" y="240"/>
                        <a:pt x="0" y="196"/>
                        <a:pt x="13" y="152"/>
                      </a:cubicBezTo>
                      <a:cubicBezTo>
                        <a:pt x="29" y="98"/>
                        <a:pt x="64" y="63"/>
                        <a:pt x="117" y="46"/>
                      </a:cubicBezTo>
                      <a:cubicBezTo>
                        <a:pt x="125" y="44"/>
                        <a:pt x="128" y="41"/>
                        <a:pt x="123" y="34"/>
                      </a:cubicBezTo>
                      <a:cubicBezTo>
                        <a:pt x="123" y="33"/>
                        <a:pt x="122" y="32"/>
                        <a:pt x="122" y="31"/>
                      </a:cubicBezTo>
                      <a:cubicBezTo>
                        <a:pt x="120" y="23"/>
                        <a:pt x="116" y="14"/>
                        <a:pt x="119" y="8"/>
                      </a:cubicBezTo>
                      <a:cubicBezTo>
                        <a:pt x="124" y="0"/>
                        <a:pt x="133" y="7"/>
                        <a:pt x="140" y="8"/>
                      </a:cubicBezTo>
                      <a:cubicBezTo>
                        <a:pt x="173" y="12"/>
                        <a:pt x="206" y="16"/>
                        <a:pt x="240" y="13"/>
                      </a:cubicBezTo>
                      <a:cubicBezTo>
                        <a:pt x="264" y="11"/>
                        <a:pt x="288" y="12"/>
                        <a:pt x="312" y="19"/>
                      </a:cubicBezTo>
                      <a:cubicBezTo>
                        <a:pt x="352" y="30"/>
                        <a:pt x="382" y="53"/>
                        <a:pt x="400" y="90"/>
                      </a:cubicBezTo>
                      <a:cubicBezTo>
                        <a:pt x="400" y="92"/>
                        <a:pt x="400" y="94"/>
                        <a:pt x="398" y="96"/>
                      </a:cubicBezTo>
                      <a:close/>
                    </a:path>
                  </a:pathLst>
                </a:custGeom>
                <a:solidFill>
                  <a:srgbClr val="E2AB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23" name="Freeform 52"/>
                <p:cNvSpPr>
                  <a:spLocks/>
                </p:cNvSpPr>
                <p:nvPr/>
              </p:nvSpPr>
              <p:spPr bwMode="auto">
                <a:xfrm>
                  <a:off x="4248" y="1546"/>
                  <a:ext cx="76" cy="155"/>
                </a:xfrm>
                <a:custGeom>
                  <a:avLst/>
                  <a:gdLst>
                    <a:gd name="T0" fmla="*/ 0 w 95"/>
                    <a:gd name="T1" fmla="*/ 6 h 193"/>
                    <a:gd name="T2" fmla="*/ 2 w 95"/>
                    <a:gd name="T3" fmla="*/ 0 h 193"/>
                    <a:gd name="T4" fmla="*/ 92 w 95"/>
                    <a:gd name="T5" fmla="*/ 96 h 193"/>
                    <a:gd name="T6" fmla="*/ 84 w 95"/>
                    <a:gd name="T7" fmla="*/ 193 h 193"/>
                    <a:gd name="T8" fmla="*/ 44 w 95"/>
                    <a:gd name="T9" fmla="*/ 56 h 193"/>
                    <a:gd name="T10" fmla="*/ 0 w 95"/>
                    <a:gd name="T11" fmla="*/ 6 h 193"/>
                  </a:gdLst>
                  <a:ahLst/>
                  <a:cxnLst>
                    <a:cxn ang="0">
                      <a:pos x="T0" y="T1"/>
                    </a:cxn>
                    <a:cxn ang="0">
                      <a:pos x="T2" y="T3"/>
                    </a:cxn>
                    <a:cxn ang="0">
                      <a:pos x="T4" y="T5"/>
                    </a:cxn>
                    <a:cxn ang="0">
                      <a:pos x="T6" y="T7"/>
                    </a:cxn>
                    <a:cxn ang="0">
                      <a:pos x="T8" y="T9"/>
                    </a:cxn>
                    <a:cxn ang="0">
                      <a:pos x="T10" y="T11"/>
                    </a:cxn>
                  </a:cxnLst>
                  <a:rect l="0" t="0" r="r" b="b"/>
                  <a:pathLst>
                    <a:path w="95" h="193">
                      <a:moveTo>
                        <a:pt x="0" y="6"/>
                      </a:moveTo>
                      <a:cubicBezTo>
                        <a:pt x="2" y="4"/>
                        <a:pt x="2" y="2"/>
                        <a:pt x="2" y="0"/>
                      </a:cubicBezTo>
                      <a:cubicBezTo>
                        <a:pt x="56" y="9"/>
                        <a:pt x="86" y="41"/>
                        <a:pt x="92" y="96"/>
                      </a:cubicBezTo>
                      <a:cubicBezTo>
                        <a:pt x="95" y="129"/>
                        <a:pt x="91" y="161"/>
                        <a:pt x="84" y="193"/>
                      </a:cubicBezTo>
                      <a:cubicBezTo>
                        <a:pt x="83" y="143"/>
                        <a:pt x="72" y="97"/>
                        <a:pt x="44" y="56"/>
                      </a:cubicBezTo>
                      <a:cubicBezTo>
                        <a:pt x="32" y="37"/>
                        <a:pt x="17" y="21"/>
                        <a:pt x="0" y="6"/>
                      </a:cubicBezTo>
                      <a:close/>
                    </a:path>
                  </a:pathLst>
                </a:custGeom>
                <a:solidFill>
                  <a:srgbClr val="D79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24" name="Freeform 53"/>
                <p:cNvSpPr>
                  <a:spLocks/>
                </p:cNvSpPr>
                <p:nvPr/>
              </p:nvSpPr>
              <p:spPr bwMode="auto">
                <a:xfrm>
                  <a:off x="3981" y="1863"/>
                  <a:ext cx="1" cy="1"/>
                </a:xfrm>
                <a:custGeom>
                  <a:avLst/>
                  <a:gdLst>
                    <a:gd name="T0" fmla="*/ 0 w 1"/>
                    <a:gd name="T1" fmla="*/ 1 h 1"/>
                    <a:gd name="T2" fmla="*/ 1 w 1"/>
                    <a:gd name="T3" fmla="*/ 0 h 1"/>
                    <a:gd name="T4" fmla="*/ 1 w 1"/>
                    <a:gd name="T5" fmla="*/ 1 h 1"/>
                    <a:gd name="T6" fmla="*/ 0 w 1"/>
                    <a:gd name="T7" fmla="*/ 1 h 1"/>
                  </a:gdLst>
                  <a:ahLst/>
                  <a:cxnLst>
                    <a:cxn ang="0">
                      <a:pos x="T0" y="T1"/>
                    </a:cxn>
                    <a:cxn ang="0">
                      <a:pos x="T2" y="T3"/>
                    </a:cxn>
                    <a:cxn ang="0">
                      <a:pos x="T4" y="T5"/>
                    </a:cxn>
                    <a:cxn ang="0">
                      <a:pos x="T6" y="T7"/>
                    </a:cxn>
                  </a:cxnLst>
                  <a:rect l="0" t="0" r="r" b="b"/>
                  <a:pathLst>
                    <a:path w="1" h="1">
                      <a:moveTo>
                        <a:pt x="0" y="1"/>
                      </a:moveTo>
                      <a:cubicBezTo>
                        <a:pt x="0" y="0"/>
                        <a:pt x="0" y="0"/>
                        <a:pt x="1" y="0"/>
                      </a:cubicBezTo>
                      <a:cubicBezTo>
                        <a:pt x="1" y="0"/>
                        <a:pt x="1" y="1"/>
                        <a:pt x="1" y="1"/>
                      </a:cubicBezTo>
                      <a:cubicBezTo>
                        <a:pt x="0" y="1"/>
                        <a:pt x="0" y="1"/>
                        <a:pt x="0" y="1"/>
                      </a:cubicBezTo>
                      <a:close/>
                    </a:path>
                  </a:pathLst>
                </a:custGeom>
                <a:solidFill>
                  <a:srgbClr val="7D55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25" name="Freeform 54"/>
                <p:cNvSpPr>
                  <a:spLocks/>
                </p:cNvSpPr>
                <p:nvPr/>
              </p:nvSpPr>
              <p:spPr bwMode="auto">
                <a:xfrm>
                  <a:off x="3965" y="1526"/>
                  <a:ext cx="264" cy="178"/>
                </a:xfrm>
                <a:custGeom>
                  <a:avLst/>
                  <a:gdLst>
                    <a:gd name="T0" fmla="*/ 21 w 330"/>
                    <a:gd name="T1" fmla="*/ 220 h 222"/>
                    <a:gd name="T2" fmla="*/ 15 w 330"/>
                    <a:gd name="T3" fmla="*/ 220 h 222"/>
                    <a:gd name="T4" fmla="*/ 1 w 330"/>
                    <a:gd name="T5" fmla="*/ 207 h 222"/>
                    <a:gd name="T6" fmla="*/ 170 w 330"/>
                    <a:gd name="T7" fmla="*/ 9 h 222"/>
                    <a:gd name="T8" fmla="*/ 325 w 330"/>
                    <a:gd name="T9" fmla="*/ 47 h 222"/>
                    <a:gd name="T10" fmla="*/ 330 w 330"/>
                    <a:gd name="T11" fmla="*/ 52 h 222"/>
                    <a:gd name="T12" fmla="*/ 307 w 330"/>
                    <a:gd name="T13" fmla="*/ 73 h 222"/>
                    <a:gd name="T14" fmla="*/ 273 w 330"/>
                    <a:gd name="T15" fmla="*/ 103 h 222"/>
                    <a:gd name="T16" fmla="*/ 257 w 330"/>
                    <a:gd name="T17" fmla="*/ 112 h 222"/>
                    <a:gd name="T18" fmla="*/ 190 w 330"/>
                    <a:gd name="T19" fmla="*/ 108 h 222"/>
                    <a:gd name="T20" fmla="*/ 169 w 330"/>
                    <a:gd name="T21" fmla="*/ 95 h 222"/>
                    <a:gd name="T22" fmla="*/ 77 w 330"/>
                    <a:gd name="T23" fmla="*/ 93 h 222"/>
                    <a:gd name="T24" fmla="*/ 23 w 330"/>
                    <a:gd name="T25" fmla="*/ 182 h 222"/>
                    <a:gd name="T26" fmla="*/ 21 w 330"/>
                    <a:gd name="T27" fmla="*/ 22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0" h="222">
                      <a:moveTo>
                        <a:pt x="21" y="220"/>
                      </a:moveTo>
                      <a:cubicBezTo>
                        <a:pt x="19" y="220"/>
                        <a:pt x="17" y="220"/>
                        <a:pt x="15" y="220"/>
                      </a:cubicBezTo>
                      <a:cubicBezTo>
                        <a:pt x="1" y="222"/>
                        <a:pt x="1" y="222"/>
                        <a:pt x="1" y="207"/>
                      </a:cubicBezTo>
                      <a:cubicBezTo>
                        <a:pt x="0" y="114"/>
                        <a:pt x="69" y="25"/>
                        <a:pt x="170" y="9"/>
                      </a:cubicBezTo>
                      <a:cubicBezTo>
                        <a:pt x="227" y="0"/>
                        <a:pt x="279" y="13"/>
                        <a:pt x="325" y="47"/>
                      </a:cubicBezTo>
                      <a:cubicBezTo>
                        <a:pt x="327" y="48"/>
                        <a:pt x="329" y="50"/>
                        <a:pt x="330" y="52"/>
                      </a:cubicBezTo>
                      <a:cubicBezTo>
                        <a:pt x="321" y="57"/>
                        <a:pt x="315" y="66"/>
                        <a:pt x="307" y="73"/>
                      </a:cubicBezTo>
                      <a:cubicBezTo>
                        <a:pt x="295" y="82"/>
                        <a:pt x="284" y="93"/>
                        <a:pt x="273" y="103"/>
                      </a:cubicBezTo>
                      <a:cubicBezTo>
                        <a:pt x="267" y="106"/>
                        <a:pt x="262" y="109"/>
                        <a:pt x="257" y="112"/>
                      </a:cubicBezTo>
                      <a:cubicBezTo>
                        <a:pt x="234" y="123"/>
                        <a:pt x="212" y="120"/>
                        <a:pt x="190" y="108"/>
                      </a:cubicBezTo>
                      <a:cubicBezTo>
                        <a:pt x="183" y="104"/>
                        <a:pt x="175" y="101"/>
                        <a:pt x="169" y="95"/>
                      </a:cubicBezTo>
                      <a:cubicBezTo>
                        <a:pt x="141" y="69"/>
                        <a:pt x="105" y="76"/>
                        <a:pt x="77" y="93"/>
                      </a:cubicBezTo>
                      <a:cubicBezTo>
                        <a:pt x="44" y="113"/>
                        <a:pt x="29" y="144"/>
                        <a:pt x="23" y="182"/>
                      </a:cubicBezTo>
                      <a:cubicBezTo>
                        <a:pt x="22" y="194"/>
                        <a:pt x="22" y="207"/>
                        <a:pt x="21" y="220"/>
                      </a:cubicBezTo>
                      <a:close/>
                    </a:path>
                  </a:pathLst>
                </a:custGeom>
                <a:solidFill>
                  <a:srgbClr val="E2A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26" name="Freeform 55"/>
                <p:cNvSpPr>
                  <a:spLocks/>
                </p:cNvSpPr>
                <p:nvPr/>
              </p:nvSpPr>
              <p:spPr bwMode="auto">
                <a:xfrm>
                  <a:off x="4066" y="1879"/>
                  <a:ext cx="123" cy="40"/>
                </a:xfrm>
                <a:custGeom>
                  <a:avLst/>
                  <a:gdLst>
                    <a:gd name="T0" fmla="*/ 77 w 154"/>
                    <a:gd name="T1" fmla="*/ 2 h 50"/>
                    <a:gd name="T2" fmla="*/ 141 w 154"/>
                    <a:gd name="T3" fmla="*/ 2 h 50"/>
                    <a:gd name="T4" fmla="*/ 152 w 154"/>
                    <a:gd name="T5" fmla="*/ 5 h 50"/>
                    <a:gd name="T6" fmla="*/ 148 w 154"/>
                    <a:gd name="T7" fmla="*/ 15 h 50"/>
                    <a:gd name="T8" fmla="*/ 89 w 154"/>
                    <a:gd name="T9" fmla="*/ 46 h 50"/>
                    <a:gd name="T10" fmla="*/ 10 w 154"/>
                    <a:gd name="T11" fmla="*/ 20 h 50"/>
                    <a:gd name="T12" fmla="*/ 4 w 154"/>
                    <a:gd name="T13" fmla="*/ 13 h 50"/>
                    <a:gd name="T14" fmla="*/ 11 w 154"/>
                    <a:gd name="T15" fmla="*/ 2 h 50"/>
                    <a:gd name="T16" fmla="*/ 77 w 154"/>
                    <a:gd name="T17"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50">
                      <a:moveTo>
                        <a:pt x="77" y="2"/>
                      </a:moveTo>
                      <a:cubicBezTo>
                        <a:pt x="98" y="2"/>
                        <a:pt x="120" y="2"/>
                        <a:pt x="141" y="2"/>
                      </a:cubicBezTo>
                      <a:cubicBezTo>
                        <a:pt x="145" y="2"/>
                        <a:pt x="149" y="0"/>
                        <a:pt x="152" y="5"/>
                      </a:cubicBezTo>
                      <a:cubicBezTo>
                        <a:pt x="154" y="9"/>
                        <a:pt x="151" y="12"/>
                        <a:pt x="148" y="15"/>
                      </a:cubicBezTo>
                      <a:cubicBezTo>
                        <a:pt x="133" y="34"/>
                        <a:pt x="113" y="44"/>
                        <a:pt x="89" y="46"/>
                      </a:cubicBezTo>
                      <a:cubicBezTo>
                        <a:pt x="59" y="50"/>
                        <a:pt x="31" y="45"/>
                        <a:pt x="10" y="20"/>
                      </a:cubicBezTo>
                      <a:cubicBezTo>
                        <a:pt x="8" y="18"/>
                        <a:pt x="6" y="15"/>
                        <a:pt x="4" y="13"/>
                      </a:cubicBezTo>
                      <a:cubicBezTo>
                        <a:pt x="0" y="5"/>
                        <a:pt x="2" y="2"/>
                        <a:pt x="11" y="2"/>
                      </a:cubicBezTo>
                      <a:cubicBezTo>
                        <a:pt x="33" y="1"/>
                        <a:pt x="55" y="2"/>
                        <a:pt x="77" y="2"/>
                      </a:cubicBezTo>
                      <a:close/>
                    </a:path>
                  </a:pathLst>
                </a:custGeom>
                <a:solidFill>
                  <a:srgbClr val="AB85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27" name="Freeform 56"/>
                <p:cNvSpPr>
                  <a:spLocks/>
                </p:cNvSpPr>
                <p:nvPr/>
              </p:nvSpPr>
              <p:spPr bwMode="auto">
                <a:xfrm>
                  <a:off x="4184" y="1568"/>
                  <a:ext cx="106" cy="138"/>
                </a:xfrm>
                <a:custGeom>
                  <a:avLst/>
                  <a:gdLst>
                    <a:gd name="T0" fmla="*/ 0 w 133"/>
                    <a:gd name="T1" fmla="*/ 51 h 172"/>
                    <a:gd name="T2" fmla="*/ 34 w 133"/>
                    <a:gd name="T3" fmla="*/ 21 h 172"/>
                    <a:gd name="T4" fmla="*/ 57 w 133"/>
                    <a:gd name="T5" fmla="*/ 0 h 172"/>
                    <a:gd name="T6" fmla="*/ 118 w 133"/>
                    <a:gd name="T7" fmla="*/ 81 h 172"/>
                    <a:gd name="T8" fmla="*/ 132 w 133"/>
                    <a:gd name="T9" fmla="*/ 160 h 172"/>
                    <a:gd name="T10" fmla="*/ 121 w 133"/>
                    <a:gd name="T11" fmla="*/ 169 h 172"/>
                    <a:gd name="T12" fmla="*/ 113 w 133"/>
                    <a:gd name="T13" fmla="*/ 168 h 172"/>
                    <a:gd name="T14" fmla="*/ 108 w 133"/>
                    <a:gd name="T15" fmla="*/ 109 h 172"/>
                    <a:gd name="T16" fmla="*/ 35 w 133"/>
                    <a:gd name="T17" fmla="*/ 48 h 172"/>
                    <a:gd name="T18" fmla="*/ 0 w 133"/>
                    <a:gd name="T19" fmla="*/ 5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72">
                      <a:moveTo>
                        <a:pt x="0" y="51"/>
                      </a:moveTo>
                      <a:cubicBezTo>
                        <a:pt x="11" y="41"/>
                        <a:pt x="22" y="30"/>
                        <a:pt x="34" y="21"/>
                      </a:cubicBezTo>
                      <a:cubicBezTo>
                        <a:pt x="42" y="14"/>
                        <a:pt x="48" y="5"/>
                        <a:pt x="57" y="0"/>
                      </a:cubicBezTo>
                      <a:cubicBezTo>
                        <a:pt x="85" y="21"/>
                        <a:pt x="105" y="49"/>
                        <a:pt x="118" y="81"/>
                      </a:cubicBezTo>
                      <a:cubicBezTo>
                        <a:pt x="128" y="106"/>
                        <a:pt x="133" y="132"/>
                        <a:pt x="132" y="160"/>
                      </a:cubicBezTo>
                      <a:cubicBezTo>
                        <a:pt x="132" y="168"/>
                        <a:pt x="131" y="172"/>
                        <a:pt x="121" y="169"/>
                      </a:cubicBezTo>
                      <a:cubicBezTo>
                        <a:pt x="119" y="168"/>
                        <a:pt x="116" y="168"/>
                        <a:pt x="113" y="168"/>
                      </a:cubicBezTo>
                      <a:cubicBezTo>
                        <a:pt x="114" y="148"/>
                        <a:pt x="112" y="129"/>
                        <a:pt x="108" y="109"/>
                      </a:cubicBezTo>
                      <a:cubicBezTo>
                        <a:pt x="100" y="68"/>
                        <a:pt x="79" y="51"/>
                        <a:pt x="35" y="48"/>
                      </a:cubicBezTo>
                      <a:cubicBezTo>
                        <a:pt x="23" y="47"/>
                        <a:pt x="11" y="49"/>
                        <a:pt x="0" y="51"/>
                      </a:cubicBezTo>
                      <a:close/>
                    </a:path>
                  </a:pathLst>
                </a:custGeom>
                <a:solidFill>
                  <a:srgbClr val="D79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28" name="Freeform 57"/>
                <p:cNvSpPr>
                  <a:spLocks/>
                </p:cNvSpPr>
                <p:nvPr/>
              </p:nvSpPr>
              <p:spPr bwMode="auto">
                <a:xfrm>
                  <a:off x="4135" y="1699"/>
                  <a:ext cx="123" cy="125"/>
                </a:xfrm>
                <a:custGeom>
                  <a:avLst/>
                  <a:gdLst>
                    <a:gd name="T0" fmla="*/ 1 w 154"/>
                    <a:gd name="T1" fmla="*/ 105 h 156"/>
                    <a:gd name="T2" fmla="*/ 1 w 154"/>
                    <a:gd name="T3" fmla="*/ 74 h 156"/>
                    <a:gd name="T4" fmla="*/ 40 w 154"/>
                    <a:gd name="T5" fmla="*/ 14 h 156"/>
                    <a:gd name="T6" fmla="*/ 128 w 154"/>
                    <a:gd name="T7" fmla="*/ 15 h 156"/>
                    <a:gd name="T8" fmla="*/ 146 w 154"/>
                    <a:gd name="T9" fmla="*/ 31 h 156"/>
                    <a:gd name="T10" fmla="*/ 150 w 154"/>
                    <a:gd name="T11" fmla="*/ 41 h 156"/>
                    <a:gd name="T12" fmla="*/ 132 w 154"/>
                    <a:gd name="T13" fmla="*/ 44 h 156"/>
                    <a:gd name="T14" fmla="*/ 90 w 154"/>
                    <a:gd name="T15" fmla="*/ 24 h 156"/>
                    <a:gd name="T16" fmla="*/ 38 w 154"/>
                    <a:gd name="T17" fmla="*/ 36 h 156"/>
                    <a:gd name="T18" fmla="*/ 21 w 154"/>
                    <a:gd name="T19" fmla="*/ 71 h 156"/>
                    <a:gd name="T20" fmla="*/ 21 w 154"/>
                    <a:gd name="T21" fmla="*/ 146 h 156"/>
                    <a:gd name="T22" fmla="*/ 11 w 154"/>
                    <a:gd name="T23" fmla="*/ 156 h 156"/>
                    <a:gd name="T24" fmla="*/ 1 w 154"/>
                    <a:gd name="T25" fmla="*/ 146 h 156"/>
                    <a:gd name="T26" fmla="*/ 1 w 154"/>
                    <a:gd name="T27" fmla="*/ 10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4" h="156">
                      <a:moveTo>
                        <a:pt x="1" y="105"/>
                      </a:moveTo>
                      <a:cubicBezTo>
                        <a:pt x="1" y="94"/>
                        <a:pt x="2" y="84"/>
                        <a:pt x="1" y="74"/>
                      </a:cubicBezTo>
                      <a:cubicBezTo>
                        <a:pt x="0" y="44"/>
                        <a:pt x="14" y="25"/>
                        <a:pt x="40" y="14"/>
                      </a:cubicBezTo>
                      <a:cubicBezTo>
                        <a:pt x="69" y="1"/>
                        <a:pt x="99" y="0"/>
                        <a:pt x="128" y="15"/>
                      </a:cubicBezTo>
                      <a:cubicBezTo>
                        <a:pt x="135" y="19"/>
                        <a:pt x="141" y="25"/>
                        <a:pt x="146" y="31"/>
                      </a:cubicBezTo>
                      <a:cubicBezTo>
                        <a:pt x="149" y="34"/>
                        <a:pt x="154" y="38"/>
                        <a:pt x="150" y="41"/>
                      </a:cubicBezTo>
                      <a:cubicBezTo>
                        <a:pt x="145" y="44"/>
                        <a:pt x="138" y="50"/>
                        <a:pt x="132" y="44"/>
                      </a:cubicBezTo>
                      <a:cubicBezTo>
                        <a:pt x="121" y="30"/>
                        <a:pt x="106" y="26"/>
                        <a:pt x="90" y="24"/>
                      </a:cubicBezTo>
                      <a:cubicBezTo>
                        <a:pt x="71" y="22"/>
                        <a:pt x="53" y="25"/>
                        <a:pt x="38" y="36"/>
                      </a:cubicBezTo>
                      <a:cubicBezTo>
                        <a:pt x="27" y="45"/>
                        <a:pt x="21" y="56"/>
                        <a:pt x="21" y="71"/>
                      </a:cubicBezTo>
                      <a:cubicBezTo>
                        <a:pt x="21" y="96"/>
                        <a:pt x="21" y="121"/>
                        <a:pt x="21" y="146"/>
                      </a:cubicBezTo>
                      <a:cubicBezTo>
                        <a:pt x="22" y="155"/>
                        <a:pt x="17" y="155"/>
                        <a:pt x="11" y="156"/>
                      </a:cubicBezTo>
                      <a:cubicBezTo>
                        <a:pt x="3" y="156"/>
                        <a:pt x="1" y="153"/>
                        <a:pt x="1" y="146"/>
                      </a:cubicBezTo>
                      <a:cubicBezTo>
                        <a:pt x="2" y="132"/>
                        <a:pt x="1" y="118"/>
                        <a:pt x="1" y="105"/>
                      </a:cubicBezTo>
                      <a:close/>
                    </a:path>
                  </a:pathLst>
                </a:custGeom>
                <a:solidFill>
                  <a:srgbClr val="BE9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29" name="Freeform 58"/>
                <p:cNvSpPr>
                  <a:spLocks/>
                </p:cNvSpPr>
                <p:nvPr/>
              </p:nvSpPr>
              <p:spPr bwMode="auto">
                <a:xfrm>
                  <a:off x="3997" y="1703"/>
                  <a:ext cx="118" cy="35"/>
                </a:xfrm>
                <a:custGeom>
                  <a:avLst/>
                  <a:gdLst>
                    <a:gd name="T0" fmla="*/ 72 w 147"/>
                    <a:gd name="T1" fmla="*/ 0 h 44"/>
                    <a:gd name="T2" fmla="*/ 130 w 147"/>
                    <a:gd name="T3" fmla="*/ 18 h 44"/>
                    <a:gd name="T4" fmla="*/ 137 w 147"/>
                    <a:gd name="T5" fmla="*/ 25 h 44"/>
                    <a:gd name="T6" fmla="*/ 141 w 147"/>
                    <a:gd name="T7" fmla="*/ 37 h 44"/>
                    <a:gd name="T8" fmla="*/ 123 w 147"/>
                    <a:gd name="T9" fmla="*/ 38 h 44"/>
                    <a:gd name="T10" fmla="*/ 35 w 147"/>
                    <a:gd name="T11" fmla="*/ 28 h 44"/>
                    <a:gd name="T12" fmla="*/ 23 w 147"/>
                    <a:gd name="T13" fmla="*/ 39 h 44"/>
                    <a:gd name="T14" fmla="*/ 15 w 147"/>
                    <a:gd name="T15" fmla="*/ 42 h 44"/>
                    <a:gd name="T16" fmla="*/ 11 w 147"/>
                    <a:gd name="T17" fmla="*/ 23 h 44"/>
                    <a:gd name="T18" fmla="*/ 72 w 147"/>
                    <a:gd name="T1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44">
                      <a:moveTo>
                        <a:pt x="72" y="0"/>
                      </a:moveTo>
                      <a:cubicBezTo>
                        <a:pt x="93" y="1"/>
                        <a:pt x="113" y="5"/>
                        <a:pt x="130" y="18"/>
                      </a:cubicBezTo>
                      <a:cubicBezTo>
                        <a:pt x="132" y="20"/>
                        <a:pt x="136" y="22"/>
                        <a:pt x="137" y="25"/>
                      </a:cubicBezTo>
                      <a:cubicBezTo>
                        <a:pt x="139" y="29"/>
                        <a:pt x="147" y="32"/>
                        <a:pt x="141" y="37"/>
                      </a:cubicBezTo>
                      <a:cubicBezTo>
                        <a:pt x="136" y="44"/>
                        <a:pt x="129" y="44"/>
                        <a:pt x="123" y="38"/>
                      </a:cubicBezTo>
                      <a:cubicBezTo>
                        <a:pt x="103" y="16"/>
                        <a:pt x="57" y="15"/>
                        <a:pt x="35" y="28"/>
                      </a:cubicBezTo>
                      <a:cubicBezTo>
                        <a:pt x="30" y="31"/>
                        <a:pt x="26" y="34"/>
                        <a:pt x="23" y="39"/>
                      </a:cubicBezTo>
                      <a:cubicBezTo>
                        <a:pt x="21" y="43"/>
                        <a:pt x="19" y="43"/>
                        <a:pt x="15" y="42"/>
                      </a:cubicBezTo>
                      <a:cubicBezTo>
                        <a:pt x="1" y="36"/>
                        <a:pt x="0" y="34"/>
                        <a:pt x="11" y="23"/>
                      </a:cubicBezTo>
                      <a:cubicBezTo>
                        <a:pt x="27" y="5"/>
                        <a:pt x="49" y="1"/>
                        <a:pt x="72" y="0"/>
                      </a:cubicBezTo>
                      <a:close/>
                    </a:path>
                  </a:pathLst>
                </a:custGeom>
                <a:solidFill>
                  <a:srgbClr val="CDA4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30" name="Freeform 59"/>
                <p:cNvSpPr>
                  <a:spLocks/>
                </p:cNvSpPr>
                <p:nvPr/>
              </p:nvSpPr>
              <p:spPr bwMode="auto">
                <a:xfrm>
                  <a:off x="4039" y="1743"/>
                  <a:ext cx="32" cy="33"/>
                </a:xfrm>
                <a:custGeom>
                  <a:avLst/>
                  <a:gdLst>
                    <a:gd name="T0" fmla="*/ 0 w 40"/>
                    <a:gd name="T1" fmla="*/ 20 h 41"/>
                    <a:gd name="T2" fmla="*/ 20 w 40"/>
                    <a:gd name="T3" fmla="*/ 0 h 41"/>
                    <a:gd name="T4" fmla="*/ 40 w 40"/>
                    <a:gd name="T5" fmla="*/ 20 h 41"/>
                    <a:gd name="T6" fmla="*/ 19 w 40"/>
                    <a:gd name="T7" fmla="*/ 40 h 41"/>
                    <a:gd name="T8" fmla="*/ 0 w 40"/>
                    <a:gd name="T9" fmla="*/ 20 h 41"/>
                  </a:gdLst>
                  <a:ahLst/>
                  <a:cxnLst>
                    <a:cxn ang="0">
                      <a:pos x="T0" y="T1"/>
                    </a:cxn>
                    <a:cxn ang="0">
                      <a:pos x="T2" y="T3"/>
                    </a:cxn>
                    <a:cxn ang="0">
                      <a:pos x="T4" y="T5"/>
                    </a:cxn>
                    <a:cxn ang="0">
                      <a:pos x="T6" y="T7"/>
                    </a:cxn>
                    <a:cxn ang="0">
                      <a:pos x="T8" y="T9"/>
                    </a:cxn>
                  </a:cxnLst>
                  <a:rect l="0" t="0" r="r" b="b"/>
                  <a:pathLst>
                    <a:path w="40" h="41">
                      <a:moveTo>
                        <a:pt x="0" y="20"/>
                      </a:moveTo>
                      <a:cubicBezTo>
                        <a:pt x="0" y="9"/>
                        <a:pt x="9" y="0"/>
                        <a:pt x="20" y="0"/>
                      </a:cubicBezTo>
                      <a:cubicBezTo>
                        <a:pt x="31" y="0"/>
                        <a:pt x="40" y="9"/>
                        <a:pt x="40" y="20"/>
                      </a:cubicBezTo>
                      <a:cubicBezTo>
                        <a:pt x="40" y="31"/>
                        <a:pt x="31" y="41"/>
                        <a:pt x="19" y="40"/>
                      </a:cubicBezTo>
                      <a:cubicBezTo>
                        <a:pt x="8" y="40"/>
                        <a:pt x="0" y="31"/>
                        <a:pt x="0" y="20"/>
                      </a:cubicBezTo>
                      <a:close/>
                    </a:path>
                  </a:pathLst>
                </a:custGeom>
                <a:solidFill>
                  <a:srgbClr val="3B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31" name="Freeform 60"/>
                <p:cNvSpPr>
                  <a:spLocks/>
                </p:cNvSpPr>
                <p:nvPr/>
              </p:nvSpPr>
              <p:spPr bwMode="auto">
                <a:xfrm>
                  <a:off x="4185" y="1743"/>
                  <a:ext cx="32" cy="32"/>
                </a:xfrm>
                <a:custGeom>
                  <a:avLst/>
                  <a:gdLst>
                    <a:gd name="T0" fmla="*/ 40 w 40"/>
                    <a:gd name="T1" fmla="*/ 20 h 40"/>
                    <a:gd name="T2" fmla="*/ 21 w 40"/>
                    <a:gd name="T3" fmla="*/ 40 h 40"/>
                    <a:gd name="T4" fmla="*/ 0 w 40"/>
                    <a:gd name="T5" fmla="*/ 20 h 40"/>
                    <a:gd name="T6" fmla="*/ 21 w 40"/>
                    <a:gd name="T7" fmla="*/ 0 h 40"/>
                    <a:gd name="T8" fmla="*/ 40 w 40"/>
                    <a:gd name="T9" fmla="*/ 20 h 40"/>
                  </a:gdLst>
                  <a:ahLst/>
                  <a:cxnLst>
                    <a:cxn ang="0">
                      <a:pos x="T0" y="T1"/>
                    </a:cxn>
                    <a:cxn ang="0">
                      <a:pos x="T2" y="T3"/>
                    </a:cxn>
                    <a:cxn ang="0">
                      <a:pos x="T4" y="T5"/>
                    </a:cxn>
                    <a:cxn ang="0">
                      <a:pos x="T6" y="T7"/>
                    </a:cxn>
                    <a:cxn ang="0">
                      <a:pos x="T8" y="T9"/>
                    </a:cxn>
                  </a:cxnLst>
                  <a:rect l="0" t="0" r="r" b="b"/>
                  <a:pathLst>
                    <a:path w="40" h="40">
                      <a:moveTo>
                        <a:pt x="40" y="20"/>
                      </a:moveTo>
                      <a:cubicBezTo>
                        <a:pt x="40" y="31"/>
                        <a:pt x="32" y="40"/>
                        <a:pt x="21" y="40"/>
                      </a:cubicBezTo>
                      <a:cubicBezTo>
                        <a:pt x="9" y="40"/>
                        <a:pt x="0" y="31"/>
                        <a:pt x="0" y="20"/>
                      </a:cubicBezTo>
                      <a:cubicBezTo>
                        <a:pt x="0" y="9"/>
                        <a:pt x="10" y="0"/>
                        <a:pt x="21" y="0"/>
                      </a:cubicBezTo>
                      <a:cubicBezTo>
                        <a:pt x="32" y="0"/>
                        <a:pt x="40" y="9"/>
                        <a:pt x="40" y="20"/>
                      </a:cubicBezTo>
                      <a:close/>
                    </a:path>
                  </a:pathLst>
                </a:custGeom>
                <a:solidFill>
                  <a:srgbClr val="3B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32" name="Freeform 61"/>
                <p:cNvSpPr>
                  <a:spLocks/>
                </p:cNvSpPr>
                <p:nvPr/>
              </p:nvSpPr>
              <p:spPr bwMode="auto">
                <a:xfrm>
                  <a:off x="4273" y="1863"/>
                  <a:ext cx="3" cy="1"/>
                </a:xfrm>
                <a:custGeom>
                  <a:avLst/>
                  <a:gdLst>
                    <a:gd name="T0" fmla="*/ 3 w 3"/>
                    <a:gd name="T1" fmla="*/ 0 h 1"/>
                    <a:gd name="T2" fmla="*/ 0 w 3"/>
                    <a:gd name="T3" fmla="*/ 1 h 1"/>
                    <a:gd name="T4" fmla="*/ 1 w 3"/>
                    <a:gd name="T5" fmla="*/ 0 h 1"/>
                    <a:gd name="T6" fmla="*/ 3 w 3"/>
                    <a:gd name="T7" fmla="*/ 0 h 1"/>
                  </a:gdLst>
                  <a:ahLst/>
                  <a:cxnLst>
                    <a:cxn ang="0">
                      <a:pos x="T0" y="T1"/>
                    </a:cxn>
                    <a:cxn ang="0">
                      <a:pos x="T2" y="T3"/>
                    </a:cxn>
                    <a:cxn ang="0">
                      <a:pos x="T4" y="T5"/>
                    </a:cxn>
                    <a:cxn ang="0">
                      <a:pos x="T6" y="T7"/>
                    </a:cxn>
                  </a:cxnLst>
                  <a:rect l="0" t="0" r="r" b="b"/>
                  <a:pathLst>
                    <a:path w="3" h="1">
                      <a:moveTo>
                        <a:pt x="3" y="0"/>
                      </a:moveTo>
                      <a:cubicBezTo>
                        <a:pt x="2" y="1"/>
                        <a:pt x="1" y="1"/>
                        <a:pt x="0" y="1"/>
                      </a:cubicBezTo>
                      <a:cubicBezTo>
                        <a:pt x="0" y="1"/>
                        <a:pt x="1" y="0"/>
                        <a:pt x="1" y="0"/>
                      </a:cubicBezTo>
                      <a:cubicBezTo>
                        <a:pt x="2" y="0"/>
                        <a:pt x="3" y="0"/>
                        <a:pt x="3" y="0"/>
                      </a:cubicBezTo>
                      <a:close/>
                    </a:path>
                  </a:pathLst>
                </a:custGeom>
                <a:solidFill>
                  <a:srgbClr val="7D55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33" name="Freeform 62"/>
                <p:cNvSpPr>
                  <a:spLocks noEditPoints="1"/>
                </p:cNvSpPr>
                <p:nvPr/>
              </p:nvSpPr>
              <p:spPr bwMode="auto">
                <a:xfrm>
                  <a:off x="3982" y="1581"/>
                  <a:ext cx="293" cy="414"/>
                </a:xfrm>
                <a:custGeom>
                  <a:avLst/>
                  <a:gdLst>
                    <a:gd name="T0" fmla="*/ 365 w 366"/>
                    <a:gd name="T1" fmla="*/ 151 h 515"/>
                    <a:gd name="T2" fmla="*/ 287 w 366"/>
                    <a:gd name="T3" fmla="*/ 31 h 515"/>
                    <a:gd name="T4" fmla="*/ 236 w 366"/>
                    <a:gd name="T5" fmla="*/ 43 h 515"/>
                    <a:gd name="T6" fmla="*/ 148 w 366"/>
                    <a:gd name="T7" fmla="*/ 26 h 515"/>
                    <a:gd name="T8" fmla="*/ 2 w 366"/>
                    <a:gd name="T9" fmla="*/ 113 h 515"/>
                    <a:gd name="T10" fmla="*/ 0 w 366"/>
                    <a:gd name="T11" fmla="*/ 351 h 515"/>
                    <a:gd name="T12" fmla="*/ 7 w 366"/>
                    <a:gd name="T13" fmla="*/ 385 h 515"/>
                    <a:gd name="T14" fmla="*/ 118 w 366"/>
                    <a:gd name="T15" fmla="*/ 497 h 515"/>
                    <a:gd name="T16" fmla="*/ 182 w 366"/>
                    <a:gd name="T17" fmla="*/ 515 h 515"/>
                    <a:gd name="T18" fmla="*/ 334 w 366"/>
                    <a:gd name="T19" fmla="*/ 432 h 515"/>
                    <a:gd name="T20" fmla="*/ 360 w 366"/>
                    <a:gd name="T21" fmla="*/ 377 h 515"/>
                    <a:gd name="T22" fmla="*/ 361 w 366"/>
                    <a:gd name="T23" fmla="*/ 370 h 515"/>
                    <a:gd name="T24" fmla="*/ 364 w 366"/>
                    <a:gd name="T25" fmla="*/ 352 h 515"/>
                    <a:gd name="T26" fmla="*/ 365 w 366"/>
                    <a:gd name="T27" fmla="*/ 351 h 515"/>
                    <a:gd name="T28" fmla="*/ 365 w 366"/>
                    <a:gd name="T29" fmla="*/ 351 h 515"/>
                    <a:gd name="T30" fmla="*/ 274 w 366"/>
                    <a:gd name="T31" fmla="*/ 241 h 515"/>
                    <a:gd name="T32" fmla="*/ 274 w 366"/>
                    <a:gd name="T33" fmla="*/ 201 h 515"/>
                    <a:gd name="T34" fmla="*/ 274 w 366"/>
                    <a:gd name="T35" fmla="*/ 241 h 515"/>
                    <a:gd name="T36" fmla="*/ 192 w 366"/>
                    <a:gd name="T37" fmla="*/ 220 h 515"/>
                    <a:gd name="T38" fmla="*/ 319 w 366"/>
                    <a:gd name="T39" fmla="*/ 161 h 515"/>
                    <a:gd name="T40" fmla="*/ 341 w 366"/>
                    <a:gd name="T41" fmla="*/ 187 h 515"/>
                    <a:gd name="T42" fmla="*/ 281 w 366"/>
                    <a:gd name="T43" fmla="*/ 170 h 515"/>
                    <a:gd name="T44" fmla="*/ 212 w 366"/>
                    <a:gd name="T45" fmla="*/ 217 h 515"/>
                    <a:gd name="T46" fmla="*/ 202 w 366"/>
                    <a:gd name="T47" fmla="*/ 302 h 515"/>
                    <a:gd name="T48" fmla="*/ 192 w 366"/>
                    <a:gd name="T49" fmla="*/ 251 h 515"/>
                    <a:gd name="T50" fmla="*/ 34 w 366"/>
                    <a:gd name="T51" fmla="*/ 193 h 515"/>
                    <a:gd name="T52" fmla="*/ 91 w 366"/>
                    <a:gd name="T53" fmla="*/ 151 h 515"/>
                    <a:gd name="T54" fmla="*/ 156 w 366"/>
                    <a:gd name="T55" fmla="*/ 176 h 515"/>
                    <a:gd name="T56" fmla="*/ 142 w 366"/>
                    <a:gd name="T57" fmla="*/ 189 h 515"/>
                    <a:gd name="T58" fmla="*/ 42 w 366"/>
                    <a:gd name="T59" fmla="*/ 190 h 515"/>
                    <a:gd name="T60" fmla="*/ 71 w 366"/>
                    <a:gd name="T61" fmla="*/ 221 h 515"/>
                    <a:gd name="T62" fmla="*/ 111 w 366"/>
                    <a:gd name="T63" fmla="*/ 221 h 515"/>
                    <a:gd name="T64" fmla="*/ 115 w 366"/>
                    <a:gd name="T65" fmla="*/ 391 h 515"/>
                    <a:gd name="T66" fmla="*/ 116 w 366"/>
                    <a:gd name="T67" fmla="*/ 373 h 515"/>
                    <a:gd name="T68" fmla="*/ 246 w 366"/>
                    <a:gd name="T69" fmla="*/ 373 h 515"/>
                    <a:gd name="T70" fmla="*/ 253 w 366"/>
                    <a:gd name="T71" fmla="*/ 386 h 515"/>
                    <a:gd name="T72" fmla="*/ 115 w 366"/>
                    <a:gd name="T73" fmla="*/ 391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6" h="515">
                      <a:moveTo>
                        <a:pt x="364" y="288"/>
                      </a:moveTo>
                      <a:cubicBezTo>
                        <a:pt x="364" y="242"/>
                        <a:pt x="365" y="196"/>
                        <a:pt x="365" y="151"/>
                      </a:cubicBezTo>
                      <a:cubicBezTo>
                        <a:pt x="366" y="131"/>
                        <a:pt x="364" y="112"/>
                        <a:pt x="360" y="92"/>
                      </a:cubicBezTo>
                      <a:cubicBezTo>
                        <a:pt x="352" y="51"/>
                        <a:pt x="331" y="34"/>
                        <a:pt x="287" y="31"/>
                      </a:cubicBezTo>
                      <a:cubicBezTo>
                        <a:pt x="275" y="30"/>
                        <a:pt x="263" y="32"/>
                        <a:pt x="252" y="34"/>
                      </a:cubicBezTo>
                      <a:cubicBezTo>
                        <a:pt x="246" y="37"/>
                        <a:pt x="241" y="40"/>
                        <a:pt x="236" y="43"/>
                      </a:cubicBezTo>
                      <a:cubicBezTo>
                        <a:pt x="213" y="54"/>
                        <a:pt x="191" y="51"/>
                        <a:pt x="169" y="39"/>
                      </a:cubicBezTo>
                      <a:cubicBezTo>
                        <a:pt x="162" y="35"/>
                        <a:pt x="154" y="32"/>
                        <a:pt x="148" y="26"/>
                      </a:cubicBezTo>
                      <a:cubicBezTo>
                        <a:pt x="120" y="0"/>
                        <a:pt x="84" y="7"/>
                        <a:pt x="56" y="24"/>
                      </a:cubicBezTo>
                      <a:cubicBezTo>
                        <a:pt x="23" y="44"/>
                        <a:pt x="8" y="75"/>
                        <a:pt x="2" y="113"/>
                      </a:cubicBezTo>
                      <a:cubicBezTo>
                        <a:pt x="1" y="125"/>
                        <a:pt x="1" y="138"/>
                        <a:pt x="0" y="151"/>
                      </a:cubicBezTo>
                      <a:cubicBezTo>
                        <a:pt x="0" y="218"/>
                        <a:pt x="0" y="284"/>
                        <a:pt x="0" y="351"/>
                      </a:cubicBezTo>
                      <a:cubicBezTo>
                        <a:pt x="0" y="351"/>
                        <a:pt x="0" y="352"/>
                        <a:pt x="0" y="352"/>
                      </a:cubicBezTo>
                      <a:cubicBezTo>
                        <a:pt x="1" y="363"/>
                        <a:pt x="4" y="374"/>
                        <a:pt x="7" y="385"/>
                      </a:cubicBezTo>
                      <a:cubicBezTo>
                        <a:pt x="11" y="402"/>
                        <a:pt x="21" y="417"/>
                        <a:pt x="30" y="432"/>
                      </a:cubicBezTo>
                      <a:cubicBezTo>
                        <a:pt x="57" y="457"/>
                        <a:pt x="87" y="477"/>
                        <a:pt x="118" y="497"/>
                      </a:cubicBezTo>
                      <a:cubicBezTo>
                        <a:pt x="138" y="510"/>
                        <a:pt x="160" y="515"/>
                        <a:pt x="182" y="515"/>
                      </a:cubicBezTo>
                      <a:cubicBezTo>
                        <a:pt x="182" y="515"/>
                        <a:pt x="182" y="515"/>
                        <a:pt x="182" y="515"/>
                      </a:cubicBezTo>
                      <a:cubicBezTo>
                        <a:pt x="205" y="515"/>
                        <a:pt x="226" y="510"/>
                        <a:pt x="246" y="497"/>
                      </a:cubicBezTo>
                      <a:cubicBezTo>
                        <a:pt x="277" y="477"/>
                        <a:pt x="307" y="457"/>
                        <a:pt x="334" y="432"/>
                      </a:cubicBezTo>
                      <a:cubicBezTo>
                        <a:pt x="343" y="417"/>
                        <a:pt x="353" y="402"/>
                        <a:pt x="358" y="385"/>
                      </a:cubicBezTo>
                      <a:cubicBezTo>
                        <a:pt x="358" y="382"/>
                        <a:pt x="359" y="380"/>
                        <a:pt x="360" y="377"/>
                      </a:cubicBezTo>
                      <a:cubicBezTo>
                        <a:pt x="360" y="376"/>
                        <a:pt x="361" y="374"/>
                        <a:pt x="361" y="373"/>
                      </a:cubicBezTo>
                      <a:cubicBezTo>
                        <a:pt x="361" y="372"/>
                        <a:pt x="361" y="371"/>
                        <a:pt x="361" y="370"/>
                      </a:cubicBezTo>
                      <a:cubicBezTo>
                        <a:pt x="362" y="365"/>
                        <a:pt x="363" y="360"/>
                        <a:pt x="364" y="354"/>
                      </a:cubicBezTo>
                      <a:cubicBezTo>
                        <a:pt x="364" y="354"/>
                        <a:pt x="364" y="353"/>
                        <a:pt x="364" y="352"/>
                      </a:cubicBezTo>
                      <a:cubicBezTo>
                        <a:pt x="364" y="352"/>
                        <a:pt x="365" y="351"/>
                        <a:pt x="365" y="351"/>
                      </a:cubicBezTo>
                      <a:cubicBezTo>
                        <a:pt x="365" y="351"/>
                        <a:pt x="365" y="351"/>
                        <a:pt x="365" y="351"/>
                      </a:cubicBezTo>
                      <a:cubicBezTo>
                        <a:pt x="365" y="351"/>
                        <a:pt x="365" y="351"/>
                        <a:pt x="365" y="351"/>
                      </a:cubicBezTo>
                      <a:cubicBezTo>
                        <a:pt x="365" y="351"/>
                        <a:pt x="365" y="351"/>
                        <a:pt x="365" y="351"/>
                      </a:cubicBezTo>
                      <a:cubicBezTo>
                        <a:pt x="365" y="330"/>
                        <a:pt x="364" y="309"/>
                        <a:pt x="364" y="288"/>
                      </a:cubicBezTo>
                      <a:close/>
                      <a:moveTo>
                        <a:pt x="274" y="241"/>
                      </a:moveTo>
                      <a:cubicBezTo>
                        <a:pt x="262" y="241"/>
                        <a:pt x="253" y="232"/>
                        <a:pt x="253" y="221"/>
                      </a:cubicBezTo>
                      <a:cubicBezTo>
                        <a:pt x="253" y="210"/>
                        <a:pt x="263" y="201"/>
                        <a:pt x="274" y="201"/>
                      </a:cubicBezTo>
                      <a:cubicBezTo>
                        <a:pt x="285" y="201"/>
                        <a:pt x="293" y="210"/>
                        <a:pt x="293" y="221"/>
                      </a:cubicBezTo>
                      <a:cubicBezTo>
                        <a:pt x="293" y="232"/>
                        <a:pt x="285" y="241"/>
                        <a:pt x="274" y="241"/>
                      </a:cubicBezTo>
                      <a:close/>
                      <a:moveTo>
                        <a:pt x="192" y="251"/>
                      </a:moveTo>
                      <a:cubicBezTo>
                        <a:pt x="192" y="240"/>
                        <a:pt x="193" y="230"/>
                        <a:pt x="192" y="220"/>
                      </a:cubicBezTo>
                      <a:cubicBezTo>
                        <a:pt x="191" y="190"/>
                        <a:pt x="205" y="171"/>
                        <a:pt x="231" y="160"/>
                      </a:cubicBezTo>
                      <a:cubicBezTo>
                        <a:pt x="260" y="147"/>
                        <a:pt x="290" y="146"/>
                        <a:pt x="319" y="161"/>
                      </a:cubicBezTo>
                      <a:cubicBezTo>
                        <a:pt x="326" y="165"/>
                        <a:pt x="332" y="171"/>
                        <a:pt x="337" y="177"/>
                      </a:cubicBezTo>
                      <a:cubicBezTo>
                        <a:pt x="340" y="180"/>
                        <a:pt x="345" y="184"/>
                        <a:pt x="341" y="187"/>
                      </a:cubicBezTo>
                      <a:cubicBezTo>
                        <a:pt x="336" y="190"/>
                        <a:pt x="329" y="196"/>
                        <a:pt x="323" y="190"/>
                      </a:cubicBezTo>
                      <a:cubicBezTo>
                        <a:pt x="312" y="176"/>
                        <a:pt x="297" y="172"/>
                        <a:pt x="281" y="170"/>
                      </a:cubicBezTo>
                      <a:cubicBezTo>
                        <a:pt x="262" y="168"/>
                        <a:pt x="244" y="171"/>
                        <a:pt x="229" y="182"/>
                      </a:cubicBezTo>
                      <a:cubicBezTo>
                        <a:pt x="218" y="191"/>
                        <a:pt x="212" y="202"/>
                        <a:pt x="212" y="217"/>
                      </a:cubicBezTo>
                      <a:cubicBezTo>
                        <a:pt x="212" y="242"/>
                        <a:pt x="212" y="267"/>
                        <a:pt x="212" y="292"/>
                      </a:cubicBezTo>
                      <a:cubicBezTo>
                        <a:pt x="213" y="301"/>
                        <a:pt x="208" y="301"/>
                        <a:pt x="202" y="302"/>
                      </a:cubicBezTo>
                      <a:cubicBezTo>
                        <a:pt x="194" y="302"/>
                        <a:pt x="192" y="299"/>
                        <a:pt x="192" y="292"/>
                      </a:cubicBezTo>
                      <a:cubicBezTo>
                        <a:pt x="193" y="278"/>
                        <a:pt x="192" y="264"/>
                        <a:pt x="192" y="251"/>
                      </a:cubicBezTo>
                      <a:close/>
                      <a:moveTo>
                        <a:pt x="42" y="190"/>
                      </a:moveTo>
                      <a:cubicBezTo>
                        <a:pt x="40" y="194"/>
                        <a:pt x="38" y="194"/>
                        <a:pt x="34" y="193"/>
                      </a:cubicBezTo>
                      <a:cubicBezTo>
                        <a:pt x="20" y="187"/>
                        <a:pt x="19" y="185"/>
                        <a:pt x="30" y="174"/>
                      </a:cubicBezTo>
                      <a:cubicBezTo>
                        <a:pt x="46" y="156"/>
                        <a:pt x="68" y="152"/>
                        <a:pt x="91" y="151"/>
                      </a:cubicBezTo>
                      <a:cubicBezTo>
                        <a:pt x="112" y="152"/>
                        <a:pt x="132" y="156"/>
                        <a:pt x="149" y="169"/>
                      </a:cubicBezTo>
                      <a:cubicBezTo>
                        <a:pt x="151" y="171"/>
                        <a:pt x="155" y="173"/>
                        <a:pt x="156" y="176"/>
                      </a:cubicBezTo>
                      <a:cubicBezTo>
                        <a:pt x="158" y="180"/>
                        <a:pt x="166" y="183"/>
                        <a:pt x="160" y="188"/>
                      </a:cubicBezTo>
                      <a:cubicBezTo>
                        <a:pt x="155" y="195"/>
                        <a:pt x="148" y="195"/>
                        <a:pt x="142" y="189"/>
                      </a:cubicBezTo>
                      <a:cubicBezTo>
                        <a:pt x="122" y="167"/>
                        <a:pt x="76" y="166"/>
                        <a:pt x="54" y="179"/>
                      </a:cubicBezTo>
                      <a:cubicBezTo>
                        <a:pt x="49" y="182"/>
                        <a:pt x="45" y="185"/>
                        <a:pt x="42" y="190"/>
                      </a:cubicBezTo>
                      <a:close/>
                      <a:moveTo>
                        <a:pt x="90" y="241"/>
                      </a:moveTo>
                      <a:cubicBezTo>
                        <a:pt x="79" y="241"/>
                        <a:pt x="71" y="232"/>
                        <a:pt x="71" y="221"/>
                      </a:cubicBezTo>
                      <a:cubicBezTo>
                        <a:pt x="71" y="210"/>
                        <a:pt x="80" y="201"/>
                        <a:pt x="91" y="201"/>
                      </a:cubicBezTo>
                      <a:cubicBezTo>
                        <a:pt x="102" y="201"/>
                        <a:pt x="111" y="210"/>
                        <a:pt x="111" y="221"/>
                      </a:cubicBezTo>
                      <a:cubicBezTo>
                        <a:pt x="111" y="232"/>
                        <a:pt x="102" y="242"/>
                        <a:pt x="90" y="241"/>
                      </a:cubicBezTo>
                      <a:close/>
                      <a:moveTo>
                        <a:pt x="115" y="391"/>
                      </a:moveTo>
                      <a:cubicBezTo>
                        <a:pt x="113" y="389"/>
                        <a:pt x="111" y="386"/>
                        <a:pt x="109" y="384"/>
                      </a:cubicBezTo>
                      <a:cubicBezTo>
                        <a:pt x="105" y="376"/>
                        <a:pt x="107" y="373"/>
                        <a:pt x="116" y="373"/>
                      </a:cubicBezTo>
                      <a:cubicBezTo>
                        <a:pt x="138" y="372"/>
                        <a:pt x="160" y="373"/>
                        <a:pt x="182" y="373"/>
                      </a:cubicBezTo>
                      <a:cubicBezTo>
                        <a:pt x="203" y="373"/>
                        <a:pt x="225" y="373"/>
                        <a:pt x="246" y="373"/>
                      </a:cubicBezTo>
                      <a:cubicBezTo>
                        <a:pt x="250" y="373"/>
                        <a:pt x="254" y="371"/>
                        <a:pt x="257" y="376"/>
                      </a:cubicBezTo>
                      <a:cubicBezTo>
                        <a:pt x="259" y="380"/>
                        <a:pt x="256" y="383"/>
                        <a:pt x="253" y="386"/>
                      </a:cubicBezTo>
                      <a:cubicBezTo>
                        <a:pt x="238" y="405"/>
                        <a:pt x="218" y="415"/>
                        <a:pt x="194" y="417"/>
                      </a:cubicBezTo>
                      <a:cubicBezTo>
                        <a:pt x="164" y="421"/>
                        <a:pt x="136" y="416"/>
                        <a:pt x="115" y="391"/>
                      </a:cubicBezTo>
                      <a:close/>
                    </a:path>
                  </a:pathLst>
                </a:custGeom>
                <a:solidFill>
                  <a:srgbClr val="EACE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34" name="Freeform 63"/>
                <p:cNvSpPr>
                  <a:spLocks/>
                </p:cNvSpPr>
                <p:nvPr/>
              </p:nvSpPr>
              <p:spPr bwMode="auto">
                <a:xfrm>
                  <a:off x="3941" y="1501"/>
                  <a:ext cx="374" cy="363"/>
                </a:xfrm>
                <a:custGeom>
                  <a:avLst/>
                  <a:gdLst>
                    <a:gd name="T0" fmla="*/ 416 w 467"/>
                    <a:gd name="T1" fmla="*/ 451 h 452"/>
                    <a:gd name="T2" fmla="*/ 415 w 467"/>
                    <a:gd name="T3" fmla="*/ 388 h 452"/>
                    <a:gd name="T4" fmla="*/ 416 w 467"/>
                    <a:gd name="T5" fmla="*/ 251 h 452"/>
                    <a:gd name="T6" fmla="*/ 424 w 467"/>
                    <a:gd name="T7" fmla="*/ 252 h 452"/>
                    <a:gd name="T8" fmla="*/ 435 w 467"/>
                    <a:gd name="T9" fmla="*/ 243 h 452"/>
                    <a:gd name="T10" fmla="*/ 421 w 467"/>
                    <a:gd name="T11" fmla="*/ 164 h 452"/>
                    <a:gd name="T12" fmla="*/ 360 w 467"/>
                    <a:gd name="T13" fmla="*/ 83 h 452"/>
                    <a:gd name="T14" fmla="*/ 355 w 467"/>
                    <a:gd name="T15" fmla="*/ 78 h 452"/>
                    <a:gd name="T16" fmla="*/ 200 w 467"/>
                    <a:gd name="T17" fmla="*/ 40 h 452"/>
                    <a:gd name="T18" fmla="*/ 31 w 467"/>
                    <a:gd name="T19" fmla="*/ 238 h 452"/>
                    <a:gd name="T20" fmla="*/ 45 w 467"/>
                    <a:gd name="T21" fmla="*/ 251 h 452"/>
                    <a:gd name="T22" fmla="*/ 51 w 467"/>
                    <a:gd name="T23" fmla="*/ 251 h 452"/>
                    <a:gd name="T24" fmla="*/ 51 w 467"/>
                    <a:gd name="T25" fmla="*/ 451 h 452"/>
                    <a:gd name="T26" fmla="*/ 50 w 467"/>
                    <a:gd name="T27" fmla="*/ 452 h 452"/>
                    <a:gd name="T28" fmla="*/ 32 w 467"/>
                    <a:gd name="T29" fmla="*/ 448 h 452"/>
                    <a:gd name="T30" fmla="*/ 32 w 467"/>
                    <a:gd name="T31" fmla="*/ 265 h 452"/>
                    <a:gd name="T32" fmla="*/ 21 w 467"/>
                    <a:gd name="T33" fmla="*/ 259 h 452"/>
                    <a:gd name="T34" fmla="*/ 1 w 467"/>
                    <a:gd name="T35" fmla="*/ 269 h 452"/>
                    <a:gd name="T36" fmla="*/ 0 w 467"/>
                    <a:gd name="T37" fmla="*/ 249 h 452"/>
                    <a:gd name="T38" fmla="*/ 3 w 467"/>
                    <a:gd name="T39" fmla="*/ 208 h 452"/>
                    <a:gd name="T40" fmla="*/ 83 w 467"/>
                    <a:gd name="T41" fmla="*/ 63 h 452"/>
                    <a:gd name="T42" fmla="*/ 274 w 467"/>
                    <a:gd name="T43" fmla="*/ 11 h 452"/>
                    <a:gd name="T44" fmla="*/ 383 w 467"/>
                    <a:gd name="T45" fmla="*/ 62 h 452"/>
                    <a:gd name="T46" fmla="*/ 427 w 467"/>
                    <a:gd name="T47" fmla="*/ 112 h 452"/>
                    <a:gd name="T48" fmla="*/ 467 w 467"/>
                    <a:gd name="T49" fmla="*/ 249 h 452"/>
                    <a:gd name="T50" fmla="*/ 466 w 467"/>
                    <a:gd name="T51" fmla="*/ 269 h 452"/>
                    <a:gd name="T52" fmla="*/ 443 w 467"/>
                    <a:gd name="T53" fmla="*/ 257 h 452"/>
                    <a:gd name="T54" fmla="*/ 435 w 467"/>
                    <a:gd name="T55" fmla="*/ 262 h 452"/>
                    <a:gd name="T56" fmla="*/ 435 w 467"/>
                    <a:gd name="T57" fmla="*/ 448 h 452"/>
                    <a:gd name="T58" fmla="*/ 434 w 467"/>
                    <a:gd name="T59" fmla="*/ 449 h 452"/>
                    <a:gd name="T60" fmla="*/ 418 w 467"/>
                    <a:gd name="T61" fmla="*/ 451 h 452"/>
                    <a:gd name="T62" fmla="*/ 416 w 467"/>
                    <a:gd name="T63" fmla="*/ 45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7" h="452">
                      <a:moveTo>
                        <a:pt x="416" y="451"/>
                      </a:moveTo>
                      <a:cubicBezTo>
                        <a:pt x="416" y="430"/>
                        <a:pt x="415" y="409"/>
                        <a:pt x="415" y="388"/>
                      </a:cubicBezTo>
                      <a:cubicBezTo>
                        <a:pt x="415" y="342"/>
                        <a:pt x="416" y="296"/>
                        <a:pt x="416" y="251"/>
                      </a:cubicBezTo>
                      <a:cubicBezTo>
                        <a:pt x="419" y="251"/>
                        <a:pt x="422" y="251"/>
                        <a:pt x="424" y="252"/>
                      </a:cubicBezTo>
                      <a:cubicBezTo>
                        <a:pt x="434" y="255"/>
                        <a:pt x="435" y="251"/>
                        <a:pt x="435" y="243"/>
                      </a:cubicBezTo>
                      <a:cubicBezTo>
                        <a:pt x="436" y="215"/>
                        <a:pt x="431" y="189"/>
                        <a:pt x="421" y="164"/>
                      </a:cubicBezTo>
                      <a:cubicBezTo>
                        <a:pt x="408" y="132"/>
                        <a:pt x="388" y="104"/>
                        <a:pt x="360" y="83"/>
                      </a:cubicBezTo>
                      <a:cubicBezTo>
                        <a:pt x="359" y="81"/>
                        <a:pt x="357" y="79"/>
                        <a:pt x="355" y="78"/>
                      </a:cubicBezTo>
                      <a:cubicBezTo>
                        <a:pt x="309" y="44"/>
                        <a:pt x="257" y="31"/>
                        <a:pt x="200" y="40"/>
                      </a:cubicBezTo>
                      <a:cubicBezTo>
                        <a:pt x="99" y="56"/>
                        <a:pt x="30" y="145"/>
                        <a:pt x="31" y="238"/>
                      </a:cubicBezTo>
                      <a:cubicBezTo>
                        <a:pt x="31" y="253"/>
                        <a:pt x="31" y="253"/>
                        <a:pt x="45" y="251"/>
                      </a:cubicBezTo>
                      <a:cubicBezTo>
                        <a:pt x="47" y="251"/>
                        <a:pt x="49" y="251"/>
                        <a:pt x="51" y="251"/>
                      </a:cubicBezTo>
                      <a:cubicBezTo>
                        <a:pt x="51" y="318"/>
                        <a:pt x="51" y="384"/>
                        <a:pt x="51" y="451"/>
                      </a:cubicBezTo>
                      <a:cubicBezTo>
                        <a:pt x="50" y="451"/>
                        <a:pt x="50" y="451"/>
                        <a:pt x="50" y="452"/>
                      </a:cubicBezTo>
                      <a:cubicBezTo>
                        <a:pt x="43" y="452"/>
                        <a:pt x="37" y="450"/>
                        <a:pt x="32" y="448"/>
                      </a:cubicBezTo>
                      <a:cubicBezTo>
                        <a:pt x="32" y="387"/>
                        <a:pt x="32" y="326"/>
                        <a:pt x="32" y="265"/>
                      </a:cubicBezTo>
                      <a:cubicBezTo>
                        <a:pt x="32" y="254"/>
                        <a:pt x="31" y="253"/>
                        <a:pt x="21" y="259"/>
                      </a:cubicBezTo>
                      <a:cubicBezTo>
                        <a:pt x="14" y="262"/>
                        <a:pt x="7" y="266"/>
                        <a:pt x="1" y="269"/>
                      </a:cubicBezTo>
                      <a:cubicBezTo>
                        <a:pt x="0" y="262"/>
                        <a:pt x="0" y="256"/>
                        <a:pt x="0" y="249"/>
                      </a:cubicBezTo>
                      <a:cubicBezTo>
                        <a:pt x="1" y="236"/>
                        <a:pt x="1" y="222"/>
                        <a:pt x="3" y="208"/>
                      </a:cubicBezTo>
                      <a:cubicBezTo>
                        <a:pt x="11" y="150"/>
                        <a:pt x="38" y="101"/>
                        <a:pt x="83" y="63"/>
                      </a:cubicBezTo>
                      <a:cubicBezTo>
                        <a:pt x="139" y="16"/>
                        <a:pt x="203" y="0"/>
                        <a:pt x="274" y="11"/>
                      </a:cubicBezTo>
                      <a:cubicBezTo>
                        <a:pt x="315" y="18"/>
                        <a:pt x="351" y="36"/>
                        <a:pt x="383" y="62"/>
                      </a:cubicBezTo>
                      <a:cubicBezTo>
                        <a:pt x="400" y="77"/>
                        <a:pt x="415" y="93"/>
                        <a:pt x="427" y="112"/>
                      </a:cubicBezTo>
                      <a:cubicBezTo>
                        <a:pt x="455" y="153"/>
                        <a:pt x="466" y="199"/>
                        <a:pt x="467" y="249"/>
                      </a:cubicBezTo>
                      <a:cubicBezTo>
                        <a:pt x="466" y="256"/>
                        <a:pt x="466" y="262"/>
                        <a:pt x="466" y="269"/>
                      </a:cubicBezTo>
                      <a:cubicBezTo>
                        <a:pt x="458" y="265"/>
                        <a:pt x="451" y="261"/>
                        <a:pt x="443" y="257"/>
                      </a:cubicBezTo>
                      <a:cubicBezTo>
                        <a:pt x="438" y="254"/>
                        <a:pt x="435" y="255"/>
                        <a:pt x="435" y="262"/>
                      </a:cubicBezTo>
                      <a:cubicBezTo>
                        <a:pt x="435" y="324"/>
                        <a:pt x="435" y="386"/>
                        <a:pt x="435" y="448"/>
                      </a:cubicBezTo>
                      <a:cubicBezTo>
                        <a:pt x="435" y="449"/>
                        <a:pt x="435" y="449"/>
                        <a:pt x="434" y="449"/>
                      </a:cubicBezTo>
                      <a:cubicBezTo>
                        <a:pt x="429" y="450"/>
                        <a:pt x="424" y="452"/>
                        <a:pt x="418" y="451"/>
                      </a:cubicBezTo>
                      <a:cubicBezTo>
                        <a:pt x="418" y="451"/>
                        <a:pt x="417" y="451"/>
                        <a:pt x="416" y="451"/>
                      </a:cubicBezTo>
                      <a:close/>
                    </a:path>
                  </a:pathLst>
                </a:custGeom>
                <a:solidFill>
                  <a:srgbClr val="7C54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35" name="Freeform 64"/>
                <p:cNvSpPr>
                  <a:spLocks/>
                </p:cNvSpPr>
                <p:nvPr/>
              </p:nvSpPr>
              <p:spPr bwMode="auto">
                <a:xfrm>
                  <a:off x="3908" y="1704"/>
                  <a:ext cx="59" cy="157"/>
                </a:xfrm>
                <a:custGeom>
                  <a:avLst/>
                  <a:gdLst>
                    <a:gd name="T0" fmla="*/ 43 w 74"/>
                    <a:gd name="T1" fmla="*/ 16 h 195"/>
                    <a:gd name="T2" fmla="*/ 63 w 74"/>
                    <a:gd name="T3" fmla="*/ 6 h 195"/>
                    <a:gd name="T4" fmla="*/ 74 w 74"/>
                    <a:gd name="T5" fmla="*/ 12 h 195"/>
                    <a:gd name="T6" fmla="*/ 74 w 74"/>
                    <a:gd name="T7" fmla="*/ 195 h 195"/>
                    <a:gd name="T8" fmla="*/ 2 w 74"/>
                    <a:gd name="T9" fmla="*/ 109 h 195"/>
                    <a:gd name="T10" fmla="*/ 43 w 74"/>
                    <a:gd name="T11" fmla="*/ 16 h 195"/>
                  </a:gdLst>
                  <a:ahLst/>
                  <a:cxnLst>
                    <a:cxn ang="0">
                      <a:pos x="T0" y="T1"/>
                    </a:cxn>
                    <a:cxn ang="0">
                      <a:pos x="T2" y="T3"/>
                    </a:cxn>
                    <a:cxn ang="0">
                      <a:pos x="T4" y="T5"/>
                    </a:cxn>
                    <a:cxn ang="0">
                      <a:pos x="T6" y="T7"/>
                    </a:cxn>
                    <a:cxn ang="0">
                      <a:pos x="T8" y="T9"/>
                    </a:cxn>
                    <a:cxn ang="0">
                      <a:pos x="T10" y="T11"/>
                    </a:cxn>
                  </a:cxnLst>
                  <a:rect l="0" t="0" r="r" b="b"/>
                  <a:pathLst>
                    <a:path w="74" h="195">
                      <a:moveTo>
                        <a:pt x="43" y="16"/>
                      </a:moveTo>
                      <a:cubicBezTo>
                        <a:pt x="49" y="13"/>
                        <a:pt x="56" y="9"/>
                        <a:pt x="63" y="6"/>
                      </a:cubicBezTo>
                      <a:cubicBezTo>
                        <a:pt x="73" y="0"/>
                        <a:pt x="74" y="1"/>
                        <a:pt x="74" y="12"/>
                      </a:cubicBezTo>
                      <a:cubicBezTo>
                        <a:pt x="74" y="73"/>
                        <a:pt x="74" y="134"/>
                        <a:pt x="74" y="195"/>
                      </a:cubicBezTo>
                      <a:cubicBezTo>
                        <a:pt x="37" y="186"/>
                        <a:pt x="5" y="147"/>
                        <a:pt x="2" y="109"/>
                      </a:cubicBezTo>
                      <a:cubicBezTo>
                        <a:pt x="0" y="71"/>
                        <a:pt x="14" y="40"/>
                        <a:pt x="43" y="16"/>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36" name="Freeform 65"/>
                <p:cNvSpPr>
                  <a:spLocks/>
                </p:cNvSpPr>
                <p:nvPr/>
              </p:nvSpPr>
              <p:spPr bwMode="auto">
                <a:xfrm>
                  <a:off x="4289" y="1705"/>
                  <a:ext cx="64" cy="156"/>
                </a:xfrm>
                <a:custGeom>
                  <a:avLst/>
                  <a:gdLst>
                    <a:gd name="T0" fmla="*/ 0 w 79"/>
                    <a:gd name="T1" fmla="*/ 194 h 194"/>
                    <a:gd name="T2" fmla="*/ 0 w 79"/>
                    <a:gd name="T3" fmla="*/ 8 h 194"/>
                    <a:gd name="T4" fmla="*/ 8 w 79"/>
                    <a:gd name="T5" fmla="*/ 3 h 194"/>
                    <a:gd name="T6" fmla="*/ 31 w 79"/>
                    <a:gd name="T7" fmla="*/ 15 h 194"/>
                    <a:gd name="T8" fmla="*/ 69 w 79"/>
                    <a:gd name="T9" fmla="*/ 73 h 194"/>
                    <a:gd name="T10" fmla="*/ 25 w 79"/>
                    <a:gd name="T11" fmla="*/ 183 h 194"/>
                    <a:gd name="T12" fmla="*/ 21 w 79"/>
                    <a:gd name="T13" fmla="*/ 187 h 194"/>
                    <a:gd name="T14" fmla="*/ 0 w 79"/>
                    <a:gd name="T15" fmla="*/ 194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194">
                      <a:moveTo>
                        <a:pt x="0" y="194"/>
                      </a:moveTo>
                      <a:cubicBezTo>
                        <a:pt x="0" y="132"/>
                        <a:pt x="0" y="70"/>
                        <a:pt x="0" y="8"/>
                      </a:cubicBezTo>
                      <a:cubicBezTo>
                        <a:pt x="0" y="1"/>
                        <a:pt x="3" y="0"/>
                        <a:pt x="8" y="3"/>
                      </a:cubicBezTo>
                      <a:cubicBezTo>
                        <a:pt x="16" y="7"/>
                        <a:pt x="23" y="11"/>
                        <a:pt x="31" y="15"/>
                      </a:cubicBezTo>
                      <a:cubicBezTo>
                        <a:pt x="49" y="31"/>
                        <a:pt x="63" y="49"/>
                        <a:pt x="69" y="73"/>
                      </a:cubicBezTo>
                      <a:cubicBezTo>
                        <a:pt x="79" y="117"/>
                        <a:pt x="62" y="158"/>
                        <a:pt x="25" y="183"/>
                      </a:cubicBezTo>
                      <a:cubicBezTo>
                        <a:pt x="24" y="184"/>
                        <a:pt x="22" y="185"/>
                        <a:pt x="21" y="187"/>
                      </a:cubicBezTo>
                      <a:cubicBezTo>
                        <a:pt x="14" y="189"/>
                        <a:pt x="7" y="192"/>
                        <a:pt x="0" y="194"/>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37" name="Freeform 66"/>
                <p:cNvSpPr>
                  <a:spLocks/>
                </p:cNvSpPr>
                <p:nvPr/>
              </p:nvSpPr>
              <p:spPr bwMode="auto">
                <a:xfrm>
                  <a:off x="4188" y="1837"/>
                  <a:ext cx="113" cy="75"/>
                </a:xfrm>
                <a:custGeom>
                  <a:avLst/>
                  <a:gdLst>
                    <a:gd name="T0" fmla="*/ 141 w 141"/>
                    <a:gd name="T1" fmla="*/ 0 h 93"/>
                    <a:gd name="T2" fmla="*/ 133 w 141"/>
                    <a:gd name="T3" fmla="*/ 0 h 93"/>
                    <a:gd name="T4" fmla="*/ 32 w 141"/>
                    <a:gd name="T5" fmla="*/ 72 h 93"/>
                    <a:gd name="T6" fmla="*/ 16 w 141"/>
                    <a:gd name="T7" fmla="*/ 60 h 93"/>
                    <a:gd name="T8" fmla="*/ 0 w 141"/>
                    <a:gd name="T9" fmla="*/ 76 h 93"/>
                    <a:gd name="T10" fmla="*/ 16 w 141"/>
                    <a:gd name="T11" fmla="*/ 93 h 93"/>
                    <a:gd name="T12" fmla="*/ 32 w 141"/>
                    <a:gd name="T13" fmla="*/ 80 h 93"/>
                    <a:gd name="T14" fmla="*/ 141 w 141"/>
                    <a:gd name="T15" fmla="*/ 0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93">
                      <a:moveTo>
                        <a:pt x="141" y="0"/>
                      </a:moveTo>
                      <a:cubicBezTo>
                        <a:pt x="133" y="0"/>
                        <a:pt x="133" y="0"/>
                        <a:pt x="133" y="0"/>
                      </a:cubicBezTo>
                      <a:cubicBezTo>
                        <a:pt x="133" y="37"/>
                        <a:pt x="89" y="67"/>
                        <a:pt x="32" y="72"/>
                      </a:cubicBezTo>
                      <a:cubicBezTo>
                        <a:pt x="30" y="65"/>
                        <a:pt x="24" y="60"/>
                        <a:pt x="16" y="60"/>
                      </a:cubicBezTo>
                      <a:cubicBezTo>
                        <a:pt x="7" y="60"/>
                        <a:pt x="0" y="67"/>
                        <a:pt x="0" y="76"/>
                      </a:cubicBezTo>
                      <a:cubicBezTo>
                        <a:pt x="0" y="85"/>
                        <a:pt x="7" y="93"/>
                        <a:pt x="16" y="93"/>
                      </a:cubicBezTo>
                      <a:cubicBezTo>
                        <a:pt x="24" y="93"/>
                        <a:pt x="31" y="87"/>
                        <a:pt x="32" y="80"/>
                      </a:cubicBezTo>
                      <a:cubicBezTo>
                        <a:pt x="94" y="75"/>
                        <a:pt x="141" y="41"/>
                        <a:pt x="141" y="0"/>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38" name="Freeform 67"/>
                <p:cNvSpPr>
                  <a:spLocks/>
                </p:cNvSpPr>
                <p:nvPr/>
              </p:nvSpPr>
              <p:spPr bwMode="auto">
                <a:xfrm>
                  <a:off x="3875" y="1670"/>
                  <a:ext cx="137" cy="317"/>
                </a:xfrm>
                <a:custGeom>
                  <a:avLst/>
                  <a:gdLst>
                    <a:gd name="T0" fmla="*/ 76 w 171"/>
                    <a:gd name="T1" fmla="*/ 173 h 394"/>
                    <a:gd name="T2" fmla="*/ 75 w 171"/>
                    <a:gd name="T3" fmla="*/ 147 h 394"/>
                    <a:gd name="T4" fmla="*/ 128 w 171"/>
                    <a:gd name="T5" fmla="*/ 36 h 394"/>
                    <a:gd name="T6" fmla="*/ 119 w 171"/>
                    <a:gd name="T7" fmla="*/ 5 h 394"/>
                    <a:gd name="T8" fmla="*/ 89 w 171"/>
                    <a:gd name="T9" fmla="*/ 14 h 394"/>
                    <a:gd name="T10" fmla="*/ 53 w 171"/>
                    <a:gd name="T11" fmla="*/ 75 h 394"/>
                    <a:gd name="T12" fmla="*/ 13 w 171"/>
                    <a:gd name="T13" fmla="*/ 142 h 394"/>
                    <a:gd name="T14" fmla="*/ 11 w 171"/>
                    <a:gd name="T15" fmla="*/ 206 h 394"/>
                    <a:gd name="T16" fmla="*/ 50 w 171"/>
                    <a:gd name="T17" fmla="*/ 280 h 394"/>
                    <a:gd name="T18" fmla="*/ 52 w 171"/>
                    <a:gd name="T19" fmla="*/ 294 h 394"/>
                    <a:gd name="T20" fmla="*/ 44 w 171"/>
                    <a:gd name="T21" fmla="*/ 325 h 394"/>
                    <a:gd name="T22" fmla="*/ 35 w 171"/>
                    <a:gd name="T23" fmla="*/ 331 h 394"/>
                    <a:gd name="T24" fmla="*/ 24 w 171"/>
                    <a:gd name="T25" fmla="*/ 337 h 394"/>
                    <a:gd name="T26" fmla="*/ 20 w 171"/>
                    <a:gd name="T27" fmla="*/ 353 h 394"/>
                    <a:gd name="T28" fmla="*/ 25 w 171"/>
                    <a:gd name="T29" fmla="*/ 361 h 394"/>
                    <a:gd name="T30" fmla="*/ 150 w 171"/>
                    <a:gd name="T31" fmla="*/ 393 h 394"/>
                    <a:gd name="T32" fmla="*/ 159 w 171"/>
                    <a:gd name="T33" fmla="*/ 388 h 394"/>
                    <a:gd name="T34" fmla="*/ 163 w 171"/>
                    <a:gd name="T35" fmla="*/ 371 h 394"/>
                    <a:gd name="T36" fmla="*/ 157 w 171"/>
                    <a:gd name="T37" fmla="*/ 362 h 394"/>
                    <a:gd name="T38" fmla="*/ 152 w 171"/>
                    <a:gd name="T39" fmla="*/ 352 h 394"/>
                    <a:gd name="T40" fmla="*/ 168 w 171"/>
                    <a:gd name="T41" fmla="*/ 286 h 394"/>
                    <a:gd name="T42" fmla="*/ 76 w 171"/>
                    <a:gd name="T43" fmla="*/ 173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1" h="394">
                      <a:moveTo>
                        <a:pt x="76" y="173"/>
                      </a:moveTo>
                      <a:cubicBezTo>
                        <a:pt x="71" y="164"/>
                        <a:pt x="71" y="156"/>
                        <a:pt x="75" y="147"/>
                      </a:cubicBezTo>
                      <a:cubicBezTo>
                        <a:pt x="93" y="110"/>
                        <a:pt x="111" y="73"/>
                        <a:pt x="128" y="36"/>
                      </a:cubicBezTo>
                      <a:cubicBezTo>
                        <a:pt x="134" y="24"/>
                        <a:pt x="130" y="12"/>
                        <a:pt x="119" y="5"/>
                      </a:cubicBezTo>
                      <a:cubicBezTo>
                        <a:pt x="109" y="0"/>
                        <a:pt x="96" y="3"/>
                        <a:pt x="89" y="14"/>
                      </a:cubicBezTo>
                      <a:cubicBezTo>
                        <a:pt x="76" y="34"/>
                        <a:pt x="65" y="55"/>
                        <a:pt x="53" y="75"/>
                      </a:cubicBezTo>
                      <a:cubicBezTo>
                        <a:pt x="39" y="97"/>
                        <a:pt x="26" y="119"/>
                        <a:pt x="13" y="142"/>
                      </a:cubicBezTo>
                      <a:cubicBezTo>
                        <a:pt x="1" y="163"/>
                        <a:pt x="0" y="184"/>
                        <a:pt x="11" y="206"/>
                      </a:cubicBezTo>
                      <a:cubicBezTo>
                        <a:pt x="24" y="230"/>
                        <a:pt x="37" y="255"/>
                        <a:pt x="50" y="280"/>
                      </a:cubicBezTo>
                      <a:cubicBezTo>
                        <a:pt x="53" y="285"/>
                        <a:pt x="53" y="289"/>
                        <a:pt x="52" y="294"/>
                      </a:cubicBezTo>
                      <a:cubicBezTo>
                        <a:pt x="49" y="304"/>
                        <a:pt x="46" y="315"/>
                        <a:pt x="44" y="325"/>
                      </a:cubicBezTo>
                      <a:cubicBezTo>
                        <a:pt x="43" y="331"/>
                        <a:pt x="40" y="333"/>
                        <a:pt x="35" y="331"/>
                      </a:cubicBezTo>
                      <a:cubicBezTo>
                        <a:pt x="28" y="328"/>
                        <a:pt x="25" y="330"/>
                        <a:pt x="24" y="337"/>
                      </a:cubicBezTo>
                      <a:cubicBezTo>
                        <a:pt x="23" y="342"/>
                        <a:pt x="22" y="348"/>
                        <a:pt x="20" y="353"/>
                      </a:cubicBezTo>
                      <a:cubicBezTo>
                        <a:pt x="18" y="359"/>
                        <a:pt x="20" y="360"/>
                        <a:pt x="25" y="361"/>
                      </a:cubicBezTo>
                      <a:cubicBezTo>
                        <a:pt x="67" y="372"/>
                        <a:pt x="109" y="382"/>
                        <a:pt x="150" y="393"/>
                      </a:cubicBezTo>
                      <a:cubicBezTo>
                        <a:pt x="156" y="394"/>
                        <a:pt x="158" y="393"/>
                        <a:pt x="159" y="388"/>
                      </a:cubicBezTo>
                      <a:cubicBezTo>
                        <a:pt x="160" y="382"/>
                        <a:pt x="161" y="376"/>
                        <a:pt x="163" y="371"/>
                      </a:cubicBezTo>
                      <a:cubicBezTo>
                        <a:pt x="165" y="365"/>
                        <a:pt x="163" y="362"/>
                        <a:pt x="157" y="362"/>
                      </a:cubicBezTo>
                      <a:cubicBezTo>
                        <a:pt x="150" y="361"/>
                        <a:pt x="150" y="358"/>
                        <a:pt x="152" y="352"/>
                      </a:cubicBezTo>
                      <a:cubicBezTo>
                        <a:pt x="157" y="330"/>
                        <a:pt x="163" y="308"/>
                        <a:pt x="168" y="286"/>
                      </a:cubicBezTo>
                      <a:cubicBezTo>
                        <a:pt x="171" y="274"/>
                        <a:pt x="88" y="194"/>
                        <a:pt x="76" y="173"/>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39" name="Freeform 68"/>
                <p:cNvSpPr>
                  <a:spLocks/>
                </p:cNvSpPr>
                <p:nvPr/>
              </p:nvSpPr>
              <p:spPr bwMode="auto">
                <a:xfrm>
                  <a:off x="4244" y="1670"/>
                  <a:ext cx="138" cy="317"/>
                </a:xfrm>
                <a:custGeom>
                  <a:avLst/>
                  <a:gdLst>
                    <a:gd name="T0" fmla="*/ 96 w 172"/>
                    <a:gd name="T1" fmla="*/ 173 h 394"/>
                    <a:gd name="T2" fmla="*/ 96 w 172"/>
                    <a:gd name="T3" fmla="*/ 147 h 394"/>
                    <a:gd name="T4" fmla="*/ 43 w 172"/>
                    <a:gd name="T5" fmla="*/ 36 h 394"/>
                    <a:gd name="T6" fmla="*/ 53 w 172"/>
                    <a:gd name="T7" fmla="*/ 5 h 394"/>
                    <a:gd name="T8" fmla="*/ 83 w 172"/>
                    <a:gd name="T9" fmla="*/ 14 h 394"/>
                    <a:gd name="T10" fmla="*/ 119 w 172"/>
                    <a:gd name="T11" fmla="*/ 75 h 394"/>
                    <a:gd name="T12" fmla="*/ 159 w 172"/>
                    <a:gd name="T13" fmla="*/ 142 h 394"/>
                    <a:gd name="T14" fmla="*/ 160 w 172"/>
                    <a:gd name="T15" fmla="*/ 206 h 394"/>
                    <a:gd name="T16" fmla="*/ 121 w 172"/>
                    <a:gd name="T17" fmla="*/ 280 h 394"/>
                    <a:gd name="T18" fmla="*/ 120 w 172"/>
                    <a:gd name="T19" fmla="*/ 294 h 394"/>
                    <a:gd name="T20" fmla="*/ 128 w 172"/>
                    <a:gd name="T21" fmla="*/ 325 h 394"/>
                    <a:gd name="T22" fmla="*/ 137 w 172"/>
                    <a:gd name="T23" fmla="*/ 331 h 394"/>
                    <a:gd name="T24" fmla="*/ 147 w 172"/>
                    <a:gd name="T25" fmla="*/ 337 h 394"/>
                    <a:gd name="T26" fmla="*/ 152 w 172"/>
                    <a:gd name="T27" fmla="*/ 353 h 394"/>
                    <a:gd name="T28" fmla="*/ 146 w 172"/>
                    <a:gd name="T29" fmla="*/ 361 h 394"/>
                    <a:gd name="T30" fmla="*/ 21 w 172"/>
                    <a:gd name="T31" fmla="*/ 393 h 394"/>
                    <a:gd name="T32" fmla="*/ 13 w 172"/>
                    <a:gd name="T33" fmla="*/ 388 h 394"/>
                    <a:gd name="T34" fmla="*/ 9 w 172"/>
                    <a:gd name="T35" fmla="*/ 371 h 394"/>
                    <a:gd name="T36" fmla="*/ 14 w 172"/>
                    <a:gd name="T37" fmla="*/ 362 h 394"/>
                    <a:gd name="T38" fmla="*/ 20 w 172"/>
                    <a:gd name="T39" fmla="*/ 352 h 394"/>
                    <a:gd name="T40" fmla="*/ 3 w 172"/>
                    <a:gd name="T41" fmla="*/ 286 h 394"/>
                    <a:gd name="T42" fmla="*/ 96 w 172"/>
                    <a:gd name="T43" fmla="*/ 173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2" h="394">
                      <a:moveTo>
                        <a:pt x="96" y="173"/>
                      </a:moveTo>
                      <a:cubicBezTo>
                        <a:pt x="101" y="164"/>
                        <a:pt x="101" y="156"/>
                        <a:pt x="96" y="147"/>
                      </a:cubicBezTo>
                      <a:cubicBezTo>
                        <a:pt x="78" y="110"/>
                        <a:pt x="61" y="73"/>
                        <a:pt x="43" y="36"/>
                      </a:cubicBezTo>
                      <a:cubicBezTo>
                        <a:pt x="37" y="24"/>
                        <a:pt x="41" y="12"/>
                        <a:pt x="53" y="5"/>
                      </a:cubicBezTo>
                      <a:cubicBezTo>
                        <a:pt x="63" y="0"/>
                        <a:pt x="76" y="3"/>
                        <a:pt x="83" y="14"/>
                      </a:cubicBezTo>
                      <a:cubicBezTo>
                        <a:pt x="95" y="34"/>
                        <a:pt x="107" y="55"/>
                        <a:pt x="119" y="75"/>
                      </a:cubicBezTo>
                      <a:cubicBezTo>
                        <a:pt x="132" y="97"/>
                        <a:pt x="146" y="119"/>
                        <a:pt x="159" y="142"/>
                      </a:cubicBezTo>
                      <a:cubicBezTo>
                        <a:pt x="171" y="163"/>
                        <a:pt x="172" y="184"/>
                        <a:pt x="160" y="206"/>
                      </a:cubicBezTo>
                      <a:cubicBezTo>
                        <a:pt x="147" y="230"/>
                        <a:pt x="135" y="255"/>
                        <a:pt x="121" y="280"/>
                      </a:cubicBezTo>
                      <a:cubicBezTo>
                        <a:pt x="119" y="285"/>
                        <a:pt x="118" y="289"/>
                        <a:pt x="120" y="294"/>
                      </a:cubicBezTo>
                      <a:cubicBezTo>
                        <a:pt x="123" y="304"/>
                        <a:pt x="125" y="315"/>
                        <a:pt x="128" y="325"/>
                      </a:cubicBezTo>
                      <a:cubicBezTo>
                        <a:pt x="129" y="331"/>
                        <a:pt x="131" y="333"/>
                        <a:pt x="137" y="331"/>
                      </a:cubicBezTo>
                      <a:cubicBezTo>
                        <a:pt x="143" y="328"/>
                        <a:pt x="146" y="330"/>
                        <a:pt x="147" y="337"/>
                      </a:cubicBezTo>
                      <a:cubicBezTo>
                        <a:pt x="148" y="342"/>
                        <a:pt x="150" y="348"/>
                        <a:pt x="152" y="353"/>
                      </a:cubicBezTo>
                      <a:cubicBezTo>
                        <a:pt x="153" y="359"/>
                        <a:pt x="151" y="360"/>
                        <a:pt x="146" y="361"/>
                      </a:cubicBezTo>
                      <a:cubicBezTo>
                        <a:pt x="105" y="372"/>
                        <a:pt x="63" y="382"/>
                        <a:pt x="21" y="393"/>
                      </a:cubicBezTo>
                      <a:cubicBezTo>
                        <a:pt x="16" y="394"/>
                        <a:pt x="14" y="393"/>
                        <a:pt x="13" y="388"/>
                      </a:cubicBezTo>
                      <a:cubicBezTo>
                        <a:pt x="12" y="382"/>
                        <a:pt x="11" y="376"/>
                        <a:pt x="9" y="371"/>
                      </a:cubicBezTo>
                      <a:cubicBezTo>
                        <a:pt x="7" y="365"/>
                        <a:pt x="9" y="362"/>
                        <a:pt x="14" y="362"/>
                      </a:cubicBezTo>
                      <a:cubicBezTo>
                        <a:pt x="21" y="361"/>
                        <a:pt x="22" y="358"/>
                        <a:pt x="20" y="352"/>
                      </a:cubicBezTo>
                      <a:cubicBezTo>
                        <a:pt x="14" y="330"/>
                        <a:pt x="9" y="308"/>
                        <a:pt x="3" y="286"/>
                      </a:cubicBezTo>
                      <a:cubicBezTo>
                        <a:pt x="0" y="274"/>
                        <a:pt x="84" y="194"/>
                        <a:pt x="96" y="173"/>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40" name="Freeform 69"/>
                <p:cNvSpPr>
                  <a:spLocks/>
                </p:cNvSpPr>
                <p:nvPr/>
              </p:nvSpPr>
              <p:spPr bwMode="auto">
                <a:xfrm>
                  <a:off x="3740" y="1977"/>
                  <a:ext cx="177" cy="228"/>
                </a:xfrm>
                <a:custGeom>
                  <a:avLst/>
                  <a:gdLst>
                    <a:gd name="T0" fmla="*/ 137 w 177"/>
                    <a:gd name="T1" fmla="*/ 0 h 228"/>
                    <a:gd name="T2" fmla="*/ 0 w 177"/>
                    <a:gd name="T3" fmla="*/ 228 h 228"/>
                    <a:gd name="T4" fmla="*/ 177 w 177"/>
                    <a:gd name="T5" fmla="*/ 228 h 228"/>
                    <a:gd name="T6" fmla="*/ 137 w 177"/>
                    <a:gd name="T7" fmla="*/ 0 h 228"/>
                  </a:gdLst>
                  <a:ahLst/>
                  <a:cxnLst>
                    <a:cxn ang="0">
                      <a:pos x="T0" y="T1"/>
                    </a:cxn>
                    <a:cxn ang="0">
                      <a:pos x="T2" y="T3"/>
                    </a:cxn>
                    <a:cxn ang="0">
                      <a:pos x="T4" y="T5"/>
                    </a:cxn>
                    <a:cxn ang="0">
                      <a:pos x="T6" y="T7"/>
                    </a:cxn>
                  </a:cxnLst>
                  <a:rect l="0" t="0" r="r" b="b"/>
                  <a:pathLst>
                    <a:path w="177" h="228">
                      <a:moveTo>
                        <a:pt x="137" y="0"/>
                      </a:moveTo>
                      <a:lnTo>
                        <a:pt x="0" y="228"/>
                      </a:lnTo>
                      <a:lnTo>
                        <a:pt x="177" y="228"/>
                      </a:lnTo>
                      <a:lnTo>
                        <a:pt x="137" y="0"/>
                      </a:lnTo>
                      <a:close/>
                    </a:path>
                  </a:pathLst>
                </a:custGeom>
                <a:solidFill>
                  <a:srgbClr val="009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41" name="Freeform 70"/>
                <p:cNvSpPr>
                  <a:spLocks/>
                </p:cNvSpPr>
                <p:nvPr/>
              </p:nvSpPr>
              <p:spPr bwMode="auto">
                <a:xfrm>
                  <a:off x="4340" y="1977"/>
                  <a:ext cx="177" cy="228"/>
                </a:xfrm>
                <a:custGeom>
                  <a:avLst/>
                  <a:gdLst>
                    <a:gd name="T0" fmla="*/ 38 w 177"/>
                    <a:gd name="T1" fmla="*/ 0 h 228"/>
                    <a:gd name="T2" fmla="*/ 177 w 177"/>
                    <a:gd name="T3" fmla="*/ 228 h 228"/>
                    <a:gd name="T4" fmla="*/ 0 w 177"/>
                    <a:gd name="T5" fmla="*/ 228 h 228"/>
                    <a:gd name="T6" fmla="*/ 38 w 177"/>
                    <a:gd name="T7" fmla="*/ 0 h 228"/>
                  </a:gdLst>
                  <a:ahLst/>
                  <a:cxnLst>
                    <a:cxn ang="0">
                      <a:pos x="T0" y="T1"/>
                    </a:cxn>
                    <a:cxn ang="0">
                      <a:pos x="T2" y="T3"/>
                    </a:cxn>
                    <a:cxn ang="0">
                      <a:pos x="T4" y="T5"/>
                    </a:cxn>
                    <a:cxn ang="0">
                      <a:pos x="T6" y="T7"/>
                    </a:cxn>
                  </a:cxnLst>
                  <a:rect l="0" t="0" r="r" b="b"/>
                  <a:pathLst>
                    <a:path w="177" h="228">
                      <a:moveTo>
                        <a:pt x="38" y="0"/>
                      </a:moveTo>
                      <a:lnTo>
                        <a:pt x="177" y="228"/>
                      </a:lnTo>
                      <a:lnTo>
                        <a:pt x="0" y="228"/>
                      </a:lnTo>
                      <a:lnTo>
                        <a:pt x="38" y="0"/>
                      </a:lnTo>
                      <a:close/>
                    </a:path>
                  </a:pathLst>
                </a:custGeom>
                <a:solidFill>
                  <a:srgbClr val="009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42" name="Rectangle 71"/>
                <p:cNvSpPr>
                  <a:spLocks noChangeArrowheads="1"/>
                </p:cNvSpPr>
                <p:nvPr/>
              </p:nvSpPr>
              <p:spPr bwMode="auto">
                <a:xfrm>
                  <a:off x="3865" y="1928"/>
                  <a:ext cx="526" cy="278"/>
                </a:xfrm>
                <a:prstGeom prst="rect">
                  <a:avLst/>
                </a:prstGeom>
                <a:solidFill>
                  <a:srgbClr val="C8CA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43" name="Oval 72"/>
                <p:cNvSpPr>
                  <a:spLocks noChangeArrowheads="1"/>
                </p:cNvSpPr>
                <p:nvPr/>
              </p:nvSpPr>
              <p:spPr bwMode="auto">
                <a:xfrm>
                  <a:off x="4093" y="2032"/>
                  <a:ext cx="70" cy="70"/>
                </a:xfrm>
                <a:prstGeom prst="ellipse">
                  <a:avLst/>
                </a:prstGeom>
                <a:solidFill>
                  <a:srgbClr val="EAEB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44" name="Freeform 73"/>
                <p:cNvSpPr>
                  <a:spLocks noEditPoints="1"/>
                </p:cNvSpPr>
                <p:nvPr/>
              </p:nvSpPr>
              <p:spPr bwMode="auto">
                <a:xfrm>
                  <a:off x="3821" y="1445"/>
                  <a:ext cx="75" cy="125"/>
                </a:xfrm>
                <a:custGeom>
                  <a:avLst/>
                  <a:gdLst>
                    <a:gd name="T0" fmla="*/ 26 w 93"/>
                    <a:gd name="T1" fmla="*/ 110 h 156"/>
                    <a:gd name="T2" fmla="*/ 26 w 93"/>
                    <a:gd name="T3" fmla="*/ 96 h 156"/>
                    <a:gd name="T4" fmla="*/ 26 w 93"/>
                    <a:gd name="T5" fmla="*/ 90 h 156"/>
                    <a:gd name="T6" fmla="*/ 64 w 93"/>
                    <a:gd name="T7" fmla="*/ 46 h 156"/>
                    <a:gd name="T8" fmla="*/ 38 w 93"/>
                    <a:gd name="T9" fmla="*/ 26 h 156"/>
                    <a:gd name="T10" fmla="*/ 5 w 93"/>
                    <a:gd name="T11" fmla="*/ 29 h 156"/>
                    <a:gd name="T12" fmla="*/ 0 w 93"/>
                    <a:gd name="T13" fmla="*/ 5 h 156"/>
                    <a:gd name="T14" fmla="*/ 41 w 93"/>
                    <a:gd name="T15" fmla="*/ 0 h 156"/>
                    <a:gd name="T16" fmla="*/ 93 w 93"/>
                    <a:gd name="T17" fmla="*/ 46 h 156"/>
                    <a:gd name="T18" fmla="*/ 50 w 93"/>
                    <a:gd name="T19" fmla="*/ 98 h 156"/>
                    <a:gd name="T20" fmla="*/ 49 w 93"/>
                    <a:gd name="T21" fmla="*/ 110 h 156"/>
                    <a:gd name="T22" fmla="*/ 26 w 93"/>
                    <a:gd name="T23" fmla="*/ 110 h 156"/>
                    <a:gd name="T24" fmla="*/ 38 w 93"/>
                    <a:gd name="T25" fmla="*/ 123 h 156"/>
                    <a:gd name="T26" fmla="*/ 53 w 93"/>
                    <a:gd name="T27" fmla="*/ 140 h 156"/>
                    <a:gd name="T28" fmla="*/ 38 w 93"/>
                    <a:gd name="T29" fmla="*/ 156 h 156"/>
                    <a:gd name="T30" fmla="*/ 23 w 93"/>
                    <a:gd name="T31" fmla="*/ 140 h 156"/>
                    <a:gd name="T32" fmla="*/ 38 w 93"/>
                    <a:gd name="T33" fmla="*/ 1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 h="156">
                      <a:moveTo>
                        <a:pt x="26" y="110"/>
                      </a:moveTo>
                      <a:cubicBezTo>
                        <a:pt x="26" y="96"/>
                        <a:pt x="26" y="96"/>
                        <a:pt x="26" y="96"/>
                      </a:cubicBezTo>
                      <a:cubicBezTo>
                        <a:pt x="26" y="94"/>
                        <a:pt x="26" y="91"/>
                        <a:pt x="26" y="90"/>
                      </a:cubicBezTo>
                      <a:cubicBezTo>
                        <a:pt x="26" y="52"/>
                        <a:pt x="64" y="81"/>
                        <a:pt x="64" y="46"/>
                      </a:cubicBezTo>
                      <a:cubicBezTo>
                        <a:pt x="64" y="31"/>
                        <a:pt x="58" y="26"/>
                        <a:pt x="38" y="26"/>
                      </a:cubicBezTo>
                      <a:cubicBezTo>
                        <a:pt x="25" y="26"/>
                        <a:pt x="14" y="28"/>
                        <a:pt x="5" y="29"/>
                      </a:cubicBezTo>
                      <a:cubicBezTo>
                        <a:pt x="0" y="5"/>
                        <a:pt x="0" y="5"/>
                        <a:pt x="0" y="5"/>
                      </a:cubicBezTo>
                      <a:cubicBezTo>
                        <a:pt x="12" y="2"/>
                        <a:pt x="27" y="0"/>
                        <a:pt x="41" y="0"/>
                      </a:cubicBezTo>
                      <a:cubicBezTo>
                        <a:pt x="72" y="0"/>
                        <a:pt x="93" y="6"/>
                        <a:pt x="93" y="46"/>
                      </a:cubicBezTo>
                      <a:cubicBezTo>
                        <a:pt x="93" y="99"/>
                        <a:pt x="51" y="79"/>
                        <a:pt x="50" y="98"/>
                      </a:cubicBezTo>
                      <a:cubicBezTo>
                        <a:pt x="49" y="110"/>
                        <a:pt x="49" y="110"/>
                        <a:pt x="49" y="110"/>
                      </a:cubicBezTo>
                      <a:lnTo>
                        <a:pt x="26" y="110"/>
                      </a:lnTo>
                      <a:close/>
                      <a:moveTo>
                        <a:pt x="38" y="123"/>
                      </a:moveTo>
                      <a:cubicBezTo>
                        <a:pt x="50" y="123"/>
                        <a:pt x="53" y="128"/>
                        <a:pt x="53" y="140"/>
                      </a:cubicBezTo>
                      <a:cubicBezTo>
                        <a:pt x="53" y="152"/>
                        <a:pt x="50" y="156"/>
                        <a:pt x="38" y="156"/>
                      </a:cubicBezTo>
                      <a:cubicBezTo>
                        <a:pt x="26" y="156"/>
                        <a:pt x="23" y="152"/>
                        <a:pt x="23" y="140"/>
                      </a:cubicBezTo>
                      <a:cubicBezTo>
                        <a:pt x="23" y="128"/>
                        <a:pt x="26" y="123"/>
                        <a:pt x="38" y="123"/>
                      </a:cubicBezTo>
                      <a:close/>
                    </a:path>
                  </a:pathLst>
                </a:custGeom>
                <a:solidFill>
                  <a:srgbClr val="1893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45" name="Freeform 74"/>
                <p:cNvSpPr>
                  <a:spLocks noEditPoints="1"/>
                </p:cNvSpPr>
                <p:nvPr/>
              </p:nvSpPr>
              <p:spPr bwMode="auto">
                <a:xfrm>
                  <a:off x="4434" y="1445"/>
                  <a:ext cx="74" cy="125"/>
                </a:xfrm>
                <a:custGeom>
                  <a:avLst/>
                  <a:gdLst>
                    <a:gd name="T0" fmla="*/ 26 w 92"/>
                    <a:gd name="T1" fmla="*/ 110 h 156"/>
                    <a:gd name="T2" fmla="*/ 26 w 92"/>
                    <a:gd name="T3" fmla="*/ 96 h 156"/>
                    <a:gd name="T4" fmla="*/ 26 w 92"/>
                    <a:gd name="T5" fmla="*/ 90 h 156"/>
                    <a:gd name="T6" fmla="*/ 64 w 92"/>
                    <a:gd name="T7" fmla="*/ 46 h 156"/>
                    <a:gd name="T8" fmla="*/ 38 w 92"/>
                    <a:gd name="T9" fmla="*/ 26 h 156"/>
                    <a:gd name="T10" fmla="*/ 5 w 92"/>
                    <a:gd name="T11" fmla="*/ 29 h 156"/>
                    <a:gd name="T12" fmla="*/ 0 w 92"/>
                    <a:gd name="T13" fmla="*/ 5 h 156"/>
                    <a:gd name="T14" fmla="*/ 41 w 92"/>
                    <a:gd name="T15" fmla="*/ 0 h 156"/>
                    <a:gd name="T16" fmla="*/ 92 w 92"/>
                    <a:gd name="T17" fmla="*/ 46 h 156"/>
                    <a:gd name="T18" fmla="*/ 50 w 92"/>
                    <a:gd name="T19" fmla="*/ 98 h 156"/>
                    <a:gd name="T20" fmla="*/ 49 w 92"/>
                    <a:gd name="T21" fmla="*/ 110 h 156"/>
                    <a:gd name="T22" fmla="*/ 26 w 92"/>
                    <a:gd name="T23" fmla="*/ 110 h 156"/>
                    <a:gd name="T24" fmla="*/ 38 w 92"/>
                    <a:gd name="T25" fmla="*/ 123 h 156"/>
                    <a:gd name="T26" fmla="*/ 53 w 92"/>
                    <a:gd name="T27" fmla="*/ 140 h 156"/>
                    <a:gd name="T28" fmla="*/ 38 w 92"/>
                    <a:gd name="T29" fmla="*/ 156 h 156"/>
                    <a:gd name="T30" fmla="*/ 22 w 92"/>
                    <a:gd name="T31" fmla="*/ 140 h 156"/>
                    <a:gd name="T32" fmla="*/ 38 w 92"/>
                    <a:gd name="T33" fmla="*/ 1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156">
                      <a:moveTo>
                        <a:pt x="26" y="110"/>
                      </a:moveTo>
                      <a:cubicBezTo>
                        <a:pt x="26" y="96"/>
                        <a:pt x="26" y="96"/>
                        <a:pt x="26" y="96"/>
                      </a:cubicBezTo>
                      <a:cubicBezTo>
                        <a:pt x="26" y="94"/>
                        <a:pt x="26" y="91"/>
                        <a:pt x="26" y="90"/>
                      </a:cubicBezTo>
                      <a:cubicBezTo>
                        <a:pt x="26" y="52"/>
                        <a:pt x="64" y="81"/>
                        <a:pt x="64" y="46"/>
                      </a:cubicBezTo>
                      <a:cubicBezTo>
                        <a:pt x="64" y="31"/>
                        <a:pt x="58" y="26"/>
                        <a:pt x="38" y="26"/>
                      </a:cubicBezTo>
                      <a:cubicBezTo>
                        <a:pt x="25" y="26"/>
                        <a:pt x="13" y="28"/>
                        <a:pt x="5" y="29"/>
                      </a:cubicBezTo>
                      <a:cubicBezTo>
                        <a:pt x="0" y="5"/>
                        <a:pt x="0" y="5"/>
                        <a:pt x="0" y="5"/>
                      </a:cubicBezTo>
                      <a:cubicBezTo>
                        <a:pt x="11" y="2"/>
                        <a:pt x="26" y="0"/>
                        <a:pt x="41" y="0"/>
                      </a:cubicBezTo>
                      <a:cubicBezTo>
                        <a:pt x="72" y="0"/>
                        <a:pt x="92" y="6"/>
                        <a:pt x="92" y="46"/>
                      </a:cubicBezTo>
                      <a:cubicBezTo>
                        <a:pt x="92" y="99"/>
                        <a:pt x="50" y="79"/>
                        <a:pt x="50" y="98"/>
                      </a:cubicBezTo>
                      <a:cubicBezTo>
                        <a:pt x="49" y="110"/>
                        <a:pt x="49" y="110"/>
                        <a:pt x="49" y="110"/>
                      </a:cubicBezTo>
                      <a:lnTo>
                        <a:pt x="26" y="110"/>
                      </a:lnTo>
                      <a:close/>
                      <a:moveTo>
                        <a:pt x="38" y="123"/>
                      </a:moveTo>
                      <a:cubicBezTo>
                        <a:pt x="49" y="123"/>
                        <a:pt x="53" y="128"/>
                        <a:pt x="53" y="140"/>
                      </a:cubicBezTo>
                      <a:cubicBezTo>
                        <a:pt x="53" y="152"/>
                        <a:pt x="50" y="156"/>
                        <a:pt x="38" y="156"/>
                      </a:cubicBezTo>
                      <a:cubicBezTo>
                        <a:pt x="26" y="156"/>
                        <a:pt x="22" y="152"/>
                        <a:pt x="22" y="140"/>
                      </a:cubicBezTo>
                      <a:cubicBezTo>
                        <a:pt x="22" y="128"/>
                        <a:pt x="26" y="123"/>
                        <a:pt x="38" y="123"/>
                      </a:cubicBezTo>
                      <a:close/>
                    </a:path>
                  </a:pathLst>
                </a:custGeom>
                <a:solidFill>
                  <a:srgbClr val="1893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46" name="Freeform 75"/>
                <p:cNvSpPr>
                  <a:spLocks noEditPoints="1"/>
                </p:cNvSpPr>
                <p:nvPr/>
              </p:nvSpPr>
              <p:spPr bwMode="auto">
                <a:xfrm>
                  <a:off x="5047" y="1445"/>
                  <a:ext cx="74" cy="125"/>
                </a:xfrm>
                <a:custGeom>
                  <a:avLst/>
                  <a:gdLst>
                    <a:gd name="T0" fmla="*/ 26 w 92"/>
                    <a:gd name="T1" fmla="*/ 110 h 156"/>
                    <a:gd name="T2" fmla="*/ 25 w 92"/>
                    <a:gd name="T3" fmla="*/ 96 h 156"/>
                    <a:gd name="T4" fmla="*/ 25 w 92"/>
                    <a:gd name="T5" fmla="*/ 90 h 156"/>
                    <a:gd name="T6" fmla="*/ 63 w 92"/>
                    <a:gd name="T7" fmla="*/ 46 h 156"/>
                    <a:gd name="T8" fmla="*/ 37 w 92"/>
                    <a:gd name="T9" fmla="*/ 26 h 156"/>
                    <a:gd name="T10" fmla="*/ 4 w 92"/>
                    <a:gd name="T11" fmla="*/ 29 h 156"/>
                    <a:gd name="T12" fmla="*/ 0 w 92"/>
                    <a:gd name="T13" fmla="*/ 5 h 156"/>
                    <a:gd name="T14" fmla="*/ 41 w 92"/>
                    <a:gd name="T15" fmla="*/ 0 h 156"/>
                    <a:gd name="T16" fmla="*/ 92 w 92"/>
                    <a:gd name="T17" fmla="*/ 46 h 156"/>
                    <a:gd name="T18" fmla="*/ 49 w 92"/>
                    <a:gd name="T19" fmla="*/ 98 h 156"/>
                    <a:gd name="T20" fmla="*/ 49 w 92"/>
                    <a:gd name="T21" fmla="*/ 110 h 156"/>
                    <a:gd name="T22" fmla="*/ 26 w 92"/>
                    <a:gd name="T23" fmla="*/ 110 h 156"/>
                    <a:gd name="T24" fmla="*/ 37 w 92"/>
                    <a:gd name="T25" fmla="*/ 123 h 156"/>
                    <a:gd name="T26" fmla="*/ 53 w 92"/>
                    <a:gd name="T27" fmla="*/ 140 h 156"/>
                    <a:gd name="T28" fmla="*/ 37 w 92"/>
                    <a:gd name="T29" fmla="*/ 156 h 156"/>
                    <a:gd name="T30" fmla="*/ 22 w 92"/>
                    <a:gd name="T31" fmla="*/ 140 h 156"/>
                    <a:gd name="T32" fmla="*/ 37 w 92"/>
                    <a:gd name="T33" fmla="*/ 1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156">
                      <a:moveTo>
                        <a:pt x="26" y="110"/>
                      </a:moveTo>
                      <a:cubicBezTo>
                        <a:pt x="25" y="96"/>
                        <a:pt x="25" y="96"/>
                        <a:pt x="25" y="96"/>
                      </a:cubicBezTo>
                      <a:cubicBezTo>
                        <a:pt x="25" y="94"/>
                        <a:pt x="25" y="91"/>
                        <a:pt x="25" y="90"/>
                      </a:cubicBezTo>
                      <a:cubicBezTo>
                        <a:pt x="25" y="52"/>
                        <a:pt x="63" y="81"/>
                        <a:pt x="63" y="46"/>
                      </a:cubicBezTo>
                      <a:cubicBezTo>
                        <a:pt x="63" y="31"/>
                        <a:pt x="58" y="26"/>
                        <a:pt x="37" y="26"/>
                      </a:cubicBezTo>
                      <a:cubicBezTo>
                        <a:pt x="25" y="26"/>
                        <a:pt x="13" y="28"/>
                        <a:pt x="4" y="29"/>
                      </a:cubicBezTo>
                      <a:cubicBezTo>
                        <a:pt x="0" y="5"/>
                        <a:pt x="0" y="5"/>
                        <a:pt x="0" y="5"/>
                      </a:cubicBezTo>
                      <a:cubicBezTo>
                        <a:pt x="11" y="2"/>
                        <a:pt x="26" y="0"/>
                        <a:pt x="41" y="0"/>
                      </a:cubicBezTo>
                      <a:cubicBezTo>
                        <a:pt x="71" y="0"/>
                        <a:pt x="92" y="6"/>
                        <a:pt x="92" y="46"/>
                      </a:cubicBezTo>
                      <a:cubicBezTo>
                        <a:pt x="92" y="99"/>
                        <a:pt x="50" y="79"/>
                        <a:pt x="49" y="98"/>
                      </a:cubicBezTo>
                      <a:cubicBezTo>
                        <a:pt x="49" y="110"/>
                        <a:pt x="49" y="110"/>
                        <a:pt x="49" y="110"/>
                      </a:cubicBezTo>
                      <a:lnTo>
                        <a:pt x="26" y="110"/>
                      </a:lnTo>
                      <a:close/>
                      <a:moveTo>
                        <a:pt x="37" y="123"/>
                      </a:moveTo>
                      <a:cubicBezTo>
                        <a:pt x="49" y="123"/>
                        <a:pt x="53" y="128"/>
                        <a:pt x="53" y="140"/>
                      </a:cubicBezTo>
                      <a:cubicBezTo>
                        <a:pt x="53" y="152"/>
                        <a:pt x="49" y="156"/>
                        <a:pt x="37" y="156"/>
                      </a:cubicBezTo>
                      <a:cubicBezTo>
                        <a:pt x="26" y="156"/>
                        <a:pt x="22" y="152"/>
                        <a:pt x="22" y="140"/>
                      </a:cubicBezTo>
                      <a:cubicBezTo>
                        <a:pt x="22" y="128"/>
                        <a:pt x="26" y="123"/>
                        <a:pt x="37" y="123"/>
                      </a:cubicBezTo>
                      <a:close/>
                    </a:path>
                  </a:pathLst>
                </a:custGeom>
                <a:solidFill>
                  <a:srgbClr val="1893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234" name="Group 53"/>
              <p:cNvGrpSpPr>
                <a:grpSpLocks noChangeAspect="1"/>
              </p:cNvGrpSpPr>
              <p:nvPr/>
            </p:nvGrpSpPr>
            <p:grpSpPr bwMode="auto">
              <a:xfrm>
                <a:off x="4115810" y="4177729"/>
                <a:ext cx="959439" cy="830650"/>
                <a:chOff x="2581" y="1069"/>
                <a:chExt cx="2518" cy="2180"/>
              </a:xfrm>
            </p:grpSpPr>
            <p:sp>
              <p:nvSpPr>
                <p:cNvPr id="246" name="Rectangle 54"/>
                <p:cNvSpPr>
                  <a:spLocks noChangeArrowheads="1"/>
                </p:cNvSpPr>
                <p:nvPr/>
              </p:nvSpPr>
              <p:spPr bwMode="auto">
                <a:xfrm>
                  <a:off x="3285" y="2735"/>
                  <a:ext cx="277" cy="61"/>
                </a:xfrm>
                <a:prstGeom prst="rect">
                  <a:avLst/>
                </a:prstGeom>
                <a:solidFill>
                  <a:srgbClr val="0707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47" name="Rectangle 55"/>
                <p:cNvSpPr>
                  <a:spLocks noChangeArrowheads="1"/>
                </p:cNvSpPr>
                <p:nvPr/>
              </p:nvSpPr>
              <p:spPr bwMode="auto">
                <a:xfrm>
                  <a:off x="3562" y="2735"/>
                  <a:ext cx="279" cy="61"/>
                </a:xfrm>
                <a:prstGeom prst="rect">
                  <a:avLst/>
                </a:prstGeom>
                <a:solidFill>
                  <a:srgbClr val="DF20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48" name="Rectangle 56"/>
                <p:cNvSpPr>
                  <a:spLocks noChangeArrowheads="1"/>
                </p:cNvSpPr>
                <p:nvPr/>
              </p:nvSpPr>
              <p:spPr bwMode="auto">
                <a:xfrm>
                  <a:off x="3841" y="2735"/>
                  <a:ext cx="277" cy="61"/>
                </a:xfrm>
                <a:prstGeom prst="rect">
                  <a:avLst/>
                </a:prstGeom>
                <a:solidFill>
                  <a:srgbClr val="110F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49" name="Rectangle 57"/>
                <p:cNvSpPr>
                  <a:spLocks noChangeArrowheads="1"/>
                </p:cNvSpPr>
                <p:nvPr/>
              </p:nvSpPr>
              <p:spPr bwMode="auto">
                <a:xfrm>
                  <a:off x="4118" y="2735"/>
                  <a:ext cx="277" cy="61"/>
                </a:xfrm>
                <a:prstGeom prst="rect">
                  <a:avLst/>
                </a:prstGeom>
                <a:solidFill>
                  <a:srgbClr val="61BC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50" name="Rectangle 58"/>
                <p:cNvSpPr>
                  <a:spLocks noChangeArrowheads="1"/>
                </p:cNvSpPr>
                <p:nvPr/>
              </p:nvSpPr>
              <p:spPr bwMode="auto">
                <a:xfrm>
                  <a:off x="4395" y="2735"/>
                  <a:ext cx="242" cy="6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51" name="Freeform 59"/>
                <p:cNvSpPr>
                  <a:spLocks/>
                </p:cNvSpPr>
                <p:nvPr/>
              </p:nvSpPr>
              <p:spPr bwMode="auto">
                <a:xfrm>
                  <a:off x="3285" y="1894"/>
                  <a:ext cx="277" cy="841"/>
                </a:xfrm>
                <a:custGeom>
                  <a:avLst/>
                  <a:gdLst>
                    <a:gd name="T0" fmla="*/ 0 w 277"/>
                    <a:gd name="T1" fmla="*/ 841 h 841"/>
                    <a:gd name="T2" fmla="*/ 277 w 277"/>
                    <a:gd name="T3" fmla="*/ 841 h 841"/>
                    <a:gd name="T4" fmla="*/ 277 w 277"/>
                    <a:gd name="T5" fmla="*/ 831 h 841"/>
                    <a:gd name="T6" fmla="*/ 277 w 277"/>
                    <a:gd name="T7" fmla="*/ 684 h 841"/>
                    <a:gd name="T8" fmla="*/ 33 w 277"/>
                    <a:gd name="T9" fmla="*/ 684 h 841"/>
                    <a:gd name="T10" fmla="*/ 33 w 277"/>
                    <a:gd name="T11" fmla="*/ 341 h 841"/>
                    <a:gd name="T12" fmla="*/ 277 w 277"/>
                    <a:gd name="T13" fmla="*/ 341 h 841"/>
                    <a:gd name="T14" fmla="*/ 277 w 277"/>
                    <a:gd name="T15" fmla="*/ 0 h 841"/>
                    <a:gd name="T16" fmla="*/ 0 w 277"/>
                    <a:gd name="T17" fmla="*/ 0 h 841"/>
                    <a:gd name="T18" fmla="*/ 0 w 277"/>
                    <a:gd name="T19" fmla="*/ 831 h 841"/>
                    <a:gd name="T20" fmla="*/ 0 w 277"/>
                    <a:gd name="T21" fmla="*/ 841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7" h="841">
                      <a:moveTo>
                        <a:pt x="0" y="841"/>
                      </a:moveTo>
                      <a:lnTo>
                        <a:pt x="277" y="841"/>
                      </a:lnTo>
                      <a:lnTo>
                        <a:pt x="277" y="831"/>
                      </a:lnTo>
                      <a:lnTo>
                        <a:pt x="277" y="684"/>
                      </a:lnTo>
                      <a:lnTo>
                        <a:pt x="33" y="684"/>
                      </a:lnTo>
                      <a:lnTo>
                        <a:pt x="33" y="341"/>
                      </a:lnTo>
                      <a:lnTo>
                        <a:pt x="277" y="341"/>
                      </a:lnTo>
                      <a:lnTo>
                        <a:pt x="277" y="0"/>
                      </a:lnTo>
                      <a:lnTo>
                        <a:pt x="0" y="0"/>
                      </a:lnTo>
                      <a:lnTo>
                        <a:pt x="0" y="831"/>
                      </a:lnTo>
                      <a:lnTo>
                        <a:pt x="0" y="841"/>
                      </a:lnTo>
                      <a:close/>
                    </a:path>
                  </a:pathLst>
                </a:custGeom>
                <a:solidFill>
                  <a:srgbClr val="FCEF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52" name="Rectangle 60"/>
                <p:cNvSpPr>
                  <a:spLocks noChangeArrowheads="1"/>
                </p:cNvSpPr>
                <p:nvPr/>
              </p:nvSpPr>
              <p:spPr bwMode="auto">
                <a:xfrm>
                  <a:off x="3046" y="2735"/>
                  <a:ext cx="239" cy="61"/>
                </a:xfrm>
                <a:prstGeom prst="rect">
                  <a:avLst/>
                </a:prstGeom>
                <a:solidFill>
                  <a:srgbClr val="2D38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53" name="Freeform 61"/>
                <p:cNvSpPr>
                  <a:spLocks/>
                </p:cNvSpPr>
                <p:nvPr/>
              </p:nvSpPr>
              <p:spPr bwMode="auto">
                <a:xfrm>
                  <a:off x="3046" y="1894"/>
                  <a:ext cx="239" cy="841"/>
                </a:xfrm>
                <a:custGeom>
                  <a:avLst/>
                  <a:gdLst>
                    <a:gd name="T0" fmla="*/ 239 w 239"/>
                    <a:gd name="T1" fmla="*/ 831 h 841"/>
                    <a:gd name="T2" fmla="*/ 239 w 239"/>
                    <a:gd name="T3" fmla="*/ 0 h 841"/>
                    <a:gd name="T4" fmla="*/ 0 w 239"/>
                    <a:gd name="T5" fmla="*/ 0 h 841"/>
                    <a:gd name="T6" fmla="*/ 0 w 239"/>
                    <a:gd name="T7" fmla="*/ 841 h 841"/>
                    <a:gd name="T8" fmla="*/ 239 w 239"/>
                    <a:gd name="T9" fmla="*/ 841 h 841"/>
                    <a:gd name="T10" fmla="*/ 239 w 239"/>
                    <a:gd name="T11" fmla="*/ 831 h 841"/>
                  </a:gdLst>
                  <a:ahLst/>
                  <a:cxnLst>
                    <a:cxn ang="0">
                      <a:pos x="T0" y="T1"/>
                    </a:cxn>
                    <a:cxn ang="0">
                      <a:pos x="T2" y="T3"/>
                    </a:cxn>
                    <a:cxn ang="0">
                      <a:pos x="T4" y="T5"/>
                    </a:cxn>
                    <a:cxn ang="0">
                      <a:pos x="T6" y="T7"/>
                    </a:cxn>
                    <a:cxn ang="0">
                      <a:pos x="T8" y="T9"/>
                    </a:cxn>
                    <a:cxn ang="0">
                      <a:pos x="T10" y="T11"/>
                    </a:cxn>
                  </a:cxnLst>
                  <a:rect l="0" t="0" r="r" b="b"/>
                  <a:pathLst>
                    <a:path w="239" h="841">
                      <a:moveTo>
                        <a:pt x="239" y="831"/>
                      </a:moveTo>
                      <a:lnTo>
                        <a:pt x="239" y="0"/>
                      </a:lnTo>
                      <a:lnTo>
                        <a:pt x="0" y="0"/>
                      </a:lnTo>
                      <a:lnTo>
                        <a:pt x="0" y="841"/>
                      </a:lnTo>
                      <a:lnTo>
                        <a:pt x="239" y="841"/>
                      </a:lnTo>
                      <a:lnTo>
                        <a:pt x="239" y="831"/>
                      </a:lnTo>
                      <a:close/>
                    </a:path>
                  </a:pathLst>
                </a:custGeom>
                <a:solidFill>
                  <a:srgbClr val="EFF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54" name="Rectangle 62"/>
                <p:cNvSpPr>
                  <a:spLocks noChangeArrowheads="1"/>
                </p:cNvSpPr>
                <p:nvPr/>
              </p:nvSpPr>
              <p:spPr bwMode="auto">
                <a:xfrm>
                  <a:off x="3562" y="1894"/>
                  <a:ext cx="279" cy="341"/>
                </a:xfrm>
                <a:prstGeom prst="rect">
                  <a:avLst/>
                </a:prstGeom>
                <a:solidFill>
                  <a:srgbClr val="1CA4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55" name="Freeform 63"/>
                <p:cNvSpPr>
                  <a:spLocks/>
                </p:cNvSpPr>
                <p:nvPr/>
              </p:nvSpPr>
              <p:spPr bwMode="auto">
                <a:xfrm>
                  <a:off x="3562" y="2578"/>
                  <a:ext cx="279" cy="157"/>
                </a:xfrm>
                <a:custGeom>
                  <a:avLst/>
                  <a:gdLst>
                    <a:gd name="T0" fmla="*/ 0 w 279"/>
                    <a:gd name="T1" fmla="*/ 157 h 157"/>
                    <a:gd name="T2" fmla="*/ 279 w 279"/>
                    <a:gd name="T3" fmla="*/ 157 h 157"/>
                    <a:gd name="T4" fmla="*/ 279 w 279"/>
                    <a:gd name="T5" fmla="*/ 147 h 157"/>
                    <a:gd name="T6" fmla="*/ 279 w 279"/>
                    <a:gd name="T7" fmla="*/ 0 h 157"/>
                    <a:gd name="T8" fmla="*/ 0 w 279"/>
                    <a:gd name="T9" fmla="*/ 0 h 157"/>
                    <a:gd name="T10" fmla="*/ 0 w 279"/>
                    <a:gd name="T11" fmla="*/ 147 h 157"/>
                    <a:gd name="T12" fmla="*/ 0 w 279"/>
                    <a:gd name="T13" fmla="*/ 157 h 157"/>
                  </a:gdLst>
                  <a:ahLst/>
                  <a:cxnLst>
                    <a:cxn ang="0">
                      <a:pos x="T0" y="T1"/>
                    </a:cxn>
                    <a:cxn ang="0">
                      <a:pos x="T2" y="T3"/>
                    </a:cxn>
                    <a:cxn ang="0">
                      <a:pos x="T4" y="T5"/>
                    </a:cxn>
                    <a:cxn ang="0">
                      <a:pos x="T6" y="T7"/>
                    </a:cxn>
                    <a:cxn ang="0">
                      <a:pos x="T8" y="T9"/>
                    </a:cxn>
                    <a:cxn ang="0">
                      <a:pos x="T10" y="T11"/>
                    </a:cxn>
                    <a:cxn ang="0">
                      <a:pos x="T12" y="T13"/>
                    </a:cxn>
                  </a:cxnLst>
                  <a:rect l="0" t="0" r="r" b="b"/>
                  <a:pathLst>
                    <a:path w="279" h="157">
                      <a:moveTo>
                        <a:pt x="0" y="157"/>
                      </a:moveTo>
                      <a:lnTo>
                        <a:pt x="279" y="157"/>
                      </a:lnTo>
                      <a:lnTo>
                        <a:pt x="279" y="147"/>
                      </a:lnTo>
                      <a:lnTo>
                        <a:pt x="279" y="0"/>
                      </a:lnTo>
                      <a:lnTo>
                        <a:pt x="0" y="0"/>
                      </a:lnTo>
                      <a:lnTo>
                        <a:pt x="0" y="147"/>
                      </a:lnTo>
                      <a:lnTo>
                        <a:pt x="0" y="157"/>
                      </a:lnTo>
                      <a:close/>
                    </a:path>
                  </a:pathLst>
                </a:custGeom>
                <a:solidFill>
                  <a:srgbClr val="1CA4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56" name="Rectangle 64"/>
                <p:cNvSpPr>
                  <a:spLocks noChangeArrowheads="1"/>
                </p:cNvSpPr>
                <p:nvPr/>
              </p:nvSpPr>
              <p:spPr bwMode="auto">
                <a:xfrm>
                  <a:off x="3841" y="1894"/>
                  <a:ext cx="277" cy="341"/>
                </a:xfrm>
                <a:prstGeom prst="rect">
                  <a:avLst/>
                </a:prstGeom>
                <a:solidFill>
                  <a:srgbClr val="8FBC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57" name="Freeform 65"/>
                <p:cNvSpPr>
                  <a:spLocks/>
                </p:cNvSpPr>
                <p:nvPr/>
              </p:nvSpPr>
              <p:spPr bwMode="auto">
                <a:xfrm>
                  <a:off x="3841" y="2578"/>
                  <a:ext cx="277" cy="157"/>
                </a:xfrm>
                <a:custGeom>
                  <a:avLst/>
                  <a:gdLst>
                    <a:gd name="T0" fmla="*/ 0 w 277"/>
                    <a:gd name="T1" fmla="*/ 157 h 157"/>
                    <a:gd name="T2" fmla="*/ 277 w 277"/>
                    <a:gd name="T3" fmla="*/ 157 h 157"/>
                    <a:gd name="T4" fmla="*/ 277 w 277"/>
                    <a:gd name="T5" fmla="*/ 147 h 157"/>
                    <a:gd name="T6" fmla="*/ 277 w 277"/>
                    <a:gd name="T7" fmla="*/ 0 h 157"/>
                    <a:gd name="T8" fmla="*/ 0 w 277"/>
                    <a:gd name="T9" fmla="*/ 0 h 157"/>
                    <a:gd name="T10" fmla="*/ 0 w 277"/>
                    <a:gd name="T11" fmla="*/ 147 h 157"/>
                    <a:gd name="T12" fmla="*/ 0 w 277"/>
                    <a:gd name="T13" fmla="*/ 157 h 157"/>
                  </a:gdLst>
                  <a:ahLst/>
                  <a:cxnLst>
                    <a:cxn ang="0">
                      <a:pos x="T0" y="T1"/>
                    </a:cxn>
                    <a:cxn ang="0">
                      <a:pos x="T2" y="T3"/>
                    </a:cxn>
                    <a:cxn ang="0">
                      <a:pos x="T4" y="T5"/>
                    </a:cxn>
                    <a:cxn ang="0">
                      <a:pos x="T6" y="T7"/>
                    </a:cxn>
                    <a:cxn ang="0">
                      <a:pos x="T8" y="T9"/>
                    </a:cxn>
                    <a:cxn ang="0">
                      <a:pos x="T10" y="T11"/>
                    </a:cxn>
                    <a:cxn ang="0">
                      <a:pos x="T12" y="T13"/>
                    </a:cxn>
                  </a:cxnLst>
                  <a:rect l="0" t="0" r="r" b="b"/>
                  <a:pathLst>
                    <a:path w="277" h="157">
                      <a:moveTo>
                        <a:pt x="0" y="157"/>
                      </a:moveTo>
                      <a:lnTo>
                        <a:pt x="277" y="157"/>
                      </a:lnTo>
                      <a:lnTo>
                        <a:pt x="277" y="147"/>
                      </a:lnTo>
                      <a:lnTo>
                        <a:pt x="277" y="0"/>
                      </a:lnTo>
                      <a:lnTo>
                        <a:pt x="0" y="0"/>
                      </a:lnTo>
                      <a:lnTo>
                        <a:pt x="0" y="147"/>
                      </a:lnTo>
                      <a:lnTo>
                        <a:pt x="0" y="157"/>
                      </a:lnTo>
                      <a:close/>
                    </a:path>
                  </a:pathLst>
                </a:custGeom>
                <a:solidFill>
                  <a:srgbClr val="8FBC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58" name="Rectangle 66"/>
                <p:cNvSpPr>
                  <a:spLocks noChangeArrowheads="1"/>
                </p:cNvSpPr>
                <p:nvPr/>
              </p:nvSpPr>
              <p:spPr bwMode="auto">
                <a:xfrm>
                  <a:off x="4118" y="1894"/>
                  <a:ext cx="277" cy="341"/>
                </a:xfrm>
                <a:prstGeom prst="rect">
                  <a:avLst/>
                </a:prstGeom>
                <a:solidFill>
                  <a:srgbClr val="DF1D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59" name="Freeform 67"/>
                <p:cNvSpPr>
                  <a:spLocks/>
                </p:cNvSpPr>
                <p:nvPr/>
              </p:nvSpPr>
              <p:spPr bwMode="auto">
                <a:xfrm>
                  <a:off x="4118" y="2578"/>
                  <a:ext cx="277" cy="157"/>
                </a:xfrm>
                <a:custGeom>
                  <a:avLst/>
                  <a:gdLst>
                    <a:gd name="T0" fmla="*/ 0 w 277"/>
                    <a:gd name="T1" fmla="*/ 157 h 157"/>
                    <a:gd name="T2" fmla="*/ 277 w 277"/>
                    <a:gd name="T3" fmla="*/ 157 h 157"/>
                    <a:gd name="T4" fmla="*/ 277 w 277"/>
                    <a:gd name="T5" fmla="*/ 147 h 157"/>
                    <a:gd name="T6" fmla="*/ 277 w 277"/>
                    <a:gd name="T7" fmla="*/ 0 h 157"/>
                    <a:gd name="T8" fmla="*/ 0 w 277"/>
                    <a:gd name="T9" fmla="*/ 0 h 157"/>
                    <a:gd name="T10" fmla="*/ 0 w 277"/>
                    <a:gd name="T11" fmla="*/ 147 h 157"/>
                    <a:gd name="T12" fmla="*/ 0 w 277"/>
                    <a:gd name="T13" fmla="*/ 157 h 157"/>
                  </a:gdLst>
                  <a:ahLst/>
                  <a:cxnLst>
                    <a:cxn ang="0">
                      <a:pos x="T0" y="T1"/>
                    </a:cxn>
                    <a:cxn ang="0">
                      <a:pos x="T2" y="T3"/>
                    </a:cxn>
                    <a:cxn ang="0">
                      <a:pos x="T4" y="T5"/>
                    </a:cxn>
                    <a:cxn ang="0">
                      <a:pos x="T6" y="T7"/>
                    </a:cxn>
                    <a:cxn ang="0">
                      <a:pos x="T8" y="T9"/>
                    </a:cxn>
                    <a:cxn ang="0">
                      <a:pos x="T10" y="T11"/>
                    </a:cxn>
                    <a:cxn ang="0">
                      <a:pos x="T12" y="T13"/>
                    </a:cxn>
                  </a:cxnLst>
                  <a:rect l="0" t="0" r="r" b="b"/>
                  <a:pathLst>
                    <a:path w="277" h="157">
                      <a:moveTo>
                        <a:pt x="0" y="157"/>
                      </a:moveTo>
                      <a:lnTo>
                        <a:pt x="277" y="157"/>
                      </a:lnTo>
                      <a:lnTo>
                        <a:pt x="277" y="147"/>
                      </a:lnTo>
                      <a:lnTo>
                        <a:pt x="277" y="0"/>
                      </a:lnTo>
                      <a:lnTo>
                        <a:pt x="0" y="0"/>
                      </a:lnTo>
                      <a:lnTo>
                        <a:pt x="0" y="147"/>
                      </a:lnTo>
                      <a:lnTo>
                        <a:pt x="0" y="157"/>
                      </a:lnTo>
                      <a:close/>
                    </a:path>
                  </a:pathLst>
                </a:custGeom>
                <a:solidFill>
                  <a:srgbClr val="DF1D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0" name="Freeform 68"/>
                <p:cNvSpPr>
                  <a:spLocks/>
                </p:cNvSpPr>
                <p:nvPr/>
              </p:nvSpPr>
              <p:spPr bwMode="auto">
                <a:xfrm>
                  <a:off x="4395" y="2578"/>
                  <a:ext cx="242" cy="157"/>
                </a:xfrm>
                <a:custGeom>
                  <a:avLst/>
                  <a:gdLst>
                    <a:gd name="T0" fmla="*/ 0 w 242"/>
                    <a:gd name="T1" fmla="*/ 147 h 157"/>
                    <a:gd name="T2" fmla="*/ 0 w 242"/>
                    <a:gd name="T3" fmla="*/ 157 h 157"/>
                    <a:gd name="T4" fmla="*/ 242 w 242"/>
                    <a:gd name="T5" fmla="*/ 157 h 157"/>
                    <a:gd name="T6" fmla="*/ 242 w 242"/>
                    <a:gd name="T7" fmla="*/ 0 h 157"/>
                    <a:gd name="T8" fmla="*/ 0 w 242"/>
                    <a:gd name="T9" fmla="*/ 0 h 157"/>
                    <a:gd name="T10" fmla="*/ 0 w 242"/>
                    <a:gd name="T11" fmla="*/ 147 h 157"/>
                  </a:gdLst>
                  <a:ahLst/>
                  <a:cxnLst>
                    <a:cxn ang="0">
                      <a:pos x="T0" y="T1"/>
                    </a:cxn>
                    <a:cxn ang="0">
                      <a:pos x="T2" y="T3"/>
                    </a:cxn>
                    <a:cxn ang="0">
                      <a:pos x="T4" y="T5"/>
                    </a:cxn>
                    <a:cxn ang="0">
                      <a:pos x="T6" y="T7"/>
                    </a:cxn>
                    <a:cxn ang="0">
                      <a:pos x="T8" y="T9"/>
                    </a:cxn>
                    <a:cxn ang="0">
                      <a:pos x="T10" y="T11"/>
                    </a:cxn>
                  </a:cxnLst>
                  <a:rect l="0" t="0" r="r" b="b"/>
                  <a:pathLst>
                    <a:path w="242" h="157">
                      <a:moveTo>
                        <a:pt x="0" y="147"/>
                      </a:moveTo>
                      <a:lnTo>
                        <a:pt x="0" y="157"/>
                      </a:lnTo>
                      <a:lnTo>
                        <a:pt x="242" y="157"/>
                      </a:lnTo>
                      <a:lnTo>
                        <a:pt x="242" y="0"/>
                      </a:lnTo>
                      <a:lnTo>
                        <a:pt x="0" y="0"/>
                      </a:lnTo>
                      <a:lnTo>
                        <a:pt x="0" y="147"/>
                      </a:lnTo>
                      <a:close/>
                    </a:path>
                  </a:pathLst>
                </a:custGeom>
                <a:solidFill>
                  <a:srgbClr val="DF14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1" name="Rectangle 69"/>
                <p:cNvSpPr>
                  <a:spLocks noChangeArrowheads="1"/>
                </p:cNvSpPr>
                <p:nvPr/>
              </p:nvSpPr>
              <p:spPr bwMode="auto">
                <a:xfrm>
                  <a:off x="4395" y="1894"/>
                  <a:ext cx="242" cy="341"/>
                </a:xfrm>
                <a:prstGeom prst="rect">
                  <a:avLst/>
                </a:prstGeom>
                <a:solidFill>
                  <a:srgbClr val="DF14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2" name="Freeform 70"/>
                <p:cNvSpPr>
                  <a:spLocks/>
                </p:cNvSpPr>
                <p:nvPr/>
              </p:nvSpPr>
              <p:spPr bwMode="auto">
                <a:xfrm>
                  <a:off x="3609" y="2367"/>
                  <a:ext cx="76" cy="88"/>
                </a:xfrm>
                <a:custGeom>
                  <a:avLst/>
                  <a:gdLst>
                    <a:gd name="T0" fmla="*/ 16 w 32"/>
                    <a:gd name="T1" fmla="*/ 0 h 37"/>
                    <a:gd name="T2" fmla="*/ 0 w 32"/>
                    <a:gd name="T3" fmla="*/ 19 h 37"/>
                    <a:gd name="T4" fmla="*/ 16 w 32"/>
                    <a:gd name="T5" fmla="*/ 37 h 37"/>
                    <a:gd name="T6" fmla="*/ 32 w 32"/>
                    <a:gd name="T7" fmla="*/ 18 h 37"/>
                    <a:gd name="T8" fmla="*/ 16 w 32"/>
                    <a:gd name="T9" fmla="*/ 0 h 37"/>
                  </a:gdLst>
                  <a:ahLst/>
                  <a:cxnLst>
                    <a:cxn ang="0">
                      <a:pos x="T0" y="T1"/>
                    </a:cxn>
                    <a:cxn ang="0">
                      <a:pos x="T2" y="T3"/>
                    </a:cxn>
                    <a:cxn ang="0">
                      <a:pos x="T4" y="T5"/>
                    </a:cxn>
                    <a:cxn ang="0">
                      <a:pos x="T6" y="T7"/>
                    </a:cxn>
                    <a:cxn ang="0">
                      <a:pos x="T8" y="T9"/>
                    </a:cxn>
                  </a:cxnLst>
                  <a:rect l="0" t="0" r="r" b="b"/>
                  <a:pathLst>
                    <a:path w="32" h="37">
                      <a:moveTo>
                        <a:pt x="16" y="0"/>
                      </a:moveTo>
                      <a:cubicBezTo>
                        <a:pt x="6" y="0"/>
                        <a:pt x="0" y="8"/>
                        <a:pt x="0" y="19"/>
                      </a:cubicBezTo>
                      <a:cubicBezTo>
                        <a:pt x="0" y="30"/>
                        <a:pt x="7" y="37"/>
                        <a:pt x="16" y="37"/>
                      </a:cubicBezTo>
                      <a:cubicBezTo>
                        <a:pt x="27" y="37"/>
                        <a:pt x="32" y="29"/>
                        <a:pt x="32" y="18"/>
                      </a:cubicBezTo>
                      <a:cubicBezTo>
                        <a:pt x="32" y="9"/>
                        <a:pt x="27" y="0"/>
                        <a:pt x="16" y="0"/>
                      </a:cubicBezTo>
                      <a:close/>
                    </a:path>
                  </a:pathLst>
                </a:custGeom>
                <a:solidFill>
                  <a:srgbClr val="06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3" name="Freeform 71"/>
                <p:cNvSpPr>
                  <a:spLocks noEditPoints="1"/>
                </p:cNvSpPr>
                <p:nvPr/>
              </p:nvSpPr>
              <p:spPr bwMode="auto">
                <a:xfrm>
                  <a:off x="3318" y="2235"/>
                  <a:ext cx="1319" cy="343"/>
                </a:xfrm>
                <a:custGeom>
                  <a:avLst/>
                  <a:gdLst>
                    <a:gd name="T0" fmla="*/ 221 w 557"/>
                    <a:gd name="T1" fmla="*/ 0 h 145"/>
                    <a:gd name="T2" fmla="*/ 0 w 557"/>
                    <a:gd name="T3" fmla="*/ 0 h 145"/>
                    <a:gd name="T4" fmla="*/ 103 w 557"/>
                    <a:gd name="T5" fmla="*/ 145 h 145"/>
                    <a:gd name="T6" fmla="*/ 338 w 557"/>
                    <a:gd name="T7" fmla="*/ 145 h 145"/>
                    <a:gd name="T8" fmla="*/ 557 w 557"/>
                    <a:gd name="T9" fmla="*/ 145 h 145"/>
                    <a:gd name="T10" fmla="*/ 455 w 557"/>
                    <a:gd name="T11" fmla="*/ 0 h 145"/>
                    <a:gd name="T12" fmla="*/ 98 w 557"/>
                    <a:gd name="T13" fmla="*/ 102 h 145"/>
                    <a:gd name="T14" fmla="*/ 68 w 557"/>
                    <a:gd name="T15" fmla="*/ 81 h 145"/>
                    <a:gd name="T16" fmla="*/ 56 w 557"/>
                    <a:gd name="T17" fmla="*/ 62 h 145"/>
                    <a:gd name="T18" fmla="*/ 57 w 557"/>
                    <a:gd name="T19" fmla="*/ 102 h 145"/>
                    <a:gd name="T20" fmla="*/ 43 w 557"/>
                    <a:gd name="T21" fmla="*/ 47 h 145"/>
                    <a:gd name="T22" fmla="*/ 74 w 557"/>
                    <a:gd name="T23" fmla="*/ 67 h 145"/>
                    <a:gd name="T24" fmla="*/ 85 w 557"/>
                    <a:gd name="T25" fmla="*/ 86 h 145"/>
                    <a:gd name="T26" fmla="*/ 84 w 557"/>
                    <a:gd name="T27" fmla="*/ 47 h 145"/>
                    <a:gd name="T28" fmla="*/ 98 w 557"/>
                    <a:gd name="T29" fmla="*/ 102 h 145"/>
                    <a:gd name="T30" fmla="*/ 108 w 557"/>
                    <a:gd name="T31" fmla="*/ 75 h 145"/>
                    <a:gd name="T32" fmla="*/ 171 w 557"/>
                    <a:gd name="T33" fmla="*/ 74 h 145"/>
                    <a:gd name="T34" fmla="*/ 236 w 557"/>
                    <a:gd name="T35" fmla="*/ 103 h 145"/>
                    <a:gd name="T36" fmla="*/ 221 w 557"/>
                    <a:gd name="T37" fmla="*/ 89 h 145"/>
                    <a:gd name="T38" fmla="*/ 248 w 557"/>
                    <a:gd name="T39" fmla="*/ 87 h 145"/>
                    <a:gd name="T40" fmla="*/ 218 w 557"/>
                    <a:gd name="T41" fmla="*/ 63 h 145"/>
                    <a:gd name="T42" fmla="*/ 260 w 557"/>
                    <a:gd name="T43" fmla="*/ 49 h 145"/>
                    <a:gd name="T44" fmla="*/ 243 w 557"/>
                    <a:gd name="T45" fmla="*/ 57 h 145"/>
                    <a:gd name="T46" fmla="*/ 246 w 557"/>
                    <a:gd name="T47" fmla="*/ 70 h 145"/>
                    <a:gd name="T48" fmla="*/ 236 w 557"/>
                    <a:gd name="T49" fmla="*/ 103 h 145"/>
                    <a:gd name="T50" fmla="*/ 273 w 557"/>
                    <a:gd name="T51" fmla="*/ 102 h 145"/>
                    <a:gd name="T52" fmla="*/ 288 w 557"/>
                    <a:gd name="T53" fmla="*/ 47 h 145"/>
                    <a:gd name="T54" fmla="*/ 356 w 557"/>
                    <a:gd name="T55" fmla="*/ 99 h 145"/>
                    <a:gd name="T56" fmla="*/ 307 w 557"/>
                    <a:gd name="T57" fmla="*/ 95 h 145"/>
                    <a:gd name="T58" fmla="*/ 335 w 557"/>
                    <a:gd name="T59" fmla="*/ 47 h 145"/>
                    <a:gd name="T60" fmla="*/ 350 w 557"/>
                    <a:gd name="T61" fmla="*/ 59 h 145"/>
                    <a:gd name="T62" fmla="*/ 313 w 557"/>
                    <a:gd name="T63" fmla="*/ 75 h 145"/>
                    <a:gd name="T64" fmla="*/ 341 w 557"/>
                    <a:gd name="T65" fmla="*/ 92 h 145"/>
                    <a:gd name="T66" fmla="*/ 331 w 557"/>
                    <a:gd name="T67" fmla="*/ 80 h 145"/>
                    <a:gd name="T68" fmla="*/ 356 w 557"/>
                    <a:gd name="T69" fmla="*/ 71 h 145"/>
                    <a:gd name="T70" fmla="*/ 422 w 557"/>
                    <a:gd name="T71" fmla="*/ 102 h 145"/>
                    <a:gd name="T72" fmla="*/ 392 w 557"/>
                    <a:gd name="T73" fmla="*/ 81 h 145"/>
                    <a:gd name="T74" fmla="*/ 380 w 557"/>
                    <a:gd name="T75" fmla="*/ 62 h 145"/>
                    <a:gd name="T76" fmla="*/ 381 w 557"/>
                    <a:gd name="T77" fmla="*/ 102 h 145"/>
                    <a:gd name="T78" fmla="*/ 367 w 557"/>
                    <a:gd name="T79" fmla="*/ 47 h 145"/>
                    <a:gd name="T80" fmla="*/ 398 w 557"/>
                    <a:gd name="T81" fmla="*/ 67 h 145"/>
                    <a:gd name="T82" fmla="*/ 409 w 557"/>
                    <a:gd name="T83" fmla="*/ 86 h 145"/>
                    <a:gd name="T84" fmla="*/ 408 w 557"/>
                    <a:gd name="T85" fmla="*/ 47 h 145"/>
                    <a:gd name="T86" fmla="*/ 422 w 557"/>
                    <a:gd name="T87" fmla="*/ 102 h 145"/>
                    <a:gd name="T88" fmla="*/ 514 w 557"/>
                    <a:gd name="T89" fmla="*/ 47 h 145"/>
                    <a:gd name="T90" fmla="*/ 540 w 557"/>
                    <a:gd name="T91" fmla="*/ 92 h 145"/>
                    <a:gd name="T92" fmla="*/ 499 w 557"/>
                    <a:gd name="T93" fmla="*/ 102 h 145"/>
                    <a:gd name="T94" fmla="*/ 490 w 557"/>
                    <a:gd name="T95" fmla="*/ 102 h 145"/>
                    <a:gd name="T96" fmla="*/ 469 w 557"/>
                    <a:gd name="T97" fmla="*/ 88 h 145"/>
                    <a:gd name="T98" fmla="*/ 445 w 557"/>
                    <a:gd name="T99" fmla="*/ 102 h 145"/>
                    <a:gd name="T100" fmla="*/ 450 w 557"/>
                    <a:gd name="T101" fmla="*/ 47 h 145"/>
                    <a:gd name="T102" fmla="*/ 490 w 557"/>
                    <a:gd name="T103" fmla="*/ 10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57" h="145">
                      <a:moveTo>
                        <a:pt x="338" y="0"/>
                      </a:moveTo>
                      <a:cubicBezTo>
                        <a:pt x="221" y="0"/>
                        <a:pt x="221" y="0"/>
                        <a:pt x="221" y="0"/>
                      </a:cubicBezTo>
                      <a:cubicBezTo>
                        <a:pt x="103" y="0"/>
                        <a:pt x="103" y="0"/>
                        <a:pt x="103" y="0"/>
                      </a:cubicBezTo>
                      <a:cubicBezTo>
                        <a:pt x="0" y="0"/>
                        <a:pt x="0" y="0"/>
                        <a:pt x="0" y="0"/>
                      </a:cubicBezTo>
                      <a:cubicBezTo>
                        <a:pt x="0" y="145"/>
                        <a:pt x="0" y="145"/>
                        <a:pt x="0" y="145"/>
                      </a:cubicBezTo>
                      <a:cubicBezTo>
                        <a:pt x="103" y="145"/>
                        <a:pt x="103" y="145"/>
                        <a:pt x="103" y="145"/>
                      </a:cubicBezTo>
                      <a:cubicBezTo>
                        <a:pt x="221" y="145"/>
                        <a:pt x="221" y="145"/>
                        <a:pt x="221" y="145"/>
                      </a:cubicBezTo>
                      <a:cubicBezTo>
                        <a:pt x="338" y="145"/>
                        <a:pt x="338" y="145"/>
                        <a:pt x="338" y="145"/>
                      </a:cubicBezTo>
                      <a:cubicBezTo>
                        <a:pt x="455" y="145"/>
                        <a:pt x="455" y="145"/>
                        <a:pt x="455" y="145"/>
                      </a:cubicBezTo>
                      <a:cubicBezTo>
                        <a:pt x="557" y="145"/>
                        <a:pt x="557" y="145"/>
                        <a:pt x="557" y="145"/>
                      </a:cubicBezTo>
                      <a:cubicBezTo>
                        <a:pt x="557" y="0"/>
                        <a:pt x="557" y="0"/>
                        <a:pt x="557" y="0"/>
                      </a:cubicBezTo>
                      <a:cubicBezTo>
                        <a:pt x="455" y="0"/>
                        <a:pt x="455" y="0"/>
                        <a:pt x="455" y="0"/>
                      </a:cubicBezTo>
                      <a:lnTo>
                        <a:pt x="338" y="0"/>
                      </a:lnTo>
                      <a:close/>
                      <a:moveTo>
                        <a:pt x="98" y="102"/>
                      </a:moveTo>
                      <a:cubicBezTo>
                        <a:pt x="82" y="102"/>
                        <a:pt x="82" y="102"/>
                        <a:pt x="82" y="102"/>
                      </a:cubicBezTo>
                      <a:cubicBezTo>
                        <a:pt x="68" y="81"/>
                        <a:pt x="68" y="81"/>
                        <a:pt x="68" y="81"/>
                      </a:cubicBezTo>
                      <a:cubicBezTo>
                        <a:pt x="64" y="75"/>
                        <a:pt x="60" y="68"/>
                        <a:pt x="57" y="62"/>
                      </a:cubicBezTo>
                      <a:cubicBezTo>
                        <a:pt x="56" y="62"/>
                        <a:pt x="56" y="62"/>
                        <a:pt x="56" y="62"/>
                      </a:cubicBezTo>
                      <a:cubicBezTo>
                        <a:pt x="57" y="69"/>
                        <a:pt x="57" y="77"/>
                        <a:pt x="57" y="86"/>
                      </a:cubicBezTo>
                      <a:cubicBezTo>
                        <a:pt x="57" y="102"/>
                        <a:pt x="57" y="102"/>
                        <a:pt x="57" y="102"/>
                      </a:cubicBezTo>
                      <a:cubicBezTo>
                        <a:pt x="43" y="102"/>
                        <a:pt x="43" y="102"/>
                        <a:pt x="43" y="102"/>
                      </a:cubicBezTo>
                      <a:cubicBezTo>
                        <a:pt x="43" y="47"/>
                        <a:pt x="43" y="47"/>
                        <a:pt x="43" y="47"/>
                      </a:cubicBezTo>
                      <a:cubicBezTo>
                        <a:pt x="61" y="47"/>
                        <a:pt x="61" y="47"/>
                        <a:pt x="61" y="47"/>
                      </a:cubicBezTo>
                      <a:cubicBezTo>
                        <a:pt x="74" y="67"/>
                        <a:pt x="74" y="67"/>
                        <a:pt x="74" y="67"/>
                      </a:cubicBezTo>
                      <a:cubicBezTo>
                        <a:pt x="78" y="73"/>
                        <a:pt x="82" y="80"/>
                        <a:pt x="85" y="86"/>
                      </a:cubicBezTo>
                      <a:cubicBezTo>
                        <a:pt x="85" y="86"/>
                        <a:pt x="85" y="86"/>
                        <a:pt x="85" y="86"/>
                      </a:cubicBezTo>
                      <a:cubicBezTo>
                        <a:pt x="85" y="79"/>
                        <a:pt x="84" y="72"/>
                        <a:pt x="84" y="63"/>
                      </a:cubicBezTo>
                      <a:cubicBezTo>
                        <a:pt x="84" y="47"/>
                        <a:pt x="84" y="47"/>
                        <a:pt x="84" y="47"/>
                      </a:cubicBezTo>
                      <a:cubicBezTo>
                        <a:pt x="98" y="47"/>
                        <a:pt x="98" y="47"/>
                        <a:pt x="98" y="47"/>
                      </a:cubicBezTo>
                      <a:lnTo>
                        <a:pt x="98" y="102"/>
                      </a:lnTo>
                      <a:close/>
                      <a:moveTo>
                        <a:pt x="139" y="103"/>
                      </a:moveTo>
                      <a:cubicBezTo>
                        <a:pt x="119" y="103"/>
                        <a:pt x="108" y="91"/>
                        <a:pt x="108" y="75"/>
                      </a:cubicBezTo>
                      <a:cubicBezTo>
                        <a:pt x="108" y="59"/>
                        <a:pt x="120" y="46"/>
                        <a:pt x="140" y="46"/>
                      </a:cubicBezTo>
                      <a:cubicBezTo>
                        <a:pt x="160" y="46"/>
                        <a:pt x="171" y="59"/>
                        <a:pt x="171" y="74"/>
                      </a:cubicBezTo>
                      <a:cubicBezTo>
                        <a:pt x="171" y="92"/>
                        <a:pt x="158" y="103"/>
                        <a:pt x="139" y="103"/>
                      </a:cubicBezTo>
                      <a:close/>
                      <a:moveTo>
                        <a:pt x="236" y="103"/>
                      </a:moveTo>
                      <a:cubicBezTo>
                        <a:pt x="229" y="103"/>
                        <a:pt x="221" y="101"/>
                        <a:pt x="218" y="99"/>
                      </a:cubicBezTo>
                      <a:cubicBezTo>
                        <a:pt x="221" y="89"/>
                        <a:pt x="221" y="89"/>
                        <a:pt x="221" y="89"/>
                      </a:cubicBezTo>
                      <a:cubicBezTo>
                        <a:pt x="225" y="91"/>
                        <a:pt x="231" y="93"/>
                        <a:pt x="237" y="93"/>
                      </a:cubicBezTo>
                      <a:cubicBezTo>
                        <a:pt x="244" y="93"/>
                        <a:pt x="248" y="90"/>
                        <a:pt x="248" y="87"/>
                      </a:cubicBezTo>
                      <a:cubicBezTo>
                        <a:pt x="248" y="83"/>
                        <a:pt x="245" y="81"/>
                        <a:pt x="237" y="79"/>
                      </a:cubicBezTo>
                      <a:cubicBezTo>
                        <a:pt x="226" y="76"/>
                        <a:pt x="218" y="71"/>
                        <a:pt x="218" y="63"/>
                      </a:cubicBezTo>
                      <a:cubicBezTo>
                        <a:pt x="218" y="54"/>
                        <a:pt x="228" y="47"/>
                        <a:pt x="243" y="47"/>
                      </a:cubicBezTo>
                      <a:cubicBezTo>
                        <a:pt x="251" y="47"/>
                        <a:pt x="256" y="48"/>
                        <a:pt x="260" y="49"/>
                      </a:cubicBezTo>
                      <a:cubicBezTo>
                        <a:pt x="257" y="59"/>
                        <a:pt x="257" y="59"/>
                        <a:pt x="257" y="59"/>
                      </a:cubicBezTo>
                      <a:cubicBezTo>
                        <a:pt x="254" y="58"/>
                        <a:pt x="250" y="57"/>
                        <a:pt x="243" y="57"/>
                      </a:cubicBezTo>
                      <a:cubicBezTo>
                        <a:pt x="237" y="57"/>
                        <a:pt x="234" y="59"/>
                        <a:pt x="234" y="62"/>
                      </a:cubicBezTo>
                      <a:cubicBezTo>
                        <a:pt x="234" y="65"/>
                        <a:pt x="237" y="67"/>
                        <a:pt x="246" y="70"/>
                      </a:cubicBezTo>
                      <a:cubicBezTo>
                        <a:pt x="257" y="73"/>
                        <a:pt x="263" y="78"/>
                        <a:pt x="263" y="86"/>
                      </a:cubicBezTo>
                      <a:cubicBezTo>
                        <a:pt x="263" y="95"/>
                        <a:pt x="254" y="103"/>
                        <a:pt x="236" y="103"/>
                      </a:cubicBezTo>
                      <a:close/>
                      <a:moveTo>
                        <a:pt x="288" y="102"/>
                      </a:moveTo>
                      <a:cubicBezTo>
                        <a:pt x="273" y="102"/>
                        <a:pt x="273" y="102"/>
                        <a:pt x="273" y="102"/>
                      </a:cubicBezTo>
                      <a:cubicBezTo>
                        <a:pt x="273" y="47"/>
                        <a:pt x="273" y="47"/>
                        <a:pt x="273" y="47"/>
                      </a:cubicBezTo>
                      <a:cubicBezTo>
                        <a:pt x="288" y="47"/>
                        <a:pt x="288" y="47"/>
                        <a:pt x="288" y="47"/>
                      </a:cubicBezTo>
                      <a:lnTo>
                        <a:pt x="288" y="102"/>
                      </a:lnTo>
                      <a:close/>
                      <a:moveTo>
                        <a:pt x="356" y="99"/>
                      </a:moveTo>
                      <a:cubicBezTo>
                        <a:pt x="351" y="101"/>
                        <a:pt x="342" y="103"/>
                        <a:pt x="334" y="103"/>
                      </a:cubicBezTo>
                      <a:cubicBezTo>
                        <a:pt x="322" y="103"/>
                        <a:pt x="313" y="100"/>
                        <a:pt x="307" y="95"/>
                      </a:cubicBezTo>
                      <a:cubicBezTo>
                        <a:pt x="301" y="90"/>
                        <a:pt x="298" y="83"/>
                        <a:pt x="298" y="75"/>
                      </a:cubicBezTo>
                      <a:cubicBezTo>
                        <a:pt x="298" y="57"/>
                        <a:pt x="314" y="47"/>
                        <a:pt x="335" y="47"/>
                      </a:cubicBezTo>
                      <a:cubicBezTo>
                        <a:pt x="344" y="47"/>
                        <a:pt x="350" y="48"/>
                        <a:pt x="354" y="49"/>
                      </a:cubicBezTo>
                      <a:cubicBezTo>
                        <a:pt x="350" y="59"/>
                        <a:pt x="350" y="59"/>
                        <a:pt x="350" y="59"/>
                      </a:cubicBezTo>
                      <a:cubicBezTo>
                        <a:pt x="347" y="58"/>
                        <a:pt x="342" y="57"/>
                        <a:pt x="335" y="57"/>
                      </a:cubicBezTo>
                      <a:cubicBezTo>
                        <a:pt x="323" y="57"/>
                        <a:pt x="313" y="63"/>
                        <a:pt x="313" y="75"/>
                      </a:cubicBezTo>
                      <a:cubicBezTo>
                        <a:pt x="313" y="86"/>
                        <a:pt x="322" y="93"/>
                        <a:pt x="334" y="93"/>
                      </a:cubicBezTo>
                      <a:cubicBezTo>
                        <a:pt x="338" y="93"/>
                        <a:pt x="340" y="92"/>
                        <a:pt x="341" y="92"/>
                      </a:cubicBezTo>
                      <a:cubicBezTo>
                        <a:pt x="341" y="80"/>
                        <a:pt x="341" y="80"/>
                        <a:pt x="341" y="80"/>
                      </a:cubicBezTo>
                      <a:cubicBezTo>
                        <a:pt x="331" y="80"/>
                        <a:pt x="331" y="80"/>
                        <a:pt x="331" y="80"/>
                      </a:cubicBezTo>
                      <a:cubicBezTo>
                        <a:pt x="331" y="71"/>
                        <a:pt x="331" y="71"/>
                        <a:pt x="331" y="71"/>
                      </a:cubicBezTo>
                      <a:cubicBezTo>
                        <a:pt x="356" y="71"/>
                        <a:pt x="356" y="71"/>
                        <a:pt x="356" y="71"/>
                      </a:cubicBezTo>
                      <a:lnTo>
                        <a:pt x="356" y="99"/>
                      </a:lnTo>
                      <a:close/>
                      <a:moveTo>
                        <a:pt x="422" y="102"/>
                      </a:moveTo>
                      <a:cubicBezTo>
                        <a:pt x="406" y="102"/>
                        <a:pt x="406" y="102"/>
                        <a:pt x="406" y="102"/>
                      </a:cubicBezTo>
                      <a:cubicBezTo>
                        <a:pt x="392" y="81"/>
                        <a:pt x="392" y="81"/>
                        <a:pt x="392" y="81"/>
                      </a:cubicBezTo>
                      <a:cubicBezTo>
                        <a:pt x="388" y="75"/>
                        <a:pt x="384" y="68"/>
                        <a:pt x="381" y="62"/>
                      </a:cubicBezTo>
                      <a:cubicBezTo>
                        <a:pt x="380" y="62"/>
                        <a:pt x="380" y="62"/>
                        <a:pt x="380" y="62"/>
                      </a:cubicBezTo>
                      <a:cubicBezTo>
                        <a:pt x="381" y="69"/>
                        <a:pt x="381" y="77"/>
                        <a:pt x="381" y="86"/>
                      </a:cubicBezTo>
                      <a:cubicBezTo>
                        <a:pt x="381" y="102"/>
                        <a:pt x="381" y="102"/>
                        <a:pt x="381" y="102"/>
                      </a:cubicBezTo>
                      <a:cubicBezTo>
                        <a:pt x="367" y="102"/>
                        <a:pt x="367" y="102"/>
                        <a:pt x="367" y="102"/>
                      </a:cubicBezTo>
                      <a:cubicBezTo>
                        <a:pt x="367" y="47"/>
                        <a:pt x="367" y="47"/>
                        <a:pt x="367" y="47"/>
                      </a:cubicBezTo>
                      <a:cubicBezTo>
                        <a:pt x="385" y="47"/>
                        <a:pt x="385" y="47"/>
                        <a:pt x="385" y="47"/>
                      </a:cubicBezTo>
                      <a:cubicBezTo>
                        <a:pt x="398" y="67"/>
                        <a:pt x="398" y="67"/>
                        <a:pt x="398" y="67"/>
                      </a:cubicBezTo>
                      <a:cubicBezTo>
                        <a:pt x="402" y="73"/>
                        <a:pt x="406" y="80"/>
                        <a:pt x="409" y="86"/>
                      </a:cubicBezTo>
                      <a:cubicBezTo>
                        <a:pt x="409" y="86"/>
                        <a:pt x="409" y="86"/>
                        <a:pt x="409" y="86"/>
                      </a:cubicBezTo>
                      <a:cubicBezTo>
                        <a:pt x="408" y="79"/>
                        <a:pt x="408" y="72"/>
                        <a:pt x="408" y="63"/>
                      </a:cubicBezTo>
                      <a:cubicBezTo>
                        <a:pt x="408" y="47"/>
                        <a:pt x="408" y="47"/>
                        <a:pt x="408" y="47"/>
                      </a:cubicBezTo>
                      <a:cubicBezTo>
                        <a:pt x="422" y="47"/>
                        <a:pt x="422" y="47"/>
                        <a:pt x="422" y="47"/>
                      </a:cubicBezTo>
                      <a:lnTo>
                        <a:pt x="422" y="102"/>
                      </a:lnTo>
                      <a:close/>
                      <a:moveTo>
                        <a:pt x="499" y="47"/>
                      </a:moveTo>
                      <a:cubicBezTo>
                        <a:pt x="514" y="47"/>
                        <a:pt x="514" y="47"/>
                        <a:pt x="514" y="47"/>
                      </a:cubicBezTo>
                      <a:cubicBezTo>
                        <a:pt x="514" y="92"/>
                        <a:pt x="514" y="92"/>
                        <a:pt x="514" y="92"/>
                      </a:cubicBezTo>
                      <a:cubicBezTo>
                        <a:pt x="540" y="92"/>
                        <a:pt x="540" y="92"/>
                        <a:pt x="540" y="92"/>
                      </a:cubicBezTo>
                      <a:cubicBezTo>
                        <a:pt x="540" y="102"/>
                        <a:pt x="540" y="102"/>
                        <a:pt x="540" y="102"/>
                      </a:cubicBezTo>
                      <a:cubicBezTo>
                        <a:pt x="499" y="102"/>
                        <a:pt x="499" y="102"/>
                        <a:pt x="499" y="102"/>
                      </a:cubicBezTo>
                      <a:lnTo>
                        <a:pt x="499" y="47"/>
                      </a:lnTo>
                      <a:close/>
                      <a:moveTo>
                        <a:pt x="490" y="102"/>
                      </a:moveTo>
                      <a:cubicBezTo>
                        <a:pt x="474" y="102"/>
                        <a:pt x="474" y="102"/>
                        <a:pt x="474" y="102"/>
                      </a:cubicBezTo>
                      <a:cubicBezTo>
                        <a:pt x="469" y="88"/>
                        <a:pt x="469" y="88"/>
                        <a:pt x="469" y="88"/>
                      </a:cubicBezTo>
                      <a:cubicBezTo>
                        <a:pt x="450" y="88"/>
                        <a:pt x="450" y="88"/>
                        <a:pt x="450" y="88"/>
                      </a:cubicBezTo>
                      <a:cubicBezTo>
                        <a:pt x="445" y="102"/>
                        <a:pt x="445" y="102"/>
                        <a:pt x="445" y="102"/>
                      </a:cubicBezTo>
                      <a:cubicBezTo>
                        <a:pt x="430" y="102"/>
                        <a:pt x="430" y="102"/>
                        <a:pt x="430" y="102"/>
                      </a:cubicBezTo>
                      <a:cubicBezTo>
                        <a:pt x="450" y="47"/>
                        <a:pt x="450" y="47"/>
                        <a:pt x="450" y="47"/>
                      </a:cubicBezTo>
                      <a:cubicBezTo>
                        <a:pt x="470" y="47"/>
                        <a:pt x="470" y="47"/>
                        <a:pt x="470" y="47"/>
                      </a:cubicBezTo>
                      <a:lnTo>
                        <a:pt x="490" y="102"/>
                      </a:lnTo>
                      <a:close/>
                    </a:path>
                  </a:pathLst>
                </a:custGeom>
                <a:solidFill>
                  <a:srgbClr val="06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4" name="Freeform 72"/>
                <p:cNvSpPr>
                  <a:spLocks/>
                </p:cNvSpPr>
                <p:nvPr/>
              </p:nvSpPr>
              <p:spPr bwMode="auto">
                <a:xfrm>
                  <a:off x="4388" y="2370"/>
                  <a:ext cx="36" cy="52"/>
                </a:xfrm>
                <a:custGeom>
                  <a:avLst/>
                  <a:gdLst>
                    <a:gd name="T0" fmla="*/ 0 w 15"/>
                    <a:gd name="T1" fmla="*/ 22 h 22"/>
                    <a:gd name="T2" fmla="*/ 15 w 15"/>
                    <a:gd name="T3" fmla="*/ 22 h 22"/>
                    <a:gd name="T4" fmla="*/ 11 w 15"/>
                    <a:gd name="T5" fmla="*/ 10 h 22"/>
                    <a:gd name="T6" fmla="*/ 7 w 15"/>
                    <a:gd name="T7" fmla="*/ 0 h 22"/>
                    <a:gd name="T8" fmla="*/ 7 w 15"/>
                    <a:gd name="T9" fmla="*/ 0 h 22"/>
                    <a:gd name="T10" fmla="*/ 4 w 15"/>
                    <a:gd name="T11" fmla="*/ 10 h 22"/>
                    <a:gd name="T12" fmla="*/ 0 w 15"/>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15" h="22">
                      <a:moveTo>
                        <a:pt x="0" y="22"/>
                      </a:moveTo>
                      <a:cubicBezTo>
                        <a:pt x="15" y="22"/>
                        <a:pt x="15" y="22"/>
                        <a:pt x="15" y="22"/>
                      </a:cubicBezTo>
                      <a:cubicBezTo>
                        <a:pt x="11" y="10"/>
                        <a:pt x="11" y="10"/>
                        <a:pt x="11" y="10"/>
                      </a:cubicBezTo>
                      <a:cubicBezTo>
                        <a:pt x="10" y="7"/>
                        <a:pt x="8" y="3"/>
                        <a:pt x="7" y="0"/>
                      </a:cubicBezTo>
                      <a:cubicBezTo>
                        <a:pt x="7" y="0"/>
                        <a:pt x="7" y="0"/>
                        <a:pt x="7" y="0"/>
                      </a:cubicBezTo>
                      <a:cubicBezTo>
                        <a:pt x="6" y="3"/>
                        <a:pt x="5" y="7"/>
                        <a:pt x="4" y="10"/>
                      </a:cubicBezTo>
                      <a:lnTo>
                        <a:pt x="0" y="22"/>
                      </a:lnTo>
                      <a:close/>
                    </a:path>
                  </a:pathLst>
                </a:custGeom>
                <a:solidFill>
                  <a:srgbClr val="06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5" name="Freeform 73"/>
                <p:cNvSpPr>
                  <a:spLocks/>
                </p:cNvSpPr>
                <p:nvPr/>
              </p:nvSpPr>
              <p:spPr bwMode="auto">
                <a:xfrm>
                  <a:off x="3420" y="2346"/>
                  <a:ext cx="130" cy="130"/>
                </a:xfrm>
                <a:custGeom>
                  <a:avLst/>
                  <a:gdLst>
                    <a:gd name="T0" fmla="*/ 41 w 55"/>
                    <a:gd name="T1" fmla="*/ 16 h 55"/>
                    <a:gd name="T2" fmla="*/ 42 w 55"/>
                    <a:gd name="T3" fmla="*/ 39 h 55"/>
                    <a:gd name="T4" fmla="*/ 42 w 55"/>
                    <a:gd name="T5" fmla="*/ 39 h 55"/>
                    <a:gd name="T6" fmla="*/ 31 w 55"/>
                    <a:gd name="T7" fmla="*/ 20 h 55"/>
                    <a:gd name="T8" fmla="*/ 18 w 55"/>
                    <a:gd name="T9" fmla="*/ 0 h 55"/>
                    <a:gd name="T10" fmla="*/ 0 w 55"/>
                    <a:gd name="T11" fmla="*/ 0 h 55"/>
                    <a:gd name="T12" fmla="*/ 0 w 55"/>
                    <a:gd name="T13" fmla="*/ 55 h 55"/>
                    <a:gd name="T14" fmla="*/ 14 w 55"/>
                    <a:gd name="T15" fmla="*/ 55 h 55"/>
                    <a:gd name="T16" fmla="*/ 14 w 55"/>
                    <a:gd name="T17" fmla="*/ 39 h 55"/>
                    <a:gd name="T18" fmla="*/ 13 w 55"/>
                    <a:gd name="T19" fmla="*/ 15 h 55"/>
                    <a:gd name="T20" fmla="*/ 14 w 55"/>
                    <a:gd name="T21" fmla="*/ 15 h 55"/>
                    <a:gd name="T22" fmla="*/ 25 w 55"/>
                    <a:gd name="T23" fmla="*/ 34 h 55"/>
                    <a:gd name="T24" fmla="*/ 39 w 55"/>
                    <a:gd name="T25" fmla="*/ 55 h 55"/>
                    <a:gd name="T26" fmla="*/ 55 w 55"/>
                    <a:gd name="T27" fmla="*/ 55 h 55"/>
                    <a:gd name="T28" fmla="*/ 55 w 55"/>
                    <a:gd name="T29" fmla="*/ 0 h 55"/>
                    <a:gd name="T30" fmla="*/ 41 w 55"/>
                    <a:gd name="T31" fmla="*/ 0 h 55"/>
                    <a:gd name="T32" fmla="*/ 41 w 55"/>
                    <a:gd name="T33" fmla="*/ 1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55">
                      <a:moveTo>
                        <a:pt x="41" y="16"/>
                      </a:moveTo>
                      <a:cubicBezTo>
                        <a:pt x="41" y="25"/>
                        <a:pt x="42" y="32"/>
                        <a:pt x="42" y="39"/>
                      </a:cubicBezTo>
                      <a:cubicBezTo>
                        <a:pt x="42" y="39"/>
                        <a:pt x="42" y="39"/>
                        <a:pt x="42" y="39"/>
                      </a:cubicBezTo>
                      <a:cubicBezTo>
                        <a:pt x="39" y="33"/>
                        <a:pt x="35" y="26"/>
                        <a:pt x="31" y="20"/>
                      </a:cubicBezTo>
                      <a:cubicBezTo>
                        <a:pt x="18" y="0"/>
                        <a:pt x="18" y="0"/>
                        <a:pt x="18" y="0"/>
                      </a:cubicBezTo>
                      <a:cubicBezTo>
                        <a:pt x="0" y="0"/>
                        <a:pt x="0" y="0"/>
                        <a:pt x="0" y="0"/>
                      </a:cubicBezTo>
                      <a:cubicBezTo>
                        <a:pt x="0" y="55"/>
                        <a:pt x="0" y="55"/>
                        <a:pt x="0" y="55"/>
                      </a:cubicBezTo>
                      <a:cubicBezTo>
                        <a:pt x="14" y="55"/>
                        <a:pt x="14" y="55"/>
                        <a:pt x="14" y="55"/>
                      </a:cubicBezTo>
                      <a:cubicBezTo>
                        <a:pt x="14" y="39"/>
                        <a:pt x="14" y="39"/>
                        <a:pt x="14" y="39"/>
                      </a:cubicBezTo>
                      <a:cubicBezTo>
                        <a:pt x="14" y="30"/>
                        <a:pt x="14" y="22"/>
                        <a:pt x="13" y="15"/>
                      </a:cubicBezTo>
                      <a:cubicBezTo>
                        <a:pt x="14" y="15"/>
                        <a:pt x="14" y="15"/>
                        <a:pt x="14" y="15"/>
                      </a:cubicBezTo>
                      <a:cubicBezTo>
                        <a:pt x="17" y="21"/>
                        <a:pt x="21" y="28"/>
                        <a:pt x="25" y="34"/>
                      </a:cubicBezTo>
                      <a:cubicBezTo>
                        <a:pt x="39" y="55"/>
                        <a:pt x="39" y="55"/>
                        <a:pt x="39" y="55"/>
                      </a:cubicBezTo>
                      <a:cubicBezTo>
                        <a:pt x="55" y="55"/>
                        <a:pt x="55" y="55"/>
                        <a:pt x="55" y="55"/>
                      </a:cubicBezTo>
                      <a:cubicBezTo>
                        <a:pt x="55" y="0"/>
                        <a:pt x="55" y="0"/>
                        <a:pt x="55" y="0"/>
                      </a:cubicBezTo>
                      <a:cubicBezTo>
                        <a:pt x="41" y="0"/>
                        <a:pt x="41" y="0"/>
                        <a:pt x="41" y="0"/>
                      </a:cubicBezTo>
                      <a:lnTo>
                        <a:pt x="41"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6" name="Freeform 74"/>
                <p:cNvSpPr>
                  <a:spLocks noEditPoints="1"/>
                </p:cNvSpPr>
                <p:nvPr/>
              </p:nvSpPr>
              <p:spPr bwMode="auto">
                <a:xfrm>
                  <a:off x="3574" y="2344"/>
                  <a:ext cx="149" cy="135"/>
                </a:xfrm>
                <a:custGeom>
                  <a:avLst/>
                  <a:gdLst>
                    <a:gd name="T0" fmla="*/ 32 w 63"/>
                    <a:gd name="T1" fmla="*/ 0 h 57"/>
                    <a:gd name="T2" fmla="*/ 0 w 63"/>
                    <a:gd name="T3" fmla="*/ 29 h 57"/>
                    <a:gd name="T4" fmla="*/ 31 w 63"/>
                    <a:gd name="T5" fmla="*/ 57 h 57"/>
                    <a:gd name="T6" fmla="*/ 63 w 63"/>
                    <a:gd name="T7" fmla="*/ 28 h 57"/>
                    <a:gd name="T8" fmla="*/ 32 w 63"/>
                    <a:gd name="T9" fmla="*/ 0 h 57"/>
                    <a:gd name="T10" fmla="*/ 31 w 63"/>
                    <a:gd name="T11" fmla="*/ 47 h 57"/>
                    <a:gd name="T12" fmla="*/ 15 w 63"/>
                    <a:gd name="T13" fmla="*/ 29 h 57"/>
                    <a:gd name="T14" fmla="*/ 31 w 63"/>
                    <a:gd name="T15" fmla="*/ 10 h 57"/>
                    <a:gd name="T16" fmla="*/ 47 w 63"/>
                    <a:gd name="T17" fmla="*/ 28 h 57"/>
                    <a:gd name="T18" fmla="*/ 31 w 63"/>
                    <a:gd name="T19" fmla="*/ 4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57">
                      <a:moveTo>
                        <a:pt x="32" y="0"/>
                      </a:moveTo>
                      <a:cubicBezTo>
                        <a:pt x="12" y="0"/>
                        <a:pt x="0" y="13"/>
                        <a:pt x="0" y="29"/>
                      </a:cubicBezTo>
                      <a:cubicBezTo>
                        <a:pt x="0" y="45"/>
                        <a:pt x="11" y="57"/>
                        <a:pt x="31" y="57"/>
                      </a:cubicBezTo>
                      <a:cubicBezTo>
                        <a:pt x="50" y="57"/>
                        <a:pt x="63" y="46"/>
                        <a:pt x="63" y="28"/>
                      </a:cubicBezTo>
                      <a:cubicBezTo>
                        <a:pt x="63" y="13"/>
                        <a:pt x="52" y="0"/>
                        <a:pt x="32" y="0"/>
                      </a:cubicBezTo>
                      <a:close/>
                      <a:moveTo>
                        <a:pt x="31" y="47"/>
                      </a:moveTo>
                      <a:cubicBezTo>
                        <a:pt x="22" y="47"/>
                        <a:pt x="15" y="40"/>
                        <a:pt x="15" y="29"/>
                      </a:cubicBezTo>
                      <a:cubicBezTo>
                        <a:pt x="15" y="18"/>
                        <a:pt x="21" y="10"/>
                        <a:pt x="31" y="10"/>
                      </a:cubicBezTo>
                      <a:cubicBezTo>
                        <a:pt x="42" y="10"/>
                        <a:pt x="47" y="19"/>
                        <a:pt x="47" y="28"/>
                      </a:cubicBezTo>
                      <a:cubicBezTo>
                        <a:pt x="47" y="39"/>
                        <a:pt x="42" y="47"/>
                        <a:pt x="31"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7" name="Freeform 75"/>
                <p:cNvSpPr>
                  <a:spLocks/>
                </p:cNvSpPr>
                <p:nvPr/>
              </p:nvSpPr>
              <p:spPr bwMode="auto">
                <a:xfrm>
                  <a:off x="3834" y="2346"/>
                  <a:ext cx="107" cy="133"/>
                </a:xfrm>
                <a:custGeom>
                  <a:avLst/>
                  <a:gdLst>
                    <a:gd name="T0" fmla="*/ 28 w 45"/>
                    <a:gd name="T1" fmla="*/ 23 h 56"/>
                    <a:gd name="T2" fmla="*/ 16 w 45"/>
                    <a:gd name="T3" fmla="*/ 15 h 56"/>
                    <a:gd name="T4" fmla="*/ 25 w 45"/>
                    <a:gd name="T5" fmla="*/ 10 h 56"/>
                    <a:gd name="T6" fmla="*/ 39 w 45"/>
                    <a:gd name="T7" fmla="*/ 12 h 56"/>
                    <a:gd name="T8" fmla="*/ 42 w 45"/>
                    <a:gd name="T9" fmla="*/ 2 h 56"/>
                    <a:gd name="T10" fmla="*/ 25 w 45"/>
                    <a:gd name="T11" fmla="*/ 0 h 56"/>
                    <a:gd name="T12" fmla="*/ 0 w 45"/>
                    <a:gd name="T13" fmla="*/ 16 h 56"/>
                    <a:gd name="T14" fmla="*/ 19 w 45"/>
                    <a:gd name="T15" fmla="*/ 32 h 56"/>
                    <a:gd name="T16" fmla="*/ 30 w 45"/>
                    <a:gd name="T17" fmla="*/ 40 h 56"/>
                    <a:gd name="T18" fmla="*/ 19 w 45"/>
                    <a:gd name="T19" fmla="*/ 46 h 56"/>
                    <a:gd name="T20" fmla="*/ 3 w 45"/>
                    <a:gd name="T21" fmla="*/ 42 h 56"/>
                    <a:gd name="T22" fmla="*/ 0 w 45"/>
                    <a:gd name="T23" fmla="*/ 52 h 56"/>
                    <a:gd name="T24" fmla="*/ 18 w 45"/>
                    <a:gd name="T25" fmla="*/ 56 h 56"/>
                    <a:gd name="T26" fmla="*/ 45 w 45"/>
                    <a:gd name="T27" fmla="*/ 39 h 56"/>
                    <a:gd name="T28" fmla="*/ 28 w 45"/>
                    <a:gd name="T29" fmla="*/ 2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56">
                      <a:moveTo>
                        <a:pt x="28" y="23"/>
                      </a:moveTo>
                      <a:cubicBezTo>
                        <a:pt x="19" y="20"/>
                        <a:pt x="16" y="18"/>
                        <a:pt x="16" y="15"/>
                      </a:cubicBezTo>
                      <a:cubicBezTo>
                        <a:pt x="16" y="12"/>
                        <a:pt x="19" y="10"/>
                        <a:pt x="25" y="10"/>
                      </a:cubicBezTo>
                      <a:cubicBezTo>
                        <a:pt x="32" y="10"/>
                        <a:pt x="36" y="11"/>
                        <a:pt x="39" y="12"/>
                      </a:cubicBezTo>
                      <a:cubicBezTo>
                        <a:pt x="42" y="2"/>
                        <a:pt x="42" y="2"/>
                        <a:pt x="42" y="2"/>
                      </a:cubicBezTo>
                      <a:cubicBezTo>
                        <a:pt x="38" y="1"/>
                        <a:pt x="33" y="0"/>
                        <a:pt x="25" y="0"/>
                      </a:cubicBezTo>
                      <a:cubicBezTo>
                        <a:pt x="10" y="0"/>
                        <a:pt x="0" y="7"/>
                        <a:pt x="0" y="16"/>
                      </a:cubicBezTo>
                      <a:cubicBezTo>
                        <a:pt x="0" y="24"/>
                        <a:pt x="8" y="29"/>
                        <a:pt x="19" y="32"/>
                      </a:cubicBezTo>
                      <a:cubicBezTo>
                        <a:pt x="27" y="34"/>
                        <a:pt x="30" y="36"/>
                        <a:pt x="30" y="40"/>
                      </a:cubicBezTo>
                      <a:cubicBezTo>
                        <a:pt x="30" y="43"/>
                        <a:pt x="26" y="46"/>
                        <a:pt x="19" y="46"/>
                      </a:cubicBezTo>
                      <a:cubicBezTo>
                        <a:pt x="13" y="46"/>
                        <a:pt x="7" y="44"/>
                        <a:pt x="3" y="42"/>
                      </a:cubicBezTo>
                      <a:cubicBezTo>
                        <a:pt x="0" y="52"/>
                        <a:pt x="0" y="52"/>
                        <a:pt x="0" y="52"/>
                      </a:cubicBezTo>
                      <a:cubicBezTo>
                        <a:pt x="3" y="54"/>
                        <a:pt x="11" y="56"/>
                        <a:pt x="18" y="56"/>
                      </a:cubicBezTo>
                      <a:cubicBezTo>
                        <a:pt x="36" y="56"/>
                        <a:pt x="45" y="48"/>
                        <a:pt x="45" y="39"/>
                      </a:cubicBezTo>
                      <a:cubicBezTo>
                        <a:pt x="45" y="31"/>
                        <a:pt x="39" y="26"/>
                        <a:pt x="28"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8" name="Rectangle 76"/>
                <p:cNvSpPr>
                  <a:spLocks noChangeArrowheads="1"/>
                </p:cNvSpPr>
                <p:nvPr/>
              </p:nvSpPr>
              <p:spPr bwMode="auto">
                <a:xfrm>
                  <a:off x="3964" y="2346"/>
                  <a:ext cx="36" cy="1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9" name="Freeform 77"/>
                <p:cNvSpPr>
                  <a:spLocks/>
                </p:cNvSpPr>
                <p:nvPr/>
              </p:nvSpPr>
              <p:spPr bwMode="auto">
                <a:xfrm>
                  <a:off x="4024" y="2346"/>
                  <a:ext cx="137" cy="133"/>
                </a:xfrm>
                <a:custGeom>
                  <a:avLst/>
                  <a:gdLst>
                    <a:gd name="T0" fmla="*/ 33 w 58"/>
                    <a:gd name="T1" fmla="*/ 24 h 56"/>
                    <a:gd name="T2" fmla="*/ 33 w 58"/>
                    <a:gd name="T3" fmla="*/ 33 h 56"/>
                    <a:gd name="T4" fmla="*/ 43 w 58"/>
                    <a:gd name="T5" fmla="*/ 33 h 56"/>
                    <a:gd name="T6" fmla="*/ 43 w 58"/>
                    <a:gd name="T7" fmla="*/ 45 h 56"/>
                    <a:gd name="T8" fmla="*/ 36 w 58"/>
                    <a:gd name="T9" fmla="*/ 46 h 56"/>
                    <a:gd name="T10" fmla="*/ 15 w 58"/>
                    <a:gd name="T11" fmla="*/ 28 h 56"/>
                    <a:gd name="T12" fmla="*/ 37 w 58"/>
                    <a:gd name="T13" fmla="*/ 10 h 56"/>
                    <a:gd name="T14" fmla="*/ 52 w 58"/>
                    <a:gd name="T15" fmla="*/ 12 h 56"/>
                    <a:gd name="T16" fmla="*/ 56 w 58"/>
                    <a:gd name="T17" fmla="*/ 2 h 56"/>
                    <a:gd name="T18" fmla="*/ 37 w 58"/>
                    <a:gd name="T19" fmla="*/ 0 h 56"/>
                    <a:gd name="T20" fmla="*/ 0 w 58"/>
                    <a:gd name="T21" fmla="*/ 28 h 56"/>
                    <a:gd name="T22" fmla="*/ 9 w 58"/>
                    <a:gd name="T23" fmla="*/ 48 h 56"/>
                    <a:gd name="T24" fmla="*/ 36 w 58"/>
                    <a:gd name="T25" fmla="*/ 56 h 56"/>
                    <a:gd name="T26" fmla="*/ 58 w 58"/>
                    <a:gd name="T27" fmla="*/ 52 h 56"/>
                    <a:gd name="T28" fmla="*/ 58 w 58"/>
                    <a:gd name="T29" fmla="*/ 24 h 56"/>
                    <a:gd name="T30" fmla="*/ 33 w 58"/>
                    <a:gd name="T31" fmla="*/ 2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56">
                      <a:moveTo>
                        <a:pt x="33" y="24"/>
                      </a:moveTo>
                      <a:cubicBezTo>
                        <a:pt x="33" y="33"/>
                        <a:pt x="33" y="33"/>
                        <a:pt x="33" y="33"/>
                      </a:cubicBezTo>
                      <a:cubicBezTo>
                        <a:pt x="43" y="33"/>
                        <a:pt x="43" y="33"/>
                        <a:pt x="43" y="33"/>
                      </a:cubicBezTo>
                      <a:cubicBezTo>
                        <a:pt x="43" y="45"/>
                        <a:pt x="43" y="45"/>
                        <a:pt x="43" y="45"/>
                      </a:cubicBezTo>
                      <a:cubicBezTo>
                        <a:pt x="42" y="45"/>
                        <a:pt x="40" y="46"/>
                        <a:pt x="36" y="46"/>
                      </a:cubicBezTo>
                      <a:cubicBezTo>
                        <a:pt x="24" y="46"/>
                        <a:pt x="15" y="39"/>
                        <a:pt x="15" y="28"/>
                      </a:cubicBezTo>
                      <a:cubicBezTo>
                        <a:pt x="15" y="16"/>
                        <a:pt x="25" y="10"/>
                        <a:pt x="37" y="10"/>
                      </a:cubicBezTo>
                      <a:cubicBezTo>
                        <a:pt x="44" y="10"/>
                        <a:pt x="49" y="11"/>
                        <a:pt x="52" y="12"/>
                      </a:cubicBezTo>
                      <a:cubicBezTo>
                        <a:pt x="56" y="2"/>
                        <a:pt x="56" y="2"/>
                        <a:pt x="56" y="2"/>
                      </a:cubicBezTo>
                      <a:cubicBezTo>
                        <a:pt x="52" y="1"/>
                        <a:pt x="46" y="0"/>
                        <a:pt x="37" y="0"/>
                      </a:cubicBezTo>
                      <a:cubicBezTo>
                        <a:pt x="16" y="0"/>
                        <a:pt x="0" y="10"/>
                        <a:pt x="0" y="28"/>
                      </a:cubicBezTo>
                      <a:cubicBezTo>
                        <a:pt x="0" y="36"/>
                        <a:pt x="3" y="43"/>
                        <a:pt x="9" y="48"/>
                      </a:cubicBezTo>
                      <a:cubicBezTo>
                        <a:pt x="15" y="53"/>
                        <a:pt x="24" y="56"/>
                        <a:pt x="36" y="56"/>
                      </a:cubicBezTo>
                      <a:cubicBezTo>
                        <a:pt x="44" y="56"/>
                        <a:pt x="53" y="54"/>
                        <a:pt x="58" y="52"/>
                      </a:cubicBezTo>
                      <a:cubicBezTo>
                        <a:pt x="58" y="24"/>
                        <a:pt x="58" y="24"/>
                        <a:pt x="58" y="24"/>
                      </a:cubicBezTo>
                      <a:lnTo>
                        <a:pt x="33"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0" name="Freeform 78"/>
                <p:cNvSpPr>
                  <a:spLocks/>
                </p:cNvSpPr>
                <p:nvPr/>
              </p:nvSpPr>
              <p:spPr bwMode="auto">
                <a:xfrm>
                  <a:off x="4187" y="2346"/>
                  <a:ext cx="130" cy="130"/>
                </a:xfrm>
                <a:custGeom>
                  <a:avLst/>
                  <a:gdLst>
                    <a:gd name="T0" fmla="*/ 41 w 55"/>
                    <a:gd name="T1" fmla="*/ 16 h 55"/>
                    <a:gd name="T2" fmla="*/ 42 w 55"/>
                    <a:gd name="T3" fmla="*/ 39 h 55"/>
                    <a:gd name="T4" fmla="*/ 42 w 55"/>
                    <a:gd name="T5" fmla="*/ 39 h 55"/>
                    <a:gd name="T6" fmla="*/ 31 w 55"/>
                    <a:gd name="T7" fmla="*/ 20 h 55"/>
                    <a:gd name="T8" fmla="*/ 18 w 55"/>
                    <a:gd name="T9" fmla="*/ 0 h 55"/>
                    <a:gd name="T10" fmla="*/ 0 w 55"/>
                    <a:gd name="T11" fmla="*/ 0 h 55"/>
                    <a:gd name="T12" fmla="*/ 0 w 55"/>
                    <a:gd name="T13" fmla="*/ 55 h 55"/>
                    <a:gd name="T14" fmla="*/ 14 w 55"/>
                    <a:gd name="T15" fmla="*/ 55 h 55"/>
                    <a:gd name="T16" fmla="*/ 14 w 55"/>
                    <a:gd name="T17" fmla="*/ 39 h 55"/>
                    <a:gd name="T18" fmla="*/ 13 w 55"/>
                    <a:gd name="T19" fmla="*/ 15 h 55"/>
                    <a:gd name="T20" fmla="*/ 14 w 55"/>
                    <a:gd name="T21" fmla="*/ 15 h 55"/>
                    <a:gd name="T22" fmla="*/ 25 w 55"/>
                    <a:gd name="T23" fmla="*/ 34 h 55"/>
                    <a:gd name="T24" fmla="*/ 39 w 55"/>
                    <a:gd name="T25" fmla="*/ 55 h 55"/>
                    <a:gd name="T26" fmla="*/ 55 w 55"/>
                    <a:gd name="T27" fmla="*/ 55 h 55"/>
                    <a:gd name="T28" fmla="*/ 55 w 55"/>
                    <a:gd name="T29" fmla="*/ 0 h 55"/>
                    <a:gd name="T30" fmla="*/ 41 w 55"/>
                    <a:gd name="T31" fmla="*/ 0 h 55"/>
                    <a:gd name="T32" fmla="*/ 41 w 55"/>
                    <a:gd name="T33" fmla="*/ 1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55">
                      <a:moveTo>
                        <a:pt x="41" y="16"/>
                      </a:moveTo>
                      <a:cubicBezTo>
                        <a:pt x="41" y="25"/>
                        <a:pt x="41" y="32"/>
                        <a:pt x="42" y="39"/>
                      </a:cubicBezTo>
                      <a:cubicBezTo>
                        <a:pt x="42" y="39"/>
                        <a:pt x="42" y="39"/>
                        <a:pt x="42" y="39"/>
                      </a:cubicBezTo>
                      <a:cubicBezTo>
                        <a:pt x="39" y="33"/>
                        <a:pt x="35" y="26"/>
                        <a:pt x="31" y="20"/>
                      </a:cubicBezTo>
                      <a:cubicBezTo>
                        <a:pt x="18" y="0"/>
                        <a:pt x="18" y="0"/>
                        <a:pt x="18" y="0"/>
                      </a:cubicBezTo>
                      <a:cubicBezTo>
                        <a:pt x="0" y="0"/>
                        <a:pt x="0" y="0"/>
                        <a:pt x="0" y="0"/>
                      </a:cubicBezTo>
                      <a:cubicBezTo>
                        <a:pt x="0" y="55"/>
                        <a:pt x="0" y="55"/>
                        <a:pt x="0" y="55"/>
                      </a:cubicBezTo>
                      <a:cubicBezTo>
                        <a:pt x="14" y="55"/>
                        <a:pt x="14" y="55"/>
                        <a:pt x="14" y="55"/>
                      </a:cubicBezTo>
                      <a:cubicBezTo>
                        <a:pt x="14" y="39"/>
                        <a:pt x="14" y="39"/>
                        <a:pt x="14" y="39"/>
                      </a:cubicBezTo>
                      <a:cubicBezTo>
                        <a:pt x="14" y="30"/>
                        <a:pt x="14" y="22"/>
                        <a:pt x="13" y="15"/>
                      </a:cubicBezTo>
                      <a:cubicBezTo>
                        <a:pt x="14" y="15"/>
                        <a:pt x="14" y="15"/>
                        <a:pt x="14" y="15"/>
                      </a:cubicBezTo>
                      <a:cubicBezTo>
                        <a:pt x="17" y="21"/>
                        <a:pt x="21" y="28"/>
                        <a:pt x="25" y="34"/>
                      </a:cubicBezTo>
                      <a:cubicBezTo>
                        <a:pt x="39" y="55"/>
                        <a:pt x="39" y="55"/>
                        <a:pt x="39" y="55"/>
                      </a:cubicBezTo>
                      <a:cubicBezTo>
                        <a:pt x="55" y="55"/>
                        <a:pt x="55" y="55"/>
                        <a:pt x="55" y="55"/>
                      </a:cubicBezTo>
                      <a:cubicBezTo>
                        <a:pt x="55" y="0"/>
                        <a:pt x="55" y="0"/>
                        <a:pt x="55" y="0"/>
                      </a:cubicBezTo>
                      <a:cubicBezTo>
                        <a:pt x="41" y="0"/>
                        <a:pt x="41" y="0"/>
                        <a:pt x="41" y="0"/>
                      </a:cubicBezTo>
                      <a:lnTo>
                        <a:pt x="41"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1" name="Freeform 79"/>
                <p:cNvSpPr>
                  <a:spLocks noEditPoints="1"/>
                </p:cNvSpPr>
                <p:nvPr/>
              </p:nvSpPr>
              <p:spPr bwMode="auto">
                <a:xfrm>
                  <a:off x="4336" y="2346"/>
                  <a:ext cx="142" cy="130"/>
                </a:xfrm>
                <a:custGeom>
                  <a:avLst/>
                  <a:gdLst>
                    <a:gd name="T0" fmla="*/ 20 w 60"/>
                    <a:gd name="T1" fmla="*/ 0 h 55"/>
                    <a:gd name="T2" fmla="*/ 0 w 60"/>
                    <a:gd name="T3" fmla="*/ 55 h 55"/>
                    <a:gd name="T4" fmla="*/ 15 w 60"/>
                    <a:gd name="T5" fmla="*/ 55 h 55"/>
                    <a:gd name="T6" fmla="*/ 20 w 60"/>
                    <a:gd name="T7" fmla="*/ 41 h 55"/>
                    <a:gd name="T8" fmla="*/ 39 w 60"/>
                    <a:gd name="T9" fmla="*/ 41 h 55"/>
                    <a:gd name="T10" fmla="*/ 44 w 60"/>
                    <a:gd name="T11" fmla="*/ 55 h 55"/>
                    <a:gd name="T12" fmla="*/ 60 w 60"/>
                    <a:gd name="T13" fmla="*/ 55 h 55"/>
                    <a:gd name="T14" fmla="*/ 40 w 60"/>
                    <a:gd name="T15" fmla="*/ 0 h 55"/>
                    <a:gd name="T16" fmla="*/ 20 w 60"/>
                    <a:gd name="T17" fmla="*/ 0 h 55"/>
                    <a:gd name="T18" fmla="*/ 29 w 60"/>
                    <a:gd name="T19" fmla="*/ 10 h 55"/>
                    <a:gd name="T20" fmla="*/ 29 w 60"/>
                    <a:gd name="T21" fmla="*/ 10 h 55"/>
                    <a:gd name="T22" fmla="*/ 33 w 60"/>
                    <a:gd name="T23" fmla="*/ 20 h 55"/>
                    <a:gd name="T24" fmla="*/ 37 w 60"/>
                    <a:gd name="T25" fmla="*/ 32 h 55"/>
                    <a:gd name="T26" fmla="*/ 22 w 60"/>
                    <a:gd name="T27" fmla="*/ 32 h 55"/>
                    <a:gd name="T28" fmla="*/ 26 w 60"/>
                    <a:gd name="T29" fmla="*/ 20 h 55"/>
                    <a:gd name="T30" fmla="*/ 29 w 60"/>
                    <a:gd name="T31"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55">
                      <a:moveTo>
                        <a:pt x="20" y="0"/>
                      </a:moveTo>
                      <a:cubicBezTo>
                        <a:pt x="0" y="55"/>
                        <a:pt x="0" y="55"/>
                        <a:pt x="0" y="55"/>
                      </a:cubicBezTo>
                      <a:cubicBezTo>
                        <a:pt x="15" y="55"/>
                        <a:pt x="15" y="55"/>
                        <a:pt x="15" y="55"/>
                      </a:cubicBezTo>
                      <a:cubicBezTo>
                        <a:pt x="20" y="41"/>
                        <a:pt x="20" y="41"/>
                        <a:pt x="20" y="41"/>
                      </a:cubicBezTo>
                      <a:cubicBezTo>
                        <a:pt x="39" y="41"/>
                        <a:pt x="39" y="41"/>
                        <a:pt x="39" y="41"/>
                      </a:cubicBezTo>
                      <a:cubicBezTo>
                        <a:pt x="44" y="55"/>
                        <a:pt x="44" y="55"/>
                        <a:pt x="44" y="55"/>
                      </a:cubicBezTo>
                      <a:cubicBezTo>
                        <a:pt x="60" y="55"/>
                        <a:pt x="60" y="55"/>
                        <a:pt x="60" y="55"/>
                      </a:cubicBezTo>
                      <a:cubicBezTo>
                        <a:pt x="40" y="0"/>
                        <a:pt x="40" y="0"/>
                        <a:pt x="40" y="0"/>
                      </a:cubicBezTo>
                      <a:lnTo>
                        <a:pt x="20" y="0"/>
                      </a:lnTo>
                      <a:close/>
                      <a:moveTo>
                        <a:pt x="29" y="10"/>
                      </a:moveTo>
                      <a:cubicBezTo>
                        <a:pt x="29" y="10"/>
                        <a:pt x="29" y="10"/>
                        <a:pt x="29" y="10"/>
                      </a:cubicBezTo>
                      <a:cubicBezTo>
                        <a:pt x="30" y="13"/>
                        <a:pt x="32" y="17"/>
                        <a:pt x="33" y="20"/>
                      </a:cubicBezTo>
                      <a:cubicBezTo>
                        <a:pt x="37" y="32"/>
                        <a:pt x="37" y="32"/>
                        <a:pt x="37" y="32"/>
                      </a:cubicBezTo>
                      <a:cubicBezTo>
                        <a:pt x="22" y="32"/>
                        <a:pt x="22" y="32"/>
                        <a:pt x="22" y="32"/>
                      </a:cubicBezTo>
                      <a:cubicBezTo>
                        <a:pt x="26" y="20"/>
                        <a:pt x="26" y="20"/>
                        <a:pt x="26" y="20"/>
                      </a:cubicBezTo>
                      <a:cubicBezTo>
                        <a:pt x="27" y="17"/>
                        <a:pt x="28" y="13"/>
                        <a:pt x="29"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2" name="Freeform 80"/>
                <p:cNvSpPr>
                  <a:spLocks/>
                </p:cNvSpPr>
                <p:nvPr/>
              </p:nvSpPr>
              <p:spPr bwMode="auto">
                <a:xfrm>
                  <a:off x="4500" y="2346"/>
                  <a:ext cx="97" cy="130"/>
                </a:xfrm>
                <a:custGeom>
                  <a:avLst/>
                  <a:gdLst>
                    <a:gd name="T0" fmla="*/ 97 w 97"/>
                    <a:gd name="T1" fmla="*/ 107 h 130"/>
                    <a:gd name="T2" fmla="*/ 35 w 97"/>
                    <a:gd name="T3" fmla="*/ 107 h 130"/>
                    <a:gd name="T4" fmla="*/ 35 w 97"/>
                    <a:gd name="T5" fmla="*/ 0 h 130"/>
                    <a:gd name="T6" fmla="*/ 0 w 97"/>
                    <a:gd name="T7" fmla="*/ 0 h 130"/>
                    <a:gd name="T8" fmla="*/ 0 w 97"/>
                    <a:gd name="T9" fmla="*/ 130 h 130"/>
                    <a:gd name="T10" fmla="*/ 97 w 97"/>
                    <a:gd name="T11" fmla="*/ 130 h 130"/>
                    <a:gd name="T12" fmla="*/ 97 w 97"/>
                    <a:gd name="T13" fmla="*/ 107 h 130"/>
                  </a:gdLst>
                  <a:ahLst/>
                  <a:cxnLst>
                    <a:cxn ang="0">
                      <a:pos x="T0" y="T1"/>
                    </a:cxn>
                    <a:cxn ang="0">
                      <a:pos x="T2" y="T3"/>
                    </a:cxn>
                    <a:cxn ang="0">
                      <a:pos x="T4" y="T5"/>
                    </a:cxn>
                    <a:cxn ang="0">
                      <a:pos x="T6" y="T7"/>
                    </a:cxn>
                    <a:cxn ang="0">
                      <a:pos x="T8" y="T9"/>
                    </a:cxn>
                    <a:cxn ang="0">
                      <a:pos x="T10" y="T11"/>
                    </a:cxn>
                    <a:cxn ang="0">
                      <a:pos x="T12" y="T13"/>
                    </a:cxn>
                  </a:cxnLst>
                  <a:rect l="0" t="0" r="r" b="b"/>
                  <a:pathLst>
                    <a:path w="97" h="130">
                      <a:moveTo>
                        <a:pt x="97" y="107"/>
                      </a:moveTo>
                      <a:lnTo>
                        <a:pt x="35" y="107"/>
                      </a:lnTo>
                      <a:lnTo>
                        <a:pt x="35" y="0"/>
                      </a:lnTo>
                      <a:lnTo>
                        <a:pt x="0" y="0"/>
                      </a:lnTo>
                      <a:lnTo>
                        <a:pt x="0" y="130"/>
                      </a:lnTo>
                      <a:lnTo>
                        <a:pt x="97" y="130"/>
                      </a:lnTo>
                      <a:lnTo>
                        <a:pt x="97"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3" name="Freeform 81"/>
                <p:cNvSpPr>
                  <a:spLocks noEditPoints="1"/>
                </p:cNvSpPr>
                <p:nvPr/>
              </p:nvSpPr>
              <p:spPr bwMode="auto">
                <a:xfrm>
                  <a:off x="2581" y="1069"/>
                  <a:ext cx="2518" cy="2180"/>
                </a:xfrm>
                <a:custGeom>
                  <a:avLst/>
                  <a:gdLst>
                    <a:gd name="T0" fmla="*/ 1054 w 1063"/>
                    <a:gd name="T1" fmla="*/ 249 h 920"/>
                    <a:gd name="T2" fmla="*/ 920 w 1063"/>
                    <a:gd name="T3" fmla="*/ 185 h 920"/>
                    <a:gd name="T4" fmla="*/ 920 w 1063"/>
                    <a:gd name="T5" fmla="*/ 17 h 920"/>
                    <a:gd name="T6" fmla="*/ 904 w 1063"/>
                    <a:gd name="T7" fmla="*/ 1 h 920"/>
                    <a:gd name="T8" fmla="*/ 789 w 1063"/>
                    <a:gd name="T9" fmla="*/ 1 h 920"/>
                    <a:gd name="T10" fmla="*/ 774 w 1063"/>
                    <a:gd name="T11" fmla="*/ 17 h 920"/>
                    <a:gd name="T12" fmla="*/ 774 w 1063"/>
                    <a:gd name="T13" fmla="*/ 115 h 920"/>
                    <a:gd name="T14" fmla="*/ 538 w 1063"/>
                    <a:gd name="T15" fmla="*/ 3 h 920"/>
                    <a:gd name="T16" fmla="*/ 525 w 1063"/>
                    <a:gd name="T17" fmla="*/ 3 h 920"/>
                    <a:gd name="T18" fmla="*/ 9 w 1063"/>
                    <a:gd name="T19" fmla="*/ 249 h 920"/>
                    <a:gd name="T20" fmla="*/ 0 w 1063"/>
                    <a:gd name="T21" fmla="*/ 263 h 920"/>
                    <a:gd name="T22" fmla="*/ 0 w 1063"/>
                    <a:gd name="T23" fmla="*/ 904 h 920"/>
                    <a:gd name="T24" fmla="*/ 16 w 1063"/>
                    <a:gd name="T25" fmla="*/ 920 h 920"/>
                    <a:gd name="T26" fmla="*/ 1047 w 1063"/>
                    <a:gd name="T27" fmla="*/ 920 h 920"/>
                    <a:gd name="T28" fmla="*/ 1063 w 1063"/>
                    <a:gd name="T29" fmla="*/ 904 h 920"/>
                    <a:gd name="T30" fmla="*/ 1063 w 1063"/>
                    <a:gd name="T31" fmla="*/ 263 h 920"/>
                    <a:gd name="T32" fmla="*/ 1054 w 1063"/>
                    <a:gd name="T33" fmla="*/ 249 h 920"/>
                    <a:gd name="T34" fmla="*/ 805 w 1063"/>
                    <a:gd name="T35" fmla="*/ 32 h 920"/>
                    <a:gd name="T36" fmla="*/ 888 w 1063"/>
                    <a:gd name="T37" fmla="*/ 32 h 920"/>
                    <a:gd name="T38" fmla="*/ 888 w 1063"/>
                    <a:gd name="T39" fmla="*/ 170 h 920"/>
                    <a:gd name="T40" fmla="*/ 805 w 1063"/>
                    <a:gd name="T41" fmla="*/ 130 h 920"/>
                    <a:gd name="T42" fmla="*/ 805 w 1063"/>
                    <a:gd name="T43" fmla="*/ 32 h 920"/>
                    <a:gd name="T44" fmla="*/ 1032 w 1063"/>
                    <a:gd name="T45" fmla="*/ 888 h 920"/>
                    <a:gd name="T46" fmla="*/ 32 w 1063"/>
                    <a:gd name="T47" fmla="*/ 888 h 920"/>
                    <a:gd name="T48" fmla="*/ 32 w 1063"/>
                    <a:gd name="T49" fmla="*/ 273 h 920"/>
                    <a:gd name="T50" fmla="*/ 532 w 1063"/>
                    <a:gd name="T51" fmla="*/ 34 h 920"/>
                    <a:gd name="T52" fmla="*/ 1032 w 1063"/>
                    <a:gd name="T53" fmla="*/ 273 h 920"/>
                    <a:gd name="T54" fmla="*/ 1032 w 1063"/>
                    <a:gd name="T55" fmla="*/ 888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63" h="920">
                      <a:moveTo>
                        <a:pt x="1054" y="249"/>
                      </a:moveTo>
                      <a:cubicBezTo>
                        <a:pt x="920" y="185"/>
                        <a:pt x="920" y="185"/>
                        <a:pt x="920" y="185"/>
                      </a:cubicBezTo>
                      <a:cubicBezTo>
                        <a:pt x="920" y="17"/>
                        <a:pt x="920" y="17"/>
                        <a:pt x="920" y="17"/>
                      </a:cubicBezTo>
                      <a:cubicBezTo>
                        <a:pt x="920" y="8"/>
                        <a:pt x="913" y="1"/>
                        <a:pt x="904" y="1"/>
                      </a:cubicBezTo>
                      <a:cubicBezTo>
                        <a:pt x="789" y="1"/>
                        <a:pt x="789" y="1"/>
                        <a:pt x="789" y="1"/>
                      </a:cubicBezTo>
                      <a:cubicBezTo>
                        <a:pt x="781" y="1"/>
                        <a:pt x="774" y="8"/>
                        <a:pt x="774" y="17"/>
                      </a:cubicBezTo>
                      <a:cubicBezTo>
                        <a:pt x="774" y="115"/>
                        <a:pt x="774" y="115"/>
                        <a:pt x="774" y="115"/>
                      </a:cubicBezTo>
                      <a:cubicBezTo>
                        <a:pt x="538" y="3"/>
                        <a:pt x="538" y="3"/>
                        <a:pt x="538" y="3"/>
                      </a:cubicBezTo>
                      <a:cubicBezTo>
                        <a:pt x="534" y="0"/>
                        <a:pt x="529" y="0"/>
                        <a:pt x="525" y="3"/>
                      </a:cubicBezTo>
                      <a:cubicBezTo>
                        <a:pt x="9" y="249"/>
                        <a:pt x="9" y="249"/>
                        <a:pt x="9" y="249"/>
                      </a:cubicBezTo>
                      <a:cubicBezTo>
                        <a:pt x="4" y="251"/>
                        <a:pt x="0" y="257"/>
                        <a:pt x="0" y="263"/>
                      </a:cubicBezTo>
                      <a:cubicBezTo>
                        <a:pt x="0" y="904"/>
                        <a:pt x="0" y="904"/>
                        <a:pt x="0" y="904"/>
                      </a:cubicBezTo>
                      <a:cubicBezTo>
                        <a:pt x="0" y="913"/>
                        <a:pt x="7" y="920"/>
                        <a:pt x="16" y="920"/>
                      </a:cubicBezTo>
                      <a:cubicBezTo>
                        <a:pt x="1047" y="920"/>
                        <a:pt x="1047" y="920"/>
                        <a:pt x="1047" y="920"/>
                      </a:cubicBezTo>
                      <a:cubicBezTo>
                        <a:pt x="1056" y="920"/>
                        <a:pt x="1063" y="913"/>
                        <a:pt x="1063" y="904"/>
                      </a:cubicBezTo>
                      <a:cubicBezTo>
                        <a:pt x="1063" y="263"/>
                        <a:pt x="1063" y="263"/>
                        <a:pt x="1063" y="263"/>
                      </a:cubicBezTo>
                      <a:cubicBezTo>
                        <a:pt x="1063" y="257"/>
                        <a:pt x="1059" y="251"/>
                        <a:pt x="1054" y="249"/>
                      </a:cubicBezTo>
                      <a:close/>
                      <a:moveTo>
                        <a:pt x="805" y="32"/>
                      </a:moveTo>
                      <a:cubicBezTo>
                        <a:pt x="888" y="32"/>
                        <a:pt x="888" y="32"/>
                        <a:pt x="888" y="32"/>
                      </a:cubicBezTo>
                      <a:cubicBezTo>
                        <a:pt x="888" y="170"/>
                        <a:pt x="888" y="170"/>
                        <a:pt x="888" y="170"/>
                      </a:cubicBezTo>
                      <a:cubicBezTo>
                        <a:pt x="805" y="130"/>
                        <a:pt x="805" y="130"/>
                        <a:pt x="805" y="130"/>
                      </a:cubicBezTo>
                      <a:lnTo>
                        <a:pt x="805" y="32"/>
                      </a:lnTo>
                      <a:close/>
                      <a:moveTo>
                        <a:pt x="1032" y="888"/>
                      </a:moveTo>
                      <a:cubicBezTo>
                        <a:pt x="32" y="888"/>
                        <a:pt x="32" y="888"/>
                        <a:pt x="32" y="888"/>
                      </a:cubicBezTo>
                      <a:cubicBezTo>
                        <a:pt x="32" y="273"/>
                        <a:pt x="32" y="273"/>
                        <a:pt x="32" y="273"/>
                      </a:cubicBezTo>
                      <a:cubicBezTo>
                        <a:pt x="532" y="34"/>
                        <a:pt x="532" y="34"/>
                        <a:pt x="532" y="34"/>
                      </a:cubicBezTo>
                      <a:cubicBezTo>
                        <a:pt x="1032" y="273"/>
                        <a:pt x="1032" y="273"/>
                        <a:pt x="1032" y="273"/>
                      </a:cubicBezTo>
                      <a:lnTo>
                        <a:pt x="1032" y="888"/>
                      </a:lnTo>
                      <a:close/>
                    </a:path>
                  </a:pathLst>
                </a:custGeom>
                <a:solidFill>
                  <a:srgbClr val="2398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4" name="Freeform 82"/>
                <p:cNvSpPr>
                  <a:spLocks noEditPoints="1"/>
                </p:cNvSpPr>
                <p:nvPr/>
              </p:nvSpPr>
              <p:spPr bwMode="auto">
                <a:xfrm>
                  <a:off x="2970" y="1820"/>
                  <a:ext cx="1740" cy="1050"/>
                </a:xfrm>
                <a:custGeom>
                  <a:avLst/>
                  <a:gdLst>
                    <a:gd name="T0" fmla="*/ 0 w 735"/>
                    <a:gd name="T1" fmla="*/ 16 h 443"/>
                    <a:gd name="T2" fmla="*/ 0 w 735"/>
                    <a:gd name="T3" fmla="*/ 427 h 443"/>
                    <a:gd name="T4" fmla="*/ 16 w 735"/>
                    <a:gd name="T5" fmla="*/ 443 h 443"/>
                    <a:gd name="T6" fmla="*/ 719 w 735"/>
                    <a:gd name="T7" fmla="*/ 443 h 443"/>
                    <a:gd name="T8" fmla="*/ 735 w 735"/>
                    <a:gd name="T9" fmla="*/ 427 h 443"/>
                    <a:gd name="T10" fmla="*/ 735 w 735"/>
                    <a:gd name="T11" fmla="*/ 16 h 443"/>
                    <a:gd name="T12" fmla="*/ 719 w 735"/>
                    <a:gd name="T13" fmla="*/ 0 h 443"/>
                    <a:gd name="T14" fmla="*/ 16 w 735"/>
                    <a:gd name="T15" fmla="*/ 0 h 443"/>
                    <a:gd name="T16" fmla="*/ 0 w 735"/>
                    <a:gd name="T17" fmla="*/ 16 h 443"/>
                    <a:gd name="T18" fmla="*/ 704 w 735"/>
                    <a:gd name="T19" fmla="*/ 175 h 443"/>
                    <a:gd name="T20" fmla="*/ 704 w 735"/>
                    <a:gd name="T21" fmla="*/ 320 h 443"/>
                    <a:gd name="T22" fmla="*/ 704 w 735"/>
                    <a:gd name="T23" fmla="*/ 386 h 443"/>
                    <a:gd name="T24" fmla="*/ 704 w 735"/>
                    <a:gd name="T25" fmla="*/ 412 h 443"/>
                    <a:gd name="T26" fmla="*/ 602 w 735"/>
                    <a:gd name="T27" fmla="*/ 412 h 443"/>
                    <a:gd name="T28" fmla="*/ 485 w 735"/>
                    <a:gd name="T29" fmla="*/ 412 h 443"/>
                    <a:gd name="T30" fmla="*/ 368 w 735"/>
                    <a:gd name="T31" fmla="*/ 412 h 443"/>
                    <a:gd name="T32" fmla="*/ 250 w 735"/>
                    <a:gd name="T33" fmla="*/ 412 h 443"/>
                    <a:gd name="T34" fmla="*/ 133 w 735"/>
                    <a:gd name="T35" fmla="*/ 412 h 443"/>
                    <a:gd name="T36" fmla="*/ 32 w 735"/>
                    <a:gd name="T37" fmla="*/ 412 h 443"/>
                    <a:gd name="T38" fmla="*/ 32 w 735"/>
                    <a:gd name="T39" fmla="*/ 386 h 443"/>
                    <a:gd name="T40" fmla="*/ 32 w 735"/>
                    <a:gd name="T41" fmla="*/ 31 h 443"/>
                    <a:gd name="T42" fmla="*/ 133 w 735"/>
                    <a:gd name="T43" fmla="*/ 31 h 443"/>
                    <a:gd name="T44" fmla="*/ 250 w 735"/>
                    <a:gd name="T45" fmla="*/ 31 h 443"/>
                    <a:gd name="T46" fmla="*/ 368 w 735"/>
                    <a:gd name="T47" fmla="*/ 31 h 443"/>
                    <a:gd name="T48" fmla="*/ 485 w 735"/>
                    <a:gd name="T49" fmla="*/ 31 h 443"/>
                    <a:gd name="T50" fmla="*/ 602 w 735"/>
                    <a:gd name="T51" fmla="*/ 31 h 443"/>
                    <a:gd name="T52" fmla="*/ 704 w 735"/>
                    <a:gd name="T53" fmla="*/ 31 h 443"/>
                    <a:gd name="T54" fmla="*/ 704 w 735"/>
                    <a:gd name="T55" fmla="*/ 175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35" h="443">
                      <a:moveTo>
                        <a:pt x="0" y="16"/>
                      </a:moveTo>
                      <a:cubicBezTo>
                        <a:pt x="0" y="427"/>
                        <a:pt x="0" y="427"/>
                        <a:pt x="0" y="427"/>
                      </a:cubicBezTo>
                      <a:cubicBezTo>
                        <a:pt x="0" y="436"/>
                        <a:pt x="7" y="443"/>
                        <a:pt x="16" y="443"/>
                      </a:cubicBezTo>
                      <a:cubicBezTo>
                        <a:pt x="719" y="443"/>
                        <a:pt x="719" y="443"/>
                        <a:pt x="719" y="443"/>
                      </a:cubicBezTo>
                      <a:cubicBezTo>
                        <a:pt x="728" y="443"/>
                        <a:pt x="735" y="436"/>
                        <a:pt x="735" y="427"/>
                      </a:cubicBezTo>
                      <a:cubicBezTo>
                        <a:pt x="735" y="16"/>
                        <a:pt x="735" y="16"/>
                        <a:pt x="735" y="16"/>
                      </a:cubicBezTo>
                      <a:cubicBezTo>
                        <a:pt x="735" y="7"/>
                        <a:pt x="728" y="0"/>
                        <a:pt x="719" y="0"/>
                      </a:cubicBezTo>
                      <a:cubicBezTo>
                        <a:pt x="16" y="0"/>
                        <a:pt x="16" y="0"/>
                        <a:pt x="16" y="0"/>
                      </a:cubicBezTo>
                      <a:cubicBezTo>
                        <a:pt x="7" y="0"/>
                        <a:pt x="0" y="7"/>
                        <a:pt x="0" y="16"/>
                      </a:cubicBezTo>
                      <a:close/>
                      <a:moveTo>
                        <a:pt x="704" y="175"/>
                      </a:moveTo>
                      <a:cubicBezTo>
                        <a:pt x="704" y="320"/>
                        <a:pt x="704" y="320"/>
                        <a:pt x="704" y="320"/>
                      </a:cubicBezTo>
                      <a:cubicBezTo>
                        <a:pt x="704" y="386"/>
                        <a:pt x="704" y="386"/>
                        <a:pt x="704" y="386"/>
                      </a:cubicBezTo>
                      <a:cubicBezTo>
                        <a:pt x="704" y="412"/>
                        <a:pt x="704" y="412"/>
                        <a:pt x="704" y="412"/>
                      </a:cubicBezTo>
                      <a:cubicBezTo>
                        <a:pt x="602" y="412"/>
                        <a:pt x="602" y="412"/>
                        <a:pt x="602" y="412"/>
                      </a:cubicBezTo>
                      <a:cubicBezTo>
                        <a:pt x="485" y="412"/>
                        <a:pt x="485" y="412"/>
                        <a:pt x="485" y="412"/>
                      </a:cubicBezTo>
                      <a:cubicBezTo>
                        <a:pt x="368" y="412"/>
                        <a:pt x="368" y="412"/>
                        <a:pt x="368" y="412"/>
                      </a:cubicBezTo>
                      <a:cubicBezTo>
                        <a:pt x="250" y="412"/>
                        <a:pt x="250" y="412"/>
                        <a:pt x="250" y="412"/>
                      </a:cubicBezTo>
                      <a:cubicBezTo>
                        <a:pt x="133" y="412"/>
                        <a:pt x="133" y="412"/>
                        <a:pt x="133" y="412"/>
                      </a:cubicBezTo>
                      <a:cubicBezTo>
                        <a:pt x="32" y="412"/>
                        <a:pt x="32" y="412"/>
                        <a:pt x="32" y="412"/>
                      </a:cubicBezTo>
                      <a:cubicBezTo>
                        <a:pt x="32" y="386"/>
                        <a:pt x="32" y="386"/>
                        <a:pt x="32" y="386"/>
                      </a:cubicBezTo>
                      <a:cubicBezTo>
                        <a:pt x="32" y="31"/>
                        <a:pt x="32" y="31"/>
                        <a:pt x="32" y="31"/>
                      </a:cubicBezTo>
                      <a:cubicBezTo>
                        <a:pt x="133" y="31"/>
                        <a:pt x="133" y="31"/>
                        <a:pt x="133" y="31"/>
                      </a:cubicBezTo>
                      <a:cubicBezTo>
                        <a:pt x="250" y="31"/>
                        <a:pt x="250" y="31"/>
                        <a:pt x="250" y="31"/>
                      </a:cubicBezTo>
                      <a:cubicBezTo>
                        <a:pt x="368" y="31"/>
                        <a:pt x="368" y="31"/>
                        <a:pt x="368" y="31"/>
                      </a:cubicBezTo>
                      <a:cubicBezTo>
                        <a:pt x="485" y="31"/>
                        <a:pt x="485" y="31"/>
                        <a:pt x="485" y="31"/>
                      </a:cubicBezTo>
                      <a:cubicBezTo>
                        <a:pt x="602" y="31"/>
                        <a:pt x="602" y="31"/>
                        <a:pt x="602" y="31"/>
                      </a:cubicBezTo>
                      <a:cubicBezTo>
                        <a:pt x="704" y="31"/>
                        <a:pt x="704" y="31"/>
                        <a:pt x="704" y="31"/>
                      </a:cubicBezTo>
                      <a:lnTo>
                        <a:pt x="704" y="175"/>
                      </a:lnTo>
                      <a:close/>
                    </a:path>
                  </a:pathLst>
                </a:custGeom>
                <a:solidFill>
                  <a:srgbClr val="2398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5" name="Rectangle 83"/>
                <p:cNvSpPr>
                  <a:spLocks noChangeArrowheads="1"/>
                </p:cNvSpPr>
                <p:nvPr/>
              </p:nvSpPr>
              <p:spPr bwMode="auto">
                <a:xfrm>
                  <a:off x="2979" y="2915"/>
                  <a:ext cx="1722" cy="97"/>
                </a:xfrm>
                <a:prstGeom prst="rect">
                  <a:avLst/>
                </a:prstGeom>
                <a:solidFill>
                  <a:srgbClr val="2398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235" name="Group 234"/>
              <p:cNvGrpSpPr/>
              <p:nvPr/>
            </p:nvGrpSpPr>
            <p:grpSpPr>
              <a:xfrm>
                <a:off x="2887432" y="4352780"/>
                <a:ext cx="1013686" cy="606237"/>
                <a:chOff x="10051489" y="2511477"/>
                <a:chExt cx="1195998" cy="715269"/>
              </a:xfrm>
            </p:grpSpPr>
            <p:sp>
              <p:nvSpPr>
                <p:cNvPr id="236" name="Freeform 22"/>
                <p:cNvSpPr>
                  <a:spLocks noChangeArrowheads="1"/>
                </p:cNvSpPr>
                <p:nvPr/>
              </p:nvSpPr>
              <p:spPr bwMode="auto">
                <a:xfrm>
                  <a:off x="10062312" y="2511477"/>
                  <a:ext cx="1185175" cy="715269"/>
                </a:xfrm>
                <a:custGeom>
                  <a:avLst/>
                  <a:gdLst>
                    <a:gd name="T0" fmla="*/ 0 w 10543"/>
                    <a:gd name="T1" fmla="*/ 2657 h 6365"/>
                    <a:gd name="T2" fmla="*/ 1156 w 10543"/>
                    <a:gd name="T3" fmla="*/ 32 h 6365"/>
                    <a:gd name="T4" fmla="*/ 4521 w 10543"/>
                    <a:gd name="T5" fmla="*/ 938 h 6365"/>
                    <a:gd name="T6" fmla="*/ 5802 w 10543"/>
                    <a:gd name="T7" fmla="*/ 1105 h 6365"/>
                    <a:gd name="T8" fmla="*/ 7990 w 10543"/>
                    <a:gd name="T9" fmla="*/ 2563 h 6365"/>
                    <a:gd name="T10" fmla="*/ 9604 w 10543"/>
                    <a:gd name="T11" fmla="*/ 3053 h 6365"/>
                    <a:gd name="T12" fmla="*/ 9687 w 10543"/>
                    <a:gd name="T13" fmla="*/ 5249 h 6365"/>
                    <a:gd name="T14" fmla="*/ 8375 w 10543"/>
                    <a:gd name="T15" fmla="*/ 6343 h 6365"/>
                    <a:gd name="T16" fmla="*/ 7208 w 10543"/>
                    <a:gd name="T17" fmla="*/ 5291 h 6365"/>
                    <a:gd name="T18" fmla="*/ 3146 w 10543"/>
                    <a:gd name="T19" fmla="*/ 5468 h 6365"/>
                    <a:gd name="T20" fmla="*/ 1073 w 10543"/>
                    <a:gd name="T21" fmla="*/ 5489 h 6365"/>
                    <a:gd name="T22" fmla="*/ 0 w 10543"/>
                    <a:gd name="T23" fmla="*/ 4052 h 6365"/>
                    <a:gd name="T24" fmla="*/ 6396 w 10543"/>
                    <a:gd name="T25" fmla="*/ 1771 h 6365"/>
                    <a:gd name="T26" fmla="*/ 5740 w 10543"/>
                    <a:gd name="T27" fmla="*/ 1469 h 6365"/>
                    <a:gd name="T28" fmla="*/ 4187 w 10543"/>
                    <a:gd name="T29" fmla="*/ 1188 h 6365"/>
                    <a:gd name="T30" fmla="*/ 1219 w 10543"/>
                    <a:gd name="T31" fmla="*/ 396 h 6365"/>
                    <a:gd name="T32" fmla="*/ 375 w 10543"/>
                    <a:gd name="T33" fmla="*/ 4135 h 6365"/>
                    <a:gd name="T34" fmla="*/ 1156 w 10543"/>
                    <a:gd name="T35" fmla="*/ 4812 h 6365"/>
                    <a:gd name="T36" fmla="*/ 3062 w 10543"/>
                    <a:gd name="T37" fmla="*/ 4822 h 6365"/>
                    <a:gd name="T38" fmla="*/ 7292 w 10543"/>
                    <a:gd name="T39" fmla="*/ 4916 h 6365"/>
                    <a:gd name="T40" fmla="*/ 7635 w 10543"/>
                    <a:gd name="T41" fmla="*/ 4562 h 6365"/>
                    <a:gd name="T42" fmla="*/ 9562 w 10543"/>
                    <a:gd name="T43" fmla="*/ 4906 h 6365"/>
                    <a:gd name="T44" fmla="*/ 10010 w 10543"/>
                    <a:gd name="T45" fmla="*/ 4229 h 6365"/>
                    <a:gd name="T46" fmla="*/ 9469 w 10543"/>
                    <a:gd name="T47" fmla="*/ 4052 h 6365"/>
                    <a:gd name="T48" fmla="*/ 10073 w 10543"/>
                    <a:gd name="T49" fmla="*/ 3895 h 6365"/>
                    <a:gd name="T50" fmla="*/ 9198 w 10543"/>
                    <a:gd name="T51" fmla="*/ 3354 h 6365"/>
                    <a:gd name="T52" fmla="*/ 4615 w 10543"/>
                    <a:gd name="T53" fmla="*/ 3187 h 6365"/>
                    <a:gd name="T54" fmla="*/ 4187 w 10543"/>
                    <a:gd name="T55" fmla="*/ 2396 h 6365"/>
                    <a:gd name="T56" fmla="*/ 6396 w 10543"/>
                    <a:gd name="T57" fmla="*/ 1771 h 6365"/>
                    <a:gd name="T58" fmla="*/ 8406 w 10543"/>
                    <a:gd name="T59" fmla="*/ 5979 h 6365"/>
                    <a:gd name="T60" fmla="*/ 8417 w 10543"/>
                    <a:gd name="T61" fmla="*/ 4583 h 6365"/>
                    <a:gd name="T62" fmla="*/ 8406 w 10543"/>
                    <a:gd name="T63" fmla="*/ 5979 h 6365"/>
                    <a:gd name="T64" fmla="*/ 2802 w 10543"/>
                    <a:gd name="T65" fmla="*/ 5291 h 6365"/>
                    <a:gd name="T66" fmla="*/ 1406 w 10543"/>
                    <a:gd name="T67" fmla="*/ 5291 h 6365"/>
                    <a:gd name="T68" fmla="*/ 2802 w 10543"/>
                    <a:gd name="T69" fmla="*/ 5291 h 6365"/>
                    <a:gd name="T70" fmla="*/ 7698 w 10543"/>
                    <a:gd name="T71" fmla="*/ 2844 h 6365"/>
                    <a:gd name="T72" fmla="*/ 6927 w 10543"/>
                    <a:gd name="T73" fmla="*/ 2146 h 6365"/>
                    <a:gd name="T74" fmla="*/ 5948 w 10543"/>
                    <a:gd name="T75" fmla="*/ 2136 h 6365"/>
                    <a:gd name="T76" fmla="*/ 6062 w 10543"/>
                    <a:gd name="T77" fmla="*/ 2844 h 6365"/>
                    <a:gd name="T78" fmla="*/ 7698 w 10543"/>
                    <a:gd name="T79" fmla="*/ 2844 h 6365"/>
                    <a:gd name="T80" fmla="*/ 4552 w 10543"/>
                    <a:gd name="T81" fmla="*/ 2834 h 6365"/>
                    <a:gd name="T82" fmla="*/ 5604 w 10543"/>
                    <a:gd name="T83" fmla="*/ 2136 h 6365"/>
                    <a:gd name="T84" fmla="*/ 4562 w 10543"/>
                    <a:gd name="T85" fmla="*/ 2282 h 6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43" h="6365">
                      <a:moveTo>
                        <a:pt x="0" y="2657"/>
                      </a:moveTo>
                      <a:lnTo>
                        <a:pt x="0" y="2657"/>
                      </a:lnTo>
                      <a:cubicBezTo>
                        <a:pt x="0" y="2198"/>
                        <a:pt x="0" y="1750"/>
                        <a:pt x="0" y="1303"/>
                      </a:cubicBezTo>
                      <a:cubicBezTo>
                        <a:pt x="0" y="605"/>
                        <a:pt x="469" y="63"/>
                        <a:pt x="1156" y="32"/>
                      </a:cubicBezTo>
                      <a:cubicBezTo>
                        <a:pt x="1927" y="0"/>
                        <a:pt x="2687" y="11"/>
                        <a:pt x="3448" y="42"/>
                      </a:cubicBezTo>
                      <a:cubicBezTo>
                        <a:pt x="3969" y="63"/>
                        <a:pt x="4385" y="428"/>
                        <a:pt x="4521" y="938"/>
                      </a:cubicBezTo>
                      <a:cubicBezTo>
                        <a:pt x="4552" y="1053"/>
                        <a:pt x="4604" y="1084"/>
                        <a:pt x="4708" y="1084"/>
                      </a:cubicBezTo>
                      <a:cubicBezTo>
                        <a:pt x="5073" y="1084"/>
                        <a:pt x="5437" y="1063"/>
                        <a:pt x="5802" y="1105"/>
                      </a:cubicBezTo>
                      <a:cubicBezTo>
                        <a:pt x="6208" y="1146"/>
                        <a:pt x="6552" y="1355"/>
                        <a:pt x="6854" y="1625"/>
                      </a:cubicBezTo>
                      <a:cubicBezTo>
                        <a:pt x="7229" y="1938"/>
                        <a:pt x="7615" y="2250"/>
                        <a:pt x="7990" y="2563"/>
                      </a:cubicBezTo>
                      <a:cubicBezTo>
                        <a:pt x="8302" y="2823"/>
                        <a:pt x="8677" y="2907"/>
                        <a:pt x="9062" y="2959"/>
                      </a:cubicBezTo>
                      <a:cubicBezTo>
                        <a:pt x="9240" y="2990"/>
                        <a:pt x="9427" y="3021"/>
                        <a:pt x="9604" y="3053"/>
                      </a:cubicBezTo>
                      <a:cubicBezTo>
                        <a:pt x="10115" y="3157"/>
                        <a:pt x="10500" y="3593"/>
                        <a:pt x="10521" y="4114"/>
                      </a:cubicBezTo>
                      <a:cubicBezTo>
                        <a:pt x="10542" y="4624"/>
                        <a:pt x="10187" y="5114"/>
                        <a:pt x="9687" y="5249"/>
                      </a:cubicBezTo>
                      <a:cubicBezTo>
                        <a:pt x="9542" y="5281"/>
                        <a:pt x="9469" y="5322"/>
                        <a:pt x="9437" y="5499"/>
                      </a:cubicBezTo>
                      <a:cubicBezTo>
                        <a:pt x="9354" y="5999"/>
                        <a:pt x="8875" y="6364"/>
                        <a:pt x="8375" y="6343"/>
                      </a:cubicBezTo>
                      <a:cubicBezTo>
                        <a:pt x="7854" y="6322"/>
                        <a:pt x="7427" y="5937"/>
                        <a:pt x="7365" y="5416"/>
                      </a:cubicBezTo>
                      <a:cubicBezTo>
                        <a:pt x="7344" y="5312"/>
                        <a:pt x="7312" y="5291"/>
                        <a:pt x="7208" y="5291"/>
                      </a:cubicBezTo>
                      <a:cubicBezTo>
                        <a:pt x="5927" y="5291"/>
                        <a:pt x="4646" y="5291"/>
                        <a:pt x="3365" y="5291"/>
                      </a:cubicBezTo>
                      <a:cubicBezTo>
                        <a:pt x="3229" y="5291"/>
                        <a:pt x="3167" y="5322"/>
                        <a:pt x="3146" y="5468"/>
                      </a:cubicBezTo>
                      <a:cubicBezTo>
                        <a:pt x="3062" y="5968"/>
                        <a:pt x="2615" y="6343"/>
                        <a:pt x="2115" y="6343"/>
                      </a:cubicBezTo>
                      <a:cubicBezTo>
                        <a:pt x="1604" y="6343"/>
                        <a:pt x="1167" y="5989"/>
                        <a:pt x="1073" y="5489"/>
                      </a:cubicBezTo>
                      <a:cubicBezTo>
                        <a:pt x="1052" y="5333"/>
                        <a:pt x="990" y="5270"/>
                        <a:pt x="833" y="5218"/>
                      </a:cubicBezTo>
                      <a:cubicBezTo>
                        <a:pt x="323" y="5062"/>
                        <a:pt x="0" y="4593"/>
                        <a:pt x="0" y="4052"/>
                      </a:cubicBezTo>
                      <a:cubicBezTo>
                        <a:pt x="0" y="3583"/>
                        <a:pt x="0" y="3115"/>
                        <a:pt x="0" y="2657"/>
                      </a:cubicBezTo>
                      <a:close/>
                      <a:moveTo>
                        <a:pt x="6396" y="1771"/>
                      </a:moveTo>
                      <a:lnTo>
                        <a:pt x="6396" y="1771"/>
                      </a:lnTo>
                      <a:cubicBezTo>
                        <a:pt x="6198" y="1584"/>
                        <a:pt x="5990" y="1480"/>
                        <a:pt x="5740" y="1469"/>
                      </a:cubicBezTo>
                      <a:cubicBezTo>
                        <a:pt x="5323" y="1448"/>
                        <a:pt x="4896" y="1448"/>
                        <a:pt x="4469" y="1438"/>
                      </a:cubicBezTo>
                      <a:cubicBezTo>
                        <a:pt x="4260" y="1438"/>
                        <a:pt x="4208" y="1386"/>
                        <a:pt x="4187" y="1188"/>
                      </a:cubicBezTo>
                      <a:cubicBezTo>
                        <a:pt x="4146" y="740"/>
                        <a:pt x="3792" y="396"/>
                        <a:pt x="3333" y="396"/>
                      </a:cubicBezTo>
                      <a:cubicBezTo>
                        <a:pt x="2625" y="386"/>
                        <a:pt x="1917" y="386"/>
                        <a:pt x="1219" y="396"/>
                      </a:cubicBezTo>
                      <a:cubicBezTo>
                        <a:pt x="771" y="396"/>
                        <a:pt x="385" y="750"/>
                        <a:pt x="375" y="1178"/>
                      </a:cubicBezTo>
                      <a:cubicBezTo>
                        <a:pt x="365" y="2167"/>
                        <a:pt x="375" y="3146"/>
                        <a:pt x="375" y="4135"/>
                      </a:cubicBezTo>
                      <a:cubicBezTo>
                        <a:pt x="385" y="4479"/>
                        <a:pt x="646" y="4781"/>
                        <a:pt x="969" y="4885"/>
                      </a:cubicBezTo>
                      <a:cubicBezTo>
                        <a:pt x="1052" y="4906"/>
                        <a:pt x="1115" y="4895"/>
                        <a:pt x="1156" y="4812"/>
                      </a:cubicBezTo>
                      <a:cubicBezTo>
                        <a:pt x="1365" y="4427"/>
                        <a:pt x="1687" y="4218"/>
                        <a:pt x="2125" y="4229"/>
                      </a:cubicBezTo>
                      <a:cubicBezTo>
                        <a:pt x="2552" y="4239"/>
                        <a:pt x="2865" y="4447"/>
                        <a:pt x="3062" y="4822"/>
                      </a:cubicBezTo>
                      <a:cubicBezTo>
                        <a:pt x="3094" y="4874"/>
                        <a:pt x="3177" y="4916"/>
                        <a:pt x="3229" y="4916"/>
                      </a:cubicBezTo>
                      <a:cubicBezTo>
                        <a:pt x="4583" y="4927"/>
                        <a:pt x="5937" y="4927"/>
                        <a:pt x="7292" y="4916"/>
                      </a:cubicBezTo>
                      <a:cubicBezTo>
                        <a:pt x="7344" y="4916"/>
                        <a:pt x="7406" y="4864"/>
                        <a:pt x="7448" y="4822"/>
                      </a:cubicBezTo>
                      <a:cubicBezTo>
                        <a:pt x="7521" y="4739"/>
                        <a:pt x="7562" y="4635"/>
                        <a:pt x="7635" y="4562"/>
                      </a:cubicBezTo>
                      <a:cubicBezTo>
                        <a:pt x="8135" y="4020"/>
                        <a:pt x="8990" y="4135"/>
                        <a:pt x="9344" y="4791"/>
                      </a:cubicBezTo>
                      <a:cubicBezTo>
                        <a:pt x="9396" y="4885"/>
                        <a:pt x="9448" y="4927"/>
                        <a:pt x="9562" y="4906"/>
                      </a:cubicBezTo>
                      <a:cubicBezTo>
                        <a:pt x="9802" y="4854"/>
                        <a:pt x="10073" y="4604"/>
                        <a:pt x="10115" y="4364"/>
                      </a:cubicBezTo>
                      <a:cubicBezTo>
                        <a:pt x="10135" y="4270"/>
                        <a:pt x="10115" y="4229"/>
                        <a:pt x="10010" y="4229"/>
                      </a:cubicBezTo>
                      <a:cubicBezTo>
                        <a:pt x="9906" y="4229"/>
                        <a:pt x="9792" y="4229"/>
                        <a:pt x="9677" y="4229"/>
                      </a:cubicBezTo>
                      <a:cubicBezTo>
                        <a:pt x="9562" y="4218"/>
                        <a:pt x="9469" y="4177"/>
                        <a:pt x="9469" y="4052"/>
                      </a:cubicBezTo>
                      <a:cubicBezTo>
                        <a:pt x="9469" y="3927"/>
                        <a:pt x="9562" y="3895"/>
                        <a:pt x="9677" y="3895"/>
                      </a:cubicBezTo>
                      <a:cubicBezTo>
                        <a:pt x="9802" y="3895"/>
                        <a:pt x="9937" y="3895"/>
                        <a:pt x="10073" y="3895"/>
                      </a:cubicBezTo>
                      <a:cubicBezTo>
                        <a:pt x="10010" y="3666"/>
                        <a:pt x="9844" y="3499"/>
                        <a:pt x="9604" y="3437"/>
                      </a:cubicBezTo>
                      <a:cubicBezTo>
                        <a:pt x="9479" y="3395"/>
                        <a:pt x="9333" y="3385"/>
                        <a:pt x="9198" y="3354"/>
                      </a:cubicBezTo>
                      <a:cubicBezTo>
                        <a:pt x="8615" y="3239"/>
                        <a:pt x="8021" y="3178"/>
                        <a:pt x="7417" y="3187"/>
                      </a:cubicBezTo>
                      <a:cubicBezTo>
                        <a:pt x="6490" y="3208"/>
                        <a:pt x="5552" y="3187"/>
                        <a:pt x="4615" y="3187"/>
                      </a:cubicBezTo>
                      <a:cubicBezTo>
                        <a:pt x="4333" y="3187"/>
                        <a:pt x="4198" y="3053"/>
                        <a:pt x="4187" y="2771"/>
                      </a:cubicBezTo>
                      <a:cubicBezTo>
                        <a:pt x="4187" y="2646"/>
                        <a:pt x="4187" y="2521"/>
                        <a:pt x="4187" y="2396"/>
                      </a:cubicBezTo>
                      <a:cubicBezTo>
                        <a:pt x="4198" y="1980"/>
                        <a:pt x="4406" y="1771"/>
                        <a:pt x="4812" y="1771"/>
                      </a:cubicBezTo>
                      <a:lnTo>
                        <a:pt x="6396" y="1771"/>
                      </a:lnTo>
                      <a:close/>
                      <a:moveTo>
                        <a:pt x="8406" y="5979"/>
                      </a:moveTo>
                      <a:lnTo>
                        <a:pt x="8406" y="5979"/>
                      </a:lnTo>
                      <a:cubicBezTo>
                        <a:pt x="8792" y="5979"/>
                        <a:pt x="9115" y="5656"/>
                        <a:pt x="9115" y="5281"/>
                      </a:cubicBezTo>
                      <a:cubicBezTo>
                        <a:pt x="9104" y="4895"/>
                        <a:pt x="8792" y="4583"/>
                        <a:pt x="8417" y="4583"/>
                      </a:cubicBezTo>
                      <a:cubicBezTo>
                        <a:pt x="8031" y="4583"/>
                        <a:pt x="7708" y="4895"/>
                        <a:pt x="7708" y="5281"/>
                      </a:cubicBezTo>
                      <a:cubicBezTo>
                        <a:pt x="7708" y="5666"/>
                        <a:pt x="8021" y="5989"/>
                        <a:pt x="8406" y="5979"/>
                      </a:cubicBezTo>
                      <a:close/>
                      <a:moveTo>
                        <a:pt x="2802" y="5291"/>
                      </a:moveTo>
                      <a:lnTo>
                        <a:pt x="2802" y="5291"/>
                      </a:lnTo>
                      <a:cubicBezTo>
                        <a:pt x="2802" y="4895"/>
                        <a:pt x="2490" y="4583"/>
                        <a:pt x="2104" y="4583"/>
                      </a:cubicBezTo>
                      <a:cubicBezTo>
                        <a:pt x="1708" y="4583"/>
                        <a:pt x="1406" y="4895"/>
                        <a:pt x="1406" y="5291"/>
                      </a:cubicBezTo>
                      <a:cubicBezTo>
                        <a:pt x="1406" y="5666"/>
                        <a:pt x="1719" y="5979"/>
                        <a:pt x="2104" y="5979"/>
                      </a:cubicBezTo>
                      <a:cubicBezTo>
                        <a:pt x="2490" y="5989"/>
                        <a:pt x="2802" y="5676"/>
                        <a:pt x="2802" y="5291"/>
                      </a:cubicBezTo>
                      <a:close/>
                      <a:moveTo>
                        <a:pt x="7698" y="2844"/>
                      </a:moveTo>
                      <a:lnTo>
                        <a:pt x="7698" y="2844"/>
                      </a:lnTo>
                      <a:cubicBezTo>
                        <a:pt x="7708" y="2834"/>
                        <a:pt x="7708" y="2813"/>
                        <a:pt x="7719" y="2803"/>
                      </a:cubicBezTo>
                      <a:cubicBezTo>
                        <a:pt x="7448" y="2584"/>
                        <a:pt x="7187" y="2365"/>
                        <a:pt x="6927" y="2146"/>
                      </a:cubicBezTo>
                      <a:cubicBezTo>
                        <a:pt x="6917" y="2136"/>
                        <a:pt x="6885" y="2136"/>
                        <a:pt x="6865" y="2136"/>
                      </a:cubicBezTo>
                      <a:cubicBezTo>
                        <a:pt x="6573" y="2136"/>
                        <a:pt x="6271" y="2136"/>
                        <a:pt x="5948" y="2136"/>
                      </a:cubicBezTo>
                      <a:cubicBezTo>
                        <a:pt x="5948" y="2355"/>
                        <a:pt x="5948" y="2563"/>
                        <a:pt x="5948" y="2771"/>
                      </a:cubicBezTo>
                      <a:cubicBezTo>
                        <a:pt x="5958" y="2792"/>
                        <a:pt x="6021" y="2834"/>
                        <a:pt x="6062" y="2844"/>
                      </a:cubicBezTo>
                      <a:cubicBezTo>
                        <a:pt x="6177" y="2855"/>
                        <a:pt x="6302" y="2844"/>
                        <a:pt x="6427" y="2844"/>
                      </a:cubicBezTo>
                      <a:cubicBezTo>
                        <a:pt x="6854" y="2844"/>
                        <a:pt x="7271" y="2844"/>
                        <a:pt x="7698" y="2844"/>
                      </a:cubicBezTo>
                      <a:close/>
                      <a:moveTo>
                        <a:pt x="4552" y="2834"/>
                      </a:moveTo>
                      <a:lnTo>
                        <a:pt x="4552" y="2834"/>
                      </a:lnTo>
                      <a:cubicBezTo>
                        <a:pt x="4917" y="2834"/>
                        <a:pt x="5260" y="2834"/>
                        <a:pt x="5604" y="2834"/>
                      </a:cubicBezTo>
                      <a:cubicBezTo>
                        <a:pt x="5604" y="2594"/>
                        <a:pt x="5604" y="2365"/>
                        <a:pt x="5604" y="2136"/>
                      </a:cubicBezTo>
                      <a:cubicBezTo>
                        <a:pt x="5292" y="2136"/>
                        <a:pt x="5000" y="2125"/>
                        <a:pt x="4708" y="2136"/>
                      </a:cubicBezTo>
                      <a:cubicBezTo>
                        <a:pt x="4656" y="2146"/>
                        <a:pt x="4573" y="2230"/>
                        <a:pt x="4562" y="2282"/>
                      </a:cubicBezTo>
                      <a:cubicBezTo>
                        <a:pt x="4542" y="2459"/>
                        <a:pt x="4552" y="2646"/>
                        <a:pt x="4552" y="2834"/>
                      </a:cubicBezTo>
                      <a:close/>
                    </a:path>
                  </a:pathLst>
                </a:custGeom>
                <a:solidFill>
                  <a:srgbClr val="574A4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7" name="Freeform 23"/>
                <p:cNvSpPr>
                  <a:spLocks noChangeArrowheads="1"/>
                </p:cNvSpPr>
                <p:nvPr/>
              </p:nvSpPr>
              <p:spPr bwMode="auto">
                <a:xfrm>
                  <a:off x="10102958" y="2554601"/>
                  <a:ext cx="1098431" cy="510552"/>
                </a:xfrm>
                <a:custGeom>
                  <a:avLst/>
                  <a:gdLst>
                    <a:gd name="T0" fmla="*/ 6031 w 9771"/>
                    <a:gd name="T1" fmla="*/ 1385 h 4542"/>
                    <a:gd name="T2" fmla="*/ 6031 w 9771"/>
                    <a:gd name="T3" fmla="*/ 1385 h 4542"/>
                    <a:gd name="T4" fmla="*/ 4447 w 9771"/>
                    <a:gd name="T5" fmla="*/ 1385 h 4542"/>
                    <a:gd name="T6" fmla="*/ 3822 w 9771"/>
                    <a:gd name="T7" fmla="*/ 2010 h 4542"/>
                    <a:gd name="T8" fmla="*/ 3822 w 9771"/>
                    <a:gd name="T9" fmla="*/ 2385 h 4542"/>
                    <a:gd name="T10" fmla="*/ 4250 w 9771"/>
                    <a:gd name="T11" fmla="*/ 2801 h 4542"/>
                    <a:gd name="T12" fmla="*/ 7052 w 9771"/>
                    <a:gd name="T13" fmla="*/ 2801 h 4542"/>
                    <a:gd name="T14" fmla="*/ 8833 w 9771"/>
                    <a:gd name="T15" fmla="*/ 2968 h 4542"/>
                    <a:gd name="T16" fmla="*/ 9239 w 9771"/>
                    <a:gd name="T17" fmla="*/ 3051 h 4542"/>
                    <a:gd name="T18" fmla="*/ 9708 w 9771"/>
                    <a:gd name="T19" fmla="*/ 3509 h 4542"/>
                    <a:gd name="T20" fmla="*/ 9312 w 9771"/>
                    <a:gd name="T21" fmla="*/ 3509 h 4542"/>
                    <a:gd name="T22" fmla="*/ 9104 w 9771"/>
                    <a:gd name="T23" fmla="*/ 3666 h 4542"/>
                    <a:gd name="T24" fmla="*/ 9312 w 9771"/>
                    <a:gd name="T25" fmla="*/ 3843 h 4542"/>
                    <a:gd name="T26" fmla="*/ 9645 w 9771"/>
                    <a:gd name="T27" fmla="*/ 3843 h 4542"/>
                    <a:gd name="T28" fmla="*/ 9750 w 9771"/>
                    <a:gd name="T29" fmla="*/ 3978 h 4542"/>
                    <a:gd name="T30" fmla="*/ 9197 w 9771"/>
                    <a:gd name="T31" fmla="*/ 4520 h 4542"/>
                    <a:gd name="T32" fmla="*/ 8979 w 9771"/>
                    <a:gd name="T33" fmla="*/ 4405 h 4542"/>
                    <a:gd name="T34" fmla="*/ 7270 w 9771"/>
                    <a:gd name="T35" fmla="*/ 4176 h 4542"/>
                    <a:gd name="T36" fmla="*/ 7083 w 9771"/>
                    <a:gd name="T37" fmla="*/ 4436 h 4542"/>
                    <a:gd name="T38" fmla="*/ 6927 w 9771"/>
                    <a:gd name="T39" fmla="*/ 4530 h 4542"/>
                    <a:gd name="T40" fmla="*/ 2864 w 9771"/>
                    <a:gd name="T41" fmla="*/ 4530 h 4542"/>
                    <a:gd name="T42" fmla="*/ 2697 w 9771"/>
                    <a:gd name="T43" fmla="*/ 4436 h 4542"/>
                    <a:gd name="T44" fmla="*/ 1760 w 9771"/>
                    <a:gd name="T45" fmla="*/ 3843 h 4542"/>
                    <a:gd name="T46" fmla="*/ 791 w 9771"/>
                    <a:gd name="T47" fmla="*/ 4426 h 4542"/>
                    <a:gd name="T48" fmla="*/ 604 w 9771"/>
                    <a:gd name="T49" fmla="*/ 4499 h 4542"/>
                    <a:gd name="T50" fmla="*/ 10 w 9771"/>
                    <a:gd name="T51" fmla="*/ 3749 h 4542"/>
                    <a:gd name="T52" fmla="*/ 10 w 9771"/>
                    <a:gd name="T53" fmla="*/ 792 h 4542"/>
                    <a:gd name="T54" fmla="*/ 854 w 9771"/>
                    <a:gd name="T55" fmla="*/ 10 h 4542"/>
                    <a:gd name="T56" fmla="*/ 2968 w 9771"/>
                    <a:gd name="T57" fmla="*/ 10 h 4542"/>
                    <a:gd name="T58" fmla="*/ 3822 w 9771"/>
                    <a:gd name="T59" fmla="*/ 802 h 4542"/>
                    <a:gd name="T60" fmla="*/ 4104 w 9771"/>
                    <a:gd name="T61" fmla="*/ 1052 h 4542"/>
                    <a:gd name="T62" fmla="*/ 5375 w 9771"/>
                    <a:gd name="T63" fmla="*/ 1083 h 4542"/>
                    <a:gd name="T64" fmla="*/ 6031 w 9771"/>
                    <a:gd name="T65" fmla="*/ 1385 h 4542"/>
                    <a:gd name="T66" fmla="*/ 4187 w 9771"/>
                    <a:gd name="T67" fmla="*/ 3509 h 4542"/>
                    <a:gd name="T68" fmla="*/ 4187 w 9771"/>
                    <a:gd name="T69" fmla="*/ 3509 h 4542"/>
                    <a:gd name="T70" fmla="*/ 4385 w 9771"/>
                    <a:gd name="T71" fmla="*/ 3509 h 4542"/>
                    <a:gd name="T72" fmla="*/ 4541 w 9771"/>
                    <a:gd name="T73" fmla="*/ 3322 h 4542"/>
                    <a:gd name="T74" fmla="*/ 4385 w 9771"/>
                    <a:gd name="T75" fmla="*/ 3145 h 4542"/>
                    <a:gd name="T76" fmla="*/ 3989 w 9771"/>
                    <a:gd name="T77" fmla="*/ 3145 h 4542"/>
                    <a:gd name="T78" fmla="*/ 3833 w 9771"/>
                    <a:gd name="T79" fmla="*/ 3322 h 4542"/>
                    <a:gd name="T80" fmla="*/ 4000 w 9771"/>
                    <a:gd name="T81" fmla="*/ 3509 h 4542"/>
                    <a:gd name="T82" fmla="*/ 4187 w 9771"/>
                    <a:gd name="T83" fmla="*/ 3509 h 4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771" h="4542">
                      <a:moveTo>
                        <a:pt x="6031" y="1385"/>
                      </a:moveTo>
                      <a:lnTo>
                        <a:pt x="6031" y="1385"/>
                      </a:lnTo>
                      <a:cubicBezTo>
                        <a:pt x="5770" y="1385"/>
                        <a:pt x="4718" y="1375"/>
                        <a:pt x="4447" y="1385"/>
                      </a:cubicBezTo>
                      <a:cubicBezTo>
                        <a:pt x="4041" y="1385"/>
                        <a:pt x="3833" y="1594"/>
                        <a:pt x="3822" y="2010"/>
                      </a:cubicBezTo>
                      <a:cubicBezTo>
                        <a:pt x="3822" y="2135"/>
                        <a:pt x="3822" y="2260"/>
                        <a:pt x="3822" y="2385"/>
                      </a:cubicBezTo>
                      <a:cubicBezTo>
                        <a:pt x="3833" y="2667"/>
                        <a:pt x="3968" y="2801"/>
                        <a:pt x="4250" y="2801"/>
                      </a:cubicBezTo>
                      <a:cubicBezTo>
                        <a:pt x="7052" y="2801"/>
                        <a:pt x="7052" y="2801"/>
                        <a:pt x="7052" y="2801"/>
                      </a:cubicBezTo>
                      <a:cubicBezTo>
                        <a:pt x="7656" y="2792"/>
                        <a:pt x="8250" y="2853"/>
                        <a:pt x="8833" y="2968"/>
                      </a:cubicBezTo>
                      <a:cubicBezTo>
                        <a:pt x="8968" y="2999"/>
                        <a:pt x="9114" y="3009"/>
                        <a:pt x="9239" y="3051"/>
                      </a:cubicBezTo>
                      <a:cubicBezTo>
                        <a:pt x="9479" y="3113"/>
                        <a:pt x="9645" y="3280"/>
                        <a:pt x="9708" y="3509"/>
                      </a:cubicBezTo>
                      <a:cubicBezTo>
                        <a:pt x="9572" y="3509"/>
                        <a:pt x="9437" y="3509"/>
                        <a:pt x="9312" y="3509"/>
                      </a:cubicBezTo>
                      <a:cubicBezTo>
                        <a:pt x="9197" y="3509"/>
                        <a:pt x="9104" y="3541"/>
                        <a:pt x="9104" y="3666"/>
                      </a:cubicBezTo>
                      <a:cubicBezTo>
                        <a:pt x="9104" y="3791"/>
                        <a:pt x="9197" y="3832"/>
                        <a:pt x="9312" y="3843"/>
                      </a:cubicBezTo>
                      <a:cubicBezTo>
                        <a:pt x="9427" y="3843"/>
                        <a:pt x="9541" y="3843"/>
                        <a:pt x="9645" y="3843"/>
                      </a:cubicBezTo>
                      <a:cubicBezTo>
                        <a:pt x="9750" y="3843"/>
                        <a:pt x="9770" y="3884"/>
                        <a:pt x="9750" y="3978"/>
                      </a:cubicBezTo>
                      <a:cubicBezTo>
                        <a:pt x="9708" y="4218"/>
                        <a:pt x="9437" y="4468"/>
                        <a:pt x="9197" y="4520"/>
                      </a:cubicBezTo>
                      <a:cubicBezTo>
                        <a:pt x="9083" y="4541"/>
                        <a:pt x="9031" y="4499"/>
                        <a:pt x="8979" y="4405"/>
                      </a:cubicBezTo>
                      <a:cubicBezTo>
                        <a:pt x="8625" y="3749"/>
                        <a:pt x="7770" y="3634"/>
                        <a:pt x="7270" y="4176"/>
                      </a:cubicBezTo>
                      <a:cubicBezTo>
                        <a:pt x="7197" y="4249"/>
                        <a:pt x="7156" y="4353"/>
                        <a:pt x="7083" y="4436"/>
                      </a:cubicBezTo>
                      <a:cubicBezTo>
                        <a:pt x="7041" y="4478"/>
                        <a:pt x="6979" y="4530"/>
                        <a:pt x="6927" y="4530"/>
                      </a:cubicBezTo>
                      <a:cubicBezTo>
                        <a:pt x="5572" y="4541"/>
                        <a:pt x="4218" y="4541"/>
                        <a:pt x="2864" y="4530"/>
                      </a:cubicBezTo>
                      <a:cubicBezTo>
                        <a:pt x="2812" y="4530"/>
                        <a:pt x="2729" y="4488"/>
                        <a:pt x="2697" y="4436"/>
                      </a:cubicBezTo>
                      <a:cubicBezTo>
                        <a:pt x="2500" y="4061"/>
                        <a:pt x="2187" y="3853"/>
                        <a:pt x="1760" y="3843"/>
                      </a:cubicBezTo>
                      <a:cubicBezTo>
                        <a:pt x="1322" y="3832"/>
                        <a:pt x="1000" y="4041"/>
                        <a:pt x="791" y="4426"/>
                      </a:cubicBezTo>
                      <a:cubicBezTo>
                        <a:pt x="750" y="4509"/>
                        <a:pt x="687" y="4520"/>
                        <a:pt x="604" y="4499"/>
                      </a:cubicBezTo>
                      <a:cubicBezTo>
                        <a:pt x="281" y="4395"/>
                        <a:pt x="20" y="4093"/>
                        <a:pt x="10" y="3749"/>
                      </a:cubicBezTo>
                      <a:cubicBezTo>
                        <a:pt x="10" y="2760"/>
                        <a:pt x="0" y="1781"/>
                        <a:pt x="10" y="792"/>
                      </a:cubicBezTo>
                      <a:cubicBezTo>
                        <a:pt x="20" y="364"/>
                        <a:pt x="406" y="10"/>
                        <a:pt x="854" y="10"/>
                      </a:cubicBezTo>
                      <a:cubicBezTo>
                        <a:pt x="1552" y="0"/>
                        <a:pt x="2260" y="0"/>
                        <a:pt x="2968" y="10"/>
                      </a:cubicBezTo>
                      <a:cubicBezTo>
                        <a:pt x="3427" y="10"/>
                        <a:pt x="3781" y="354"/>
                        <a:pt x="3822" y="802"/>
                      </a:cubicBezTo>
                      <a:cubicBezTo>
                        <a:pt x="3843" y="1000"/>
                        <a:pt x="3895" y="1052"/>
                        <a:pt x="4104" y="1052"/>
                      </a:cubicBezTo>
                      <a:cubicBezTo>
                        <a:pt x="4531" y="1062"/>
                        <a:pt x="4958" y="1062"/>
                        <a:pt x="5375" y="1083"/>
                      </a:cubicBezTo>
                      <a:cubicBezTo>
                        <a:pt x="5625" y="1094"/>
                        <a:pt x="5833" y="1198"/>
                        <a:pt x="6031" y="1385"/>
                      </a:cubicBezTo>
                      <a:close/>
                      <a:moveTo>
                        <a:pt x="4187" y="3509"/>
                      </a:moveTo>
                      <a:lnTo>
                        <a:pt x="4187" y="3509"/>
                      </a:lnTo>
                      <a:cubicBezTo>
                        <a:pt x="4250" y="3509"/>
                        <a:pt x="4312" y="3509"/>
                        <a:pt x="4385" y="3509"/>
                      </a:cubicBezTo>
                      <a:cubicBezTo>
                        <a:pt x="4489" y="3488"/>
                        <a:pt x="4562" y="3426"/>
                        <a:pt x="4541" y="3322"/>
                      </a:cubicBezTo>
                      <a:cubicBezTo>
                        <a:pt x="4520" y="3249"/>
                        <a:pt x="4447" y="3155"/>
                        <a:pt x="4385" y="3145"/>
                      </a:cubicBezTo>
                      <a:cubicBezTo>
                        <a:pt x="4260" y="3113"/>
                        <a:pt x="4125" y="3113"/>
                        <a:pt x="3989" y="3145"/>
                      </a:cubicBezTo>
                      <a:cubicBezTo>
                        <a:pt x="3927" y="3155"/>
                        <a:pt x="3854" y="3249"/>
                        <a:pt x="3833" y="3322"/>
                      </a:cubicBezTo>
                      <a:cubicBezTo>
                        <a:pt x="3812" y="3416"/>
                        <a:pt x="3895" y="3488"/>
                        <a:pt x="4000" y="3509"/>
                      </a:cubicBezTo>
                      <a:cubicBezTo>
                        <a:pt x="4062" y="3509"/>
                        <a:pt x="4125" y="3509"/>
                        <a:pt x="4187" y="3509"/>
                      </a:cubicBezTo>
                      <a:close/>
                    </a:path>
                  </a:pathLst>
                </a:custGeom>
                <a:solidFill>
                  <a:srgbClr val="AE947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8" name="Freeform 24"/>
                <p:cNvSpPr>
                  <a:spLocks noChangeArrowheads="1"/>
                </p:cNvSpPr>
                <p:nvPr/>
              </p:nvSpPr>
              <p:spPr bwMode="auto">
                <a:xfrm>
                  <a:off x="10928764" y="3026491"/>
                  <a:ext cx="158123" cy="158122"/>
                </a:xfrm>
                <a:custGeom>
                  <a:avLst/>
                  <a:gdLst>
                    <a:gd name="T0" fmla="*/ 698 w 1408"/>
                    <a:gd name="T1" fmla="*/ 1396 h 1407"/>
                    <a:gd name="T2" fmla="*/ 698 w 1408"/>
                    <a:gd name="T3" fmla="*/ 1396 h 1407"/>
                    <a:gd name="T4" fmla="*/ 0 w 1408"/>
                    <a:gd name="T5" fmla="*/ 698 h 1407"/>
                    <a:gd name="T6" fmla="*/ 709 w 1408"/>
                    <a:gd name="T7" fmla="*/ 0 h 1407"/>
                    <a:gd name="T8" fmla="*/ 1407 w 1408"/>
                    <a:gd name="T9" fmla="*/ 698 h 1407"/>
                    <a:gd name="T10" fmla="*/ 698 w 1408"/>
                    <a:gd name="T11" fmla="*/ 1396 h 1407"/>
                    <a:gd name="T12" fmla="*/ 354 w 1408"/>
                    <a:gd name="T13" fmla="*/ 698 h 1407"/>
                    <a:gd name="T14" fmla="*/ 354 w 1408"/>
                    <a:gd name="T15" fmla="*/ 698 h 1407"/>
                    <a:gd name="T16" fmla="*/ 709 w 1408"/>
                    <a:gd name="T17" fmla="*/ 1052 h 1407"/>
                    <a:gd name="T18" fmla="*/ 1042 w 1408"/>
                    <a:gd name="T19" fmla="*/ 698 h 1407"/>
                    <a:gd name="T20" fmla="*/ 709 w 1408"/>
                    <a:gd name="T21" fmla="*/ 354 h 1407"/>
                    <a:gd name="T22" fmla="*/ 354 w 1408"/>
                    <a:gd name="T23" fmla="*/ 698 h 1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8" h="1407">
                      <a:moveTo>
                        <a:pt x="698" y="1396"/>
                      </a:moveTo>
                      <a:lnTo>
                        <a:pt x="698" y="1396"/>
                      </a:lnTo>
                      <a:cubicBezTo>
                        <a:pt x="313" y="1406"/>
                        <a:pt x="0" y="1083"/>
                        <a:pt x="0" y="698"/>
                      </a:cubicBezTo>
                      <a:cubicBezTo>
                        <a:pt x="0" y="312"/>
                        <a:pt x="323" y="0"/>
                        <a:pt x="709" y="0"/>
                      </a:cubicBezTo>
                      <a:cubicBezTo>
                        <a:pt x="1084" y="0"/>
                        <a:pt x="1396" y="312"/>
                        <a:pt x="1407" y="698"/>
                      </a:cubicBezTo>
                      <a:cubicBezTo>
                        <a:pt x="1407" y="1073"/>
                        <a:pt x="1084" y="1396"/>
                        <a:pt x="698" y="1396"/>
                      </a:cubicBezTo>
                      <a:close/>
                      <a:moveTo>
                        <a:pt x="354" y="698"/>
                      </a:moveTo>
                      <a:lnTo>
                        <a:pt x="354" y="698"/>
                      </a:lnTo>
                      <a:cubicBezTo>
                        <a:pt x="354" y="896"/>
                        <a:pt x="511" y="1052"/>
                        <a:pt x="709" y="1052"/>
                      </a:cubicBezTo>
                      <a:cubicBezTo>
                        <a:pt x="896" y="1041"/>
                        <a:pt x="1042" y="896"/>
                        <a:pt x="1042" y="698"/>
                      </a:cubicBezTo>
                      <a:cubicBezTo>
                        <a:pt x="1042" y="510"/>
                        <a:pt x="896" y="354"/>
                        <a:pt x="709" y="354"/>
                      </a:cubicBezTo>
                      <a:cubicBezTo>
                        <a:pt x="511" y="354"/>
                        <a:pt x="354" y="500"/>
                        <a:pt x="354" y="698"/>
                      </a:cubicBezTo>
                      <a:close/>
                    </a:path>
                  </a:pathLst>
                </a:custGeom>
                <a:solidFill>
                  <a:srgbClr val="A6B2B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9" name="Freeform 25"/>
                <p:cNvSpPr>
                  <a:spLocks noChangeArrowheads="1"/>
                </p:cNvSpPr>
                <p:nvPr/>
              </p:nvSpPr>
              <p:spPr bwMode="auto">
                <a:xfrm>
                  <a:off x="10219939" y="3026491"/>
                  <a:ext cx="157131" cy="158122"/>
                </a:xfrm>
                <a:custGeom>
                  <a:avLst/>
                  <a:gdLst>
                    <a:gd name="T0" fmla="*/ 1396 w 1397"/>
                    <a:gd name="T1" fmla="*/ 708 h 1407"/>
                    <a:gd name="T2" fmla="*/ 1396 w 1397"/>
                    <a:gd name="T3" fmla="*/ 708 h 1407"/>
                    <a:gd name="T4" fmla="*/ 698 w 1397"/>
                    <a:gd name="T5" fmla="*/ 1396 h 1407"/>
                    <a:gd name="T6" fmla="*/ 0 w 1397"/>
                    <a:gd name="T7" fmla="*/ 708 h 1407"/>
                    <a:gd name="T8" fmla="*/ 698 w 1397"/>
                    <a:gd name="T9" fmla="*/ 0 h 1407"/>
                    <a:gd name="T10" fmla="*/ 1396 w 1397"/>
                    <a:gd name="T11" fmla="*/ 708 h 1407"/>
                    <a:gd name="T12" fmla="*/ 698 w 1397"/>
                    <a:gd name="T13" fmla="*/ 354 h 1407"/>
                    <a:gd name="T14" fmla="*/ 698 w 1397"/>
                    <a:gd name="T15" fmla="*/ 354 h 1407"/>
                    <a:gd name="T16" fmla="*/ 354 w 1397"/>
                    <a:gd name="T17" fmla="*/ 698 h 1407"/>
                    <a:gd name="T18" fmla="*/ 698 w 1397"/>
                    <a:gd name="T19" fmla="*/ 1052 h 1407"/>
                    <a:gd name="T20" fmla="*/ 1052 w 1397"/>
                    <a:gd name="T21" fmla="*/ 708 h 1407"/>
                    <a:gd name="T22" fmla="*/ 698 w 1397"/>
                    <a:gd name="T23" fmla="*/ 354 h 1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7" h="1407">
                      <a:moveTo>
                        <a:pt x="1396" y="708"/>
                      </a:moveTo>
                      <a:lnTo>
                        <a:pt x="1396" y="708"/>
                      </a:lnTo>
                      <a:cubicBezTo>
                        <a:pt x="1396" y="1093"/>
                        <a:pt x="1084" y="1406"/>
                        <a:pt x="698" y="1396"/>
                      </a:cubicBezTo>
                      <a:cubicBezTo>
                        <a:pt x="313" y="1396"/>
                        <a:pt x="0" y="1083"/>
                        <a:pt x="0" y="708"/>
                      </a:cubicBezTo>
                      <a:cubicBezTo>
                        <a:pt x="0" y="312"/>
                        <a:pt x="302" y="0"/>
                        <a:pt x="698" y="0"/>
                      </a:cubicBezTo>
                      <a:cubicBezTo>
                        <a:pt x="1084" y="0"/>
                        <a:pt x="1396" y="312"/>
                        <a:pt x="1396" y="708"/>
                      </a:cubicBezTo>
                      <a:close/>
                      <a:moveTo>
                        <a:pt x="698" y="354"/>
                      </a:moveTo>
                      <a:lnTo>
                        <a:pt x="698" y="354"/>
                      </a:lnTo>
                      <a:cubicBezTo>
                        <a:pt x="511" y="354"/>
                        <a:pt x="354" y="510"/>
                        <a:pt x="354" y="698"/>
                      </a:cubicBezTo>
                      <a:cubicBezTo>
                        <a:pt x="354" y="885"/>
                        <a:pt x="511" y="1052"/>
                        <a:pt x="698" y="1052"/>
                      </a:cubicBezTo>
                      <a:cubicBezTo>
                        <a:pt x="896" y="1041"/>
                        <a:pt x="1042" y="896"/>
                        <a:pt x="1052" y="708"/>
                      </a:cubicBezTo>
                      <a:cubicBezTo>
                        <a:pt x="1052" y="510"/>
                        <a:pt x="896" y="354"/>
                        <a:pt x="698" y="354"/>
                      </a:cubicBezTo>
                      <a:close/>
                    </a:path>
                  </a:pathLst>
                </a:custGeom>
                <a:solidFill>
                  <a:srgbClr val="A6B2B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0" name="Freeform 26"/>
                <p:cNvSpPr>
                  <a:spLocks noChangeArrowheads="1"/>
                </p:cNvSpPr>
                <p:nvPr/>
              </p:nvSpPr>
              <p:spPr bwMode="auto">
                <a:xfrm>
                  <a:off x="10730491" y="2751387"/>
                  <a:ext cx="199264" cy="80796"/>
                </a:xfrm>
                <a:custGeom>
                  <a:avLst/>
                  <a:gdLst>
                    <a:gd name="T0" fmla="*/ 1750 w 1772"/>
                    <a:gd name="T1" fmla="*/ 708 h 720"/>
                    <a:gd name="T2" fmla="*/ 1750 w 1772"/>
                    <a:gd name="T3" fmla="*/ 708 h 720"/>
                    <a:gd name="T4" fmla="*/ 479 w 1772"/>
                    <a:gd name="T5" fmla="*/ 708 h 720"/>
                    <a:gd name="T6" fmla="*/ 114 w 1772"/>
                    <a:gd name="T7" fmla="*/ 708 h 720"/>
                    <a:gd name="T8" fmla="*/ 0 w 1772"/>
                    <a:gd name="T9" fmla="*/ 635 h 720"/>
                    <a:gd name="T10" fmla="*/ 0 w 1772"/>
                    <a:gd name="T11" fmla="*/ 0 h 720"/>
                    <a:gd name="T12" fmla="*/ 917 w 1772"/>
                    <a:gd name="T13" fmla="*/ 0 h 720"/>
                    <a:gd name="T14" fmla="*/ 979 w 1772"/>
                    <a:gd name="T15" fmla="*/ 10 h 720"/>
                    <a:gd name="T16" fmla="*/ 1771 w 1772"/>
                    <a:gd name="T17" fmla="*/ 667 h 720"/>
                    <a:gd name="T18" fmla="*/ 1750 w 1772"/>
                    <a:gd name="T19" fmla="*/ 70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2" h="720">
                      <a:moveTo>
                        <a:pt x="1750" y="708"/>
                      </a:moveTo>
                      <a:lnTo>
                        <a:pt x="1750" y="708"/>
                      </a:lnTo>
                      <a:cubicBezTo>
                        <a:pt x="1323" y="708"/>
                        <a:pt x="906" y="708"/>
                        <a:pt x="479" y="708"/>
                      </a:cubicBezTo>
                      <a:cubicBezTo>
                        <a:pt x="354" y="708"/>
                        <a:pt x="229" y="719"/>
                        <a:pt x="114" y="708"/>
                      </a:cubicBezTo>
                      <a:cubicBezTo>
                        <a:pt x="73" y="698"/>
                        <a:pt x="10" y="656"/>
                        <a:pt x="0" y="635"/>
                      </a:cubicBezTo>
                      <a:cubicBezTo>
                        <a:pt x="0" y="427"/>
                        <a:pt x="0" y="219"/>
                        <a:pt x="0" y="0"/>
                      </a:cubicBezTo>
                      <a:cubicBezTo>
                        <a:pt x="323" y="0"/>
                        <a:pt x="625" y="0"/>
                        <a:pt x="917" y="0"/>
                      </a:cubicBezTo>
                      <a:cubicBezTo>
                        <a:pt x="937" y="0"/>
                        <a:pt x="969" y="0"/>
                        <a:pt x="979" y="10"/>
                      </a:cubicBezTo>
                      <a:cubicBezTo>
                        <a:pt x="1239" y="229"/>
                        <a:pt x="1500" y="448"/>
                        <a:pt x="1771" y="667"/>
                      </a:cubicBezTo>
                      <a:cubicBezTo>
                        <a:pt x="1760" y="677"/>
                        <a:pt x="1760" y="698"/>
                        <a:pt x="1750" y="708"/>
                      </a:cubicBezTo>
                    </a:path>
                  </a:pathLst>
                </a:custGeom>
                <a:solidFill>
                  <a:srgbClr val="D5DFE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1" name="Freeform 27"/>
                <p:cNvSpPr>
                  <a:spLocks noChangeArrowheads="1"/>
                </p:cNvSpPr>
                <p:nvPr/>
              </p:nvSpPr>
              <p:spPr bwMode="auto">
                <a:xfrm>
                  <a:off x="10572864" y="2750396"/>
                  <a:ext cx="119459" cy="79805"/>
                </a:xfrm>
                <a:custGeom>
                  <a:avLst/>
                  <a:gdLst>
                    <a:gd name="T0" fmla="*/ 10 w 1063"/>
                    <a:gd name="T1" fmla="*/ 709 h 710"/>
                    <a:gd name="T2" fmla="*/ 10 w 1063"/>
                    <a:gd name="T3" fmla="*/ 709 h 710"/>
                    <a:gd name="T4" fmla="*/ 20 w 1063"/>
                    <a:gd name="T5" fmla="*/ 157 h 710"/>
                    <a:gd name="T6" fmla="*/ 166 w 1063"/>
                    <a:gd name="T7" fmla="*/ 11 h 710"/>
                    <a:gd name="T8" fmla="*/ 1062 w 1063"/>
                    <a:gd name="T9" fmla="*/ 11 h 710"/>
                    <a:gd name="T10" fmla="*/ 1062 w 1063"/>
                    <a:gd name="T11" fmla="*/ 709 h 710"/>
                    <a:gd name="T12" fmla="*/ 10 w 1063"/>
                    <a:gd name="T13" fmla="*/ 709 h 710"/>
                  </a:gdLst>
                  <a:ahLst/>
                  <a:cxnLst>
                    <a:cxn ang="0">
                      <a:pos x="T0" y="T1"/>
                    </a:cxn>
                    <a:cxn ang="0">
                      <a:pos x="T2" y="T3"/>
                    </a:cxn>
                    <a:cxn ang="0">
                      <a:pos x="T4" y="T5"/>
                    </a:cxn>
                    <a:cxn ang="0">
                      <a:pos x="T6" y="T7"/>
                    </a:cxn>
                    <a:cxn ang="0">
                      <a:pos x="T8" y="T9"/>
                    </a:cxn>
                    <a:cxn ang="0">
                      <a:pos x="T10" y="T11"/>
                    </a:cxn>
                    <a:cxn ang="0">
                      <a:pos x="T12" y="T13"/>
                    </a:cxn>
                  </a:cxnLst>
                  <a:rect l="0" t="0" r="r" b="b"/>
                  <a:pathLst>
                    <a:path w="1063" h="710">
                      <a:moveTo>
                        <a:pt x="10" y="709"/>
                      </a:moveTo>
                      <a:lnTo>
                        <a:pt x="10" y="709"/>
                      </a:lnTo>
                      <a:cubicBezTo>
                        <a:pt x="10" y="521"/>
                        <a:pt x="0" y="334"/>
                        <a:pt x="20" y="157"/>
                      </a:cubicBezTo>
                      <a:cubicBezTo>
                        <a:pt x="31" y="105"/>
                        <a:pt x="114" y="21"/>
                        <a:pt x="166" y="11"/>
                      </a:cubicBezTo>
                      <a:cubicBezTo>
                        <a:pt x="458" y="0"/>
                        <a:pt x="750" y="11"/>
                        <a:pt x="1062" y="11"/>
                      </a:cubicBezTo>
                      <a:cubicBezTo>
                        <a:pt x="1062" y="240"/>
                        <a:pt x="1062" y="469"/>
                        <a:pt x="1062" y="709"/>
                      </a:cubicBezTo>
                      <a:cubicBezTo>
                        <a:pt x="718" y="709"/>
                        <a:pt x="375" y="709"/>
                        <a:pt x="10" y="709"/>
                      </a:cubicBezTo>
                    </a:path>
                  </a:pathLst>
                </a:custGeom>
                <a:solidFill>
                  <a:srgbClr val="D5DFE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2" name="Freeform 28"/>
                <p:cNvSpPr>
                  <a:spLocks noChangeArrowheads="1"/>
                </p:cNvSpPr>
                <p:nvPr/>
              </p:nvSpPr>
              <p:spPr bwMode="auto">
                <a:xfrm>
                  <a:off x="10531723" y="2904553"/>
                  <a:ext cx="84266" cy="44611"/>
                </a:xfrm>
                <a:custGeom>
                  <a:avLst/>
                  <a:gdLst>
                    <a:gd name="T0" fmla="*/ 375 w 751"/>
                    <a:gd name="T1" fmla="*/ 396 h 397"/>
                    <a:gd name="T2" fmla="*/ 375 w 751"/>
                    <a:gd name="T3" fmla="*/ 396 h 397"/>
                    <a:gd name="T4" fmla="*/ 188 w 751"/>
                    <a:gd name="T5" fmla="*/ 396 h 397"/>
                    <a:gd name="T6" fmla="*/ 21 w 751"/>
                    <a:gd name="T7" fmla="*/ 209 h 397"/>
                    <a:gd name="T8" fmla="*/ 177 w 751"/>
                    <a:gd name="T9" fmla="*/ 32 h 397"/>
                    <a:gd name="T10" fmla="*/ 573 w 751"/>
                    <a:gd name="T11" fmla="*/ 32 h 397"/>
                    <a:gd name="T12" fmla="*/ 729 w 751"/>
                    <a:gd name="T13" fmla="*/ 209 h 397"/>
                    <a:gd name="T14" fmla="*/ 573 w 751"/>
                    <a:gd name="T15" fmla="*/ 396 h 397"/>
                    <a:gd name="T16" fmla="*/ 375 w 751"/>
                    <a:gd name="T17" fmla="*/ 396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1" h="397">
                      <a:moveTo>
                        <a:pt x="375" y="396"/>
                      </a:moveTo>
                      <a:lnTo>
                        <a:pt x="375" y="396"/>
                      </a:lnTo>
                      <a:cubicBezTo>
                        <a:pt x="313" y="396"/>
                        <a:pt x="250" y="396"/>
                        <a:pt x="188" y="396"/>
                      </a:cubicBezTo>
                      <a:cubicBezTo>
                        <a:pt x="83" y="375"/>
                        <a:pt x="0" y="303"/>
                        <a:pt x="21" y="209"/>
                      </a:cubicBezTo>
                      <a:cubicBezTo>
                        <a:pt x="42" y="136"/>
                        <a:pt x="115" y="42"/>
                        <a:pt x="177" y="32"/>
                      </a:cubicBezTo>
                      <a:cubicBezTo>
                        <a:pt x="313" y="0"/>
                        <a:pt x="448" y="0"/>
                        <a:pt x="573" y="32"/>
                      </a:cubicBezTo>
                      <a:cubicBezTo>
                        <a:pt x="635" y="42"/>
                        <a:pt x="708" y="136"/>
                        <a:pt x="729" y="209"/>
                      </a:cubicBezTo>
                      <a:cubicBezTo>
                        <a:pt x="750" y="313"/>
                        <a:pt x="677" y="375"/>
                        <a:pt x="573" y="396"/>
                      </a:cubicBezTo>
                      <a:cubicBezTo>
                        <a:pt x="500" y="396"/>
                        <a:pt x="438" y="396"/>
                        <a:pt x="375" y="396"/>
                      </a:cubicBezTo>
                    </a:path>
                  </a:pathLst>
                </a:custGeom>
                <a:solidFill>
                  <a:srgbClr val="574A4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3" name="Freeform 29"/>
                <p:cNvSpPr>
                  <a:spLocks noChangeArrowheads="1"/>
                </p:cNvSpPr>
                <p:nvPr/>
              </p:nvSpPr>
              <p:spPr bwMode="auto">
                <a:xfrm>
                  <a:off x="10968418" y="3066641"/>
                  <a:ext cx="77326" cy="78814"/>
                </a:xfrm>
                <a:custGeom>
                  <a:avLst/>
                  <a:gdLst>
                    <a:gd name="T0" fmla="*/ 0 w 689"/>
                    <a:gd name="T1" fmla="*/ 344 h 699"/>
                    <a:gd name="T2" fmla="*/ 0 w 689"/>
                    <a:gd name="T3" fmla="*/ 344 h 699"/>
                    <a:gd name="T4" fmla="*/ 355 w 689"/>
                    <a:gd name="T5" fmla="*/ 0 h 699"/>
                    <a:gd name="T6" fmla="*/ 688 w 689"/>
                    <a:gd name="T7" fmla="*/ 344 h 699"/>
                    <a:gd name="T8" fmla="*/ 355 w 689"/>
                    <a:gd name="T9" fmla="*/ 698 h 699"/>
                    <a:gd name="T10" fmla="*/ 0 w 689"/>
                    <a:gd name="T11" fmla="*/ 344 h 699"/>
                  </a:gdLst>
                  <a:ahLst/>
                  <a:cxnLst>
                    <a:cxn ang="0">
                      <a:pos x="T0" y="T1"/>
                    </a:cxn>
                    <a:cxn ang="0">
                      <a:pos x="T2" y="T3"/>
                    </a:cxn>
                    <a:cxn ang="0">
                      <a:pos x="T4" y="T5"/>
                    </a:cxn>
                    <a:cxn ang="0">
                      <a:pos x="T6" y="T7"/>
                    </a:cxn>
                    <a:cxn ang="0">
                      <a:pos x="T8" y="T9"/>
                    </a:cxn>
                    <a:cxn ang="0">
                      <a:pos x="T10" y="T11"/>
                    </a:cxn>
                  </a:cxnLst>
                  <a:rect l="0" t="0" r="r" b="b"/>
                  <a:pathLst>
                    <a:path w="689" h="699">
                      <a:moveTo>
                        <a:pt x="0" y="344"/>
                      </a:moveTo>
                      <a:lnTo>
                        <a:pt x="0" y="344"/>
                      </a:lnTo>
                      <a:cubicBezTo>
                        <a:pt x="0" y="146"/>
                        <a:pt x="157" y="0"/>
                        <a:pt x="355" y="0"/>
                      </a:cubicBezTo>
                      <a:cubicBezTo>
                        <a:pt x="542" y="0"/>
                        <a:pt x="688" y="156"/>
                        <a:pt x="688" y="344"/>
                      </a:cubicBezTo>
                      <a:cubicBezTo>
                        <a:pt x="688" y="542"/>
                        <a:pt x="542" y="687"/>
                        <a:pt x="355" y="698"/>
                      </a:cubicBezTo>
                      <a:cubicBezTo>
                        <a:pt x="157" y="698"/>
                        <a:pt x="0" y="542"/>
                        <a:pt x="0" y="344"/>
                      </a:cubicBezTo>
                    </a:path>
                  </a:pathLst>
                </a:custGeom>
                <a:solidFill>
                  <a:srgbClr val="574A4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4" name="Freeform 30"/>
                <p:cNvSpPr>
                  <a:spLocks noChangeArrowheads="1"/>
                </p:cNvSpPr>
                <p:nvPr/>
              </p:nvSpPr>
              <p:spPr bwMode="auto">
                <a:xfrm>
                  <a:off x="10260089" y="3066641"/>
                  <a:ext cx="78813" cy="78814"/>
                </a:xfrm>
                <a:custGeom>
                  <a:avLst/>
                  <a:gdLst>
                    <a:gd name="T0" fmla="*/ 344 w 699"/>
                    <a:gd name="T1" fmla="*/ 0 h 699"/>
                    <a:gd name="T2" fmla="*/ 344 w 699"/>
                    <a:gd name="T3" fmla="*/ 0 h 699"/>
                    <a:gd name="T4" fmla="*/ 698 w 699"/>
                    <a:gd name="T5" fmla="*/ 354 h 699"/>
                    <a:gd name="T6" fmla="*/ 344 w 699"/>
                    <a:gd name="T7" fmla="*/ 698 h 699"/>
                    <a:gd name="T8" fmla="*/ 0 w 699"/>
                    <a:gd name="T9" fmla="*/ 344 h 699"/>
                    <a:gd name="T10" fmla="*/ 344 w 699"/>
                    <a:gd name="T11" fmla="*/ 0 h 699"/>
                  </a:gdLst>
                  <a:ahLst/>
                  <a:cxnLst>
                    <a:cxn ang="0">
                      <a:pos x="T0" y="T1"/>
                    </a:cxn>
                    <a:cxn ang="0">
                      <a:pos x="T2" y="T3"/>
                    </a:cxn>
                    <a:cxn ang="0">
                      <a:pos x="T4" y="T5"/>
                    </a:cxn>
                    <a:cxn ang="0">
                      <a:pos x="T6" y="T7"/>
                    </a:cxn>
                    <a:cxn ang="0">
                      <a:pos x="T8" y="T9"/>
                    </a:cxn>
                    <a:cxn ang="0">
                      <a:pos x="T10" y="T11"/>
                    </a:cxn>
                  </a:cxnLst>
                  <a:rect l="0" t="0" r="r" b="b"/>
                  <a:pathLst>
                    <a:path w="699" h="699">
                      <a:moveTo>
                        <a:pt x="344" y="0"/>
                      </a:moveTo>
                      <a:lnTo>
                        <a:pt x="344" y="0"/>
                      </a:lnTo>
                      <a:cubicBezTo>
                        <a:pt x="542" y="0"/>
                        <a:pt x="698" y="156"/>
                        <a:pt x="698" y="354"/>
                      </a:cubicBezTo>
                      <a:cubicBezTo>
                        <a:pt x="688" y="542"/>
                        <a:pt x="542" y="687"/>
                        <a:pt x="344" y="698"/>
                      </a:cubicBezTo>
                      <a:cubicBezTo>
                        <a:pt x="157" y="698"/>
                        <a:pt x="0" y="531"/>
                        <a:pt x="0" y="344"/>
                      </a:cubicBezTo>
                      <a:cubicBezTo>
                        <a:pt x="0" y="156"/>
                        <a:pt x="157" y="0"/>
                        <a:pt x="344" y="0"/>
                      </a:cubicBezTo>
                    </a:path>
                  </a:pathLst>
                </a:custGeom>
                <a:solidFill>
                  <a:srgbClr val="574A4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5" name="TextBox 244"/>
                <p:cNvSpPr txBox="1"/>
                <p:nvPr/>
              </p:nvSpPr>
              <p:spPr>
                <a:xfrm>
                  <a:off x="10051489" y="2607376"/>
                  <a:ext cx="502061" cy="369332"/>
                </a:xfrm>
                <a:prstGeom prst="rect">
                  <a:avLst/>
                </a:prstGeom>
                <a:noFill/>
              </p:spPr>
              <p:txBody>
                <a:bodyPr wrap="none" rtlCol="0">
                  <a:spAutoFit/>
                </a:bodyPr>
                <a:lstStyle/>
                <a:p>
                  <a:r>
                    <a:rPr lang="en-US" dirty="0">
                      <a:solidFill>
                        <a:schemeClr val="bg1"/>
                      </a:solidFill>
                      <a:latin typeface="Arial Narrow" panose="020B0606020202030204" pitchFamily="34" charset="0"/>
                    </a:rPr>
                    <a:t>$$$</a:t>
                  </a:r>
                  <a:endParaRPr lang="ru-RU" dirty="0">
                    <a:solidFill>
                      <a:schemeClr val="bg1"/>
                    </a:solidFill>
                    <a:latin typeface="Arial Narrow" panose="020B0606020202030204" pitchFamily="34" charset="0"/>
                  </a:endParaRPr>
                </a:p>
              </p:txBody>
            </p:sp>
          </p:grpSp>
        </p:grpSp>
        <p:sp>
          <p:nvSpPr>
            <p:cNvPr id="232" name="TextBox 231"/>
            <p:cNvSpPr txBox="1"/>
            <p:nvPr/>
          </p:nvSpPr>
          <p:spPr>
            <a:xfrm>
              <a:off x="4694390" y="2696749"/>
              <a:ext cx="4544834" cy="369332"/>
            </a:xfrm>
            <a:prstGeom prst="rect">
              <a:avLst/>
            </a:prstGeom>
            <a:noFill/>
          </p:spPr>
          <p:txBody>
            <a:bodyPr wrap="none" rtlCol="0">
              <a:spAutoFit/>
            </a:bodyPr>
            <a:lstStyle/>
            <a:p>
              <a:r>
                <a:rPr lang="en-US" dirty="0" smtClean="0"/>
                <a:t>Limited insight of true end-user experience</a:t>
              </a:r>
              <a:endParaRPr lang="en-US" dirty="0"/>
            </a:p>
          </p:txBody>
        </p:sp>
      </p:grpSp>
    </p:spTree>
    <p:extLst>
      <p:ext uri="{BB962C8B-B14F-4D97-AF65-F5344CB8AC3E}">
        <p14:creationId xmlns:p14="http://schemas.microsoft.com/office/powerpoint/2010/main" val="1953098706"/>
      </p:ext>
    </p:extLst>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62301" y="1241778"/>
            <a:ext cx="7767299" cy="3274220"/>
          </a:xfrm>
        </p:spPr>
        <p:txBody>
          <a:bodyPr/>
          <a:lstStyle/>
          <a:p>
            <a:r>
              <a:rPr lang="en-US" dirty="0" smtClean="0"/>
              <a:t>Test services end-to-end before onboarding customers</a:t>
            </a:r>
          </a:p>
          <a:p>
            <a:pPr lvl="1"/>
            <a:r>
              <a:rPr lang="en-US" dirty="0" smtClean="0"/>
              <a:t>Where is the birth certificate?</a:t>
            </a:r>
            <a:endParaRPr lang="en-US" dirty="0"/>
          </a:p>
          <a:p>
            <a:r>
              <a:rPr lang="en-US" dirty="0" smtClean="0"/>
              <a:t>Monitor the services end-to-end with active traffic</a:t>
            </a:r>
          </a:p>
          <a:p>
            <a:pPr lvl="1"/>
            <a:r>
              <a:rPr lang="en-US" dirty="0" smtClean="0"/>
              <a:t>Real-time, end-customer perspective</a:t>
            </a:r>
            <a:br>
              <a:rPr lang="en-US" dirty="0" smtClean="0"/>
            </a:br>
            <a:r>
              <a:rPr lang="en-US" dirty="0" smtClean="0"/>
              <a:t/>
            </a:r>
            <a:br>
              <a:rPr lang="en-US" dirty="0" smtClean="0"/>
            </a:br>
            <a:endParaRPr lang="en-US" dirty="0"/>
          </a:p>
          <a:p>
            <a:r>
              <a:rPr lang="en-US" dirty="0" smtClean="0"/>
              <a:t>Test the data plane</a:t>
            </a:r>
          </a:p>
          <a:p>
            <a:pPr lvl="1"/>
            <a:r>
              <a:rPr lang="en-US" dirty="0"/>
              <a:t>M</a:t>
            </a:r>
            <a:r>
              <a:rPr lang="en-US" dirty="0" smtClean="0"/>
              <a:t>onitoring the resource counters and events alone is not sufficient</a:t>
            </a:r>
          </a:p>
        </p:txBody>
      </p:sp>
      <p:sp>
        <p:nvSpPr>
          <p:cNvPr id="4" name="Title 3"/>
          <p:cNvSpPr>
            <a:spLocks noGrp="1"/>
          </p:cNvSpPr>
          <p:nvPr>
            <p:ph type="title"/>
          </p:nvPr>
        </p:nvSpPr>
        <p:spPr/>
        <p:txBody>
          <a:bodyPr/>
          <a:lstStyle/>
          <a:p>
            <a:r>
              <a:rPr lang="en-US" dirty="0" smtClean="0"/>
              <a:t>Conclusions</a:t>
            </a:r>
            <a:endParaRPr lang="en-US" dirty="0"/>
          </a:p>
        </p:txBody>
      </p:sp>
      <p:sp>
        <p:nvSpPr>
          <p:cNvPr id="2" name="Right Brace 1"/>
          <p:cNvSpPr/>
          <p:nvPr/>
        </p:nvSpPr>
        <p:spPr>
          <a:xfrm>
            <a:off x="7104993" y="830317"/>
            <a:ext cx="483476" cy="211258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7588469" y="1701941"/>
            <a:ext cx="1390124" cy="369332"/>
          </a:xfrm>
          <a:prstGeom prst="rect">
            <a:avLst/>
          </a:prstGeom>
          <a:noFill/>
        </p:spPr>
        <p:txBody>
          <a:bodyPr wrap="none" rtlCol="0">
            <a:spAutoFit/>
          </a:bodyPr>
          <a:lstStyle/>
          <a:p>
            <a:r>
              <a:rPr lang="en-US" smtClean="0"/>
              <a:t>Orchestrate</a:t>
            </a:r>
            <a:endParaRPr lang="en-US"/>
          </a:p>
        </p:txBody>
      </p:sp>
    </p:spTree>
    <p:extLst>
      <p:ext uri="{BB962C8B-B14F-4D97-AF65-F5344CB8AC3E}">
        <p14:creationId xmlns:p14="http://schemas.microsoft.com/office/powerpoint/2010/main" val="1329649323"/>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t>For more information</a:t>
            </a:r>
          </a:p>
        </p:txBody>
      </p:sp>
      <p:sp>
        <p:nvSpPr>
          <p:cNvPr id="6" name="Text Placeholder 5"/>
          <p:cNvSpPr>
            <a:spLocks noGrp="1"/>
          </p:cNvSpPr>
          <p:nvPr>
            <p:ph type="body" sz="quarter" idx="4294967295"/>
          </p:nvPr>
        </p:nvSpPr>
        <p:spPr>
          <a:xfrm>
            <a:off x="419100" y="953810"/>
            <a:ext cx="8305800" cy="3543300"/>
          </a:xfrm>
          <a:prstGeom prst="rect">
            <a:avLst/>
          </a:prstGeom>
          <a:solidFill>
            <a:schemeClr val="bg1">
              <a:lumMod val="95000"/>
            </a:schemeClr>
          </a:solidFill>
        </p:spPr>
        <p:txBody>
          <a:bodyPr lIns="137160" tIns="91440" rIns="137160" bIns="91440"/>
          <a:lstStyle/>
          <a:p>
            <a:pPr marL="0" indent="0">
              <a:lnSpc>
                <a:spcPct val="100000"/>
              </a:lnSpc>
              <a:spcBef>
                <a:spcPts val="600"/>
              </a:spcBef>
              <a:buNone/>
            </a:pPr>
            <a:endParaRPr lang="en-US" sz="1600" b="1" dirty="0"/>
          </a:p>
          <a:p>
            <a:pPr marL="0" indent="0">
              <a:lnSpc>
                <a:spcPct val="100000"/>
              </a:lnSpc>
              <a:spcBef>
                <a:spcPts val="600"/>
              </a:spcBef>
              <a:buNone/>
            </a:pPr>
            <a:r>
              <a:rPr lang="en-US" sz="2400" b="1" dirty="0"/>
              <a:t>Visit:</a:t>
            </a:r>
          </a:p>
          <a:p>
            <a:pPr marL="0" indent="0">
              <a:lnSpc>
                <a:spcPct val="100000"/>
              </a:lnSpc>
              <a:spcBef>
                <a:spcPts val="600"/>
              </a:spcBef>
              <a:buNone/>
            </a:pPr>
            <a:r>
              <a:rPr lang="en-US" sz="2800" dirty="0">
                <a:hlinkClick r:id="rId3"/>
              </a:rPr>
              <a:t>www.cisco.com/go/nso</a:t>
            </a:r>
            <a:r>
              <a:rPr lang="en-US" sz="2800" dirty="0"/>
              <a:t> </a:t>
            </a:r>
            <a:endParaRPr lang="en-US" sz="2800" dirty="0" smtClean="0"/>
          </a:p>
          <a:p>
            <a:pPr marL="0" indent="0">
              <a:lnSpc>
                <a:spcPct val="100000"/>
              </a:lnSpc>
              <a:spcBef>
                <a:spcPts val="600"/>
              </a:spcBef>
              <a:buNone/>
            </a:pPr>
            <a:r>
              <a:rPr lang="en-US" sz="2800" dirty="0" smtClean="0">
                <a:hlinkClick r:id="rId4"/>
              </a:rPr>
              <a:t>www.netrounds.com/see-try/</a:t>
            </a:r>
            <a:endParaRPr lang="en-US" sz="2800" dirty="0" smtClean="0"/>
          </a:p>
          <a:p>
            <a:pPr marL="0" indent="0">
              <a:lnSpc>
                <a:spcPct val="100000"/>
              </a:lnSpc>
              <a:spcBef>
                <a:spcPts val="600"/>
              </a:spcBef>
              <a:buNone/>
            </a:pPr>
            <a:r>
              <a:rPr lang="en-US" sz="2400" dirty="0" smtClean="0"/>
              <a:t>and </a:t>
            </a:r>
            <a:r>
              <a:rPr lang="en-US" sz="2400" dirty="0"/>
              <a:t>contact your Cisco </a:t>
            </a:r>
            <a:r>
              <a:rPr lang="en-US" sz="2400" dirty="0" smtClean="0"/>
              <a:t>and Netrounds account representatives</a:t>
            </a:r>
          </a:p>
          <a:p>
            <a:pPr marL="0" indent="0">
              <a:lnSpc>
                <a:spcPct val="100000"/>
              </a:lnSpc>
              <a:spcBef>
                <a:spcPts val="600"/>
              </a:spcBef>
              <a:buNone/>
            </a:pPr>
            <a:endParaRPr lang="en-US" sz="2400" dirty="0"/>
          </a:p>
        </p:txBody>
      </p:sp>
      <p:sp>
        <p:nvSpPr>
          <p:cNvPr id="5" name="Text Placeholder 5"/>
          <p:cNvSpPr txBox="1">
            <a:spLocks/>
          </p:cNvSpPr>
          <p:nvPr/>
        </p:nvSpPr>
        <p:spPr>
          <a:xfrm>
            <a:off x="419100" y="4488942"/>
            <a:ext cx="8305800" cy="64008"/>
          </a:xfrm>
          <a:prstGeom prst="rect">
            <a:avLst/>
          </a:prstGeom>
          <a:solidFill>
            <a:schemeClr val="tx2"/>
          </a:solidFill>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nSpc>
                <a:spcPct val="100000"/>
              </a:lnSpc>
              <a:spcBef>
                <a:spcPts val="600"/>
              </a:spcBef>
              <a:buFont typeface="Arial" charset="0"/>
              <a:buNone/>
            </a:pPr>
            <a:endParaRPr lang="en-US" sz="2000" dirty="0"/>
          </a:p>
        </p:txBody>
      </p:sp>
      <p:grpSp>
        <p:nvGrpSpPr>
          <p:cNvPr id="2" name="Group 1"/>
          <p:cNvGrpSpPr/>
          <p:nvPr/>
        </p:nvGrpSpPr>
        <p:grpSpPr>
          <a:xfrm>
            <a:off x="7330254" y="3275367"/>
            <a:ext cx="1128736" cy="1128736"/>
            <a:chOff x="6897664" y="2673289"/>
            <a:chExt cx="1128736" cy="1128736"/>
          </a:xfrm>
        </p:grpSpPr>
        <p:sp>
          <p:nvSpPr>
            <p:cNvPr id="17" name="Oval 16"/>
            <p:cNvSpPr/>
            <p:nvPr/>
          </p:nvSpPr>
          <p:spPr>
            <a:xfrm rot="16200000">
              <a:off x="6897664" y="2673289"/>
              <a:ext cx="1128736" cy="1128736"/>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8" name="Oval 17"/>
            <p:cNvSpPr/>
            <p:nvPr/>
          </p:nvSpPr>
          <p:spPr>
            <a:xfrm rot="16200000">
              <a:off x="6963551" y="2739176"/>
              <a:ext cx="996962" cy="996962"/>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8" name="Freeform 7"/>
            <p:cNvSpPr>
              <a:spLocks/>
            </p:cNvSpPr>
            <p:nvPr/>
          </p:nvSpPr>
          <p:spPr bwMode="auto">
            <a:xfrm>
              <a:off x="7092136" y="3006003"/>
              <a:ext cx="739788" cy="450382"/>
            </a:xfrm>
            <a:custGeom>
              <a:avLst/>
              <a:gdLst/>
              <a:ahLst/>
              <a:cxnLst/>
              <a:rect l="l" t="t" r="r" b="b"/>
              <a:pathLst>
                <a:path w="1822529" h="1109555">
                  <a:moveTo>
                    <a:pt x="341442" y="686899"/>
                  </a:moveTo>
                  <a:cubicBezTo>
                    <a:pt x="376723" y="679869"/>
                    <a:pt x="419060" y="707989"/>
                    <a:pt x="433172" y="750169"/>
                  </a:cubicBezTo>
                  <a:cubicBezTo>
                    <a:pt x="440228" y="715019"/>
                    <a:pt x="482565" y="693929"/>
                    <a:pt x="517846" y="700959"/>
                  </a:cubicBezTo>
                  <a:cubicBezTo>
                    <a:pt x="553127" y="707989"/>
                    <a:pt x="581351" y="743139"/>
                    <a:pt x="581351" y="778289"/>
                  </a:cubicBezTo>
                  <a:cubicBezTo>
                    <a:pt x="581351" y="778283"/>
                    <a:pt x="581351" y="778218"/>
                    <a:pt x="581351" y="777410"/>
                  </a:cubicBezTo>
                  <a:lnTo>
                    <a:pt x="581351" y="771259"/>
                  </a:lnTo>
                  <a:cubicBezTo>
                    <a:pt x="588407" y="729079"/>
                    <a:pt x="630744" y="707989"/>
                    <a:pt x="673081" y="715019"/>
                  </a:cubicBezTo>
                  <a:cubicBezTo>
                    <a:pt x="715418" y="722049"/>
                    <a:pt x="743643" y="764229"/>
                    <a:pt x="729530" y="806408"/>
                  </a:cubicBezTo>
                  <a:cubicBezTo>
                    <a:pt x="729528" y="806422"/>
                    <a:pt x="729410" y="807248"/>
                    <a:pt x="722474" y="855618"/>
                  </a:cubicBezTo>
                  <a:cubicBezTo>
                    <a:pt x="736586" y="827498"/>
                    <a:pt x="771867" y="813438"/>
                    <a:pt x="807148" y="820468"/>
                  </a:cubicBezTo>
                  <a:cubicBezTo>
                    <a:pt x="842429" y="827498"/>
                    <a:pt x="870653" y="869678"/>
                    <a:pt x="863597" y="911858"/>
                  </a:cubicBezTo>
                  <a:cubicBezTo>
                    <a:pt x="863595" y="911868"/>
                    <a:pt x="863334" y="912973"/>
                    <a:pt x="835372" y="1031367"/>
                  </a:cubicBezTo>
                  <a:cubicBezTo>
                    <a:pt x="821260" y="1073546"/>
                    <a:pt x="785979" y="1094636"/>
                    <a:pt x="750699" y="1094636"/>
                  </a:cubicBezTo>
                  <a:lnTo>
                    <a:pt x="744602" y="1094636"/>
                  </a:lnTo>
                  <a:cubicBezTo>
                    <a:pt x="701306" y="1080576"/>
                    <a:pt x="680137" y="1045427"/>
                    <a:pt x="680137" y="1010277"/>
                  </a:cubicBezTo>
                  <a:cubicBezTo>
                    <a:pt x="666025" y="1031367"/>
                    <a:pt x="637800" y="1045427"/>
                    <a:pt x="609576" y="1045427"/>
                  </a:cubicBezTo>
                  <a:lnTo>
                    <a:pt x="603479" y="1045427"/>
                  </a:lnTo>
                  <a:cubicBezTo>
                    <a:pt x="560183" y="1031367"/>
                    <a:pt x="531958" y="989187"/>
                    <a:pt x="539014" y="954037"/>
                  </a:cubicBezTo>
                  <a:cubicBezTo>
                    <a:pt x="539018" y="954033"/>
                    <a:pt x="539072" y="953980"/>
                    <a:pt x="539896" y="953158"/>
                  </a:cubicBezTo>
                  <a:lnTo>
                    <a:pt x="546071" y="947007"/>
                  </a:lnTo>
                  <a:cubicBezTo>
                    <a:pt x="524902" y="968097"/>
                    <a:pt x="496678" y="982157"/>
                    <a:pt x="468453" y="982157"/>
                  </a:cubicBezTo>
                  <a:cubicBezTo>
                    <a:pt x="468446" y="982157"/>
                    <a:pt x="468376" y="982157"/>
                    <a:pt x="467571" y="982157"/>
                  </a:cubicBezTo>
                  <a:lnTo>
                    <a:pt x="461397" y="982157"/>
                  </a:lnTo>
                  <a:cubicBezTo>
                    <a:pt x="433172" y="975127"/>
                    <a:pt x="412004" y="954037"/>
                    <a:pt x="404948" y="925917"/>
                  </a:cubicBezTo>
                  <a:cubicBezTo>
                    <a:pt x="397892" y="932947"/>
                    <a:pt x="397892" y="932947"/>
                    <a:pt x="390835" y="932947"/>
                  </a:cubicBezTo>
                  <a:cubicBezTo>
                    <a:pt x="383779" y="932947"/>
                    <a:pt x="376723" y="932947"/>
                    <a:pt x="369667" y="932947"/>
                  </a:cubicBezTo>
                  <a:cubicBezTo>
                    <a:pt x="334386" y="932947"/>
                    <a:pt x="306162" y="904828"/>
                    <a:pt x="299106" y="876708"/>
                  </a:cubicBezTo>
                  <a:cubicBezTo>
                    <a:pt x="299102" y="876692"/>
                    <a:pt x="298837" y="875458"/>
                    <a:pt x="277937" y="778289"/>
                  </a:cubicBezTo>
                  <a:cubicBezTo>
                    <a:pt x="270881" y="736109"/>
                    <a:pt x="299106" y="700959"/>
                    <a:pt x="341442" y="686899"/>
                  </a:cubicBezTo>
                  <a:close/>
                  <a:moveTo>
                    <a:pt x="362511" y="142762"/>
                  </a:moveTo>
                  <a:cubicBezTo>
                    <a:pt x="362554" y="142762"/>
                    <a:pt x="390795" y="142762"/>
                    <a:pt x="433141" y="142762"/>
                  </a:cubicBezTo>
                  <a:cubicBezTo>
                    <a:pt x="404889" y="170990"/>
                    <a:pt x="383700" y="206274"/>
                    <a:pt x="383700" y="241559"/>
                  </a:cubicBezTo>
                  <a:cubicBezTo>
                    <a:pt x="376637" y="276843"/>
                    <a:pt x="383700" y="305071"/>
                    <a:pt x="397826" y="333298"/>
                  </a:cubicBezTo>
                  <a:cubicBezTo>
                    <a:pt x="426078" y="382696"/>
                    <a:pt x="468457" y="410924"/>
                    <a:pt x="517898" y="410924"/>
                  </a:cubicBezTo>
                  <a:cubicBezTo>
                    <a:pt x="546150" y="417981"/>
                    <a:pt x="581465" y="410924"/>
                    <a:pt x="609717" y="396810"/>
                  </a:cubicBezTo>
                  <a:cubicBezTo>
                    <a:pt x="609726" y="396804"/>
                    <a:pt x="610149" y="396523"/>
                    <a:pt x="630907" y="382696"/>
                  </a:cubicBezTo>
                  <a:cubicBezTo>
                    <a:pt x="630927" y="382685"/>
                    <a:pt x="632883" y="381599"/>
                    <a:pt x="821609" y="276843"/>
                  </a:cubicBezTo>
                  <a:cubicBezTo>
                    <a:pt x="821623" y="276849"/>
                    <a:pt x="822935" y="277432"/>
                    <a:pt x="948744" y="333298"/>
                  </a:cubicBezTo>
                  <a:cubicBezTo>
                    <a:pt x="948758" y="333309"/>
                    <a:pt x="951606" y="335362"/>
                    <a:pt x="1506724" y="735540"/>
                  </a:cubicBezTo>
                  <a:cubicBezTo>
                    <a:pt x="1534976" y="756711"/>
                    <a:pt x="1542039" y="806109"/>
                    <a:pt x="1520850" y="841394"/>
                  </a:cubicBezTo>
                  <a:cubicBezTo>
                    <a:pt x="1506724" y="862564"/>
                    <a:pt x="1485535" y="876678"/>
                    <a:pt x="1457283" y="876678"/>
                  </a:cubicBezTo>
                  <a:cubicBezTo>
                    <a:pt x="1457268" y="876667"/>
                    <a:pt x="1455327" y="875252"/>
                    <a:pt x="1195950" y="686142"/>
                  </a:cubicBezTo>
                  <a:cubicBezTo>
                    <a:pt x="1188887" y="679085"/>
                    <a:pt x="1181824" y="686142"/>
                    <a:pt x="1174761" y="693199"/>
                  </a:cubicBezTo>
                  <a:cubicBezTo>
                    <a:pt x="1174761" y="700256"/>
                    <a:pt x="1174761" y="707313"/>
                    <a:pt x="1181824" y="714370"/>
                  </a:cubicBezTo>
                  <a:cubicBezTo>
                    <a:pt x="1181837" y="714379"/>
                    <a:pt x="1183505" y="715545"/>
                    <a:pt x="1393715" y="862564"/>
                  </a:cubicBezTo>
                  <a:cubicBezTo>
                    <a:pt x="1393715" y="883735"/>
                    <a:pt x="1393715" y="904906"/>
                    <a:pt x="1379589" y="926076"/>
                  </a:cubicBezTo>
                  <a:cubicBezTo>
                    <a:pt x="1365463" y="947247"/>
                    <a:pt x="1337211" y="961361"/>
                    <a:pt x="1316022" y="961361"/>
                  </a:cubicBezTo>
                  <a:cubicBezTo>
                    <a:pt x="1316007" y="961350"/>
                    <a:pt x="1314082" y="959908"/>
                    <a:pt x="1061752" y="770825"/>
                  </a:cubicBezTo>
                  <a:cubicBezTo>
                    <a:pt x="1054689" y="770825"/>
                    <a:pt x="1040563" y="770825"/>
                    <a:pt x="1040563" y="777882"/>
                  </a:cubicBezTo>
                  <a:cubicBezTo>
                    <a:pt x="1033500" y="784939"/>
                    <a:pt x="1033500" y="791995"/>
                    <a:pt x="1040563" y="799052"/>
                  </a:cubicBezTo>
                  <a:cubicBezTo>
                    <a:pt x="1040576" y="799061"/>
                    <a:pt x="1042204" y="800199"/>
                    <a:pt x="1252454" y="947247"/>
                  </a:cubicBezTo>
                  <a:cubicBezTo>
                    <a:pt x="1252454" y="968418"/>
                    <a:pt x="1252454" y="989588"/>
                    <a:pt x="1238328" y="1010759"/>
                  </a:cubicBezTo>
                  <a:cubicBezTo>
                    <a:pt x="1224202" y="1031930"/>
                    <a:pt x="1203013" y="1038986"/>
                    <a:pt x="1174761" y="1038986"/>
                  </a:cubicBezTo>
                  <a:cubicBezTo>
                    <a:pt x="1174742" y="1038973"/>
                    <a:pt x="1172878" y="1037684"/>
                    <a:pt x="991122" y="911962"/>
                  </a:cubicBezTo>
                  <a:cubicBezTo>
                    <a:pt x="984059" y="904906"/>
                    <a:pt x="976996" y="904906"/>
                    <a:pt x="969933" y="911962"/>
                  </a:cubicBezTo>
                  <a:cubicBezTo>
                    <a:pt x="969933" y="919019"/>
                    <a:pt x="969933" y="926076"/>
                    <a:pt x="976996" y="933133"/>
                  </a:cubicBezTo>
                  <a:cubicBezTo>
                    <a:pt x="977008" y="933143"/>
                    <a:pt x="978180" y="934021"/>
                    <a:pt x="1090004" y="1017816"/>
                  </a:cubicBezTo>
                  <a:cubicBezTo>
                    <a:pt x="1097067" y="1038986"/>
                    <a:pt x="1090004" y="1060157"/>
                    <a:pt x="1082941" y="1074271"/>
                  </a:cubicBezTo>
                  <a:cubicBezTo>
                    <a:pt x="1061752" y="1095441"/>
                    <a:pt x="1040563" y="1109555"/>
                    <a:pt x="1019374" y="1109555"/>
                  </a:cubicBezTo>
                  <a:cubicBezTo>
                    <a:pt x="1019361" y="1109546"/>
                    <a:pt x="1018089" y="1108628"/>
                    <a:pt x="892239" y="1017816"/>
                  </a:cubicBezTo>
                  <a:cubicBezTo>
                    <a:pt x="892243" y="1017797"/>
                    <a:pt x="892533" y="1016447"/>
                    <a:pt x="913428" y="919019"/>
                  </a:cubicBezTo>
                  <a:cubicBezTo>
                    <a:pt x="913428" y="918992"/>
                    <a:pt x="913428" y="911948"/>
                    <a:pt x="913428" y="904906"/>
                  </a:cubicBezTo>
                  <a:cubicBezTo>
                    <a:pt x="920491" y="841394"/>
                    <a:pt x="878113" y="784939"/>
                    <a:pt x="814546" y="770825"/>
                  </a:cubicBezTo>
                  <a:cubicBezTo>
                    <a:pt x="807483" y="763768"/>
                    <a:pt x="807483" y="763768"/>
                    <a:pt x="800420" y="763768"/>
                  </a:cubicBezTo>
                  <a:cubicBezTo>
                    <a:pt x="793357" y="763768"/>
                    <a:pt x="786294" y="763768"/>
                    <a:pt x="779230" y="763768"/>
                  </a:cubicBezTo>
                  <a:cubicBezTo>
                    <a:pt x="772167" y="714370"/>
                    <a:pt x="736852" y="679085"/>
                    <a:pt x="687411" y="664972"/>
                  </a:cubicBezTo>
                  <a:cubicBezTo>
                    <a:pt x="680357" y="664972"/>
                    <a:pt x="673304" y="664972"/>
                    <a:pt x="673285" y="664972"/>
                  </a:cubicBezTo>
                  <a:cubicBezTo>
                    <a:pt x="637970" y="657915"/>
                    <a:pt x="609717" y="664972"/>
                    <a:pt x="588528" y="679085"/>
                  </a:cubicBezTo>
                  <a:cubicBezTo>
                    <a:pt x="574402" y="664972"/>
                    <a:pt x="553213" y="650858"/>
                    <a:pt x="524961" y="650858"/>
                  </a:cubicBezTo>
                  <a:cubicBezTo>
                    <a:pt x="524931" y="650858"/>
                    <a:pt x="517917" y="650858"/>
                    <a:pt x="517898" y="650858"/>
                  </a:cubicBezTo>
                  <a:cubicBezTo>
                    <a:pt x="489646" y="643801"/>
                    <a:pt x="461394" y="650858"/>
                    <a:pt x="440204" y="664972"/>
                  </a:cubicBezTo>
                  <a:cubicBezTo>
                    <a:pt x="419015" y="650858"/>
                    <a:pt x="390763" y="636744"/>
                    <a:pt x="369574" y="636744"/>
                  </a:cubicBezTo>
                  <a:cubicBezTo>
                    <a:pt x="355448" y="636744"/>
                    <a:pt x="341322" y="636744"/>
                    <a:pt x="327196" y="636744"/>
                  </a:cubicBezTo>
                  <a:cubicBezTo>
                    <a:pt x="284817" y="650858"/>
                    <a:pt x="256565" y="672028"/>
                    <a:pt x="242439" y="707313"/>
                  </a:cubicBezTo>
                  <a:cubicBezTo>
                    <a:pt x="242430" y="707310"/>
                    <a:pt x="242003" y="707167"/>
                    <a:pt x="221250" y="700256"/>
                  </a:cubicBezTo>
                  <a:cubicBezTo>
                    <a:pt x="214188" y="425073"/>
                    <a:pt x="362473" y="142834"/>
                    <a:pt x="362511" y="142762"/>
                  </a:cubicBezTo>
                  <a:close/>
                  <a:moveTo>
                    <a:pt x="1723364" y="112687"/>
                  </a:moveTo>
                  <a:cubicBezTo>
                    <a:pt x="1743550" y="115333"/>
                    <a:pt x="1760758" y="129886"/>
                    <a:pt x="1766052" y="156347"/>
                  </a:cubicBezTo>
                  <a:cubicBezTo>
                    <a:pt x="1766054" y="156361"/>
                    <a:pt x="1766355" y="158999"/>
                    <a:pt x="1822529" y="650276"/>
                  </a:cubicBezTo>
                  <a:cubicBezTo>
                    <a:pt x="1822529" y="678501"/>
                    <a:pt x="1801350" y="706725"/>
                    <a:pt x="1766052" y="706725"/>
                  </a:cubicBezTo>
                  <a:cubicBezTo>
                    <a:pt x="1766043" y="706725"/>
                    <a:pt x="1765216" y="706725"/>
                    <a:pt x="1688397" y="706725"/>
                  </a:cubicBezTo>
                  <a:cubicBezTo>
                    <a:pt x="1709572" y="332816"/>
                    <a:pt x="1533148" y="156409"/>
                    <a:pt x="1533086" y="156347"/>
                  </a:cubicBezTo>
                  <a:cubicBezTo>
                    <a:pt x="1533096" y="156345"/>
                    <a:pt x="1534390" y="156021"/>
                    <a:pt x="1702516" y="114010"/>
                  </a:cubicBezTo>
                  <a:cubicBezTo>
                    <a:pt x="1709576" y="112246"/>
                    <a:pt x="1716635" y="111805"/>
                    <a:pt x="1723364" y="112687"/>
                  </a:cubicBezTo>
                  <a:close/>
                  <a:moveTo>
                    <a:pt x="216121" y="52882"/>
                  </a:moveTo>
                  <a:cubicBezTo>
                    <a:pt x="222948" y="53102"/>
                    <a:pt x="229996" y="54864"/>
                    <a:pt x="237043" y="58387"/>
                  </a:cubicBezTo>
                  <a:cubicBezTo>
                    <a:pt x="237043" y="58387"/>
                    <a:pt x="237043" y="58387"/>
                    <a:pt x="321609" y="107717"/>
                  </a:cubicBezTo>
                  <a:cubicBezTo>
                    <a:pt x="321609" y="107717"/>
                    <a:pt x="159524" y="410746"/>
                    <a:pt x="173618" y="706726"/>
                  </a:cubicBezTo>
                  <a:cubicBezTo>
                    <a:pt x="173618" y="706726"/>
                    <a:pt x="173618" y="706726"/>
                    <a:pt x="39721" y="678538"/>
                  </a:cubicBezTo>
                  <a:cubicBezTo>
                    <a:pt x="11533" y="678538"/>
                    <a:pt x="-9609" y="650349"/>
                    <a:pt x="4485" y="615113"/>
                  </a:cubicBezTo>
                  <a:cubicBezTo>
                    <a:pt x="4485" y="615113"/>
                    <a:pt x="4485" y="615113"/>
                    <a:pt x="166571" y="86576"/>
                  </a:cubicBezTo>
                  <a:cubicBezTo>
                    <a:pt x="177142" y="65434"/>
                    <a:pt x="195640" y="52221"/>
                    <a:pt x="216121" y="52882"/>
                  </a:cubicBezTo>
                  <a:close/>
                  <a:moveTo>
                    <a:pt x="811860" y="637"/>
                  </a:moveTo>
                  <a:cubicBezTo>
                    <a:pt x="827743" y="-1131"/>
                    <a:pt x="843626" y="637"/>
                    <a:pt x="857745" y="7709"/>
                  </a:cubicBezTo>
                  <a:cubicBezTo>
                    <a:pt x="857763" y="7717"/>
                    <a:pt x="860458" y="8948"/>
                    <a:pt x="1260115" y="191579"/>
                  </a:cubicBezTo>
                  <a:cubicBezTo>
                    <a:pt x="1281293" y="205723"/>
                    <a:pt x="1302470" y="212795"/>
                    <a:pt x="1316589" y="212795"/>
                  </a:cubicBezTo>
                  <a:cubicBezTo>
                    <a:pt x="1358938" y="226937"/>
                    <a:pt x="1507151" y="198657"/>
                    <a:pt x="1507185" y="198651"/>
                  </a:cubicBezTo>
                  <a:cubicBezTo>
                    <a:pt x="1507263" y="198732"/>
                    <a:pt x="1655423" y="354319"/>
                    <a:pt x="1641309" y="679541"/>
                  </a:cubicBezTo>
                  <a:cubicBezTo>
                    <a:pt x="1641290" y="679545"/>
                    <a:pt x="1639948" y="679833"/>
                    <a:pt x="1542481" y="700757"/>
                  </a:cubicBezTo>
                  <a:cubicBezTo>
                    <a:pt x="1542454" y="700730"/>
                    <a:pt x="1535433" y="693697"/>
                    <a:pt x="1535422" y="693685"/>
                  </a:cubicBezTo>
                  <a:cubicBezTo>
                    <a:pt x="1535404" y="693673"/>
                    <a:pt x="1532978" y="691937"/>
                    <a:pt x="1189524" y="446168"/>
                  </a:cubicBezTo>
                  <a:cubicBezTo>
                    <a:pt x="1189512" y="446159"/>
                    <a:pt x="1187911" y="444983"/>
                    <a:pt x="977750" y="290586"/>
                  </a:cubicBezTo>
                  <a:cubicBezTo>
                    <a:pt x="977733" y="290578"/>
                    <a:pt x="976153" y="289858"/>
                    <a:pt x="822449" y="219867"/>
                  </a:cubicBezTo>
                  <a:cubicBezTo>
                    <a:pt x="822435" y="219874"/>
                    <a:pt x="820645" y="220824"/>
                    <a:pt x="582438" y="347161"/>
                  </a:cubicBezTo>
                  <a:cubicBezTo>
                    <a:pt x="568320" y="361305"/>
                    <a:pt x="547143" y="361305"/>
                    <a:pt x="525965" y="361305"/>
                  </a:cubicBezTo>
                  <a:cubicBezTo>
                    <a:pt x="490669" y="361305"/>
                    <a:pt x="462433" y="340089"/>
                    <a:pt x="448315" y="311802"/>
                  </a:cubicBezTo>
                  <a:cubicBezTo>
                    <a:pt x="420078" y="262298"/>
                    <a:pt x="434196" y="198651"/>
                    <a:pt x="483610" y="170363"/>
                  </a:cubicBezTo>
                  <a:cubicBezTo>
                    <a:pt x="483624" y="170356"/>
                    <a:pt x="484873" y="169694"/>
                    <a:pt x="603616" y="106715"/>
                  </a:cubicBezTo>
                  <a:cubicBezTo>
                    <a:pt x="603633" y="106706"/>
                    <a:pt x="605286" y="105770"/>
                    <a:pt x="765976" y="14781"/>
                  </a:cubicBezTo>
                  <a:cubicBezTo>
                    <a:pt x="780094" y="7709"/>
                    <a:pt x="795977" y="2405"/>
                    <a:pt x="811860" y="637"/>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dirty="0">
                <a:ln>
                  <a:solidFill>
                    <a:schemeClr val="tx1">
                      <a:alpha val="0"/>
                    </a:schemeClr>
                  </a:solidFill>
                </a:ln>
              </a:endParaRPr>
            </a:p>
          </p:txBody>
        </p:sp>
      </p:grpSp>
    </p:spTree>
    <p:extLst>
      <p:ext uri="{BB962C8B-B14F-4D97-AF65-F5344CB8AC3E}">
        <p14:creationId xmlns:p14="http://schemas.microsoft.com/office/powerpoint/2010/main" val="1792604782"/>
      </p:ext>
    </p:extLst>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41013"/>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Market </a:t>
            </a:r>
            <a:r>
              <a:rPr lang="en-US" dirty="0" smtClean="0"/>
              <a:t>Trend Observations</a:t>
            </a:r>
            <a:endParaRPr lang="en-US" dirty="0"/>
          </a:p>
        </p:txBody>
      </p:sp>
      <p:sp>
        <p:nvSpPr>
          <p:cNvPr id="3" name="Rectangle 2"/>
          <p:cNvSpPr/>
          <p:nvPr/>
        </p:nvSpPr>
        <p:spPr>
          <a:xfrm>
            <a:off x="546100" y="1073153"/>
            <a:ext cx="2554889" cy="1281495"/>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srgbClr val="FFFFFF"/>
              </a:solidFill>
              <a:effectLst/>
              <a:uLnTx/>
              <a:uFillTx/>
              <a:latin typeface="Arial"/>
              <a:ea typeface="+mn-ea"/>
              <a:cs typeface="+mn-cs"/>
            </a:endParaRPr>
          </a:p>
        </p:txBody>
      </p:sp>
      <p:sp>
        <p:nvSpPr>
          <p:cNvPr id="7" name="Rectangle 6"/>
          <p:cNvSpPr/>
          <p:nvPr/>
        </p:nvSpPr>
        <p:spPr>
          <a:xfrm>
            <a:off x="546100" y="2354648"/>
            <a:ext cx="2554889" cy="1835474"/>
          </a:xfrm>
          <a:prstGeom prst="rect">
            <a:avLst/>
          </a:prstGeom>
          <a:gradFill flip="none" rotWithShape="1">
            <a:gsLst>
              <a:gs pos="0">
                <a:schemeClr val="bg1">
                  <a:lumMod val="85000"/>
                </a:schemeClr>
              </a:gs>
              <a:gs pos="100000">
                <a:schemeClr val="bg1">
                  <a:lumMod val="95000"/>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Oval 11"/>
          <p:cNvSpPr/>
          <p:nvPr/>
        </p:nvSpPr>
        <p:spPr>
          <a:xfrm>
            <a:off x="1370466" y="1901570"/>
            <a:ext cx="906156" cy="906156"/>
          </a:xfrm>
          <a:prstGeom prst="ellipse">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srgbClr val="FFFFFF"/>
              </a:solidFill>
              <a:effectLst/>
              <a:uLnTx/>
              <a:uFillTx/>
              <a:latin typeface="Arial"/>
              <a:ea typeface="+mn-ea"/>
              <a:cs typeface="+mn-cs"/>
            </a:endParaRPr>
          </a:p>
        </p:txBody>
      </p:sp>
      <p:sp>
        <p:nvSpPr>
          <p:cNvPr id="13" name="Rectangle 12"/>
          <p:cNvSpPr/>
          <p:nvPr/>
        </p:nvSpPr>
        <p:spPr>
          <a:xfrm>
            <a:off x="546101" y="1215277"/>
            <a:ext cx="2530988" cy="58477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pitchFamily="34" charset="-128"/>
                <a:cs typeface="+mn-cs"/>
              </a:rPr>
              <a:t>Execution at the speed of software</a:t>
            </a:r>
          </a:p>
        </p:txBody>
      </p:sp>
      <p:sp>
        <p:nvSpPr>
          <p:cNvPr id="14" name="Rectangle 13"/>
          <p:cNvSpPr/>
          <p:nvPr/>
        </p:nvSpPr>
        <p:spPr>
          <a:xfrm>
            <a:off x="556261" y="2862227"/>
            <a:ext cx="2446020" cy="492443"/>
          </a:xfrm>
          <a:prstGeom prst="rect">
            <a:avLst/>
          </a:prstGeom>
        </p:spPr>
        <p:txBody>
          <a:bodyPr wrap="square">
            <a:spAutoFit/>
          </a:bodyPr>
          <a:lstStyle/>
          <a:p>
            <a:pPr marL="117475" marR="0" lvl="0" indent="-117475" algn="l" defTabSz="457200" rtl="0" eaLnBrk="1" fontAlgn="base" latinLnBrk="0" hangingPunct="1">
              <a:lnSpc>
                <a:spcPct val="100000"/>
              </a:lnSpc>
              <a:spcBef>
                <a:spcPct val="0"/>
              </a:spcBef>
              <a:spcAft>
                <a:spcPts val="4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4D4D4C"/>
                </a:solidFill>
                <a:effectLst/>
                <a:uLnTx/>
                <a:uFillTx/>
                <a:latin typeface="Arial"/>
                <a:ea typeface="ＭＳ Ｐゴシック" pitchFamily="34" charset="-128"/>
                <a:cs typeface="+mn-cs"/>
              </a:rPr>
              <a:t>Agility, DevOps, NFV, SDN, new services platforms</a:t>
            </a:r>
          </a:p>
        </p:txBody>
      </p:sp>
      <p:sp>
        <p:nvSpPr>
          <p:cNvPr id="15" name="Rectangle 14"/>
          <p:cNvSpPr/>
          <p:nvPr/>
        </p:nvSpPr>
        <p:spPr>
          <a:xfrm>
            <a:off x="6043011" y="1073153"/>
            <a:ext cx="2554889" cy="1281495"/>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srgbClr val="FFFFFF"/>
              </a:solidFill>
              <a:effectLst/>
              <a:uLnTx/>
              <a:uFillTx/>
              <a:latin typeface="Arial"/>
              <a:ea typeface="+mn-ea"/>
              <a:cs typeface="+mn-cs"/>
            </a:endParaRPr>
          </a:p>
        </p:txBody>
      </p:sp>
      <p:sp>
        <p:nvSpPr>
          <p:cNvPr id="16" name="Rectangle 15"/>
          <p:cNvSpPr/>
          <p:nvPr/>
        </p:nvSpPr>
        <p:spPr>
          <a:xfrm>
            <a:off x="6043011" y="2354648"/>
            <a:ext cx="2554889" cy="1835474"/>
          </a:xfrm>
          <a:prstGeom prst="rect">
            <a:avLst/>
          </a:prstGeom>
          <a:gradFill flip="none" rotWithShape="1">
            <a:gsLst>
              <a:gs pos="0">
                <a:schemeClr val="accent5">
                  <a:lumMod val="20000"/>
                  <a:lumOff val="80000"/>
                </a:schemeClr>
              </a:gs>
              <a:gs pos="100000">
                <a:schemeClr val="bg1">
                  <a:lumMod val="95000"/>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Oval 16"/>
          <p:cNvSpPr/>
          <p:nvPr/>
        </p:nvSpPr>
        <p:spPr>
          <a:xfrm>
            <a:off x="6867377" y="1901570"/>
            <a:ext cx="906156" cy="906156"/>
          </a:xfrm>
          <a:prstGeom prst="ellipse">
            <a:avLst/>
          </a:prstGeom>
          <a:solidFill>
            <a:schemeClr val="bg1"/>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srgbClr val="FFFFFF"/>
              </a:solidFill>
              <a:effectLst/>
              <a:uLnTx/>
              <a:uFillTx/>
              <a:latin typeface="Arial"/>
              <a:ea typeface="+mn-ea"/>
              <a:cs typeface="+mn-cs"/>
            </a:endParaRPr>
          </a:p>
        </p:txBody>
      </p:sp>
      <p:sp>
        <p:nvSpPr>
          <p:cNvPr id="18" name="Rectangle 17"/>
          <p:cNvSpPr/>
          <p:nvPr/>
        </p:nvSpPr>
        <p:spPr>
          <a:xfrm>
            <a:off x="6043012" y="1215277"/>
            <a:ext cx="2530988" cy="58477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pitchFamily="34" charset="-128"/>
                <a:cs typeface="+mn-cs"/>
              </a:rPr>
              <a:t>Rapidly changing business models</a:t>
            </a:r>
          </a:p>
        </p:txBody>
      </p:sp>
      <p:sp>
        <p:nvSpPr>
          <p:cNvPr id="19" name="Rectangle 18"/>
          <p:cNvSpPr/>
          <p:nvPr/>
        </p:nvSpPr>
        <p:spPr>
          <a:xfrm>
            <a:off x="6068411" y="2862227"/>
            <a:ext cx="2463449" cy="1195199"/>
          </a:xfrm>
          <a:prstGeom prst="rect">
            <a:avLst/>
          </a:prstGeom>
        </p:spPr>
        <p:txBody>
          <a:bodyPr wrap="square">
            <a:spAutoFit/>
          </a:bodyPr>
          <a:lstStyle/>
          <a:p>
            <a:pPr marL="117475" marR="0" lvl="0" indent="-117475" algn="l" defTabSz="457200" rtl="0" eaLnBrk="1" fontAlgn="base" latinLnBrk="0" hangingPunct="1">
              <a:lnSpc>
                <a:spcPct val="100000"/>
              </a:lnSpc>
              <a:spcBef>
                <a:spcPct val="0"/>
              </a:spcBef>
              <a:spcAft>
                <a:spcPts val="4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4D4D4C"/>
                </a:solidFill>
                <a:effectLst/>
                <a:uLnTx/>
                <a:uFillTx/>
                <a:latin typeface="Arial"/>
                <a:ea typeface="ＭＳ Ｐゴシック" pitchFamily="34" charset="-128"/>
                <a:cs typeface="+mn-cs"/>
              </a:rPr>
              <a:t>Cloud services, virtualization, programmable networks</a:t>
            </a:r>
          </a:p>
          <a:p>
            <a:pPr marL="117475" marR="0" lvl="0" indent="-117475" algn="l" defTabSz="457200" rtl="0" eaLnBrk="1" fontAlgn="base" latinLnBrk="0" hangingPunct="1">
              <a:lnSpc>
                <a:spcPct val="100000"/>
              </a:lnSpc>
              <a:spcBef>
                <a:spcPct val="0"/>
              </a:spcBef>
              <a:spcAft>
                <a:spcPts val="4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4D4D4C"/>
                </a:solidFill>
                <a:effectLst/>
                <a:uLnTx/>
                <a:uFillTx/>
                <a:latin typeface="Arial"/>
                <a:ea typeface="ＭＳ Ｐゴシック" pitchFamily="34" charset="-128"/>
                <a:cs typeface="+mn-cs"/>
              </a:rPr>
              <a:t>New ecosystems </a:t>
            </a:r>
            <a:r>
              <a:rPr kumimoji="0" lang="en-US" sz="1300" b="0" i="0" u="none" strike="noStrike" kern="1200" cap="none" spc="0" normalizeH="0" baseline="0" noProof="0" dirty="0" smtClean="0">
                <a:ln>
                  <a:noFill/>
                </a:ln>
                <a:solidFill>
                  <a:srgbClr val="4D4D4C"/>
                </a:solidFill>
                <a:effectLst/>
                <a:uLnTx/>
                <a:uFillTx/>
                <a:latin typeface="Arial"/>
                <a:ea typeface="ＭＳ Ｐゴシック" pitchFamily="34" charset="-128"/>
                <a:cs typeface="+mn-cs"/>
              </a:rPr>
              <a:t>and</a:t>
            </a:r>
            <a:br>
              <a:rPr kumimoji="0" lang="en-US" sz="1300" b="0" i="0" u="none" strike="noStrike" kern="1200" cap="none" spc="0" normalizeH="0" baseline="0" noProof="0" dirty="0" smtClean="0">
                <a:ln>
                  <a:noFill/>
                </a:ln>
                <a:solidFill>
                  <a:srgbClr val="4D4D4C"/>
                </a:solidFill>
                <a:effectLst/>
                <a:uLnTx/>
                <a:uFillTx/>
                <a:latin typeface="Arial"/>
                <a:ea typeface="ＭＳ Ｐゴシック" pitchFamily="34" charset="-128"/>
                <a:cs typeface="+mn-cs"/>
              </a:rPr>
            </a:br>
            <a:r>
              <a:rPr kumimoji="0" lang="en-US" sz="1300" b="0" i="0" u="none" strike="noStrike" kern="1200" cap="none" spc="0" normalizeH="0" baseline="0" noProof="0" dirty="0" smtClean="0">
                <a:ln>
                  <a:noFill/>
                </a:ln>
                <a:solidFill>
                  <a:srgbClr val="4D4D4C"/>
                </a:solidFill>
                <a:effectLst/>
                <a:uLnTx/>
                <a:uFillTx/>
                <a:latin typeface="Arial"/>
                <a:ea typeface="ＭＳ Ｐゴシック" pitchFamily="34" charset="-128"/>
                <a:cs typeface="+mn-cs"/>
              </a:rPr>
              <a:t>value </a:t>
            </a:r>
            <a:r>
              <a:rPr kumimoji="0" lang="en-US" sz="1300" b="0" i="0" u="none" strike="noStrike" kern="1200" cap="none" spc="0" normalizeH="0" baseline="0" noProof="0" dirty="0">
                <a:ln>
                  <a:noFill/>
                </a:ln>
                <a:solidFill>
                  <a:srgbClr val="4D4D4C"/>
                </a:solidFill>
                <a:effectLst/>
                <a:uLnTx/>
                <a:uFillTx/>
                <a:latin typeface="Arial"/>
                <a:ea typeface="ＭＳ Ｐゴシック" pitchFamily="34" charset="-128"/>
                <a:cs typeface="+mn-cs"/>
              </a:rPr>
              <a:t>chains</a:t>
            </a:r>
          </a:p>
          <a:p>
            <a:pPr marL="117475" marR="0" lvl="0" indent="-117475" algn="l" defTabSz="457200" rtl="0" eaLnBrk="1" fontAlgn="base" latinLnBrk="0" hangingPunct="1">
              <a:lnSpc>
                <a:spcPct val="100000"/>
              </a:lnSpc>
              <a:spcBef>
                <a:spcPct val="0"/>
              </a:spcBef>
              <a:spcAft>
                <a:spcPts val="4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4D4D4C"/>
                </a:solidFill>
                <a:effectLst/>
                <a:uLnTx/>
                <a:uFillTx/>
                <a:latin typeface="Arial"/>
                <a:ea typeface="ＭＳ Ｐゴシック" pitchFamily="34" charset="-128"/>
                <a:cs typeface="+mn-cs"/>
              </a:rPr>
              <a:t>OTT C</a:t>
            </a:r>
            <a:r>
              <a:rPr kumimoji="0" lang="en-US" sz="1300" b="0" i="0" u="none" strike="noStrike" kern="1200" cap="none" spc="0" normalizeH="0" baseline="0" noProof="0" dirty="0" smtClean="0">
                <a:ln>
                  <a:noFill/>
                </a:ln>
                <a:solidFill>
                  <a:srgbClr val="4D4D4C"/>
                </a:solidFill>
                <a:effectLst/>
                <a:uLnTx/>
                <a:uFillTx/>
                <a:latin typeface="Arial"/>
                <a:ea typeface="ＭＳ Ｐゴシック" pitchFamily="34" charset="-128"/>
                <a:cs typeface="+mn-cs"/>
              </a:rPr>
              <a:t>o-opetition</a:t>
            </a:r>
            <a:endParaRPr kumimoji="0" lang="en-US" sz="1300" b="0" i="0" u="none" strike="noStrike" kern="1200" cap="none" spc="0" normalizeH="0" baseline="0" noProof="0" dirty="0">
              <a:ln>
                <a:noFill/>
              </a:ln>
              <a:solidFill>
                <a:srgbClr val="4D4D4C"/>
              </a:solidFill>
              <a:effectLst/>
              <a:uLnTx/>
              <a:uFillTx/>
              <a:latin typeface="Arial"/>
              <a:ea typeface="ＭＳ Ｐゴシック" pitchFamily="34" charset="-128"/>
              <a:cs typeface="+mn-cs"/>
            </a:endParaRPr>
          </a:p>
        </p:txBody>
      </p:sp>
      <p:sp>
        <p:nvSpPr>
          <p:cNvPr id="20" name="Rectangle 19"/>
          <p:cNvSpPr/>
          <p:nvPr/>
        </p:nvSpPr>
        <p:spPr>
          <a:xfrm>
            <a:off x="3299811" y="1073153"/>
            <a:ext cx="2554889" cy="128149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srgbClr val="FFFFFF"/>
              </a:solidFill>
              <a:effectLst/>
              <a:uLnTx/>
              <a:uFillTx/>
              <a:latin typeface="Arial"/>
              <a:ea typeface="+mn-ea"/>
              <a:cs typeface="+mn-cs"/>
            </a:endParaRPr>
          </a:p>
        </p:txBody>
      </p:sp>
      <p:sp>
        <p:nvSpPr>
          <p:cNvPr id="21" name="Rectangle 20"/>
          <p:cNvSpPr/>
          <p:nvPr/>
        </p:nvSpPr>
        <p:spPr>
          <a:xfrm>
            <a:off x="3299811" y="2354648"/>
            <a:ext cx="2554889" cy="1835474"/>
          </a:xfrm>
          <a:prstGeom prst="rect">
            <a:avLst/>
          </a:prstGeom>
          <a:gradFill flip="none" rotWithShape="1">
            <a:gsLst>
              <a:gs pos="0">
                <a:schemeClr val="accent4">
                  <a:lumMod val="20000"/>
                  <a:lumOff val="80000"/>
                </a:schemeClr>
              </a:gs>
              <a:gs pos="100000">
                <a:schemeClr val="bg1">
                  <a:lumMod val="95000"/>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2" name="Oval 21"/>
          <p:cNvSpPr/>
          <p:nvPr/>
        </p:nvSpPr>
        <p:spPr>
          <a:xfrm>
            <a:off x="4124177" y="1901570"/>
            <a:ext cx="906156" cy="906156"/>
          </a:xfrm>
          <a:prstGeom prst="ellipse">
            <a:avLst/>
          </a:prstGeom>
          <a:solidFill>
            <a:schemeClr val="bg1"/>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srgbClr val="FFFFFF"/>
              </a:solidFill>
              <a:effectLst/>
              <a:uLnTx/>
              <a:uFillTx/>
              <a:latin typeface="Arial"/>
              <a:ea typeface="+mn-ea"/>
              <a:cs typeface="+mn-cs"/>
            </a:endParaRPr>
          </a:p>
        </p:txBody>
      </p:sp>
      <p:sp>
        <p:nvSpPr>
          <p:cNvPr id="23" name="Rectangle 22"/>
          <p:cNvSpPr/>
          <p:nvPr/>
        </p:nvSpPr>
        <p:spPr>
          <a:xfrm>
            <a:off x="3299812" y="1079661"/>
            <a:ext cx="2530988" cy="830997"/>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pitchFamily="34" charset="-128"/>
                <a:cs typeface="+mn-cs"/>
              </a:rPr>
              <a:t>Changing customer behavior and new expectations</a:t>
            </a:r>
          </a:p>
        </p:txBody>
      </p:sp>
      <p:sp>
        <p:nvSpPr>
          <p:cNvPr id="24" name="Rectangle 23"/>
          <p:cNvSpPr/>
          <p:nvPr/>
        </p:nvSpPr>
        <p:spPr>
          <a:xfrm>
            <a:off x="3309971" y="2862227"/>
            <a:ext cx="2435509" cy="743793"/>
          </a:xfrm>
          <a:prstGeom prst="rect">
            <a:avLst/>
          </a:prstGeom>
        </p:spPr>
        <p:txBody>
          <a:bodyPr wrap="square">
            <a:spAutoFit/>
          </a:bodyPr>
          <a:lstStyle/>
          <a:p>
            <a:pPr marL="117475" marR="0" lvl="0" indent="-117475" algn="l" defTabSz="457200" rtl="0" eaLnBrk="1" fontAlgn="base" latinLnBrk="0" hangingPunct="1">
              <a:lnSpc>
                <a:spcPct val="100000"/>
              </a:lnSpc>
              <a:spcBef>
                <a:spcPct val="0"/>
              </a:spcBef>
              <a:spcAft>
                <a:spcPts val="4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4D4D4C"/>
                </a:solidFill>
                <a:effectLst/>
                <a:uLnTx/>
                <a:uFillTx/>
                <a:latin typeface="Arial"/>
                <a:ea typeface="ＭＳ Ｐゴシック" pitchFamily="34" charset="-128"/>
                <a:cs typeface="+mn-cs"/>
              </a:rPr>
              <a:t>Everything on demand</a:t>
            </a:r>
          </a:p>
          <a:p>
            <a:pPr marL="117475" marR="0" lvl="0" indent="-117475" algn="l" defTabSz="457200" rtl="0" eaLnBrk="1" fontAlgn="base" latinLnBrk="0" hangingPunct="1">
              <a:lnSpc>
                <a:spcPct val="100000"/>
              </a:lnSpc>
              <a:spcBef>
                <a:spcPct val="0"/>
              </a:spcBef>
              <a:spcAft>
                <a:spcPts val="4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4D4D4C"/>
                </a:solidFill>
                <a:effectLst/>
                <a:uLnTx/>
                <a:uFillTx/>
                <a:latin typeface="Arial"/>
                <a:ea typeface="ＭＳ Ｐゴシック" pitchFamily="34" charset="-128"/>
                <a:cs typeface="+mn-cs"/>
              </a:rPr>
              <a:t>New services with a </a:t>
            </a:r>
            <a:r>
              <a:rPr kumimoji="0" lang="en-US" sz="1300" b="0" i="0" u="none" strike="noStrike" kern="1200" cap="none" spc="0" normalizeH="0" baseline="0" noProof="0" dirty="0" smtClean="0">
                <a:ln>
                  <a:noFill/>
                </a:ln>
                <a:solidFill>
                  <a:srgbClr val="4D4D4C"/>
                </a:solidFill>
                <a:effectLst/>
                <a:uLnTx/>
                <a:uFillTx/>
                <a:latin typeface="Arial"/>
                <a:ea typeface="ＭＳ Ｐゴシック" pitchFamily="34" charset="-128"/>
                <a:cs typeface="+mn-cs"/>
              </a:rPr>
              <a:t>press</a:t>
            </a:r>
            <a:br>
              <a:rPr kumimoji="0" lang="en-US" sz="1300" b="0" i="0" u="none" strike="noStrike" kern="1200" cap="none" spc="0" normalizeH="0" baseline="0" noProof="0" dirty="0" smtClean="0">
                <a:ln>
                  <a:noFill/>
                </a:ln>
                <a:solidFill>
                  <a:srgbClr val="4D4D4C"/>
                </a:solidFill>
                <a:effectLst/>
                <a:uLnTx/>
                <a:uFillTx/>
                <a:latin typeface="Arial"/>
                <a:ea typeface="ＭＳ Ｐゴシック" pitchFamily="34" charset="-128"/>
                <a:cs typeface="+mn-cs"/>
              </a:rPr>
            </a:br>
            <a:r>
              <a:rPr kumimoji="0" lang="en-US" sz="1300" b="0" i="0" u="none" strike="noStrike" kern="1200" cap="none" spc="0" normalizeH="0" baseline="0" noProof="0" dirty="0" smtClean="0">
                <a:ln>
                  <a:noFill/>
                </a:ln>
                <a:solidFill>
                  <a:srgbClr val="4D4D4C"/>
                </a:solidFill>
                <a:effectLst/>
                <a:uLnTx/>
                <a:uFillTx/>
                <a:latin typeface="Arial"/>
                <a:ea typeface="ＭＳ Ｐゴシック" pitchFamily="34" charset="-128"/>
                <a:cs typeface="+mn-cs"/>
              </a:rPr>
              <a:t>of </a:t>
            </a:r>
            <a:r>
              <a:rPr kumimoji="0" lang="en-US" sz="1300" b="0" i="0" u="none" strike="noStrike" kern="1200" cap="none" spc="0" normalizeH="0" baseline="0" noProof="0" dirty="0">
                <a:ln>
                  <a:noFill/>
                </a:ln>
                <a:solidFill>
                  <a:srgbClr val="4D4D4C"/>
                </a:solidFill>
                <a:effectLst/>
                <a:uLnTx/>
                <a:uFillTx/>
                <a:latin typeface="Arial"/>
                <a:ea typeface="ＭＳ Ｐゴシック" pitchFamily="34" charset="-128"/>
                <a:cs typeface="+mn-cs"/>
              </a:rPr>
              <a:t>a button</a:t>
            </a:r>
          </a:p>
        </p:txBody>
      </p:sp>
      <p:sp>
        <p:nvSpPr>
          <p:cNvPr id="31" name="Rectangle 30"/>
          <p:cNvSpPr/>
          <p:nvPr/>
        </p:nvSpPr>
        <p:spPr>
          <a:xfrm>
            <a:off x="0" y="4109603"/>
            <a:ext cx="9143999" cy="497634"/>
          </a:xfrm>
          <a:prstGeom prst="rect">
            <a:avLst/>
          </a:prstGeom>
          <a:solidFill>
            <a:schemeClr val="tx1"/>
          </a:solidFill>
        </p:spPr>
        <p:txBody>
          <a:bodyPr wrap="none" anchor="ctr" anchorCtr="0">
            <a:no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ＭＳ Ｐゴシック" pitchFamily="34" charset="-128"/>
                <a:cs typeface="+mn-cs"/>
              </a:rPr>
              <a:t>All of this requires successful, flexible automation. </a:t>
            </a:r>
          </a:p>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ＭＳ Ｐゴシック" pitchFamily="34" charset="-128"/>
                <a:cs typeface="+mn-cs"/>
              </a:rPr>
              <a:t>But complexity has destroyed many automation initiatives.</a:t>
            </a:r>
          </a:p>
        </p:txBody>
      </p:sp>
      <p:pic>
        <p:nvPicPr>
          <p:cNvPr id="1026" name="Picture 2" descr="Y:\Training\Cisco Templates\2010_Updated Templates\New Cisco Brand\Kubrik Icons\256 Pixel Size\Smart_install_1219_256.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51329" y="2082433"/>
            <a:ext cx="554591" cy="554591"/>
          </a:xfrm>
          <a:prstGeom prst="rect">
            <a:avLst/>
          </a:prstGeom>
          <a:noFill/>
          <a:effectLst>
            <a:outerShdw blurRad="50800" dist="38100" dir="5400000" algn="t" rotWithShape="0">
              <a:prstClr val="black">
                <a:alpha val="40000"/>
              </a:prstClr>
            </a:outerShdw>
          </a:effectLst>
        </p:spPr>
      </p:pic>
      <p:pic>
        <p:nvPicPr>
          <p:cNvPr id="4" name="Picture 2" descr="Y:\Training\Cisco Templates\2010_Updated Templates\New Cisco Brand\Kubrik Icons\256 Pixel Size\user_0020_256.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72455" y="2049848"/>
            <a:ext cx="609600" cy="609600"/>
          </a:xfrm>
          <a:prstGeom prst="rect">
            <a:avLst/>
          </a:prstGeom>
          <a:noFill/>
        </p:spPr>
      </p:pic>
      <p:grpSp>
        <p:nvGrpSpPr>
          <p:cNvPr id="25" name="Group 24"/>
          <p:cNvGrpSpPr/>
          <p:nvPr/>
        </p:nvGrpSpPr>
        <p:grpSpPr>
          <a:xfrm>
            <a:off x="7008017" y="2014835"/>
            <a:ext cx="611984" cy="625406"/>
            <a:chOff x="7034212" y="2012950"/>
            <a:chExt cx="615157" cy="628650"/>
          </a:xfrm>
        </p:grpSpPr>
        <p:pic>
          <p:nvPicPr>
            <p:cNvPr id="1027" name="Picture 3" descr="Y:\Training\Cisco Templates\2010_Updated Templates\New Cisco Brand\Kubrik Icons\256 Pixel Size\Work_1192_256.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34212" y="2012950"/>
              <a:ext cx="609600" cy="609600"/>
            </a:xfrm>
            <a:prstGeom prst="rect">
              <a:avLst/>
            </a:prstGeom>
            <a:noFill/>
          </p:spPr>
        </p:pic>
        <p:pic>
          <p:nvPicPr>
            <p:cNvPr id="1028" name="Picture 4" descr="Y:\Training\Cisco Templates\2010_Updated Templates\New Cisco Brand\Kubrik Icons\256 Pixel Size\forward_1083_256.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415213" y="2407444"/>
              <a:ext cx="234156" cy="234156"/>
            </a:xfrm>
            <a:prstGeom prst="rect">
              <a:avLst/>
            </a:prstGeom>
            <a:noFill/>
          </p:spPr>
        </p:pic>
      </p:grpSp>
    </p:spTree>
    <p:extLst>
      <p:ext uri="{BB962C8B-B14F-4D97-AF65-F5344CB8AC3E}">
        <p14:creationId xmlns:p14="http://schemas.microsoft.com/office/powerpoint/2010/main" val="2638762626"/>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Four Pillars of Orchestration</a:t>
            </a:r>
            <a:endParaRPr lang="en-US" sz="2000" dirty="0"/>
          </a:p>
        </p:txBody>
      </p:sp>
      <p:grpSp>
        <p:nvGrpSpPr>
          <p:cNvPr id="4" name="Group 3"/>
          <p:cNvGrpSpPr/>
          <p:nvPr/>
        </p:nvGrpSpPr>
        <p:grpSpPr>
          <a:xfrm>
            <a:off x="1737707" y="1466068"/>
            <a:ext cx="2733933" cy="1045639"/>
            <a:chOff x="1737707" y="1466068"/>
            <a:chExt cx="2733933" cy="1045639"/>
          </a:xfrm>
        </p:grpSpPr>
        <p:sp>
          <p:nvSpPr>
            <p:cNvPr id="33" name="Rounded Rectangle 32"/>
            <p:cNvSpPr/>
            <p:nvPr/>
          </p:nvSpPr>
          <p:spPr>
            <a:xfrm>
              <a:off x="1817234" y="1532641"/>
              <a:ext cx="2654406" cy="979066"/>
            </a:xfrm>
            <a:prstGeom prst="roundRect">
              <a:avLst/>
            </a:prstGeom>
            <a:solidFill>
              <a:schemeClr val="accent3">
                <a:lumMod val="60000"/>
                <a:lumOff val="40000"/>
              </a:schemeClr>
            </a:soli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1920239" y="1710907"/>
              <a:ext cx="2448390" cy="646331"/>
            </a:xfrm>
            <a:prstGeom prst="rect">
              <a:avLst/>
            </a:prstGeom>
            <a:noFill/>
          </p:spPr>
          <p:txBody>
            <a:bodyPr wrap="square" rtlCol="0" anchor="ctr">
              <a:spAutoFit/>
            </a:bodyPr>
            <a:lstStyle/>
            <a:p>
              <a:pPr algn="ctr" defTabSz="685492" fontAlgn="auto">
                <a:spcBef>
                  <a:spcPts val="0"/>
                </a:spcBef>
                <a:spcAft>
                  <a:spcPts val="0"/>
                </a:spcAft>
                <a:defRPr/>
              </a:pPr>
              <a:r>
                <a:rPr lang="en-US" kern="0" dirty="0" smtClean="0">
                  <a:solidFill>
                    <a:prstClr val="white"/>
                  </a:solidFill>
                  <a:latin typeface="+mn-lt"/>
                  <a:ea typeface="Apple LiGothic Medium"/>
                  <a:cs typeface="Apple LiGothic Medium"/>
                </a:rPr>
                <a:t>Orchestration Across Multiple Domains</a:t>
              </a:r>
            </a:p>
          </p:txBody>
        </p:sp>
        <p:grpSp>
          <p:nvGrpSpPr>
            <p:cNvPr id="29" name="Group 28"/>
            <p:cNvGrpSpPr/>
            <p:nvPr/>
          </p:nvGrpSpPr>
          <p:grpSpPr>
            <a:xfrm>
              <a:off x="1737707" y="1466068"/>
              <a:ext cx="355721" cy="278095"/>
              <a:chOff x="535248" y="1170967"/>
              <a:chExt cx="355721" cy="278095"/>
            </a:xfrm>
          </p:grpSpPr>
          <p:sp>
            <p:nvSpPr>
              <p:cNvPr id="30" name="Oval 10"/>
              <p:cNvSpPr>
                <a:spLocks noChangeArrowheads="1"/>
              </p:cNvSpPr>
              <p:nvPr/>
            </p:nvSpPr>
            <p:spPr bwMode="auto">
              <a:xfrm>
                <a:off x="576270" y="1170967"/>
                <a:ext cx="278095" cy="278095"/>
              </a:xfrm>
              <a:prstGeom prst="ellipse">
                <a:avLst/>
              </a:prstGeom>
              <a:solidFill>
                <a:schemeClr val="accent5">
                  <a:lumMod val="50000"/>
                </a:schemeClr>
              </a:solidFill>
              <a:ln w="19050">
                <a:solidFill>
                  <a:srgbClr val="FFFFFF"/>
                </a:solidFill>
                <a:round/>
                <a:headEnd/>
                <a:tailEnd/>
              </a:ln>
              <a:effectLst>
                <a:outerShdw blurRad="63500" sx="102000" sy="102000" algn="ctr" rotWithShape="0">
                  <a:prstClr val="black">
                    <a:alpha val="40000"/>
                  </a:prstClr>
                </a:outerShdw>
              </a:effectLst>
            </p:spPr>
            <p:txBody>
              <a:bodyPr wrap="none" lIns="73025" tIns="36511" rIns="73025" bIns="36511" anchor="ctr"/>
              <a:lstStyle/>
              <a:p>
                <a:pPr>
                  <a:defRPr/>
                </a:pPr>
                <a:endParaRPr lang="en-US" sz="1400" dirty="0">
                  <a:solidFill>
                    <a:srgbClr val="62D1FE"/>
                  </a:solidFill>
                  <a:latin typeface="Arial" charset="0"/>
                  <a:ea typeface="ＭＳ Ｐゴシック" charset="-128"/>
                  <a:cs typeface="ＭＳ Ｐゴシック" charset="-128"/>
                </a:endParaRPr>
              </a:p>
            </p:txBody>
          </p:sp>
          <p:sp>
            <p:nvSpPr>
              <p:cNvPr id="31" name="AutoShape 12"/>
              <p:cNvSpPr>
                <a:spLocks noChangeArrowheads="1"/>
              </p:cNvSpPr>
              <p:nvPr/>
            </p:nvSpPr>
            <p:spPr bwMode="auto">
              <a:xfrm rot="5400000">
                <a:off x="662600" y="1124806"/>
                <a:ext cx="103317" cy="230661"/>
              </a:xfrm>
              <a:prstGeom prst="moon">
                <a:avLst>
                  <a:gd name="adj" fmla="val 50000"/>
                </a:avLst>
              </a:prstGeom>
              <a:gradFill rotWithShape="1">
                <a:gsLst>
                  <a:gs pos="0">
                    <a:srgbClr val="FFFFFF">
                      <a:alpha val="29999"/>
                    </a:srgbClr>
                  </a:gs>
                  <a:gs pos="100000">
                    <a:srgbClr val="66327E">
                      <a:alpha val="0"/>
                    </a:srgbClr>
                  </a:gs>
                </a:gsLst>
                <a:lin ang="0" scaled="1"/>
              </a:gradFill>
              <a:ln w="50800">
                <a:noFill/>
                <a:miter lim="800000"/>
                <a:headEnd/>
                <a:tailEnd/>
              </a:ln>
            </p:spPr>
            <p:txBody>
              <a:bodyPr rot="10800000" vert="eaVert" wrap="none" anchor="ctr"/>
              <a:lstStyle/>
              <a:p>
                <a:endParaRPr lang="en-US" sz="1400">
                  <a:solidFill>
                    <a:srgbClr val="62D1FE"/>
                  </a:solidFill>
                  <a:ea typeface="MS PGothic" pitchFamily="34" charset="-128"/>
                  <a:cs typeface="Arial" pitchFamily="34" charset="0"/>
                </a:endParaRPr>
              </a:p>
            </p:txBody>
          </p:sp>
          <p:sp>
            <p:nvSpPr>
              <p:cNvPr id="32" name="TextBox 31"/>
              <p:cNvSpPr txBox="1"/>
              <p:nvPr/>
            </p:nvSpPr>
            <p:spPr>
              <a:xfrm>
                <a:off x="535248" y="1186481"/>
                <a:ext cx="355721" cy="258532"/>
              </a:xfrm>
              <a:prstGeom prst="rect">
                <a:avLst/>
              </a:prstGeom>
              <a:noFill/>
            </p:spPr>
            <p:txBody>
              <a:bodyPr wrap="square" rtlCol="0">
                <a:spAutoFit/>
              </a:bodyPr>
              <a:lstStyle/>
              <a:p>
                <a:pPr algn="ctr">
                  <a:lnSpc>
                    <a:spcPct val="90000"/>
                  </a:lnSpc>
                  <a:spcBef>
                    <a:spcPts val="600"/>
                  </a:spcBef>
                </a:pPr>
                <a:r>
                  <a:rPr lang="en-US" sz="1200" dirty="0" smtClean="0">
                    <a:solidFill>
                      <a:schemeClr val="bg1"/>
                    </a:solidFill>
                  </a:rPr>
                  <a:t>1</a:t>
                </a:r>
              </a:p>
            </p:txBody>
          </p:sp>
        </p:grpSp>
      </p:grpSp>
      <p:sp>
        <p:nvSpPr>
          <p:cNvPr id="59" name="Rounded Rectangle 58"/>
          <p:cNvSpPr/>
          <p:nvPr/>
        </p:nvSpPr>
        <p:spPr>
          <a:xfrm>
            <a:off x="4678178" y="1532641"/>
            <a:ext cx="2654405" cy="979066"/>
          </a:xfrm>
          <a:prstGeom prst="roundRect">
            <a:avLst/>
          </a:prstGeom>
          <a:solidFill>
            <a:schemeClr val="bg2">
              <a:lumMod val="65000"/>
            </a:schemeClr>
          </a:soli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Box 59"/>
          <p:cNvSpPr txBox="1"/>
          <p:nvPr/>
        </p:nvSpPr>
        <p:spPr>
          <a:xfrm>
            <a:off x="4928836" y="1710907"/>
            <a:ext cx="2153086" cy="646331"/>
          </a:xfrm>
          <a:prstGeom prst="rect">
            <a:avLst/>
          </a:prstGeom>
          <a:noFill/>
        </p:spPr>
        <p:txBody>
          <a:bodyPr wrap="square" rtlCol="0" anchor="ctr">
            <a:spAutoFit/>
          </a:bodyPr>
          <a:lstStyle/>
          <a:p>
            <a:pPr algn="ctr" defTabSz="685492" fontAlgn="auto">
              <a:spcBef>
                <a:spcPts val="0"/>
              </a:spcBef>
              <a:spcAft>
                <a:spcPts val="0"/>
              </a:spcAft>
              <a:defRPr/>
            </a:pPr>
            <a:r>
              <a:rPr lang="en-US" kern="0" dirty="0" smtClean="0">
                <a:solidFill>
                  <a:prstClr val="white"/>
                </a:solidFill>
                <a:latin typeface="+mn-lt"/>
                <a:ea typeface="Apple LiGothic Medium"/>
                <a:cs typeface="Apple LiGothic Medium"/>
              </a:rPr>
              <a:t>State </a:t>
            </a:r>
            <a:br>
              <a:rPr lang="en-US" kern="0" dirty="0" smtClean="0">
                <a:solidFill>
                  <a:prstClr val="white"/>
                </a:solidFill>
                <a:latin typeface="+mn-lt"/>
                <a:ea typeface="Apple LiGothic Medium"/>
                <a:cs typeface="Apple LiGothic Medium"/>
              </a:rPr>
            </a:br>
            <a:r>
              <a:rPr lang="en-US" kern="0" dirty="0" smtClean="0">
                <a:solidFill>
                  <a:prstClr val="white"/>
                </a:solidFill>
                <a:latin typeface="+mn-lt"/>
                <a:ea typeface="Apple LiGothic Medium"/>
                <a:cs typeface="Apple LiGothic Medium"/>
              </a:rPr>
              <a:t>Convergence</a:t>
            </a:r>
          </a:p>
        </p:txBody>
      </p:sp>
      <p:grpSp>
        <p:nvGrpSpPr>
          <p:cNvPr id="37" name="Group 36"/>
          <p:cNvGrpSpPr/>
          <p:nvPr/>
        </p:nvGrpSpPr>
        <p:grpSpPr>
          <a:xfrm>
            <a:off x="4551163" y="1466068"/>
            <a:ext cx="355721" cy="278095"/>
            <a:chOff x="535248" y="1170967"/>
            <a:chExt cx="355721" cy="278095"/>
          </a:xfrm>
        </p:grpSpPr>
        <p:sp>
          <p:nvSpPr>
            <p:cNvPr id="56" name="Oval 10"/>
            <p:cNvSpPr>
              <a:spLocks noChangeArrowheads="1"/>
            </p:cNvSpPr>
            <p:nvPr/>
          </p:nvSpPr>
          <p:spPr bwMode="auto">
            <a:xfrm>
              <a:off x="576270" y="1170967"/>
              <a:ext cx="278095" cy="278095"/>
            </a:xfrm>
            <a:prstGeom prst="ellipse">
              <a:avLst/>
            </a:prstGeom>
            <a:solidFill>
              <a:schemeClr val="accent5">
                <a:lumMod val="50000"/>
              </a:schemeClr>
            </a:solidFill>
            <a:ln w="19050">
              <a:solidFill>
                <a:srgbClr val="FFFFFF"/>
              </a:solidFill>
              <a:round/>
              <a:headEnd/>
              <a:tailEnd/>
            </a:ln>
            <a:effectLst>
              <a:outerShdw blurRad="63500" sx="102000" sy="102000" algn="ctr" rotWithShape="0">
                <a:prstClr val="black">
                  <a:alpha val="40000"/>
                </a:prstClr>
              </a:outerShdw>
            </a:effectLst>
          </p:spPr>
          <p:txBody>
            <a:bodyPr wrap="none" lIns="73025" tIns="36511" rIns="73025" bIns="36511" anchor="ctr"/>
            <a:lstStyle/>
            <a:p>
              <a:endParaRPr lang="en-US" sz="1400" dirty="0">
                <a:solidFill>
                  <a:srgbClr val="62D1FE"/>
                </a:solidFill>
                <a:ea typeface="ＭＳ Ｐゴシック" charset="-128"/>
                <a:cs typeface="ＭＳ Ｐゴシック" charset="-128"/>
              </a:endParaRPr>
            </a:p>
          </p:txBody>
        </p:sp>
        <p:sp>
          <p:nvSpPr>
            <p:cNvPr id="57" name="AutoShape 12"/>
            <p:cNvSpPr>
              <a:spLocks noChangeArrowheads="1"/>
            </p:cNvSpPr>
            <p:nvPr/>
          </p:nvSpPr>
          <p:spPr bwMode="auto">
            <a:xfrm rot="5400000">
              <a:off x="662600" y="1124806"/>
              <a:ext cx="103317" cy="230661"/>
            </a:xfrm>
            <a:prstGeom prst="moon">
              <a:avLst>
                <a:gd name="adj" fmla="val 50000"/>
              </a:avLst>
            </a:prstGeom>
            <a:gradFill rotWithShape="1">
              <a:gsLst>
                <a:gs pos="0">
                  <a:srgbClr val="FFFFFF">
                    <a:alpha val="29999"/>
                  </a:srgbClr>
                </a:gs>
                <a:gs pos="100000">
                  <a:srgbClr val="66327E">
                    <a:alpha val="0"/>
                  </a:srgbClr>
                </a:gs>
              </a:gsLst>
              <a:lin ang="0" scaled="1"/>
            </a:gradFill>
            <a:ln w="50800">
              <a:noFill/>
              <a:miter lim="800000"/>
              <a:headEnd/>
              <a:tailEnd/>
            </a:ln>
          </p:spPr>
          <p:txBody>
            <a:bodyPr rot="10800000" vert="eaVert" wrap="none" anchor="ctr"/>
            <a:lstStyle/>
            <a:p>
              <a:endParaRPr lang="en-US" sz="1400">
                <a:solidFill>
                  <a:srgbClr val="62D1FE"/>
                </a:solidFill>
                <a:ea typeface="MS PGothic" pitchFamily="34" charset="-128"/>
                <a:cs typeface="Arial" pitchFamily="34" charset="0"/>
              </a:endParaRPr>
            </a:p>
          </p:txBody>
        </p:sp>
        <p:sp>
          <p:nvSpPr>
            <p:cNvPr id="58" name="TextBox 57"/>
            <p:cNvSpPr txBox="1"/>
            <p:nvPr/>
          </p:nvSpPr>
          <p:spPr>
            <a:xfrm>
              <a:off x="535248" y="1186481"/>
              <a:ext cx="355721" cy="258532"/>
            </a:xfrm>
            <a:prstGeom prst="rect">
              <a:avLst/>
            </a:prstGeom>
            <a:noFill/>
          </p:spPr>
          <p:txBody>
            <a:bodyPr wrap="square" rtlCol="0">
              <a:spAutoFit/>
            </a:bodyPr>
            <a:lstStyle/>
            <a:p>
              <a:pPr algn="ctr">
                <a:lnSpc>
                  <a:spcPct val="90000"/>
                </a:lnSpc>
                <a:spcBef>
                  <a:spcPts val="600"/>
                </a:spcBef>
              </a:pPr>
              <a:r>
                <a:rPr lang="en-US" sz="1200" dirty="0" smtClean="0">
                  <a:solidFill>
                    <a:schemeClr val="bg1"/>
                  </a:solidFill>
                </a:rPr>
                <a:t>2</a:t>
              </a:r>
            </a:p>
          </p:txBody>
        </p:sp>
      </p:grpSp>
      <p:sp>
        <p:nvSpPr>
          <p:cNvPr id="67" name="Rounded Rectangle 66"/>
          <p:cNvSpPr/>
          <p:nvPr/>
        </p:nvSpPr>
        <p:spPr>
          <a:xfrm>
            <a:off x="1817234" y="2678535"/>
            <a:ext cx="2654406" cy="979066"/>
          </a:xfrm>
          <a:prstGeom prst="roundRect">
            <a:avLst/>
          </a:prstGeom>
          <a:solidFill>
            <a:schemeClr val="accent5"/>
          </a:soli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extBox 67"/>
          <p:cNvSpPr txBox="1"/>
          <p:nvPr/>
        </p:nvSpPr>
        <p:spPr>
          <a:xfrm>
            <a:off x="1817228" y="2995300"/>
            <a:ext cx="2654414" cy="369332"/>
          </a:xfrm>
          <a:prstGeom prst="rect">
            <a:avLst/>
          </a:prstGeom>
          <a:noFill/>
        </p:spPr>
        <p:txBody>
          <a:bodyPr wrap="square" rtlCol="0" anchor="ctr">
            <a:spAutoFit/>
          </a:bodyPr>
          <a:lstStyle/>
          <a:p>
            <a:pPr algn="ctr" defTabSz="685492" fontAlgn="auto">
              <a:spcBef>
                <a:spcPts val="0"/>
              </a:spcBef>
              <a:spcAft>
                <a:spcPts val="0"/>
              </a:spcAft>
              <a:defRPr/>
            </a:pPr>
            <a:r>
              <a:rPr lang="en-US" kern="0" dirty="0" smtClean="0">
                <a:solidFill>
                  <a:prstClr val="white"/>
                </a:solidFill>
                <a:latin typeface="+mn-lt"/>
                <a:ea typeface="Apple LiGothic Medium"/>
                <a:cs typeface="Apple LiGothic Medium"/>
              </a:rPr>
              <a:t>Orchestrated Assurance</a:t>
            </a:r>
          </a:p>
        </p:txBody>
      </p:sp>
      <p:grpSp>
        <p:nvGrpSpPr>
          <p:cNvPr id="63" name="Group 62"/>
          <p:cNvGrpSpPr/>
          <p:nvPr/>
        </p:nvGrpSpPr>
        <p:grpSpPr>
          <a:xfrm>
            <a:off x="1737707" y="2628621"/>
            <a:ext cx="355721" cy="278095"/>
            <a:chOff x="535248" y="1170967"/>
            <a:chExt cx="355721" cy="278095"/>
          </a:xfrm>
        </p:grpSpPr>
        <p:sp>
          <p:nvSpPr>
            <p:cNvPr id="64" name="Oval 10"/>
            <p:cNvSpPr>
              <a:spLocks noChangeArrowheads="1"/>
            </p:cNvSpPr>
            <p:nvPr/>
          </p:nvSpPr>
          <p:spPr bwMode="auto">
            <a:xfrm>
              <a:off x="576270" y="1170967"/>
              <a:ext cx="278095" cy="278095"/>
            </a:xfrm>
            <a:prstGeom prst="ellipse">
              <a:avLst/>
            </a:prstGeom>
            <a:solidFill>
              <a:schemeClr val="accent5">
                <a:lumMod val="50000"/>
              </a:schemeClr>
            </a:solidFill>
            <a:ln w="19050">
              <a:solidFill>
                <a:srgbClr val="FFFFFF"/>
              </a:solidFill>
              <a:round/>
              <a:headEnd/>
              <a:tailEnd/>
            </a:ln>
            <a:effectLst>
              <a:outerShdw blurRad="63500" sx="102000" sy="102000" algn="ctr" rotWithShape="0">
                <a:prstClr val="black">
                  <a:alpha val="40000"/>
                </a:prstClr>
              </a:outerShdw>
            </a:effectLst>
          </p:spPr>
          <p:txBody>
            <a:bodyPr wrap="none" lIns="73025" tIns="36511" rIns="73025" bIns="36511" anchor="ctr"/>
            <a:lstStyle/>
            <a:p>
              <a:endParaRPr lang="en-US" sz="1400" dirty="0">
                <a:solidFill>
                  <a:srgbClr val="62D1FE"/>
                </a:solidFill>
                <a:ea typeface="ＭＳ Ｐゴシック" charset="-128"/>
                <a:cs typeface="ＭＳ Ｐゴシック" charset="-128"/>
              </a:endParaRPr>
            </a:p>
          </p:txBody>
        </p:sp>
        <p:sp>
          <p:nvSpPr>
            <p:cNvPr id="65" name="AutoShape 12"/>
            <p:cNvSpPr>
              <a:spLocks noChangeArrowheads="1"/>
            </p:cNvSpPr>
            <p:nvPr/>
          </p:nvSpPr>
          <p:spPr bwMode="auto">
            <a:xfrm rot="5400000">
              <a:off x="662600" y="1124806"/>
              <a:ext cx="103317" cy="230661"/>
            </a:xfrm>
            <a:prstGeom prst="moon">
              <a:avLst>
                <a:gd name="adj" fmla="val 50000"/>
              </a:avLst>
            </a:prstGeom>
            <a:gradFill rotWithShape="1">
              <a:gsLst>
                <a:gs pos="0">
                  <a:srgbClr val="FFFFFF">
                    <a:alpha val="29999"/>
                  </a:srgbClr>
                </a:gs>
                <a:gs pos="100000">
                  <a:srgbClr val="66327E">
                    <a:alpha val="0"/>
                  </a:srgbClr>
                </a:gs>
              </a:gsLst>
              <a:lin ang="0" scaled="1"/>
            </a:gradFill>
            <a:ln w="50800">
              <a:noFill/>
              <a:miter lim="800000"/>
              <a:headEnd/>
              <a:tailEnd/>
            </a:ln>
          </p:spPr>
          <p:txBody>
            <a:bodyPr rot="10800000" vert="eaVert" wrap="none" anchor="ctr"/>
            <a:lstStyle/>
            <a:p>
              <a:endParaRPr lang="en-US" sz="1400">
                <a:solidFill>
                  <a:srgbClr val="62D1FE"/>
                </a:solidFill>
                <a:ea typeface="MS PGothic" pitchFamily="34" charset="-128"/>
                <a:cs typeface="Arial" pitchFamily="34" charset="0"/>
              </a:endParaRPr>
            </a:p>
          </p:txBody>
        </p:sp>
        <p:sp>
          <p:nvSpPr>
            <p:cNvPr id="66" name="TextBox 65"/>
            <p:cNvSpPr txBox="1"/>
            <p:nvPr/>
          </p:nvSpPr>
          <p:spPr>
            <a:xfrm>
              <a:off x="535248" y="1186481"/>
              <a:ext cx="355721" cy="258532"/>
            </a:xfrm>
            <a:prstGeom prst="rect">
              <a:avLst/>
            </a:prstGeom>
            <a:noFill/>
          </p:spPr>
          <p:txBody>
            <a:bodyPr wrap="square" rtlCol="0">
              <a:spAutoFit/>
            </a:bodyPr>
            <a:lstStyle/>
            <a:p>
              <a:pPr algn="ctr">
                <a:lnSpc>
                  <a:spcPct val="90000"/>
                </a:lnSpc>
                <a:spcBef>
                  <a:spcPts val="600"/>
                </a:spcBef>
              </a:pPr>
              <a:r>
                <a:rPr lang="en-US" sz="1200" dirty="0" smtClean="0">
                  <a:solidFill>
                    <a:schemeClr val="bg1"/>
                  </a:solidFill>
                </a:rPr>
                <a:t>3</a:t>
              </a:r>
            </a:p>
          </p:txBody>
        </p:sp>
      </p:grpSp>
      <p:sp>
        <p:nvSpPr>
          <p:cNvPr id="75" name="Rounded Rectangle 74"/>
          <p:cNvSpPr/>
          <p:nvPr/>
        </p:nvSpPr>
        <p:spPr>
          <a:xfrm>
            <a:off x="4678180" y="2678535"/>
            <a:ext cx="2654406" cy="979066"/>
          </a:xfrm>
          <a:prstGeom prst="roundRect">
            <a:avLst/>
          </a:prstGeom>
          <a:solidFill>
            <a:schemeClr val="bg2">
              <a:lumMod val="65000"/>
            </a:schemeClr>
          </a:soli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6" name="TextBox 75"/>
          <p:cNvSpPr txBox="1"/>
          <p:nvPr/>
        </p:nvSpPr>
        <p:spPr>
          <a:xfrm>
            <a:off x="4678174" y="2856801"/>
            <a:ext cx="2654414" cy="646331"/>
          </a:xfrm>
          <a:prstGeom prst="rect">
            <a:avLst/>
          </a:prstGeom>
          <a:noFill/>
        </p:spPr>
        <p:txBody>
          <a:bodyPr wrap="square" rtlCol="0" anchor="ctr">
            <a:spAutoFit/>
          </a:bodyPr>
          <a:lstStyle/>
          <a:p>
            <a:pPr algn="ctr" defTabSz="685492" fontAlgn="auto">
              <a:spcBef>
                <a:spcPts val="0"/>
              </a:spcBef>
              <a:spcAft>
                <a:spcPts val="0"/>
              </a:spcAft>
              <a:defRPr/>
            </a:pPr>
            <a:r>
              <a:rPr lang="en-US" kern="0" dirty="0" smtClean="0">
                <a:solidFill>
                  <a:prstClr val="white"/>
                </a:solidFill>
                <a:ea typeface="Apple LiGothic Medium"/>
                <a:cs typeface="Apple LiGothic Medium"/>
              </a:rPr>
              <a:t>Data Models and Data Model Mapping</a:t>
            </a:r>
            <a:endParaRPr lang="en-US" kern="0" dirty="0" smtClean="0">
              <a:solidFill>
                <a:prstClr val="white"/>
              </a:solidFill>
              <a:latin typeface="+mn-lt"/>
              <a:ea typeface="Apple LiGothic Medium"/>
              <a:cs typeface="Apple LiGothic Medium"/>
            </a:endParaRPr>
          </a:p>
        </p:txBody>
      </p:sp>
      <p:grpSp>
        <p:nvGrpSpPr>
          <p:cNvPr id="71" name="Group 70"/>
          <p:cNvGrpSpPr/>
          <p:nvPr/>
        </p:nvGrpSpPr>
        <p:grpSpPr>
          <a:xfrm>
            <a:off x="4551163" y="2628621"/>
            <a:ext cx="355721" cy="278095"/>
            <a:chOff x="535248" y="1170967"/>
            <a:chExt cx="355721" cy="278095"/>
          </a:xfrm>
        </p:grpSpPr>
        <p:sp>
          <p:nvSpPr>
            <p:cNvPr id="72" name="Oval 10"/>
            <p:cNvSpPr>
              <a:spLocks noChangeArrowheads="1"/>
            </p:cNvSpPr>
            <p:nvPr/>
          </p:nvSpPr>
          <p:spPr bwMode="auto">
            <a:xfrm>
              <a:off x="576270" y="1170967"/>
              <a:ext cx="278095" cy="278095"/>
            </a:xfrm>
            <a:prstGeom prst="ellipse">
              <a:avLst/>
            </a:prstGeom>
            <a:solidFill>
              <a:schemeClr val="accent5">
                <a:lumMod val="50000"/>
              </a:schemeClr>
            </a:solidFill>
            <a:ln w="19050">
              <a:solidFill>
                <a:srgbClr val="FFFFFF"/>
              </a:solidFill>
              <a:round/>
              <a:headEnd/>
              <a:tailEnd/>
            </a:ln>
            <a:effectLst>
              <a:outerShdw blurRad="63500" sx="102000" sy="102000" algn="ctr" rotWithShape="0">
                <a:prstClr val="black">
                  <a:alpha val="40000"/>
                </a:prstClr>
              </a:outerShdw>
            </a:effectLst>
          </p:spPr>
          <p:txBody>
            <a:bodyPr wrap="none" lIns="73025" tIns="36511" rIns="73025" bIns="36511" anchor="ctr"/>
            <a:lstStyle/>
            <a:p>
              <a:endParaRPr lang="en-US" sz="1400" dirty="0">
                <a:solidFill>
                  <a:srgbClr val="62D1FE"/>
                </a:solidFill>
                <a:ea typeface="ＭＳ Ｐゴシック" charset="-128"/>
                <a:cs typeface="ＭＳ Ｐゴシック" charset="-128"/>
              </a:endParaRPr>
            </a:p>
          </p:txBody>
        </p:sp>
        <p:sp>
          <p:nvSpPr>
            <p:cNvPr id="73" name="AutoShape 12"/>
            <p:cNvSpPr>
              <a:spLocks noChangeArrowheads="1"/>
            </p:cNvSpPr>
            <p:nvPr/>
          </p:nvSpPr>
          <p:spPr bwMode="auto">
            <a:xfrm rot="5400000">
              <a:off x="662600" y="1124806"/>
              <a:ext cx="103317" cy="230661"/>
            </a:xfrm>
            <a:prstGeom prst="moon">
              <a:avLst>
                <a:gd name="adj" fmla="val 50000"/>
              </a:avLst>
            </a:prstGeom>
            <a:gradFill rotWithShape="1">
              <a:gsLst>
                <a:gs pos="0">
                  <a:srgbClr val="FFFFFF">
                    <a:alpha val="29999"/>
                  </a:srgbClr>
                </a:gs>
                <a:gs pos="100000">
                  <a:srgbClr val="66327E">
                    <a:alpha val="0"/>
                  </a:srgbClr>
                </a:gs>
              </a:gsLst>
              <a:lin ang="0" scaled="1"/>
            </a:gradFill>
            <a:ln w="50800">
              <a:noFill/>
              <a:miter lim="800000"/>
              <a:headEnd/>
              <a:tailEnd/>
            </a:ln>
          </p:spPr>
          <p:txBody>
            <a:bodyPr rot="10800000" vert="eaVert" wrap="none" anchor="ctr"/>
            <a:lstStyle/>
            <a:p>
              <a:endParaRPr lang="en-US" sz="1400">
                <a:solidFill>
                  <a:srgbClr val="62D1FE"/>
                </a:solidFill>
                <a:ea typeface="MS PGothic" pitchFamily="34" charset="-128"/>
                <a:cs typeface="Arial" pitchFamily="34" charset="0"/>
              </a:endParaRPr>
            </a:p>
          </p:txBody>
        </p:sp>
        <p:sp>
          <p:nvSpPr>
            <p:cNvPr id="74" name="TextBox 73"/>
            <p:cNvSpPr txBox="1"/>
            <p:nvPr/>
          </p:nvSpPr>
          <p:spPr>
            <a:xfrm>
              <a:off x="535248" y="1186481"/>
              <a:ext cx="355721" cy="258532"/>
            </a:xfrm>
            <a:prstGeom prst="rect">
              <a:avLst/>
            </a:prstGeom>
            <a:noFill/>
          </p:spPr>
          <p:txBody>
            <a:bodyPr wrap="square" rtlCol="0">
              <a:spAutoFit/>
            </a:bodyPr>
            <a:lstStyle/>
            <a:p>
              <a:pPr algn="ctr">
                <a:lnSpc>
                  <a:spcPct val="90000"/>
                </a:lnSpc>
                <a:spcBef>
                  <a:spcPts val="600"/>
                </a:spcBef>
              </a:pPr>
              <a:r>
                <a:rPr lang="en-US" sz="1200" dirty="0" smtClean="0">
                  <a:solidFill>
                    <a:schemeClr val="bg1"/>
                  </a:solidFill>
                </a:rPr>
                <a:t>4</a:t>
              </a:r>
            </a:p>
          </p:txBody>
        </p:sp>
      </p:grpSp>
      <p:sp>
        <p:nvSpPr>
          <p:cNvPr id="77" name="Rectangle 76"/>
          <p:cNvSpPr/>
          <p:nvPr/>
        </p:nvSpPr>
        <p:spPr>
          <a:xfrm>
            <a:off x="0" y="3962623"/>
            <a:ext cx="9143999" cy="497634"/>
          </a:xfrm>
          <a:prstGeom prst="rect">
            <a:avLst/>
          </a:prstGeom>
          <a:solidFill>
            <a:schemeClr val="accent4"/>
          </a:solidFill>
        </p:spPr>
        <p:txBody>
          <a:bodyPr wrap="none" anchor="ctr" anchorCtr="0">
            <a:noAutofit/>
          </a:bodyPr>
          <a:lstStyle/>
          <a:p>
            <a:pPr algn="ctr"/>
            <a:r>
              <a:rPr lang="en-US" sz="2000" dirty="0" smtClean="0">
                <a:solidFill>
                  <a:schemeClr val="bg1"/>
                </a:solidFill>
                <a:latin typeface="+mj-lt"/>
              </a:rPr>
              <a:t>Foundation for Full Lifecycle Service Automation</a:t>
            </a:r>
            <a:endParaRPr lang="en-US" sz="2000" dirty="0">
              <a:solidFill>
                <a:schemeClr val="bg1"/>
              </a:solidFill>
              <a:latin typeface="+mj-lt"/>
            </a:endParaRPr>
          </a:p>
        </p:txBody>
      </p:sp>
    </p:spTree>
    <p:extLst>
      <p:ext uri="{BB962C8B-B14F-4D97-AF65-F5344CB8AC3E}">
        <p14:creationId xmlns:p14="http://schemas.microsoft.com/office/powerpoint/2010/main" val="333578797"/>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NSO System Overview</a:t>
            </a:r>
            <a:endParaRPr lang="en-US" dirty="0"/>
          </a:p>
        </p:txBody>
      </p:sp>
      <p:grpSp>
        <p:nvGrpSpPr>
          <p:cNvPr id="20" name="Group 19"/>
          <p:cNvGrpSpPr/>
          <p:nvPr/>
        </p:nvGrpSpPr>
        <p:grpSpPr>
          <a:xfrm>
            <a:off x="805082" y="1075195"/>
            <a:ext cx="5711952" cy="3327909"/>
            <a:chOff x="1591056" y="1231645"/>
            <a:chExt cx="5711952" cy="3327909"/>
          </a:xfrm>
        </p:grpSpPr>
        <p:sp>
          <p:nvSpPr>
            <p:cNvPr id="21" name="Rectangle 20"/>
            <p:cNvSpPr/>
            <p:nvPr/>
          </p:nvSpPr>
          <p:spPr>
            <a:xfrm>
              <a:off x="1603248" y="1865376"/>
              <a:ext cx="5687568" cy="2097024"/>
            </a:xfrm>
            <a:prstGeom prst="rect">
              <a:avLst/>
            </a:prstGeom>
            <a:solidFill>
              <a:schemeClr val="tx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457189"/>
              <a:r>
                <a:rPr lang="en-US" sz="1400" dirty="0">
                  <a:solidFill>
                    <a:srgbClr val="676767"/>
                  </a:solidFill>
                </a:rPr>
                <a:t>NSO</a:t>
              </a:r>
            </a:p>
          </p:txBody>
        </p:sp>
        <p:sp>
          <p:nvSpPr>
            <p:cNvPr id="22" name="Rectangle 21"/>
            <p:cNvSpPr/>
            <p:nvPr/>
          </p:nvSpPr>
          <p:spPr>
            <a:xfrm>
              <a:off x="1682496" y="2170176"/>
              <a:ext cx="3255264" cy="312765"/>
            </a:xfrm>
            <a:prstGeom prst="rect">
              <a:avLst/>
            </a:prstGeom>
            <a:solidFill>
              <a:schemeClr val="tx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r>
                <a:rPr lang="en-US" sz="1400" dirty="0" smtClean="0">
                  <a:solidFill>
                    <a:srgbClr val="FFFFFF"/>
                  </a:solidFill>
                </a:rPr>
                <a:t>      Service </a:t>
              </a:r>
              <a:r>
                <a:rPr lang="en-US" sz="1400" dirty="0">
                  <a:solidFill>
                    <a:srgbClr val="FFFFFF"/>
                  </a:solidFill>
                </a:rPr>
                <a:t>Manager</a:t>
              </a:r>
            </a:p>
          </p:txBody>
        </p:sp>
        <p:sp>
          <p:nvSpPr>
            <p:cNvPr id="23" name="Rectangle 22"/>
            <p:cNvSpPr/>
            <p:nvPr/>
          </p:nvSpPr>
          <p:spPr>
            <a:xfrm>
              <a:off x="4937760" y="2170176"/>
              <a:ext cx="2255520" cy="671125"/>
            </a:xfrm>
            <a:prstGeom prst="rect">
              <a:avLst/>
            </a:prstGeom>
            <a:solidFill>
              <a:schemeClr val="tx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457189"/>
              <a:r>
                <a:rPr lang="en-US" sz="1400" dirty="0">
                  <a:solidFill>
                    <a:srgbClr val="FFFFFF"/>
                  </a:solidFill>
                </a:rPr>
                <a:t>Package</a:t>
              </a:r>
            </a:p>
            <a:p>
              <a:pPr algn="r" defTabSz="457189"/>
              <a:r>
                <a:rPr lang="en-US" sz="1400" dirty="0">
                  <a:solidFill>
                    <a:srgbClr val="FFFFFF"/>
                  </a:solidFill>
                </a:rPr>
                <a:t>Manager</a:t>
              </a:r>
            </a:p>
          </p:txBody>
        </p:sp>
        <p:sp>
          <p:nvSpPr>
            <p:cNvPr id="24" name="Rectangle 23"/>
            <p:cNvSpPr/>
            <p:nvPr/>
          </p:nvSpPr>
          <p:spPr>
            <a:xfrm>
              <a:off x="4334256" y="2906546"/>
              <a:ext cx="2859024" cy="897358"/>
            </a:xfrm>
            <a:prstGeom prst="rect">
              <a:avLst/>
            </a:prstGeom>
            <a:solidFill>
              <a:schemeClr val="tx1">
                <a:lumMod val="20000"/>
                <a:lumOff val="80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457189"/>
              <a:r>
                <a:rPr lang="en-US" sz="1400" dirty="0">
                  <a:solidFill>
                    <a:srgbClr val="676767"/>
                  </a:solidFill>
                </a:rPr>
                <a:t>ESC (VNFM)</a:t>
              </a:r>
            </a:p>
          </p:txBody>
        </p:sp>
        <p:sp>
          <p:nvSpPr>
            <p:cNvPr id="25" name="Rectangle 24"/>
            <p:cNvSpPr/>
            <p:nvPr/>
          </p:nvSpPr>
          <p:spPr>
            <a:xfrm>
              <a:off x="4437888" y="3241826"/>
              <a:ext cx="1280160" cy="452350"/>
            </a:xfrm>
            <a:prstGeom prst="rect">
              <a:avLst/>
            </a:prstGeom>
            <a:solidFill>
              <a:schemeClr val="tx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200" dirty="0">
                  <a:solidFill>
                    <a:srgbClr val="FFFFFF"/>
                  </a:solidFill>
                </a:rPr>
                <a:t>VNF Lifecycle Manager</a:t>
              </a:r>
            </a:p>
          </p:txBody>
        </p:sp>
        <p:sp>
          <p:nvSpPr>
            <p:cNvPr id="26" name="Rectangle 25"/>
            <p:cNvSpPr/>
            <p:nvPr/>
          </p:nvSpPr>
          <p:spPr>
            <a:xfrm>
              <a:off x="1591056" y="4133711"/>
              <a:ext cx="5693664" cy="425843"/>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400" dirty="0">
                  <a:solidFill>
                    <a:srgbClr val="676767"/>
                  </a:solidFill>
                </a:rPr>
                <a:t>Multi-domain Networks</a:t>
              </a:r>
            </a:p>
          </p:txBody>
        </p:sp>
        <p:sp>
          <p:nvSpPr>
            <p:cNvPr id="27" name="Rectangle 26"/>
            <p:cNvSpPr/>
            <p:nvPr/>
          </p:nvSpPr>
          <p:spPr>
            <a:xfrm>
              <a:off x="1682496" y="2906546"/>
              <a:ext cx="2599944" cy="897358"/>
            </a:xfrm>
            <a:prstGeom prst="rect">
              <a:avLst/>
            </a:prstGeom>
            <a:solidFill>
              <a:schemeClr val="tx1">
                <a:lumMod val="20000"/>
                <a:lumOff val="80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457189"/>
              <a:r>
                <a:rPr lang="en-US" sz="1400" dirty="0">
                  <a:solidFill>
                    <a:srgbClr val="676767"/>
                  </a:solidFill>
                </a:rPr>
                <a:t>Device Abstraction</a:t>
              </a:r>
            </a:p>
          </p:txBody>
        </p:sp>
        <p:sp>
          <p:nvSpPr>
            <p:cNvPr id="28" name="Rectangle 27"/>
            <p:cNvSpPr/>
            <p:nvPr/>
          </p:nvSpPr>
          <p:spPr>
            <a:xfrm>
              <a:off x="1740408" y="3241826"/>
              <a:ext cx="716280" cy="457823"/>
            </a:xfrm>
            <a:prstGeom prst="rect">
              <a:avLst/>
            </a:prstGeom>
            <a:solidFill>
              <a:schemeClr val="tx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400" dirty="0">
                  <a:solidFill>
                    <a:srgbClr val="FFFFFF"/>
                  </a:solidFill>
                </a:rPr>
                <a:t>NED</a:t>
              </a:r>
            </a:p>
          </p:txBody>
        </p:sp>
        <p:sp>
          <p:nvSpPr>
            <p:cNvPr id="29" name="Rectangle 28"/>
            <p:cNvSpPr/>
            <p:nvPr/>
          </p:nvSpPr>
          <p:spPr>
            <a:xfrm>
              <a:off x="3462528" y="3236353"/>
              <a:ext cx="716280" cy="457823"/>
            </a:xfrm>
            <a:prstGeom prst="rect">
              <a:avLst/>
            </a:prstGeom>
            <a:solidFill>
              <a:schemeClr val="tx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400" dirty="0">
                  <a:solidFill>
                    <a:srgbClr val="FFFFFF"/>
                  </a:solidFill>
                </a:rPr>
                <a:t>NED</a:t>
              </a:r>
            </a:p>
          </p:txBody>
        </p:sp>
        <p:sp>
          <p:nvSpPr>
            <p:cNvPr id="30" name="Rectangle 29"/>
            <p:cNvSpPr/>
            <p:nvPr/>
          </p:nvSpPr>
          <p:spPr>
            <a:xfrm>
              <a:off x="2615184" y="3236353"/>
              <a:ext cx="716280" cy="457823"/>
            </a:xfrm>
            <a:prstGeom prst="rect">
              <a:avLst/>
            </a:prstGeom>
            <a:solidFill>
              <a:schemeClr val="tx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400" dirty="0">
                  <a:solidFill>
                    <a:srgbClr val="FFFFFF"/>
                  </a:solidFill>
                </a:rPr>
                <a:t>NED</a:t>
              </a:r>
            </a:p>
          </p:txBody>
        </p:sp>
        <p:sp>
          <p:nvSpPr>
            <p:cNvPr id="31" name="Down Arrow 30"/>
            <p:cNvSpPr/>
            <p:nvPr/>
          </p:nvSpPr>
          <p:spPr>
            <a:xfrm>
              <a:off x="1597152" y="1231647"/>
              <a:ext cx="1511808" cy="530720"/>
            </a:xfrm>
            <a:prstGeom prst="downArrow">
              <a:avLst>
                <a:gd name="adj1" fmla="val 100000"/>
                <a:gd name="adj2" fmla="val 22578"/>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400" dirty="0">
                  <a:solidFill>
                    <a:srgbClr val="676767"/>
                  </a:solidFill>
                </a:rPr>
                <a:t>Operations</a:t>
              </a:r>
            </a:p>
          </p:txBody>
        </p:sp>
        <p:sp>
          <p:nvSpPr>
            <p:cNvPr id="32" name="Down Arrow 31"/>
            <p:cNvSpPr/>
            <p:nvPr/>
          </p:nvSpPr>
          <p:spPr>
            <a:xfrm>
              <a:off x="3310128" y="1231646"/>
              <a:ext cx="1511808" cy="530720"/>
            </a:xfrm>
            <a:prstGeom prst="downArrow">
              <a:avLst>
                <a:gd name="adj1" fmla="val 100000"/>
                <a:gd name="adj2" fmla="val 22578"/>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400" dirty="0">
                  <a:solidFill>
                    <a:srgbClr val="676767"/>
                  </a:solidFill>
                </a:rPr>
                <a:t>OSS/BSS</a:t>
              </a:r>
            </a:p>
          </p:txBody>
        </p:sp>
        <p:sp>
          <p:nvSpPr>
            <p:cNvPr id="33" name="Down Arrow 32"/>
            <p:cNvSpPr/>
            <p:nvPr/>
          </p:nvSpPr>
          <p:spPr>
            <a:xfrm>
              <a:off x="5791200" y="1231645"/>
              <a:ext cx="1511808" cy="530720"/>
            </a:xfrm>
            <a:prstGeom prst="downArrow">
              <a:avLst>
                <a:gd name="adj1" fmla="val 100000"/>
                <a:gd name="adj2" fmla="val 22578"/>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400" dirty="0">
                  <a:solidFill>
                    <a:srgbClr val="676767"/>
                  </a:solidFill>
                </a:rPr>
                <a:t>Developers</a:t>
              </a:r>
            </a:p>
          </p:txBody>
        </p:sp>
        <p:sp>
          <p:nvSpPr>
            <p:cNvPr id="34" name="Rectangle 33"/>
            <p:cNvSpPr/>
            <p:nvPr/>
          </p:nvSpPr>
          <p:spPr>
            <a:xfrm>
              <a:off x="5791200" y="3236353"/>
              <a:ext cx="1280160" cy="457823"/>
            </a:xfrm>
            <a:prstGeom prst="rect">
              <a:avLst/>
            </a:prstGeom>
            <a:solidFill>
              <a:schemeClr val="tx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200" dirty="0">
                  <a:solidFill>
                    <a:srgbClr val="FFFFFF"/>
                  </a:solidFill>
                </a:rPr>
                <a:t>VNF Service Monitoring</a:t>
              </a:r>
            </a:p>
          </p:txBody>
        </p:sp>
        <p:sp>
          <p:nvSpPr>
            <p:cNvPr id="35" name="Rectangle 34"/>
            <p:cNvSpPr/>
            <p:nvPr/>
          </p:nvSpPr>
          <p:spPr>
            <a:xfrm>
              <a:off x="1682496" y="2528536"/>
              <a:ext cx="3255264" cy="312765"/>
            </a:xfrm>
            <a:prstGeom prst="rect">
              <a:avLst/>
            </a:prstGeom>
            <a:solidFill>
              <a:schemeClr val="tx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r>
                <a:rPr lang="en-US" sz="1400" dirty="0" smtClean="0">
                  <a:solidFill>
                    <a:srgbClr val="FFFFFF"/>
                  </a:solidFill>
                </a:rPr>
                <a:t>      Device </a:t>
              </a:r>
              <a:r>
                <a:rPr lang="en-US" sz="1400" dirty="0">
                  <a:solidFill>
                    <a:srgbClr val="FFFFFF"/>
                  </a:solidFill>
                </a:rPr>
                <a:t>Manager</a:t>
              </a:r>
            </a:p>
          </p:txBody>
        </p:sp>
        <p:sp>
          <p:nvSpPr>
            <p:cNvPr id="36" name="Can 35"/>
            <p:cNvSpPr/>
            <p:nvPr/>
          </p:nvSpPr>
          <p:spPr>
            <a:xfrm>
              <a:off x="4303776" y="2194560"/>
              <a:ext cx="1402080" cy="646741"/>
            </a:xfrm>
            <a:prstGeom prst="can">
              <a:avLst/>
            </a:prstGeom>
            <a:solidFill>
              <a:schemeClr val="tx1">
                <a:lumMod val="60000"/>
                <a:lumOff val="40000"/>
              </a:schemeClr>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400" dirty="0">
                  <a:solidFill>
                    <a:srgbClr val="FFFFFF"/>
                  </a:solidFill>
                </a:rPr>
                <a:t>CDB</a:t>
              </a:r>
            </a:p>
          </p:txBody>
        </p:sp>
      </p:grpSp>
      <p:sp>
        <p:nvSpPr>
          <p:cNvPr id="37" name="Text Placeholder 2"/>
          <p:cNvSpPr txBox="1">
            <a:spLocks/>
          </p:cNvSpPr>
          <p:nvPr/>
        </p:nvSpPr>
        <p:spPr>
          <a:xfrm>
            <a:off x="6683775" y="953172"/>
            <a:ext cx="2076338" cy="3449932"/>
          </a:xfrm>
          <a:prstGeom prst="rect">
            <a:avLst/>
          </a:prstGeom>
        </p:spPr>
        <p:txBody>
          <a:bodyPr/>
          <a:lstStyle>
            <a:lvl1pPr marL="169842" indent="-169842" algn="l" defTabSz="684127"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30" indent="-215873" algn="l" defTabSz="684127"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746" indent="-169842" algn="l" defTabSz="684127"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175" indent="-169842" algn="l" defTabSz="684127"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03" indent="-169842" algn="l" defTabSz="684127"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748" indent="-171424" algn="l" defTabSz="6856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727" indent="-171401" algn="l" defTabSz="6856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9920" indent="0" algn="l" defTabSz="6856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4189" indent="-171424" algn="l" defTabSz="6856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2968AF"/>
              </a:buClr>
              <a:buSzPct val="100000"/>
            </a:pPr>
            <a:r>
              <a:rPr sz="1300" dirty="0">
                <a:solidFill>
                  <a:srgbClr val="676767"/>
                </a:solidFill>
              </a:rPr>
              <a:t>Model-driven end-to-end service lifecycle and customer experience in focus</a:t>
            </a:r>
          </a:p>
          <a:p>
            <a:pPr>
              <a:buClr>
                <a:srgbClr val="2968AF"/>
              </a:buClr>
              <a:buSzPct val="100000"/>
            </a:pPr>
            <a:r>
              <a:rPr sz="1300" dirty="0">
                <a:solidFill>
                  <a:srgbClr val="676767"/>
                </a:solidFill>
              </a:rPr>
              <a:t>Seamless integration with existing and future OSS/BSS environment</a:t>
            </a:r>
          </a:p>
          <a:p>
            <a:pPr>
              <a:buClr>
                <a:srgbClr val="2968AF"/>
              </a:buClr>
              <a:buSzPct val="100000"/>
            </a:pPr>
            <a:r>
              <a:rPr sz="1300" dirty="0">
                <a:solidFill>
                  <a:srgbClr val="676767"/>
                </a:solidFill>
              </a:rPr>
              <a:t>Loosely-coupled and modular architecture leveraging open APIs and standard protocols</a:t>
            </a:r>
          </a:p>
          <a:p>
            <a:pPr>
              <a:buClr>
                <a:srgbClr val="2968AF"/>
              </a:buClr>
              <a:buSzPct val="100000"/>
            </a:pPr>
            <a:r>
              <a:rPr sz="1300" dirty="0">
                <a:solidFill>
                  <a:srgbClr val="676767"/>
                </a:solidFill>
              </a:rPr>
              <a:t>Orchestration across multi-domain and multi-layer for centralized policy and services across entire network</a:t>
            </a:r>
          </a:p>
        </p:txBody>
      </p:sp>
    </p:spTree>
    <p:extLst>
      <p:ext uri="{BB962C8B-B14F-4D97-AF65-F5344CB8AC3E}">
        <p14:creationId xmlns:p14="http://schemas.microsoft.com/office/powerpoint/2010/main" val="1302308193"/>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You Gain with Cisco Automation</a:t>
            </a:r>
          </a:p>
        </p:txBody>
      </p:sp>
      <p:pic>
        <p:nvPicPr>
          <p:cNvPr id="3" name="Picture 2" descr="C:\Users\radilli\Desktop\Stock\HMH00693.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164593"/>
            <a:ext cx="9144000" cy="3331207"/>
          </a:xfrm>
          <a:prstGeom prst="rect">
            <a:avLst/>
          </a:prstGeom>
          <a:noFill/>
          <a:extLst>
            <a:ext uri="{909E8E84-426E-40dd-AFC4-6F175D3DCCD1}">
              <a14:hiddenFill xmlns:a14="http://schemas.microsoft.com/office/drawing/2010/main" xmlns="">
                <a:solidFill>
                  <a:srgbClr val="FFFFFF"/>
                </a:solidFill>
              </a14:hiddenFill>
            </a:ext>
          </a:extLst>
        </p:spPr>
      </p:pic>
      <p:grpSp>
        <p:nvGrpSpPr>
          <p:cNvPr id="4" name="Group 3"/>
          <p:cNvGrpSpPr/>
          <p:nvPr/>
        </p:nvGrpSpPr>
        <p:grpSpPr>
          <a:xfrm>
            <a:off x="278924" y="1380582"/>
            <a:ext cx="8651288" cy="2919547"/>
            <a:chOff x="278924" y="1380582"/>
            <a:chExt cx="8651288" cy="2919547"/>
          </a:xfrm>
        </p:grpSpPr>
        <p:sp>
          <p:nvSpPr>
            <p:cNvPr id="6" name="Rectangle 5"/>
            <p:cNvSpPr/>
            <p:nvPr/>
          </p:nvSpPr>
          <p:spPr>
            <a:xfrm>
              <a:off x="278924" y="1380582"/>
              <a:ext cx="8596312" cy="2919547"/>
            </a:xfrm>
            <a:prstGeom prst="rect">
              <a:avLst/>
            </a:prstGeom>
            <a:solidFill>
              <a:schemeClr val="tx1">
                <a:lumMod val="50000"/>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j-lt"/>
              </a:endParaRPr>
            </a:p>
          </p:txBody>
        </p:sp>
        <p:sp>
          <p:nvSpPr>
            <p:cNvPr id="7" name="Text Placeholder 1"/>
            <p:cNvSpPr txBox="1">
              <a:spLocks/>
            </p:cNvSpPr>
            <p:nvPr/>
          </p:nvSpPr>
          <p:spPr>
            <a:xfrm>
              <a:off x="640269" y="1539240"/>
              <a:ext cx="8289943" cy="2546567"/>
            </a:xfrm>
            <a:prstGeom prst="rect">
              <a:avLst/>
            </a:prstGeom>
          </p:spPr>
          <p:txBody>
            <a:bodyPr wrap="square" lIns="0" tIns="0" bIns="0" anchor="ctr" anchorCtr="0">
              <a:noAutofit/>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90000"/>
                </a:lnSpc>
                <a:spcBef>
                  <a:spcPts val="0"/>
                </a:spcBef>
                <a:spcAft>
                  <a:spcPts val="600"/>
                </a:spcAft>
                <a:buClr>
                  <a:schemeClr val="bg1"/>
                </a:buClr>
                <a:buFont typeface="Arial" panose="020B0604020202020204" pitchFamily="34" charset="0"/>
                <a:buChar char="•"/>
              </a:pPr>
              <a:r>
                <a:rPr sz="1600" dirty="0">
                  <a:solidFill>
                    <a:schemeClr val="bg1"/>
                  </a:solidFill>
                  <a:latin typeface="+mj-lt"/>
                </a:rPr>
                <a:t>Agility throughout service lifecycle</a:t>
              </a:r>
              <a:r>
                <a:rPr lang="en-US" sz="1600" dirty="0">
                  <a:solidFill>
                    <a:schemeClr val="bg1"/>
                  </a:solidFill>
                  <a:latin typeface="+mj-lt"/>
                </a:rPr>
                <a:t> </a:t>
              </a:r>
            </a:p>
            <a:p>
              <a:pPr>
                <a:lnSpc>
                  <a:spcPct val="90000"/>
                </a:lnSpc>
                <a:spcBef>
                  <a:spcPts val="0"/>
                </a:spcBef>
                <a:spcAft>
                  <a:spcPts val="600"/>
                </a:spcAft>
                <a:buClr>
                  <a:schemeClr val="bg1"/>
                </a:buClr>
                <a:buFont typeface="Arial" panose="020B0604020202020204" pitchFamily="34" charset="0"/>
                <a:buChar char="•"/>
              </a:pPr>
              <a:r>
                <a:rPr sz="1600" dirty="0">
                  <a:solidFill>
                    <a:schemeClr val="bg1"/>
                  </a:solidFill>
                  <a:latin typeface="+mj-lt"/>
                </a:rPr>
                <a:t>Full automation</a:t>
              </a:r>
            </a:p>
            <a:p>
              <a:pPr>
                <a:lnSpc>
                  <a:spcPct val="90000"/>
                </a:lnSpc>
                <a:spcBef>
                  <a:spcPts val="0"/>
                </a:spcBef>
                <a:spcAft>
                  <a:spcPts val="600"/>
                </a:spcAft>
                <a:buClr>
                  <a:schemeClr val="bg1"/>
                </a:buClr>
                <a:buFont typeface="Arial" panose="020B0604020202020204" pitchFamily="34" charset="0"/>
                <a:buChar char="•"/>
              </a:pPr>
              <a:r>
                <a:rPr sz="1600" dirty="0">
                  <a:solidFill>
                    <a:schemeClr val="bg1"/>
                  </a:solidFill>
                  <a:latin typeface="+mj-lt"/>
                </a:rPr>
                <a:t>Robust and proven in tier-1 deployments</a:t>
              </a:r>
            </a:p>
            <a:p>
              <a:pPr>
                <a:lnSpc>
                  <a:spcPct val="90000"/>
                </a:lnSpc>
                <a:spcBef>
                  <a:spcPts val="0"/>
                </a:spcBef>
                <a:spcAft>
                  <a:spcPts val="600"/>
                </a:spcAft>
                <a:buClr>
                  <a:schemeClr val="bg1"/>
                </a:buClr>
                <a:buFont typeface="Arial" panose="020B0604020202020204" pitchFamily="34" charset="0"/>
                <a:buChar char="•"/>
              </a:pPr>
              <a:r>
                <a:rPr sz="1600" dirty="0">
                  <a:solidFill>
                    <a:schemeClr val="bg1"/>
                  </a:solidFill>
                  <a:latin typeface="+mj-lt"/>
                </a:rPr>
                <a:t>Industry’s broadest multivendor support</a:t>
              </a:r>
              <a:endParaRPr lang="en-US" sz="1600" dirty="0">
                <a:solidFill>
                  <a:schemeClr val="bg1"/>
                </a:solidFill>
                <a:latin typeface="+mj-lt"/>
              </a:endParaRPr>
            </a:p>
            <a:p>
              <a:pPr>
                <a:lnSpc>
                  <a:spcPct val="90000"/>
                </a:lnSpc>
                <a:spcBef>
                  <a:spcPts val="0"/>
                </a:spcBef>
                <a:spcAft>
                  <a:spcPts val="600"/>
                </a:spcAft>
                <a:buClr>
                  <a:schemeClr val="bg1"/>
                </a:buClr>
                <a:buFont typeface="Arial" panose="020B0604020202020204" pitchFamily="34" charset="0"/>
                <a:buChar char="•"/>
              </a:pPr>
              <a:r>
                <a:rPr lang="en-US" sz="1600" dirty="0">
                  <a:solidFill>
                    <a:schemeClr val="bg1"/>
                  </a:solidFill>
                  <a:latin typeface="+mj-lt"/>
                </a:rPr>
                <a:t>Most scalable service orchestration</a:t>
              </a:r>
            </a:p>
            <a:p>
              <a:pPr>
                <a:lnSpc>
                  <a:spcPct val="90000"/>
                </a:lnSpc>
                <a:spcBef>
                  <a:spcPts val="0"/>
                </a:spcBef>
                <a:spcAft>
                  <a:spcPts val="600"/>
                </a:spcAft>
                <a:buClr>
                  <a:schemeClr val="bg1"/>
                </a:buClr>
                <a:buFont typeface="Arial" panose="020B0604020202020204" pitchFamily="34" charset="0"/>
                <a:buChar char="•"/>
              </a:pPr>
              <a:r>
                <a:rPr lang="en-US" sz="1600" dirty="0">
                  <a:solidFill>
                    <a:schemeClr val="bg1"/>
                  </a:solidFill>
                  <a:latin typeface="+mj-lt"/>
                </a:rPr>
                <a:t>ETSI MANO compliant NFVO, VNFM</a:t>
              </a:r>
              <a:endParaRPr sz="1600" dirty="0">
                <a:solidFill>
                  <a:schemeClr val="bg1"/>
                </a:solidFill>
                <a:latin typeface="+mj-lt"/>
              </a:endParaRPr>
            </a:p>
            <a:p>
              <a:pPr>
                <a:lnSpc>
                  <a:spcPct val="90000"/>
                </a:lnSpc>
                <a:spcBef>
                  <a:spcPts val="0"/>
                </a:spcBef>
                <a:spcAft>
                  <a:spcPts val="600"/>
                </a:spcAft>
                <a:buClr>
                  <a:schemeClr val="bg1"/>
                </a:buClr>
                <a:buFont typeface="Arial" panose="020B0604020202020204" pitchFamily="34" charset="0"/>
                <a:buChar char="•"/>
              </a:pPr>
              <a:r>
                <a:rPr sz="1600" dirty="0">
                  <a:solidFill>
                    <a:schemeClr val="bg1"/>
                  </a:solidFill>
                  <a:latin typeface="+mj-lt"/>
                </a:rPr>
                <a:t>Relevant in today’s and tomorrow’s networks</a:t>
              </a:r>
            </a:p>
          </p:txBody>
        </p:sp>
      </p:grpSp>
      <p:sp>
        <p:nvSpPr>
          <p:cNvPr id="9" name="Rectangle 8"/>
          <p:cNvSpPr/>
          <p:nvPr/>
        </p:nvSpPr>
        <p:spPr>
          <a:xfrm rot="5400000" flipH="1">
            <a:off x="6655377" y="1638808"/>
            <a:ext cx="1001286" cy="3430681"/>
          </a:xfrm>
          <a:prstGeom prst="rect">
            <a:avLst/>
          </a:prstGeom>
          <a:gradFill flip="none" rotWithShape="1">
            <a:gsLst>
              <a:gs pos="0">
                <a:schemeClr val="bg1">
                  <a:lumMod val="85000"/>
                  <a:alpha val="65000"/>
                </a:schemeClr>
              </a:gs>
              <a:gs pos="100000">
                <a:schemeClr val="bg1">
                  <a:lumMod val="95000"/>
                  <a:alpha val="0"/>
                </a:schemeClr>
              </a:gs>
            </a:gsLst>
            <a:lin ang="5400000" scaled="1"/>
            <a:tileRect/>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nvGrpSpPr>
          <p:cNvPr id="5" name="Group 4"/>
          <p:cNvGrpSpPr/>
          <p:nvPr/>
        </p:nvGrpSpPr>
        <p:grpSpPr>
          <a:xfrm>
            <a:off x="7162992" y="2679647"/>
            <a:ext cx="1349003" cy="1349003"/>
            <a:chOff x="743957" y="2464621"/>
            <a:chExt cx="777768" cy="777768"/>
          </a:xfrm>
        </p:grpSpPr>
        <p:sp>
          <p:nvSpPr>
            <p:cNvPr id="11" name="Oval 10"/>
            <p:cNvSpPr/>
            <p:nvPr/>
          </p:nvSpPr>
          <p:spPr>
            <a:xfrm>
              <a:off x="743957" y="2464621"/>
              <a:ext cx="777768" cy="777768"/>
            </a:xfrm>
            <a:prstGeom prst="ellipse">
              <a:avLst/>
            </a:prstGeom>
            <a:solidFill>
              <a:schemeClr val="bg1"/>
            </a:solidFill>
            <a:ln>
              <a:solidFill>
                <a:schemeClr val="bg1">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nvGrpSpPr>
            <p:cNvPr id="12" name="Group 11"/>
            <p:cNvGrpSpPr/>
            <p:nvPr/>
          </p:nvGrpSpPr>
          <p:grpSpPr>
            <a:xfrm>
              <a:off x="906642" y="2574285"/>
              <a:ext cx="468718" cy="611140"/>
              <a:chOff x="849766" y="2627159"/>
              <a:chExt cx="526009" cy="685840"/>
            </a:xfrm>
          </p:grpSpPr>
          <p:pic>
            <p:nvPicPr>
              <p:cNvPr id="13" name="Picture 3" descr="Y:\Training\Cisco Templates\2010_Updated Templates\New Cisco Brand\Kubrik Icons\256 Pixel Size\settings_0016_256_No shadows.png"/>
              <p:cNvPicPr>
                <a:picLocks noChangeAspect="1" noChangeArrowheads="1"/>
              </p:cNvPicPr>
              <p:nvPr/>
            </p:nvPicPr>
            <p:blipFill>
              <a:blip r:embed="rId4" cstate="screen">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1052513" y="2627159"/>
                <a:ext cx="323262" cy="320487"/>
              </a:xfrm>
              <a:prstGeom prst="rect">
                <a:avLst/>
              </a:prstGeom>
              <a:noFill/>
            </p:spPr>
          </p:pic>
          <p:pic>
            <p:nvPicPr>
              <p:cNvPr id="14" name="Picture 4" descr="Y:\Training\Cisco Templates\2010_Updated Templates\New Cisco Brand\Kubrik Icons\256 Pixel Size\settings_0016_256.png"/>
              <p:cNvPicPr>
                <a:picLocks noChangeAspect="1" noChangeArrowheads="1"/>
              </p:cNvPicPr>
              <p:nvPr/>
            </p:nvPicPr>
            <p:blipFill>
              <a:blip r:embed="rId5" cstate="screen">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849766" y="2869747"/>
                <a:ext cx="443252" cy="443252"/>
              </a:xfrm>
              <a:prstGeom prst="rect">
                <a:avLst/>
              </a:prstGeom>
              <a:noFill/>
            </p:spPr>
          </p:pic>
          <p:pic>
            <p:nvPicPr>
              <p:cNvPr id="15" name="Picture 3" descr="Y:\Training\Cisco Templates\2010_Updated Templates\New Cisco Brand\Kubrik Icons\256 Pixel Size\settings_0016_256_No shadows.png"/>
              <p:cNvPicPr>
                <a:picLocks noChangeAspect="1" noChangeArrowheads="1"/>
              </p:cNvPicPr>
              <p:nvPr/>
            </p:nvPicPr>
            <p:blipFill>
              <a:blip r:embed="rId6" cstate="screen">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876299" y="2627612"/>
                <a:ext cx="216105" cy="214250"/>
              </a:xfrm>
              <a:prstGeom prst="rect">
                <a:avLst/>
              </a:prstGeom>
              <a:noFill/>
            </p:spPr>
          </p:pic>
        </p:grpSp>
      </p:grpSp>
    </p:spTree>
    <p:extLst>
      <p:ext uri="{BB962C8B-B14F-4D97-AF65-F5344CB8AC3E}">
        <p14:creationId xmlns:p14="http://schemas.microsoft.com/office/powerpoint/2010/main" val="721641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65539" y="915409"/>
            <a:ext cx="7935560" cy="2414124"/>
          </a:xfrm>
        </p:spPr>
        <p:txBody>
          <a:bodyPr/>
          <a:lstStyle/>
          <a:p>
            <a:r>
              <a:rPr lang="en-US" sz="4800" dirty="0" smtClean="0"/>
              <a:t>Automated Verification of Service Quality with </a:t>
            </a:r>
            <a:r>
              <a:rPr lang="en-US" sz="4800" dirty="0"/>
              <a:t>Netrounds and </a:t>
            </a:r>
            <a:r>
              <a:rPr lang="en-US" sz="4800" dirty="0" smtClean="0"/>
              <a:t>Cisco NSO</a:t>
            </a:r>
            <a:endParaRPr lang="en-US" sz="4800" dirty="0"/>
          </a:p>
        </p:txBody>
      </p:sp>
      <p:sp>
        <p:nvSpPr>
          <p:cNvPr id="3" name="Title 3"/>
          <p:cNvSpPr txBox="1">
            <a:spLocks/>
          </p:cNvSpPr>
          <p:nvPr/>
        </p:nvSpPr>
        <p:spPr bwMode="auto">
          <a:xfrm>
            <a:off x="794419" y="1870449"/>
            <a:ext cx="7935560" cy="2414124"/>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b" anchorCtr="0" compatLnSpc="1">
            <a:prstTxWarp prst="textNoShape">
              <a:avLst/>
            </a:prstTxWarp>
            <a:noAutofit/>
          </a:bodyPr>
          <a:lstStyle>
            <a:lvl1pPr marL="0" indent="0" algn="l" defTabSz="684213" rtl="0" eaLnBrk="1" fontAlgn="base" hangingPunct="1">
              <a:lnSpc>
                <a:spcPct val="90000"/>
              </a:lnSpc>
              <a:spcBef>
                <a:spcPct val="0"/>
              </a:spcBef>
              <a:spcAft>
                <a:spcPct val="0"/>
              </a:spcAft>
              <a:buFont typeface="Arial" panose="020B0604020202020204" pitchFamily="34" charset="0"/>
              <a:buNone/>
              <a:defRPr lang="en-US" sz="4600" b="0" i="0" kern="1200" spc="0" baseline="0">
                <a:solidFill>
                  <a:schemeClr val="bg1"/>
                </a:solidFill>
                <a:latin typeface="+mj-lt"/>
                <a:ea typeface="ＭＳ Ｐゴシック" charset="0"/>
                <a:cs typeface="CiscoSans Thin"/>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2800" i="1" dirty="0" smtClean="0"/>
              <a:t>Cisco Orchestrated Assurance powered by Netrounds</a:t>
            </a:r>
            <a:endParaRPr lang="en-US" sz="2800" i="1" dirty="0"/>
          </a:p>
        </p:txBody>
      </p:sp>
    </p:spTree>
    <p:extLst>
      <p:ext uri="{BB962C8B-B14F-4D97-AF65-F5344CB8AC3E}">
        <p14:creationId xmlns:p14="http://schemas.microsoft.com/office/powerpoint/2010/main" val="3756026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16x9_Cool_Template_Version_0.16">
  <a:themeElements>
    <a:clrScheme name="Cisco Cool Palette Theme">
      <a:dk1>
        <a:srgbClr val="000000"/>
      </a:dk1>
      <a:lt1>
        <a:srgbClr val="FFFFFF"/>
      </a:lt1>
      <a:dk2>
        <a:srgbClr val="272848"/>
      </a:dk2>
      <a:lt2>
        <a:srgbClr val="FFFFFF"/>
      </a:lt2>
      <a:accent1>
        <a:srgbClr val="272A48"/>
      </a:accent1>
      <a:accent2>
        <a:srgbClr val="52526D"/>
      </a:accent2>
      <a:accent3>
        <a:srgbClr val="FFFFFF"/>
      </a:accent3>
      <a:accent4>
        <a:srgbClr val="D3D3DA"/>
      </a:accent4>
      <a:accent5>
        <a:srgbClr val="33828D"/>
      </a:accent5>
      <a:accent6>
        <a:srgbClr val="3CBBB9"/>
      </a:accent6>
      <a:hlink>
        <a:srgbClr val="3CBBB9"/>
      </a:hlink>
      <a:folHlink>
        <a:srgbClr val="33828D"/>
      </a:folHlink>
    </a:clrScheme>
    <a:fontScheme name="Cisco 2014">
      <a:majorFont>
        <a:latin typeface="CiscoSansTT ExtraLight"/>
        <a:ea typeface=""/>
        <a:cs typeface=""/>
      </a:majorFont>
      <a:minorFont>
        <a:latin typeface="CiscoSansT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1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135730</TotalTime>
  <Words>2548</Words>
  <Application>Microsoft Office PowerPoint</Application>
  <PresentationFormat>On-screen Show (16:9)</PresentationFormat>
  <Paragraphs>446</Paragraphs>
  <Slides>44</Slides>
  <Notes>7</Notes>
  <HiddenSlides>1</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44</vt:i4>
      </vt:variant>
    </vt:vector>
  </HeadingPairs>
  <TitlesOfParts>
    <vt:vector size="64" baseType="lpstr">
      <vt:lpstr>MS PGothic</vt:lpstr>
      <vt:lpstr>MS PGothic</vt:lpstr>
      <vt:lpstr>Apple LiGothic Medium</vt:lpstr>
      <vt:lpstr>Arial</vt:lpstr>
      <vt:lpstr>Arial Narrow</vt:lpstr>
      <vt:lpstr>Broadway</vt:lpstr>
      <vt:lpstr>Calibri</vt:lpstr>
      <vt:lpstr>Ciscolight</vt:lpstr>
      <vt:lpstr>CiscoSans</vt:lpstr>
      <vt:lpstr>CiscoSans ExtraLight</vt:lpstr>
      <vt:lpstr>CiscoSans Thin</vt:lpstr>
      <vt:lpstr>CiscoSansTT ExtraLight</vt:lpstr>
      <vt:lpstr>CiscoSansTT Light</vt:lpstr>
      <vt:lpstr>Flexo</vt:lpstr>
      <vt:lpstr>Flexo Medium</vt:lpstr>
      <vt:lpstr>Lucida Grande</vt:lpstr>
      <vt:lpstr>Wingdings</vt:lpstr>
      <vt:lpstr>Blue theme 2014 16x9</vt:lpstr>
      <vt:lpstr>16x9_Cool_Template_Version_0.16</vt:lpstr>
      <vt:lpstr>1_Blue theme 2014 16x9</vt:lpstr>
      <vt:lpstr>Orchestrated Assurance-What is it and why do I need it??</vt:lpstr>
      <vt:lpstr>Today’s Presenters</vt:lpstr>
      <vt:lpstr>Agenda</vt:lpstr>
      <vt:lpstr>Cisco NSO – Our Industry Leading Automation &amp; Orchestration Platform</vt:lpstr>
      <vt:lpstr>Key Market Trend Observations</vt:lpstr>
      <vt:lpstr>The Four Pillars of Orchestration</vt:lpstr>
      <vt:lpstr>NSO System Overview</vt:lpstr>
      <vt:lpstr>What You Gain with Cisco Automation</vt:lpstr>
      <vt:lpstr>Automated Verification of Service Quality with Netrounds and Cisco NSO</vt:lpstr>
      <vt:lpstr>Orchestrated Assurance Recap</vt:lpstr>
      <vt:lpstr>Service Assurance Challenges</vt:lpstr>
      <vt:lpstr>Poll Question</vt:lpstr>
      <vt:lpstr>Orchestrated Assurance to the Rescue</vt:lpstr>
      <vt:lpstr>Which Assurance to be Orchestrated?</vt:lpstr>
      <vt:lpstr>I Need a Vehicle, I Have a Vehicle…</vt:lpstr>
      <vt:lpstr>I Need Assurance, I Have Assurance</vt:lpstr>
      <vt:lpstr>Poll Question</vt:lpstr>
      <vt:lpstr>I Need Assurance, I Have Assurance</vt:lpstr>
      <vt:lpstr>How to Test and Monitor?</vt:lpstr>
      <vt:lpstr>The Missing Piece</vt:lpstr>
      <vt:lpstr>Netrounds Active Testing Solution</vt:lpstr>
      <vt:lpstr>Solution Overview</vt:lpstr>
      <vt:lpstr>NSO Role</vt:lpstr>
      <vt:lpstr>Add Orchestrated Assurance from Netrounds</vt:lpstr>
      <vt:lpstr>Designing a Service for Orchestrated Assurance</vt:lpstr>
      <vt:lpstr>NSO and Netrounds Playing Together</vt:lpstr>
      <vt:lpstr>Demo Time! (Supporting presentation material with screen shots)</vt:lpstr>
      <vt:lpstr>NSO Assuring the Service</vt:lpstr>
      <vt:lpstr>Defining an Activation Test Template</vt:lpstr>
      <vt:lpstr>Test Types</vt:lpstr>
      <vt:lpstr>Defining a Monitoring Template</vt:lpstr>
      <vt:lpstr>Getting the Full Picture</vt:lpstr>
      <vt:lpstr>The Activation Test Report</vt:lpstr>
      <vt:lpstr>Service SLA and KPI Drill Down</vt:lpstr>
      <vt:lpstr>Deployment Options</vt:lpstr>
      <vt:lpstr>Start Easily Today</vt:lpstr>
      <vt:lpstr>Validating Service Chains</vt:lpstr>
      <vt:lpstr>The NSO NSD</vt:lpstr>
      <vt:lpstr>Advanced End-to-end Tests with Test Agents</vt:lpstr>
      <vt:lpstr>Summary</vt:lpstr>
      <vt:lpstr>Service Assurance Challenges</vt:lpstr>
      <vt:lpstr>Conclusions</vt:lpstr>
      <vt:lpstr>For more information</vt:lpstr>
      <vt:lpstr>PowerPoint Presentation</vt:lpstr>
    </vt:vector>
  </TitlesOfParts>
  <Company>NDS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Malzahn</dc:creator>
  <cp:lastModifiedBy>Katie Lindner -X (kalindne - MAC MEETINGS AND EVENTS LLC at Cisco)</cp:lastModifiedBy>
  <cp:revision>1367</cp:revision>
  <dcterms:created xsi:type="dcterms:W3CDTF">2014-07-09T19:55:36Z</dcterms:created>
  <dcterms:modified xsi:type="dcterms:W3CDTF">2017-05-03T14:45:16Z</dcterms:modified>
</cp:coreProperties>
</file>